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6043" r:id="rId1"/>
  </p:sldMasterIdLst>
  <p:sldIdLst>
    <p:sldId id="256" r:id="rId2"/>
  </p:sldIdLst>
  <p:sldSz cx="24688800" cy="19202400"/>
  <p:notesSz cx="6858000" cy="9144000"/>
  <p:defaultTextStyle>
    <a:defPPr>
      <a:defRPr lang="en-US"/>
    </a:defPPr>
    <a:lvl1pPr algn="l" rtl="0" eaLnBrk="0" fontAlgn="base" hangingPunct="0">
      <a:spcBef>
        <a:spcPct val="0"/>
      </a:spcBef>
      <a:spcAft>
        <a:spcPct val="0"/>
      </a:spcAft>
      <a:defRPr sz="6583" kern="1200">
        <a:solidFill>
          <a:schemeClr val="tx1"/>
        </a:solidFill>
        <a:latin typeface="Verdana" charset="0"/>
        <a:ea typeface="ＭＳ Ｐゴシック" charset="0"/>
        <a:cs typeface="ＭＳ Ｐゴシック" charset="0"/>
      </a:defRPr>
    </a:lvl1pPr>
    <a:lvl2pPr marL="1254008" algn="l" rtl="0" eaLnBrk="0" fontAlgn="base" hangingPunct="0">
      <a:spcBef>
        <a:spcPct val="0"/>
      </a:spcBef>
      <a:spcAft>
        <a:spcPct val="0"/>
      </a:spcAft>
      <a:defRPr sz="6583" kern="1200">
        <a:solidFill>
          <a:schemeClr val="tx1"/>
        </a:solidFill>
        <a:latin typeface="Verdana" charset="0"/>
        <a:ea typeface="ＭＳ Ｐゴシック" charset="0"/>
        <a:cs typeface="ＭＳ Ｐゴシック" charset="0"/>
      </a:defRPr>
    </a:lvl2pPr>
    <a:lvl3pPr marL="2508016" algn="l" rtl="0" eaLnBrk="0" fontAlgn="base" hangingPunct="0">
      <a:spcBef>
        <a:spcPct val="0"/>
      </a:spcBef>
      <a:spcAft>
        <a:spcPct val="0"/>
      </a:spcAft>
      <a:defRPr sz="6583" kern="1200">
        <a:solidFill>
          <a:schemeClr val="tx1"/>
        </a:solidFill>
        <a:latin typeface="Verdana" charset="0"/>
        <a:ea typeface="ＭＳ Ｐゴシック" charset="0"/>
        <a:cs typeface="ＭＳ Ｐゴシック" charset="0"/>
      </a:defRPr>
    </a:lvl3pPr>
    <a:lvl4pPr marL="3762024" algn="l" rtl="0" eaLnBrk="0" fontAlgn="base" hangingPunct="0">
      <a:spcBef>
        <a:spcPct val="0"/>
      </a:spcBef>
      <a:spcAft>
        <a:spcPct val="0"/>
      </a:spcAft>
      <a:defRPr sz="6583" kern="1200">
        <a:solidFill>
          <a:schemeClr val="tx1"/>
        </a:solidFill>
        <a:latin typeface="Verdana" charset="0"/>
        <a:ea typeface="ＭＳ Ｐゴシック" charset="0"/>
        <a:cs typeface="ＭＳ Ｐゴシック" charset="0"/>
      </a:defRPr>
    </a:lvl4pPr>
    <a:lvl5pPr marL="5016033" algn="l" rtl="0" eaLnBrk="0" fontAlgn="base" hangingPunct="0">
      <a:spcBef>
        <a:spcPct val="0"/>
      </a:spcBef>
      <a:spcAft>
        <a:spcPct val="0"/>
      </a:spcAft>
      <a:defRPr sz="6583" kern="1200">
        <a:solidFill>
          <a:schemeClr val="tx1"/>
        </a:solidFill>
        <a:latin typeface="Verdana" charset="0"/>
        <a:ea typeface="ＭＳ Ｐゴシック" charset="0"/>
        <a:cs typeface="ＭＳ Ｐゴシック" charset="0"/>
      </a:defRPr>
    </a:lvl5pPr>
    <a:lvl6pPr marL="6270041" algn="l" defTabSz="1254008" rtl="0" eaLnBrk="1" latinLnBrk="0" hangingPunct="1">
      <a:defRPr sz="6583" kern="1200">
        <a:solidFill>
          <a:schemeClr val="tx1"/>
        </a:solidFill>
        <a:latin typeface="Verdana" charset="0"/>
        <a:ea typeface="ＭＳ Ｐゴシック" charset="0"/>
        <a:cs typeface="ＭＳ Ｐゴシック" charset="0"/>
      </a:defRPr>
    </a:lvl6pPr>
    <a:lvl7pPr marL="7524049" algn="l" defTabSz="1254008" rtl="0" eaLnBrk="1" latinLnBrk="0" hangingPunct="1">
      <a:defRPr sz="6583" kern="1200">
        <a:solidFill>
          <a:schemeClr val="tx1"/>
        </a:solidFill>
        <a:latin typeface="Verdana" charset="0"/>
        <a:ea typeface="ＭＳ Ｐゴシック" charset="0"/>
        <a:cs typeface="ＭＳ Ｐゴシック" charset="0"/>
      </a:defRPr>
    </a:lvl7pPr>
    <a:lvl8pPr marL="8778057" algn="l" defTabSz="1254008" rtl="0" eaLnBrk="1" latinLnBrk="0" hangingPunct="1">
      <a:defRPr sz="6583" kern="1200">
        <a:solidFill>
          <a:schemeClr val="tx1"/>
        </a:solidFill>
        <a:latin typeface="Verdana" charset="0"/>
        <a:ea typeface="ＭＳ Ｐゴシック" charset="0"/>
        <a:cs typeface="ＭＳ Ｐゴシック" charset="0"/>
      </a:defRPr>
    </a:lvl8pPr>
    <a:lvl9pPr marL="10032065" algn="l" defTabSz="1254008" rtl="0" eaLnBrk="1" latinLnBrk="0" hangingPunct="1">
      <a:defRPr sz="6583"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1976" userDrawn="1">
          <p15:clr>
            <a:srgbClr val="A4A3A4"/>
          </p15:clr>
        </p15:guide>
        <p15:guide id="2" pos="4632" userDrawn="1">
          <p15:clr>
            <a:srgbClr val="A4A3A4"/>
          </p15:clr>
        </p15:guide>
        <p15:guide id="3" pos="168" userDrawn="1">
          <p15:clr>
            <a:srgbClr val="A4A3A4"/>
          </p15:clr>
        </p15:guide>
        <p15:guide id="4" pos="15384" userDrawn="1">
          <p15:clr>
            <a:srgbClr val="A4A3A4"/>
          </p15:clr>
        </p15:guide>
        <p15:guide id="5" orient="horz" pos="11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2"/>
    <p:restoredTop sz="94662"/>
  </p:normalViewPr>
  <p:slideViewPr>
    <p:cSldViewPr snapToGrid="0" snapToObjects="1" showGuides="1">
      <p:cViewPr varScale="1">
        <p:scale>
          <a:sx n="73" d="100"/>
          <a:sy n="73" d="100"/>
        </p:scale>
        <p:origin x="872" y="248"/>
      </p:cViewPr>
      <p:guideLst>
        <p:guide orient="horz" pos="11976"/>
        <p:guide pos="4632"/>
        <p:guide pos="168"/>
        <p:guide pos="15384"/>
        <p:guide orient="horz" pos="11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6547-7B3B-364D-B7AD-A03C1DD177DC}"/>
              </a:ext>
            </a:extLst>
          </p:cNvPr>
          <p:cNvSpPr>
            <a:spLocks noGrp="1"/>
          </p:cNvSpPr>
          <p:nvPr>
            <p:ph type="ctrTitle"/>
          </p:nvPr>
        </p:nvSpPr>
        <p:spPr>
          <a:xfrm>
            <a:off x="3086100" y="3142616"/>
            <a:ext cx="18516600" cy="6685280"/>
          </a:xfrm>
        </p:spPr>
        <p:txBody>
          <a:bodyPr anchor="b"/>
          <a:lstStyle>
            <a:lvl1pPr algn="ctr">
              <a:defRPr sz="12150"/>
            </a:lvl1pPr>
          </a:lstStyle>
          <a:p>
            <a:r>
              <a:rPr lang="en-US"/>
              <a:t>Click to edit Master title style</a:t>
            </a:r>
          </a:p>
        </p:txBody>
      </p:sp>
      <p:sp>
        <p:nvSpPr>
          <p:cNvPr id="3" name="Subtitle 2">
            <a:extLst>
              <a:ext uri="{FF2B5EF4-FFF2-40B4-BE49-F238E27FC236}">
                <a16:creationId xmlns:a16="http://schemas.microsoft.com/office/drawing/2014/main" id="{872FE45C-B746-DA4E-890D-0D8122581408}"/>
              </a:ext>
            </a:extLst>
          </p:cNvPr>
          <p:cNvSpPr>
            <a:spLocks noGrp="1"/>
          </p:cNvSpPr>
          <p:nvPr>
            <p:ph type="subTitle" idx="1"/>
          </p:nvPr>
        </p:nvSpPr>
        <p:spPr>
          <a:xfrm>
            <a:off x="3086100" y="10085706"/>
            <a:ext cx="18516600" cy="4636134"/>
          </a:xfrm>
        </p:spPr>
        <p:txBody>
          <a:bodyPr/>
          <a:lstStyle>
            <a:lvl1pPr marL="0" indent="0" algn="ctr">
              <a:buNone/>
              <a:defRPr sz="4860"/>
            </a:lvl1pPr>
            <a:lvl2pPr marL="925830" indent="0" algn="ctr">
              <a:buNone/>
              <a:defRPr sz="4050"/>
            </a:lvl2pPr>
            <a:lvl3pPr marL="1851660" indent="0" algn="ctr">
              <a:buNone/>
              <a:defRPr sz="3645"/>
            </a:lvl3pPr>
            <a:lvl4pPr marL="2777490" indent="0" algn="ctr">
              <a:buNone/>
              <a:defRPr sz="3240"/>
            </a:lvl4pPr>
            <a:lvl5pPr marL="3703320" indent="0" algn="ctr">
              <a:buNone/>
              <a:defRPr sz="3240"/>
            </a:lvl5pPr>
            <a:lvl6pPr marL="4629150" indent="0" algn="ctr">
              <a:buNone/>
              <a:defRPr sz="3240"/>
            </a:lvl6pPr>
            <a:lvl7pPr marL="5554980" indent="0" algn="ctr">
              <a:buNone/>
              <a:defRPr sz="3240"/>
            </a:lvl7pPr>
            <a:lvl8pPr marL="6480810" indent="0" algn="ctr">
              <a:buNone/>
              <a:defRPr sz="3240"/>
            </a:lvl8pPr>
            <a:lvl9pPr marL="7406640" indent="0" algn="ctr">
              <a:buNone/>
              <a:defRPr sz="3240"/>
            </a:lvl9pPr>
          </a:lstStyle>
          <a:p>
            <a:r>
              <a:rPr lang="en-US"/>
              <a:t>Click to edit Master subtitle style</a:t>
            </a:r>
          </a:p>
        </p:txBody>
      </p:sp>
      <p:sp>
        <p:nvSpPr>
          <p:cNvPr id="4" name="Date Placeholder 3">
            <a:extLst>
              <a:ext uri="{FF2B5EF4-FFF2-40B4-BE49-F238E27FC236}">
                <a16:creationId xmlns:a16="http://schemas.microsoft.com/office/drawing/2014/main" id="{E84B48D1-D551-DD47-B24F-660D6625376F}"/>
              </a:ext>
            </a:extLst>
          </p:cNvPr>
          <p:cNvSpPr>
            <a:spLocks noGrp="1"/>
          </p:cNvSpPr>
          <p:nvPr>
            <p:ph type="dt" sz="half" idx="10"/>
          </p:nvPr>
        </p:nvSpPr>
        <p:spPr/>
        <p:txBody>
          <a:bodyPr/>
          <a:lstStyle/>
          <a:p>
            <a:fld id="{E65D068C-51E6-B448-8490-5E14159F1F9A}" type="datetimeFigureOut">
              <a:rPr lang="en-US" smtClean="0"/>
              <a:t>6/7/18</a:t>
            </a:fld>
            <a:endParaRPr lang="en-US"/>
          </a:p>
        </p:txBody>
      </p:sp>
      <p:sp>
        <p:nvSpPr>
          <p:cNvPr id="5" name="Footer Placeholder 4">
            <a:extLst>
              <a:ext uri="{FF2B5EF4-FFF2-40B4-BE49-F238E27FC236}">
                <a16:creationId xmlns:a16="http://schemas.microsoft.com/office/drawing/2014/main" id="{A13D5804-E401-B94B-B61F-04713ABF1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9E73C-150E-5441-8B65-980B88166DAD}"/>
              </a:ext>
            </a:extLst>
          </p:cNvPr>
          <p:cNvSpPr>
            <a:spLocks noGrp="1"/>
          </p:cNvSpPr>
          <p:nvPr>
            <p:ph type="sldNum" sz="quarter" idx="12"/>
          </p:nvPr>
        </p:nvSpPr>
        <p:spPr/>
        <p:txBody>
          <a:bodyPr/>
          <a:lstStyle/>
          <a:p>
            <a:fld id="{4FC4F65F-3D1A-2A49-899B-EE3B8EAC4F37}" type="slidenum">
              <a:rPr lang="en-US" smtClean="0"/>
              <a:t>‹#›</a:t>
            </a:fld>
            <a:endParaRPr lang="en-US"/>
          </a:p>
        </p:txBody>
      </p:sp>
    </p:spTree>
    <p:extLst>
      <p:ext uri="{BB962C8B-B14F-4D97-AF65-F5344CB8AC3E}">
        <p14:creationId xmlns:p14="http://schemas.microsoft.com/office/powerpoint/2010/main" val="35719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99E1-C788-EB4A-84A0-CBE2A8AAA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5652F-21D6-C242-80E5-FABAFAE1A9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E19AA-F8D2-B144-98C6-B31EB3E25FE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4F1FFC7-B83E-9D4A-BAD9-62D87F01F60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A0EBDA4-69FA-1C45-9CF5-94A23E905E65}"/>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294483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D543E5-3737-2D44-8380-6BE70A6A92C6}"/>
              </a:ext>
            </a:extLst>
          </p:cNvPr>
          <p:cNvSpPr>
            <a:spLocks noGrp="1"/>
          </p:cNvSpPr>
          <p:nvPr>
            <p:ph type="title" orient="vert"/>
          </p:nvPr>
        </p:nvSpPr>
        <p:spPr>
          <a:xfrm>
            <a:off x="17667922" y="1022350"/>
            <a:ext cx="5323523" cy="1627314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5BD779-F79E-2240-8625-8F5A0C5B4100}"/>
              </a:ext>
            </a:extLst>
          </p:cNvPr>
          <p:cNvSpPr>
            <a:spLocks noGrp="1"/>
          </p:cNvSpPr>
          <p:nvPr>
            <p:ph type="body" orient="vert" idx="1"/>
          </p:nvPr>
        </p:nvSpPr>
        <p:spPr>
          <a:xfrm>
            <a:off x="1697355" y="1022350"/>
            <a:ext cx="15661958" cy="1627314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46834-D506-9F40-BE28-7359ABB5F86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A27B4B0-2284-B94B-BDF6-B0F8D9E7AA3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ED23645-F422-234D-BF84-C91B3509E68B}"/>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1182472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Freeform 2"/>
          <p:cNvSpPr/>
          <p:nvPr userDrawn="1"/>
        </p:nvSpPr>
        <p:spPr>
          <a:xfrm rot="5400000">
            <a:off x="-9000729" y="8970726"/>
            <a:ext cx="19180176" cy="123872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60">
              <a:solidFill>
                <a:srgbClr val="FFFFFF"/>
              </a:solidFill>
              <a:latin typeface="Calibri"/>
            </a:endParaRPr>
          </a:p>
        </p:txBody>
      </p:sp>
    </p:spTree>
    <p:extLst>
      <p:ext uri="{BB962C8B-B14F-4D97-AF65-F5344CB8AC3E}">
        <p14:creationId xmlns:p14="http://schemas.microsoft.com/office/powerpoint/2010/main" val="4095350026"/>
      </p:ext>
    </p:extLst>
  </p:cSld>
  <p:clrMapOvr>
    <a:masterClrMapping/>
  </p:clrMapOvr>
  <p:transition>
    <p:pull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Freeform 2"/>
          <p:cNvSpPr/>
          <p:nvPr userDrawn="1"/>
        </p:nvSpPr>
        <p:spPr>
          <a:xfrm>
            <a:off x="4882041" y="18491200"/>
            <a:ext cx="19811048" cy="71564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60">
              <a:solidFill>
                <a:srgbClr val="FFFFFF"/>
              </a:solidFill>
              <a:latin typeface="Calibri"/>
            </a:endParaRPr>
          </a:p>
        </p:txBody>
      </p:sp>
      <p:sp>
        <p:nvSpPr>
          <p:cNvPr id="4" name="Freeform 3"/>
          <p:cNvSpPr/>
          <p:nvPr userDrawn="1"/>
        </p:nvSpPr>
        <p:spPr>
          <a:xfrm>
            <a:off x="-25716" y="17784448"/>
            <a:ext cx="20535425" cy="929004"/>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60">
              <a:solidFill>
                <a:srgbClr val="FFFFFF"/>
              </a:solidFill>
              <a:latin typeface="Calibri"/>
            </a:endParaRPr>
          </a:p>
        </p:txBody>
      </p:sp>
      <p:sp>
        <p:nvSpPr>
          <p:cNvPr id="5" name="Freeform 4"/>
          <p:cNvSpPr/>
          <p:nvPr userDrawn="1"/>
        </p:nvSpPr>
        <p:spPr>
          <a:xfrm>
            <a:off x="4539141" y="18455640"/>
            <a:ext cx="20153948" cy="746760"/>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60">
              <a:solidFill>
                <a:srgbClr val="FFFFFF"/>
              </a:solidFill>
              <a:latin typeface="Calibri"/>
            </a:endParaRPr>
          </a:p>
        </p:txBody>
      </p:sp>
    </p:spTree>
    <p:extLst>
      <p:ext uri="{BB962C8B-B14F-4D97-AF65-F5344CB8AC3E}">
        <p14:creationId xmlns:p14="http://schemas.microsoft.com/office/powerpoint/2010/main" val="1368803666"/>
      </p:ext>
    </p:extLst>
  </p:cSld>
  <p:clrMapOvr>
    <a:masterClrMapping/>
  </p:clrMapOvr>
  <p:transition>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2607-EEB3-D744-9F2A-91F525EF4D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391C84-8937-B547-BD61-692149749F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15F36-6E32-0B4E-8B00-D45A9465CBB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A228FCE-4A3C-634F-9048-1541F2FB877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45038E-2918-544A-BBDB-79108A5DEB8B}"/>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42402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032A-3EE5-9E4B-AADC-825C8507AAB3}"/>
              </a:ext>
            </a:extLst>
          </p:cNvPr>
          <p:cNvSpPr>
            <a:spLocks noGrp="1"/>
          </p:cNvSpPr>
          <p:nvPr>
            <p:ph type="title"/>
          </p:nvPr>
        </p:nvSpPr>
        <p:spPr>
          <a:xfrm>
            <a:off x="1684496" y="4787268"/>
            <a:ext cx="21294090" cy="7987664"/>
          </a:xfrm>
        </p:spPr>
        <p:txBody>
          <a:bodyPr anchor="b"/>
          <a:lstStyle>
            <a:lvl1pPr>
              <a:defRPr sz="12150"/>
            </a:lvl1pPr>
          </a:lstStyle>
          <a:p>
            <a:r>
              <a:rPr lang="en-US"/>
              <a:t>Click to edit Master title style</a:t>
            </a:r>
          </a:p>
        </p:txBody>
      </p:sp>
      <p:sp>
        <p:nvSpPr>
          <p:cNvPr id="3" name="Text Placeholder 2">
            <a:extLst>
              <a:ext uri="{FF2B5EF4-FFF2-40B4-BE49-F238E27FC236}">
                <a16:creationId xmlns:a16="http://schemas.microsoft.com/office/drawing/2014/main" id="{3BEEBB13-6F10-0242-9AC4-A5257D8D0C2A}"/>
              </a:ext>
            </a:extLst>
          </p:cNvPr>
          <p:cNvSpPr>
            <a:spLocks noGrp="1"/>
          </p:cNvSpPr>
          <p:nvPr>
            <p:ph type="body" idx="1"/>
          </p:nvPr>
        </p:nvSpPr>
        <p:spPr>
          <a:xfrm>
            <a:off x="1684496" y="12850498"/>
            <a:ext cx="21294090" cy="4200524"/>
          </a:xfrm>
        </p:spPr>
        <p:txBody>
          <a:bodyPr/>
          <a:lstStyle>
            <a:lvl1pPr marL="0" indent="0">
              <a:buNone/>
              <a:defRPr sz="4860">
                <a:solidFill>
                  <a:schemeClr val="tx1">
                    <a:tint val="75000"/>
                  </a:schemeClr>
                </a:solidFill>
              </a:defRPr>
            </a:lvl1pPr>
            <a:lvl2pPr marL="925830" indent="0">
              <a:buNone/>
              <a:defRPr sz="4050">
                <a:solidFill>
                  <a:schemeClr val="tx1">
                    <a:tint val="75000"/>
                  </a:schemeClr>
                </a:solidFill>
              </a:defRPr>
            </a:lvl2pPr>
            <a:lvl3pPr marL="1851660" indent="0">
              <a:buNone/>
              <a:defRPr sz="3645">
                <a:solidFill>
                  <a:schemeClr val="tx1">
                    <a:tint val="75000"/>
                  </a:schemeClr>
                </a:solidFill>
              </a:defRPr>
            </a:lvl3pPr>
            <a:lvl4pPr marL="2777490" indent="0">
              <a:buNone/>
              <a:defRPr sz="3240">
                <a:solidFill>
                  <a:schemeClr val="tx1">
                    <a:tint val="75000"/>
                  </a:schemeClr>
                </a:solidFill>
              </a:defRPr>
            </a:lvl4pPr>
            <a:lvl5pPr marL="3703320" indent="0">
              <a:buNone/>
              <a:defRPr sz="3240">
                <a:solidFill>
                  <a:schemeClr val="tx1">
                    <a:tint val="75000"/>
                  </a:schemeClr>
                </a:solidFill>
              </a:defRPr>
            </a:lvl5pPr>
            <a:lvl6pPr marL="4629150" indent="0">
              <a:buNone/>
              <a:defRPr sz="3240">
                <a:solidFill>
                  <a:schemeClr val="tx1">
                    <a:tint val="75000"/>
                  </a:schemeClr>
                </a:solidFill>
              </a:defRPr>
            </a:lvl6pPr>
            <a:lvl7pPr marL="5554980" indent="0">
              <a:buNone/>
              <a:defRPr sz="3240">
                <a:solidFill>
                  <a:schemeClr val="tx1">
                    <a:tint val="75000"/>
                  </a:schemeClr>
                </a:solidFill>
              </a:defRPr>
            </a:lvl7pPr>
            <a:lvl8pPr marL="6480810" indent="0">
              <a:buNone/>
              <a:defRPr sz="3240">
                <a:solidFill>
                  <a:schemeClr val="tx1">
                    <a:tint val="75000"/>
                  </a:schemeClr>
                </a:solidFill>
              </a:defRPr>
            </a:lvl8pPr>
            <a:lvl9pPr marL="7406640" indent="0">
              <a:buNone/>
              <a:defRPr sz="324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EB06D2-9958-5E43-AACA-E4AC6CDE356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3D82648-CBE7-8A46-B0DD-4782DA1AC4F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13C4EFB-E679-9044-829A-856301AFAD43}"/>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53684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2CA0E-DD10-CA4B-9DDA-FC709AB66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10C4A-3C0B-5242-9CF1-68C7043AA60C}"/>
              </a:ext>
            </a:extLst>
          </p:cNvPr>
          <p:cNvSpPr>
            <a:spLocks noGrp="1"/>
          </p:cNvSpPr>
          <p:nvPr>
            <p:ph sz="half" idx="1"/>
          </p:nvPr>
        </p:nvSpPr>
        <p:spPr>
          <a:xfrm>
            <a:off x="1697355" y="5111750"/>
            <a:ext cx="10492740" cy="12183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F0364F-34BE-4547-8868-9393DC1B6272}"/>
              </a:ext>
            </a:extLst>
          </p:cNvPr>
          <p:cNvSpPr>
            <a:spLocks noGrp="1"/>
          </p:cNvSpPr>
          <p:nvPr>
            <p:ph sz="half" idx="2"/>
          </p:nvPr>
        </p:nvSpPr>
        <p:spPr>
          <a:xfrm>
            <a:off x="12498705" y="5111750"/>
            <a:ext cx="10492740" cy="12183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8FC38F-A199-8445-9B1D-208C73701539}"/>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4E82437-D998-9647-B70D-2BCCCA9B151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07FC5B8-D60D-F348-9A30-19F371532D69}"/>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203615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70ED-B8DA-3B45-8F08-FBB508B8B67D}"/>
              </a:ext>
            </a:extLst>
          </p:cNvPr>
          <p:cNvSpPr>
            <a:spLocks noGrp="1"/>
          </p:cNvSpPr>
          <p:nvPr>
            <p:ph type="title"/>
          </p:nvPr>
        </p:nvSpPr>
        <p:spPr>
          <a:xfrm>
            <a:off x="1700571" y="1022352"/>
            <a:ext cx="21294090" cy="37115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73D79E-8AD1-F94A-9724-3C1F2009D82C}"/>
              </a:ext>
            </a:extLst>
          </p:cNvPr>
          <p:cNvSpPr>
            <a:spLocks noGrp="1"/>
          </p:cNvSpPr>
          <p:nvPr>
            <p:ph type="body" idx="1"/>
          </p:nvPr>
        </p:nvSpPr>
        <p:spPr>
          <a:xfrm>
            <a:off x="1700572" y="4707256"/>
            <a:ext cx="10444519" cy="2306954"/>
          </a:xfrm>
        </p:spPr>
        <p:txBody>
          <a:bodyPr anchor="b"/>
          <a:lstStyle>
            <a:lvl1pPr marL="0" indent="0">
              <a:buNone/>
              <a:defRPr sz="4860" b="1"/>
            </a:lvl1pPr>
            <a:lvl2pPr marL="925830" indent="0">
              <a:buNone/>
              <a:defRPr sz="4050" b="1"/>
            </a:lvl2pPr>
            <a:lvl3pPr marL="1851660" indent="0">
              <a:buNone/>
              <a:defRPr sz="3645" b="1"/>
            </a:lvl3pPr>
            <a:lvl4pPr marL="2777490" indent="0">
              <a:buNone/>
              <a:defRPr sz="3240" b="1"/>
            </a:lvl4pPr>
            <a:lvl5pPr marL="3703320" indent="0">
              <a:buNone/>
              <a:defRPr sz="3240" b="1"/>
            </a:lvl5pPr>
            <a:lvl6pPr marL="4629150" indent="0">
              <a:buNone/>
              <a:defRPr sz="3240" b="1"/>
            </a:lvl6pPr>
            <a:lvl7pPr marL="5554980" indent="0">
              <a:buNone/>
              <a:defRPr sz="3240" b="1"/>
            </a:lvl7pPr>
            <a:lvl8pPr marL="6480810" indent="0">
              <a:buNone/>
              <a:defRPr sz="3240" b="1"/>
            </a:lvl8pPr>
            <a:lvl9pPr marL="7406640" indent="0">
              <a:buNone/>
              <a:defRPr sz="3240" b="1"/>
            </a:lvl9pPr>
          </a:lstStyle>
          <a:p>
            <a:pPr lvl="0"/>
            <a:r>
              <a:rPr lang="en-US"/>
              <a:t>Edit Master text styles</a:t>
            </a:r>
          </a:p>
        </p:txBody>
      </p:sp>
      <p:sp>
        <p:nvSpPr>
          <p:cNvPr id="4" name="Content Placeholder 3">
            <a:extLst>
              <a:ext uri="{FF2B5EF4-FFF2-40B4-BE49-F238E27FC236}">
                <a16:creationId xmlns:a16="http://schemas.microsoft.com/office/drawing/2014/main" id="{43F66FAC-E547-1047-BF71-600976F66FE0}"/>
              </a:ext>
            </a:extLst>
          </p:cNvPr>
          <p:cNvSpPr>
            <a:spLocks noGrp="1"/>
          </p:cNvSpPr>
          <p:nvPr>
            <p:ph sz="half" idx="2"/>
          </p:nvPr>
        </p:nvSpPr>
        <p:spPr>
          <a:xfrm>
            <a:off x="1700572" y="7014210"/>
            <a:ext cx="10444519" cy="103168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486BF-18D6-AD48-922C-F5EB7522DD03}"/>
              </a:ext>
            </a:extLst>
          </p:cNvPr>
          <p:cNvSpPr>
            <a:spLocks noGrp="1"/>
          </p:cNvSpPr>
          <p:nvPr>
            <p:ph type="body" sz="quarter" idx="3"/>
          </p:nvPr>
        </p:nvSpPr>
        <p:spPr>
          <a:xfrm>
            <a:off x="12498705" y="4707256"/>
            <a:ext cx="10495956" cy="2306954"/>
          </a:xfrm>
        </p:spPr>
        <p:txBody>
          <a:bodyPr anchor="b"/>
          <a:lstStyle>
            <a:lvl1pPr marL="0" indent="0">
              <a:buNone/>
              <a:defRPr sz="4860" b="1"/>
            </a:lvl1pPr>
            <a:lvl2pPr marL="925830" indent="0">
              <a:buNone/>
              <a:defRPr sz="4050" b="1"/>
            </a:lvl2pPr>
            <a:lvl3pPr marL="1851660" indent="0">
              <a:buNone/>
              <a:defRPr sz="3645" b="1"/>
            </a:lvl3pPr>
            <a:lvl4pPr marL="2777490" indent="0">
              <a:buNone/>
              <a:defRPr sz="3240" b="1"/>
            </a:lvl4pPr>
            <a:lvl5pPr marL="3703320" indent="0">
              <a:buNone/>
              <a:defRPr sz="3240" b="1"/>
            </a:lvl5pPr>
            <a:lvl6pPr marL="4629150" indent="0">
              <a:buNone/>
              <a:defRPr sz="3240" b="1"/>
            </a:lvl6pPr>
            <a:lvl7pPr marL="5554980" indent="0">
              <a:buNone/>
              <a:defRPr sz="3240" b="1"/>
            </a:lvl7pPr>
            <a:lvl8pPr marL="6480810" indent="0">
              <a:buNone/>
              <a:defRPr sz="3240" b="1"/>
            </a:lvl8pPr>
            <a:lvl9pPr marL="7406640" indent="0">
              <a:buNone/>
              <a:defRPr sz="3240" b="1"/>
            </a:lvl9pPr>
          </a:lstStyle>
          <a:p>
            <a:pPr lvl="0"/>
            <a:r>
              <a:rPr lang="en-US"/>
              <a:t>Edit Master text styles</a:t>
            </a:r>
          </a:p>
        </p:txBody>
      </p:sp>
      <p:sp>
        <p:nvSpPr>
          <p:cNvPr id="6" name="Content Placeholder 5">
            <a:extLst>
              <a:ext uri="{FF2B5EF4-FFF2-40B4-BE49-F238E27FC236}">
                <a16:creationId xmlns:a16="http://schemas.microsoft.com/office/drawing/2014/main" id="{CBD4956C-C514-8746-B646-64EB073DBD22}"/>
              </a:ext>
            </a:extLst>
          </p:cNvPr>
          <p:cNvSpPr>
            <a:spLocks noGrp="1"/>
          </p:cNvSpPr>
          <p:nvPr>
            <p:ph sz="quarter" idx="4"/>
          </p:nvPr>
        </p:nvSpPr>
        <p:spPr>
          <a:xfrm>
            <a:off x="12498705" y="7014210"/>
            <a:ext cx="10495956" cy="103168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8FE132-29F2-304E-A59B-EDCB58112C85}"/>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26D99B22-3902-8441-9DBE-7311D30E9A72}"/>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A4DE6CD-D055-9A4B-8CCC-AC13F75E2C31}"/>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119878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8516-DD0C-2A46-B64A-C1C520A6A9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D8777-F326-124F-B580-447C205BBADB}"/>
              </a:ext>
            </a:extLst>
          </p:cNvPr>
          <p:cNvSpPr>
            <a:spLocks noGrp="1"/>
          </p:cNvSpPr>
          <p:nvPr>
            <p:ph type="dt" sz="half" idx="10"/>
          </p:nvPr>
        </p:nvSpPr>
        <p:spPr/>
        <p:txBody>
          <a:bodyPr/>
          <a:lstStyle/>
          <a:p>
            <a:pPr>
              <a:defRPr/>
            </a:pPr>
            <a:fld id="{46671F21-38EA-1646-8384-9313C99F7C0E}" type="datetimeFigureOut">
              <a:rPr lang="en-US" smtClean="0"/>
              <a:pPr>
                <a:defRPr/>
              </a:pPr>
              <a:t>6/7/18</a:t>
            </a:fld>
            <a:endParaRPr lang="en-US"/>
          </a:p>
        </p:txBody>
      </p:sp>
      <p:sp>
        <p:nvSpPr>
          <p:cNvPr id="4" name="Footer Placeholder 3">
            <a:extLst>
              <a:ext uri="{FF2B5EF4-FFF2-40B4-BE49-F238E27FC236}">
                <a16:creationId xmlns:a16="http://schemas.microsoft.com/office/drawing/2014/main" id="{6B414D8F-2402-C848-B02C-D7E21246635B}"/>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5DFF8E11-EC12-9C4C-8CCC-651FFBE1DB0E}"/>
              </a:ext>
            </a:extLst>
          </p:cNvPr>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spTree>
    <p:extLst>
      <p:ext uri="{BB962C8B-B14F-4D97-AF65-F5344CB8AC3E}">
        <p14:creationId xmlns:p14="http://schemas.microsoft.com/office/powerpoint/2010/main" val="2864024172"/>
      </p:ext>
    </p:extLst>
  </p:cSld>
  <p:clrMapOvr>
    <a:masterClrMapping/>
  </p:clrMapOvr>
  <p:transition>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8C7E1-A1B0-B440-889E-C3835AE3F37B}"/>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C1E422CF-4D78-3D40-8B6D-F296F6E09247}"/>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BBB41BD-BC2C-F94C-A73E-3B85C6C7B0F4}"/>
              </a:ext>
            </a:extLst>
          </p:cNvPr>
          <p:cNvSpPr>
            <a:spLocks noGrp="1"/>
          </p:cNvSpPr>
          <p:nvPr>
            <p:ph type="sldNum" sz="quarter" idx="12"/>
          </p:nvPr>
        </p:nvSpPr>
        <p:spPr/>
        <p:txBody>
          <a:bodyPr/>
          <a:lstStyle/>
          <a:p>
            <a:pPr>
              <a:defRPr/>
            </a:pPr>
            <a:fld id="{FBD4C578-6C95-3245-8BFF-360DA691A8D8}" type="slidenum">
              <a:rPr lang="en-US" smtClean="0"/>
              <a:pPr>
                <a:defRPr/>
              </a:pPr>
              <a:t>‹#›</a:t>
            </a:fld>
            <a:endParaRPr lang="en-US"/>
          </a:p>
        </p:txBody>
      </p:sp>
      <p:pic>
        <p:nvPicPr>
          <p:cNvPr id="5" name="Picture 4">
            <a:extLst>
              <a:ext uri="{FF2B5EF4-FFF2-40B4-BE49-F238E27FC236}">
                <a16:creationId xmlns:a16="http://schemas.microsoft.com/office/drawing/2014/main" id="{6FFD95C1-9402-A64F-BC55-F3F301217C12}"/>
              </a:ext>
            </a:extLst>
          </p:cNvPr>
          <p:cNvPicPr>
            <a:picLocks noChangeAspect="1"/>
          </p:cNvPicPr>
          <p:nvPr userDrawn="1"/>
        </p:nvPicPr>
        <p:blipFill rotWithShape="1">
          <a:blip r:embed="rId2" cstate="hqprint">
            <a:alphaModFix amt="29000"/>
            <a:extLst>
              <a:ext uri="{28A0092B-C50C-407E-A947-70E740481C1C}">
                <a14:useLocalDpi xmlns:a14="http://schemas.microsoft.com/office/drawing/2010/main"/>
              </a:ext>
            </a:extLst>
          </a:blip>
          <a:srcRect/>
          <a:stretch/>
        </p:blipFill>
        <p:spPr>
          <a:xfrm>
            <a:off x="0" y="35858"/>
            <a:ext cx="24688800" cy="19202400"/>
          </a:xfrm>
          <a:prstGeom prst="rect">
            <a:avLst/>
          </a:prstGeom>
        </p:spPr>
      </p:pic>
    </p:spTree>
    <p:extLst>
      <p:ext uri="{BB962C8B-B14F-4D97-AF65-F5344CB8AC3E}">
        <p14:creationId xmlns:p14="http://schemas.microsoft.com/office/powerpoint/2010/main" val="3884700537"/>
      </p:ext>
    </p:extLst>
  </p:cSld>
  <p:clrMapOvr>
    <a:masterClrMapping/>
  </p:clrMapOvr>
  <p:transition>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27E9-A211-594B-80EA-232F95A1E254}"/>
              </a:ext>
            </a:extLst>
          </p:cNvPr>
          <p:cNvSpPr>
            <a:spLocks noGrp="1"/>
          </p:cNvSpPr>
          <p:nvPr>
            <p:ph type="title"/>
          </p:nvPr>
        </p:nvSpPr>
        <p:spPr>
          <a:xfrm>
            <a:off x="1700572" y="1280160"/>
            <a:ext cx="7962780" cy="4480560"/>
          </a:xfrm>
        </p:spPr>
        <p:txBody>
          <a:bodyPr anchor="b"/>
          <a:lstStyle>
            <a:lvl1pPr>
              <a:defRPr sz="6480"/>
            </a:lvl1pPr>
          </a:lstStyle>
          <a:p>
            <a:r>
              <a:rPr lang="en-US"/>
              <a:t>Click to edit Master title style</a:t>
            </a:r>
          </a:p>
        </p:txBody>
      </p:sp>
      <p:sp>
        <p:nvSpPr>
          <p:cNvPr id="3" name="Content Placeholder 2">
            <a:extLst>
              <a:ext uri="{FF2B5EF4-FFF2-40B4-BE49-F238E27FC236}">
                <a16:creationId xmlns:a16="http://schemas.microsoft.com/office/drawing/2014/main" id="{A2233EB8-5789-B84F-8D88-7D80A0AF6408}"/>
              </a:ext>
            </a:extLst>
          </p:cNvPr>
          <p:cNvSpPr>
            <a:spLocks noGrp="1"/>
          </p:cNvSpPr>
          <p:nvPr>
            <p:ph idx="1"/>
          </p:nvPr>
        </p:nvSpPr>
        <p:spPr>
          <a:xfrm>
            <a:off x="10495956" y="2764791"/>
            <a:ext cx="12498705" cy="13646150"/>
          </a:xfrm>
        </p:spPr>
        <p:txBody>
          <a:bodyPr/>
          <a:lstStyle>
            <a:lvl1pPr>
              <a:defRPr sz="6480"/>
            </a:lvl1pPr>
            <a:lvl2pPr>
              <a:defRPr sz="5670"/>
            </a:lvl2pPr>
            <a:lvl3pPr>
              <a:defRPr sz="4860"/>
            </a:lvl3pPr>
            <a:lvl4pPr>
              <a:defRPr sz="4050"/>
            </a:lvl4pPr>
            <a:lvl5pPr>
              <a:defRPr sz="4050"/>
            </a:lvl5pPr>
            <a:lvl6pPr>
              <a:defRPr sz="4050"/>
            </a:lvl6pPr>
            <a:lvl7pPr>
              <a:defRPr sz="4050"/>
            </a:lvl7pPr>
            <a:lvl8pPr>
              <a:defRPr sz="4050"/>
            </a:lvl8pPr>
            <a:lvl9pPr>
              <a:defRPr sz="4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F21B85-F414-E94E-B5B8-B521B476C9FA}"/>
              </a:ext>
            </a:extLst>
          </p:cNvPr>
          <p:cNvSpPr>
            <a:spLocks noGrp="1"/>
          </p:cNvSpPr>
          <p:nvPr>
            <p:ph type="body" sz="half" idx="2"/>
          </p:nvPr>
        </p:nvSpPr>
        <p:spPr>
          <a:xfrm>
            <a:off x="1700572" y="5760720"/>
            <a:ext cx="7962780" cy="10672446"/>
          </a:xfrm>
        </p:spPr>
        <p:txBody>
          <a:bodyPr/>
          <a:lstStyle>
            <a:lvl1pPr marL="0" indent="0">
              <a:buNone/>
              <a:defRPr sz="3240"/>
            </a:lvl1pPr>
            <a:lvl2pPr marL="925830" indent="0">
              <a:buNone/>
              <a:defRPr sz="2835"/>
            </a:lvl2pPr>
            <a:lvl3pPr marL="1851660" indent="0">
              <a:buNone/>
              <a:defRPr sz="2430"/>
            </a:lvl3pPr>
            <a:lvl4pPr marL="2777490" indent="0">
              <a:buNone/>
              <a:defRPr sz="2025"/>
            </a:lvl4pPr>
            <a:lvl5pPr marL="3703320" indent="0">
              <a:buNone/>
              <a:defRPr sz="2025"/>
            </a:lvl5pPr>
            <a:lvl6pPr marL="4629150" indent="0">
              <a:buNone/>
              <a:defRPr sz="2025"/>
            </a:lvl6pPr>
            <a:lvl7pPr marL="5554980" indent="0">
              <a:buNone/>
              <a:defRPr sz="2025"/>
            </a:lvl7pPr>
            <a:lvl8pPr marL="6480810" indent="0">
              <a:buNone/>
              <a:defRPr sz="2025"/>
            </a:lvl8pPr>
            <a:lvl9pPr marL="7406640" indent="0">
              <a:buNone/>
              <a:defRPr sz="2025"/>
            </a:lvl9pPr>
          </a:lstStyle>
          <a:p>
            <a:pPr lvl="0"/>
            <a:r>
              <a:rPr lang="en-US"/>
              <a:t>Edit Master text styles</a:t>
            </a:r>
          </a:p>
        </p:txBody>
      </p:sp>
      <p:sp>
        <p:nvSpPr>
          <p:cNvPr id="5" name="Date Placeholder 4">
            <a:extLst>
              <a:ext uri="{FF2B5EF4-FFF2-40B4-BE49-F238E27FC236}">
                <a16:creationId xmlns:a16="http://schemas.microsoft.com/office/drawing/2014/main" id="{09BA152B-1A91-F640-8CD3-C806CDC295B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7B54389-F87F-BB4B-B3C6-1C9E646EFD6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CF9A297-56FA-A942-8DE5-DD6593F1D86F}"/>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6549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4DE2-8999-A14B-98CD-CEFBAB76154E}"/>
              </a:ext>
            </a:extLst>
          </p:cNvPr>
          <p:cNvSpPr>
            <a:spLocks noGrp="1"/>
          </p:cNvSpPr>
          <p:nvPr>
            <p:ph type="title"/>
          </p:nvPr>
        </p:nvSpPr>
        <p:spPr>
          <a:xfrm>
            <a:off x="1700572" y="1280160"/>
            <a:ext cx="7962780" cy="4480560"/>
          </a:xfrm>
        </p:spPr>
        <p:txBody>
          <a:bodyPr anchor="b"/>
          <a:lstStyle>
            <a:lvl1pPr>
              <a:defRPr sz="6480"/>
            </a:lvl1pPr>
          </a:lstStyle>
          <a:p>
            <a:r>
              <a:rPr lang="en-US"/>
              <a:t>Click to edit Master title style</a:t>
            </a:r>
          </a:p>
        </p:txBody>
      </p:sp>
      <p:sp>
        <p:nvSpPr>
          <p:cNvPr id="3" name="Picture Placeholder 2">
            <a:extLst>
              <a:ext uri="{FF2B5EF4-FFF2-40B4-BE49-F238E27FC236}">
                <a16:creationId xmlns:a16="http://schemas.microsoft.com/office/drawing/2014/main" id="{B067D5B0-8847-ED45-9636-F009DD953C09}"/>
              </a:ext>
            </a:extLst>
          </p:cNvPr>
          <p:cNvSpPr>
            <a:spLocks noGrp="1"/>
          </p:cNvSpPr>
          <p:nvPr>
            <p:ph type="pic" idx="1"/>
          </p:nvPr>
        </p:nvSpPr>
        <p:spPr>
          <a:xfrm>
            <a:off x="10495956" y="2764791"/>
            <a:ext cx="12498705" cy="13646150"/>
          </a:xfrm>
        </p:spPr>
        <p:txBody>
          <a:bodyPr/>
          <a:lstStyle>
            <a:lvl1pPr marL="0" indent="0">
              <a:buNone/>
              <a:defRPr sz="6480"/>
            </a:lvl1pPr>
            <a:lvl2pPr marL="925830" indent="0">
              <a:buNone/>
              <a:defRPr sz="5670"/>
            </a:lvl2pPr>
            <a:lvl3pPr marL="1851660" indent="0">
              <a:buNone/>
              <a:defRPr sz="4860"/>
            </a:lvl3pPr>
            <a:lvl4pPr marL="2777490" indent="0">
              <a:buNone/>
              <a:defRPr sz="4050"/>
            </a:lvl4pPr>
            <a:lvl5pPr marL="3703320" indent="0">
              <a:buNone/>
              <a:defRPr sz="4050"/>
            </a:lvl5pPr>
            <a:lvl6pPr marL="4629150" indent="0">
              <a:buNone/>
              <a:defRPr sz="4050"/>
            </a:lvl6pPr>
            <a:lvl7pPr marL="5554980" indent="0">
              <a:buNone/>
              <a:defRPr sz="4050"/>
            </a:lvl7pPr>
            <a:lvl8pPr marL="6480810" indent="0">
              <a:buNone/>
              <a:defRPr sz="4050"/>
            </a:lvl8pPr>
            <a:lvl9pPr marL="7406640" indent="0">
              <a:buNone/>
              <a:defRPr sz="4050"/>
            </a:lvl9pPr>
          </a:lstStyle>
          <a:p>
            <a:endParaRPr lang="en-US"/>
          </a:p>
        </p:txBody>
      </p:sp>
      <p:sp>
        <p:nvSpPr>
          <p:cNvPr id="4" name="Text Placeholder 3">
            <a:extLst>
              <a:ext uri="{FF2B5EF4-FFF2-40B4-BE49-F238E27FC236}">
                <a16:creationId xmlns:a16="http://schemas.microsoft.com/office/drawing/2014/main" id="{E44C1706-3C9F-AA4C-B593-209E876C8DC3}"/>
              </a:ext>
            </a:extLst>
          </p:cNvPr>
          <p:cNvSpPr>
            <a:spLocks noGrp="1"/>
          </p:cNvSpPr>
          <p:nvPr>
            <p:ph type="body" sz="half" idx="2"/>
          </p:nvPr>
        </p:nvSpPr>
        <p:spPr>
          <a:xfrm>
            <a:off x="1700572" y="5760720"/>
            <a:ext cx="7962780" cy="10672446"/>
          </a:xfrm>
        </p:spPr>
        <p:txBody>
          <a:bodyPr/>
          <a:lstStyle>
            <a:lvl1pPr marL="0" indent="0">
              <a:buNone/>
              <a:defRPr sz="3240"/>
            </a:lvl1pPr>
            <a:lvl2pPr marL="925830" indent="0">
              <a:buNone/>
              <a:defRPr sz="2835"/>
            </a:lvl2pPr>
            <a:lvl3pPr marL="1851660" indent="0">
              <a:buNone/>
              <a:defRPr sz="2430"/>
            </a:lvl3pPr>
            <a:lvl4pPr marL="2777490" indent="0">
              <a:buNone/>
              <a:defRPr sz="2025"/>
            </a:lvl4pPr>
            <a:lvl5pPr marL="3703320" indent="0">
              <a:buNone/>
              <a:defRPr sz="2025"/>
            </a:lvl5pPr>
            <a:lvl6pPr marL="4629150" indent="0">
              <a:buNone/>
              <a:defRPr sz="2025"/>
            </a:lvl6pPr>
            <a:lvl7pPr marL="5554980" indent="0">
              <a:buNone/>
              <a:defRPr sz="2025"/>
            </a:lvl7pPr>
            <a:lvl8pPr marL="6480810" indent="0">
              <a:buNone/>
              <a:defRPr sz="2025"/>
            </a:lvl8pPr>
            <a:lvl9pPr marL="7406640" indent="0">
              <a:buNone/>
              <a:defRPr sz="2025"/>
            </a:lvl9pPr>
          </a:lstStyle>
          <a:p>
            <a:pPr lvl="0"/>
            <a:r>
              <a:rPr lang="en-US"/>
              <a:t>Edit Master text styles</a:t>
            </a:r>
          </a:p>
        </p:txBody>
      </p:sp>
      <p:sp>
        <p:nvSpPr>
          <p:cNvPr id="5" name="Date Placeholder 4">
            <a:extLst>
              <a:ext uri="{FF2B5EF4-FFF2-40B4-BE49-F238E27FC236}">
                <a16:creationId xmlns:a16="http://schemas.microsoft.com/office/drawing/2014/main" id="{E0D4BE9D-9ED8-B24D-9EE2-C7612A58EF3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B863160B-1962-984D-8685-23B80149478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5A0FC28-0EB6-6145-8F2D-AB9DECABF2A4}"/>
              </a:ext>
            </a:extLst>
          </p:cNvPr>
          <p:cNvSpPr>
            <a:spLocks noGrp="1"/>
          </p:cNvSpPr>
          <p:nvPr>
            <p:ph type="sldNum" sz="quarter" idx="12"/>
          </p:nvPr>
        </p:nvSpPr>
        <p:spPr/>
        <p:txBody>
          <a:body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722269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9D9A1-3BDB-2B45-BA18-744839A0DB20}"/>
              </a:ext>
            </a:extLst>
          </p:cNvPr>
          <p:cNvSpPr>
            <a:spLocks noGrp="1"/>
          </p:cNvSpPr>
          <p:nvPr>
            <p:ph type="title"/>
          </p:nvPr>
        </p:nvSpPr>
        <p:spPr>
          <a:xfrm>
            <a:off x="1697355" y="1022352"/>
            <a:ext cx="21294090" cy="37115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04BBC-5408-6843-8D36-5225CF81791F}"/>
              </a:ext>
            </a:extLst>
          </p:cNvPr>
          <p:cNvSpPr>
            <a:spLocks noGrp="1"/>
          </p:cNvSpPr>
          <p:nvPr>
            <p:ph type="body" idx="1"/>
          </p:nvPr>
        </p:nvSpPr>
        <p:spPr>
          <a:xfrm>
            <a:off x="1697355" y="5111750"/>
            <a:ext cx="21294090" cy="121837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68BD7-1AFE-9146-8CDE-79D725BF1268}"/>
              </a:ext>
            </a:extLst>
          </p:cNvPr>
          <p:cNvSpPr>
            <a:spLocks noGrp="1"/>
          </p:cNvSpPr>
          <p:nvPr>
            <p:ph type="dt" sz="half" idx="2"/>
          </p:nvPr>
        </p:nvSpPr>
        <p:spPr>
          <a:xfrm>
            <a:off x="1697355" y="17797781"/>
            <a:ext cx="5554980" cy="1022350"/>
          </a:xfrm>
          <a:prstGeom prst="rect">
            <a:avLst/>
          </a:prstGeom>
        </p:spPr>
        <p:txBody>
          <a:bodyPr vert="horz" lIns="91440" tIns="45720" rIns="91440" bIns="45720" rtlCol="0" anchor="ctr"/>
          <a:lstStyle>
            <a:lvl1pPr algn="l">
              <a:defRPr sz="243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A0775CCF-8EDF-A84B-A8B6-6431C918B9BD}"/>
              </a:ext>
            </a:extLst>
          </p:cNvPr>
          <p:cNvSpPr>
            <a:spLocks noGrp="1"/>
          </p:cNvSpPr>
          <p:nvPr>
            <p:ph type="ftr" sz="quarter" idx="3"/>
          </p:nvPr>
        </p:nvSpPr>
        <p:spPr>
          <a:xfrm>
            <a:off x="8178165" y="17797781"/>
            <a:ext cx="8332470" cy="1022350"/>
          </a:xfrm>
          <a:prstGeom prst="rect">
            <a:avLst/>
          </a:prstGeom>
        </p:spPr>
        <p:txBody>
          <a:bodyPr vert="horz" lIns="91440" tIns="45720" rIns="91440" bIns="45720" rtlCol="0" anchor="ctr"/>
          <a:lstStyle>
            <a:lvl1pPr algn="ctr">
              <a:defRPr sz="243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64676F9-FE7F-B447-9667-3EFA5119602F}"/>
              </a:ext>
            </a:extLst>
          </p:cNvPr>
          <p:cNvSpPr>
            <a:spLocks noGrp="1"/>
          </p:cNvSpPr>
          <p:nvPr>
            <p:ph type="sldNum" sz="quarter" idx="4"/>
          </p:nvPr>
        </p:nvSpPr>
        <p:spPr>
          <a:xfrm>
            <a:off x="17436465" y="17797781"/>
            <a:ext cx="5554980" cy="1022350"/>
          </a:xfrm>
          <a:prstGeom prst="rect">
            <a:avLst/>
          </a:prstGeom>
        </p:spPr>
        <p:txBody>
          <a:bodyPr vert="horz" lIns="91440" tIns="45720" rIns="91440" bIns="45720" rtlCol="0" anchor="ctr"/>
          <a:lstStyle>
            <a:lvl1pPr algn="r">
              <a:defRPr sz="2430">
                <a:solidFill>
                  <a:schemeClr val="tx1">
                    <a:tint val="75000"/>
                  </a:schemeClr>
                </a:solidFill>
              </a:defRPr>
            </a:lvl1pPr>
          </a:lstStyle>
          <a:p>
            <a:pPr>
              <a:defRPr/>
            </a:pPr>
            <a:fld id="{7E280243-6D3C-444F-AF78-6B79C39F4977}" type="slidenum">
              <a:rPr lang="en-US" smtClean="0"/>
              <a:pPr>
                <a:defRPr/>
              </a:pPr>
              <a:t>‹#›</a:t>
            </a:fld>
            <a:endParaRPr lang="en-US"/>
          </a:p>
        </p:txBody>
      </p:sp>
    </p:spTree>
    <p:extLst>
      <p:ext uri="{BB962C8B-B14F-4D97-AF65-F5344CB8AC3E}">
        <p14:creationId xmlns:p14="http://schemas.microsoft.com/office/powerpoint/2010/main" val="1072028012"/>
      </p:ext>
    </p:extLst>
  </p:cSld>
  <p:clrMap bg1="lt1" tx1="dk1" bg2="lt2" tx2="dk2" accent1="accent1" accent2="accent2" accent3="accent3" accent4="accent4" accent5="accent5" accent6="accent6" hlink="hlink" folHlink="folHlink"/>
  <p:sldLayoutIdLst>
    <p:sldLayoutId id="2147486044"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 id="2147486053" r:id="rId10"/>
    <p:sldLayoutId id="2147486054" r:id="rId11"/>
    <p:sldLayoutId id="2147486022" r:id="rId12"/>
    <p:sldLayoutId id="2147486023" r:id="rId13"/>
  </p:sldLayoutIdLst>
  <p:transition>
    <p:pull dir="rd"/>
  </p:transition>
  <p:txStyles>
    <p:titleStyle>
      <a:lvl1pPr algn="l" defTabSz="1851660" rtl="0" eaLnBrk="1" latinLnBrk="0" hangingPunct="1">
        <a:lnSpc>
          <a:spcPct val="90000"/>
        </a:lnSpc>
        <a:spcBef>
          <a:spcPct val="0"/>
        </a:spcBef>
        <a:buNone/>
        <a:defRPr sz="8910" kern="1200">
          <a:solidFill>
            <a:schemeClr val="tx1"/>
          </a:solidFill>
          <a:latin typeface="+mj-lt"/>
          <a:ea typeface="+mj-ea"/>
          <a:cs typeface="+mj-cs"/>
        </a:defRPr>
      </a:lvl1pPr>
    </p:titleStyle>
    <p:bodyStyle>
      <a:lvl1pPr marL="462915" indent="-462915" algn="l" defTabSz="1851660" rtl="0" eaLnBrk="1" latinLnBrk="0" hangingPunct="1">
        <a:lnSpc>
          <a:spcPct val="90000"/>
        </a:lnSpc>
        <a:spcBef>
          <a:spcPts val="2025"/>
        </a:spcBef>
        <a:buFont typeface="Arial" panose="020B0604020202020204" pitchFamily="34" charset="0"/>
        <a:buChar char="•"/>
        <a:defRPr sz="5670" kern="1200">
          <a:solidFill>
            <a:schemeClr val="tx1"/>
          </a:solidFill>
          <a:latin typeface="+mn-lt"/>
          <a:ea typeface="+mn-ea"/>
          <a:cs typeface="+mn-cs"/>
        </a:defRPr>
      </a:lvl1pPr>
      <a:lvl2pPr marL="1388745" indent="-462915" algn="l" defTabSz="1851660" rtl="0" eaLnBrk="1" latinLnBrk="0" hangingPunct="1">
        <a:lnSpc>
          <a:spcPct val="90000"/>
        </a:lnSpc>
        <a:spcBef>
          <a:spcPts val="1013"/>
        </a:spcBef>
        <a:buFont typeface="Arial" panose="020B0604020202020204" pitchFamily="34" charset="0"/>
        <a:buChar char="•"/>
        <a:defRPr sz="4860" kern="1200">
          <a:solidFill>
            <a:schemeClr val="tx1"/>
          </a:solidFill>
          <a:latin typeface="+mn-lt"/>
          <a:ea typeface="+mn-ea"/>
          <a:cs typeface="+mn-cs"/>
        </a:defRPr>
      </a:lvl2pPr>
      <a:lvl3pPr marL="2314575" indent="-462915" algn="l" defTabSz="1851660" rtl="0" eaLnBrk="1" latinLnBrk="0" hangingPunct="1">
        <a:lnSpc>
          <a:spcPct val="90000"/>
        </a:lnSpc>
        <a:spcBef>
          <a:spcPts val="1013"/>
        </a:spcBef>
        <a:buFont typeface="Arial" panose="020B0604020202020204" pitchFamily="34" charset="0"/>
        <a:buChar char="•"/>
        <a:defRPr sz="4050" kern="1200">
          <a:solidFill>
            <a:schemeClr val="tx1"/>
          </a:solidFill>
          <a:latin typeface="+mn-lt"/>
          <a:ea typeface="+mn-ea"/>
          <a:cs typeface="+mn-cs"/>
        </a:defRPr>
      </a:lvl3pPr>
      <a:lvl4pPr marL="3240405" indent="-462915" algn="l" defTabSz="1851660" rtl="0" eaLnBrk="1" latinLnBrk="0" hangingPunct="1">
        <a:lnSpc>
          <a:spcPct val="90000"/>
        </a:lnSpc>
        <a:spcBef>
          <a:spcPts val="1013"/>
        </a:spcBef>
        <a:buFont typeface="Arial" panose="020B0604020202020204" pitchFamily="34" charset="0"/>
        <a:buChar char="•"/>
        <a:defRPr sz="3645" kern="1200">
          <a:solidFill>
            <a:schemeClr val="tx1"/>
          </a:solidFill>
          <a:latin typeface="+mn-lt"/>
          <a:ea typeface="+mn-ea"/>
          <a:cs typeface="+mn-cs"/>
        </a:defRPr>
      </a:lvl4pPr>
      <a:lvl5pPr marL="4166235" indent="-462915" algn="l" defTabSz="1851660" rtl="0" eaLnBrk="1" latinLnBrk="0" hangingPunct="1">
        <a:lnSpc>
          <a:spcPct val="90000"/>
        </a:lnSpc>
        <a:spcBef>
          <a:spcPts val="1013"/>
        </a:spcBef>
        <a:buFont typeface="Arial" panose="020B0604020202020204" pitchFamily="34" charset="0"/>
        <a:buChar char="•"/>
        <a:defRPr sz="3645" kern="1200">
          <a:solidFill>
            <a:schemeClr val="tx1"/>
          </a:solidFill>
          <a:latin typeface="+mn-lt"/>
          <a:ea typeface="+mn-ea"/>
          <a:cs typeface="+mn-cs"/>
        </a:defRPr>
      </a:lvl5pPr>
      <a:lvl6pPr marL="5092065" indent="-462915" algn="l" defTabSz="1851660" rtl="0" eaLnBrk="1" latinLnBrk="0" hangingPunct="1">
        <a:lnSpc>
          <a:spcPct val="90000"/>
        </a:lnSpc>
        <a:spcBef>
          <a:spcPts val="1013"/>
        </a:spcBef>
        <a:buFont typeface="Arial" panose="020B0604020202020204" pitchFamily="34" charset="0"/>
        <a:buChar char="•"/>
        <a:defRPr sz="3645" kern="1200">
          <a:solidFill>
            <a:schemeClr val="tx1"/>
          </a:solidFill>
          <a:latin typeface="+mn-lt"/>
          <a:ea typeface="+mn-ea"/>
          <a:cs typeface="+mn-cs"/>
        </a:defRPr>
      </a:lvl6pPr>
      <a:lvl7pPr marL="6017895" indent="-462915" algn="l" defTabSz="1851660" rtl="0" eaLnBrk="1" latinLnBrk="0" hangingPunct="1">
        <a:lnSpc>
          <a:spcPct val="90000"/>
        </a:lnSpc>
        <a:spcBef>
          <a:spcPts val="1013"/>
        </a:spcBef>
        <a:buFont typeface="Arial" panose="020B0604020202020204" pitchFamily="34" charset="0"/>
        <a:buChar char="•"/>
        <a:defRPr sz="3645" kern="1200">
          <a:solidFill>
            <a:schemeClr val="tx1"/>
          </a:solidFill>
          <a:latin typeface="+mn-lt"/>
          <a:ea typeface="+mn-ea"/>
          <a:cs typeface="+mn-cs"/>
        </a:defRPr>
      </a:lvl7pPr>
      <a:lvl8pPr marL="6943725" indent="-462915" algn="l" defTabSz="1851660" rtl="0" eaLnBrk="1" latinLnBrk="0" hangingPunct="1">
        <a:lnSpc>
          <a:spcPct val="90000"/>
        </a:lnSpc>
        <a:spcBef>
          <a:spcPts val="1013"/>
        </a:spcBef>
        <a:buFont typeface="Arial" panose="020B0604020202020204" pitchFamily="34" charset="0"/>
        <a:buChar char="•"/>
        <a:defRPr sz="3645" kern="1200">
          <a:solidFill>
            <a:schemeClr val="tx1"/>
          </a:solidFill>
          <a:latin typeface="+mn-lt"/>
          <a:ea typeface="+mn-ea"/>
          <a:cs typeface="+mn-cs"/>
        </a:defRPr>
      </a:lvl8pPr>
      <a:lvl9pPr marL="7869555" indent="-462915" algn="l" defTabSz="1851660" rtl="0" eaLnBrk="1" latinLnBrk="0" hangingPunct="1">
        <a:lnSpc>
          <a:spcPct val="90000"/>
        </a:lnSpc>
        <a:spcBef>
          <a:spcPts val="1013"/>
        </a:spcBef>
        <a:buFont typeface="Arial" panose="020B0604020202020204" pitchFamily="34" charset="0"/>
        <a:buChar char="•"/>
        <a:defRPr sz="3645" kern="1200">
          <a:solidFill>
            <a:schemeClr val="tx1"/>
          </a:solidFill>
          <a:latin typeface="+mn-lt"/>
          <a:ea typeface="+mn-ea"/>
          <a:cs typeface="+mn-cs"/>
        </a:defRPr>
      </a:lvl9pPr>
    </p:bodyStyle>
    <p:otherStyle>
      <a:defPPr>
        <a:defRPr lang="en-US"/>
      </a:defPPr>
      <a:lvl1pPr marL="0" algn="l" defTabSz="1851660" rtl="0" eaLnBrk="1" latinLnBrk="0" hangingPunct="1">
        <a:defRPr sz="3645" kern="1200">
          <a:solidFill>
            <a:schemeClr val="tx1"/>
          </a:solidFill>
          <a:latin typeface="+mn-lt"/>
          <a:ea typeface="+mn-ea"/>
          <a:cs typeface="+mn-cs"/>
        </a:defRPr>
      </a:lvl1pPr>
      <a:lvl2pPr marL="925830" algn="l" defTabSz="1851660" rtl="0" eaLnBrk="1" latinLnBrk="0" hangingPunct="1">
        <a:defRPr sz="3645" kern="1200">
          <a:solidFill>
            <a:schemeClr val="tx1"/>
          </a:solidFill>
          <a:latin typeface="+mn-lt"/>
          <a:ea typeface="+mn-ea"/>
          <a:cs typeface="+mn-cs"/>
        </a:defRPr>
      </a:lvl2pPr>
      <a:lvl3pPr marL="1851660" algn="l" defTabSz="1851660" rtl="0" eaLnBrk="1" latinLnBrk="0" hangingPunct="1">
        <a:defRPr sz="3645" kern="1200">
          <a:solidFill>
            <a:schemeClr val="tx1"/>
          </a:solidFill>
          <a:latin typeface="+mn-lt"/>
          <a:ea typeface="+mn-ea"/>
          <a:cs typeface="+mn-cs"/>
        </a:defRPr>
      </a:lvl3pPr>
      <a:lvl4pPr marL="2777490" algn="l" defTabSz="1851660" rtl="0" eaLnBrk="1" latinLnBrk="0" hangingPunct="1">
        <a:defRPr sz="3645" kern="1200">
          <a:solidFill>
            <a:schemeClr val="tx1"/>
          </a:solidFill>
          <a:latin typeface="+mn-lt"/>
          <a:ea typeface="+mn-ea"/>
          <a:cs typeface="+mn-cs"/>
        </a:defRPr>
      </a:lvl4pPr>
      <a:lvl5pPr marL="3703320" algn="l" defTabSz="1851660" rtl="0" eaLnBrk="1" latinLnBrk="0" hangingPunct="1">
        <a:defRPr sz="3645" kern="1200">
          <a:solidFill>
            <a:schemeClr val="tx1"/>
          </a:solidFill>
          <a:latin typeface="+mn-lt"/>
          <a:ea typeface="+mn-ea"/>
          <a:cs typeface="+mn-cs"/>
        </a:defRPr>
      </a:lvl5pPr>
      <a:lvl6pPr marL="4629150" algn="l" defTabSz="1851660" rtl="0" eaLnBrk="1" latinLnBrk="0" hangingPunct="1">
        <a:defRPr sz="3645" kern="1200">
          <a:solidFill>
            <a:schemeClr val="tx1"/>
          </a:solidFill>
          <a:latin typeface="+mn-lt"/>
          <a:ea typeface="+mn-ea"/>
          <a:cs typeface="+mn-cs"/>
        </a:defRPr>
      </a:lvl6pPr>
      <a:lvl7pPr marL="5554980" algn="l" defTabSz="1851660" rtl="0" eaLnBrk="1" latinLnBrk="0" hangingPunct="1">
        <a:defRPr sz="3645" kern="1200">
          <a:solidFill>
            <a:schemeClr val="tx1"/>
          </a:solidFill>
          <a:latin typeface="+mn-lt"/>
          <a:ea typeface="+mn-ea"/>
          <a:cs typeface="+mn-cs"/>
        </a:defRPr>
      </a:lvl7pPr>
      <a:lvl8pPr marL="6480810" algn="l" defTabSz="1851660" rtl="0" eaLnBrk="1" latinLnBrk="0" hangingPunct="1">
        <a:defRPr sz="3645" kern="1200">
          <a:solidFill>
            <a:schemeClr val="tx1"/>
          </a:solidFill>
          <a:latin typeface="+mn-lt"/>
          <a:ea typeface="+mn-ea"/>
          <a:cs typeface="+mn-cs"/>
        </a:defRPr>
      </a:lvl8pPr>
      <a:lvl9pPr marL="7406640" algn="l" defTabSz="1851660" rtl="0" eaLnBrk="1" latinLnBrk="0" hangingPunct="1">
        <a:defRPr sz="36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null)"/><Relationship Id="rId13" Type="http://schemas.openxmlformats.org/officeDocument/2006/relationships/image" Target="../media/image13.(null)"/><Relationship Id="rId18" Type="http://schemas.openxmlformats.org/officeDocument/2006/relationships/image" Target="../media/image18.tiff"/><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null)"/><Relationship Id="rId12" Type="http://schemas.openxmlformats.org/officeDocument/2006/relationships/image" Target="../media/image12.tiff"/><Relationship Id="rId17" Type="http://schemas.openxmlformats.org/officeDocument/2006/relationships/image" Target="../media/image17.tiff"/><Relationship Id="rId2" Type="http://schemas.openxmlformats.org/officeDocument/2006/relationships/image" Target="../media/image2.png"/><Relationship Id="rId16" Type="http://schemas.openxmlformats.org/officeDocument/2006/relationships/image" Target="../media/image16.tiff"/><Relationship Id="rId20" Type="http://schemas.openxmlformats.org/officeDocument/2006/relationships/image" Target="../media/image20.tiff"/><Relationship Id="rId1" Type="http://schemas.openxmlformats.org/officeDocument/2006/relationships/slideLayout" Target="../slideLayouts/slideLayout7.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5" Type="http://schemas.openxmlformats.org/officeDocument/2006/relationships/image" Target="../media/image15.tiff"/><Relationship Id="rId23" Type="http://schemas.openxmlformats.org/officeDocument/2006/relationships/hyperlink" Target="http://www-air.larc.nasa.gov/missions/discover-aq/discover-aq.html" TargetMode="External"/><Relationship Id="rId10" Type="http://schemas.openxmlformats.org/officeDocument/2006/relationships/image" Target="../media/image10.(null)"/><Relationship Id="rId19" Type="http://schemas.openxmlformats.org/officeDocument/2006/relationships/image" Target="../media/image19.tiff"/><Relationship Id="rId4" Type="http://schemas.openxmlformats.org/officeDocument/2006/relationships/image" Target="../media/image4.tiff"/><Relationship Id="rId9" Type="http://schemas.openxmlformats.org/officeDocument/2006/relationships/image" Target="../media/image9.(null)"/><Relationship Id="rId14" Type="http://schemas.openxmlformats.org/officeDocument/2006/relationships/image" Target="../media/image14.tiff"/><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667C9452-C323-8D47-A0E3-507524A96213}"/>
              </a:ext>
            </a:extLst>
          </p:cNvPr>
          <p:cNvSpPr/>
          <p:nvPr/>
        </p:nvSpPr>
        <p:spPr bwMode="auto">
          <a:xfrm>
            <a:off x="19569486" y="15622928"/>
            <a:ext cx="4876974" cy="3312772"/>
          </a:xfrm>
          <a:prstGeom prst="roundRect">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200" dirty="0"/>
          </a:p>
        </p:txBody>
      </p:sp>
      <p:pic>
        <p:nvPicPr>
          <p:cNvPr id="2" name="Picture 8">
            <a:extLst>
              <a:ext uri="{FF2B5EF4-FFF2-40B4-BE49-F238E27FC236}">
                <a16:creationId xmlns:a16="http://schemas.microsoft.com/office/drawing/2014/main" id="{5D7C128C-2B44-654E-98BC-D93A1A108BF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4216" y="1025143"/>
            <a:ext cx="2256546" cy="764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C43C8985-FADA-C04D-AE6D-C19C8719B26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530143" y="839123"/>
            <a:ext cx="934649" cy="941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8CA4D5-33E2-C349-8B53-A8D6524367CB}"/>
              </a:ext>
            </a:extLst>
          </p:cNvPr>
          <p:cNvSpPr txBox="1"/>
          <p:nvPr/>
        </p:nvSpPr>
        <p:spPr>
          <a:xfrm>
            <a:off x="3689806" y="918809"/>
            <a:ext cx="17317497" cy="1338828"/>
          </a:xfrm>
          <a:prstGeom prst="rect">
            <a:avLst/>
          </a:prstGeom>
          <a:noFill/>
        </p:spPr>
        <p:txBody>
          <a:bodyPr wrap="none" rtlCol="0">
            <a:spAutoFit/>
          </a:bodyPr>
          <a:lstStyle/>
          <a:p>
            <a:pPr algn="ctr"/>
            <a:r>
              <a:rPr lang="en-US" sz="2800" dirty="0"/>
              <a:t>Gabriele Pfister</a:t>
            </a:r>
            <a:r>
              <a:rPr lang="en-US" sz="2800" baseline="30000" dirty="0"/>
              <a:t>1</a:t>
            </a:r>
            <a:r>
              <a:rPr lang="en-US" sz="2800" dirty="0"/>
              <a:t>, Mary Barth</a:t>
            </a:r>
            <a:r>
              <a:rPr lang="en-US" sz="2800" baseline="30000" dirty="0"/>
              <a:t>1</a:t>
            </a:r>
            <a:r>
              <a:rPr lang="en-US" sz="2800" dirty="0"/>
              <a:t>, William Vizuete</a:t>
            </a:r>
            <a:r>
              <a:rPr lang="en-US" sz="2800" baseline="30000" dirty="0"/>
              <a:t>2</a:t>
            </a:r>
            <a:r>
              <a:rPr lang="en-US" sz="2800" dirty="0"/>
              <a:t>, Chi-</a:t>
            </a:r>
            <a:r>
              <a:rPr lang="en-US" sz="2800" dirty="0" err="1"/>
              <a:t>Tsan</a:t>
            </a:r>
            <a:r>
              <a:rPr lang="en-US" sz="2800" dirty="0"/>
              <a:t> Wang</a:t>
            </a:r>
            <a:r>
              <a:rPr lang="en-US" sz="2800" baseline="30000" dirty="0"/>
              <a:t>2</a:t>
            </a:r>
            <a:r>
              <a:rPr lang="en-US" sz="2800" dirty="0"/>
              <a:t>, Stacy Walters</a:t>
            </a:r>
            <a:r>
              <a:rPr lang="en-US" sz="2800" baseline="30000" dirty="0"/>
              <a:t>1</a:t>
            </a:r>
            <a:r>
              <a:rPr lang="en-US" sz="2800" dirty="0"/>
              <a:t>, Frank Flocke</a:t>
            </a:r>
            <a:r>
              <a:rPr lang="en-US" sz="2800" baseline="30000" dirty="0"/>
              <a:t>1</a:t>
            </a:r>
            <a:endParaRPr lang="en-US" sz="2800" dirty="0"/>
          </a:p>
          <a:p>
            <a:pPr algn="ctr">
              <a:spcBef>
                <a:spcPts val="600"/>
              </a:spcBef>
            </a:pPr>
            <a:r>
              <a:rPr lang="en-US" sz="2400" baseline="30000" dirty="0"/>
              <a:t>1</a:t>
            </a:r>
            <a:r>
              <a:rPr lang="en-US" sz="2400" dirty="0"/>
              <a:t> National Center for Atmospheric Research, Atmospheric Chemistry Observations and Modeling Laboratory</a:t>
            </a:r>
          </a:p>
          <a:p>
            <a:pPr algn="ctr"/>
            <a:r>
              <a:rPr lang="en-US" sz="2400" baseline="30000" dirty="0"/>
              <a:t>2</a:t>
            </a:r>
            <a:r>
              <a:rPr lang="en-US" sz="2400" dirty="0"/>
              <a:t> University of North Carolina, Department of Environmental Sciences and Engineering</a:t>
            </a:r>
          </a:p>
        </p:txBody>
      </p:sp>
      <p:sp>
        <p:nvSpPr>
          <p:cNvPr id="5" name="Rectangle 4">
            <a:extLst>
              <a:ext uri="{FF2B5EF4-FFF2-40B4-BE49-F238E27FC236}">
                <a16:creationId xmlns:a16="http://schemas.microsoft.com/office/drawing/2014/main" id="{B4AC9B27-29B9-5042-9454-CC233F88B6A1}"/>
              </a:ext>
            </a:extLst>
          </p:cNvPr>
          <p:cNvSpPr/>
          <p:nvPr/>
        </p:nvSpPr>
        <p:spPr>
          <a:xfrm>
            <a:off x="215171" y="122183"/>
            <a:ext cx="24266769" cy="1200329"/>
          </a:xfrm>
          <a:prstGeom prst="rect">
            <a:avLst/>
          </a:prstGeom>
        </p:spPr>
        <p:txBody>
          <a:bodyPr wrap="square">
            <a:spAutoFit/>
          </a:bodyPr>
          <a:lstStyle/>
          <a:p>
            <a:pPr marL="0" marR="0" algn="ctr">
              <a:spcBef>
                <a:spcPts val="0"/>
              </a:spcBef>
              <a:spcAft>
                <a:spcPts val="0"/>
              </a:spcAft>
            </a:pPr>
            <a:r>
              <a:rPr lang="en-US" sz="3600" b="1" dirty="0">
                <a:latin typeface="Verdana" panose="020B0604030504040204" pitchFamily="34" charset="0"/>
                <a:ea typeface="Verdana" panose="020B0604030504040204" pitchFamily="34" charset="0"/>
                <a:cs typeface="Verdana" panose="020B0604030504040204" pitchFamily="34" charset="0"/>
              </a:rPr>
              <a:t>Chemical Characteristics and Ozone Production in the Northern Colorado Front Range</a:t>
            </a:r>
          </a:p>
          <a:p>
            <a:pPr marL="0" marR="0">
              <a:spcBef>
                <a:spcPts val="0"/>
              </a:spcBef>
              <a:spcAft>
                <a:spcPts val="0"/>
              </a:spcAft>
            </a:pPr>
            <a:r>
              <a:rPr lang="en-US" sz="3600" b="1" dirty="0">
                <a:latin typeface="Verdana" panose="020B0604030504040204" pitchFamily="34" charset="0"/>
                <a:ea typeface="Verdana" panose="020B0604030504040204" pitchFamily="34" charset="0"/>
                <a:cs typeface="Verdana" panose="020B0604030504040204" pitchFamily="34" charset="0"/>
              </a:rPr>
              <a:t> </a:t>
            </a:r>
            <a:endParaRPr lang="en-US" sz="3600" b="1"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FDA31A67-AF8E-A841-BF7C-92E17878444C}"/>
              </a:ext>
            </a:extLst>
          </p:cNvPr>
          <p:cNvSpPr/>
          <p:nvPr/>
        </p:nvSpPr>
        <p:spPr>
          <a:xfrm>
            <a:off x="270855" y="2276913"/>
            <a:ext cx="24211085" cy="1754326"/>
          </a:xfrm>
          <a:prstGeom prst="rect">
            <a:avLst/>
          </a:prstGeom>
        </p:spPr>
        <p:txBody>
          <a:bodyPr wrap="square">
            <a:spAutoFit/>
          </a:bodyPr>
          <a:lstStyle/>
          <a:p>
            <a:pPr marL="0" marR="0" algn="just">
              <a:spcBef>
                <a:spcPts val="0"/>
              </a:spcBef>
              <a:spcAft>
                <a:spcPts val="0"/>
              </a:spcAft>
            </a:pPr>
            <a:r>
              <a:rPr lang="en-US" sz="1800" dirty="0">
                <a:latin typeface="Verdana" panose="020B0604030504040204" pitchFamily="34" charset="0"/>
                <a:ea typeface="Verdana" panose="020B0604030504040204" pitchFamily="34" charset="0"/>
                <a:cs typeface="Verdana" panose="020B0604030504040204" pitchFamily="34" charset="0"/>
              </a:rPr>
              <a:t>We use the extensive set of aircraft and ground-based observations from the NSF/NCAR and State of Colorado Front Range Air Pollution and Photochemistry </a:t>
            </a:r>
            <a:r>
              <a:rPr lang="en-US" sz="1800" dirty="0" err="1">
                <a:latin typeface="Verdana" panose="020B0604030504040204" pitchFamily="34" charset="0"/>
                <a:ea typeface="Verdana" panose="020B0604030504040204" pitchFamily="34" charset="0"/>
                <a:cs typeface="Verdana" panose="020B0604030504040204" pitchFamily="34" charset="0"/>
              </a:rPr>
              <a:t>Éxperiment</a:t>
            </a:r>
            <a:r>
              <a:rPr lang="en-US" sz="1800" dirty="0">
                <a:latin typeface="Verdana" panose="020B0604030504040204" pitchFamily="34" charset="0"/>
                <a:ea typeface="Verdana" panose="020B0604030504040204" pitchFamily="34" charset="0"/>
                <a:cs typeface="Verdana" panose="020B0604030504040204" pitchFamily="34" charset="0"/>
              </a:rPr>
              <a:t> (FRAPPÉ) and the NASA DISCOVER-AQ experiments in summer 2014 together with WRF-</a:t>
            </a:r>
            <a:r>
              <a:rPr lang="en-US" sz="1800" dirty="0" err="1">
                <a:latin typeface="Verdana" panose="020B0604030504040204" pitchFamily="34" charset="0"/>
                <a:ea typeface="Verdana" panose="020B0604030504040204" pitchFamily="34" charset="0"/>
                <a:cs typeface="Verdana" panose="020B0604030504040204" pitchFamily="34" charset="0"/>
              </a:rPr>
              <a:t>Chem</a:t>
            </a:r>
            <a:r>
              <a:rPr lang="en-US" sz="1800" dirty="0">
                <a:latin typeface="Verdana" panose="020B0604030504040204" pitchFamily="34" charset="0"/>
                <a:ea typeface="Verdana" panose="020B0604030504040204" pitchFamily="34" charset="0"/>
                <a:cs typeface="Verdana" panose="020B0604030504040204" pitchFamily="34" charset="0"/>
              </a:rPr>
              <a:t> simulations to study the ozone production and chemical regimes in the Northern Colorado Front Range (NFR). We apply the </a:t>
            </a:r>
            <a:r>
              <a:rPr lang="en-US" sz="1800" u="sng" dirty="0">
                <a:latin typeface="Verdana" panose="020B0604030504040204" pitchFamily="34" charset="0"/>
                <a:ea typeface="Verdana" panose="020B0604030504040204" pitchFamily="34" charset="0"/>
                <a:cs typeface="Verdana" panose="020B0604030504040204" pitchFamily="34" charset="0"/>
              </a:rPr>
              <a:t>Integrated Reaction Rate </a:t>
            </a:r>
            <a:r>
              <a:rPr lang="en-US" sz="1800" dirty="0">
                <a:latin typeface="Verdana" panose="020B0604030504040204" pitchFamily="34" charset="0"/>
                <a:ea typeface="Verdana" panose="020B0604030504040204" pitchFamily="34" charset="0"/>
                <a:cs typeface="Verdana" panose="020B0604030504040204" pitchFamily="34" charset="0"/>
              </a:rPr>
              <a:t>(IRR) capability that will be released with WRF-</a:t>
            </a:r>
            <a:r>
              <a:rPr lang="en-US" sz="1800" dirty="0" err="1">
                <a:latin typeface="Verdana" panose="020B0604030504040204" pitchFamily="34" charset="0"/>
                <a:ea typeface="Verdana" panose="020B0604030504040204" pitchFamily="34" charset="0"/>
                <a:cs typeface="Verdana" panose="020B0604030504040204" pitchFamily="34" charset="0"/>
              </a:rPr>
              <a:t>Chem</a:t>
            </a:r>
            <a:r>
              <a:rPr lang="en-US" sz="1800" dirty="0">
                <a:latin typeface="Verdana" panose="020B0604030504040204" pitchFamily="34" charset="0"/>
                <a:ea typeface="Verdana" panose="020B0604030504040204" pitchFamily="34" charset="0"/>
                <a:cs typeface="Verdana" panose="020B0604030504040204" pitchFamily="34" charset="0"/>
              </a:rPr>
              <a:t> version 4 and the </a:t>
            </a:r>
            <a:r>
              <a:rPr lang="en-US" sz="1800" u="sng" dirty="0">
                <a:latin typeface="Verdana" panose="020B0604030504040204" pitchFamily="34" charset="0"/>
                <a:ea typeface="Verdana" panose="020B0604030504040204" pitchFamily="34" charset="0"/>
                <a:cs typeface="Verdana" panose="020B0604030504040204" pitchFamily="34" charset="0"/>
              </a:rPr>
              <a:t>chemical tendencies diagnostics </a:t>
            </a:r>
            <a:r>
              <a:rPr lang="en-US" sz="1800" dirty="0">
                <a:latin typeface="Verdana" panose="020B0604030504040204" pitchFamily="34" charset="0"/>
                <a:ea typeface="Verdana" panose="020B0604030504040204" pitchFamily="34" charset="0"/>
                <a:cs typeface="Verdana" panose="020B0604030504040204" pitchFamily="34" charset="0"/>
              </a:rPr>
              <a:t>and present preliminary results from an in-depth analysis of the ozone formation in various NFR regions for a case study of 12 August 2014. We further apply these diagnostics along </a:t>
            </a:r>
            <a:r>
              <a:rPr lang="en-US" sz="1800" u="sng" dirty="0">
                <a:latin typeface="Verdana" panose="020B0604030504040204" pitchFamily="34" charset="0"/>
                <a:ea typeface="Verdana" panose="020B0604030504040204" pitchFamily="34" charset="0"/>
                <a:cs typeface="Verdana" panose="020B0604030504040204" pitchFamily="34" charset="0"/>
              </a:rPr>
              <a:t>WRF online trajectories </a:t>
            </a:r>
            <a:r>
              <a:rPr lang="en-US" sz="1800" dirty="0">
                <a:latin typeface="Verdana" panose="020B0604030504040204" pitchFamily="34" charset="0"/>
                <a:ea typeface="Verdana" panose="020B0604030504040204" pitchFamily="34" charset="0"/>
                <a:cs typeface="Verdana" panose="020B0604030504040204" pitchFamily="34" charset="0"/>
              </a:rPr>
              <a:t>to assess the chemical evolution of air masses as they are transported from the NFR to the mountains during upslope events. The results show efficient ozone production within the NFR driven by high NOx and high VOCs (specifically higher alkanes and aldehydes) and also continued ozone production during the transport into the mountains.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10">
            <a:extLst>
              <a:ext uri="{FF2B5EF4-FFF2-40B4-BE49-F238E27FC236}">
                <a16:creationId xmlns:a16="http://schemas.microsoft.com/office/drawing/2014/main" id="{7D1F2EDE-8BD6-F742-8C78-09AB13C31652}"/>
              </a:ext>
            </a:extLst>
          </p:cNvPr>
          <p:cNvSpPr/>
          <p:nvPr/>
        </p:nvSpPr>
        <p:spPr bwMode="auto">
          <a:xfrm>
            <a:off x="287282" y="4103897"/>
            <a:ext cx="6946899" cy="6380581"/>
          </a:xfrm>
          <a:prstGeom prst="roundRect">
            <a:avLst>
              <a:gd name="adj" fmla="val 9302"/>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Verdana" charset="0"/>
              </a:rPr>
              <a:t>Model Simulations and Observations</a:t>
            </a:r>
            <a:endParaRPr lang="en-US" sz="1800" dirty="0"/>
          </a:p>
          <a:p>
            <a:pPr marL="0" marR="0" indent="0" algn="l" defTabSz="914400" rtl="0" eaLnBrk="0" fontAlgn="base" latinLnBrk="0" hangingPunct="0">
              <a:lnSpc>
                <a:spcPct val="100000"/>
              </a:lnSpc>
              <a:spcBef>
                <a:spcPts val="60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rPr>
              <a:t>Case Study: 12 August 2014</a:t>
            </a:r>
            <a:endParaRPr lang="en-US" sz="1400"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Verdana"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u="sng" dirty="0"/>
              <a:t>Observations</a:t>
            </a:r>
            <a:r>
              <a:rPr lang="en-US" sz="1400" dirty="0"/>
              <a:t>: NCAR/NSF C-130 Observations</a:t>
            </a:r>
            <a:br>
              <a:rPr lang="en-US" sz="1400" dirty="0"/>
            </a:br>
            <a:r>
              <a:rPr lang="en-US" sz="1400" dirty="0"/>
              <a:t>	      Surface O</a:t>
            </a:r>
            <a:r>
              <a:rPr lang="en-US" sz="1400" baseline="-25000" dirty="0"/>
              <a:t>3</a:t>
            </a:r>
            <a:r>
              <a:rPr lang="en-US" sz="1400" dirty="0"/>
              <a:t> from all available monitors</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Verdana"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sng" strike="noStrike" cap="none" normalizeH="0" baseline="0" dirty="0">
                <a:ln>
                  <a:noFill/>
                </a:ln>
                <a:solidFill>
                  <a:schemeClr val="tx1"/>
                </a:solidFill>
                <a:effectLst/>
                <a:latin typeface="Verdana" charset="0"/>
              </a:rPr>
              <a:t>Simulations</a:t>
            </a:r>
          </a:p>
          <a:p>
            <a:pPr marL="15875" marR="0" indent="157163"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sz="1400" dirty="0"/>
              <a:t>WRF-</a:t>
            </a:r>
            <a:r>
              <a:rPr lang="en-US" sz="1400" dirty="0" err="1"/>
              <a:t>Chem</a:t>
            </a:r>
            <a:r>
              <a:rPr lang="en-US" sz="1400" dirty="0"/>
              <a:t> Version 4.0 beta</a:t>
            </a:r>
          </a:p>
          <a:p>
            <a:pPr marL="15875" indent="157163">
              <a:lnSpc>
                <a:spcPct val="125000"/>
              </a:lnSpc>
              <a:buFont typeface="Arial" panose="020B0604020202020204" pitchFamily="34" charset="0"/>
              <a:buChar char="•"/>
            </a:pPr>
            <a:r>
              <a:rPr lang="en-US" sz="1400" dirty="0"/>
              <a:t>2-domain setup (12km and 4km)</a:t>
            </a:r>
          </a:p>
          <a:p>
            <a:pPr indent="-171450">
              <a:lnSpc>
                <a:spcPct val="125000"/>
              </a:lnSpc>
              <a:buFont typeface="Arial" panose="020B0604020202020204" pitchFamily="34" charset="0"/>
              <a:buChar char="•"/>
            </a:pPr>
            <a:r>
              <a:rPr lang="en-US" sz="1400" dirty="0"/>
              <a:t>IC&amp;BC: ECMWF (meteorology), MOZART-4 (chemistry)</a:t>
            </a:r>
          </a:p>
          <a:p>
            <a:pPr indent="-171450">
              <a:lnSpc>
                <a:spcPct val="125000"/>
              </a:lnSpc>
              <a:buFont typeface="Arial" panose="020B0604020202020204" pitchFamily="34" charset="0"/>
              <a:buChar char="•"/>
            </a:pPr>
            <a:r>
              <a:rPr lang="en-US" sz="1400" dirty="0"/>
              <a:t>YSU PBL, </a:t>
            </a:r>
            <a:r>
              <a:rPr lang="en-US" sz="1400" dirty="0" err="1"/>
              <a:t>Monin-Obukhov</a:t>
            </a:r>
            <a:r>
              <a:rPr lang="en-US" sz="1400" dirty="0"/>
              <a:t> Similarity scheme, NOAA Land model</a:t>
            </a:r>
          </a:p>
          <a:p>
            <a:pPr indent="-171450">
              <a:lnSpc>
                <a:spcPct val="125000"/>
              </a:lnSpc>
              <a:buFont typeface="Arial" panose="020B0604020202020204" pitchFamily="34" charset="0"/>
              <a:buChar char="•"/>
            </a:pPr>
            <a:r>
              <a:rPr lang="en-US" sz="1400" dirty="0"/>
              <a:t>51 vertical levels between surface and 50 </a:t>
            </a:r>
            <a:r>
              <a:rPr lang="en-US" sz="1400" dirty="0" err="1"/>
              <a:t>hPa</a:t>
            </a:r>
            <a:endParaRPr lang="en-US" sz="1400" dirty="0"/>
          </a:p>
          <a:p>
            <a:pPr indent="-171450">
              <a:lnSpc>
                <a:spcPct val="125000"/>
              </a:lnSpc>
              <a:buFont typeface="Arial" panose="020B0604020202020204" pitchFamily="34" charset="0"/>
              <a:buChar char="•"/>
            </a:pPr>
            <a:r>
              <a:rPr lang="en-US" sz="1400" dirty="0"/>
              <a:t>Meteorological initialization every 24 hours at 6 UTC from </a:t>
            </a:r>
            <a:br>
              <a:rPr lang="en-US" sz="1400" dirty="0"/>
            </a:br>
            <a:r>
              <a:rPr lang="en-US" sz="1400" dirty="0"/>
              <a:t>  10 Aug – 13 August, results are analyzed for 12 August</a:t>
            </a:r>
          </a:p>
          <a:p>
            <a:pPr indent="-171450">
              <a:lnSpc>
                <a:spcPct val="125000"/>
              </a:lnSpc>
              <a:buFont typeface="Arial" panose="020B0604020202020204" pitchFamily="34" charset="0"/>
              <a:buChar char="•"/>
            </a:pPr>
            <a:r>
              <a:rPr lang="en-US" sz="1400" dirty="0"/>
              <a:t>Analysis nudging in d01; in d02 until last cycle </a:t>
            </a:r>
          </a:p>
          <a:p>
            <a:pPr indent="-171450">
              <a:lnSpc>
                <a:spcPct val="125000"/>
              </a:lnSpc>
              <a:buFont typeface="Arial" panose="020B0604020202020204" pitchFamily="34" charset="0"/>
              <a:buChar char="•"/>
            </a:pPr>
            <a:r>
              <a:rPr lang="en-US" sz="1400" dirty="0"/>
              <a:t>Chemical Mechanism: MOZART-MOSAIC_4_bin</a:t>
            </a:r>
          </a:p>
          <a:p>
            <a:pPr indent="-171450">
              <a:lnSpc>
                <a:spcPct val="125000"/>
              </a:lnSpc>
              <a:buFont typeface="Arial" panose="020B0604020202020204" pitchFamily="34" charset="0"/>
              <a:buChar char="•"/>
            </a:pPr>
            <a:r>
              <a:rPr lang="en-US" sz="1400" dirty="0"/>
              <a:t>Emissions (updates based on evaluation with campaign data):</a:t>
            </a:r>
          </a:p>
          <a:p>
            <a:pPr marL="404813" lvl="1" indent="-106363">
              <a:lnSpc>
                <a:spcPct val="125000"/>
              </a:lnSpc>
              <a:buFont typeface="Arial" panose="020B0604020202020204" pitchFamily="34" charset="0"/>
              <a:buChar char="•"/>
            </a:pPr>
            <a:r>
              <a:rPr lang="en-US" sz="1400" dirty="0"/>
              <a:t>Biogenic: MEGAN online (isoprene*0.5, monoterpenes*1.5)</a:t>
            </a:r>
          </a:p>
          <a:p>
            <a:pPr marL="404813" lvl="1" indent="-106363">
              <a:lnSpc>
                <a:spcPct val="125000"/>
              </a:lnSpc>
              <a:buFont typeface="Arial" panose="020B0604020202020204" pitchFamily="34" charset="0"/>
              <a:buChar char="•"/>
            </a:pPr>
            <a:r>
              <a:rPr lang="en-US" sz="1400" dirty="0"/>
              <a:t>Fires: FINN with online </a:t>
            </a:r>
            <a:r>
              <a:rPr lang="en-US" sz="1400" dirty="0" err="1"/>
              <a:t>plumerise</a:t>
            </a:r>
            <a:endParaRPr lang="en-US" sz="1400" dirty="0"/>
          </a:p>
          <a:p>
            <a:pPr marL="404813" lvl="1" indent="-106363">
              <a:lnSpc>
                <a:spcPct val="125000"/>
              </a:lnSpc>
              <a:buFont typeface="Arial" panose="020B0604020202020204" pitchFamily="34" charset="0"/>
              <a:buChar char="•"/>
            </a:pPr>
            <a:r>
              <a:rPr lang="en-US" sz="1400" dirty="0"/>
              <a:t>Anthropogenic: NEI 2011v2 (Stu </a:t>
            </a:r>
            <a:r>
              <a:rPr lang="en-US" sz="1400" dirty="0" err="1"/>
              <a:t>McKeen</a:t>
            </a:r>
            <a:r>
              <a:rPr lang="en-US" sz="1400" dirty="0"/>
              <a:t>) with</a:t>
            </a:r>
          </a:p>
          <a:p>
            <a:pPr marL="1254008" lvl="2" indent="-171450">
              <a:buFont typeface="Arial" panose="020B0604020202020204" pitchFamily="34" charset="0"/>
              <a:buChar char="•"/>
            </a:pPr>
            <a:r>
              <a:rPr lang="en-US" sz="1400" dirty="0"/>
              <a:t>Mobile Emissions -50%</a:t>
            </a:r>
            <a:endParaRPr lang="en-US" sz="1400" b="1" u="sng" dirty="0"/>
          </a:p>
          <a:p>
            <a:pPr marL="1254008" lvl="2" indent="-171450">
              <a:buFont typeface="Arial" panose="020B0604020202020204" pitchFamily="34" charset="0"/>
              <a:buChar char="•"/>
            </a:pPr>
            <a:r>
              <a:rPr lang="en-US" sz="1400" dirty="0"/>
              <a:t>Oil and Gas Emissions *2 (not NO</a:t>
            </a:r>
            <a:r>
              <a:rPr lang="en-US" sz="1400" baseline="-25000" dirty="0"/>
              <a:t>x</a:t>
            </a:r>
            <a:r>
              <a:rPr lang="en-US" sz="1400" dirty="0"/>
              <a:t>, C</a:t>
            </a:r>
            <a:r>
              <a:rPr lang="en-US" sz="1400" baseline="-25000" dirty="0"/>
              <a:t>2</a:t>
            </a:r>
            <a:r>
              <a:rPr lang="en-US" sz="1400" dirty="0"/>
              <a:t>H</a:t>
            </a:r>
            <a:r>
              <a:rPr lang="en-US" sz="1400" baseline="-25000" dirty="0"/>
              <a:t>6</a:t>
            </a:r>
            <a:r>
              <a:rPr lang="en-US" sz="1400" dirty="0"/>
              <a:t> and C</a:t>
            </a:r>
            <a:r>
              <a:rPr lang="en-US" sz="1400" baseline="-25000" dirty="0"/>
              <a:t>3</a:t>
            </a:r>
            <a:r>
              <a:rPr lang="en-US" sz="1400" dirty="0"/>
              <a:t>H</a:t>
            </a:r>
            <a:r>
              <a:rPr lang="en-US" sz="1400" baseline="-25000" dirty="0"/>
              <a:t>8</a:t>
            </a:r>
            <a:r>
              <a:rPr lang="en-US" sz="1400" dirty="0"/>
              <a:t>)</a:t>
            </a:r>
          </a:p>
          <a:p>
            <a:pPr marL="0" lvl="1" indent="-171450" algn="ctr">
              <a:spcBef>
                <a:spcPts val="600"/>
              </a:spcBef>
            </a:pPr>
            <a:r>
              <a:rPr lang="en-US" sz="1400" dirty="0"/>
              <a:t>Here we make use </a:t>
            </a:r>
            <a:r>
              <a:rPr lang="en-US" sz="1400" u="sng" dirty="0"/>
              <a:t>of three diagnostics tools </a:t>
            </a:r>
            <a:r>
              <a:rPr lang="en-US" sz="1400" dirty="0"/>
              <a:t>available in WRF-</a:t>
            </a:r>
            <a:r>
              <a:rPr lang="en-US" sz="1400" dirty="0" err="1"/>
              <a:t>Chem</a:t>
            </a:r>
            <a:r>
              <a:rPr lang="en-US" sz="1400" dirty="0"/>
              <a:t>: Chemical Diagnostics, Integrated Reaction Rates, Online Trajectories</a:t>
            </a:r>
          </a:p>
          <a:p>
            <a:pPr marL="0" marR="0" indent="0" algn="l" defTabSz="914400" rtl="0" eaLnBrk="0" fontAlgn="base" latinLnBrk="0" hangingPunct="0">
              <a:lnSpc>
                <a:spcPct val="100000"/>
              </a:lnSpc>
              <a:spcBef>
                <a:spcPct val="0"/>
              </a:spcBef>
              <a:spcAft>
                <a:spcPct val="0"/>
              </a:spcAft>
              <a:buClrTx/>
              <a:buSzTx/>
              <a:buFontTx/>
              <a:buNone/>
              <a:tabLst/>
            </a:pPr>
            <a:endParaRPr lang="en-US" sz="1800" dirty="0"/>
          </a:p>
        </p:txBody>
      </p:sp>
      <p:sp>
        <p:nvSpPr>
          <p:cNvPr id="12" name="Rounded Rectangle 11">
            <a:extLst>
              <a:ext uri="{FF2B5EF4-FFF2-40B4-BE49-F238E27FC236}">
                <a16:creationId xmlns:a16="http://schemas.microsoft.com/office/drawing/2014/main" id="{12C3F5DA-F319-2346-AA61-F2D9925F2BF7}"/>
              </a:ext>
            </a:extLst>
          </p:cNvPr>
          <p:cNvSpPr/>
          <p:nvPr/>
        </p:nvSpPr>
        <p:spPr bwMode="auto">
          <a:xfrm>
            <a:off x="413291" y="10768504"/>
            <a:ext cx="6703600" cy="7595416"/>
          </a:xfrm>
          <a:prstGeom prst="roundRect">
            <a:avLst>
              <a:gd name="adj" fmla="val 8142"/>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Verdana" charset="0"/>
              </a:rPr>
              <a:t>Model Evaluation</a:t>
            </a:r>
            <a:endParaRPr lang="en-US" sz="1800" dirty="0"/>
          </a:p>
        </p:txBody>
      </p:sp>
      <p:sp>
        <p:nvSpPr>
          <p:cNvPr id="13" name="Rounded Rectangle 12">
            <a:extLst>
              <a:ext uri="{FF2B5EF4-FFF2-40B4-BE49-F238E27FC236}">
                <a16:creationId xmlns:a16="http://schemas.microsoft.com/office/drawing/2014/main" id="{DD9637D1-7982-8547-8DA3-1DFBFC37AD7F}"/>
              </a:ext>
            </a:extLst>
          </p:cNvPr>
          <p:cNvSpPr/>
          <p:nvPr/>
        </p:nvSpPr>
        <p:spPr bwMode="auto">
          <a:xfrm>
            <a:off x="7706038" y="4031239"/>
            <a:ext cx="16446501" cy="6675024"/>
          </a:xfrm>
          <a:prstGeom prst="roundRect">
            <a:avLst>
              <a:gd name="adj" fmla="val 7012"/>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Verdana" charset="0"/>
              </a:rPr>
              <a:t>Regional Analysis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400" dirty="0"/>
          </a:p>
        </p:txBody>
      </p:sp>
      <p:sp>
        <p:nvSpPr>
          <p:cNvPr id="14" name="Rounded Rectangle 13">
            <a:extLst>
              <a:ext uri="{FF2B5EF4-FFF2-40B4-BE49-F238E27FC236}">
                <a16:creationId xmlns:a16="http://schemas.microsoft.com/office/drawing/2014/main" id="{07AAB96E-75B0-0A43-AE5A-4AE894D9240F}"/>
              </a:ext>
            </a:extLst>
          </p:cNvPr>
          <p:cNvSpPr/>
          <p:nvPr/>
        </p:nvSpPr>
        <p:spPr bwMode="auto">
          <a:xfrm>
            <a:off x="16049943" y="11019006"/>
            <a:ext cx="8385770" cy="4327619"/>
          </a:xfrm>
          <a:prstGeom prst="roundRect">
            <a:avLst>
              <a:gd name="adj" fmla="val 12504"/>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Verdana" charset="0"/>
              </a:rPr>
              <a:t>Trajectory Analysis</a:t>
            </a:r>
            <a:endParaRPr lang="en-US" sz="1800" dirty="0"/>
          </a:p>
        </p:txBody>
      </p:sp>
      <p:sp>
        <p:nvSpPr>
          <p:cNvPr id="15" name="Rounded Rectangle 14">
            <a:extLst>
              <a:ext uri="{FF2B5EF4-FFF2-40B4-BE49-F238E27FC236}">
                <a16:creationId xmlns:a16="http://schemas.microsoft.com/office/drawing/2014/main" id="{6D6F8738-4CCC-B24E-A3BD-CCC105CF48FF}"/>
              </a:ext>
            </a:extLst>
          </p:cNvPr>
          <p:cNvSpPr/>
          <p:nvPr/>
        </p:nvSpPr>
        <p:spPr bwMode="auto">
          <a:xfrm>
            <a:off x="7391372" y="15606942"/>
            <a:ext cx="12005554" cy="3340591"/>
          </a:xfrm>
          <a:prstGeom prst="roundRect">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p>
        </p:txBody>
      </p:sp>
      <p:sp>
        <p:nvSpPr>
          <p:cNvPr id="17" name="TextBox 16">
            <a:extLst>
              <a:ext uri="{FF2B5EF4-FFF2-40B4-BE49-F238E27FC236}">
                <a16:creationId xmlns:a16="http://schemas.microsoft.com/office/drawing/2014/main" id="{F5C9F47F-10E2-BE4F-924F-A71048C765BF}"/>
              </a:ext>
            </a:extLst>
          </p:cNvPr>
          <p:cNvSpPr txBox="1"/>
          <p:nvPr/>
        </p:nvSpPr>
        <p:spPr>
          <a:xfrm>
            <a:off x="7947543" y="9743014"/>
            <a:ext cx="3117439" cy="646331"/>
          </a:xfrm>
          <a:prstGeom prst="rect">
            <a:avLst/>
          </a:prstGeom>
          <a:noFill/>
        </p:spPr>
        <p:txBody>
          <a:bodyPr wrap="square" rtlCol="0">
            <a:spAutoFit/>
          </a:bodyPr>
          <a:lstStyle/>
          <a:p>
            <a:r>
              <a:rPr lang="en-US" sz="1200" i="1" dirty="0"/>
              <a:t>Fig1: Elevation contours and selected regions. Letters indicate NFR surface sites, grey circles the mountain sites. </a:t>
            </a:r>
          </a:p>
        </p:txBody>
      </p:sp>
      <p:pic>
        <p:nvPicPr>
          <p:cNvPr id="18" name="Picture 17">
            <a:extLst>
              <a:ext uri="{FF2B5EF4-FFF2-40B4-BE49-F238E27FC236}">
                <a16:creationId xmlns:a16="http://schemas.microsoft.com/office/drawing/2014/main" id="{733839FD-4F18-C14B-A30F-4D7EBA5E65C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991787" y="7682559"/>
            <a:ext cx="2901539" cy="2082800"/>
          </a:xfrm>
          <a:prstGeom prst="rect">
            <a:avLst/>
          </a:prstGeom>
        </p:spPr>
      </p:pic>
      <p:pic>
        <p:nvPicPr>
          <p:cNvPr id="19" name="Picture 18">
            <a:extLst>
              <a:ext uri="{FF2B5EF4-FFF2-40B4-BE49-F238E27FC236}">
                <a16:creationId xmlns:a16="http://schemas.microsoft.com/office/drawing/2014/main" id="{49BA088A-55BE-1045-9E40-E40F109E9EFE}"/>
              </a:ext>
            </a:extLst>
          </p:cNvPr>
          <p:cNvPicPr>
            <a:picLocks noChangeAspect="1"/>
          </p:cNvPicPr>
          <p:nvPr/>
        </p:nvPicPr>
        <p:blipFill>
          <a:blip r:embed="rId5"/>
          <a:stretch>
            <a:fillRect/>
          </a:stretch>
        </p:blipFill>
        <p:spPr>
          <a:xfrm>
            <a:off x="11173138" y="4456584"/>
            <a:ext cx="3270770" cy="1960680"/>
          </a:xfrm>
          <a:prstGeom prst="rect">
            <a:avLst/>
          </a:prstGeom>
        </p:spPr>
      </p:pic>
      <p:sp>
        <p:nvSpPr>
          <p:cNvPr id="20" name="TextBox 19">
            <a:extLst>
              <a:ext uri="{FF2B5EF4-FFF2-40B4-BE49-F238E27FC236}">
                <a16:creationId xmlns:a16="http://schemas.microsoft.com/office/drawing/2014/main" id="{89A5D43D-2551-2A41-BF0A-AF37F720E761}"/>
              </a:ext>
            </a:extLst>
          </p:cNvPr>
          <p:cNvSpPr txBox="1"/>
          <p:nvPr/>
        </p:nvSpPr>
        <p:spPr>
          <a:xfrm>
            <a:off x="11274738" y="6398304"/>
            <a:ext cx="3392483" cy="276999"/>
          </a:xfrm>
          <a:prstGeom prst="rect">
            <a:avLst/>
          </a:prstGeom>
          <a:noFill/>
        </p:spPr>
        <p:txBody>
          <a:bodyPr wrap="square" rtlCol="0">
            <a:spAutoFit/>
          </a:bodyPr>
          <a:lstStyle/>
          <a:p>
            <a:r>
              <a:rPr lang="en-US" sz="1200" i="1" dirty="0"/>
              <a:t>Fig2: Surface O</a:t>
            </a:r>
            <a:r>
              <a:rPr lang="en-US" sz="1200" i="1" baseline="-25000" dirty="0"/>
              <a:t>3</a:t>
            </a:r>
            <a:r>
              <a:rPr lang="en-US" sz="1200" i="1" dirty="0"/>
              <a:t> (ppb) for 12 August. </a:t>
            </a:r>
          </a:p>
        </p:txBody>
      </p:sp>
      <p:sp>
        <p:nvSpPr>
          <p:cNvPr id="21" name="TextBox 20">
            <a:extLst>
              <a:ext uri="{FF2B5EF4-FFF2-40B4-BE49-F238E27FC236}">
                <a16:creationId xmlns:a16="http://schemas.microsoft.com/office/drawing/2014/main" id="{4E015B64-BE31-B74C-B970-D5DD00F90431}"/>
              </a:ext>
            </a:extLst>
          </p:cNvPr>
          <p:cNvSpPr txBox="1"/>
          <p:nvPr/>
        </p:nvSpPr>
        <p:spPr>
          <a:xfrm>
            <a:off x="14447643" y="4645530"/>
            <a:ext cx="3110414" cy="1815882"/>
          </a:xfrm>
          <a:prstGeom prst="rect">
            <a:avLst/>
          </a:prstGeom>
          <a:noFill/>
        </p:spPr>
        <p:txBody>
          <a:bodyPr wrap="square" rtlCol="0">
            <a:spAutoFit/>
          </a:bodyPr>
          <a:lstStyle/>
          <a:p>
            <a:pPr marL="114300" indent="-114300">
              <a:buFont typeface="Arial" panose="020B0604020202020204" pitchFamily="34" charset="0"/>
              <a:buChar char="•"/>
            </a:pPr>
            <a:r>
              <a:rPr lang="en-US" sz="1400" dirty="0"/>
              <a:t>O</a:t>
            </a:r>
            <a:r>
              <a:rPr lang="en-US" sz="1400" baseline="-25000" dirty="0"/>
              <a:t>3</a:t>
            </a:r>
            <a:r>
              <a:rPr lang="en-US" sz="1400" dirty="0"/>
              <a:t> in NFR peaks mid-day;</a:t>
            </a:r>
          </a:p>
          <a:p>
            <a:pPr marL="114300" indent="-114300">
              <a:buFont typeface="Arial" panose="020B0604020202020204" pitchFamily="34" charset="0"/>
              <a:buChar char="•"/>
            </a:pPr>
            <a:r>
              <a:rPr lang="en-US" sz="1400" dirty="0"/>
              <a:t>O</a:t>
            </a:r>
            <a:r>
              <a:rPr lang="en-US" sz="1400" baseline="-25000" dirty="0"/>
              <a:t>3</a:t>
            </a:r>
            <a:r>
              <a:rPr lang="en-US" sz="1400" dirty="0"/>
              <a:t> is higher for City compared to OG.</a:t>
            </a:r>
          </a:p>
          <a:p>
            <a:pPr marL="114300" indent="-114300">
              <a:buFont typeface="Arial" panose="020B0604020202020204" pitchFamily="34" charset="0"/>
              <a:buChar char="•"/>
            </a:pPr>
            <a:r>
              <a:rPr lang="en-US" sz="1400" dirty="0" err="1"/>
              <a:t>FHnorth</a:t>
            </a:r>
            <a:r>
              <a:rPr lang="en-US" sz="1400" dirty="0"/>
              <a:t> and </a:t>
            </a:r>
            <a:r>
              <a:rPr lang="en-US" sz="1400" dirty="0" err="1"/>
              <a:t>FHsouth</a:t>
            </a:r>
            <a:r>
              <a:rPr lang="en-US" sz="1400" dirty="0"/>
              <a:t> peak later after upslope transports NFR </a:t>
            </a:r>
            <a:r>
              <a:rPr lang="en-US" sz="1400" dirty="0" err="1"/>
              <a:t>airmasses</a:t>
            </a:r>
            <a:r>
              <a:rPr lang="en-US" sz="1400" dirty="0"/>
              <a:t> to mountains.</a:t>
            </a:r>
          </a:p>
          <a:p>
            <a:pPr marL="114300" indent="-114300">
              <a:buFont typeface="Arial" panose="020B0604020202020204" pitchFamily="34" charset="0"/>
              <a:buChar char="•"/>
            </a:pPr>
            <a:r>
              <a:rPr lang="en-US" sz="1400" dirty="0"/>
              <a:t>Peak O</a:t>
            </a:r>
            <a:r>
              <a:rPr lang="en-US" sz="1400" baseline="-25000" dirty="0"/>
              <a:t>3</a:t>
            </a:r>
            <a:r>
              <a:rPr lang="en-US" sz="1400" dirty="0"/>
              <a:t> is highest for Foothills regions.</a:t>
            </a:r>
          </a:p>
        </p:txBody>
      </p:sp>
      <p:sp>
        <p:nvSpPr>
          <p:cNvPr id="23" name="Rectangle 22">
            <a:extLst>
              <a:ext uri="{FF2B5EF4-FFF2-40B4-BE49-F238E27FC236}">
                <a16:creationId xmlns:a16="http://schemas.microsoft.com/office/drawing/2014/main" id="{BD413398-84D2-B949-B322-23324ED90FCC}"/>
              </a:ext>
            </a:extLst>
          </p:cNvPr>
          <p:cNvSpPr/>
          <p:nvPr/>
        </p:nvSpPr>
        <p:spPr>
          <a:xfrm>
            <a:off x="7883837" y="4569056"/>
            <a:ext cx="3260473" cy="3108543"/>
          </a:xfrm>
          <a:prstGeom prst="rect">
            <a:avLst/>
          </a:prstGeom>
        </p:spPr>
        <p:txBody>
          <a:bodyPr wrap="square">
            <a:spAutoFit/>
          </a:bodyPr>
          <a:lstStyle/>
          <a:p>
            <a:r>
              <a:rPr lang="en-US" sz="1400" dirty="0"/>
              <a:t>We conduct analysis for 4 regions (Fig 1) based on emission characteristics: Larger Denver area (</a:t>
            </a:r>
            <a:r>
              <a:rPr lang="en-US" sz="1400" b="1" dirty="0"/>
              <a:t>City</a:t>
            </a:r>
            <a:r>
              <a:rPr lang="en-US" sz="1400" dirty="0"/>
              <a:t>) and an area dominated by oil and natural gas production (</a:t>
            </a:r>
            <a:r>
              <a:rPr lang="en-US" sz="1400" b="1" dirty="0"/>
              <a:t>OG</a:t>
            </a:r>
            <a:r>
              <a:rPr lang="en-US" sz="1400" dirty="0"/>
              <a:t>) in the NFR; two regions in the Foothills: a region North (</a:t>
            </a:r>
            <a:r>
              <a:rPr lang="en-US" sz="1400" b="1" dirty="0" err="1"/>
              <a:t>FHnorth</a:t>
            </a:r>
            <a:r>
              <a:rPr lang="en-US" sz="1400" dirty="0"/>
              <a:t>) and a region South (</a:t>
            </a:r>
            <a:r>
              <a:rPr lang="en-US" sz="1400" b="1" dirty="0" err="1"/>
              <a:t>FHsouth</a:t>
            </a:r>
            <a:r>
              <a:rPr lang="en-US" sz="1400" dirty="0"/>
              <a:t>). The average composition within the boundary layer (PBL) is analyzed. Note that chemistry is not only impacted by the emissions but also by </a:t>
            </a:r>
            <a:r>
              <a:rPr lang="en-US" sz="1400" dirty="0" err="1"/>
              <a:t>airmass</a:t>
            </a:r>
            <a:r>
              <a:rPr lang="en-US" sz="1400" dirty="0"/>
              <a:t> exchange between the regions. </a:t>
            </a:r>
          </a:p>
        </p:txBody>
      </p:sp>
      <p:sp>
        <p:nvSpPr>
          <p:cNvPr id="24" name="TextBox 23">
            <a:extLst>
              <a:ext uri="{FF2B5EF4-FFF2-40B4-BE49-F238E27FC236}">
                <a16:creationId xmlns:a16="http://schemas.microsoft.com/office/drawing/2014/main" id="{A578FC06-AB3B-B240-A5D4-A4FC55D7DD66}"/>
              </a:ext>
            </a:extLst>
          </p:cNvPr>
          <p:cNvSpPr txBox="1"/>
          <p:nvPr/>
        </p:nvSpPr>
        <p:spPr>
          <a:xfrm>
            <a:off x="11107185" y="4147873"/>
            <a:ext cx="1851854" cy="307777"/>
          </a:xfrm>
          <a:prstGeom prst="rect">
            <a:avLst/>
          </a:prstGeom>
          <a:noFill/>
        </p:spPr>
        <p:txBody>
          <a:bodyPr wrap="none" rtlCol="0">
            <a:spAutoFit/>
          </a:bodyPr>
          <a:lstStyle/>
          <a:p>
            <a:r>
              <a:rPr lang="en-US" sz="1400" dirty="0"/>
              <a:t>O</a:t>
            </a:r>
            <a:r>
              <a:rPr lang="en-US" sz="1400" baseline="-25000" dirty="0"/>
              <a:t>3</a:t>
            </a:r>
            <a:r>
              <a:rPr lang="en-US" sz="1400" dirty="0"/>
              <a:t> Concentrations</a:t>
            </a:r>
          </a:p>
        </p:txBody>
      </p:sp>
      <p:pic>
        <p:nvPicPr>
          <p:cNvPr id="25" name="Picture 24">
            <a:extLst>
              <a:ext uri="{FF2B5EF4-FFF2-40B4-BE49-F238E27FC236}">
                <a16:creationId xmlns:a16="http://schemas.microsoft.com/office/drawing/2014/main" id="{4D613785-D417-4D43-A455-C37B73E9A694}"/>
              </a:ext>
            </a:extLst>
          </p:cNvPr>
          <p:cNvPicPr>
            <a:picLocks noChangeAspect="1"/>
          </p:cNvPicPr>
          <p:nvPr/>
        </p:nvPicPr>
        <p:blipFill>
          <a:blip r:embed="rId6"/>
          <a:stretch>
            <a:fillRect/>
          </a:stretch>
        </p:blipFill>
        <p:spPr>
          <a:xfrm>
            <a:off x="17539829" y="4508274"/>
            <a:ext cx="3279831" cy="1912514"/>
          </a:xfrm>
          <a:prstGeom prst="rect">
            <a:avLst/>
          </a:prstGeom>
        </p:spPr>
      </p:pic>
      <p:sp>
        <p:nvSpPr>
          <p:cNvPr id="26" name="TextBox 25">
            <a:extLst>
              <a:ext uri="{FF2B5EF4-FFF2-40B4-BE49-F238E27FC236}">
                <a16:creationId xmlns:a16="http://schemas.microsoft.com/office/drawing/2014/main" id="{ED18CA28-90A7-AC42-9442-583432272A8B}"/>
              </a:ext>
            </a:extLst>
          </p:cNvPr>
          <p:cNvSpPr txBox="1"/>
          <p:nvPr/>
        </p:nvSpPr>
        <p:spPr>
          <a:xfrm>
            <a:off x="17442551" y="4227362"/>
            <a:ext cx="4846135" cy="307777"/>
          </a:xfrm>
          <a:prstGeom prst="rect">
            <a:avLst/>
          </a:prstGeom>
          <a:noFill/>
        </p:spPr>
        <p:txBody>
          <a:bodyPr wrap="none" rtlCol="0">
            <a:spAutoFit/>
          </a:bodyPr>
          <a:lstStyle/>
          <a:p>
            <a:r>
              <a:rPr lang="en-US" sz="1400" dirty="0"/>
              <a:t>O</a:t>
            </a:r>
            <a:r>
              <a:rPr lang="en-US" sz="1400" baseline="-25000" dirty="0"/>
              <a:t>3</a:t>
            </a:r>
            <a:r>
              <a:rPr lang="en-US" sz="1400" dirty="0"/>
              <a:t> Net Chemical Production Tendencies (Chem_O</a:t>
            </a:r>
            <a:r>
              <a:rPr lang="en-US" sz="1400" baseline="-25000" dirty="0"/>
              <a:t>3</a:t>
            </a:r>
            <a:r>
              <a:rPr lang="en-US" sz="1400" dirty="0"/>
              <a:t>)</a:t>
            </a:r>
          </a:p>
        </p:txBody>
      </p:sp>
      <p:sp>
        <p:nvSpPr>
          <p:cNvPr id="27" name="TextBox 26">
            <a:extLst>
              <a:ext uri="{FF2B5EF4-FFF2-40B4-BE49-F238E27FC236}">
                <a16:creationId xmlns:a16="http://schemas.microsoft.com/office/drawing/2014/main" id="{3F39E0E3-3791-4149-822F-5B8968231630}"/>
              </a:ext>
            </a:extLst>
          </p:cNvPr>
          <p:cNvSpPr txBox="1"/>
          <p:nvPr/>
        </p:nvSpPr>
        <p:spPr>
          <a:xfrm>
            <a:off x="20793536" y="4535902"/>
            <a:ext cx="3353322" cy="2031325"/>
          </a:xfrm>
          <a:prstGeom prst="rect">
            <a:avLst/>
          </a:prstGeom>
          <a:noFill/>
        </p:spPr>
        <p:txBody>
          <a:bodyPr wrap="square" rtlCol="0">
            <a:spAutoFit/>
          </a:bodyPr>
          <a:lstStyle/>
          <a:p>
            <a:pPr marL="114300" indent="-114300">
              <a:buFont typeface="Arial" panose="020B0604020202020204" pitchFamily="34" charset="0"/>
              <a:buChar char="•"/>
            </a:pPr>
            <a:r>
              <a:rPr lang="en-US" sz="1400" dirty="0"/>
              <a:t>Chem_O</a:t>
            </a:r>
            <a:r>
              <a:rPr lang="en-US" sz="1400" baseline="-25000" dirty="0"/>
              <a:t>3</a:t>
            </a:r>
            <a:r>
              <a:rPr lang="en-US" sz="1400" dirty="0"/>
              <a:t> peaks in OG</a:t>
            </a:r>
          </a:p>
          <a:p>
            <a:pPr marL="114300" indent="-114300">
              <a:buFont typeface="Arial" panose="020B0604020202020204" pitchFamily="34" charset="0"/>
              <a:buChar char="•"/>
            </a:pPr>
            <a:r>
              <a:rPr lang="en-US" sz="1400" dirty="0"/>
              <a:t>Strongest nighttime titration in City (largest NOx)</a:t>
            </a:r>
          </a:p>
          <a:p>
            <a:pPr marL="114300" indent="-114300">
              <a:buFont typeface="Arial" panose="020B0604020202020204" pitchFamily="34" charset="0"/>
              <a:buChar char="•"/>
            </a:pPr>
            <a:r>
              <a:rPr lang="en-US" sz="1400" dirty="0"/>
              <a:t>Total Chem_O</a:t>
            </a:r>
            <a:r>
              <a:rPr lang="en-US" sz="1400" baseline="-25000" dirty="0"/>
              <a:t>3</a:t>
            </a:r>
            <a:r>
              <a:rPr lang="en-US" sz="1400" dirty="0"/>
              <a:t> for 8-18LT:</a:t>
            </a:r>
            <a:br>
              <a:rPr lang="en-US" sz="1400" dirty="0"/>
            </a:br>
            <a:r>
              <a:rPr lang="en-US" sz="1400" dirty="0"/>
              <a:t>21 ppb (City         </a:t>
            </a:r>
            <a:br>
              <a:rPr lang="en-US" sz="1400" dirty="0"/>
            </a:br>
            <a:r>
              <a:rPr lang="en-US" sz="1400" dirty="0"/>
              <a:t>36 ppb (OG)</a:t>
            </a:r>
            <a:br>
              <a:rPr lang="en-US" sz="1400" dirty="0"/>
            </a:br>
            <a:r>
              <a:rPr lang="en-US" sz="1400" dirty="0"/>
              <a:t>25 ppb (</a:t>
            </a:r>
            <a:r>
              <a:rPr lang="en-US" sz="1400" dirty="0" err="1"/>
              <a:t>FHsouth</a:t>
            </a:r>
            <a:r>
              <a:rPr lang="en-US" sz="1400" dirty="0"/>
              <a:t>)  </a:t>
            </a:r>
            <a:br>
              <a:rPr lang="en-US" sz="1400" dirty="0"/>
            </a:br>
            <a:r>
              <a:rPr lang="en-US" sz="1400" dirty="0"/>
              <a:t>17 ppb (</a:t>
            </a:r>
            <a:r>
              <a:rPr lang="en-US" sz="1400" dirty="0" err="1"/>
              <a:t>FHnorth</a:t>
            </a:r>
            <a:r>
              <a:rPr lang="en-US" sz="1400" dirty="0"/>
              <a:t>)	 </a:t>
            </a:r>
            <a:br>
              <a:rPr lang="en-US" sz="1400" dirty="0"/>
            </a:br>
            <a:endParaRPr lang="en-US" sz="1400" dirty="0"/>
          </a:p>
        </p:txBody>
      </p:sp>
      <p:sp>
        <p:nvSpPr>
          <p:cNvPr id="28" name="TextBox 27">
            <a:extLst>
              <a:ext uri="{FF2B5EF4-FFF2-40B4-BE49-F238E27FC236}">
                <a16:creationId xmlns:a16="http://schemas.microsoft.com/office/drawing/2014/main" id="{69D50FC3-55BA-A74A-B2FE-4F16D491A94E}"/>
              </a:ext>
            </a:extLst>
          </p:cNvPr>
          <p:cNvSpPr txBox="1"/>
          <p:nvPr/>
        </p:nvSpPr>
        <p:spPr>
          <a:xfrm>
            <a:off x="17558057" y="6498585"/>
            <a:ext cx="3392483" cy="276999"/>
          </a:xfrm>
          <a:prstGeom prst="rect">
            <a:avLst/>
          </a:prstGeom>
          <a:noFill/>
        </p:spPr>
        <p:txBody>
          <a:bodyPr wrap="square" rtlCol="0">
            <a:spAutoFit/>
          </a:bodyPr>
          <a:lstStyle/>
          <a:p>
            <a:r>
              <a:rPr lang="en-US" sz="1200" i="1" dirty="0"/>
              <a:t>Fig3: Chemical O</a:t>
            </a:r>
            <a:r>
              <a:rPr lang="en-US" sz="1200" i="1" baseline="-25000" dirty="0"/>
              <a:t>3</a:t>
            </a:r>
            <a:r>
              <a:rPr lang="en-US" sz="1200" i="1" dirty="0"/>
              <a:t> Tendencies (ppb/</a:t>
            </a:r>
            <a:r>
              <a:rPr lang="en-US" sz="1200" i="1" dirty="0" err="1"/>
              <a:t>hr</a:t>
            </a:r>
            <a:r>
              <a:rPr lang="en-US" sz="1200" i="1" dirty="0"/>
              <a:t>)</a:t>
            </a:r>
          </a:p>
        </p:txBody>
      </p:sp>
      <p:sp>
        <p:nvSpPr>
          <p:cNvPr id="29" name="TextBox 28">
            <a:extLst>
              <a:ext uri="{FF2B5EF4-FFF2-40B4-BE49-F238E27FC236}">
                <a16:creationId xmlns:a16="http://schemas.microsoft.com/office/drawing/2014/main" id="{E5AE4BFE-53CB-234E-A7E4-24A78D03CA8D}"/>
              </a:ext>
            </a:extLst>
          </p:cNvPr>
          <p:cNvSpPr txBox="1"/>
          <p:nvPr/>
        </p:nvSpPr>
        <p:spPr>
          <a:xfrm>
            <a:off x="11160816" y="6696815"/>
            <a:ext cx="2197140" cy="307777"/>
          </a:xfrm>
          <a:prstGeom prst="rect">
            <a:avLst/>
          </a:prstGeom>
          <a:noFill/>
        </p:spPr>
        <p:txBody>
          <a:bodyPr wrap="none" rtlCol="0">
            <a:spAutoFit/>
          </a:bodyPr>
          <a:lstStyle/>
          <a:p>
            <a:r>
              <a:rPr lang="en-US" sz="1400" dirty="0"/>
              <a:t>OH Reactivity by VOC</a:t>
            </a:r>
          </a:p>
        </p:txBody>
      </p:sp>
      <p:pic>
        <p:nvPicPr>
          <p:cNvPr id="30" name="Picture 29">
            <a:extLst>
              <a:ext uri="{FF2B5EF4-FFF2-40B4-BE49-F238E27FC236}">
                <a16:creationId xmlns:a16="http://schemas.microsoft.com/office/drawing/2014/main" id="{F625CC2C-26B0-E94B-8409-35485DDC3991}"/>
              </a:ext>
            </a:extLst>
          </p:cNvPr>
          <p:cNvPicPr>
            <a:picLocks noChangeAspect="1"/>
          </p:cNvPicPr>
          <p:nvPr/>
        </p:nvPicPr>
        <p:blipFill>
          <a:blip r:embed="rId7"/>
          <a:stretch>
            <a:fillRect/>
          </a:stretch>
        </p:blipFill>
        <p:spPr>
          <a:xfrm>
            <a:off x="17126476" y="6974388"/>
            <a:ext cx="2822430" cy="2116823"/>
          </a:xfrm>
          <a:prstGeom prst="rect">
            <a:avLst/>
          </a:prstGeom>
        </p:spPr>
      </p:pic>
      <p:pic>
        <p:nvPicPr>
          <p:cNvPr id="31" name="Picture 30">
            <a:extLst>
              <a:ext uri="{FF2B5EF4-FFF2-40B4-BE49-F238E27FC236}">
                <a16:creationId xmlns:a16="http://schemas.microsoft.com/office/drawing/2014/main" id="{EDA1A003-E9D7-6F44-A15F-8954A9934D3A}"/>
              </a:ext>
            </a:extLst>
          </p:cNvPr>
          <p:cNvPicPr>
            <a:picLocks noChangeAspect="1"/>
          </p:cNvPicPr>
          <p:nvPr/>
        </p:nvPicPr>
        <p:blipFill>
          <a:blip r:embed="rId8"/>
          <a:stretch>
            <a:fillRect/>
          </a:stretch>
        </p:blipFill>
        <p:spPr>
          <a:xfrm>
            <a:off x="20083845" y="6954277"/>
            <a:ext cx="2822430" cy="2116823"/>
          </a:xfrm>
          <a:prstGeom prst="rect">
            <a:avLst/>
          </a:prstGeom>
        </p:spPr>
      </p:pic>
      <p:pic>
        <p:nvPicPr>
          <p:cNvPr id="32" name="Picture 31">
            <a:extLst>
              <a:ext uri="{FF2B5EF4-FFF2-40B4-BE49-F238E27FC236}">
                <a16:creationId xmlns:a16="http://schemas.microsoft.com/office/drawing/2014/main" id="{98CED52D-DE94-B149-9AC5-19DC339DABD4}"/>
              </a:ext>
            </a:extLst>
          </p:cNvPr>
          <p:cNvPicPr>
            <a:picLocks noChangeAspect="1"/>
          </p:cNvPicPr>
          <p:nvPr/>
        </p:nvPicPr>
        <p:blipFill>
          <a:blip r:embed="rId9"/>
          <a:stretch>
            <a:fillRect/>
          </a:stretch>
        </p:blipFill>
        <p:spPr>
          <a:xfrm>
            <a:off x="11190159" y="6989327"/>
            <a:ext cx="2822430" cy="2116823"/>
          </a:xfrm>
          <a:prstGeom prst="rect">
            <a:avLst/>
          </a:prstGeom>
        </p:spPr>
      </p:pic>
      <p:pic>
        <p:nvPicPr>
          <p:cNvPr id="33" name="Picture 32">
            <a:extLst>
              <a:ext uri="{FF2B5EF4-FFF2-40B4-BE49-F238E27FC236}">
                <a16:creationId xmlns:a16="http://schemas.microsoft.com/office/drawing/2014/main" id="{1EB29E59-8E3C-FD49-B5D0-B7E0EFC080DD}"/>
              </a:ext>
            </a:extLst>
          </p:cNvPr>
          <p:cNvPicPr>
            <a:picLocks noChangeAspect="1"/>
          </p:cNvPicPr>
          <p:nvPr/>
        </p:nvPicPr>
        <p:blipFill>
          <a:blip r:embed="rId10"/>
          <a:stretch>
            <a:fillRect/>
          </a:stretch>
        </p:blipFill>
        <p:spPr>
          <a:xfrm>
            <a:off x="14169107" y="6979379"/>
            <a:ext cx="2822430" cy="2116823"/>
          </a:xfrm>
          <a:prstGeom prst="rect">
            <a:avLst/>
          </a:prstGeom>
        </p:spPr>
      </p:pic>
      <p:sp>
        <p:nvSpPr>
          <p:cNvPr id="34" name="Rectangle 33">
            <a:extLst>
              <a:ext uri="{FF2B5EF4-FFF2-40B4-BE49-F238E27FC236}">
                <a16:creationId xmlns:a16="http://schemas.microsoft.com/office/drawing/2014/main" id="{2F4F4053-8393-B64C-8523-553D149635E0}"/>
              </a:ext>
            </a:extLst>
          </p:cNvPr>
          <p:cNvSpPr/>
          <p:nvPr/>
        </p:nvSpPr>
        <p:spPr>
          <a:xfrm>
            <a:off x="13564519" y="9076495"/>
            <a:ext cx="10588019" cy="1600438"/>
          </a:xfrm>
          <a:prstGeom prst="rect">
            <a:avLst/>
          </a:prstGeom>
        </p:spPr>
        <p:txBody>
          <a:bodyPr wrap="square">
            <a:spAutoFit/>
          </a:bodyPr>
          <a:lstStyle/>
          <a:p>
            <a:pPr marL="165100" indent="-165100">
              <a:buFont typeface="Arial" panose="020B0604020202020204" pitchFamily="34" charset="0"/>
              <a:buChar char="•"/>
            </a:pPr>
            <a:r>
              <a:rPr lang="en-US" sz="1400" dirty="0"/>
              <a:t>OH reactivity largest in OG and in Foothills ~1/3rd of NFR regions. </a:t>
            </a:r>
          </a:p>
          <a:p>
            <a:pPr marL="165100" indent="-165100">
              <a:buFont typeface="Arial" panose="020B0604020202020204" pitchFamily="34" charset="0"/>
              <a:buChar char="•"/>
            </a:pPr>
            <a:r>
              <a:rPr lang="en-US" sz="1400" dirty="0"/>
              <a:t>HCHO, BIGALK and isoprene play most important role in all regions. Others contribute ~10-30%.</a:t>
            </a:r>
          </a:p>
          <a:p>
            <a:pPr marL="165100" indent="-165100">
              <a:buFont typeface="Arial" panose="020B0604020202020204" pitchFamily="34" charset="0"/>
              <a:buChar char="•"/>
            </a:pPr>
            <a:r>
              <a:rPr lang="en-US" sz="1400" dirty="0"/>
              <a:t>While BIGALK and isoprene are mostly from emissions, HCHO has both, emissions and chemical production </a:t>
            </a:r>
          </a:p>
          <a:p>
            <a:pPr marL="165100" indent="-165100">
              <a:buFont typeface="Arial" panose="020B0604020202020204" pitchFamily="34" charset="0"/>
              <a:buChar char="•"/>
            </a:pPr>
            <a:r>
              <a:rPr lang="en-US" sz="1400" dirty="0"/>
              <a:t>Most dominant VOC in OG is BIGALK followed by HCHO and CH3CHO (acetaldehyde). C</a:t>
            </a:r>
            <a:r>
              <a:rPr lang="en-US" sz="1400" baseline="-25000" dirty="0"/>
              <a:t>3</a:t>
            </a:r>
            <a:r>
              <a:rPr lang="en-US" sz="1400" dirty="0"/>
              <a:t>H</a:t>
            </a:r>
            <a:r>
              <a:rPr lang="en-US" sz="1400" baseline="-25000" dirty="0"/>
              <a:t>8</a:t>
            </a:r>
            <a:r>
              <a:rPr lang="en-US" sz="1400" dirty="0"/>
              <a:t> also plays larger role. </a:t>
            </a:r>
          </a:p>
          <a:p>
            <a:pPr marL="165100" indent="-165100">
              <a:buFont typeface="Arial" panose="020B0604020202020204" pitchFamily="34" charset="0"/>
              <a:buChar char="•"/>
            </a:pPr>
            <a:r>
              <a:rPr lang="en-US" sz="1400" dirty="0"/>
              <a:t>Most dominant VOC in city is HCHO followed by acetaldehyde and BIGALK.</a:t>
            </a:r>
          </a:p>
          <a:p>
            <a:pPr marL="165100" indent="-165100">
              <a:buFont typeface="Arial" panose="020B0604020202020204" pitchFamily="34" charset="0"/>
              <a:buChar char="•"/>
            </a:pPr>
            <a:r>
              <a:rPr lang="en-US" sz="1400" dirty="0"/>
              <a:t>Isoprene higher for City than OG (green parks and gardens). </a:t>
            </a:r>
          </a:p>
          <a:p>
            <a:pPr marL="165100" indent="-165100">
              <a:buFont typeface="Arial" panose="020B0604020202020204" pitchFamily="34" charset="0"/>
              <a:buChar char="•"/>
            </a:pPr>
            <a:r>
              <a:rPr lang="en-US" sz="1400" dirty="0"/>
              <a:t>Importance of isoprene increases in Foothills (due to biogenic emissions)</a:t>
            </a:r>
          </a:p>
        </p:txBody>
      </p:sp>
      <p:sp>
        <p:nvSpPr>
          <p:cNvPr id="35" name="Rounded Rectangle 34">
            <a:extLst>
              <a:ext uri="{FF2B5EF4-FFF2-40B4-BE49-F238E27FC236}">
                <a16:creationId xmlns:a16="http://schemas.microsoft.com/office/drawing/2014/main" id="{9CE2124B-F698-1E4D-B189-5A87B2CE5F91}"/>
              </a:ext>
            </a:extLst>
          </p:cNvPr>
          <p:cNvSpPr/>
          <p:nvPr/>
        </p:nvSpPr>
        <p:spPr bwMode="auto">
          <a:xfrm>
            <a:off x="7416112" y="11036733"/>
            <a:ext cx="8419748" cy="4309892"/>
          </a:xfrm>
          <a:prstGeom prst="roundRect">
            <a:avLst>
              <a:gd name="adj" fmla="val 12504"/>
            </a:avLst>
          </a:prstGeom>
          <a:solidFill>
            <a:schemeClr val="accent1">
              <a:lumMod val="40000"/>
              <a:lumOff val="60000"/>
              <a:alpha val="22000"/>
            </a:schemeClr>
          </a:solidFill>
          <a:ln w="88900" cap="flat" cmpd="sng" algn="ctr">
            <a:solidFill>
              <a:schemeClr val="accent1">
                <a:lumMod val="75000"/>
              </a:scheme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Verdana" charset="0"/>
              </a:rPr>
              <a:t>Origin of HCHO in OG &amp; City region </a:t>
            </a:r>
            <a:endParaRPr lang="en-US" sz="1800" dirty="0"/>
          </a:p>
        </p:txBody>
      </p:sp>
      <p:pic>
        <p:nvPicPr>
          <p:cNvPr id="36" name="Picture 35">
            <a:extLst>
              <a:ext uri="{FF2B5EF4-FFF2-40B4-BE49-F238E27FC236}">
                <a16:creationId xmlns:a16="http://schemas.microsoft.com/office/drawing/2014/main" id="{238431A3-382C-9047-A319-61B97FA68A31}"/>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772335" y="11955848"/>
            <a:ext cx="3044263" cy="1657619"/>
          </a:xfrm>
          <a:prstGeom prst="rect">
            <a:avLst/>
          </a:prstGeom>
        </p:spPr>
      </p:pic>
      <p:sp>
        <p:nvSpPr>
          <p:cNvPr id="37" name="TextBox 36">
            <a:extLst>
              <a:ext uri="{FF2B5EF4-FFF2-40B4-BE49-F238E27FC236}">
                <a16:creationId xmlns:a16="http://schemas.microsoft.com/office/drawing/2014/main" id="{F17644C3-2249-174C-BB80-98851D11E6B2}"/>
              </a:ext>
            </a:extLst>
          </p:cNvPr>
          <p:cNvSpPr txBox="1"/>
          <p:nvPr/>
        </p:nvSpPr>
        <p:spPr>
          <a:xfrm>
            <a:off x="7666503" y="11455521"/>
            <a:ext cx="7791450" cy="523220"/>
          </a:xfrm>
          <a:prstGeom prst="rect">
            <a:avLst/>
          </a:prstGeom>
          <a:noFill/>
        </p:spPr>
        <p:txBody>
          <a:bodyPr wrap="square" rtlCol="0">
            <a:spAutoFit/>
          </a:bodyPr>
          <a:lstStyle/>
          <a:p>
            <a:r>
              <a:rPr lang="en-US" sz="1400" dirty="0"/>
              <a:t>We conducted a sensitivity run without direct emissions of HCHO to estimate the contribution of direct emissions vs chemical production. </a:t>
            </a:r>
          </a:p>
        </p:txBody>
      </p:sp>
      <p:sp>
        <p:nvSpPr>
          <p:cNvPr id="38" name="Rectangle 37">
            <a:extLst>
              <a:ext uri="{FF2B5EF4-FFF2-40B4-BE49-F238E27FC236}">
                <a16:creationId xmlns:a16="http://schemas.microsoft.com/office/drawing/2014/main" id="{91FF0B83-1421-9849-A362-0CBD6918101D}"/>
              </a:ext>
            </a:extLst>
          </p:cNvPr>
          <p:cNvSpPr/>
          <p:nvPr/>
        </p:nvSpPr>
        <p:spPr>
          <a:xfrm>
            <a:off x="7661628" y="13630161"/>
            <a:ext cx="4865559" cy="1815882"/>
          </a:xfrm>
          <a:prstGeom prst="rect">
            <a:avLst/>
          </a:prstGeom>
        </p:spPr>
        <p:txBody>
          <a:bodyPr wrap="square">
            <a:spAutoFit/>
          </a:bodyPr>
          <a:lstStyle/>
          <a:p>
            <a:r>
              <a:rPr lang="en-US" sz="1400" dirty="0"/>
              <a:t>HCHO reduction up to ~50% in OG and ~25% in City (not shown) early morning, small for other times. With direct emissions, HCHO diurnal concentrations peak early morning when O</a:t>
            </a:r>
            <a:r>
              <a:rPr lang="en-US" sz="1400" baseline="-25000" dirty="0"/>
              <a:t>3</a:t>
            </a:r>
            <a:r>
              <a:rPr lang="en-US" sz="1400" dirty="0"/>
              <a:t> production is low. Midday peak in HCHO, when O</a:t>
            </a:r>
            <a:r>
              <a:rPr lang="en-US" sz="1400" baseline="-25000" dirty="0"/>
              <a:t>3</a:t>
            </a:r>
            <a:r>
              <a:rPr lang="en-US" sz="1400" dirty="0"/>
              <a:t> production is high, is mostly due to chemical production  -&gt; Small changes in O</a:t>
            </a:r>
            <a:r>
              <a:rPr lang="en-US" sz="1400" baseline="-25000" dirty="0"/>
              <a:t>3</a:t>
            </a:r>
            <a:r>
              <a:rPr lang="en-US" sz="1400" dirty="0"/>
              <a:t> (&lt; 0.5 ppb). </a:t>
            </a:r>
          </a:p>
          <a:p>
            <a:endParaRPr lang="en-US" sz="1400" dirty="0"/>
          </a:p>
        </p:txBody>
      </p:sp>
      <p:sp>
        <p:nvSpPr>
          <p:cNvPr id="39" name="TextBox 38">
            <a:extLst>
              <a:ext uri="{FF2B5EF4-FFF2-40B4-BE49-F238E27FC236}">
                <a16:creationId xmlns:a16="http://schemas.microsoft.com/office/drawing/2014/main" id="{0626FFDA-BDF7-F142-BB13-8A684C2CC601}"/>
              </a:ext>
            </a:extLst>
          </p:cNvPr>
          <p:cNvSpPr txBox="1"/>
          <p:nvPr/>
        </p:nvSpPr>
        <p:spPr>
          <a:xfrm>
            <a:off x="11236638" y="9140467"/>
            <a:ext cx="4711700" cy="461665"/>
          </a:xfrm>
          <a:prstGeom prst="rect">
            <a:avLst/>
          </a:prstGeom>
          <a:noFill/>
        </p:spPr>
        <p:txBody>
          <a:bodyPr wrap="square" rtlCol="0">
            <a:spAutoFit/>
          </a:bodyPr>
          <a:lstStyle/>
          <a:p>
            <a:r>
              <a:rPr lang="en-US" sz="1200" i="1" dirty="0"/>
              <a:t>Fig 4: IRR derived total OH </a:t>
            </a:r>
            <a:br>
              <a:rPr lang="en-US" sz="1200" i="1" dirty="0"/>
            </a:br>
            <a:r>
              <a:rPr lang="en-US" sz="1200" i="1" dirty="0"/>
              <a:t>reactivity by VOC species.</a:t>
            </a:r>
          </a:p>
        </p:txBody>
      </p:sp>
      <p:sp>
        <p:nvSpPr>
          <p:cNvPr id="40" name="Rectangle 39">
            <a:extLst>
              <a:ext uri="{FF2B5EF4-FFF2-40B4-BE49-F238E27FC236}">
                <a16:creationId xmlns:a16="http://schemas.microsoft.com/office/drawing/2014/main" id="{CC211B47-E16B-3646-921B-3E362B89BAE9}"/>
              </a:ext>
            </a:extLst>
          </p:cNvPr>
          <p:cNvSpPr/>
          <p:nvPr/>
        </p:nvSpPr>
        <p:spPr>
          <a:xfrm>
            <a:off x="10952860" y="12027695"/>
            <a:ext cx="2044242" cy="830997"/>
          </a:xfrm>
          <a:prstGeom prst="rect">
            <a:avLst/>
          </a:prstGeom>
        </p:spPr>
        <p:txBody>
          <a:bodyPr wrap="square">
            <a:spAutoFit/>
          </a:bodyPr>
          <a:lstStyle/>
          <a:p>
            <a:r>
              <a:rPr lang="en-US" sz="1200" i="1" dirty="0"/>
              <a:t>Fig 5: Absolute HCHO for the two runs and difference. Results for OG area. </a:t>
            </a:r>
          </a:p>
        </p:txBody>
      </p:sp>
      <p:sp>
        <p:nvSpPr>
          <p:cNvPr id="42" name="Rectangle 41">
            <a:extLst>
              <a:ext uri="{FF2B5EF4-FFF2-40B4-BE49-F238E27FC236}">
                <a16:creationId xmlns:a16="http://schemas.microsoft.com/office/drawing/2014/main" id="{62CC8D35-A3C7-F146-AEF4-863ECDCE9B31}"/>
              </a:ext>
            </a:extLst>
          </p:cNvPr>
          <p:cNvSpPr/>
          <p:nvPr/>
        </p:nvSpPr>
        <p:spPr>
          <a:xfrm>
            <a:off x="13214642" y="14107132"/>
            <a:ext cx="2905157" cy="461665"/>
          </a:xfrm>
          <a:prstGeom prst="rect">
            <a:avLst/>
          </a:prstGeom>
        </p:spPr>
        <p:txBody>
          <a:bodyPr wrap="square">
            <a:spAutoFit/>
          </a:bodyPr>
          <a:lstStyle/>
          <a:p>
            <a:r>
              <a:rPr lang="en-US" sz="1200" i="1" dirty="0"/>
              <a:t>Fig 6: Origin of chemically produced HCHO for OG area.</a:t>
            </a:r>
          </a:p>
        </p:txBody>
      </p:sp>
      <p:sp>
        <p:nvSpPr>
          <p:cNvPr id="43" name="Rectangle 42">
            <a:extLst>
              <a:ext uri="{FF2B5EF4-FFF2-40B4-BE49-F238E27FC236}">
                <a16:creationId xmlns:a16="http://schemas.microsoft.com/office/drawing/2014/main" id="{D849F4A6-1AD9-8749-9DA5-A37FB45939D8}"/>
              </a:ext>
            </a:extLst>
          </p:cNvPr>
          <p:cNvSpPr/>
          <p:nvPr/>
        </p:nvSpPr>
        <p:spPr>
          <a:xfrm>
            <a:off x="12866672" y="14529958"/>
            <a:ext cx="3012968" cy="738664"/>
          </a:xfrm>
          <a:prstGeom prst="rect">
            <a:avLst/>
          </a:prstGeom>
        </p:spPr>
        <p:txBody>
          <a:bodyPr wrap="square">
            <a:spAutoFit/>
          </a:bodyPr>
          <a:lstStyle/>
          <a:p>
            <a:r>
              <a:rPr lang="en-US" sz="1400" dirty="0"/>
              <a:t>A large part of HCHO chemical  production is traced back to BIGALK, CH</a:t>
            </a:r>
            <a:r>
              <a:rPr lang="en-US" sz="1400" baseline="-25000" dirty="0"/>
              <a:t>4</a:t>
            </a:r>
            <a:r>
              <a:rPr lang="en-US" sz="1400" dirty="0"/>
              <a:t> and CH3CHO.</a:t>
            </a:r>
          </a:p>
        </p:txBody>
      </p:sp>
      <p:sp>
        <p:nvSpPr>
          <p:cNvPr id="44" name="TextBox 43">
            <a:extLst>
              <a:ext uri="{FF2B5EF4-FFF2-40B4-BE49-F238E27FC236}">
                <a16:creationId xmlns:a16="http://schemas.microsoft.com/office/drawing/2014/main" id="{724E5C3F-6CB7-C748-A896-5D6C69253A58}"/>
              </a:ext>
            </a:extLst>
          </p:cNvPr>
          <p:cNvSpPr txBox="1"/>
          <p:nvPr/>
        </p:nvSpPr>
        <p:spPr>
          <a:xfrm>
            <a:off x="18899911" y="11117377"/>
            <a:ext cx="5329278" cy="523220"/>
          </a:xfrm>
          <a:prstGeom prst="rect">
            <a:avLst/>
          </a:prstGeom>
          <a:noFill/>
        </p:spPr>
        <p:txBody>
          <a:bodyPr wrap="square" rtlCol="0">
            <a:spAutoFit/>
          </a:bodyPr>
          <a:lstStyle/>
          <a:p>
            <a:r>
              <a:rPr lang="en-US" sz="1400" dirty="0"/>
              <a:t>Concentrations, tendencies, and IRR analysis along WRF trajectories. Trajectory 196 (T196) is  shown as example.  </a:t>
            </a:r>
          </a:p>
        </p:txBody>
      </p:sp>
      <p:pic>
        <p:nvPicPr>
          <p:cNvPr id="45" name="Picture 44">
            <a:extLst>
              <a:ext uri="{FF2B5EF4-FFF2-40B4-BE49-F238E27FC236}">
                <a16:creationId xmlns:a16="http://schemas.microsoft.com/office/drawing/2014/main" id="{D16A3641-AF24-AD44-8B17-7B38A60B6A2E}"/>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6267216" y="11563780"/>
            <a:ext cx="2506454" cy="1997488"/>
          </a:xfrm>
          <a:prstGeom prst="rect">
            <a:avLst/>
          </a:prstGeom>
        </p:spPr>
      </p:pic>
      <p:sp>
        <p:nvSpPr>
          <p:cNvPr id="46" name="Rectangle 45">
            <a:extLst>
              <a:ext uri="{FF2B5EF4-FFF2-40B4-BE49-F238E27FC236}">
                <a16:creationId xmlns:a16="http://schemas.microsoft.com/office/drawing/2014/main" id="{BD77DF6A-9376-4046-954F-99FF9A20DE51}"/>
              </a:ext>
            </a:extLst>
          </p:cNvPr>
          <p:cNvSpPr/>
          <p:nvPr/>
        </p:nvSpPr>
        <p:spPr>
          <a:xfrm>
            <a:off x="16207358" y="13525410"/>
            <a:ext cx="2692553" cy="1569660"/>
          </a:xfrm>
          <a:prstGeom prst="rect">
            <a:avLst/>
          </a:prstGeom>
        </p:spPr>
        <p:txBody>
          <a:bodyPr wrap="square">
            <a:spAutoFit/>
          </a:bodyPr>
          <a:lstStyle/>
          <a:p>
            <a:r>
              <a:rPr lang="en-US" sz="1200" i="1" dirty="0"/>
              <a:t>Fig 7: O</a:t>
            </a:r>
            <a:r>
              <a:rPr lang="en-US" sz="1200" i="1" baseline="-25000" dirty="0"/>
              <a:t>3</a:t>
            </a:r>
            <a:r>
              <a:rPr lang="en-US" sz="1200" i="1" dirty="0"/>
              <a:t> (ppb) along T_196 with time (UTC). T196 was released near surface in OG at 14 UTC (8 LT). SE flow changes to upslope ~18 UTC (12 LT). T196 travels towards Foothills, not going over Denver; in PBL until 00 UTC (18 </a:t>
            </a:r>
            <a:r>
              <a:rPr lang="en-US" sz="1200" i="1"/>
              <a:t>LT).</a:t>
            </a:r>
            <a:endParaRPr lang="en-US" sz="1200" i="1" dirty="0"/>
          </a:p>
        </p:txBody>
      </p:sp>
      <p:pic>
        <p:nvPicPr>
          <p:cNvPr id="47" name="Picture 46">
            <a:extLst>
              <a:ext uri="{FF2B5EF4-FFF2-40B4-BE49-F238E27FC236}">
                <a16:creationId xmlns:a16="http://schemas.microsoft.com/office/drawing/2014/main" id="{55AE5538-90D2-4D44-89FE-28FA673A586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l="3260" t="10542" r="5830"/>
          <a:stretch/>
        </p:blipFill>
        <p:spPr>
          <a:xfrm>
            <a:off x="21584663" y="11655220"/>
            <a:ext cx="2543943" cy="1877464"/>
          </a:xfrm>
          <a:prstGeom prst="rect">
            <a:avLst/>
          </a:prstGeom>
        </p:spPr>
      </p:pic>
      <p:pic>
        <p:nvPicPr>
          <p:cNvPr id="50" name="Picture 49">
            <a:extLst>
              <a:ext uri="{FF2B5EF4-FFF2-40B4-BE49-F238E27FC236}">
                <a16:creationId xmlns:a16="http://schemas.microsoft.com/office/drawing/2014/main" id="{A2362EBE-A7AE-924E-ACF2-75BEFA633DC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8945584" y="11963671"/>
            <a:ext cx="2453969" cy="1326885"/>
          </a:xfrm>
          <a:prstGeom prst="rect">
            <a:avLst/>
          </a:prstGeom>
        </p:spPr>
      </p:pic>
      <p:sp>
        <p:nvSpPr>
          <p:cNvPr id="51" name="TextBox 50">
            <a:extLst>
              <a:ext uri="{FF2B5EF4-FFF2-40B4-BE49-F238E27FC236}">
                <a16:creationId xmlns:a16="http://schemas.microsoft.com/office/drawing/2014/main" id="{3242B4D1-9235-A44A-853A-A2DE22D1B28E}"/>
              </a:ext>
            </a:extLst>
          </p:cNvPr>
          <p:cNvSpPr txBox="1"/>
          <p:nvPr/>
        </p:nvSpPr>
        <p:spPr>
          <a:xfrm>
            <a:off x="19072891" y="13262496"/>
            <a:ext cx="2542420" cy="461665"/>
          </a:xfrm>
          <a:prstGeom prst="rect">
            <a:avLst/>
          </a:prstGeom>
          <a:noFill/>
        </p:spPr>
        <p:txBody>
          <a:bodyPr wrap="square" rtlCol="0">
            <a:spAutoFit/>
          </a:bodyPr>
          <a:lstStyle/>
          <a:p>
            <a:r>
              <a:rPr lang="en-US" sz="1200" i="1" dirty="0"/>
              <a:t>Fig 8: Chem_O3 (ppb/</a:t>
            </a:r>
            <a:r>
              <a:rPr lang="en-US" sz="1200" i="1" dirty="0" err="1"/>
              <a:t>hr</a:t>
            </a:r>
            <a:r>
              <a:rPr lang="en-US" sz="1200" i="1" dirty="0"/>
              <a:t>) </a:t>
            </a:r>
            <a:br>
              <a:rPr lang="en-US" sz="1200" i="1" dirty="0"/>
            </a:br>
            <a:r>
              <a:rPr lang="en-US" sz="1200" i="1" dirty="0"/>
              <a:t>and NOx (ppb) along T196.</a:t>
            </a:r>
          </a:p>
        </p:txBody>
      </p:sp>
      <p:sp>
        <p:nvSpPr>
          <p:cNvPr id="53" name="TextBox 52">
            <a:extLst>
              <a:ext uri="{FF2B5EF4-FFF2-40B4-BE49-F238E27FC236}">
                <a16:creationId xmlns:a16="http://schemas.microsoft.com/office/drawing/2014/main" id="{1C0D0F1E-D157-614E-8C71-B9B25F69933D}"/>
              </a:ext>
            </a:extLst>
          </p:cNvPr>
          <p:cNvSpPr txBox="1"/>
          <p:nvPr/>
        </p:nvSpPr>
        <p:spPr>
          <a:xfrm>
            <a:off x="21665160" y="13598268"/>
            <a:ext cx="2739294" cy="461665"/>
          </a:xfrm>
          <a:prstGeom prst="rect">
            <a:avLst/>
          </a:prstGeom>
          <a:noFill/>
        </p:spPr>
        <p:txBody>
          <a:bodyPr wrap="square" rtlCol="0">
            <a:spAutoFit/>
          </a:bodyPr>
          <a:lstStyle/>
          <a:p>
            <a:r>
              <a:rPr lang="en-US" sz="1200" i="1" dirty="0"/>
              <a:t>Fig 9: T196 IRR derived total OH</a:t>
            </a:r>
            <a:br>
              <a:rPr lang="en-US" sz="1200" i="1" dirty="0"/>
            </a:br>
            <a:r>
              <a:rPr lang="en-US" sz="1200" i="1" dirty="0"/>
              <a:t>reactivity by VOC species.</a:t>
            </a:r>
          </a:p>
        </p:txBody>
      </p:sp>
      <p:sp>
        <p:nvSpPr>
          <p:cNvPr id="54" name="Rectangle 53">
            <a:extLst>
              <a:ext uri="{FF2B5EF4-FFF2-40B4-BE49-F238E27FC236}">
                <a16:creationId xmlns:a16="http://schemas.microsoft.com/office/drawing/2014/main" id="{F9AAAF50-9024-C24A-9FCA-1540597FFBDA}"/>
              </a:ext>
            </a:extLst>
          </p:cNvPr>
          <p:cNvSpPr/>
          <p:nvPr/>
        </p:nvSpPr>
        <p:spPr>
          <a:xfrm>
            <a:off x="7516465" y="15628108"/>
            <a:ext cx="11880461" cy="2908489"/>
          </a:xfrm>
          <a:prstGeom prst="rect">
            <a:avLst/>
          </a:prstGeom>
        </p:spPr>
        <p:txBody>
          <a:bodyPr wrap="square">
            <a:spAutoFit/>
          </a:bodyPr>
          <a:lstStyle/>
          <a:p>
            <a:pPr algn="ctr"/>
            <a:r>
              <a:rPr lang="en-US" sz="1800" dirty="0"/>
              <a:t>Summary</a:t>
            </a:r>
            <a:endParaRPr lang="en-US" sz="1600" dirty="0"/>
          </a:p>
          <a:p>
            <a:pPr>
              <a:spcBef>
                <a:spcPts val="600"/>
              </a:spcBef>
            </a:pPr>
            <a:r>
              <a:rPr lang="en-US" sz="1600" dirty="0"/>
              <a:t>The combined analysis of three different WRF-</a:t>
            </a:r>
            <a:r>
              <a:rPr lang="en-US" sz="1600" dirty="0" err="1"/>
              <a:t>Chem</a:t>
            </a:r>
            <a:r>
              <a:rPr lang="en-US" sz="1600" dirty="0"/>
              <a:t> diagnostics is used to study the relevance of VOCs on O</a:t>
            </a:r>
            <a:r>
              <a:rPr lang="en-US" sz="1600" baseline="-25000" dirty="0"/>
              <a:t>3</a:t>
            </a:r>
            <a:r>
              <a:rPr lang="en-US" sz="1600" dirty="0"/>
              <a:t> production in the NFR. The most relevant VOCs for O</a:t>
            </a:r>
            <a:r>
              <a:rPr lang="en-US" sz="1600" baseline="-25000" dirty="0"/>
              <a:t>3</a:t>
            </a:r>
            <a:r>
              <a:rPr lang="en-US" sz="1600" dirty="0"/>
              <a:t> production are estimated as HCHO, BIGALK (lumped higher alkanes, mostly from oil and gas emissions) and CH3CHO. A sensitivity study without HCHO direct emissions suggests HCHO is more strongly impacted by photochemical production than direct emissions. Similar results are found for CH3CHO. BIGALK plays a major role in the chemical production of both species. The findings are in line with results from the FRAPPÉ State of Colorado final report where oil and gas emissions were identified as one of the major drivers of O</a:t>
            </a:r>
            <a:r>
              <a:rPr lang="en-US" sz="1600" baseline="-25000" dirty="0"/>
              <a:t>3</a:t>
            </a:r>
            <a:r>
              <a:rPr lang="en-US" sz="1600" dirty="0"/>
              <a:t> pollution and with studies that concluded a large contribution from higher alkanes (</a:t>
            </a:r>
            <a:r>
              <a:rPr lang="en-US" sz="1600" dirty="0" err="1"/>
              <a:t>Hornbrook</a:t>
            </a:r>
            <a:r>
              <a:rPr lang="en-US" sz="1600" dirty="0"/>
              <a:t> at el., AGU 2016; McDuffie et al., 2016). O</a:t>
            </a:r>
            <a:r>
              <a:rPr lang="en-US" sz="1600" baseline="-25000" dirty="0"/>
              <a:t>3</a:t>
            </a:r>
            <a:r>
              <a:rPr lang="en-US" sz="1600" dirty="0"/>
              <a:t> production continues during the transport of NFR </a:t>
            </a:r>
            <a:r>
              <a:rPr lang="en-US" sz="1600" dirty="0" err="1"/>
              <a:t>airmasses</a:t>
            </a:r>
            <a:r>
              <a:rPr lang="en-US" sz="1600" dirty="0"/>
              <a:t> into the mountains with the relative importance of isoprene increasing as fresh emissions from biogenic sources become the only fresh emission source. </a:t>
            </a:r>
          </a:p>
        </p:txBody>
      </p:sp>
      <p:sp>
        <p:nvSpPr>
          <p:cNvPr id="55" name="Rectangle 54">
            <a:extLst>
              <a:ext uri="{FF2B5EF4-FFF2-40B4-BE49-F238E27FC236}">
                <a16:creationId xmlns:a16="http://schemas.microsoft.com/office/drawing/2014/main" id="{5124E1BE-96AD-3D4A-A3F2-5BC8E8AAEDB2}"/>
              </a:ext>
            </a:extLst>
          </p:cNvPr>
          <p:cNvSpPr/>
          <p:nvPr/>
        </p:nvSpPr>
        <p:spPr>
          <a:xfrm>
            <a:off x="18791958" y="14077876"/>
            <a:ext cx="5828865" cy="1384995"/>
          </a:xfrm>
          <a:prstGeom prst="rect">
            <a:avLst/>
          </a:prstGeom>
        </p:spPr>
        <p:txBody>
          <a:bodyPr wrap="square">
            <a:spAutoFit/>
          </a:bodyPr>
          <a:lstStyle/>
          <a:p>
            <a:pPr marL="171450" indent="-171450">
              <a:buFont typeface="Arial" panose="020B0604020202020204" pitchFamily="34" charset="0"/>
              <a:buChar char="•"/>
            </a:pPr>
            <a:r>
              <a:rPr lang="en-US" sz="1400" dirty="0"/>
              <a:t>Peak Chem_O</a:t>
            </a:r>
            <a:r>
              <a:rPr lang="en-US" sz="1400" baseline="-25000" dirty="0"/>
              <a:t>3</a:t>
            </a:r>
            <a:r>
              <a:rPr lang="en-US" sz="1400" dirty="0"/>
              <a:t> ~10 ppb/</a:t>
            </a:r>
            <a:r>
              <a:rPr lang="en-US" sz="1400" dirty="0" err="1"/>
              <a:t>hr</a:t>
            </a:r>
            <a:r>
              <a:rPr lang="en-US" sz="1400" dirty="0"/>
              <a:t>; OH reactivity ~6 ppb/</a:t>
            </a:r>
            <a:r>
              <a:rPr lang="en-US" sz="1400" dirty="0" err="1"/>
              <a:t>hr</a:t>
            </a:r>
            <a:endParaRPr lang="en-US" sz="1400" dirty="0"/>
          </a:p>
          <a:p>
            <a:pPr marL="171450" indent="-171450">
              <a:buFont typeface="Arial" panose="020B0604020202020204" pitchFamily="34" charset="0"/>
              <a:buChar char="•"/>
            </a:pPr>
            <a:r>
              <a:rPr lang="en-US" sz="1400" dirty="0"/>
              <a:t>Continued O</a:t>
            </a:r>
            <a:r>
              <a:rPr lang="en-US" sz="1400" baseline="-25000" dirty="0"/>
              <a:t>3</a:t>
            </a:r>
            <a:r>
              <a:rPr lang="en-US" sz="1400" dirty="0"/>
              <a:t> production during transport into mountains</a:t>
            </a:r>
          </a:p>
          <a:p>
            <a:pPr marL="171450" indent="-171450">
              <a:buFont typeface="Arial" panose="020B0604020202020204" pitchFamily="34" charset="0"/>
              <a:buChar char="•"/>
            </a:pPr>
            <a:r>
              <a:rPr lang="en-US" sz="1400" dirty="0"/>
              <a:t>HCHO, BIGALK and acetaldehyde are major contributors</a:t>
            </a:r>
          </a:p>
          <a:p>
            <a:pPr marL="171450" indent="-171450">
              <a:buFont typeface="Arial" panose="020B0604020202020204" pitchFamily="34" charset="0"/>
              <a:buChar char="•"/>
            </a:pPr>
            <a:r>
              <a:rPr lang="en-US" sz="1400" dirty="0"/>
              <a:t>Isoprene contribution increases in afternoon when </a:t>
            </a:r>
            <a:br>
              <a:rPr lang="en-US" sz="1400" dirty="0"/>
            </a:br>
            <a:r>
              <a:rPr lang="en-US" sz="1400" dirty="0"/>
              <a:t>T196 is in Foothills (biogenic sources)</a:t>
            </a:r>
          </a:p>
          <a:p>
            <a:pPr marL="171450" indent="-171450">
              <a:buFont typeface="Arial" panose="020B0604020202020204" pitchFamily="34" charset="0"/>
              <a:buChar char="•"/>
            </a:pPr>
            <a:endParaRPr lang="en-US" sz="1400" dirty="0"/>
          </a:p>
        </p:txBody>
      </p:sp>
      <p:pic>
        <p:nvPicPr>
          <p:cNvPr id="59" name="Picture 58">
            <a:extLst>
              <a:ext uri="{FF2B5EF4-FFF2-40B4-BE49-F238E27FC236}">
                <a16:creationId xmlns:a16="http://schemas.microsoft.com/office/drawing/2014/main" id="{E39ED36E-CF1F-1946-90D4-99F877783CFF}"/>
              </a:ext>
            </a:extLst>
          </p:cNvPr>
          <p:cNvPicPr>
            <a:picLocks noChangeAspect="1"/>
          </p:cNvPicPr>
          <p:nvPr/>
        </p:nvPicPr>
        <p:blipFill>
          <a:blip r:embed="rId15"/>
          <a:stretch>
            <a:fillRect/>
          </a:stretch>
        </p:blipFill>
        <p:spPr>
          <a:xfrm>
            <a:off x="2531191" y="13609166"/>
            <a:ext cx="2173674" cy="1788624"/>
          </a:xfrm>
          <a:prstGeom prst="rect">
            <a:avLst/>
          </a:prstGeom>
        </p:spPr>
      </p:pic>
      <p:pic>
        <p:nvPicPr>
          <p:cNvPr id="61" name="Picture 60">
            <a:extLst>
              <a:ext uri="{FF2B5EF4-FFF2-40B4-BE49-F238E27FC236}">
                <a16:creationId xmlns:a16="http://schemas.microsoft.com/office/drawing/2014/main" id="{E1520AD2-FD5F-3448-8B13-2FB7D81B3B06}"/>
              </a:ext>
            </a:extLst>
          </p:cNvPr>
          <p:cNvPicPr>
            <a:picLocks noChangeAspect="1"/>
          </p:cNvPicPr>
          <p:nvPr/>
        </p:nvPicPr>
        <p:blipFill>
          <a:blip r:embed="rId16"/>
          <a:stretch>
            <a:fillRect/>
          </a:stretch>
        </p:blipFill>
        <p:spPr>
          <a:xfrm>
            <a:off x="4767635" y="13609133"/>
            <a:ext cx="2173675" cy="1782413"/>
          </a:xfrm>
          <a:prstGeom prst="rect">
            <a:avLst/>
          </a:prstGeom>
        </p:spPr>
      </p:pic>
      <p:pic>
        <p:nvPicPr>
          <p:cNvPr id="62" name="Picture 61">
            <a:extLst>
              <a:ext uri="{FF2B5EF4-FFF2-40B4-BE49-F238E27FC236}">
                <a16:creationId xmlns:a16="http://schemas.microsoft.com/office/drawing/2014/main" id="{C9BD64D1-4901-1A45-B180-26D075CB3CF5}"/>
              </a:ext>
            </a:extLst>
          </p:cNvPr>
          <p:cNvPicPr>
            <a:picLocks noChangeAspect="1"/>
          </p:cNvPicPr>
          <p:nvPr/>
        </p:nvPicPr>
        <p:blipFill>
          <a:blip r:embed="rId17"/>
          <a:stretch>
            <a:fillRect/>
          </a:stretch>
        </p:blipFill>
        <p:spPr>
          <a:xfrm>
            <a:off x="2527078" y="15417997"/>
            <a:ext cx="4453442" cy="472712"/>
          </a:xfrm>
          <a:prstGeom prst="rect">
            <a:avLst/>
          </a:prstGeom>
        </p:spPr>
      </p:pic>
      <p:sp>
        <p:nvSpPr>
          <p:cNvPr id="63" name="TextBox 62">
            <a:extLst>
              <a:ext uri="{FF2B5EF4-FFF2-40B4-BE49-F238E27FC236}">
                <a16:creationId xmlns:a16="http://schemas.microsoft.com/office/drawing/2014/main" id="{84379B50-ADEF-D24F-9C74-2ECB90C2CA78}"/>
              </a:ext>
            </a:extLst>
          </p:cNvPr>
          <p:cNvSpPr txBox="1"/>
          <p:nvPr/>
        </p:nvSpPr>
        <p:spPr>
          <a:xfrm>
            <a:off x="2485047" y="15842737"/>
            <a:ext cx="4565176" cy="461665"/>
          </a:xfrm>
          <a:prstGeom prst="rect">
            <a:avLst/>
          </a:prstGeom>
          <a:noFill/>
        </p:spPr>
        <p:txBody>
          <a:bodyPr wrap="square" rtlCol="0">
            <a:spAutoFit/>
          </a:bodyPr>
          <a:lstStyle/>
          <a:p>
            <a:r>
              <a:rPr lang="en-US" sz="1200" i="1" dirty="0"/>
              <a:t>Fig 11: O</a:t>
            </a:r>
            <a:r>
              <a:rPr lang="en-US" sz="1200" i="1" baseline="-25000" dirty="0"/>
              <a:t>3</a:t>
            </a:r>
            <a:r>
              <a:rPr lang="en-US" sz="1200" i="1" dirty="0"/>
              <a:t> surface concentrations (ppb) and winds from WRF-</a:t>
            </a:r>
            <a:r>
              <a:rPr lang="en-US" sz="1200" i="1" dirty="0" err="1"/>
              <a:t>Chem</a:t>
            </a:r>
            <a:r>
              <a:rPr lang="en-US" sz="1200" i="1" dirty="0"/>
              <a:t> and surface monitors.</a:t>
            </a:r>
          </a:p>
        </p:txBody>
      </p:sp>
      <p:sp>
        <p:nvSpPr>
          <p:cNvPr id="64" name="TextBox 63">
            <a:extLst>
              <a:ext uri="{FF2B5EF4-FFF2-40B4-BE49-F238E27FC236}">
                <a16:creationId xmlns:a16="http://schemas.microsoft.com/office/drawing/2014/main" id="{1F4F807A-E176-F34B-8C26-EB002629027A}"/>
              </a:ext>
            </a:extLst>
          </p:cNvPr>
          <p:cNvSpPr txBox="1"/>
          <p:nvPr/>
        </p:nvSpPr>
        <p:spPr>
          <a:xfrm>
            <a:off x="2512744" y="13627743"/>
            <a:ext cx="2905667" cy="307777"/>
          </a:xfrm>
          <a:prstGeom prst="rect">
            <a:avLst/>
          </a:prstGeom>
          <a:noFill/>
        </p:spPr>
        <p:txBody>
          <a:bodyPr wrap="none" rtlCol="0">
            <a:spAutoFit/>
          </a:bodyPr>
          <a:lstStyle/>
          <a:p>
            <a:r>
              <a:rPr lang="en-US" sz="1400" dirty="0"/>
              <a:t>12LT                              18LT</a:t>
            </a:r>
          </a:p>
        </p:txBody>
      </p:sp>
      <p:pic>
        <p:nvPicPr>
          <p:cNvPr id="65" name="Picture 64">
            <a:extLst>
              <a:ext uri="{FF2B5EF4-FFF2-40B4-BE49-F238E27FC236}">
                <a16:creationId xmlns:a16="http://schemas.microsoft.com/office/drawing/2014/main" id="{BF1E47DB-3584-6A4B-83ED-AB3896761348}"/>
              </a:ext>
            </a:extLst>
          </p:cNvPr>
          <p:cNvPicPr>
            <a:picLocks noChangeAspect="1"/>
          </p:cNvPicPr>
          <p:nvPr/>
        </p:nvPicPr>
        <p:blipFill>
          <a:blip r:embed="rId18"/>
          <a:stretch>
            <a:fillRect/>
          </a:stretch>
        </p:blipFill>
        <p:spPr>
          <a:xfrm>
            <a:off x="601070" y="11379564"/>
            <a:ext cx="4675997" cy="2053726"/>
          </a:xfrm>
          <a:prstGeom prst="rect">
            <a:avLst/>
          </a:prstGeom>
        </p:spPr>
      </p:pic>
      <p:sp>
        <p:nvSpPr>
          <p:cNvPr id="67" name="TextBox 66">
            <a:extLst>
              <a:ext uri="{FF2B5EF4-FFF2-40B4-BE49-F238E27FC236}">
                <a16:creationId xmlns:a16="http://schemas.microsoft.com/office/drawing/2014/main" id="{4D53257F-FCCB-8F49-AAC6-A8A994698B5B}"/>
              </a:ext>
            </a:extLst>
          </p:cNvPr>
          <p:cNvSpPr txBox="1"/>
          <p:nvPr/>
        </p:nvSpPr>
        <p:spPr>
          <a:xfrm>
            <a:off x="5277067" y="11957828"/>
            <a:ext cx="1789963" cy="1569660"/>
          </a:xfrm>
          <a:prstGeom prst="rect">
            <a:avLst/>
          </a:prstGeom>
          <a:noFill/>
        </p:spPr>
        <p:txBody>
          <a:bodyPr wrap="square" rtlCol="0">
            <a:spAutoFit/>
          </a:bodyPr>
          <a:lstStyle/>
          <a:p>
            <a:r>
              <a:rPr lang="en-US" sz="1200" i="1" dirty="0"/>
              <a:t>Fig 10: O</a:t>
            </a:r>
            <a:r>
              <a:rPr lang="en-US" sz="1200" i="1" baseline="-25000" dirty="0"/>
              <a:t>3</a:t>
            </a:r>
            <a:r>
              <a:rPr lang="en-US" sz="1200" i="1" dirty="0"/>
              <a:t> (ppb) below 1500m </a:t>
            </a:r>
            <a:r>
              <a:rPr lang="en-US" sz="1200" i="1" dirty="0" err="1"/>
              <a:t>agl</a:t>
            </a:r>
            <a:r>
              <a:rPr lang="en-US" sz="1200" i="1" dirty="0"/>
              <a:t> along C130 flight track for both flight legs combined (Leg1 from ~12-15:30LT and Leg2 from 16:30-20:30 LT). </a:t>
            </a:r>
          </a:p>
        </p:txBody>
      </p:sp>
      <p:sp>
        <p:nvSpPr>
          <p:cNvPr id="68" name="TextBox 67">
            <a:extLst>
              <a:ext uri="{FF2B5EF4-FFF2-40B4-BE49-F238E27FC236}">
                <a16:creationId xmlns:a16="http://schemas.microsoft.com/office/drawing/2014/main" id="{AAD8A1E5-CC61-6E42-8F3E-39F57211DC0A}"/>
              </a:ext>
            </a:extLst>
          </p:cNvPr>
          <p:cNvSpPr txBox="1"/>
          <p:nvPr/>
        </p:nvSpPr>
        <p:spPr>
          <a:xfrm>
            <a:off x="518700" y="16252264"/>
            <a:ext cx="6656856" cy="2031325"/>
          </a:xfrm>
          <a:prstGeom prst="rect">
            <a:avLst/>
          </a:prstGeom>
          <a:noFill/>
        </p:spPr>
        <p:txBody>
          <a:bodyPr wrap="square" rtlCol="0">
            <a:spAutoFit/>
          </a:bodyPr>
          <a:lstStyle/>
          <a:p>
            <a:pPr marL="171450" indent="-171450">
              <a:buFont typeface="Arial" panose="020B0604020202020204" pitchFamily="34" charset="0"/>
              <a:buChar char="•"/>
            </a:pPr>
            <a:r>
              <a:rPr lang="en-US" sz="1400" dirty="0"/>
              <a:t>Transport errors in the morning in the Eastern NFR bring too much oil/gas emissions into the city resulting in incorrect representation</a:t>
            </a:r>
            <a:br>
              <a:rPr lang="en-US" sz="1400" dirty="0"/>
            </a:br>
            <a:r>
              <a:rPr lang="en-US" sz="1400" dirty="0"/>
              <a:t>of emission transport and in spatial distribution of O</a:t>
            </a:r>
            <a:r>
              <a:rPr lang="en-US" sz="1400" baseline="-25000" dirty="0"/>
              <a:t>3</a:t>
            </a:r>
            <a:r>
              <a:rPr lang="en-US" sz="1400" dirty="0"/>
              <a:t> concentrations. </a:t>
            </a:r>
            <a:br>
              <a:rPr lang="en-US" sz="1400" dirty="0"/>
            </a:br>
            <a:r>
              <a:rPr lang="en-US" sz="1400" dirty="0"/>
              <a:t>(⇒ ozone is too high in City and too low in OG)</a:t>
            </a:r>
          </a:p>
          <a:p>
            <a:pPr marL="171450" indent="-171450">
              <a:buFont typeface="Arial" panose="020B0604020202020204" pitchFamily="34" charset="0"/>
              <a:buChar char="•"/>
            </a:pPr>
            <a:r>
              <a:rPr lang="en-US" sz="1400" dirty="0"/>
              <a:t>Overall, however, WRF-</a:t>
            </a:r>
            <a:r>
              <a:rPr lang="en-US" sz="1400" dirty="0" err="1"/>
              <a:t>Chem</a:t>
            </a:r>
            <a:r>
              <a:rPr lang="en-US" sz="1400" dirty="0"/>
              <a:t> represents the chemical characteristics (e.g. HCHO/NO</a:t>
            </a:r>
            <a:r>
              <a:rPr lang="en-US" sz="1400" baseline="-25000" dirty="0"/>
              <a:t>2</a:t>
            </a:r>
            <a:r>
              <a:rPr lang="en-US" sz="1400" dirty="0"/>
              <a:t> ratios)</a:t>
            </a:r>
          </a:p>
          <a:p>
            <a:pPr marL="171450" indent="-171450">
              <a:buFont typeface="Arial" panose="020B0604020202020204" pitchFamily="34" charset="0"/>
              <a:buChar char="•"/>
            </a:pPr>
            <a:r>
              <a:rPr lang="en-US" sz="1400" dirty="0"/>
              <a:t>Model slightly </a:t>
            </a:r>
            <a:r>
              <a:rPr lang="en-US" sz="1400" dirty="0" err="1"/>
              <a:t>overpredicts</a:t>
            </a:r>
            <a:r>
              <a:rPr lang="en-US" sz="1400" dirty="0"/>
              <a:t> surface O</a:t>
            </a:r>
            <a:r>
              <a:rPr lang="en-US" sz="1400" baseline="-25000" dirty="0"/>
              <a:t>3</a:t>
            </a:r>
            <a:r>
              <a:rPr lang="en-US" sz="1400" dirty="0"/>
              <a:t> and better represents the afternoon compared to the morning in line with aircraft data.  </a:t>
            </a:r>
          </a:p>
          <a:p>
            <a:pPr marL="171450" indent="-171450">
              <a:buFont typeface="Arial" panose="020B0604020202020204" pitchFamily="34" charset="0"/>
              <a:buChar char="•"/>
            </a:pPr>
            <a:r>
              <a:rPr lang="en-US" sz="1400" dirty="0"/>
              <a:t>WRF-</a:t>
            </a:r>
            <a:r>
              <a:rPr lang="en-US" sz="1400" dirty="0" err="1"/>
              <a:t>Chem</a:t>
            </a:r>
            <a:r>
              <a:rPr lang="en-US" sz="1400" dirty="0"/>
              <a:t> represents well the strong upslope flows on this day.</a:t>
            </a:r>
          </a:p>
        </p:txBody>
      </p:sp>
      <p:sp>
        <p:nvSpPr>
          <p:cNvPr id="71" name="TextBox 70">
            <a:extLst>
              <a:ext uri="{FF2B5EF4-FFF2-40B4-BE49-F238E27FC236}">
                <a16:creationId xmlns:a16="http://schemas.microsoft.com/office/drawing/2014/main" id="{C645F908-811E-094A-BE75-5C4AD9D519A0}"/>
              </a:ext>
            </a:extLst>
          </p:cNvPr>
          <p:cNvSpPr txBox="1"/>
          <p:nvPr/>
        </p:nvSpPr>
        <p:spPr>
          <a:xfrm>
            <a:off x="601070" y="11347745"/>
            <a:ext cx="4675997" cy="184666"/>
          </a:xfrm>
          <a:prstGeom prst="rect">
            <a:avLst/>
          </a:prstGeom>
          <a:solidFill>
            <a:schemeClr val="bg1"/>
          </a:solidFill>
        </p:spPr>
        <p:txBody>
          <a:bodyPr wrap="square" tIns="0" bIns="0" rtlCol="0">
            <a:spAutoFit/>
          </a:bodyPr>
          <a:lstStyle/>
          <a:p>
            <a:r>
              <a:rPr lang="en-US" sz="1200" dirty="0"/>
              <a:t>        Observations                           WRF-</a:t>
            </a:r>
            <a:r>
              <a:rPr lang="en-US" sz="1200" dirty="0" err="1"/>
              <a:t>Chem</a:t>
            </a:r>
            <a:r>
              <a:rPr lang="en-US" sz="1200" dirty="0"/>
              <a:t> </a:t>
            </a:r>
          </a:p>
        </p:txBody>
      </p:sp>
      <p:pic>
        <p:nvPicPr>
          <p:cNvPr id="72" name="Picture 71">
            <a:extLst>
              <a:ext uri="{FF2B5EF4-FFF2-40B4-BE49-F238E27FC236}">
                <a16:creationId xmlns:a16="http://schemas.microsoft.com/office/drawing/2014/main" id="{7CA96335-75C9-844C-8BD1-2ACBAD4EE574}"/>
              </a:ext>
            </a:extLst>
          </p:cNvPr>
          <p:cNvPicPr>
            <a:picLocks noChangeAspect="1"/>
          </p:cNvPicPr>
          <p:nvPr/>
        </p:nvPicPr>
        <p:blipFill>
          <a:blip r:embed="rId19"/>
          <a:stretch>
            <a:fillRect/>
          </a:stretch>
        </p:blipFill>
        <p:spPr>
          <a:xfrm>
            <a:off x="554248" y="13639292"/>
            <a:ext cx="1757825" cy="1422160"/>
          </a:xfrm>
          <a:prstGeom prst="rect">
            <a:avLst/>
          </a:prstGeom>
        </p:spPr>
      </p:pic>
      <p:sp>
        <p:nvSpPr>
          <p:cNvPr id="73" name="TextBox 72">
            <a:extLst>
              <a:ext uri="{FF2B5EF4-FFF2-40B4-BE49-F238E27FC236}">
                <a16:creationId xmlns:a16="http://schemas.microsoft.com/office/drawing/2014/main" id="{C6A5DD99-8169-764F-B808-3CC94EA14AC2}"/>
              </a:ext>
            </a:extLst>
          </p:cNvPr>
          <p:cNvSpPr txBox="1"/>
          <p:nvPr/>
        </p:nvSpPr>
        <p:spPr>
          <a:xfrm>
            <a:off x="538357" y="15139476"/>
            <a:ext cx="1967705" cy="830997"/>
          </a:xfrm>
          <a:prstGeom prst="rect">
            <a:avLst/>
          </a:prstGeom>
          <a:noFill/>
        </p:spPr>
        <p:txBody>
          <a:bodyPr wrap="square" rtlCol="0">
            <a:spAutoFit/>
          </a:bodyPr>
          <a:lstStyle/>
          <a:p>
            <a:r>
              <a:rPr lang="en-US" sz="1200" i="1" dirty="0"/>
              <a:t>Fig 10: HCHO/NO</a:t>
            </a:r>
            <a:r>
              <a:rPr lang="en-US" sz="1200" i="1" baseline="-25000" dirty="0"/>
              <a:t>2</a:t>
            </a:r>
            <a:r>
              <a:rPr lang="en-US" sz="1200" i="1" dirty="0"/>
              <a:t> ratio as function of NO</a:t>
            </a:r>
            <a:r>
              <a:rPr lang="en-US" sz="1200" i="1" baseline="-25000" dirty="0"/>
              <a:t>2</a:t>
            </a:r>
            <a:r>
              <a:rPr lang="en-US" sz="1200" i="1" dirty="0"/>
              <a:t> (ppb) for C-130 data below 1500m </a:t>
            </a:r>
            <a:r>
              <a:rPr lang="en-US" sz="1200" i="1" dirty="0" err="1"/>
              <a:t>agl</a:t>
            </a:r>
            <a:r>
              <a:rPr lang="en-US" sz="1200" i="1" dirty="0"/>
              <a:t>.</a:t>
            </a:r>
          </a:p>
        </p:txBody>
      </p:sp>
      <p:sp>
        <p:nvSpPr>
          <p:cNvPr id="74" name="Rectangle 73">
            <a:extLst>
              <a:ext uri="{FF2B5EF4-FFF2-40B4-BE49-F238E27FC236}">
                <a16:creationId xmlns:a16="http://schemas.microsoft.com/office/drawing/2014/main" id="{9D619972-98C7-8243-9728-25844241BACB}"/>
              </a:ext>
            </a:extLst>
          </p:cNvPr>
          <p:cNvSpPr/>
          <p:nvPr/>
        </p:nvSpPr>
        <p:spPr>
          <a:xfrm>
            <a:off x="11306487" y="9930031"/>
            <a:ext cx="2327881" cy="461665"/>
          </a:xfrm>
          <a:prstGeom prst="rect">
            <a:avLst/>
          </a:prstGeom>
        </p:spPr>
        <p:txBody>
          <a:bodyPr wrap="none">
            <a:spAutoFit/>
          </a:bodyPr>
          <a:lstStyle/>
          <a:p>
            <a:r>
              <a:rPr lang="en-US" sz="1200" dirty="0"/>
              <a:t>BIGALK represents lumped </a:t>
            </a:r>
            <a:br>
              <a:rPr lang="en-US" sz="1200" dirty="0"/>
            </a:br>
            <a:r>
              <a:rPr lang="en-US" sz="1200" dirty="0"/>
              <a:t>higher alkanes.</a:t>
            </a:r>
          </a:p>
        </p:txBody>
      </p:sp>
      <p:sp>
        <p:nvSpPr>
          <p:cNvPr id="6" name="TextBox 5">
            <a:extLst>
              <a:ext uri="{FF2B5EF4-FFF2-40B4-BE49-F238E27FC236}">
                <a16:creationId xmlns:a16="http://schemas.microsoft.com/office/drawing/2014/main" id="{B1B25DDA-9A8A-EC48-8211-83AA25BE7AFC}"/>
              </a:ext>
            </a:extLst>
          </p:cNvPr>
          <p:cNvSpPr txBox="1"/>
          <p:nvPr/>
        </p:nvSpPr>
        <p:spPr>
          <a:xfrm>
            <a:off x="1796486" y="18530978"/>
            <a:ext cx="2872709" cy="338554"/>
          </a:xfrm>
          <a:prstGeom prst="rect">
            <a:avLst/>
          </a:prstGeom>
          <a:noFill/>
        </p:spPr>
        <p:txBody>
          <a:bodyPr wrap="none" rtlCol="0">
            <a:spAutoFit/>
          </a:bodyPr>
          <a:lstStyle/>
          <a:p>
            <a:r>
              <a:rPr lang="en-US" sz="1600" dirty="0"/>
              <a:t>Contact: </a:t>
            </a:r>
            <a:r>
              <a:rPr lang="en-US" sz="1600" dirty="0" err="1"/>
              <a:t>pfister@ucar.edu</a:t>
            </a:r>
            <a:endParaRPr lang="en-US" sz="1600" dirty="0"/>
          </a:p>
        </p:txBody>
      </p:sp>
      <p:pic>
        <p:nvPicPr>
          <p:cNvPr id="16" name="Picture 15">
            <a:extLst>
              <a:ext uri="{FF2B5EF4-FFF2-40B4-BE49-F238E27FC236}">
                <a16:creationId xmlns:a16="http://schemas.microsoft.com/office/drawing/2014/main" id="{936DD3AF-6CC5-2C49-B56D-6554DC433739}"/>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3357956" y="11745773"/>
            <a:ext cx="2109100" cy="2368347"/>
          </a:xfrm>
          <a:prstGeom prst="rect">
            <a:avLst/>
          </a:prstGeom>
        </p:spPr>
      </p:pic>
      <p:sp>
        <p:nvSpPr>
          <p:cNvPr id="41" name="TextBox 40">
            <a:extLst>
              <a:ext uri="{FF2B5EF4-FFF2-40B4-BE49-F238E27FC236}">
                <a16:creationId xmlns:a16="http://schemas.microsoft.com/office/drawing/2014/main" id="{D9DB71E0-108A-CF44-BBDB-45C2E6C0DC48}"/>
              </a:ext>
            </a:extLst>
          </p:cNvPr>
          <p:cNvSpPr txBox="1"/>
          <p:nvPr/>
        </p:nvSpPr>
        <p:spPr>
          <a:xfrm>
            <a:off x="1291725" y="13717316"/>
            <a:ext cx="846386" cy="307777"/>
          </a:xfrm>
          <a:prstGeom prst="rect">
            <a:avLst/>
          </a:prstGeom>
          <a:solidFill>
            <a:schemeClr val="bg1"/>
          </a:solidFill>
        </p:spPr>
        <p:txBody>
          <a:bodyPr wrap="none" lIns="0" tIns="0" rIns="0" bIns="0" rtlCol="0">
            <a:spAutoFit/>
          </a:bodyPr>
          <a:lstStyle/>
          <a:p>
            <a:r>
              <a:rPr lang="en-US" sz="1000" dirty="0"/>
              <a:t>Observations</a:t>
            </a:r>
          </a:p>
          <a:p>
            <a:r>
              <a:rPr lang="en-US" sz="1000" dirty="0">
                <a:solidFill>
                  <a:srgbClr val="FF0000"/>
                </a:solidFill>
              </a:rPr>
              <a:t>WRF-</a:t>
            </a:r>
            <a:r>
              <a:rPr lang="en-US" sz="1000" dirty="0" err="1">
                <a:solidFill>
                  <a:srgbClr val="FF0000"/>
                </a:solidFill>
              </a:rPr>
              <a:t>Chem</a:t>
            </a:r>
            <a:endParaRPr lang="en-US" sz="1000" dirty="0">
              <a:solidFill>
                <a:srgbClr val="FF0000"/>
              </a:solidFill>
            </a:endParaRPr>
          </a:p>
        </p:txBody>
      </p:sp>
      <p:pic>
        <p:nvPicPr>
          <p:cNvPr id="8" name="Shape 110">
            <a:extLst>
              <a:ext uri="{FF2B5EF4-FFF2-40B4-BE49-F238E27FC236}">
                <a16:creationId xmlns:a16="http://schemas.microsoft.com/office/drawing/2014/main" id="{581CFF9E-DDFC-F44F-BB98-85DABAABBE38}"/>
              </a:ext>
            </a:extLst>
          </p:cNvPr>
          <p:cNvPicPr preferRelativeResize="0"/>
          <p:nvPr/>
        </p:nvPicPr>
        <p:blipFill>
          <a:blip r:embed="rId21">
            <a:alphaModFix/>
          </a:blip>
          <a:stretch>
            <a:fillRect/>
          </a:stretch>
        </p:blipFill>
        <p:spPr>
          <a:xfrm>
            <a:off x="22831504" y="17995845"/>
            <a:ext cx="1297102" cy="886012"/>
          </a:xfrm>
          <a:prstGeom prst="rect">
            <a:avLst/>
          </a:prstGeom>
          <a:noFill/>
          <a:ln>
            <a:noFill/>
          </a:ln>
        </p:spPr>
      </p:pic>
      <p:pic>
        <p:nvPicPr>
          <p:cNvPr id="9" name="Shape 111">
            <a:extLst>
              <a:ext uri="{FF2B5EF4-FFF2-40B4-BE49-F238E27FC236}">
                <a16:creationId xmlns:a16="http://schemas.microsoft.com/office/drawing/2014/main" id="{2963A515-E33E-4A4C-8617-9E2863FF2169}"/>
              </a:ext>
            </a:extLst>
          </p:cNvPr>
          <p:cNvPicPr preferRelativeResize="0"/>
          <p:nvPr/>
        </p:nvPicPr>
        <p:blipFill>
          <a:blip r:embed="rId22">
            <a:alphaModFix/>
          </a:blip>
          <a:stretch>
            <a:fillRect/>
          </a:stretch>
        </p:blipFill>
        <p:spPr>
          <a:xfrm>
            <a:off x="19786579" y="18029564"/>
            <a:ext cx="2928237" cy="525242"/>
          </a:xfrm>
          <a:prstGeom prst="rect">
            <a:avLst/>
          </a:prstGeom>
          <a:noFill/>
          <a:ln>
            <a:noFill/>
          </a:ln>
        </p:spPr>
      </p:pic>
      <p:sp>
        <p:nvSpPr>
          <p:cNvPr id="49" name="Rectangle 48">
            <a:extLst>
              <a:ext uri="{FF2B5EF4-FFF2-40B4-BE49-F238E27FC236}">
                <a16:creationId xmlns:a16="http://schemas.microsoft.com/office/drawing/2014/main" id="{89F0461E-5284-6043-93E3-BF9D82CA40EB}"/>
              </a:ext>
            </a:extLst>
          </p:cNvPr>
          <p:cNvSpPr/>
          <p:nvPr/>
        </p:nvSpPr>
        <p:spPr>
          <a:xfrm>
            <a:off x="19714780" y="15724315"/>
            <a:ext cx="4767160" cy="2492990"/>
          </a:xfrm>
          <a:prstGeom prst="rect">
            <a:avLst/>
          </a:prstGeom>
        </p:spPr>
        <p:txBody>
          <a:bodyPr wrap="square">
            <a:spAutoFit/>
          </a:bodyPr>
          <a:lstStyle/>
          <a:p>
            <a:r>
              <a:rPr lang="en-US" sz="1200" dirty="0"/>
              <a:t>Acknowledgement</a:t>
            </a:r>
          </a:p>
          <a:p>
            <a:r>
              <a:rPr lang="en-US" sz="1200" dirty="0"/>
              <a:t>The data for this paper are publicly available at the FRAPPÉ/DISCOVER-AQ data archive (</a:t>
            </a:r>
            <a:r>
              <a:rPr lang="en-US" sz="1200" dirty="0">
                <a:hlinkClick r:id="rId23"/>
              </a:rPr>
              <a:t>http://www-air.larc.nasa.gov/missions/discover-aq/discover-aq.html</a:t>
            </a:r>
            <a:r>
              <a:rPr lang="en-US" sz="1200" dirty="0"/>
              <a:t>). The authors thank the State of Colorado/Colorado Department of Public Health and Environment and the National Science Foundation (NSF) for funding of FRAPPÉ and NASA for funding of DISCOVER-AQ. The authors acknowledge the use of WRF-</a:t>
            </a:r>
            <a:r>
              <a:rPr lang="en-US" sz="1200" dirty="0" err="1"/>
              <a:t>Chem</a:t>
            </a:r>
            <a:r>
              <a:rPr lang="en-US" sz="1200" dirty="0"/>
              <a:t> version 4.0 beta and Stu </a:t>
            </a:r>
            <a:r>
              <a:rPr lang="en-US" sz="1200" dirty="0" err="1"/>
              <a:t>McKeen</a:t>
            </a:r>
            <a:r>
              <a:rPr lang="en-US" sz="1200" dirty="0"/>
              <a:t> at NOAA for providing the NEI 2011 emissions inventory. The National Center for Atmospheric Research is sponsored by the National Science Foundation.</a:t>
            </a:r>
          </a:p>
          <a:p>
            <a:endParaRPr lang="en-US" sz="1200" dirty="0"/>
          </a:p>
        </p:txBody>
      </p:sp>
      <p:sp>
        <p:nvSpPr>
          <p:cNvPr id="52" name="Rectangle 51">
            <a:extLst>
              <a:ext uri="{FF2B5EF4-FFF2-40B4-BE49-F238E27FC236}">
                <a16:creationId xmlns:a16="http://schemas.microsoft.com/office/drawing/2014/main" id="{FD4C3941-EEA3-3E4E-AA87-79AF8386B610}"/>
              </a:ext>
            </a:extLst>
          </p:cNvPr>
          <p:cNvSpPr/>
          <p:nvPr/>
        </p:nvSpPr>
        <p:spPr>
          <a:xfrm>
            <a:off x="8067927" y="18474235"/>
            <a:ext cx="11049121" cy="430887"/>
          </a:xfrm>
          <a:prstGeom prst="rect">
            <a:avLst/>
          </a:prstGeom>
        </p:spPr>
        <p:txBody>
          <a:bodyPr wrap="square">
            <a:spAutoFit/>
          </a:bodyPr>
          <a:lstStyle/>
          <a:p>
            <a:pPr algn="r"/>
            <a:r>
              <a:rPr lang="en-US" sz="1100" dirty="0"/>
              <a:t>McDuffie, E.E., et al., J. </a:t>
            </a:r>
            <a:r>
              <a:rPr lang="en-US" sz="1100" dirty="0" err="1"/>
              <a:t>Geophys</a:t>
            </a:r>
            <a:r>
              <a:rPr lang="en-US" sz="1100" dirty="0"/>
              <a:t>. Res. Atmos., 121, doi:10.1002/2016JD025265, 2016.  </a:t>
            </a:r>
          </a:p>
          <a:p>
            <a:pPr algn="r"/>
            <a:r>
              <a:rPr lang="en-US" sz="1100" dirty="0" err="1"/>
              <a:t>Hornbrook</a:t>
            </a:r>
            <a:r>
              <a:rPr lang="en-US" sz="1100" dirty="0"/>
              <a:t> at al. AGU Fall Meeting 2015, https://</a:t>
            </a:r>
            <a:r>
              <a:rPr lang="en-US" sz="1100" dirty="0" err="1"/>
              <a:t>agu.confex.com</a:t>
            </a:r>
            <a:r>
              <a:rPr lang="en-US" sz="1100" dirty="0"/>
              <a:t>/</a:t>
            </a:r>
            <a:r>
              <a:rPr lang="en-US" sz="1100" dirty="0" err="1"/>
              <a:t>agu</a:t>
            </a:r>
            <a:r>
              <a:rPr lang="en-US" sz="1100" dirty="0"/>
              <a:t>/fm15/</a:t>
            </a:r>
            <a:r>
              <a:rPr lang="en-US" sz="1100" dirty="0" err="1"/>
              <a:t>meetingapp.cgi</a:t>
            </a:r>
            <a:r>
              <a:rPr lang="en-US" sz="1100" dirty="0"/>
              <a:t>/Paper/74084</a:t>
            </a:r>
          </a:p>
        </p:txBody>
      </p:sp>
    </p:spTree>
    <p:extLst>
      <p:ext uri="{BB962C8B-B14F-4D97-AF65-F5344CB8AC3E}">
        <p14:creationId xmlns:p14="http://schemas.microsoft.com/office/powerpoint/2010/main" val="1493304160"/>
      </p:ext>
    </p:extLst>
  </p:cSld>
  <p:clrMapOvr>
    <a:masterClrMapping/>
  </p:clrMapOvr>
  <p:transition>
    <p:pull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3460</TotalTime>
  <Words>1296</Words>
  <Application>Microsoft Macintosh PowerPoint</Application>
  <PresentationFormat>Custom</PresentationFormat>
  <Paragraphs>85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ＭＳ Ｐゴシック</vt:lpstr>
      <vt:lpstr>Arial</vt:lpstr>
      <vt:lpstr>Calibri</vt:lpstr>
      <vt:lpstr>Calibri Light</vt:lpstr>
      <vt:lpstr>Verdana</vt:lpstr>
      <vt:lpstr>Office Theme</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Pfister</dc:creator>
  <cp:lastModifiedBy>Gabriele Pfister</cp:lastModifiedBy>
  <cp:revision>74</cp:revision>
  <cp:lastPrinted>2018-06-07T20:39:33Z</cp:lastPrinted>
  <dcterms:created xsi:type="dcterms:W3CDTF">2018-05-23T17:01:09Z</dcterms:created>
  <dcterms:modified xsi:type="dcterms:W3CDTF">2018-06-07T21:09:43Z</dcterms:modified>
</cp:coreProperties>
</file>