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null)"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
  </p:notesMasterIdLst>
  <p:sldIdLst>
    <p:sldId id="259" r:id="rId2"/>
    <p:sldId id="260" r:id="rId3"/>
    <p:sldId id="261" r:id="rId4"/>
    <p:sldId id="262" r:id="rId5"/>
    <p:sldId id="263" r:id="rId6"/>
    <p:sldId id="264" r:id="rId7"/>
    <p:sldId id="281" r:id="rId8"/>
    <p:sldId id="265" r:id="rId9"/>
    <p:sldId id="266" r:id="rId10"/>
    <p:sldId id="267" r:id="rId11"/>
    <p:sldId id="280" r:id="rId12"/>
    <p:sldId id="270" r:id="rId13"/>
    <p:sldId id="269" r:id="rId14"/>
    <p:sldId id="271" r:id="rId15"/>
    <p:sldId id="272" r:id="rId16"/>
    <p:sldId id="276" r:id="rId17"/>
    <p:sldId id="273" r:id="rId18"/>
    <p:sldId id="277" r:id="rId19"/>
    <p:sldId id="279" r:id="rId20"/>
    <p:sldId id="275" r:id="rId21"/>
    <p:sldId id="274" r:id="rId22"/>
    <p:sldId id="278" r:id="rId2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5pPr>
    <a:lvl6pPr marL="2286000" algn="l" defTabSz="457200" rtl="0" eaLnBrk="1" latinLnBrk="0" hangingPunct="1">
      <a:defRPr sz="2400" kern="1200">
        <a:solidFill>
          <a:schemeClr val="tx1"/>
        </a:solidFill>
        <a:latin typeface="Verdana" charset="0"/>
        <a:ea typeface="ＭＳ Ｐゴシック" charset="0"/>
        <a:cs typeface="ＭＳ Ｐゴシック" charset="0"/>
      </a:defRPr>
    </a:lvl6pPr>
    <a:lvl7pPr marL="2743200" algn="l" defTabSz="457200" rtl="0" eaLnBrk="1" latinLnBrk="0" hangingPunct="1">
      <a:defRPr sz="2400" kern="1200">
        <a:solidFill>
          <a:schemeClr val="tx1"/>
        </a:solidFill>
        <a:latin typeface="Verdana" charset="0"/>
        <a:ea typeface="ＭＳ Ｐゴシック" charset="0"/>
        <a:cs typeface="ＭＳ Ｐゴシック" charset="0"/>
      </a:defRPr>
    </a:lvl7pPr>
    <a:lvl8pPr marL="3200400" algn="l" defTabSz="457200" rtl="0" eaLnBrk="1" latinLnBrk="0" hangingPunct="1">
      <a:defRPr sz="2400" kern="1200">
        <a:solidFill>
          <a:schemeClr val="tx1"/>
        </a:solidFill>
        <a:latin typeface="Verdana" charset="0"/>
        <a:ea typeface="ＭＳ Ｐゴシック" charset="0"/>
        <a:cs typeface="ＭＳ Ｐゴシック" charset="0"/>
      </a:defRPr>
    </a:lvl8pPr>
    <a:lvl9pPr marL="3657600" algn="l" defTabSz="457200" rtl="0" eaLnBrk="1" latinLnBrk="0" hangingPunct="1">
      <a:defRPr sz="2400" kern="1200">
        <a:solidFill>
          <a:schemeClr val="tx1"/>
        </a:solidFill>
        <a:latin typeface="Verdan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68" userDrawn="1">
          <p15:clr>
            <a:srgbClr val="A4A3A4"/>
          </p15:clr>
        </p15:guide>
        <p15:guide id="2" pos="2880" userDrawn="1">
          <p15:clr>
            <a:srgbClr val="A4A3A4"/>
          </p15:clr>
        </p15:guide>
        <p15:guide id="3" orient="horz"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58"/>
    <p:restoredTop sz="92471"/>
  </p:normalViewPr>
  <p:slideViewPr>
    <p:cSldViewPr snapToGrid="0" snapToObjects="1" showGuides="1">
      <p:cViewPr varScale="1">
        <p:scale>
          <a:sx n="190" d="100"/>
          <a:sy n="190" d="100"/>
        </p:scale>
        <p:origin x="1048" y="184"/>
      </p:cViewPr>
      <p:guideLst>
        <p:guide orient="horz" pos="1968"/>
        <p:guide pos="2880"/>
        <p:guide orient="horz" pos="19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4E411-55C5-1C45-960E-5A0F2194D4B3}" type="datetimeFigureOut">
              <a:rPr lang="en-US" smtClean="0"/>
              <a:t>6/7/18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AB5F8F-3B70-B444-BB9E-001710A4711F}" type="slidenum">
              <a:rPr lang="en-US" smtClean="0"/>
              <a:t>‹#›</a:t>
            </a:fld>
            <a:endParaRPr lang="en-US"/>
          </a:p>
        </p:txBody>
      </p:sp>
    </p:spTree>
    <p:extLst>
      <p:ext uri="{BB962C8B-B14F-4D97-AF65-F5344CB8AC3E}">
        <p14:creationId xmlns:p14="http://schemas.microsoft.com/office/powerpoint/2010/main" val="1180928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B5F8F-3B70-B444-BB9E-001710A4711F}" type="slidenum">
              <a:rPr lang="en-US" smtClean="0"/>
              <a:t>1</a:t>
            </a:fld>
            <a:endParaRPr lang="en-US"/>
          </a:p>
        </p:txBody>
      </p:sp>
    </p:spTree>
    <p:extLst>
      <p:ext uri="{BB962C8B-B14F-4D97-AF65-F5344CB8AC3E}">
        <p14:creationId xmlns:p14="http://schemas.microsoft.com/office/powerpoint/2010/main" val="979390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B5F8F-3B70-B444-BB9E-001710A4711F}" type="slidenum">
              <a:rPr lang="en-US" smtClean="0"/>
              <a:t>16</a:t>
            </a:fld>
            <a:endParaRPr lang="en-US"/>
          </a:p>
        </p:txBody>
      </p:sp>
    </p:spTree>
    <p:extLst>
      <p:ext uri="{BB962C8B-B14F-4D97-AF65-F5344CB8AC3E}">
        <p14:creationId xmlns:p14="http://schemas.microsoft.com/office/powerpoint/2010/main" val="51691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B5F8F-3B70-B444-BB9E-001710A4711F}" type="slidenum">
              <a:rPr lang="en-US" smtClean="0"/>
              <a:t>17</a:t>
            </a:fld>
            <a:endParaRPr lang="en-US"/>
          </a:p>
        </p:txBody>
      </p:sp>
    </p:spTree>
    <p:extLst>
      <p:ext uri="{BB962C8B-B14F-4D97-AF65-F5344CB8AC3E}">
        <p14:creationId xmlns:p14="http://schemas.microsoft.com/office/powerpoint/2010/main" val="1532538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B5F8F-3B70-B444-BB9E-001710A4711F}" type="slidenum">
              <a:rPr lang="en-US" smtClean="0"/>
              <a:t>18</a:t>
            </a:fld>
            <a:endParaRPr lang="en-US"/>
          </a:p>
        </p:txBody>
      </p:sp>
    </p:spTree>
    <p:extLst>
      <p:ext uri="{BB962C8B-B14F-4D97-AF65-F5344CB8AC3E}">
        <p14:creationId xmlns:p14="http://schemas.microsoft.com/office/powerpoint/2010/main" val="2067590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B5F8F-3B70-B444-BB9E-001710A4711F}" type="slidenum">
              <a:rPr lang="en-US" smtClean="0"/>
              <a:t>19</a:t>
            </a:fld>
            <a:endParaRPr lang="en-US"/>
          </a:p>
        </p:txBody>
      </p:sp>
    </p:spTree>
    <p:extLst>
      <p:ext uri="{BB962C8B-B14F-4D97-AF65-F5344CB8AC3E}">
        <p14:creationId xmlns:p14="http://schemas.microsoft.com/office/powerpoint/2010/main" val="1836011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B5F8F-3B70-B444-BB9E-001710A4711F}" type="slidenum">
              <a:rPr lang="en-US" smtClean="0"/>
              <a:t>20</a:t>
            </a:fld>
            <a:endParaRPr lang="en-US"/>
          </a:p>
        </p:txBody>
      </p:sp>
    </p:spTree>
    <p:extLst>
      <p:ext uri="{BB962C8B-B14F-4D97-AF65-F5344CB8AC3E}">
        <p14:creationId xmlns:p14="http://schemas.microsoft.com/office/powerpoint/2010/main" val="715225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B5F8F-3B70-B444-BB9E-001710A4711F}" type="slidenum">
              <a:rPr lang="en-US" smtClean="0"/>
              <a:t>5</a:t>
            </a:fld>
            <a:endParaRPr lang="en-US"/>
          </a:p>
        </p:txBody>
      </p:sp>
    </p:spTree>
    <p:extLst>
      <p:ext uri="{BB962C8B-B14F-4D97-AF65-F5344CB8AC3E}">
        <p14:creationId xmlns:p14="http://schemas.microsoft.com/office/powerpoint/2010/main" val="1775923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B5F8F-3B70-B444-BB9E-001710A4711F}" type="slidenum">
              <a:rPr lang="en-US" smtClean="0"/>
              <a:t>6</a:t>
            </a:fld>
            <a:endParaRPr lang="en-US"/>
          </a:p>
        </p:txBody>
      </p:sp>
    </p:spTree>
    <p:extLst>
      <p:ext uri="{BB962C8B-B14F-4D97-AF65-F5344CB8AC3E}">
        <p14:creationId xmlns:p14="http://schemas.microsoft.com/office/powerpoint/2010/main" val="3179333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B5F8F-3B70-B444-BB9E-001710A4711F}" type="slidenum">
              <a:rPr lang="en-US" smtClean="0"/>
              <a:t>10</a:t>
            </a:fld>
            <a:endParaRPr lang="en-US"/>
          </a:p>
        </p:txBody>
      </p:sp>
    </p:spTree>
    <p:extLst>
      <p:ext uri="{BB962C8B-B14F-4D97-AF65-F5344CB8AC3E}">
        <p14:creationId xmlns:p14="http://schemas.microsoft.com/office/powerpoint/2010/main" val="1287558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B5F8F-3B70-B444-BB9E-001710A4711F}" type="slidenum">
              <a:rPr lang="en-US" smtClean="0"/>
              <a:t>11</a:t>
            </a:fld>
            <a:endParaRPr lang="en-US"/>
          </a:p>
        </p:txBody>
      </p:sp>
    </p:spTree>
    <p:extLst>
      <p:ext uri="{BB962C8B-B14F-4D97-AF65-F5344CB8AC3E}">
        <p14:creationId xmlns:p14="http://schemas.microsoft.com/office/powerpoint/2010/main" val="3974622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B5F8F-3B70-B444-BB9E-001710A4711F}" type="slidenum">
              <a:rPr lang="en-US" smtClean="0"/>
              <a:t>12</a:t>
            </a:fld>
            <a:endParaRPr lang="en-US"/>
          </a:p>
        </p:txBody>
      </p:sp>
    </p:spTree>
    <p:extLst>
      <p:ext uri="{BB962C8B-B14F-4D97-AF65-F5344CB8AC3E}">
        <p14:creationId xmlns:p14="http://schemas.microsoft.com/office/powerpoint/2010/main" val="3383134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B5F8F-3B70-B444-BB9E-001710A4711F}" type="slidenum">
              <a:rPr lang="en-US" smtClean="0"/>
              <a:t>13</a:t>
            </a:fld>
            <a:endParaRPr lang="en-US"/>
          </a:p>
        </p:txBody>
      </p:sp>
    </p:spTree>
    <p:extLst>
      <p:ext uri="{BB962C8B-B14F-4D97-AF65-F5344CB8AC3E}">
        <p14:creationId xmlns:p14="http://schemas.microsoft.com/office/powerpoint/2010/main" val="1872675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B5F8F-3B70-B444-BB9E-001710A4711F}" type="slidenum">
              <a:rPr lang="en-US" smtClean="0"/>
              <a:t>14</a:t>
            </a:fld>
            <a:endParaRPr lang="en-US"/>
          </a:p>
        </p:txBody>
      </p:sp>
    </p:spTree>
    <p:extLst>
      <p:ext uri="{BB962C8B-B14F-4D97-AF65-F5344CB8AC3E}">
        <p14:creationId xmlns:p14="http://schemas.microsoft.com/office/powerpoint/2010/main" val="1727304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B5F8F-3B70-B444-BB9E-001710A4711F}" type="slidenum">
              <a:rPr lang="en-US" smtClean="0"/>
              <a:t>15</a:t>
            </a:fld>
            <a:endParaRPr lang="en-US"/>
          </a:p>
        </p:txBody>
      </p:sp>
    </p:spTree>
    <p:extLst>
      <p:ext uri="{BB962C8B-B14F-4D97-AF65-F5344CB8AC3E}">
        <p14:creationId xmlns:p14="http://schemas.microsoft.com/office/powerpoint/2010/main" val="2792811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BD4C578-6C95-3245-8BFF-360DA691A8D8}" type="slidenum">
              <a:rPr lang="en-US"/>
              <a:pPr>
                <a:defRPr/>
              </a:pPr>
              <a:t>‹#›</a:t>
            </a:fld>
            <a:endParaRPr lang="en-US"/>
          </a:p>
        </p:txBody>
      </p:sp>
    </p:spTree>
    <p:extLst>
      <p:ext uri="{BB962C8B-B14F-4D97-AF65-F5344CB8AC3E}">
        <p14:creationId xmlns:p14="http://schemas.microsoft.com/office/powerpoint/2010/main" val="843683968"/>
      </p:ext>
    </p:extLst>
  </p:cSld>
  <p:clrMapOvr>
    <a:masterClrMapping/>
  </p:clrMapOvr>
  <p:transition>
    <p:pull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3" name="Freeform 2"/>
          <p:cNvSpPr/>
          <p:nvPr userDrawn="1"/>
        </p:nvSpPr>
        <p:spPr>
          <a:xfrm rot="5400000">
            <a:off x="-3206751" y="3195638"/>
            <a:ext cx="6850063" cy="45878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FFFFF"/>
              </a:solidFill>
              <a:latin typeface="Calibri"/>
            </a:endParaRPr>
          </a:p>
        </p:txBody>
      </p:sp>
    </p:spTree>
    <p:extLst>
      <p:ext uri="{BB962C8B-B14F-4D97-AF65-F5344CB8AC3E}">
        <p14:creationId xmlns:p14="http://schemas.microsoft.com/office/powerpoint/2010/main" val="4095350026"/>
      </p:ext>
    </p:extLst>
  </p:cSld>
  <p:clrMapOvr>
    <a:masterClrMapping/>
  </p:clrMapOvr>
  <p:transition>
    <p:pull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Freeform 2"/>
          <p:cNvSpPr/>
          <p:nvPr userDrawn="1"/>
        </p:nvSpPr>
        <p:spPr>
          <a:xfrm>
            <a:off x="1808163" y="6604000"/>
            <a:ext cx="7337425" cy="25558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FFFFF"/>
              </a:solidFill>
              <a:latin typeface="Calibri"/>
            </a:endParaRPr>
          </a:p>
        </p:txBody>
      </p:sp>
      <p:sp>
        <p:nvSpPr>
          <p:cNvPr id="4" name="Freeform 3"/>
          <p:cNvSpPr/>
          <p:nvPr userDrawn="1"/>
        </p:nvSpPr>
        <p:spPr>
          <a:xfrm>
            <a:off x="-9525" y="6351588"/>
            <a:ext cx="7605713" cy="331787"/>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FFFFF"/>
              </a:solidFill>
              <a:latin typeface="Calibri"/>
            </a:endParaRPr>
          </a:p>
        </p:txBody>
      </p:sp>
      <p:sp>
        <p:nvSpPr>
          <p:cNvPr id="5" name="Freeform 4"/>
          <p:cNvSpPr/>
          <p:nvPr userDrawn="1"/>
        </p:nvSpPr>
        <p:spPr>
          <a:xfrm>
            <a:off x="1681163" y="6591300"/>
            <a:ext cx="7464425" cy="266700"/>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FFFFF"/>
              </a:solidFill>
              <a:latin typeface="Calibri"/>
            </a:endParaRPr>
          </a:p>
        </p:txBody>
      </p:sp>
    </p:spTree>
    <p:extLst>
      <p:ext uri="{BB962C8B-B14F-4D97-AF65-F5344CB8AC3E}">
        <p14:creationId xmlns:p14="http://schemas.microsoft.com/office/powerpoint/2010/main" val="1368803666"/>
      </p:ext>
    </p:extLst>
  </p:cSld>
  <p:clrMapOvr>
    <a:masterClrMapping/>
  </p:clrMapOvr>
  <p:transition>
    <p:pull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5D068C-51E6-B448-8490-5E14159F1F9A}" type="datetimeFigureOut">
              <a:t>6/7/18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4F65F-3D1A-2A49-899B-EE3B8EAC4F37}" type="slidenum">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7E280243-6D3C-444F-AF78-6B79C39F4977}" type="slidenum">
              <a:rPr lang="en-US"/>
              <a:pPr>
                <a:defRPr/>
              </a:pPr>
              <a:t>‹#›</a:t>
            </a:fld>
            <a:endParaRPr lang="en-US"/>
          </a:p>
        </p:txBody>
      </p:sp>
      <p:sp>
        <p:nvSpPr>
          <p:cNvPr id="1031" name="Text Box 7"/>
          <p:cNvSpPr txBox="1">
            <a:spLocks noChangeArrowheads="1"/>
          </p:cNvSpPr>
          <p:nvPr/>
        </p:nvSpPr>
        <p:spPr bwMode="auto">
          <a:xfrm>
            <a:off x="6694488" y="6613525"/>
            <a:ext cx="215900" cy="244475"/>
          </a:xfrm>
          <a:prstGeom prst="rect">
            <a:avLst/>
          </a:prstGeom>
          <a:noFill/>
          <a:ln w="9525">
            <a:noFill/>
            <a:miter lim="800000"/>
            <a:headEnd/>
            <a:tailEnd/>
          </a:ln>
          <a:effec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defRPr/>
            </a:pPr>
            <a:r>
              <a:rPr lang="en-US" sz="1000">
                <a:solidFill>
                  <a:srgbClr val="0000CC"/>
                </a:solidFill>
                <a:latin typeface="Times" charset="0"/>
              </a:rPr>
              <a:t>.</a:t>
            </a:r>
            <a:endParaRPr lang="en-US" sz="1000">
              <a:latin typeface="Times" charset="0"/>
            </a:endParaRPr>
          </a:p>
        </p:txBody>
      </p:sp>
      <p:sp>
        <p:nvSpPr>
          <p:cNvPr id="1032" name="Rectangle 9"/>
          <p:cNvSpPr>
            <a:spLocks noChangeArrowheads="1"/>
          </p:cNvSpPr>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400">
              <a:latin typeface="Times" charset="0"/>
            </a:endParaRPr>
          </a:p>
        </p:txBody>
      </p:sp>
      <p:sp>
        <p:nvSpPr>
          <p:cNvPr id="1033" name="Rectangle 10"/>
          <p:cNvSpPr>
            <a:spLocks noChangeArrowheads="1"/>
          </p:cNvSpPr>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1400">
              <a:latin typeface="Times" charset="0"/>
            </a:endParaRPr>
          </a:p>
        </p:txBody>
      </p:sp>
      <p:sp>
        <p:nvSpPr>
          <p:cNvPr id="1034" name="Rectangle 11"/>
          <p:cNvSpPr>
            <a:spLocks noChangeArrowheads="1"/>
          </p:cNvSpPr>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endParaRPr lang="en-US" sz="1400">
              <a:latin typeface="Times" charset="0"/>
            </a:endParaRPr>
          </a:p>
        </p:txBody>
      </p:sp>
    </p:spTree>
  </p:cSld>
  <p:clrMap bg1="lt1" tx1="dk1" bg2="lt2" tx2="dk2" accent1="accent1" accent2="accent2" accent3="accent3" accent4="accent4" accent5="accent5" accent6="accent6" hlink="hlink" folHlink="folHlink"/>
  <p:sldLayoutIdLst>
    <p:sldLayoutId id="2147485884" r:id="rId1"/>
    <p:sldLayoutId id="2147486022" r:id="rId2"/>
    <p:sldLayoutId id="2147486023" r:id="rId3"/>
    <p:sldLayoutId id="2147486024" r:id="rId4"/>
  </p:sldLayoutIdLst>
  <p:transition>
    <p:pull dir="rd"/>
  </p:transition>
  <p:txStyles>
    <p:titleStyle>
      <a:lvl1pPr algn="ctr" rtl="0" eaLnBrk="1" fontAlgn="base" hangingPunct="1">
        <a:spcBef>
          <a:spcPct val="0"/>
        </a:spcBef>
        <a:spcAft>
          <a:spcPct val="0"/>
        </a:spcAft>
        <a:defRPr sz="4400">
          <a:solidFill>
            <a:schemeClr val="tx2"/>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Times" charset="0"/>
        </a:defRPr>
      </a:lvl6pPr>
      <a:lvl7pPr marL="914400" algn="ctr" rtl="0" eaLnBrk="1" fontAlgn="base" hangingPunct="1">
        <a:spcBef>
          <a:spcPct val="0"/>
        </a:spcBef>
        <a:spcAft>
          <a:spcPct val="0"/>
        </a:spcAft>
        <a:defRPr sz="4400">
          <a:solidFill>
            <a:schemeClr val="tx2"/>
          </a:solidFill>
          <a:latin typeface="Times" charset="0"/>
        </a:defRPr>
      </a:lvl7pPr>
      <a:lvl8pPr marL="1371600" algn="ctr" rtl="0" eaLnBrk="1" fontAlgn="base" hangingPunct="1">
        <a:spcBef>
          <a:spcPct val="0"/>
        </a:spcBef>
        <a:spcAft>
          <a:spcPct val="0"/>
        </a:spcAft>
        <a:defRPr sz="4400">
          <a:solidFill>
            <a:schemeClr val="tx2"/>
          </a:solidFill>
          <a:latin typeface="Times" charset="0"/>
        </a:defRPr>
      </a:lvl8pPr>
      <a:lvl9pPr marL="1828800" algn="ctr" rtl="0" eaLnBrk="1" fontAlgn="base" hangingPunct="1">
        <a:spcBef>
          <a:spcPct val="0"/>
        </a:spcBef>
        <a:spcAft>
          <a:spcPct val="0"/>
        </a:spcAft>
        <a:defRPr sz="4400">
          <a:solidFill>
            <a:schemeClr val="tx2"/>
          </a:solidFill>
          <a:latin typeface="Times"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nul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null)"/><Relationship Id="rId5" Type="http://schemas.openxmlformats.org/officeDocument/2006/relationships/image" Target="../media/image24.(null)"/><Relationship Id="rId4" Type="http://schemas.openxmlformats.org/officeDocument/2006/relationships/image" Target="../media/image23.(nul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1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16.xml.rels><?xml version="1.0" encoding="UTF-8" standalone="yes"?>
<Relationships xmlns="http://schemas.openxmlformats.org/package/2006/relationships"><Relationship Id="rId3" Type="http://schemas.openxmlformats.org/officeDocument/2006/relationships/image" Target="../media/image35.(nul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null)"/><Relationship Id="rId5" Type="http://schemas.openxmlformats.org/officeDocument/2006/relationships/image" Target="../media/image37.(null)"/><Relationship Id="rId4" Type="http://schemas.openxmlformats.org/officeDocument/2006/relationships/image" Target="../media/image36.(null)"/></Relationships>
</file>

<file path=ppt/slides/_rels/slide17.xml.rels><?xml version="1.0" encoding="UTF-8" standalone="yes"?>
<Relationships xmlns="http://schemas.openxmlformats.org/package/2006/relationships"><Relationship Id="rId3" Type="http://schemas.openxmlformats.org/officeDocument/2006/relationships/image" Target="../media/image39.(nul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null)"/><Relationship Id="rId5" Type="http://schemas.openxmlformats.org/officeDocument/2006/relationships/image" Target="../media/image41.(null)"/><Relationship Id="rId4" Type="http://schemas.openxmlformats.org/officeDocument/2006/relationships/image" Target="../media/image40.(null)"/></Relationships>
</file>

<file path=ppt/slides/_rels/slide18.xml.rels><?xml version="1.0" encoding="UTF-8" standalone="yes"?>
<Relationships xmlns="http://schemas.openxmlformats.org/package/2006/relationships"><Relationship Id="rId3" Type="http://schemas.openxmlformats.org/officeDocument/2006/relationships/image" Target="../media/image43.(nul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null)"/><Relationship Id="rId5" Type="http://schemas.openxmlformats.org/officeDocument/2006/relationships/image" Target="../media/image45.(null)"/><Relationship Id="rId4" Type="http://schemas.openxmlformats.org/officeDocument/2006/relationships/image" Target="../media/image44.(null)"/></Relationships>
</file>

<file path=ppt/slides/_rels/slide19.xml.rels><?xml version="1.0" encoding="UTF-8" standalone="yes"?>
<Relationships xmlns="http://schemas.openxmlformats.org/package/2006/relationships"><Relationship Id="rId3" Type="http://schemas.openxmlformats.org/officeDocument/2006/relationships/image" Target="../media/image47.(nul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0.(null)"/><Relationship Id="rId5" Type="http://schemas.openxmlformats.org/officeDocument/2006/relationships/image" Target="../media/image49.(null)"/><Relationship Id="rId4" Type="http://schemas.openxmlformats.org/officeDocument/2006/relationships/image" Target="../media/image48.(nul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nul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4.(null)"/><Relationship Id="rId5" Type="http://schemas.openxmlformats.org/officeDocument/2006/relationships/image" Target="../media/image53.(null)"/><Relationship Id="rId4" Type="http://schemas.openxmlformats.org/officeDocument/2006/relationships/image" Target="../media/image52.(nul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null)"/><Relationship Id="rId2" Type="http://schemas.openxmlformats.org/officeDocument/2006/relationships/image" Target="../media/image4.(null)"/><Relationship Id="rId1" Type="http://schemas.openxmlformats.org/officeDocument/2006/relationships/slideLayout" Target="../slideLayouts/slideLayout2.xml"/><Relationship Id="rId5" Type="http://schemas.openxmlformats.org/officeDocument/2006/relationships/image" Target="../media/image7.(null)"/><Relationship Id="rId4" Type="http://schemas.openxmlformats.org/officeDocument/2006/relationships/image" Target="../media/image6.(null)"/></Relationships>
</file>

<file path=ppt/slides/_rels/slide5.xml.rels><?xml version="1.0" encoding="UTF-8" standalone="yes"?>
<Relationships xmlns="http://schemas.openxmlformats.org/package/2006/relationships"><Relationship Id="rId3" Type="http://schemas.openxmlformats.org/officeDocument/2006/relationships/image" Target="../media/image8.(nul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null)"/><Relationship Id="rId5" Type="http://schemas.openxmlformats.org/officeDocument/2006/relationships/image" Target="../media/image10.(null)"/><Relationship Id="rId4" Type="http://schemas.openxmlformats.org/officeDocument/2006/relationships/image" Target="../media/image9.(null)"/></Relationships>
</file>

<file path=ppt/slides/_rels/slide6.xml.rels><?xml version="1.0" encoding="UTF-8" standalone="yes"?>
<Relationships xmlns="http://schemas.openxmlformats.org/package/2006/relationships"><Relationship Id="rId3" Type="http://schemas.openxmlformats.org/officeDocument/2006/relationships/image" Target="../media/image12.(nul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null)"/><Relationship Id="rId5" Type="http://schemas.openxmlformats.org/officeDocument/2006/relationships/image" Target="../media/image14.(null)"/><Relationship Id="rId4" Type="http://schemas.openxmlformats.org/officeDocument/2006/relationships/image" Target="../media/image13.(nul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null)"/><Relationship Id="rId2" Type="http://schemas.openxmlformats.org/officeDocument/2006/relationships/image" Target="../media/image20.(null)"/><Relationship Id="rId1" Type="http://schemas.openxmlformats.org/officeDocument/2006/relationships/slideLayout" Target="../slideLayouts/slideLayout2.xml"/><Relationship Id="rId5" Type="http://schemas.openxmlformats.org/officeDocument/2006/relationships/image" Target="../media/image7.(null)"/><Relationship Id="rId4" Type="http://schemas.openxmlformats.org/officeDocument/2006/relationships/image" Target="../media/image6.(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15B258-9A82-7B48-A565-44971F9F4587}"/>
              </a:ext>
            </a:extLst>
          </p:cNvPr>
          <p:cNvPicPr>
            <a:picLocks noChangeAspect="1"/>
          </p:cNvPicPr>
          <p:nvPr/>
        </p:nvPicPr>
        <p:blipFill>
          <a:blip r:embed="rId3"/>
          <a:stretch>
            <a:fillRect/>
          </a:stretch>
        </p:blipFill>
        <p:spPr>
          <a:xfrm>
            <a:off x="151200" y="4082748"/>
            <a:ext cx="4914900" cy="2882900"/>
          </a:xfrm>
          <a:prstGeom prst="rect">
            <a:avLst/>
          </a:prstGeom>
        </p:spPr>
      </p:pic>
      <p:sp>
        <p:nvSpPr>
          <p:cNvPr id="2" name="TextBox 1">
            <a:extLst>
              <a:ext uri="{FF2B5EF4-FFF2-40B4-BE49-F238E27FC236}">
                <a16:creationId xmlns:a16="http://schemas.microsoft.com/office/drawing/2014/main" id="{DE247579-4D4C-5D4E-A6A3-6217FB9B73CC}"/>
              </a:ext>
            </a:extLst>
          </p:cNvPr>
          <p:cNvSpPr txBox="1"/>
          <p:nvPr/>
        </p:nvSpPr>
        <p:spPr>
          <a:xfrm>
            <a:off x="0" y="-123502"/>
            <a:ext cx="8808373" cy="4785926"/>
          </a:xfrm>
          <a:prstGeom prst="rect">
            <a:avLst/>
          </a:prstGeom>
          <a:noFill/>
        </p:spPr>
        <p:txBody>
          <a:bodyPr wrap="none" rtlCol="0">
            <a:spAutoFit/>
          </a:bodyPr>
          <a:lstStyle/>
          <a:p>
            <a:pPr>
              <a:lnSpc>
                <a:spcPct val="150000"/>
              </a:lnSpc>
            </a:pPr>
            <a:r>
              <a:rPr lang="en-US" dirty="0"/>
              <a:t>Model Simulations</a:t>
            </a:r>
          </a:p>
          <a:p>
            <a:pPr marL="171450" indent="-171450">
              <a:lnSpc>
                <a:spcPct val="150000"/>
              </a:lnSpc>
              <a:buFont typeface="Arial" panose="020B0604020202020204" pitchFamily="34" charset="0"/>
              <a:buChar char="•"/>
            </a:pPr>
            <a:r>
              <a:rPr lang="en-US" sz="1400" dirty="0"/>
              <a:t>WRF-</a:t>
            </a:r>
            <a:r>
              <a:rPr lang="en-US" sz="1400" dirty="0" err="1"/>
              <a:t>Chem</a:t>
            </a:r>
            <a:r>
              <a:rPr lang="en-US" sz="1400" dirty="0"/>
              <a:t> V4.0_beta</a:t>
            </a:r>
          </a:p>
          <a:p>
            <a:pPr marL="171450" indent="-171450">
              <a:lnSpc>
                <a:spcPct val="125000"/>
              </a:lnSpc>
              <a:buFont typeface="Arial" panose="020B0604020202020204" pitchFamily="34" charset="0"/>
              <a:buChar char="•"/>
            </a:pPr>
            <a:r>
              <a:rPr lang="en-US" sz="1400" dirty="0"/>
              <a:t>2-domain setup (12km and 4km)</a:t>
            </a:r>
          </a:p>
          <a:p>
            <a:pPr marL="171450" indent="-171450">
              <a:lnSpc>
                <a:spcPct val="125000"/>
              </a:lnSpc>
              <a:buFont typeface="Arial" panose="020B0604020202020204" pitchFamily="34" charset="0"/>
              <a:buChar char="•"/>
            </a:pPr>
            <a:r>
              <a:rPr lang="en-US" sz="1400" dirty="0"/>
              <a:t>IC&amp;BC: ECMWF (meteorology), MOZART-4 (chemistry)</a:t>
            </a:r>
          </a:p>
          <a:p>
            <a:pPr marL="171450" indent="-171450">
              <a:lnSpc>
                <a:spcPct val="125000"/>
              </a:lnSpc>
              <a:buFont typeface="Arial" panose="020B0604020202020204" pitchFamily="34" charset="0"/>
              <a:buChar char="•"/>
            </a:pPr>
            <a:r>
              <a:rPr lang="en-US" sz="1400" dirty="0"/>
              <a:t>YSU PBL, </a:t>
            </a:r>
            <a:r>
              <a:rPr lang="en-US" sz="1400" dirty="0" err="1"/>
              <a:t>Monin-Obukhov</a:t>
            </a:r>
            <a:r>
              <a:rPr lang="en-US" sz="1400" dirty="0"/>
              <a:t> Similarity scheme surface layer scheme, NOAA Land-surface model</a:t>
            </a:r>
          </a:p>
          <a:p>
            <a:pPr marL="171450" indent="-171450">
              <a:lnSpc>
                <a:spcPct val="125000"/>
              </a:lnSpc>
              <a:buFont typeface="Arial" panose="020B0604020202020204" pitchFamily="34" charset="0"/>
              <a:buChar char="•"/>
            </a:pPr>
            <a:r>
              <a:rPr lang="en-US" sz="1400" dirty="0"/>
              <a:t>51 vertical levels between surface and 50 </a:t>
            </a:r>
            <a:r>
              <a:rPr lang="en-US" sz="1400" dirty="0" err="1"/>
              <a:t>hPa</a:t>
            </a:r>
            <a:endParaRPr lang="en-US" sz="1400" dirty="0"/>
          </a:p>
          <a:p>
            <a:pPr marL="171450" indent="-171450">
              <a:lnSpc>
                <a:spcPct val="125000"/>
              </a:lnSpc>
              <a:buFont typeface="Arial" panose="020B0604020202020204" pitchFamily="34" charset="0"/>
              <a:buChar char="•"/>
            </a:pPr>
            <a:r>
              <a:rPr lang="en-US" sz="1400" dirty="0"/>
              <a:t>Meteorological initialization every 24 hours at 6 UTC from 10 Aug – 13 August 6 UTC</a:t>
            </a:r>
          </a:p>
          <a:p>
            <a:pPr marL="171450" indent="-171450">
              <a:lnSpc>
                <a:spcPct val="125000"/>
              </a:lnSpc>
              <a:buFont typeface="Arial" panose="020B0604020202020204" pitchFamily="34" charset="0"/>
              <a:buChar char="•"/>
            </a:pPr>
            <a:r>
              <a:rPr lang="en-US" sz="1400" dirty="0"/>
              <a:t>Analysis nudging in d01</a:t>
            </a:r>
          </a:p>
          <a:p>
            <a:pPr marL="171450" indent="-171450">
              <a:lnSpc>
                <a:spcPct val="125000"/>
              </a:lnSpc>
              <a:buFont typeface="Arial" panose="020B0604020202020204" pitchFamily="34" charset="0"/>
              <a:buChar char="•"/>
            </a:pPr>
            <a:r>
              <a:rPr lang="en-US" sz="1400" dirty="0"/>
              <a:t>Chemical Mechanism: MOZART-MOSAIC_4_bin</a:t>
            </a:r>
          </a:p>
          <a:p>
            <a:pPr marL="171450" indent="-171450">
              <a:lnSpc>
                <a:spcPct val="125000"/>
              </a:lnSpc>
              <a:buFont typeface="Arial" panose="020B0604020202020204" pitchFamily="34" charset="0"/>
              <a:buChar char="•"/>
            </a:pPr>
            <a:r>
              <a:rPr lang="en-US" sz="1400" dirty="0"/>
              <a:t>MEGAN online biogenic emissions (isoprene*0.5, monoterpenes*1.5)</a:t>
            </a:r>
          </a:p>
          <a:p>
            <a:pPr marL="171450" indent="-171450">
              <a:lnSpc>
                <a:spcPct val="125000"/>
              </a:lnSpc>
              <a:buFont typeface="Arial" panose="020B0604020202020204" pitchFamily="34" charset="0"/>
              <a:buChar char="•"/>
            </a:pPr>
            <a:r>
              <a:rPr lang="en-US" sz="1400" dirty="0"/>
              <a:t>FINN fire emissions with plume rise</a:t>
            </a:r>
          </a:p>
          <a:p>
            <a:pPr marL="171450" indent="-171450">
              <a:lnSpc>
                <a:spcPct val="125000"/>
              </a:lnSpc>
              <a:buFont typeface="Arial" panose="020B0604020202020204" pitchFamily="34" charset="0"/>
              <a:buChar char="•"/>
            </a:pPr>
            <a:r>
              <a:rPr lang="en-US" sz="1400" dirty="0"/>
              <a:t>Anthropogenic Emissions: NEI 2011v2 (Stu </a:t>
            </a:r>
            <a:r>
              <a:rPr lang="en-US" sz="1400" dirty="0" err="1"/>
              <a:t>McKeen</a:t>
            </a:r>
            <a:r>
              <a:rPr lang="en-US" sz="1400" dirty="0"/>
              <a:t>) with the following updates:</a:t>
            </a:r>
          </a:p>
          <a:p>
            <a:pPr marL="628650" lvl="1" indent="-171450">
              <a:buFont typeface="Arial" panose="020B0604020202020204" pitchFamily="34" charset="0"/>
              <a:buChar char="•"/>
            </a:pPr>
            <a:r>
              <a:rPr lang="en-US" sz="1400" dirty="0"/>
              <a:t>Mobile Emissions -50%, </a:t>
            </a:r>
            <a:r>
              <a:rPr lang="en-US" sz="1600" b="1" u="sng" dirty="0">
                <a:solidFill>
                  <a:srgbClr val="FF0000"/>
                </a:solidFill>
              </a:rPr>
              <a:t>take out diurnal cycle</a:t>
            </a:r>
            <a:endParaRPr lang="en-US" sz="1400" b="1" u="sng" dirty="0">
              <a:solidFill>
                <a:srgbClr val="FF0000"/>
              </a:solidFill>
            </a:endParaRPr>
          </a:p>
          <a:p>
            <a:pPr marL="628650" lvl="1" indent="-171450">
              <a:buFont typeface="Arial" panose="020B0604020202020204" pitchFamily="34" charset="0"/>
              <a:buChar char="•"/>
            </a:pPr>
            <a:r>
              <a:rPr lang="en-US" sz="1400" dirty="0"/>
              <a:t>Oil and Gas Emissions *2 (aside from NOx, C2H6 and C3H8)</a:t>
            </a:r>
          </a:p>
          <a:p>
            <a:pPr marL="171450" indent="-171450">
              <a:buFont typeface="Arial" panose="020B0604020202020204" pitchFamily="34" charset="0"/>
              <a:buChar char="•"/>
            </a:pPr>
            <a:endParaRPr lang="en-US" sz="1400" dirty="0"/>
          </a:p>
          <a:p>
            <a:endParaRPr lang="en-US" dirty="0"/>
          </a:p>
        </p:txBody>
      </p:sp>
      <p:sp>
        <p:nvSpPr>
          <p:cNvPr id="4" name="TextBox 3">
            <a:extLst>
              <a:ext uri="{FF2B5EF4-FFF2-40B4-BE49-F238E27FC236}">
                <a16:creationId xmlns:a16="http://schemas.microsoft.com/office/drawing/2014/main" id="{313DF958-F440-8B42-A81E-06EEF61492C0}"/>
              </a:ext>
            </a:extLst>
          </p:cNvPr>
          <p:cNvSpPr txBox="1"/>
          <p:nvPr/>
        </p:nvSpPr>
        <p:spPr>
          <a:xfrm>
            <a:off x="5422725" y="4662424"/>
            <a:ext cx="3610284" cy="861774"/>
          </a:xfrm>
          <a:prstGeom prst="rect">
            <a:avLst/>
          </a:prstGeom>
          <a:noFill/>
        </p:spPr>
        <p:txBody>
          <a:bodyPr wrap="none" rtlCol="0">
            <a:spAutoFit/>
          </a:bodyPr>
          <a:lstStyle/>
          <a:p>
            <a:r>
              <a:rPr lang="en-US" sz="1600" dirty="0"/>
              <a:t>Emission Totals for Front Range</a:t>
            </a:r>
            <a:endParaRPr lang="en-US" sz="1200" dirty="0">
              <a:solidFill>
                <a:srgbClr val="FF0000"/>
              </a:solidFill>
            </a:endParaRPr>
          </a:p>
          <a:p>
            <a:r>
              <a:rPr lang="en-US" sz="1100" dirty="0"/>
              <a:t>Percentage gives </a:t>
            </a:r>
          </a:p>
          <a:p>
            <a:r>
              <a:rPr lang="en-US" sz="1100" dirty="0"/>
              <a:t>(</a:t>
            </a:r>
            <a:r>
              <a:rPr lang="en-US" sz="1100" dirty="0">
                <a:solidFill>
                  <a:srgbClr val="FF0000"/>
                </a:solidFill>
              </a:rPr>
              <a:t>NEI 2011v2 modified</a:t>
            </a:r>
            <a:r>
              <a:rPr lang="en-US" sz="1100" dirty="0"/>
              <a:t>-NEI 2011v2)/NEI 2011v2</a:t>
            </a:r>
          </a:p>
          <a:p>
            <a:endParaRPr lang="en-US" sz="1200" dirty="0"/>
          </a:p>
        </p:txBody>
      </p:sp>
      <p:sp>
        <p:nvSpPr>
          <p:cNvPr id="5" name="Rectangle 4">
            <a:extLst>
              <a:ext uri="{FF2B5EF4-FFF2-40B4-BE49-F238E27FC236}">
                <a16:creationId xmlns:a16="http://schemas.microsoft.com/office/drawing/2014/main" id="{536C042B-A129-A348-8CAC-5B5CB0DF46CA}"/>
              </a:ext>
            </a:extLst>
          </p:cNvPr>
          <p:cNvSpPr/>
          <p:nvPr/>
        </p:nvSpPr>
        <p:spPr>
          <a:xfrm>
            <a:off x="2696400" y="3945411"/>
            <a:ext cx="4572000" cy="261610"/>
          </a:xfrm>
          <a:prstGeom prst="rect">
            <a:avLst/>
          </a:prstGeom>
        </p:spPr>
        <p:txBody>
          <a:bodyPr>
            <a:spAutoFit/>
          </a:bodyPr>
          <a:lstStyle/>
          <a:p>
            <a:r>
              <a:rPr lang="en-US" sz="1100" dirty="0"/>
              <a:t>NEI 2011v2  </a:t>
            </a:r>
            <a:r>
              <a:rPr lang="en-US" sz="1100" dirty="0">
                <a:solidFill>
                  <a:srgbClr val="FF0000"/>
                </a:solidFill>
              </a:rPr>
              <a:t>NEI 2011v2 modified</a:t>
            </a:r>
          </a:p>
        </p:txBody>
      </p:sp>
    </p:spTree>
    <p:extLst>
      <p:ext uri="{BB962C8B-B14F-4D97-AF65-F5344CB8AC3E}">
        <p14:creationId xmlns:p14="http://schemas.microsoft.com/office/powerpoint/2010/main" val="43807816"/>
      </p:ext>
    </p:extLst>
  </p:cSld>
  <p:clrMapOvr>
    <a:masterClrMapping/>
  </p:clrMapOvr>
  <p:transition>
    <p:pull dir="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340875-CF4E-9244-BA79-AB9EA8F0F419}"/>
              </a:ext>
            </a:extLst>
          </p:cNvPr>
          <p:cNvSpPr txBox="1"/>
          <p:nvPr/>
        </p:nvSpPr>
        <p:spPr>
          <a:xfrm>
            <a:off x="112644" y="112643"/>
            <a:ext cx="8595623" cy="338554"/>
          </a:xfrm>
          <a:prstGeom prst="rect">
            <a:avLst/>
          </a:prstGeom>
          <a:noFill/>
        </p:spPr>
        <p:txBody>
          <a:bodyPr wrap="none" rtlCol="0">
            <a:spAutoFit/>
          </a:bodyPr>
          <a:lstStyle/>
          <a:p>
            <a:r>
              <a:rPr lang="en-US" sz="1600" dirty="0"/>
              <a:t>Effects of turning off direct CH3CHO emissions in d02 on Net CH3CHO production</a:t>
            </a:r>
          </a:p>
        </p:txBody>
      </p:sp>
      <p:sp>
        <p:nvSpPr>
          <p:cNvPr id="19" name="TextBox 18">
            <a:extLst>
              <a:ext uri="{FF2B5EF4-FFF2-40B4-BE49-F238E27FC236}">
                <a16:creationId xmlns:a16="http://schemas.microsoft.com/office/drawing/2014/main" id="{834867A7-A9F3-F744-B208-0006AFBBC91C}"/>
              </a:ext>
            </a:extLst>
          </p:cNvPr>
          <p:cNvSpPr txBox="1"/>
          <p:nvPr/>
        </p:nvSpPr>
        <p:spPr>
          <a:xfrm>
            <a:off x="1617505" y="534047"/>
            <a:ext cx="5908990" cy="461665"/>
          </a:xfrm>
          <a:prstGeom prst="rect">
            <a:avLst/>
          </a:prstGeom>
          <a:noFill/>
        </p:spPr>
        <p:txBody>
          <a:bodyPr wrap="none" rtlCol="0">
            <a:spAutoFit/>
          </a:bodyPr>
          <a:lstStyle/>
          <a:p>
            <a:r>
              <a:rPr lang="en-US" dirty="0"/>
              <a:t>with	       		      	        without</a:t>
            </a:r>
          </a:p>
        </p:txBody>
      </p:sp>
      <p:sp>
        <p:nvSpPr>
          <p:cNvPr id="26" name="TextBox 25">
            <a:extLst>
              <a:ext uri="{FF2B5EF4-FFF2-40B4-BE49-F238E27FC236}">
                <a16:creationId xmlns:a16="http://schemas.microsoft.com/office/drawing/2014/main" id="{CDAA57F6-8A5F-734A-A90F-C97D43B02C90}"/>
              </a:ext>
            </a:extLst>
          </p:cNvPr>
          <p:cNvSpPr txBox="1"/>
          <p:nvPr/>
        </p:nvSpPr>
        <p:spPr>
          <a:xfrm>
            <a:off x="-49476" y="6561988"/>
            <a:ext cx="5868914" cy="261610"/>
          </a:xfrm>
          <a:prstGeom prst="rect">
            <a:avLst/>
          </a:prstGeom>
          <a:noFill/>
        </p:spPr>
        <p:txBody>
          <a:bodyPr wrap="none" rtlCol="0">
            <a:spAutoFit/>
          </a:bodyPr>
          <a:lstStyle/>
          <a:p>
            <a:r>
              <a:rPr lang="en-US" sz="1100" dirty="0"/>
              <a:t>Net CH3CHO very similar (Note that y-scale is slightly different between graphs)</a:t>
            </a:r>
          </a:p>
        </p:txBody>
      </p:sp>
      <p:pic>
        <p:nvPicPr>
          <p:cNvPr id="4" name="Picture 3">
            <a:extLst>
              <a:ext uri="{FF2B5EF4-FFF2-40B4-BE49-F238E27FC236}">
                <a16:creationId xmlns:a16="http://schemas.microsoft.com/office/drawing/2014/main" id="{7921BAB4-5575-7A40-A85C-CD1814B35335}"/>
              </a:ext>
            </a:extLst>
          </p:cNvPr>
          <p:cNvPicPr>
            <a:picLocks noChangeAspect="1"/>
          </p:cNvPicPr>
          <p:nvPr/>
        </p:nvPicPr>
        <p:blipFill>
          <a:blip r:embed="rId3"/>
          <a:stretch>
            <a:fillRect/>
          </a:stretch>
        </p:blipFill>
        <p:spPr>
          <a:xfrm>
            <a:off x="4901453" y="897906"/>
            <a:ext cx="3657600" cy="2743200"/>
          </a:xfrm>
          <a:prstGeom prst="rect">
            <a:avLst/>
          </a:prstGeom>
        </p:spPr>
      </p:pic>
      <p:pic>
        <p:nvPicPr>
          <p:cNvPr id="6" name="Picture 5">
            <a:extLst>
              <a:ext uri="{FF2B5EF4-FFF2-40B4-BE49-F238E27FC236}">
                <a16:creationId xmlns:a16="http://schemas.microsoft.com/office/drawing/2014/main" id="{DCD685B3-90E5-6841-A847-E3400C636284}"/>
              </a:ext>
            </a:extLst>
          </p:cNvPr>
          <p:cNvPicPr>
            <a:picLocks noChangeAspect="1"/>
          </p:cNvPicPr>
          <p:nvPr/>
        </p:nvPicPr>
        <p:blipFill>
          <a:blip r:embed="rId4"/>
          <a:stretch>
            <a:fillRect/>
          </a:stretch>
        </p:blipFill>
        <p:spPr>
          <a:xfrm>
            <a:off x="4740088" y="3778850"/>
            <a:ext cx="3657600" cy="2743200"/>
          </a:xfrm>
          <a:prstGeom prst="rect">
            <a:avLst/>
          </a:prstGeom>
        </p:spPr>
      </p:pic>
      <p:pic>
        <p:nvPicPr>
          <p:cNvPr id="12" name="Picture 11">
            <a:extLst>
              <a:ext uri="{FF2B5EF4-FFF2-40B4-BE49-F238E27FC236}">
                <a16:creationId xmlns:a16="http://schemas.microsoft.com/office/drawing/2014/main" id="{D2345A0A-CBE3-0E41-9D53-23573045BA68}"/>
              </a:ext>
            </a:extLst>
          </p:cNvPr>
          <p:cNvPicPr>
            <a:picLocks noChangeAspect="1"/>
          </p:cNvPicPr>
          <p:nvPr/>
        </p:nvPicPr>
        <p:blipFill>
          <a:blip r:embed="rId5"/>
          <a:stretch>
            <a:fillRect/>
          </a:stretch>
        </p:blipFill>
        <p:spPr>
          <a:xfrm>
            <a:off x="551329" y="3778850"/>
            <a:ext cx="3657600" cy="2743200"/>
          </a:xfrm>
          <a:prstGeom prst="rect">
            <a:avLst/>
          </a:prstGeom>
        </p:spPr>
      </p:pic>
      <p:pic>
        <p:nvPicPr>
          <p:cNvPr id="15" name="Picture 14">
            <a:extLst>
              <a:ext uri="{FF2B5EF4-FFF2-40B4-BE49-F238E27FC236}">
                <a16:creationId xmlns:a16="http://schemas.microsoft.com/office/drawing/2014/main" id="{7A49703A-FF53-CE4E-9F43-D760EE71318D}"/>
              </a:ext>
            </a:extLst>
          </p:cNvPr>
          <p:cNvPicPr>
            <a:picLocks noChangeAspect="1"/>
          </p:cNvPicPr>
          <p:nvPr/>
        </p:nvPicPr>
        <p:blipFill>
          <a:blip r:embed="rId6"/>
          <a:stretch>
            <a:fillRect/>
          </a:stretch>
        </p:blipFill>
        <p:spPr>
          <a:xfrm>
            <a:off x="491423" y="995712"/>
            <a:ext cx="3657600" cy="2743200"/>
          </a:xfrm>
          <a:prstGeom prst="rect">
            <a:avLst/>
          </a:prstGeom>
        </p:spPr>
      </p:pic>
    </p:spTree>
    <p:extLst>
      <p:ext uri="{BB962C8B-B14F-4D97-AF65-F5344CB8AC3E}">
        <p14:creationId xmlns:p14="http://schemas.microsoft.com/office/powerpoint/2010/main" val="4099204428"/>
      </p:ext>
    </p:extLst>
  </p:cSld>
  <p:clrMapOvr>
    <a:masterClrMapping/>
  </p:clrMapOvr>
  <p:transition>
    <p:pull dir="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340875-CF4E-9244-BA79-AB9EA8F0F419}"/>
              </a:ext>
            </a:extLst>
          </p:cNvPr>
          <p:cNvSpPr txBox="1"/>
          <p:nvPr/>
        </p:nvSpPr>
        <p:spPr>
          <a:xfrm>
            <a:off x="112644" y="112643"/>
            <a:ext cx="8496237" cy="461665"/>
          </a:xfrm>
          <a:prstGeom prst="rect">
            <a:avLst/>
          </a:prstGeom>
          <a:noFill/>
        </p:spPr>
        <p:txBody>
          <a:bodyPr wrap="none" rtlCol="0">
            <a:spAutoFit/>
          </a:bodyPr>
          <a:lstStyle/>
          <a:p>
            <a:r>
              <a:rPr lang="en-US" dirty="0"/>
              <a:t>Effects of turning off direct CH3CHO emissions in d02</a:t>
            </a:r>
          </a:p>
        </p:txBody>
      </p:sp>
      <p:sp>
        <p:nvSpPr>
          <p:cNvPr id="19" name="TextBox 18">
            <a:extLst>
              <a:ext uri="{FF2B5EF4-FFF2-40B4-BE49-F238E27FC236}">
                <a16:creationId xmlns:a16="http://schemas.microsoft.com/office/drawing/2014/main" id="{834867A7-A9F3-F744-B208-0006AFBBC91C}"/>
              </a:ext>
            </a:extLst>
          </p:cNvPr>
          <p:cNvSpPr txBox="1"/>
          <p:nvPr/>
        </p:nvSpPr>
        <p:spPr>
          <a:xfrm>
            <a:off x="1617505" y="534047"/>
            <a:ext cx="5908990" cy="461665"/>
          </a:xfrm>
          <a:prstGeom prst="rect">
            <a:avLst/>
          </a:prstGeom>
          <a:noFill/>
        </p:spPr>
        <p:txBody>
          <a:bodyPr wrap="none" rtlCol="0">
            <a:spAutoFit/>
          </a:bodyPr>
          <a:lstStyle/>
          <a:p>
            <a:r>
              <a:rPr lang="en-US" dirty="0"/>
              <a:t>with	       		      	        without</a:t>
            </a:r>
          </a:p>
        </p:txBody>
      </p:sp>
      <p:pic>
        <p:nvPicPr>
          <p:cNvPr id="16" name="Picture 15">
            <a:extLst>
              <a:ext uri="{FF2B5EF4-FFF2-40B4-BE49-F238E27FC236}">
                <a16:creationId xmlns:a16="http://schemas.microsoft.com/office/drawing/2014/main" id="{A513D910-BE46-8D4F-A373-3CCAB60042B9}"/>
              </a:ext>
            </a:extLst>
          </p:cNvPr>
          <p:cNvPicPr>
            <a:picLocks noChangeAspect="1"/>
          </p:cNvPicPr>
          <p:nvPr/>
        </p:nvPicPr>
        <p:blipFill rotWithShape="1">
          <a:blip r:embed="rId3"/>
          <a:srcRect l="25460" r="18015"/>
          <a:stretch/>
        </p:blipFill>
        <p:spPr>
          <a:xfrm>
            <a:off x="295836" y="1176618"/>
            <a:ext cx="4134970" cy="5486400"/>
          </a:xfrm>
          <a:prstGeom prst="rect">
            <a:avLst/>
          </a:prstGeom>
        </p:spPr>
      </p:pic>
      <p:pic>
        <p:nvPicPr>
          <p:cNvPr id="20" name="Picture 19">
            <a:extLst>
              <a:ext uri="{FF2B5EF4-FFF2-40B4-BE49-F238E27FC236}">
                <a16:creationId xmlns:a16="http://schemas.microsoft.com/office/drawing/2014/main" id="{3FCC5D53-E020-804E-B9F4-CFD4DAA0FEE1}"/>
              </a:ext>
            </a:extLst>
          </p:cNvPr>
          <p:cNvPicPr>
            <a:picLocks noChangeAspect="1"/>
          </p:cNvPicPr>
          <p:nvPr/>
        </p:nvPicPr>
        <p:blipFill rotWithShape="1">
          <a:blip r:embed="rId4"/>
          <a:srcRect l="26103"/>
          <a:stretch/>
        </p:blipFill>
        <p:spPr>
          <a:xfrm>
            <a:off x="4672854" y="1270757"/>
            <a:ext cx="5405716" cy="5486400"/>
          </a:xfrm>
          <a:prstGeom prst="rect">
            <a:avLst/>
          </a:prstGeom>
        </p:spPr>
      </p:pic>
      <p:sp>
        <p:nvSpPr>
          <p:cNvPr id="21" name="Donut 20">
            <a:extLst>
              <a:ext uri="{FF2B5EF4-FFF2-40B4-BE49-F238E27FC236}">
                <a16:creationId xmlns:a16="http://schemas.microsoft.com/office/drawing/2014/main" id="{1AE6E12E-6233-5E4C-8FC6-EF396BC6709F}"/>
              </a:ext>
            </a:extLst>
          </p:cNvPr>
          <p:cNvSpPr/>
          <p:nvPr/>
        </p:nvSpPr>
        <p:spPr bwMode="auto">
          <a:xfrm>
            <a:off x="2743200" y="2971800"/>
            <a:ext cx="726141" cy="759759"/>
          </a:xfrm>
          <a:prstGeom prst="donut">
            <a:avLst>
              <a:gd name="adj" fmla="val 0"/>
            </a:avLst>
          </a:prstGeom>
          <a:noFill/>
          <a:ln w="12700" cap="flat" cmpd="sng" algn="ctr">
            <a:solidFill>
              <a:schemeClr val="tx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Verdana" charset="0"/>
            </a:endParaRPr>
          </a:p>
        </p:txBody>
      </p:sp>
      <p:sp>
        <p:nvSpPr>
          <p:cNvPr id="23" name="Donut 22">
            <a:extLst>
              <a:ext uri="{FF2B5EF4-FFF2-40B4-BE49-F238E27FC236}">
                <a16:creationId xmlns:a16="http://schemas.microsoft.com/office/drawing/2014/main" id="{2AA5EAA1-D20C-094A-B6B1-27FF33908A24}"/>
              </a:ext>
            </a:extLst>
          </p:cNvPr>
          <p:cNvSpPr/>
          <p:nvPr/>
        </p:nvSpPr>
        <p:spPr bwMode="auto">
          <a:xfrm>
            <a:off x="7012641" y="2848535"/>
            <a:ext cx="726141" cy="759759"/>
          </a:xfrm>
          <a:prstGeom prst="donut">
            <a:avLst>
              <a:gd name="adj" fmla="val 0"/>
            </a:avLst>
          </a:prstGeom>
          <a:noFill/>
          <a:ln w="12700" cap="flat" cmpd="sng" algn="ctr">
            <a:solidFill>
              <a:schemeClr val="tx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Verdana" charset="0"/>
            </a:endParaRPr>
          </a:p>
        </p:txBody>
      </p:sp>
      <p:sp>
        <p:nvSpPr>
          <p:cNvPr id="24" name="Donut 23">
            <a:extLst>
              <a:ext uri="{FF2B5EF4-FFF2-40B4-BE49-F238E27FC236}">
                <a16:creationId xmlns:a16="http://schemas.microsoft.com/office/drawing/2014/main" id="{65042D01-F348-EF44-99B5-EEDE12026055}"/>
              </a:ext>
            </a:extLst>
          </p:cNvPr>
          <p:cNvSpPr/>
          <p:nvPr/>
        </p:nvSpPr>
        <p:spPr bwMode="auto">
          <a:xfrm>
            <a:off x="7918077" y="2646829"/>
            <a:ext cx="726141" cy="759759"/>
          </a:xfrm>
          <a:prstGeom prst="donut">
            <a:avLst>
              <a:gd name="adj" fmla="val 0"/>
            </a:avLst>
          </a:prstGeom>
          <a:noFill/>
          <a:ln w="12700" cap="flat" cmpd="sng" algn="ctr">
            <a:solidFill>
              <a:schemeClr val="tx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Verdana" charset="0"/>
            </a:endParaRPr>
          </a:p>
        </p:txBody>
      </p:sp>
      <p:sp>
        <p:nvSpPr>
          <p:cNvPr id="25" name="Donut 24">
            <a:extLst>
              <a:ext uri="{FF2B5EF4-FFF2-40B4-BE49-F238E27FC236}">
                <a16:creationId xmlns:a16="http://schemas.microsoft.com/office/drawing/2014/main" id="{783E3638-9006-C146-95A8-0CA1F3FB012D}"/>
              </a:ext>
            </a:extLst>
          </p:cNvPr>
          <p:cNvSpPr/>
          <p:nvPr/>
        </p:nvSpPr>
        <p:spPr bwMode="auto">
          <a:xfrm>
            <a:off x="3648636" y="2727512"/>
            <a:ext cx="726141" cy="759759"/>
          </a:xfrm>
          <a:prstGeom prst="donut">
            <a:avLst>
              <a:gd name="adj" fmla="val 0"/>
            </a:avLst>
          </a:prstGeom>
          <a:noFill/>
          <a:ln w="12700" cap="flat" cmpd="sng" algn="ctr">
            <a:solidFill>
              <a:schemeClr val="tx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Verdana" charset="0"/>
            </a:endParaRPr>
          </a:p>
        </p:txBody>
      </p:sp>
      <p:sp>
        <p:nvSpPr>
          <p:cNvPr id="27" name="TextBox 26">
            <a:extLst>
              <a:ext uri="{FF2B5EF4-FFF2-40B4-BE49-F238E27FC236}">
                <a16:creationId xmlns:a16="http://schemas.microsoft.com/office/drawing/2014/main" id="{F2E2B96E-0C92-2F4E-99F3-3560254BC6FF}"/>
              </a:ext>
            </a:extLst>
          </p:cNvPr>
          <p:cNvSpPr txBox="1"/>
          <p:nvPr/>
        </p:nvSpPr>
        <p:spPr>
          <a:xfrm>
            <a:off x="0" y="6325033"/>
            <a:ext cx="9144000" cy="461665"/>
          </a:xfrm>
          <a:prstGeom prst="rect">
            <a:avLst/>
          </a:prstGeom>
          <a:noFill/>
        </p:spPr>
        <p:txBody>
          <a:bodyPr wrap="square" rtlCol="0">
            <a:spAutoFit/>
          </a:bodyPr>
          <a:lstStyle/>
          <a:p>
            <a:r>
              <a:rPr lang="en-US" sz="1200" dirty="0"/>
              <a:t>Sunburst for HCHO production in City region– since the white gap in the CH3CHO segment does not change much without CH3CHO direct emissions – transport? </a:t>
            </a:r>
          </a:p>
        </p:txBody>
      </p:sp>
    </p:spTree>
    <p:extLst>
      <p:ext uri="{BB962C8B-B14F-4D97-AF65-F5344CB8AC3E}">
        <p14:creationId xmlns:p14="http://schemas.microsoft.com/office/powerpoint/2010/main" val="2363804364"/>
      </p:ext>
    </p:extLst>
  </p:cSld>
  <p:clrMapOvr>
    <a:masterClrMapping/>
  </p:clrMapOvr>
  <p:transition>
    <p:pull dir="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340875-CF4E-9244-BA79-AB9EA8F0F419}"/>
              </a:ext>
            </a:extLst>
          </p:cNvPr>
          <p:cNvSpPr txBox="1"/>
          <p:nvPr/>
        </p:nvSpPr>
        <p:spPr>
          <a:xfrm>
            <a:off x="112644" y="112643"/>
            <a:ext cx="8496237" cy="461665"/>
          </a:xfrm>
          <a:prstGeom prst="rect">
            <a:avLst/>
          </a:prstGeom>
          <a:noFill/>
        </p:spPr>
        <p:txBody>
          <a:bodyPr wrap="none" rtlCol="0">
            <a:spAutoFit/>
          </a:bodyPr>
          <a:lstStyle/>
          <a:p>
            <a:r>
              <a:rPr lang="en-US" dirty="0"/>
              <a:t>Effects of turning off direct CH3CHO emissions in d02</a:t>
            </a:r>
          </a:p>
        </p:txBody>
      </p:sp>
      <p:sp>
        <p:nvSpPr>
          <p:cNvPr id="19" name="TextBox 18">
            <a:extLst>
              <a:ext uri="{FF2B5EF4-FFF2-40B4-BE49-F238E27FC236}">
                <a16:creationId xmlns:a16="http://schemas.microsoft.com/office/drawing/2014/main" id="{834867A7-A9F3-F744-B208-0006AFBBC91C}"/>
              </a:ext>
            </a:extLst>
          </p:cNvPr>
          <p:cNvSpPr txBox="1"/>
          <p:nvPr/>
        </p:nvSpPr>
        <p:spPr>
          <a:xfrm>
            <a:off x="1617505" y="534047"/>
            <a:ext cx="5908990" cy="461665"/>
          </a:xfrm>
          <a:prstGeom prst="rect">
            <a:avLst/>
          </a:prstGeom>
          <a:noFill/>
        </p:spPr>
        <p:txBody>
          <a:bodyPr wrap="none" rtlCol="0">
            <a:spAutoFit/>
          </a:bodyPr>
          <a:lstStyle/>
          <a:p>
            <a:r>
              <a:rPr lang="en-US" dirty="0"/>
              <a:t>with	       		      	        without</a:t>
            </a:r>
          </a:p>
        </p:txBody>
      </p:sp>
      <p:pic>
        <p:nvPicPr>
          <p:cNvPr id="4" name="Picture 3">
            <a:extLst>
              <a:ext uri="{FF2B5EF4-FFF2-40B4-BE49-F238E27FC236}">
                <a16:creationId xmlns:a16="http://schemas.microsoft.com/office/drawing/2014/main" id="{6D4D9192-94A9-4340-B426-39A2A2150681}"/>
              </a:ext>
            </a:extLst>
          </p:cNvPr>
          <p:cNvPicPr>
            <a:picLocks noChangeAspect="1"/>
          </p:cNvPicPr>
          <p:nvPr/>
        </p:nvPicPr>
        <p:blipFill rotWithShape="1">
          <a:blip r:embed="rId3"/>
          <a:srcRect l="21783" r="17187"/>
          <a:stretch/>
        </p:blipFill>
        <p:spPr>
          <a:xfrm>
            <a:off x="4679576" y="1213123"/>
            <a:ext cx="4464424" cy="5486400"/>
          </a:xfrm>
          <a:prstGeom prst="rect">
            <a:avLst/>
          </a:prstGeom>
        </p:spPr>
      </p:pic>
      <p:pic>
        <p:nvPicPr>
          <p:cNvPr id="6" name="Picture 5">
            <a:extLst>
              <a:ext uri="{FF2B5EF4-FFF2-40B4-BE49-F238E27FC236}">
                <a16:creationId xmlns:a16="http://schemas.microsoft.com/office/drawing/2014/main" id="{EB29D4EC-FAFE-6249-8EDB-F07A8546AB4A}"/>
              </a:ext>
            </a:extLst>
          </p:cNvPr>
          <p:cNvPicPr>
            <a:picLocks noChangeAspect="1"/>
          </p:cNvPicPr>
          <p:nvPr/>
        </p:nvPicPr>
        <p:blipFill rotWithShape="1">
          <a:blip r:embed="rId4"/>
          <a:srcRect l="21875" r="18290"/>
          <a:stretch/>
        </p:blipFill>
        <p:spPr>
          <a:xfrm>
            <a:off x="0" y="1189596"/>
            <a:ext cx="4377017" cy="5486400"/>
          </a:xfrm>
          <a:prstGeom prst="rect">
            <a:avLst/>
          </a:prstGeom>
        </p:spPr>
      </p:pic>
      <p:sp>
        <p:nvSpPr>
          <p:cNvPr id="21" name="Donut 20">
            <a:extLst>
              <a:ext uri="{FF2B5EF4-FFF2-40B4-BE49-F238E27FC236}">
                <a16:creationId xmlns:a16="http://schemas.microsoft.com/office/drawing/2014/main" id="{1AE6E12E-6233-5E4C-8FC6-EF396BC6709F}"/>
              </a:ext>
            </a:extLst>
          </p:cNvPr>
          <p:cNvSpPr/>
          <p:nvPr/>
        </p:nvSpPr>
        <p:spPr bwMode="auto">
          <a:xfrm>
            <a:off x="3650876" y="2790974"/>
            <a:ext cx="726141" cy="759759"/>
          </a:xfrm>
          <a:prstGeom prst="donut">
            <a:avLst>
              <a:gd name="adj" fmla="val 0"/>
            </a:avLst>
          </a:prstGeom>
          <a:noFill/>
          <a:ln w="12700" cap="flat" cmpd="sng" algn="ctr">
            <a:solidFill>
              <a:schemeClr val="tx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Verdana" charset="0"/>
            </a:endParaRPr>
          </a:p>
        </p:txBody>
      </p:sp>
      <p:sp>
        <p:nvSpPr>
          <p:cNvPr id="25" name="Donut 24">
            <a:extLst>
              <a:ext uri="{FF2B5EF4-FFF2-40B4-BE49-F238E27FC236}">
                <a16:creationId xmlns:a16="http://schemas.microsoft.com/office/drawing/2014/main" id="{783E3638-9006-C146-95A8-0CA1F3FB012D}"/>
              </a:ext>
            </a:extLst>
          </p:cNvPr>
          <p:cNvSpPr/>
          <p:nvPr/>
        </p:nvSpPr>
        <p:spPr bwMode="auto">
          <a:xfrm>
            <a:off x="8328213" y="2897368"/>
            <a:ext cx="726141" cy="759759"/>
          </a:xfrm>
          <a:prstGeom prst="donut">
            <a:avLst>
              <a:gd name="adj" fmla="val 0"/>
            </a:avLst>
          </a:prstGeom>
          <a:noFill/>
          <a:ln w="12700" cap="flat" cmpd="sng" algn="ctr">
            <a:solidFill>
              <a:schemeClr val="tx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Verdana" charset="0"/>
            </a:endParaRPr>
          </a:p>
        </p:txBody>
      </p:sp>
      <p:sp>
        <p:nvSpPr>
          <p:cNvPr id="9" name="TextBox 8">
            <a:extLst>
              <a:ext uri="{FF2B5EF4-FFF2-40B4-BE49-F238E27FC236}">
                <a16:creationId xmlns:a16="http://schemas.microsoft.com/office/drawing/2014/main" id="{5236E337-57EE-914C-BB09-E108E94F109E}"/>
              </a:ext>
            </a:extLst>
          </p:cNvPr>
          <p:cNvSpPr txBox="1"/>
          <p:nvPr/>
        </p:nvSpPr>
        <p:spPr>
          <a:xfrm>
            <a:off x="165847" y="6237858"/>
            <a:ext cx="9144000" cy="461665"/>
          </a:xfrm>
          <a:prstGeom prst="rect">
            <a:avLst/>
          </a:prstGeom>
          <a:noFill/>
        </p:spPr>
        <p:txBody>
          <a:bodyPr wrap="square" rtlCol="0">
            <a:spAutoFit/>
          </a:bodyPr>
          <a:lstStyle/>
          <a:p>
            <a:r>
              <a:rPr lang="en-US" sz="1200" dirty="0"/>
              <a:t>OG region similar as City region before: Sunburst for HCHO production – since the white gap in the CH3CHO segment does not change much without CH3CHO direct emissions – transport? </a:t>
            </a:r>
          </a:p>
        </p:txBody>
      </p:sp>
    </p:spTree>
    <p:extLst>
      <p:ext uri="{BB962C8B-B14F-4D97-AF65-F5344CB8AC3E}">
        <p14:creationId xmlns:p14="http://schemas.microsoft.com/office/powerpoint/2010/main" val="3909836002"/>
      </p:ext>
    </p:extLst>
  </p:cSld>
  <p:clrMapOvr>
    <a:masterClrMapping/>
  </p:clrMapOvr>
  <p:transition>
    <p:pull dir="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340875-CF4E-9244-BA79-AB9EA8F0F419}"/>
              </a:ext>
            </a:extLst>
          </p:cNvPr>
          <p:cNvSpPr txBox="1"/>
          <p:nvPr/>
        </p:nvSpPr>
        <p:spPr>
          <a:xfrm>
            <a:off x="112644" y="112643"/>
            <a:ext cx="6788140" cy="523220"/>
          </a:xfrm>
          <a:prstGeom prst="rect">
            <a:avLst/>
          </a:prstGeom>
          <a:noFill/>
        </p:spPr>
        <p:txBody>
          <a:bodyPr wrap="none" rtlCol="0">
            <a:spAutoFit/>
          </a:bodyPr>
          <a:lstStyle/>
          <a:p>
            <a:r>
              <a:rPr lang="en-US" sz="1400" dirty="0"/>
              <a:t>Sunburst for CH3CHO production </a:t>
            </a:r>
            <a:br>
              <a:rPr lang="en-US" sz="1400" dirty="0"/>
            </a:br>
            <a:r>
              <a:rPr lang="en-US" sz="1400" dirty="0"/>
              <a:t>(looks pretty much the same with and without direct Ch3CHO emissions)</a:t>
            </a:r>
          </a:p>
        </p:txBody>
      </p:sp>
      <p:pic>
        <p:nvPicPr>
          <p:cNvPr id="10" name="Picture 9">
            <a:extLst>
              <a:ext uri="{FF2B5EF4-FFF2-40B4-BE49-F238E27FC236}">
                <a16:creationId xmlns:a16="http://schemas.microsoft.com/office/drawing/2014/main" id="{09D250F2-9B36-FC44-9439-6FD974D48A4E}"/>
              </a:ext>
            </a:extLst>
          </p:cNvPr>
          <p:cNvPicPr>
            <a:picLocks noChangeAspect="1"/>
          </p:cNvPicPr>
          <p:nvPr/>
        </p:nvPicPr>
        <p:blipFill rotWithShape="1">
          <a:blip r:embed="rId3"/>
          <a:srcRect l="20680" r="26838"/>
          <a:stretch/>
        </p:blipFill>
        <p:spPr>
          <a:xfrm>
            <a:off x="524436" y="1247215"/>
            <a:ext cx="3839135" cy="5486400"/>
          </a:xfrm>
          <a:prstGeom prst="rect">
            <a:avLst/>
          </a:prstGeom>
        </p:spPr>
      </p:pic>
      <p:pic>
        <p:nvPicPr>
          <p:cNvPr id="13" name="Picture 12">
            <a:extLst>
              <a:ext uri="{FF2B5EF4-FFF2-40B4-BE49-F238E27FC236}">
                <a16:creationId xmlns:a16="http://schemas.microsoft.com/office/drawing/2014/main" id="{95DE5325-0D17-654C-AD17-6FE397D32F84}"/>
              </a:ext>
            </a:extLst>
          </p:cNvPr>
          <p:cNvPicPr>
            <a:picLocks noChangeAspect="1"/>
          </p:cNvPicPr>
          <p:nvPr/>
        </p:nvPicPr>
        <p:blipFill rotWithShape="1">
          <a:blip r:embed="rId4"/>
          <a:srcRect l="21599"/>
          <a:stretch/>
        </p:blipFill>
        <p:spPr>
          <a:xfrm>
            <a:off x="4658910" y="1247215"/>
            <a:ext cx="5735170" cy="5486400"/>
          </a:xfrm>
          <a:prstGeom prst="rect">
            <a:avLst/>
          </a:prstGeom>
        </p:spPr>
      </p:pic>
      <p:sp>
        <p:nvSpPr>
          <p:cNvPr id="3" name="TextBox 2">
            <a:extLst>
              <a:ext uri="{FF2B5EF4-FFF2-40B4-BE49-F238E27FC236}">
                <a16:creationId xmlns:a16="http://schemas.microsoft.com/office/drawing/2014/main" id="{C61E9127-D375-7742-BFB4-1348D9973387}"/>
              </a:ext>
            </a:extLst>
          </p:cNvPr>
          <p:cNvSpPr txBox="1"/>
          <p:nvPr/>
        </p:nvSpPr>
        <p:spPr>
          <a:xfrm>
            <a:off x="108684" y="6396335"/>
            <a:ext cx="3172663" cy="338554"/>
          </a:xfrm>
          <a:prstGeom prst="rect">
            <a:avLst/>
          </a:prstGeom>
          <a:noFill/>
        </p:spPr>
        <p:txBody>
          <a:bodyPr wrap="none" rtlCol="0">
            <a:spAutoFit/>
          </a:bodyPr>
          <a:lstStyle/>
          <a:p>
            <a:r>
              <a:rPr lang="en-US" sz="1600" dirty="0"/>
              <a:t>BIGALK play a dominant role</a:t>
            </a:r>
          </a:p>
        </p:txBody>
      </p:sp>
    </p:spTree>
    <p:extLst>
      <p:ext uri="{BB962C8B-B14F-4D97-AF65-F5344CB8AC3E}">
        <p14:creationId xmlns:p14="http://schemas.microsoft.com/office/powerpoint/2010/main" val="3884556829"/>
      </p:ext>
    </p:extLst>
  </p:cSld>
  <p:clrMapOvr>
    <a:masterClrMapping/>
  </p:clrMapOvr>
  <p:transition>
    <p:pull dir="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C85130-4ABE-2743-A2DA-9F8A1D5E74E5}"/>
              </a:ext>
            </a:extLst>
          </p:cNvPr>
          <p:cNvSpPr txBox="1"/>
          <p:nvPr/>
        </p:nvSpPr>
        <p:spPr>
          <a:xfrm>
            <a:off x="112644" y="179878"/>
            <a:ext cx="7766870" cy="369332"/>
          </a:xfrm>
          <a:prstGeom prst="rect">
            <a:avLst/>
          </a:prstGeom>
          <a:noFill/>
        </p:spPr>
        <p:txBody>
          <a:bodyPr wrap="none" rtlCol="0">
            <a:spAutoFit/>
          </a:bodyPr>
          <a:lstStyle/>
          <a:p>
            <a:r>
              <a:rPr lang="en-US" sz="1800" dirty="0"/>
              <a:t>Effects of turning off direct NOx emissions in d02 on O3 and NOx</a:t>
            </a:r>
          </a:p>
        </p:txBody>
      </p:sp>
      <p:sp>
        <p:nvSpPr>
          <p:cNvPr id="3" name="TextBox 2">
            <a:extLst>
              <a:ext uri="{FF2B5EF4-FFF2-40B4-BE49-F238E27FC236}">
                <a16:creationId xmlns:a16="http://schemas.microsoft.com/office/drawing/2014/main" id="{EC17FE72-5CDE-0540-8C00-0138DB05589C}"/>
              </a:ext>
            </a:extLst>
          </p:cNvPr>
          <p:cNvSpPr txBox="1"/>
          <p:nvPr/>
        </p:nvSpPr>
        <p:spPr>
          <a:xfrm>
            <a:off x="-55758" y="6340517"/>
            <a:ext cx="9025228" cy="430887"/>
          </a:xfrm>
          <a:prstGeom prst="rect">
            <a:avLst/>
          </a:prstGeom>
          <a:noFill/>
        </p:spPr>
        <p:txBody>
          <a:bodyPr wrap="none" rtlCol="0">
            <a:spAutoFit/>
          </a:bodyPr>
          <a:lstStyle/>
          <a:p>
            <a:r>
              <a:rPr lang="en-US" sz="1100" dirty="0"/>
              <a:t>Note that these runs are with a diurnal cycle in OG emissions. </a:t>
            </a:r>
          </a:p>
          <a:p>
            <a:r>
              <a:rPr lang="en-US" sz="1100" dirty="0"/>
              <a:t>NFR regions: Increase in O3 in City early morning without NOx emissions. During the day ozone decreases by up to 25 ppb. </a:t>
            </a:r>
          </a:p>
        </p:txBody>
      </p:sp>
      <p:pic>
        <p:nvPicPr>
          <p:cNvPr id="4" name="Picture 3">
            <a:extLst>
              <a:ext uri="{FF2B5EF4-FFF2-40B4-BE49-F238E27FC236}">
                <a16:creationId xmlns:a16="http://schemas.microsoft.com/office/drawing/2014/main" id="{842EADEE-4292-C045-B80D-49B2C59E26CE}"/>
              </a:ext>
            </a:extLst>
          </p:cNvPr>
          <p:cNvPicPr>
            <a:picLocks noChangeAspect="1"/>
          </p:cNvPicPr>
          <p:nvPr/>
        </p:nvPicPr>
        <p:blipFill>
          <a:blip r:embed="rId3"/>
          <a:stretch>
            <a:fillRect/>
          </a:stretch>
        </p:blipFill>
        <p:spPr>
          <a:xfrm>
            <a:off x="-30556" y="835338"/>
            <a:ext cx="4743076" cy="5380707"/>
          </a:xfrm>
          <a:prstGeom prst="rect">
            <a:avLst/>
          </a:prstGeom>
        </p:spPr>
      </p:pic>
      <p:pic>
        <p:nvPicPr>
          <p:cNvPr id="5" name="Picture 4">
            <a:extLst>
              <a:ext uri="{FF2B5EF4-FFF2-40B4-BE49-F238E27FC236}">
                <a16:creationId xmlns:a16="http://schemas.microsoft.com/office/drawing/2014/main" id="{C7AD1F15-0DF3-324A-9DAF-60320635E7D9}"/>
              </a:ext>
            </a:extLst>
          </p:cNvPr>
          <p:cNvPicPr>
            <a:picLocks noChangeAspect="1"/>
          </p:cNvPicPr>
          <p:nvPr/>
        </p:nvPicPr>
        <p:blipFill>
          <a:blip r:embed="rId4"/>
          <a:stretch>
            <a:fillRect/>
          </a:stretch>
        </p:blipFill>
        <p:spPr>
          <a:xfrm>
            <a:off x="4456856" y="889126"/>
            <a:ext cx="4687144" cy="5414267"/>
          </a:xfrm>
          <a:prstGeom prst="rect">
            <a:avLst/>
          </a:prstGeom>
        </p:spPr>
      </p:pic>
      <p:sp>
        <p:nvSpPr>
          <p:cNvPr id="6" name="TextBox 5">
            <a:extLst>
              <a:ext uri="{FF2B5EF4-FFF2-40B4-BE49-F238E27FC236}">
                <a16:creationId xmlns:a16="http://schemas.microsoft.com/office/drawing/2014/main" id="{6EC675E9-C800-4A4E-AB10-7EE47DE67761}"/>
              </a:ext>
            </a:extLst>
          </p:cNvPr>
          <p:cNvSpPr txBox="1"/>
          <p:nvPr/>
        </p:nvSpPr>
        <p:spPr>
          <a:xfrm>
            <a:off x="558053" y="1097555"/>
            <a:ext cx="729687" cy="246221"/>
          </a:xfrm>
          <a:prstGeom prst="rect">
            <a:avLst/>
          </a:prstGeom>
          <a:noFill/>
        </p:spPr>
        <p:txBody>
          <a:bodyPr wrap="none" rtlCol="0">
            <a:spAutoFit/>
          </a:bodyPr>
          <a:lstStyle/>
          <a:p>
            <a:r>
              <a:rPr lang="en-US" sz="1000" dirty="0" err="1"/>
              <a:t>withNOx</a:t>
            </a:r>
            <a:endParaRPr lang="en-US" sz="1000" dirty="0"/>
          </a:p>
        </p:txBody>
      </p:sp>
      <p:sp>
        <p:nvSpPr>
          <p:cNvPr id="7" name="TextBox 6">
            <a:extLst>
              <a:ext uri="{FF2B5EF4-FFF2-40B4-BE49-F238E27FC236}">
                <a16:creationId xmlns:a16="http://schemas.microsoft.com/office/drawing/2014/main" id="{03DBC9AD-8616-D943-814C-74797A4847D1}"/>
              </a:ext>
            </a:extLst>
          </p:cNvPr>
          <p:cNvSpPr txBox="1"/>
          <p:nvPr/>
        </p:nvSpPr>
        <p:spPr>
          <a:xfrm>
            <a:off x="558053" y="3771278"/>
            <a:ext cx="729687" cy="246221"/>
          </a:xfrm>
          <a:prstGeom prst="rect">
            <a:avLst/>
          </a:prstGeom>
          <a:noFill/>
        </p:spPr>
        <p:txBody>
          <a:bodyPr wrap="none" rtlCol="0">
            <a:spAutoFit/>
          </a:bodyPr>
          <a:lstStyle/>
          <a:p>
            <a:r>
              <a:rPr lang="en-US" sz="1000" dirty="0" err="1"/>
              <a:t>withNOx</a:t>
            </a:r>
            <a:endParaRPr lang="en-US" sz="1000" dirty="0"/>
          </a:p>
        </p:txBody>
      </p:sp>
      <p:sp>
        <p:nvSpPr>
          <p:cNvPr id="8" name="TextBox 7">
            <a:extLst>
              <a:ext uri="{FF2B5EF4-FFF2-40B4-BE49-F238E27FC236}">
                <a16:creationId xmlns:a16="http://schemas.microsoft.com/office/drawing/2014/main" id="{47EB1560-F680-DF4E-8D67-CE4084FAD813}"/>
              </a:ext>
            </a:extLst>
          </p:cNvPr>
          <p:cNvSpPr txBox="1"/>
          <p:nvPr/>
        </p:nvSpPr>
        <p:spPr>
          <a:xfrm>
            <a:off x="5045465" y="1097554"/>
            <a:ext cx="729687" cy="246221"/>
          </a:xfrm>
          <a:prstGeom prst="rect">
            <a:avLst/>
          </a:prstGeom>
          <a:noFill/>
        </p:spPr>
        <p:txBody>
          <a:bodyPr wrap="none" rtlCol="0">
            <a:spAutoFit/>
          </a:bodyPr>
          <a:lstStyle/>
          <a:p>
            <a:r>
              <a:rPr lang="en-US" sz="1000" dirty="0" err="1"/>
              <a:t>withNOx</a:t>
            </a:r>
            <a:endParaRPr lang="en-US" sz="1000" dirty="0"/>
          </a:p>
        </p:txBody>
      </p:sp>
      <p:sp>
        <p:nvSpPr>
          <p:cNvPr id="9" name="TextBox 8">
            <a:extLst>
              <a:ext uri="{FF2B5EF4-FFF2-40B4-BE49-F238E27FC236}">
                <a16:creationId xmlns:a16="http://schemas.microsoft.com/office/drawing/2014/main" id="{495A7B91-9967-2D4F-A1EF-02661E3A9C42}"/>
              </a:ext>
            </a:extLst>
          </p:cNvPr>
          <p:cNvSpPr txBox="1"/>
          <p:nvPr/>
        </p:nvSpPr>
        <p:spPr>
          <a:xfrm>
            <a:off x="5045464" y="3758087"/>
            <a:ext cx="729687" cy="246221"/>
          </a:xfrm>
          <a:prstGeom prst="rect">
            <a:avLst/>
          </a:prstGeom>
          <a:noFill/>
        </p:spPr>
        <p:txBody>
          <a:bodyPr wrap="none" rtlCol="0">
            <a:spAutoFit/>
          </a:bodyPr>
          <a:lstStyle/>
          <a:p>
            <a:r>
              <a:rPr lang="en-US" sz="1000" dirty="0" err="1"/>
              <a:t>withNOx</a:t>
            </a:r>
            <a:endParaRPr lang="en-US" sz="1000" dirty="0"/>
          </a:p>
        </p:txBody>
      </p:sp>
      <p:sp>
        <p:nvSpPr>
          <p:cNvPr id="10" name="TextBox 9">
            <a:extLst>
              <a:ext uri="{FF2B5EF4-FFF2-40B4-BE49-F238E27FC236}">
                <a16:creationId xmlns:a16="http://schemas.microsoft.com/office/drawing/2014/main" id="{BC426423-4C86-CB41-B4C5-14FB77EAC23F}"/>
              </a:ext>
            </a:extLst>
          </p:cNvPr>
          <p:cNvSpPr txBox="1"/>
          <p:nvPr/>
        </p:nvSpPr>
        <p:spPr>
          <a:xfrm>
            <a:off x="3146613" y="1197392"/>
            <a:ext cx="906017" cy="261610"/>
          </a:xfrm>
          <a:prstGeom prst="rect">
            <a:avLst/>
          </a:prstGeom>
          <a:noFill/>
        </p:spPr>
        <p:txBody>
          <a:bodyPr wrap="none" rtlCol="0">
            <a:spAutoFit/>
          </a:bodyPr>
          <a:lstStyle/>
          <a:p>
            <a:r>
              <a:rPr lang="en-US" sz="1050" dirty="0">
                <a:solidFill>
                  <a:srgbClr val="0070C0"/>
                </a:solidFill>
              </a:rPr>
              <a:t>Difference</a:t>
            </a:r>
          </a:p>
        </p:txBody>
      </p:sp>
      <p:sp>
        <p:nvSpPr>
          <p:cNvPr id="11" name="TextBox 10">
            <a:extLst>
              <a:ext uri="{FF2B5EF4-FFF2-40B4-BE49-F238E27FC236}">
                <a16:creationId xmlns:a16="http://schemas.microsoft.com/office/drawing/2014/main" id="{F6BAD6B2-B1D8-0544-8509-B40A2C698DDA}"/>
              </a:ext>
            </a:extLst>
          </p:cNvPr>
          <p:cNvSpPr txBox="1"/>
          <p:nvPr/>
        </p:nvSpPr>
        <p:spPr>
          <a:xfrm>
            <a:off x="3197580" y="3860924"/>
            <a:ext cx="906017" cy="261610"/>
          </a:xfrm>
          <a:prstGeom prst="rect">
            <a:avLst/>
          </a:prstGeom>
          <a:noFill/>
        </p:spPr>
        <p:txBody>
          <a:bodyPr wrap="none" rtlCol="0">
            <a:spAutoFit/>
          </a:bodyPr>
          <a:lstStyle/>
          <a:p>
            <a:r>
              <a:rPr lang="en-US" sz="1050" dirty="0">
                <a:solidFill>
                  <a:srgbClr val="0070C0"/>
                </a:solidFill>
              </a:rPr>
              <a:t>Difference</a:t>
            </a:r>
          </a:p>
        </p:txBody>
      </p:sp>
      <p:sp>
        <p:nvSpPr>
          <p:cNvPr id="12" name="TextBox 11">
            <a:extLst>
              <a:ext uri="{FF2B5EF4-FFF2-40B4-BE49-F238E27FC236}">
                <a16:creationId xmlns:a16="http://schemas.microsoft.com/office/drawing/2014/main" id="{7C94A1C1-6D61-804A-A02D-1B83C43529EB}"/>
              </a:ext>
            </a:extLst>
          </p:cNvPr>
          <p:cNvSpPr txBox="1"/>
          <p:nvPr/>
        </p:nvSpPr>
        <p:spPr>
          <a:xfrm>
            <a:off x="7783607" y="1197392"/>
            <a:ext cx="906017" cy="261610"/>
          </a:xfrm>
          <a:prstGeom prst="rect">
            <a:avLst/>
          </a:prstGeom>
          <a:noFill/>
        </p:spPr>
        <p:txBody>
          <a:bodyPr wrap="none" rtlCol="0">
            <a:spAutoFit/>
          </a:bodyPr>
          <a:lstStyle/>
          <a:p>
            <a:r>
              <a:rPr lang="en-US" sz="1050" dirty="0">
                <a:solidFill>
                  <a:srgbClr val="0070C0"/>
                </a:solidFill>
              </a:rPr>
              <a:t>Difference</a:t>
            </a:r>
          </a:p>
        </p:txBody>
      </p:sp>
      <p:sp>
        <p:nvSpPr>
          <p:cNvPr id="13" name="TextBox 12">
            <a:extLst>
              <a:ext uri="{FF2B5EF4-FFF2-40B4-BE49-F238E27FC236}">
                <a16:creationId xmlns:a16="http://schemas.microsoft.com/office/drawing/2014/main" id="{FA4A6439-ED99-8145-A5FC-92C7CE60D33E}"/>
              </a:ext>
            </a:extLst>
          </p:cNvPr>
          <p:cNvSpPr txBox="1"/>
          <p:nvPr/>
        </p:nvSpPr>
        <p:spPr>
          <a:xfrm>
            <a:off x="7723579" y="3860924"/>
            <a:ext cx="906017" cy="261610"/>
          </a:xfrm>
          <a:prstGeom prst="rect">
            <a:avLst/>
          </a:prstGeom>
          <a:noFill/>
        </p:spPr>
        <p:txBody>
          <a:bodyPr wrap="none" rtlCol="0">
            <a:spAutoFit/>
          </a:bodyPr>
          <a:lstStyle/>
          <a:p>
            <a:r>
              <a:rPr lang="en-US" sz="1050" dirty="0">
                <a:solidFill>
                  <a:srgbClr val="0070C0"/>
                </a:solidFill>
              </a:rPr>
              <a:t>Difference</a:t>
            </a:r>
          </a:p>
        </p:txBody>
      </p:sp>
    </p:spTree>
    <p:extLst>
      <p:ext uri="{BB962C8B-B14F-4D97-AF65-F5344CB8AC3E}">
        <p14:creationId xmlns:p14="http://schemas.microsoft.com/office/powerpoint/2010/main" val="1220283111"/>
      </p:ext>
    </p:extLst>
  </p:cSld>
  <p:clrMapOvr>
    <a:masterClrMapping/>
  </p:clrMapOvr>
  <p:transition>
    <p:pull dir="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17FE72-5CDE-0540-8C00-0138DB05589C}"/>
              </a:ext>
            </a:extLst>
          </p:cNvPr>
          <p:cNvSpPr txBox="1"/>
          <p:nvPr/>
        </p:nvSpPr>
        <p:spPr>
          <a:xfrm>
            <a:off x="119368" y="6121398"/>
            <a:ext cx="9031356" cy="600164"/>
          </a:xfrm>
          <a:prstGeom prst="rect">
            <a:avLst/>
          </a:prstGeom>
          <a:noFill/>
        </p:spPr>
        <p:txBody>
          <a:bodyPr wrap="square" rtlCol="0">
            <a:spAutoFit/>
          </a:bodyPr>
          <a:lstStyle/>
          <a:p>
            <a:r>
              <a:rPr lang="en-US" sz="1100" dirty="0"/>
              <a:t>FH regions: without Colorado NOx emissions ozone concentrations are close to what is expected to be the "background"; Peak absolute difference in O3 is larger for FH regions compared to NFR regions - reflects the higher ozone production of NFR </a:t>
            </a:r>
            <a:r>
              <a:rPr lang="en-US" sz="1100" dirty="0" err="1"/>
              <a:t>airmasses</a:t>
            </a:r>
            <a:r>
              <a:rPr lang="en-US" sz="1100" dirty="0"/>
              <a:t> into the mountains when NOx emissions are included. </a:t>
            </a:r>
          </a:p>
        </p:txBody>
      </p:sp>
      <p:pic>
        <p:nvPicPr>
          <p:cNvPr id="6" name="Picture 5">
            <a:extLst>
              <a:ext uri="{FF2B5EF4-FFF2-40B4-BE49-F238E27FC236}">
                <a16:creationId xmlns:a16="http://schemas.microsoft.com/office/drawing/2014/main" id="{A69B35E7-1C8E-C248-ADBF-60BB419E27BE}"/>
              </a:ext>
            </a:extLst>
          </p:cNvPr>
          <p:cNvPicPr>
            <a:picLocks noChangeAspect="1"/>
          </p:cNvPicPr>
          <p:nvPr/>
        </p:nvPicPr>
        <p:blipFill>
          <a:blip r:embed="rId3"/>
          <a:stretch>
            <a:fillRect/>
          </a:stretch>
        </p:blipFill>
        <p:spPr>
          <a:xfrm>
            <a:off x="146591" y="1037193"/>
            <a:ext cx="4321735" cy="4921402"/>
          </a:xfrm>
          <a:prstGeom prst="rect">
            <a:avLst/>
          </a:prstGeom>
        </p:spPr>
      </p:pic>
      <p:pic>
        <p:nvPicPr>
          <p:cNvPr id="7" name="Picture 6">
            <a:extLst>
              <a:ext uri="{FF2B5EF4-FFF2-40B4-BE49-F238E27FC236}">
                <a16:creationId xmlns:a16="http://schemas.microsoft.com/office/drawing/2014/main" id="{6FD6ED43-19E5-E743-BFE3-F81A3CE5CD57}"/>
              </a:ext>
            </a:extLst>
          </p:cNvPr>
          <p:cNvPicPr>
            <a:picLocks noChangeAspect="1"/>
          </p:cNvPicPr>
          <p:nvPr/>
        </p:nvPicPr>
        <p:blipFill>
          <a:blip r:embed="rId4"/>
          <a:stretch>
            <a:fillRect/>
          </a:stretch>
        </p:blipFill>
        <p:spPr>
          <a:xfrm>
            <a:off x="4756615" y="1068210"/>
            <a:ext cx="4394109" cy="4890385"/>
          </a:xfrm>
          <a:prstGeom prst="rect">
            <a:avLst/>
          </a:prstGeom>
        </p:spPr>
      </p:pic>
      <p:sp>
        <p:nvSpPr>
          <p:cNvPr id="8" name="TextBox 7">
            <a:extLst>
              <a:ext uri="{FF2B5EF4-FFF2-40B4-BE49-F238E27FC236}">
                <a16:creationId xmlns:a16="http://schemas.microsoft.com/office/drawing/2014/main" id="{C4535D36-DA07-1A4C-A744-6CD7FB7DF3FE}"/>
              </a:ext>
            </a:extLst>
          </p:cNvPr>
          <p:cNvSpPr txBox="1"/>
          <p:nvPr/>
        </p:nvSpPr>
        <p:spPr>
          <a:xfrm>
            <a:off x="712695" y="1232026"/>
            <a:ext cx="729687" cy="246221"/>
          </a:xfrm>
          <a:prstGeom prst="rect">
            <a:avLst/>
          </a:prstGeom>
          <a:noFill/>
        </p:spPr>
        <p:txBody>
          <a:bodyPr wrap="none" rtlCol="0">
            <a:spAutoFit/>
          </a:bodyPr>
          <a:lstStyle/>
          <a:p>
            <a:r>
              <a:rPr lang="en-US" sz="1000" dirty="0" err="1"/>
              <a:t>withNOx</a:t>
            </a:r>
            <a:endParaRPr lang="en-US" sz="1000" dirty="0"/>
          </a:p>
        </p:txBody>
      </p:sp>
      <p:sp>
        <p:nvSpPr>
          <p:cNvPr id="9" name="TextBox 8">
            <a:extLst>
              <a:ext uri="{FF2B5EF4-FFF2-40B4-BE49-F238E27FC236}">
                <a16:creationId xmlns:a16="http://schemas.microsoft.com/office/drawing/2014/main" id="{0D61A81D-495D-DB4D-9AEA-B50217C3E73F}"/>
              </a:ext>
            </a:extLst>
          </p:cNvPr>
          <p:cNvSpPr txBox="1"/>
          <p:nvPr/>
        </p:nvSpPr>
        <p:spPr>
          <a:xfrm>
            <a:off x="712695" y="3681676"/>
            <a:ext cx="729687" cy="246221"/>
          </a:xfrm>
          <a:prstGeom prst="rect">
            <a:avLst/>
          </a:prstGeom>
          <a:noFill/>
        </p:spPr>
        <p:txBody>
          <a:bodyPr wrap="none" rtlCol="0">
            <a:spAutoFit/>
          </a:bodyPr>
          <a:lstStyle/>
          <a:p>
            <a:r>
              <a:rPr lang="en-US" sz="1000" dirty="0" err="1"/>
              <a:t>withNOx</a:t>
            </a:r>
            <a:endParaRPr lang="en-US" sz="1000" dirty="0"/>
          </a:p>
        </p:txBody>
      </p:sp>
      <p:sp>
        <p:nvSpPr>
          <p:cNvPr id="10" name="TextBox 9">
            <a:extLst>
              <a:ext uri="{FF2B5EF4-FFF2-40B4-BE49-F238E27FC236}">
                <a16:creationId xmlns:a16="http://schemas.microsoft.com/office/drawing/2014/main" id="{BAF40100-0C8D-D54C-8EF5-85C7C45D615A}"/>
              </a:ext>
            </a:extLst>
          </p:cNvPr>
          <p:cNvSpPr txBox="1"/>
          <p:nvPr/>
        </p:nvSpPr>
        <p:spPr>
          <a:xfrm>
            <a:off x="5200107" y="1232025"/>
            <a:ext cx="729687" cy="246221"/>
          </a:xfrm>
          <a:prstGeom prst="rect">
            <a:avLst/>
          </a:prstGeom>
          <a:noFill/>
        </p:spPr>
        <p:txBody>
          <a:bodyPr wrap="none" rtlCol="0">
            <a:spAutoFit/>
          </a:bodyPr>
          <a:lstStyle/>
          <a:p>
            <a:r>
              <a:rPr lang="en-US" sz="1000" dirty="0" err="1"/>
              <a:t>withNOx</a:t>
            </a:r>
            <a:endParaRPr lang="en-US" sz="1000" dirty="0"/>
          </a:p>
        </p:txBody>
      </p:sp>
      <p:sp>
        <p:nvSpPr>
          <p:cNvPr id="11" name="TextBox 10">
            <a:extLst>
              <a:ext uri="{FF2B5EF4-FFF2-40B4-BE49-F238E27FC236}">
                <a16:creationId xmlns:a16="http://schemas.microsoft.com/office/drawing/2014/main" id="{B089F1A8-1FE4-2446-9CBC-2B583E59C6AE}"/>
              </a:ext>
            </a:extLst>
          </p:cNvPr>
          <p:cNvSpPr txBox="1"/>
          <p:nvPr/>
        </p:nvSpPr>
        <p:spPr>
          <a:xfrm>
            <a:off x="5251610" y="3681676"/>
            <a:ext cx="729687" cy="246221"/>
          </a:xfrm>
          <a:prstGeom prst="rect">
            <a:avLst/>
          </a:prstGeom>
          <a:noFill/>
        </p:spPr>
        <p:txBody>
          <a:bodyPr wrap="none" rtlCol="0">
            <a:spAutoFit/>
          </a:bodyPr>
          <a:lstStyle/>
          <a:p>
            <a:r>
              <a:rPr lang="en-US" sz="1000" dirty="0" err="1"/>
              <a:t>withNOx</a:t>
            </a:r>
            <a:endParaRPr lang="en-US" sz="1000" dirty="0"/>
          </a:p>
        </p:txBody>
      </p:sp>
      <p:sp>
        <p:nvSpPr>
          <p:cNvPr id="12" name="TextBox 11">
            <a:extLst>
              <a:ext uri="{FF2B5EF4-FFF2-40B4-BE49-F238E27FC236}">
                <a16:creationId xmlns:a16="http://schemas.microsoft.com/office/drawing/2014/main" id="{E4726AA0-3D2C-0B47-B0D0-1416ACB4FF3B}"/>
              </a:ext>
            </a:extLst>
          </p:cNvPr>
          <p:cNvSpPr txBox="1"/>
          <p:nvPr/>
        </p:nvSpPr>
        <p:spPr>
          <a:xfrm>
            <a:off x="112644" y="179878"/>
            <a:ext cx="7766870" cy="369332"/>
          </a:xfrm>
          <a:prstGeom prst="rect">
            <a:avLst/>
          </a:prstGeom>
          <a:noFill/>
        </p:spPr>
        <p:txBody>
          <a:bodyPr wrap="none" rtlCol="0">
            <a:spAutoFit/>
          </a:bodyPr>
          <a:lstStyle/>
          <a:p>
            <a:r>
              <a:rPr lang="en-US" sz="1800" dirty="0"/>
              <a:t>Effects of turning off direct NOx emissions in d02 on O3 and NOx</a:t>
            </a:r>
          </a:p>
        </p:txBody>
      </p:sp>
      <p:sp>
        <p:nvSpPr>
          <p:cNvPr id="13" name="TextBox 12">
            <a:extLst>
              <a:ext uri="{FF2B5EF4-FFF2-40B4-BE49-F238E27FC236}">
                <a16:creationId xmlns:a16="http://schemas.microsoft.com/office/drawing/2014/main" id="{FB5F9E14-7236-594A-8414-506F9ECF993E}"/>
              </a:ext>
            </a:extLst>
          </p:cNvPr>
          <p:cNvSpPr txBox="1"/>
          <p:nvPr/>
        </p:nvSpPr>
        <p:spPr>
          <a:xfrm>
            <a:off x="3099548" y="1232025"/>
            <a:ext cx="906017" cy="261610"/>
          </a:xfrm>
          <a:prstGeom prst="rect">
            <a:avLst/>
          </a:prstGeom>
          <a:noFill/>
        </p:spPr>
        <p:txBody>
          <a:bodyPr wrap="none" rtlCol="0">
            <a:spAutoFit/>
          </a:bodyPr>
          <a:lstStyle/>
          <a:p>
            <a:r>
              <a:rPr lang="en-US" sz="1050" dirty="0">
                <a:solidFill>
                  <a:srgbClr val="0070C0"/>
                </a:solidFill>
              </a:rPr>
              <a:t>Difference</a:t>
            </a:r>
          </a:p>
        </p:txBody>
      </p:sp>
      <p:sp>
        <p:nvSpPr>
          <p:cNvPr id="14" name="TextBox 13">
            <a:extLst>
              <a:ext uri="{FF2B5EF4-FFF2-40B4-BE49-F238E27FC236}">
                <a16:creationId xmlns:a16="http://schemas.microsoft.com/office/drawing/2014/main" id="{87612C86-E8AC-2C48-87BC-12E3C8F8ACFF}"/>
              </a:ext>
            </a:extLst>
          </p:cNvPr>
          <p:cNvSpPr txBox="1"/>
          <p:nvPr/>
        </p:nvSpPr>
        <p:spPr>
          <a:xfrm>
            <a:off x="3197580" y="3730937"/>
            <a:ext cx="906017" cy="261610"/>
          </a:xfrm>
          <a:prstGeom prst="rect">
            <a:avLst/>
          </a:prstGeom>
          <a:noFill/>
        </p:spPr>
        <p:txBody>
          <a:bodyPr wrap="none" rtlCol="0">
            <a:spAutoFit/>
          </a:bodyPr>
          <a:lstStyle/>
          <a:p>
            <a:r>
              <a:rPr lang="en-US" sz="1050" dirty="0">
                <a:solidFill>
                  <a:srgbClr val="0070C0"/>
                </a:solidFill>
              </a:rPr>
              <a:t>Difference</a:t>
            </a:r>
          </a:p>
        </p:txBody>
      </p:sp>
      <p:sp>
        <p:nvSpPr>
          <p:cNvPr id="15" name="TextBox 14">
            <a:extLst>
              <a:ext uri="{FF2B5EF4-FFF2-40B4-BE49-F238E27FC236}">
                <a16:creationId xmlns:a16="http://schemas.microsoft.com/office/drawing/2014/main" id="{0E5255DC-962F-084C-BBD5-C499CA9F464A}"/>
              </a:ext>
            </a:extLst>
          </p:cNvPr>
          <p:cNvSpPr txBox="1"/>
          <p:nvPr/>
        </p:nvSpPr>
        <p:spPr>
          <a:xfrm>
            <a:off x="7736542" y="1232025"/>
            <a:ext cx="906017" cy="261610"/>
          </a:xfrm>
          <a:prstGeom prst="rect">
            <a:avLst/>
          </a:prstGeom>
          <a:noFill/>
        </p:spPr>
        <p:txBody>
          <a:bodyPr wrap="none" rtlCol="0">
            <a:spAutoFit/>
          </a:bodyPr>
          <a:lstStyle/>
          <a:p>
            <a:r>
              <a:rPr lang="en-US" sz="1050" dirty="0">
                <a:solidFill>
                  <a:srgbClr val="0070C0"/>
                </a:solidFill>
              </a:rPr>
              <a:t>Difference</a:t>
            </a:r>
          </a:p>
        </p:txBody>
      </p:sp>
      <p:sp>
        <p:nvSpPr>
          <p:cNvPr id="16" name="TextBox 15">
            <a:extLst>
              <a:ext uri="{FF2B5EF4-FFF2-40B4-BE49-F238E27FC236}">
                <a16:creationId xmlns:a16="http://schemas.microsoft.com/office/drawing/2014/main" id="{36BBDC47-24B4-7541-A724-F2064E7B7591}"/>
              </a:ext>
            </a:extLst>
          </p:cNvPr>
          <p:cNvSpPr txBox="1"/>
          <p:nvPr/>
        </p:nvSpPr>
        <p:spPr>
          <a:xfrm>
            <a:off x="7723579" y="3730937"/>
            <a:ext cx="906017" cy="261610"/>
          </a:xfrm>
          <a:prstGeom prst="rect">
            <a:avLst/>
          </a:prstGeom>
          <a:noFill/>
        </p:spPr>
        <p:txBody>
          <a:bodyPr wrap="none" rtlCol="0">
            <a:spAutoFit/>
          </a:bodyPr>
          <a:lstStyle/>
          <a:p>
            <a:r>
              <a:rPr lang="en-US" sz="1050" dirty="0">
                <a:solidFill>
                  <a:srgbClr val="0070C0"/>
                </a:solidFill>
              </a:rPr>
              <a:t>Difference</a:t>
            </a:r>
          </a:p>
        </p:txBody>
      </p:sp>
    </p:spTree>
    <p:extLst>
      <p:ext uri="{BB962C8B-B14F-4D97-AF65-F5344CB8AC3E}">
        <p14:creationId xmlns:p14="http://schemas.microsoft.com/office/powerpoint/2010/main" val="2436246335"/>
      </p:ext>
    </p:extLst>
  </p:cSld>
  <p:clrMapOvr>
    <a:masterClrMapping/>
  </p:clrMapOvr>
  <p:transition>
    <p:pull dir="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C85130-4ABE-2743-A2DA-9F8A1D5E74E5}"/>
              </a:ext>
            </a:extLst>
          </p:cNvPr>
          <p:cNvSpPr txBox="1"/>
          <p:nvPr/>
        </p:nvSpPr>
        <p:spPr>
          <a:xfrm>
            <a:off x="58856" y="91190"/>
            <a:ext cx="8238153" cy="338554"/>
          </a:xfrm>
          <a:prstGeom prst="rect">
            <a:avLst/>
          </a:prstGeom>
          <a:noFill/>
        </p:spPr>
        <p:txBody>
          <a:bodyPr wrap="none" rtlCol="0">
            <a:spAutoFit/>
          </a:bodyPr>
          <a:lstStyle/>
          <a:p>
            <a:r>
              <a:rPr lang="en-US" sz="1600" dirty="0"/>
              <a:t>Effects of turning off direct NOx emissions in d02 on net O3 chem. production</a:t>
            </a:r>
          </a:p>
        </p:txBody>
      </p:sp>
      <p:sp>
        <p:nvSpPr>
          <p:cNvPr id="3" name="TextBox 2">
            <a:extLst>
              <a:ext uri="{FF2B5EF4-FFF2-40B4-BE49-F238E27FC236}">
                <a16:creationId xmlns:a16="http://schemas.microsoft.com/office/drawing/2014/main" id="{EC17FE72-5CDE-0540-8C00-0138DB05589C}"/>
              </a:ext>
            </a:extLst>
          </p:cNvPr>
          <p:cNvSpPr txBox="1"/>
          <p:nvPr/>
        </p:nvSpPr>
        <p:spPr>
          <a:xfrm>
            <a:off x="112645" y="6421480"/>
            <a:ext cx="9031356" cy="261610"/>
          </a:xfrm>
          <a:prstGeom prst="rect">
            <a:avLst/>
          </a:prstGeom>
          <a:noFill/>
        </p:spPr>
        <p:txBody>
          <a:bodyPr wrap="square" rtlCol="0">
            <a:spAutoFit/>
          </a:bodyPr>
          <a:lstStyle/>
          <a:p>
            <a:r>
              <a:rPr lang="en-US" sz="1100" dirty="0"/>
              <a:t>NFR regions</a:t>
            </a:r>
          </a:p>
        </p:txBody>
      </p:sp>
      <p:pic>
        <p:nvPicPr>
          <p:cNvPr id="5" name="Picture 4">
            <a:extLst>
              <a:ext uri="{FF2B5EF4-FFF2-40B4-BE49-F238E27FC236}">
                <a16:creationId xmlns:a16="http://schemas.microsoft.com/office/drawing/2014/main" id="{1B51602D-F0DF-5D4D-86F1-E8D611A4B188}"/>
              </a:ext>
            </a:extLst>
          </p:cNvPr>
          <p:cNvPicPr>
            <a:picLocks noChangeAspect="1"/>
          </p:cNvPicPr>
          <p:nvPr/>
        </p:nvPicPr>
        <p:blipFill>
          <a:blip r:embed="rId3"/>
          <a:stretch>
            <a:fillRect/>
          </a:stretch>
        </p:blipFill>
        <p:spPr>
          <a:xfrm>
            <a:off x="450476" y="754694"/>
            <a:ext cx="3657600" cy="2743200"/>
          </a:xfrm>
          <a:prstGeom prst="rect">
            <a:avLst/>
          </a:prstGeom>
        </p:spPr>
      </p:pic>
      <p:pic>
        <p:nvPicPr>
          <p:cNvPr id="9" name="Picture 8">
            <a:extLst>
              <a:ext uri="{FF2B5EF4-FFF2-40B4-BE49-F238E27FC236}">
                <a16:creationId xmlns:a16="http://schemas.microsoft.com/office/drawing/2014/main" id="{40D17632-3B6E-074D-91E3-339DB4ECC836}"/>
              </a:ext>
            </a:extLst>
          </p:cNvPr>
          <p:cNvPicPr>
            <a:picLocks noChangeAspect="1"/>
          </p:cNvPicPr>
          <p:nvPr/>
        </p:nvPicPr>
        <p:blipFill>
          <a:blip r:embed="rId4"/>
          <a:stretch>
            <a:fillRect/>
          </a:stretch>
        </p:blipFill>
        <p:spPr>
          <a:xfrm>
            <a:off x="366531" y="3540492"/>
            <a:ext cx="3657600" cy="2743200"/>
          </a:xfrm>
          <a:prstGeom prst="rect">
            <a:avLst/>
          </a:prstGeom>
        </p:spPr>
      </p:pic>
      <p:pic>
        <p:nvPicPr>
          <p:cNvPr id="11" name="Picture 10">
            <a:extLst>
              <a:ext uri="{FF2B5EF4-FFF2-40B4-BE49-F238E27FC236}">
                <a16:creationId xmlns:a16="http://schemas.microsoft.com/office/drawing/2014/main" id="{7A71D390-21B7-DD4C-83EA-7E021677B59C}"/>
              </a:ext>
            </a:extLst>
          </p:cNvPr>
          <p:cNvPicPr>
            <a:picLocks noChangeAspect="1"/>
          </p:cNvPicPr>
          <p:nvPr/>
        </p:nvPicPr>
        <p:blipFill>
          <a:blip r:embed="rId5"/>
          <a:stretch>
            <a:fillRect/>
          </a:stretch>
        </p:blipFill>
        <p:spPr>
          <a:xfrm>
            <a:off x="4524935" y="3678280"/>
            <a:ext cx="3657600" cy="2743200"/>
          </a:xfrm>
          <a:prstGeom prst="rect">
            <a:avLst/>
          </a:prstGeom>
        </p:spPr>
      </p:pic>
      <p:pic>
        <p:nvPicPr>
          <p:cNvPr id="13" name="Picture 12">
            <a:extLst>
              <a:ext uri="{FF2B5EF4-FFF2-40B4-BE49-F238E27FC236}">
                <a16:creationId xmlns:a16="http://schemas.microsoft.com/office/drawing/2014/main" id="{ADBF8FBE-3B1E-D545-873A-89609DFF3175}"/>
              </a:ext>
            </a:extLst>
          </p:cNvPr>
          <p:cNvPicPr>
            <a:picLocks noChangeAspect="1"/>
          </p:cNvPicPr>
          <p:nvPr/>
        </p:nvPicPr>
        <p:blipFill>
          <a:blip r:embed="rId6"/>
          <a:stretch>
            <a:fillRect/>
          </a:stretch>
        </p:blipFill>
        <p:spPr>
          <a:xfrm>
            <a:off x="4383742" y="712096"/>
            <a:ext cx="3657600" cy="2743200"/>
          </a:xfrm>
          <a:prstGeom prst="rect">
            <a:avLst/>
          </a:prstGeom>
        </p:spPr>
      </p:pic>
      <p:sp>
        <p:nvSpPr>
          <p:cNvPr id="14" name="TextBox 13">
            <a:extLst>
              <a:ext uri="{FF2B5EF4-FFF2-40B4-BE49-F238E27FC236}">
                <a16:creationId xmlns:a16="http://schemas.microsoft.com/office/drawing/2014/main" id="{2F3692E0-B47A-CC46-8ED4-6D01255EAC30}"/>
              </a:ext>
            </a:extLst>
          </p:cNvPr>
          <p:cNvSpPr txBox="1"/>
          <p:nvPr/>
        </p:nvSpPr>
        <p:spPr>
          <a:xfrm>
            <a:off x="1617505" y="412370"/>
            <a:ext cx="5908990" cy="461665"/>
          </a:xfrm>
          <a:prstGeom prst="rect">
            <a:avLst/>
          </a:prstGeom>
          <a:noFill/>
        </p:spPr>
        <p:txBody>
          <a:bodyPr wrap="none" rtlCol="0">
            <a:spAutoFit/>
          </a:bodyPr>
          <a:lstStyle/>
          <a:p>
            <a:r>
              <a:rPr lang="en-US" dirty="0"/>
              <a:t>with	       		      	        without</a:t>
            </a:r>
          </a:p>
        </p:txBody>
      </p:sp>
    </p:spTree>
    <p:extLst>
      <p:ext uri="{BB962C8B-B14F-4D97-AF65-F5344CB8AC3E}">
        <p14:creationId xmlns:p14="http://schemas.microsoft.com/office/powerpoint/2010/main" val="2251723055"/>
      </p:ext>
    </p:extLst>
  </p:cSld>
  <p:clrMapOvr>
    <a:masterClrMapping/>
  </p:clrMapOvr>
  <p:transition>
    <p:pull dir="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C85130-4ABE-2743-A2DA-9F8A1D5E74E5}"/>
              </a:ext>
            </a:extLst>
          </p:cNvPr>
          <p:cNvSpPr txBox="1"/>
          <p:nvPr/>
        </p:nvSpPr>
        <p:spPr>
          <a:xfrm>
            <a:off x="112644" y="112643"/>
            <a:ext cx="7869911" cy="369332"/>
          </a:xfrm>
          <a:prstGeom prst="rect">
            <a:avLst/>
          </a:prstGeom>
          <a:noFill/>
        </p:spPr>
        <p:txBody>
          <a:bodyPr wrap="none" rtlCol="0">
            <a:spAutoFit/>
          </a:bodyPr>
          <a:lstStyle/>
          <a:p>
            <a:r>
              <a:rPr lang="en-US" sz="1800" dirty="0"/>
              <a:t>Effects of turning off direct NOx emissions in d02 on OH reactivity</a:t>
            </a:r>
          </a:p>
        </p:txBody>
      </p:sp>
      <p:sp>
        <p:nvSpPr>
          <p:cNvPr id="3" name="TextBox 2">
            <a:extLst>
              <a:ext uri="{FF2B5EF4-FFF2-40B4-BE49-F238E27FC236}">
                <a16:creationId xmlns:a16="http://schemas.microsoft.com/office/drawing/2014/main" id="{EC17FE72-5CDE-0540-8C00-0138DB05589C}"/>
              </a:ext>
            </a:extLst>
          </p:cNvPr>
          <p:cNvSpPr txBox="1"/>
          <p:nvPr/>
        </p:nvSpPr>
        <p:spPr>
          <a:xfrm>
            <a:off x="112644" y="6421480"/>
            <a:ext cx="3687228" cy="261610"/>
          </a:xfrm>
          <a:prstGeom prst="rect">
            <a:avLst/>
          </a:prstGeom>
          <a:noFill/>
        </p:spPr>
        <p:txBody>
          <a:bodyPr wrap="none" rtlCol="0">
            <a:spAutoFit/>
          </a:bodyPr>
          <a:lstStyle/>
          <a:p>
            <a:r>
              <a:rPr lang="en-US" sz="1100" dirty="0"/>
              <a:t>NFR regions; the relative role of HCHO decreases</a:t>
            </a:r>
          </a:p>
        </p:txBody>
      </p:sp>
      <p:sp>
        <p:nvSpPr>
          <p:cNvPr id="8" name="TextBox 7">
            <a:extLst>
              <a:ext uri="{FF2B5EF4-FFF2-40B4-BE49-F238E27FC236}">
                <a16:creationId xmlns:a16="http://schemas.microsoft.com/office/drawing/2014/main" id="{B651F8DB-ED27-4840-9556-6E6D53DF7263}"/>
              </a:ext>
            </a:extLst>
          </p:cNvPr>
          <p:cNvSpPr txBox="1"/>
          <p:nvPr/>
        </p:nvSpPr>
        <p:spPr>
          <a:xfrm>
            <a:off x="4141694" y="887506"/>
            <a:ext cx="184731" cy="461665"/>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083C56FF-01AD-A34E-9DDE-33EC0F0CD618}"/>
              </a:ext>
            </a:extLst>
          </p:cNvPr>
          <p:cNvPicPr>
            <a:picLocks noChangeAspect="1"/>
          </p:cNvPicPr>
          <p:nvPr/>
        </p:nvPicPr>
        <p:blipFill>
          <a:blip r:embed="rId3"/>
          <a:stretch>
            <a:fillRect/>
          </a:stretch>
        </p:blipFill>
        <p:spPr>
          <a:xfrm>
            <a:off x="4866235" y="870110"/>
            <a:ext cx="3657600" cy="2743200"/>
          </a:xfrm>
          <a:prstGeom prst="rect">
            <a:avLst/>
          </a:prstGeom>
        </p:spPr>
      </p:pic>
      <p:pic>
        <p:nvPicPr>
          <p:cNvPr id="10" name="Picture 9">
            <a:extLst>
              <a:ext uri="{FF2B5EF4-FFF2-40B4-BE49-F238E27FC236}">
                <a16:creationId xmlns:a16="http://schemas.microsoft.com/office/drawing/2014/main" id="{C7396194-F475-874E-818C-CB6CCE6DAC8C}"/>
              </a:ext>
            </a:extLst>
          </p:cNvPr>
          <p:cNvPicPr>
            <a:picLocks noChangeAspect="1"/>
          </p:cNvPicPr>
          <p:nvPr/>
        </p:nvPicPr>
        <p:blipFill>
          <a:blip r:embed="rId4"/>
          <a:stretch>
            <a:fillRect/>
          </a:stretch>
        </p:blipFill>
        <p:spPr>
          <a:xfrm>
            <a:off x="4968688" y="3570194"/>
            <a:ext cx="3657600" cy="2743200"/>
          </a:xfrm>
          <a:prstGeom prst="rect">
            <a:avLst/>
          </a:prstGeom>
        </p:spPr>
      </p:pic>
      <p:pic>
        <p:nvPicPr>
          <p:cNvPr id="12" name="Picture 11">
            <a:extLst>
              <a:ext uri="{FF2B5EF4-FFF2-40B4-BE49-F238E27FC236}">
                <a16:creationId xmlns:a16="http://schemas.microsoft.com/office/drawing/2014/main" id="{075E60BE-9CEA-624F-BDC7-02F723B8AF45}"/>
              </a:ext>
            </a:extLst>
          </p:cNvPr>
          <p:cNvPicPr>
            <a:picLocks noChangeAspect="1"/>
          </p:cNvPicPr>
          <p:nvPr/>
        </p:nvPicPr>
        <p:blipFill>
          <a:blip r:embed="rId5"/>
          <a:stretch>
            <a:fillRect/>
          </a:stretch>
        </p:blipFill>
        <p:spPr>
          <a:xfrm>
            <a:off x="280130" y="3570194"/>
            <a:ext cx="3657600" cy="2743200"/>
          </a:xfrm>
          <a:prstGeom prst="rect">
            <a:avLst/>
          </a:prstGeom>
        </p:spPr>
      </p:pic>
      <p:sp>
        <p:nvSpPr>
          <p:cNvPr id="13" name="TextBox 12">
            <a:extLst>
              <a:ext uri="{FF2B5EF4-FFF2-40B4-BE49-F238E27FC236}">
                <a16:creationId xmlns:a16="http://schemas.microsoft.com/office/drawing/2014/main" id="{737D6C7B-949F-2C49-BB64-6E8F4D263702}"/>
              </a:ext>
            </a:extLst>
          </p:cNvPr>
          <p:cNvSpPr txBox="1"/>
          <p:nvPr/>
        </p:nvSpPr>
        <p:spPr>
          <a:xfrm>
            <a:off x="1570440" y="523861"/>
            <a:ext cx="5908990" cy="461665"/>
          </a:xfrm>
          <a:prstGeom prst="rect">
            <a:avLst/>
          </a:prstGeom>
          <a:noFill/>
        </p:spPr>
        <p:txBody>
          <a:bodyPr wrap="none" rtlCol="0">
            <a:spAutoFit/>
          </a:bodyPr>
          <a:lstStyle/>
          <a:p>
            <a:r>
              <a:rPr lang="en-US" dirty="0"/>
              <a:t>with	       		      	        without</a:t>
            </a:r>
          </a:p>
        </p:txBody>
      </p:sp>
      <p:pic>
        <p:nvPicPr>
          <p:cNvPr id="15" name="Picture 14">
            <a:extLst>
              <a:ext uri="{FF2B5EF4-FFF2-40B4-BE49-F238E27FC236}">
                <a16:creationId xmlns:a16="http://schemas.microsoft.com/office/drawing/2014/main" id="{A4F150BC-A3A7-384C-98ED-2D96580E2613}"/>
              </a:ext>
            </a:extLst>
          </p:cNvPr>
          <p:cNvPicPr>
            <a:picLocks noChangeAspect="1"/>
          </p:cNvPicPr>
          <p:nvPr/>
        </p:nvPicPr>
        <p:blipFill>
          <a:blip r:embed="rId6"/>
          <a:stretch>
            <a:fillRect/>
          </a:stretch>
        </p:blipFill>
        <p:spPr>
          <a:xfrm>
            <a:off x="196387" y="927818"/>
            <a:ext cx="3657600" cy="2743200"/>
          </a:xfrm>
          <a:prstGeom prst="rect">
            <a:avLst/>
          </a:prstGeom>
        </p:spPr>
      </p:pic>
    </p:spTree>
    <p:extLst>
      <p:ext uri="{BB962C8B-B14F-4D97-AF65-F5344CB8AC3E}">
        <p14:creationId xmlns:p14="http://schemas.microsoft.com/office/powerpoint/2010/main" val="897284252"/>
      </p:ext>
    </p:extLst>
  </p:cSld>
  <p:clrMapOvr>
    <a:masterClrMapping/>
  </p:clrMapOvr>
  <p:transition>
    <p:pull dir="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17FE72-5CDE-0540-8C00-0138DB05589C}"/>
              </a:ext>
            </a:extLst>
          </p:cNvPr>
          <p:cNvSpPr txBox="1"/>
          <p:nvPr/>
        </p:nvSpPr>
        <p:spPr>
          <a:xfrm>
            <a:off x="112645" y="6421480"/>
            <a:ext cx="9031356" cy="261610"/>
          </a:xfrm>
          <a:prstGeom prst="rect">
            <a:avLst/>
          </a:prstGeom>
          <a:noFill/>
        </p:spPr>
        <p:txBody>
          <a:bodyPr wrap="square" rtlCol="0">
            <a:spAutoFit/>
          </a:bodyPr>
          <a:lstStyle/>
          <a:p>
            <a:r>
              <a:rPr lang="en-US" sz="1100" dirty="0"/>
              <a:t>Foothills: only small ozone production </a:t>
            </a:r>
          </a:p>
        </p:txBody>
      </p:sp>
      <p:pic>
        <p:nvPicPr>
          <p:cNvPr id="6" name="Picture 5">
            <a:extLst>
              <a:ext uri="{FF2B5EF4-FFF2-40B4-BE49-F238E27FC236}">
                <a16:creationId xmlns:a16="http://schemas.microsoft.com/office/drawing/2014/main" id="{8FB0D9E5-D2B8-3B49-B3CF-7C4D955B6C2A}"/>
              </a:ext>
            </a:extLst>
          </p:cNvPr>
          <p:cNvPicPr>
            <a:picLocks noChangeAspect="1"/>
          </p:cNvPicPr>
          <p:nvPr/>
        </p:nvPicPr>
        <p:blipFill>
          <a:blip r:embed="rId3"/>
          <a:stretch>
            <a:fillRect/>
          </a:stretch>
        </p:blipFill>
        <p:spPr>
          <a:xfrm>
            <a:off x="4679577" y="990018"/>
            <a:ext cx="3657600" cy="2743200"/>
          </a:xfrm>
          <a:prstGeom prst="rect">
            <a:avLst/>
          </a:prstGeom>
        </p:spPr>
      </p:pic>
      <p:pic>
        <p:nvPicPr>
          <p:cNvPr id="8" name="Picture 7">
            <a:extLst>
              <a:ext uri="{FF2B5EF4-FFF2-40B4-BE49-F238E27FC236}">
                <a16:creationId xmlns:a16="http://schemas.microsoft.com/office/drawing/2014/main" id="{CCB63191-3B9D-B548-AEA2-1E8414C865CE}"/>
              </a:ext>
            </a:extLst>
          </p:cNvPr>
          <p:cNvPicPr>
            <a:picLocks noChangeAspect="1"/>
          </p:cNvPicPr>
          <p:nvPr/>
        </p:nvPicPr>
        <p:blipFill>
          <a:blip r:embed="rId4"/>
          <a:stretch>
            <a:fillRect/>
          </a:stretch>
        </p:blipFill>
        <p:spPr>
          <a:xfrm>
            <a:off x="477370" y="935080"/>
            <a:ext cx="3657600" cy="2743200"/>
          </a:xfrm>
          <a:prstGeom prst="rect">
            <a:avLst/>
          </a:prstGeom>
        </p:spPr>
      </p:pic>
      <p:pic>
        <p:nvPicPr>
          <p:cNvPr id="17" name="Picture 16">
            <a:extLst>
              <a:ext uri="{FF2B5EF4-FFF2-40B4-BE49-F238E27FC236}">
                <a16:creationId xmlns:a16="http://schemas.microsoft.com/office/drawing/2014/main" id="{315988B5-B53B-934C-97E4-7008AC67FA84}"/>
              </a:ext>
            </a:extLst>
          </p:cNvPr>
          <p:cNvPicPr>
            <a:picLocks noChangeAspect="1"/>
          </p:cNvPicPr>
          <p:nvPr/>
        </p:nvPicPr>
        <p:blipFill>
          <a:blip r:embed="rId5"/>
          <a:stretch>
            <a:fillRect/>
          </a:stretch>
        </p:blipFill>
        <p:spPr>
          <a:xfrm>
            <a:off x="477370" y="3678280"/>
            <a:ext cx="3657600" cy="2743200"/>
          </a:xfrm>
          <a:prstGeom prst="rect">
            <a:avLst/>
          </a:prstGeom>
        </p:spPr>
      </p:pic>
      <p:pic>
        <p:nvPicPr>
          <p:cNvPr id="19" name="Picture 18">
            <a:extLst>
              <a:ext uri="{FF2B5EF4-FFF2-40B4-BE49-F238E27FC236}">
                <a16:creationId xmlns:a16="http://schemas.microsoft.com/office/drawing/2014/main" id="{70971C95-745E-B54F-B2A8-AD8BAD7D9AAC}"/>
              </a:ext>
            </a:extLst>
          </p:cNvPr>
          <p:cNvPicPr>
            <a:picLocks noChangeAspect="1"/>
          </p:cNvPicPr>
          <p:nvPr/>
        </p:nvPicPr>
        <p:blipFill>
          <a:blip r:embed="rId6"/>
          <a:stretch>
            <a:fillRect/>
          </a:stretch>
        </p:blipFill>
        <p:spPr>
          <a:xfrm>
            <a:off x="4679577" y="3678280"/>
            <a:ext cx="3657600" cy="2743200"/>
          </a:xfrm>
          <a:prstGeom prst="rect">
            <a:avLst/>
          </a:prstGeom>
        </p:spPr>
      </p:pic>
      <p:sp>
        <p:nvSpPr>
          <p:cNvPr id="20" name="TextBox 19">
            <a:extLst>
              <a:ext uri="{FF2B5EF4-FFF2-40B4-BE49-F238E27FC236}">
                <a16:creationId xmlns:a16="http://schemas.microsoft.com/office/drawing/2014/main" id="{72B0C96F-9DA7-E144-8C0A-25488C96687C}"/>
              </a:ext>
            </a:extLst>
          </p:cNvPr>
          <p:cNvSpPr txBox="1"/>
          <p:nvPr/>
        </p:nvSpPr>
        <p:spPr>
          <a:xfrm>
            <a:off x="1570440" y="523861"/>
            <a:ext cx="5908990" cy="461665"/>
          </a:xfrm>
          <a:prstGeom prst="rect">
            <a:avLst/>
          </a:prstGeom>
          <a:noFill/>
        </p:spPr>
        <p:txBody>
          <a:bodyPr wrap="none" rtlCol="0">
            <a:spAutoFit/>
          </a:bodyPr>
          <a:lstStyle/>
          <a:p>
            <a:r>
              <a:rPr lang="en-US" dirty="0"/>
              <a:t>with	       		      	        without</a:t>
            </a:r>
          </a:p>
        </p:txBody>
      </p:sp>
      <p:sp>
        <p:nvSpPr>
          <p:cNvPr id="9" name="TextBox 8">
            <a:extLst>
              <a:ext uri="{FF2B5EF4-FFF2-40B4-BE49-F238E27FC236}">
                <a16:creationId xmlns:a16="http://schemas.microsoft.com/office/drawing/2014/main" id="{F1C69C5F-701E-A54F-A456-4FD0B64D5169}"/>
              </a:ext>
            </a:extLst>
          </p:cNvPr>
          <p:cNvSpPr txBox="1"/>
          <p:nvPr/>
        </p:nvSpPr>
        <p:spPr>
          <a:xfrm>
            <a:off x="58856" y="91190"/>
            <a:ext cx="8238153" cy="338554"/>
          </a:xfrm>
          <a:prstGeom prst="rect">
            <a:avLst/>
          </a:prstGeom>
          <a:noFill/>
        </p:spPr>
        <p:txBody>
          <a:bodyPr wrap="none" rtlCol="0">
            <a:spAutoFit/>
          </a:bodyPr>
          <a:lstStyle/>
          <a:p>
            <a:r>
              <a:rPr lang="en-US" sz="1600" dirty="0"/>
              <a:t>Effects of turning off direct NOx emissions in d02 on net O3 chem. production</a:t>
            </a:r>
          </a:p>
        </p:txBody>
      </p:sp>
    </p:spTree>
    <p:extLst>
      <p:ext uri="{BB962C8B-B14F-4D97-AF65-F5344CB8AC3E}">
        <p14:creationId xmlns:p14="http://schemas.microsoft.com/office/powerpoint/2010/main" val="2756757758"/>
      </p:ext>
    </p:extLst>
  </p:cSld>
  <p:clrMapOvr>
    <a:masterClrMapping/>
  </p:clrMapOvr>
  <p:transition>
    <p:pull dir="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17FE72-5CDE-0540-8C00-0138DB05589C}"/>
              </a:ext>
            </a:extLst>
          </p:cNvPr>
          <p:cNvSpPr txBox="1"/>
          <p:nvPr/>
        </p:nvSpPr>
        <p:spPr>
          <a:xfrm>
            <a:off x="112644" y="6421480"/>
            <a:ext cx="1340432" cy="261610"/>
          </a:xfrm>
          <a:prstGeom prst="rect">
            <a:avLst/>
          </a:prstGeom>
          <a:noFill/>
        </p:spPr>
        <p:txBody>
          <a:bodyPr wrap="none" rtlCol="0">
            <a:spAutoFit/>
          </a:bodyPr>
          <a:lstStyle/>
          <a:p>
            <a:r>
              <a:rPr lang="en-US" sz="1100" dirty="0"/>
              <a:t>Foothills regions</a:t>
            </a:r>
          </a:p>
        </p:txBody>
      </p:sp>
      <p:sp>
        <p:nvSpPr>
          <p:cNvPr id="8" name="TextBox 7">
            <a:extLst>
              <a:ext uri="{FF2B5EF4-FFF2-40B4-BE49-F238E27FC236}">
                <a16:creationId xmlns:a16="http://schemas.microsoft.com/office/drawing/2014/main" id="{B651F8DB-ED27-4840-9556-6E6D53DF7263}"/>
              </a:ext>
            </a:extLst>
          </p:cNvPr>
          <p:cNvSpPr txBox="1"/>
          <p:nvPr/>
        </p:nvSpPr>
        <p:spPr>
          <a:xfrm>
            <a:off x="4141694" y="887506"/>
            <a:ext cx="184731" cy="461665"/>
          </a:xfrm>
          <a:prstGeom prst="rect">
            <a:avLst/>
          </a:prstGeom>
          <a:noFill/>
        </p:spPr>
        <p:txBody>
          <a:bodyPr wrap="none" rtlCol="0">
            <a:spAutoFit/>
          </a:bodyPr>
          <a:lstStyle/>
          <a:p>
            <a:endParaRPr lang="en-US" dirty="0"/>
          </a:p>
        </p:txBody>
      </p:sp>
      <p:sp>
        <p:nvSpPr>
          <p:cNvPr id="13" name="TextBox 12">
            <a:extLst>
              <a:ext uri="{FF2B5EF4-FFF2-40B4-BE49-F238E27FC236}">
                <a16:creationId xmlns:a16="http://schemas.microsoft.com/office/drawing/2014/main" id="{737D6C7B-949F-2C49-BB64-6E8F4D263702}"/>
              </a:ext>
            </a:extLst>
          </p:cNvPr>
          <p:cNvSpPr txBox="1"/>
          <p:nvPr/>
        </p:nvSpPr>
        <p:spPr>
          <a:xfrm>
            <a:off x="1570440" y="523861"/>
            <a:ext cx="5908990" cy="461665"/>
          </a:xfrm>
          <a:prstGeom prst="rect">
            <a:avLst/>
          </a:prstGeom>
          <a:noFill/>
        </p:spPr>
        <p:txBody>
          <a:bodyPr wrap="none" rtlCol="0">
            <a:spAutoFit/>
          </a:bodyPr>
          <a:lstStyle/>
          <a:p>
            <a:r>
              <a:rPr lang="en-US" dirty="0"/>
              <a:t>with	       		      	        without</a:t>
            </a:r>
          </a:p>
        </p:txBody>
      </p:sp>
      <p:pic>
        <p:nvPicPr>
          <p:cNvPr id="6" name="Picture 5">
            <a:extLst>
              <a:ext uri="{FF2B5EF4-FFF2-40B4-BE49-F238E27FC236}">
                <a16:creationId xmlns:a16="http://schemas.microsoft.com/office/drawing/2014/main" id="{4652C9D6-2A82-BB42-BB21-37B6ACF338FD}"/>
              </a:ext>
            </a:extLst>
          </p:cNvPr>
          <p:cNvPicPr>
            <a:picLocks noChangeAspect="1"/>
          </p:cNvPicPr>
          <p:nvPr/>
        </p:nvPicPr>
        <p:blipFill>
          <a:blip r:embed="rId3"/>
          <a:stretch>
            <a:fillRect/>
          </a:stretch>
        </p:blipFill>
        <p:spPr>
          <a:xfrm>
            <a:off x="5123330" y="3809085"/>
            <a:ext cx="3657600" cy="2743200"/>
          </a:xfrm>
          <a:prstGeom prst="rect">
            <a:avLst/>
          </a:prstGeom>
        </p:spPr>
      </p:pic>
      <p:pic>
        <p:nvPicPr>
          <p:cNvPr id="9" name="Picture 8">
            <a:extLst>
              <a:ext uri="{FF2B5EF4-FFF2-40B4-BE49-F238E27FC236}">
                <a16:creationId xmlns:a16="http://schemas.microsoft.com/office/drawing/2014/main" id="{2BC33869-11BA-D544-B845-A95CEE40134F}"/>
              </a:ext>
            </a:extLst>
          </p:cNvPr>
          <p:cNvPicPr>
            <a:picLocks noChangeAspect="1"/>
          </p:cNvPicPr>
          <p:nvPr/>
        </p:nvPicPr>
        <p:blipFill>
          <a:blip r:embed="rId4"/>
          <a:stretch>
            <a:fillRect/>
          </a:stretch>
        </p:blipFill>
        <p:spPr>
          <a:xfrm>
            <a:off x="5068879" y="1048870"/>
            <a:ext cx="3657600" cy="2743200"/>
          </a:xfrm>
          <a:prstGeom prst="rect">
            <a:avLst/>
          </a:prstGeom>
        </p:spPr>
      </p:pic>
      <p:pic>
        <p:nvPicPr>
          <p:cNvPr id="19" name="Picture 18">
            <a:extLst>
              <a:ext uri="{FF2B5EF4-FFF2-40B4-BE49-F238E27FC236}">
                <a16:creationId xmlns:a16="http://schemas.microsoft.com/office/drawing/2014/main" id="{D53CFBB0-3791-F140-80D9-A9BFC76BEC3D}"/>
              </a:ext>
            </a:extLst>
          </p:cNvPr>
          <p:cNvPicPr>
            <a:picLocks noChangeAspect="1"/>
          </p:cNvPicPr>
          <p:nvPr/>
        </p:nvPicPr>
        <p:blipFill>
          <a:blip r:embed="rId5"/>
          <a:stretch>
            <a:fillRect/>
          </a:stretch>
        </p:blipFill>
        <p:spPr>
          <a:xfrm>
            <a:off x="900952" y="3610535"/>
            <a:ext cx="3657600" cy="2743200"/>
          </a:xfrm>
          <a:prstGeom prst="rect">
            <a:avLst/>
          </a:prstGeom>
        </p:spPr>
      </p:pic>
      <p:pic>
        <p:nvPicPr>
          <p:cNvPr id="21" name="Picture 20">
            <a:extLst>
              <a:ext uri="{FF2B5EF4-FFF2-40B4-BE49-F238E27FC236}">
                <a16:creationId xmlns:a16="http://schemas.microsoft.com/office/drawing/2014/main" id="{B6EE054C-DE5B-9047-A1CE-872172043DCC}"/>
              </a:ext>
            </a:extLst>
          </p:cNvPr>
          <p:cNvPicPr>
            <a:picLocks noChangeAspect="1"/>
          </p:cNvPicPr>
          <p:nvPr/>
        </p:nvPicPr>
        <p:blipFill>
          <a:blip r:embed="rId6"/>
          <a:stretch>
            <a:fillRect/>
          </a:stretch>
        </p:blipFill>
        <p:spPr>
          <a:xfrm>
            <a:off x="914400" y="1005696"/>
            <a:ext cx="3657600" cy="2743200"/>
          </a:xfrm>
          <a:prstGeom prst="rect">
            <a:avLst/>
          </a:prstGeom>
        </p:spPr>
      </p:pic>
      <p:sp>
        <p:nvSpPr>
          <p:cNvPr id="22" name="TextBox 21">
            <a:extLst>
              <a:ext uri="{FF2B5EF4-FFF2-40B4-BE49-F238E27FC236}">
                <a16:creationId xmlns:a16="http://schemas.microsoft.com/office/drawing/2014/main" id="{C13627F0-BA58-5E4D-AD4E-FA91CFA2FA38}"/>
              </a:ext>
            </a:extLst>
          </p:cNvPr>
          <p:cNvSpPr txBox="1"/>
          <p:nvPr/>
        </p:nvSpPr>
        <p:spPr>
          <a:xfrm>
            <a:off x="112644" y="112643"/>
            <a:ext cx="7869911" cy="369332"/>
          </a:xfrm>
          <a:prstGeom prst="rect">
            <a:avLst/>
          </a:prstGeom>
          <a:noFill/>
        </p:spPr>
        <p:txBody>
          <a:bodyPr wrap="none" rtlCol="0">
            <a:spAutoFit/>
          </a:bodyPr>
          <a:lstStyle/>
          <a:p>
            <a:r>
              <a:rPr lang="en-US" sz="1800" dirty="0"/>
              <a:t>Effects of turning off direct NOx emissions in d02 on OH reactivity</a:t>
            </a:r>
          </a:p>
        </p:txBody>
      </p:sp>
    </p:spTree>
    <p:extLst>
      <p:ext uri="{BB962C8B-B14F-4D97-AF65-F5344CB8AC3E}">
        <p14:creationId xmlns:p14="http://schemas.microsoft.com/office/powerpoint/2010/main" val="1679301992"/>
      </p:ext>
    </p:extLst>
  </p:cSld>
  <p:clrMapOvr>
    <a:masterClrMapping/>
  </p:clrMapOvr>
  <p:transition>
    <p:pull dir="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412E1D-FF93-1B4F-8F4F-EB4731D53FFB}"/>
              </a:ext>
            </a:extLst>
          </p:cNvPr>
          <p:cNvSpPr txBox="1"/>
          <p:nvPr/>
        </p:nvSpPr>
        <p:spPr>
          <a:xfrm>
            <a:off x="1000540" y="2484781"/>
            <a:ext cx="6705600" cy="830997"/>
          </a:xfrm>
          <a:prstGeom prst="rect">
            <a:avLst/>
          </a:prstGeom>
          <a:noFill/>
        </p:spPr>
        <p:txBody>
          <a:bodyPr wrap="square" rtlCol="0">
            <a:spAutoFit/>
          </a:bodyPr>
          <a:lstStyle/>
          <a:p>
            <a:pPr algn="ctr"/>
            <a:r>
              <a:rPr lang="en-US" dirty="0"/>
              <a:t>Results do not change much when the OG emissions diurnal cycle is taken out</a:t>
            </a:r>
          </a:p>
        </p:txBody>
      </p:sp>
    </p:spTree>
    <p:extLst>
      <p:ext uri="{BB962C8B-B14F-4D97-AF65-F5344CB8AC3E}">
        <p14:creationId xmlns:p14="http://schemas.microsoft.com/office/powerpoint/2010/main" val="1566342120"/>
      </p:ext>
    </p:extLst>
  </p:cSld>
  <p:clrMapOvr>
    <a:masterClrMapping/>
  </p:clrMapOvr>
  <p:transition>
    <p:pull dir="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C85130-4ABE-2743-A2DA-9F8A1D5E74E5}"/>
              </a:ext>
            </a:extLst>
          </p:cNvPr>
          <p:cNvSpPr txBox="1"/>
          <p:nvPr/>
        </p:nvSpPr>
        <p:spPr>
          <a:xfrm>
            <a:off x="112644" y="112643"/>
            <a:ext cx="8006166" cy="369332"/>
          </a:xfrm>
          <a:prstGeom prst="rect">
            <a:avLst/>
          </a:prstGeom>
          <a:noFill/>
        </p:spPr>
        <p:txBody>
          <a:bodyPr wrap="none" rtlCol="0">
            <a:spAutoFit/>
          </a:bodyPr>
          <a:lstStyle/>
          <a:p>
            <a:r>
              <a:rPr lang="en-US" sz="1800" dirty="0"/>
              <a:t>Effects of turning off direct NOx emissions in d02 on NOx reactivity</a:t>
            </a:r>
          </a:p>
        </p:txBody>
      </p:sp>
      <p:sp>
        <p:nvSpPr>
          <p:cNvPr id="8" name="TextBox 7">
            <a:extLst>
              <a:ext uri="{FF2B5EF4-FFF2-40B4-BE49-F238E27FC236}">
                <a16:creationId xmlns:a16="http://schemas.microsoft.com/office/drawing/2014/main" id="{B651F8DB-ED27-4840-9556-6E6D53DF7263}"/>
              </a:ext>
            </a:extLst>
          </p:cNvPr>
          <p:cNvSpPr txBox="1"/>
          <p:nvPr/>
        </p:nvSpPr>
        <p:spPr>
          <a:xfrm>
            <a:off x="4141694" y="887506"/>
            <a:ext cx="184731" cy="461665"/>
          </a:xfrm>
          <a:prstGeom prst="rect">
            <a:avLst/>
          </a:prstGeom>
          <a:noFill/>
        </p:spPr>
        <p:txBody>
          <a:bodyPr wrap="none" rtlCol="0">
            <a:spAutoFit/>
          </a:bodyPr>
          <a:lstStyle/>
          <a:p>
            <a:endParaRPr lang="en-US" dirty="0"/>
          </a:p>
        </p:txBody>
      </p:sp>
      <p:sp>
        <p:nvSpPr>
          <p:cNvPr id="13" name="TextBox 12">
            <a:extLst>
              <a:ext uri="{FF2B5EF4-FFF2-40B4-BE49-F238E27FC236}">
                <a16:creationId xmlns:a16="http://schemas.microsoft.com/office/drawing/2014/main" id="{737D6C7B-949F-2C49-BB64-6E8F4D263702}"/>
              </a:ext>
            </a:extLst>
          </p:cNvPr>
          <p:cNvSpPr txBox="1"/>
          <p:nvPr/>
        </p:nvSpPr>
        <p:spPr>
          <a:xfrm>
            <a:off x="1570440" y="523861"/>
            <a:ext cx="5908990" cy="461665"/>
          </a:xfrm>
          <a:prstGeom prst="rect">
            <a:avLst/>
          </a:prstGeom>
          <a:noFill/>
        </p:spPr>
        <p:txBody>
          <a:bodyPr wrap="none" rtlCol="0">
            <a:spAutoFit/>
          </a:bodyPr>
          <a:lstStyle/>
          <a:p>
            <a:r>
              <a:rPr lang="en-US" dirty="0"/>
              <a:t>with	       		      	        without</a:t>
            </a:r>
          </a:p>
        </p:txBody>
      </p:sp>
      <p:pic>
        <p:nvPicPr>
          <p:cNvPr id="6" name="Picture 5">
            <a:extLst>
              <a:ext uri="{FF2B5EF4-FFF2-40B4-BE49-F238E27FC236}">
                <a16:creationId xmlns:a16="http://schemas.microsoft.com/office/drawing/2014/main" id="{4556102C-FCBC-684F-85F8-819E5E51F795}"/>
              </a:ext>
            </a:extLst>
          </p:cNvPr>
          <p:cNvPicPr>
            <a:picLocks noChangeAspect="1"/>
          </p:cNvPicPr>
          <p:nvPr/>
        </p:nvPicPr>
        <p:blipFill>
          <a:blip r:embed="rId3"/>
          <a:stretch>
            <a:fillRect/>
          </a:stretch>
        </p:blipFill>
        <p:spPr>
          <a:xfrm>
            <a:off x="4679577" y="3617259"/>
            <a:ext cx="3657600" cy="2743200"/>
          </a:xfrm>
          <a:prstGeom prst="rect">
            <a:avLst/>
          </a:prstGeom>
        </p:spPr>
      </p:pic>
      <p:pic>
        <p:nvPicPr>
          <p:cNvPr id="9" name="Picture 8">
            <a:extLst>
              <a:ext uri="{FF2B5EF4-FFF2-40B4-BE49-F238E27FC236}">
                <a16:creationId xmlns:a16="http://schemas.microsoft.com/office/drawing/2014/main" id="{656164C1-8BF6-1A48-BAF0-6690B8ACC1A7}"/>
              </a:ext>
            </a:extLst>
          </p:cNvPr>
          <p:cNvPicPr>
            <a:picLocks noChangeAspect="1"/>
          </p:cNvPicPr>
          <p:nvPr/>
        </p:nvPicPr>
        <p:blipFill>
          <a:blip r:embed="rId4"/>
          <a:stretch>
            <a:fillRect/>
          </a:stretch>
        </p:blipFill>
        <p:spPr>
          <a:xfrm>
            <a:off x="4679577" y="985526"/>
            <a:ext cx="3657600" cy="2743200"/>
          </a:xfrm>
          <a:prstGeom prst="rect">
            <a:avLst/>
          </a:prstGeom>
        </p:spPr>
      </p:pic>
      <p:pic>
        <p:nvPicPr>
          <p:cNvPr id="14" name="Picture 13">
            <a:extLst>
              <a:ext uri="{FF2B5EF4-FFF2-40B4-BE49-F238E27FC236}">
                <a16:creationId xmlns:a16="http://schemas.microsoft.com/office/drawing/2014/main" id="{EC2CE8CA-C6D5-D245-8111-CE993D69C3A0}"/>
              </a:ext>
            </a:extLst>
          </p:cNvPr>
          <p:cNvPicPr>
            <a:picLocks noChangeAspect="1"/>
          </p:cNvPicPr>
          <p:nvPr/>
        </p:nvPicPr>
        <p:blipFill>
          <a:blip r:embed="rId5"/>
          <a:stretch>
            <a:fillRect/>
          </a:stretch>
        </p:blipFill>
        <p:spPr>
          <a:xfrm>
            <a:off x="366531" y="3617259"/>
            <a:ext cx="3657600" cy="2743200"/>
          </a:xfrm>
          <a:prstGeom prst="rect">
            <a:avLst/>
          </a:prstGeom>
        </p:spPr>
      </p:pic>
      <p:pic>
        <p:nvPicPr>
          <p:cNvPr id="17" name="Picture 16">
            <a:extLst>
              <a:ext uri="{FF2B5EF4-FFF2-40B4-BE49-F238E27FC236}">
                <a16:creationId xmlns:a16="http://schemas.microsoft.com/office/drawing/2014/main" id="{4FF51971-0927-2D43-B402-6868C7BE38F9}"/>
              </a:ext>
            </a:extLst>
          </p:cNvPr>
          <p:cNvPicPr>
            <a:picLocks noChangeAspect="1"/>
          </p:cNvPicPr>
          <p:nvPr/>
        </p:nvPicPr>
        <p:blipFill>
          <a:blip r:embed="rId6"/>
          <a:stretch>
            <a:fillRect/>
          </a:stretch>
        </p:blipFill>
        <p:spPr>
          <a:xfrm>
            <a:off x="386967" y="929793"/>
            <a:ext cx="3657600" cy="2743200"/>
          </a:xfrm>
          <a:prstGeom prst="rect">
            <a:avLst/>
          </a:prstGeom>
        </p:spPr>
      </p:pic>
    </p:spTree>
    <p:extLst>
      <p:ext uri="{BB962C8B-B14F-4D97-AF65-F5344CB8AC3E}">
        <p14:creationId xmlns:p14="http://schemas.microsoft.com/office/powerpoint/2010/main" val="894352614"/>
      </p:ext>
    </p:extLst>
  </p:cSld>
  <p:clrMapOvr>
    <a:masterClrMapping/>
  </p:clrMapOvr>
  <p:transition>
    <p:pull dir="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67CCAB-E68F-7C46-A6CE-CEAD4CB6A9C2}"/>
              </a:ext>
            </a:extLst>
          </p:cNvPr>
          <p:cNvSpPr txBox="1"/>
          <p:nvPr/>
        </p:nvSpPr>
        <p:spPr>
          <a:xfrm>
            <a:off x="112644" y="112643"/>
            <a:ext cx="8361584" cy="369332"/>
          </a:xfrm>
          <a:prstGeom prst="rect">
            <a:avLst/>
          </a:prstGeom>
          <a:noFill/>
        </p:spPr>
        <p:txBody>
          <a:bodyPr wrap="none" rtlCol="0">
            <a:spAutoFit/>
          </a:bodyPr>
          <a:lstStyle/>
          <a:p>
            <a:r>
              <a:rPr lang="en-US" sz="1800" dirty="0"/>
              <a:t>Effects of turning off direct NOx emissions in d02 on HCHO production</a:t>
            </a:r>
          </a:p>
        </p:txBody>
      </p:sp>
      <p:pic>
        <p:nvPicPr>
          <p:cNvPr id="8" name="Picture 7">
            <a:extLst>
              <a:ext uri="{FF2B5EF4-FFF2-40B4-BE49-F238E27FC236}">
                <a16:creationId xmlns:a16="http://schemas.microsoft.com/office/drawing/2014/main" id="{0185780C-9FBE-3642-B269-EE2E1DF6F195}"/>
              </a:ext>
            </a:extLst>
          </p:cNvPr>
          <p:cNvPicPr>
            <a:picLocks noChangeAspect="1"/>
          </p:cNvPicPr>
          <p:nvPr/>
        </p:nvPicPr>
        <p:blipFill rotWithShape="1">
          <a:blip r:embed="rId2"/>
          <a:srcRect l="32445" r="17004"/>
          <a:stretch/>
        </p:blipFill>
        <p:spPr>
          <a:xfrm>
            <a:off x="5210734" y="902109"/>
            <a:ext cx="3697942" cy="5486400"/>
          </a:xfrm>
          <a:prstGeom prst="rect">
            <a:avLst/>
          </a:prstGeom>
        </p:spPr>
      </p:pic>
      <p:pic>
        <p:nvPicPr>
          <p:cNvPr id="10" name="Picture 9">
            <a:extLst>
              <a:ext uri="{FF2B5EF4-FFF2-40B4-BE49-F238E27FC236}">
                <a16:creationId xmlns:a16="http://schemas.microsoft.com/office/drawing/2014/main" id="{EA03EA42-999D-324A-9362-2C6149184A13}"/>
              </a:ext>
            </a:extLst>
          </p:cNvPr>
          <p:cNvPicPr>
            <a:picLocks noChangeAspect="1"/>
          </p:cNvPicPr>
          <p:nvPr/>
        </p:nvPicPr>
        <p:blipFill rotWithShape="1">
          <a:blip r:embed="rId3"/>
          <a:srcRect l="26563" r="17554"/>
          <a:stretch/>
        </p:blipFill>
        <p:spPr>
          <a:xfrm>
            <a:off x="484094" y="927847"/>
            <a:ext cx="4087906" cy="5486400"/>
          </a:xfrm>
          <a:prstGeom prst="rect">
            <a:avLst/>
          </a:prstGeom>
        </p:spPr>
      </p:pic>
      <p:sp>
        <p:nvSpPr>
          <p:cNvPr id="11" name="TextBox 10">
            <a:extLst>
              <a:ext uri="{FF2B5EF4-FFF2-40B4-BE49-F238E27FC236}">
                <a16:creationId xmlns:a16="http://schemas.microsoft.com/office/drawing/2014/main" id="{F5C0BDAB-44E1-764B-AFB8-95EDD5544E28}"/>
              </a:ext>
            </a:extLst>
          </p:cNvPr>
          <p:cNvSpPr txBox="1"/>
          <p:nvPr/>
        </p:nvSpPr>
        <p:spPr>
          <a:xfrm>
            <a:off x="83216" y="6198803"/>
            <a:ext cx="8977568" cy="430887"/>
          </a:xfrm>
          <a:prstGeom prst="rect">
            <a:avLst/>
          </a:prstGeom>
          <a:noFill/>
        </p:spPr>
        <p:txBody>
          <a:bodyPr wrap="square" rtlCol="0">
            <a:spAutoFit/>
          </a:bodyPr>
          <a:lstStyle/>
          <a:p>
            <a:r>
              <a:rPr lang="en-US" sz="1100" dirty="0"/>
              <a:t>City region: changes in the role of individual VOCs (role of CH3CO3 and of CH4 decreases, BIGENE, CH3OH become more important and also direct emissions/transport.</a:t>
            </a:r>
          </a:p>
        </p:txBody>
      </p:sp>
      <p:sp>
        <p:nvSpPr>
          <p:cNvPr id="6" name="TextBox 5">
            <a:extLst>
              <a:ext uri="{FF2B5EF4-FFF2-40B4-BE49-F238E27FC236}">
                <a16:creationId xmlns:a16="http://schemas.microsoft.com/office/drawing/2014/main" id="{CC65340F-90F0-0D49-8294-9D24113F8096}"/>
              </a:ext>
            </a:extLst>
          </p:cNvPr>
          <p:cNvSpPr txBox="1"/>
          <p:nvPr/>
        </p:nvSpPr>
        <p:spPr>
          <a:xfrm>
            <a:off x="1872382" y="532777"/>
            <a:ext cx="5399235" cy="369332"/>
          </a:xfrm>
          <a:prstGeom prst="rect">
            <a:avLst/>
          </a:prstGeom>
          <a:noFill/>
        </p:spPr>
        <p:txBody>
          <a:bodyPr wrap="none" rtlCol="0">
            <a:spAutoFit/>
          </a:bodyPr>
          <a:lstStyle/>
          <a:p>
            <a:r>
              <a:rPr lang="en-US" sz="1800" dirty="0"/>
              <a:t>with	       		      	        without</a:t>
            </a:r>
          </a:p>
        </p:txBody>
      </p:sp>
    </p:spTree>
    <p:extLst>
      <p:ext uri="{BB962C8B-B14F-4D97-AF65-F5344CB8AC3E}">
        <p14:creationId xmlns:p14="http://schemas.microsoft.com/office/powerpoint/2010/main" val="2252147419"/>
      </p:ext>
    </p:extLst>
  </p:cSld>
  <p:clrMapOvr>
    <a:masterClrMapping/>
  </p:clrMapOvr>
  <p:transition>
    <p:pull dir="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67CCAB-E68F-7C46-A6CE-CEAD4CB6A9C2}"/>
              </a:ext>
            </a:extLst>
          </p:cNvPr>
          <p:cNvSpPr txBox="1"/>
          <p:nvPr/>
        </p:nvSpPr>
        <p:spPr>
          <a:xfrm>
            <a:off x="112644" y="112643"/>
            <a:ext cx="7822975" cy="461665"/>
          </a:xfrm>
          <a:prstGeom prst="rect">
            <a:avLst/>
          </a:prstGeom>
          <a:noFill/>
        </p:spPr>
        <p:txBody>
          <a:bodyPr wrap="none" rtlCol="0">
            <a:spAutoFit/>
          </a:bodyPr>
          <a:lstStyle/>
          <a:p>
            <a:r>
              <a:rPr lang="en-US" dirty="0"/>
              <a:t>Effects of turning off direct NOx emissions in d02</a:t>
            </a:r>
          </a:p>
        </p:txBody>
      </p:sp>
      <p:pic>
        <p:nvPicPr>
          <p:cNvPr id="6" name="Picture 5">
            <a:extLst>
              <a:ext uri="{FF2B5EF4-FFF2-40B4-BE49-F238E27FC236}">
                <a16:creationId xmlns:a16="http://schemas.microsoft.com/office/drawing/2014/main" id="{661396CF-9F11-B846-AA45-67F5EA3AD75A}"/>
              </a:ext>
            </a:extLst>
          </p:cNvPr>
          <p:cNvPicPr>
            <a:picLocks noChangeAspect="1"/>
          </p:cNvPicPr>
          <p:nvPr/>
        </p:nvPicPr>
        <p:blipFill rotWithShape="1">
          <a:blip r:embed="rId2"/>
          <a:srcRect r="17187"/>
          <a:stretch/>
        </p:blipFill>
        <p:spPr>
          <a:xfrm>
            <a:off x="2844052" y="1028700"/>
            <a:ext cx="6057900" cy="5486400"/>
          </a:xfrm>
          <a:prstGeom prst="rect">
            <a:avLst/>
          </a:prstGeom>
        </p:spPr>
      </p:pic>
      <p:pic>
        <p:nvPicPr>
          <p:cNvPr id="4" name="Picture 3">
            <a:extLst>
              <a:ext uri="{FF2B5EF4-FFF2-40B4-BE49-F238E27FC236}">
                <a16:creationId xmlns:a16="http://schemas.microsoft.com/office/drawing/2014/main" id="{00B5F993-BDB9-B645-A546-98F147D96D2D}"/>
              </a:ext>
            </a:extLst>
          </p:cNvPr>
          <p:cNvPicPr>
            <a:picLocks noChangeAspect="1"/>
          </p:cNvPicPr>
          <p:nvPr/>
        </p:nvPicPr>
        <p:blipFill rotWithShape="1">
          <a:blip r:embed="rId3"/>
          <a:srcRect l="21691" r="18107"/>
          <a:stretch/>
        </p:blipFill>
        <p:spPr>
          <a:xfrm>
            <a:off x="156261" y="1113760"/>
            <a:ext cx="4403912" cy="5486400"/>
          </a:xfrm>
          <a:prstGeom prst="rect">
            <a:avLst/>
          </a:prstGeom>
        </p:spPr>
      </p:pic>
      <p:sp>
        <p:nvSpPr>
          <p:cNvPr id="7" name="TextBox 6">
            <a:extLst>
              <a:ext uri="{FF2B5EF4-FFF2-40B4-BE49-F238E27FC236}">
                <a16:creationId xmlns:a16="http://schemas.microsoft.com/office/drawing/2014/main" id="{08D1E9DC-A88F-6E4E-B7D8-F2CC6AC4BC87}"/>
              </a:ext>
            </a:extLst>
          </p:cNvPr>
          <p:cNvSpPr txBox="1"/>
          <p:nvPr/>
        </p:nvSpPr>
        <p:spPr>
          <a:xfrm>
            <a:off x="83216" y="6198803"/>
            <a:ext cx="8977568" cy="430887"/>
          </a:xfrm>
          <a:prstGeom prst="rect">
            <a:avLst/>
          </a:prstGeom>
          <a:noFill/>
        </p:spPr>
        <p:txBody>
          <a:bodyPr wrap="square" rtlCol="0">
            <a:spAutoFit/>
          </a:bodyPr>
          <a:lstStyle/>
          <a:p>
            <a:r>
              <a:rPr lang="en-US" sz="1100" dirty="0"/>
              <a:t>OG region: changes in the role of individual VOCs (role of CH3CO3 and of CH4 decreases, BIGENE, CH3OH become more important and also direct emissions/transport.</a:t>
            </a:r>
          </a:p>
        </p:txBody>
      </p:sp>
      <p:sp>
        <p:nvSpPr>
          <p:cNvPr id="8" name="TextBox 7">
            <a:extLst>
              <a:ext uri="{FF2B5EF4-FFF2-40B4-BE49-F238E27FC236}">
                <a16:creationId xmlns:a16="http://schemas.microsoft.com/office/drawing/2014/main" id="{026CF1F7-E084-CD4D-B042-2DB7CA32317A}"/>
              </a:ext>
            </a:extLst>
          </p:cNvPr>
          <p:cNvSpPr txBox="1"/>
          <p:nvPr/>
        </p:nvSpPr>
        <p:spPr>
          <a:xfrm>
            <a:off x="1872382" y="659368"/>
            <a:ext cx="5399235" cy="369332"/>
          </a:xfrm>
          <a:prstGeom prst="rect">
            <a:avLst/>
          </a:prstGeom>
          <a:noFill/>
        </p:spPr>
        <p:txBody>
          <a:bodyPr wrap="none" rtlCol="0">
            <a:spAutoFit/>
          </a:bodyPr>
          <a:lstStyle/>
          <a:p>
            <a:r>
              <a:rPr lang="en-US" sz="1800" dirty="0"/>
              <a:t>with	       		      	        without</a:t>
            </a:r>
          </a:p>
        </p:txBody>
      </p:sp>
    </p:spTree>
    <p:extLst>
      <p:ext uri="{BB962C8B-B14F-4D97-AF65-F5344CB8AC3E}">
        <p14:creationId xmlns:p14="http://schemas.microsoft.com/office/powerpoint/2010/main" val="3461915918"/>
      </p:ext>
    </p:extLst>
  </p:cSld>
  <p:clrMapOvr>
    <a:masterClrMapping/>
  </p:clrMapOvr>
  <p:transition>
    <p:pull dir="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231AA0-14B6-E64C-8E91-6028A7A95F25}"/>
              </a:ext>
            </a:extLst>
          </p:cNvPr>
          <p:cNvSpPr txBox="1"/>
          <p:nvPr/>
        </p:nvSpPr>
        <p:spPr>
          <a:xfrm>
            <a:off x="112644" y="112643"/>
            <a:ext cx="8166018" cy="369332"/>
          </a:xfrm>
          <a:prstGeom prst="rect">
            <a:avLst/>
          </a:prstGeom>
          <a:noFill/>
        </p:spPr>
        <p:txBody>
          <a:bodyPr wrap="none" rtlCol="0">
            <a:spAutoFit/>
          </a:bodyPr>
          <a:lstStyle/>
          <a:p>
            <a:r>
              <a:rPr lang="en-US" sz="1800" dirty="0"/>
              <a:t>Effects of turning off direct HCHO emissions in d02 on O3 and HCHO</a:t>
            </a:r>
          </a:p>
        </p:txBody>
      </p:sp>
      <p:pic>
        <p:nvPicPr>
          <p:cNvPr id="4" name="Picture 3">
            <a:extLst>
              <a:ext uri="{FF2B5EF4-FFF2-40B4-BE49-F238E27FC236}">
                <a16:creationId xmlns:a16="http://schemas.microsoft.com/office/drawing/2014/main" id="{3C53213A-05D4-2D40-94AF-19B74092776E}"/>
              </a:ext>
            </a:extLst>
          </p:cNvPr>
          <p:cNvPicPr>
            <a:picLocks noChangeAspect="1"/>
          </p:cNvPicPr>
          <p:nvPr/>
        </p:nvPicPr>
        <p:blipFill>
          <a:blip r:embed="rId2"/>
          <a:stretch>
            <a:fillRect/>
          </a:stretch>
        </p:blipFill>
        <p:spPr>
          <a:xfrm>
            <a:off x="58420" y="483703"/>
            <a:ext cx="4303202" cy="5073925"/>
          </a:xfrm>
          <a:prstGeom prst="rect">
            <a:avLst/>
          </a:prstGeom>
        </p:spPr>
      </p:pic>
      <p:pic>
        <p:nvPicPr>
          <p:cNvPr id="5" name="Picture 4">
            <a:extLst>
              <a:ext uri="{FF2B5EF4-FFF2-40B4-BE49-F238E27FC236}">
                <a16:creationId xmlns:a16="http://schemas.microsoft.com/office/drawing/2014/main" id="{95E3B3D2-9275-FA43-96BC-D9F1E386AFDE}"/>
              </a:ext>
            </a:extLst>
          </p:cNvPr>
          <p:cNvPicPr>
            <a:picLocks noChangeAspect="1"/>
          </p:cNvPicPr>
          <p:nvPr/>
        </p:nvPicPr>
        <p:blipFill>
          <a:blip r:embed="rId3"/>
          <a:stretch>
            <a:fillRect/>
          </a:stretch>
        </p:blipFill>
        <p:spPr>
          <a:xfrm>
            <a:off x="4572000" y="574308"/>
            <a:ext cx="4549405" cy="5041812"/>
          </a:xfrm>
          <a:prstGeom prst="rect">
            <a:avLst/>
          </a:prstGeom>
        </p:spPr>
      </p:pic>
      <p:sp>
        <p:nvSpPr>
          <p:cNvPr id="6" name="TextBox 5">
            <a:extLst>
              <a:ext uri="{FF2B5EF4-FFF2-40B4-BE49-F238E27FC236}">
                <a16:creationId xmlns:a16="http://schemas.microsoft.com/office/drawing/2014/main" id="{5FB0225B-7D34-6A46-AA7D-0F4CDE20E5B6}"/>
              </a:ext>
            </a:extLst>
          </p:cNvPr>
          <p:cNvSpPr txBox="1"/>
          <p:nvPr/>
        </p:nvSpPr>
        <p:spPr>
          <a:xfrm>
            <a:off x="35825" y="5616120"/>
            <a:ext cx="9085580" cy="1015663"/>
          </a:xfrm>
          <a:prstGeom prst="rect">
            <a:avLst/>
          </a:prstGeom>
          <a:noFill/>
        </p:spPr>
        <p:txBody>
          <a:bodyPr wrap="square" rtlCol="0">
            <a:spAutoFit/>
          </a:bodyPr>
          <a:lstStyle/>
          <a:p>
            <a:pPr marL="342900" indent="-342900">
              <a:buFont typeface="Arial" panose="020B0604020202020204" pitchFamily="34" charset="0"/>
              <a:buChar char="•"/>
            </a:pPr>
            <a:r>
              <a:rPr lang="en-US" sz="1200" dirty="0"/>
              <a:t>Changes in HCHO up to about 50% in OG and about 25% in City during early morning, much smaller during other times.</a:t>
            </a:r>
          </a:p>
          <a:p>
            <a:pPr marL="342900" indent="-342900">
              <a:buFont typeface="Arial" panose="020B0604020202020204" pitchFamily="34" charset="0"/>
              <a:buChar char="•"/>
            </a:pPr>
            <a:r>
              <a:rPr lang="en-US" sz="1200" dirty="0"/>
              <a:t>Changes on ozone small, &lt; 0.5 ppb. </a:t>
            </a:r>
          </a:p>
          <a:p>
            <a:pPr marL="342900" indent="-342900">
              <a:buFont typeface="Arial" panose="020B0604020202020204" pitchFamily="34" charset="0"/>
              <a:buChar char="•"/>
            </a:pPr>
            <a:r>
              <a:rPr lang="en-US" sz="1200" dirty="0"/>
              <a:t>With direct emissions, HCHO diurnal concentrations peak early morning when ozone production is low. The HCHO peak at midday, when ozone production is taking place, is mostly due to photochemical production. </a:t>
            </a:r>
          </a:p>
        </p:txBody>
      </p:sp>
      <p:sp>
        <p:nvSpPr>
          <p:cNvPr id="3" name="TextBox 2">
            <a:extLst>
              <a:ext uri="{FF2B5EF4-FFF2-40B4-BE49-F238E27FC236}">
                <a16:creationId xmlns:a16="http://schemas.microsoft.com/office/drawing/2014/main" id="{F6CE2E2E-9620-5C43-B23D-0D51B615A122}"/>
              </a:ext>
            </a:extLst>
          </p:cNvPr>
          <p:cNvSpPr txBox="1"/>
          <p:nvPr/>
        </p:nvSpPr>
        <p:spPr>
          <a:xfrm>
            <a:off x="2985248" y="814563"/>
            <a:ext cx="906017" cy="261610"/>
          </a:xfrm>
          <a:prstGeom prst="rect">
            <a:avLst/>
          </a:prstGeom>
          <a:noFill/>
        </p:spPr>
        <p:txBody>
          <a:bodyPr wrap="none" rtlCol="0">
            <a:spAutoFit/>
          </a:bodyPr>
          <a:lstStyle/>
          <a:p>
            <a:r>
              <a:rPr lang="en-US" sz="1050" dirty="0">
                <a:solidFill>
                  <a:srgbClr val="0070C0"/>
                </a:solidFill>
              </a:rPr>
              <a:t>Difference</a:t>
            </a:r>
          </a:p>
        </p:txBody>
      </p:sp>
      <p:sp>
        <p:nvSpPr>
          <p:cNvPr id="7" name="TextBox 6">
            <a:extLst>
              <a:ext uri="{FF2B5EF4-FFF2-40B4-BE49-F238E27FC236}">
                <a16:creationId xmlns:a16="http://schemas.microsoft.com/office/drawing/2014/main" id="{20B134C9-7D40-E344-ACB2-F1665CBEE74A}"/>
              </a:ext>
            </a:extLst>
          </p:cNvPr>
          <p:cNvSpPr txBox="1"/>
          <p:nvPr/>
        </p:nvSpPr>
        <p:spPr>
          <a:xfrm>
            <a:off x="3083280" y="3313475"/>
            <a:ext cx="906017" cy="261610"/>
          </a:xfrm>
          <a:prstGeom prst="rect">
            <a:avLst/>
          </a:prstGeom>
          <a:noFill/>
        </p:spPr>
        <p:txBody>
          <a:bodyPr wrap="none" rtlCol="0">
            <a:spAutoFit/>
          </a:bodyPr>
          <a:lstStyle/>
          <a:p>
            <a:r>
              <a:rPr lang="en-US" sz="1050" dirty="0">
                <a:solidFill>
                  <a:srgbClr val="0070C0"/>
                </a:solidFill>
              </a:rPr>
              <a:t>Difference</a:t>
            </a:r>
          </a:p>
        </p:txBody>
      </p:sp>
      <p:sp>
        <p:nvSpPr>
          <p:cNvPr id="8" name="TextBox 7">
            <a:extLst>
              <a:ext uri="{FF2B5EF4-FFF2-40B4-BE49-F238E27FC236}">
                <a16:creationId xmlns:a16="http://schemas.microsoft.com/office/drawing/2014/main" id="{B1089059-F7E6-6148-9BEA-D46DAD9A5A35}"/>
              </a:ext>
            </a:extLst>
          </p:cNvPr>
          <p:cNvSpPr txBox="1"/>
          <p:nvPr/>
        </p:nvSpPr>
        <p:spPr>
          <a:xfrm>
            <a:off x="7622242" y="814563"/>
            <a:ext cx="906017" cy="261610"/>
          </a:xfrm>
          <a:prstGeom prst="rect">
            <a:avLst/>
          </a:prstGeom>
          <a:noFill/>
        </p:spPr>
        <p:txBody>
          <a:bodyPr wrap="none" rtlCol="0">
            <a:spAutoFit/>
          </a:bodyPr>
          <a:lstStyle/>
          <a:p>
            <a:r>
              <a:rPr lang="en-US" sz="1050" dirty="0">
                <a:solidFill>
                  <a:srgbClr val="0070C0"/>
                </a:solidFill>
              </a:rPr>
              <a:t>Difference</a:t>
            </a:r>
          </a:p>
        </p:txBody>
      </p:sp>
      <p:sp>
        <p:nvSpPr>
          <p:cNvPr id="9" name="TextBox 8">
            <a:extLst>
              <a:ext uri="{FF2B5EF4-FFF2-40B4-BE49-F238E27FC236}">
                <a16:creationId xmlns:a16="http://schemas.microsoft.com/office/drawing/2014/main" id="{C27F8C57-DC20-FA4F-9F8F-6D53469C45E1}"/>
              </a:ext>
            </a:extLst>
          </p:cNvPr>
          <p:cNvSpPr txBox="1"/>
          <p:nvPr/>
        </p:nvSpPr>
        <p:spPr>
          <a:xfrm>
            <a:off x="7609279" y="3313475"/>
            <a:ext cx="906017" cy="261610"/>
          </a:xfrm>
          <a:prstGeom prst="rect">
            <a:avLst/>
          </a:prstGeom>
          <a:noFill/>
        </p:spPr>
        <p:txBody>
          <a:bodyPr wrap="none" rtlCol="0">
            <a:spAutoFit/>
          </a:bodyPr>
          <a:lstStyle/>
          <a:p>
            <a:r>
              <a:rPr lang="en-US" sz="1050" dirty="0">
                <a:solidFill>
                  <a:srgbClr val="0070C0"/>
                </a:solidFill>
              </a:rPr>
              <a:t>Difference</a:t>
            </a:r>
          </a:p>
        </p:txBody>
      </p:sp>
    </p:spTree>
    <p:extLst>
      <p:ext uri="{BB962C8B-B14F-4D97-AF65-F5344CB8AC3E}">
        <p14:creationId xmlns:p14="http://schemas.microsoft.com/office/powerpoint/2010/main" val="1338813762"/>
      </p:ext>
    </p:extLst>
  </p:cSld>
  <p:clrMapOvr>
    <a:masterClrMapping/>
  </p:clrMapOvr>
  <p:transition>
    <p:pull dir="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340875-CF4E-9244-BA79-AB9EA8F0F419}"/>
              </a:ext>
            </a:extLst>
          </p:cNvPr>
          <p:cNvSpPr txBox="1"/>
          <p:nvPr/>
        </p:nvSpPr>
        <p:spPr>
          <a:xfrm>
            <a:off x="112644" y="112643"/>
            <a:ext cx="8068684" cy="369332"/>
          </a:xfrm>
          <a:prstGeom prst="rect">
            <a:avLst/>
          </a:prstGeom>
          <a:noFill/>
        </p:spPr>
        <p:txBody>
          <a:bodyPr wrap="none" rtlCol="0">
            <a:spAutoFit/>
          </a:bodyPr>
          <a:lstStyle/>
          <a:p>
            <a:r>
              <a:rPr lang="en-US" sz="1800" dirty="0"/>
              <a:t>Effects of turning off direct HCHO emissions in d02 on OH reactivity</a:t>
            </a:r>
          </a:p>
        </p:txBody>
      </p:sp>
      <p:sp>
        <p:nvSpPr>
          <p:cNvPr id="3" name="TextBox 2">
            <a:extLst>
              <a:ext uri="{FF2B5EF4-FFF2-40B4-BE49-F238E27FC236}">
                <a16:creationId xmlns:a16="http://schemas.microsoft.com/office/drawing/2014/main" id="{8FA1AAF8-5099-CA41-9BF4-D09F050A363D}"/>
              </a:ext>
            </a:extLst>
          </p:cNvPr>
          <p:cNvSpPr txBox="1"/>
          <p:nvPr/>
        </p:nvSpPr>
        <p:spPr>
          <a:xfrm>
            <a:off x="1617505" y="534047"/>
            <a:ext cx="5908990" cy="461665"/>
          </a:xfrm>
          <a:prstGeom prst="rect">
            <a:avLst/>
          </a:prstGeom>
          <a:noFill/>
        </p:spPr>
        <p:txBody>
          <a:bodyPr wrap="none" rtlCol="0">
            <a:spAutoFit/>
          </a:bodyPr>
          <a:lstStyle/>
          <a:p>
            <a:r>
              <a:rPr lang="en-US" dirty="0"/>
              <a:t>with	       		      	        without</a:t>
            </a:r>
          </a:p>
        </p:txBody>
      </p:sp>
      <p:pic>
        <p:nvPicPr>
          <p:cNvPr id="8" name="Picture 7">
            <a:extLst>
              <a:ext uri="{FF2B5EF4-FFF2-40B4-BE49-F238E27FC236}">
                <a16:creationId xmlns:a16="http://schemas.microsoft.com/office/drawing/2014/main" id="{3EE5C95F-9EBB-4C4C-A272-CCC6EA0780DA}"/>
              </a:ext>
            </a:extLst>
          </p:cNvPr>
          <p:cNvPicPr>
            <a:picLocks noChangeAspect="1"/>
          </p:cNvPicPr>
          <p:nvPr/>
        </p:nvPicPr>
        <p:blipFill>
          <a:blip r:embed="rId2"/>
          <a:stretch>
            <a:fillRect/>
          </a:stretch>
        </p:blipFill>
        <p:spPr>
          <a:xfrm>
            <a:off x="5009322" y="3694048"/>
            <a:ext cx="3657600" cy="2743200"/>
          </a:xfrm>
          <a:prstGeom prst="rect">
            <a:avLst/>
          </a:prstGeom>
        </p:spPr>
      </p:pic>
      <p:pic>
        <p:nvPicPr>
          <p:cNvPr id="12" name="Picture 11">
            <a:extLst>
              <a:ext uri="{FF2B5EF4-FFF2-40B4-BE49-F238E27FC236}">
                <a16:creationId xmlns:a16="http://schemas.microsoft.com/office/drawing/2014/main" id="{741A9D7A-68B3-5D46-A869-57F67B6E78A5}"/>
              </a:ext>
            </a:extLst>
          </p:cNvPr>
          <p:cNvPicPr>
            <a:picLocks noChangeAspect="1"/>
          </p:cNvPicPr>
          <p:nvPr/>
        </p:nvPicPr>
        <p:blipFill>
          <a:blip r:embed="rId3"/>
          <a:stretch>
            <a:fillRect/>
          </a:stretch>
        </p:blipFill>
        <p:spPr>
          <a:xfrm>
            <a:off x="5009322" y="969643"/>
            <a:ext cx="3657600" cy="2743200"/>
          </a:xfrm>
          <a:prstGeom prst="rect">
            <a:avLst/>
          </a:prstGeom>
        </p:spPr>
      </p:pic>
      <p:pic>
        <p:nvPicPr>
          <p:cNvPr id="14" name="Picture 13">
            <a:extLst>
              <a:ext uri="{FF2B5EF4-FFF2-40B4-BE49-F238E27FC236}">
                <a16:creationId xmlns:a16="http://schemas.microsoft.com/office/drawing/2014/main" id="{05156D02-65D2-D841-818B-754D454B5F01}"/>
              </a:ext>
            </a:extLst>
          </p:cNvPr>
          <p:cNvPicPr>
            <a:picLocks noChangeAspect="1"/>
          </p:cNvPicPr>
          <p:nvPr/>
        </p:nvPicPr>
        <p:blipFill>
          <a:blip r:embed="rId4"/>
          <a:stretch>
            <a:fillRect/>
          </a:stretch>
        </p:blipFill>
        <p:spPr>
          <a:xfrm>
            <a:off x="112644" y="3694048"/>
            <a:ext cx="3657600" cy="2743200"/>
          </a:xfrm>
          <a:prstGeom prst="rect">
            <a:avLst/>
          </a:prstGeom>
        </p:spPr>
      </p:pic>
      <p:pic>
        <p:nvPicPr>
          <p:cNvPr id="16" name="Picture 15">
            <a:extLst>
              <a:ext uri="{FF2B5EF4-FFF2-40B4-BE49-F238E27FC236}">
                <a16:creationId xmlns:a16="http://schemas.microsoft.com/office/drawing/2014/main" id="{FF939CCB-B51E-C549-B658-E30E1F08DE96}"/>
              </a:ext>
            </a:extLst>
          </p:cNvPr>
          <p:cNvPicPr>
            <a:picLocks noChangeAspect="1"/>
          </p:cNvPicPr>
          <p:nvPr/>
        </p:nvPicPr>
        <p:blipFill>
          <a:blip r:embed="rId5"/>
          <a:stretch>
            <a:fillRect/>
          </a:stretch>
        </p:blipFill>
        <p:spPr>
          <a:xfrm>
            <a:off x="112644" y="966906"/>
            <a:ext cx="3657600" cy="2743200"/>
          </a:xfrm>
          <a:prstGeom prst="rect">
            <a:avLst/>
          </a:prstGeom>
        </p:spPr>
      </p:pic>
      <p:sp>
        <p:nvSpPr>
          <p:cNvPr id="17" name="TextBox 16">
            <a:extLst>
              <a:ext uri="{FF2B5EF4-FFF2-40B4-BE49-F238E27FC236}">
                <a16:creationId xmlns:a16="http://schemas.microsoft.com/office/drawing/2014/main" id="{BCF42808-42A7-AD47-8713-42AEB9C4475E}"/>
              </a:ext>
            </a:extLst>
          </p:cNvPr>
          <p:cNvSpPr txBox="1"/>
          <p:nvPr/>
        </p:nvSpPr>
        <p:spPr>
          <a:xfrm>
            <a:off x="13992" y="6437248"/>
            <a:ext cx="8363113" cy="461665"/>
          </a:xfrm>
          <a:prstGeom prst="rect">
            <a:avLst/>
          </a:prstGeom>
          <a:noFill/>
        </p:spPr>
        <p:txBody>
          <a:bodyPr wrap="square" rtlCol="0">
            <a:spAutoFit/>
          </a:bodyPr>
          <a:lstStyle/>
          <a:p>
            <a:r>
              <a:rPr lang="en-US" sz="1200" dirty="0"/>
              <a:t>Mostly small relative differences given that HCHO changes mostly happen early morning when reactivity is low, but reactivity is lower throughout the day in OG (to lesser extend in City).</a:t>
            </a:r>
          </a:p>
        </p:txBody>
      </p:sp>
      <p:cxnSp>
        <p:nvCxnSpPr>
          <p:cNvPr id="21" name="Straight Connector 20">
            <a:extLst>
              <a:ext uri="{FF2B5EF4-FFF2-40B4-BE49-F238E27FC236}">
                <a16:creationId xmlns:a16="http://schemas.microsoft.com/office/drawing/2014/main" id="{1EED9269-2C00-5A44-84B0-DB34F1E16C92}"/>
              </a:ext>
            </a:extLst>
          </p:cNvPr>
          <p:cNvCxnSpPr>
            <a:cxnSpLocks/>
          </p:cNvCxnSpPr>
          <p:nvPr/>
        </p:nvCxnSpPr>
        <p:spPr bwMode="auto">
          <a:xfrm>
            <a:off x="-13253" y="3094383"/>
            <a:ext cx="9190383" cy="0"/>
          </a:xfrm>
          <a:prstGeom prst="line">
            <a:avLst/>
          </a:prstGeom>
          <a:noFill/>
          <a:ln w="9525" cap="flat" cmpd="sng" algn="ctr">
            <a:solidFill>
              <a:schemeClr val="tx2"/>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E8CE7E53-680A-9C4D-AC7F-E086EEA90892}"/>
              </a:ext>
            </a:extLst>
          </p:cNvPr>
          <p:cNvCxnSpPr>
            <a:cxnSpLocks/>
          </p:cNvCxnSpPr>
          <p:nvPr/>
        </p:nvCxnSpPr>
        <p:spPr bwMode="auto">
          <a:xfrm>
            <a:off x="0" y="2047462"/>
            <a:ext cx="9190383" cy="0"/>
          </a:xfrm>
          <a:prstGeom prst="line">
            <a:avLst/>
          </a:prstGeom>
          <a:noFill/>
          <a:ln w="9525" cap="flat" cmpd="sng" algn="ctr">
            <a:solidFill>
              <a:schemeClr val="tx2"/>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A9FE0EBD-CC5E-F141-A2E1-1AA3DD18F21B}"/>
              </a:ext>
            </a:extLst>
          </p:cNvPr>
          <p:cNvCxnSpPr>
            <a:cxnSpLocks/>
          </p:cNvCxnSpPr>
          <p:nvPr/>
        </p:nvCxnSpPr>
        <p:spPr bwMode="auto">
          <a:xfrm>
            <a:off x="-152401" y="6049618"/>
            <a:ext cx="9190383" cy="0"/>
          </a:xfrm>
          <a:prstGeom prst="line">
            <a:avLst/>
          </a:prstGeom>
          <a:noFill/>
          <a:ln w="9525" cap="flat" cmpd="sng" algn="ctr">
            <a:solidFill>
              <a:schemeClr val="tx2"/>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6AC660A5-5F83-CA40-95A2-001C94F10E6A}"/>
              </a:ext>
            </a:extLst>
          </p:cNvPr>
          <p:cNvCxnSpPr>
            <a:cxnSpLocks/>
          </p:cNvCxnSpPr>
          <p:nvPr/>
        </p:nvCxnSpPr>
        <p:spPr bwMode="auto">
          <a:xfrm>
            <a:off x="-152401" y="5072275"/>
            <a:ext cx="9190383"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624553664"/>
      </p:ext>
    </p:extLst>
  </p:cSld>
  <p:clrMapOvr>
    <a:masterClrMapping/>
  </p:clrMapOvr>
  <p:transition>
    <p:pull dir="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340875-CF4E-9244-BA79-AB9EA8F0F419}"/>
              </a:ext>
            </a:extLst>
          </p:cNvPr>
          <p:cNvSpPr txBox="1"/>
          <p:nvPr/>
        </p:nvSpPr>
        <p:spPr>
          <a:xfrm>
            <a:off x="112644" y="112643"/>
            <a:ext cx="8050602" cy="338554"/>
          </a:xfrm>
          <a:prstGeom prst="rect">
            <a:avLst/>
          </a:prstGeom>
          <a:noFill/>
        </p:spPr>
        <p:txBody>
          <a:bodyPr wrap="none" rtlCol="0">
            <a:spAutoFit/>
          </a:bodyPr>
          <a:lstStyle/>
          <a:p>
            <a:r>
              <a:rPr lang="en-US" sz="1600" dirty="0"/>
              <a:t>Effects of turning off direct HCHO emissions in d02 on Net HCHO production</a:t>
            </a:r>
          </a:p>
        </p:txBody>
      </p:sp>
      <p:pic>
        <p:nvPicPr>
          <p:cNvPr id="7" name="Picture 6">
            <a:extLst>
              <a:ext uri="{FF2B5EF4-FFF2-40B4-BE49-F238E27FC236}">
                <a16:creationId xmlns:a16="http://schemas.microsoft.com/office/drawing/2014/main" id="{A72F5F52-B53D-F545-B156-EC7CB9BA11BC}"/>
              </a:ext>
            </a:extLst>
          </p:cNvPr>
          <p:cNvPicPr>
            <a:picLocks noChangeAspect="1"/>
          </p:cNvPicPr>
          <p:nvPr/>
        </p:nvPicPr>
        <p:blipFill>
          <a:blip r:embed="rId3"/>
          <a:stretch>
            <a:fillRect/>
          </a:stretch>
        </p:blipFill>
        <p:spPr>
          <a:xfrm>
            <a:off x="4483426" y="3818788"/>
            <a:ext cx="3657600" cy="2743200"/>
          </a:xfrm>
          <a:prstGeom prst="rect">
            <a:avLst/>
          </a:prstGeom>
        </p:spPr>
      </p:pic>
      <p:pic>
        <p:nvPicPr>
          <p:cNvPr id="10" name="Picture 9">
            <a:extLst>
              <a:ext uri="{FF2B5EF4-FFF2-40B4-BE49-F238E27FC236}">
                <a16:creationId xmlns:a16="http://schemas.microsoft.com/office/drawing/2014/main" id="{4203748A-7468-5B44-87A9-FEA55AB1068B}"/>
              </a:ext>
            </a:extLst>
          </p:cNvPr>
          <p:cNvPicPr>
            <a:picLocks noChangeAspect="1"/>
          </p:cNvPicPr>
          <p:nvPr/>
        </p:nvPicPr>
        <p:blipFill>
          <a:blip r:embed="rId4"/>
          <a:stretch>
            <a:fillRect/>
          </a:stretch>
        </p:blipFill>
        <p:spPr>
          <a:xfrm>
            <a:off x="4432852" y="964096"/>
            <a:ext cx="3657600" cy="2743200"/>
          </a:xfrm>
          <a:prstGeom prst="rect">
            <a:avLst/>
          </a:prstGeom>
        </p:spPr>
      </p:pic>
      <p:pic>
        <p:nvPicPr>
          <p:cNvPr id="13" name="Picture 12">
            <a:extLst>
              <a:ext uri="{FF2B5EF4-FFF2-40B4-BE49-F238E27FC236}">
                <a16:creationId xmlns:a16="http://schemas.microsoft.com/office/drawing/2014/main" id="{F2E43171-21DB-5C4A-B09E-B13A37B25693}"/>
              </a:ext>
            </a:extLst>
          </p:cNvPr>
          <p:cNvPicPr>
            <a:picLocks noChangeAspect="1"/>
          </p:cNvPicPr>
          <p:nvPr/>
        </p:nvPicPr>
        <p:blipFill>
          <a:blip r:embed="rId5"/>
          <a:stretch>
            <a:fillRect/>
          </a:stretch>
        </p:blipFill>
        <p:spPr>
          <a:xfrm>
            <a:off x="284921" y="3818788"/>
            <a:ext cx="3657600" cy="2743200"/>
          </a:xfrm>
          <a:prstGeom prst="rect">
            <a:avLst/>
          </a:prstGeom>
        </p:spPr>
      </p:pic>
      <p:pic>
        <p:nvPicPr>
          <p:cNvPr id="18" name="Picture 17">
            <a:extLst>
              <a:ext uri="{FF2B5EF4-FFF2-40B4-BE49-F238E27FC236}">
                <a16:creationId xmlns:a16="http://schemas.microsoft.com/office/drawing/2014/main" id="{F4B0DCE4-6188-2743-926A-E608472D8512}"/>
              </a:ext>
            </a:extLst>
          </p:cNvPr>
          <p:cNvPicPr>
            <a:picLocks noChangeAspect="1"/>
          </p:cNvPicPr>
          <p:nvPr/>
        </p:nvPicPr>
        <p:blipFill>
          <a:blip r:embed="rId6"/>
          <a:stretch>
            <a:fillRect/>
          </a:stretch>
        </p:blipFill>
        <p:spPr>
          <a:xfrm>
            <a:off x="331304" y="964096"/>
            <a:ext cx="3657600" cy="2743200"/>
          </a:xfrm>
          <a:prstGeom prst="rect">
            <a:avLst/>
          </a:prstGeom>
        </p:spPr>
      </p:pic>
      <p:sp>
        <p:nvSpPr>
          <p:cNvPr id="19" name="TextBox 18">
            <a:extLst>
              <a:ext uri="{FF2B5EF4-FFF2-40B4-BE49-F238E27FC236}">
                <a16:creationId xmlns:a16="http://schemas.microsoft.com/office/drawing/2014/main" id="{834867A7-A9F3-F744-B208-0006AFBBC91C}"/>
              </a:ext>
            </a:extLst>
          </p:cNvPr>
          <p:cNvSpPr txBox="1"/>
          <p:nvPr/>
        </p:nvSpPr>
        <p:spPr>
          <a:xfrm>
            <a:off x="1617505" y="534047"/>
            <a:ext cx="5908990" cy="461665"/>
          </a:xfrm>
          <a:prstGeom prst="rect">
            <a:avLst/>
          </a:prstGeom>
          <a:noFill/>
        </p:spPr>
        <p:txBody>
          <a:bodyPr wrap="none" rtlCol="0">
            <a:spAutoFit/>
          </a:bodyPr>
          <a:lstStyle/>
          <a:p>
            <a:r>
              <a:rPr lang="en-US" dirty="0"/>
              <a:t>with	       		      	        without</a:t>
            </a:r>
          </a:p>
        </p:txBody>
      </p:sp>
      <p:sp>
        <p:nvSpPr>
          <p:cNvPr id="26" name="TextBox 25">
            <a:extLst>
              <a:ext uri="{FF2B5EF4-FFF2-40B4-BE49-F238E27FC236}">
                <a16:creationId xmlns:a16="http://schemas.microsoft.com/office/drawing/2014/main" id="{CDAA57F6-8A5F-734A-A90F-C97D43B02C90}"/>
              </a:ext>
            </a:extLst>
          </p:cNvPr>
          <p:cNvSpPr txBox="1"/>
          <p:nvPr/>
        </p:nvSpPr>
        <p:spPr>
          <a:xfrm>
            <a:off x="-49476" y="6561988"/>
            <a:ext cx="7709162" cy="261610"/>
          </a:xfrm>
          <a:prstGeom prst="rect">
            <a:avLst/>
          </a:prstGeom>
          <a:noFill/>
        </p:spPr>
        <p:txBody>
          <a:bodyPr wrap="none" rtlCol="0">
            <a:spAutoFit/>
          </a:bodyPr>
          <a:lstStyle/>
          <a:p>
            <a:r>
              <a:rPr lang="en-US" sz="1100" dirty="0"/>
              <a:t>Net HCHO production lower without direct HCHO emissions (Note that y-scale is different between graphs)</a:t>
            </a:r>
          </a:p>
        </p:txBody>
      </p:sp>
    </p:spTree>
    <p:extLst>
      <p:ext uri="{BB962C8B-B14F-4D97-AF65-F5344CB8AC3E}">
        <p14:creationId xmlns:p14="http://schemas.microsoft.com/office/powerpoint/2010/main" val="1256459864"/>
      </p:ext>
    </p:extLst>
  </p:cSld>
  <p:clrMapOvr>
    <a:masterClrMapping/>
  </p:clrMapOvr>
  <p:transition>
    <p:pull dir="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340875-CF4E-9244-BA79-AB9EA8F0F419}"/>
              </a:ext>
            </a:extLst>
          </p:cNvPr>
          <p:cNvSpPr txBox="1"/>
          <p:nvPr/>
        </p:nvSpPr>
        <p:spPr>
          <a:xfrm>
            <a:off x="112644" y="112643"/>
            <a:ext cx="8332346" cy="338554"/>
          </a:xfrm>
          <a:prstGeom prst="rect">
            <a:avLst/>
          </a:prstGeom>
          <a:noFill/>
        </p:spPr>
        <p:txBody>
          <a:bodyPr wrap="none" rtlCol="0">
            <a:spAutoFit/>
          </a:bodyPr>
          <a:lstStyle/>
          <a:p>
            <a:r>
              <a:rPr lang="en-US" sz="1600" dirty="0"/>
              <a:t>Effects of turning off direct HCHO emissions in d02 on HCHO chem. generation</a:t>
            </a:r>
          </a:p>
        </p:txBody>
      </p:sp>
      <p:sp>
        <p:nvSpPr>
          <p:cNvPr id="19" name="TextBox 18">
            <a:extLst>
              <a:ext uri="{FF2B5EF4-FFF2-40B4-BE49-F238E27FC236}">
                <a16:creationId xmlns:a16="http://schemas.microsoft.com/office/drawing/2014/main" id="{834867A7-A9F3-F744-B208-0006AFBBC91C}"/>
              </a:ext>
            </a:extLst>
          </p:cNvPr>
          <p:cNvSpPr txBox="1"/>
          <p:nvPr/>
        </p:nvSpPr>
        <p:spPr>
          <a:xfrm>
            <a:off x="1617505" y="534047"/>
            <a:ext cx="5908990" cy="461665"/>
          </a:xfrm>
          <a:prstGeom prst="rect">
            <a:avLst/>
          </a:prstGeom>
          <a:noFill/>
        </p:spPr>
        <p:txBody>
          <a:bodyPr wrap="none" rtlCol="0">
            <a:spAutoFit/>
          </a:bodyPr>
          <a:lstStyle/>
          <a:p>
            <a:r>
              <a:rPr lang="en-US" dirty="0"/>
              <a:t>with	       		      	        without</a:t>
            </a:r>
          </a:p>
        </p:txBody>
      </p:sp>
      <p:sp>
        <p:nvSpPr>
          <p:cNvPr id="26" name="TextBox 25">
            <a:extLst>
              <a:ext uri="{FF2B5EF4-FFF2-40B4-BE49-F238E27FC236}">
                <a16:creationId xmlns:a16="http://schemas.microsoft.com/office/drawing/2014/main" id="{CDAA57F6-8A5F-734A-A90F-C97D43B02C90}"/>
              </a:ext>
            </a:extLst>
          </p:cNvPr>
          <p:cNvSpPr txBox="1"/>
          <p:nvPr/>
        </p:nvSpPr>
        <p:spPr>
          <a:xfrm>
            <a:off x="-49476" y="6561988"/>
            <a:ext cx="3124573" cy="261610"/>
          </a:xfrm>
          <a:prstGeom prst="rect">
            <a:avLst/>
          </a:prstGeom>
          <a:noFill/>
        </p:spPr>
        <p:txBody>
          <a:bodyPr wrap="none" rtlCol="0">
            <a:spAutoFit/>
          </a:bodyPr>
          <a:lstStyle/>
          <a:p>
            <a:r>
              <a:rPr lang="en-US" sz="1100" dirty="0"/>
              <a:t>HCHO chemical generation is very similar</a:t>
            </a:r>
          </a:p>
        </p:txBody>
      </p:sp>
      <p:pic>
        <p:nvPicPr>
          <p:cNvPr id="4" name="Picture 3">
            <a:extLst>
              <a:ext uri="{FF2B5EF4-FFF2-40B4-BE49-F238E27FC236}">
                <a16:creationId xmlns:a16="http://schemas.microsoft.com/office/drawing/2014/main" id="{1FAA5A08-5EC7-6643-944A-88178E52D8EE}"/>
              </a:ext>
            </a:extLst>
          </p:cNvPr>
          <p:cNvPicPr>
            <a:picLocks noChangeAspect="1"/>
          </p:cNvPicPr>
          <p:nvPr/>
        </p:nvPicPr>
        <p:blipFill>
          <a:blip r:embed="rId3"/>
          <a:stretch>
            <a:fillRect/>
          </a:stretch>
        </p:blipFill>
        <p:spPr>
          <a:xfrm>
            <a:off x="4220818" y="3699520"/>
            <a:ext cx="3657600" cy="2743200"/>
          </a:xfrm>
          <a:prstGeom prst="rect">
            <a:avLst/>
          </a:prstGeom>
        </p:spPr>
      </p:pic>
      <p:pic>
        <p:nvPicPr>
          <p:cNvPr id="6" name="Picture 5">
            <a:extLst>
              <a:ext uri="{FF2B5EF4-FFF2-40B4-BE49-F238E27FC236}">
                <a16:creationId xmlns:a16="http://schemas.microsoft.com/office/drawing/2014/main" id="{BCAD623F-B912-0F4F-85A2-B93C381299E3}"/>
              </a:ext>
            </a:extLst>
          </p:cNvPr>
          <p:cNvPicPr>
            <a:picLocks noChangeAspect="1"/>
          </p:cNvPicPr>
          <p:nvPr/>
        </p:nvPicPr>
        <p:blipFill>
          <a:blip r:embed="rId4"/>
          <a:stretch>
            <a:fillRect/>
          </a:stretch>
        </p:blipFill>
        <p:spPr>
          <a:xfrm>
            <a:off x="4141305" y="969208"/>
            <a:ext cx="3657600" cy="2743200"/>
          </a:xfrm>
          <a:prstGeom prst="rect">
            <a:avLst/>
          </a:prstGeom>
        </p:spPr>
      </p:pic>
      <p:pic>
        <p:nvPicPr>
          <p:cNvPr id="9" name="Picture 8">
            <a:extLst>
              <a:ext uri="{FF2B5EF4-FFF2-40B4-BE49-F238E27FC236}">
                <a16:creationId xmlns:a16="http://schemas.microsoft.com/office/drawing/2014/main" id="{245BA5EF-75EB-3648-BFAA-2B1432152878}"/>
              </a:ext>
            </a:extLst>
          </p:cNvPr>
          <p:cNvPicPr>
            <a:picLocks noChangeAspect="1"/>
          </p:cNvPicPr>
          <p:nvPr/>
        </p:nvPicPr>
        <p:blipFill>
          <a:blip r:embed="rId5"/>
          <a:stretch>
            <a:fillRect/>
          </a:stretch>
        </p:blipFill>
        <p:spPr>
          <a:xfrm>
            <a:off x="245165" y="3687418"/>
            <a:ext cx="3657600" cy="2743200"/>
          </a:xfrm>
          <a:prstGeom prst="rect">
            <a:avLst/>
          </a:prstGeom>
        </p:spPr>
      </p:pic>
      <p:pic>
        <p:nvPicPr>
          <p:cNvPr id="12" name="Picture 11">
            <a:extLst>
              <a:ext uri="{FF2B5EF4-FFF2-40B4-BE49-F238E27FC236}">
                <a16:creationId xmlns:a16="http://schemas.microsoft.com/office/drawing/2014/main" id="{5AD4AF96-C4BE-D145-B67C-26B7070AE88B}"/>
              </a:ext>
            </a:extLst>
          </p:cNvPr>
          <p:cNvPicPr>
            <a:picLocks noChangeAspect="1"/>
          </p:cNvPicPr>
          <p:nvPr/>
        </p:nvPicPr>
        <p:blipFill>
          <a:blip r:embed="rId6"/>
          <a:stretch>
            <a:fillRect/>
          </a:stretch>
        </p:blipFill>
        <p:spPr>
          <a:xfrm>
            <a:off x="212035" y="970722"/>
            <a:ext cx="3657600" cy="2743200"/>
          </a:xfrm>
          <a:prstGeom prst="rect">
            <a:avLst/>
          </a:prstGeom>
        </p:spPr>
      </p:pic>
    </p:spTree>
    <p:extLst>
      <p:ext uri="{BB962C8B-B14F-4D97-AF65-F5344CB8AC3E}">
        <p14:creationId xmlns:p14="http://schemas.microsoft.com/office/powerpoint/2010/main" val="2971111055"/>
      </p:ext>
    </p:extLst>
  </p:cSld>
  <p:clrMapOvr>
    <a:masterClrMapping/>
  </p:clrMapOvr>
  <p:transition>
    <p:pull dir="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0E5304-C537-6D46-8B27-76C455F11298}"/>
              </a:ext>
            </a:extLst>
          </p:cNvPr>
          <p:cNvSpPr txBox="1"/>
          <p:nvPr/>
        </p:nvSpPr>
        <p:spPr>
          <a:xfrm>
            <a:off x="112644" y="112643"/>
            <a:ext cx="8085868" cy="461665"/>
          </a:xfrm>
          <a:prstGeom prst="rect">
            <a:avLst/>
          </a:prstGeom>
          <a:noFill/>
        </p:spPr>
        <p:txBody>
          <a:bodyPr wrap="none" rtlCol="0">
            <a:spAutoFit/>
          </a:bodyPr>
          <a:lstStyle/>
          <a:p>
            <a:r>
              <a:rPr lang="en-US" dirty="0"/>
              <a:t>Effects of turning off direct HCHO emissions in d02</a:t>
            </a:r>
          </a:p>
        </p:txBody>
      </p:sp>
      <p:sp>
        <p:nvSpPr>
          <p:cNvPr id="3" name="TextBox 2">
            <a:extLst>
              <a:ext uri="{FF2B5EF4-FFF2-40B4-BE49-F238E27FC236}">
                <a16:creationId xmlns:a16="http://schemas.microsoft.com/office/drawing/2014/main" id="{60FCB405-95DA-2941-8465-D98A08B1A77C}"/>
              </a:ext>
            </a:extLst>
          </p:cNvPr>
          <p:cNvSpPr txBox="1"/>
          <p:nvPr/>
        </p:nvSpPr>
        <p:spPr>
          <a:xfrm>
            <a:off x="1617505" y="534047"/>
            <a:ext cx="5908990" cy="461665"/>
          </a:xfrm>
          <a:prstGeom prst="rect">
            <a:avLst/>
          </a:prstGeom>
          <a:noFill/>
        </p:spPr>
        <p:txBody>
          <a:bodyPr wrap="none" rtlCol="0">
            <a:spAutoFit/>
          </a:bodyPr>
          <a:lstStyle/>
          <a:p>
            <a:r>
              <a:rPr lang="en-US" dirty="0"/>
              <a:t>with	       		      	        without</a:t>
            </a:r>
          </a:p>
        </p:txBody>
      </p:sp>
      <p:pic>
        <p:nvPicPr>
          <p:cNvPr id="7" name="Picture 6">
            <a:extLst>
              <a:ext uri="{FF2B5EF4-FFF2-40B4-BE49-F238E27FC236}">
                <a16:creationId xmlns:a16="http://schemas.microsoft.com/office/drawing/2014/main" id="{26352F4A-F977-D74F-9B59-9C01083579F7}"/>
              </a:ext>
            </a:extLst>
          </p:cNvPr>
          <p:cNvPicPr>
            <a:picLocks noChangeAspect="1"/>
          </p:cNvPicPr>
          <p:nvPr/>
        </p:nvPicPr>
        <p:blipFill rotWithShape="1">
          <a:blip r:embed="rId2"/>
          <a:srcRect l="20431" r="17897"/>
          <a:stretch/>
        </p:blipFill>
        <p:spPr>
          <a:xfrm>
            <a:off x="-68444" y="1069671"/>
            <a:ext cx="4511488" cy="5486400"/>
          </a:xfrm>
          <a:prstGeom prst="rect">
            <a:avLst/>
          </a:prstGeom>
        </p:spPr>
      </p:pic>
      <p:pic>
        <p:nvPicPr>
          <p:cNvPr id="9" name="Picture 8">
            <a:extLst>
              <a:ext uri="{FF2B5EF4-FFF2-40B4-BE49-F238E27FC236}">
                <a16:creationId xmlns:a16="http://schemas.microsoft.com/office/drawing/2014/main" id="{8E97AD5A-5815-0845-BE63-8B4C092BC7D1}"/>
              </a:ext>
            </a:extLst>
          </p:cNvPr>
          <p:cNvPicPr>
            <a:picLocks noChangeAspect="1"/>
          </p:cNvPicPr>
          <p:nvPr/>
        </p:nvPicPr>
        <p:blipFill rotWithShape="1">
          <a:blip r:embed="rId3"/>
          <a:srcRect l="22811" r="16068"/>
          <a:stretch/>
        </p:blipFill>
        <p:spPr>
          <a:xfrm>
            <a:off x="4672854" y="1175069"/>
            <a:ext cx="4471146" cy="5486400"/>
          </a:xfrm>
          <a:prstGeom prst="rect">
            <a:avLst/>
          </a:prstGeom>
        </p:spPr>
      </p:pic>
      <p:sp>
        <p:nvSpPr>
          <p:cNvPr id="12" name="TextBox 11">
            <a:extLst>
              <a:ext uri="{FF2B5EF4-FFF2-40B4-BE49-F238E27FC236}">
                <a16:creationId xmlns:a16="http://schemas.microsoft.com/office/drawing/2014/main" id="{B7F03DBB-1388-4149-9952-CF50C2733BE8}"/>
              </a:ext>
            </a:extLst>
          </p:cNvPr>
          <p:cNvSpPr txBox="1"/>
          <p:nvPr/>
        </p:nvSpPr>
        <p:spPr>
          <a:xfrm>
            <a:off x="0" y="6094406"/>
            <a:ext cx="9144000" cy="461665"/>
          </a:xfrm>
          <a:prstGeom prst="rect">
            <a:avLst/>
          </a:prstGeom>
          <a:noFill/>
        </p:spPr>
        <p:txBody>
          <a:bodyPr wrap="square" rtlCol="0">
            <a:spAutoFit/>
          </a:bodyPr>
          <a:lstStyle/>
          <a:p>
            <a:r>
              <a:rPr lang="en-US" sz="1200" dirty="0"/>
              <a:t>Sunburst for HCHO production in City region– the contribution from direct emissions disappears and the relative role of individual VOCs increases in the </a:t>
            </a:r>
            <a:r>
              <a:rPr lang="en-US" sz="1200" dirty="0" err="1"/>
              <a:t>noHCHO</a:t>
            </a:r>
            <a:r>
              <a:rPr lang="en-US" sz="1200" dirty="0"/>
              <a:t> run</a:t>
            </a:r>
          </a:p>
        </p:txBody>
      </p:sp>
    </p:spTree>
    <p:extLst>
      <p:ext uri="{BB962C8B-B14F-4D97-AF65-F5344CB8AC3E}">
        <p14:creationId xmlns:p14="http://schemas.microsoft.com/office/powerpoint/2010/main" val="3962152278"/>
      </p:ext>
    </p:extLst>
  </p:cSld>
  <p:clrMapOvr>
    <a:masterClrMapping/>
  </p:clrMapOvr>
  <p:transition>
    <p:pull dir="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231AA0-14B6-E64C-8E91-6028A7A95F25}"/>
              </a:ext>
            </a:extLst>
          </p:cNvPr>
          <p:cNvSpPr txBox="1"/>
          <p:nvPr/>
        </p:nvSpPr>
        <p:spPr>
          <a:xfrm>
            <a:off x="112644" y="112643"/>
            <a:ext cx="8784777" cy="369332"/>
          </a:xfrm>
          <a:prstGeom prst="rect">
            <a:avLst/>
          </a:prstGeom>
          <a:noFill/>
        </p:spPr>
        <p:txBody>
          <a:bodyPr wrap="none" rtlCol="0">
            <a:spAutoFit/>
          </a:bodyPr>
          <a:lstStyle/>
          <a:p>
            <a:r>
              <a:rPr lang="en-US" sz="1800" dirty="0"/>
              <a:t>Effects of turning off direct CH3CHO emissions in d02 on O3 and CH3CHO</a:t>
            </a:r>
          </a:p>
        </p:txBody>
      </p:sp>
      <p:sp>
        <p:nvSpPr>
          <p:cNvPr id="6" name="TextBox 5">
            <a:extLst>
              <a:ext uri="{FF2B5EF4-FFF2-40B4-BE49-F238E27FC236}">
                <a16:creationId xmlns:a16="http://schemas.microsoft.com/office/drawing/2014/main" id="{5FB0225B-7D34-6A46-AA7D-0F4CDE20E5B6}"/>
              </a:ext>
            </a:extLst>
          </p:cNvPr>
          <p:cNvSpPr txBox="1"/>
          <p:nvPr/>
        </p:nvSpPr>
        <p:spPr>
          <a:xfrm>
            <a:off x="35825" y="5616120"/>
            <a:ext cx="9085580" cy="276999"/>
          </a:xfrm>
          <a:prstGeom prst="rect">
            <a:avLst/>
          </a:prstGeom>
          <a:noFill/>
        </p:spPr>
        <p:txBody>
          <a:bodyPr wrap="square" rtlCol="0">
            <a:spAutoFit/>
          </a:bodyPr>
          <a:lstStyle/>
          <a:p>
            <a:pPr marL="342900" indent="-342900">
              <a:buFont typeface="Arial" panose="020B0604020202020204" pitchFamily="34" charset="0"/>
              <a:buChar char="•"/>
            </a:pPr>
            <a:r>
              <a:rPr lang="en-US" sz="1200" dirty="0"/>
              <a:t>. </a:t>
            </a:r>
          </a:p>
        </p:txBody>
      </p:sp>
      <p:pic>
        <p:nvPicPr>
          <p:cNvPr id="3" name="Picture 2">
            <a:extLst>
              <a:ext uri="{FF2B5EF4-FFF2-40B4-BE49-F238E27FC236}">
                <a16:creationId xmlns:a16="http://schemas.microsoft.com/office/drawing/2014/main" id="{41CF2D50-0655-B94C-B0CA-395D2344F4E9}"/>
              </a:ext>
            </a:extLst>
          </p:cNvPr>
          <p:cNvPicPr>
            <a:picLocks noChangeAspect="1"/>
          </p:cNvPicPr>
          <p:nvPr/>
        </p:nvPicPr>
        <p:blipFill>
          <a:blip r:embed="rId2"/>
          <a:stretch>
            <a:fillRect/>
          </a:stretch>
        </p:blipFill>
        <p:spPr>
          <a:xfrm>
            <a:off x="35825" y="858699"/>
            <a:ext cx="4584357" cy="5034420"/>
          </a:xfrm>
          <a:prstGeom prst="rect">
            <a:avLst/>
          </a:prstGeom>
        </p:spPr>
      </p:pic>
      <p:pic>
        <p:nvPicPr>
          <p:cNvPr id="7" name="Picture 6">
            <a:extLst>
              <a:ext uri="{FF2B5EF4-FFF2-40B4-BE49-F238E27FC236}">
                <a16:creationId xmlns:a16="http://schemas.microsoft.com/office/drawing/2014/main" id="{33FA10E4-7689-E240-BA6E-C85A581AAD0C}"/>
              </a:ext>
            </a:extLst>
          </p:cNvPr>
          <p:cNvPicPr>
            <a:picLocks noChangeAspect="1"/>
          </p:cNvPicPr>
          <p:nvPr/>
        </p:nvPicPr>
        <p:blipFill>
          <a:blip r:embed="rId3"/>
          <a:stretch>
            <a:fillRect/>
          </a:stretch>
        </p:blipFill>
        <p:spPr>
          <a:xfrm>
            <a:off x="4427480" y="890098"/>
            <a:ext cx="4594824" cy="4971621"/>
          </a:xfrm>
          <a:prstGeom prst="rect">
            <a:avLst/>
          </a:prstGeom>
        </p:spPr>
      </p:pic>
      <p:sp>
        <p:nvSpPr>
          <p:cNvPr id="8" name="TextBox 7">
            <a:extLst>
              <a:ext uri="{FF2B5EF4-FFF2-40B4-BE49-F238E27FC236}">
                <a16:creationId xmlns:a16="http://schemas.microsoft.com/office/drawing/2014/main" id="{5ACD4E64-8E37-B24E-9E7B-82790EC2BD38}"/>
              </a:ext>
            </a:extLst>
          </p:cNvPr>
          <p:cNvSpPr txBox="1"/>
          <p:nvPr/>
        </p:nvSpPr>
        <p:spPr>
          <a:xfrm>
            <a:off x="35825" y="5754619"/>
            <a:ext cx="9085580" cy="646331"/>
          </a:xfrm>
          <a:prstGeom prst="rect">
            <a:avLst/>
          </a:prstGeom>
          <a:noFill/>
        </p:spPr>
        <p:txBody>
          <a:bodyPr wrap="square" rtlCol="0">
            <a:spAutoFit/>
          </a:bodyPr>
          <a:lstStyle/>
          <a:p>
            <a:pPr marL="342900" indent="-342900">
              <a:buFont typeface="Arial" panose="020B0604020202020204" pitchFamily="34" charset="0"/>
              <a:buChar char="•"/>
            </a:pPr>
            <a:r>
              <a:rPr lang="en-US" sz="1200" dirty="0"/>
              <a:t>Similar as HCHO</a:t>
            </a:r>
          </a:p>
          <a:p>
            <a:pPr marL="342900" indent="-342900">
              <a:buFont typeface="Arial" panose="020B0604020202020204" pitchFamily="34" charset="0"/>
              <a:buChar char="•"/>
            </a:pPr>
            <a:r>
              <a:rPr lang="en-US" sz="1200" dirty="0"/>
              <a:t>Changes in CH3CHO due to emissions early morning ~10% for OG and ~35% in City. </a:t>
            </a:r>
          </a:p>
          <a:p>
            <a:pPr marL="342900" indent="-342900">
              <a:buFont typeface="Arial" panose="020B0604020202020204" pitchFamily="34" charset="0"/>
              <a:buChar char="•"/>
            </a:pPr>
            <a:r>
              <a:rPr lang="en-US" sz="1200" dirty="0"/>
              <a:t>Little change in CH3CHO during the day -&gt; minor changes in ozone concentrations </a:t>
            </a:r>
          </a:p>
        </p:txBody>
      </p:sp>
      <p:sp>
        <p:nvSpPr>
          <p:cNvPr id="9" name="TextBox 8">
            <a:extLst>
              <a:ext uri="{FF2B5EF4-FFF2-40B4-BE49-F238E27FC236}">
                <a16:creationId xmlns:a16="http://schemas.microsoft.com/office/drawing/2014/main" id="{D5207545-BB45-E14B-A2D5-774AA8B385A1}"/>
              </a:ext>
            </a:extLst>
          </p:cNvPr>
          <p:cNvSpPr txBox="1"/>
          <p:nvPr/>
        </p:nvSpPr>
        <p:spPr>
          <a:xfrm>
            <a:off x="2938183" y="1144016"/>
            <a:ext cx="906017" cy="261610"/>
          </a:xfrm>
          <a:prstGeom prst="rect">
            <a:avLst/>
          </a:prstGeom>
          <a:noFill/>
        </p:spPr>
        <p:txBody>
          <a:bodyPr wrap="none" rtlCol="0">
            <a:spAutoFit/>
          </a:bodyPr>
          <a:lstStyle/>
          <a:p>
            <a:r>
              <a:rPr lang="en-US" sz="1050" dirty="0">
                <a:solidFill>
                  <a:srgbClr val="0070C0"/>
                </a:solidFill>
              </a:rPr>
              <a:t>Difference</a:t>
            </a:r>
          </a:p>
        </p:txBody>
      </p:sp>
      <p:sp>
        <p:nvSpPr>
          <p:cNvPr id="10" name="TextBox 9">
            <a:extLst>
              <a:ext uri="{FF2B5EF4-FFF2-40B4-BE49-F238E27FC236}">
                <a16:creationId xmlns:a16="http://schemas.microsoft.com/office/drawing/2014/main" id="{83D86752-4B61-F84D-A8F7-12E93C79AFE1}"/>
              </a:ext>
            </a:extLst>
          </p:cNvPr>
          <p:cNvSpPr txBox="1"/>
          <p:nvPr/>
        </p:nvSpPr>
        <p:spPr>
          <a:xfrm>
            <a:off x="3036215" y="3642928"/>
            <a:ext cx="906017" cy="261610"/>
          </a:xfrm>
          <a:prstGeom prst="rect">
            <a:avLst/>
          </a:prstGeom>
          <a:noFill/>
        </p:spPr>
        <p:txBody>
          <a:bodyPr wrap="none" rtlCol="0">
            <a:spAutoFit/>
          </a:bodyPr>
          <a:lstStyle/>
          <a:p>
            <a:r>
              <a:rPr lang="en-US" sz="1050" dirty="0">
                <a:solidFill>
                  <a:srgbClr val="0070C0"/>
                </a:solidFill>
              </a:rPr>
              <a:t>Difference</a:t>
            </a:r>
          </a:p>
        </p:txBody>
      </p:sp>
      <p:sp>
        <p:nvSpPr>
          <p:cNvPr id="11" name="TextBox 10">
            <a:extLst>
              <a:ext uri="{FF2B5EF4-FFF2-40B4-BE49-F238E27FC236}">
                <a16:creationId xmlns:a16="http://schemas.microsoft.com/office/drawing/2014/main" id="{1B74ACD6-33BB-4B4B-B8FC-42454F85E081}"/>
              </a:ext>
            </a:extLst>
          </p:cNvPr>
          <p:cNvSpPr txBox="1"/>
          <p:nvPr/>
        </p:nvSpPr>
        <p:spPr>
          <a:xfrm>
            <a:off x="7575177" y="1144016"/>
            <a:ext cx="906017" cy="261610"/>
          </a:xfrm>
          <a:prstGeom prst="rect">
            <a:avLst/>
          </a:prstGeom>
          <a:noFill/>
        </p:spPr>
        <p:txBody>
          <a:bodyPr wrap="none" rtlCol="0">
            <a:spAutoFit/>
          </a:bodyPr>
          <a:lstStyle/>
          <a:p>
            <a:r>
              <a:rPr lang="en-US" sz="1050" dirty="0">
                <a:solidFill>
                  <a:srgbClr val="0070C0"/>
                </a:solidFill>
              </a:rPr>
              <a:t>Difference</a:t>
            </a:r>
          </a:p>
        </p:txBody>
      </p:sp>
      <p:sp>
        <p:nvSpPr>
          <p:cNvPr id="12" name="TextBox 11">
            <a:extLst>
              <a:ext uri="{FF2B5EF4-FFF2-40B4-BE49-F238E27FC236}">
                <a16:creationId xmlns:a16="http://schemas.microsoft.com/office/drawing/2014/main" id="{58AFF99B-8D7B-4E48-8D8F-EB952F6A66F8}"/>
              </a:ext>
            </a:extLst>
          </p:cNvPr>
          <p:cNvSpPr txBox="1"/>
          <p:nvPr/>
        </p:nvSpPr>
        <p:spPr>
          <a:xfrm>
            <a:off x="7562214" y="3642928"/>
            <a:ext cx="906017" cy="261610"/>
          </a:xfrm>
          <a:prstGeom prst="rect">
            <a:avLst/>
          </a:prstGeom>
          <a:noFill/>
        </p:spPr>
        <p:txBody>
          <a:bodyPr wrap="none" rtlCol="0">
            <a:spAutoFit/>
          </a:bodyPr>
          <a:lstStyle/>
          <a:p>
            <a:r>
              <a:rPr lang="en-US" sz="1050" dirty="0">
                <a:solidFill>
                  <a:srgbClr val="0070C0"/>
                </a:solidFill>
              </a:rPr>
              <a:t>Difference</a:t>
            </a:r>
          </a:p>
        </p:txBody>
      </p:sp>
    </p:spTree>
    <p:extLst>
      <p:ext uri="{BB962C8B-B14F-4D97-AF65-F5344CB8AC3E}">
        <p14:creationId xmlns:p14="http://schemas.microsoft.com/office/powerpoint/2010/main" val="1349640265"/>
      </p:ext>
    </p:extLst>
  </p:cSld>
  <p:clrMapOvr>
    <a:masterClrMapping/>
  </p:clrMapOvr>
  <p:transition>
    <p:pull dir="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058195-DEE9-9D4A-8FAB-72C6687FE8BF}"/>
              </a:ext>
            </a:extLst>
          </p:cNvPr>
          <p:cNvPicPr>
            <a:picLocks noChangeAspect="1"/>
          </p:cNvPicPr>
          <p:nvPr/>
        </p:nvPicPr>
        <p:blipFill>
          <a:blip r:embed="rId2"/>
          <a:stretch>
            <a:fillRect/>
          </a:stretch>
        </p:blipFill>
        <p:spPr>
          <a:xfrm>
            <a:off x="4773706" y="964296"/>
            <a:ext cx="3657600" cy="2743200"/>
          </a:xfrm>
          <a:prstGeom prst="rect">
            <a:avLst/>
          </a:prstGeom>
        </p:spPr>
      </p:pic>
      <p:pic>
        <p:nvPicPr>
          <p:cNvPr id="7" name="Picture 6">
            <a:extLst>
              <a:ext uri="{FF2B5EF4-FFF2-40B4-BE49-F238E27FC236}">
                <a16:creationId xmlns:a16="http://schemas.microsoft.com/office/drawing/2014/main" id="{2C330347-47EB-5B49-B219-F3155B1BEDE8}"/>
              </a:ext>
            </a:extLst>
          </p:cNvPr>
          <p:cNvPicPr>
            <a:picLocks noChangeAspect="1"/>
          </p:cNvPicPr>
          <p:nvPr/>
        </p:nvPicPr>
        <p:blipFill>
          <a:blip r:embed="rId3"/>
          <a:stretch>
            <a:fillRect/>
          </a:stretch>
        </p:blipFill>
        <p:spPr>
          <a:xfrm>
            <a:off x="4926300" y="3700772"/>
            <a:ext cx="3657600" cy="2743200"/>
          </a:xfrm>
          <a:prstGeom prst="rect">
            <a:avLst/>
          </a:prstGeom>
        </p:spPr>
      </p:pic>
      <p:sp>
        <p:nvSpPr>
          <p:cNvPr id="2" name="TextBox 1">
            <a:extLst>
              <a:ext uri="{FF2B5EF4-FFF2-40B4-BE49-F238E27FC236}">
                <a16:creationId xmlns:a16="http://schemas.microsoft.com/office/drawing/2014/main" id="{92340875-CF4E-9244-BA79-AB9EA8F0F419}"/>
              </a:ext>
            </a:extLst>
          </p:cNvPr>
          <p:cNvSpPr txBox="1"/>
          <p:nvPr/>
        </p:nvSpPr>
        <p:spPr>
          <a:xfrm>
            <a:off x="112644" y="112643"/>
            <a:ext cx="8378063" cy="369332"/>
          </a:xfrm>
          <a:prstGeom prst="rect">
            <a:avLst/>
          </a:prstGeom>
          <a:noFill/>
        </p:spPr>
        <p:txBody>
          <a:bodyPr wrap="none" rtlCol="0">
            <a:spAutoFit/>
          </a:bodyPr>
          <a:lstStyle/>
          <a:p>
            <a:r>
              <a:rPr lang="en-US" sz="1800" dirty="0"/>
              <a:t>Effects of turning off direct CH3CHO emissions in d02 on OH reactivity</a:t>
            </a:r>
          </a:p>
        </p:txBody>
      </p:sp>
      <p:sp>
        <p:nvSpPr>
          <p:cNvPr id="3" name="TextBox 2">
            <a:extLst>
              <a:ext uri="{FF2B5EF4-FFF2-40B4-BE49-F238E27FC236}">
                <a16:creationId xmlns:a16="http://schemas.microsoft.com/office/drawing/2014/main" id="{8FA1AAF8-5099-CA41-9BF4-D09F050A363D}"/>
              </a:ext>
            </a:extLst>
          </p:cNvPr>
          <p:cNvSpPr txBox="1"/>
          <p:nvPr/>
        </p:nvSpPr>
        <p:spPr>
          <a:xfrm>
            <a:off x="1617505" y="534047"/>
            <a:ext cx="5908990" cy="461665"/>
          </a:xfrm>
          <a:prstGeom prst="rect">
            <a:avLst/>
          </a:prstGeom>
          <a:noFill/>
        </p:spPr>
        <p:txBody>
          <a:bodyPr wrap="none" rtlCol="0">
            <a:spAutoFit/>
          </a:bodyPr>
          <a:lstStyle/>
          <a:p>
            <a:r>
              <a:rPr lang="en-US" dirty="0"/>
              <a:t>with	       		      	        without</a:t>
            </a:r>
          </a:p>
        </p:txBody>
      </p:sp>
      <p:pic>
        <p:nvPicPr>
          <p:cNvPr id="14" name="Picture 13">
            <a:extLst>
              <a:ext uri="{FF2B5EF4-FFF2-40B4-BE49-F238E27FC236}">
                <a16:creationId xmlns:a16="http://schemas.microsoft.com/office/drawing/2014/main" id="{05156D02-65D2-D841-818B-754D454B5F01}"/>
              </a:ext>
            </a:extLst>
          </p:cNvPr>
          <p:cNvPicPr>
            <a:picLocks noChangeAspect="1"/>
          </p:cNvPicPr>
          <p:nvPr/>
        </p:nvPicPr>
        <p:blipFill>
          <a:blip r:embed="rId4"/>
          <a:stretch>
            <a:fillRect/>
          </a:stretch>
        </p:blipFill>
        <p:spPr>
          <a:xfrm>
            <a:off x="112644" y="3694048"/>
            <a:ext cx="3657600" cy="2743200"/>
          </a:xfrm>
          <a:prstGeom prst="rect">
            <a:avLst/>
          </a:prstGeom>
        </p:spPr>
      </p:pic>
      <p:pic>
        <p:nvPicPr>
          <p:cNvPr id="16" name="Picture 15">
            <a:extLst>
              <a:ext uri="{FF2B5EF4-FFF2-40B4-BE49-F238E27FC236}">
                <a16:creationId xmlns:a16="http://schemas.microsoft.com/office/drawing/2014/main" id="{FF939CCB-B51E-C549-B658-E30E1F08DE96}"/>
              </a:ext>
            </a:extLst>
          </p:cNvPr>
          <p:cNvPicPr>
            <a:picLocks noChangeAspect="1"/>
          </p:cNvPicPr>
          <p:nvPr/>
        </p:nvPicPr>
        <p:blipFill>
          <a:blip r:embed="rId5"/>
          <a:stretch>
            <a:fillRect/>
          </a:stretch>
        </p:blipFill>
        <p:spPr>
          <a:xfrm>
            <a:off x="112644" y="966906"/>
            <a:ext cx="3657600" cy="2743200"/>
          </a:xfrm>
          <a:prstGeom prst="rect">
            <a:avLst/>
          </a:prstGeom>
        </p:spPr>
      </p:pic>
      <p:sp>
        <p:nvSpPr>
          <p:cNvPr id="17" name="TextBox 16">
            <a:extLst>
              <a:ext uri="{FF2B5EF4-FFF2-40B4-BE49-F238E27FC236}">
                <a16:creationId xmlns:a16="http://schemas.microsoft.com/office/drawing/2014/main" id="{BCF42808-42A7-AD47-8713-42AEB9C4475E}"/>
              </a:ext>
            </a:extLst>
          </p:cNvPr>
          <p:cNvSpPr txBox="1"/>
          <p:nvPr/>
        </p:nvSpPr>
        <p:spPr>
          <a:xfrm>
            <a:off x="13992" y="6437248"/>
            <a:ext cx="8363113" cy="276999"/>
          </a:xfrm>
          <a:prstGeom prst="rect">
            <a:avLst/>
          </a:prstGeom>
          <a:noFill/>
        </p:spPr>
        <p:txBody>
          <a:bodyPr wrap="square" rtlCol="0">
            <a:spAutoFit/>
          </a:bodyPr>
          <a:lstStyle/>
          <a:p>
            <a:r>
              <a:rPr lang="en-US" sz="1200" dirty="0"/>
              <a:t>Minor changes</a:t>
            </a:r>
          </a:p>
        </p:txBody>
      </p:sp>
    </p:spTree>
    <p:extLst>
      <p:ext uri="{BB962C8B-B14F-4D97-AF65-F5344CB8AC3E}">
        <p14:creationId xmlns:p14="http://schemas.microsoft.com/office/powerpoint/2010/main" val="619125297"/>
      </p:ext>
    </p:extLst>
  </p:cSld>
  <p:clrMapOvr>
    <a:masterClrMapping/>
  </p:clrMapOvr>
  <p:transition>
    <p:pull dir="rd"/>
  </p:transition>
</p:sld>
</file>

<file path=ppt/theme/theme1.xml><?xml version="1.0" encoding="utf-8"?>
<a:theme xmlns:a="http://schemas.openxmlformats.org/drawingml/2006/main" name="Default Theme">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88900" cap="flat" cmpd="sng" algn="ctr">
          <a:solidFill>
            <a:srgbClr val="339966"/>
          </a:solidFill>
          <a:prstDash val="solid"/>
          <a:round/>
          <a:headEnd type="triangl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charset="0"/>
          </a:defRPr>
        </a:defPPr>
      </a:lstStyle>
    </a:spDef>
    <a:lnDef>
      <a:spPr bwMode="auto">
        <a:xfrm>
          <a:off x="0" y="0"/>
          <a:ext cx="1" cy="1"/>
        </a:xfrm>
        <a:custGeom>
          <a:avLst/>
          <a:gdLst/>
          <a:ahLst/>
          <a:cxnLst/>
          <a:rect l="0" t="0" r="0" b="0"/>
          <a:pathLst/>
        </a:custGeom>
        <a:noFill/>
        <a:ln w="88900" cap="flat" cmpd="sng" algn="ctr">
          <a:solidFill>
            <a:srgbClr val="339966"/>
          </a:solidFill>
          <a:prstDash val="solid"/>
          <a:round/>
          <a:headEnd type="triangl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36552</TotalTime>
  <Words>896</Words>
  <Application>Microsoft Macintosh PowerPoint</Application>
  <PresentationFormat>On-screen Show (4:3)</PresentationFormat>
  <Paragraphs>117</Paragraphs>
  <Slides>22</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ＭＳ Ｐゴシック</vt:lpstr>
      <vt:lpstr>Arial</vt:lpstr>
      <vt:lpstr>Calibri</vt:lpstr>
      <vt:lpstr>Times</vt:lpstr>
      <vt:lpstr>Verdana</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Gabriele Pfister</dc:creator>
  <cp:lastModifiedBy>Gabriele Pfister</cp:lastModifiedBy>
  <cp:revision>197</cp:revision>
  <cp:lastPrinted>2018-04-24T22:57:39Z</cp:lastPrinted>
  <dcterms:created xsi:type="dcterms:W3CDTF">2018-03-21T19:32:58Z</dcterms:created>
  <dcterms:modified xsi:type="dcterms:W3CDTF">2018-06-07T21:30:07Z</dcterms:modified>
</cp:coreProperties>
</file>