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80" r:id="rId3"/>
    <p:sldId id="285" r:id="rId4"/>
    <p:sldId id="302" r:id="rId5"/>
    <p:sldId id="312" r:id="rId6"/>
    <p:sldId id="313" r:id="rId7"/>
    <p:sldId id="318" r:id="rId8"/>
    <p:sldId id="314" r:id="rId9"/>
    <p:sldId id="320" r:id="rId10"/>
    <p:sldId id="316" r:id="rId11"/>
    <p:sldId id="322" r:id="rId12"/>
    <p:sldId id="317" r:id="rId13"/>
    <p:sldId id="319" r:id="rId14"/>
    <p:sldId id="288" r:id="rId15"/>
    <p:sldId id="32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BF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5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6" y="21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0"/>
    </p:cViewPr>
  </p:sorterViewPr>
  <p:notesViewPr>
    <p:cSldViewPr snapToGrid="0" showGuides="1">
      <p:cViewPr>
        <p:scale>
          <a:sx n="100" d="100"/>
          <a:sy n="100" d="100"/>
        </p:scale>
        <p:origin x="1200" y="72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2368" cy="458526"/>
          </a:xfrm>
          <a:prstGeom prst="rect">
            <a:avLst/>
          </a:prstGeom>
        </p:spPr>
        <p:txBody>
          <a:bodyPr vert="horz" lIns="89570" tIns="44785" rIns="89570" bIns="44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82" y="7"/>
            <a:ext cx="2972368" cy="458526"/>
          </a:xfrm>
          <a:prstGeom prst="rect">
            <a:avLst/>
          </a:prstGeom>
        </p:spPr>
        <p:txBody>
          <a:bodyPr vert="horz" lIns="89570" tIns="44785" rIns="89570" bIns="44785" rtlCol="0"/>
          <a:lstStyle>
            <a:lvl1pPr algn="r">
              <a:defRPr sz="1200"/>
            </a:lvl1pPr>
          </a:lstStyle>
          <a:p>
            <a:fld id="{162922A3-5415-443B-9876-8143EB3410A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685480"/>
            <a:ext cx="2972368" cy="458526"/>
          </a:xfrm>
          <a:prstGeom prst="rect">
            <a:avLst/>
          </a:prstGeom>
        </p:spPr>
        <p:txBody>
          <a:bodyPr vert="horz" lIns="89570" tIns="44785" rIns="89570" bIns="44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82" y="8685480"/>
            <a:ext cx="2972368" cy="458526"/>
          </a:xfrm>
          <a:prstGeom prst="rect">
            <a:avLst/>
          </a:prstGeom>
        </p:spPr>
        <p:txBody>
          <a:bodyPr vert="horz" lIns="89570" tIns="44785" rIns="89570" bIns="44785" rtlCol="0" anchor="b"/>
          <a:lstStyle>
            <a:lvl1pPr algn="r">
              <a:defRPr sz="1200"/>
            </a:lvl1pPr>
          </a:lstStyle>
          <a:p>
            <a:fld id="{0448EA47-1CA5-460F-8139-EDFCE6E0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8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r">
              <a:defRPr sz="1200"/>
            </a:lvl1pPr>
          </a:lstStyle>
          <a:p>
            <a:fld id="{9B465A9D-075E-4C3D-B464-BA5BDCAFE643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699" rIns="91400" bIns="456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3" y="4400556"/>
            <a:ext cx="5486400" cy="3600449"/>
          </a:xfrm>
          <a:prstGeom prst="rect">
            <a:avLst/>
          </a:prstGeom>
        </p:spPr>
        <p:txBody>
          <a:bodyPr vert="horz" lIns="91400" tIns="45699" rIns="91400" bIns="456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20"/>
            <a:ext cx="2971800" cy="45878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20"/>
            <a:ext cx="2971800" cy="458788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r">
              <a:defRPr sz="1200"/>
            </a:lvl1pPr>
          </a:lstStyle>
          <a:p>
            <a:fld id="{40B26F0C-4745-45E8-A088-08609C6A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194">
              <a:spcAft>
                <a:spcPts val="599"/>
              </a:spcAft>
            </a:pPr>
            <a:r>
              <a:rPr lang="en-US" dirty="0" smtClean="0"/>
              <a:t>Thank you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Aneja</a:t>
            </a:r>
            <a:r>
              <a:rPr lang="en-US" dirty="0" smtClean="0"/>
              <a:t> for that generous introduction</a:t>
            </a:r>
          </a:p>
          <a:p>
            <a:pPr indent="-274194">
              <a:spcAft>
                <a:spcPts val="599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click</a:t>
            </a:r>
          </a:p>
          <a:p>
            <a:pPr indent="-274194"/>
            <a:endParaRPr lang="en-US" dirty="0"/>
          </a:p>
          <a:p>
            <a:pPr indent="-274194"/>
            <a:endParaRPr lang="en-US" dirty="0" smtClean="0"/>
          </a:p>
          <a:p>
            <a:pPr indent="-274194"/>
            <a:endParaRPr lang="en-US" dirty="0" smtClean="0"/>
          </a:p>
          <a:p>
            <a:pPr indent="-27419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715963"/>
            <a:ext cx="5483225" cy="3084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156" y="3948941"/>
            <a:ext cx="6595960" cy="4736278"/>
          </a:xfrm>
        </p:spPr>
        <p:txBody>
          <a:bodyPr/>
          <a:lstStyle/>
          <a:p>
            <a:pPr>
              <a:spcAft>
                <a:spcPts val="1175"/>
              </a:spcAft>
            </a:pPr>
            <a:r>
              <a:rPr lang="en-US" dirty="0">
                <a:latin typeface="Arial Narrow" panose="020B0606020202030204" pitchFamily="34" charset="0"/>
              </a:rPr>
              <a:t>My research is aimed at using measurement data to improve NH3 predictions in the </a:t>
            </a:r>
            <a:r>
              <a:rPr lang="en-US" dirty="0" err="1" smtClean="0">
                <a:latin typeface="Arial Narrow" panose="020B0606020202030204" pitchFamily="34" charset="0"/>
              </a:rPr>
              <a:t>AirNow</a:t>
            </a:r>
            <a:r>
              <a:rPr lang="en-US" dirty="0" smtClean="0">
                <a:latin typeface="Arial Narrow" panose="020B0606020202030204" pitchFamily="34" charset="0"/>
              </a:rPr>
              <a:t> CMAQ model framework, and thereby allow accurate forecasting of fine particulate matter.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spcAft>
                <a:spcPts val="1174"/>
              </a:spcAft>
            </a:pPr>
            <a:r>
              <a:rPr lang="en-US" dirty="0" err="1" smtClean="0">
                <a:latin typeface="Arial Narrow" panose="020B0606020202030204" pitchFamily="34" charset="0"/>
              </a:rPr>
              <a:t>AirNow</a:t>
            </a:r>
            <a:r>
              <a:rPr lang="en-US" dirty="0" smtClean="0">
                <a:latin typeface="Arial Narrow" panose="020B0606020202030204" pitchFamily="34" charset="0"/>
              </a:rPr>
              <a:t> is the system that the government uses to give forecasts for air pollution for the general public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It’s implemented by NOAA, and you occasionally see their forecasts finding their way into your local weather report.</a:t>
            </a:r>
          </a:p>
          <a:p>
            <a:pPr>
              <a:spcAft>
                <a:spcPts val="1174"/>
              </a:spcAft>
            </a:pP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Fine particles are defined as particles less than 2.5 microns, that can penetrate to the lungs?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click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NOAA does the forecasting to assess the air quality relative to national ambient air quality standards.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Which were established by EPA based on epidemiological studies, to protect against a range of adverse health effects.  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click</a:t>
            </a:r>
          </a:p>
          <a:p>
            <a:pPr>
              <a:spcAft>
                <a:spcPts val="1174"/>
              </a:spcAft>
            </a:pP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And why do we care about NH3? 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As a gas its mildly toxic, but it reacts with other atmospheric pollutants to form these microscopic particles.</a:t>
            </a:r>
          </a:p>
          <a:p>
            <a:pPr>
              <a:spcAft>
                <a:spcPts val="1174"/>
              </a:spcAft>
            </a:pPr>
            <a:r>
              <a:rPr lang="en-US" dirty="0">
                <a:latin typeface="Arial Narrow" panose="020B0606020202030204" pitchFamily="34" charset="0"/>
              </a:rPr>
              <a:t>A</a:t>
            </a:r>
            <a:r>
              <a:rPr lang="en-US" dirty="0" smtClean="0">
                <a:latin typeface="Arial Narrow" panose="020B0606020202030204" pitchFamily="34" charset="0"/>
              </a:rPr>
              <a:t>mmonia compounds (sulfates and nitrates) make up half of fine particulate matter almost everywhere you look. 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So ammonia becomes a key input to the fine particulate forecast. 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click</a:t>
            </a:r>
          </a:p>
          <a:p>
            <a:pPr>
              <a:spcAft>
                <a:spcPts val="1174"/>
              </a:spcAft>
            </a:pP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Now, about 90% of the ammonia emitted to the air comes from agriculture…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Either the decomposition of amino compounds in animal wastes or the evaporation of ammonia from synthetic nitrogen fertilizers.</a:t>
            </a:r>
          </a:p>
          <a:p>
            <a:pPr indent="182793"/>
            <a:endParaRPr lang="en-US" dirty="0"/>
          </a:p>
          <a:p>
            <a:pPr indent="182793"/>
            <a:endParaRPr lang="en-US" dirty="0" smtClean="0"/>
          </a:p>
          <a:p>
            <a:pPr indent="182793"/>
            <a:endParaRPr lang="en-US" dirty="0" smtClean="0"/>
          </a:p>
          <a:p>
            <a:pPr indent="18279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3" y="4426183"/>
            <a:ext cx="5486400" cy="4117373"/>
          </a:xfrm>
        </p:spPr>
        <p:txBody>
          <a:bodyPr/>
          <a:lstStyle/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Ammonia also has a variety of other impacts in the environment.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I want to touch on nitrogen deposition because its an important impact of ammonia, and its also modeled in CMAQ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Ammonia, NH3, is an excellent source of biologically available nitrogen.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And this makes it a potential source of eutrophication and other problems in the natural environment.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click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Here we have a map of measured ammonia deposition in rainfall.</a:t>
            </a:r>
          </a:p>
          <a:p>
            <a:pPr>
              <a:spcAft>
                <a:spcPts val="1174"/>
              </a:spcAft>
            </a:pPr>
            <a:r>
              <a:rPr lang="en-US" dirty="0">
                <a:latin typeface="Arial Narrow" panose="020B0606020202030204" pitchFamily="34" charset="0"/>
              </a:rPr>
              <a:t>We you can see that the spatial distribution of wet deposition reflects areas of intensive agriculture. 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We </a:t>
            </a:r>
            <a:r>
              <a:rPr lang="en-US" dirty="0">
                <a:latin typeface="Arial Narrow" panose="020B0606020202030204" pitchFamily="34" charset="0"/>
              </a:rPr>
              <a:t>have less of a handle on dry deposition… and improving the treatment of NH3 in CMAQ would </a:t>
            </a:r>
            <a:r>
              <a:rPr lang="en-US" dirty="0" smtClean="0">
                <a:latin typeface="Arial Narrow" panose="020B0606020202030204" pitchFamily="34" charset="0"/>
              </a:rPr>
              <a:t>improve our understanding of NH3 dry deposition and its transport in general.</a:t>
            </a:r>
          </a:p>
          <a:p>
            <a:pPr>
              <a:spcAft>
                <a:spcPts val="1174"/>
              </a:spcAft>
            </a:pPr>
            <a:r>
              <a:rPr lang="en-US" dirty="0" smtClean="0">
                <a:latin typeface="Arial Narrow" panose="020B0606020202030204" pitchFamily="34" charset="0"/>
              </a:rPr>
              <a:t>For instance, how much does all of this deposition contribute to the anoxic zone in the outfall of the Mississippi?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problem for modeling ammonia is that given the nature of the sources, its difficult to quantify emissions on the spatial and temporal scales needed form </a:t>
            </a:r>
            <a:r>
              <a:rPr lang="en-US" dirty="0" err="1"/>
              <a:t>AirNow</a:t>
            </a:r>
            <a:r>
              <a:rPr lang="en-US" dirty="0"/>
              <a:t> forecasts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FF0000"/>
                </a:solidFill>
              </a:rPr>
              <a:t>click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the PM model is piggy backed on the ozone model, and the data flows were developed </a:t>
            </a:r>
            <a:r>
              <a:rPr lang="en-US" dirty="0" smtClean="0"/>
              <a:t>before the collection of NH3 monitoring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0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9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6F0C-4745-45E8-A088-08609C6A94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5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A495-49F8-4D98-9A1C-B456A7F3F714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DF03-68F7-491F-BDDC-44D9A9BE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562" y="516195"/>
            <a:ext cx="11372621" cy="1725560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predictions in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NOAA National Air Quality Forecast Capability (NAQFC) using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measurements</a:t>
            </a:r>
            <a:endParaRPr lang="en-US" sz="3600" b="1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562" y="2241755"/>
            <a:ext cx="11186807" cy="4283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William Battye, Casey Bray &amp; </a:t>
            </a:r>
            <a:r>
              <a:rPr lang="en-US" b="1" dirty="0" err="1" smtClean="0">
                <a:latin typeface="Arial Narrow" panose="020B0606020202030204" pitchFamily="34" charset="0"/>
              </a:rPr>
              <a:t>Viney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</a:rPr>
              <a:t>Aneja</a:t>
            </a:r>
            <a:r>
              <a:rPr lang="en-US" b="1" dirty="0" smtClean="0"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North Carolina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Raleigh, NC 27695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</a:rPr>
              <a:t>&amp;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Daniel Tong, Pius </a:t>
            </a:r>
            <a:r>
              <a:rPr lang="en-US" b="1" dirty="0" smtClean="0">
                <a:latin typeface="Arial Narrow" panose="020B0606020202030204" pitchFamily="34" charset="0"/>
              </a:rPr>
              <a:t>Lee &amp; </a:t>
            </a:r>
            <a:r>
              <a:rPr lang="en-US" b="1" dirty="0" err="1" smtClean="0">
                <a:latin typeface="Arial Narrow" panose="020B0606020202030204" pitchFamily="34" charset="0"/>
              </a:rPr>
              <a:t>Youhua</a:t>
            </a:r>
            <a:r>
              <a:rPr lang="en-US" b="1" dirty="0" smtClean="0">
                <a:latin typeface="Arial Narrow" panose="020B0606020202030204" pitchFamily="34" charset="0"/>
              </a:rPr>
              <a:t> Tang,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National Oceanic and Atmospheric Administration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Silver Spring, MD</a:t>
            </a:r>
            <a:endParaRPr lang="en-US" b="1" dirty="0"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FRAPPE – DISCOVER-AQ Science </a:t>
            </a:r>
            <a:r>
              <a:rPr lang="en-U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</a:t>
            </a:r>
            <a:r>
              <a:rPr lang="en-U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U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4-8, </a:t>
            </a:r>
            <a:r>
              <a:rPr lang="en-U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2" y="4100051"/>
            <a:ext cx="2009746" cy="238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6" y="4286515"/>
            <a:ext cx="2238977" cy="22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59" y="11183"/>
            <a:ext cx="6413141" cy="68440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365125"/>
            <a:ext cx="4970207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Other NH</a:t>
            </a:r>
            <a:r>
              <a:rPr lang="en-US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measurement data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48" y="1825625"/>
            <a:ext cx="4970207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Aura satellite</a:t>
            </a:r>
          </a:p>
          <a:p>
            <a:pPr lvl="1"/>
            <a:r>
              <a:rPr lang="en-US" sz="2800" dirty="0" smtClean="0"/>
              <a:t>Tropospheric Emissions Spectrometer (TES)</a:t>
            </a:r>
          </a:p>
          <a:p>
            <a:pPr lvl="1"/>
            <a:r>
              <a:rPr lang="en-US" sz="2800" dirty="0" smtClean="0"/>
              <a:t>5 passes during campaign</a:t>
            </a:r>
          </a:p>
          <a:p>
            <a:pPr lvl="1"/>
            <a:r>
              <a:rPr lang="en-US" sz="2800" dirty="0" smtClean="0"/>
              <a:t>10 minute snapshots at midday and midnight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AMoN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Passive samplers</a:t>
            </a:r>
          </a:p>
          <a:p>
            <a:pPr lvl="1"/>
            <a:r>
              <a:rPr lang="en-US" sz="2800" dirty="0" smtClean="0"/>
              <a:t>2-week averages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599769" y="11182"/>
            <a:ext cx="1592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TES on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Aura satellite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9936091" y="365125"/>
            <a:ext cx="663678" cy="19498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365125"/>
            <a:ext cx="4527756" cy="17438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Comparison of different NH3 data sources</a:t>
            </a:r>
            <a:endParaRPr lang="en-US" sz="3600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974" y="2109019"/>
            <a:ext cx="4527756" cy="4038447"/>
          </a:xfrm>
        </p:spPr>
        <p:txBody>
          <a:bodyPr/>
          <a:lstStyle/>
          <a:p>
            <a:r>
              <a:rPr lang="en-US" dirty="0" smtClean="0"/>
              <a:t>Location: Fort Collins</a:t>
            </a:r>
          </a:p>
          <a:p>
            <a:r>
              <a:rPr lang="en-US" dirty="0" smtClean="0"/>
              <a:t>Time frame: July-Aug 2014</a:t>
            </a:r>
          </a:p>
          <a:p>
            <a:r>
              <a:rPr lang="en-US" dirty="0" err="1" smtClean="0"/>
              <a:t>AMoN</a:t>
            </a:r>
            <a:r>
              <a:rPr lang="en-US" dirty="0" smtClean="0"/>
              <a:t>: 2 week averages</a:t>
            </a:r>
          </a:p>
          <a:p>
            <a:r>
              <a:rPr lang="en-US" dirty="0" smtClean="0"/>
              <a:t>Aircraft and CMAQ: averages of 1-min data over 2 weeks</a:t>
            </a:r>
          </a:p>
          <a:p>
            <a:r>
              <a:rPr lang="en-US" dirty="0" smtClean="0"/>
              <a:t>TES: average over 2 weeks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3998" y="101600"/>
            <a:ext cx="7148706" cy="67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5505"/>
            <a:ext cx="10592003" cy="5672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76981"/>
            <a:ext cx="10515600" cy="11061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Summer 2014 in relation to broader seasonal NH</a:t>
            </a:r>
            <a:r>
              <a:rPr lang="en-US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patterns – Fort Collins </a:t>
            </a:r>
            <a:r>
              <a:rPr lang="en-US" b="1" dirty="0" err="1" smtClean="0">
                <a:solidFill>
                  <a:srgbClr val="160BF9"/>
                </a:solidFill>
                <a:latin typeface="Arial Narrow" panose="020B0606020202030204" pitchFamily="34" charset="0"/>
              </a:rPr>
              <a:t>AMoN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site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1784555"/>
            <a:ext cx="560440" cy="35986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78570" y="1905060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Aircraft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measurements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76664" y="2276313"/>
            <a:ext cx="654751" cy="8849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26" y="147485"/>
            <a:ext cx="11444748" cy="1002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Summer 2014 in relation to broader seasonal and diurnal NH</a:t>
            </a:r>
            <a:r>
              <a:rPr lang="en-US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patterns – TES measurements near Greeley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129" y="1342103"/>
            <a:ext cx="9631654" cy="5517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40013" y="1342103"/>
            <a:ext cx="560440" cy="35986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4983" y="1462608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Aircraft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measurements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20233" y="1607574"/>
            <a:ext cx="654751" cy="8849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b="1" dirty="0">
              <a:solidFill>
                <a:srgbClr val="160B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61144"/>
            <a:ext cx="10903857" cy="53412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Aircraft measurements suggest that the AirNow version of CMAQ, or the emission inventory underestimate NH</a:t>
            </a:r>
            <a:r>
              <a:rPr lang="en-US" sz="3200" baseline="-25000" dirty="0" smtClean="0">
                <a:latin typeface="Arial Narrow" panose="020B0606020202030204" pitchFamily="34" charset="0"/>
              </a:rPr>
              <a:t>3</a:t>
            </a:r>
            <a:r>
              <a:rPr lang="en-US" sz="3200" dirty="0" smtClean="0">
                <a:latin typeface="Arial Narrow" panose="020B0606020202030204" pitchFamily="34" charset="0"/>
              </a:rPr>
              <a:t> in the FRAPPE domain</a:t>
            </a:r>
            <a:endParaRPr lang="en-US" sz="3200" baseline="-250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Average error at low altitude is more than a factor of 2 </a:t>
            </a: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Errors are larger in areas of high </a:t>
            </a:r>
            <a:r>
              <a:rPr lang="en-US" sz="2800" dirty="0" smtClean="0">
                <a:latin typeface="Arial Narrow" panose="020B0606020202030204" pitchFamily="34" charset="0"/>
              </a:rPr>
              <a:t>emissions</a:t>
            </a: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Errors are larger in the lower atmosphere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</a:rPr>
              <a:t>NH</a:t>
            </a:r>
            <a:r>
              <a:rPr lang="en-US" sz="3200" baseline="-25000" dirty="0">
                <a:latin typeface="Arial Narrow" panose="020B0606020202030204" pitchFamily="34" charset="0"/>
              </a:rPr>
              <a:t>3</a:t>
            </a:r>
            <a:r>
              <a:rPr lang="en-US" sz="3200" dirty="0">
                <a:latin typeface="Arial Narrow" panose="020B0606020202030204" pitchFamily="34" charset="0"/>
              </a:rPr>
              <a:t> concentrations for summer 2014 are within ranges of longer-term measurements</a:t>
            </a:r>
            <a:endParaRPr lang="en-US" sz="3200" dirty="0"/>
          </a:p>
          <a:p>
            <a:r>
              <a:rPr lang="en-US" sz="3200" dirty="0" smtClean="0">
                <a:latin typeface="Arial Narrow" panose="020B0606020202030204" pitchFamily="34" charset="0"/>
              </a:rPr>
              <a:t>Vertical </a:t>
            </a:r>
            <a:r>
              <a:rPr lang="en-US" sz="3200" dirty="0">
                <a:latin typeface="Arial Narrow" panose="020B0606020202030204" pitchFamily="34" charset="0"/>
              </a:rPr>
              <a:t>gradients predicted by the model agree well to measured </a:t>
            </a:r>
            <a:r>
              <a:rPr lang="en-US" sz="3200" dirty="0" smtClean="0">
                <a:latin typeface="Arial Narrow" panose="020B0606020202030204" pitchFamily="34" charset="0"/>
              </a:rPr>
              <a:t>gradients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NH</a:t>
            </a:r>
            <a:r>
              <a:rPr lang="en-US" sz="3200" baseline="-25000" dirty="0" smtClean="0">
                <a:latin typeface="Arial Narrow" panose="020B0606020202030204" pitchFamily="34" charset="0"/>
              </a:rPr>
              <a:t>3</a:t>
            </a:r>
            <a:r>
              <a:rPr lang="en-US" sz="3200" dirty="0" smtClean="0">
                <a:latin typeface="Arial Narrow" panose="020B0606020202030204" pitchFamily="34" charset="0"/>
              </a:rPr>
              <a:t> concentrations in the mixed layer are subject to substantial spatial and temporal variability</a:t>
            </a:r>
            <a:endParaRPr lang="en-US" sz="3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Next steps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Broaden spatial comparisons using </a:t>
            </a:r>
            <a:r>
              <a:rPr lang="en-US" dirty="0" err="1" smtClean="0"/>
              <a:t>AMoN</a:t>
            </a:r>
            <a:r>
              <a:rPr lang="en-US" dirty="0" smtClean="0"/>
              <a:t> and TES</a:t>
            </a:r>
          </a:p>
          <a:p>
            <a:r>
              <a:rPr lang="en-US" dirty="0" smtClean="0"/>
              <a:t>Update NH</a:t>
            </a:r>
            <a:r>
              <a:rPr lang="en-US" baseline="-25000" dirty="0" smtClean="0"/>
              <a:t>3</a:t>
            </a:r>
            <a:r>
              <a:rPr lang="en-US" dirty="0" smtClean="0"/>
              <a:t> inventory</a:t>
            </a:r>
          </a:p>
          <a:p>
            <a:r>
              <a:rPr lang="en-US" dirty="0" smtClean="0"/>
              <a:t>Incorporate bidirectional NH</a:t>
            </a:r>
            <a:r>
              <a:rPr lang="en-US" baseline="-25000" dirty="0" smtClean="0"/>
              <a:t>3</a:t>
            </a:r>
            <a:r>
              <a:rPr lang="en-US" dirty="0" smtClean="0"/>
              <a:t> flux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  <a:endParaRPr lang="en-US" sz="4000" b="1" baseline="-25000" dirty="0">
              <a:solidFill>
                <a:srgbClr val="160B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537736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NCSU Air Quality Research Group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NOAA National Air Quality Forecast Program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NASA Langley Research Center, for travel support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4312" y="365125"/>
            <a:ext cx="10969488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</a:rPr>
              <a:t>Introduction</a:t>
            </a:r>
            <a:endParaRPr lang="en-US" sz="4000" b="1" dirty="0">
              <a:solidFill>
                <a:srgbClr val="160BF9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12" y="1571625"/>
            <a:ext cx="11489635" cy="50544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Purpose: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Improve </a:t>
            </a:r>
            <a:r>
              <a:rPr lang="en-US" sz="2800" dirty="0">
                <a:latin typeface="Arial Narrow" panose="020B0606020202030204" pitchFamily="34" charset="0"/>
              </a:rPr>
              <a:t>NH</a:t>
            </a:r>
            <a:r>
              <a:rPr lang="en-US" sz="2800" baseline="-25000" dirty="0">
                <a:latin typeface="Arial Narrow" panose="020B060602020203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</a:rPr>
              <a:t> predictions in the Community Multi-scale Air Quality Model (CMAQ) to enable accurate forecasting of fine particles (PM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2.5</a:t>
            </a:r>
            <a:r>
              <a:rPr lang="en-US" sz="2800" dirty="0" smtClean="0">
                <a:latin typeface="Arial Narrow" panose="020B0606020202030204" pitchFamily="34" charset="0"/>
              </a:rPr>
              <a:t>) in </a:t>
            </a:r>
            <a:r>
              <a:rPr lang="en-US" sz="2800" dirty="0" err="1" smtClean="0">
                <a:latin typeface="Arial Narrow" panose="020B0606020202030204" pitchFamily="34" charset="0"/>
              </a:rPr>
              <a:t>AirNow</a:t>
            </a:r>
            <a:r>
              <a:rPr lang="en-US" sz="2800" dirty="0" smtClean="0">
                <a:latin typeface="Arial Narrow" panose="020B0606020202030204" pitchFamily="34" charset="0"/>
              </a:rPr>
              <a:t> (</a:t>
            </a:r>
            <a:r>
              <a:rPr lang="en-US" sz="2800" u="sng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airnow.gov*</a:t>
            </a:r>
            <a:r>
              <a:rPr lang="en-US" sz="2800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Background</a:t>
            </a:r>
            <a:endParaRPr lang="en-US" sz="3200" b="1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PM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2.5</a:t>
            </a:r>
            <a:r>
              <a:rPr lang="en-US" sz="2800" dirty="0" smtClean="0">
                <a:latin typeface="Arial Narrow" panose="020B0606020202030204" pitchFamily="34" charset="0"/>
              </a:rPr>
              <a:t> impacts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Health: aggravated </a:t>
            </a:r>
            <a:r>
              <a:rPr lang="en-US" sz="2800" dirty="0">
                <a:latin typeface="Arial Narrow" panose="020B0606020202030204" pitchFamily="34" charset="0"/>
              </a:rPr>
              <a:t>asthma, irregular heartbeat, premature </a:t>
            </a:r>
            <a:r>
              <a:rPr lang="en-US" sz="2800" dirty="0" smtClean="0">
                <a:latin typeface="Arial Narrow" panose="020B0606020202030204" pitchFamily="34" charset="0"/>
              </a:rPr>
              <a:t>death</a:t>
            </a:r>
          </a:p>
          <a:p>
            <a:pPr lvl="2"/>
            <a:r>
              <a:rPr lang="en-US" sz="2800" dirty="0" smtClean="0">
                <a:latin typeface="Arial Narrow" panose="020B0606020202030204" pitchFamily="34" charset="0"/>
              </a:rPr>
              <a:t>Ecological: visibility impairment, cloud nucleation impacts</a:t>
            </a:r>
            <a:endParaRPr lang="en-US" sz="2800" dirty="0">
              <a:latin typeface="Arial Narrow" panose="020B0606020202030204" pitchFamily="34" charset="0"/>
            </a:endParaRP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NH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compounds make up half </a:t>
            </a:r>
            <a:r>
              <a:rPr lang="en-US" sz="2800" dirty="0" smtClean="0">
                <a:latin typeface="Arial Narrow" panose="020B0606020202030204" pitchFamily="34" charset="0"/>
              </a:rPr>
              <a:t>the mass of PM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2.5</a:t>
            </a:r>
          </a:p>
          <a:p>
            <a:pPr lvl="1"/>
            <a:r>
              <a:rPr lang="en-US" sz="2800" dirty="0" smtClean="0">
                <a:latin typeface="Arial Narrow" panose="020B0606020202030204" pitchFamily="34" charset="0"/>
              </a:rPr>
              <a:t>NH</a:t>
            </a:r>
            <a:r>
              <a:rPr lang="en-US" sz="2800" baseline="-25000" dirty="0" smtClean="0">
                <a:latin typeface="Arial Narrow" panose="020B060602020203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</a:rPr>
              <a:t> emissions are based on allocations, not reporting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____________________________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*</a:t>
            </a:r>
            <a:r>
              <a:rPr lang="en-US" sz="24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Implemented by the National Oceanic and Atmospheric Administration (NOAA)</a:t>
            </a:r>
            <a:endParaRPr lang="en-US" sz="2400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00" y="4376468"/>
            <a:ext cx="223742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45" y="729335"/>
            <a:ext cx="6041556" cy="466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082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impacts of elevated ammonia (NH</a:t>
            </a:r>
            <a:r>
              <a:rPr lang="en-US" sz="4000" b="1" baseline="-25000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rgbClr val="160B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3962" y="1514474"/>
            <a:ext cx="5643614" cy="48863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Nitrogen deposition</a:t>
            </a:r>
          </a:p>
          <a:p>
            <a:pPr lvl="1"/>
            <a:r>
              <a:rPr lang="en-US" sz="2800" b="1" dirty="0" smtClean="0">
                <a:latin typeface="Arial Narrow" panose="020B0606020202030204" pitchFamily="34" charset="0"/>
              </a:rPr>
              <a:t>Nitrogen enrichment &amp; eutrophication</a:t>
            </a:r>
          </a:p>
          <a:p>
            <a:pPr lvl="1"/>
            <a:r>
              <a:rPr lang="en-US" sz="2800" b="1" dirty="0" smtClean="0">
                <a:latin typeface="Arial Narrow" panose="020B0606020202030204" pitchFamily="34" charset="0"/>
              </a:rPr>
              <a:t>Acidification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Climate change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Formation of nitrous oxide (N</a:t>
            </a:r>
            <a:r>
              <a:rPr lang="en-US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O)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Browning of organic carbon PM</a:t>
            </a:r>
            <a:r>
              <a:rPr lang="en-US" sz="2800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2.5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52" y="4978777"/>
            <a:ext cx="1706727" cy="1280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0131" y="5985300"/>
            <a:ext cx="1958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Algal blooms</a:t>
            </a:r>
          </a:p>
          <a:p>
            <a:r>
              <a:rPr lang="en-US" sz="24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(NASA MODIS)</a:t>
            </a:r>
            <a:endParaRPr lang="en-US" sz="2400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898645" y="4804052"/>
            <a:ext cx="3649955" cy="83806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Measured wet deposition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as NH</a:t>
            </a:r>
            <a:r>
              <a:rPr lang="en-US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4</a:t>
            </a:r>
            <a:r>
              <a:rPr lang="en-US" baseline="30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+</a:t>
            </a:r>
            <a:r>
              <a:rPr lang="en-US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(USEPA NADP 2013)</a:t>
            </a:r>
            <a:endParaRPr lang="en-US" baseline="-25000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and objectives</a:t>
            </a:r>
            <a:endParaRPr lang="en-US" sz="4000" b="1" dirty="0">
              <a:solidFill>
                <a:srgbClr val="160B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" y="1563756"/>
            <a:ext cx="11584057" cy="49255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Because of the nature of NH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sources, it is difficult to quantify emissions on the spatial and time scales needed for daily predictions of PM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2.5</a:t>
            </a:r>
            <a:endParaRPr 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NH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inventory methods developed in the 1990’s, before ambient measurements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Most model validation has focused on final outputs – PM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2.5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and wet deposition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Objective and approach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Use </a:t>
            </a:r>
            <a:r>
              <a:rPr lang="en-US" sz="28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in-situ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 satellite based measurements to test model NH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predictions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Identify potential improvements for spatial and temporal distribution of NH</a:t>
            </a:r>
            <a:r>
              <a:rPr lang="en-US" sz="2800" baseline="-25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1" descr="Cow - Confused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23" y="4242976"/>
            <a:ext cx="2238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670023" y="2718388"/>
            <a:ext cx="3200400" cy="137160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adley Hand ITC" pitchFamily="66" charset="0"/>
              </a:rPr>
              <a:t>And they think their $#@! doesn’t stink?!</a:t>
            </a:r>
          </a:p>
        </p:txBody>
      </p:sp>
      <p:pic>
        <p:nvPicPr>
          <p:cNvPr id="6" name="Picture 98" descr="Cow - Confused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4109626"/>
            <a:ext cx="27320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4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353961" y="365125"/>
            <a:ext cx="566583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Comparing model results with measurements</a:t>
            </a:r>
            <a:endParaRPr lang="en-US" sz="4000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sz="half" idx="1"/>
          </p:nvPr>
        </p:nvSpPr>
        <p:spPr>
          <a:xfrm>
            <a:off x="353961" y="1825625"/>
            <a:ext cx="5665839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Measurements</a:t>
            </a:r>
          </a:p>
          <a:p>
            <a:pPr lvl="1"/>
            <a:r>
              <a:rPr lang="en-US" sz="2800" dirty="0" smtClean="0"/>
              <a:t>Discover-AQ Colorado</a:t>
            </a:r>
          </a:p>
          <a:p>
            <a:pPr lvl="1"/>
            <a:r>
              <a:rPr lang="en-US" sz="2800" dirty="0"/>
              <a:t>July-August 2014</a:t>
            </a:r>
          </a:p>
          <a:p>
            <a:pPr lvl="1"/>
            <a:r>
              <a:rPr lang="en-US" sz="2800" dirty="0" smtClean="0"/>
              <a:t>Airborne in-situ</a:t>
            </a:r>
          </a:p>
          <a:p>
            <a:pPr lvl="1"/>
            <a:r>
              <a:rPr lang="en-US" sz="2800" dirty="0" smtClean="0"/>
              <a:t>Proton Transfer Mass Spectrometer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Model</a:t>
            </a:r>
          </a:p>
          <a:p>
            <a:pPr lvl="1"/>
            <a:r>
              <a:rPr lang="en-US" sz="2800" dirty="0" smtClean="0"/>
              <a:t>NAQFC-CMAQ</a:t>
            </a:r>
          </a:p>
          <a:p>
            <a:pPr lvl="1"/>
            <a:r>
              <a:rPr lang="en-US" sz="2800" dirty="0" smtClean="0"/>
              <a:t>4-dimensional interpolation to measurement location and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3" name="Flights_0_23_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8571" y="0"/>
            <a:ext cx="6023429" cy="6890743"/>
          </a:xfrm>
        </p:spPr>
      </p:pic>
    </p:spTree>
    <p:extLst>
      <p:ext uri="{BB962C8B-B14F-4D97-AF65-F5344CB8AC3E}">
        <p14:creationId xmlns:p14="http://schemas.microsoft.com/office/powerpoint/2010/main" val="34512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988"/>
            <a:ext cx="10515600" cy="11208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General comparison for NH</a:t>
            </a:r>
            <a:r>
              <a:rPr lang="en-US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and total ammonium near ground level (&lt;1 km altitude)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801" y="5777707"/>
            <a:ext cx="5811734" cy="8239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Solid line = model prediction (one-to-one)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Dotted line = actual measurement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1354700"/>
            <a:ext cx="4465892" cy="42791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841116" y="6076746"/>
            <a:ext cx="4514272" cy="48685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(total ammonium: NH</a:t>
            </a:r>
            <a:r>
              <a:rPr lang="en-US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X</a:t>
            </a:r>
            <a:r>
              <a:rPr lang="en-US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160BF9"/>
                </a:solidFill>
                <a:latin typeface="Arial Narrow" panose="020B0606020202030204" pitchFamily="34" charset="0"/>
              </a:rPr>
              <a:t>= NH</a:t>
            </a:r>
            <a:r>
              <a:rPr lang="en-US" baseline="-25000" dirty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dirty="0">
                <a:solidFill>
                  <a:srgbClr val="160BF9"/>
                </a:solidFill>
                <a:latin typeface="Arial Narrow" panose="020B0606020202030204" pitchFamily="34" charset="0"/>
              </a:rPr>
              <a:t> &amp; NH</a:t>
            </a:r>
            <a:r>
              <a:rPr lang="en-US" baseline="-25000" dirty="0">
                <a:solidFill>
                  <a:srgbClr val="160BF9"/>
                </a:solidFill>
                <a:latin typeface="Arial Narrow" panose="020B0606020202030204" pitchFamily="34" charset="0"/>
              </a:rPr>
              <a:t>4</a:t>
            </a:r>
            <a:r>
              <a:rPr lang="en-US" baseline="30000" dirty="0">
                <a:solidFill>
                  <a:srgbClr val="160BF9"/>
                </a:solidFill>
                <a:latin typeface="Arial Narrow" panose="020B0606020202030204" pitchFamily="34" charset="0"/>
              </a:rPr>
              <a:t>+</a:t>
            </a:r>
            <a:r>
              <a:rPr lang="en-US" dirty="0">
                <a:solidFill>
                  <a:srgbClr val="160BF9"/>
                </a:solidFill>
                <a:latin typeface="Arial Narrow" panose="020B0606020202030204" pitchFamily="34" charset="0"/>
              </a:rPr>
              <a:t>) 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41116" y="1354701"/>
            <a:ext cx="4465891" cy="42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Vertical NH</a:t>
            </a:r>
            <a:r>
              <a:rPr lang="en-US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gradients – measured and modeled</a:t>
            </a:r>
            <a:endParaRPr lang="en-US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530" y="1194622"/>
            <a:ext cx="9780939" cy="54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80" y="379874"/>
            <a:ext cx="4357610" cy="200936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Spatial pattern in relation to NH</a:t>
            </a:r>
            <a:r>
              <a:rPr lang="en-US" sz="4000" b="1" baseline="-25000" dirty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sz="40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emission sources</a:t>
            </a:r>
            <a:endParaRPr lang="en-US" sz="4000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2880" y="2580967"/>
            <a:ext cx="4357610" cy="3595995"/>
          </a:xfrm>
        </p:spPr>
        <p:txBody>
          <a:bodyPr/>
          <a:lstStyle/>
          <a:p>
            <a:r>
              <a:rPr lang="en-US" dirty="0" smtClean="0"/>
              <a:t>Underestimation is more pronounced in areas of relatively high emissions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44" y="1"/>
            <a:ext cx="7304856" cy="6872164"/>
          </a:xfrm>
        </p:spPr>
      </p:pic>
    </p:spTree>
    <p:extLst>
      <p:ext uri="{BB962C8B-B14F-4D97-AF65-F5344CB8AC3E}">
        <p14:creationId xmlns:p14="http://schemas.microsoft.com/office/powerpoint/2010/main" val="19677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365125"/>
            <a:ext cx="529467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Spatial pattern of NH</a:t>
            </a:r>
            <a:r>
              <a:rPr lang="en-US" sz="4000" b="1" baseline="-25000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3</a:t>
            </a:r>
            <a:r>
              <a:rPr lang="en-US" sz="4000" b="1" dirty="0" smtClean="0">
                <a:solidFill>
                  <a:srgbClr val="160BF9"/>
                </a:solidFill>
                <a:latin typeface="Arial Narrow" panose="020B0606020202030204" pitchFamily="34" charset="0"/>
              </a:rPr>
              <a:t> underestimation</a:t>
            </a:r>
            <a:endParaRPr lang="en-US" sz="4000" b="1" dirty="0">
              <a:solidFill>
                <a:srgbClr val="160BF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45" y="1825625"/>
            <a:ext cx="5518355" cy="4351338"/>
          </a:xfrm>
        </p:spPr>
        <p:txBody>
          <a:bodyPr/>
          <a:lstStyle/>
          <a:p>
            <a:r>
              <a:rPr lang="en-US" dirty="0" smtClean="0"/>
              <a:t>Ratio of measured concentration to modeled concentration for seven clusters of measurements</a:t>
            </a:r>
          </a:p>
          <a:p>
            <a:r>
              <a:rPr lang="en-US" dirty="0" smtClean="0"/>
              <a:t>Range of ratio: 1.4 to 4.1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82" y="0"/>
            <a:ext cx="6000750" cy="6858000"/>
          </a:xfrm>
        </p:spPr>
      </p:pic>
    </p:spTree>
    <p:extLst>
      <p:ext uri="{BB962C8B-B14F-4D97-AF65-F5344CB8AC3E}">
        <p14:creationId xmlns:p14="http://schemas.microsoft.com/office/powerpoint/2010/main" val="21105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1058</Words>
  <Application>Microsoft Office PowerPoint</Application>
  <PresentationFormat>Widescreen</PresentationFormat>
  <Paragraphs>135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Bradley Hand ITC</vt:lpstr>
      <vt:lpstr>Calibri</vt:lpstr>
      <vt:lpstr>Calibri Light</vt:lpstr>
      <vt:lpstr>Times New Roman</vt:lpstr>
      <vt:lpstr>Office Theme</vt:lpstr>
      <vt:lpstr>Evaluating ammonia (NH3) predictions in the NOAA National Air Quality Forecast Capability (NAQFC) using in situ aircraft measurements</vt:lpstr>
      <vt:lpstr>Introduction</vt:lpstr>
      <vt:lpstr>Other impacts of elevated ammonia (NH3)</vt:lpstr>
      <vt:lpstr>Problems and objectives</vt:lpstr>
      <vt:lpstr>Comparing model results with measurements</vt:lpstr>
      <vt:lpstr>General comparison for NH3 and total ammonium near ground level (&lt;1 km altitude)</vt:lpstr>
      <vt:lpstr>Vertical NH3 gradients – measured and modeled</vt:lpstr>
      <vt:lpstr>Spatial pattern in relation to NH3 emission sources</vt:lpstr>
      <vt:lpstr>Spatial pattern of NH3 underestimation</vt:lpstr>
      <vt:lpstr>Other NH3 measurement data</vt:lpstr>
      <vt:lpstr>Comparison of different NH3 data sources</vt:lpstr>
      <vt:lpstr>Summer 2014 in relation to broader seasonal NH3 patterns – Fort Collins AMoN site</vt:lpstr>
      <vt:lpstr>Summer 2014 in relation to broader seasonal and diurnal NH3 patterns – TES measurements near Greeley</vt:lpstr>
      <vt:lpstr>Conclusions</vt:lpstr>
      <vt:lpstr>Next steps</vt:lpstr>
      <vt:lpstr>Acknowledgements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</cp:lastModifiedBy>
  <cp:revision>291</cp:revision>
  <cp:lastPrinted>2015-02-27T14:50:55Z</cp:lastPrinted>
  <dcterms:created xsi:type="dcterms:W3CDTF">2015-01-28T20:47:32Z</dcterms:created>
  <dcterms:modified xsi:type="dcterms:W3CDTF">2015-05-03T14:11:10Z</dcterms:modified>
</cp:coreProperties>
</file>