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7" r:id="rId2"/>
    <p:sldId id="278" r:id="rId3"/>
    <p:sldId id="274" r:id="rId4"/>
    <p:sldId id="269" r:id="rId5"/>
    <p:sldId id="266" r:id="rId6"/>
    <p:sldId id="270" r:id="rId7"/>
    <p:sldId id="271" r:id="rId8"/>
    <p:sldId id="263" r:id="rId9"/>
    <p:sldId id="264" r:id="rId10"/>
    <p:sldId id="272" r:id="rId11"/>
    <p:sldId id="275" r:id="rId12"/>
    <p:sldId id="256" r:id="rId13"/>
    <p:sldId id="257" r:id="rId14"/>
    <p:sldId id="258" r:id="rId15"/>
    <p:sldId id="260" r:id="rId16"/>
    <p:sldId id="259" r:id="rId17"/>
    <p:sldId id="261" r:id="rId18"/>
    <p:sldId id="262" r:id="rId19"/>
    <p:sldId id="265" r:id="rId20"/>
    <p:sldId id="279" r:id="rId21"/>
    <p:sldId id="280" r:id="rId22"/>
    <p:sldId id="276" r:id="rId23"/>
    <p:sldId id="267" r:id="rId24"/>
    <p:sldId id="268" r:id="rId25"/>
    <p:sldId id="281" r:id="rId26"/>
    <p:sldId id="285" r:id="rId27"/>
    <p:sldId id="282" r:id="rId28"/>
    <p:sldId id="283" r:id="rId29"/>
    <p:sldId id="284"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1A270"/>
    <a:srgbClr val="01AF70"/>
    <a:srgbClr val="01AF76"/>
    <a:srgbClr val="01A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1" autoAdjust="0"/>
    <p:restoredTop sz="94660"/>
  </p:normalViewPr>
  <p:slideViewPr>
    <p:cSldViewPr snapToGrid="0">
      <p:cViewPr varScale="1">
        <p:scale>
          <a:sx n="84" d="100"/>
          <a:sy n="84" d="100"/>
        </p:scale>
        <p:origin x="-120" y="-2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B31336-D9A9-414A-A797-B81BD7CCFC58}" type="datetimeFigureOut">
              <a:rPr lang="en-US" smtClean="0"/>
              <a:pPr/>
              <a:t>5/3/15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2AD8A-EDD1-4FE4-B457-F84092DC6F15}" type="slidenum">
              <a:rPr lang="en-US" smtClean="0"/>
              <a:pPr/>
              <a:t>‹#›</a:t>
            </a:fld>
            <a:endParaRPr lang="en-US"/>
          </a:p>
        </p:txBody>
      </p:sp>
    </p:spTree>
    <p:extLst>
      <p:ext uri="{BB962C8B-B14F-4D97-AF65-F5344CB8AC3E}">
        <p14:creationId xmlns:p14="http://schemas.microsoft.com/office/powerpoint/2010/main" val="65332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409624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362844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292421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56199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418723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5/4/2015</a:t>
            </a:r>
            <a:endParaRPr lang="en-US"/>
          </a:p>
        </p:txBody>
      </p:sp>
      <p:sp>
        <p:nvSpPr>
          <p:cNvPr id="6" name="Footer Placeholder 5"/>
          <p:cNvSpPr>
            <a:spLocks noGrp="1"/>
          </p:cNvSpPr>
          <p:nvPr>
            <p:ph type="ftr" sz="quarter" idx="11"/>
          </p:nvPr>
        </p:nvSpPr>
        <p:spPr/>
        <p:txBody>
          <a:bodyPr/>
          <a:lstStyle/>
          <a:p>
            <a:r>
              <a:rPr lang="en-US" smtClean="0"/>
              <a:t>P. J. Reddy CDPHE</a:t>
            </a:r>
            <a:endParaRPr lang="en-US"/>
          </a:p>
        </p:txBody>
      </p:sp>
      <p:sp>
        <p:nvSpPr>
          <p:cNvPr id="7" name="Slide Number Placeholder 6"/>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284981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5/4/2015</a:t>
            </a:r>
            <a:endParaRPr lang="en-US"/>
          </a:p>
        </p:txBody>
      </p:sp>
      <p:sp>
        <p:nvSpPr>
          <p:cNvPr id="8" name="Footer Placeholder 7"/>
          <p:cNvSpPr>
            <a:spLocks noGrp="1"/>
          </p:cNvSpPr>
          <p:nvPr>
            <p:ph type="ftr" sz="quarter" idx="11"/>
          </p:nvPr>
        </p:nvSpPr>
        <p:spPr/>
        <p:txBody>
          <a:bodyPr/>
          <a:lstStyle/>
          <a:p>
            <a:r>
              <a:rPr lang="en-US" smtClean="0"/>
              <a:t>P. J. Reddy CDPHE</a:t>
            </a:r>
            <a:endParaRPr lang="en-US"/>
          </a:p>
        </p:txBody>
      </p:sp>
      <p:sp>
        <p:nvSpPr>
          <p:cNvPr id="9" name="Slide Number Placeholder 8"/>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115338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5/4/2015</a:t>
            </a:r>
            <a:endParaRPr lang="en-US"/>
          </a:p>
        </p:txBody>
      </p:sp>
      <p:sp>
        <p:nvSpPr>
          <p:cNvPr id="4" name="Footer Placeholder 3"/>
          <p:cNvSpPr>
            <a:spLocks noGrp="1"/>
          </p:cNvSpPr>
          <p:nvPr>
            <p:ph type="ftr" sz="quarter" idx="11"/>
          </p:nvPr>
        </p:nvSpPr>
        <p:spPr/>
        <p:txBody>
          <a:bodyPr/>
          <a:lstStyle/>
          <a:p>
            <a:r>
              <a:rPr lang="en-US" smtClean="0"/>
              <a:t>P. J. Reddy CDPHE</a:t>
            </a:r>
            <a:endParaRPr lang="en-US"/>
          </a:p>
        </p:txBody>
      </p:sp>
      <p:sp>
        <p:nvSpPr>
          <p:cNvPr id="5" name="Slide Number Placeholder 4"/>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25872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5/4/2015</a:t>
            </a:r>
            <a:endParaRPr lang="en-US"/>
          </a:p>
        </p:txBody>
      </p:sp>
      <p:sp>
        <p:nvSpPr>
          <p:cNvPr id="3" name="Footer Placeholder 2"/>
          <p:cNvSpPr>
            <a:spLocks noGrp="1"/>
          </p:cNvSpPr>
          <p:nvPr>
            <p:ph type="ftr" sz="quarter" idx="11"/>
          </p:nvPr>
        </p:nvSpPr>
        <p:spPr/>
        <p:txBody>
          <a:bodyPr/>
          <a:lstStyle/>
          <a:p>
            <a:r>
              <a:rPr lang="en-US" smtClean="0"/>
              <a:t>P. J. Reddy CDPHE</a:t>
            </a:r>
            <a:endParaRPr lang="en-US"/>
          </a:p>
        </p:txBody>
      </p:sp>
      <p:sp>
        <p:nvSpPr>
          <p:cNvPr id="4" name="Slide Number Placeholder 3"/>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146671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5/4/2015</a:t>
            </a:r>
            <a:endParaRPr lang="en-US"/>
          </a:p>
        </p:txBody>
      </p:sp>
      <p:sp>
        <p:nvSpPr>
          <p:cNvPr id="6" name="Footer Placeholder 5"/>
          <p:cNvSpPr>
            <a:spLocks noGrp="1"/>
          </p:cNvSpPr>
          <p:nvPr>
            <p:ph type="ftr" sz="quarter" idx="11"/>
          </p:nvPr>
        </p:nvSpPr>
        <p:spPr/>
        <p:txBody>
          <a:bodyPr/>
          <a:lstStyle/>
          <a:p>
            <a:r>
              <a:rPr lang="en-US" smtClean="0"/>
              <a:t>P. J. Reddy CDPHE</a:t>
            </a:r>
            <a:endParaRPr lang="en-US"/>
          </a:p>
        </p:txBody>
      </p:sp>
      <p:sp>
        <p:nvSpPr>
          <p:cNvPr id="7" name="Slide Number Placeholder 6"/>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80634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5/4/2015</a:t>
            </a:r>
            <a:endParaRPr lang="en-US"/>
          </a:p>
        </p:txBody>
      </p:sp>
      <p:sp>
        <p:nvSpPr>
          <p:cNvPr id="6" name="Footer Placeholder 5"/>
          <p:cNvSpPr>
            <a:spLocks noGrp="1"/>
          </p:cNvSpPr>
          <p:nvPr>
            <p:ph type="ftr" sz="quarter" idx="11"/>
          </p:nvPr>
        </p:nvSpPr>
        <p:spPr/>
        <p:txBody>
          <a:bodyPr/>
          <a:lstStyle/>
          <a:p>
            <a:r>
              <a:rPr lang="en-US" smtClean="0"/>
              <a:t>P. J. Reddy CDPHE</a:t>
            </a:r>
            <a:endParaRPr lang="en-US"/>
          </a:p>
        </p:txBody>
      </p:sp>
      <p:sp>
        <p:nvSpPr>
          <p:cNvPr id="7" name="Slide Number Placeholder 6"/>
          <p:cNvSpPr>
            <a:spLocks noGrp="1"/>
          </p:cNvSpPr>
          <p:nvPr>
            <p:ph type="sldNum" sz="quarter" idx="12"/>
          </p:nvPr>
        </p:nvSpPr>
        <p:spPr/>
        <p:txBody>
          <a:bodyPr/>
          <a:lstStyle/>
          <a:p>
            <a:fld id="{B87E3DE1-4386-4EA8-A323-56D339E0B7B3}" type="slidenum">
              <a:rPr lang="en-US" smtClean="0"/>
              <a:pPr/>
              <a:t>‹#›</a:t>
            </a:fld>
            <a:endParaRPr lang="en-US"/>
          </a:p>
        </p:txBody>
      </p:sp>
    </p:spTree>
    <p:extLst>
      <p:ext uri="{BB962C8B-B14F-4D97-AF65-F5344CB8AC3E}">
        <p14:creationId xmlns:p14="http://schemas.microsoft.com/office/powerpoint/2010/main" val="25624176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01A270">
                <a:alpha val="37000"/>
              </a:srgbClr>
            </a:gs>
            <a:gs pos="45000">
              <a:srgbClr val="00B0F0">
                <a:alpha val="75000"/>
              </a:srgbClr>
            </a:gs>
            <a:gs pos="77000">
              <a:srgbClr val="0070C0">
                <a:alpha val="63000"/>
              </a:srgbClr>
            </a:gs>
            <a:gs pos="95000">
              <a:srgbClr val="0070C0">
                <a:alpha val="59000"/>
              </a:srgb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5/4/2015</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 J. Reddy CDPHE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E3DE1-4386-4EA8-A323-56D339E0B7B3}" type="slidenum">
              <a:rPr lang="en-US" smtClean="0"/>
              <a:pPr/>
              <a:t>‹#›</a:t>
            </a:fld>
            <a:endParaRPr lang="en-US"/>
          </a:p>
        </p:txBody>
      </p:sp>
    </p:spTree>
    <p:extLst>
      <p:ext uri="{BB962C8B-B14F-4D97-AF65-F5344CB8AC3E}">
        <p14:creationId xmlns:p14="http://schemas.microsoft.com/office/powerpoint/2010/main" val="1367109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atrick.reddy@state.co.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gif"/><Relationship Id="rId3" Type="http://schemas.openxmlformats.org/officeDocument/2006/relationships/image" Target="../media/image3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gif"/><Relationship Id="rId3" Type="http://schemas.openxmlformats.org/officeDocument/2006/relationships/image" Target="../media/image3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gif"/><Relationship Id="rId3" Type="http://schemas.openxmlformats.org/officeDocument/2006/relationships/image" Target="../media/image3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gif"/><Relationship Id="rId3" Type="http://schemas.openxmlformats.org/officeDocument/2006/relationships/image" Target="../media/image4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gif"/><Relationship Id="rId3" Type="http://schemas.openxmlformats.org/officeDocument/2006/relationships/image" Target="../media/image4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 Id="rId3"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Slide Number Placeholder 4"/>
          <p:cNvSpPr>
            <a:spLocks noGrp="1"/>
          </p:cNvSpPr>
          <p:nvPr>
            <p:ph type="sldNum" sz="quarter" idx="12"/>
          </p:nvPr>
        </p:nvSpPr>
        <p:spPr/>
        <p:txBody>
          <a:bodyPr/>
          <a:lstStyle/>
          <a:p>
            <a:fld id="{B87E3DE1-4386-4EA8-A323-56D339E0B7B3}"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P. J. Reddy CDPHE</a:t>
            </a:r>
            <a:endParaRPr lang="en-US"/>
          </a:p>
        </p:txBody>
      </p:sp>
      <p:sp>
        <p:nvSpPr>
          <p:cNvPr id="7" name="Rectangle 6"/>
          <p:cNvSpPr/>
          <p:nvPr/>
        </p:nvSpPr>
        <p:spPr>
          <a:xfrm>
            <a:off x="738554" y="690127"/>
            <a:ext cx="10752992" cy="4339650"/>
          </a:xfrm>
          <a:prstGeom prst="rect">
            <a:avLst/>
          </a:prstGeom>
        </p:spPr>
        <p:txBody>
          <a:bodyPr wrap="square">
            <a:spAutoFit/>
          </a:bodyPr>
          <a:lstStyle/>
          <a:p>
            <a:pPr algn="ctr"/>
            <a:r>
              <a:rPr lang="en-US" sz="2400" dirty="0" smtClean="0">
                <a:latin typeface="Arial" pitchFamily="34" charset="0"/>
                <a:cs typeface="Arial" pitchFamily="34" charset="0"/>
              </a:rPr>
              <a:t>Key features of summer ozone meteorology and climatology for Colorado's Front Range and an assessment of how 2014 compares with previous years.</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Joint FRAPPE/DISCOVER-AQ Science Team Meeting</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May 4, 2014</a:t>
            </a:r>
          </a:p>
          <a:p>
            <a:pPr algn="ctr"/>
            <a:endParaRPr lang="en-US" sz="2400" dirty="0" smtClean="0">
              <a:latin typeface="Arial" pitchFamily="34" charset="0"/>
              <a:cs typeface="Arial" pitchFamily="34" charset="0"/>
            </a:endParaRPr>
          </a:p>
          <a:p>
            <a:pPr algn="ctr"/>
            <a:endParaRPr lang="en-US" sz="2400" dirty="0" smtClean="0">
              <a:latin typeface="Arial" pitchFamily="34" charset="0"/>
              <a:cs typeface="Arial" pitchFamily="34" charset="0"/>
            </a:endParaRPr>
          </a:p>
          <a:p>
            <a:pPr algn="ctr"/>
            <a:r>
              <a:rPr lang="en-US" sz="2000" dirty="0" smtClean="0">
                <a:latin typeface="Arial" pitchFamily="34" charset="0"/>
                <a:cs typeface="Arial" pitchFamily="34" charset="0"/>
              </a:rPr>
              <a:t>Patrick J. Reddy</a:t>
            </a:r>
          </a:p>
          <a:p>
            <a:pPr algn="ctr"/>
            <a:r>
              <a:rPr lang="en-US" sz="2000" dirty="0" smtClean="0">
                <a:latin typeface="Arial" pitchFamily="34" charset="0"/>
                <a:cs typeface="Arial" pitchFamily="34" charset="0"/>
              </a:rPr>
              <a:t>Air Pollution Control Division</a:t>
            </a:r>
          </a:p>
          <a:p>
            <a:pPr algn="ctr"/>
            <a:r>
              <a:rPr lang="en-US" sz="2000" dirty="0" smtClean="0">
                <a:latin typeface="Arial" pitchFamily="34" charset="0"/>
                <a:cs typeface="Arial" pitchFamily="34" charset="0"/>
              </a:rPr>
              <a:t>Colorado Department of Public Health &amp; Environment, </a:t>
            </a:r>
            <a:r>
              <a:rPr lang="en-US" sz="2000" dirty="0" smtClean="0">
                <a:latin typeface="Arial" pitchFamily="34" charset="0"/>
                <a:cs typeface="Arial" pitchFamily="34" charset="0"/>
                <a:hlinkClick r:id="rId2"/>
              </a:rPr>
              <a:t>patrick.reddy@state.co.us</a:t>
            </a:r>
            <a:endParaRPr lang="en-US" sz="2000" dirty="0" smtClean="0">
              <a:latin typeface="Arial" pitchFamily="34" charset="0"/>
              <a:cs typeface="Arial" pitchFamily="34" charset="0"/>
            </a:endParaRPr>
          </a:p>
          <a:p>
            <a:pPr algn="ctr"/>
            <a:endParaRPr lang="en-US" sz="24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2184" y="317762"/>
            <a:ext cx="9667631" cy="5940088"/>
          </a:xfrm>
          <a:prstGeom prst="rect">
            <a:avLst/>
          </a:prstGeom>
          <a:solidFill>
            <a:schemeClr val="accent1">
              <a:tint val="20000"/>
            </a:schemeClr>
          </a:solidFill>
          <a:ln>
            <a:solidFill>
              <a:schemeClr val="tx1"/>
            </a:solidFill>
          </a:ln>
        </p:spPr>
        <p:txBody>
          <a:bodyPr wrap="square">
            <a:spAutoFit/>
          </a:bodyPr>
          <a:lstStyle/>
          <a:p>
            <a:pPr algn="ctr"/>
            <a:r>
              <a:rPr lang="en-US" b="1" dirty="0" smtClean="0">
                <a:latin typeface="Arial" pitchFamily="34" charset="0"/>
                <a:cs typeface="Arial" pitchFamily="34" charset="0"/>
              </a:rPr>
              <a:t>July 2014 Boulder NWS Weather Summary:</a:t>
            </a:r>
          </a:p>
          <a:p>
            <a:pPr>
              <a:buFont typeface="Wingdings" pitchFamily="2" charset="2"/>
              <a:buChar char="§"/>
            </a:pPr>
            <a:endParaRPr lang="en-US" dirty="0" smtClean="0">
              <a:latin typeface="Arial" pitchFamily="34" charset="0"/>
              <a:cs typeface="Arial" pitchFamily="34" charset="0"/>
            </a:endParaRPr>
          </a:p>
          <a:p>
            <a:pPr>
              <a:buFont typeface="Wingdings" pitchFamily="2" charset="2"/>
              <a:buChar char="§"/>
            </a:pPr>
            <a:r>
              <a:rPr lang="en-US" dirty="0" smtClean="0">
                <a:latin typeface="Arial" pitchFamily="34" charset="0"/>
                <a:cs typeface="Arial" pitchFamily="34" charset="0"/>
              </a:rPr>
              <a:t> </a:t>
            </a:r>
            <a:r>
              <a:rPr lang="en-US" b="1" dirty="0" smtClean="0">
                <a:latin typeface="Arial" pitchFamily="34" charset="0"/>
                <a:cs typeface="Arial" pitchFamily="34" charset="0"/>
              </a:rPr>
              <a:t>July 12-17:</a:t>
            </a:r>
            <a:r>
              <a:rPr lang="en-US" dirty="0" smtClean="0">
                <a:latin typeface="Arial" pitchFamily="34" charset="0"/>
                <a:cs typeface="Arial" pitchFamily="34" charset="0"/>
              </a:rPr>
              <a:t> A strong upper level trough… allowed a series of cold fronts to push across northeastern Colorado...which resulted in wetter and cooler weather across the region from the 12th through the 17th. </a:t>
            </a:r>
          </a:p>
          <a:p>
            <a:endParaRPr lang="en-US" dirty="0" smtClean="0">
              <a:latin typeface="Arial" pitchFamily="34" charset="0"/>
              <a:cs typeface="Arial" pitchFamily="34" charset="0"/>
            </a:endParaRPr>
          </a:p>
          <a:p>
            <a:pPr>
              <a:buFont typeface="Wingdings" pitchFamily="2" charset="2"/>
              <a:buChar char="§"/>
            </a:pPr>
            <a:r>
              <a:rPr lang="en-US" dirty="0" smtClean="0">
                <a:latin typeface="Arial" pitchFamily="34" charset="0"/>
                <a:cs typeface="Arial" pitchFamily="34" charset="0"/>
              </a:rPr>
              <a:t> </a:t>
            </a:r>
            <a:r>
              <a:rPr lang="en-US" b="1" dirty="0" smtClean="0">
                <a:latin typeface="Arial" pitchFamily="34" charset="0"/>
                <a:cs typeface="Arial" pitchFamily="34" charset="0"/>
              </a:rPr>
              <a:t>July 18-26: </a:t>
            </a:r>
            <a:r>
              <a:rPr lang="en-US" dirty="0" smtClean="0">
                <a:latin typeface="Arial" pitchFamily="34" charset="0"/>
                <a:cs typeface="Arial" pitchFamily="34" charset="0"/>
              </a:rPr>
              <a:t>Hot and dry weather returned to north central and northeastern Colorado by the 18</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as upper level high pressure re-established over the southwestern states.  A nine day stretch of 90 degree plus weather occurred in Denver from the 18th through the 26th. </a:t>
            </a:r>
          </a:p>
          <a:p>
            <a:endParaRPr lang="en-US" dirty="0" smtClean="0">
              <a:latin typeface="Arial" pitchFamily="34" charset="0"/>
              <a:cs typeface="Arial" pitchFamily="34" charset="0"/>
            </a:endParaRPr>
          </a:p>
          <a:p>
            <a:pPr>
              <a:buFont typeface="Wingdings" pitchFamily="2" charset="2"/>
              <a:buChar char="§"/>
            </a:pPr>
            <a:r>
              <a:rPr lang="en-US" dirty="0" smtClean="0">
                <a:latin typeface="Arial" pitchFamily="34" charset="0"/>
                <a:cs typeface="Arial" pitchFamily="34" charset="0"/>
              </a:rPr>
              <a:t> </a:t>
            </a:r>
            <a:r>
              <a:rPr lang="en-US" b="1" dirty="0" smtClean="0">
                <a:latin typeface="Arial" pitchFamily="34" charset="0"/>
                <a:cs typeface="Arial" pitchFamily="34" charset="0"/>
              </a:rPr>
              <a:t>July 29-30: </a:t>
            </a:r>
            <a:r>
              <a:rPr lang="en-US" dirty="0" smtClean="0">
                <a:latin typeface="Arial" pitchFamily="34" charset="0"/>
                <a:cs typeface="Arial" pitchFamily="34" charset="0"/>
              </a:rPr>
              <a:t>The month ended on a much cooler and wetter note.  </a:t>
            </a:r>
            <a:r>
              <a:rPr lang="en-US" u="sng" dirty="0" smtClean="0">
                <a:latin typeface="Arial" pitchFamily="34" charset="0"/>
                <a:cs typeface="Arial" pitchFamily="34" charset="0"/>
              </a:rPr>
              <a:t>A cold front moved across the region on the afternoon of the 29th producing an upslope flow behind it. This front combined with increased monsoon moisture produced widespread rain on the 29</a:t>
            </a:r>
            <a:r>
              <a:rPr lang="en-US" u="sng" baseline="30000" dirty="0" smtClean="0">
                <a:latin typeface="Arial" pitchFamily="34" charset="0"/>
                <a:cs typeface="Arial" pitchFamily="34" charset="0"/>
              </a:rPr>
              <a:t>th</a:t>
            </a:r>
            <a:r>
              <a:rPr lang="en-US" u="sng" dirty="0" smtClean="0">
                <a:latin typeface="Arial" pitchFamily="34" charset="0"/>
                <a:cs typeface="Arial" pitchFamily="34" charset="0"/>
              </a:rPr>
              <a:t> and 30th. </a:t>
            </a:r>
            <a:endParaRPr lang="en-US" dirty="0" smtClean="0">
              <a:latin typeface="Arial" pitchFamily="34" charset="0"/>
              <a:cs typeface="Arial" pitchFamily="34" charset="0"/>
            </a:endParaRPr>
          </a:p>
          <a:p>
            <a:pPr algn="ctr"/>
            <a:endParaRPr lang="en-US" dirty="0" smtClean="0">
              <a:latin typeface="Arial" pitchFamily="34" charset="0"/>
              <a:cs typeface="Arial" pitchFamily="34" charset="0"/>
            </a:endParaRPr>
          </a:p>
          <a:p>
            <a:pPr algn="ctr"/>
            <a:r>
              <a:rPr lang="en-US" b="1" dirty="0" smtClean="0">
                <a:latin typeface="Arial" pitchFamily="34" charset="0"/>
                <a:cs typeface="Arial" pitchFamily="34" charset="0"/>
              </a:rPr>
              <a:t>August 2014 Boulder NWS Weather Summary: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............August 2014 cooler and wetter than average.............</a:t>
            </a:r>
          </a:p>
          <a:p>
            <a:endParaRPr lang="en-US" dirty="0" smtClean="0">
              <a:latin typeface="Arial" pitchFamily="34" charset="0"/>
              <a:cs typeface="Arial" pitchFamily="34" charset="0"/>
            </a:endParaRPr>
          </a:p>
          <a:p>
            <a:pPr>
              <a:buFont typeface="Wingdings" pitchFamily="2" charset="2"/>
              <a:buChar char="§"/>
            </a:pPr>
            <a:r>
              <a:rPr lang="en-US" dirty="0" smtClean="0">
                <a:latin typeface="Arial" pitchFamily="34" charset="0"/>
                <a:cs typeface="Arial" pitchFamily="34" charset="0"/>
              </a:rPr>
              <a:t> Periods of monsoonal moisture moved over Colorado during the month of August which resulted in higher than average precipitation...increased cloud cover and cooler temperatures across much of north central and northeastern Colorado. </a:t>
            </a:r>
            <a:endParaRPr lang="en-US" dirty="0">
              <a:latin typeface="Arial" pitchFamily="34" charset="0"/>
              <a:cs typeface="Arial" pitchFamily="34" charset="0"/>
            </a:endParaRPr>
          </a:p>
        </p:txBody>
      </p:sp>
      <p:sp>
        <p:nvSpPr>
          <p:cNvPr id="3" name="Date Placeholder 2"/>
          <p:cNvSpPr>
            <a:spLocks noGrp="1"/>
          </p:cNvSpPr>
          <p:nvPr>
            <p:ph type="dt" sz="half" idx="10"/>
          </p:nvPr>
        </p:nvSpPr>
        <p:spPr/>
        <p:txBody>
          <a:bodyPr/>
          <a:lstStyle/>
          <a:p>
            <a:r>
              <a:rPr lang="en-US" smtClean="0"/>
              <a:t>5/4/2015</a:t>
            </a:r>
            <a:endParaRPr lang="en-US"/>
          </a:p>
        </p:txBody>
      </p:sp>
      <p:sp>
        <p:nvSpPr>
          <p:cNvPr id="5" name="Slide Number Placeholder 4"/>
          <p:cNvSpPr>
            <a:spLocks noGrp="1"/>
          </p:cNvSpPr>
          <p:nvPr>
            <p:ph type="sldNum" sz="quarter" idx="12"/>
          </p:nvPr>
        </p:nvSpPr>
        <p:spPr/>
        <p:txBody>
          <a:bodyPr/>
          <a:lstStyle/>
          <a:p>
            <a:fld id="{B87E3DE1-4386-4EA8-A323-56D339E0B7B3}"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P. J. Reddy CDPHE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573" y="1297835"/>
            <a:ext cx="9996854" cy="3139321"/>
          </a:xfrm>
          <a:prstGeom prst="rect">
            <a:avLst/>
          </a:prstGeom>
          <a:solidFill>
            <a:schemeClr val="bg1">
              <a:lumMod val="95000"/>
            </a:schemeClr>
          </a:solidFill>
          <a:ln>
            <a:solidFill>
              <a:schemeClr val="tx1"/>
            </a:solidFill>
          </a:ln>
        </p:spPr>
        <p:txBody>
          <a:bodyPr wrap="square">
            <a:spAutoFit/>
          </a:bodyPr>
          <a:lstStyle/>
          <a:p>
            <a:r>
              <a:rPr lang="en-US" sz="2000" dirty="0" smtClean="0">
                <a:latin typeface="Arial" pitchFamily="34" charset="0"/>
                <a:cs typeface="Arial" pitchFamily="34" charset="0"/>
              </a:rPr>
              <a:t>Despite the fact that the campaigns occurred in a period generally unfavorable for O3 and with low July OMI NO2, 500 </a:t>
            </a:r>
            <a:r>
              <a:rPr lang="en-US" sz="2000" dirty="0" err="1" smtClean="0">
                <a:latin typeface="Arial" pitchFamily="34" charset="0"/>
                <a:cs typeface="Arial" pitchFamily="34" charset="0"/>
              </a:rPr>
              <a:t>mb</a:t>
            </a:r>
            <a:r>
              <a:rPr lang="en-US" sz="2000" dirty="0" smtClean="0">
                <a:latin typeface="Arial" pitchFamily="34" charset="0"/>
                <a:cs typeface="Arial" pitchFamily="34" charset="0"/>
              </a:rPr>
              <a:t> heights, and temperatures; flight days represent a variety of conditions, include annual peak concentration days, and include hourly concentrations above 90</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percentile levels.</a:t>
            </a:r>
          </a:p>
          <a:p>
            <a:endParaRPr lang="en-US" b="1" dirty="0" smtClean="0">
              <a:latin typeface="Arial" pitchFamily="34" charset="0"/>
              <a:cs typeface="Arial" pitchFamily="34" charset="0"/>
            </a:endParaRPr>
          </a:p>
          <a:p>
            <a:r>
              <a:rPr lang="en-US" sz="2000" b="1" dirty="0" smtClean="0">
                <a:latin typeface="Arial" pitchFamily="34" charset="0"/>
                <a:cs typeface="Arial" pitchFamily="34" charset="0"/>
              </a:rPr>
              <a:t>7/22:</a:t>
            </a:r>
            <a:r>
              <a:rPr lang="en-US" sz="2000" dirty="0" smtClean="0">
                <a:latin typeface="Arial" pitchFamily="34" charset="0"/>
                <a:cs typeface="Arial" pitchFamily="34" charset="0"/>
              </a:rPr>
              <a:t> Annual 1</a:t>
            </a:r>
            <a:r>
              <a:rPr lang="en-US" sz="2000" baseline="30000" dirty="0" smtClean="0">
                <a:latin typeface="Arial" pitchFamily="34" charset="0"/>
                <a:cs typeface="Arial" pitchFamily="34" charset="0"/>
              </a:rPr>
              <a:t>st</a:t>
            </a:r>
            <a:r>
              <a:rPr lang="en-US" sz="2000" dirty="0" smtClean="0">
                <a:latin typeface="Arial" pitchFamily="34" charset="0"/>
                <a:cs typeface="Arial" pitchFamily="34" charset="0"/>
              </a:rPr>
              <a:t> max MDA8 at RFLAT and NREL, annual second max at SBC and Welch, and annual 3</a:t>
            </a:r>
            <a:r>
              <a:rPr lang="en-US" sz="2000" baseline="30000" dirty="0" smtClean="0">
                <a:latin typeface="Arial" pitchFamily="34" charset="0"/>
                <a:cs typeface="Arial" pitchFamily="34" charset="0"/>
              </a:rPr>
              <a:t>rd</a:t>
            </a:r>
            <a:r>
              <a:rPr lang="en-US" sz="2000" dirty="0" smtClean="0">
                <a:latin typeface="Arial" pitchFamily="34" charset="0"/>
                <a:cs typeface="Arial" pitchFamily="34" charset="0"/>
              </a:rPr>
              <a:t> max at FTCW, Aspen Park, </a:t>
            </a:r>
            <a:r>
              <a:rPr lang="en-US" sz="2000" dirty="0" err="1" smtClean="0">
                <a:latin typeface="Arial" pitchFamily="34" charset="0"/>
                <a:cs typeface="Arial" pitchFamily="34" charset="0"/>
              </a:rPr>
              <a:t>Welby</a:t>
            </a:r>
            <a:r>
              <a:rPr lang="en-US" sz="2000" dirty="0" smtClean="0">
                <a:latin typeface="Arial" pitchFamily="34" charset="0"/>
                <a:cs typeface="Arial" pitchFamily="34" charset="0"/>
              </a:rPr>
              <a:t>, and CHAT.</a:t>
            </a:r>
          </a:p>
          <a:p>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8/03: </a:t>
            </a:r>
            <a:r>
              <a:rPr lang="en-US" sz="2000" dirty="0" smtClean="0">
                <a:latin typeface="Arial" pitchFamily="34" charset="0"/>
                <a:cs typeface="Arial" pitchFamily="34" charset="0"/>
              </a:rPr>
              <a:t>Annual second max MDA8 at NREL, annual 3</a:t>
            </a:r>
            <a:r>
              <a:rPr lang="en-US" sz="2000" baseline="30000" dirty="0" smtClean="0">
                <a:latin typeface="Arial" pitchFamily="34" charset="0"/>
                <a:cs typeface="Arial" pitchFamily="34" charset="0"/>
              </a:rPr>
              <a:t>rd</a:t>
            </a:r>
            <a:r>
              <a:rPr lang="en-US" sz="2000" dirty="0" smtClean="0">
                <a:latin typeface="Arial" pitchFamily="34" charset="0"/>
                <a:cs typeface="Arial" pitchFamily="34" charset="0"/>
              </a:rPr>
              <a:t> max at CAMP and Welch, and annual 4</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max at La Casa.</a:t>
            </a:r>
          </a:p>
        </p:txBody>
      </p:sp>
      <p:sp>
        <p:nvSpPr>
          <p:cNvPr id="5" name="Date Placeholder 4"/>
          <p:cNvSpPr>
            <a:spLocks noGrp="1"/>
          </p:cNvSpPr>
          <p:nvPr>
            <p:ph type="dt" sz="half" idx="10"/>
          </p:nvPr>
        </p:nvSpPr>
        <p:spPr/>
        <p:txBody>
          <a:bodyPr/>
          <a:lstStyle/>
          <a:p>
            <a:r>
              <a:rPr lang="en-US" smtClean="0"/>
              <a:t>5/4/2015</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P. J. Reddy CDPHE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04130" y="253507"/>
            <a:ext cx="2206870" cy="6109365"/>
          </a:xfrm>
          <a:prstGeom prst="rect">
            <a:avLst/>
          </a:prstGeom>
          <a:solidFill>
            <a:schemeClr val="bg1">
              <a:lumMod val="95000"/>
            </a:schemeClr>
          </a:solidFill>
        </p:spPr>
        <p:txBody>
          <a:bodyPr wrap="square" rtlCol="0">
            <a:spAutoFit/>
          </a:bodyPr>
          <a:lstStyle/>
          <a:p>
            <a:r>
              <a:rPr lang="en-US" sz="2000" b="1" dirty="0" smtClean="0">
                <a:latin typeface="Arial" pitchFamily="34" charset="0"/>
                <a:cs typeface="Arial" pitchFamily="34" charset="0"/>
              </a:rPr>
              <a:t>Chatfield</a:t>
            </a:r>
          </a:p>
          <a:p>
            <a:r>
              <a:rPr lang="en-US" sz="2000" dirty="0" smtClean="0">
                <a:latin typeface="Arial" pitchFamily="34" charset="0"/>
                <a:cs typeface="Arial" pitchFamily="34" charset="0"/>
              </a:rPr>
              <a:t>hourly O3</a:t>
            </a:r>
          </a:p>
          <a:p>
            <a:r>
              <a:rPr lang="en-US" sz="2000" dirty="0" smtClean="0">
                <a:latin typeface="Arial" pitchFamily="34" charset="0"/>
                <a:cs typeface="Arial" pitchFamily="34" charset="0"/>
              </a:rPr>
              <a:t>profiles by</a:t>
            </a:r>
          </a:p>
          <a:p>
            <a:r>
              <a:rPr lang="en-US" sz="2000" dirty="0" smtClean="0">
                <a:latin typeface="Arial" pitchFamily="34" charset="0"/>
                <a:cs typeface="Arial" pitchFamily="34" charset="0"/>
              </a:rPr>
              <a:t>flight day.</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10</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and 90</a:t>
            </a:r>
            <a:r>
              <a:rPr lang="en-US" sz="2000" baseline="30000" dirty="0" smtClean="0">
                <a:latin typeface="Arial" pitchFamily="34" charset="0"/>
                <a:cs typeface="Arial" pitchFamily="34" charset="0"/>
              </a:rPr>
              <a:t>th</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percentile and</a:t>
            </a:r>
          </a:p>
          <a:p>
            <a:r>
              <a:rPr lang="en-US" sz="2000" dirty="0" smtClean="0">
                <a:latin typeface="Arial" pitchFamily="34" charset="0"/>
                <a:cs typeface="Arial" pitchFamily="34" charset="0"/>
              </a:rPr>
              <a:t>median profiles</a:t>
            </a:r>
          </a:p>
          <a:p>
            <a:r>
              <a:rPr lang="en-US" sz="2000" dirty="0" smtClean="0">
                <a:latin typeface="Arial" pitchFamily="34" charset="0"/>
                <a:cs typeface="Arial" pitchFamily="34" charset="0"/>
              </a:rPr>
              <a:t>based on July &amp; Aug 2005-2014.</a:t>
            </a:r>
          </a:p>
          <a:p>
            <a:endParaRPr lang="en-US" sz="2000" dirty="0" smtClean="0">
              <a:latin typeface="Arial" pitchFamily="34" charset="0"/>
              <a:cs typeface="Arial" pitchFamily="34" charset="0"/>
            </a:endParaRPr>
          </a:p>
          <a:p>
            <a:r>
              <a:rPr lang="en-US" sz="1900" dirty="0" smtClean="0">
                <a:latin typeface="Arial" pitchFamily="34" charset="0"/>
                <a:cs typeface="Arial" pitchFamily="34" charset="0"/>
              </a:rPr>
              <a:t>Near 90</a:t>
            </a:r>
            <a:r>
              <a:rPr lang="en-US" sz="1900" baseline="30000" dirty="0" smtClean="0">
                <a:latin typeface="Arial" pitchFamily="34" charset="0"/>
                <a:cs typeface="Arial" pitchFamily="34" charset="0"/>
              </a:rPr>
              <a:t>th</a:t>
            </a:r>
            <a:r>
              <a:rPr lang="en-US" sz="1900" dirty="0" smtClean="0">
                <a:latin typeface="Arial" pitchFamily="34" charset="0"/>
                <a:cs typeface="Arial" pitchFamily="34" charset="0"/>
              </a:rPr>
              <a:t>:</a:t>
            </a:r>
          </a:p>
          <a:p>
            <a:r>
              <a:rPr lang="en-US" sz="1900" dirty="0" smtClean="0">
                <a:latin typeface="Arial" pitchFamily="34" charset="0"/>
                <a:cs typeface="Arial" pitchFamily="34" charset="0"/>
              </a:rPr>
              <a:t>7/17, 7/22, 7/23,</a:t>
            </a:r>
          </a:p>
          <a:p>
            <a:r>
              <a:rPr lang="en-US" sz="1900" dirty="0" smtClean="0">
                <a:latin typeface="Arial" pitchFamily="34" charset="0"/>
                <a:cs typeface="Arial" pitchFamily="34" charset="0"/>
              </a:rPr>
              <a:t>7/26, 7/28, 7/29,</a:t>
            </a:r>
          </a:p>
          <a:p>
            <a:r>
              <a:rPr lang="en-US" sz="1900" dirty="0" smtClean="0">
                <a:latin typeface="Arial" pitchFamily="34" charset="0"/>
                <a:cs typeface="Arial" pitchFamily="34" charset="0"/>
              </a:rPr>
              <a:t>8/03</a:t>
            </a:r>
          </a:p>
          <a:p>
            <a:endParaRPr lang="en-US" sz="1900" dirty="0" smtClean="0">
              <a:latin typeface="Arial" pitchFamily="34" charset="0"/>
              <a:cs typeface="Arial" pitchFamily="34" charset="0"/>
            </a:endParaRPr>
          </a:p>
          <a:p>
            <a:r>
              <a:rPr lang="en-US" sz="1900" dirty="0" smtClean="0">
                <a:latin typeface="Arial" pitchFamily="34" charset="0"/>
                <a:cs typeface="Arial" pitchFamily="34" charset="0"/>
              </a:rPr>
              <a:t>Below median:</a:t>
            </a:r>
          </a:p>
          <a:p>
            <a:r>
              <a:rPr lang="en-US" sz="1900" dirty="0" smtClean="0">
                <a:latin typeface="Arial" pitchFamily="34" charset="0"/>
                <a:cs typeface="Arial" pitchFamily="34" charset="0"/>
              </a:rPr>
              <a:t>7/20, 7/21, 7/27,</a:t>
            </a:r>
          </a:p>
          <a:p>
            <a:r>
              <a:rPr lang="en-US" sz="1900" dirty="0" smtClean="0">
                <a:latin typeface="Arial" pitchFamily="34" charset="0"/>
                <a:cs typeface="Arial" pitchFamily="34" charset="0"/>
              </a:rPr>
              <a:t>8/01, 8/02, 8/07, 8/08, 8/09,8/12</a:t>
            </a:r>
            <a:endParaRPr lang="en-US" sz="1900" dirty="0">
              <a:latin typeface="Arial" pitchFamily="34" charset="0"/>
              <a:cs typeface="Arial" pitchFamily="34" charset="0"/>
            </a:endParaRPr>
          </a:p>
        </p:txBody>
      </p:sp>
      <p:pic>
        <p:nvPicPr>
          <p:cNvPr id="10" name="Picture 9"/>
          <p:cNvPicPr>
            <a:picLocks noChangeAspect="1"/>
          </p:cNvPicPr>
          <p:nvPr/>
        </p:nvPicPr>
        <p:blipFill>
          <a:blip r:embed="rId2" cstate="print">
            <a:lum/>
          </a:blip>
          <a:stretch>
            <a:fillRect/>
          </a:stretch>
        </p:blipFill>
        <p:spPr>
          <a:xfrm>
            <a:off x="233045" y="147846"/>
            <a:ext cx="4572000" cy="3240710"/>
          </a:xfrm>
          <a:prstGeom prst="rect">
            <a:avLst/>
          </a:prstGeom>
        </p:spPr>
      </p:pic>
      <p:pic>
        <p:nvPicPr>
          <p:cNvPr id="11" name="Picture 10"/>
          <p:cNvPicPr>
            <a:picLocks noChangeAspect="1"/>
          </p:cNvPicPr>
          <p:nvPr/>
        </p:nvPicPr>
        <p:blipFill>
          <a:blip r:embed="rId3" cstate="print"/>
          <a:stretch>
            <a:fillRect/>
          </a:stretch>
        </p:blipFill>
        <p:spPr>
          <a:xfrm>
            <a:off x="4805045" y="147838"/>
            <a:ext cx="4572000" cy="3240710"/>
          </a:xfrm>
          <a:prstGeom prst="rect">
            <a:avLst/>
          </a:prstGeom>
        </p:spPr>
      </p:pic>
      <p:pic>
        <p:nvPicPr>
          <p:cNvPr id="12" name="Picture 11"/>
          <p:cNvPicPr>
            <a:picLocks noChangeAspect="1"/>
          </p:cNvPicPr>
          <p:nvPr/>
        </p:nvPicPr>
        <p:blipFill>
          <a:blip r:embed="rId4" cstate="print"/>
          <a:stretch>
            <a:fillRect/>
          </a:stretch>
        </p:blipFill>
        <p:spPr>
          <a:xfrm>
            <a:off x="233045" y="3388548"/>
            <a:ext cx="4572000" cy="3240710"/>
          </a:xfrm>
          <a:prstGeom prst="rect">
            <a:avLst/>
          </a:prstGeom>
        </p:spPr>
      </p:pic>
      <p:pic>
        <p:nvPicPr>
          <p:cNvPr id="13" name="Picture 12"/>
          <p:cNvPicPr>
            <a:picLocks noChangeAspect="1"/>
          </p:cNvPicPr>
          <p:nvPr/>
        </p:nvPicPr>
        <p:blipFill>
          <a:blip r:embed="rId5" cstate="print"/>
          <a:stretch>
            <a:fillRect/>
          </a:stretch>
        </p:blipFill>
        <p:spPr>
          <a:xfrm>
            <a:off x="4805045" y="3388548"/>
            <a:ext cx="4572000" cy="3240710"/>
          </a:xfrm>
          <a:prstGeom prst="rect">
            <a:avLst/>
          </a:prstGeom>
        </p:spPr>
      </p:pic>
      <p:sp>
        <p:nvSpPr>
          <p:cNvPr id="8" name="Date Placeholder 7"/>
          <p:cNvSpPr>
            <a:spLocks noGrp="1"/>
          </p:cNvSpPr>
          <p:nvPr>
            <p:ph type="dt" sz="half" idx="10"/>
          </p:nvPr>
        </p:nvSpPr>
        <p:spPr/>
        <p:txBody>
          <a:bodyPr/>
          <a:lstStyle/>
          <a:p>
            <a:r>
              <a:rPr lang="en-US" smtClean="0"/>
              <a:t>5/4/2015</a:t>
            </a:r>
            <a:endParaRPr lang="en-US"/>
          </a:p>
        </p:txBody>
      </p:sp>
      <p:sp>
        <p:nvSpPr>
          <p:cNvPr id="14" name="Slide Number Placeholder 13"/>
          <p:cNvSpPr>
            <a:spLocks noGrp="1"/>
          </p:cNvSpPr>
          <p:nvPr>
            <p:ph type="sldNum" sz="quarter" idx="12"/>
          </p:nvPr>
        </p:nvSpPr>
        <p:spPr/>
        <p:txBody>
          <a:bodyPr/>
          <a:lstStyle/>
          <a:p>
            <a:fld id="{B87E3DE1-4386-4EA8-A323-56D339E0B7B3}" type="slidenum">
              <a:rPr lang="en-US" smtClean="0"/>
              <a:pPr/>
              <a:t>12</a:t>
            </a:fld>
            <a:endParaRPr lang="en-US" dirty="0"/>
          </a:p>
        </p:txBody>
      </p:sp>
      <p:sp>
        <p:nvSpPr>
          <p:cNvPr id="15" name="Footer Placeholder 14"/>
          <p:cNvSpPr>
            <a:spLocks noGrp="1"/>
          </p:cNvSpPr>
          <p:nvPr>
            <p:ph type="ftr" sz="quarter" idx="11"/>
          </p:nvPr>
        </p:nvSpPr>
        <p:spPr/>
        <p:txBody>
          <a:bodyPr/>
          <a:lstStyle/>
          <a:p>
            <a:r>
              <a:rPr lang="en-US" smtClean="0"/>
              <a:t>P. J. Reddy CDPHE</a:t>
            </a:r>
            <a:endParaRPr lang="en-US"/>
          </a:p>
        </p:txBody>
      </p:sp>
    </p:spTree>
    <p:extLst>
      <p:ext uri="{BB962C8B-B14F-4D97-AF65-F5344CB8AC3E}">
        <p14:creationId xmlns:p14="http://schemas.microsoft.com/office/powerpoint/2010/main" val="2637820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157915" y="905607"/>
            <a:ext cx="6313741" cy="4475285"/>
          </a:xfrm>
          <a:prstGeom prst="rect">
            <a:avLst/>
          </a:prstGeom>
        </p:spPr>
      </p:pic>
      <p:sp>
        <p:nvSpPr>
          <p:cNvPr id="4" name="Rectangle 3"/>
          <p:cNvSpPr/>
          <p:nvPr/>
        </p:nvSpPr>
        <p:spPr>
          <a:xfrm>
            <a:off x="7971692" y="1261299"/>
            <a:ext cx="2341684" cy="3693319"/>
          </a:xfrm>
          <a:prstGeom prst="rect">
            <a:avLst/>
          </a:prstGeom>
          <a:solidFill>
            <a:schemeClr val="bg1">
              <a:lumMod val="95000"/>
            </a:schemeClr>
          </a:solidFill>
        </p:spPr>
        <p:txBody>
          <a:bodyPr wrap="square">
            <a:spAutoFit/>
          </a:bodyPr>
          <a:lstStyle/>
          <a:p>
            <a:r>
              <a:rPr lang="en-US" b="1" dirty="0" smtClean="0">
                <a:latin typeface="Arial" pitchFamily="34" charset="0"/>
                <a:cs typeface="Arial" pitchFamily="34" charset="0"/>
              </a:rPr>
              <a:t>Chatfield</a:t>
            </a:r>
          </a:p>
          <a:p>
            <a:r>
              <a:rPr lang="en-US" dirty="0" smtClean="0">
                <a:latin typeface="Arial" pitchFamily="34" charset="0"/>
                <a:cs typeface="Arial" pitchFamily="34" charset="0"/>
              </a:rPr>
              <a:t>hourly O3</a:t>
            </a:r>
          </a:p>
          <a:p>
            <a:r>
              <a:rPr lang="en-US" dirty="0" smtClean="0">
                <a:latin typeface="Arial" pitchFamily="34" charset="0"/>
                <a:cs typeface="Arial" pitchFamily="34" charset="0"/>
              </a:rPr>
              <a:t>profiles by</a:t>
            </a:r>
          </a:p>
          <a:p>
            <a:r>
              <a:rPr lang="en-US" dirty="0" smtClean="0">
                <a:latin typeface="Arial" pitchFamily="34" charset="0"/>
                <a:cs typeface="Arial" pitchFamily="34" charset="0"/>
              </a:rPr>
              <a:t>flight day.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10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and 90</a:t>
            </a:r>
            <a:r>
              <a:rPr lang="en-US" baseline="30000" dirty="0" smtClean="0">
                <a:latin typeface="Arial" pitchFamily="34" charset="0"/>
                <a:cs typeface="Arial" pitchFamily="34" charset="0"/>
              </a:rPr>
              <a:t>th</a:t>
            </a:r>
            <a:endParaRPr lang="en-US" dirty="0" smtClean="0">
              <a:latin typeface="Arial" pitchFamily="34" charset="0"/>
              <a:cs typeface="Arial" pitchFamily="34" charset="0"/>
            </a:endParaRPr>
          </a:p>
          <a:p>
            <a:r>
              <a:rPr lang="en-US" dirty="0" smtClean="0">
                <a:latin typeface="Arial" pitchFamily="34" charset="0"/>
                <a:cs typeface="Arial" pitchFamily="34" charset="0"/>
              </a:rPr>
              <a:t>percentile and</a:t>
            </a:r>
          </a:p>
          <a:p>
            <a:r>
              <a:rPr lang="en-US" dirty="0" smtClean="0">
                <a:latin typeface="Arial" pitchFamily="34" charset="0"/>
                <a:cs typeface="Arial" pitchFamily="34" charset="0"/>
              </a:rPr>
              <a:t>median profiles</a:t>
            </a:r>
          </a:p>
          <a:p>
            <a:r>
              <a:rPr lang="en-US" dirty="0" smtClean="0">
                <a:latin typeface="Arial" pitchFamily="34" charset="0"/>
                <a:cs typeface="Arial" pitchFamily="34" charset="0"/>
              </a:rPr>
              <a:t>based on July &amp; Aug</a:t>
            </a:r>
          </a:p>
          <a:p>
            <a:r>
              <a:rPr lang="en-US" dirty="0" smtClean="0">
                <a:latin typeface="Arial" pitchFamily="34" charset="0"/>
                <a:cs typeface="Arial" pitchFamily="34" charset="0"/>
              </a:rPr>
              <a:t>2005-2014.</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Below median:</a:t>
            </a:r>
          </a:p>
          <a:p>
            <a:r>
              <a:rPr lang="en-US" dirty="0" smtClean="0">
                <a:latin typeface="Arial" pitchFamily="34" charset="0"/>
                <a:cs typeface="Arial" pitchFamily="34" charset="0"/>
              </a:rPr>
              <a:t>8/15, 8/16, 8/18</a:t>
            </a:r>
            <a:endParaRPr lang="en-US" dirty="0">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n-US" smtClean="0"/>
              <a:t>5/4/2015</a:t>
            </a:r>
            <a:endParaRPr lang="en-US"/>
          </a:p>
        </p:txBody>
      </p:sp>
      <p:sp>
        <p:nvSpPr>
          <p:cNvPr id="7" name="Slide Number Placeholder 6"/>
          <p:cNvSpPr>
            <a:spLocks noGrp="1"/>
          </p:cNvSpPr>
          <p:nvPr>
            <p:ph type="sldNum" sz="quarter" idx="12"/>
          </p:nvPr>
        </p:nvSpPr>
        <p:spPr/>
        <p:txBody>
          <a:bodyPr/>
          <a:lstStyle/>
          <a:p>
            <a:fld id="{B87E3DE1-4386-4EA8-A323-56D339E0B7B3}" type="slidenum">
              <a:rPr lang="en-US" smtClean="0"/>
              <a:pPr/>
              <a:t>13</a:t>
            </a:fld>
            <a:endParaRPr lang="en-US"/>
          </a:p>
        </p:txBody>
      </p:sp>
      <p:sp>
        <p:nvSpPr>
          <p:cNvPr id="8" name="Footer Placeholder 7"/>
          <p:cNvSpPr>
            <a:spLocks noGrp="1"/>
          </p:cNvSpPr>
          <p:nvPr>
            <p:ph type="ftr" sz="quarter" idx="11"/>
          </p:nvPr>
        </p:nvSpPr>
        <p:spPr/>
        <p:txBody>
          <a:bodyPr/>
          <a:lstStyle/>
          <a:p>
            <a:r>
              <a:rPr lang="en-US" smtClean="0"/>
              <a:t>P. J. Reddy CDPHE</a:t>
            </a:r>
            <a:endParaRPr lang="en-US"/>
          </a:p>
        </p:txBody>
      </p:sp>
    </p:spTree>
    <p:extLst>
      <p:ext uri="{BB962C8B-B14F-4D97-AF65-F5344CB8AC3E}">
        <p14:creationId xmlns:p14="http://schemas.microsoft.com/office/powerpoint/2010/main" val="18243792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33631" y="217634"/>
            <a:ext cx="4572000" cy="3240710"/>
          </a:xfrm>
          <a:prstGeom prst="rect">
            <a:avLst/>
          </a:prstGeom>
        </p:spPr>
      </p:pic>
      <p:pic>
        <p:nvPicPr>
          <p:cNvPr id="3" name="Picture 2"/>
          <p:cNvPicPr>
            <a:picLocks noChangeAspect="1"/>
          </p:cNvPicPr>
          <p:nvPr/>
        </p:nvPicPr>
        <p:blipFill>
          <a:blip r:embed="rId3" cstate="print"/>
          <a:stretch>
            <a:fillRect/>
          </a:stretch>
        </p:blipFill>
        <p:spPr>
          <a:xfrm>
            <a:off x="4814423" y="217634"/>
            <a:ext cx="4572000" cy="3240710"/>
          </a:xfrm>
          <a:prstGeom prst="rect">
            <a:avLst/>
          </a:prstGeom>
        </p:spPr>
      </p:pic>
      <p:pic>
        <p:nvPicPr>
          <p:cNvPr id="5" name="Picture 4"/>
          <p:cNvPicPr>
            <a:picLocks noChangeAspect="1"/>
          </p:cNvPicPr>
          <p:nvPr/>
        </p:nvPicPr>
        <p:blipFill>
          <a:blip r:embed="rId4" cstate="print"/>
          <a:stretch>
            <a:fillRect/>
          </a:stretch>
        </p:blipFill>
        <p:spPr>
          <a:xfrm>
            <a:off x="233630" y="3458342"/>
            <a:ext cx="4572000" cy="3240710"/>
          </a:xfrm>
          <a:prstGeom prst="rect">
            <a:avLst/>
          </a:prstGeom>
        </p:spPr>
      </p:pic>
      <p:pic>
        <p:nvPicPr>
          <p:cNvPr id="6" name="Picture 5"/>
          <p:cNvPicPr>
            <a:picLocks noChangeAspect="1"/>
          </p:cNvPicPr>
          <p:nvPr/>
        </p:nvPicPr>
        <p:blipFill>
          <a:blip r:embed="rId5" cstate="print"/>
          <a:stretch>
            <a:fillRect/>
          </a:stretch>
        </p:blipFill>
        <p:spPr>
          <a:xfrm>
            <a:off x="4814424" y="3458343"/>
            <a:ext cx="4572000" cy="3240710"/>
          </a:xfrm>
          <a:prstGeom prst="rect">
            <a:avLst/>
          </a:prstGeom>
        </p:spPr>
      </p:pic>
      <p:sp>
        <p:nvSpPr>
          <p:cNvPr id="7" name="Rectangle 6"/>
          <p:cNvSpPr/>
          <p:nvPr/>
        </p:nvSpPr>
        <p:spPr>
          <a:xfrm>
            <a:off x="9571891" y="804098"/>
            <a:ext cx="2341684" cy="5355312"/>
          </a:xfrm>
          <a:prstGeom prst="rect">
            <a:avLst/>
          </a:prstGeom>
          <a:solidFill>
            <a:schemeClr val="bg1">
              <a:lumMod val="95000"/>
            </a:schemeClr>
          </a:solidFill>
        </p:spPr>
        <p:txBody>
          <a:bodyPr wrap="square">
            <a:spAutoFit/>
          </a:bodyPr>
          <a:lstStyle/>
          <a:p>
            <a:r>
              <a:rPr lang="en-US" b="1" dirty="0" smtClean="0">
                <a:latin typeface="Arial" pitchFamily="34" charset="0"/>
                <a:cs typeface="Arial" pitchFamily="34" charset="0"/>
              </a:rPr>
              <a:t>NREL</a:t>
            </a:r>
          </a:p>
          <a:p>
            <a:r>
              <a:rPr lang="en-US" dirty="0" smtClean="0">
                <a:latin typeface="Arial" pitchFamily="34" charset="0"/>
                <a:cs typeface="Arial" pitchFamily="34" charset="0"/>
              </a:rPr>
              <a:t>hourly O3</a:t>
            </a:r>
          </a:p>
          <a:p>
            <a:r>
              <a:rPr lang="en-US" dirty="0" smtClean="0">
                <a:latin typeface="Arial" pitchFamily="34" charset="0"/>
                <a:cs typeface="Arial" pitchFamily="34" charset="0"/>
              </a:rPr>
              <a:t>profiles by</a:t>
            </a:r>
          </a:p>
          <a:p>
            <a:r>
              <a:rPr lang="en-US" dirty="0" smtClean="0">
                <a:latin typeface="Arial" pitchFamily="34" charset="0"/>
                <a:cs typeface="Arial" pitchFamily="34" charset="0"/>
              </a:rPr>
              <a:t>flight day.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10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and 90</a:t>
            </a:r>
            <a:r>
              <a:rPr lang="en-US" baseline="30000" dirty="0" smtClean="0">
                <a:latin typeface="Arial" pitchFamily="34" charset="0"/>
                <a:cs typeface="Arial" pitchFamily="34" charset="0"/>
              </a:rPr>
              <a:t>th</a:t>
            </a:r>
            <a:endParaRPr lang="en-US" dirty="0" smtClean="0">
              <a:latin typeface="Arial" pitchFamily="34" charset="0"/>
              <a:cs typeface="Arial" pitchFamily="34" charset="0"/>
            </a:endParaRPr>
          </a:p>
          <a:p>
            <a:r>
              <a:rPr lang="en-US" dirty="0" smtClean="0">
                <a:latin typeface="Arial" pitchFamily="34" charset="0"/>
                <a:cs typeface="Arial" pitchFamily="34" charset="0"/>
              </a:rPr>
              <a:t>percentile and</a:t>
            </a:r>
          </a:p>
          <a:p>
            <a:r>
              <a:rPr lang="en-US" dirty="0" smtClean="0">
                <a:latin typeface="Arial" pitchFamily="34" charset="0"/>
                <a:cs typeface="Arial" pitchFamily="34" charset="0"/>
              </a:rPr>
              <a:t>median profiles</a:t>
            </a:r>
          </a:p>
          <a:p>
            <a:r>
              <a:rPr lang="en-US" dirty="0" smtClean="0">
                <a:latin typeface="Arial" pitchFamily="34" charset="0"/>
                <a:cs typeface="Arial" pitchFamily="34" charset="0"/>
              </a:rPr>
              <a:t>based on July &amp; Aug</a:t>
            </a:r>
          </a:p>
          <a:p>
            <a:r>
              <a:rPr lang="en-US" dirty="0" smtClean="0">
                <a:latin typeface="Arial" pitchFamily="34" charset="0"/>
                <a:cs typeface="Arial" pitchFamily="34" charset="0"/>
              </a:rPr>
              <a:t>2005-2014.</a:t>
            </a:r>
          </a:p>
          <a:p>
            <a:endParaRPr lang="en-US" dirty="0" smtClean="0">
              <a:latin typeface="Arial" pitchFamily="34" charset="0"/>
              <a:cs typeface="Arial" pitchFamily="34" charset="0"/>
            </a:endParaRPr>
          </a:p>
          <a:p>
            <a:r>
              <a:rPr lang="en-US" dirty="0" smtClean="0">
                <a:latin typeface="Arial" pitchFamily="34" charset="0"/>
                <a:cs typeface="Arial" pitchFamily="34" charset="0"/>
              </a:rPr>
              <a:t>Near 90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a:t>
            </a:r>
          </a:p>
          <a:p>
            <a:r>
              <a:rPr lang="en-US" dirty="0" smtClean="0">
                <a:latin typeface="Arial" pitchFamily="34" charset="0"/>
                <a:cs typeface="Arial" pitchFamily="34" charset="0"/>
              </a:rPr>
              <a:t>7/17, 7/22, 7/23, 7/28, 7/29, 8/02, 8/03</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Below median:</a:t>
            </a:r>
          </a:p>
          <a:p>
            <a:r>
              <a:rPr lang="en-US" dirty="0" smtClean="0">
                <a:latin typeface="Arial" pitchFamily="34" charset="0"/>
                <a:cs typeface="Arial" pitchFamily="34" charset="0"/>
              </a:rPr>
              <a:t>7/21, 7/23, 7/27, 8/07,8/08, 8/09, 8/10</a:t>
            </a:r>
            <a:endParaRPr lang="en-US" dirty="0">
              <a:latin typeface="Arial" pitchFamily="34" charset="0"/>
              <a:cs typeface="Arial" pitchFamily="34" charset="0"/>
            </a:endParaRPr>
          </a:p>
        </p:txBody>
      </p:sp>
      <p:sp>
        <p:nvSpPr>
          <p:cNvPr id="8" name="Date Placeholder 7"/>
          <p:cNvSpPr>
            <a:spLocks noGrp="1"/>
          </p:cNvSpPr>
          <p:nvPr>
            <p:ph type="dt" sz="half" idx="10"/>
          </p:nvPr>
        </p:nvSpPr>
        <p:spPr/>
        <p:txBody>
          <a:bodyPr/>
          <a:lstStyle/>
          <a:p>
            <a:r>
              <a:rPr lang="en-US" smtClean="0"/>
              <a:t>5/4/2015</a:t>
            </a:r>
            <a:endParaRPr lang="en-US"/>
          </a:p>
        </p:txBody>
      </p:sp>
      <p:sp>
        <p:nvSpPr>
          <p:cNvPr id="9" name="Slide Number Placeholder 8"/>
          <p:cNvSpPr>
            <a:spLocks noGrp="1"/>
          </p:cNvSpPr>
          <p:nvPr>
            <p:ph type="sldNum" sz="quarter" idx="12"/>
          </p:nvPr>
        </p:nvSpPr>
        <p:spPr/>
        <p:txBody>
          <a:bodyPr/>
          <a:lstStyle/>
          <a:p>
            <a:fld id="{B87E3DE1-4386-4EA8-A323-56D339E0B7B3}" type="slidenum">
              <a:rPr lang="en-US" smtClean="0"/>
              <a:pPr/>
              <a:t>14</a:t>
            </a:fld>
            <a:endParaRPr lang="en-US"/>
          </a:p>
        </p:txBody>
      </p:sp>
      <p:sp>
        <p:nvSpPr>
          <p:cNvPr id="10" name="Footer Placeholder 9"/>
          <p:cNvSpPr>
            <a:spLocks noGrp="1"/>
          </p:cNvSpPr>
          <p:nvPr>
            <p:ph type="ftr" sz="quarter" idx="11"/>
          </p:nvPr>
        </p:nvSpPr>
        <p:spPr/>
        <p:txBody>
          <a:bodyPr/>
          <a:lstStyle/>
          <a:p>
            <a:r>
              <a:rPr lang="en-US" smtClean="0"/>
              <a:t>P. J. Reddy CDPHE</a:t>
            </a:r>
            <a:endParaRPr lang="en-US"/>
          </a:p>
        </p:txBody>
      </p:sp>
    </p:spTree>
    <p:extLst>
      <p:ext uri="{BB962C8B-B14F-4D97-AF65-F5344CB8AC3E}">
        <p14:creationId xmlns:p14="http://schemas.microsoft.com/office/powerpoint/2010/main" val="164932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171673" y="907195"/>
            <a:ext cx="6321186" cy="4480560"/>
          </a:xfrm>
          <a:prstGeom prst="rect">
            <a:avLst/>
          </a:prstGeom>
        </p:spPr>
      </p:pic>
      <p:sp>
        <p:nvSpPr>
          <p:cNvPr id="4" name="Rectangle 3"/>
          <p:cNvSpPr/>
          <p:nvPr/>
        </p:nvSpPr>
        <p:spPr>
          <a:xfrm>
            <a:off x="7998068" y="1287674"/>
            <a:ext cx="2341684" cy="3693319"/>
          </a:xfrm>
          <a:prstGeom prst="rect">
            <a:avLst/>
          </a:prstGeom>
          <a:solidFill>
            <a:schemeClr val="bg1">
              <a:lumMod val="95000"/>
            </a:schemeClr>
          </a:solidFill>
        </p:spPr>
        <p:txBody>
          <a:bodyPr wrap="square">
            <a:spAutoFit/>
          </a:bodyPr>
          <a:lstStyle/>
          <a:p>
            <a:r>
              <a:rPr lang="en-US" b="1" dirty="0" smtClean="0">
                <a:latin typeface="Arial" pitchFamily="34" charset="0"/>
                <a:cs typeface="Arial" pitchFamily="34" charset="0"/>
              </a:rPr>
              <a:t>NREL</a:t>
            </a:r>
          </a:p>
          <a:p>
            <a:r>
              <a:rPr lang="en-US" dirty="0" smtClean="0">
                <a:latin typeface="Arial" pitchFamily="34" charset="0"/>
                <a:cs typeface="Arial" pitchFamily="34" charset="0"/>
              </a:rPr>
              <a:t>hourly O3</a:t>
            </a:r>
          </a:p>
          <a:p>
            <a:r>
              <a:rPr lang="en-US" dirty="0" smtClean="0">
                <a:latin typeface="Arial" pitchFamily="34" charset="0"/>
                <a:cs typeface="Arial" pitchFamily="34" charset="0"/>
              </a:rPr>
              <a:t>profiles by</a:t>
            </a:r>
          </a:p>
          <a:p>
            <a:r>
              <a:rPr lang="en-US" dirty="0" smtClean="0">
                <a:latin typeface="Arial" pitchFamily="34" charset="0"/>
                <a:cs typeface="Arial" pitchFamily="34" charset="0"/>
              </a:rPr>
              <a:t>flight day.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10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and 90</a:t>
            </a:r>
            <a:r>
              <a:rPr lang="en-US" baseline="30000" dirty="0" smtClean="0">
                <a:latin typeface="Arial" pitchFamily="34" charset="0"/>
                <a:cs typeface="Arial" pitchFamily="34" charset="0"/>
              </a:rPr>
              <a:t>th</a:t>
            </a:r>
            <a:endParaRPr lang="en-US" dirty="0" smtClean="0">
              <a:latin typeface="Arial" pitchFamily="34" charset="0"/>
              <a:cs typeface="Arial" pitchFamily="34" charset="0"/>
            </a:endParaRPr>
          </a:p>
          <a:p>
            <a:r>
              <a:rPr lang="en-US" dirty="0" smtClean="0">
                <a:latin typeface="Arial" pitchFamily="34" charset="0"/>
                <a:cs typeface="Arial" pitchFamily="34" charset="0"/>
              </a:rPr>
              <a:t>percentile and</a:t>
            </a:r>
          </a:p>
          <a:p>
            <a:r>
              <a:rPr lang="en-US" dirty="0" smtClean="0">
                <a:latin typeface="Arial" pitchFamily="34" charset="0"/>
                <a:cs typeface="Arial" pitchFamily="34" charset="0"/>
              </a:rPr>
              <a:t>median profiles</a:t>
            </a:r>
          </a:p>
          <a:p>
            <a:r>
              <a:rPr lang="en-US" dirty="0" smtClean="0">
                <a:latin typeface="Arial" pitchFamily="34" charset="0"/>
                <a:cs typeface="Arial" pitchFamily="34" charset="0"/>
              </a:rPr>
              <a:t>based on July &amp; Aug</a:t>
            </a:r>
          </a:p>
          <a:p>
            <a:r>
              <a:rPr lang="en-US" dirty="0" smtClean="0">
                <a:latin typeface="Arial" pitchFamily="34" charset="0"/>
                <a:cs typeface="Arial" pitchFamily="34" charset="0"/>
              </a:rPr>
              <a:t>2005-2014.</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Below median:</a:t>
            </a:r>
          </a:p>
          <a:p>
            <a:r>
              <a:rPr lang="en-US" dirty="0" smtClean="0">
                <a:latin typeface="Arial" pitchFamily="34" charset="0"/>
                <a:cs typeface="Arial" pitchFamily="34" charset="0"/>
              </a:rPr>
              <a:t>8/15, 8/18</a:t>
            </a:r>
            <a:endParaRPr lang="en-US" dirty="0">
              <a:latin typeface="Arial" pitchFamily="34" charset="0"/>
              <a:cs typeface="Arial" pitchFamily="34" charset="0"/>
            </a:endParaRPr>
          </a:p>
        </p:txBody>
      </p:sp>
      <p:sp>
        <p:nvSpPr>
          <p:cNvPr id="5" name="Date Placeholder 4"/>
          <p:cNvSpPr>
            <a:spLocks noGrp="1"/>
          </p:cNvSpPr>
          <p:nvPr>
            <p:ph type="dt" sz="half" idx="10"/>
          </p:nvPr>
        </p:nvSpPr>
        <p:spPr/>
        <p:txBody>
          <a:bodyPr/>
          <a:lstStyle/>
          <a:p>
            <a:r>
              <a:rPr lang="en-US" smtClean="0"/>
              <a:t>5/4/2015</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P. J. Reddy CDPHE</a:t>
            </a:r>
            <a:endParaRPr lang="en-US"/>
          </a:p>
        </p:txBody>
      </p:sp>
    </p:spTree>
    <p:extLst>
      <p:ext uri="{BB962C8B-B14F-4D97-AF65-F5344CB8AC3E}">
        <p14:creationId xmlns:p14="http://schemas.microsoft.com/office/powerpoint/2010/main" val="427665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879840" y="198099"/>
            <a:ext cx="4572000" cy="3240710"/>
          </a:xfrm>
          <a:prstGeom prst="rect">
            <a:avLst/>
          </a:prstGeom>
        </p:spPr>
      </p:pic>
      <p:pic>
        <p:nvPicPr>
          <p:cNvPr id="3" name="Picture 2"/>
          <p:cNvPicPr>
            <a:picLocks noChangeAspect="1"/>
          </p:cNvPicPr>
          <p:nvPr/>
        </p:nvPicPr>
        <p:blipFill>
          <a:blip r:embed="rId3" cstate="print"/>
          <a:stretch>
            <a:fillRect/>
          </a:stretch>
        </p:blipFill>
        <p:spPr>
          <a:xfrm>
            <a:off x="307840" y="198099"/>
            <a:ext cx="4572000" cy="3240710"/>
          </a:xfrm>
          <a:prstGeom prst="rect">
            <a:avLst/>
          </a:prstGeom>
        </p:spPr>
      </p:pic>
      <p:pic>
        <p:nvPicPr>
          <p:cNvPr id="4" name="Picture 3"/>
          <p:cNvPicPr>
            <a:picLocks noChangeAspect="1"/>
          </p:cNvPicPr>
          <p:nvPr/>
        </p:nvPicPr>
        <p:blipFill>
          <a:blip r:embed="rId4" cstate="print"/>
          <a:stretch>
            <a:fillRect/>
          </a:stretch>
        </p:blipFill>
        <p:spPr>
          <a:xfrm>
            <a:off x="307840" y="3438809"/>
            <a:ext cx="4572000" cy="3240710"/>
          </a:xfrm>
          <a:prstGeom prst="rect">
            <a:avLst/>
          </a:prstGeom>
        </p:spPr>
      </p:pic>
      <p:pic>
        <p:nvPicPr>
          <p:cNvPr id="5" name="Picture 4"/>
          <p:cNvPicPr>
            <a:picLocks noChangeAspect="1"/>
          </p:cNvPicPr>
          <p:nvPr/>
        </p:nvPicPr>
        <p:blipFill>
          <a:blip r:embed="rId5" cstate="print"/>
          <a:stretch>
            <a:fillRect/>
          </a:stretch>
        </p:blipFill>
        <p:spPr>
          <a:xfrm>
            <a:off x="4879840" y="3438809"/>
            <a:ext cx="4572000" cy="3240710"/>
          </a:xfrm>
          <a:prstGeom prst="rect">
            <a:avLst/>
          </a:prstGeom>
        </p:spPr>
      </p:pic>
      <p:sp>
        <p:nvSpPr>
          <p:cNvPr id="7" name="Rectangle 6"/>
          <p:cNvSpPr/>
          <p:nvPr/>
        </p:nvSpPr>
        <p:spPr>
          <a:xfrm>
            <a:off x="9615853" y="751344"/>
            <a:ext cx="2341684" cy="5078313"/>
          </a:xfrm>
          <a:prstGeom prst="rect">
            <a:avLst/>
          </a:prstGeom>
          <a:solidFill>
            <a:schemeClr val="bg1">
              <a:lumMod val="95000"/>
            </a:schemeClr>
          </a:solidFill>
        </p:spPr>
        <p:txBody>
          <a:bodyPr wrap="square">
            <a:spAutoFit/>
          </a:bodyPr>
          <a:lstStyle/>
          <a:p>
            <a:r>
              <a:rPr lang="en-US" b="1" dirty="0" smtClean="0">
                <a:latin typeface="Arial" pitchFamily="34" charset="0"/>
                <a:cs typeface="Arial" pitchFamily="34" charset="0"/>
              </a:rPr>
              <a:t>FTCW</a:t>
            </a:r>
          </a:p>
          <a:p>
            <a:r>
              <a:rPr lang="en-US" dirty="0" smtClean="0">
                <a:latin typeface="Arial" pitchFamily="34" charset="0"/>
                <a:cs typeface="Arial" pitchFamily="34" charset="0"/>
              </a:rPr>
              <a:t>hourly O3</a:t>
            </a:r>
          </a:p>
          <a:p>
            <a:r>
              <a:rPr lang="en-US" dirty="0" smtClean="0">
                <a:latin typeface="Arial" pitchFamily="34" charset="0"/>
                <a:cs typeface="Arial" pitchFamily="34" charset="0"/>
              </a:rPr>
              <a:t>profiles by</a:t>
            </a:r>
          </a:p>
          <a:p>
            <a:r>
              <a:rPr lang="en-US" dirty="0" smtClean="0">
                <a:latin typeface="Arial" pitchFamily="34" charset="0"/>
                <a:cs typeface="Arial" pitchFamily="34" charset="0"/>
              </a:rPr>
              <a:t>flight day.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10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and 90</a:t>
            </a:r>
            <a:r>
              <a:rPr lang="en-US" baseline="30000" dirty="0" smtClean="0">
                <a:latin typeface="Arial" pitchFamily="34" charset="0"/>
                <a:cs typeface="Arial" pitchFamily="34" charset="0"/>
              </a:rPr>
              <a:t>th</a:t>
            </a:r>
            <a:endParaRPr lang="en-US" dirty="0" smtClean="0">
              <a:latin typeface="Arial" pitchFamily="34" charset="0"/>
              <a:cs typeface="Arial" pitchFamily="34" charset="0"/>
            </a:endParaRPr>
          </a:p>
          <a:p>
            <a:r>
              <a:rPr lang="en-US" dirty="0" smtClean="0">
                <a:latin typeface="Arial" pitchFamily="34" charset="0"/>
                <a:cs typeface="Arial" pitchFamily="34" charset="0"/>
              </a:rPr>
              <a:t>percentile and</a:t>
            </a:r>
          </a:p>
          <a:p>
            <a:r>
              <a:rPr lang="en-US" dirty="0" smtClean="0">
                <a:latin typeface="Arial" pitchFamily="34" charset="0"/>
                <a:cs typeface="Arial" pitchFamily="34" charset="0"/>
              </a:rPr>
              <a:t>median profiles</a:t>
            </a:r>
          </a:p>
          <a:p>
            <a:r>
              <a:rPr lang="en-US" dirty="0" smtClean="0">
                <a:latin typeface="Arial" pitchFamily="34" charset="0"/>
                <a:cs typeface="Arial" pitchFamily="34" charset="0"/>
              </a:rPr>
              <a:t>based on July &amp; Aug</a:t>
            </a:r>
          </a:p>
          <a:p>
            <a:r>
              <a:rPr lang="en-US" dirty="0" smtClean="0">
                <a:latin typeface="Arial" pitchFamily="34" charset="0"/>
                <a:cs typeface="Arial" pitchFamily="34" charset="0"/>
              </a:rPr>
              <a:t>2005-2014.</a:t>
            </a:r>
          </a:p>
          <a:p>
            <a:endParaRPr lang="en-US" dirty="0" smtClean="0">
              <a:latin typeface="Arial" pitchFamily="34" charset="0"/>
              <a:cs typeface="Arial" pitchFamily="34" charset="0"/>
            </a:endParaRPr>
          </a:p>
          <a:p>
            <a:r>
              <a:rPr lang="en-US" dirty="0" smtClean="0">
                <a:latin typeface="Arial" pitchFamily="34" charset="0"/>
                <a:cs typeface="Arial" pitchFamily="34" charset="0"/>
              </a:rPr>
              <a:t>Near 90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a:t>
            </a:r>
          </a:p>
          <a:p>
            <a:r>
              <a:rPr lang="en-US" dirty="0" smtClean="0">
                <a:latin typeface="Arial" pitchFamily="34" charset="0"/>
                <a:cs typeface="Arial" pitchFamily="34" charset="0"/>
              </a:rPr>
              <a:t>7/22, 7/28, 8/02, 8/03</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Below median:</a:t>
            </a:r>
          </a:p>
          <a:p>
            <a:r>
              <a:rPr lang="en-US" dirty="0" smtClean="0">
                <a:latin typeface="Arial" pitchFamily="34" charset="0"/>
                <a:cs typeface="Arial" pitchFamily="34" charset="0"/>
              </a:rPr>
              <a:t>7/21, 7/29, 8/07, 8/08, 8/09, 8/10</a:t>
            </a:r>
            <a:endParaRPr lang="en-US" dirty="0">
              <a:latin typeface="Arial" pitchFamily="34" charset="0"/>
              <a:cs typeface="Arial" pitchFamily="34" charset="0"/>
            </a:endParaRPr>
          </a:p>
        </p:txBody>
      </p:sp>
      <p:sp>
        <p:nvSpPr>
          <p:cNvPr id="8" name="Date Placeholder 7"/>
          <p:cNvSpPr>
            <a:spLocks noGrp="1"/>
          </p:cNvSpPr>
          <p:nvPr>
            <p:ph type="dt" sz="half" idx="10"/>
          </p:nvPr>
        </p:nvSpPr>
        <p:spPr/>
        <p:txBody>
          <a:bodyPr/>
          <a:lstStyle/>
          <a:p>
            <a:r>
              <a:rPr lang="en-US" smtClean="0"/>
              <a:t>5/4/2015</a:t>
            </a:r>
            <a:endParaRPr lang="en-US"/>
          </a:p>
        </p:txBody>
      </p:sp>
      <p:sp>
        <p:nvSpPr>
          <p:cNvPr id="9" name="Slide Number Placeholder 8"/>
          <p:cNvSpPr>
            <a:spLocks noGrp="1"/>
          </p:cNvSpPr>
          <p:nvPr>
            <p:ph type="sldNum" sz="quarter" idx="12"/>
          </p:nvPr>
        </p:nvSpPr>
        <p:spPr/>
        <p:txBody>
          <a:bodyPr/>
          <a:lstStyle/>
          <a:p>
            <a:fld id="{B87E3DE1-4386-4EA8-A323-56D339E0B7B3}" type="slidenum">
              <a:rPr lang="en-US" smtClean="0"/>
              <a:pPr/>
              <a:t>16</a:t>
            </a:fld>
            <a:endParaRPr lang="en-US"/>
          </a:p>
        </p:txBody>
      </p:sp>
      <p:sp>
        <p:nvSpPr>
          <p:cNvPr id="10" name="Footer Placeholder 9"/>
          <p:cNvSpPr>
            <a:spLocks noGrp="1"/>
          </p:cNvSpPr>
          <p:nvPr>
            <p:ph type="ftr" sz="quarter" idx="11"/>
          </p:nvPr>
        </p:nvSpPr>
        <p:spPr/>
        <p:txBody>
          <a:bodyPr/>
          <a:lstStyle/>
          <a:p>
            <a:r>
              <a:rPr lang="en-US" smtClean="0"/>
              <a:t>P. J. Reddy CDPHE</a:t>
            </a:r>
            <a:endParaRPr lang="en-US"/>
          </a:p>
        </p:txBody>
      </p:sp>
    </p:spTree>
    <p:extLst>
      <p:ext uri="{BB962C8B-B14F-4D97-AF65-F5344CB8AC3E}">
        <p14:creationId xmlns:p14="http://schemas.microsoft.com/office/powerpoint/2010/main" val="165395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79776" y="914394"/>
            <a:ext cx="6318504" cy="4478657"/>
          </a:xfrm>
          <a:prstGeom prst="rect">
            <a:avLst/>
          </a:prstGeom>
        </p:spPr>
      </p:pic>
      <p:sp>
        <p:nvSpPr>
          <p:cNvPr id="6" name="Rectangle 5"/>
          <p:cNvSpPr/>
          <p:nvPr/>
        </p:nvSpPr>
        <p:spPr>
          <a:xfrm>
            <a:off x="8006861" y="1314052"/>
            <a:ext cx="2341684" cy="3693319"/>
          </a:xfrm>
          <a:prstGeom prst="rect">
            <a:avLst/>
          </a:prstGeom>
          <a:solidFill>
            <a:schemeClr val="bg1">
              <a:lumMod val="95000"/>
            </a:schemeClr>
          </a:solidFill>
        </p:spPr>
        <p:txBody>
          <a:bodyPr wrap="square">
            <a:spAutoFit/>
          </a:bodyPr>
          <a:lstStyle/>
          <a:p>
            <a:r>
              <a:rPr lang="en-US" b="1" dirty="0" smtClean="0">
                <a:latin typeface="Arial" pitchFamily="34" charset="0"/>
                <a:cs typeface="Arial" pitchFamily="34" charset="0"/>
              </a:rPr>
              <a:t>FTCW</a:t>
            </a:r>
          </a:p>
          <a:p>
            <a:r>
              <a:rPr lang="en-US" dirty="0" smtClean="0">
                <a:latin typeface="Arial" pitchFamily="34" charset="0"/>
                <a:cs typeface="Arial" pitchFamily="34" charset="0"/>
              </a:rPr>
              <a:t>hourly O3</a:t>
            </a:r>
          </a:p>
          <a:p>
            <a:r>
              <a:rPr lang="en-US" dirty="0" smtClean="0">
                <a:latin typeface="Arial" pitchFamily="34" charset="0"/>
                <a:cs typeface="Arial" pitchFamily="34" charset="0"/>
              </a:rPr>
              <a:t>profiles by</a:t>
            </a:r>
          </a:p>
          <a:p>
            <a:r>
              <a:rPr lang="en-US" dirty="0" smtClean="0">
                <a:latin typeface="Arial" pitchFamily="34" charset="0"/>
                <a:cs typeface="Arial" pitchFamily="34" charset="0"/>
              </a:rPr>
              <a:t>flight day.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10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and 90</a:t>
            </a:r>
            <a:r>
              <a:rPr lang="en-US" baseline="30000" dirty="0" smtClean="0">
                <a:latin typeface="Arial" pitchFamily="34" charset="0"/>
                <a:cs typeface="Arial" pitchFamily="34" charset="0"/>
              </a:rPr>
              <a:t>th</a:t>
            </a:r>
            <a:endParaRPr lang="en-US" dirty="0" smtClean="0">
              <a:latin typeface="Arial" pitchFamily="34" charset="0"/>
              <a:cs typeface="Arial" pitchFamily="34" charset="0"/>
            </a:endParaRPr>
          </a:p>
          <a:p>
            <a:r>
              <a:rPr lang="en-US" dirty="0" smtClean="0">
                <a:latin typeface="Arial" pitchFamily="34" charset="0"/>
                <a:cs typeface="Arial" pitchFamily="34" charset="0"/>
              </a:rPr>
              <a:t>percentile and</a:t>
            </a:r>
          </a:p>
          <a:p>
            <a:r>
              <a:rPr lang="en-US" dirty="0" smtClean="0">
                <a:latin typeface="Arial" pitchFamily="34" charset="0"/>
                <a:cs typeface="Arial" pitchFamily="34" charset="0"/>
              </a:rPr>
              <a:t>median profiles</a:t>
            </a:r>
          </a:p>
          <a:p>
            <a:r>
              <a:rPr lang="en-US" dirty="0" smtClean="0">
                <a:latin typeface="Arial" pitchFamily="34" charset="0"/>
                <a:cs typeface="Arial" pitchFamily="34" charset="0"/>
              </a:rPr>
              <a:t>based on July &amp; Aug</a:t>
            </a:r>
          </a:p>
          <a:p>
            <a:r>
              <a:rPr lang="en-US" dirty="0" smtClean="0">
                <a:latin typeface="Arial" pitchFamily="34" charset="0"/>
                <a:cs typeface="Arial" pitchFamily="34" charset="0"/>
              </a:rPr>
              <a:t>2005-2014.</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Below median:</a:t>
            </a:r>
          </a:p>
          <a:p>
            <a:r>
              <a:rPr lang="en-US" dirty="0" smtClean="0">
                <a:latin typeface="Arial" pitchFamily="34" charset="0"/>
                <a:cs typeface="Arial" pitchFamily="34" charset="0"/>
              </a:rPr>
              <a:t>8/15, 8/16</a:t>
            </a:r>
            <a:endParaRPr lang="en-US"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5/4/2015</a:t>
            </a:r>
            <a:endParaRPr lang="en-US"/>
          </a:p>
        </p:txBody>
      </p:sp>
      <p:sp>
        <p:nvSpPr>
          <p:cNvPr id="8" name="Slide Number Placeholder 7"/>
          <p:cNvSpPr>
            <a:spLocks noGrp="1"/>
          </p:cNvSpPr>
          <p:nvPr>
            <p:ph type="sldNum" sz="quarter" idx="12"/>
          </p:nvPr>
        </p:nvSpPr>
        <p:spPr/>
        <p:txBody>
          <a:bodyPr/>
          <a:lstStyle/>
          <a:p>
            <a:fld id="{B87E3DE1-4386-4EA8-A323-56D339E0B7B3}" type="slidenum">
              <a:rPr lang="en-US" smtClean="0"/>
              <a:pPr/>
              <a:t>17</a:t>
            </a:fld>
            <a:endParaRPr lang="en-US"/>
          </a:p>
        </p:txBody>
      </p:sp>
      <p:sp>
        <p:nvSpPr>
          <p:cNvPr id="9" name="Footer Placeholder 8"/>
          <p:cNvSpPr>
            <a:spLocks noGrp="1"/>
          </p:cNvSpPr>
          <p:nvPr>
            <p:ph type="ftr" sz="quarter" idx="11"/>
          </p:nvPr>
        </p:nvSpPr>
        <p:spPr/>
        <p:txBody>
          <a:bodyPr/>
          <a:lstStyle/>
          <a:p>
            <a:r>
              <a:rPr lang="en-US" smtClean="0"/>
              <a:t>P. J. Reddy CDPHE</a:t>
            </a:r>
            <a:endParaRPr lang="en-US"/>
          </a:p>
        </p:txBody>
      </p:sp>
    </p:spTree>
    <p:extLst>
      <p:ext uri="{BB962C8B-B14F-4D97-AF65-F5344CB8AC3E}">
        <p14:creationId xmlns:p14="http://schemas.microsoft.com/office/powerpoint/2010/main" val="332271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920060" y="3477720"/>
            <a:ext cx="4572000" cy="3240710"/>
          </a:xfrm>
          <a:prstGeom prst="rect">
            <a:avLst/>
          </a:prstGeom>
        </p:spPr>
      </p:pic>
      <p:pic>
        <p:nvPicPr>
          <p:cNvPr id="3" name="Picture 2"/>
          <p:cNvPicPr>
            <a:picLocks noChangeAspect="1"/>
          </p:cNvPicPr>
          <p:nvPr/>
        </p:nvPicPr>
        <p:blipFill>
          <a:blip r:embed="rId3" cstate="print"/>
          <a:stretch>
            <a:fillRect/>
          </a:stretch>
        </p:blipFill>
        <p:spPr>
          <a:xfrm>
            <a:off x="345440" y="3477720"/>
            <a:ext cx="4572000" cy="3240710"/>
          </a:xfrm>
          <a:prstGeom prst="rect">
            <a:avLst/>
          </a:prstGeom>
        </p:spPr>
      </p:pic>
      <p:pic>
        <p:nvPicPr>
          <p:cNvPr id="9" name="Picture 8"/>
          <p:cNvPicPr>
            <a:picLocks noChangeAspect="1"/>
          </p:cNvPicPr>
          <p:nvPr/>
        </p:nvPicPr>
        <p:blipFill>
          <a:blip r:embed="rId4" cstate="print"/>
          <a:stretch>
            <a:fillRect/>
          </a:stretch>
        </p:blipFill>
        <p:spPr>
          <a:xfrm>
            <a:off x="4920060" y="237010"/>
            <a:ext cx="4572000" cy="3240710"/>
          </a:xfrm>
          <a:prstGeom prst="rect">
            <a:avLst/>
          </a:prstGeom>
        </p:spPr>
      </p:pic>
      <p:pic>
        <p:nvPicPr>
          <p:cNvPr id="10" name="Picture 9"/>
          <p:cNvPicPr>
            <a:picLocks noChangeAspect="1"/>
          </p:cNvPicPr>
          <p:nvPr/>
        </p:nvPicPr>
        <p:blipFill>
          <a:blip r:embed="rId5" cstate="print"/>
          <a:stretch>
            <a:fillRect/>
          </a:stretch>
        </p:blipFill>
        <p:spPr>
          <a:xfrm>
            <a:off x="345440" y="237010"/>
            <a:ext cx="4572000" cy="3240710"/>
          </a:xfrm>
          <a:prstGeom prst="rect">
            <a:avLst/>
          </a:prstGeom>
        </p:spPr>
      </p:pic>
      <p:sp>
        <p:nvSpPr>
          <p:cNvPr id="7" name="Rectangle 6"/>
          <p:cNvSpPr/>
          <p:nvPr/>
        </p:nvSpPr>
        <p:spPr>
          <a:xfrm>
            <a:off x="9589956" y="237010"/>
            <a:ext cx="2341684" cy="6186309"/>
          </a:xfrm>
          <a:prstGeom prst="rect">
            <a:avLst/>
          </a:prstGeom>
          <a:solidFill>
            <a:schemeClr val="bg1">
              <a:lumMod val="95000"/>
            </a:schemeClr>
          </a:solidFill>
        </p:spPr>
        <p:txBody>
          <a:bodyPr wrap="square">
            <a:spAutoFit/>
          </a:bodyPr>
          <a:lstStyle/>
          <a:p>
            <a:r>
              <a:rPr lang="en-US" b="1" dirty="0" smtClean="0">
                <a:latin typeface="Arial" pitchFamily="34" charset="0"/>
                <a:cs typeface="Arial" pitchFamily="34" charset="0"/>
              </a:rPr>
              <a:t>GRE</a:t>
            </a:r>
          </a:p>
          <a:p>
            <a:r>
              <a:rPr lang="en-US" dirty="0" smtClean="0">
                <a:latin typeface="Arial" pitchFamily="34" charset="0"/>
                <a:cs typeface="Arial" pitchFamily="34" charset="0"/>
              </a:rPr>
              <a:t>hourly O3</a:t>
            </a:r>
          </a:p>
          <a:p>
            <a:r>
              <a:rPr lang="en-US" dirty="0" smtClean="0">
                <a:latin typeface="Arial" pitchFamily="34" charset="0"/>
                <a:cs typeface="Arial" pitchFamily="34" charset="0"/>
              </a:rPr>
              <a:t>profiles by</a:t>
            </a:r>
          </a:p>
          <a:p>
            <a:r>
              <a:rPr lang="en-US" dirty="0" smtClean="0">
                <a:latin typeface="Arial" pitchFamily="34" charset="0"/>
                <a:cs typeface="Arial" pitchFamily="34" charset="0"/>
              </a:rPr>
              <a:t>flight day.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10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and 90</a:t>
            </a:r>
            <a:r>
              <a:rPr lang="en-US" baseline="30000" dirty="0" smtClean="0">
                <a:latin typeface="Arial" pitchFamily="34" charset="0"/>
                <a:cs typeface="Arial" pitchFamily="34" charset="0"/>
              </a:rPr>
              <a:t>th</a:t>
            </a:r>
            <a:endParaRPr lang="en-US" dirty="0" smtClean="0">
              <a:latin typeface="Arial" pitchFamily="34" charset="0"/>
              <a:cs typeface="Arial" pitchFamily="34" charset="0"/>
            </a:endParaRPr>
          </a:p>
          <a:p>
            <a:r>
              <a:rPr lang="en-US" dirty="0" smtClean="0">
                <a:latin typeface="Arial" pitchFamily="34" charset="0"/>
                <a:cs typeface="Arial" pitchFamily="34" charset="0"/>
              </a:rPr>
              <a:t>percentile and</a:t>
            </a:r>
          </a:p>
          <a:p>
            <a:r>
              <a:rPr lang="en-US" dirty="0" smtClean="0">
                <a:latin typeface="Arial" pitchFamily="34" charset="0"/>
                <a:cs typeface="Arial" pitchFamily="34" charset="0"/>
              </a:rPr>
              <a:t>median profiles</a:t>
            </a:r>
          </a:p>
          <a:p>
            <a:r>
              <a:rPr lang="en-US" dirty="0" smtClean="0">
                <a:latin typeface="Arial" pitchFamily="34" charset="0"/>
                <a:cs typeface="Arial" pitchFamily="34" charset="0"/>
              </a:rPr>
              <a:t>based on July &amp; Aug</a:t>
            </a:r>
          </a:p>
          <a:p>
            <a:r>
              <a:rPr lang="en-US" dirty="0" smtClean="0">
                <a:latin typeface="Arial" pitchFamily="34" charset="0"/>
                <a:cs typeface="Arial" pitchFamily="34" charset="0"/>
              </a:rPr>
              <a:t>2005-2014.</a:t>
            </a:r>
          </a:p>
          <a:p>
            <a:endParaRPr lang="en-US" dirty="0" smtClean="0">
              <a:latin typeface="Arial" pitchFamily="34" charset="0"/>
              <a:cs typeface="Arial" pitchFamily="34" charset="0"/>
            </a:endParaRPr>
          </a:p>
          <a:p>
            <a:r>
              <a:rPr lang="en-US" dirty="0" smtClean="0">
                <a:latin typeface="Arial" pitchFamily="34" charset="0"/>
                <a:cs typeface="Arial" pitchFamily="34" charset="0"/>
              </a:rPr>
              <a:t>Near 90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a:t>
            </a:r>
          </a:p>
          <a:p>
            <a:r>
              <a:rPr lang="en-US" dirty="0" smtClean="0">
                <a:latin typeface="Arial" pitchFamily="34" charset="0"/>
                <a:cs typeface="Arial" pitchFamily="34" charset="0"/>
              </a:rPr>
              <a:t>7/31, 8/03</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Below median:</a:t>
            </a:r>
          </a:p>
          <a:p>
            <a:r>
              <a:rPr lang="en-US" dirty="0" smtClean="0">
                <a:latin typeface="Arial" pitchFamily="34" charset="0"/>
                <a:cs typeface="Arial" pitchFamily="34" charset="0"/>
              </a:rPr>
              <a:t>7/17, 7/21, 7/26, 7/27, 7/29, 8/06, 8/07, 8/09, 8/12</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Early AM O3</a:t>
            </a:r>
          </a:p>
          <a:p>
            <a:r>
              <a:rPr lang="en-US" b="1" dirty="0" smtClean="0">
                <a:latin typeface="Arial" pitchFamily="34" charset="0"/>
                <a:cs typeface="Arial" pitchFamily="34" charset="0"/>
              </a:rPr>
              <a:t>was anomalously</a:t>
            </a:r>
          </a:p>
          <a:p>
            <a:r>
              <a:rPr lang="en-US" b="1" dirty="0" smtClean="0">
                <a:latin typeface="Arial" pitchFamily="34" charset="0"/>
                <a:cs typeface="Arial" pitchFamily="34" charset="0"/>
              </a:rPr>
              <a:t>low.</a:t>
            </a:r>
            <a:endParaRPr lang="en-US" b="1" dirty="0">
              <a:latin typeface="Arial" pitchFamily="34" charset="0"/>
              <a:cs typeface="Arial" pitchFamily="34" charset="0"/>
            </a:endParaRPr>
          </a:p>
        </p:txBody>
      </p:sp>
      <p:sp>
        <p:nvSpPr>
          <p:cNvPr id="11" name="Date Placeholder 10"/>
          <p:cNvSpPr>
            <a:spLocks noGrp="1"/>
          </p:cNvSpPr>
          <p:nvPr>
            <p:ph type="dt" sz="half" idx="10"/>
          </p:nvPr>
        </p:nvSpPr>
        <p:spPr/>
        <p:txBody>
          <a:bodyPr/>
          <a:lstStyle/>
          <a:p>
            <a:r>
              <a:rPr lang="en-US" smtClean="0"/>
              <a:t>5/4/2015</a:t>
            </a:r>
            <a:endParaRPr lang="en-US"/>
          </a:p>
        </p:txBody>
      </p:sp>
      <p:sp>
        <p:nvSpPr>
          <p:cNvPr id="12" name="Slide Number Placeholder 11"/>
          <p:cNvSpPr>
            <a:spLocks noGrp="1"/>
          </p:cNvSpPr>
          <p:nvPr>
            <p:ph type="sldNum" sz="quarter" idx="12"/>
          </p:nvPr>
        </p:nvSpPr>
        <p:spPr/>
        <p:txBody>
          <a:bodyPr/>
          <a:lstStyle/>
          <a:p>
            <a:fld id="{B87E3DE1-4386-4EA8-A323-56D339E0B7B3}" type="slidenum">
              <a:rPr lang="en-US" smtClean="0"/>
              <a:pPr/>
              <a:t>18</a:t>
            </a:fld>
            <a:endParaRPr lang="en-US" dirty="0"/>
          </a:p>
        </p:txBody>
      </p:sp>
      <p:sp>
        <p:nvSpPr>
          <p:cNvPr id="13" name="Footer Placeholder 12"/>
          <p:cNvSpPr>
            <a:spLocks noGrp="1"/>
          </p:cNvSpPr>
          <p:nvPr>
            <p:ph type="ftr" sz="quarter" idx="11"/>
          </p:nvPr>
        </p:nvSpPr>
        <p:spPr/>
        <p:txBody>
          <a:bodyPr/>
          <a:lstStyle/>
          <a:p>
            <a:r>
              <a:rPr lang="en-US" smtClean="0"/>
              <a:t>P. J. Reddy CDPHE</a:t>
            </a:r>
            <a:endParaRPr lang="en-US"/>
          </a:p>
        </p:txBody>
      </p:sp>
    </p:spTree>
    <p:extLst>
      <p:ext uri="{BB962C8B-B14F-4D97-AF65-F5344CB8AC3E}">
        <p14:creationId xmlns:p14="http://schemas.microsoft.com/office/powerpoint/2010/main" val="17119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95509" y="894054"/>
            <a:ext cx="6318504" cy="4478657"/>
          </a:xfrm>
          <a:prstGeom prst="rect">
            <a:avLst/>
          </a:prstGeom>
        </p:spPr>
      </p:pic>
      <p:sp>
        <p:nvSpPr>
          <p:cNvPr id="5" name="Rectangle 4"/>
          <p:cNvSpPr/>
          <p:nvPr/>
        </p:nvSpPr>
        <p:spPr>
          <a:xfrm>
            <a:off x="8042031" y="1261298"/>
            <a:ext cx="2341684" cy="3693319"/>
          </a:xfrm>
          <a:prstGeom prst="rect">
            <a:avLst/>
          </a:prstGeom>
          <a:solidFill>
            <a:schemeClr val="bg1">
              <a:lumMod val="95000"/>
            </a:schemeClr>
          </a:solidFill>
        </p:spPr>
        <p:txBody>
          <a:bodyPr wrap="square">
            <a:spAutoFit/>
          </a:bodyPr>
          <a:lstStyle/>
          <a:p>
            <a:r>
              <a:rPr lang="en-US" b="1" dirty="0" smtClean="0">
                <a:latin typeface="Arial" pitchFamily="34" charset="0"/>
                <a:cs typeface="Arial" pitchFamily="34" charset="0"/>
              </a:rPr>
              <a:t>GRE</a:t>
            </a:r>
          </a:p>
          <a:p>
            <a:r>
              <a:rPr lang="en-US" dirty="0" smtClean="0">
                <a:latin typeface="Arial" pitchFamily="34" charset="0"/>
                <a:cs typeface="Arial" pitchFamily="34" charset="0"/>
              </a:rPr>
              <a:t>hourly O3</a:t>
            </a:r>
          </a:p>
          <a:p>
            <a:r>
              <a:rPr lang="en-US" dirty="0" smtClean="0">
                <a:latin typeface="Arial" pitchFamily="34" charset="0"/>
                <a:cs typeface="Arial" pitchFamily="34" charset="0"/>
              </a:rPr>
              <a:t>profiles by</a:t>
            </a:r>
          </a:p>
          <a:p>
            <a:r>
              <a:rPr lang="en-US" dirty="0" smtClean="0">
                <a:latin typeface="Arial" pitchFamily="34" charset="0"/>
                <a:cs typeface="Arial" pitchFamily="34" charset="0"/>
              </a:rPr>
              <a:t>flight day.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10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and 90</a:t>
            </a:r>
            <a:r>
              <a:rPr lang="en-US" baseline="30000" dirty="0" smtClean="0">
                <a:latin typeface="Arial" pitchFamily="34" charset="0"/>
                <a:cs typeface="Arial" pitchFamily="34" charset="0"/>
              </a:rPr>
              <a:t>th</a:t>
            </a:r>
            <a:endParaRPr lang="en-US" dirty="0" smtClean="0">
              <a:latin typeface="Arial" pitchFamily="34" charset="0"/>
              <a:cs typeface="Arial" pitchFamily="34" charset="0"/>
            </a:endParaRPr>
          </a:p>
          <a:p>
            <a:r>
              <a:rPr lang="en-US" dirty="0" smtClean="0">
                <a:latin typeface="Arial" pitchFamily="34" charset="0"/>
                <a:cs typeface="Arial" pitchFamily="34" charset="0"/>
              </a:rPr>
              <a:t>percentile and</a:t>
            </a:r>
          </a:p>
          <a:p>
            <a:r>
              <a:rPr lang="en-US" dirty="0" smtClean="0">
                <a:latin typeface="Arial" pitchFamily="34" charset="0"/>
                <a:cs typeface="Arial" pitchFamily="34" charset="0"/>
              </a:rPr>
              <a:t>median profiles</a:t>
            </a:r>
          </a:p>
          <a:p>
            <a:r>
              <a:rPr lang="en-US" dirty="0" smtClean="0">
                <a:latin typeface="Arial" pitchFamily="34" charset="0"/>
                <a:cs typeface="Arial" pitchFamily="34" charset="0"/>
              </a:rPr>
              <a:t>based on July &amp; Aug</a:t>
            </a:r>
          </a:p>
          <a:p>
            <a:r>
              <a:rPr lang="en-US" dirty="0" smtClean="0">
                <a:latin typeface="Arial" pitchFamily="34" charset="0"/>
                <a:cs typeface="Arial" pitchFamily="34" charset="0"/>
              </a:rPr>
              <a:t>2005-2014.</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Below median:</a:t>
            </a:r>
          </a:p>
          <a:p>
            <a:r>
              <a:rPr lang="en-US" dirty="0" smtClean="0">
                <a:latin typeface="Arial" pitchFamily="34" charset="0"/>
                <a:cs typeface="Arial" pitchFamily="34" charset="0"/>
              </a:rPr>
              <a:t>8/15, 8/16</a:t>
            </a:r>
            <a:endParaRPr lang="en-US" dirty="0">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n-US" smtClean="0"/>
              <a:t>5/4/2015</a:t>
            </a:r>
            <a:endParaRPr lang="en-US"/>
          </a:p>
        </p:txBody>
      </p:sp>
      <p:sp>
        <p:nvSpPr>
          <p:cNvPr id="7" name="Slide Number Placeholder 6"/>
          <p:cNvSpPr>
            <a:spLocks noGrp="1"/>
          </p:cNvSpPr>
          <p:nvPr>
            <p:ph type="sldNum" sz="quarter" idx="12"/>
          </p:nvPr>
        </p:nvSpPr>
        <p:spPr/>
        <p:txBody>
          <a:bodyPr/>
          <a:lstStyle/>
          <a:p>
            <a:fld id="{B87E3DE1-4386-4EA8-A323-56D339E0B7B3}"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P. J. Reddy CDPHE</a:t>
            </a:r>
            <a:endParaRPr lang="en-US"/>
          </a:p>
        </p:txBody>
      </p:sp>
    </p:spTree>
    <p:extLst>
      <p:ext uri="{BB962C8B-B14F-4D97-AF65-F5344CB8AC3E}">
        <p14:creationId xmlns:p14="http://schemas.microsoft.com/office/powerpoint/2010/main" val="47809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2</a:t>
            </a:fld>
            <a:endParaRPr lang="en-US"/>
          </a:p>
        </p:txBody>
      </p:sp>
      <p:sp>
        <p:nvSpPr>
          <p:cNvPr id="7" name="TextBox 6"/>
          <p:cNvSpPr txBox="1"/>
          <p:nvPr/>
        </p:nvSpPr>
        <p:spPr>
          <a:xfrm>
            <a:off x="3578469" y="879231"/>
            <a:ext cx="5099538" cy="4585871"/>
          </a:xfrm>
          <a:prstGeom prst="rect">
            <a:avLst/>
          </a:prstGeom>
          <a:solidFill>
            <a:schemeClr val="bg1">
              <a:lumMod val="95000"/>
            </a:schemeClr>
          </a:solidFill>
          <a:ln>
            <a:solidFill>
              <a:schemeClr val="tx1"/>
            </a:solidFill>
          </a:ln>
        </p:spPr>
        <p:txBody>
          <a:bodyPr wrap="square" rtlCol="0">
            <a:spAutoFit/>
          </a:bodyPr>
          <a:lstStyle/>
          <a:p>
            <a:pPr algn="ctr"/>
            <a:r>
              <a:rPr lang="en-US" sz="2000" dirty="0" smtClean="0">
                <a:latin typeface="Arial" pitchFamily="34" charset="0"/>
                <a:cs typeface="Arial" pitchFamily="34" charset="0"/>
              </a:rPr>
              <a:t>O3 in Colorado increases with:</a:t>
            </a:r>
          </a:p>
          <a:p>
            <a:endParaRPr lang="en-US" sz="20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  Upper level high pressure strength,</a:t>
            </a:r>
          </a:p>
          <a:p>
            <a:pPr>
              <a:buFont typeface="Wingdings" pitchFamily="2" charset="2"/>
              <a:buChar char="§"/>
            </a:pPr>
            <a:endParaRPr lang="en-US" sz="20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  Surface and upper level temperature,</a:t>
            </a:r>
          </a:p>
          <a:p>
            <a:pPr>
              <a:buFont typeface="Wingdings" pitchFamily="2" charset="2"/>
              <a:buChar char="§"/>
            </a:pPr>
            <a:endParaRPr lang="en-US" sz="20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  Decreased 700 </a:t>
            </a:r>
            <a:r>
              <a:rPr lang="en-US" sz="2000" dirty="0" err="1" smtClean="0">
                <a:latin typeface="Arial" pitchFamily="34" charset="0"/>
                <a:cs typeface="Arial" pitchFamily="34" charset="0"/>
              </a:rPr>
              <a:t>mb</a:t>
            </a:r>
            <a:r>
              <a:rPr lang="en-US" sz="2000" dirty="0" smtClean="0">
                <a:latin typeface="Arial" pitchFamily="34" charset="0"/>
                <a:cs typeface="Arial" pitchFamily="34" charset="0"/>
              </a:rPr>
              <a:t> zonal wind speeds,</a:t>
            </a:r>
          </a:p>
          <a:p>
            <a:endParaRPr lang="en-US" sz="20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  Regional mean OMI </a:t>
            </a:r>
            <a:r>
              <a:rPr lang="en-US" sz="2000" dirty="0" err="1" smtClean="0">
                <a:latin typeface="Arial" pitchFamily="34" charset="0"/>
                <a:cs typeface="Arial" pitchFamily="34" charset="0"/>
              </a:rPr>
              <a:t>tropospheric</a:t>
            </a:r>
            <a:r>
              <a:rPr lang="en-US" sz="2000" dirty="0" smtClean="0">
                <a:latin typeface="Arial" pitchFamily="34" charset="0"/>
                <a:cs typeface="Arial" pitchFamily="34" charset="0"/>
              </a:rPr>
              <a:t> NO2,</a:t>
            </a:r>
          </a:p>
          <a:p>
            <a:endParaRPr lang="en-US" sz="20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  Enhanced mountain-plains circulations.</a:t>
            </a:r>
          </a:p>
          <a:p>
            <a:pPr>
              <a:buFont typeface="Wingdings" pitchFamily="2" charset="2"/>
              <a:buChar char="§"/>
            </a:pPr>
            <a:endParaRPr lang="en-US" dirty="0" smtClean="0">
              <a:latin typeface="Arial" pitchFamily="34" charset="0"/>
              <a:cs typeface="Arial" pitchFamily="34" charset="0"/>
            </a:endParaRPr>
          </a:p>
          <a:p>
            <a:pPr>
              <a:buFont typeface="Wingdings" pitchFamily="2" charset="2"/>
              <a:buChar char="§"/>
            </a:pPr>
            <a:endParaRPr lang="en-US" dirty="0" smtClean="0">
              <a:latin typeface="Arial" pitchFamily="34" charset="0"/>
              <a:cs typeface="Arial" pitchFamily="34" charset="0"/>
            </a:endParaRPr>
          </a:p>
          <a:p>
            <a:pPr>
              <a:buFont typeface="Wingdings" pitchFamily="2" charset="2"/>
              <a:buChar char="§"/>
            </a:pPr>
            <a:endParaRPr lang="en-US" dirty="0" smtClean="0">
              <a:latin typeface="Arial" pitchFamily="34" charset="0"/>
              <a:cs typeface="Arial" pitchFamily="34" charset="0"/>
            </a:endParaRPr>
          </a:p>
          <a:p>
            <a:pPr>
              <a:buFont typeface="Wingdings" pitchFamily="2" charset="2"/>
              <a:buChar char="§"/>
            </a:pPr>
            <a:endParaRPr lang="en-US"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20</a:t>
            </a:fld>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272" t="11650" r="23701" b="3302"/>
          <a:stretch/>
        </p:blipFill>
        <p:spPr bwMode="auto">
          <a:xfrm>
            <a:off x="6154029" y="910872"/>
            <a:ext cx="5577840" cy="4221849"/>
          </a:xfrm>
          <a:prstGeom prst="rect">
            <a:avLst/>
          </a:prstGeom>
          <a:ln>
            <a:noFill/>
          </a:ln>
          <a:extLst>
            <a:ext uri="{53640926-AAD7-44d8-BBD7-CCE9431645EC}">
              <a14:shadowObscured xmlns:a14="http://schemas.microsoft.com/office/drawing/2010/main"/>
            </a:ext>
          </a:extLst>
        </p:spPr>
      </p:pic>
      <p:sp>
        <p:nvSpPr>
          <p:cNvPr id="1025" name="Rectangle 1"/>
          <p:cNvSpPr>
            <a:spLocks noChangeArrowheads="1"/>
          </p:cNvSpPr>
          <p:nvPr/>
        </p:nvSpPr>
        <p:spPr bwMode="auto">
          <a:xfrm>
            <a:off x="395655" y="5103867"/>
            <a:ext cx="11380038"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One-hour ozone for select Colorado sites for 19 MST July 10, 2008, with NCEP NAM12 17 MST analysis run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winds for 675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mb</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left</a:t>
            </a:r>
            <a:r>
              <a:rPr kumimoji="0" lang="en-US"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and (d) 550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mb</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right. Maps show mountain-plains solenoid circulation and its impacts 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ozone. NAM12 mixing heights for 17 MST were near the 475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mb</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level or 6 km.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993" t="12088" r="38371" b="3738"/>
          <a:stretch/>
        </p:blipFill>
        <p:spPr bwMode="auto">
          <a:xfrm>
            <a:off x="412653" y="919673"/>
            <a:ext cx="5577840" cy="4217394"/>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1195754" y="219807"/>
            <a:ext cx="9704580" cy="646331"/>
          </a:xfrm>
          <a:prstGeom prst="rect">
            <a:avLst/>
          </a:prstGeom>
          <a:solidFill>
            <a:schemeClr val="bg1">
              <a:lumMod val="95000"/>
            </a:schemeClr>
          </a:solidFill>
        </p:spPr>
        <p:txBody>
          <a:bodyPr wrap="none" rtlCol="0">
            <a:spAutoFit/>
          </a:bodyPr>
          <a:lstStyle/>
          <a:p>
            <a:r>
              <a:rPr lang="en-US" dirty="0" smtClean="0">
                <a:latin typeface="Arial" pitchFamily="34" charset="0"/>
                <a:cs typeface="Arial" pitchFamily="34" charset="0"/>
              </a:rPr>
              <a:t>It’s difficult to quantify mountain-plains solenoid frequency and strength for 2014, but it seems</a:t>
            </a:r>
          </a:p>
          <a:p>
            <a:r>
              <a:rPr lang="en-US" dirty="0" smtClean="0">
                <a:latin typeface="Arial" pitchFamily="34" charset="0"/>
                <a:cs typeface="Arial" pitchFamily="34" charset="0"/>
              </a:rPr>
              <a:t>that there were fewer well-developed solenoids, like this one for 2008 pictured below.</a:t>
            </a:r>
            <a:endParaRPr lang="en-US"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dirty="0" smtClean="0"/>
              <a:t>P. J. Reddy CDPHE</a:t>
            </a:r>
            <a:endParaRPr lang="en-US" dirty="0"/>
          </a:p>
        </p:txBody>
      </p:sp>
      <p:sp>
        <p:nvSpPr>
          <p:cNvPr id="6" name="Slide Number Placeholder 5"/>
          <p:cNvSpPr>
            <a:spLocks noGrp="1"/>
          </p:cNvSpPr>
          <p:nvPr>
            <p:ph type="sldNum" sz="quarter" idx="12"/>
          </p:nvPr>
        </p:nvSpPr>
        <p:spPr/>
        <p:txBody>
          <a:bodyPr/>
          <a:lstStyle/>
          <a:p>
            <a:fld id="{B87E3DE1-4386-4EA8-A323-56D339E0B7B3}" type="slidenum">
              <a:rPr lang="en-US" smtClean="0"/>
              <a:pPr/>
              <a:t>21</a:t>
            </a:fld>
            <a:endParaRPr lang="en-US"/>
          </a:p>
        </p:txBody>
      </p:sp>
      <p:sp>
        <p:nvSpPr>
          <p:cNvPr id="8" name="Rectangle 7"/>
          <p:cNvSpPr/>
          <p:nvPr/>
        </p:nvSpPr>
        <p:spPr>
          <a:xfrm>
            <a:off x="1537188" y="1334905"/>
            <a:ext cx="9117623" cy="3785652"/>
          </a:xfrm>
          <a:prstGeom prst="rect">
            <a:avLst/>
          </a:prstGeom>
          <a:solidFill>
            <a:schemeClr val="bg1">
              <a:lumMod val="95000"/>
            </a:schemeClr>
          </a:solidFill>
          <a:ln>
            <a:solidFill>
              <a:schemeClr val="tx1"/>
            </a:solidFill>
          </a:ln>
        </p:spPr>
        <p:txBody>
          <a:bodyPr wrap="square">
            <a:spAutoFit/>
          </a:bodyPr>
          <a:lstStyle/>
          <a:p>
            <a:r>
              <a:rPr lang="en-US" sz="2000" dirty="0" smtClean="0">
                <a:latin typeface="Arial" pitchFamily="34" charset="0"/>
                <a:cs typeface="Arial" pitchFamily="34" charset="0"/>
              </a:rPr>
              <a:t>The FRAPPE/DISCOVER-AQ period was generally less favorable for O3, with low July OMI NO2 and July/August 500 </a:t>
            </a:r>
            <a:r>
              <a:rPr lang="en-US" sz="2000" dirty="0" err="1" smtClean="0">
                <a:latin typeface="Arial" pitchFamily="34" charset="0"/>
                <a:cs typeface="Arial" pitchFamily="34" charset="0"/>
              </a:rPr>
              <a:t>mb</a:t>
            </a:r>
            <a:r>
              <a:rPr lang="en-US" sz="2000" dirty="0" smtClean="0">
                <a:latin typeface="Arial" pitchFamily="34" charset="0"/>
                <a:cs typeface="Arial" pitchFamily="34" charset="0"/>
              </a:rPr>
              <a:t> heights and temperatures and higher 700 </a:t>
            </a:r>
            <a:r>
              <a:rPr lang="en-US" sz="2000" dirty="0" err="1" smtClean="0">
                <a:latin typeface="Arial" pitchFamily="34" charset="0"/>
                <a:cs typeface="Arial" pitchFamily="34" charset="0"/>
              </a:rPr>
              <a:t>mb</a:t>
            </a:r>
            <a:r>
              <a:rPr lang="en-US" sz="2000" dirty="0" smtClean="0">
                <a:latin typeface="Arial" pitchFamily="34" charset="0"/>
                <a:cs typeface="Arial" pitchFamily="34" charset="0"/>
              </a:rPr>
              <a:t> zonal winds.</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Mountain-plains solenoid circulations may have been less frequent and/or less well-developed.</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Nevertheless, flight days occurred during some of the highest O3 periods of the year and provide a representative sample of a wide range of photochemical conditions along the Front Range.</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Wildfire smoke was not present to any significant degree.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969" y="2325809"/>
            <a:ext cx="2801815" cy="1325563"/>
          </a:xfrm>
        </p:spPr>
        <p:txBody>
          <a:bodyPr>
            <a:normAutofit/>
          </a:bodyPr>
          <a:lstStyle/>
          <a:p>
            <a:r>
              <a:rPr lang="en-US" sz="3600" dirty="0" smtClean="0">
                <a:latin typeface="Arial" pitchFamily="34" charset="0"/>
                <a:cs typeface="Arial" pitchFamily="34" charset="0"/>
              </a:rPr>
              <a:t>Extra Slides</a:t>
            </a:r>
            <a:endParaRPr lang="en-US" sz="36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5/4/2015</a:t>
            </a:r>
            <a:endParaRPr lang="en-US"/>
          </a:p>
        </p:txBody>
      </p:sp>
      <p:sp>
        <p:nvSpPr>
          <p:cNvPr id="5" name="Slide Number Placeholder 4"/>
          <p:cNvSpPr>
            <a:spLocks noGrp="1"/>
          </p:cNvSpPr>
          <p:nvPr>
            <p:ph type="sldNum" sz="quarter" idx="12"/>
          </p:nvPr>
        </p:nvSpPr>
        <p:spPr/>
        <p:txBody>
          <a:bodyPr/>
          <a:lstStyle/>
          <a:p>
            <a:fld id="{B87E3DE1-4386-4EA8-A323-56D339E0B7B3}"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P. J. Reddy CDPHE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23014" y="279037"/>
            <a:ext cx="9144000" cy="6143767"/>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5/4/2015</a:t>
            </a:r>
            <a:endParaRPr lang="en-US"/>
          </a:p>
        </p:txBody>
      </p:sp>
      <p:sp>
        <p:nvSpPr>
          <p:cNvPr id="4" name="Slide Number Placeholder 3"/>
          <p:cNvSpPr>
            <a:spLocks noGrp="1"/>
          </p:cNvSpPr>
          <p:nvPr>
            <p:ph type="sldNum" sz="quarter" idx="12"/>
          </p:nvPr>
        </p:nvSpPr>
        <p:spPr/>
        <p:txBody>
          <a:bodyPr/>
          <a:lstStyle/>
          <a:p>
            <a:fld id="{B87E3DE1-4386-4EA8-A323-56D339E0B7B3}"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42805" y="138579"/>
            <a:ext cx="9144000" cy="6569952"/>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5/4/2015</a:t>
            </a:r>
            <a:endParaRPr lang="en-US"/>
          </a:p>
        </p:txBody>
      </p:sp>
      <p:sp>
        <p:nvSpPr>
          <p:cNvPr id="4" name="Slide Number Placeholder 3"/>
          <p:cNvSpPr>
            <a:spLocks noGrp="1"/>
          </p:cNvSpPr>
          <p:nvPr>
            <p:ph type="sldNum" sz="quarter" idx="12"/>
          </p:nvPr>
        </p:nvSpPr>
        <p:spPr/>
        <p:txBody>
          <a:bodyPr/>
          <a:lstStyle/>
          <a:p>
            <a:fld id="{B87E3DE1-4386-4EA8-A323-56D339E0B7B3}"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25</a:t>
            </a:fld>
            <a:endParaRPr lang="en-US"/>
          </a:p>
        </p:txBody>
      </p:sp>
      <p:pic>
        <p:nvPicPr>
          <p:cNvPr id="7" name="Picture 3"/>
          <p:cNvPicPr>
            <a:picLocks noChangeAspect="1" noChangeArrowheads="1"/>
          </p:cNvPicPr>
          <p:nvPr/>
        </p:nvPicPr>
        <p:blipFill>
          <a:blip r:embed="rId2" cstate="print"/>
          <a:srcRect/>
          <a:stretch>
            <a:fillRect/>
          </a:stretch>
        </p:blipFill>
        <p:spPr bwMode="auto">
          <a:xfrm>
            <a:off x="2392849" y="377453"/>
            <a:ext cx="7406301" cy="5760720"/>
          </a:xfrm>
          <a:prstGeom prst="rect">
            <a:avLst/>
          </a:prstGeom>
          <a:solidFill>
            <a:schemeClr val="accent1">
              <a:tint val="20000"/>
            </a:schemeClr>
          </a:solidFill>
          <a:ln w="9525">
            <a:solidFill>
              <a:schemeClr val="tx1"/>
            </a:solidFill>
            <a:miter lim="800000"/>
            <a:headEnd/>
            <a:tailEnd/>
          </a:ln>
          <a:effectLst/>
        </p:spPr>
      </p:pic>
    </p:spTree>
    <p:extLst>
      <p:ext uri="{BB962C8B-B14F-4D97-AF65-F5344CB8AC3E}">
        <p14:creationId xmlns:p14="http://schemas.microsoft.com/office/powerpoint/2010/main" val="3620551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26</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096000" y="844550"/>
            <a:ext cx="5943600" cy="4478020"/>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52400" y="844550"/>
            <a:ext cx="5943600" cy="4478020"/>
          </a:xfrm>
          <a:prstGeom prst="rect">
            <a:avLst/>
          </a:prstGeom>
        </p:spPr>
      </p:pic>
    </p:spTree>
    <p:extLst>
      <p:ext uri="{BB962C8B-B14F-4D97-AF65-F5344CB8AC3E}">
        <p14:creationId xmlns:p14="http://schemas.microsoft.com/office/powerpoint/2010/main" val="342032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27</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52400" y="681990"/>
            <a:ext cx="5943600" cy="4478020"/>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096000" y="681990"/>
            <a:ext cx="5943600" cy="4478020"/>
          </a:xfrm>
          <a:prstGeom prst="rect">
            <a:avLst/>
          </a:prstGeom>
        </p:spPr>
      </p:pic>
    </p:spTree>
    <p:extLst>
      <p:ext uri="{BB962C8B-B14F-4D97-AF65-F5344CB8AC3E}">
        <p14:creationId xmlns:p14="http://schemas.microsoft.com/office/powerpoint/2010/main" val="688868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28</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52400" y="712470"/>
            <a:ext cx="5943600" cy="4478020"/>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096000" y="712470"/>
            <a:ext cx="5943600" cy="4478020"/>
          </a:xfrm>
          <a:prstGeom prst="rect">
            <a:avLst/>
          </a:prstGeom>
        </p:spPr>
      </p:pic>
    </p:spTree>
    <p:extLst>
      <p:ext uri="{BB962C8B-B14F-4D97-AF65-F5344CB8AC3E}">
        <p14:creationId xmlns:p14="http://schemas.microsoft.com/office/powerpoint/2010/main" val="1392271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29</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52400" y="1045210"/>
            <a:ext cx="5943600" cy="4478020"/>
          </a:xfrm>
          <a:prstGeom prst="rect">
            <a:avLst/>
          </a:prstGeom>
        </p:spPr>
      </p:pic>
      <p:pic>
        <p:nvPicPr>
          <p:cNvPr id="1026" name="Picture 2" descr="Map of Daily Air Quality Lev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42670"/>
            <a:ext cx="5946924"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83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10931" y="184399"/>
            <a:ext cx="4967784" cy="4572000"/>
          </a:xfrm>
          <a:prstGeom prst="rect">
            <a:avLst/>
          </a:prstGeom>
          <a:noFill/>
          <a:ln w="9525">
            <a:solidFill>
              <a:schemeClr val="tx1"/>
            </a:solidFill>
            <a:miter lim="800000"/>
            <a:headEnd/>
            <a:tailEnd/>
          </a:ln>
        </p:spPr>
      </p:pic>
      <p:graphicFrame>
        <p:nvGraphicFramePr>
          <p:cNvPr id="5" name="Table 4"/>
          <p:cNvGraphicFramePr>
            <a:graphicFrameLocks noGrp="1"/>
          </p:cNvGraphicFramePr>
          <p:nvPr/>
        </p:nvGraphicFramePr>
        <p:xfrm>
          <a:off x="5743087" y="1705511"/>
          <a:ext cx="5772150" cy="2243327"/>
        </p:xfrm>
        <a:graphic>
          <a:graphicData uri="http://schemas.openxmlformats.org/drawingml/2006/table">
            <a:tbl>
              <a:tblPr/>
              <a:tblGrid>
                <a:gridCol w="1428750"/>
                <a:gridCol w="1257300"/>
                <a:gridCol w="1600200"/>
                <a:gridCol w="1485900"/>
              </a:tblGrid>
              <a:tr h="0">
                <a:tc>
                  <a:txBody>
                    <a:bodyPr/>
                    <a:lstStyle/>
                    <a:p>
                      <a:pPr marL="0" marR="0" algn="ctr">
                        <a:lnSpc>
                          <a:spcPct val="115000"/>
                        </a:lnSpc>
                        <a:spcBef>
                          <a:spcPts val="0"/>
                        </a:spcBef>
                        <a:spcAft>
                          <a:spcPts val="0"/>
                        </a:spcAft>
                      </a:pPr>
                      <a:endParaRPr lang="en-US" sz="1600" dirty="0" smtClean="0">
                        <a:solidFill>
                          <a:srgbClr val="000000"/>
                        </a:solidFill>
                        <a:latin typeface="Arial" pitchFamily="34" charset="0"/>
                        <a:ea typeface="Calibri"/>
                        <a:cs typeface="Arial" pitchFamily="34" charset="0"/>
                      </a:endParaRPr>
                    </a:p>
                    <a:p>
                      <a:pPr marL="0" marR="0" algn="l">
                        <a:lnSpc>
                          <a:spcPct val="115000"/>
                        </a:lnSpc>
                        <a:spcBef>
                          <a:spcPts val="0"/>
                        </a:spcBef>
                        <a:spcAft>
                          <a:spcPts val="0"/>
                        </a:spcAft>
                      </a:pPr>
                      <a:r>
                        <a:rPr lang="en-US" sz="1600" dirty="0" smtClean="0">
                          <a:solidFill>
                            <a:srgbClr val="000000"/>
                          </a:solidFill>
                          <a:latin typeface="Arial" pitchFamily="34" charset="0"/>
                          <a:ea typeface="Calibri"/>
                          <a:cs typeface="Arial" pitchFamily="34" charset="0"/>
                        </a:rPr>
                        <a:t>For 1995-2014</a:t>
                      </a:r>
                      <a:endParaRPr lang="en-US" sz="1600" dirty="0">
                        <a:solidFill>
                          <a:srgbClr val="00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0" algn="dec"/>
                        </a:tabLst>
                      </a:pPr>
                      <a:r>
                        <a:rPr lang="en-US" sz="1600" dirty="0">
                          <a:solidFill>
                            <a:srgbClr val="000000"/>
                          </a:solidFill>
                          <a:latin typeface="Arial" pitchFamily="34" charset="0"/>
                          <a:ea typeface="Calibri"/>
                          <a:cs typeface="Arial" pitchFamily="34" charset="0"/>
                        </a:rPr>
                        <a:t>DEN </a:t>
                      </a:r>
                      <a:r>
                        <a:rPr lang="en-US" sz="1600" dirty="0" smtClean="0">
                          <a:solidFill>
                            <a:srgbClr val="000000"/>
                          </a:solidFill>
                          <a:latin typeface="Arial" pitchFamily="34" charset="0"/>
                          <a:ea typeface="Calibri"/>
                          <a:cs typeface="Arial" pitchFamily="34" charset="0"/>
                        </a:rPr>
                        <a:t>July 500 </a:t>
                      </a:r>
                      <a:r>
                        <a:rPr lang="en-US" sz="1600" dirty="0" err="1">
                          <a:solidFill>
                            <a:srgbClr val="000000"/>
                          </a:solidFill>
                          <a:latin typeface="Arial" pitchFamily="34" charset="0"/>
                          <a:ea typeface="Calibri"/>
                          <a:cs typeface="Arial" pitchFamily="34" charset="0"/>
                        </a:rPr>
                        <a:t>mb</a:t>
                      </a:r>
                      <a:r>
                        <a:rPr lang="en-US" sz="1600" dirty="0">
                          <a:solidFill>
                            <a:srgbClr val="000000"/>
                          </a:solidFill>
                          <a:latin typeface="Arial" pitchFamily="34" charset="0"/>
                          <a:ea typeface="Calibri"/>
                          <a:cs typeface="Arial" pitchFamily="34" charset="0"/>
                        </a:rPr>
                        <a:t> heights</a:t>
                      </a:r>
                      <a:endParaRPr lang="en-US"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0" algn="dec"/>
                        </a:tabLst>
                      </a:pPr>
                      <a:endParaRPr lang="en-US" sz="1600" dirty="0" smtClean="0">
                        <a:solidFill>
                          <a:srgbClr val="000000"/>
                        </a:solidFill>
                        <a:latin typeface="Arial" pitchFamily="34" charset="0"/>
                        <a:ea typeface="Calibri"/>
                        <a:cs typeface="Arial" pitchFamily="34" charset="0"/>
                      </a:endParaRPr>
                    </a:p>
                    <a:p>
                      <a:pPr marL="0" marR="0" algn="ctr">
                        <a:lnSpc>
                          <a:spcPct val="115000"/>
                        </a:lnSpc>
                        <a:spcBef>
                          <a:spcPts val="0"/>
                        </a:spcBef>
                        <a:spcAft>
                          <a:spcPts val="0"/>
                        </a:spcAft>
                        <a:tabLst>
                          <a:tab pos="0" algn="dec"/>
                        </a:tabLst>
                      </a:pPr>
                      <a:r>
                        <a:rPr lang="en-US" sz="1600" dirty="0" smtClean="0">
                          <a:solidFill>
                            <a:srgbClr val="000000"/>
                          </a:solidFill>
                          <a:latin typeface="Arial" pitchFamily="34" charset="0"/>
                          <a:ea typeface="Calibri"/>
                          <a:cs typeface="Arial" pitchFamily="34" charset="0"/>
                        </a:rPr>
                        <a:t>DEN July 700 </a:t>
                      </a:r>
                      <a:r>
                        <a:rPr lang="en-US" sz="1600" dirty="0" err="1">
                          <a:solidFill>
                            <a:srgbClr val="000000"/>
                          </a:solidFill>
                          <a:latin typeface="Arial" pitchFamily="34" charset="0"/>
                          <a:ea typeface="Calibri"/>
                          <a:cs typeface="Arial" pitchFamily="34" charset="0"/>
                        </a:rPr>
                        <a:t>mb</a:t>
                      </a:r>
                      <a:r>
                        <a:rPr lang="en-US" sz="1600" dirty="0">
                          <a:solidFill>
                            <a:srgbClr val="000000"/>
                          </a:solidFill>
                          <a:latin typeface="Arial" pitchFamily="34" charset="0"/>
                          <a:ea typeface="Calibri"/>
                          <a:cs typeface="Arial" pitchFamily="34" charset="0"/>
                        </a:rPr>
                        <a:t> temperature</a:t>
                      </a:r>
                      <a:endParaRPr lang="en-US"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0" algn="dec"/>
                        </a:tabLst>
                      </a:pPr>
                      <a:r>
                        <a:rPr lang="en-US" sz="1600" dirty="0">
                          <a:solidFill>
                            <a:srgbClr val="000000"/>
                          </a:solidFill>
                          <a:latin typeface="Arial" pitchFamily="34" charset="0"/>
                          <a:ea typeface="Calibri"/>
                          <a:cs typeface="Arial" pitchFamily="34" charset="0"/>
                        </a:rPr>
                        <a:t>DEN </a:t>
                      </a:r>
                      <a:r>
                        <a:rPr lang="en-US" sz="1600" dirty="0" smtClean="0">
                          <a:solidFill>
                            <a:srgbClr val="000000"/>
                          </a:solidFill>
                          <a:latin typeface="Arial" pitchFamily="34" charset="0"/>
                          <a:ea typeface="Calibri"/>
                          <a:cs typeface="Arial" pitchFamily="34" charset="0"/>
                        </a:rPr>
                        <a:t>July 700 </a:t>
                      </a:r>
                      <a:r>
                        <a:rPr lang="en-US" sz="1600" dirty="0" err="1">
                          <a:solidFill>
                            <a:srgbClr val="000000"/>
                          </a:solidFill>
                          <a:latin typeface="Arial" pitchFamily="34" charset="0"/>
                          <a:ea typeface="Calibri"/>
                          <a:cs typeface="Arial" pitchFamily="34" charset="0"/>
                        </a:rPr>
                        <a:t>mb</a:t>
                      </a:r>
                      <a:r>
                        <a:rPr lang="en-US" sz="1600" dirty="0">
                          <a:solidFill>
                            <a:srgbClr val="000000"/>
                          </a:solidFill>
                          <a:latin typeface="Arial" pitchFamily="34" charset="0"/>
                          <a:ea typeface="Calibri"/>
                          <a:cs typeface="Arial" pitchFamily="34" charset="0"/>
                        </a:rPr>
                        <a:t> Zonal winds</a:t>
                      </a:r>
                      <a:endParaRPr lang="en-US"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lnSpc>
                          <a:spcPct val="115000"/>
                        </a:lnSpc>
                        <a:spcBef>
                          <a:spcPts val="0"/>
                        </a:spcBef>
                        <a:spcAft>
                          <a:spcPts val="0"/>
                        </a:spcAft>
                      </a:pPr>
                      <a:r>
                        <a:rPr lang="en-US" sz="1600" dirty="0">
                          <a:solidFill>
                            <a:srgbClr val="000000"/>
                          </a:solidFill>
                          <a:latin typeface="Arial" pitchFamily="34" charset="0"/>
                          <a:ea typeface="Calibri"/>
                          <a:cs typeface="Arial" pitchFamily="34" charset="0"/>
                        </a:rPr>
                        <a:t>RFLAT 4</a:t>
                      </a:r>
                      <a:r>
                        <a:rPr lang="en-US" sz="1600" baseline="30000" dirty="0">
                          <a:solidFill>
                            <a:srgbClr val="000000"/>
                          </a:solidFill>
                          <a:latin typeface="Arial" pitchFamily="34" charset="0"/>
                          <a:ea typeface="Calibri"/>
                          <a:cs typeface="Arial" pitchFamily="34" charset="0"/>
                        </a:rPr>
                        <a:t>th</a:t>
                      </a:r>
                      <a:r>
                        <a:rPr lang="en-US" sz="1600" dirty="0">
                          <a:solidFill>
                            <a:srgbClr val="000000"/>
                          </a:solidFill>
                          <a:latin typeface="Arial" pitchFamily="34" charset="0"/>
                          <a:ea typeface="Calibri"/>
                          <a:cs typeface="Arial" pitchFamily="34" charset="0"/>
                        </a:rPr>
                        <a:t> max O3</a:t>
                      </a:r>
                      <a:endParaRPr lang="en-US"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11430" algn="dec"/>
                        </a:tabLst>
                      </a:pPr>
                      <a:r>
                        <a:rPr lang="en-US" sz="1600" b="1" dirty="0">
                          <a:solidFill>
                            <a:srgbClr val="000000"/>
                          </a:solidFill>
                          <a:latin typeface="Arial" pitchFamily="34" charset="0"/>
                          <a:ea typeface="Calibri"/>
                          <a:cs typeface="Arial" pitchFamily="34" charset="0"/>
                        </a:rPr>
                        <a:t>0.75</a:t>
                      </a:r>
                      <a:endParaRPr lang="en-US"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11430" algn="dec"/>
                        </a:tabLst>
                      </a:pPr>
                      <a:r>
                        <a:rPr lang="en-US" sz="1600" b="1">
                          <a:solidFill>
                            <a:srgbClr val="000000"/>
                          </a:solidFill>
                          <a:latin typeface="Arial" pitchFamily="34" charset="0"/>
                          <a:ea typeface="Calibri"/>
                          <a:cs typeface="Arial" pitchFamily="34" charset="0"/>
                        </a:rPr>
                        <a:t>0.50</a:t>
                      </a:r>
                      <a:endParaRPr lang="en-US" sz="1600" b="1">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0" algn="dec"/>
                        </a:tabLst>
                      </a:pPr>
                      <a:r>
                        <a:rPr lang="en-US" sz="1600" b="1">
                          <a:solidFill>
                            <a:srgbClr val="000000"/>
                          </a:solidFill>
                          <a:latin typeface="Arial" pitchFamily="34" charset="0"/>
                          <a:ea typeface="Calibri"/>
                          <a:cs typeface="Arial" pitchFamily="34" charset="0"/>
                        </a:rPr>
                        <a:t>-0.50</a:t>
                      </a:r>
                      <a:endParaRPr lang="en-US" sz="1600" b="1">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marL="0" marR="0">
                        <a:lnSpc>
                          <a:spcPct val="115000"/>
                        </a:lnSpc>
                        <a:spcBef>
                          <a:spcPts val="0"/>
                        </a:spcBef>
                        <a:spcAft>
                          <a:spcPts val="0"/>
                        </a:spcAft>
                      </a:pPr>
                      <a:r>
                        <a:rPr lang="en-US" sz="1600">
                          <a:solidFill>
                            <a:srgbClr val="000000"/>
                          </a:solidFill>
                          <a:latin typeface="Arial" pitchFamily="34" charset="0"/>
                          <a:ea typeface="Calibri"/>
                          <a:cs typeface="Arial" pitchFamily="34" charset="0"/>
                        </a:rPr>
                        <a:t>RFLAT July mean daily</a:t>
                      </a:r>
                      <a:endParaRPr lang="en-US" sz="1600">
                        <a:latin typeface="Arial" pitchFamily="34" charset="0"/>
                        <a:ea typeface="Calibri"/>
                        <a:cs typeface="Arial" pitchFamily="34" charset="0"/>
                      </a:endParaRPr>
                    </a:p>
                    <a:p>
                      <a:pPr marL="0" marR="0">
                        <a:lnSpc>
                          <a:spcPct val="115000"/>
                        </a:lnSpc>
                        <a:spcBef>
                          <a:spcPts val="0"/>
                        </a:spcBef>
                        <a:spcAft>
                          <a:spcPts val="0"/>
                        </a:spcAft>
                      </a:pPr>
                      <a:r>
                        <a:rPr lang="en-US" sz="1600">
                          <a:solidFill>
                            <a:srgbClr val="000000"/>
                          </a:solidFill>
                          <a:latin typeface="Arial" pitchFamily="34" charset="0"/>
                          <a:ea typeface="Calibri"/>
                          <a:cs typeface="Arial" pitchFamily="34" charset="0"/>
                        </a:rPr>
                        <a:t>max 8-hr O3</a:t>
                      </a:r>
                      <a:endParaRPr lang="en-US" sz="16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0" algn="dec"/>
                        </a:tabLst>
                      </a:pPr>
                      <a:r>
                        <a:rPr lang="en-US" sz="1600" b="1" dirty="0">
                          <a:solidFill>
                            <a:srgbClr val="000000"/>
                          </a:solidFill>
                          <a:latin typeface="Arial" pitchFamily="34" charset="0"/>
                          <a:ea typeface="Calibri"/>
                          <a:cs typeface="Arial" pitchFamily="34" charset="0"/>
                        </a:rPr>
                        <a:t>0.91</a:t>
                      </a:r>
                      <a:endParaRPr lang="en-US"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0" algn="dec"/>
                        </a:tabLst>
                      </a:pPr>
                      <a:r>
                        <a:rPr lang="en-US" sz="1600" b="1" dirty="0">
                          <a:solidFill>
                            <a:srgbClr val="000000"/>
                          </a:solidFill>
                          <a:latin typeface="Arial" pitchFamily="34" charset="0"/>
                          <a:ea typeface="Calibri"/>
                          <a:cs typeface="Arial" pitchFamily="34" charset="0"/>
                        </a:rPr>
                        <a:t>0.78</a:t>
                      </a:r>
                      <a:endParaRPr lang="en-US"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0" algn="dec"/>
                        </a:tabLst>
                      </a:pPr>
                      <a:r>
                        <a:rPr lang="en-US" sz="1600" b="1" dirty="0">
                          <a:solidFill>
                            <a:srgbClr val="000000"/>
                          </a:solidFill>
                          <a:latin typeface="Arial" pitchFamily="34" charset="0"/>
                          <a:ea typeface="Calibri"/>
                          <a:cs typeface="Arial" pitchFamily="34" charset="0"/>
                        </a:rPr>
                        <a:t>-0.69</a:t>
                      </a:r>
                      <a:endParaRPr lang="en-US" sz="16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8195" name="Rectangle 3"/>
          <p:cNvSpPr>
            <a:spLocks noChangeArrowheads="1"/>
          </p:cNvSpPr>
          <p:nvPr/>
        </p:nvSpPr>
        <p:spPr bwMode="auto">
          <a:xfrm>
            <a:off x="0" y="0"/>
            <a:ext cx="12192000" cy="914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6276909" y="800100"/>
            <a:ext cx="4775666" cy="646331"/>
          </a:xfrm>
          <a:prstGeom prst="rect">
            <a:avLst/>
          </a:prstGeom>
          <a:noFill/>
        </p:spPr>
        <p:txBody>
          <a:bodyPr wrap="none" rtlCol="0">
            <a:spAutoFit/>
          </a:bodyPr>
          <a:lstStyle/>
          <a:p>
            <a:pPr algn="ctr"/>
            <a:r>
              <a:rPr lang="en-US" dirty="0" smtClean="0">
                <a:latin typeface="Arial" pitchFamily="34" charset="0"/>
                <a:cs typeface="Arial" pitchFamily="34" charset="0"/>
              </a:rPr>
              <a:t>Pearson Correlations: O3 and NCEP/NCAR</a:t>
            </a:r>
          </a:p>
          <a:p>
            <a:pPr algn="ctr"/>
            <a:r>
              <a:rPr lang="en-US" dirty="0" smtClean="0">
                <a:latin typeface="Arial" pitchFamily="34" charset="0"/>
                <a:cs typeface="Arial" pitchFamily="34" charset="0"/>
              </a:rPr>
              <a:t>Reanalysis variables for July</a:t>
            </a:r>
            <a:endParaRPr lang="en-US" dirty="0">
              <a:latin typeface="Arial" pitchFamily="34" charset="0"/>
              <a:cs typeface="Arial" pitchFamily="34" charset="0"/>
            </a:endParaRPr>
          </a:p>
        </p:txBody>
      </p:sp>
      <p:sp>
        <p:nvSpPr>
          <p:cNvPr id="8" name="TextBox 7"/>
          <p:cNvSpPr txBox="1"/>
          <p:nvPr/>
        </p:nvSpPr>
        <p:spPr>
          <a:xfrm>
            <a:off x="544146" y="4891453"/>
            <a:ext cx="11123247" cy="1477328"/>
          </a:xfrm>
          <a:prstGeom prst="rect">
            <a:avLst/>
          </a:prstGeom>
          <a:noFill/>
        </p:spPr>
        <p:txBody>
          <a:bodyPr wrap="square" rtlCol="0">
            <a:spAutoFit/>
          </a:bodyPr>
          <a:lstStyle/>
          <a:p>
            <a:r>
              <a:rPr lang="en-US" dirty="0" smtClean="0">
                <a:latin typeface="Arial" pitchFamily="34" charset="0"/>
                <a:cs typeface="Arial" pitchFamily="34" charset="0"/>
              </a:rPr>
              <a:t>Manuscript to be submitted to JGR in May outlines relationships among O3, meteorological variables, and</a:t>
            </a:r>
          </a:p>
          <a:p>
            <a:r>
              <a:rPr lang="en-US" dirty="0" smtClean="0">
                <a:latin typeface="Arial" pitchFamily="34" charset="0"/>
                <a:cs typeface="Arial" pitchFamily="34" charset="0"/>
              </a:rPr>
              <a:t>satellite-derived NO2.  Much of what follows is based on this paper, which should provide a context for</a:t>
            </a:r>
          </a:p>
          <a:p>
            <a:r>
              <a:rPr lang="en-US" dirty="0" smtClean="0">
                <a:latin typeface="Arial" pitchFamily="34" charset="0"/>
                <a:cs typeface="Arial" pitchFamily="34" charset="0"/>
              </a:rPr>
              <a:t>interpreting the 2014 campaigns and a road map for components of an O3 SIP Weight of Evidence Analysis:</a:t>
            </a:r>
          </a:p>
          <a:p>
            <a:r>
              <a:rPr lang="en-US" dirty="0" smtClean="0">
                <a:latin typeface="Arial" pitchFamily="34" charset="0"/>
                <a:cs typeface="Arial" pitchFamily="34" charset="0"/>
              </a:rPr>
              <a:t>Reddy, P. J, G. G. </a:t>
            </a:r>
            <a:r>
              <a:rPr lang="en-US" dirty="0" err="1" smtClean="0">
                <a:latin typeface="Arial" pitchFamily="34" charset="0"/>
                <a:cs typeface="Arial" pitchFamily="34" charset="0"/>
              </a:rPr>
              <a:t>Pfister</a:t>
            </a:r>
            <a:r>
              <a:rPr lang="en-US" dirty="0" smtClean="0">
                <a:latin typeface="Arial" pitchFamily="34" charset="0"/>
                <a:cs typeface="Arial" pitchFamily="34" charset="0"/>
              </a:rPr>
              <a:t>, and B. L. </a:t>
            </a:r>
            <a:r>
              <a:rPr lang="en-US" dirty="0" err="1" smtClean="0">
                <a:latin typeface="Arial" pitchFamily="34" charset="0"/>
                <a:cs typeface="Arial" pitchFamily="34" charset="0"/>
              </a:rPr>
              <a:t>Blaser</a:t>
            </a:r>
            <a:r>
              <a:rPr lang="en-US" dirty="0" smtClean="0">
                <a:latin typeface="Arial" pitchFamily="34" charset="0"/>
                <a:cs typeface="Arial" pitchFamily="34" charset="0"/>
              </a:rPr>
              <a:t>, “</a:t>
            </a:r>
            <a:r>
              <a:rPr lang="en-US" i="1" dirty="0" smtClean="0">
                <a:latin typeface="Arial" pitchFamily="34" charset="0"/>
                <a:cs typeface="Arial" pitchFamily="34" charset="0"/>
              </a:rPr>
              <a:t>July maximum surface ozone, meteorological variables, and</a:t>
            </a:r>
          </a:p>
          <a:p>
            <a:r>
              <a:rPr lang="en-US" i="1" dirty="0">
                <a:latin typeface="Arial" pitchFamily="34" charset="0"/>
                <a:cs typeface="Arial" pitchFamily="34" charset="0"/>
              </a:rPr>
              <a:t>s</a:t>
            </a:r>
            <a:r>
              <a:rPr lang="en-US" i="1" dirty="0" smtClean="0">
                <a:latin typeface="Arial" pitchFamily="34" charset="0"/>
                <a:cs typeface="Arial" pitchFamily="34" charset="0"/>
              </a:rPr>
              <a:t>atellite NO</a:t>
            </a:r>
            <a:r>
              <a:rPr lang="en-US" i="1" baseline="-25000" dirty="0" smtClean="0">
                <a:latin typeface="Arial" pitchFamily="34" charset="0"/>
                <a:cs typeface="Arial" pitchFamily="34" charset="0"/>
              </a:rPr>
              <a:t>2</a:t>
            </a:r>
            <a:r>
              <a:rPr lang="en-US" i="1" dirty="0" smtClean="0">
                <a:latin typeface="Arial" pitchFamily="34" charset="0"/>
                <a:cs typeface="Arial" pitchFamily="34" charset="0"/>
              </a:rPr>
              <a:t> in Colorado, Utah, and other western US states, to be submitted</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9" name="Date Placeholder 8"/>
          <p:cNvSpPr>
            <a:spLocks noGrp="1"/>
          </p:cNvSpPr>
          <p:nvPr>
            <p:ph type="dt" sz="half" idx="10"/>
          </p:nvPr>
        </p:nvSpPr>
        <p:spPr/>
        <p:txBody>
          <a:bodyPr/>
          <a:lstStyle/>
          <a:p>
            <a:r>
              <a:rPr lang="en-US" smtClean="0"/>
              <a:t>5/4/2015</a:t>
            </a:r>
            <a:endParaRPr lang="en-US"/>
          </a:p>
        </p:txBody>
      </p:sp>
      <p:sp>
        <p:nvSpPr>
          <p:cNvPr id="10" name="Slide Number Placeholder 9"/>
          <p:cNvSpPr>
            <a:spLocks noGrp="1"/>
          </p:cNvSpPr>
          <p:nvPr>
            <p:ph type="sldNum" sz="quarter" idx="12"/>
          </p:nvPr>
        </p:nvSpPr>
        <p:spPr/>
        <p:txBody>
          <a:bodyPr/>
          <a:lstStyle/>
          <a:p>
            <a:fld id="{B87E3DE1-4386-4EA8-A323-56D339E0B7B3}"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P. J. Reddy CDPHE</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30</a:t>
            </a:fld>
            <a:endParaRPr lang="en-US"/>
          </a:p>
        </p:txBody>
      </p:sp>
      <p:pic>
        <p:nvPicPr>
          <p:cNvPr id="2050" name="Picture 2" descr="Map of Daily Air Quality Lev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9086"/>
            <a:ext cx="5943600" cy="44780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p of Daily Air Quality Lev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9086"/>
            <a:ext cx="5943600" cy="447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747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5/4/2015</a:t>
            </a:r>
            <a:endParaRPr lang="en-US"/>
          </a:p>
        </p:txBody>
      </p:sp>
      <p:sp>
        <p:nvSpPr>
          <p:cNvPr id="5" name="Footer Placeholder 4"/>
          <p:cNvSpPr>
            <a:spLocks noGrp="1"/>
          </p:cNvSpPr>
          <p:nvPr>
            <p:ph type="ftr" sz="quarter" idx="11"/>
          </p:nvPr>
        </p:nvSpPr>
        <p:spPr/>
        <p:txBody>
          <a:bodyPr/>
          <a:lstStyle/>
          <a:p>
            <a:r>
              <a:rPr lang="en-US" smtClean="0"/>
              <a:t>P. J. Reddy CDPHE</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31</a:t>
            </a:fld>
            <a:endParaRPr lang="en-US"/>
          </a:p>
        </p:txBody>
      </p:sp>
      <p:pic>
        <p:nvPicPr>
          <p:cNvPr id="3074" name="Picture 2" descr="Map of Daily Air Quality Lev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604520"/>
            <a:ext cx="695325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3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51103284"/>
              </p:ext>
            </p:extLst>
          </p:nvPr>
        </p:nvGraphicFramePr>
        <p:xfrm>
          <a:off x="1011116" y="281353"/>
          <a:ext cx="7816360" cy="5479084"/>
        </p:xfrm>
        <a:graphic>
          <a:graphicData uri="http://schemas.openxmlformats.org/drawingml/2006/table">
            <a:tbl>
              <a:tblPr firstRow="1" firstCol="1" bandRow="1">
                <a:tableStyleId>{5C22544A-7EE6-4342-B048-85BDC9FD1C3A}</a:tableStyleId>
              </a:tblPr>
              <a:tblGrid>
                <a:gridCol w="818757"/>
                <a:gridCol w="1560759"/>
                <a:gridCol w="1781158"/>
                <a:gridCol w="1580837"/>
                <a:gridCol w="2074849"/>
              </a:tblGrid>
              <a:tr h="885091">
                <a:tc>
                  <a:txBody>
                    <a:bodyPr/>
                    <a:lstStyle/>
                    <a:p>
                      <a:pPr marL="0" marR="0" algn="ctr">
                        <a:lnSpc>
                          <a:spcPct val="107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Year</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b">
                    <a:solidFill>
                      <a:schemeClr val="bg1">
                        <a:lumMod val="85000"/>
                      </a:schemeClr>
                    </a:solidFill>
                  </a:tcPr>
                </a:tc>
                <a:tc>
                  <a:txBody>
                    <a:bodyPr/>
                    <a:lstStyle/>
                    <a:p>
                      <a:pPr marL="0" marR="0" algn="ctr">
                        <a:lnSpc>
                          <a:spcPct val="107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DEN July-August 500 </a:t>
                      </a:r>
                      <a:r>
                        <a:rPr lang="en-US" sz="1400" b="1" dirty="0" err="1">
                          <a:solidFill>
                            <a:schemeClr val="tx1"/>
                          </a:solidFill>
                          <a:effectLst/>
                          <a:latin typeface="Arial" panose="020B0604020202020204" pitchFamily="34" charset="0"/>
                          <a:cs typeface="Arial" panose="020B0604020202020204" pitchFamily="34" charset="0"/>
                        </a:rPr>
                        <a:t>mb</a:t>
                      </a: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effectLst/>
                          <a:latin typeface="Arial" panose="020B0604020202020204" pitchFamily="34" charset="0"/>
                          <a:cs typeface="Arial" panose="020B0604020202020204" pitchFamily="34" charset="0"/>
                        </a:rPr>
                        <a:t>heights </a:t>
                      </a:r>
                      <a:r>
                        <a:rPr lang="en-US" sz="1400" b="1" dirty="0">
                          <a:solidFill>
                            <a:schemeClr val="tx1"/>
                          </a:solidFill>
                          <a:effectLst/>
                          <a:latin typeface="Arial" panose="020B0604020202020204" pitchFamily="34" charset="0"/>
                          <a:cs typeface="Arial" panose="020B0604020202020204" pitchFamily="34" charset="0"/>
                        </a:rPr>
                        <a:t>percentile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b">
                    <a:solidFill>
                      <a:schemeClr val="bg1">
                        <a:lumMod val="85000"/>
                      </a:schemeClr>
                    </a:solidFill>
                  </a:tcPr>
                </a:tc>
                <a:tc>
                  <a:txBody>
                    <a:bodyPr/>
                    <a:lstStyle/>
                    <a:p>
                      <a:pPr marL="0" marR="0" algn="ctr">
                        <a:lnSpc>
                          <a:spcPct val="107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DEN July-August 700 </a:t>
                      </a:r>
                      <a:r>
                        <a:rPr lang="en-US" sz="1400" b="1" dirty="0" err="1">
                          <a:solidFill>
                            <a:schemeClr val="tx1"/>
                          </a:solidFill>
                          <a:effectLst/>
                          <a:latin typeface="Arial" panose="020B0604020202020204" pitchFamily="34" charset="0"/>
                          <a:cs typeface="Arial" panose="020B0604020202020204" pitchFamily="34" charset="0"/>
                        </a:rPr>
                        <a:t>mb</a:t>
                      </a: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effectLst/>
                          <a:latin typeface="Arial" panose="020B0604020202020204" pitchFamily="34" charset="0"/>
                          <a:cs typeface="Arial" panose="020B0604020202020204" pitchFamily="34" charset="0"/>
                        </a:rPr>
                        <a:t>temperature </a:t>
                      </a:r>
                      <a:r>
                        <a:rPr lang="en-US" sz="1400" b="1" dirty="0">
                          <a:solidFill>
                            <a:schemeClr val="tx1"/>
                          </a:solidFill>
                          <a:effectLst/>
                          <a:latin typeface="Arial" panose="020B0604020202020204" pitchFamily="34" charset="0"/>
                          <a:cs typeface="Arial" panose="020B0604020202020204" pitchFamily="34" charset="0"/>
                        </a:rPr>
                        <a:t>percentile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b">
                    <a:solidFill>
                      <a:schemeClr val="bg1">
                        <a:lumMod val="85000"/>
                      </a:schemeClr>
                    </a:solidFill>
                  </a:tcPr>
                </a:tc>
                <a:tc>
                  <a:txBody>
                    <a:bodyPr/>
                    <a:lstStyle/>
                    <a:p>
                      <a:pPr marL="0" marR="0" algn="ctr">
                        <a:lnSpc>
                          <a:spcPct val="107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DEN July-August </a:t>
                      </a:r>
                      <a:r>
                        <a:rPr lang="en-US" sz="1400" b="1" dirty="0" smtClean="0">
                          <a:solidFill>
                            <a:schemeClr val="tx1"/>
                          </a:solidFill>
                          <a:effectLst/>
                          <a:latin typeface="Arial" panose="020B0604020202020204" pitchFamily="34" charset="0"/>
                          <a:cs typeface="Arial" panose="020B0604020202020204" pitchFamily="34" charset="0"/>
                        </a:rPr>
                        <a:t>700 </a:t>
                      </a:r>
                      <a:r>
                        <a:rPr lang="en-US" sz="1400" b="1" dirty="0" err="1" smtClean="0">
                          <a:solidFill>
                            <a:schemeClr val="tx1"/>
                          </a:solidFill>
                          <a:effectLst/>
                          <a:latin typeface="Arial" panose="020B0604020202020204" pitchFamily="34" charset="0"/>
                          <a:cs typeface="Arial" panose="020B0604020202020204" pitchFamily="34" charset="0"/>
                        </a:rPr>
                        <a:t>mb</a:t>
                      </a:r>
                      <a:r>
                        <a:rPr lang="en-US" sz="1400" b="1" dirty="0" smtClean="0">
                          <a:solidFill>
                            <a:schemeClr val="tx1"/>
                          </a:solidFill>
                          <a:effectLst/>
                          <a:latin typeface="Arial" panose="020B0604020202020204" pitchFamily="34" charset="0"/>
                          <a:cs typeface="Arial" panose="020B0604020202020204" pitchFamily="34" charset="0"/>
                        </a:rPr>
                        <a:t> zonal wind speed percentile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b">
                    <a:solidFill>
                      <a:schemeClr val="bg1">
                        <a:lumMod val="85000"/>
                      </a:schemeClr>
                    </a:solidFill>
                  </a:tcPr>
                </a:tc>
                <a:tc>
                  <a:txBody>
                    <a:bodyPr/>
                    <a:lstStyle/>
                    <a:p>
                      <a:pPr marL="0" marR="0" algn="ctr">
                        <a:lnSpc>
                          <a:spcPct val="107000"/>
                        </a:lnSpc>
                        <a:spcBef>
                          <a:spcPts val="0"/>
                        </a:spcBef>
                        <a:spcAft>
                          <a:spcPts val="0"/>
                        </a:spcAft>
                      </a:pPr>
                      <a:r>
                        <a:rPr lang="en-US" sz="1400" b="1" dirty="0" smtClean="0">
                          <a:solidFill>
                            <a:schemeClr val="tx1"/>
                          </a:solidFill>
                          <a:effectLst/>
                          <a:latin typeface="Arial" panose="020B0604020202020204" pitchFamily="34" charset="0"/>
                          <a:cs typeface="Arial" panose="020B0604020202020204" pitchFamily="34" charset="0"/>
                        </a:rPr>
                        <a:t>NREL</a:t>
                      </a:r>
                    </a:p>
                    <a:p>
                      <a:pPr marL="0" marR="0" algn="ctr">
                        <a:lnSpc>
                          <a:spcPct val="107000"/>
                        </a:lnSpc>
                        <a:spcBef>
                          <a:spcPts val="0"/>
                        </a:spcBef>
                        <a:spcAft>
                          <a:spcPts val="0"/>
                        </a:spcAft>
                      </a:pPr>
                      <a:r>
                        <a:rPr lang="en-US" sz="1400" b="1" dirty="0" smtClean="0">
                          <a:solidFill>
                            <a:schemeClr val="tx1"/>
                          </a:solidFill>
                          <a:effectLst/>
                          <a:latin typeface="Arial" panose="020B0604020202020204" pitchFamily="34" charset="0"/>
                          <a:cs typeface="Arial" panose="020B0604020202020204" pitchFamily="34" charset="0"/>
                        </a:rPr>
                        <a:t>July 17-</a:t>
                      </a:r>
                      <a:r>
                        <a:rPr lang="en-US" sz="1400" b="1" baseline="0" dirty="0" smtClean="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effectLst/>
                          <a:latin typeface="Arial" panose="020B0604020202020204" pitchFamily="34" charset="0"/>
                          <a:cs typeface="Arial" panose="020B0604020202020204" pitchFamily="34" charset="0"/>
                        </a:rPr>
                        <a:t>August </a:t>
                      </a:r>
                      <a:r>
                        <a:rPr lang="en-US" sz="1400" b="1" dirty="0">
                          <a:solidFill>
                            <a:schemeClr val="tx1"/>
                          </a:solidFill>
                          <a:effectLst/>
                          <a:latin typeface="Arial" panose="020B0604020202020204" pitchFamily="34" charset="0"/>
                          <a:cs typeface="Arial" panose="020B0604020202020204" pitchFamily="34" charset="0"/>
                        </a:rPr>
                        <a:t>18 Mean MDA8 O3 percentile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b">
                    <a:solidFill>
                      <a:schemeClr val="bg1">
                        <a:lumMod val="85000"/>
                      </a:schemeClr>
                    </a:solidFill>
                  </a:tcP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1995</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21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53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95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32</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1996</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37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26</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53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84</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1997</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26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16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84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0</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1998</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84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32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32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53</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1999</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47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21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74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16</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2000</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79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89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53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95</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2001</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74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68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47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58</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2002</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58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74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26</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63</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2003</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100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100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37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100</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2004</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68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11</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2005</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42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58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42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26</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2006</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53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37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89</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2007</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89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84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21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79</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2008</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63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37</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2009</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11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100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5</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2010</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16</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42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89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42</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2011</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68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95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79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68</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2012</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95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79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16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74</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2013</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63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47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chemeClr val="tx1"/>
                          </a:solidFill>
                          <a:effectLst/>
                          <a:latin typeface="Arial Unicode MS" panose="020B0604020202020204" pitchFamily="34" charset="-128"/>
                          <a:ea typeface="Arial Unicode MS" panose="020B0604020202020204" pitchFamily="34" charset="-128"/>
                        </a:rPr>
                        <a:t>47</a:t>
                      </a:r>
                    </a:p>
                  </a:txBody>
                  <a:tcPr marL="7620" marR="7620" marT="7620" marB="0" anchor="ctr"/>
                </a:tc>
              </a:tr>
              <a:tr h="221273">
                <a:tc>
                  <a:txBody>
                    <a:bodyPr/>
                    <a:lstStyle/>
                    <a:p>
                      <a:pPr marL="0" marR="0" algn="ctr">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2014</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solidFill>
                      <a:schemeClr val="bg1">
                        <a:lumMod val="85000"/>
                      </a:schemeClr>
                    </a:solidFill>
                  </a:tcP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32</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5</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Arial" panose="020B0604020202020204" pitchFamily="34" charset="0"/>
                          <a:cs typeface="Arial" panose="020B0604020202020204" pitchFamily="34" charset="0"/>
                        </a:rPr>
                        <a:t>63</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533" marR="63533" marT="0" marB="0" anchor="ctr"/>
                </a:tc>
                <a:tc>
                  <a:txBody>
                    <a:bodyPr/>
                    <a:lstStyle/>
                    <a:p>
                      <a:pPr algn="ctr" fontAlgn="ctr"/>
                      <a:r>
                        <a:rPr lang="en-US" sz="1400" b="1" i="0" u="none" strike="noStrike" dirty="0">
                          <a:solidFill>
                            <a:srgbClr val="FF0000"/>
                          </a:solidFill>
                          <a:effectLst/>
                          <a:latin typeface="Arial Unicode MS" panose="020B0604020202020204" pitchFamily="34" charset="-128"/>
                          <a:ea typeface="Arial Unicode MS" panose="020B0604020202020204" pitchFamily="34" charset="-128"/>
                        </a:rPr>
                        <a:t>21</a:t>
                      </a:r>
                    </a:p>
                  </a:txBody>
                  <a:tcPr marL="7620" marR="7620" marT="7620" marB="0" anchor="ctr"/>
                </a:tc>
              </a:tr>
            </a:tbl>
          </a:graphicData>
        </a:graphic>
      </p:graphicFrame>
      <p:sp>
        <p:nvSpPr>
          <p:cNvPr id="6" name="Rectangle 1"/>
          <p:cNvSpPr>
            <a:spLocks noChangeArrowheads="1"/>
          </p:cNvSpPr>
          <p:nvPr/>
        </p:nvSpPr>
        <p:spPr bwMode="auto">
          <a:xfrm>
            <a:off x="923193" y="5769019"/>
            <a:ext cx="104892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Percentiles analysis for 2014 campaign period. </a:t>
            </a:r>
            <a:r>
              <a:rPr lang="en-US" altLang="en-US" dirty="0" smtClean="0">
                <a:latin typeface="Arial" panose="020B0604020202020204" pitchFamily="34" charset="0"/>
                <a:cs typeface="Arial" panose="020B0604020202020204" pitchFamily="34" charset="0"/>
              </a:rPr>
              <a:t>O3 increases with heights &amp; temperatures, decreases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latin typeface="Arial" panose="020B0604020202020204" pitchFamily="34" charset="0"/>
                <a:cs typeface="Arial" panose="020B0604020202020204" pitchFamily="34" charset="0"/>
              </a:rPr>
              <a:t>with zonal wind speed. 2014 saw low O3, heights, and temperatures and higher wind speeds.</a:t>
            </a:r>
            <a:endPar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TextBox 3"/>
          <p:cNvSpPr txBox="1"/>
          <p:nvPr/>
        </p:nvSpPr>
        <p:spPr>
          <a:xfrm>
            <a:off x="9337431" y="1723292"/>
            <a:ext cx="2190023" cy="2554545"/>
          </a:xfrm>
          <a:prstGeom prst="rect">
            <a:avLst/>
          </a:prstGeom>
          <a:solidFill>
            <a:schemeClr val="bg1">
              <a:lumMod val="95000"/>
            </a:schemeClr>
          </a:solidFill>
          <a:ln>
            <a:solidFill>
              <a:schemeClr val="tx1"/>
            </a:solidFill>
          </a:ln>
        </p:spPr>
        <p:txBody>
          <a:bodyPr wrap="none" rtlCol="0">
            <a:spAutoFit/>
          </a:bodyPr>
          <a:lstStyle/>
          <a:p>
            <a:r>
              <a:rPr lang="en-US" sz="2000" dirty="0" smtClean="0">
                <a:latin typeface="Arial" pitchFamily="34" charset="0"/>
                <a:cs typeface="Arial" pitchFamily="34" charset="0"/>
              </a:rPr>
              <a:t>July &amp; August of</a:t>
            </a:r>
          </a:p>
          <a:p>
            <a:r>
              <a:rPr lang="en-US" sz="2000" dirty="0" smtClean="0">
                <a:latin typeface="Arial" pitchFamily="34" charset="0"/>
                <a:cs typeface="Arial" pitchFamily="34" charset="0"/>
              </a:rPr>
              <a:t>2014 were low</a:t>
            </a:r>
          </a:p>
          <a:p>
            <a:r>
              <a:rPr lang="en-US" sz="2000" dirty="0" smtClean="0">
                <a:latin typeface="Arial" pitchFamily="34" charset="0"/>
                <a:cs typeface="Arial" pitchFamily="34" charset="0"/>
              </a:rPr>
              <a:t>for O3, 500 </a:t>
            </a:r>
            <a:r>
              <a:rPr lang="en-US" sz="2000" dirty="0" err="1" smtClean="0">
                <a:latin typeface="Arial" pitchFamily="34" charset="0"/>
                <a:cs typeface="Arial" pitchFamily="34" charset="0"/>
              </a:rPr>
              <a:t>mb</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heights and 700</a:t>
            </a:r>
          </a:p>
          <a:p>
            <a:r>
              <a:rPr lang="en-US" sz="2000" dirty="0" err="1" smtClean="0">
                <a:latin typeface="Arial" pitchFamily="34" charset="0"/>
                <a:cs typeface="Arial" pitchFamily="34" charset="0"/>
              </a:rPr>
              <a:t>mb</a:t>
            </a:r>
            <a:r>
              <a:rPr lang="en-US" sz="2000" dirty="0" smtClean="0">
                <a:latin typeface="Arial" pitchFamily="34" charset="0"/>
                <a:cs typeface="Arial" pitchFamily="34" charset="0"/>
              </a:rPr>
              <a:t> temperatures,</a:t>
            </a:r>
          </a:p>
          <a:p>
            <a:r>
              <a:rPr lang="en-US" sz="2000" dirty="0" smtClean="0">
                <a:latin typeface="Arial" pitchFamily="34" charset="0"/>
                <a:cs typeface="Arial" pitchFamily="34" charset="0"/>
              </a:rPr>
              <a:t>and high for 700</a:t>
            </a:r>
          </a:p>
          <a:p>
            <a:r>
              <a:rPr lang="en-US" sz="2000" dirty="0" err="1" smtClean="0">
                <a:latin typeface="Arial" pitchFamily="34" charset="0"/>
                <a:cs typeface="Arial" pitchFamily="34" charset="0"/>
              </a:rPr>
              <a:t>mb</a:t>
            </a:r>
            <a:r>
              <a:rPr lang="en-US" sz="2000" dirty="0" smtClean="0">
                <a:latin typeface="Arial" pitchFamily="34" charset="0"/>
                <a:cs typeface="Arial" pitchFamily="34" charset="0"/>
              </a:rPr>
              <a:t> zonal wind</a:t>
            </a:r>
          </a:p>
          <a:p>
            <a:r>
              <a:rPr lang="en-US" sz="2000" dirty="0" smtClean="0">
                <a:latin typeface="Arial" pitchFamily="34" charset="0"/>
                <a:cs typeface="Arial" pitchFamily="34" charset="0"/>
              </a:rPr>
              <a:t>speeds</a:t>
            </a:r>
            <a:endParaRPr lang="en-US" sz="20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5/4/2015</a:t>
            </a:r>
            <a:endParaRPr lang="en-US"/>
          </a:p>
        </p:txBody>
      </p:sp>
      <p:sp>
        <p:nvSpPr>
          <p:cNvPr id="8" name="Slide Number Placeholder 7"/>
          <p:cNvSpPr>
            <a:spLocks noGrp="1"/>
          </p:cNvSpPr>
          <p:nvPr>
            <p:ph type="sldNum" sz="quarter" idx="12"/>
          </p:nvPr>
        </p:nvSpPr>
        <p:spPr/>
        <p:txBody>
          <a:bodyPr/>
          <a:lstStyle/>
          <a:p>
            <a:fld id="{B87E3DE1-4386-4EA8-A323-56D339E0B7B3}"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P. J. Reddy CDPHE</a:t>
            </a:r>
            <a:endParaRPr lang="en-US"/>
          </a:p>
        </p:txBody>
      </p:sp>
    </p:spTree>
    <p:extLst>
      <p:ext uri="{BB962C8B-B14F-4D97-AF65-F5344CB8AC3E}">
        <p14:creationId xmlns:p14="http://schemas.microsoft.com/office/powerpoint/2010/main" val="3859887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82751" y="573016"/>
            <a:ext cx="6400800" cy="4978625"/>
          </a:xfrm>
          <a:prstGeom prst="rect">
            <a:avLst/>
          </a:prstGeom>
          <a:solidFill>
            <a:schemeClr val="accent1">
              <a:tint val="20000"/>
            </a:schemeClr>
          </a:solidFill>
          <a:ln w="9525">
            <a:solidFill>
              <a:schemeClr val="tx1"/>
            </a:solidFill>
            <a:miter lim="800000"/>
            <a:headEnd/>
            <a:tailEnd/>
          </a:ln>
        </p:spPr>
      </p:pic>
      <p:sp>
        <p:nvSpPr>
          <p:cNvPr id="3" name="TextBox 2"/>
          <p:cNvSpPr txBox="1"/>
          <p:nvPr/>
        </p:nvSpPr>
        <p:spPr>
          <a:xfrm>
            <a:off x="7447085" y="1230923"/>
            <a:ext cx="4179349" cy="3693319"/>
          </a:xfrm>
          <a:prstGeom prst="rect">
            <a:avLst/>
          </a:prstGeom>
          <a:solidFill>
            <a:schemeClr val="accent1">
              <a:tint val="20000"/>
            </a:schemeClr>
          </a:solidFill>
          <a:ln>
            <a:solidFill>
              <a:schemeClr val="tx1"/>
            </a:solidFill>
          </a:ln>
        </p:spPr>
        <p:txBody>
          <a:bodyPr wrap="none" rtlCol="0">
            <a:spAutoFit/>
          </a:bodyPr>
          <a:lstStyle/>
          <a:p>
            <a:r>
              <a:rPr lang="en-US" dirty="0" smtClean="0">
                <a:latin typeface="Arial" pitchFamily="34" charset="0"/>
                <a:cs typeface="Arial" pitchFamily="34" charset="0"/>
              </a:rPr>
              <a:t>Previous work has demonstrated the</a:t>
            </a:r>
          </a:p>
          <a:p>
            <a:r>
              <a:rPr lang="en-US" dirty="0" smtClean="0">
                <a:latin typeface="Arial" pitchFamily="34" charset="0"/>
                <a:cs typeface="Arial" pitchFamily="34" charset="0"/>
              </a:rPr>
              <a:t>predictive power of 500 </a:t>
            </a:r>
            <a:r>
              <a:rPr lang="en-US" dirty="0" err="1" smtClean="0">
                <a:latin typeface="Arial" pitchFamily="34" charset="0"/>
                <a:cs typeface="Arial" pitchFamily="34" charset="0"/>
              </a:rPr>
              <a:t>mb</a:t>
            </a:r>
            <a:r>
              <a:rPr lang="en-US" dirty="0" smtClean="0">
                <a:latin typeface="Arial" pitchFamily="34" charset="0"/>
                <a:cs typeface="Arial" pitchFamily="34" charset="0"/>
              </a:rPr>
              <a:t> heights.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We can create a weather-corrected</a:t>
            </a:r>
          </a:p>
          <a:p>
            <a:r>
              <a:rPr lang="en-US" dirty="0" smtClean="0">
                <a:latin typeface="Arial" pitchFamily="34" charset="0"/>
                <a:cs typeface="Arial" pitchFamily="34" charset="0"/>
              </a:rPr>
              <a:t>O3 time series using the residuals of</a:t>
            </a:r>
          </a:p>
          <a:p>
            <a:r>
              <a:rPr lang="en-US" dirty="0" smtClean="0">
                <a:latin typeface="Arial" pitchFamily="34" charset="0"/>
                <a:cs typeface="Arial" pitchFamily="34" charset="0"/>
              </a:rPr>
              <a:t>a regression between O3 and 500 </a:t>
            </a:r>
            <a:r>
              <a:rPr lang="en-US" dirty="0" err="1" smtClean="0">
                <a:latin typeface="Arial" pitchFamily="34" charset="0"/>
                <a:cs typeface="Arial" pitchFamily="34" charset="0"/>
              </a:rPr>
              <a:t>mb</a:t>
            </a:r>
            <a:endParaRPr lang="en-US" dirty="0" smtClean="0">
              <a:latin typeface="Arial" pitchFamily="34" charset="0"/>
              <a:cs typeface="Arial" pitchFamily="34" charset="0"/>
            </a:endParaRPr>
          </a:p>
          <a:p>
            <a:r>
              <a:rPr lang="en-US" dirty="0" smtClean="0">
                <a:latin typeface="Arial" pitchFamily="34" charset="0"/>
                <a:cs typeface="Arial" pitchFamily="34" charset="0"/>
              </a:rPr>
              <a:t>heights – 13 Front Range sites.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resulting trend analysis for Front</a:t>
            </a:r>
          </a:p>
          <a:p>
            <a:r>
              <a:rPr lang="en-US" dirty="0" smtClean="0">
                <a:latin typeface="Arial" pitchFamily="34" charset="0"/>
                <a:cs typeface="Arial" pitchFamily="34" charset="0"/>
              </a:rPr>
              <a:t>Range sites shows an increasing trend</a:t>
            </a:r>
          </a:p>
          <a:p>
            <a:r>
              <a:rPr lang="en-US" dirty="0" smtClean="0">
                <a:latin typeface="Arial" pitchFamily="34" charset="0"/>
                <a:cs typeface="Arial" pitchFamily="34" charset="0"/>
              </a:rPr>
              <a:t>from 2001-2008, a drop of ~7 ppb with</a:t>
            </a:r>
          </a:p>
          <a:p>
            <a:r>
              <a:rPr lang="en-US" dirty="0" smtClean="0">
                <a:latin typeface="Arial" pitchFamily="34" charset="0"/>
                <a:cs typeface="Arial" pitchFamily="34" charset="0"/>
              </a:rPr>
              <a:t>the Recession by 2009, and a drop of</a:t>
            </a:r>
          </a:p>
          <a:p>
            <a:r>
              <a:rPr lang="en-US" dirty="0" smtClean="0">
                <a:latin typeface="Arial" pitchFamily="34" charset="0"/>
                <a:cs typeface="Arial" pitchFamily="34" charset="0"/>
              </a:rPr>
              <a:t>~7 ppb in 2014.</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5/4/2015</a:t>
            </a:r>
            <a:endParaRPr lang="en-US"/>
          </a:p>
        </p:txBody>
      </p:sp>
      <p:sp>
        <p:nvSpPr>
          <p:cNvPr id="5" name="Slide Number Placeholder 4"/>
          <p:cNvSpPr>
            <a:spLocks noGrp="1"/>
          </p:cNvSpPr>
          <p:nvPr>
            <p:ph type="sldNum" sz="quarter" idx="12"/>
          </p:nvPr>
        </p:nvSpPr>
        <p:spPr/>
        <p:txBody>
          <a:bodyPr/>
          <a:lstStyle/>
          <a:p>
            <a:fld id="{B87E3DE1-4386-4EA8-A323-56D339E0B7B3}"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P. J. Reddy CDPHE</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2921870" y="283221"/>
            <a:ext cx="6348256" cy="4937760"/>
            <a:chOff x="6190395" y="259250"/>
            <a:chExt cx="5760456" cy="4480560"/>
          </a:xfrm>
        </p:grpSpPr>
        <p:pic>
          <p:nvPicPr>
            <p:cNvPr id="6148" name="Picture 4"/>
            <p:cNvPicPr>
              <a:picLocks noChangeAspect="1" noChangeArrowheads="1"/>
            </p:cNvPicPr>
            <p:nvPr/>
          </p:nvPicPr>
          <p:blipFill>
            <a:blip r:embed="rId2" cstate="print"/>
            <a:srcRect/>
            <a:stretch>
              <a:fillRect/>
            </a:stretch>
          </p:blipFill>
          <p:spPr bwMode="auto">
            <a:xfrm>
              <a:off x="6190395" y="259250"/>
              <a:ext cx="5760456" cy="4480560"/>
            </a:xfrm>
            <a:prstGeom prst="rect">
              <a:avLst/>
            </a:prstGeom>
            <a:solidFill>
              <a:schemeClr val="accent1">
                <a:tint val="20000"/>
              </a:schemeClr>
            </a:solidFill>
            <a:ln w="9525">
              <a:solidFill>
                <a:schemeClr val="tx1"/>
              </a:solidFill>
              <a:miter lim="800000"/>
              <a:headEnd/>
              <a:tailEnd/>
            </a:ln>
            <a:effectLst/>
          </p:spPr>
        </p:pic>
        <p:sp>
          <p:nvSpPr>
            <p:cNvPr id="7" name="TextBox 6"/>
            <p:cNvSpPr txBox="1"/>
            <p:nvPr/>
          </p:nvSpPr>
          <p:spPr>
            <a:xfrm>
              <a:off x="10521461" y="4326792"/>
              <a:ext cx="1191352" cy="369332"/>
            </a:xfrm>
            <a:prstGeom prst="rect">
              <a:avLst/>
            </a:prstGeom>
            <a:noFill/>
            <a:ln>
              <a:noFill/>
            </a:ln>
          </p:spPr>
          <p:txBody>
            <a:bodyPr wrap="none" rtlCol="0">
              <a:spAutoFit/>
            </a:bodyPr>
            <a:lstStyle/>
            <a:p>
              <a:r>
                <a:rPr lang="en-US" dirty="0" smtClean="0">
                  <a:latin typeface="Arial" pitchFamily="34" charset="0"/>
                  <a:cs typeface="Arial" pitchFamily="34" charset="0"/>
                </a:rPr>
                <a:t>R</a:t>
              </a:r>
              <a:r>
                <a:rPr lang="en-US" baseline="30000" dirty="0" smtClean="0">
                  <a:latin typeface="Arial" pitchFamily="34" charset="0"/>
                  <a:cs typeface="Arial" pitchFamily="34" charset="0"/>
                </a:rPr>
                <a:t>2</a:t>
              </a:r>
              <a:r>
                <a:rPr lang="en-US" dirty="0" smtClean="0">
                  <a:latin typeface="Arial" pitchFamily="34" charset="0"/>
                  <a:cs typeface="Arial" pitchFamily="34" charset="0"/>
                </a:rPr>
                <a:t> = 0.82</a:t>
              </a:r>
              <a:endParaRPr lang="en-US" dirty="0">
                <a:latin typeface="Arial" pitchFamily="34" charset="0"/>
                <a:cs typeface="Arial" pitchFamily="34" charset="0"/>
              </a:endParaRPr>
            </a:p>
          </p:txBody>
        </p:sp>
      </p:grpSp>
      <p:sp>
        <p:nvSpPr>
          <p:cNvPr id="9" name="TextBox 8"/>
          <p:cNvSpPr txBox="1"/>
          <p:nvPr/>
        </p:nvSpPr>
        <p:spPr>
          <a:xfrm>
            <a:off x="821679" y="5340687"/>
            <a:ext cx="10548638" cy="1015663"/>
          </a:xfrm>
          <a:prstGeom prst="rect">
            <a:avLst/>
          </a:prstGeom>
          <a:noFill/>
        </p:spPr>
        <p:txBody>
          <a:bodyPr wrap="square" rtlCol="0">
            <a:spAutoFit/>
          </a:bodyPr>
          <a:lstStyle/>
          <a:p>
            <a:r>
              <a:rPr lang="en-US" sz="2000" dirty="0" smtClean="0">
                <a:latin typeface="Arial" pitchFamily="34" charset="0"/>
                <a:cs typeface="Arial" pitchFamily="34" charset="0"/>
              </a:rPr>
              <a:t>Denver Reanalysis grid cell OMI tropospheric NO2 is highly correlated with 500 </a:t>
            </a:r>
            <a:r>
              <a:rPr lang="en-US" sz="2000" dirty="0" err="1" smtClean="0">
                <a:latin typeface="Arial" pitchFamily="34" charset="0"/>
                <a:cs typeface="Arial" pitchFamily="34" charset="0"/>
              </a:rPr>
              <a:t>mb</a:t>
            </a:r>
            <a:r>
              <a:rPr lang="en-US" sz="2000" dirty="0" smtClean="0">
                <a:latin typeface="Arial" pitchFamily="34" charset="0"/>
                <a:cs typeface="Arial" pitchFamily="34" charset="0"/>
              </a:rPr>
              <a:t> heights - a straight line is a good fit. Meteorology has had more impact on NO2 than year-to-year changes in emissions. 2014 is an outlier, suggesting a possible change in emissions.</a:t>
            </a:r>
            <a:endParaRPr lang="en-US" sz="2000" dirty="0">
              <a:latin typeface="Arial" pitchFamily="34" charset="0"/>
              <a:cs typeface="Arial" pitchFamily="34" charset="0"/>
            </a:endParaRPr>
          </a:p>
        </p:txBody>
      </p:sp>
      <p:sp>
        <p:nvSpPr>
          <p:cNvPr id="10" name="Date Placeholder 9"/>
          <p:cNvSpPr>
            <a:spLocks noGrp="1"/>
          </p:cNvSpPr>
          <p:nvPr>
            <p:ph type="dt" sz="half" idx="10"/>
          </p:nvPr>
        </p:nvSpPr>
        <p:spPr/>
        <p:txBody>
          <a:bodyPr/>
          <a:lstStyle/>
          <a:p>
            <a:r>
              <a:rPr lang="en-US" smtClean="0"/>
              <a:t>5/4/2015</a:t>
            </a:r>
            <a:endParaRPr lang="en-US"/>
          </a:p>
        </p:txBody>
      </p:sp>
      <p:sp>
        <p:nvSpPr>
          <p:cNvPr id="11" name="Slide Number Placeholder 10"/>
          <p:cNvSpPr>
            <a:spLocks noGrp="1"/>
          </p:cNvSpPr>
          <p:nvPr>
            <p:ph type="sldNum" sz="quarter" idx="12"/>
          </p:nvPr>
        </p:nvSpPr>
        <p:spPr/>
        <p:txBody>
          <a:bodyPr/>
          <a:lstStyle/>
          <a:p>
            <a:fld id="{B87E3DE1-4386-4EA8-A323-56D339E0B7B3}" type="slidenum">
              <a:rPr lang="en-US" smtClean="0"/>
              <a:pPr/>
              <a:t>6</a:t>
            </a:fld>
            <a:endParaRPr lang="en-US" dirty="0"/>
          </a:p>
        </p:txBody>
      </p:sp>
      <p:sp>
        <p:nvSpPr>
          <p:cNvPr id="12" name="Footer Placeholder 11"/>
          <p:cNvSpPr>
            <a:spLocks noGrp="1"/>
          </p:cNvSpPr>
          <p:nvPr>
            <p:ph type="ftr" sz="quarter" idx="11"/>
          </p:nvPr>
        </p:nvSpPr>
        <p:spPr/>
        <p:txBody>
          <a:bodyPr/>
          <a:lstStyle/>
          <a:p>
            <a:r>
              <a:rPr lang="en-US" smtClean="0"/>
              <a:t>P. J. Reddy CDPHE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617049" y="305163"/>
            <a:ext cx="5303520" cy="4125148"/>
          </a:xfrm>
          <a:prstGeom prst="rect">
            <a:avLst/>
          </a:prstGeom>
          <a:solidFill>
            <a:schemeClr val="accent1">
              <a:tint val="20000"/>
            </a:schemeClr>
          </a:solidFill>
          <a:ln w="9525">
            <a:solidFill>
              <a:schemeClr val="tx1"/>
            </a:solidFill>
            <a:miter lim="800000"/>
            <a:headEnd/>
            <a:tailEnd/>
          </a:ln>
          <a:effectLst/>
        </p:spPr>
      </p:pic>
      <p:pic>
        <p:nvPicPr>
          <p:cNvPr id="7173" name="Picture 5"/>
          <p:cNvPicPr>
            <a:picLocks noChangeAspect="1" noChangeArrowheads="1"/>
          </p:cNvPicPr>
          <p:nvPr/>
        </p:nvPicPr>
        <p:blipFill>
          <a:blip r:embed="rId3" cstate="print"/>
          <a:srcRect/>
          <a:stretch>
            <a:fillRect/>
          </a:stretch>
        </p:blipFill>
        <p:spPr bwMode="auto">
          <a:xfrm>
            <a:off x="6161086" y="316891"/>
            <a:ext cx="5303520" cy="4125149"/>
          </a:xfrm>
          <a:prstGeom prst="rect">
            <a:avLst/>
          </a:prstGeom>
          <a:solidFill>
            <a:schemeClr val="accent1">
              <a:tint val="20000"/>
            </a:schemeClr>
          </a:solidFill>
          <a:ln w="9525">
            <a:solidFill>
              <a:schemeClr val="tx1"/>
            </a:solidFill>
            <a:miter lim="800000"/>
            <a:headEnd/>
            <a:tailEnd/>
          </a:ln>
          <a:effectLst/>
        </p:spPr>
      </p:pic>
      <p:sp>
        <p:nvSpPr>
          <p:cNvPr id="4" name="TextBox 3"/>
          <p:cNvSpPr txBox="1"/>
          <p:nvPr/>
        </p:nvSpPr>
        <p:spPr>
          <a:xfrm>
            <a:off x="817684" y="4475285"/>
            <a:ext cx="5016117" cy="400110"/>
          </a:xfrm>
          <a:prstGeom prst="rect">
            <a:avLst/>
          </a:prstGeom>
          <a:noFill/>
        </p:spPr>
        <p:txBody>
          <a:bodyPr wrap="none" rtlCol="0">
            <a:spAutoFit/>
          </a:bodyPr>
          <a:lstStyle/>
          <a:p>
            <a:r>
              <a:rPr lang="en-US" sz="2000" dirty="0" smtClean="0">
                <a:latin typeface="Arial" pitchFamily="34" charset="0"/>
                <a:cs typeface="Arial" pitchFamily="34" charset="0"/>
              </a:rPr>
              <a:t>Colorado July power plant </a:t>
            </a:r>
            <a:r>
              <a:rPr lang="en-US" sz="2000" dirty="0" err="1" smtClean="0">
                <a:latin typeface="Arial" pitchFamily="34" charset="0"/>
                <a:cs typeface="Arial" pitchFamily="34" charset="0"/>
              </a:rPr>
              <a:t>NOx</a:t>
            </a:r>
            <a:r>
              <a:rPr lang="en-US" sz="2000" dirty="0" smtClean="0">
                <a:latin typeface="Arial" pitchFamily="34" charset="0"/>
                <a:cs typeface="Arial" pitchFamily="34" charset="0"/>
              </a:rPr>
              <a:t> emissions.</a:t>
            </a:r>
            <a:endParaRPr lang="en-US" sz="2000" dirty="0">
              <a:latin typeface="Arial" pitchFamily="34" charset="0"/>
              <a:cs typeface="Arial" pitchFamily="34" charset="0"/>
            </a:endParaRPr>
          </a:p>
        </p:txBody>
      </p:sp>
      <p:sp>
        <p:nvSpPr>
          <p:cNvPr id="5" name="TextBox 4"/>
          <p:cNvSpPr txBox="1"/>
          <p:nvPr/>
        </p:nvSpPr>
        <p:spPr>
          <a:xfrm>
            <a:off x="6005146" y="4475284"/>
            <a:ext cx="5763116" cy="646331"/>
          </a:xfrm>
          <a:prstGeom prst="rect">
            <a:avLst/>
          </a:prstGeom>
          <a:noFill/>
        </p:spPr>
        <p:txBody>
          <a:bodyPr wrap="none" rtlCol="0">
            <a:spAutoFit/>
          </a:bodyPr>
          <a:lstStyle/>
          <a:p>
            <a:r>
              <a:rPr lang="en-US" dirty="0" smtClean="0">
                <a:latin typeface="Arial" pitchFamily="34" charset="0"/>
                <a:cs typeface="Arial" pitchFamily="34" charset="0"/>
              </a:rPr>
              <a:t>DEN Reanalysis grid cell July level 3 OMI </a:t>
            </a:r>
            <a:r>
              <a:rPr lang="en-US" dirty="0" err="1" smtClean="0">
                <a:latin typeface="Arial" pitchFamily="34" charset="0"/>
                <a:cs typeface="Arial" pitchFamily="34" charset="0"/>
              </a:rPr>
              <a:t>tropospheric</a:t>
            </a:r>
            <a:endParaRPr lang="en-US" dirty="0" smtClean="0">
              <a:latin typeface="Arial" pitchFamily="34" charset="0"/>
              <a:cs typeface="Arial" pitchFamily="34" charset="0"/>
            </a:endParaRPr>
          </a:p>
          <a:p>
            <a:r>
              <a:rPr lang="en-US" dirty="0" smtClean="0">
                <a:latin typeface="Arial" pitchFamily="34" charset="0"/>
                <a:cs typeface="Arial" pitchFamily="34" charset="0"/>
              </a:rPr>
              <a:t>NO2 (30% cloud screened).</a:t>
            </a:r>
            <a:endParaRPr lang="en-US" dirty="0">
              <a:latin typeface="Arial" pitchFamily="34" charset="0"/>
              <a:cs typeface="Arial" pitchFamily="34" charset="0"/>
            </a:endParaRPr>
          </a:p>
        </p:txBody>
      </p:sp>
      <p:sp>
        <p:nvSpPr>
          <p:cNvPr id="6" name="TextBox 5"/>
          <p:cNvSpPr txBox="1"/>
          <p:nvPr/>
        </p:nvSpPr>
        <p:spPr>
          <a:xfrm>
            <a:off x="703384" y="5231424"/>
            <a:ext cx="10678501" cy="1015663"/>
          </a:xfrm>
          <a:prstGeom prst="rect">
            <a:avLst/>
          </a:prstGeom>
          <a:noFill/>
        </p:spPr>
        <p:txBody>
          <a:bodyPr wrap="none" rtlCol="0">
            <a:spAutoFit/>
          </a:bodyPr>
          <a:lstStyle/>
          <a:p>
            <a:r>
              <a:rPr lang="en-US" sz="2000" dirty="0" smtClean="0">
                <a:latin typeface="Arial" pitchFamily="34" charset="0"/>
                <a:cs typeface="Arial" pitchFamily="34" charset="0"/>
              </a:rPr>
              <a:t>2012 was a high year for wildfire smoke and 2014 was a low year for smoke.  Does the</a:t>
            </a:r>
          </a:p>
          <a:p>
            <a:r>
              <a:rPr lang="en-US" sz="2000" dirty="0" smtClean="0">
                <a:latin typeface="Arial" pitchFamily="34" charset="0"/>
                <a:cs typeface="Arial" pitchFamily="34" charset="0"/>
              </a:rPr>
              <a:t>difference in NO2 reflect the effects of reservoir species such as PAN on NO2?  Did changes</a:t>
            </a:r>
          </a:p>
          <a:p>
            <a:r>
              <a:rPr lang="en-US" sz="2000" dirty="0" smtClean="0">
                <a:latin typeface="Arial" pitchFamily="34" charset="0"/>
                <a:cs typeface="Arial" pitchFamily="34" charset="0"/>
              </a:rPr>
              <a:t>in </a:t>
            </a:r>
            <a:r>
              <a:rPr lang="en-US" sz="2000" dirty="0" err="1" smtClean="0">
                <a:latin typeface="Arial" pitchFamily="34" charset="0"/>
                <a:cs typeface="Arial" pitchFamily="34" charset="0"/>
              </a:rPr>
              <a:t>NOx</a:t>
            </a:r>
            <a:r>
              <a:rPr lang="en-US" sz="2000" dirty="0" smtClean="0">
                <a:latin typeface="Arial" pitchFamily="34" charset="0"/>
                <a:cs typeface="Arial" pitchFamily="34" charset="0"/>
              </a:rPr>
              <a:t> emissions from other sources affect NO2 in 2014?</a:t>
            </a:r>
            <a:endParaRPr lang="en-US" sz="20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5/4/2015</a:t>
            </a:r>
            <a:endParaRPr lang="en-US"/>
          </a:p>
        </p:txBody>
      </p:sp>
      <p:sp>
        <p:nvSpPr>
          <p:cNvPr id="8" name="Slide Number Placeholder 7"/>
          <p:cNvSpPr>
            <a:spLocks noGrp="1"/>
          </p:cNvSpPr>
          <p:nvPr>
            <p:ph type="sldNum" sz="quarter" idx="12"/>
          </p:nvPr>
        </p:nvSpPr>
        <p:spPr/>
        <p:txBody>
          <a:bodyPr/>
          <a:lstStyle/>
          <a:p>
            <a:fld id="{B87E3DE1-4386-4EA8-A323-56D339E0B7B3}" type="slidenum">
              <a:rPr lang="en-US" smtClean="0"/>
              <a:pPr/>
              <a:t>7</a:t>
            </a:fld>
            <a:endParaRPr lang="en-US"/>
          </a:p>
        </p:txBody>
      </p:sp>
      <p:sp>
        <p:nvSpPr>
          <p:cNvPr id="9" name="Footer Placeholder 8"/>
          <p:cNvSpPr>
            <a:spLocks noGrp="1"/>
          </p:cNvSpPr>
          <p:nvPr>
            <p:ph type="ftr" sz="quarter" idx="11"/>
          </p:nvPr>
        </p:nvSpPr>
        <p:spPr/>
        <p:txBody>
          <a:bodyPr/>
          <a:lstStyle/>
          <a:p>
            <a:r>
              <a:rPr lang="en-US" smtClean="0"/>
              <a:t>P. J. Reddy CDPHE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6627" y="1728329"/>
            <a:ext cx="5032147" cy="2585323"/>
          </a:xfrm>
          <a:prstGeom prst="rect">
            <a:avLst/>
          </a:prstGeom>
          <a:solidFill>
            <a:schemeClr val="accent1">
              <a:tint val="20000"/>
            </a:schemeClr>
          </a:solidFill>
          <a:ln>
            <a:solidFill>
              <a:schemeClr val="tx1"/>
            </a:solidFill>
          </a:ln>
        </p:spPr>
        <p:txBody>
          <a:bodyPr wrap="none" rtlCol="0">
            <a:spAutoFit/>
          </a:bodyPr>
          <a:lstStyle/>
          <a:p>
            <a:r>
              <a:rPr lang="en-US" dirty="0" smtClean="0">
                <a:latin typeface="Arial" pitchFamily="34" charset="0"/>
                <a:cs typeface="Arial" pitchFamily="34" charset="0"/>
              </a:rPr>
              <a:t>This is the 2.5 by 2.5 degree NCEP/NCAR</a:t>
            </a:r>
          </a:p>
          <a:p>
            <a:r>
              <a:rPr lang="en-US" dirty="0" smtClean="0">
                <a:latin typeface="Arial" pitchFamily="34" charset="0"/>
                <a:cs typeface="Arial" pitchFamily="34" charset="0"/>
              </a:rPr>
              <a:t>Reanalysis grid cell over Denver.  Pearson</a:t>
            </a:r>
          </a:p>
          <a:p>
            <a:r>
              <a:rPr lang="en-US" dirty="0" smtClean="0">
                <a:latin typeface="Arial" pitchFamily="34" charset="0"/>
                <a:cs typeface="Arial" pitchFamily="34" charset="0"/>
              </a:rPr>
              <a:t>correlations between weather-corrected OMI</a:t>
            </a:r>
          </a:p>
          <a:p>
            <a:r>
              <a:rPr lang="en-US" dirty="0" smtClean="0">
                <a:latin typeface="Arial" pitchFamily="34" charset="0"/>
                <a:cs typeface="Arial" pitchFamily="34" charset="0"/>
              </a:rPr>
              <a:t>level 3 tropospheric NO2 (30% cloud screened)</a:t>
            </a:r>
          </a:p>
          <a:p>
            <a:r>
              <a:rPr lang="en-US" dirty="0" smtClean="0">
                <a:latin typeface="Arial" pitchFamily="34" charset="0"/>
                <a:cs typeface="Arial" pitchFamily="34" charset="0"/>
              </a:rPr>
              <a:t>and weather-corrected July mean MDA8</a:t>
            </a:r>
          </a:p>
          <a:p>
            <a:r>
              <a:rPr lang="en-US" dirty="0" smtClean="0">
                <a:latin typeface="Arial" pitchFamily="34" charset="0"/>
                <a:cs typeface="Arial" pitchFamily="34" charset="0"/>
              </a:rPr>
              <a:t>O3 for 2005-2014 suggest that sites along the</a:t>
            </a:r>
          </a:p>
          <a:p>
            <a:r>
              <a:rPr lang="en-US" dirty="0" smtClean="0">
                <a:latin typeface="Arial" pitchFamily="34" charset="0"/>
                <a:cs typeface="Arial" pitchFamily="34" charset="0"/>
              </a:rPr>
              <a:t>foothills have the highest sensitivity to </a:t>
            </a:r>
            <a:r>
              <a:rPr lang="en-US" dirty="0" err="1" smtClean="0">
                <a:latin typeface="Arial" pitchFamily="34" charset="0"/>
                <a:cs typeface="Arial" pitchFamily="34" charset="0"/>
              </a:rPr>
              <a:t>NOx</a:t>
            </a:r>
            <a:endParaRPr lang="en-US" dirty="0" smtClean="0">
              <a:latin typeface="Arial" pitchFamily="34" charset="0"/>
              <a:cs typeface="Arial" pitchFamily="34" charset="0"/>
            </a:endParaRPr>
          </a:p>
          <a:p>
            <a:r>
              <a:rPr lang="en-US" dirty="0" smtClean="0">
                <a:latin typeface="Arial" pitchFamily="34" charset="0"/>
                <a:cs typeface="Arial" pitchFamily="34" charset="0"/>
              </a:rPr>
              <a:t>while valley/urban sites such as Carriage,</a:t>
            </a:r>
          </a:p>
          <a:p>
            <a:r>
              <a:rPr lang="en-US" dirty="0" smtClean="0">
                <a:latin typeface="Arial" pitchFamily="34" charset="0"/>
                <a:cs typeface="Arial" pitchFamily="34" charset="0"/>
              </a:rPr>
              <a:t>HLD, FTC, and ARV are least sensitive to NOx.</a:t>
            </a:r>
          </a:p>
        </p:txBody>
      </p:sp>
      <p:sp>
        <p:nvSpPr>
          <p:cNvPr id="5" name="Date Placeholder 4"/>
          <p:cNvSpPr>
            <a:spLocks noGrp="1"/>
          </p:cNvSpPr>
          <p:nvPr>
            <p:ph type="dt" sz="half" idx="10"/>
          </p:nvPr>
        </p:nvSpPr>
        <p:spPr/>
        <p:txBody>
          <a:bodyPr/>
          <a:lstStyle/>
          <a:p>
            <a:r>
              <a:rPr lang="en-US" smtClean="0"/>
              <a:t>5/4/2015</a:t>
            </a:r>
            <a:endParaRPr lang="en-US"/>
          </a:p>
        </p:txBody>
      </p:sp>
      <p:sp>
        <p:nvSpPr>
          <p:cNvPr id="6" name="Slide Number Placeholder 5"/>
          <p:cNvSpPr>
            <a:spLocks noGrp="1"/>
          </p:cNvSpPr>
          <p:nvPr>
            <p:ph type="sldNum" sz="quarter" idx="12"/>
          </p:nvPr>
        </p:nvSpPr>
        <p:spPr/>
        <p:txBody>
          <a:bodyPr/>
          <a:lstStyle/>
          <a:p>
            <a:fld id="{B87E3DE1-4386-4EA8-A323-56D339E0B7B3}"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P. J. Reddy CDPHE</a:t>
            </a: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2515" t="15991" r="18306" b="8898"/>
          <a:stretch/>
        </p:blipFill>
        <p:spPr bwMode="auto">
          <a:xfrm>
            <a:off x="335280" y="354466"/>
            <a:ext cx="5760720" cy="58848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06900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9455" y="142314"/>
            <a:ext cx="5852160" cy="4551887"/>
          </a:xfrm>
          <a:prstGeom prst="rect">
            <a:avLst/>
          </a:prstGeom>
          <a:solidFill>
            <a:schemeClr val="accent1">
              <a:tint val="20000"/>
            </a:schemeClr>
          </a:solidFill>
          <a:ln w="9525">
            <a:solidFill>
              <a:schemeClr val="tx1"/>
            </a:solid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097406" y="144307"/>
            <a:ext cx="5852160" cy="4551887"/>
          </a:xfrm>
          <a:prstGeom prst="rect">
            <a:avLst/>
          </a:prstGeom>
          <a:solidFill>
            <a:schemeClr val="accent1">
              <a:tint val="20000"/>
            </a:schemeClr>
          </a:solidFill>
          <a:ln w="9525">
            <a:solidFill>
              <a:schemeClr val="tx1"/>
            </a:solidFill>
            <a:miter lim="800000"/>
            <a:headEnd/>
            <a:tailEnd/>
          </a:ln>
        </p:spPr>
      </p:pic>
      <p:sp>
        <p:nvSpPr>
          <p:cNvPr id="5" name="TextBox 4"/>
          <p:cNvSpPr txBox="1"/>
          <p:nvPr/>
        </p:nvSpPr>
        <p:spPr>
          <a:xfrm>
            <a:off x="343369" y="5055108"/>
            <a:ext cx="11517454" cy="1477328"/>
          </a:xfrm>
          <a:prstGeom prst="rect">
            <a:avLst/>
          </a:prstGeom>
          <a:noFill/>
        </p:spPr>
        <p:txBody>
          <a:bodyPr wrap="square" rtlCol="0">
            <a:spAutoFit/>
          </a:bodyPr>
          <a:lstStyle/>
          <a:p>
            <a:r>
              <a:rPr lang="en-US" dirty="0" smtClean="0">
                <a:latin typeface="Arial" pitchFamily="34" charset="0"/>
                <a:cs typeface="Arial" pitchFamily="34" charset="0"/>
              </a:rPr>
              <a:t>July 2014 level 3 OMI </a:t>
            </a:r>
            <a:r>
              <a:rPr lang="en-US" dirty="0" err="1" smtClean="0">
                <a:latin typeface="Arial" pitchFamily="34" charset="0"/>
                <a:cs typeface="Arial" pitchFamily="34" charset="0"/>
              </a:rPr>
              <a:t>tropospheric</a:t>
            </a:r>
            <a:r>
              <a:rPr lang="en-US" dirty="0" smtClean="0">
                <a:latin typeface="Arial" pitchFamily="34" charset="0"/>
                <a:cs typeface="Arial" pitchFamily="34" charset="0"/>
              </a:rPr>
              <a:t> NO2 for the NCEP/NCAR Reanalysis grid cell over Denver was 0.98 x10^15</a:t>
            </a:r>
          </a:p>
          <a:p>
            <a:r>
              <a:rPr lang="en-US" dirty="0" smtClean="0">
                <a:latin typeface="Arial" pitchFamily="34" charset="0"/>
                <a:cs typeface="Arial" pitchFamily="34" charset="0"/>
              </a:rPr>
              <a:t>mol/cm2, which is at roughly the 30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percentile level for 2005-2014.  2012 was above the 80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percentile.</a:t>
            </a:r>
          </a:p>
          <a:p>
            <a:r>
              <a:rPr lang="en-US" dirty="0" smtClean="0">
                <a:latin typeface="Arial" pitchFamily="34" charset="0"/>
                <a:cs typeface="Arial" pitchFamily="34" charset="0"/>
              </a:rPr>
              <a:t>Plots suggest that the Front Range is generally </a:t>
            </a:r>
            <a:r>
              <a:rPr lang="en-US" dirty="0" err="1" smtClean="0">
                <a:latin typeface="Arial" pitchFamily="34" charset="0"/>
                <a:cs typeface="Arial" pitchFamily="34" charset="0"/>
              </a:rPr>
              <a:t>NOx</a:t>
            </a:r>
            <a:r>
              <a:rPr lang="en-US" dirty="0" smtClean="0">
                <a:latin typeface="Arial" pitchFamily="34" charset="0"/>
                <a:cs typeface="Arial" pitchFamily="34" charset="0"/>
              </a:rPr>
              <a:t> sensitive during this period and more so than LA. Trend in</a:t>
            </a:r>
          </a:p>
          <a:p>
            <a:r>
              <a:rPr lang="en-US" dirty="0" smtClean="0">
                <a:latin typeface="Arial" pitchFamily="34" charset="0"/>
                <a:cs typeface="Arial" pitchFamily="34" charset="0"/>
              </a:rPr>
              <a:t>NO2 more consistently downward with time for LA.  DEN OMI NO2 and O3 may be more affected by year-to-year changes in weather.</a:t>
            </a:r>
            <a:endParaRPr lang="en-US" dirty="0">
              <a:latin typeface="Arial" pitchFamily="34" charset="0"/>
              <a:cs typeface="Arial" pitchFamily="34" charset="0"/>
            </a:endParaRPr>
          </a:p>
        </p:txBody>
      </p:sp>
      <p:sp>
        <p:nvSpPr>
          <p:cNvPr id="6" name="TextBox 5"/>
          <p:cNvSpPr txBox="1"/>
          <p:nvPr/>
        </p:nvSpPr>
        <p:spPr>
          <a:xfrm>
            <a:off x="1125416" y="4712676"/>
            <a:ext cx="9956636" cy="369332"/>
          </a:xfrm>
          <a:prstGeom prst="rect">
            <a:avLst/>
          </a:prstGeom>
          <a:solidFill>
            <a:schemeClr val="bg1">
              <a:lumMod val="95000"/>
            </a:schemeClr>
          </a:solidFill>
        </p:spPr>
        <p:txBody>
          <a:bodyPr wrap="none" rtlCol="0">
            <a:spAutoFit/>
          </a:bodyPr>
          <a:lstStyle/>
          <a:p>
            <a:r>
              <a:rPr lang="en-US" dirty="0" smtClean="0">
                <a:latin typeface="Arial" pitchFamily="34" charset="0"/>
                <a:cs typeface="Arial" pitchFamily="34" charset="0"/>
              </a:rPr>
              <a:t>July MDA8 versus OMI </a:t>
            </a:r>
            <a:r>
              <a:rPr lang="en-US" dirty="0" err="1" smtClean="0">
                <a:latin typeface="Arial" pitchFamily="34" charset="0"/>
                <a:cs typeface="Arial" pitchFamily="34" charset="0"/>
              </a:rPr>
              <a:t>tropospheric</a:t>
            </a:r>
            <a:r>
              <a:rPr lang="en-US" dirty="0" smtClean="0">
                <a:latin typeface="Arial" pitchFamily="34" charset="0"/>
                <a:cs typeface="Arial" pitchFamily="34" charset="0"/>
              </a:rPr>
              <a:t> NO2 for Reanalysis grid cells over DEN (left) and LA (right).</a:t>
            </a:r>
            <a:endParaRPr lang="en-US"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5/4/2015</a:t>
            </a:r>
            <a:endParaRPr lang="en-US"/>
          </a:p>
        </p:txBody>
      </p:sp>
      <p:sp>
        <p:nvSpPr>
          <p:cNvPr id="8" name="Slide Number Placeholder 7"/>
          <p:cNvSpPr>
            <a:spLocks noGrp="1"/>
          </p:cNvSpPr>
          <p:nvPr>
            <p:ph type="sldNum" sz="quarter" idx="12"/>
          </p:nvPr>
        </p:nvSpPr>
        <p:spPr/>
        <p:txBody>
          <a:bodyPr/>
          <a:lstStyle/>
          <a:p>
            <a:fld id="{B87E3DE1-4386-4EA8-A323-56D339E0B7B3}" type="slidenum">
              <a:rPr lang="en-US" smtClean="0"/>
              <a:pPr/>
              <a:t>9</a:t>
            </a:fld>
            <a:endParaRPr lang="en-US" dirty="0"/>
          </a:p>
        </p:txBody>
      </p:sp>
      <p:sp>
        <p:nvSpPr>
          <p:cNvPr id="9" name="Footer Placeholder 8"/>
          <p:cNvSpPr>
            <a:spLocks noGrp="1"/>
          </p:cNvSpPr>
          <p:nvPr>
            <p:ph type="ftr" sz="quarter" idx="11"/>
          </p:nvPr>
        </p:nvSpPr>
        <p:spPr/>
        <p:txBody>
          <a:bodyPr/>
          <a:lstStyle/>
          <a:p>
            <a:r>
              <a:rPr lang="en-US" dirty="0" smtClean="0"/>
              <a:t>P. J. Reddy CDPHE</a:t>
            </a:r>
            <a:endParaRPr lang="en-US" dirty="0"/>
          </a:p>
        </p:txBody>
      </p:sp>
    </p:spTree>
    <p:extLst>
      <p:ext uri="{BB962C8B-B14F-4D97-AF65-F5344CB8AC3E}">
        <p14:creationId xmlns:p14="http://schemas.microsoft.com/office/powerpoint/2010/main" val="3651129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4975</TotalTime>
  <Words>2223</Words>
  <Application>Microsoft Macintosh PowerPoint</Application>
  <PresentationFormat>Custom</PresentationFormat>
  <Paragraphs>442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dc:creator>
  <cp:lastModifiedBy>Gabriele Pfister</cp:lastModifiedBy>
  <cp:revision>116</cp:revision>
  <dcterms:created xsi:type="dcterms:W3CDTF">2015-04-26T17:35:28Z</dcterms:created>
  <dcterms:modified xsi:type="dcterms:W3CDTF">2015-05-03T22:32:01Z</dcterms:modified>
</cp:coreProperties>
</file>