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90" r:id="rId2"/>
    <p:sldId id="284" r:id="rId3"/>
    <p:sldId id="314" r:id="rId4"/>
    <p:sldId id="256" r:id="rId5"/>
    <p:sldId id="315" r:id="rId6"/>
    <p:sldId id="320" r:id="rId7"/>
    <p:sldId id="321" r:id="rId8"/>
    <p:sldId id="322" r:id="rId9"/>
    <p:sldId id="323" r:id="rId10"/>
    <p:sldId id="302" r:id="rId11"/>
    <p:sldId id="319" r:id="rId12"/>
    <p:sldId id="318" r:id="rId13"/>
    <p:sldId id="324" r:id="rId14"/>
    <p:sldId id="285" r:id="rId15"/>
    <p:sldId id="283" r:id="rId16"/>
    <p:sldId id="300" r:id="rId17"/>
    <p:sldId id="32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720" autoAdjust="0"/>
  </p:normalViewPr>
  <p:slideViewPr>
    <p:cSldViewPr snapToGrid="0" snapToObjects="1">
      <p:cViewPr varScale="1">
        <p:scale>
          <a:sx n="118" d="100"/>
          <a:sy n="118" d="100"/>
        </p:scale>
        <p:origin x="-1008" y="-104"/>
      </p:cViewPr>
      <p:guideLst>
        <p:guide orient="horz" pos="500"/>
        <p:guide orient="horz" pos="3984"/>
        <p:guide pos="4776"/>
        <p:guide pos="288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F9DEF-4038-4947-993F-E1105B066606}" type="datetimeFigureOut">
              <a:rPr lang="en-US" smtClean="0"/>
              <a:t>5/1/15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C26118-FDAE-CE48-A65A-D38F54613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90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8CC868A-AEEE-7B4E-A9DB-E1177C14CED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26118-FDAE-CE48-A65A-D38F54613E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07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26118-FDAE-CE48-A65A-D38F54613E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76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26118-FDAE-CE48-A65A-D38F54613E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76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26118-FDAE-CE48-A65A-D38F54613E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76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69D6301-2410-4443-B2F2-558E1C91E10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8D0B-7C3E-7A4E-BEDB-C9E1407E2889}" type="datetimeFigureOut">
              <a:rPr lang="en-US" smtClean="0"/>
              <a:t>5/1/15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25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8D0B-7C3E-7A4E-BEDB-C9E1407E2889}" type="datetimeFigureOut">
              <a:rPr lang="en-US" smtClean="0"/>
              <a:t>5/1/15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50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8D0B-7C3E-7A4E-BEDB-C9E1407E2889}" type="datetimeFigureOut">
              <a:rPr lang="en-US" smtClean="0"/>
              <a:t>5/1/15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01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8D0B-7C3E-7A4E-BEDB-C9E1407E2889}" type="datetimeFigureOut">
              <a:rPr lang="en-US" smtClean="0"/>
              <a:t>5/1/15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9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8D0B-7C3E-7A4E-BEDB-C9E1407E2889}" type="datetimeFigureOut">
              <a:rPr lang="en-US" smtClean="0"/>
              <a:t>5/1/15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56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8D0B-7C3E-7A4E-BEDB-C9E1407E2889}" type="datetimeFigureOut">
              <a:rPr lang="en-US" smtClean="0"/>
              <a:t>5/1/15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1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8D0B-7C3E-7A4E-BEDB-C9E1407E2889}" type="datetimeFigureOut">
              <a:rPr lang="en-US" smtClean="0"/>
              <a:t>5/1/15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1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8D0B-7C3E-7A4E-BEDB-C9E1407E2889}" type="datetimeFigureOut">
              <a:rPr lang="en-US" smtClean="0"/>
              <a:t>5/1/15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44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8D0B-7C3E-7A4E-BEDB-C9E1407E2889}" type="datetimeFigureOut">
              <a:rPr lang="en-US" smtClean="0"/>
              <a:t>5/1/15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5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8D0B-7C3E-7A4E-BEDB-C9E1407E2889}" type="datetimeFigureOut">
              <a:rPr lang="en-US" smtClean="0"/>
              <a:t>5/1/15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05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8D0B-7C3E-7A4E-BEDB-C9E1407E2889}" type="datetimeFigureOut">
              <a:rPr lang="en-US" smtClean="0"/>
              <a:t>5/1/15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23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38D0B-7C3E-7A4E-BEDB-C9E1407E2889}" type="datetimeFigureOut">
              <a:rPr lang="en-US" smtClean="0"/>
              <a:t>5/1/15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2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8" Type="http://schemas.openxmlformats.org/officeDocument/2006/relationships/image" Target="../media/image6.jpeg"/><Relationship Id="rId9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tiff"/><Relationship Id="rId6" Type="http://schemas.openxmlformats.org/officeDocument/2006/relationships/image" Target="../media/image23.tiff"/><Relationship Id="rId7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atalog.eol.ucar.edu/maps/frapp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 txBox="1">
            <a:spLocks/>
          </p:cNvSpPr>
          <p:nvPr/>
        </p:nvSpPr>
        <p:spPr>
          <a:xfrm>
            <a:off x="0" y="2958069"/>
            <a:ext cx="9144000" cy="1114425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  <a:latin typeface="Arial Rounded MT Bold"/>
                <a:cs typeface="Arial Rounded MT Bold"/>
              </a:rPr>
              <a:t>MEASUREMENTS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4338" name="TextBox 12"/>
          <p:cNvSpPr txBox="1">
            <a:spLocks noChangeArrowheads="1"/>
          </p:cNvSpPr>
          <p:nvPr/>
        </p:nvSpPr>
        <p:spPr bwMode="auto">
          <a:xfrm>
            <a:off x="-100013" y="6475413"/>
            <a:ext cx="6592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endParaRPr lang="en-US" sz="1800">
              <a:solidFill>
                <a:srgbClr val="000090"/>
              </a:solidFill>
            </a:endParaRPr>
          </a:p>
        </p:txBody>
      </p:sp>
      <p:pic>
        <p:nvPicPr>
          <p:cNvPr id="3" name="Picture 2" descr="FRAPPE_Logo_ULTIMATEfina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7871" y="392550"/>
            <a:ext cx="2518833" cy="2015067"/>
          </a:xfrm>
          <a:prstGeom prst="rect">
            <a:avLst/>
          </a:prstGeom>
        </p:spPr>
      </p:pic>
      <p:pic>
        <p:nvPicPr>
          <p:cNvPr id="11" name="Picture 6" descr="DISCOVER-AQ Bann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034" y="5302691"/>
            <a:ext cx="7194991" cy="138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www.eol.ucar.edu/system/files/images/field_project/ACE-1/c1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9" y="68681"/>
            <a:ext cx="3009394" cy="178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8675" y="68681"/>
            <a:ext cx="1275740" cy="46250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042" y="3674834"/>
            <a:ext cx="2325401" cy="1550097"/>
          </a:xfrm>
          <a:prstGeom prst="rect">
            <a:avLst/>
          </a:prstGeom>
        </p:spPr>
      </p:pic>
      <p:pic>
        <p:nvPicPr>
          <p:cNvPr id="13" name="Picture 4" descr="http://www.baltimoresun.com/media/photo/2011-06/6270208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2" r="8084"/>
          <a:stretch/>
        </p:blipFill>
        <p:spPr bwMode="auto">
          <a:xfrm>
            <a:off x="129418" y="1549807"/>
            <a:ext cx="2560579" cy="159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8" y="3339396"/>
            <a:ext cx="1414151" cy="188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8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51554" y="164584"/>
            <a:ext cx="1267862" cy="4001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C-130 </a:t>
            </a:r>
            <a:r>
              <a:rPr lang="en-US" sz="2000" b="1" dirty="0" err="1" smtClean="0"/>
              <a:t>NO</a:t>
            </a:r>
            <a:r>
              <a:rPr lang="en-US" sz="2000" b="1" baseline="-25000" dirty="0" err="1" smtClean="0"/>
              <a:t>x</a:t>
            </a:r>
            <a:endParaRPr lang="en-US" sz="2000" b="1" baseline="-25000" dirty="0"/>
          </a:p>
        </p:txBody>
      </p:sp>
    </p:spTree>
    <p:extLst>
      <p:ext uri="{BB962C8B-B14F-4D97-AF65-F5344CB8AC3E}">
        <p14:creationId xmlns:p14="http://schemas.microsoft.com/office/powerpoint/2010/main" val="4196710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19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8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_CO_Front_Range_withtr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0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96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595127"/>
              </p:ext>
            </p:extLst>
          </p:nvPr>
        </p:nvGraphicFramePr>
        <p:xfrm>
          <a:off x="288324" y="1006846"/>
          <a:ext cx="8498703" cy="556396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617433"/>
                <a:gridCol w="6881270"/>
              </a:tblGrid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 smtClean="0"/>
                        <a:t>Objective</a:t>
                      </a:r>
                      <a:endParaRPr lang="en-US" sz="1600" i="1" dirty="0"/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0726 (RF01)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8000"/>
                          </a:solidFill>
                        </a:rPr>
                        <a:t>Front Range Emissions</a:t>
                      </a:r>
                      <a:endParaRPr lang="en-US" sz="1600" i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0727 (RF02)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Front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Range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Emissions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&amp;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Denver Cyclone</a:t>
                      </a:r>
                      <a:endParaRPr lang="en-US" sz="1600" i="1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0728 (RF03)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Front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Range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Emissions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&amp;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Denver Cyclone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&amp;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Transport to NW out of Fort Collins</a:t>
                      </a:r>
                      <a:endParaRPr lang="en-US" sz="1600" i="1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0729 (RF04)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Large scale pollution over NW Colorado and S </a:t>
                      </a:r>
                      <a:r>
                        <a:rPr lang="en-US" sz="1600" i="1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WY</a:t>
                      </a:r>
                      <a:r>
                        <a:rPr lang="en-US" sz="1600" i="1" dirty="0" smtClean="0"/>
                        <a:t> &amp;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Jay’s</a:t>
                      </a:r>
                      <a:r>
                        <a:rPr lang="en-US" sz="1600" i="1" dirty="0" smtClean="0"/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CAFO</a:t>
                      </a:r>
                      <a:r>
                        <a:rPr lang="en-US" sz="1600" i="1" dirty="0" smtClean="0"/>
                        <a:t> &amp;</a:t>
                      </a:r>
                      <a:r>
                        <a:rPr lang="en-US" sz="1600" i="1" baseline="0" dirty="0" smtClean="0"/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Pawnee</a:t>
                      </a:r>
                      <a:r>
                        <a:rPr lang="en-US" sz="1600" i="1" baseline="0" dirty="0" smtClean="0">
                          <a:solidFill>
                            <a:srgbClr val="FFFF99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PP</a:t>
                      </a:r>
                      <a:endParaRPr lang="en-US" sz="1600" i="1" kern="1200" dirty="0">
                        <a:solidFill>
                          <a:srgbClr val="008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0731 (RF05)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Mountain</a:t>
                      </a: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</a:rPr>
                        <a:t>-Valley (not well developed)</a:t>
                      </a:r>
                      <a:endParaRPr lang="en-US" sz="1600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0802 (RF06)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Mountain</a:t>
                      </a: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sz="1600" i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Valley</a:t>
                      </a: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0803 (RF07)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Mountain</a:t>
                      </a: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sz="1600" i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Valley </a:t>
                      </a: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0806 (RF08)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Piceance</a:t>
                      </a:r>
                      <a:r>
                        <a:rPr lang="en-US" sz="1600" i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and Uintah Basin </a:t>
                      </a:r>
                      <a:r>
                        <a:rPr lang="en-US" sz="1600" i="1" baseline="0" dirty="0" smtClean="0"/>
                        <a:t>&amp;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Hayden</a:t>
                      </a:r>
                      <a:r>
                        <a:rPr lang="en-US" sz="1600" i="1" baseline="0" dirty="0" smtClean="0"/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en-US" sz="1600" i="1" baseline="0" dirty="0" smtClean="0"/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Craig</a:t>
                      </a:r>
                      <a:r>
                        <a:rPr lang="en-US" sz="1600" i="1" baseline="0" dirty="0" smtClean="0"/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PP</a:t>
                      </a:r>
                      <a:endParaRPr lang="en-US" sz="1600" i="1" kern="1200" dirty="0">
                        <a:solidFill>
                          <a:srgbClr val="008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0807 (RF09)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Front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Range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Emissions</a:t>
                      </a:r>
                      <a:endParaRPr lang="en-US" sz="1600" i="1" kern="1200" dirty="0">
                        <a:solidFill>
                          <a:srgbClr val="008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0808 (RF10)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P-3 </a:t>
                      </a:r>
                      <a:r>
                        <a:rPr lang="en-US" sz="1600" i="1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Intercomparison</a:t>
                      </a:r>
                      <a:r>
                        <a:rPr lang="en-US" sz="16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 </a:t>
                      </a:r>
                      <a:r>
                        <a:rPr lang="en-US" sz="1600" i="1" dirty="0" smtClean="0"/>
                        <a:t>&amp;  </a:t>
                      </a:r>
                      <a:r>
                        <a:rPr lang="en-US" sz="16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Platte</a:t>
                      </a:r>
                      <a:r>
                        <a:rPr lang="en-US" sz="1600" i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River</a:t>
                      </a:r>
                      <a:r>
                        <a:rPr lang="en-US" sz="1600" i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Valley</a:t>
                      </a:r>
                      <a:r>
                        <a:rPr lang="en-US" sz="1600" i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Flow</a:t>
                      </a:r>
                      <a:endParaRPr lang="en-US" sz="16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0811 (RF11)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Mountain-Valley </a:t>
                      </a: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0812 (RF12)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Mountain-Valley</a:t>
                      </a: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0815 (RF13)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Inflow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from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WY</a:t>
                      </a:r>
                      <a:r>
                        <a:rPr lang="en-US" sz="1600" i="1" kern="1200" baseline="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(n</a:t>
                      </a: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ot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found)</a:t>
                      </a:r>
                      <a:r>
                        <a:rPr lang="en-US" sz="1600" i="1" kern="1200" baseline="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</a:rPr>
                        <a:t>&amp;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Hayden</a:t>
                      </a:r>
                      <a:r>
                        <a:rPr lang="en-US" sz="1600" i="1" baseline="0" dirty="0" smtClean="0">
                          <a:solidFill>
                            <a:srgbClr val="008000"/>
                          </a:solidFill>
                        </a:rPr>
                        <a:t>,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Craig</a:t>
                      </a:r>
                      <a:r>
                        <a:rPr lang="en-US" sz="1600" i="1" baseline="0" dirty="0" smtClean="0">
                          <a:solidFill>
                            <a:srgbClr val="008000"/>
                          </a:solidFill>
                        </a:rPr>
                        <a:t>,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Ute</a:t>
                      </a:r>
                      <a:r>
                        <a:rPr lang="en-US" sz="1600" i="1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PP</a:t>
                      </a:r>
                      <a:r>
                        <a:rPr lang="en-US" sz="1600" i="1" baseline="0" dirty="0" smtClean="0">
                          <a:solidFill>
                            <a:srgbClr val="008000"/>
                          </a:solidFill>
                        </a:rPr>
                        <a:t>,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Rifle</a:t>
                      </a:r>
                      <a:r>
                        <a:rPr lang="en-US" sz="1600" i="1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OG</a:t>
                      </a:r>
                      <a:r>
                        <a:rPr lang="en-US" sz="1600" i="1" kern="1200" baseline="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&amp;</a:t>
                      </a:r>
                      <a:r>
                        <a:rPr lang="en-US" sz="1600" i="1" kern="1200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SE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outflow </a:t>
                      </a: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0816 (RF14)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SE</a:t>
                      </a:r>
                      <a:r>
                        <a:rPr lang="en-US" sz="1600" i="1" baseline="0" dirty="0" smtClean="0"/>
                        <a:t> </a:t>
                      </a: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Outflow</a:t>
                      </a:r>
                      <a:r>
                        <a:rPr lang="en-US" sz="1600" i="1" baseline="0" dirty="0" smtClean="0"/>
                        <a:t> &amp; </a:t>
                      </a:r>
                      <a:r>
                        <a:rPr lang="en-US" sz="1600" i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TES Overpass – 2 spirals</a:t>
                      </a:r>
                      <a:endParaRPr lang="en-US" sz="1600" i="1" dirty="0" smtClean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0817 (RF15)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Front</a:t>
                      </a:r>
                      <a:r>
                        <a:rPr lang="en-US" sz="1600" i="1" dirty="0" smtClean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Range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Emissions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</a:rPr>
                        <a:t>&amp;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Piceance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Basin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Emission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Front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Range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baseline="0" dirty="0" smtClean="0">
                          <a:solidFill>
                            <a:srgbClr val="000000"/>
                          </a:solidFill>
                        </a:rPr>
                        <a:t>&amp;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Upslope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97592" y="164584"/>
            <a:ext cx="3351999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FRAPPÉ Flight Objectives</a:t>
            </a:r>
            <a:endParaRPr lang="en-US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3879215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89" y="2849404"/>
            <a:ext cx="3314383" cy="1817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89" y="4827482"/>
            <a:ext cx="3361822" cy="1702994"/>
          </a:xfrm>
          <a:prstGeom prst="rect">
            <a:avLst/>
          </a:prstGeom>
        </p:spPr>
      </p:pic>
      <p:pic>
        <p:nvPicPr>
          <p:cNvPr id="4" name="Picture 3" descr="B200.tif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791" y="2837399"/>
            <a:ext cx="3205210" cy="1829284"/>
          </a:xfrm>
          <a:prstGeom prst="rect">
            <a:avLst/>
          </a:prstGeom>
        </p:spPr>
      </p:pic>
      <p:pic>
        <p:nvPicPr>
          <p:cNvPr id="5" name="Picture 4" descr="Falcon.tif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789" y="4827482"/>
            <a:ext cx="3203623" cy="17029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93764" y="2864563"/>
            <a:ext cx="1095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NASA P3</a:t>
            </a:r>
            <a:endParaRPr lang="en-US" b="1" dirty="0"/>
          </a:p>
          <a:p>
            <a:r>
              <a:rPr lang="en-US" b="1" dirty="0" smtClean="0"/>
              <a:t>15 Flights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046502" y="2849404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NASA B200</a:t>
            </a:r>
            <a:endParaRPr lang="en-US" b="1" dirty="0"/>
          </a:p>
          <a:p>
            <a:r>
              <a:rPr lang="en-US" b="1" dirty="0" smtClean="0"/>
              <a:t>16 Flights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781265" y="5884145"/>
            <a:ext cx="1628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NCAR C130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17 Flights (2TF)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46501" y="4847034"/>
            <a:ext cx="1398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NASA Falcon</a:t>
            </a:r>
            <a:endParaRPr lang="en-US" b="1" dirty="0"/>
          </a:p>
          <a:p>
            <a:r>
              <a:rPr lang="en-US" b="1" dirty="0" smtClean="0"/>
              <a:t>10 Flights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480040" y="6530476"/>
            <a:ext cx="6671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 Aircraft pictures by Paul </a:t>
            </a:r>
            <a:r>
              <a:rPr lang="en-US" dirty="0" err="1" smtClean="0"/>
              <a:t>Filmer</a:t>
            </a:r>
            <a:r>
              <a:rPr lang="en-US" dirty="0" smtClean="0"/>
              <a:t>, NCAR C130 picture by Sam Hall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10670" y="3897133"/>
            <a:ext cx="3325850" cy="95410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FRAPPÉ and </a:t>
            </a:r>
          </a:p>
          <a:p>
            <a:pPr algn="ctr"/>
            <a:r>
              <a:rPr lang="en-US" sz="2800" b="1" dirty="0" smtClean="0"/>
              <a:t>DISCOVER-AQ Flights</a:t>
            </a:r>
            <a:endParaRPr lang="en-US" sz="2800" b="1" baseline="-25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724" r="13711" b="10980"/>
          <a:stretch/>
        </p:blipFill>
        <p:spPr>
          <a:xfrm>
            <a:off x="576876" y="-108556"/>
            <a:ext cx="7890238" cy="299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7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072" y="171799"/>
            <a:ext cx="3326552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FRAPPÉ Field Catalog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00500" y="259834"/>
            <a:ext cx="3717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Field Campaign Guidance and Archive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64" y="810668"/>
            <a:ext cx="7881696" cy="602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87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01915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>
                <a:hlinkClick r:id="rId2"/>
              </a:rPr>
              <a:t>http://</a:t>
            </a:r>
            <a:r>
              <a:rPr lang="en-US" sz="3600" dirty="0" err="1">
                <a:hlinkClick r:id="rId2"/>
              </a:rPr>
              <a:t>catalog.eol.ucar.edu</a:t>
            </a:r>
            <a:r>
              <a:rPr lang="en-US" sz="3600" dirty="0">
                <a:hlinkClick r:id="rId2"/>
              </a:rPr>
              <a:t>/maps/frappe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6693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RAPPE-DISCOVER-AQAllMeasurement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35821"/>
            <a:ext cx="11041126" cy="8531779"/>
          </a:xfrm>
          <a:prstGeom prst="rect">
            <a:avLst/>
          </a:prstGeom>
        </p:spPr>
      </p:pic>
      <p:pic>
        <p:nvPicPr>
          <p:cNvPr id="2" name="Picture 1" descr="Untitled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0" y="996565"/>
            <a:ext cx="7662125" cy="45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9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6817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0061" y="164584"/>
            <a:ext cx="2386891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Surface Monitors</a:t>
            </a:r>
            <a:endParaRPr lang="en-US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406172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6817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0061" y="164584"/>
            <a:ext cx="2386891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Surface Monitors</a:t>
            </a:r>
            <a:endParaRPr lang="en-US" sz="2400" b="1" baseline="-25000" dirty="0"/>
          </a:p>
        </p:txBody>
      </p:sp>
      <p:sp>
        <p:nvSpPr>
          <p:cNvPr id="8" name="Donut 7"/>
          <p:cNvSpPr/>
          <p:nvPr/>
        </p:nvSpPr>
        <p:spPr>
          <a:xfrm>
            <a:off x="3904435" y="2396994"/>
            <a:ext cx="267829" cy="267840"/>
          </a:xfrm>
          <a:prstGeom prst="don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3560061" y="1016927"/>
            <a:ext cx="267829" cy="267840"/>
          </a:xfrm>
          <a:prstGeom prst="don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3485335" y="3188627"/>
            <a:ext cx="267829" cy="267840"/>
          </a:xfrm>
          <a:prstGeom prst="don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>
            <a:off x="3753164" y="3717794"/>
            <a:ext cx="267829" cy="267840"/>
          </a:xfrm>
          <a:prstGeom prst="don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onut 11"/>
          <p:cNvSpPr/>
          <p:nvPr/>
        </p:nvSpPr>
        <p:spPr>
          <a:xfrm>
            <a:off x="3904435" y="3130288"/>
            <a:ext cx="267829" cy="267840"/>
          </a:xfrm>
          <a:prstGeom prst="don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>
            <a:off x="4573302" y="2049860"/>
            <a:ext cx="267829" cy="267840"/>
          </a:xfrm>
          <a:prstGeom prst="don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onut 13"/>
          <p:cNvSpPr/>
          <p:nvPr/>
        </p:nvSpPr>
        <p:spPr>
          <a:xfrm>
            <a:off x="2260998" y="1514180"/>
            <a:ext cx="267829" cy="267840"/>
          </a:xfrm>
          <a:prstGeom prst="don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onut 14"/>
          <p:cNvSpPr/>
          <p:nvPr/>
        </p:nvSpPr>
        <p:spPr>
          <a:xfrm>
            <a:off x="2603471" y="1842500"/>
            <a:ext cx="267829" cy="267840"/>
          </a:xfrm>
          <a:prstGeom prst="don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887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6817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0061" y="164584"/>
            <a:ext cx="2386891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Surface Monitors</a:t>
            </a:r>
            <a:endParaRPr lang="en-US" sz="2400" b="1" baseline="-25000" dirty="0"/>
          </a:p>
        </p:txBody>
      </p:sp>
      <p:sp>
        <p:nvSpPr>
          <p:cNvPr id="8" name="Donut 7"/>
          <p:cNvSpPr/>
          <p:nvPr/>
        </p:nvSpPr>
        <p:spPr>
          <a:xfrm>
            <a:off x="3904435" y="2396994"/>
            <a:ext cx="267829" cy="267840"/>
          </a:xfrm>
          <a:prstGeom prst="don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3560061" y="1016927"/>
            <a:ext cx="267829" cy="267840"/>
          </a:xfrm>
          <a:prstGeom prst="don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3485335" y="3188627"/>
            <a:ext cx="267829" cy="267840"/>
          </a:xfrm>
          <a:prstGeom prst="don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>
            <a:off x="3753164" y="3717794"/>
            <a:ext cx="267829" cy="267840"/>
          </a:xfrm>
          <a:prstGeom prst="don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onut 11"/>
          <p:cNvSpPr/>
          <p:nvPr/>
        </p:nvSpPr>
        <p:spPr>
          <a:xfrm>
            <a:off x="3904435" y="3130288"/>
            <a:ext cx="267829" cy="267840"/>
          </a:xfrm>
          <a:prstGeom prst="don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>
            <a:off x="4573302" y="2049860"/>
            <a:ext cx="267829" cy="267840"/>
          </a:xfrm>
          <a:prstGeom prst="don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onut 13"/>
          <p:cNvSpPr/>
          <p:nvPr/>
        </p:nvSpPr>
        <p:spPr>
          <a:xfrm>
            <a:off x="2260998" y="1514180"/>
            <a:ext cx="267829" cy="267840"/>
          </a:xfrm>
          <a:prstGeom prst="don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onut 14"/>
          <p:cNvSpPr/>
          <p:nvPr/>
        </p:nvSpPr>
        <p:spPr>
          <a:xfrm>
            <a:off x="2603471" y="1851140"/>
            <a:ext cx="267829" cy="267840"/>
          </a:xfrm>
          <a:prstGeom prst="don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Left Arrow 1"/>
          <p:cNvSpPr/>
          <p:nvPr/>
        </p:nvSpPr>
        <p:spPr>
          <a:xfrm>
            <a:off x="2462825" y="2393280"/>
            <a:ext cx="1218192" cy="380160"/>
          </a:xfrm>
          <a:prstGeom prst="leftArrow">
            <a:avLst/>
          </a:prstGeom>
          <a:gradFill flip="none" rotWithShape="1">
            <a:gsLst>
              <a:gs pos="0">
                <a:schemeClr val="accent5">
                  <a:tint val="100000"/>
                  <a:shade val="100000"/>
                  <a:satMod val="130000"/>
                  <a:alpha val="69000"/>
                </a:schemeClr>
              </a:gs>
              <a:gs pos="100000">
                <a:schemeClr val="accent5">
                  <a:tint val="50000"/>
                  <a:shade val="100000"/>
                  <a:satMod val="350000"/>
                  <a:alpha val="69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72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70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99545" y="5143786"/>
            <a:ext cx="1831150" cy="4616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Mobile Units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76095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70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9545" y="5143786"/>
            <a:ext cx="1831150" cy="4616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Mobile Units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84770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70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99545" y="5143786"/>
            <a:ext cx="1831150" cy="4616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Mobile Units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27305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70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9545" y="5143786"/>
            <a:ext cx="1831150" cy="4616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Mobile Units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01132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1929</TotalTime>
  <Words>264</Words>
  <Application>Microsoft Macintosh PowerPoint</Application>
  <PresentationFormat>On-screen Show (4:3)</PresentationFormat>
  <Paragraphs>62</Paragraphs>
  <Slides>17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http://catalog.eol.ucar.edu/maps/frappe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Flocke</dc:creator>
  <cp:lastModifiedBy>Gabriele Pfister</cp:lastModifiedBy>
  <cp:revision>144</cp:revision>
  <dcterms:created xsi:type="dcterms:W3CDTF">2015-03-10T16:52:12Z</dcterms:created>
  <dcterms:modified xsi:type="dcterms:W3CDTF">2015-05-01T19:43:40Z</dcterms:modified>
</cp:coreProperties>
</file>