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07" r:id="rId3"/>
    <p:sldId id="310" r:id="rId4"/>
    <p:sldId id="330" r:id="rId5"/>
    <p:sldId id="316" r:id="rId6"/>
    <p:sldId id="319" r:id="rId7"/>
    <p:sldId id="308" r:id="rId8"/>
    <p:sldId id="346" r:id="rId9"/>
    <p:sldId id="356" r:id="rId10"/>
    <p:sldId id="365" r:id="rId11"/>
    <p:sldId id="357" r:id="rId12"/>
    <p:sldId id="318" r:id="rId13"/>
    <p:sldId id="347" r:id="rId14"/>
    <p:sldId id="361" r:id="rId15"/>
    <p:sldId id="369" r:id="rId16"/>
    <p:sldId id="362" r:id="rId17"/>
    <p:sldId id="366" r:id="rId18"/>
    <p:sldId id="360" r:id="rId19"/>
    <p:sldId id="363" r:id="rId20"/>
    <p:sldId id="326" r:id="rId21"/>
    <p:sldId id="325" r:id="rId22"/>
    <p:sldId id="333" r:id="rId23"/>
    <p:sldId id="320" r:id="rId24"/>
    <p:sldId id="345" r:id="rId25"/>
    <p:sldId id="34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339A-DB2A-42AF-81AA-10A31AE6C0E1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05173-83CB-4618-9F9F-976689A1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2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1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2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7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EC83-79A6-48B3-8E35-46EAE074592E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A7D0-C661-4AC5-8E31-473BB9A56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6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8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100000">
              <a:srgbClr val="E6E6E6">
                <a:lumMod val="56000"/>
                <a:lumOff val="44000"/>
                <a:alpha val="7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Sources and Processes Affecting </a:t>
            </a:r>
            <a:r>
              <a:rPr lang="en-US" sz="2800" dirty="0" smtClean="0">
                <a:latin typeface="Cambria" panose="02040503050406030204" pitchFamily="18" charset="0"/>
              </a:rPr>
              <a:t>the Chemical and Physical Properties of Denver Aerosol  </a:t>
            </a:r>
            <a:r>
              <a:rPr lang="en-US" sz="2800" dirty="0">
                <a:latin typeface="Cambria" panose="02040503050406030204" pitchFamily="18" charset="0"/>
              </a:rPr>
              <a:t>during DISCOVER-AQ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FRAPPÉ/DISCOVER-AQ Science Team Meeting</a:t>
            </a: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85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2209800"/>
            <a:ext cx="82296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umbc.edu/umbcstyle/images/UMBC%20Logo.Horz.0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32922"/>
            <a:ext cx="2514600" cy="8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4503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Christopher J. Hennigan</a:t>
            </a:r>
            <a:endParaRPr lang="en-US" sz="2400" dirty="0">
              <a:latin typeface="Cambria" panose="02040503050406030204" pitchFamily="18" charset="0"/>
            </a:endParaRPr>
          </a:p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University of Maryland, Baltimore County</a:t>
            </a:r>
          </a:p>
        </p:txBody>
      </p:sp>
      <p:sp>
        <p:nvSpPr>
          <p:cNvPr id="2" name="AutoShape 4" descr="Image result for nas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nas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otis.grc.nasa.gov/images/nasa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8224"/>
            <a:ext cx="1600200" cy="12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3805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4 May 2015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500187"/>
            <a:ext cx="6612587" cy="5087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06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Golden: Local vs. Regional Sources</a:t>
            </a:r>
            <a:endParaRPr lang="en-US" sz="40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7112" y="11869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NREL-Golden UMBC measurements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37112" y="2590800"/>
            <a:ext cx="8038615" cy="2571929"/>
            <a:chOff x="1037112" y="2590800"/>
            <a:chExt cx="8038615" cy="2571929"/>
          </a:xfrm>
        </p:grpSpPr>
        <p:sp>
          <p:nvSpPr>
            <p:cNvPr id="16" name="TextBox 15"/>
            <p:cNvSpPr txBox="1"/>
            <p:nvPr/>
          </p:nvSpPr>
          <p:spPr>
            <a:xfrm>
              <a:off x="6993587" y="3962400"/>
              <a:ext cx="2074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~30% of Denver’s summertime PM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appears to be from ‘local’ sources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37112" y="2590800"/>
              <a:ext cx="8038615" cy="990600"/>
              <a:chOff x="1037112" y="2590800"/>
              <a:chExt cx="8038615" cy="990600"/>
            </a:xfrm>
          </p:grpSpPr>
          <p:sp>
            <p:nvSpPr>
              <p:cNvPr id="5" name="Right Brace 4"/>
              <p:cNvSpPr/>
              <p:nvPr/>
            </p:nvSpPr>
            <p:spPr>
              <a:xfrm>
                <a:off x="6781800" y="2590800"/>
                <a:ext cx="411697" cy="990600"/>
              </a:xfrm>
              <a:prstGeom prst="rightBrac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962400" y="2590800"/>
                <a:ext cx="2726386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218237" y="2658070"/>
                <a:ext cx="18574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~2.5 µg m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 in PM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2.5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(northeast source)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Connector 16"/>
              <p:cNvCxnSpPr>
                <a:endCxn id="5" idx="2"/>
              </p:cNvCxnSpPr>
              <p:nvPr/>
            </p:nvCxnSpPr>
            <p:spPr>
              <a:xfrm>
                <a:off x="1037112" y="3581400"/>
                <a:ext cx="574468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74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06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Golden: Local vs. Regional Sources</a:t>
            </a:r>
            <a:endParaRPr lang="en-US" sz="40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719349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6400" y="4000500"/>
            <a:ext cx="4876800" cy="176971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Increase in PM</a:t>
            </a:r>
            <a:r>
              <a:rPr lang="en-US" sz="2000" b="1" baseline="-25000" dirty="0" smtClean="0"/>
              <a:t>2.5</a:t>
            </a:r>
            <a:r>
              <a:rPr lang="en-US" sz="2000" b="1" dirty="0" smtClean="0"/>
              <a:t>:</a:t>
            </a:r>
          </a:p>
          <a:p>
            <a:endParaRPr lang="en-US" sz="900" b="1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OM: +1.25 µg m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-3</a:t>
            </a:r>
            <a:r>
              <a:rPr lang="en-US" sz="2000" b="1" dirty="0" smtClean="0">
                <a:solidFill>
                  <a:srgbClr val="00B050"/>
                </a:solidFill>
              </a:rPr>
              <a:t> 	(x 1.25 increase)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NH</a:t>
            </a:r>
            <a:r>
              <a:rPr lang="en-US" sz="2000" b="1" baseline="-25000" dirty="0" smtClean="0">
                <a:solidFill>
                  <a:srgbClr val="FFC000"/>
                </a:solidFill>
              </a:rPr>
              <a:t>4</a:t>
            </a:r>
            <a:r>
              <a:rPr lang="en-US" sz="2000" b="1" dirty="0" smtClean="0">
                <a:solidFill>
                  <a:srgbClr val="FFC000"/>
                </a:solidFill>
              </a:rPr>
              <a:t>NO</a:t>
            </a:r>
            <a:r>
              <a:rPr lang="en-US" sz="2000" b="1" baseline="-25000" dirty="0" smtClean="0">
                <a:solidFill>
                  <a:srgbClr val="FFC000"/>
                </a:solidFill>
              </a:rPr>
              <a:t>3</a:t>
            </a:r>
            <a:r>
              <a:rPr lang="en-US" sz="2000" b="1" dirty="0" smtClean="0">
                <a:solidFill>
                  <a:srgbClr val="FFC000"/>
                </a:solidFill>
              </a:rPr>
              <a:t>: +1.0 </a:t>
            </a:r>
            <a:r>
              <a:rPr lang="en-US" sz="2000" b="1" dirty="0">
                <a:solidFill>
                  <a:srgbClr val="FFC000"/>
                </a:solidFill>
              </a:rPr>
              <a:t>µg </a:t>
            </a:r>
            <a:r>
              <a:rPr lang="en-US" sz="2000" b="1" dirty="0" smtClean="0">
                <a:solidFill>
                  <a:srgbClr val="FFC000"/>
                </a:solidFill>
              </a:rPr>
              <a:t>m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-3	</a:t>
            </a:r>
            <a:r>
              <a:rPr lang="en-US" sz="2000" b="1" dirty="0" smtClean="0">
                <a:solidFill>
                  <a:srgbClr val="FFC000"/>
                </a:solidFill>
              </a:rPr>
              <a:t>(x 3 increase)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SO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2-</a:t>
            </a:r>
            <a:r>
              <a:rPr lang="en-US" sz="2000" b="1" dirty="0" smtClean="0">
                <a:solidFill>
                  <a:srgbClr val="FF0000"/>
                </a:solidFill>
              </a:rPr>
              <a:t>: +0.15 </a:t>
            </a:r>
            <a:r>
              <a:rPr lang="en-US" sz="2000" b="1" dirty="0">
                <a:solidFill>
                  <a:srgbClr val="FF0000"/>
                </a:solidFill>
              </a:rPr>
              <a:t>µg </a:t>
            </a:r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-3</a:t>
            </a:r>
            <a:r>
              <a:rPr lang="en-US" sz="2000" b="1" dirty="0" smtClean="0">
                <a:solidFill>
                  <a:srgbClr val="FF0000"/>
                </a:solidFill>
              </a:rPr>
              <a:t>	(x 1.25 increase)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EC: +0.1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µg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-3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		(x 2 increase)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112" y="11869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NREL-Golden UMBC measurements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51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Local Sources: Transport vs. Chemistry</a:t>
            </a:r>
            <a:endParaRPr lang="en-US" sz="4000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0201"/>
            <a:ext cx="8382000" cy="562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2600" y="1348448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NREL-Golden UMBC measurements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154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DISCOVER-AQ: Dust and Fire Impacts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" y="1156097"/>
            <a:ext cx="9096614" cy="501610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19550" y="1173910"/>
            <a:ext cx="2743200" cy="2178890"/>
            <a:chOff x="4019550" y="1173910"/>
            <a:chExt cx="2743200" cy="2178890"/>
          </a:xfrm>
        </p:grpSpPr>
        <p:sp>
          <p:nvSpPr>
            <p:cNvPr id="4" name="Left Brace 3"/>
            <p:cNvSpPr/>
            <p:nvPr/>
          </p:nvSpPr>
          <p:spPr>
            <a:xfrm rot="5400000">
              <a:off x="5238750" y="2343150"/>
              <a:ext cx="304800" cy="1714500"/>
            </a:xfrm>
            <a:prstGeom prst="leftBrac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19550" y="1173910"/>
              <a:ext cx="2743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Only major fire impact at NREL-Golden appears to be 18-20 July 2014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P-3 and C-130 flights on 20140720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76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DISCOVER-AQ: Dust and Fire Impacts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" y="1295400"/>
            <a:ext cx="8972698" cy="53340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2990850" y="1962150"/>
            <a:ext cx="266700" cy="1371600"/>
          </a:xfrm>
          <a:prstGeom prst="lef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1600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 OC concentrations measured at NREL-Golden corresponded to K</a:t>
            </a:r>
            <a:r>
              <a:rPr lang="en-US" baseline="30000" dirty="0" smtClean="0"/>
              <a:t>+</a:t>
            </a:r>
            <a:r>
              <a:rPr lang="en-US" dirty="0" smtClean="0"/>
              <a:t>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678"/>
            <a:ext cx="648256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DISCOVER-AQ: Dust and Fire Impacts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52" y="990600"/>
            <a:ext cx="3931848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188142" y="6579919"/>
            <a:ext cx="288000" cy="228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8709" y="6138437"/>
            <a:ext cx="2057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and Thermal Anomalies 15 July 2014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 and Aqua/MODIS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409" y="1475601"/>
            <a:ext cx="155071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5-day back trajectory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DISCOVER-AQ: Dust and Fire Impacts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2659"/>
            <a:ext cx="8058150" cy="55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57300"/>
            <a:ext cx="7886700" cy="544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DISCOVER-AQ: Dust and Fire Impacts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0" y="1065074"/>
            <a:ext cx="27432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 </a:t>
            </a:r>
            <a:r>
              <a:rPr lang="en-US" b="1" dirty="0" smtClean="0"/>
              <a:t>dust</a:t>
            </a:r>
            <a:r>
              <a:rPr lang="en-US" dirty="0" smtClean="0"/>
              <a:t> impacts at NREL-Golden appear to be: 21-23 July 2014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P-3 and C-130 flights on </a:t>
            </a:r>
            <a:r>
              <a:rPr lang="en-US" b="1" dirty="0"/>
              <a:t>20140722</a:t>
            </a:r>
            <a:r>
              <a:rPr lang="en-US" dirty="0"/>
              <a:t> and </a:t>
            </a:r>
            <a:r>
              <a:rPr lang="en-US" dirty="0" smtClean="0"/>
              <a:t>20140723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34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Aerosol Light Extinction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6" y="990600"/>
            <a:ext cx="730342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34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Contributions to Aerosol Light Extinction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/>
          <a:stretch/>
        </p:blipFill>
        <p:spPr>
          <a:xfrm>
            <a:off x="76200" y="1219200"/>
            <a:ext cx="895017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534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 Colorado 2014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2014 DISCOVER-AQ flight path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/>
          <a:stretch/>
        </p:blipFill>
        <p:spPr bwMode="auto">
          <a:xfrm>
            <a:off x="833252" y="1133280"/>
            <a:ext cx="7391400" cy="565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3052" y="6470073"/>
            <a:ext cx="137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from NASA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022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mbria" panose="02040503050406030204" pitchFamily="18" charset="0"/>
              </a:rPr>
              <a:t>DISCOVER-AQ: </a:t>
            </a:r>
            <a:r>
              <a:rPr lang="en-US" sz="3600" i="1" dirty="0" smtClean="0">
                <a:latin typeface="Cambria" panose="02040503050406030204" pitchFamily="18" charset="0"/>
              </a:rPr>
              <a:t>Preliminary</a:t>
            </a:r>
            <a:r>
              <a:rPr lang="en-US" sz="3600" dirty="0" smtClean="0">
                <a:latin typeface="Cambria" panose="02040503050406030204" pitchFamily="18" charset="0"/>
              </a:rPr>
              <a:t> Conclusions</a:t>
            </a:r>
            <a:endParaRPr lang="en-US" sz="36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8600" y="10668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2014:  Aerosol composition in Golden was dominated by organics: most of this OA was secondary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PM was regional (~70%), but a strong local signature was evident most days (~30% of PM) – sources of the local PM (OM, NH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EC) need to be investigated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Aerosol extinction also showed a mid-day enhancement due to local sources (likely) and chemistry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periods of fire and dust impact during the study (overall - limited)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Ongoing: ground-aircraft connections + BL evolution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spatial distribution of aerosols during study (CAMP-Golden comparison)?</a:t>
            </a:r>
          </a:p>
        </p:txBody>
      </p:sp>
    </p:spTree>
    <p:extLst>
      <p:ext uri="{BB962C8B-B14F-4D97-AF65-F5344CB8AC3E}">
        <p14:creationId xmlns:p14="http://schemas.microsoft.com/office/powerpoint/2010/main" val="30496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Acknowledgements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http://otis.grc.nasa.gov/images/nasa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356554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1371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UMBC – CBEE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Jared Johnson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Jessica Izumi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Michael </a:t>
            </a:r>
            <a:r>
              <a:rPr lang="en-US" sz="2000" dirty="0" err="1" smtClean="0">
                <a:latin typeface="Georgia" panose="02040502050405020303" pitchFamily="18" charset="0"/>
              </a:rPr>
              <a:t>Valerino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0" r="25125" b="5905"/>
          <a:stretch/>
        </p:blipFill>
        <p:spPr>
          <a:xfrm>
            <a:off x="0" y="1371600"/>
            <a:ext cx="5522379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15000" y="2971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UMBC – Physics/JCET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Ray Hoff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Daniel Orozco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Ruben Delgado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24384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mbria" panose="02040503050406030204" pitchFamily="18" charset="0"/>
              </a:rPr>
              <a:t>Backup Figures</a:t>
            </a:r>
            <a:endParaRPr lang="en-US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Sources of SOA: Regional</a:t>
            </a:r>
            <a:endParaRPr lang="en-US" sz="4000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667000" y="60960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286000" cy="23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334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0:00 to 3:00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29743"/>
            <a:ext cx="2270317" cy="23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9512"/>
            <a:ext cx="2286000" cy="224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9512"/>
            <a:ext cx="2252382" cy="224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" y="3385560"/>
            <a:ext cx="2238529" cy="240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85560"/>
            <a:ext cx="2286000" cy="240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17" y="3388876"/>
            <a:ext cx="2301683" cy="24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88876"/>
            <a:ext cx="2252382" cy="24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0"/>
            <a:ext cx="1381126" cy="539512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CAMP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194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3:00 to 6:00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35225" y="6172200"/>
            <a:ext cx="5232575" cy="685800"/>
            <a:chOff x="2160397" y="6172200"/>
            <a:chExt cx="5232575" cy="68580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15878" y="4580906"/>
              <a:ext cx="514016" cy="4040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2160397" y="6236146"/>
              <a:ext cx="1040003" cy="493345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Wind Speed</a:t>
              </a:r>
              <a:br>
                <a:rPr lang="en-US" sz="15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     (m/s)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17699" y="6172200"/>
              <a:ext cx="468501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&gt; 10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954744" y="6184454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8.5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10935" y="6172200"/>
              <a:ext cx="504265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&lt; 1.4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43400" y="6184454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7.0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92944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5.5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81600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3.9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31144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2.4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88344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1.9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7000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1.4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1816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6:00 to 9:00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676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9:00 to 12:00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3048000"/>
            <a:ext cx="8305800" cy="311962"/>
            <a:chOff x="457200" y="3048000"/>
            <a:chExt cx="8305800" cy="311962"/>
          </a:xfrm>
        </p:grpSpPr>
        <p:sp>
          <p:nvSpPr>
            <p:cNvPr id="77" name="TextBox 76"/>
            <p:cNvSpPr txBox="1"/>
            <p:nvPr/>
          </p:nvSpPr>
          <p:spPr>
            <a:xfrm>
              <a:off x="457200" y="3051283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12:00 to 15:00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19400" y="3048000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15:00 to 18:00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29200" y="3048000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18:00 to 21:00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15200" y="3048000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21:00 to 00:00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33800" y="6019800"/>
            <a:ext cx="5410200" cy="8382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6096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Diurnal wind profile (local 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16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06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NREL vs. CAMP Wind </a:t>
            </a:r>
            <a:endParaRPr lang="en-US" sz="40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0"/>
            <a:ext cx="815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08" y="3899183"/>
            <a:ext cx="5270392" cy="295881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UMBC Measurement Approach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83242" y="1524000"/>
            <a:ext cx="2984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Organic Carbon (OC)</a:t>
            </a:r>
          </a:p>
          <a:p>
            <a:r>
              <a:rPr lang="en-US" sz="2000" dirty="0" smtClean="0"/>
              <a:t>Elemental Carbon (EC)</a:t>
            </a:r>
          </a:p>
          <a:p>
            <a:r>
              <a:rPr lang="en-US" sz="2000" dirty="0" smtClean="0"/>
              <a:t>Sunset Labs OCEC Field Analyzer</a:t>
            </a:r>
          </a:p>
          <a:p>
            <a:r>
              <a:rPr lang="en-US" sz="2000" dirty="0" smtClean="0"/>
              <a:t>Time resolution: 30-min sample every 45 min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19600"/>
            <a:ext cx="3797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PM</a:t>
            </a:r>
            <a:r>
              <a:rPr lang="en-US" sz="2000" baseline="-25000" dirty="0" smtClean="0"/>
              <a:t>2.5</a:t>
            </a:r>
            <a:r>
              <a:rPr lang="en-US" sz="2000" dirty="0" smtClean="0"/>
              <a:t> Inorganic Composition:</a:t>
            </a:r>
          </a:p>
          <a:p>
            <a:r>
              <a:rPr lang="en-US" sz="2000" dirty="0" smtClean="0"/>
              <a:t>(Na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NH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, Mg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, Cl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, NO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, SO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2-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Particle-into-Liquid Sampler with dual Ion Chromatographs (PILS-IC)</a:t>
            </a:r>
          </a:p>
          <a:p>
            <a:r>
              <a:rPr lang="en-US" sz="2000" dirty="0" smtClean="0"/>
              <a:t>Time resolution: 20-min samples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491" r="2500" b="25448"/>
          <a:stretch/>
        </p:blipFill>
        <p:spPr>
          <a:xfrm>
            <a:off x="0" y="1101436"/>
            <a:ext cx="6009106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92994"/>
            <a:ext cx="7784306" cy="5688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UMBC PM</a:t>
            </a:r>
            <a:r>
              <a:rPr lang="en-US" sz="3200" baseline="-25000" dirty="0" smtClean="0">
                <a:latin typeface="Cambria" panose="02040503050406030204" pitchFamily="18" charset="0"/>
              </a:rPr>
              <a:t>2.5</a:t>
            </a:r>
            <a:r>
              <a:rPr lang="en-US" sz="3200" dirty="0" smtClean="0">
                <a:latin typeface="Cambria" panose="02040503050406030204" pitchFamily="18" charset="0"/>
              </a:rPr>
              <a:t> - Comprehensive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0200" y="1295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NREL-Golden ground 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81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219200"/>
            <a:ext cx="8972698" cy="533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DISCOVER-AQ: Aerosol Concentrations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00200" y="1371600"/>
            <a:ext cx="4343400" cy="646331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Predominance of organic aerosol species (Average = 75% of fine aerosol mass)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Primary vs. Secondary OC in Denver</a:t>
            </a:r>
            <a:endParaRPr lang="en-US" sz="4000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57200" y="1219200"/>
            <a:ext cx="457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t="12581" r="30824" b="25641"/>
          <a:stretch/>
        </p:blipFill>
        <p:spPr bwMode="auto">
          <a:xfrm>
            <a:off x="914400" y="990600"/>
            <a:ext cx="751574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72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Topography of Denver</a:t>
            </a:r>
            <a:endParaRPr lang="en-US" sz="3200" dirty="0"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34200" y="6470073"/>
            <a:ext cx="1376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from NASA</a:t>
            </a:r>
            <a:endParaRPr lang="en-US" sz="1200" b="1" dirty="0"/>
          </a:p>
        </p:txBody>
      </p:sp>
      <p:sp>
        <p:nvSpPr>
          <p:cNvPr id="2" name="5-Point Star 1"/>
          <p:cNvSpPr/>
          <p:nvPr/>
        </p:nvSpPr>
        <p:spPr>
          <a:xfrm>
            <a:off x="3581400" y="37338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5810657"/>
            <a:ext cx="1437763" cy="1047343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NREL-Golden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" y="533400"/>
            <a:ext cx="2253358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2286000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51" y="533400"/>
            <a:ext cx="2264149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0" y="533400"/>
            <a:ext cx="2191310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2209800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429000"/>
            <a:ext cx="2270317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51" y="3429000"/>
            <a:ext cx="2264149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0" y="3429000"/>
            <a:ext cx="2191310" cy="222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457200" y="3048000"/>
            <a:ext cx="8305800" cy="311962"/>
            <a:chOff x="457200" y="3048000"/>
            <a:chExt cx="8305800" cy="311962"/>
          </a:xfrm>
        </p:grpSpPr>
        <p:sp>
          <p:nvSpPr>
            <p:cNvPr id="38" name="TextBox 37"/>
            <p:cNvSpPr txBox="1"/>
            <p:nvPr/>
          </p:nvSpPr>
          <p:spPr>
            <a:xfrm>
              <a:off x="457200" y="3051283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12:00 to 15:00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3048000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15:00 to 18:00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29200" y="3048000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18:00 to 21:00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15200" y="3048000"/>
              <a:ext cx="1447800" cy="308679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21:00 to 00:00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334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0:00 to 3:00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3:00 to 6:00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6:00 to 9:00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7600" y="76200"/>
            <a:ext cx="1295400" cy="308679"/>
          </a:xfrm>
          <a:prstGeom prst="rect">
            <a:avLst/>
          </a:prstGeom>
          <a:noFill/>
        </p:spPr>
        <p:txBody>
          <a:bodyPr wrap="square" lIns="31373" tIns="15687" rIns="31373" bIns="15687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9:00 to 12:00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835225" y="6172200"/>
            <a:ext cx="5232575" cy="685800"/>
            <a:chOff x="2160397" y="6172200"/>
            <a:chExt cx="5232575" cy="685800"/>
          </a:xfrm>
        </p:grpSpPr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15878" y="4580906"/>
              <a:ext cx="514016" cy="4040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160397" y="6236146"/>
              <a:ext cx="1040003" cy="493345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Wind Speed</a:t>
              </a:r>
              <a:br>
                <a:rPr lang="en-US" sz="15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     (m/s)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17699" y="6172200"/>
              <a:ext cx="468501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&gt; 10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54744" y="6184454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8.5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10935" y="6172200"/>
              <a:ext cx="504265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&lt; 1.4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6184454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7.0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92944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5.5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81600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3.9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31144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2.4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88344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1.9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77000" y="6172200"/>
              <a:ext cx="312456" cy="216346"/>
            </a:xfrm>
            <a:prstGeom prst="rect">
              <a:avLst/>
            </a:prstGeom>
            <a:noFill/>
          </p:spPr>
          <p:txBody>
            <a:bodyPr wrap="square" lIns="31373" tIns="15687" rIns="31373" bIns="15687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1.4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733800" y="6019800"/>
            <a:ext cx="5410200" cy="8382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676400" y="60960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Diurnal wind profile </a:t>
            </a:r>
            <a:r>
              <a:rPr lang="en-US" dirty="0" smtClean="0"/>
              <a:t>(local 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93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5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06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</a:rPr>
              <a:t>Local vs. Regional Sources</a:t>
            </a:r>
            <a:endParaRPr lang="en-US" sz="40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990600"/>
            <a:ext cx="914399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0" y="65532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(Thompson et al., </a:t>
            </a:r>
            <a:r>
              <a:rPr lang="en-U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2014)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590800" y="5181600"/>
            <a:ext cx="228600" cy="22860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14478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·</a:t>
            </a:r>
            <a:r>
              <a:rPr lang="en-US" dirty="0" smtClean="0"/>
              <a:t> Red dot: active oil/gas well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00" y="4876800"/>
            <a:ext cx="1524000" cy="1620574"/>
            <a:chOff x="914400" y="4876800"/>
            <a:chExt cx="1524000" cy="1620574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4876800"/>
              <a:ext cx="152400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WD: 18:00-09:00 local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64" y="5181600"/>
              <a:ext cx="1329936" cy="1315774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495800" y="3657600"/>
            <a:ext cx="1524000" cy="1664525"/>
            <a:chOff x="4495800" y="3657600"/>
            <a:chExt cx="1524000" cy="1664525"/>
          </a:xfrm>
        </p:grpSpPr>
        <p:sp>
          <p:nvSpPr>
            <p:cNvPr id="15" name="TextBox 14"/>
            <p:cNvSpPr txBox="1"/>
            <p:nvPr/>
          </p:nvSpPr>
          <p:spPr>
            <a:xfrm>
              <a:off x="4495800" y="3657600"/>
              <a:ext cx="152400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</a:rPr>
                <a:t>WD: 09:00-15:00 local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989528"/>
              <a:ext cx="1309851" cy="13325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5-Point Star 18"/>
          <p:cNvSpPr/>
          <p:nvPr/>
        </p:nvSpPr>
        <p:spPr>
          <a:xfrm>
            <a:off x="4495800" y="2743200"/>
            <a:ext cx="228600" cy="2286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567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Hennigan</dc:creator>
  <cp:lastModifiedBy>Christopher Hennigan</cp:lastModifiedBy>
  <cp:revision>252</cp:revision>
  <dcterms:created xsi:type="dcterms:W3CDTF">2014-10-16T16:57:01Z</dcterms:created>
  <dcterms:modified xsi:type="dcterms:W3CDTF">2015-05-01T13:34:19Z</dcterms:modified>
</cp:coreProperties>
</file>