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73" r:id="rId3"/>
  </p:sldMasterIdLst>
  <p:notesMasterIdLst>
    <p:notesMasterId r:id="rId31"/>
  </p:notesMasterIdLst>
  <p:sldIdLst>
    <p:sldId id="378" r:id="rId4"/>
    <p:sldId id="387" r:id="rId5"/>
    <p:sldId id="384" r:id="rId6"/>
    <p:sldId id="402" r:id="rId7"/>
    <p:sldId id="400" r:id="rId8"/>
    <p:sldId id="401" r:id="rId9"/>
    <p:sldId id="403" r:id="rId10"/>
    <p:sldId id="386" r:id="rId11"/>
    <p:sldId id="364" r:id="rId12"/>
    <p:sldId id="383" r:id="rId13"/>
    <p:sldId id="396" r:id="rId14"/>
    <p:sldId id="395" r:id="rId15"/>
    <p:sldId id="397" r:id="rId16"/>
    <p:sldId id="399" r:id="rId17"/>
    <p:sldId id="418" r:id="rId18"/>
    <p:sldId id="389" r:id="rId19"/>
    <p:sldId id="390" r:id="rId20"/>
    <p:sldId id="391" r:id="rId21"/>
    <p:sldId id="404" r:id="rId22"/>
    <p:sldId id="408" r:id="rId23"/>
    <p:sldId id="409" r:id="rId24"/>
    <p:sldId id="410" r:id="rId25"/>
    <p:sldId id="411" r:id="rId26"/>
    <p:sldId id="412" r:id="rId27"/>
    <p:sldId id="413" r:id="rId28"/>
    <p:sldId id="416" r:id="rId29"/>
    <p:sldId id="417" r:id="rId3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8" autoAdjust="0"/>
    <p:restoredTop sz="86858" autoAdjust="0"/>
  </p:normalViewPr>
  <p:slideViewPr>
    <p:cSldViewPr snapToGrid="0" snapToObjects="1" showGuides="1">
      <p:cViewPr varScale="1">
        <p:scale>
          <a:sx n="124" d="100"/>
          <a:sy n="124" d="100"/>
        </p:scale>
        <p:origin x="-840" y="-96"/>
      </p:cViewPr>
      <p:guideLst>
        <p:guide orient="horz" pos="4256"/>
        <p:guide orient="horz" pos="380"/>
        <p:guide pos="37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Final!$B$1</c:f>
              <c:strCache>
                <c:ptCount val="1"/>
                <c:pt idx="0">
                  <c:v>sigma</c:v>
                </c:pt>
              </c:strCache>
            </c:strRef>
          </c:tx>
          <c:cat>
            <c:numRef>
              <c:f>Final!$A$2:$A$44</c:f>
              <c:numCache>
                <c:formatCode>General</c:formatCode>
                <c:ptCount val="43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</c:numCache>
            </c:numRef>
          </c:cat>
          <c:val>
            <c:numRef>
              <c:f>Final!$B$2:$B$44</c:f>
              <c:numCache>
                <c:formatCode>General</c:formatCode>
                <c:ptCount val="43"/>
                <c:pt idx="0">
                  <c:v>1.0</c:v>
                </c:pt>
                <c:pt idx="1">
                  <c:v>0.999</c:v>
                </c:pt>
                <c:pt idx="2">
                  <c:v>0.996</c:v>
                </c:pt>
                <c:pt idx="3">
                  <c:v>0.992</c:v>
                </c:pt>
                <c:pt idx="4">
                  <c:v>0.985</c:v>
                </c:pt>
                <c:pt idx="5">
                  <c:v>0.975</c:v>
                </c:pt>
                <c:pt idx="6">
                  <c:v>0.963</c:v>
                </c:pt>
                <c:pt idx="7">
                  <c:v>0.949</c:v>
                </c:pt>
                <c:pt idx="8">
                  <c:v>0.932</c:v>
                </c:pt>
                <c:pt idx="9">
                  <c:v>0.913</c:v>
                </c:pt>
                <c:pt idx="10">
                  <c:v>0.891</c:v>
                </c:pt>
                <c:pt idx="11">
                  <c:v>0.864</c:v>
                </c:pt>
                <c:pt idx="12">
                  <c:v>0.843</c:v>
                </c:pt>
                <c:pt idx="13">
                  <c:v>0.824</c:v>
                </c:pt>
                <c:pt idx="14">
                  <c:v>0.808</c:v>
                </c:pt>
                <c:pt idx="15">
                  <c:v>0.793</c:v>
                </c:pt>
                <c:pt idx="16">
                  <c:v>0.783</c:v>
                </c:pt>
                <c:pt idx="17">
                  <c:v>0.773</c:v>
                </c:pt>
                <c:pt idx="18">
                  <c:v>0.758</c:v>
                </c:pt>
                <c:pt idx="19">
                  <c:v>0.739</c:v>
                </c:pt>
                <c:pt idx="20">
                  <c:v>0.711</c:v>
                </c:pt>
                <c:pt idx="21">
                  <c:v>0.666</c:v>
                </c:pt>
                <c:pt idx="22">
                  <c:v>0.599</c:v>
                </c:pt>
                <c:pt idx="23">
                  <c:v>0.53</c:v>
                </c:pt>
                <c:pt idx="24">
                  <c:v>0.465</c:v>
                </c:pt>
                <c:pt idx="25">
                  <c:v>0.406</c:v>
                </c:pt>
                <c:pt idx="26">
                  <c:v>0.354</c:v>
                </c:pt>
                <c:pt idx="27">
                  <c:v>0.322</c:v>
                </c:pt>
                <c:pt idx="28">
                  <c:v>0.297</c:v>
                </c:pt>
                <c:pt idx="29">
                  <c:v>0.278</c:v>
                </c:pt>
                <c:pt idx="30">
                  <c:v>0.262</c:v>
                </c:pt>
                <c:pt idx="31">
                  <c:v>0.249</c:v>
                </c:pt>
                <c:pt idx="32">
                  <c:v>0.238</c:v>
                </c:pt>
                <c:pt idx="33">
                  <c:v>0.228</c:v>
                </c:pt>
                <c:pt idx="34">
                  <c:v>0.216</c:v>
                </c:pt>
                <c:pt idx="35">
                  <c:v>0.2</c:v>
                </c:pt>
                <c:pt idx="36">
                  <c:v>0.178</c:v>
                </c:pt>
                <c:pt idx="37">
                  <c:v>0.152</c:v>
                </c:pt>
                <c:pt idx="38">
                  <c:v>0.121</c:v>
                </c:pt>
                <c:pt idx="39">
                  <c:v>0.09</c:v>
                </c:pt>
                <c:pt idx="40">
                  <c:v>0.059</c:v>
                </c:pt>
                <c:pt idx="41">
                  <c:v>0.028</c:v>
                </c:pt>
                <c:pt idx="42">
                  <c:v>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96334216"/>
        <c:axId val="1796331224"/>
      </c:lineChart>
      <c:lineChart>
        <c:grouping val="standard"/>
        <c:varyColors val="0"/>
        <c:ser>
          <c:idx val="0"/>
          <c:order val="1"/>
          <c:tx>
            <c:strRef>
              <c:f>Final!$F$1</c:f>
              <c:strCache>
                <c:ptCount val="1"/>
                <c:pt idx="0">
                  <c:v>Alt_m</c:v>
                </c:pt>
              </c:strCache>
            </c:strRef>
          </c:tx>
          <c:cat>
            <c:numRef>
              <c:f>Final!$A$2:$A$44</c:f>
              <c:numCache>
                <c:formatCode>General</c:formatCode>
                <c:ptCount val="43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</c:numCache>
            </c:numRef>
          </c:cat>
          <c:val>
            <c:numRef>
              <c:f>Final!$F$2:$F$44</c:f>
              <c:numCache>
                <c:formatCode>General</c:formatCode>
                <c:ptCount val="43"/>
                <c:pt idx="0">
                  <c:v>4.008274175706527</c:v>
                </c:pt>
                <c:pt idx="1">
                  <c:v>20.05682152918755</c:v>
                </c:pt>
                <c:pt idx="2">
                  <c:v>48.20146996236647</c:v>
                </c:pt>
                <c:pt idx="3">
                  <c:v>92.58324124105834</c:v>
                </c:pt>
                <c:pt idx="4">
                  <c:v>161.5483797678693</c:v>
                </c:pt>
                <c:pt idx="5">
                  <c:v>251.4834945087102</c:v>
                </c:pt>
                <c:pt idx="6">
                  <c:v>358.7877102129922</c:v>
                </c:pt>
                <c:pt idx="7">
                  <c:v>488.2019554372258</c:v>
                </c:pt>
                <c:pt idx="8">
                  <c:v>640.5597140312284</c:v>
                </c:pt>
                <c:pt idx="9">
                  <c:v>816.8794297599684</c:v>
                </c:pt>
                <c:pt idx="10">
                  <c:v>1031.673709594289</c:v>
                </c:pt>
                <c:pt idx="11">
                  <c:v>1246.57681988206</c:v>
                </c:pt>
                <c:pt idx="12">
                  <c:v>1429.21526614564</c:v>
                </c:pt>
                <c:pt idx="13">
                  <c:v>1591.78493111723</c:v>
                </c:pt>
                <c:pt idx="14">
                  <c:v>1738.007010992267</c:v>
                </c:pt>
                <c:pt idx="15">
                  <c:v>1857.504590604991</c:v>
                </c:pt>
                <c:pt idx="16">
                  <c:v>1954.143910909132</c:v>
                </c:pt>
                <c:pt idx="17">
                  <c:v>2076.277969798338</c:v>
                </c:pt>
                <c:pt idx="18">
                  <c:v>2244.830698604955</c:v>
                </c:pt>
                <c:pt idx="19">
                  <c:v>2482.669045828443</c:v>
                </c:pt>
                <c:pt idx="20">
                  <c:v>2863.895047560492</c:v>
                </c:pt>
                <c:pt idx="21">
                  <c:v>3479.496257110221</c:v>
                </c:pt>
                <c:pt idx="22">
                  <c:v>4284.439239894958</c:v>
                </c:pt>
                <c:pt idx="23">
                  <c:v>5151.246806961298</c:v>
                </c:pt>
                <c:pt idx="24">
                  <c:v>6033.323050025878</c:v>
                </c:pt>
                <c:pt idx="25">
                  <c:v>6903.708862495466</c:v>
                </c:pt>
                <c:pt idx="26">
                  <c:v>7624.78906682162</c:v>
                </c:pt>
                <c:pt idx="27">
                  <c:v>8150.799769326139</c:v>
                </c:pt>
                <c:pt idx="28">
                  <c:v>8580.329062734335</c:v>
                </c:pt>
                <c:pt idx="29">
                  <c:v>8938.407925149275</c:v>
                </c:pt>
                <c:pt idx="30">
                  <c:v>9247.2469527518</c:v>
                </c:pt>
                <c:pt idx="31">
                  <c:v>9511.889636695447</c:v>
                </c:pt>
                <c:pt idx="32">
                  <c:v>9750.69129882283</c:v>
                </c:pt>
                <c:pt idx="33">
                  <c:v>10008.63385363262</c:v>
                </c:pt>
                <c:pt idx="34">
                  <c:v>10349.34407652924</c:v>
                </c:pt>
                <c:pt idx="35">
                  <c:v>10836.3458219567</c:v>
                </c:pt>
                <c:pt idx="36">
                  <c:v>11498.09873139376</c:v>
                </c:pt>
                <c:pt idx="37">
                  <c:v>12365.84940226194</c:v>
                </c:pt>
                <c:pt idx="38">
                  <c:v>13440.013003739</c:v>
                </c:pt>
                <c:pt idx="39">
                  <c:v>14701.74579126505</c:v>
                </c:pt>
                <c:pt idx="40">
                  <c:v>16245.07931175913</c:v>
                </c:pt>
                <c:pt idx="41">
                  <c:v>18152.40692601036</c:v>
                </c:pt>
                <c:pt idx="42">
                  <c:v>22402.60687681975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96328200"/>
        <c:axId val="1796324904"/>
      </c:lineChart>
      <c:catAx>
        <c:axId val="1796334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796331224"/>
        <c:crosses val="autoZero"/>
        <c:auto val="1"/>
        <c:lblAlgn val="ctr"/>
        <c:lblOffset val="100"/>
        <c:tickLblSkip val="4"/>
        <c:noMultiLvlLbl val="0"/>
      </c:catAx>
      <c:valAx>
        <c:axId val="1796331224"/>
        <c:scaling>
          <c:orientation val="minMax"/>
          <c:max val="1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96334216"/>
        <c:crosses val="autoZero"/>
        <c:crossBetween val="between"/>
      </c:valAx>
      <c:catAx>
        <c:axId val="17963282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96324904"/>
        <c:crosses val="autoZero"/>
        <c:auto val="1"/>
        <c:lblAlgn val="ctr"/>
        <c:lblOffset val="100"/>
        <c:noMultiLvlLbl val="0"/>
      </c:catAx>
      <c:valAx>
        <c:axId val="179632490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1796328200"/>
        <c:crosses val="max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94728F5-67FA-B549-93F7-A90CDEC77163}" type="datetimeFigureOut">
              <a:rPr lang="en-US"/>
              <a:pPr>
                <a:defRPr/>
              </a:pPr>
              <a:t>5/1/15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3721EAB-ADE4-414E-9581-85FA95E135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48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Air_mass" TargetMode="External"/><Relationship Id="rId4" Type="http://schemas.openxmlformats.org/officeDocument/2006/relationships/hyperlink" Target="http://en.wikipedia.org/wiki/Palmer_Divide" TargetMode="External"/><Relationship Id="rId5" Type="http://schemas.openxmlformats.org/officeDocument/2006/relationships/hyperlink" Target="http://en.wikipedia.org/wiki/Colorado_Front_Range" TargetMode="External"/><Relationship Id="rId6" Type="http://schemas.openxmlformats.org/officeDocument/2006/relationships/hyperlink" Target="http://en.wikipedia.org/wiki/Rocky_Mountain" TargetMode="External"/><Relationship Id="rId7" Type="http://schemas.openxmlformats.org/officeDocument/2006/relationships/hyperlink" Target="http://en.wikipedia.org/wiki/Vorticity" TargetMode="External"/><Relationship Id="rId8" Type="http://schemas.openxmlformats.org/officeDocument/2006/relationships/hyperlink" Target="http://en.wikipedia.org/wiki/Denver_Convergence_Vorticity_Zone%23cite_note-Haby-2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Air_mass" TargetMode="External"/><Relationship Id="rId4" Type="http://schemas.openxmlformats.org/officeDocument/2006/relationships/hyperlink" Target="http://en.wikipedia.org/wiki/Palmer_Divide" TargetMode="External"/><Relationship Id="rId5" Type="http://schemas.openxmlformats.org/officeDocument/2006/relationships/hyperlink" Target="http://en.wikipedia.org/wiki/Colorado_Front_Range" TargetMode="External"/><Relationship Id="rId6" Type="http://schemas.openxmlformats.org/officeDocument/2006/relationships/hyperlink" Target="http://en.wikipedia.org/wiki/Rocky_Mountain" TargetMode="External"/><Relationship Id="rId7" Type="http://schemas.openxmlformats.org/officeDocument/2006/relationships/hyperlink" Target="http://en.wikipedia.org/wiki/Vorticity" TargetMode="External"/><Relationship Id="rId8" Type="http://schemas.openxmlformats.org/officeDocument/2006/relationships/hyperlink" Target="http://en.wikipedia.org/wiki/Denver_Convergence_Vorticity_Zone%23cite_note-Haby-2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Air_mass" TargetMode="External"/><Relationship Id="rId4" Type="http://schemas.openxmlformats.org/officeDocument/2006/relationships/hyperlink" Target="http://en.wikipedia.org/wiki/Palmer_Divide" TargetMode="External"/><Relationship Id="rId5" Type="http://schemas.openxmlformats.org/officeDocument/2006/relationships/hyperlink" Target="http://en.wikipedia.org/wiki/Colorado_Front_Range" TargetMode="External"/><Relationship Id="rId6" Type="http://schemas.openxmlformats.org/officeDocument/2006/relationships/hyperlink" Target="http://en.wikipedia.org/wiki/Rocky_Mountain" TargetMode="External"/><Relationship Id="rId7" Type="http://schemas.openxmlformats.org/officeDocument/2006/relationships/hyperlink" Target="http://en.wikipedia.org/wiki/Vorticity" TargetMode="External"/><Relationship Id="rId8" Type="http://schemas.openxmlformats.org/officeDocument/2006/relationships/hyperlink" Target="http://en.wikipedia.org/wiki/Denver_Convergence_Vorticity_Zone%23cite_note-Haby-2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Air_mass" TargetMode="External"/><Relationship Id="rId4" Type="http://schemas.openxmlformats.org/officeDocument/2006/relationships/hyperlink" Target="http://en.wikipedia.org/wiki/Palmer_Divide" TargetMode="External"/><Relationship Id="rId5" Type="http://schemas.openxmlformats.org/officeDocument/2006/relationships/hyperlink" Target="http://en.wikipedia.org/wiki/Colorado_Front_Range" TargetMode="External"/><Relationship Id="rId6" Type="http://schemas.openxmlformats.org/officeDocument/2006/relationships/hyperlink" Target="http://en.wikipedia.org/wiki/Rocky_Mountain" TargetMode="External"/><Relationship Id="rId7" Type="http://schemas.openxmlformats.org/officeDocument/2006/relationships/hyperlink" Target="http://en.wikipedia.org/wiki/Vorticity" TargetMode="External"/><Relationship Id="rId8" Type="http://schemas.openxmlformats.org/officeDocument/2006/relationships/hyperlink" Target="http://en.wikipedia.org/wiki/Denver_Convergence_Vorticity_Zone%23cite_note-Haby-2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DCVZ conditions form when a low-level moist, southeasterly flowing </a:t>
            </a:r>
            <a:r>
              <a:rPr lang="en-US" dirty="0" smtClean="0">
                <a:hlinkClick r:id="rId3" tooltip="Air mass"/>
              </a:rPr>
              <a:t>air mass</a:t>
            </a:r>
            <a:r>
              <a:rPr lang="en-US" dirty="0" smtClean="0"/>
              <a:t> meets the </a:t>
            </a:r>
            <a:r>
              <a:rPr lang="en-US" dirty="0" smtClean="0">
                <a:hlinkClick r:id="rId4" tooltip="Palmer Divide"/>
              </a:rPr>
              <a:t>Palmer Divide</a:t>
            </a:r>
            <a:r>
              <a:rPr lang="en-US" dirty="0" smtClean="0"/>
              <a:t>, a ridge that extends east of the </a:t>
            </a:r>
            <a:r>
              <a:rPr lang="en-US" dirty="0" smtClean="0">
                <a:hlinkClick r:id="rId5" tooltip="Colorado Front Range"/>
              </a:rPr>
              <a:t>Colorado Front Range</a:t>
            </a:r>
            <a:r>
              <a:rPr lang="en-US" dirty="0" smtClean="0"/>
              <a:t>. If the moist air lifts over the ridge and meets northwesterly winds originating in the </a:t>
            </a:r>
            <a:r>
              <a:rPr lang="en-US" dirty="0" smtClean="0">
                <a:hlinkClick r:id="rId6" tooltip="Rocky Mountain"/>
              </a:rPr>
              <a:t>Rocky Mountain</a:t>
            </a:r>
            <a:r>
              <a:rPr lang="en-US" dirty="0" smtClean="0"/>
              <a:t> foothills, winds may converge to create enhanced cyclonic </a:t>
            </a:r>
            <a:r>
              <a:rPr lang="en-US" dirty="0" smtClean="0">
                <a:hlinkClick r:id="rId7" tooltip="Vorticity"/>
              </a:rPr>
              <a:t>vorticity</a:t>
            </a:r>
            <a:r>
              <a:rPr lang="en-US" dirty="0" smtClean="0"/>
              <a:t>.</a:t>
            </a:r>
            <a:r>
              <a:rPr lang="en-US" baseline="30000" dirty="0" smtClean="0">
                <a:hlinkClick r:id="rId8"/>
              </a:rPr>
              <a:t>[2]</a:t>
            </a:r>
            <a:r>
              <a:rPr lang="en-US" dirty="0" smtClean="0"/>
              <a:t> </a:t>
            </a:r>
            <a:endParaRPr lang="en-US" dirty="0">
              <a:latin typeface="Calibri" charset="0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69D6301-2410-4443-B2F2-558E1C91E10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DCVZ conditions form when a low-level moist, southeasterly flowing </a:t>
            </a:r>
            <a:r>
              <a:rPr lang="en-US" dirty="0" smtClean="0">
                <a:hlinkClick r:id="rId3" tooltip="Air mass"/>
              </a:rPr>
              <a:t>air mass</a:t>
            </a:r>
            <a:r>
              <a:rPr lang="en-US" dirty="0" smtClean="0"/>
              <a:t> meets the </a:t>
            </a:r>
            <a:r>
              <a:rPr lang="en-US" dirty="0" smtClean="0">
                <a:hlinkClick r:id="rId4" tooltip="Palmer Divide"/>
              </a:rPr>
              <a:t>Palmer Divide</a:t>
            </a:r>
            <a:r>
              <a:rPr lang="en-US" dirty="0" smtClean="0"/>
              <a:t>, a ridge that extends east of the </a:t>
            </a:r>
            <a:r>
              <a:rPr lang="en-US" dirty="0" smtClean="0">
                <a:hlinkClick r:id="rId5" tooltip="Colorado Front Range"/>
              </a:rPr>
              <a:t>Colorado Front Range</a:t>
            </a:r>
            <a:r>
              <a:rPr lang="en-US" dirty="0" smtClean="0"/>
              <a:t>. If the moist air lifts over the ridge and meets northwesterly winds originating in the </a:t>
            </a:r>
            <a:r>
              <a:rPr lang="en-US" dirty="0" smtClean="0">
                <a:hlinkClick r:id="rId6" tooltip="Rocky Mountain"/>
              </a:rPr>
              <a:t>Rocky Mountain</a:t>
            </a:r>
            <a:r>
              <a:rPr lang="en-US" dirty="0" smtClean="0"/>
              <a:t> foothills, winds may converge to create enhanced cyclonic </a:t>
            </a:r>
            <a:r>
              <a:rPr lang="en-US" dirty="0" smtClean="0">
                <a:hlinkClick r:id="rId7" tooltip="Vorticity"/>
              </a:rPr>
              <a:t>vorticity</a:t>
            </a:r>
            <a:r>
              <a:rPr lang="en-US" dirty="0" smtClean="0"/>
              <a:t>.</a:t>
            </a:r>
            <a:r>
              <a:rPr lang="en-US" baseline="30000" dirty="0" smtClean="0">
                <a:hlinkClick r:id="rId8"/>
              </a:rPr>
              <a:t>[2]</a:t>
            </a:r>
            <a:r>
              <a:rPr lang="en-US" dirty="0" smtClean="0"/>
              <a:t> </a:t>
            </a:r>
            <a:endParaRPr lang="en-US" dirty="0">
              <a:latin typeface="Calibri" charset="0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69D6301-2410-4443-B2F2-558E1C91E10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DCVZ conditions form when a low-level moist, southeasterly flowing </a:t>
            </a:r>
            <a:r>
              <a:rPr lang="en-US" dirty="0" smtClean="0">
                <a:hlinkClick r:id="rId3" tooltip="Air mass"/>
              </a:rPr>
              <a:t>air mass</a:t>
            </a:r>
            <a:r>
              <a:rPr lang="en-US" dirty="0" smtClean="0"/>
              <a:t> meets the </a:t>
            </a:r>
            <a:r>
              <a:rPr lang="en-US" dirty="0" smtClean="0">
                <a:hlinkClick r:id="rId4" tooltip="Palmer Divide"/>
              </a:rPr>
              <a:t>Palmer Divide</a:t>
            </a:r>
            <a:r>
              <a:rPr lang="en-US" dirty="0" smtClean="0"/>
              <a:t>, a ridge that extends east of the </a:t>
            </a:r>
            <a:r>
              <a:rPr lang="en-US" dirty="0" smtClean="0">
                <a:hlinkClick r:id="rId5" tooltip="Colorado Front Range"/>
              </a:rPr>
              <a:t>Colorado Front Range</a:t>
            </a:r>
            <a:r>
              <a:rPr lang="en-US" dirty="0" smtClean="0"/>
              <a:t>. If the moist air lifts over the ridge and meets northwesterly winds originating in the </a:t>
            </a:r>
            <a:r>
              <a:rPr lang="en-US" dirty="0" smtClean="0">
                <a:hlinkClick r:id="rId6" tooltip="Rocky Mountain"/>
              </a:rPr>
              <a:t>Rocky Mountain</a:t>
            </a:r>
            <a:r>
              <a:rPr lang="en-US" dirty="0" smtClean="0"/>
              <a:t> foothills, winds may converge to create enhanced cyclonic </a:t>
            </a:r>
            <a:r>
              <a:rPr lang="en-US" dirty="0" smtClean="0">
                <a:hlinkClick r:id="rId7" tooltip="Vorticity"/>
              </a:rPr>
              <a:t>vorticity</a:t>
            </a:r>
            <a:r>
              <a:rPr lang="en-US" dirty="0" smtClean="0"/>
              <a:t>.</a:t>
            </a:r>
            <a:r>
              <a:rPr lang="en-US" baseline="30000" dirty="0" smtClean="0">
                <a:hlinkClick r:id="rId8"/>
              </a:rPr>
              <a:t>[2]</a:t>
            </a:r>
            <a:r>
              <a:rPr lang="en-US" dirty="0" smtClean="0"/>
              <a:t> </a:t>
            </a:r>
            <a:endParaRPr lang="en-US" dirty="0">
              <a:latin typeface="Calibri" charset="0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69D6301-2410-4443-B2F2-558E1C91E10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P3 bias persistent at all times</a:t>
            </a:r>
          </a:p>
          <a:p>
            <a:r>
              <a:rPr lang="en-US" dirty="0" smtClean="0"/>
              <a:t>C-130</a:t>
            </a:r>
            <a:r>
              <a:rPr lang="en-US" baseline="0" dirty="0" smtClean="0"/>
              <a:t> does not give clear bias, but seems that the WY leg and some legs over Divide are also low.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P3 bias (all data) is smaller in the PM than in the AM. Still slightly larger than </a:t>
            </a:r>
            <a:r>
              <a:rPr lang="en-US" baseline="0" dirty="0" err="1" smtClean="0"/>
              <a:t>Sondes</a:t>
            </a:r>
            <a:r>
              <a:rPr lang="en-US" baseline="0" dirty="0" smtClean="0"/>
              <a:t>, but need to separate time for 02 profile only</a:t>
            </a:r>
          </a:p>
          <a:p>
            <a:r>
              <a:rPr lang="en-US" baseline="0" dirty="0" err="1" smtClean="0"/>
              <a:t>Sonde</a:t>
            </a:r>
            <a:r>
              <a:rPr lang="en-US" baseline="0" dirty="0" smtClean="0"/>
              <a:t> bias ~ 5 ppb (~10%), P3 Platteville bias ~8 ppb (&gt;10%)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721EAB-ADE4-414E-9581-85FA95E1352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480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^12 km domain</a:t>
            </a:r>
            <a:r>
              <a:rPr lang="en-US" baseline="0" dirty="0" smtClean="0"/>
              <a:t> is set a bit large to match National AQ Forecasting Capability for side-by-side verification.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F79F7-E093-4D43-8BEE-3F1D18F93EE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3966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</a:rPr>
              <a:t>Also during campaign</a:t>
            </a:r>
            <a:r>
              <a:rPr lang="en-US" baseline="0" dirty="0" smtClean="0">
                <a:latin typeface="Calibri" charset="0"/>
              </a:rPr>
              <a:t> we saw that the best forecast was not always the latest forecast</a:t>
            </a:r>
          </a:p>
          <a:p>
            <a:pPr eaLnBrk="1" hangingPunct="1">
              <a:spcBef>
                <a:spcPct val="0"/>
              </a:spcBef>
            </a:pPr>
            <a:endParaRPr lang="en-US" baseline="0" dirty="0" smtClean="0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>
                <a:latin typeface="Calibri" charset="0"/>
              </a:rPr>
              <a:t>Show all times comparisons</a:t>
            </a:r>
            <a:endParaRPr lang="en-US" dirty="0">
              <a:latin typeface="Calibri" charset="0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69D6301-2410-4443-B2F2-558E1C91E10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Ozone that is produced over the Front Range is pushed </a:t>
            </a:r>
            <a:br>
              <a:rPr lang="en-US" dirty="0" smtClean="0"/>
            </a:br>
            <a:r>
              <a:rPr lang="en-US" dirty="0" smtClean="0"/>
              <a:t>westward into the mountains by thermally driven upslope.</a:t>
            </a:r>
          </a:p>
          <a:p>
            <a:pPr algn="ctr"/>
            <a:r>
              <a:rPr lang="en-US" dirty="0" smtClean="0"/>
              <a:t>Demonstrates how Front Range Ozone can impact remote areas </a:t>
            </a:r>
            <a:br>
              <a:rPr lang="en-US" dirty="0" smtClean="0"/>
            </a:br>
            <a:r>
              <a:rPr lang="en-US" dirty="0" smtClean="0"/>
              <a:t>up to the divide and into the adjacent valleys West of the divide.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721EAB-ADE4-414E-9581-85FA95E1352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312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Nox</a:t>
            </a:r>
            <a:r>
              <a:rPr lang="en-US" dirty="0" smtClean="0"/>
              <a:t>, CO too high</a:t>
            </a:r>
          </a:p>
          <a:p>
            <a:r>
              <a:rPr lang="en-US" dirty="0" smtClean="0"/>
              <a:t>VOCs all over the board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721EAB-ADE4-414E-9581-85FA95E1352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090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P3 bias persistent at all times</a:t>
            </a:r>
          </a:p>
          <a:p>
            <a:r>
              <a:rPr lang="en-US" dirty="0" smtClean="0"/>
              <a:t>C-130</a:t>
            </a:r>
            <a:r>
              <a:rPr lang="en-US" baseline="0" dirty="0" smtClean="0"/>
              <a:t> does not give clear bias, but seems that the WY leg and some legs over Divide are also low.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P3 bias (all data) is smaller in the PM than in the AM. Still slightly larger than </a:t>
            </a:r>
            <a:r>
              <a:rPr lang="en-US" baseline="0" dirty="0" err="1" smtClean="0"/>
              <a:t>Sondes</a:t>
            </a:r>
            <a:r>
              <a:rPr lang="en-US" baseline="0" dirty="0" smtClean="0"/>
              <a:t>, but need to separate time for 02 profile only</a:t>
            </a:r>
          </a:p>
          <a:p>
            <a:r>
              <a:rPr lang="en-US" baseline="0" dirty="0" err="1" smtClean="0"/>
              <a:t>Sonde</a:t>
            </a:r>
            <a:r>
              <a:rPr lang="en-US" baseline="0" dirty="0" smtClean="0"/>
              <a:t> bias ~ 5 ppb (~10%), P3 Platteville bias ~8 ppb (&gt;10%)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721EAB-ADE4-414E-9581-85FA95E1352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48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721EAB-ADE4-414E-9581-85FA95E1352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48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 food </a:t>
            </a:r>
            <a:r>
              <a:rPr lang="en-US" smtClean="0"/>
              <a:t>for thought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721EAB-ADE4-414E-9581-85FA95E1352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501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 food </a:t>
            </a:r>
            <a:r>
              <a:rPr lang="en-US" smtClean="0"/>
              <a:t>for thought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721EAB-ADE4-414E-9581-85FA95E1352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501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DCVZ conditions form when a low-level moist, southeasterly flowing </a:t>
            </a:r>
            <a:r>
              <a:rPr lang="en-US" dirty="0" smtClean="0">
                <a:hlinkClick r:id="rId3" tooltip="Air mass"/>
              </a:rPr>
              <a:t>air mass</a:t>
            </a:r>
            <a:r>
              <a:rPr lang="en-US" dirty="0" smtClean="0"/>
              <a:t> meets the </a:t>
            </a:r>
            <a:r>
              <a:rPr lang="en-US" dirty="0" smtClean="0">
                <a:hlinkClick r:id="rId4" tooltip="Palmer Divide"/>
              </a:rPr>
              <a:t>Palmer Divide</a:t>
            </a:r>
            <a:r>
              <a:rPr lang="en-US" dirty="0" smtClean="0"/>
              <a:t>, a ridge that extends east of the </a:t>
            </a:r>
            <a:r>
              <a:rPr lang="en-US" dirty="0" smtClean="0">
                <a:hlinkClick r:id="rId5" tooltip="Colorado Front Range"/>
              </a:rPr>
              <a:t>Colorado Front Range</a:t>
            </a:r>
            <a:r>
              <a:rPr lang="en-US" dirty="0" smtClean="0"/>
              <a:t>. If the moist air lifts over the ridge and meets northwesterly winds originating in the </a:t>
            </a:r>
            <a:r>
              <a:rPr lang="en-US" dirty="0" smtClean="0">
                <a:hlinkClick r:id="rId6" tooltip="Rocky Mountain"/>
              </a:rPr>
              <a:t>Rocky Mountain</a:t>
            </a:r>
            <a:r>
              <a:rPr lang="en-US" dirty="0" smtClean="0"/>
              <a:t> foothills, winds may converge to create enhanced cyclonic </a:t>
            </a:r>
            <a:r>
              <a:rPr lang="en-US" dirty="0" smtClean="0">
                <a:hlinkClick r:id="rId7" tooltip="Vorticity"/>
              </a:rPr>
              <a:t>vorticity</a:t>
            </a:r>
            <a:r>
              <a:rPr lang="en-US" dirty="0" smtClean="0"/>
              <a:t>.</a:t>
            </a:r>
            <a:r>
              <a:rPr lang="en-US" baseline="30000" dirty="0" smtClean="0">
                <a:hlinkClick r:id="rId8"/>
              </a:rPr>
              <a:t>[2]</a:t>
            </a:r>
            <a:r>
              <a:rPr lang="en-US" dirty="0" smtClean="0"/>
              <a:t> </a:t>
            </a:r>
            <a:endParaRPr lang="en-US" dirty="0">
              <a:latin typeface="Calibri" charset="0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69D6301-2410-4443-B2F2-558E1C91E10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79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A9F16-AF34-AE42-9534-E8B551E39885}" type="datetimeFigureOut">
              <a:rPr lang="en-US"/>
              <a:pPr>
                <a:defRPr/>
              </a:pPr>
              <a:t>5/1/15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CAF5A-168A-9A48-B9B4-9464846C8D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2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6658D-1A44-134F-9CD3-5A7535C7735E}" type="datetimeFigureOut">
              <a:rPr lang="en-US"/>
              <a:pPr>
                <a:defRPr/>
              </a:pPr>
              <a:t>5/1/15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16398-8BD3-174A-B72B-3B0E1C18FD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1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BE458-14D0-497B-9C05-59D3F8277F0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536CD-5710-4DF5-8CBC-BCF424421C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3813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BE458-14D0-497B-9C05-59D3F8277F0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536CD-5710-4DF5-8CBC-BCF424421C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92181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BE458-14D0-497B-9C05-59D3F8277F0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536CD-5710-4DF5-8CBC-BCF424421C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8045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BE458-14D0-497B-9C05-59D3F8277F0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536CD-5710-4DF5-8CBC-BCF424421C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8300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BE458-14D0-497B-9C05-59D3F8277F0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536CD-5710-4DF5-8CBC-BCF424421C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1679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BE458-14D0-497B-9C05-59D3F8277F0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536CD-5710-4DF5-8CBC-BCF424421C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9286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BE458-14D0-497B-9C05-59D3F8277F0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536CD-5710-4DF5-8CBC-BCF424421C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5878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BE458-14D0-497B-9C05-59D3F8277F0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536CD-5710-4DF5-8CBC-BCF424421C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4612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DA77C-5A13-F548-B627-C79F42EDE714}" type="datetimeFigureOut">
              <a:rPr lang="en-US"/>
              <a:pPr>
                <a:defRPr/>
              </a:pPr>
              <a:t>5/1/15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B150A-0371-1540-91D5-1B8C438F1D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5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BE458-14D0-497B-9C05-59D3F8277F0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536CD-5710-4DF5-8CBC-BCF424421C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432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BE458-14D0-497B-9C05-59D3F8277F0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536CD-5710-4DF5-8CBC-BCF424421C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45765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BE458-14D0-497B-9C05-59D3F8277F0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536CD-5710-4DF5-8CBC-BCF424421C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83586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7C85C-4487-EA4E-AB3E-556AF6044263}" type="datetimeFigureOut">
              <a:rPr lang="en-US"/>
              <a:pPr>
                <a:defRPr/>
              </a:pPr>
              <a:t>5/1/15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59C1B-0148-2741-B414-D6F29F6165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3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BE02F-1130-F943-8A11-F509EBDD05FE}" type="datetimeFigureOut">
              <a:rPr lang="en-US"/>
              <a:pPr>
                <a:defRPr/>
              </a:pPr>
              <a:t>5/1/15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6E6FD-CF4A-4443-80CF-91AF566A75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5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1FF23-7ABC-6B4A-AAE5-091A44C88B4B}" type="datetimeFigureOut">
              <a:rPr lang="en-US"/>
              <a:pPr>
                <a:defRPr/>
              </a:pPr>
              <a:t>5/1/15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C7523-8EC1-2340-A74F-8E886D58E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4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140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00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87FD4-C131-CF46-BA80-864A41EE8D87}" type="datetimeFigureOut">
              <a:rPr lang="en-US"/>
              <a:pPr>
                <a:defRPr/>
              </a:pPr>
              <a:t>5/1/15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F8327-F651-5347-9ED1-47B89BFB5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54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A7959-8DC9-7D4D-B183-F12BB8AA79BE}" type="datetimeFigureOut">
              <a:rPr lang="en-US"/>
              <a:pPr>
                <a:defRPr/>
              </a:pPr>
              <a:t>5/1/15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392DC-BA4F-D64D-BE14-E71661B3CE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0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2B7C2CA-8494-814D-85E3-ECCD1B89D738}" type="datetimeFigureOut">
              <a:rPr lang="en-US"/>
              <a:pPr>
                <a:defRPr/>
              </a:pPr>
              <a:t>5/1/15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EDE99B9-E35D-944F-A579-51B17130A2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5"/>
          <p:cNvPicPr>
            <a:picLocks noChangeAspect="1"/>
          </p:cNvPicPr>
          <p:nvPr userDrawn="1"/>
        </p:nvPicPr>
        <p:blipFill>
          <a:blip r:embed="rId13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7DDBE458-14D0-497B-9C05-59D3F8277F0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5/1/15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3FD536CD-5710-4DF5-8CBC-BCF424421C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355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5/1/15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hyperlink" Target="http://catalog.eol.ucar.edu/frappe/model" TargetMode="External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8" Type="http://schemas.openxmlformats.org/officeDocument/2006/relationships/image" Target="../media/image500.png"/><Relationship Id="rId9" Type="http://schemas.openxmlformats.org/officeDocument/2006/relationships/image" Target="../media/image22.wm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54.jpe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9.jpeg"/><Relationship Id="rId3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aeronet.gsfc.nasa.gov/new_web/DRAGON-USA_2014_Colorado.html" TargetMode="External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hyperlink" Target="http://aeronet.gsfc.nasa.gov/new_web/DRAGON-USA_2014_Colorado.html" TargetMode="External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emf"/><Relationship Id="rId5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0338" y="5039978"/>
            <a:ext cx="88265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Joint FRAPPÉ/DISCOVER-AQ Science Team </a:t>
            </a:r>
            <a:r>
              <a:rPr lang="en-US" sz="2000" b="1" dirty="0" smtClean="0"/>
              <a:t>Meeting, May 2015</a:t>
            </a:r>
          </a:p>
        </p:txBody>
      </p:sp>
      <p:pic>
        <p:nvPicPr>
          <p:cNvPr id="4" name="Picture 3" descr="FRAPPE_Logo_ULTIMATEfinal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3425" y="5471526"/>
            <a:ext cx="1625377" cy="1300302"/>
          </a:xfrm>
          <a:prstGeom prst="rect">
            <a:avLst/>
          </a:prstGeom>
        </p:spPr>
      </p:pic>
      <p:pic>
        <p:nvPicPr>
          <p:cNvPr id="5" name="Picture 6" descr="DISCOVER-AQ Bann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3260" y="5676365"/>
            <a:ext cx="4493191" cy="86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88" y="197996"/>
            <a:ext cx="9144000" cy="2055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A Synopsis of Forecast </a:t>
            </a:r>
            <a:r>
              <a:rPr lang="en-US" sz="4000" b="1" dirty="0" smtClean="0"/>
              <a:t>Activities </a:t>
            </a: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/>
              <a:t>and Ongoing Modeling Efforts</a:t>
            </a:r>
          </a:p>
          <a:p>
            <a:pPr algn="ctr">
              <a:lnSpc>
                <a:spcPct val="70000"/>
              </a:lnSpc>
            </a:pPr>
            <a:endParaRPr lang="en-US" sz="2800" b="1" dirty="0"/>
          </a:p>
          <a:p>
            <a:pPr algn="ctr"/>
            <a:r>
              <a:rPr lang="en-US" sz="2800" b="1" dirty="0" smtClean="0"/>
              <a:t>Gabi Pfister, Ken Pickering and Brad Pierce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20616" y="2598063"/>
            <a:ext cx="4847901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1F497D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THANKS!</a:t>
            </a:r>
          </a:p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To a Most Amazing Forecasting Team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5447" y="3629343"/>
            <a:ext cx="6381086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&amp; Garth </a:t>
            </a:r>
            <a:r>
              <a:rPr lang="en-US" sz="2400" dirty="0" err="1" smtClean="0">
                <a:solidFill>
                  <a:schemeClr val="tx2"/>
                </a:solidFill>
              </a:rPr>
              <a:t>d'Attilo</a:t>
            </a:r>
            <a:r>
              <a:rPr lang="en-US" sz="2400" dirty="0" smtClean="0">
                <a:solidFill>
                  <a:schemeClr val="tx2"/>
                </a:solidFill>
              </a:rPr>
              <a:t> and Tim Frederick </a:t>
            </a:r>
          </a:p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For Seamless </a:t>
            </a:r>
            <a:r>
              <a:rPr lang="en-US" sz="2400" dirty="0">
                <a:solidFill>
                  <a:schemeClr val="tx2"/>
                </a:solidFill>
              </a:rPr>
              <a:t>O</a:t>
            </a:r>
            <a:r>
              <a:rPr lang="en-US" sz="2400" dirty="0" smtClean="0">
                <a:solidFill>
                  <a:schemeClr val="tx2"/>
                </a:solidFill>
              </a:rPr>
              <a:t>perations of the Forecast Center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84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18093" y="1604163"/>
            <a:ext cx="33054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dirty="0" smtClean="0"/>
          </a:p>
          <a:p>
            <a:pPr algn="ctr">
              <a:tabLst>
                <a:tab pos="115888" algn="l"/>
              </a:tabLst>
            </a:pPr>
            <a:r>
              <a:rPr lang="en-US" dirty="0"/>
              <a:t>Evolution of Surface Ozone </a:t>
            </a:r>
            <a:r>
              <a:rPr lang="en-US" dirty="0" smtClean="0"/>
              <a:t>for</a:t>
            </a:r>
            <a:br>
              <a:rPr lang="en-US" dirty="0" smtClean="0"/>
            </a:br>
            <a:r>
              <a:rPr lang="en-US" dirty="0" smtClean="0"/>
              <a:t>Upslope Events on August 11&amp;12</a:t>
            </a:r>
          </a:p>
          <a:p>
            <a:pPr algn="ctr">
              <a:tabLst>
                <a:tab pos="115888" algn="l"/>
              </a:tabLst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70" y="3552576"/>
            <a:ext cx="3849182" cy="2885998"/>
          </a:xfrm>
          <a:prstGeom prst="rect">
            <a:avLst/>
          </a:prstGeom>
          <a:ln>
            <a:solidFill>
              <a:srgbClr val="376092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518093" y="619232"/>
            <a:ext cx="3142535" cy="830997"/>
          </a:xfrm>
          <a:prstGeom prst="rect">
            <a:avLst/>
          </a:prstGeom>
          <a:solidFill>
            <a:srgbClr val="FFCC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Pollution Transport into the Mountains</a:t>
            </a:r>
            <a:endParaRPr lang="en-US" sz="2400" b="1" baseline="-25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369" y="363331"/>
            <a:ext cx="4740240" cy="61405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96718" y="441844"/>
            <a:ext cx="1596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Measured (CDPHE) </a:t>
            </a:r>
            <a:endParaRPr lang="en-US" sz="1400" b="1" dirty="0" smtClean="0"/>
          </a:p>
          <a:p>
            <a:r>
              <a:rPr lang="en-US" sz="1400" b="1" dirty="0" smtClean="0">
                <a:solidFill>
                  <a:srgbClr val="3366FF"/>
                </a:solidFill>
              </a:rPr>
              <a:t>WRF-</a:t>
            </a:r>
            <a:r>
              <a:rPr lang="en-US" sz="1400" b="1" dirty="0" err="1" smtClean="0">
                <a:solidFill>
                  <a:srgbClr val="3366FF"/>
                </a:solidFill>
              </a:rPr>
              <a:t>Chem</a:t>
            </a:r>
            <a:endParaRPr lang="en-US" sz="1400" b="1" dirty="0">
              <a:solidFill>
                <a:srgbClr val="3366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-20484"/>
            <a:ext cx="1250462" cy="369332"/>
          </a:xfrm>
          <a:prstGeom prst="rect">
            <a:avLst/>
          </a:prstGeom>
          <a:solidFill>
            <a:srgbClr val="DCE6F2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WRF-</a:t>
            </a:r>
            <a:r>
              <a:rPr lang="en-US" b="1" dirty="0" err="1" smtClean="0"/>
              <a:t>Chem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45820" y="5648936"/>
            <a:ext cx="3677061" cy="400110"/>
          </a:xfrm>
          <a:prstGeom prst="rect">
            <a:avLst/>
          </a:prstGeom>
          <a:solidFill>
            <a:srgbClr val="FFCC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What about Ozone Ingredients?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43186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NEED - </a:t>
            </a:r>
            <a:r>
              <a:rPr lang="en-US" sz="3600" b="1" dirty="0" smtClean="0"/>
              <a:t>Anthropogenic Emissions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36483" y="1113725"/>
            <a:ext cx="8820150" cy="1559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6738" indent="-339725">
              <a:lnSpc>
                <a:spcPct val="120000"/>
              </a:lnSpc>
              <a:buSzPct val="100000"/>
              <a:buFont typeface="Wingdings" charset="2"/>
              <a:buChar char="§"/>
            </a:pPr>
            <a:r>
              <a:rPr lang="en-US" sz="2000" dirty="0" smtClean="0"/>
              <a:t>Currently available: NEI 2011 (provided by Stu </a:t>
            </a:r>
            <a:r>
              <a:rPr lang="en-US" sz="2000" dirty="0" err="1" smtClean="0"/>
              <a:t>McKeen</a:t>
            </a:r>
            <a:r>
              <a:rPr lang="en-US" sz="2000" dirty="0" smtClean="0"/>
              <a:t>/NOAA)</a:t>
            </a:r>
          </a:p>
          <a:p>
            <a:pPr marL="566738" indent="-339725">
              <a:lnSpc>
                <a:spcPct val="120000"/>
              </a:lnSpc>
              <a:buSzPct val="100000"/>
              <a:buFont typeface="Wingdings" charset="2"/>
              <a:buChar char="§"/>
            </a:pPr>
            <a:r>
              <a:rPr lang="en-US" sz="2000" dirty="0" smtClean="0"/>
              <a:t>Need better region specific emissions (CDPHE, WESTAR, others?) &amp; </a:t>
            </a:r>
            <a:r>
              <a:rPr lang="en-US" sz="2000" dirty="0" smtClean="0"/>
              <a:t>Speciation</a:t>
            </a:r>
            <a:endParaRPr lang="en-US" sz="2000" dirty="0" smtClean="0"/>
          </a:p>
          <a:p>
            <a:pPr marL="566738" indent="-339725">
              <a:lnSpc>
                <a:spcPct val="120000"/>
              </a:lnSpc>
              <a:buSzPct val="100000"/>
              <a:buFont typeface="Wingdings" charset="2"/>
              <a:buChar char="§"/>
            </a:pPr>
            <a:r>
              <a:rPr lang="en-US" sz="2000" dirty="0" smtClean="0"/>
              <a:t>Update Emissions based on Observations (who?)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	</a:t>
            </a:r>
            <a:r>
              <a:rPr lang="en-US" sz="2000" dirty="0" smtClean="0"/>
              <a:t>	</a:t>
            </a:r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sz="2000" dirty="0" smtClean="0"/>
              <a:t>Front Range Emission Working Group </a:t>
            </a:r>
            <a:r>
              <a:rPr lang="en-US" sz="2000" dirty="0" smtClean="0"/>
              <a:t>(proposed </a:t>
            </a:r>
            <a:r>
              <a:rPr lang="en-US" sz="2000" dirty="0" smtClean="0"/>
              <a:t>by K. Briggs, CDPHE)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6483" y="3189803"/>
            <a:ext cx="2850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P-3 Benzene (&lt;3km)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162410" y="3200945"/>
            <a:ext cx="2846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WRF-</a:t>
            </a:r>
            <a:r>
              <a:rPr lang="en-US" b="1" dirty="0" err="1" smtClean="0"/>
              <a:t>Chem</a:t>
            </a:r>
            <a:r>
              <a:rPr lang="en-US" b="1" dirty="0" smtClean="0"/>
              <a:t> Benzene (&lt;3km)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149232" y="3200945"/>
            <a:ext cx="280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NEI 2011 Benzene</a:t>
            </a:r>
            <a:endParaRPr lang="en-US" b="1" dirty="0"/>
          </a:p>
        </p:txBody>
      </p:sp>
      <p:grpSp>
        <p:nvGrpSpPr>
          <p:cNvPr id="18" name="Group 17"/>
          <p:cNvGrpSpPr/>
          <p:nvPr/>
        </p:nvGrpSpPr>
        <p:grpSpPr>
          <a:xfrm>
            <a:off x="6149232" y="3616519"/>
            <a:ext cx="2850488" cy="2937481"/>
            <a:chOff x="6149232" y="3314307"/>
            <a:chExt cx="2850488" cy="29374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57991" y="3314611"/>
              <a:ext cx="2834977" cy="291769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82405" y="6025418"/>
              <a:ext cx="2775527" cy="182880"/>
            </a:xfrm>
            <a:prstGeom prst="rect">
              <a:avLst/>
            </a:prstGeom>
          </p:spPr>
        </p:pic>
        <p:sp>
          <p:nvSpPr>
            <p:cNvPr id="17" name="Frame 16"/>
            <p:cNvSpPr/>
            <p:nvPr/>
          </p:nvSpPr>
          <p:spPr>
            <a:xfrm>
              <a:off x="6149232" y="3314307"/>
              <a:ext cx="2850488" cy="2937481"/>
            </a:xfrm>
            <a:prstGeom prst="frame">
              <a:avLst>
                <a:gd name="adj1" fmla="val 1101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63" y="3560665"/>
            <a:ext cx="2986808" cy="30327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2410" y="3570277"/>
            <a:ext cx="2912138" cy="30155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88" y="6581001"/>
            <a:ext cx="2198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Data: A. </a:t>
            </a:r>
            <a:r>
              <a:rPr lang="en-US" sz="1200" b="1" dirty="0" err="1" smtClean="0"/>
              <a:t>Wisthaler</a:t>
            </a:r>
            <a:r>
              <a:rPr lang="en-US" sz="1200" b="1" dirty="0" smtClean="0"/>
              <a:t>, U Innsbruck</a:t>
            </a:r>
            <a:endParaRPr lang="en-US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-20484"/>
            <a:ext cx="1250462" cy="369332"/>
          </a:xfrm>
          <a:prstGeom prst="rect">
            <a:avLst/>
          </a:prstGeom>
          <a:solidFill>
            <a:srgbClr val="DCE6F2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WRF-</a:t>
            </a:r>
            <a:r>
              <a:rPr lang="en-US" b="1" dirty="0" err="1" smtClean="0"/>
              <a:t>Chem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7279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2863"/>
          <a:stretch/>
        </p:blipFill>
        <p:spPr>
          <a:xfrm>
            <a:off x="5961260" y="1784391"/>
            <a:ext cx="2806025" cy="36342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22" y="3848085"/>
            <a:ext cx="2357242" cy="294508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217189" y="857804"/>
            <a:ext cx="286435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Similar Bias also in MOZART</a:t>
            </a:r>
          </a:p>
          <a:p>
            <a:r>
              <a:rPr lang="en-US" sz="1600" dirty="0"/>
              <a:t>Pacific Inflow/Background? </a:t>
            </a:r>
          </a:p>
          <a:p>
            <a:r>
              <a:rPr lang="en-US" sz="1600" dirty="0"/>
              <a:t>Recirculation? </a:t>
            </a:r>
            <a:r>
              <a:rPr lang="en-US" sz="1600" dirty="0" smtClean="0"/>
              <a:t>  Stratosphere</a:t>
            </a:r>
            <a:r>
              <a:rPr lang="en-US" sz="1600" dirty="0"/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63818" y="589579"/>
            <a:ext cx="31836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Observations    </a:t>
            </a:r>
            <a:r>
              <a:rPr lang="en-US" sz="1400" dirty="0" smtClean="0">
                <a:solidFill>
                  <a:srgbClr val="FF0000"/>
                </a:solidFill>
              </a:rPr>
              <a:t>WRF-</a:t>
            </a:r>
            <a:r>
              <a:rPr lang="en-US" sz="1400" dirty="0" err="1" smtClean="0">
                <a:solidFill>
                  <a:srgbClr val="FF0000"/>
                </a:solidFill>
              </a:rPr>
              <a:t>Chem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1316" b="-1316"/>
          <a:stretch/>
        </p:blipFill>
        <p:spPr>
          <a:xfrm>
            <a:off x="238522" y="857804"/>
            <a:ext cx="2392974" cy="29794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2818251" y="857804"/>
            <a:ext cx="2346053" cy="295602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00136" y="6153440"/>
            <a:ext cx="1867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Platteville </a:t>
            </a:r>
            <a:r>
              <a:rPr lang="en-US" dirty="0" err="1" smtClean="0"/>
              <a:t>Sondes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202500" y="6544799"/>
            <a:ext cx="41135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Data: A. </a:t>
            </a:r>
            <a:r>
              <a:rPr lang="en-US" sz="1400" b="1" dirty="0" err="1" smtClean="0"/>
              <a:t>Weinheimer</a:t>
            </a:r>
            <a:r>
              <a:rPr lang="en-US" sz="1400" b="1" dirty="0" smtClean="0"/>
              <a:t> (Aircraft) A. Thompson (</a:t>
            </a:r>
            <a:r>
              <a:rPr lang="en-US" sz="1400" b="1" dirty="0" err="1" smtClean="0"/>
              <a:t>Sonde</a:t>
            </a:r>
            <a:r>
              <a:rPr lang="en-US" sz="1400" b="1" dirty="0" smtClean="0"/>
              <a:t>)</a:t>
            </a:r>
            <a:endParaRPr lang="en-US" sz="1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63262" y="6121174"/>
            <a:ext cx="1867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Platteville P-3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63262" y="3104289"/>
            <a:ext cx="1867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All Flights P-3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164515" y="3111161"/>
            <a:ext cx="1867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Front Range C130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803802" y="3837291"/>
            <a:ext cx="2352323" cy="2955877"/>
            <a:chOff x="2803802" y="3837291"/>
            <a:chExt cx="2352323" cy="2955877"/>
          </a:xfrm>
        </p:grpSpPr>
        <p:grpSp>
          <p:nvGrpSpPr>
            <p:cNvPr id="4" name="Group 3"/>
            <p:cNvGrpSpPr/>
            <p:nvPr/>
          </p:nvGrpSpPr>
          <p:grpSpPr>
            <a:xfrm>
              <a:off x="2966804" y="3837291"/>
              <a:ext cx="2189321" cy="2955877"/>
              <a:chOff x="6452391" y="2624133"/>
              <a:chExt cx="2499411" cy="3305422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7"/>
              <a:srcRect l="7413" t="6483"/>
              <a:stretch/>
            </p:blipFill>
            <p:spPr>
              <a:xfrm>
                <a:off x="6452391" y="2624133"/>
                <a:ext cx="2490073" cy="3162361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4"/>
              <a:srcRect l="5181" t="95373"/>
              <a:stretch/>
            </p:blipFill>
            <p:spPr>
              <a:xfrm>
                <a:off x="6452391" y="5777155"/>
                <a:ext cx="2499411" cy="152400"/>
              </a:xfrm>
              <a:prstGeom prst="rect">
                <a:avLst/>
              </a:prstGeom>
            </p:spPr>
          </p:pic>
        </p:grp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/>
            <a:srcRect r="92689"/>
            <a:stretch/>
          </p:blipFill>
          <p:spPr>
            <a:xfrm>
              <a:off x="2803802" y="3837291"/>
              <a:ext cx="172340" cy="2945083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6317040" y="2227661"/>
            <a:ext cx="938398" cy="830997"/>
          </a:xfrm>
          <a:prstGeom prst="rect">
            <a:avLst/>
          </a:prstGeom>
          <a:solidFill>
            <a:srgbClr val="DCE6F2"/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Low Bias</a:t>
            </a:r>
          </a:p>
          <a:p>
            <a:r>
              <a:rPr lang="en-US" sz="1600" dirty="0" smtClean="0"/>
              <a:t> also in RAQMS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5196703" y="5688449"/>
            <a:ext cx="3928399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Need Validated Model Inputs for </a:t>
            </a:r>
            <a:r>
              <a:rPr lang="en-US" b="1" dirty="0"/>
              <a:t>L</a:t>
            </a:r>
            <a:r>
              <a:rPr lang="en-US" b="1" dirty="0" smtClean="0"/>
              <a:t>arge Scale, also Out-of-State Emissions</a:t>
            </a:r>
            <a:endParaRPr lang="en-US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3100136" y="6121174"/>
            <a:ext cx="1867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Platteville </a:t>
            </a:r>
            <a:r>
              <a:rPr lang="en-US" dirty="0" err="1" smtClean="0"/>
              <a:t>Sondes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1517" y="3629164"/>
            <a:ext cx="2372923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dirty="0" smtClean="0"/>
              <a:t>Ozone (ppb)</a:t>
            </a:r>
            <a:endParaRPr lang="en-US" sz="1050" dirty="0"/>
          </a:p>
        </p:txBody>
      </p:sp>
      <p:sp>
        <p:nvSpPr>
          <p:cNvPr id="31" name="TextBox 30"/>
          <p:cNvSpPr txBox="1"/>
          <p:nvPr/>
        </p:nvSpPr>
        <p:spPr>
          <a:xfrm>
            <a:off x="239897" y="6648808"/>
            <a:ext cx="2372923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dirty="0" smtClean="0"/>
              <a:t>Ozone (ppb)</a:t>
            </a:r>
            <a:endParaRPr lang="en-US" sz="1050" dirty="0"/>
          </a:p>
        </p:txBody>
      </p:sp>
      <p:sp>
        <p:nvSpPr>
          <p:cNvPr id="34" name="TextBox 33"/>
          <p:cNvSpPr txBox="1"/>
          <p:nvPr/>
        </p:nvSpPr>
        <p:spPr>
          <a:xfrm>
            <a:off x="2819851" y="3641611"/>
            <a:ext cx="2354635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dirty="0" smtClean="0"/>
              <a:t>Ozone (ppb)</a:t>
            </a:r>
            <a:endParaRPr lang="en-US" sz="1050" dirty="0"/>
          </a:p>
        </p:txBody>
      </p:sp>
      <p:sp>
        <p:nvSpPr>
          <p:cNvPr id="35" name="TextBox 34"/>
          <p:cNvSpPr txBox="1"/>
          <p:nvPr/>
        </p:nvSpPr>
        <p:spPr>
          <a:xfrm>
            <a:off x="2784361" y="6658147"/>
            <a:ext cx="2372923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dirty="0" smtClean="0"/>
              <a:t>Ozone (ppb)</a:t>
            </a:r>
            <a:endParaRPr lang="en-US" sz="1050" dirty="0"/>
          </a:p>
        </p:txBody>
      </p:sp>
      <p:sp>
        <p:nvSpPr>
          <p:cNvPr id="36" name="TextBox 35"/>
          <p:cNvSpPr txBox="1"/>
          <p:nvPr/>
        </p:nvSpPr>
        <p:spPr>
          <a:xfrm>
            <a:off x="6230014" y="5257057"/>
            <a:ext cx="2372923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dirty="0" smtClean="0"/>
              <a:t>Ozone (ppb)</a:t>
            </a:r>
            <a:endParaRPr lang="en-US" sz="1050" dirty="0"/>
          </a:p>
        </p:txBody>
      </p:sp>
      <p:sp>
        <p:nvSpPr>
          <p:cNvPr id="29" name="TextBox 28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NEED – </a:t>
            </a:r>
            <a:r>
              <a:rPr lang="en-US" sz="3600" b="1" dirty="0" smtClean="0"/>
              <a:t>Large Scale/Background</a:t>
            </a:r>
            <a:endParaRPr lang="en-US" sz="36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0" y="-20484"/>
            <a:ext cx="1250462" cy="369332"/>
          </a:xfrm>
          <a:prstGeom prst="rect">
            <a:avLst/>
          </a:prstGeom>
          <a:solidFill>
            <a:srgbClr val="DCE6F2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WRF-</a:t>
            </a:r>
            <a:r>
              <a:rPr lang="en-US" b="1" dirty="0" err="1" smtClean="0"/>
              <a:t>Chem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7814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446632" y="3664652"/>
            <a:ext cx="8109856" cy="295666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3055" y="1158322"/>
            <a:ext cx="8109856" cy="243917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7799" b="17533"/>
          <a:stretch/>
        </p:blipFill>
        <p:spPr>
          <a:xfrm>
            <a:off x="465729" y="1200320"/>
            <a:ext cx="8090759" cy="23869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895" t="10498" r="-1"/>
          <a:stretch/>
        </p:blipFill>
        <p:spPr>
          <a:xfrm>
            <a:off x="453055" y="3736346"/>
            <a:ext cx="8068884" cy="28753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5972" y="1200320"/>
            <a:ext cx="8045967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Measured  </a:t>
            </a:r>
            <a:r>
              <a:rPr lang="en-US" sz="1400" b="1" dirty="0" smtClean="0">
                <a:solidFill>
                  <a:srgbClr val="0000FF"/>
                </a:solidFill>
              </a:rPr>
              <a:t>WRF-</a:t>
            </a:r>
            <a:r>
              <a:rPr lang="en-US" sz="1400" b="1" dirty="0" err="1" smtClean="0">
                <a:solidFill>
                  <a:srgbClr val="0000FF"/>
                </a:solidFill>
              </a:rPr>
              <a:t>Chem</a:t>
            </a:r>
            <a:r>
              <a:rPr lang="en-US" sz="1400" b="1" dirty="0">
                <a:solidFill>
                  <a:srgbClr val="0000FF"/>
                </a:solidFill>
              </a:rPr>
              <a:t> </a:t>
            </a:r>
            <a:r>
              <a:rPr lang="en-US" sz="1400" b="1" dirty="0" smtClean="0">
                <a:solidFill>
                  <a:srgbClr val="0000FF"/>
                </a:solidFill>
              </a:rPr>
              <a:t>Base   </a:t>
            </a:r>
            <a:r>
              <a:rPr lang="en-US" sz="1400" b="1" dirty="0" smtClean="0">
                <a:solidFill>
                  <a:srgbClr val="FF0000"/>
                </a:solidFill>
              </a:rPr>
              <a:t>WRF-</a:t>
            </a:r>
            <a:r>
              <a:rPr lang="en-US" sz="1400" b="1" dirty="0" err="1" smtClean="0">
                <a:solidFill>
                  <a:srgbClr val="FF0000"/>
                </a:solidFill>
              </a:rPr>
              <a:t>Chem</a:t>
            </a:r>
            <a:r>
              <a:rPr lang="en-US" sz="1400" b="1" dirty="0" smtClean="0">
                <a:solidFill>
                  <a:srgbClr val="FF0000"/>
                </a:solidFill>
              </a:rPr>
              <a:t> LBC_O3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88" y="6550223"/>
            <a:ext cx="81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10-18 LT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68231" y="3705620"/>
            <a:ext cx="8053708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Base-Measured     </a:t>
            </a:r>
            <a:r>
              <a:rPr lang="en-US" sz="1400" b="1" dirty="0" smtClean="0">
                <a:solidFill>
                  <a:srgbClr val="0000FF"/>
                </a:solidFill>
              </a:rPr>
              <a:t>LBC_O3-Measured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70168" y="6231691"/>
            <a:ext cx="79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 -&gt; 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3055" y="711944"/>
            <a:ext cx="3114029" cy="369332"/>
          </a:xfrm>
          <a:prstGeom prst="rect">
            <a:avLst/>
          </a:prstGeom>
          <a:solidFill>
            <a:srgbClr val="DCE6F2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Evaluation with Surface Ozone 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929166" y="5510768"/>
            <a:ext cx="4916731" cy="338554"/>
          </a:xfrm>
          <a:prstGeom prst="rect">
            <a:avLst/>
          </a:prstGeom>
          <a:solidFill>
            <a:srgbClr val="DCE6F2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Improving the low FT bias increases the high surface bias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929166" y="3191786"/>
            <a:ext cx="3482043" cy="338554"/>
          </a:xfrm>
          <a:prstGeom prst="rect">
            <a:avLst/>
          </a:prstGeom>
          <a:solidFill>
            <a:srgbClr val="DCE6F2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Model biased high at most surface sites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814631" y="6591685"/>
            <a:ext cx="33210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Surface Data: CDPHE, EPA, NPS, NOAA, NASA, CU</a:t>
            </a:r>
            <a:endParaRPr lang="en-US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NEED - </a:t>
            </a:r>
            <a:r>
              <a:rPr lang="en-US" sz="3600" b="1" dirty="0"/>
              <a:t>M</a:t>
            </a:r>
            <a:r>
              <a:rPr lang="en-US" sz="3600" b="1" dirty="0" smtClean="0"/>
              <a:t>easurements in 4D</a:t>
            </a:r>
            <a:endParaRPr lang="en-US" sz="3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-20484"/>
            <a:ext cx="1250462" cy="369332"/>
          </a:xfrm>
          <a:prstGeom prst="rect">
            <a:avLst/>
          </a:prstGeom>
          <a:solidFill>
            <a:srgbClr val="DCE6F2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WRF-</a:t>
            </a:r>
            <a:r>
              <a:rPr lang="en-US" b="1" dirty="0" err="1" smtClean="0"/>
              <a:t>Chem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4510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8635" y="2691483"/>
            <a:ext cx="7087197" cy="1077218"/>
          </a:xfrm>
          <a:prstGeom prst="rect">
            <a:avLst/>
          </a:prstGeom>
          <a:solidFill>
            <a:srgbClr val="FFCC66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Thanks everyone for participating and </a:t>
            </a:r>
            <a:endParaRPr lang="en-US" sz="3200" b="1" dirty="0" smtClean="0"/>
          </a:p>
          <a:p>
            <a:pPr algn="ctr"/>
            <a:r>
              <a:rPr lang="en-US" sz="3200" b="1" dirty="0" smtClean="0"/>
              <a:t>looking </a:t>
            </a:r>
            <a:r>
              <a:rPr lang="en-US" sz="3200" b="1" dirty="0" smtClean="0"/>
              <a:t>forward to a successful meeting!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39042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2810" y="2622460"/>
            <a:ext cx="4230156" cy="1200329"/>
          </a:xfrm>
          <a:prstGeom prst="rect">
            <a:avLst/>
          </a:prstGeom>
          <a:solidFill>
            <a:srgbClr val="FFCC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/>
              <a:t>EXTRAS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247161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588" y="40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How did we do?</a:t>
            </a:r>
            <a:endParaRPr lang="en-US" sz="4000" b="1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2259117" y="693540"/>
            <a:ext cx="4628942" cy="9202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809017" y="784841"/>
            <a:ext cx="3529141" cy="246221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>
            <a:spAutoFit/>
          </a:bodyPr>
          <a:lstStyle/>
          <a:p>
            <a:r>
              <a:rPr lang="en-US" sz="1600" dirty="0" smtClean="0"/>
              <a:t>  NCAR </a:t>
            </a:r>
            <a:r>
              <a:rPr lang="en-US" sz="1600" dirty="0"/>
              <a:t>WRF ARW </a:t>
            </a:r>
            <a:r>
              <a:rPr lang="en-US" sz="1600" dirty="0" smtClean="0"/>
              <a:t>MMM Met Evaluation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74809"/>
          <a:stretch/>
        </p:blipFill>
        <p:spPr>
          <a:xfrm>
            <a:off x="68898" y="3800543"/>
            <a:ext cx="5480238" cy="18519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4550" y="1435556"/>
            <a:ext cx="2541638" cy="52752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b="74939"/>
          <a:stretch/>
        </p:blipFill>
        <p:spPr>
          <a:xfrm>
            <a:off x="68898" y="1686167"/>
            <a:ext cx="5480237" cy="18423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0"/>
            <a:ext cx="2248182" cy="369332"/>
          </a:xfrm>
          <a:prstGeom prst="rect">
            <a:avLst/>
          </a:prstGeom>
          <a:solidFill>
            <a:srgbClr val="DCE6F2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WRF ARW Tracer Run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7069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588" y="40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How did we do?</a:t>
            </a:r>
            <a:endParaRPr lang="en-US" sz="4000" b="1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2259117" y="693540"/>
            <a:ext cx="4628942" cy="9202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809017" y="784841"/>
            <a:ext cx="3529141" cy="246221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>
            <a:spAutoFit/>
          </a:bodyPr>
          <a:lstStyle/>
          <a:p>
            <a:r>
              <a:rPr lang="en-US" sz="1600" dirty="0" smtClean="0"/>
              <a:t>  NCAR </a:t>
            </a:r>
            <a:r>
              <a:rPr lang="en-US" sz="1600" dirty="0"/>
              <a:t>WRF ARW </a:t>
            </a:r>
            <a:r>
              <a:rPr lang="en-US" sz="1600" dirty="0" smtClean="0"/>
              <a:t>MMM Met Evaluation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491" y="1657470"/>
            <a:ext cx="2623522" cy="51095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63" y="1964983"/>
            <a:ext cx="5523438" cy="19201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63" y="4212254"/>
            <a:ext cx="5412811" cy="18490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2248182" cy="369332"/>
          </a:xfrm>
          <a:prstGeom prst="rect">
            <a:avLst/>
          </a:prstGeom>
          <a:solidFill>
            <a:srgbClr val="DCE6F2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WRF ARW Tracer Run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6480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588" y="40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How did we do?</a:t>
            </a:r>
            <a:endParaRPr lang="en-US" sz="4000" b="1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2259117" y="693540"/>
            <a:ext cx="4628942" cy="9202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809017" y="784841"/>
            <a:ext cx="3529141" cy="246221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>
            <a:spAutoFit/>
          </a:bodyPr>
          <a:lstStyle/>
          <a:p>
            <a:r>
              <a:rPr lang="en-US" sz="1600" dirty="0" smtClean="0"/>
              <a:t>  NCAR </a:t>
            </a:r>
            <a:r>
              <a:rPr lang="en-US" sz="1600" dirty="0"/>
              <a:t>WRF ARW </a:t>
            </a:r>
            <a:r>
              <a:rPr lang="en-US" sz="1600" dirty="0" smtClean="0"/>
              <a:t>MMM Met Evaluation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3" y="1709416"/>
            <a:ext cx="5307633" cy="1794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00" y="3812019"/>
            <a:ext cx="5307633" cy="18437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9194" y="1159487"/>
            <a:ext cx="2933631" cy="56985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2248182" cy="369332"/>
          </a:xfrm>
          <a:prstGeom prst="rect">
            <a:avLst/>
          </a:prstGeom>
          <a:solidFill>
            <a:srgbClr val="DCE6F2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WRF ARW Tracer Run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7118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588" y="40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Modeling NEEDS- </a:t>
            </a:r>
            <a:r>
              <a:rPr lang="en-US" sz="3600" b="1" dirty="0" smtClean="0"/>
              <a:t>Larger Scales</a:t>
            </a:r>
            <a:endParaRPr lang="en-US" sz="36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163818" y="589579"/>
            <a:ext cx="31836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Observations    </a:t>
            </a:r>
            <a:r>
              <a:rPr lang="en-US" sz="1400" dirty="0" smtClean="0">
                <a:solidFill>
                  <a:srgbClr val="FF0000"/>
                </a:solidFill>
              </a:rPr>
              <a:t>WRF-</a:t>
            </a:r>
            <a:r>
              <a:rPr lang="en-US" sz="1400" dirty="0" err="1" smtClean="0">
                <a:solidFill>
                  <a:srgbClr val="FF0000"/>
                </a:solidFill>
              </a:rPr>
              <a:t>Chem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1316" b="-1316"/>
          <a:stretch/>
        </p:blipFill>
        <p:spPr>
          <a:xfrm>
            <a:off x="238522" y="857804"/>
            <a:ext cx="2392974" cy="29794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2799575" y="857804"/>
            <a:ext cx="2346053" cy="29560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02500" y="6544799"/>
            <a:ext cx="41135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Data: A. </a:t>
            </a:r>
            <a:r>
              <a:rPr lang="en-US" sz="1400" dirty="0" err="1" smtClean="0"/>
              <a:t>Weinheimer</a:t>
            </a:r>
            <a:r>
              <a:rPr lang="en-US" sz="1400" dirty="0" smtClean="0"/>
              <a:t> (Aircraft) A. Thompson (</a:t>
            </a:r>
            <a:r>
              <a:rPr lang="en-US" sz="1400" dirty="0" err="1" smtClean="0"/>
              <a:t>Sonde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563262" y="3104289"/>
            <a:ext cx="1867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All Flights P-3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164515" y="3111161"/>
            <a:ext cx="1867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Front Range C130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1517" y="3629164"/>
            <a:ext cx="2372923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dirty="0" smtClean="0"/>
              <a:t>Ozone (ppb)</a:t>
            </a:r>
            <a:endParaRPr lang="en-US" sz="1050" dirty="0"/>
          </a:p>
        </p:txBody>
      </p:sp>
      <p:sp>
        <p:nvSpPr>
          <p:cNvPr id="31" name="TextBox 30"/>
          <p:cNvSpPr txBox="1"/>
          <p:nvPr/>
        </p:nvSpPr>
        <p:spPr>
          <a:xfrm>
            <a:off x="239897" y="6648808"/>
            <a:ext cx="2372923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dirty="0" smtClean="0"/>
              <a:t>Ozone (ppb)</a:t>
            </a:r>
            <a:endParaRPr lang="en-US" sz="1050" dirty="0"/>
          </a:p>
        </p:txBody>
      </p:sp>
      <p:sp>
        <p:nvSpPr>
          <p:cNvPr id="34" name="TextBox 33"/>
          <p:cNvSpPr txBox="1"/>
          <p:nvPr/>
        </p:nvSpPr>
        <p:spPr>
          <a:xfrm>
            <a:off x="2810513" y="3641611"/>
            <a:ext cx="2354635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dirty="0" smtClean="0"/>
              <a:t>Ozone (ppb)</a:t>
            </a:r>
            <a:endParaRPr lang="en-US" sz="1050" dirty="0"/>
          </a:p>
        </p:txBody>
      </p:sp>
      <p:sp>
        <p:nvSpPr>
          <p:cNvPr id="35" name="TextBox 34"/>
          <p:cNvSpPr txBox="1"/>
          <p:nvPr/>
        </p:nvSpPr>
        <p:spPr>
          <a:xfrm>
            <a:off x="2784361" y="6658147"/>
            <a:ext cx="2372923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dirty="0" smtClean="0"/>
              <a:t>Ozone (ppb)</a:t>
            </a:r>
            <a:endParaRPr lang="en-US" sz="105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b="4394"/>
          <a:stretch/>
        </p:blipFill>
        <p:spPr>
          <a:xfrm>
            <a:off x="229184" y="3817775"/>
            <a:ext cx="2371303" cy="28495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3273" r="-291"/>
          <a:stretch/>
        </p:blipFill>
        <p:spPr>
          <a:xfrm>
            <a:off x="2795557" y="3851132"/>
            <a:ext cx="2361727" cy="280701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87887" y="4715969"/>
            <a:ext cx="2044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MOZART BC O3*1.2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387887" y="1992095"/>
            <a:ext cx="2538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MOZART BC O3 Standard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15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88" y="40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Forecast Models</a:t>
            </a:r>
            <a:endParaRPr lang="en-US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57163" y="1013065"/>
            <a:ext cx="567281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Global Met 		</a:t>
            </a:r>
            <a:r>
              <a:rPr lang="en-US" b="1" dirty="0" smtClean="0"/>
              <a:t>	</a:t>
            </a:r>
            <a:r>
              <a:rPr lang="en-US" dirty="0" smtClean="0"/>
              <a:t>NCEP </a:t>
            </a:r>
            <a:r>
              <a:rPr lang="en-US" dirty="0"/>
              <a:t>GFS</a:t>
            </a:r>
          </a:p>
          <a:p>
            <a:endParaRPr lang="en-US" b="1" dirty="0" smtClean="0"/>
          </a:p>
          <a:p>
            <a:r>
              <a:rPr lang="en-US" b="1" dirty="0" smtClean="0"/>
              <a:t>Global Chemistry		</a:t>
            </a:r>
            <a:r>
              <a:rPr lang="en-US" dirty="0" smtClean="0"/>
              <a:t>NOAA/CIMSS RAQMS* </a:t>
            </a:r>
          </a:p>
          <a:p>
            <a:r>
              <a:rPr lang="en-US" dirty="0" smtClean="0"/>
              <a:t>					NCAR MOZART</a:t>
            </a:r>
            <a:r>
              <a:rPr lang="en-US" dirty="0"/>
              <a:t>-4 </a:t>
            </a:r>
          </a:p>
          <a:p>
            <a:r>
              <a:rPr lang="en-US" dirty="0" smtClean="0"/>
              <a:t>					NASA GEOS-5 (CO, Aerosols)</a:t>
            </a:r>
          </a:p>
          <a:p>
            <a:endParaRPr lang="en-US" b="1" dirty="0" smtClean="0"/>
          </a:p>
          <a:p>
            <a:r>
              <a:rPr lang="en-US" b="1" dirty="0" smtClean="0"/>
              <a:t>Regional Met			</a:t>
            </a:r>
            <a:r>
              <a:rPr lang="en-US" dirty="0" smtClean="0"/>
              <a:t>NOAA/ESRL HRRR Forecast</a:t>
            </a:r>
          </a:p>
          <a:p>
            <a:r>
              <a:rPr lang="en-US" dirty="0" smtClean="0"/>
              <a:t>					NCEP NAM</a:t>
            </a:r>
            <a:endParaRPr lang="en-US" dirty="0"/>
          </a:p>
          <a:p>
            <a:endParaRPr lang="en-US" b="1" dirty="0"/>
          </a:p>
          <a:p>
            <a:r>
              <a:rPr lang="en-US" b="1" smtClean="0"/>
              <a:t>Regional Chemistry	</a:t>
            </a:r>
            <a:r>
              <a:rPr lang="en-US" smtClean="0"/>
              <a:t>NOAA</a:t>
            </a:r>
            <a:r>
              <a:rPr lang="en-US" dirty="0" smtClean="0"/>
              <a:t>/ESRL </a:t>
            </a:r>
            <a:r>
              <a:rPr lang="en-US" dirty="0" err="1" smtClean="0"/>
              <a:t>RAPChem</a:t>
            </a:r>
            <a:r>
              <a:rPr lang="en-US" dirty="0" smtClean="0"/>
              <a:t> 	</a:t>
            </a:r>
          </a:p>
          <a:p>
            <a:r>
              <a:rPr lang="en-US" dirty="0"/>
              <a:t>	</a:t>
            </a:r>
            <a:r>
              <a:rPr lang="en-US" dirty="0" smtClean="0"/>
              <a:t>				NOAA CMAQ</a:t>
            </a:r>
          </a:p>
          <a:p>
            <a:endParaRPr lang="en-US" b="1" dirty="0"/>
          </a:p>
          <a:p>
            <a:r>
              <a:rPr lang="en-US" b="1" dirty="0"/>
              <a:t>Regional Tracers		</a:t>
            </a:r>
            <a:r>
              <a:rPr lang="en-US" dirty="0"/>
              <a:t>NCAR </a:t>
            </a:r>
            <a:r>
              <a:rPr lang="en-US" dirty="0" err="1" smtClean="0"/>
              <a:t>Flexpart</a:t>
            </a:r>
            <a:r>
              <a:rPr lang="en-US" dirty="0" smtClean="0"/>
              <a:t>*</a:t>
            </a:r>
            <a:endParaRPr lang="en-US" dirty="0"/>
          </a:p>
          <a:p>
            <a:r>
              <a:rPr lang="en-US" dirty="0"/>
              <a:t>					NCAR WRF ARW STEP</a:t>
            </a:r>
          </a:p>
          <a:p>
            <a:r>
              <a:rPr lang="en-US" dirty="0"/>
              <a:t>					NCAR WRF ARW </a:t>
            </a:r>
            <a:r>
              <a:rPr lang="en-US" dirty="0" smtClean="0"/>
              <a:t>MMM*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2622" y="850011"/>
            <a:ext cx="3882611" cy="2070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412" y="1497724"/>
            <a:ext cx="3561588" cy="26711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b="11037"/>
          <a:stretch/>
        </p:blipFill>
        <p:spPr>
          <a:xfrm>
            <a:off x="5355303" y="1013254"/>
            <a:ext cx="3314741" cy="29489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1381" y="2092791"/>
            <a:ext cx="3686135" cy="29489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6058" y="5591305"/>
            <a:ext cx="8802906" cy="1138773"/>
          </a:xfrm>
          <a:prstGeom prst="rect">
            <a:avLst/>
          </a:prstGeom>
          <a:solidFill>
            <a:srgbClr val="DCE6F2"/>
          </a:solidFill>
          <a:ln>
            <a:solidFill>
              <a:srgbClr val="1F497D"/>
            </a:solidFill>
          </a:ln>
        </p:spPr>
        <p:txBody>
          <a:bodyPr wrap="square">
            <a:spAutoFit/>
          </a:bodyPr>
          <a:lstStyle/>
          <a:p>
            <a:r>
              <a:rPr lang="en-US" b="1" dirty="0"/>
              <a:t>All Forecast Graphics &amp; Reports are archived in the FRAPPÉ Field Catalog </a:t>
            </a:r>
            <a:r>
              <a:rPr lang="en-US" sz="1400" dirty="0" smtClean="0">
                <a:hlinkClick r:id="rId6"/>
              </a:rPr>
              <a:t>http</a:t>
            </a:r>
            <a:r>
              <a:rPr lang="en-US" sz="1400" dirty="0">
                <a:hlinkClick r:id="rId6"/>
              </a:rPr>
              <a:t>://catalog.eol.ucar.edu/frappe/model</a:t>
            </a:r>
            <a:endParaRPr lang="en-US" sz="1400" dirty="0"/>
          </a:p>
          <a:p>
            <a:endParaRPr lang="en-US" b="1" dirty="0"/>
          </a:p>
          <a:p>
            <a:r>
              <a:rPr lang="en-US" b="1" dirty="0" smtClean="0"/>
              <a:t>* Model </a:t>
            </a:r>
            <a:r>
              <a:rPr lang="en-US" b="1" dirty="0"/>
              <a:t>Data </a:t>
            </a:r>
            <a:r>
              <a:rPr lang="en-US" b="1" dirty="0" smtClean="0"/>
              <a:t>available from NASA Archive, Contact PIs for Additional Model Products 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2259117" y="693540"/>
            <a:ext cx="4628942" cy="9202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7853" y="1190653"/>
            <a:ext cx="3881111" cy="331643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2622" y="2601310"/>
            <a:ext cx="3815002" cy="28612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55303" y="1497724"/>
            <a:ext cx="3662805" cy="282903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76551" y="1550275"/>
            <a:ext cx="3520965" cy="352096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915445" y="750460"/>
            <a:ext cx="4110004" cy="4776580"/>
            <a:chOff x="4915445" y="750460"/>
            <a:chExt cx="4110004" cy="477658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15445" y="750460"/>
              <a:ext cx="2436431" cy="129943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2172" y="1269999"/>
              <a:ext cx="2200984" cy="165073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/>
            <a:srcRect b="11037"/>
            <a:stretch/>
          </p:blipFill>
          <p:spPr>
            <a:xfrm>
              <a:off x="5402322" y="1566920"/>
              <a:ext cx="2125360" cy="189079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20398" y="2013394"/>
              <a:ext cx="2123666" cy="18146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54776" y="2380754"/>
              <a:ext cx="2325607" cy="1744206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12968" y="2799581"/>
              <a:ext cx="2213338" cy="177067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51132" y="3251776"/>
              <a:ext cx="1858704" cy="185870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49759" y="3923843"/>
              <a:ext cx="2075690" cy="1603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93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0"/>
                            </p:stCondLst>
                            <p:childTnLst>
                              <p:par>
                                <p:cTn id="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0"/>
                            </p:stCondLst>
                            <p:childTnLst>
                              <p:par>
                                <p:cTn id="6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0866384"/>
              </p:ext>
            </p:extLst>
          </p:nvPr>
        </p:nvGraphicFramePr>
        <p:xfrm>
          <a:off x="11545" y="3749112"/>
          <a:ext cx="5943600" cy="2651688"/>
        </p:xfrm>
        <a:graphic>
          <a:graphicData uri="http://schemas.openxmlformats.org/drawingml/2006/table">
            <a:tbl>
              <a:tblPr/>
              <a:tblGrid>
                <a:gridCol w="1731426"/>
                <a:gridCol w="4212174"/>
              </a:tblGrid>
              <a:tr h="262638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105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93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7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CMAQ4.7.1</a:t>
                      </a:r>
                    </a:p>
                  </a:txBody>
                  <a:tcPr marL="91434" marR="91434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105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93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7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Both CONUS(12 km) &amp; DISCOVER-AQ/FRAPPE (4 km) </a:t>
                      </a:r>
                    </a:p>
                  </a:txBody>
                  <a:tcPr marL="91434" marR="91434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62638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105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93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7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Map projection &amp; grid</a:t>
                      </a:r>
                    </a:p>
                  </a:txBody>
                  <a:tcPr marL="91434" marR="91434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105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93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7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Lambert Conformal &amp; Arakawa C staggering</a:t>
                      </a:r>
                    </a:p>
                  </a:txBody>
                  <a:tcPr marL="91434" marR="91434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262638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105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93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7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Vert. co-ordinate</a:t>
                      </a:r>
                    </a:p>
                  </a:txBody>
                  <a:tcPr marL="91434" marR="91434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105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93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7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42 </a:t>
                      </a:r>
                      <a:r>
                        <a:rPr kumimoji="0" lang="el-G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σ</a:t>
                      </a: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-p unevenly spaced levels</a:t>
                      </a:r>
                    </a:p>
                  </a:txBody>
                  <a:tcPr marL="91434" marR="91434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262638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105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93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7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Gas chemistry</a:t>
                      </a:r>
                    </a:p>
                  </a:txBody>
                  <a:tcPr marL="91434" marR="91434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105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93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7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CB05 with 156 reactions</a:t>
                      </a:r>
                    </a:p>
                  </a:txBody>
                  <a:tcPr marL="91434" marR="91434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262638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105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93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7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Aerosol chemistry</a:t>
                      </a:r>
                    </a:p>
                  </a:txBody>
                  <a:tcPr marL="91434" marR="91434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105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93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7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Aero5 with updated evaporation enthalpy</a:t>
                      </a:r>
                    </a:p>
                  </a:txBody>
                  <a:tcPr marL="91434" marR="91434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437736">
                <a:tc rowSpan="2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105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93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7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Anthropogenic emission</a:t>
                      </a:r>
                    </a:p>
                  </a:txBody>
                  <a:tcPr marL="91434" marR="91434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105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93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7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2005 NEI as base year, mobile projected using AQS*, area and off-road used CSAPR, point source uses 2012 CEM data</a:t>
                      </a:r>
                    </a:p>
                  </a:txBody>
                  <a:tcPr marL="91434" marR="91434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262638">
                <a:tc vMerge="1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105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93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7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L="91434" marR="91434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105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93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7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1" dirty="0" smtClean="0"/>
                        <a:t>WRAP oil and gas emissions data</a:t>
                      </a:r>
                      <a:endParaRPr kumimoji="0" lang="en-US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L="91434" marR="91434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262638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105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93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7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Biogenic emission</a:t>
                      </a:r>
                    </a:p>
                  </a:txBody>
                  <a:tcPr marL="91434" marR="91434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105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93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7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BEIS-3.14</a:t>
                      </a:r>
                    </a:p>
                  </a:txBody>
                  <a:tcPr marL="91434" marR="91434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626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Lateral BC</a:t>
                      </a:r>
                    </a:p>
                  </a:txBody>
                  <a:tcPr marL="91434" marR="91434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RAQMS </a:t>
                      </a: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(B. Pierce)</a:t>
                      </a:r>
                    </a:p>
                  </a:txBody>
                  <a:tcPr marL="91434" marR="91434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673050" y="3226484"/>
            <a:ext cx="341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AForecast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  </a:t>
            </a:r>
            <a:r>
              <a:rPr lang="en-US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12 km nested to 4 km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4715252"/>
              </p:ext>
            </p:extLst>
          </p:nvPr>
        </p:nvGraphicFramePr>
        <p:xfrm>
          <a:off x="5890182" y="3595816"/>
          <a:ext cx="3253817" cy="2804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356523" y="6216134"/>
            <a:ext cx="178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42 vertical layers</a:t>
            </a:r>
          </a:p>
        </p:txBody>
      </p:sp>
      <p:pic>
        <p:nvPicPr>
          <p:cNvPr id="11" name="Picture 190" descr="NOAAlogoN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4" y="23077"/>
            <a:ext cx="557213" cy="586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0" descr="Aqast_logo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027" y="28926"/>
            <a:ext cx="590007" cy="57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-32657" y="6564085"/>
            <a:ext cx="2666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Air Resources Laboratory/NOAA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1" t="15238" r="60476" b="78761"/>
          <a:stretch/>
        </p:blipFill>
        <p:spPr bwMode="auto">
          <a:xfrm>
            <a:off x="6394670" y="28926"/>
            <a:ext cx="2143126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33400" y="91440"/>
                <a:ext cx="80543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NAQFC-</a:t>
                </a:r>
                <a14:m/>
                <a:r>
                  <a:rPr lang="en-US" b="1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orecasting support: Initialized at 00 UTC with 60 hours forecast duration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91440"/>
                <a:ext cx="8054384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681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277743"/>
              </p:ext>
            </p:extLst>
          </p:nvPr>
        </p:nvGraphicFramePr>
        <p:xfrm>
          <a:off x="21174" y="609596"/>
          <a:ext cx="5867400" cy="308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/>
                <a:gridCol w="3886200"/>
              </a:tblGrid>
              <a:tr h="308252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WRF-ARW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Both North America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(12 km) &amp; CONUS (4 km) 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</a:tr>
              <a:tr h="308252">
                <a:tc>
                  <a:txBody>
                    <a:bodyPr/>
                    <a:lstStyle/>
                    <a:p>
                      <a:r>
                        <a:rPr lang="en-US" sz="1400" b="1" smtClean="0"/>
                        <a:t>Map</a:t>
                      </a:r>
                      <a:r>
                        <a:rPr lang="en-US" sz="1400" b="1" baseline="0" smtClean="0"/>
                        <a:t> projection &amp; grid</a:t>
                      </a:r>
                      <a:endParaRPr lang="en-US" sz="1400" b="1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Lambert</a:t>
                      </a:r>
                      <a:r>
                        <a:rPr lang="en-US" sz="1400" b="1" baseline="0" dirty="0" smtClean="0"/>
                        <a:t> Conformal &amp; Arakawa C staggering</a:t>
                      </a:r>
                      <a:endParaRPr lang="en-US" sz="1400" b="1" dirty="0"/>
                    </a:p>
                  </a:txBody>
                  <a:tcPr marT="45714" marB="45714"/>
                </a:tc>
              </a:tr>
              <a:tr h="308252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Vert.</a:t>
                      </a:r>
                      <a:r>
                        <a:rPr lang="en-US" sz="1400" b="1" baseline="0" dirty="0" smtClean="0"/>
                        <a:t> co-ordinate</a:t>
                      </a:r>
                      <a:endParaRPr lang="en-US" sz="1400" b="1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42 </a:t>
                      </a:r>
                      <a:r>
                        <a:rPr kumimoji="0" lang="el-G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σ</a:t>
                      </a: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-p unevenly spaced levels</a:t>
                      </a:r>
                    </a:p>
                  </a:txBody>
                  <a:tcPr marT="45714" marB="45714"/>
                </a:tc>
              </a:tr>
              <a:tr h="308252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advection</a:t>
                      </a:r>
                      <a:endParaRPr lang="en-US" sz="1400" b="1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RK3 (</a:t>
                      </a:r>
                      <a:r>
                        <a:rPr lang="en-US" sz="1400" b="1" dirty="0" err="1" smtClean="0"/>
                        <a:t>Skamarock</a:t>
                      </a:r>
                      <a:r>
                        <a:rPr lang="en-US" sz="1400" b="1" baseline="0" dirty="0" smtClean="0"/>
                        <a:t> and Weisman (2008))</a:t>
                      </a:r>
                      <a:endParaRPr lang="en-US" sz="1400" b="1" dirty="0"/>
                    </a:p>
                  </a:txBody>
                  <a:tcPr marT="45714" marB="45714"/>
                </a:tc>
              </a:tr>
              <a:tr h="308252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SW &amp; LW radiation</a:t>
                      </a:r>
                      <a:endParaRPr lang="en-US" sz="1400" b="1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RRTMG </a:t>
                      </a:r>
                      <a:r>
                        <a:rPr lang="en-US" sz="1400" b="1" baseline="0" dirty="0" smtClean="0"/>
                        <a:t>(</a:t>
                      </a:r>
                      <a:r>
                        <a:rPr lang="en-US" sz="1400" b="1" baseline="0" dirty="0" err="1" smtClean="0"/>
                        <a:t>Iacono</a:t>
                      </a:r>
                      <a:r>
                        <a:rPr lang="en-US" sz="1400" b="1" baseline="0" dirty="0" smtClean="0"/>
                        <a:t> et al. 2008))</a:t>
                      </a:r>
                      <a:endParaRPr lang="en-US" sz="1400" b="1" dirty="0"/>
                    </a:p>
                  </a:txBody>
                  <a:tcPr marT="45714" marB="45714"/>
                </a:tc>
              </a:tr>
              <a:tr h="308252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PBL Physics</a:t>
                      </a:r>
                      <a:endParaRPr lang="en-US" sz="1400" b="1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Mellor-Yamada-</a:t>
                      </a:r>
                      <a:r>
                        <a:rPr lang="en-US" sz="1400" b="1" dirty="0" err="1" smtClean="0"/>
                        <a:t>Janjic</a:t>
                      </a:r>
                      <a:r>
                        <a:rPr lang="en-US" sz="1400" b="1" baseline="0" dirty="0" smtClean="0"/>
                        <a:t> (MYJ) level 2.5 closure </a:t>
                      </a:r>
                      <a:endParaRPr lang="en-US" sz="1400" b="1" dirty="0"/>
                    </a:p>
                  </a:txBody>
                  <a:tcPr marT="45714" marB="45714"/>
                </a:tc>
              </a:tr>
              <a:tr h="308252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Surface</a:t>
                      </a:r>
                      <a:r>
                        <a:rPr lang="en-US" sz="1400" b="1" baseline="0" dirty="0" smtClean="0"/>
                        <a:t> layer scheme</a:t>
                      </a:r>
                      <a:endParaRPr lang="en-US" sz="1400" b="1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Monin-Obukhov</a:t>
                      </a:r>
                      <a:r>
                        <a:rPr lang="en-US" sz="1400" b="1" dirty="0" smtClean="0"/>
                        <a:t> Similarity with viscous sub-layer</a:t>
                      </a:r>
                      <a:endParaRPr lang="en-US" sz="1400" b="1" dirty="0"/>
                    </a:p>
                  </a:txBody>
                  <a:tcPr marT="45714" marB="45714"/>
                </a:tc>
              </a:tr>
              <a:tr h="308252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Land</a:t>
                      </a:r>
                      <a:r>
                        <a:rPr lang="en-US" sz="1400" b="1" baseline="0" dirty="0" smtClean="0"/>
                        <a:t> Surface Model</a:t>
                      </a:r>
                      <a:endParaRPr lang="en-US" sz="1400" b="1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NCEP NOAH</a:t>
                      </a:r>
                      <a:endParaRPr lang="en-US" sz="1400" b="1" dirty="0"/>
                    </a:p>
                  </a:txBody>
                  <a:tcPr marT="45714" marB="45714"/>
                </a:tc>
              </a:tr>
              <a:tr h="308252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Cloud Microphysics</a:t>
                      </a:r>
                      <a:endParaRPr lang="en-US" sz="1400" b="1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Thompson et</a:t>
                      </a:r>
                      <a:r>
                        <a:rPr lang="en-US" sz="1400" b="1" baseline="0" dirty="0" smtClean="0"/>
                        <a:t> al. (2008)</a:t>
                      </a:r>
                      <a:endParaRPr lang="en-US" sz="1400" b="1" dirty="0"/>
                    </a:p>
                  </a:txBody>
                  <a:tcPr marT="45714" marB="45714"/>
                </a:tc>
              </a:tr>
              <a:tr h="308252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Cloud convective mixing</a:t>
                      </a:r>
                      <a:endParaRPr lang="en-US" sz="1400" b="1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Betts-Miller-</a:t>
                      </a:r>
                      <a:r>
                        <a:rPr lang="en-US" sz="1400" b="1" dirty="0" err="1" smtClean="0"/>
                        <a:t>Janjic</a:t>
                      </a:r>
                      <a:r>
                        <a:rPr lang="en-US" sz="1400" b="1" baseline="0" dirty="0" smtClean="0"/>
                        <a:t> Mass adjustment</a:t>
                      </a:r>
                      <a:endParaRPr lang="en-US" sz="1400" b="1" dirty="0"/>
                    </a:p>
                  </a:txBody>
                  <a:tcPr marT="45714" marB="45714"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5" t="13668" b="4555"/>
          <a:stretch/>
        </p:blipFill>
        <p:spPr>
          <a:xfrm>
            <a:off x="5719119" y="609600"/>
            <a:ext cx="3723502" cy="257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00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" y="992088"/>
            <a:ext cx="4370795" cy="2417261"/>
            <a:chOff x="0" y="613726"/>
            <a:chExt cx="4668566" cy="299459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726"/>
              <a:ext cx="4255477" cy="2994595"/>
            </a:xfrm>
            <a:prstGeom prst="rect">
              <a:avLst/>
            </a:prstGeom>
          </p:spPr>
        </p:pic>
        <p:sp>
          <p:nvSpPr>
            <p:cNvPr id="17" name="Rounded Rectangle 16"/>
            <p:cNvSpPr/>
            <p:nvPr/>
          </p:nvSpPr>
          <p:spPr>
            <a:xfrm>
              <a:off x="571499" y="2391210"/>
              <a:ext cx="4097067" cy="7180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 </a:t>
              </a:r>
              <a:r>
                <a:rPr lang="en-US" sz="14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hr</a:t>
              </a:r>
              <a:r>
                <a:rPr lang="en-US" sz="1400" b="1" i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1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MB: 1.7 ppbv / RMSE: 14 ppbv</a:t>
              </a: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i="1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Day-of</a:t>
              </a:r>
              <a:r>
                <a:rPr lang="en-US" sz="1400" b="1" i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i="1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1400" b="1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MB : </a:t>
              </a:r>
              <a:r>
                <a:rPr lang="en-US" sz="1400" b="1" i="1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1.1 ppbv / RMSE: 14 ppbv 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" y="3876238"/>
            <a:ext cx="3984053" cy="2524561"/>
            <a:chOff x="0" y="4056778"/>
            <a:chExt cx="4471475" cy="280122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056778"/>
              <a:ext cx="4471475" cy="2801221"/>
            </a:xfrm>
            <a:prstGeom prst="rect">
              <a:avLst/>
            </a:prstGeom>
          </p:spPr>
        </p:pic>
        <p:sp>
          <p:nvSpPr>
            <p:cNvPr id="13" name="Rounded Rectangle 12"/>
            <p:cNvSpPr/>
            <p:nvPr/>
          </p:nvSpPr>
          <p:spPr>
            <a:xfrm>
              <a:off x="427612" y="4364372"/>
              <a:ext cx="3938074" cy="7180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i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 </a:t>
              </a:r>
              <a:r>
                <a:rPr lang="en-US" sz="1400" b="1" i="1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hr</a:t>
              </a:r>
              <a:r>
                <a:rPr lang="en-US" sz="1400" b="1" i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i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14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MB: </a:t>
              </a:r>
              <a:r>
                <a:rPr lang="en-US" sz="1400" b="1" i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0.5 ppbv (156%)</a:t>
              </a: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i="1" dirty="0" smtClean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Day-of</a:t>
              </a:r>
              <a:r>
                <a:rPr lang="en-US" sz="1400" b="1" i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i="1" dirty="0" smtClean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1400" b="1" dirty="0" smtClean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MB : 0.6 ppbv (129%)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610101" y="3876239"/>
            <a:ext cx="4686299" cy="2524561"/>
            <a:chOff x="4610100" y="4056779"/>
            <a:chExt cx="5259636" cy="280122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0100" y="4056779"/>
              <a:ext cx="4471475" cy="2801221"/>
            </a:xfrm>
            <a:prstGeom prst="rect">
              <a:avLst/>
            </a:prstGeom>
          </p:spPr>
        </p:pic>
        <p:sp>
          <p:nvSpPr>
            <p:cNvPr id="16" name="Rounded Rectangle 15"/>
            <p:cNvSpPr/>
            <p:nvPr/>
          </p:nvSpPr>
          <p:spPr>
            <a:xfrm>
              <a:off x="6821736" y="5505191"/>
              <a:ext cx="3048000" cy="7180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i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 </a:t>
              </a:r>
              <a:r>
                <a:rPr lang="en-US" sz="1400" b="1" i="1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hr</a:t>
              </a:r>
              <a:r>
                <a:rPr lang="en-US" sz="1400" b="1" i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en-US" sz="14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MB: </a:t>
              </a:r>
              <a:r>
                <a:rPr lang="en-US" sz="1400" b="1" i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0.2 ppbv (30%)</a:t>
              </a: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i="1" dirty="0" smtClean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Day-of - </a:t>
              </a:r>
              <a:r>
                <a:rPr lang="en-US" sz="1400" b="1" dirty="0" smtClean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MB : 0.4 ppbv (36%)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371600" y="381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33400" y="1222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NOAA CMAQ forecast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648200" y="992088"/>
            <a:ext cx="4446420" cy="2524561"/>
            <a:chOff x="4648200" y="990600"/>
            <a:chExt cx="4990409" cy="280122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8200" y="990600"/>
              <a:ext cx="4471475" cy="2801221"/>
            </a:xfrm>
            <a:prstGeom prst="rect">
              <a:avLst/>
            </a:prstGeom>
          </p:spPr>
        </p:pic>
        <p:sp>
          <p:nvSpPr>
            <p:cNvPr id="15" name="Rounded Rectangle 14"/>
            <p:cNvSpPr/>
            <p:nvPr/>
          </p:nvSpPr>
          <p:spPr>
            <a:xfrm>
              <a:off x="6553199" y="1267260"/>
              <a:ext cx="3085410" cy="7180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i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 </a:t>
              </a:r>
              <a:r>
                <a:rPr lang="en-US" sz="1400" b="1" i="1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hr</a:t>
              </a:r>
              <a:r>
                <a:rPr lang="en-US" sz="1400" b="1" i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en-US" sz="14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MB: -4.7 ppbv (6%)</a:t>
              </a: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i="1" dirty="0" smtClean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Day-of - </a:t>
              </a:r>
              <a:r>
                <a:rPr lang="en-US" sz="1400" b="1" dirty="0" smtClean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MB : </a:t>
              </a:r>
              <a:r>
                <a:rPr lang="en-US" sz="1400" b="1" i="1" dirty="0" smtClean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-2.7 ppbv (3%)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876800" y="6469618"/>
            <a:ext cx="4217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MB = Mean Bias (Mean Percent Bias)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0367" y="6477000"/>
            <a:ext cx="2745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PBL Height from WRF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9906" y="914400"/>
            <a:ext cx="298389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Mean Bias – AQS surface O3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49279" y="914400"/>
            <a:ext cx="363381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Mean O</a:t>
            </a:r>
            <a:r>
              <a:rPr lang="en-US" sz="1600" b="1" baseline="-250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lang="en-US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Bias  (P-3B </a:t>
            </a:r>
            <a:r>
              <a:rPr lang="en-US" sz="16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</a:t>
            </a:r>
            <a:r>
              <a:rPr lang="en-US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PBL only)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3400" y="3852446"/>
            <a:ext cx="379251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Mean NO</a:t>
            </a:r>
            <a:r>
              <a:rPr lang="en-US" sz="1600" b="1" baseline="-250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lang="en-US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Bias  (P-3B </a:t>
            </a:r>
            <a:r>
              <a:rPr lang="en-US" sz="16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</a:t>
            </a:r>
            <a:r>
              <a:rPr lang="en-US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PBL only)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00600" y="3852446"/>
            <a:ext cx="401212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Mean HCHO Bias  (P-3B </a:t>
            </a:r>
            <a:r>
              <a:rPr lang="en-US" sz="16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</a:t>
            </a:r>
            <a:r>
              <a:rPr lang="en-US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PBL only)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0" y="6469618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30706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NOAA CMAQ forecast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Diurnal variation of mean </a:t>
            </a:r>
            <a:r>
              <a:rPr lang="en-US" sz="3100" smtClean="0">
                <a:latin typeface="Arial" panose="020B0604020202020204" pitchFamily="34" charset="0"/>
                <a:cs typeface="Arial" panose="020B0604020202020204" pitchFamily="34" charset="0"/>
              </a:rPr>
              <a:t>bias (≤ 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2 km)</a:t>
            </a:r>
            <a:endParaRPr lang="en-US" sz="31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35" y="1525610"/>
            <a:ext cx="2973565" cy="2131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525610"/>
            <a:ext cx="2973565" cy="2131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35" y="3811610"/>
            <a:ext cx="2973565" cy="21319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811610"/>
            <a:ext cx="2973565" cy="213199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402565" y="2133600"/>
            <a:ext cx="2512835" cy="3581400"/>
          </a:xfrm>
          <a:prstGeom prst="roundRect">
            <a:avLst/>
          </a:prstGeom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Overestimation of NO2, CO, and HCHO in the morning</a:t>
            </a: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 that emissions are too high or PBL height is too low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485018" y="6096000"/>
            <a:ext cx="3848982" cy="64714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</a:t>
            </a:r>
            <a:r>
              <a:rPr lang="en-US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</a:t>
            </a:r>
            <a:r>
              <a:rPr lang="en-US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forecast 	</a:t>
            </a:r>
            <a:r>
              <a:rPr lang="en-US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Day-of forecast</a:t>
            </a:r>
            <a:endParaRPr lang="en-US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2822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5" name="Picture 7" descr="http://www-air.larc.nasa.gov/missions/discover-aq/images/DISCOVER-AQ_Colorado-Plan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914400"/>
            <a:ext cx="232057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\\beans\users$\bpierce\Data\Documents\FY14_Travel\Aura_Science_Team_CrIS_Trace_Gas_Workshop\Talk\RAQMS_DISCOVER-AQ_July_13-Aug_10_20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" y="840509"/>
            <a:ext cx="5556885" cy="555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-1" y="4618"/>
            <a:ext cx="91440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Comparison of RAQMS 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NRT OMI+MLS analysis with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ozonesondes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 FRAPPE/DISCOVER-AQ (42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sondes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, July-August, 2014)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71600" y="6334780"/>
            <a:ext cx="28039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  <a:ea typeface="ＭＳ Ｐゴシック" pitchFamily="34" charset="-128"/>
                <a:cs typeface="+mn-cs"/>
              </a:rPr>
              <a:t>PI:</a:t>
            </a:r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ANNE M. THOMPSON GSFC</a:t>
            </a:r>
            <a:endParaRPr lang="en-US" sz="1400" dirty="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 flipV="1">
            <a:off x="1905000" y="3886200"/>
            <a:ext cx="16160" cy="205740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2057400" y="3962400"/>
            <a:ext cx="9967" cy="198120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143000" y="4419600"/>
            <a:ext cx="5661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+/-10%</a:t>
            </a:r>
            <a:endParaRPr lang="en-US" sz="1000" b="1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8153400" y="1905000"/>
            <a:ext cx="228600" cy="228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29400" y="3581400"/>
            <a:ext cx="233493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Platteville ground site</a:t>
            </a:r>
            <a:endParaRPr lang="en-US" b="1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25" name="Straight Arrow Connector 24"/>
          <p:cNvCxnSpPr>
            <a:stCxn id="23" idx="3"/>
            <a:endCxn id="22" idx="2"/>
          </p:cNvCxnSpPr>
          <p:nvPr/>
        </p:nvCxnSpPr>
        <p:spPr>
          <a:xfrm flipH="1" flipV="1">
            <a:off x="8153400" y="2019300"/>
            <a:ext cx="810935" cy="174676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5943600" y="4826675"/>
            <a:ext cx="3124200" cy="1754326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Generally within +/- 10% with underestimate below 700mb.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UTLS variance is well represented but underestimate in variance below 300mb</a:t>
            </a:r>
          </a:p>
        </p:txBody>
      </p:sp>
    </p:spTree>
    <p:extLst>
      <p:ext uri="{BB962C8B-B14F-4D97-AF65-F5344CB8AC3E}">
        <p14:creationId xmlns:p14="http://schemas.microsoft.com/office/powerpoint/2010/main" val="62697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Brad Pierce\Documents\Aura_Science_Team_CrIS_Trace_Gas_Workshop\Talk\RAQMS_1x1_vs_weinheimer_NO2_1x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2082800"/>
            <a:ext cx="3581400" cy="4775200"/>
          </a:xfrm>
          <a:prstGeom prst="rect">
            <a:avLst/>
          </a:prstGeom>
          <a:noFill/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895600" y="4618"/>
            <a:ext cx="6248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Comparison of RAQMS 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with NASA P3 during FRAPPE/DISCOVER-AQ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39000" y="350222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NO2</a:t>
            </a:r>
            <a:endParaRPr lang="en-US" b="1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3048000" y="1295400"/>
            <a:ext cx="5791200" cy="646331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Systematic underestimate of O3 below 700mb and NO2 below 750mb – does not resolve strong local urban sources </a:t>
            </a:r>
          </a:p>
        </p:txBody>
      </p:sp>
      <p:pic>
        <p:nvPicPr>
          <p:cNvPr id="18" name="Picture 7" descr="http://www-air.larc.nasa.gov/missions/discover-aq/images/DISCOVER-AQ_Colorado-Plan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232057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/>
          <p:cNvSpPr/>
          <p:nvPr/>
        </p:nvSpPr>
        <p:spPr>
          <a:xfrm>
            <a:off x="7010400" y="5562600"/>
            <a:ext cx="11430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" name="Picture 8" descr="\\beans\users$\bpierce\Data\Documents\FY14_Travel\Aura_Science_Team_CrIS_Trace_Gas_Workshop\Talk\RAQMS_1x1_vs_weinheimer_O3_1x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82800"/>
            <a:ext cx="3581400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85800" y="304800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O3</a:t>
            </a:r>
            <a:endParaRPr lang="en-US" b="1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38400" y="6550223"/>
            <a:ext cx="556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err="1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Insitu</a:t>
            </a:r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O3 and NO2 from Andrew </a:t>
            </a:r>
            <a:r>
              <a:rPr lang="en-US" sz="1400" b="1" dirty="0" err="1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Weinheimer</a:t>
            </a:r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(NCAR)</a:t>
            </a:r>
            <a:endParaRPr lang="en-US" sz="1400" b="1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828800" y="4953000"/>
            <a:ext cx="914400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Brad Pierce\Documents\Aura_Science_Team_CrIS_Trace_Gas_Workshop\Talk\OMI_vs_RAQMS_Binned_NO2_July_2014.by.counts.fixed.scale.png"/>
          <p:cNvPicPr>
            <a:picLocks noChangeAspect="1" noChangeArrowheads="1"/>
          </p:cNvPicPr>
          <p:nvPr/>
        </p:nvPicPr>
        <p:blipFill>
          <a:blip r:embed="rId2" cstate="print"/>
          <a:srcRect l="14222" t="15000" r="17778"/>
          <a:stretch>
            <a:fillRect/>
          </a:stretch>
        </p:blipFill>
        <p:spPr bwMode="auto">
          <a:xfrm>
            <a:off x="152400" y="762000"/>
            <a:ext cx="3505200" cy="3505200"/>
          </a:xfrm>
          <a:prstGeom prst="rect">
            <a:avLst/>
          </a:prstGeom>
          <a:noFill/>
        </p:spPr>
      </p:pic>
      <p:pic>
        <p:nvPicPr>
          <p:cNvPr id="4099" name="Picture 3" descr="C:\Users\Brad Pierce\Documents\Aura_Science_Team_CrIS_Trace_Gas_Workshop\Talk\RAQMS_July_2014_CLD_CLEARED_TNO2_____columns_july_2014.zoom.png"/>
          <p:cNvPicPr>
            <a:picLocks noChangeAspect="1" noChangeArrowheads="1"/>
          </p:cNvPicPr>
          <p:nvPr/>
        </p:nvPicPr>
        <p:blipFill>
          <a:blip r:embed="rId3" cstate="print"/>
          <a:srcRect l="18286" t="15714" r="18286" b="10572"/>
          <a:stretch>
            <a:fillRect/>
          </a:stretch>
        </p:blipFill>
        <p:spPr bwMode="auto">
          <a:xfrm>
            <a:off x="919" y="4172721"/>
            <a:ext cx="4621154" cy="2685279"/>
          </a:xfrm>
          <a:prstGeom prst="rect">
            <a:avLst/>
          </a:prstGeom>
          <a:noFill/>
        </p:spPr>
      </p:pic>
      <p:pic>
        <p:nvPicPr>
          <p:cNvPr id="1027" name="Picture 3" descr="C:\Users\Brad Pierce\Documents\Aura_Science_Team_CrIS_Trace_Gas_Workshop\Talk\OMI_July_2014_TNO2_______columns_july_2014.1x1.conus.png"/>
          <p:cNvPicPr>
            <a:picLocks noChangeAspect="1" noChangeArrowheads="1"/>
          </p:cNvPicPr>
          <p:nvPr/>
        </p:nvPicPr>
        <p:blipFill>
          <a:blip r:embed="rId4" cstate="print"/>
          <a:srcRect l="18092" t="16000" r="18571" b="10286"/>
          <a:stretch>
            <a:fillRect/>
          </a:stretch>
        </p:blipFill>
        <p:spPr bwMode="auto">
          <a:xfrm>
            <a:off x="4529476" y="4164873"/>
            <a:ext cx="4614524" cy="2685279"/>
          </a:xfrm>
          <a:prstGeom prst="rect">
            <a:avLst/>
          </a:prstGeom>
          <a:noFill/>
        </p:spPr>
      </p:pic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Comparison of RAQMS 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with OMI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Tropospheric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 NO2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CONUS July 2014</a:t>
            </a:r>
          </a:p>
        </p:txBody>
      </p: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5181600" y="1752600"/>
            <a:ext cx="3276600" cy="1200329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Overestimate urban and wildfire NO2 compared to OMI – Note gap in Cloud Cleared OMI data over Denver, CO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92091" y="5553891"/>
            <a:ext cx="304800" cy="1524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66800" y="5444175"/>
            <a:ext cx="304800" cy="1524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473" y="85635"/>
            <a:ext cx="91255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Distributed Regional Aerosol Gridded Observation Networks (DRAGON)-USA </a:t>
            </a:r>
            <a:br>
              <a:rPr lang="en-US" sz="24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2014 Colorado Front Range Urban Corridor 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0964" name="Picture 4" descr="Figure 1 DRAGON-USA 2014 Site Distribu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76400"/>
            <a:ext cx="3692365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819400" y="3128962"/>
            <a:ext cx="5334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382820" y="2953328"/>
            <a:ext cx="1030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DRAGON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819400" y="3387702"/>
            <a:ext cx="533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382820" y="3212068"/>
            <a:ext cx="898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RAQMS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211669"/>
            <a:ext cx="7688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(DRAGON-USA, Brent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Holben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NASA/GSFC) </a:t>
            </a:r>
            <a:endParaRPr lang="en-US" b="1" dirty="0" smtClean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hlinkClick r:id="rId3"/>
              </a:rPr>
              <a:t>http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hlinkClick r:id="rId3"/>
              </a:rPr>
              <a:t>://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hlinkClick r:id="rId3"/>
              </a:rPr>
              <a:t>aeronet.gsfc.nasa.gov/new_web/DRAGON-USA_2014_Colorado.html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endParaRPr lang="en-US" b="1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33600" y="2246744"/>
            <a:ext cx="381000" cy="3276600"/>
          </a:xfrm>
          <a:prstGeom prst="rect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399" y="2944296"/>
            <a:ext cx="1141659" cy="369332"/>
          </a:xfrm>
          <a:prstGeom prst="rect">
            <a:avLst/>
          </a:prstGeom>
          <a:solidFill>
            <a:schemeClr val="accent1">
              <a:alpha val="28000"/>
            </a:schemeClr>
          </a:solidFill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July 16-20</a:t>
            </a:r>
            <a:endParaRPr lang="en-US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9938" name="Picture 2" descr="\\beans\users$\bpierce\Data\Documents\FY15_Travel\AGU\Talk\raqms_aeronet_composite.noassim.drag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8" y="1143000"/>
            <a:ext cx="6858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34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\\beans\users$\bpierce\Data\Documents\Attachments\dec_12\raqms_aeronet_composite.analysis.drag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1143000"/>
            <a:ext cx="6858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473" y="85635"/>
            <a:ext cx="91255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Distributed Regional Aerosol Gridded Observation Networks (DRAGON)-USA </a:t>
            </a:r>
            <a:br>
              <a:rPr lang="en-US" sz="24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2014 Colorado Front Range Urban Corridor 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0964" name="Picture 4" descr="Figure 1 DRAGON-USA 2014 Site Distribu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76400"/>
            <a:ext cx="3692365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819400" y="3128962"/>
            <a:ext cx="5334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382820" y="2953328"/>
            <a:ext cx="1030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DRAGON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819400" y="3387702"/>
            <a:ext cx="533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382820" y="3212068"/>
            <a:ext cx="898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RAQMS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211669"/>
            <a:ext cx="7688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(DRAGON-USA, Brent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Holben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NASA/GSFC) </a:t>
            </a:r>
            <a:endParaRPr lang="en-US" b="1" dirty="0" smtClean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hlinkClick r:id="rId4"/>
              </a:rPr>
              <a:t>http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hlinkClick r:id="rId4"/>
              </a:rPr>
              <a:t>://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  <a:hlinkClick r:id="rId4"/>
              </a:rPr>
              <a:t>aeronet.gsfc.nasa.gov/new_web/DRAGON-USA_2014_Colorado.html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endParaRPr lang="en-US" b="1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33600" y="2246744"/>
            <a:ext cx="381000" cy="3276600"/>
          </a:xfrm>
          <a:prstGeom prst="rect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399" y="2944296"/>
            <a:ext cx="1141659" cy="369332"/>
          </a:xfrm>
          <a:prstGeom prst="rect">
            <a:avLst/>
          </a:prstGeom>
          <a:solidFill>
            <a:schemeClr val="accent1">
              <a:alpha val="28000"/>
            </a:schemeClr>
          </a:solidFill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July 16-20</a:t>
            </a:r>
            <a:endParaRPr lang="en-US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177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jvdata\2014FRAPPE\pics2\IMG_040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7660" y="429008"/>
            <a:ext cx="1881363" cy="1433545"/>
          </a:xfrm>
          <a:prstGeom prst="rect">
            <a:avLst/>
          </a:prstGeom>
          <a:noFill/>
          <a:ln>
            <a:solidFill>
              <a:srgbClr val="37609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30093" y="1977403"/>
            <a:ext cx="4526248" cy="4574462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754599" y="1977402"/>
            <a:ext cx="4069854" cy="4587473"/>
            <a:chOff x="4754599" y="1437921"/>
            <a:chExt cx="4069854" cy="4587473"/>
          </a:xfrm>
        </p:grpSpPr>
        <p:sp>
          <p:nvSpPr>
            <p:cNvPr id="23" name="Rectangle 22"/>
            <p:cNvSpPr/>
            <p:nvPr/>
          </p:nvSpPr>
          <p:spPr>
            <a:xfrm>
              <a:off x="4754599" y="1437921"/>
              <a:ext cx="4069854" cy="458747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670792" y="1442687"/>
              <a:ext cx="1629275" cy="2306567"/>
              <a:chOff x="2492755" y="864690"/>
              <a:chExt cx="1839219" cy="2306567"/>
            </a:xfrm>
            <a:effectLst/>
          </p:grpSpPr>
          <p:sp>
            <p:nvSpPr>
              <p:cNvPr id="7" name="Rectangle 6"/>
              <p:cNvSpPr/>
              <p:nvPr/>
            </p:nvSpPr>
            <p:spPr>
              <a:xfrm>
                <a:off x="2805830" y="864690"/>
                <a:ext cx="1526144" cy="23065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492755" y="1519675"/>
                <a:ext cx="810698" cy="5536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4821439" y="5612019"/>
              <a:ext cx="3948349" cy="40011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What the C-130 saw</a:t>
              </a:r>
              <a:endParaRPr lang="en-US" sz="2000" b="1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611805" y="3683706"/>
              <a:ext cx="688260" cy="548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2168" y="2028613"/>
            <a:ext cx="3865202" cy="417409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57163" y="1240219"/>
            <a:ext cx="3141405" cy="523220"/>
          </a:xfrm>
          <a:prstGeom prst="rect">
            <a:avLst/>
          </a:prstGeom>
          <a:solidFill>
            <a:srgbClr val="FFCC66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The Denver Cyclone</a:t>
            </a:r>
            <a:endParaRPr lang="en-US" sz="2800" b="1" baseline="-25000" dirty="0"/>
          </a:p>
        </p:txBody>
      </p:sp>
      <p:pic>
        <p:nvPicPr>
          <p:cNvPr id="6" name="Picture 5" descr="tr3_PBLavg_NFRMA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52" y="2069580"/>
            <a:ext cx="4437760" cy="44377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6795" y="6072262"/>
            <a:ext cx="4509546" cy="486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What the model predicted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588" y="40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How did we do?</a:t>
            </a:r>
            <a:endParaRPr lang="en-US" sz="4000" b="1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2259117" y="693540"/>
            <a:ext cx="4628942" cy="9202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515349" y="1991377"/>
            <a:ext cx="3938742" cy="246221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>
            <a:spAutoFit/>
          </a:bodyPr>
          <a:lstStyle/>
          <a:p>
            <a:r>
              <a:rPr lang="en-US" sz="1600" dirty="0" smtClean="0"/>
              <a:t>            NCAR </a:t>
            </a:r>
            <a:r>
              <a:rPr lang="en-US" sz="1600" dirty="0"/>
              <a:t>WRF ARW </a:t>
            </a:r>
            <a:r>
              <a:rPr lang="en-US" sz="1600" dirty="0" smtClean="0"/>
              <a:t>MMM, OG Tracer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2248182" cy="369332"/>
          </a:xfrm>
          <a:prstGeom prst="rect">
            <a:avLst/>
          </a:prstGeom>
          <a:solidFill>
            <a:srgbClr val="DCE6F2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WRF ARW Tracer Run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4607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787449" y="4831978"/>
            <a:ext cx="5628724" cy="199036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77093" y="2786641"/>
            <a:ext cx="5628724" cy="199036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68208" y="711945"/>
            <a:ext cx="5628724" cy="199036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555215" y="1638192"/>
            <a:ext cx="2446039" cy="480074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588" y="40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How did we do?</a:t>
            </a:r>
            <a:endParaRPr lang="en-US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2248182" cy="369332"/>
          </a:xfrm>
          <a:prstGeom prst="rect">
            <a:avLst/>
          </a:prstGeom>
          <a:solidFill>
            <a:srgbClr val="DCE6F2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WRF ARW Tracer Run</a:t>
            </a:r>
            <a:endParaRPr lang="en-US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6555215" y="1269935"/>
            <a:ext cx="2415310" cy="5028603"/>
            <a:chOff x="6596814" y="1989114"/>
            <a:chExt cx="2179094" cy="459840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6814" y="2343518"/>
              <a:ext cx="2179094" cy="4244000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7075555" y="1989114"/>
              <a:ext cx="12377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Fort Collins</a:t>
              </a:r>
              <a:endParaRPr lang="en-US" dirty="0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6463" t="4423" b="51980"/>
          <a:stretch/>
        </p:blipFill>
        <p:spPr>
          <a:xfrm>
            <a:off x="797579" y="813816"/>
            <a:ext cx="5542555" cy="18640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6587" b="-2828"/>
          <a:stretch/>
        </p:blipFill>
        <p:spPr>
          <a:xfrm>
            <a:off x="768208" y="2834640"/>
            <a:ext cx="5628724" cy="2014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t="7312" b="594"/>
          <a:stretch/>
        </p:blipFill>
        <p:spPr>
          <a:xfrm>
            <a:off x="798936" y="4915945"/>
            <a:ext cx="5541625" cy="19063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04585" y="4036023"/>
            <a:ext cx="3219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Measured</a:t>
            </a:r>
            <a:r>
              <a:rPr lang="en-US" sz="1200" b="1" dirty="0" smtClean="0">
                <a:solidFill>
                  <a:srgbClr val="00FF00"/>
                </a:solidFill>
              </a:rPr>
              <a:t>    </a:t>
            </a:r>
            <a:r>
              <a:rPr lang="en-US" sz="1200" b="1" dirty="0" smtClean="0">
                <a:solidFill>
                  <a:srgbClr val="0000FF"/>
                </a:solidFill>
              </a:rPr>
              <a:t>Initial Forecasts   </a:t>
            </a:r>
            <a:r>
              <a:rPr lang="en-US" sz="1200" b="1" dirty="0" smtClean="0">
                <a:solidFill>
                  <a:srgbClr val="FF0000"/>
                </a:solidFill>
              </a:rPr>
              <a:t>24-hour Forecasts</a:t>
            </a:r>
            <a:endParaRPr lang="en-US" sz="1200" b="1" dirty="0">
              <a:solidFill>
                <a:srgbClr val="FF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680301" y="1268860"/>
            <a:ext cx="2320953" cy="5170078"/>
            <a:chOff x="6485684" y="1268860"/>
            <a:chExt cx="2320953" cy="517007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85684" y="1667778"/>
              <a:ext cx="2320953" cy="477116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017562" y="1268860"/>
              <a:ext cx="11174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Platteville</a:t>
              </a:r>
              <a:endParaRPr lang="en-US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-2401" y="1489471"/>
            <a:ext cx="800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WS 10m</a:t>
            </a:r>
          </a:p>
          <a:p>
            <a:pPr algn="ctr"/>
            <a:r>
              <a:rPr lang="en-US" sz="1400" b="1" dirty="0" smtClean="0"/>
              <a:t>(m/s)</a:t>
            </a:r>
            <a:endParaRPr lang="en-US" sz="1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98188" y="3516926"/>
            <a:ext cx="547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T 2m</a:t>
            </a:r>
          </a:p>
          <a:p>
            <a:pPr algn="ctr"/>
            <a:r>
              <a:rPr lang="en-US" sz="1400" b="1" dirty="0" smtClean="0"/>
              <a:t>(K)</a:t>
            </a:r>
            <a:endParaRPr lang="en-US" sz="1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188335" y="5472212"/>
            <a:ext cx="428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RH</a:t>
            </a:r>
          </a:p>
          <a:p>
            <a:pPr algn="ctr"/>
            <a:r>
              <a:rPr lang="en-US" sz="1400" b="1" dirty="0" smtClean="0"/>
              <a:t>(%)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19527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3" name="Picture 3" descr="\\beans\users$\bpierce\Data\Documents\Attachments\sep_25\Aura_Science_Team_2014_pierce_Page_1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2"/>
          <a:stretch/>
        </p:blipFill>
        <p:spPr bwMode="auto">
          <a:xfrm>
            <a:off x="0" y="294661"/>
            <a:ext cx="8869949" cy="647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8246" y="302475"/>
            <a:ext cx="552161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Smoke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prediction (with MODIS AOD Assimilation)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760" y="3484279"/>
            <a:ext cx="552161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Smoke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prediction (no MODIS AOD Assimilation)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20168" y="294661"/>
            <a:ext cx="2945385" cy="1442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RAQMS MODIS AOD ASSIM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NO ASSIM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July 16-20, 2015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-20484"/>
            <a:ext cx="923713" cy="369332"/>
          </a:xfrm>
          <a:prstGeom prst="rect">
            <a:avLst/>
          </a:prstGeom>
          <a:solidFill>
            <a:srgbClr val="DCE6F2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RAQMS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1488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\\beans\users$\bpierce\Data\Documents\Attachments\sep_25\Aura_Science_Team_2014_pierce_Page_1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0"/>
          <a:stretch/>
        </p:blipFill>
        <p:spPr bwMode="auto">
          <a:xfrm>
            <a:off x="71701" y="300613"/>
            <a:ext cx="8757345" cy="631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6771" y="3486672"/>
            <a:ext cx="5510464" cy="246221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High Spectral Resolution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Lidar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(HSRL)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\\beans\users$\bpierce\Data\Documents\Attachments\sep_25\Aura_Science_Team_2014_pierce_Page_1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33"/>
          <a:stretch/>
        </p:blipFill>
        <p:spPr bwMode="auto">
          <a:xfrm>
            <a:off x="71701" y="6503382"/>
            <a:ext cx="8757345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48246" y="302475"/>
            <a:ext cx="552161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Smoke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prediction (with MODIS AOD Assimilation)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-20484"/>
            <a:ext cx="923713" cy="369332"/>
          </a:xfrm>
          <a:prstGeom prst="rect">
            <a:avLst/>
          </a:prstGeom>
          <a:solidFill>
            <a:srgbClr val="DCE6F2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RAQMS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920168" y="356113"/>
            <a:ext cx="2945385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RAQMS MODIS AOD ASSIM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UX HSRL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July 16-20, 2015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50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5" t="13668" b="4555"/>
          <a:stretch/>
        </p:blipFill>
        <p:spPr>
          <a:xfrm>
            <a:off x="5956299" y="369333"/>
            <a:ext cx="3394139" cy="23446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813043" cy="369332"/>
          </a:xfrm>
          <a:prstGeom prst="rect">
            <a:avLst/>
          </a:prstGeom>
          <a:solidFill>
            <a:srgbClr val="DCE6F2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CMAQ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552787" y="2075718"/>
            <a:ext cx="2250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12 </a:t>
            </a:r>
            <a:r>
              <a:rPr lang="en-US" b="1" dirty="0">
                <a:solidFill>
                  <a:prstClr val="black"/>
                </a:solidFill>
              </a:rPr>
              <a:t>km nested to 4 km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1089616" y="0"/>
                <a:ext cx="80543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prstClr val="black"/>
                    </a:solidFill>
                  </a:rPr>
                  <a:t>NAQFC-</a:t>
                </a:r>
                <a14:m>
                  <m:oMath xmlns:m="http://schemas.openxmlformats.org/officeDocument/2006/math" xmlns="">
                    <m:r>
                      <a:rPr lang="el-GR" b="1" i="1">
                        <a:solidFill>
                          <a:prstClr val="black"/>
                        </a:solidFill>
                        <a:latin typeface="Cambria Math"/>
                      </a:rPr>
                      <m:t>𝜷</m:t>
                    </m:r>
                    <m:r>
                      <m:rPr>
                        <m:nor/>
                      </m:rPr>
                      <a:rPr lang="en-US" b="1">
                        <a:solidFill>
                          <a:prstClr val="black"/>
                        </a:solidFill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US" b="1">
                        <a:solidFill>
                          <a:prstClr val="black"/>
                        </a:solidFill>
                        <a:latin typeface="Cambria Math"/>
                      </a:rPr>
                      <m:t>f</m:t>
                    </m:r>
                  </m:oMath>
                </a14:m>
                <a:r>
                  <a:rPr lang="en-US" b="1" dirty="0">
                    <a:solidFill>
                      <a:prstClr val="black"/>
                    </a:solidFill>
                  </a:rPr>
                  <a:t>orecasting support: Initialized at 00 UTC with 60 hours forecast duration</a:t>
                </a: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616" y="0"/>
                <a:ext cx="8054384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77527" y="395719"/>
            <a:ext cx="59040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en-US" sz="1600" dirty="0"/>
              <a:t>2005</a:t>
            </a:r>
            <a:r>
              <a:rPr lang="en-US" altLang="en-US" sz="1600" b="1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rPr>
              <a:t> </a:t>
            </a:r>
            <a:r>
              <a:rPr lang="en-US" altLang="en-US" sz="1600" dirty="0"/>
              <a:t>NEI as base year, mobile projected using AQS*, </a:t>
            </a:r>
            <a:r>
              <a:rPr lang="en-US" altLang="en-US" sz="1600" dirty="0" smtClean="0"/>
              <a:t>area </a:t>
            </a:r>
            <a:r>
              <a:rPr lang="en-US" altLang="en-US" sz="1600" dirty="0"/>
              <a:t>and off-road used CSAPR, </a:t>
            </a:r>
            <a:r>
              <a:rPr lang="en-US" altLang="en-US" sz="1600" dirty="0" smtClean="0"/>
              <a:t>point </a:t>
            </a:r>
            <a:r>
              <a:rPr lang="en-US" altLang="en-US" sz="1600" dirty="0"/>
              <a:t>source uses 2012 CEM </a:t>
            </a:r>
            <a:r>
              <a:rPr lang="en-US" altLang="en-US" sz="1600" dirty="0"/>
              <a:t>data</a:t>
            </a:r>
          </a:p>
          <a:p>
            <a:r>
              <a:rPr lang="en-US" sz="1600" dirty="0"/>
              <a:t>WRAP oil and gas emissions </a:t>
            </a:r>
            <a:r>
              <a:rPr lang="en-US" sz="1600" dirty="0" smtClean="0"/>
              <a:t>data, </a:t>
            </a:r>
            <a:r>
              <a:rPr lang="en-US" altLang="en-US" sz="1600" dirty="0" smtClean="0"/>
              <a:t>BEIS</a:t>
            </a:r>
            <a:r>
              <a:rPr lang="en-US" altLang="en-US" sz="1600" dirty="0"/>
              <a:t>-</a:t>
            </a:r>
            <a:r>
              <a:rPr lang="en-US" altLang="en-US" sz="1600" dirty="0"/>
              <a:t>3.14 Biogenic</a:t>
            </a:r>
          </a:p>
          <a:p>
            <a:r>
              <a:rPr lang="en-US" altLang="en-US" sz="1600" dirty="0"/>
              <a:t>RAQMS Boundary Conditions</a:t>
            </a:r>
            <a:endParaRPr lang="en-US" altLang="en-US" sz="1600" dirty="0"/>
          </a:p>
          <a:p>
            <a:pPr lvl="0"/>
            <a:endParaRPr lang="en-US" altLang="en-US" sz="1600" b="1" dirty="0" smtClean="0">
              <a:solidFill>
                <a:srgbClr val="000000"/>
              </a:solidFill>
              <a:latin typeface="Times New Roman" pitchFamily="18" charset="0"/>
              <a:ea typeface="MS PGothic" pitchFamily="34" charset="-128"/>
            </a:endParaRPr>
          </a:p>
          <a:p>
            <a:pPr lvl="0"/>
            <a:endParaRPr lang="en-US" altLang="en-US" sz="1600" b="1" dirty="0">
              <a:solidFill>
                <a:srgbClr val="000000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32657" y="6564085"/>
            <a:ext cx="2666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</a:rPr>
              <a:t>Air Resources Laboratory/NOAA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5" b="6484"/>
          <a:stretch/>
        </p:blipFill>
        <p:spPr>
          <a:xfrm>
            <a:off x="77527" y="1697131"/>
            <a:ext cx="3984054" cy="2082002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571603" y="2953411"/>
            <a:ext cx="3835747" cy="5796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</a:t>
            </a:r>
            <a:r>
              <a:rPr lang="en-US" sz="14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</a:t>
            </a:r>
            <a:r>
              <a:rPr lang="en-US" sz="14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MB: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1.7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ppbv / RMSE: 14 ppbv</a:t>
            </a:r>
          </a:p>
          <a:p>
            <a:r>
              <a:rPr lang="en-US" sz="14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Day-of</a:t>
            </a:r>
            <a:r>
              <a:rPr lang="en-US" sz="14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 : </a:t>
            </a:r>
            <a:r>
              <a:rPr lang="en-US" sz="14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 ppbv / RMSE: 14 ppbv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526" y="1527854"/>
            <a:ext cx="398405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Mean Bias – AQS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Surface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O3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24"/>
          <a:stretch/>
        </p:blipFill>
        <p:spPr>
          <a:xfrm>
            <a:off x="40972" y="4120931"/>
            <a:ext cx="4494473" cy="2420128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00448" y="4460094"/>
            <a:ext cx="2749079" cy="6471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</a:t>
            </a:r>
            <a:r>
              <a:rPr lang="en-US" sz="1400" b="1" i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</a:t>
            </a:r>
            <a:r>
              <a:rPr lang="en-US" sz="14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1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MB: </a:t>
            </a:r>
            <a:r>
              <a:rPr lang="en-US" sz="1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</a:t>
            </a:r>
            <a:r>
              <a:rPr lang="en-US" sz="1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4.7 ppbv (6%)</a:t>
            </a:r>
          </a:p>
          <a:p>
            <a:r>
              <a:rPr lang="en-US" sz="1400" b="1" i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Day-of - </a:t>
            </a:r>
            <a:r>
              <a:rPr lang="en-US" sz="14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 : </a:t>
            </a:r>
            <a:r>
              <a:rPr lang="en-US" sz="1400" b="1" i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-2.7 ppbv (3%)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216" y="4070418"/>
            <a:ext cx="44842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Mean O</a:t>
            </a:r>
            <a:r>
              <a:rPr lang="en-US" sz="16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Bias  (P-3B 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PBL only)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3"/>
          <a:stretch/>
        </p:blipFill>
        <p:spPr>
          <a:xfrm>
            <a:off x="4629041" y="4141414"/>
            <a:ext cx="4494473" cy="2399644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5199486" y="4476351"/>
            <a:ext cx="3508796" cy="6471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</a:t>
            </a:r>
            <a:r>
              <a:rPr lang="en-US" sz="1400" b="1" i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</a:t>
            </a:r>
            <a:r>
              <a:rPr lang="en-US" sz="14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MB: </a:t>
            </a:r>
            <a:r>
              <a:rPr lang="en-US" sz="1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4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 </a:t>
            </a:r>
            <a:r>
              <a:rPr lang="en-US" sz="14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ppbv (156%)</a:t>
            </a:r>
          </a:p>
          <a:p>
            <a:r>
              <a:rPr lang="en-US" sz="1400" b="1" i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Day-of</a:t>
            </a:r>
            <a:r>
              <a:rPr lang="en-US" sz="14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i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4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 : 0.6 ppbv (129%)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29041" y="4074556"/>
            <a:ext cx="4494473" cy="3934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Mean NO</a:t>
            </a:r>
            <a:r>
              <a:rPr lang="en-US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Bias  (P-3B 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PBL only)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21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88" y="40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Ongoing Modeling Efforts</a:t>
            </a:r>
            <a:endParaRPr lang="en-US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85724" y="5419779"/>
            <a:ext cx="8029155" cy="461665"/>
          </a:xfrm>
          <a:prstGeom prst="rect">
            <a:avLst/>
          </a:prstGeom>
          <a:solidFill>
            <a:srgbClr val="FFCC66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Please let me know of ongoing and planned modeling efforts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88" y="1326042"/>
            <a:ext cx="654630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NCAR/ACOM (Pfister)		</a:t>
            </a:r>
            <a:r>
              <a:rPr lang="en-US" dirty="0" smtClean="0"/>
              <a:t>WRF</a:t>
            </a:r>
            <a:r>
              <a:rPr lang="en-US" dirty="0" smtClean="0"/>
              <a:t>-</a:t>
            </a:r>
            <a:r>
              <a:rPr lang="en-US" dirty="0" err="1" smtClean="0"/>
              <a:t>Chem</a:t>
            </a:r>
            <a:r>
              <a:rPr lang="en-US" dirty="0" smtClean="0"/>
              <a:t>/MOZCART</a:t>
            </a:r>
          </a:p>
          <a:p>
            <a:r>
              <a:rPr lang="en-US" dirty="0"/>
              <a:t>	</a:t>
            </a:r>
            <a:r>
              <a:rPr lang="en-US" dirty="0" smtClean="0"/>
              <a:t>		</a:t>
            </a:r>
            <a:r>
              <a:rPr lang="en-US" dirty="0"/>
              <a:t>	</a:t>
            </a:r>
            <a:r>
              <a:rPr lang="en-US" dirty="0" smtClean="0"/>
              <a:t>		</a:t>
            </a:r>
            <a:r>
              <a:rPr lang="en-US" dirty="0" smtClean="0"/>
              <a:t>2 </a:t>
            </a:r>
            <a:r>
              <a:rPr lang="en-US" dirty="0" smtClean="0"/>
              <a:t>domains (15km and 3km)</a:t>
            </a:r>
          </a:p>
          <a:p>
            <a:r>
              <a:rPr lang="en-US" dirty="0"/>
              <a:t>	</a:t>
            </a:r>
            <a:r>
              <a:rPr lang="en-US" dirty="0" smtClean="0"/>
              <a:t>					</a:t>
            </a:r>
            <a:r>
              <a:rPr lang="en-US" dirty="0" err="1" smtClean="0"/>
              <a:t>Anthro</a:t>
            </a:r>
            <a:r>
              <a:rPr lang="en-US" dirty="0" smtClean="0"/>
              <a:t>: NEI 2011</a:t>
            </a:r>
            <a:endParaRPr lang="en-US" dirty="0"/>
          </a:p>
          <a:p>
            <a:r>
              <a:rPr lang="en-US" dirty="0" smtClean="0"/>
              <a:t>						FINN </a:t>
            </a:r>
            <a:r>
              <a:rPr lang="en-US" dirty="0" smtClean="0"/>
              <a:t>Fires, MEGAN Biogenic</a:t>
            </a:r>
          </a:p>
          <a:p>
            <a:r>
              <a:rPr lang="en-US" dirty="0"/>
              <a:t>	</a:t>
            </a:r>
            <a:r>
              <a:rPr lang="en-US" dirty="0" smtClean="0"/>
              <a:t>					</a:t>
            </a:r>
            <a:r>
              <a:rPr lang="en-US" dirty="0" smtClean="0"/>
              <a:t>24-hour Meteorology </a:t>
            </a:r>
            <a:r>
              <a:rPr lang="en-US" dirty="0" smtClean="0"/>
              <a:t>Cold </a:t>
            </a:r>
            <a:r>
              <a:rPr lang="en-US" dirty="0" smtClean="0"/>
              <a:t>Start</a:t>
            </a:r>
          </a:p>
          <a:p>
            <a:endParaRPr lang="en-US" dirty="0"/>
          </a:p>
          <a:p>
            <a:r>
              <a:rPr lang="en-US" dirty="0"/>
              <a:t>NCAR/ACOM (</a:t>
            </a:r>
            <a:r>
              <a:rPr lang="en-US" dirty="0" smtClean="0"/>
              <a:t>Pfister/</a:t>
            </a:r>
            <a:r>
              <a:rPr lang="en-US" dirty="0" err="1" smtClean="0"/>
              <a:t>Mizzi</a:t>
            </a:r>
            <a:r>
              <a:rPr lang="en-US" dirty="0" smtClean="0"/>
              <a:t>)	DART/WRF-</a:t>
            </a:r>
            <a:r>
              <a:rPr lang="en-US" dirty="0" err="1" smtClean="0"/>
              <a:t>Chem</a:t>
            </a:r>
            <a:r>
              <a:rPr lang="en-US" dirty="0" smtClean="0"/>
              <a:t>/</a:t>
            </a:r>
            <a:r>
              <a:rPr lang="en-US" dirty="0" smtClean="0"/>
              <a:t>MOZCART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					</a:t>
            </a:r>
            <a:r>
              <a:rPr lang="en-US" dirty="0" smtClean="0"/>
              <a:t>Assim</a:t>
            </a:r>
            <a:r>
              <a:rPr lang="en-US" dirty="0" smtClean="0"/>
              <a:t>ilation of</a:t>
            </a:r>
            <a:r>
              <a:rPr lang="en-US" dirty="0" smtClean="0"/>
              <a:t> </a:t>
            </a:r>
            <a:r>
              <a:rPr lang="en-US" dirty="0" smtClean="0"/>
              <a:t>Met, MOPITT CO,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					(</a:t>
            </a:r>
            <a:r>
              <a:rPr lang="en-US" dirty="0" smtClean="0"/>
              <a:t>IASI O3 &amp; CO, OMI NO2, MODIS AOD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NCAR/ACOM (</a:t>
            </a:r>
            <a:r>
              <a:rPr lang="en-US" dirty="0" err="1" smtClean="0"/>
              <a:t>Kaser</a:t>
            </a:r>
            <a:r>
              <a:rPr lang="en-US" dirty="0" smtClean="0"/>
              <a:t>)		WRF-</a:t>
            </a:r>
            <a:r>
              <a:rPr lang="en-US" dirty="0" err="1" smtClean="0"/>
              <a:t>Chem</a:t>
            </a:r>
            <a:r>
              <a:rPr lang="en-US" dirty="0" smtClean="0"/>
              <a:t> Single Column Model</a:t>
            </a:r>
          </a:p>
        </p:txBody>
      </p:sp>
      <p:pic>
        <p:nvPicPr>
          <p:cNvPr id="3" name="Picture 2" descr="domain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874" b="76471" l="55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" t="26191" b="24691"/>
          <a:stretch/>
        </p:blipFill>
        <p:spPr>
          <a:xfrm>
            <a:off x="5632407" y="1059549"/>
            <a:ext cx="3390271" cy="187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3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684495" y="5486520"/>
            <a:ext cx="7918419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O</a:t>
            </a:r>
            <a:r>
              <a:rPr lang="en-US" dirty="0" smtClean="0"/>
              <a:t>zone produced </a:t>
            </a:r>
            <a:r>
              <a:rPr lang="en-US" dirty="0"/>
              <a:t>over the Front </a:t>
            </a:r>
            <a:r>
              <a:rPr lang="en-US" dirty="0" smtClean="0"/>
              <a:t>Range is pushed westward </a:t>
            </a:r>
            <a:r>
              <a:rPr lang="en-US" dirty="0"/>
              <a:t>into the mountains by thermally driven </a:t>
            </a:r>
            <a:r>
              <a:rPr lang="en-US" dirty="0" smtClean="0"/>
              <a:t>upslope. Some is re-circulated back. </a:t>
            </a:r>
          </a:p>
          <a:p>
            <a:pPr algn="ctr"/>
            <a:r>
              <a:rPr lang="en-US" dirty="0" smtClean="0"/>
              <a:t>Model represents this Transport well and seems to show recirculation 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9759" y="947450"/>
            <a:ext cx="4949090" cy="4337943"/>
            <a:chOff x="166445" y="820612"/>
            <a:chExt cx="4612546" cy="4017735"/>
          </a:xfrm>
        </p:grpSpPr>
        <p:pic>
          <p:nvPicPr>
            <p:cNvPr id="3" name="Picture 2" descr="measurements_Aug12_Upslope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3"/>
            <a:stretch/>
          </p:blipFill>
          <p:spPr>
            <a:xfrm>
              <a:off x="166445" y="820612"/>
              <a:ext cx="4612546" cy="4017735"/>
            </a:xfrm>
            <a:prstGeom prst="rect">
              <a:avLst/>
            </a:prstGeom>
          </p:spPr>
        </p:pic>
        <p:sp>
          <p:nvSpPr>
            <p:cNvPr id="19" name="Freeform 18"/>
            <p:cNvSpPr/>
            <p:nvPr/>
          </p:nvSpPr>
          <p:spPr>
            <a:xfrm>
              <a:off x="2097192" y="2097107"/>
              <a:ext cx="1235573" cy="1464746"/>
            </a:xfrm>
            <a:custGeom>
              <a:avLst/>
              <a:gdLst>
                <a:gd name="connsiteX0" fmla="*/ 1526595 w 1526595"/>
                <a:gd name="connsiteY0" fmla="*/ 2719399 h 2719399"/>
                <a:gd name="connsiteX1" fmla="*/ 372039 w 1526595"/>
                <a:gd name="connsiteY1" fmla="*/ 2142168 h 2719399"/>
                <a:gd name="connsiteX2" fmla="*/ 15 w 1526595"/>
                <a:gd name="connsiteY2" fmla="*/ 718331 h 2719399"/>
                <a:gd name="connsiteX3" fmla="*/ 359210 w 1526595"/>
                <a:gd name="connsiteY3" fmla="*/ 128273 h 2719399"/>
                <a:gd name="connsiteX4" fmla="*/ 885175 w 1526595"/>
                <a:gd name="connsiteY4" fmla="*/ 0 h 2719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6595" h="2719399">
                  <a:moveTo>
                    <a:pt x="1526595" y="2719399"/>
                  </a:moveTo>
                  <a:cubicBezTo>
                    <a:pt x="1076532" y="2597539"/>
                    <a:pt x="626469" y="2475679"/>
                    <a:pt x="372039" y="2142168"/>
                  </a:cubicBezTo>
                  <a:cubicBezTo>
                    <a:pt x="117609" y="1808657"/>
                    <a:pt x="2153" y="1053980"/>
                    <a:pt x="15" y="718331"/>
                  </a:cubicBezTo>
                  <a:cubicBezTo>
                    <a:pt x="-2123" y="382682"/>
                    <a:pt x="211683" y="247995"/>
                    <a:pt x="359210" y="128273"/>
                  </a:cubicBezTo>
                  <a:cubicBezTo>
                    <a:pt x="506737" y="8551"/>
                    <a:pt x="695956" y="4275"/>
                    <a:pt x="885175" y="0"/>
                  </a:cubicBezTo>
                </a:path>
              </a:pathLst>
            </a:custGeom>
            <a:ln w="57150" cmpd="sng">
              <a:solidFill>
                <a:schemeClr val="accent1">
                  <a:alpha val="36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1323891" y="1975889"/>
              <a:ext cx="822912" cy="936626"/>
            </a:xfrm>
            <a:custGeom>
              <a:avLst/>
              <a:gdLst>
                <a:gd name="connsiteX0" fmla="*/ 2065374 w 2065374"/>
                <a:gd name="connsiteY0" fmla="*/ 1603524 h 1667661"/>
                <a:gd name="connsiteX1" fmla="*/ 1026273 w 2065374"/>
                <a:gd name="connsiteY1" fmla="*/ 105 h 1667661"/>
                <a:gd name="connsiteX2" fmla="*/ 0 w 2065374"/>
                <a:gd name="connsiteY2" fmla="*/ 1667661 h 1667661"/>
                <a:gd name="connsiteX3" fmla="*/ 0 w 2065374"/>
                <a:gd name="connsiteY3" fmla="*/ 1667661 h 16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65374" h="1667661">
                  <a:moveTo>
                    <a:pt x="2065374" y="1603524"/>
                  </a:moveTo>
                  <a:cubicBezTo>
                    <a:pt x="1717938" y="796469"/>
                    <a:pt x="1370502" y="-10585"/>
                    <a:pt x="1026273" y="105"/>
                  </a:cubicBezTo>
                  <a:cubicBezTo>
                    <a:pt x="682044" y="10794"/>
                    <a:pt x="0" y="1667661"/>
                    <a:pt x="0" y="1667661"/>
                  </a:cubicBezTo>
                  <a:lnTo>
                    <a:pt x="0" y="1667661"/>
                  </a:lnTo>
                </a:path>
              </a:pathLst>
            </a:custGeom>
            <a:ln w="57150" cmpd="sng">
              <a:solidFill>
                <a:schemeClr val="accent1">
                  <a:alpha val="37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76658" y="878699"/>
              <a:ext cx="1094465" cy="54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Background</a:t>
              </a:r>
            </a:p>
            <a:p>
              <a:r>
                <a:rPr lang="en-US" sz="1600" dirty="0" smtClean="0"/>
                <a:t>(50 ppb)</a:t>
              </a:r>
              <a:endParaRPr lang="en-US" sz="16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476861" y="2998757"/>
              <a:ext cx="12875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Upslope flow</a:t>
              </a:r>
              <a:endParaRPr lang="en-US" sz="16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58053" y="2564638"/>
              <a:ext cx="888484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Evening</a:t>
              </a:r>
            </a:p>
            <a:p>
              <a:r>
                <a:rPr lang="en-US" sz="1600" dirty="0" smtClean="0"/>
                <a:t>spillover</a:t>
              </a:r>
              <a:endParaRPr lang="en-US" sz="1600" dirty="0"/>
            </a:p>
          </p:txBody>
        </p:sp>
      </p:grpSp>
      <p:pic>
        <p:nvPicPr>
          <p:cNvPr id="4" name="Picture 3" descr="model_Aug12_Upslop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0"/>
          <a:stretch/>
        </p:blipFill>
        <p:spPr>
          <a:xfrm>
            <a:off x="4799463" y="951921"/>
            <a:ext cx="4351844" cy="433794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737202" y="1145950"/>
            <a:ext cx="1173077" cy="338554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C-130</a:t>
            </a:r>
            <a:endParaRPr lang="en-US" sz="1600" baseline="-25000" dirty="0"/>
          </a:p>
        </p:txBody>
      </p:sp>
      <p:sp>
        <p:nvSpPr>
          <p:cNvPr id="25" name="TextBox 24"/>
          <p:cNvSpPr txBox="1"/>
          <p:nvPr/>
        </p:nvSpPr>
        <p:spPr>
          <a:xfrm>
            <a:off x="7005146" y="1145950"/>
            <a:ext cx="1173077" cy="338554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WRF-</a:t>
            </a:r>
            <a:r>
              <a:rPr lang="en-US" sz="1600" dirty="0" err="1" smtClean="0"/>
              <a:t>Chem</a:t>
            </a:r>
            <a:endParaRPr lang="en-US" sz="1600" baseline="-25000" dirty="0"/>
          </a:p>
        </p:txBody>
      </p:sp>
      <p:sp>
        <p:nvSpPr>
          <p:cNvPr id="7" name="Rectangle 6"/>
          <p:cNvSpPr/>
          <p:nvPr/>
        </p:nvSpPr>
        <p:spPr>
          <a:xfrm>
            <a:off x="7642376" y="6507428"/>
            <a:ext cx="14812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12 </a:t>
            </a:r>
            <a:r>
              <a:rPr lang="en-US" sz="1600" dirty="0"/>
              <a:t>August 2014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81089" y="130400"/>
            <a:ext cx="5384997" cy="461665"/>
          </a:xfrm>
          <a:prstGeom prst="rect">
            <a:avLst/>
          </a:prstGeom>
          <a:solidFill>
            <a:srgbClr val="FFCC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Pollution Transport into the Mountains</a:t>
            </a:r>
            <a:endParaRPr lang="en-US" sz="2400" b="1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-20484"/>
            <a:ext cx="1250462" cy="369332"/>
          </a:xfrm>
          <a:prstGeom prst="rect">
            <a:avLst/>
          </a:prstGeom>
          <a:solidFill>
            <a:srgbClr val="DCE6F2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WRF-</a:t>
            </a:r>
            <a:r>
              <a:rPr lang="en-US" b="1" dirty="0" err="1" smtClean="0"/>
              <a:t>Chem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4304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10">
        <p:wipe/>
      </p:transition>
    </mc:Choice>
    <mc:Fallback xmlns="">
      <p:transition xmlns:p14="http://schemas.microsoft.com/office/powerpoint/2010/main" spd="med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11333</TotalTime>
  <Words>1957</Words>
  <Application>Microsoft Macintosh PowerPoint</Application>
  <PresentationFormat>On-screen Show (4:3)</PresentationFormat>
  <Paragraphs>291</Paragraphs>
  <Slides>27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NOAA CMAQ forecast</vt:lpstr>
      <vt:lpstr>NOAA CMAQ forecast Diurnal variation of mean bias (≤ 2 km)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NCAR/ACD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FRAPPÉ – Front Range Air Pollution and Photochemistry Éxperiment</dc:title>
  <dc:creator>Frank  Flocke</dc:creator>
  <cp:lastModifiedBy>Gabriele Pfister</cp:lastModifiedBy>
  <cp:revision>630</cp:revision>
  <dcterms:created xsi:type="dcterms:W3CDTF">2014-01-08T00:04:57Z</dcterms:created>
  <dcterms:modified xsi:type="dcterms:W3CDTF">2015-05-01T16:39:56Z</dcterms:modified>
</cp:coreProperties>
</file>