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89" r:id="rId2"/>
    <p:sldId id="264" r:id="rId3"/>
    <p:sldId id="256" r:id="rId4"/>
    <p:sldId id="285" r:id="rId5"/>
    <p:sldId id="283" r:id="rId6"/>
    <p:sldId id="300" r:id="rId7"/>
    <p:sldId id="290" r:id="rId8"/>
    <p:sldId id="302" r:id="rId9"/>
    <p:sldId id="258" r:id="rId10"/>
    <p:sldId id="303" r:id="rId11"/>
    <p:sldId id="304" r:id="rId12"/>
    <p:sldId id="301" r:id="rId13"/>
    <p:sldId id="259" r:id="rId14"/>
    <p:sldId id="312" r:id="rId15"/>
    <p:sldId id="313" r:id="rId16"/>
    <p:sldId id="277" r:id="rId17"/>
    <p:sldId id="306" r:id="rId18"/>
    <p:sldId id="286" r:id="rId19"/>
    <p:sldId id="307" r:id="rId20"/>
    <p:sldId id="292" r:id="rId21"/>
    <p:sldId id="310" r:id="rId22"/>
    <p:sldId id="296" r:id="rId23"/>
    <p:sldId id="266" r:id="rId24"/>
    <p:sldId id="268" r:id="rId25"/>
    <p:sldId id="265" r:id="rId26"/>
    <p:sldId id="295" r:id="rId27"/>
    <p:sldId id="287" r:id="rId28"/>
    <p:sldId id="308" r:id="rId29"/>
    <p:sldId id="270" r:id="rId30"/>
    <p:sldId id="297" r:id="rId31"/>
    <p:sldId id="269" r:id="rId32"/>
    <p:sldId id="298" r:id="rId33"/>
    <p:sldId id="279" r:id="rId34"/>
    <p:sldId id="280" r:id="rId35"/>
    <p:sldId id="281" r:id="rId36"/>
    <p:sldId id="282" r:id="rId37"/>
    <p:sldId id="299" r:id="rId38"/>
    <p:sldId id="274" r:id="rId39"/>
    <p:sldId id="275" r:id="rId40"/>
    <p:sldId id="276" r:id="rId41"/>
    <p:sldId id="26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912" autoAdjust="0"/>
  </p:normalViewPr>
  <p:slideViewPr>
    <p:cSldViewPr snapToGrid="0" snapToObjects="1">
      <p:cViewPr varScale="1">
        <p:scale>
          <a:sx n="92" d="100"/>
          <a:sy n="92" d="100"/>
        </p:scale>
        <p:origin x="-120" y="-856"/>
      </p:cViewPr>
      <p:guideLst>
        <p:guide orient="horz" pos="500"/>
        <p:guide orient="horz" pos="3984"/>
        <p:guide pos="4012"/>
        <p:guide pos="21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F9DEF-4038-4947-993F-E1105B06660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26118-FDAE-CE48-A65A-D38F54613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9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ir_mass" TargetMode="External"/><Relationship Id="rId4" Type="http://schemas.openxmlformats.org/officeDocument/2006/relationships/hyperlink" Target="http://en.wikipedia.org/wiki/Palmer_Divide" TargetMode="External"/><Relationship Id="rId5" Type="http://schemas.openxmlformats.org/officeDocument/2006/relationships/hyperlink" Target="http://en.wikipedia.org/wiki/Colorado_Front_Range" TargetMode="External"/><Relationship Id="rId6" Type="http://schemas.openxmlformats.org/officeDocument/2006/relationships/hyperlink" Target="http://en.wikipedia.org/wiki/Rocky_Mountain" TargetMode="External"/><Relationship Id="rId7" Type="http://schemas.openxmlformats.org/officeDocument/2006/relationships/hyperlink" Target="http://en.wikipedia.org/wiki/Vorticity" TargetMode="External"/><Relationship Id="rId8" Type="http://schemas.openxmlformats.org/officeDocument/2006/relationships/hyperlink" Target="http://en.wikipedia.org/wiki/Denver_Convergence_Vorticity_Zone%23cite_note-Haby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DCVZ conditions form when a low-level moist, southeasterly flowing </a:t>
            </a:r>
            <a:r>
              <a:rPr lang="en-US" dirty="0" smtClean="0">
                <a:hlinkClick r:id="rId3" tooltip="Air mass"/>
              </a:rPr>
              <a:t>air mass</a:t>
            </a:r>
            <a:r>
              <a:rPr lang="en-US" dirty="0" smtClean="0"/>
              <a:t> meets the </a:t>
            </a:r>
            <a:r>
              <a:rPr lang="en-US" dirty="0" smtClean="0">
                <a:hlinkClick r:id="rId4" tooltip="Palmer Divide"/>
              </a:rPr>
              <a:t>Palmer Divide</a:t>
            </a:r>
            <a:r>
              <a:rPr lang="en-US" dirty="0" smtClean="0"/>
              <a:t>, a ridge that extends east of the </a:t>
            </a:r>
            <a:r>
              <a:rPr lang="en-US" dirty="0" smtClean="0">
                <a:hlinkClick r:id="rId5" tooltip="Colorado Front Range"/>
              </a:rPr>
              <a:t>Colorado Front Range</a:t>
            </a:r>
            <a:r>
              <a:rPr lang="en-US" dirty="0" smtClean="0"/>
              <a:t>. If the moist air lifts over the ridge and meets northwesterly winds originating in the </a:t>
            </a:r>
            <a:r>
              <a:rPr lang="en-US" dirty="0" smtClean="0">
                <a:hlinkClick r:id="rId6" tooltip="Rocky Mountain"/>
              </a:rPr>
              <a:t>Rocky Mountain</a:t>
            </a:r>
            <a:r>
              <a:rPr lang="en-US" dirty="0" smtClean="0"/>
              <a:t> foothills, winds may converge to create enhanced cyclonic </a:t>
            </a:r>
            <a:r>
              <a:rPr lang="en-US" dirty="0" smtClean="0">
                <a:hlinkClick r:id="rId7" tooltip="Vorticity"/>
              </a:rPr>
              <a:t>vorticity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8"/>
              </a:rPr>
              <a:t>[2]</a:t>
            </a:r>
            <a:r>
              <a:rPr lang="en-US" dirty="0" smtClean="0"/>
              <a:t> </a:t>
            </a: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26118-FDAE-CE48-A65A-D38F54613E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8CC868A-AEEE-7B4E-A9DB-E1177C14CE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2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5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5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0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2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8D0B-7C3E-7A4E-BEDB-C9E1407E2889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7D697-79B9-9744-80C2-4DE4EF7B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2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jpeg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52388" y="855663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endParaRPr lang="en-US" sz="2000" dirty="0" smtClean="0">
              <a:latin typeface="Arial Rounded MT Bold"/>
              <a:cs typeface="Arial Rounded MT Bold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000" dirty="0" smtClean="0">
                <a:latin typeface="Arial Rounded MT Bold"/>
                <a:cs typeface="Arial Rounded MT Bold"/>
              </a:rPr>
              <a:t>Front Range Air Pollution and Photochemistry </a:t>
            </a:r>
            <a:r>
              <a:rPr lang="en-US" sz="2000" dirty="0" err="1" smtClean="0">
                <a:latin typeface="Arial Rounded MT Bold"/>
                <a:cs typeface="Arial Rounded MT Bold"/>
              </a:rPr>
              <a:t>Éxperiment</a:t>
            </a:r>
            <a:endParaRPr lang="en-US" sz="2800" dirty="0"/>
          </a:p>
          <a:p>
            <a:pPr marL="12573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i="1" cap="none" dirty="0" smtClean="0">
                <a:latin typeface="Arial Rounded MT Bold"/>
                <a:cs typeface="Arial Rounded MT Bold"/>
              </a:rPr>
              <a:t>PIs: Gabriele Pfister and Frank </a:t>
            </a:r>
            <a:r>
              <a:rPr lang="en-US" sz="2000" i="1" cap="none" dirty="0" err="1" smtClean="0">
                <a:latin typeface="Arial Rounded MT Bold"/>
                <a:cs typeface="Arial Rounded MT Bold"/>
              </a:rPr>
              <a:t>Flocke</a:t>
            </a:r>
            <a:endParaRPr lang="en-US" sz="2000" i="1" cap="none" dirty="0">
              <a:latin typeface="Arial Rounded MT Bold"/>
              <a:cs typeface="Arial Rounded MT Bold"/>
            </a:endParaRPr>
          </a:p>
          <a:p>
            <a:pPr marL="12573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i="1" cap="none" dirty="0" smtClean="0">
                <a:latin typeface="Arial Rounded MT Bold"/>
                <a:cs typeface="Arial Rounded MT Bold"/>
              </a:rPr>
              <a:t>National Center for Atmospheric Research (NCAR)</a:t>
            </a:r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sp>
        <p:nvSpPr>
          <p:cNvPr id="14339" name="Rectangle 13"/>
          <p:cNvSpPr>
            <a:spLocks noChangeArrowheads="1"/>
          </p:cNvSpPr>
          <p:nvPr/>
        </p:nvSpPr>
        <p:spPr bwMode="auto">
          <a:xfrm>
            <a:off x="-100013" y="3076575"/>
            <a:ext cx="916146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/>
              <a:t>National Center for Atmospheric Research (NCAR), NASA Airborne Science Program</a:t>
            </a:r>
          </a:p>
          <a:p>
            <a:pPr algn="ctr">
              <a:lnSpc>
                <a:spcPct val="110000"/>
              </a:lnSpc>
            </a:pPr>
            <a:r>
              <a:rPr lang="en-US" b="1" dirty="0"/>
              <a:t>Colorado Department for Health and Environment (CDPHE)</a:t>
            </a:r>
            <a:r>
              <a:rPr lang="en-US" dirty="0"/>
              <a:t>, Colorado State University (CSU), </a:t>
            </a:r>
            <a:br>
              <a:rPr lang="en-US" dirty="0"/>
            </a:br>
            <a:r>
              <a:rPr lang="en-US" dirty="0"/>
              <a:t>University of Colorado Boulder, Environmental Protection Agency (EPA) Region 8,</a:t>
            </a:r>
          </a:p>
          <a:p>
            <a:pPr algn="ctr">
              <a:lnSpc>
                <a:spcPct val="110000"/>
              </a:lnSpc>
            </a:pPr>
            <a:r>
              <a:rPr lang="en-US" dirty="0"/>
              <a:t>National Oceanic and Atmospheric Administration (NOAA), National Park Service (NPS), </a:t>
            </a:r>
            <a:br>
              <a:rPr lang="en-US" dirty="0"/>
            </a:br>
            <a:r>
              <a:rPr lang="en-US" dirty="0"/>
              <a:t>Regional Air Quality Council (RAQC), UC Berkeley, UC Irvine, UC Riverside, US Naval Academy, </a:t>
            </a:r>
            <a:br>
              <a:rPr lang="en-US" dirty="0"/>
            </a:br>
            <a:r>
              <a:rPr lang="en-US" dirty="0"/>
              <a:t>U of Wisconsin, U of Rhode Island, U of Cincinnati, Georgia Tech, GO3 Project, Aerodyne Inc.,  </a:t>
            </a:r>
            <a:r>
              <a:rPr lang="en-US" i="1" dirty="0"/>
              <a:t>and others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58211" y="5733949"/>
            <a:ext cx="6479968" cy="881068"/>
          </a:xfrm>
          <a:prstGeom prst="rect">
            <a:avLst/>
          </a:prstGeom>
        </p:spPr>
        <p:txBody>
          <a:bodyPr tIns="0" rIns="45720" bIns="0"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Northern</a:t>
            </a:r>
            <a:r>
              <a:rPr lang="en-US" sz="2000" dirty="0" smtClean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 Front Range Metro Area </a:t>
            </a:r>
            <a:r>
              <a:rPr lang="en-US" sz="2000" dirty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(NFRMA</a:t>
            </a:r>
            <a:r>
              <a:rPr lang="en-US" sz="2000" dirty="0" smtClean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)</a:t>
            </a:r>
            <a:endParaRPr lang="en-US" sz="2000" dirty="0">
              <a:solidFill>
                <a:schemeClr val="tx2"/>
              </a:solidFill>
              <a:latin typeface="Arial Rounded MT Bold"/>
              <a:ea typeface="+mn-ea"/>
              <a:cs typeface="Arial Rounded MT Bold"/>
            </a:endParaRPr>
          </a:p>
          <a:p>
            <a:pPr algn="r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Rounded MT Bold"/>
                <a:ea typeface="+mn-ea"/>
                <a:cs typeface="Arial Rounded MT Bold"/>
              </a:rPr>
              <a:t>July 15 - August 18, 2014</a:t>
            </a:r>
          </a:p>
          <a:p>
            <a:pPr algn="r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1F497D"/>
                </a:solidFill>
              </a:rPr>
              <a:t>http://www2.acd.ucar.edu/frappe  </a:t>
            </a:r>
          </a:p>
          <a:p>
            <a:pPr algn="r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2"/>
              </a:solidFill>
              <a:latin typeface="Arial Rounded MT Bold"/>
              <a:ea typeface="+mn-ea"/>
              <a:cs typeface="Arial Rounded MT Bold"/>
            </a:endParaRP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1722438"/>
            <a:ext cx="1498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0588" y="25400"/>
            <a:ext cx="6207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2"/>
          <p:cNvSpPr txBox="1">
            <a:spLocks noChangeArrowheads="1"/>
          </p:cNvSpPr>
          <p:nvPr/>
        </p:nvSpPr>
        <p:spPr bwMode="auto">
          <a:xfrm>
            <a:off x="52388" y="247808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Funded by State of Colorado &amp; National Science Foundation</a:t>
            </a: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985" y="5030407"/>
            <a:ext cx="2159661" cy="1727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80" y="703504"/>
            <a:ext cx="8102731" cy="6075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2304" y="164584"/>
            <a:ext cx="1047908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P-3 </a:t>
            </a:r>
            <a:r>
              <a:rPr lang="en-US" sz="2000" b="1" dirty="0" err="1" smtClean="0"/>
              <a:t>NO</a:t>
            </a:r>
            <a:r>
              <a:rPr lang="en-US" sz="2000" b="1" baseline="-25000" dirty="0" err="1" smtClean="0"/>
              <a:t>x</a:t>
            </a:r>
            <a:endParaRPr lang="en-US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56722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02304" y="164584"/>
            <a:ext cx="1332692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P-3 Ethane</a:t>
            </a:r>
            <a:endParaRPr lang="en-US" sz="2000" b="1" baseline="-25000" dirty="0"/>
          </a:p>
        </p:txBody>
      </p:sp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75" y="747713"/>
            <a:ext cx="8118475" cy="60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2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0" y="303582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SOURCES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67" y="133350"/>
            <a:ext cx="2518833" cy="2015067"/>
          </a:xfrm>
          <a:prstGeom prst="rect">
            <a:avLst/>
          </a:prstGeom>
        </p:spPr>
      </p:pic>
      <p:pic>
        <p:nvPicPr>
          <p:cNvPr id="11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22493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9333" y="3889917"/>
            <a:ext cx="395677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Data and Analysis are PRELIMINARY !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5"/>
          <a:stretch/>
        </p:blipFill>
        <p:spPr>
          <a:xfrm>
            <a:off x="3313277" y="24944"/>
            <a:ext cx="4664431" cy="36018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37" y="3763772"/>
            <a:ext cx="4750201" cy="3094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964" y="24944"/>
            <a:ext cx="2862683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Ethane to Methane Ratio</a:t>
            </a:r>
            <a:endParaRPr lang="en-US" sz="20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7575009" y="425054"/>
            <a:ext cx="156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8% Ethane*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581900" y="1416305"/>
            <a:ext cx="1392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5% Ethane*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191327"/>
            <a:ext cx="232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*Composition of Natural Gas</a:t>
            </a:r>
          </a:p>
          <a:p>
            <a:r>
              <a:rPr lang="en-US" sz="1400" i="1" dirty="0" smtClean="0"/>
              <a:t> as provided by Xcel Energy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4023" y="4659820"/>
            <a:ext cx="243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Wattenberg (C-130)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023" y="1852068"/>
            <a:ext cx="243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Western Slope (C-130)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44352" y="3760902"/>
            <a:ext cx="156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8% Ethane*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751243" y="4752153"/>
            <a:ext cx="1392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5% Ethane*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358770" y="322856"/>
            <a:ext cx="1399111" cy="37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964" y="24944"/>
            <a:ext cx="1095172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Benzene</a:t>
            </a:r>
            <a:endParaRPr lang="en-US" sz="2000" b="1" baseline="-25000" dirty="0"/>
          </a:p>
        </p:txBody>
      </p:sp>
      <p:pic>
        <p:nvPicPr>
          <p:cNvPr id="22" name="Content Placeholder 3" descr="Graph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r="3059"/>
          <a:stretch>
            <a:fillRect/>
          </a:stretch>
        </p:blipFill>
        <p:spPr>
          <a:xfrm>
            <a:off x="2411920" y="22010"/>
            <a:ext cx="6732080" cy="3702385"/>
          </a:xfrm>
        </p:spPr>
      </p:pic>
      <p:sp>
        <p:nvSpPr>
          <p:cNvPr id="23" name="TextBox 22"/>
          <p:cNvSpPr txBox="1"/>
          <p:nvPr/>
        </p:nvSpPr>
        <p:spPr>
          <a:xfrm>
            <a:off x="5269278" y="3107749"/>
            <a:ext cx="1356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Longitude (</a:t>
            </a:r>
            <a:r>
              <a:rPr lang="en-US" sz="1400" dirty="0" err="1" smtClean="0"/>
              <a:t>deg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2654663" y="0"/>
            <a:ext cx="760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Alt (km)</a:t>
            </a:r>
            <a:endParaRPr lang="en-US" sz="1400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35472" y="1111135"/>
            <a:ext cx="2276448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All data NASA P3</a:t>
            </a:r>
            <a:endParaRPr lang="en-US" sz="2000" dirty="0"/>
          </a:p>
        </p:txBody>
      </p:sp>
      <p:pic>
        <p:nvPicPr>
          <p:cNvPr id="26" name="Picture 25" descr="Graph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"/>
          <a:stretch/>
        </p:blipFill>
        <p:spPr>
          <a:xfrm>
            <a:off x="3056521" y="3713791"/>
            <a:ext cx="5592410" cy="313258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57200" y="4514814"/>
            <a:ext cx="21974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/>
              <a:t>Platteville 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3131855" y="3971129"/>
            <a:ext cx="484307" cy="441237"/>
          </a:xfrm>
          <a:prstGeom prst="ellipse">
            <a:avLst/>
          </a:prstGeom>
          <a:solidFill>
            <a:srgbClr val="FFFFFF"/>
          </a:solidFill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2007" y="3990938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791893" y="16103"/>
            <a:ext cx="484307" cy="441237"/>
          </a:xfrm>
          <a:prstGeom prst="ellipse">
            <a:avLst/>
          </a:prstGeom>
          <a:solidFill>
            <a:srgbClr val="FFFFFF"/>
          </a:solidFill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800521" y="35303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4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964" y="24944"/>
            <a:ext cx="2454518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Benzene Correlations</a:t>
            </a:r>
            <a:endParaRPr lang="en-US" sz="2000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4964" y="1312209"/>
            <a:ext cx="3400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Canister Benzene correlates better with heavier alkanes, not well with CH4 or ethane </a:t>
            </a:r>
          </a:p>
          <a:p>
            <a:r>
              <a:rPr lang="en-US" dirty="0"/>
              <a:t>o</a:t>
            </a:r>
            <a:r>
              <a:rPr lang="en-US" dirty="0" smtClean="0"/>
              <a:t>r even propane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942" y="24944"/>
            <a:ext cx="5198058" cy="3660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19" y="3494301"/>
            <a:ext cx="4284429" cy="33314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38131" y="4842102"/>
            <a:ext cx="3665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C130 Aircraft Benzene also correlates better with heavier alkanes </a:t>
            </a:r>
          </a:p>
          <a:p>
            <a:r>
              <a:rPr lang="en-US" dirty="0"/>
              <a:t> </a:t>
            </a:r>
            <a:r>
              <a:rPr lang="en-US" dirty="0" smtClean="0"/>
              <a:t>(TOGA data from 7/28/14 flight)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1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065" y="529783"/>
            <a:ext cx="4356935" cy="6070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57" y="142270"/>
            <a:ext cx="3278662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Ammonia from Feedlots</a:t>
            </a:r>
            <a:endParaRPr lang="en-US" sz="2400" b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41"/>
          <a:stretch/>
        </p:blipFill>
        <p:spPr>
          <a:xfrm>
            <a:off x="2" y="1554627"/>
            <a:ext cx="4548254" cy="4318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4399" y="1803015"/>
            <a:ext cx="135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C-130 Data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87064" y="203825"/>
            <a:ext cx="4144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C-130 </a:t>
            </a:r>
            <a:r>
              <a:rPr lang="en-US" sz="2000" b="1" smtClean="0"/>
              <a:t>Low Approach KGXY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92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9150" y="210695"/>
            <a:ext cx="3168305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Ammonia to Methane Ratio</a:t>
            </a:r>
          </a:p>
        </p:txBody>
      </p:sp>
      <p:pic>
        <p:nvPicPr>
          <p:cNvPr id="3" name="Picture 2" descr="Slide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13" y="800028"/>
            <a:ext cx="7611207" cy="5707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4831" y="539046"/>
            <a:ext cx="234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Color-coded by Ethane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643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75" y="760421"/>
            <a:ext cx="8302821" cy="5558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748" y="181095"/>
            <a:ext cx="3168305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Ammonia to Methane Ratio</a:t>
            </a:r>
            <a:endParaRPr lang="en-US" sz="20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025525" y="747713"/>
            <a:ext cx="355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C-130 Flights 12-15  for Front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9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201406"/>
            <a:ext cx="311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Oil and gas sources have a </a:t>
            </a:r>
            <a:r>
              <a:rPr lang="en-US" sz="1400" dirty="0" smtClean="0">
                <a:latin typeface="Symbol" charset="2"/>
                <a:cs typeface="Symbol" charset="2"/>
              </a:rPr>
              <a:t>d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H signature of -202‰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60" y="432806"/>
            <a:ext cx="3098800" cy="276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500" y="432806"/>
            <a:ext cx="3111500" cy="276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7158" y="3269932"/>
            <a:ext cx="5696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Biogenic (landfill and cattle feedlot) sources have a </a:t>
            </a:r>
            <a:r>
              <a:rPr lang="en-US" sz="1400" dirty="0" smtClean="0">
                <a:latin typeface="Symbol" charset="2"/>
                <a:cs typeface="Symbol" charset="2"/>
              </a:rPr>
              <a:t>d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H signature of -290‰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940" y="432806"/>
            <a:ext cx="3111500" cy="280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73" y="3687863"/>
            <a:ext cx="3103881" cy="3047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8654" y="3687863"/>
            <a:ext cx="2291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 flight dataset: In RF03 it seems the aircraft mostly flew through agricultural sources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9073" y="5904653"/>
            <a:ext cx="2291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Platteville has about equal contribution of O&amp;G and agricultural sources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061" y="3840263"/>
            <a:ext cx="3111500" cy="2819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960" y="18765"/>
            <a:ext cx="2121093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Methane Isotopes</a:t>
            </a:r>
            <a:endParaRPr lang="en-US" sz="20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5790061" y="39945"/>
            <a:ext cx="3231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Measurements &amp; Analysis: Amy Townsend-Small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439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9983"/>
            <a:ext cx="9144000" cy="4981191"/>
          </a:xfrm>
        </p:spPr>
        <p:txBody>
          <a:bodyPr>
            <a:noAutofit/>
          </a:bodyPr>
          <a:lstStyle/>
          <a:p>
            <a:r>
              <a:rPr lang="en-US" sz="2400" dirty="0" smtClean="0"/>
              <a:t>Full chemistry payload on NCAR/NSF C-130</a:t>
            </a:r>
          </a:p>
          <a:p>
            <a:r>
              <a:rPr lang="en-US" sz="2400" dirty="0" smtClean="0"/>
              <a:t>(almost) Full chemistry payload on NASA P3</a:t>
            </a:r>
          </a:p>
          <a:p>
            <a:r>
              <a:rPr lang="en-US" sz="2400" dirty="0" smtClean="0"/>
              <a:t>Roughly equivalent # of measurements at BAO, NREL, Platteville; plus LIDARs</a:t>
            </a:r>
          </a:p>
          <a:p>
            <a:r>
              <a:rPr lang="en-US" sz="2400" dirty="0" smtClean="0"/>
              <a:t>Many important pollutants on six mobile vans</a:t>
            </a:r>
          </a:p>
          <a:p>
            <a:r>
              <a:rPr lang="en-US" sz="2400" dirty="0" smtClean="0"/>
              <a:t>Enhanced CDPHE</a:t>
            </a:r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( ground network (EPA monitors)</a:t>
            </a:r>
          </a:p>
          <a:p>
            <a:r>
              <a:rPr lang="en-US" sz="2400" dirty="0" smtClean="0"/>
              <a:t>Remote sensing / atmospheric column measurements on two aircraft and at 16 ground locations</a:t>
            </a:r>
          </a:p>
          <a:p>
            <a:r>
              <a:rPr lang="en-US" sz="2400" dirty="0" smtClean="0"/>
              <a:t>Tethered Balloons and Ozone </a:t>
            </a:r>
            <a:r>
              <a:rPr lang="en-US" sz="2400" dirty="0" err="1" smtClean="0"/>
              <a:t>Sondes</a:t>
            </a:r>
            <a:endParaRPr lang="en-US" sz="2400" dirty="0" smtClean="0"/>
          </a:p>
          <a:p>
            <a:r>
              <a:rPr lang="en-US" sz="2400" dirty="0" smtClean="0"/>
              <a:t>Personal Pollution Monitoring</a:t>
            </a:r>
          </a:p>
          <a:p>
            <a:r>
              <a:rPr lang="en-US" sz="2400" dirty="0" smtClean="0"/>
              <a:t>&amp; Comprehensive </a:t>
            </a:r>
            <a:r>
              <a:rPr lang="en-US" sz="2400" dirty="0"/>
              <a:t>Modeling </a:t>
            </a:r>
            <a:r>
              <a:rPr lang="en-US" sz="2400" dirty="0" smtClean="0"/>
              <a:t>Efforts</a:t>
            </a:r>
            <a:endParaRPr lang="en-US" sz="1050" dirty="0"/>
          </a:p>
          <a:p>
            <a:pPr marL="0" indent="0">
              <a:buNone/>
            </a:pPr>
            <a:endParaRPr lang="en-US" sz="105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* Colorado Department of Public Health and the Environment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0051" y="164584"/>
            <a:ext cx="6167073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FRAPPÉ and DISCOVER-AQ Measurement Suite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06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729430" y="6594770"/>
            <a:ext cx="1414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10-16 Local Time</a:t>
            </a:r>
            <a:endParaRPr lang="en-US" sz="11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2" y="60493"/>
            <a:ext cx="929687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Ethane</a:t>
            </a:r>
            <a:endParaRPr lang="en-US" sz="2000" b="1" baseline="-25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25" y="3593904"/>
            <a:ext cx="6021996" cy="3264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72" y="540076"/>
            <a:ext cx="6054617" cy="32655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53123" y="793750"/>
            <a:ext cx="2196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WRF-</a:t>
            </a:r>
            <a:r>
              <a:rPr lang="en-US" sz="1600" u="sng" dirty="0" err="1"/>
              <a:t>Chem</a:t>
            </a:r>
            <a:r>
              <a:rPr lang="en-US" sz="1600" u="sng" dirty="0"/>
              <a:t> NEI 2011</a:t>
            </a:r>
          </a:p>
          <a:p>
            <a:r>
              <a:rPr lang="en-US" sz="1600" dirty="0" smtClean="0"/>
              <a:t>Disagreement in magnitude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1290087" y="365483"/>
            <a:ext cx="59381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Measurements &lt; 3km               Model &lt; 3km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41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729430" y="6594770"/>
            <a:ext cx="1414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10-16 Local Time</a:t>
            </a:r>
            <a:endParaRPr lang="en-US" sz="11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2" y="60493"/>
            <a:ext cx="1095172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Benzene</a:t>
            </a:r>
            <a:endParaRPr lang="en-US" sz="2000" b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107" y="3512171"/>
            <a:ext cx="6126900" cy="3250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93" y="476953"/>
            <a:ext cx="6095541" cy="32795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0087" y="325163"/>
            <a:ext cx="59381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Measurements &lt; 3km               Model &lt; 3km       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053123" y="793750"/>
            <a:ext cx="2196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WRF-</a:t>
            </a:r>
            <a:r>
              <a:rPr lang="en-US" sz="1600" u="sng" dirty="0" err="1"/>
              <a:t>Chem</a:t>
            </a:r>
            <a:r>
              <a:rPr lang="en-US" sz="1600" u="sng" dirty="0"/>
              <a:t> NEI 2011</a:t>
            </a:r>
          </a:p>
          <a:p>
            <a:r>
              <a:rPr lang="en-US" sz="1600" dirty="0" smtClean="0"/>
              <a:t>Disagreement in magnitude, distribution and ratios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7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0" y="303582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Point Sources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67" y="133350"/>
            <a:ext cx="2518833" cy="2015067"/>
          </a:xfrm>
          <a:prstGeom prst="rect">
            <a:avLst/>
          </a:prstGeom>
        </p:spPr>
      </p:pic>
      <p:pic>
        <p:nvPicPr>
          <p:cNvPr id="11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22493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9333" y="3889917"/>
            <a:ext cx="395677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Data and Analysis are PRELIMINARY !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75200"/>
            <a:ext cx="8878186" cy="6030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3855" y="2053200"/>
            <a:ext cx="98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Valmont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4098" y="2431278"/>
            <a:ext cx="9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FF38"/>
                </a:solidFill>
              </a:rPr>
              <a:t>Bonanza</a:t>
            </a:r>
            <a:endParaRPr lang="en-US" dirty="0">
              <a:solidFill>
                <a:srgbClr val="29FF3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5368" y="1088958"/>
            <a:ext cx="148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Hayden,</a:t>
            </a:r>
            <a:r>
              <a:rPr lang="en-US" dirty="0" smtClean="0">
                <a:solidFill>
                  <a:srgbClr val="29FF38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Craig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7705" y="238041"/>
            <a:ext cx="44685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Power Plants – C-130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and SO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7376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64" y="1292322"/>
            <a:ext cx="6738935" cy="4816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3113" y="1811174"/>
            <a:ext cx="176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coal fired </a:t>
            </a:r>
          </a:p>
          <a:p>
            <a:r>
              <a:rPr lang="en-US" dirty="0" smtClean="0"/>
              <a:t>PP plumes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591605"/>
            <a:ext cx="452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NO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nhancements of 30-45 ppb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converted boilers Cherokee EGU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2092" y="238041"/>
            <a:ext cx="4779824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Commerce City – C-130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and So2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7619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954160"/>
            <a:ext cx="9144000" cy="5513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597" y="1658880"/>
            <a:ext cx="90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Hayden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39069" y="3444240"/>
            <a:ext cx="66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Craig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4878" y="1995946"/>
            <a:ext cx="9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Bonanza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87471" y="4092240"/>
            <a:ext cx="98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Valmont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067" y="95416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8348133" y="899067"/>
            <a:ext cx="52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337705" y="238041"/>
            <a:ext cx="44685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Power Plants – C-130 </a:t>
            </a:r>
            <a:r>
              <a:rPr lang="en-US" sz="2400" b="1" dirty="0" err="1" smtClean="0"/>
              <a:t>NO</a:t>
            </a:r>
            <a:r>
              <a:rPr lang="en-US" sz="2400" b="1" baseline="-25000" dirty="0" err="1" smtClean="0"/>
              <a:t>x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and SO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8378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0" y="303582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Mountain-Valley Flow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67" y="133350"/>
            <a:ext cx="2518833" cy="2015067"/>
          </a:xfrm>
          <a:prstGeom prst="rect">
            <a:avLst/>
          </a:prstGeom>
        </p:spPr>
      </p:pic>
      <p:pic>
        <p:nvPicPr>
          <p:cNvPr id="11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22493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9333" y="3889917"/>
            <a:ext cx="395677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Data and Analysis are PRELIMINARY !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5201" y="180776"/>
            <a:ext cx="2650485" cy="113877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Transport </a:t>
            </a:r>
            <a:br>
              <a:rPr lang="en-US" sz="2400" b="1" dirty="0" smtClean="0"/>
            </a:br>
            <a:r>
              <a:rPr lang="en-US" sz="2400" b="1" dirty="0" smtClean="0"/>
              <a:t>into the Mountains</a:t>
            </a:r>
          </a:p>
          <a:p>
            <a:pPr algn="ctr"/>
            <a:r>
              <a:rPr lang="en-US" sz="2000" b="1" dirty="0" smtClean="0"/>
              <a:t>Surface Ozone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9270" y="1163376"/>
            <a:ext cx="3506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marL="169863" indent="-169863">
              <a:buFont typeface="Arial"/>
              <a:buChar char="•"/>
              <a:tabLst>
                <a:tab pos="115888" algn="l"/>
              </a:tabLst>
            </a:pPr>
            <a:r>
              <a:rPr lang="en-US" dirty="0" smtClean="0"/>
              <a:t>Surface Monitoring (CDPHE)</a:t>
            </a:r>
          </a:p>
          <a:p>
            <a:pPr marL="169863" indent="-169863">
              <a:buFont typeface="Arial"/>
              <a:buChar char="•"/>
              <a:tabLst>
                <a:tab pos="115888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WRF-</a:t>
            </a:r>
            <a:r>
              <a:rPr lang="en-US" dirty="0" err="1" smtClean="0">
                <a:solidFill>
                  <a:srgbClr val="FF0000"/>
                </a:solidFill>
              </a:rPr>
              <a:t>Chem</a:t>
            </a:r>
            <a:r>
              <a:rPr lang="en-US" dirty="0" smtClean="0">
                <a:solidFill>
                  <a:srgbClr val="FF0000"/>
                </a:solidFill>
              </a:rPr>
              <a:t> NEI 2011</a:t>
            </a:r>
          </a:p>
          <a:p>
            <a:pPr marL="169863" indent="-169863">
              <a:buFont typeface="Arial"/>
              <a:buChar char="•"/>
              <a:tabLst>
                <a:tab pos="115888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WRF-</a:t>
            </a:r>
            <a:r>
              <a:rPr lang="en-US" dirty="0" err="1" smtClean="0">
                <a:solidFill>
                  <a:srgbClr val="0000FF"/>
                </a:solidFill>
              </a:rPr>
              <a:t>Chem</a:t>
            </a:r>
            <a:r>
              <a:rPr lang="en-US" dirty="0" smtClean="0">
                <a:solidFill>
                  <a:srgbClr val="0000FF"/>
                </a:solidFill>
              </a:rPr>
              <a:t> + 50% O&amp;G emissions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309" y="5016503"/>
            <a:ext cx="5389008" cy="1841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202" y="3450089"/>
            <a:ext cx="5419115" cy="1430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870" y="1873249"/>
            <a:ext cx="5419115" cy="1460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704" y="339754"/>
            <a:ext cx="5558137" cy="14237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6051" y="339754"/>
            <a:ext cx="1667343" cy="51316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Greeley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140000"/>
              </a:lnSpc>
            </a:pPr>
            <a:r>
              <a:rPr lang="en-US" sz="1600" dirty="0" smtClean="0">
                <a:latin typeface="Arial"/>
                <a:cs typeface="Arial"/>
              </a:rPr>
              <a:t>Denver La Casa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40000"/>
              </a:lnSpc>
            </a:pP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NREL Golden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300000"/>
              </a:lnSpc>
            </a:pPr>
            <a:r>
              <a:rPr lang="en-US" sz="1600" dirty="0" smtClean="0">
                <a:latin typeface="Arial"/>
                <a:cs typeface="Arial"/>
              </a:rPr>
              <a:t>Mines Peak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5919" y="6164927"/>
            <a:ext cx="1203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8000"/>
                </a:solidFill>
              </a:rPr>
              <a:t>4pm LT</a:t>
            </a:r>
            <a:endParaRPr lang="en-US" sz="1100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0811" y="6164927"/>
            <a:ext cx="1203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8000"/>
                </a:solidFill>
              </a:rPr>
              <a:t>4pm LT</a:t>
            </a:r>
            <a:endParaRPr lang="en-US" sz="1100" dirty="0">
              <a:solidFill>
                <a:srgbClr val="008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159753" y="423333"/>
            <a:ext cx="0" cy="6003204"/>
          </a:xfrm>
          <a:prstGeom prst="line">
            <a:avLst/>
          </a:prstGeom>
          <a:ln w="3175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67919" y="423333"/>
            <a:ext cx="0" cy="6003204"/>
          </a:xfrm>
          <a:prstGeom prst="line">
            <a:avLst/>
          </a:prstGeom>
          <a:ln w="3175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30905" y="17503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August 11 &amp; 12, 2014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421" y="6103371"/>
            <a:ext cx="324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12 August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7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34072" y="5503783"/>
            <a:ext cx="75061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 Figures highlight the </a:t>
            </a:r>
            <a:r>
              <a:rPr lang="en-US" sz="1600" dirty="0"/>
              <a:t>transport event </a:t>
            </a:r>
            <a:r>
              <a:rPr lang="en-US" sz="1600" dirty="0" smtClean="0"/>
              <a:t>for ozone - produced </a:t>
            </a:r>
            <a:r>
              <a:rPr lang="en-US" sz="1600" dirty="0"/>
              <a:t>over the Front </a:t>
            </a:r>
            <a:r>
              <a:rPr lang="en-US" sz="1600" dirty="0" smtClean="0"/>
              <a:t>Range and being </a:t>
            </a:r>
            <a:r>
              <a:rPr lang="en-US" sz="1600" dirty="0"/>
              <a:t>pushed westward into the mountains by thermally driven </a:t>
            </a:r>
            <a:r>
              <a:rPr lang="en-US" sz="1600" dirty="0" smtClean="0"/>
              <a:t>upslope.</a:t>
            </a:r>
          </a:p>
          <a:p>
            <a:r>
              <a:rPr lang="en-US" sz="1600" dirty="0" smtClean="0"/>
              <a:t>This demonstrates how </a:t>
            </a:r>
            <a:r>
              <a:rPr lang="en-US" sz="1600" dirty="0"/>
              <a:t>Front Range ozone can impact remote areas up to the divide and into the adjacent valleys on the west </a:t>
            </a:r>
            <a:r>
              <a:rPr lang="en-US" sz="1600" dirty="0" smtClean="0"/>
              <a:t>side of the divide. 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29759" y="764713"/>
            <a:ext cx="4949090" cy="4520680"/>
            <a:chOff x="166445" y="651364"/>
            <a:chExt cx="4612546" cy="4186983"/>
          </a:xfrm>
        </p:grpSpPr>
        <p:pic>
          <p:nvPicPr>
            <p:cNvPr id="3" name="Picture 2" descr="measurements_Aug12_Upslop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"/>
            <a:stretch/>
          </p:blipFill>
          <p:spPr>
            <a:xfrm>
              <a:off x="166445" y="820612"/>
              <a:ext cx="4612546" cy="4017735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2097192" y="2097107"/>
              <a:ext cx="1235573" cy="1464746"/>
            </a:xfrm>
            <a:custGeom>
              <a:avLst/>
              <a:gdLst>
                <a:gd name="connsiteX0" fmla="*/ 1526595 w 1526595"/>
                <a:gd name="connsiteY0" fmla="*/ 2719399 h 2719399"/>
                <a:gd name="connsiteX1" fmla="*/ 372039 w 1526595"/>
                <a:gd name="connsiteY1" fmla="*/ 2142168 h 2719399"/>
                <a:gd name="connsiteX2" fmla="*/ 15 w 1526595"/>
                <a:gd name="connsiteY2" fmla="*/ 718331 h 2719399"/>
                <a:gd name="connsiteX3" fmla="*/ 359210 w 1526595"/>
                <a:gd name="connsiteY3" fmla="*/ 128273 h 2719399"/>
                <a:gd name="connsiteX4" fmla="*/ 885175 w 1526595"/>
                <a:gd name="connsiteY4" fmla="*/ 0 h 271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595" h="2719399">
                  <a:moveTo>
                    <a:pt x="1526595" y="2719399"/>
                  </a:moveTo>
                  <a:cubicBezTo>
                    <a:pt x="1076532" y="2597539"/>
                    <a:pt x="626469" y="2475679"/>
                    <a:pt x="372039" y="2142168"/>
                  </a:cubicBezTo>
                  <a:cubicBezTo>
                    <a:pt x="117609" y="1808657"/>
                    <a:pt x="2153" y="1053980"/>
                    <a:pt x="15" y="718331"/>
                  </a:cubicBezTo>
                  <a:cubicBezTo>
                    <a:pt x="-2123" y="382682"/>
                    <a:pt x="211683" y="247995"/>
                    <a:pt x="359210" y="128273"/>
                  </a:cubicBezTo>
                  <a:cubicBezTo>
                    <a:pt x="506737" y="8551"/>
                    <a:pt x="695956" y="4275"/>
                    <a:pt x="885175" y="0"/>
                  </a:cubicBezTo>
                </a:path>
              </a:pathLst>
            </a:custGeom>
            <a:ln w="57150" cmpd="sng">
              <a:solidFill>
                <a:schemeClr val="accent1">
                  <a:alpha val="36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323891" y="1975889"/>
              <a:ext cx="822912" cy="936626"/>
            </a:xfrm>
            <a:custGeom>
              <a:avLst/>
              <a:gdLst>
                <a:gd name="connsiteX0" fmla="*/ 2065374 w 2065374"/>
                <a:gd name="connsiteY0" fmla="*/ 1603524 h 1667661"/>
                <a:gd name="connsiteX1" fmla="*/ 1026273 w 2065374"/>
                <a:gd name="connsiteY1" fmla="*/ 105 h 1667661"/>
                <a:gd name="connsiteX2" fmla="*/ 0 w 2065374"/>
                <a:gd name="connsiteY2" fmla="*/ 1667661 h 1667661"/>
                <a:gd name="connsiteX3" fmla="*/ 0 w 2065374"/>
                <a:gd name="connsiteY3" fmla="*/ 1667661 h 16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5374" h="1667661">
                  <a:moveTo>
                    <a:pt x="2065374" y="1603524"/>
                  </a:moveTo>
                  <a:cubicBezTo>
                    <a:pt x="1717938" y="796469"/>
                    <a:pt x="1370502" y="-10585"/>
                    <a:pt x="1026273" y="105"/>
                  </a:cubicBezTo>
                  <a:cubicBezTo>
                    <a:pt x="682044" y="10794"/>
                    <a:pt x="0" y="1667661"/>
                    <a:pt x="0" y="1667661"/>
                  </a:cubicBezTo>
                  <a:lnTo>
                    <a:pt x="0" y="1667661"/>
                  </a:lnTo>
                </a:path>
              </a:pathLst>
            </a:custGeom>
            <a:ln w="57150" cmpd="sng">
              <a:solidFill>
                <a:schemeClr val="accent1">
                  <a:alpha val="37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0204" y="651364"/>
              <a:ext cx="2058933" cy="313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Background O</a:t>
              </a:r>
              <a:r>
                <a:rPr lang="en-US" sz="1600" baseline="-25000" dirty="0" smtClean="0"/>
                <a:t>3</a:t>
              </a:r>
              <a:r>
                <a:rPr lang="en-US" sz="1600" dirty="0" smtClean="0"/>
                <a:t> (50 ppb)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76861" y="2998757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Upslope flow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7583" y="2341403"/>
              <a:ext cx="88848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Evening</a:t>
              </a:r>
            </a:p>
            <a:p>
              <a:r>
                <a:rPr lang="en-US" sz="1600" dirty="0" smtClean="0"/>
                <a:t>spillover</a:t>
              </a:r>
              <a:endParaRPr lang="en-US" sz="1600" dirty="0"/>
            </a:p>
          </p:txBody>
        </p:sp>
      </p:grpSp>
      <p:pic>
        <p:nvPicPr>
          <p:cNvPr id="4" name="Picture 3" descr="model_Aug12_Upslop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/>
          <a:stretch/>
        </p:blipFill>
        <p:spPr>
          <a:xfrm>
            <a:off x="4799463" y="981457"/>
            <a:ext cx="4351844" cy="43379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40564" y="1278862"/>
            <a:ext cx="1173077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C-130</a:t>
            </a:r>
            <a:endParaRPr lang="en-US" sz="1600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6916730" y="1302554"/>
            <a:ext cx="1173077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Modeled</a:t>
            </a:r>
            <a:endParaRPr lang="en-US" sz="1600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7992015" y="6581001"/>
            <a:ext cx="1159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12 </a:t>
            </a:r>
            <a:r>
              <a:rPr lang="en-US" sz="1200" dirty="0"/>
              <a:t>August 2014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43924" y="135178"/>
            <a:ext cx="509610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Transport into the Mountains - Ozone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64304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61"/>
          <a:stretch/>
        </p:blipFill>
        <p:spPr>
          <a:xfrm>
            <a:off x="4554018" y="0"/>
            <a:ext cx="4639591" cy="6856475"/>
          </a:xfrm>
          <a:prstGeom prst="rect">
            <a:avLst/>
          </a:prstGeom>
        </p:spPr>
      </p:pic>
      <p:pic>
        <p:nvPicPr>
          <p:cNvPr id="5" name="Picture 4" descr="Slide1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44"/>
          <a:stretch/>
        </p:blipFill>
        <p:spPr>
          <a:xfrm>
            <a:off x="0" y="1525"/>
            <a:ext cx="4659434" cy="6856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4628" y="135178"/>
            <a:ext cx="6083320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Transport into the Mountains – Ethane &amp; </a:t>
            </a:r>
            <a:r>
              <a:rPr lang="en-US" sz="2400" b="1" dirty="0" err="1" smtClean="0"/>
              <a:t>NOx</a:t>
            </a:r>
            <a:endParaRPr lang="en-US" sz="2400" b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7992015" y="6581001"/>
            <a:ext cx="1159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12 </a:t>
            </a:r>
            <a:r>
              <a:rPr lang="en-US" sz="1200" dirty="0"/>
              <a:t>August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9550" y="1141119"/>
            <a:ext cx="1597034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C-130 Ethane</a:t>
            </a:r>
            <a:endParaRPr lang="en-US" sz="16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615836" y="1144432"/>
            <a:ext cx="1597034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C-130 </a:t>
            </a:r>
            <a:r>
              <a:rPr lang="en-US" sz="1600" dirty="0" err="1" smtClean="0"/>
              <a:t>NO</a:t>
            </a:r>
            <a:r>
              <a:rPr lang="en-US" sz="1600" baseline="-25000" dirty="0" err="1" smtClean="0"/>
              <a:t>x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22549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29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0061" y="164584"/>
            <a:ext cx="238689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Surface Monitors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65788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0" y="303582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Outflow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67" y="133350"/>
            <a:ext cx="2518833" cy="2015067"/>
          </a:xfrm>
          <a:prstGeom prst="rect">
            <a:avLst/>
          </a:prstGeom>
        </p:spPr>
      </p:pic>
      <p:pic>
        <p:nvPicPr>
          <p:cNvPr id="11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22493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9333" y="3889917"/>
            <a:ext cx="395677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Data and Analysis are PRELIMINARY !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6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26" y="709578"/>
            <a:ext cx="7967662" cy="5974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1869" y="151193"/>
            <a:ext cx="5000287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Front Range Outflow    (C-</a:t>
            </a:r>
            <a:r>
              <a:rPr lang="en-US" sz="2400" b="1" smtClean="0"/>
              <a:t>130 Ethane)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88481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0" y="303582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Denver Cyclone Event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67" y="133350"/>
            <a:ext cx="2518833" cy="2015067"/>
          </a:xfrm>
          <a:prstGeom prst="rect">
            <a:avLst/>
          </a:prstGeom>
        </p:spPr>
      </p:pic>
      <p:pic>
        <p:nvPicPr>
          <p:cNvPr id="11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22493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9333" y="3889917"/>
            <a:ext cx="395677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Data and Analysis are PRELIMINARY !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6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0093" y="1742923"/>
            <a:ext cx="4526248" cy="45604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14288" y="0"/>
            <a:ext cx="91281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400" b="1" dirty="0" smtClean="0">
              <a:solidFill>
                <a:schemeClr val="tx2"/>
              </a:solidFill>
            </a:endParaRPr>
          </a:p>
          <a:p>
            <a:pPr algn="ctr" eaLnBrk="1" hangingPunct="1"/>
            <a:endParaRPr lang="en-US" sz="4400" b="1" dirty="0">
              <a:solidFill>
                <a:schemeClr val="tx2"/>
              </a:solidFill>
            </a:endParaRPr>
          </a:p>
          <a:p>
            <a:pPr algn="ctr" eaLnBrk="1" hangingPunct="1"/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15" name="Picture 14" descr="DC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93" y="1728948"/>
            <a:ext cx="4509546" cy="45774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6795" y="5823808"/>
            <a:ext cx="4509546" cy="48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What the model predicted</a:t>
            </a:r>
            <a:endParaRPr lang="en-US" sz="20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54599" y="1728948"/>
            <a:ext cx="4069854" cy="4587473"/>
            <a:chOff x="4754599" y="1437921"/>
            <a:chExt cx="4069854" cy="4587473"/>
          </a:xfrm>
        </p:grpSpPr>
        <p:sp>
          <p:nvSpPr>
            <p:cNvPr id="23" name="Rectangle 22"/>
            <p:cNvSpPr/>
            <p:nvPr/>
          </p:nvSpPr>
          <p:spPr>
            <a:xfrm>
              <a:off x="4754599" y="1437921"/>
              <a:ext cx="4069854" cy="45874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70792" y="1442687"/>
              <a:ext cx="1629275" cy="2306567"/>
              <a:chOff x="2492755" y="864690"/>
              <a:chExt cx="1839219" cy="2306567"/>
            </a:xfrm>
            <a:effectLst/>
          </p:grpSpPr>
          <p:sp>
            <p:nvSpPr>
              <p:cNvPr id="7" name="Rectangle 6"/>
              <p:cNvSpPr/>
              <p:nvPr/>
            </p:nvSpPr>
            <p:spPr>
              <a:xfrm>
                <a:off x="2805830" y="864690"/>
                <a:ext cx="1526144" cy="2306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492755" y="1519675"/>
                <a:ext cx="810698" cy="553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821439" y="5612019"/>
              <a:ext cx="3948349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What the C-130 saw</a:t>
              </a:r>
              <a:endParaRPr lang="en-US" sz="20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611805" y="3683706"/>
              <a:ext cx="688260" cy="548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>
            <a:off x="2861723" y="3109967"/>
            <a:ext cx="2084706" cy="864766"/>
          </a:xfrm>
          <a:prstGeom prst="straightConnector1">
            <a:avLst/>
          </a:prstGeom>
          <a:ln>
            <a:solidFill>
              <a:srgbClr val="FF66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:\jvdata\2014FRAPPE\pics2\IMG_040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612" y="354637"/>
            <a:ext cx="2321636" cy="17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439" y="1728949"/>
            <a:ext cx="3865202" cy="41740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4660" y="382025"/>
            <a:ext cx="3141405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The Denver Cyclone</a:t>
            </a:r>
            <a:endParaRPr lang="en-US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393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01"/>
            <a:ext cx="9144000" cy="685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129" y="130841"/>
            <a:ext cx="5480988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Local emissions  - Separation and Mixing</a:t>
            </a:r>
            <a:endParaRPr lang="en-US" sz="24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7959060" y="1167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C-130 </a:t>
            </a:r>
            <a:r>
              <a:rPr lang="en-US" b="1" dirty="0" err="1" smtClean="0"/>
              <a:t>NO</a:t>
            </a:r>
            <a:r>
              <a:rPr lang="en-US" b="1" baseline="-25000" dirty="0" err="1" smtClean="0"/>
              <a:t>x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29480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9" y="272472"/>
            <a:ext cx="8865912" cy="6647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129" y="130841"/>
            <a:ext cx="5480988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Local emissions  - Separation and Mixing</a:t>
            </a:r>
            <a:endParaRPr lang="en-US" sz="24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689756" y="81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C-130 Ethane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25212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45" y="238448"/>
            <a:ext cx="8323744" cy="6717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129" y="130841"/>
            <a:ext cx="5480988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Local emissions  - Separation and Mixing</a:t>
            </a:r>
            <a:endParaRPr lang="en-US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7751296" y="-1566"/>
            <a:ext cx="139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C-130 Ozone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34017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0" y="303582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Regional Pollution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67" y="133350"/>
            <a:ext cx="2518833" cy="2015067"/>
          </a:xfrm>
          <a:prstGeom prst="rect">
            <a:avLst/>
          </a:prstGeom>
        </p:spPr>
      </p:pic>
      <p:pic>
        <p:nvPicPr>
          <p:cNvPr id="11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22493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9333" y="3889917"/>
            <a:ext cx="395677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Data and Analysis are PRELIMINARY !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917" y="571500"/>
            <a:ext cx="9144000" cy="6286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0166" y="153538"/>
            <a:ext cx="3061355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Inflow from the West?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126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83" y="349257"/>
            <a:ext cx="9144000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4381" y="153538"/>
            <a:ext cx="3772938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Regional Ozone Distribution</a:t>
            </a:r>
            <a:endParaRPr lang="en-US" sz="24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99251"/>
            <a:ext cx="1890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C-130 All altitudes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777132"/>
              </p:ext>
            </p:extLst>
          </p:nvPr>
        </p:nvGraphicFramePr>
        <p:xfrm>
          <a:off x="288324" y="1006846"/>
          <a:ext cx="8498703" cy="556396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17433"/>
                <a:gridCol w="6881270"/>
              </a:tblGrid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Objective</a:t>
                      </a:r>
                      <a:endParaRPr lang="en-US" sz="1600" i="1" dirty="0"/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0726 (RF01)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8000"/>
                          </a:solidFill>
                        </a:rPr>
                        <a:t>Front Range Emissions</a:t>
                      </a:r>
                      <a:endParaRPr lang="en-US" sz="1600" i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0727 (RF02)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Denver Cyclone</a:t>
                      </a:r>
                      <a:endParaRPr lang="en-US" sz="1600" i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0728 (RF03)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Denver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Cyclone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Transport to NW out of Fort Collins</a:t>
                      </a:r>
                      <a:endParaRPr lang="en-US" sz="1600" i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0729 (RF04)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Large scale pollution over NW Colorado and S </a:t>
                      </a:r>
                      <a:r>
                        <a:rPr lang="en-US" sz="1600" i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WY</a:t>
                      </a:r>
                      <a:r>
                        <a:rPr lang="en-US" sz="1600" i="1" dirty="0" smtClean="0"/>
                        <a:t> &amp;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Jay’s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CAFO</a:t>
                      </a:r>
                      <a:r>
                        <a:rPr lang="en-US" sz="1600" i="1" dirty="0" smtClean="0"/>
                        <a:t> &amp;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Pawnee</a:t>
                      </a:r>
                      <a:r>
                        <a:rPr lang="en-US" sz="1600" i="1" baseline="0" dirty="0" smtClean="0">
                          <a:solidFill>
                            <a:srgbClr val="FFFF99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0731 (RF05)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-Valley (not well developed)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0802 (RF06)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Valley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0803 (RF07)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Valley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0806 (RF08)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Piceance</a:t>
                      </a:r>
                      <a:r>
                        <a:rPr lang="en-US" sz="1600" i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and Uintah Basin </a:t>
                      </a:r>
                      <a:r>
                        <a:rPr lang="en-US" sz="1600" i="1" baseline="0" dirty="0" smtClean="0"/>
                        <a:t>&amp;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Hayden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Craig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0807 (RF09)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endParaRPr lang="en-US" sz="1600" i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0808 (RF10)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P-3 </a:t>
                      </a:r>
                      <a:r>
                        <a:rPr lang="en-US" sz="1600" i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Intercomparison</a:t>
                      </a:r>
                      <a:r>
                        <a:rPr lang="en-US" sz="16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1600" i="1" dirty="0" smtClean="0"/>
                        <a:t>&amp; 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Platte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River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Valley</a:t>
                      </a:r>
                      <a:r>
                        <a:rPr lang="en-US" sz="1600" i="1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Flow</a:t>
                      </a:r>
                      <a:endParaRPr lang="en-US" sz="1600" i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0811 (RF11)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Mountain-Valley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0812 (RF12)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Mountain-Valley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0815 (RF13)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Inflow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WY</a:t>
                      </a:r>
                      <a:r>
                        <a:rPr lang="en-US" sz="1600" i="1" kern="1200" baseline="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(n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ot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found)</a:t>
                      </a:r>
                      <a:r>
                        <a:rPr lang="en-US" sz="1600" i="1" kern="1200" baseline="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Hayden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Craig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Ute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,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Rifle</a:t>
                      </a:r>
                      <a:r>
                        <a:rPr lang="en-US" sz="1600" i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OG</a:t>
                      </a:r>
                      <a:r>
                        <a:rPr lang="en-US" sz="1600" i="1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i="1" kern="12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outflow </a:t>
                      </a: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0816 (RF14)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SE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Outflow</a:t>
                      </a:r>
                      <a:r>
                        <a:rPr lang="en-US" sz="1600" i="1" baseline="0" dirty="0" smtClean="0"/>
                        <a:t> &amp; </a:t>
                      </a:r>
                      <a:r>
                        <a:rPr lang="en-US" sz="1600" i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TES Overpass – 2 spirals</a:t>
                      </a:r>
                      <a:endParaRPr lang="en-US" sz="1600" i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477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0817 (RF15)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Emissions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Piceance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Basin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Emission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rgbClr val="000000"/>
                          </a:solidFill>
                        </a:rPr>
                        <a:t>&amp;</a:t>
                      </a:r>
                      <a:r>
                        <a:rPr lang="en-US" sz="1600" i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600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Upslope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97592" y="164584"/>
            <a:ext cx="3351999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FRAPPÉ Flight Objectives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87921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06" y="893473"/>
            <a:ext cx="8970394" cy="587525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080"/>
              </a:spcBef>
            </a:pPr>
            <a:r>
              <a:rPr lang="en-US" sz="2000" dirty="0" smtClean="0"/>
              <a:t>Clearly identified and characterized all emission sources in the Front Range and Western Slopes slope</a:t>
            </a:r>
          </a:p>
          <a:p>
            <a:pPr lvl="1">
              <a:spcBef>
                <a:spcPts val="480"/>
              </a:spcBef>
            </a:pPr>
            <a:r>
              <a:rPr lang="en-US" sz="1600" dirty="0" smtClean="0"/>
              <a:t>Northern Front Range / Greeley / DJ Basin dominated by oil &amp; gas and agricultural emission signatures</a:t>
            </a:r>
          </a:p>
          <a:p>
            <a:pPr lvl="1">
              <a:spcBef>
                <a:spcPts val="480"/>
              </a:spcBef>
            </a:pPr>
            <a:r>
              <a:rPr lang="en-US" sz="1600" dirty="0" smtClean="0"/>
              <a:t>Denver / Boulder urban centers usually dominated by traffic and industrial emissions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Ozone efficiently formed across the region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In the absence of wildfires, this summer’s Front Range air quality was mainly controlled by local emissions.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Air Quality in Eastern </a:t>
            </a:r>
            <a:r>
              <a:rPr lang="en-US" sz="2000" dirty="0"/>
              <a:t>F</a:t>
            </a:r>
            <a:r>
              <a:rPr lang="en-US" sz="2000" dirty="0" smtClean="0"/>
              <a:t>oothills and to the Continental Divide dominated by Front Range emissions</a:t>
            </a:r>
            <a:endParaRPr lang="en-US" sz="2000" dirty="0"/>
          </a:p>
          <a:p>
            <a:pPr>
              <a:spcBef>
                <a:spcPts val="1080"/>
              </a:spcBef>
            </a:pPr>
            <a:r>
              <a:rPr lang="en-US" sz="2000" dirty="0" smtClean="0"/>
              <a:t>Elevated regional </a:t>
            </a:r>
            <a:r>
              <a:rPr lang="en-US" sz="2000" dirty="0"/>
              <a:t>ozone </a:t>
            </a:r>
            <a:r>
              <a:rPr lang="en-US" sz="2000" dirty="0" smtClean="0"/>
              <a:t>background</a:t>
            </a:r>
          </a:p>
          <a:p>
            <a:pPr>
              <a:spcBef>
                <a:spcPts val="1080"/>
              </a:spcBef>
            </a:pPr>
            <a:r>
              <a:rPr lang="en-US" sz="2000" dirty="0"/>
              <a:t>Influence of Western Slope sources on Front Range are small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Transport </a:t>
            </a:r>
            <a:r>
              <a:rPr lang="en-US" sz="2000" dirty="0"/>
              <a:t>of front range air pollution into mountains and adjacent </a:t>
            </a:r>
            <a:r>
              <a:rPr lang="en-US" sz="2000" dirty="0" smtClean="0"/>
              <a:t>valleys was seen regularly.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Outflow from Front Range into Eastern </a:t>
            </a:r>
            <a:r>
              <a:rPr lang="en-US" sz="2000" dirty="0"/>
              <a:t>P</a:t>
            </a:r>
            <a:r>
              <a:rPr lang="en-US" sz="2000" dirty="0" smtClean="0"/>
              <a:t>lains can be significant 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Identified potential new / better monitoring locations</a:t>
            </a:r>
          </a:p>
          <a:p>
            <a:pPr>
              <a:spcBef>
                <a:spcPts val="1080"/>
              </a:spcBef>
            </a:pPr>
            <a:r>
              <a:rPr lang="en-US" sz="2000" dirty="0" smtClean="0"/>
              <a:t>Need for improved emission information for AQ modeling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5797" y="153538"/>
            <a:ext cx="4050107" cy="58477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PRELIMINARY Findings</a:t>
            </a:r>
            <a:endParaRPr lang="en-US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141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850" y="445926"/>
            <a:ext cx="3019176" cy="58477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More to come …</a:t>
            </a:r>
            <a:endParaRPr lang="en-US" sz="3200" b="1" baseline="-25000" dirty="0"/>
          </a:p>
        </p:txBody>
      </p:sp>
      <p:sp>
        <p:nvSpPr>
          <p:cNvPr id="3" name="Rectangle 2"/>
          <p:cNvSpPr/>
          <p:nvPr/>
        </p:nvSpPr>
        <p:spPr>
          <a:xfrm>
            <a:off x="179916" y="2275413"/>
            <a:ext cx="88265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Joint FRAPPÉ/DISCOVER-AQ Science Team </a:t>
            </a:r>
            <a:r>
              <a:rPr lang="en-US" sz="2800" b="1" dirty="0" smtClean="0"/>
              <a:t>Meeting</a:t>
            </a:r>
          </a:p>
          <a:p>
            <a:pPr algn="ctr"/>
            <a:r>
              <a:rPr lang="en-US" sz="2800" b="1" dirty="0" smtClean="0"/>
              <a:t>May </a:t>
            </a:r>
            <a:r>
              <a:rPr lang="en-US" sz="2800" b="1" dirty="0"/>
              <a:t>4-8, </a:t>
            </a:r>
            <a:r>
              <a:rPr lang="en-US" sz="2800" b="1" dirty="0" smtClean="0"/>
              <a:t>2015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dirty="0"/>
              <a:t>UCAR Center Green (CG1)</a:t>
            </a:r>
            <a:br>
              <a:rPr lang="en-US" sz="2400" dirty="0"/>
            </a:br>
            <a:r>
              <a:rPr lang="en-US" sz="2400" dirty="0"/>
              <a:t>3080 Center Green Drive</a:t>
            </a:r>
            <a:br>
              <a:rPr lang="en-US" sz="2400" dirty="0"/>
            </a:br>
            <a:r>
              <a:rPr lang="en-US" sz="2400" dirty="0"/>
              <a:t>Boulder, </a:t>
            </a:r>
            <a:r>
              <a:rPr lang="en-US" sz="2400" dirty="0" smtClean="0"/>
              <a:t>Colorado</a:t>
            </a:r>
            <a:endParaRPr lang="en-US" sz="2400" b="1" dirty="0"/>
          </a:p>
          <a:p>
            <a:pPr algn="ctr"/>
            <a:r>
              <a:rPr lang="en-US" sz="2400" b="1" dirty="0"/>
              <a:t>https://www2.acd.ucar.edu/frappe/may-2015</a:t>
            </a:r>
          </a:p>
          <a:p>
            <a:pPr algn="ctr"/>
            <a:endParaRPr lang="en-US" sz="2400" b="1" dirty="0"/>
          </a:p>
        </p:txBody>
      </p:sp>
      <p:pic>
        <p:nvPicPr>
          <p:cNvPr id="4" name="Picture 3" descr="FRAPPE_Logo_ULTIMATEfina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67" y="133350"/>
            <a:ext cx="2518833" cy="2015067"/>
          </a:xfrm>
          <a:prstGeom prst="rect">
            <a:avLst/>
          </a:prstGeom>
        </p:spPr>
      </p:pic>
      <p:pic>
        <p:nvPicPr>
          <p:cNvPr id="5" name="Picture 6" descr="DISCOVER-AQ 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22493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84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" y="2849404"/>
            <a:ext cx="3314383" cy="181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9" y="4827482"/>
            <a:ext cx="3361822" cy="1702994"/>
          </a:xfrm>
          <a:prstGeom prst="rect">
            <a:avLst/>
          </a:prstGeom>
        </p:spPr>
      </p:pic>
      <p:pic>
        <p:nvPicPr>
          <p:cNvPr id="4" name="Picture 3" descr="B200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91" y="2837399"/>
            <a:ext cx="3205210" cy="1829284"/>
          </a:xfrm>
          <a:prstGeom prst="rect">
            <a:avLst/>
          </a:prstGeom>
        </p:spPr>
      </p:pic>
      <p:pic>
        <p:nvPicPr>
          <p:cNvPr id="5" name="Picture 4" descr="Falcon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89" y="4827482"/>
            <a:ext cx="3203623" cy="1702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3764" y="2864563"/>
            <a:ext cx="109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P3</a:t>
            </a:r>
            <a:endParaRPr lang="en-US" b="1" dirty="0"/>
          </a:p>
          <a:p>
            <a:r>
              <a:rPr lang="en-US" b="1" dirty="0" smtClean="0"/>
              <a:t>15 Flights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46502" y="284940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B200</a:t>
            </a:r>
            <a:endParaRPr lang="en-US" b="1" dirty="0"/>
          </a:p>
          <a:p>
            <a:r>
              <a:rPr lang="en-US" b="1" dirty="0" smtClean="0"/>
              <a:t>16 Flights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81265" y="5884145"/>
            <a:ext cx="162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NCAR C130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17 Flights (2TF)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6501" y="4847034"/>
            <a:ext cx="1398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Falcon</a:t>
            </a:r>
            <a:endParaRPr lang="en-US" b="1" dirty="0"/>
          </a:p>
          <a:p>
            <a:r>
              <a:rPr lang="en-US" b="1" dirty="0" smtClean="0"/>
              <a:t>10 Flights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80040" y="6530476"/>
            <a:ext cx="667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Aircraft pictures by Paul </a:t>
            </a:r>
            <a:r>
              <a:rPr lang="en-US" dirty="0" err="1" smtClean="0"/>
              <a:t>Filmer</a:t>
            </a:r>
            <a:r>
              <a:rPr lang="en-US" dirty="0" smtClean="0"/>
              <a:t>, NCAR C130 picture by Sam Hall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10670" y="3897133"/>
            <a:ext cx="3325850" cy="95410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FRAPPÉ and </a:t>
            </a:r>
          </a:p>
          <a:p>
            <a:pPr algn="ctr"/>
            <a:r>
              <a:rPr lang="en-US" sz="2800" b="1" dirty="0" smtClean="0"/>
              <a:t>DISCOVER-AQ Flights</a:t>
            </a:r>
            <a:endParaRPr lang="en-US" sz="2800" b="1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24" r="13711" b="10980"/>
          <a:stretch/>
        </p:blipFill>
        <p:spPr>
          <a:xfrm>
            <a:off x="576876" y="-108556"/>
            <a:ext cx="7890238" cy="29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072" y="171799"/>
            <a:ext cx="332655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FRAPPÉ Field Catalog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0500" y="259834"/>
            <a:ext cx="371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Campaign Guidance and Archive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4" y="810668"/>
            <a:ext cx="7881696" cy="60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0" y="3035829"/>
            <a:ext cx="9144000" cy="1114425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 smtClean="0">
                <a:latin typeface="Arial Rounded MT Bold"/>
                <a:cs typeface="Arial Rounded MT Bold"/>
              </a:rPr>
              <a:t>Flight Coverage</a:t>
            </a:r>
            <a:endParaRPr lang="en-US" sz="5400" b="1" dirty="0"/>
          </a:p>
        </p:txBody>
      </p:sp>
      <p:sp>
        <p:nvSpPr>
          <p:cNvPr id="14338" name="TextBox 12"/>
          <p:cNvSpPr txBox="1">
            <a:spLocks noChangeArrowheads="1"/>
          </p:cNvSpPr>
          <p:nvPr/>
        </p:nvSpPr>
        <p:spPr bwMode="auto">
          <a:xfrm>
            <a:off x="-100013" y="6475413"/>
            <a:ext cx="659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800">
              <a:solidFill>
                <a:srgbClr val="000090"/>
              </a:solidFill>
            </a:endParaRPr>
          </a:p>
        </p:txBody>
      </p:sp>
      <p:pic>
        <p:nvPicPr>
          <p:cNvPr id="3" name="Picture 2" descr="FRAPPE_Logo_ULTIMATEfin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167" y="133350"/>
            <a:ext cx="2518833" cy="2015067"/>
          </a:xfrm>
          <a:prstGeom prst="rect">
            <a:avLst/>
          </a:prstGeom>
        </p:spPr>
      </p:pic>
      <p:pic>
        <p:nvPicPr>
          <p:cNvPr id="11" name="Picture 6" descr="DISCOVER-AQ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34" y="5224931"/>
            <a:ext cx="7194991" cy="13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9333" y="3889917"/>
            <a:ext cx="395677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Data and Analysis are PRELIMINARY !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51554" y="164584"/>
            <a:ext cx="1267862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C-130 </a:t>
            </a:r>
            <a:r>
              <a:rPr lang="en-US" sz="2000" b="1" dirty="0" err="1" smtClean="0"/>
              <a:t>NO</a:t>
            </a:r>
            <a:r>
              <a:rPr lang="en-US" sz="2000" b="1" baseline="-25000" dirty="0" err="1" smtClean="0"/>
              <a:t>x</a:t>
            </a:r>
            <a:endParaRPr lang="en-US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419671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2304" y="164584"/>
            <a:ext cx="1595309" cy="4001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C-130 Ethane</a:t>
            </a:r>
            <a:endParaRPr lang="en-US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46084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1239</Words>
  <Application>Microsoft Macintosh PowerPoint</Application>
  <PresentationFormat>On-screen Show (4:3)</PresentationFormat>
  <Paragraphs>244</Paragraphs>
  <Slides>41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data NASA P3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Flocke</dc:creator>
  <cp:lastModifiedBy>Gabriele Pfister</cp:lastModifiedBy>
  <cp:revision>123</cp:revision>
  <dcterms:created xsi:type="dcterms:W3CDTF">2015-03-10T16:52:12Z</dcterms:created>
  <dcterms:modified xsi:type="dcterms:W3CDTF">2015-04-14T16:09:29Z</dcterms:modified>
</cp:coreProperties>
</file>