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18"/>
  </p:notesMasterIdLst>
  <p:handoutMasterIdLst>
    <p:handoutMasterId r:id="rId19"/>
  </p:handoutMasterIdLst>
  <p:sldIdLst>
    <p:sldId id="256" r:id="rId2"/>
    <p:sldId id="351" r:id="rId3"/>
    <p:sldId id="279" r:id="rId4"/>
    <p:sldId id="339" r:id="rId5"/>
    <p:sldId id="342" r:id="rId6"/>
    <p:sldId id="288" r:id="rId7"/>
    <p:sldId id="286" r:id="rId8"/>
    <p:sldId id="349" r:id="rId9"/>
    <p:sldId id="350" r:id="rId10"/>
    <p:sldId id="284" r:id="rId11"/>
    <p:sldId id="341" r:id="rId12"/>
    <p:sldId id="352" r:id="rId13"/>
    <p:sldId id="353" r:id="rId14"/>
    <p:sldId id="283" r:id="rId15"/>
    <p:sldId id="330" r:id="rId16"/>
    <p:sldId id="26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BA0F"/>
    <a:srgbClr val="1A02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34577" autoAdjust="0"/>
    <p:restoredTop sz="86364" autoAdjust="0"/>
  </p:normalViewPr>
  <p:slideViewPr>
    <p:cSldViewPr snapToGrid="0" snapToObjects="1">
      <p:cViewPr varScale="1">
        <p:scale>
          <a:sx n="89" d="100"/>
          <a:sy n="89" d="100"/>
        </p:scale>
        <p:origin x="-240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B71B0-522E-4C4F-9FFF-23EC35F116A0}" type="datetimeFigureOut">
              <a:rPr lang="en-US" smtClean="0"/>
              <a:t>4/28/17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980F0-0DE8-AF41-8C44-3B0065AAE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3320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1BBA0B-1737-4A43-8E1F-94E003DD283A}" type="datetimeFigureOut">
              <a:rPr lang="en-US" smtClean="0"/>
              <a:t>4/28/17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DD26F-B94D-E248-80D8-0A2C3202F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11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6" y="44825"/>
            <a:ext cx="9143999" cy="2788947"/>
          </a:xfrm>
          <a:prstGeom prst="rect">
            <a:avLst/>
          </a:prstGeom>
          <a:solidFill>
            <a:srgbClr val="1A023C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14699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>
                <a:solidFill>
                  <a:srgbClr val="FFFF00"/>
                </a:solidFill>
              </a:defRPr>
            </a:lvl1pPr>
            <a:extLst/>
          </a:lstStyle>
          <a:p>
            <a:r>
              <a:rPr kumimoji="0" lang="en-CA" dirty="0" smtClean="0"/>
              <a:t>Click to edit Master title style</a:t>
            </a:r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-1" y="2788051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Friday, April 28, 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92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Friday, April 28, 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60"/>
            <a:ext cx="3836404" cy="365125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Friday, April 28, 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828800"/>
            <a:ext cx="9144000" cy="2602520"/>
          </a:xfrm>
          <a:prstGeom prst="rect">
            <a:avLst/>
          </a:prstGeom>
          <a:solidFill>
            <a:srgbClr val="1A023C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44313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64" y="219595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>
                <a:solidFill>
                  <a:srgbClr val="FFFF00"/>
                </a:solidFill>
              </a:defRPr>
            </a:lvl1pPr>
            <a:extLst/>
          </a:lstStyle>
          <a:p>
            <a:r>
              <a:rPr kumimoji="0" lang="en-CA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Friday, April 28, 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Friday, April 28, 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9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698989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Friday, April 28, 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Friday, April 28, 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Friday, April 28, 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9" y="1743135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9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Friday, April 28, 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11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CA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BDC1E59-17DD-41CE-97CA-624A472382D4}" type="datetime2">
              <a:rPr lang="en-US" smtClean="0"/>
              <a:t>Friday, April 28, 17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14940"/>
            <a:ext cx="9144000" cy="14176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6" y="0"/>
            <a:ext cx="9143999" cy="1433733"/>
          </a:xfrm>
          <a:prstGeom prst="rect">
            <a:avLst/>
          </a:prstGeom>
          <a:solidFill>
            <a:srgbClr val="1A023C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sz="4100" dirty="0">
              <a:latin typeface="Arial"/>
              <a:cs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9184" y="73152"/>
            <a:ext cx="8229600" cy="1251063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CA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5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CA" dirty="0" smtClean="0"/>
              <a:t>Click to edit Master text styles</a:t>
            </a:r>
          </a:p>
          <a:p>
            <a:pPr lvl="1" eaLnBrk="1" latinLnBrk="0" hangingPunct="1"/>
            <a:r>
              <a:rPr kumimoji="0" lang="en-CA" dirty="0" smtClean="0"/>
              <a:t>Second level</a:t>
            </a:r>
          </a:p>
          <a:p>
            <a:pPr lvl="2" eaLnBrk="1" latinLnBrk="0" hangingPunct="1"/>
            <a:r>
              <a:rPr kumimoji="0" lang="en-CA" dirty="0" smtClean="0"/>
              <a:t>Third level</a:t>
            </a:r>
          </a:p>
          <a:p>
            <a:pPr lvl="3" eaLnBrk="1" latinLnBrk="0" hangingPunct="1"/>
            <a:r>
              <a:rPr kumimoji="0" lang="en-CA" dirty="0" smtClean="0"/>
              <a:t>Fourth level</a:t>
            </a:r>
          </a:p>
          <a:p>
            <a:pPr lvl="4" eaLnBrk="1" latinLnBrk="0" hangingPunct="1"/>
            <a:r>
              <a:rPr kumimoji="0" lang="en-CA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Arial"/>
                <a:cs typeface="Arial"/>
              </a:defRPr>
            </a:lvl1pPr>
            <a:extLst/>
          </a:lstStyle>
          <a:p>
            <a:fld id="{A80CB818-7379-467D-8E76-EF9D9074A26C}" type="datetime2">
              <a:rPr lang="en-US" smtClean="0"/>
              <a:pPr/>
              <a:t>Friday, April 28, 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602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Arial"/>
                <a:cs typeface="Arial"/>
              </a:defRPr>
            </a:lvl1pPr>
            <a:extLst/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Arial"/>
                <a:cs typeface="Arial"/>
              </a:defRPr>
            </a:lvl1pPr>
            <a:extLst/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0" kern="1200">
          <a:solidFill>
            <a:srgbClr val="FFFF00"/>
          </a:solidFill>
          <a:effectLst/>
          <a:latin typeface="Arial"/>
          <a:ea typeface="+mj-ea"/>
          <a:cs typeface="Arial"/>
        </a:defRPr>
      </a:lvl1pPr>
      <a:extLst/>
    </p:titleStyle>
    <p:bodyStyle>
      <a:lvl1pPr marL="118872" indent="0" algn="l" rtl="0" eaLnBrk="1" latinLnBrk="0" hangingPunct="1">
        <a:spcBef>
          <a:spcPts val="0"/>
        </a:spcBef>
        <a:buClrTx/>
        <a:buSzPct val="80000"/>
        <a:buFont typeface="+mj-lt"/>
        <a:buNone/>
        <a:defRPr kumimoji="0"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969264" indent="-274320" algn="l" rtl="0" eaLnBrk="1" latinLnBrk="0" hangingPunct="1">
        <a:spcBef>
          <a:spcPct val="20000"/>
        </a:spcBef>
        <a:buClr>
          <a:srgbClr val="008000"/>
        </a:buClr>
        <a:buSzPct val="100000"/>
        <a:buFont typeface="Arial"/>
        <a:buChar char="•"/>
        <a:defRPr kumimoji="0"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225296" indent="-274320" algn="l" rtl="0" eaLnBrk="1" latinLnBrk="0" hangingPunct="1">
        <a:spcBef>
          <a:spcPct val="20000"/>
        </a:spcBef>
        <a:buClr>
          <a:schemeClr val="accent3"/>
        </a:buClr>
        <a:buFont typeface="Arial"/>
        <a:buChar char="•"/>
        <a:defRPr kumimoji="0"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490472" indent="-274320" algn="l" rtl="0" eaLnBrk="1" latinLnBrk="0" hangingPunct="1">
        <a:spcBef>
          <a:spcPct val="20000"/>
        </a:spcBef>
        <a:buClr>
          <a:schemeClr val="accent4"/>
        </a:buClr>
        <a:buFont typeface="Arial"/>
        <a:buChar char="•"/>
        <a:defRPr kumimoji="0"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1700784" indent="-274320" algn="l" rtl="0" eaLnBrk="1" latinLnBrk="0" hangingPunct="1">
        <a:spcBef>
          <a:spcPct val="20000"/>
        </a:spcBef>
        <a:buClr>
          <a:schemeClr val="accent5"/>
        </a:buClr>
        <a:buFont typeface="Arial"/>
        <a:buChar char="•"/>
        <a:defRPr kumimoji="0" lang="en-US" sz="2000" kern="1200" smtClean="0">
          <a:solidFill>
            <a:schemeClr val="tx1"/>
          </a:solidFill>
          <a:latin typeface="Arial"/>
          <a:ea typeface="+mn-ea"/>
          <a:cs typeface="Arial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17.jp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1296" y="303904"/>
            <a:ext cx="8077200" cy="167335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Two-dimensional remote </a:t>
            </a:r>
            <a:r>
              <a:rPr lang="en-US" sz="3600" dirty="0"/>
              <a:t>sensing of trace gases by the </a:t>
            </a:r>
            <a:r>
              <a:rPr lang="en-US" sz="3600" dirty="0">
                <a:solidFill>
                  <a:srgbClr val="FF6600"/>
                </a:solidFill>
              </a:rPr>
              <a:t>GeoTASO</a:t>
            </a:r>
            <a:r>
              <a:rPr lang="en-US" sz="3600" dirty="0"/>
              <a:t> and </a:t>
            </a:r>
            <a:r>
              <a:rPr lang="en-US" sz="3600" dirty="0">
                <a:solidFill>
                  <a:srgbClr val="FF6600"/>
                </a:solidFill>
              </a:rPr>
              <a:t>GCAS</a:t>
            </a:r>
            <a:r>
              <a:rPr lang="en-US" sz="3600" dirty="0"/>
              <a:t> airborne instruments during DISCOVER-AQ </a:t>
            </a:r>
            <a:br>
              <a:rPr lang="en-US" sz="3600" dirty="0"/>
            </a:b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36627" y="2926084"/>
            <a:ext cx="8935531" cy="3621088"/>
          </a:xfrm>
        </p:spPr>
        <p:txBody>
          <a:bodyPr>
            <a:noAutofit/>
          </a:bodyPr>
          <a:lstStyle/>
          <a:p>
            <a:pPr marL="118872" indent="0">
              <a:lnSpc>
                <a:spcPct val="70000"/>
              </a:lnSpc>
              <a:buNone/>
            </a:pPr>
            <a:r>
              <a:rPr lang="en-US" sz="1600" b="1" u="sng" dirty="0" smtClean="0">
                <a:solidFill>
                  <a:schemeClr val="bg1"/>
                </a:solidFill>
              </a:rPr>
              <a:t>Caroline Nowlan</a:t>
            </a:r>
            <a:r>
              <a:rPr lang="en-US" sz="1600" dirty="0" smtClean="0">
                <a:solidFill>
                  <a:schemeClr val="bg1"/>
                </a:solidFill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</a:rPr>
              <a:t>Xiong</a:t>
            </a:r>
            <a:r>
              <a:rPr lang="en-US" sz="1600" dirty="0" smtClean="0">
                <a:solidFill>
                  <a:schemeClr val="bg1"/>
                </a:solidFill>
              </a:rPr>
              <a:t> Liu, Gonzalo Gonzalez Abad, Kelly Chance</a:t>
            </a:r>
            <a:endParaRPr lang="en-US" sz="1600" dirty="0">
              <a:solidFill>
                <a:schemeClr val="bg1"/>
              </a:solidFill>
            </a:endParaRPr>
          </a:p>
          <a:p>
            <a:pPr marL="118872" indent="0">
              <a:lnSpc>
                <a:spcPct val="70000"/>
              </a:lnSpc>
              <a:buNone/>
            </a:pPr>
            <a:r>
              <a:rPr lang="en-US" sz="1600" i="1" dirty="0" smtClean="0">
                <a:solidFill>
                  <a:srgbClr val="FF0000"/>
                </a:solidFill>
              </a:rPr>
              <a:t>Harvard-Smithsonian Center for Astrophysics</a:t>
            </a:r>
          </a:p>
          <a:p>
            <a:pPr marL="118872" indent="0">
              <a:lnSpc>
                <a:spcPct val="70000"/>
              </a:lnSpc>
              <a:buNone/>
            </a:pPr>
            <a:endParaRPr lang="en-US" sz="1600" i="1" dirty="0" smtClean="0">
              <a:solidFill>
                <a:schemeClr val="bg1"/>
              </a:solidFill>
            </a:endParaRPr>
          </a:p>
          <a:p>
            <a:pPr marL="118872" indent="0">
              <a:lnSpc>
                <a:spcPct val="70000"/>
              </a:lnSpc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James Leitch, Joshua Cole, Tom </a:t>
            </a:r>
            <a:r>
              <a:rPr lang="en-US" sz="1600" dirty="0" err="1" smtClean="0">
                <a:solidFill>
                  <a:schemeClr val="bg1"/>
                </a:solidFill>
              </a:rPr>
              <a:t>Delker</a:t>
            </a:r>
            <a:r>
              <a:rPr lang="en-US" sz="1600" dirty="0" smtClean="0">
                <a:solidFill>
                  <a:schemeClr val="bg1"/>
                </a:solidFill>
              </a:rPr>
              <a:t>, Bill Good, Lyle </a:t>
            </a:r>
            <a:r>
              <a:rPr lang="en-US" sz="1600" dirty="0" err="1" smtClean="0">
                <a:solidFill>
                  <a:schemeClr val="bg1"/>
                </a:solidFill>
              </a:rPr>
              <a:t>Ruppert</a:t>
            </a:r>
            <a:r>
              <a:rPr lang="en-US" sz="1600" dirty="0" smtClean="0">
                <a:solidFill>
                  <a:schemeClr val="bg1"/>
                </a:solidFill>
              </a:rPr>
              <a:t>, Dan </a:t>
            </a:r>
            <a:r>
              <a:rPr lang="en-US" sz="1600" dirty="0" err="1" smtClean="0">
                <a:solidFill>
                  <a:schemeClr val="bg1"/>
                </a:solidFill>
              </a:rPr>
              <a:t>Soo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</a:p>
          <a:p>
            <a:pPr marL="118872" indent="0">
              <a:lnSpc>
                <a:spcPct val="70000"/>
              </a:lnSpc>
              <a:buNone/>
            </a:pPr>
            <a:r>
              <a:rPr lang="en-US" sz="1600" i="1" dirty="0" smtClean="0">
                <a:solidFill>
                  <a:srgbClr val="FF0000"/>
                </a:solidFill>
              </a:rPr>
              <a:t>Ball Aerospace</a:t>
            </a:r>
          </a:p>
          <a:p>
            <a:pPr marL="118872" indent="0">
              <a:lnSpc>
                <a:spcPct val="70000"/>
              </a:lnSpc>
              <a:buNone/>
            </a:pPr>
            <a:endParaRPr lang="en-US" sz="1600" i="1" dirty="0" smtClean="0">
              <a:solidFill>
                <a:schemeClr val="bg1"/>
              </a:solidFill>
            </a:endParaRPr>
          </a:p>
          <a:p>
            <a:pPr marL="118872" indent="0">
              <a:lnSpc>
                <a:spcPct val="70000"/>
              </a:lnSpc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Scott </a:t>
            </a:r>
            <a:r>
              <a:rPr lang="en-US" sz="1600" dirty="0" err="1" smtClean="0">
                <a:solidFill>
                  <a:schemeClr val="bg1"/>
                </a:solidFill>
              </a:rPr>
              <a:t>Janz</a:t>
            </a:r>
            <a:r>
              <a:rPr lang="en-US" sz="1600" dirty="0" smtClean="0">
                <a:solidFill>
                  <a:schemeClr val="bg1"/>
                </a:solidFill>
              </a:rPr>
              <a:t>, Chris </a:t>
            </a:r>
            <a:r>
              <a:rPr lang="en-US" sz="1600" dirty="0" err="1" smtClean="0">
                <a:solidFill>
                  <a:schemeClr val="bg1"/>
                </a:solidFill>
              </a:rPr>
              <a:t>Loughner</a:t>
            </a:r>
            <a:r>
              <a:rPr lang="en-US" sz="1600" dirty="0" smtClean="0">
                <a:solidFill>
                  <a:schemeClr val="bg1"/>
                </a:solidFill>
              </a:rPr>
              <a:t>, Melanie </a:t>
            </a:r>
            <a:r>
              <a:rPr lang="en-US" sz="1600" dirty="0" err="1" smtClean="0">
                <a:solidFill>
                  <a:schemeClr val="bg1"/>
                </a:solidFill>
              </a:rPr>
              <a:t>Follette</a:t>
            </a:r>
            <a:r>
              <a:rPr lang="en-US" sz="1600" dirty="0" smtClean="0">
                <a:solidFill>
                  <a:schemeClr val="bg1"/>
                </a:solidFill>
              </a:rPr>
              <a:t>-Cook, Matt </a:t>
            </a:r>
            <a:r>
              <a:rPr lang="en-US" sz="1600" dirty="0" err="1" smtClean="0">
                <a:solidFill>
                  <a:schemeClr val="bg1"/>
                </a:solidFill>
              </a:rPr>
              <a:t>Kowalewski</a:t>
            </a:r>
            <a:r>
              <a:rPr lang="en-US" sz="1600" dirty="0" smtClean="0">
                <a:solidFill>
                  <a:schemeClr val="bg1"/>
                </a:solidFill>
              </a:rPr>
              <a:t>, Ken Pickering</a:t>
            </a:r>
            <a:endParaRPr lang="en-US" sz="1600" dirty="0">
              <a:solidFill>
                <a:schemeClr val="bg1"/>
              </a:solidFill>
            </a:endParaRPr>
          </a:p>
          <a:p>
            <a:pPr marL="118872" indent="0">
              <a:lnSpc>
                <a:spcPct val="70000"/>
              </a:lnSpc>
              <a:buNone/>
            </a:pPr>
            <a:r>
              <a:rPr lang="en-US" sz="1600" i="1" dirty="0" smtClean="0">
                <a:solidFill>
                  <a:srgbClr val="FF0000"/>
                </a:solidFill>
              </a:rPr>
              <a:t>NASA Goddard Space Flight Center</a:t>
            </a:r>
          </a:p>
          <a:p>
            <a:pPr marL="118872" indent="0">
              <a:lnSpc>
                <a:spcPct val="70000"/>
              </a:lnSpc>
              <a:buNone/>
            </a:pPr>
            <a:endParaRPr lang="en-US" sz="1600" i="1" dirty="0">
              <a:solidFill>
                <a:srgbClr val="FF0000"/>
              </a:solidFill>
            </a:endParaRPr>
          </a:p>
          <a:p>
            <a:pPr marL="118872" indent="0">
              <a:lnSpc>
                <a:spcPct val="70000"/>
              </a:lnSpc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Alan Fried</a:t>
            </a:r>
            <a:endParaRPr lang="en-US" sz="1600" dirty="0">
              <a:solidFill>
                <a:schemeClr val="bg1"/>
              </a:solidFill>
            </a:endParaRPr>
          </a:p>
          <a:p>
            <a:pPr marL="118872" indent="0">
              <a:lnSpc>
                <a:spcPct val="70000"/>
              </a:lnSpc>
              <a:buNone/>
            </a:pPr>
            <a:r>
              <a:rPr lang="en-US" sz="1600" i="1" dirty="0" smtClean="0">
                <a:solidFill>
                  <a:srgbClr val="FF0000"/>
                </a:solidFill>
              </a:rPr>
              <a:t>INSTAAR, University of Colorado Boulder</a:t>
            </a:r>
            <a:endParaRPr lang="en-US" sz="1600" dirty="0" smtClean="0">
              <a:solidFill>
                <a:schemeClr val="bg1"/>
              </a:solidFill>
            </a:endParaRPr>
          </a:p>
          <a:p>
            <a:pPr marL="118872" indent="0">
              <a:lnSpc>
                <a:spcPct val="70000"/>
              </a:lnSpc>
              <a:buNone/>
            </a:pPr>
            <a:endParaRPr lang="en-US" sz="1600" dirty="0" smtClean="0">
              <a:solidFill>
                <a:schemeClr val="bg1"/>
              </a:solidFill>
            </a:endParaRPr>
          </a:p>
          <a:p>
            <a:pPr marL="118872" indent="0">
              <a:lnSpc>
                <a:spcPct val="70000"/>
              </a:lnSpc>
              <a:buNone/>
            </a:pPr>
            <a:r>
              <a:rPr lang="en-US" sz="1600" dirty="0" err="1" smtClean="0">
                <a:solidFill>
                  <a:schemeClr val="bg1"/>
                </a:solidFill>
              </a:rPr>
              <a:t>Jassim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Al-</a:t>
            </a:r>
            <a:r>
              <a:rPr lang="en-US" sz="1600" dirty="0" err="1" smtClean="0">
                <a:solidFill>
                  <a:schemeClr val="bg1"/>
                </a:solidFill>
              </a:rPr>
              <a:t>Saadi</a:t>
            </a:r>
            <a:endParaRPr lang="en-US" sz="1600" dirty="0" smtClean="0">
              <a:solidFill>
                <a:schemeClr val="bg1"/>
              </a:solidFill>
            </a:endParaRPr>
          </a:p>
          <a:p>
            <a:pPr marL="118872" indent="0">
              <a:lnSpc>
                <a:spcPct val="70000"/>
              </a:lnSpc>
              <a:buNone/>
            </a:pPr>
            <a:r>
              <a:rPr lang="en-US" sz="1600" i="1" dirty="0" smtClean="0">
                <a:solidFill>
                  <a:srgbClr val="FF0000"/>
                </a:solidFill>
              </a:rPr>
              <a:t>NASA Langley Research Center</a:t>
            </a:r>
          </a:p>
          <a:p>
            <a:pPr marL="118872" indent="0">
              <a:lnSpc>
                <a:spcPct val="70000"/>
              </a:lnSpc>
              <a:buNone/>
            </a:pPr>
            <a:endParaRPr lang="en-US" sz="1600" i="1" dirty="0" smtClean="0">
              <a:solidFill>
                <a:srgbClr val="FF0000"/>
              </a:solidFill>
            </a:endParaRPr>
          </a:p>
          <a:p>
            <a:pPr marL="118872" indent="0">
              <a:lnSpc>
                <a:spcPct val="70000"/>
              </a:lnSpc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Jay Herman</a:t>
            </a:r>
          </a:p>
          <a:p>
            <a:pPr marL="118872" indent="0">
              <a:lnSpc>
                <a:spcPct val="70000"/>
              </a:lnSpc>
              <a:buNone/>
            </a:pPr>
            <a:r>
              <a:rPr lang="en-US" sz="1600" i="1" dirty="0" smtClean="0">
                <a:solidFill>
                  <a:srgbClr val="FF0000"/>
                </a:solidFill>
              </a:rPr>
              <a:t>NASA </a:t>
            </a:r>
            <a:r>
              <a:rPr lang="en-US" sz="1600" i="1" dirty="0">
                <a:solidFill>
                  <a:srgbClr val="FF0000"/>
                </a:solidFill>
              </a:rPr>
              <a:t>Langley Research Center</a:t>
            </a:r>
          </a:p>
          <a:p>
            <a:pPr marL="118872" indent="0">
              <a:lnSpc>
                <a:spcPct val="70000"/>
              </a:lnSpc>
              <a:buNone/>
            </a:pPr>
            <a:endParaRPr lang="en-US" sz="1600" dirty="0" smtClean="0">
              <a:solidFill>
                <a:srgbClr val="FF0000"/>
              </a:solidFill>
            </a:endParaRPr>
          </a:p>
          <a:p>
            <a:pPr marL="118872" indent="0">
              <a:lnSpc>
                <a:spcPct val="70000"/>
              </a:lnSpc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Lukas </a:t>
            </a:r>
            <a:r>
              <a:rPr lang="en-US" sz="1600" dirty="0" err="1" smtClean="0">
                <a:solidFill>
                  <a:schemeClr val="bg1"/>
                </a:solidFill>
              </a:rPr>
              <a:t>Valin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and James </a:t>
            </a:r>
            <a:r>
              <a:rPr lang="en-US" sz="1600" dirty="0" err="1" smtClean="0">
                <a:solidFill>
                  <a:schemeClr val="bg1"/>
                </a:solidFill>
              </a:rPr>
              <a:t>Szykman</a:t>
            </a:r>
            <a:endParaRPr lang="en-US" sz="1600" dirty="0">
              <a:solidFill>
                <a:schemeClr val="bg1"/>
              </a:solidFill>
            </a:endParaRPr>
          </a:p>
          <a:p>
            <a:pPr marL="118872" indent="0">
              <a:lnSpc>
                <a:spcPct val="70000"/>
              </a:lnSpc>
              <a:buNone/>
            </a:pPr>
            <a:r>
              <a:rPr lang="en-US" sz="1600" i="1" dirty="0" smtClean="0">
                <a:solidFill>
                  <a:srgbClr val="FF0000"/>
                </a:solidFill>
              </a:rPr>
              <a:t>Environmental Protection Agency</a:t>
            </a:r>
            <a:endParaRPr lang="en-US" sz="1600" i="1" dirty="0">
              <a:solidFill>
                <a:srgbClr val="FF0000"/>
              </a:solidFill>
            </a:endParaRPr>
          </a:p>
          <a:p>
            <a:pPr marL="118872" indent="0">
              <a:lnSpc>
                <a:spcPct val="70000"/>
              </a:lnSpc>
              <a:buNone/>
            </a:pPr>
            <a:endParaRPr lang="en-US" sz="1600" dirty="0" smtClean="0">
              <a:solidFill>
                <a:srgbClr val="FF0000"/>
              </a:solidFill>
            </a:endParaRPr>
          </a:p>
          <a:p>
            <a:pPr marL="118872" indent="0">
              <a:lnSpc>
                <a:spcPct val="70000"/>
              </a:lnSpc>
              <a:buNone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9769" y="19516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si-logo-4x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924" y="4695680"/>
            <a:ext cx="1219338" cy="12351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0207" y="6473375"/>
            <a:ext cx="5755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FRAPPE/DAQ Science Team Meeting, May 2017</a:t>
            </a:r>
            <a:endParaRPr lang="en-US" dirty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6508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" y="73152"/>
            <a:ext cx="8229600" cy="125106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DISCOVER-AQ Colorado</a:t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dirty="0" smtClean="0"/>
              <a:t>GeoTASO NO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46424" y="2207246"/>
            <a:ext cx="4040188" cy="71535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8:00 – 11:30 AM Local time</a:t>
            </a:r>
            <a:endParaRPr lang="en-US" dirty="0"/>
          </a:p>
        </p:txBody>
      </p:sp>
      <p:pic>
        <p:nvPicPr>
          <p:cNvPr id="7" name="Content Placeholder 6" descr="no2_scd_20140802AM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3" r="14163"/>
          <a:stretch>
            <a:fillRect/>
          </a:stretch>
        </p:blipFill>
        <p:spPr>
          <a:xfrm>
            <a:off x="78864" y="2830517"/>
            <a:ext cx="4040188" cy="3951287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276015" y="2207246"/>
            <a:ext cx="4041775" cy="71535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2:00 – 4:00 pm local time</a:t>
            </a:r>
            <a:endParaRPr lang="en-US" dirty="0"/>
          </a:p>
        </p:txBody>
      </p:sp>
      <p:pic>
        <p:nvPicPr>
          <p:cNvPr id="8" name="Content Placeholder 7" descr="no2_scd_20140802PM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9" r="14149"/>
          <a:stretch>
            <a:fillRect/>
          </a:stretch>
        </p:blipFill>
        <p:spPr>
          <a:xfrm>
            <a:off x="4253183" y="2830512"/>
            <a:ext cx="4041775" cy="3951288"/>
          </a:xfrm>
        </p:spPr>
      </p:pic>
      <p:sp>
        <p:nvSpPr>
          <p:cNvPr id="9" name="TextBox 8"/>
          <p:cNvSpPr txBox="1"/>
          <p:nvPr/>
        </p:nvSpPr>
        <p:spPr>
          <a:xfrm>
            <a:off x="8294958" y="2424811"/>
            <a:ext cx="929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Slant</a:t>
            </a:r>
          </a:p>
          <a:p>
            <a:r>
              <a:rPr lang="en-US" dirty="0" smtClean="0"/>
              <a:t>Column</a:t>
            </a:r>
            <a:endParaRPr lang="en-US" dirty="0"/>
          </a:p>
        </p:txBody>
      </p:sp>
      <p:pic>
        <p:nvPicPr>
          <p:cNvPr id="10" name="Picture 9" descr="no2_legend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790" y="3152912"/>
            <a:ext cx="819092" cy="355532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02741" y="1745581"/>
            <a:ext cx="4146548" cy="461665"/>
          </a:xfrm>
          <a:prstGeom prst="rect">
            <a:avLst/>
          </a:prstGeom>
          <a:solidFill>
            <a:srgbClr val="40BA0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2 August 2014 Raster Scans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7815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" y="7315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rgbClr val="FF6600"/>
                </a:solidFill>
              </a:rPr>
              <a:t>DISCOVER-AQ Colorado 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GeoTASO NO</a:t>
            </a:r>
            <a:r>
              <a:rPr lang="en-US" b="0" baseline="-25000" dirty="0" smtClean="0"/>
              <a:t>2</a:t>
            </a:r>
            <a:endParaRPr lang="en-US" b="0" baseline="-25000" dirty="0"/>
          </a:p>
        </p:txBody>
      </p:sp>
      <p:pic>
        <p:nvPicPr>
          <p:cNvPr id="6" name="Content Placeholder 5" descr="GeoTASO_PANDORA_DAQ-Colorado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33" r="-16733"/>
          <a:stretch>
            <a:fillRect/>
          </a:stretch>
        </p:blipFill>
        <p:spPr>
          <a:xfrm>
            <a:off x="457200" y="2235570"/>
            <a:ext cx="8229600" cy="4625609"/>
          </a:xfrm>
        </p:spPr>
      </p:pic>
      <p:sp>
        <p:nvSpPr>
          <p:cNvPr id="7" name="TextBox 6"/>
          <p:cNvSpPr txBox="1"/>
          <p:nvPr/>
        </p:nvSpPr>
        <p:spPr>
          <a:xfrm>
            <a:off x="7275169" y="6220557"/>
            <a:ext cx="1799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[Luke </a:t>
            </a:r>
            <a:r>
              <a:rPr lang="en-US" dirty="0" err="1" smtClean="0"/>
              <a:t>Valin</a:t>
            </a:r>
            <a:r>
              <a:rPr lang="en-US" dirty="0" smtClean="0"/>
              <a:t>, EPA]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04826" y="1651000"/>
            <a:ext cx="8229599" cy="461665"/>
          </a:xfrm>
          <a:prstGeom prst="rect">
            <a:avLst/>
          </a:prstGeom>
          <a:solidFill>
            <a:srgbClr val="40BA0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PANDORA Vertical Columns vs. GeoTASO Slant Columns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3270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rgbClr val="FF6600"/>
                </a:solidFill>
              </a:rPr>
              <a:t>DISCOVER-AQ Colorado 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GCAS NO</a:t>
            </a:r>
            <a:r>
              <a:rPr lang="en-US" b="0" baseline="-25000" dirty="0" smtClean="0"/>
              <a:t>2</a:t>
            </a:r>
            <a:endParaRPr lang="en-US" b="0" baseline="-25000" dirty="0"/>
          </a:p>
        </p:txBody>
      </p:sp>
      <p:pic>
        <p:nvPicPr>
          <p:cNvPr id="5" name="Picture 4" descr="gcas_no2_20140802F1P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25" y="1455219"/>
            <a:ext cx="3206749" cy="258849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8" name="Picture 7" descr="gcas_no2_20140802F1P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75" y="1455219"/>
            <a:ext cx="3206749" cy="258849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9" name="Picture 8" descr="gcas_no2_20140802F2P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25" y="4043717"/>
            <a:ext cx="3206749" cy="284132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0" name="Picture 9" descr="gcas_no2_20140802F2P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75" y="4042772"/>
            <a:ext cx="3206749" cy="284132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7572311" y="2075561"/>
            <a:ext cx="929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Slant</a:t>
            </a:r>
          </a:p>
          <a:p>
            <a:r>
              <a:rPr lang="en-US" dirty="0" smtClean="0"/>
              <a:t>Column</a:t>
            </a:r>
            <a:endParaRPr lang="en-US" dirty="0"/>
          </a:p>
        </p:txBody>
      </p:sp>
      <p:pic>
        <p:nvPicPr>
          <p:cNvPr id="12" name="Picture 11" descr="no2_legend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018" y="2721892"/>
            <a:ext cx="819092" cy="355532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92374" y="3442121"/>
            <a:ext cx="1587499" cy="58477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2 August 2014</a:t>
            </a:r>
          </a:p>
          <a:p>
            <a:r>
              <a:rPr lang="en-US" sz="1600" dirty="0">
                <a:latin typeface="Arial"/>
                <a:cs typeface="Arial"/>
              </a:rPr>
              <a:t>8</a:t>
            </a:r>
            <a:r>
              <a:rPr lang="en-US" sz="1600" dirty="0" smtClean="0">
                <a:latin typeface="Arial"/>
                <a:cs typeface="Arial"/>
              </a:rPr>
              <a:t>:00-10:00 LT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92374" y="6299680"/>
            <a:ext cx="1587499" cy="58477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2 August 2014</a:t>
            </a:r>
          </a:p>
          <a:p>
            <a:r>
              <a:rPr lang="en-US" sz="1600" dirty="0" smtClean="0">
                <a:latin typeface="Arial"/>
                <a:cs typeface="Arial"/>
              </a:rPr>
              <a:t>13:10-15:00 LT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99125" y="6300270"/>
            <a:ext cx="1587499" cy="58477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2 August 2014</a:t>
            </a:r>
          </a:p>
          <a:p>
            <a:r>
              <a:rPr lang="en-US" sz="1600" dirty="0" smtClean="0">
                <a:latin typeface="Arial"/>
                <a:cs typeface="Arial"/>
              </a:rPr>
              <a:t>15:00-16:</a:t>
            </a:r>
            <a:r>
              <a:rPr lang="en-US" sz="1600" dirty="0">
                <a:latin typeface="Arial"/>
                <a:cs typeface="Arial"/>
              </a:rPr>
              <a:t>4</a:t>
            </a:r>
            <a:r>
              <a:rPr lang="en-US" sz="1600" dirty="0" smtClean="0">
                <a:latin typeface="Arial"/>
                <a:cs typeface="Arial"/>
              </a:rPr>
              <a:t>0 LT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88001" y="3442121"/>
            <a:ext cx="1698624" cy="58477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2 August 2014</a:t>
            </a:r>
          </a:p>
          <a:p>
            <a:r>
              <a:rPr lang="en-US" sz="1600" dirty="0" smtClean="0">
                <a:latin typeface="Arial"/>
                <a:cs typeface="Arial"/>
              </a:rPr>
              <a:t>10:00-11:15 LT</a:t>
            </a:r>
            <a:endParaRPr lang="en-US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4466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rgbClr val="FF6600"/>
                </a:solidFill>
              </a:rPr>
              <a:t>DISCOVER-AQ Colorado 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GCAS NO</a:t>
            </a:r>
            <a:r>
              <a:rPr lang="en-US" b="0" baseline="-25000" dirty="0" smtClean="0"/>
              <a:t>2</a:t>
            </a:r>
            <a:endParaRPr lang="en-US" b="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6140840" y="2504186"/>
            <a:ext cx="929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Slant</a:t>
            </a:r>
          </a:p>
          <a:p>
            <a:r>
              <a:rPr lang="en-US" dirty="0" smtClean="0"/>
              <a:t>Column</a:t>
            </a:r>
            <a:endParaRPr lang="en-US" dirty="0"/>
          </a:p>
        </p:txBody>
      </p:sp>
      <p:pic>
        <p:nvPicPr>
          <p:cNvPr id="12" name="Picture 11" descr="no2_legen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547" y="3150517"/>
            <a:ext cx="819092" cy="355532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92876" y="1575482"/>
            <a:ext cx="2397124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2 August 2014</a:t>
            </a:r>
          </a:p>
          <a:p>
            <a:r>
              <a:rPr lang="en-US" sz="2000" dirty="0" smtClean="0">
                <a:latin typeface="Arial"/>
                <a:cs typeface="Arial"/>
              </a:rPr>
              <a:t>10:00-11:15 LT</a:t>
            </a:r>
            <a:endParaRPr lang="en-US" sz="2000" dirty="0">
              <a:latin typeface="Arial"/>
              <a:cs typeface="Arial"/>
            </a:endParaRPr>
          </a:p>
        </p:txBody>
      </p:sp>
      <p:pic>
        <p:nvPicPr>
          <p:cNvPr id="3" name="Picture 2" descr="gcas_no2_20140802F1P2_boulderzoo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66" y="1587500"/>
            <a:ext cx="5823335" cy="515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182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6" y="71340"/>
            <a:ext cx="8588374" cy="1252728"/>
          </a:xfrm>
        </p:spPr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rgbClr val="FF6600"/>
                </a:solidFill>
              </a:rPr>
              <a:t>DISCOVER-AQ Colorado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GeoTASO SO</a:t>
            </a:r>
            <a:r>
              <a:rPr lang="en-US" b="0" baseline="-25000" dirty="0" smtClean="0"/>
              <a:t>2</a:t>
            </a:r>
            <a:endParaRPr lang="en-US" b="0" baseline="-25000" dirty="0"/>
          </a:p>
        </p:txBody>
      </p:sp>
      <p:pic>
        <p:nvPicPr>
          <p:cNvPr id="9" name="Content Placeholder 8" descr="labadie_power_plant_no2_so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9541" b="-59541"/>
          <a:stretch>
            <a:fillRect/>
          </a:stretch>
        </p:blipFill>
        <p:spPr>
          <a:xfrm>
            <a:off x="-198907" y="2623745"/>
            <a:ext cx="9822962" cy="5521191"/>
          </a:xfrm>
        </p:spPr>
      </p:pic>
      <p:grpSp>
        <p:nvGrpSpPr>
          <p:cNvPr id="7" name="Group 6"/>
          <p:cNvGrpSpPr/>
          <p:nvPr/>
        </p:nvGrpSpPr>
        <p:grpSpPr>
          <a:xfrm>
            <a:off x="5169101" y="1613932"/>
            <a:ext cx="3434480" cy="2276728"/>
            <a:chOff x="6722939" y="1013765"/>
            <a:chExt cx="3434480" cy="227672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22939" y="1013765"/>
              <a:ext cx="3434480" cy="2276728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6722939" y="2782661"/>
              <a:ext cx="101922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/>
                <a:t>Photo by J.B. </a:t>
              </a:r>
              <a:r>
                <a:rPr lang="en-US" sz="1200" dirty="0" smtClean="0"/>
                <a:t>Forbes</a:t>
              </a:r>
              <a:endParaRPr lang="en-US" sz="12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62070" y="1893153"/>
            <a:ext cx="378325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GeoTASO measured coincident slant columns of NO</a:t>
            </a:r>
            <a:r>
              <a:rPr lang="en-US" baseline="-25000" dirty="0" smtClean="0">
                <a:latin typeface="Arial"/>
                <a:cs typeface="Arial"/>
              </a:rPr>
              <a:t>2</a:t>
            </a:r>
            <a:r>
              <a:rPr lang="en-US" dirty="0" smtClean="0">
                <a:latin typeface="Arial"/>
                <a:cs typeface="Arial"/>
              </a:rPr>
              <a:t> and SO</a:t>
            </a:r>
            <a:r>
              <a:rPr lang="en-US" baseline="-25000" dirty="0" smtClean="0">
                <a:latin typeface="Arial"/>
                <a:cs typeface="Arial"/>
              </a:rPr>
              <a:t>2</a:t>
            </a:r>
            <a:r>
              <a:rPr lang="en-US" dirty="0" smtClean="0">
                <a:latin typeface="Arial"/>
                <a:cs typeface="Arial"/>
              </a:rPr>
              <a:t> downwind from Labadie Power Station, Missouri’s largest coal-burning power plant, on transit from Colorado to Virginia (08/13/2014)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6028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</a:t>
            </a:r>
            <a:r>
              <a:rPr lang="en-US" dirty="0" smtClean="0"/>
              <a:t>Status and Plans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6875" y="1534282"/>
            <a:ext cx="8762256" cy="5266641"/>
          </a:xfrm>
          <a:solidFill>
            <a:srgbClr val="CCFFCC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FF"/>
                </a:solidFill>
              </a:rPr>
              <a:t>DISCOVER-AQ Texas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GeoTASO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NO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vertical columns on DISCOVER-AQ archive [Nowlan, et al., AMT, 2016]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UV absorption suffered from </a:t>
            </a:r>
            <a:r>
              <a:rPr lang="en-US" sz="1600" dirty="0" err="1" smtClean="0"/>
              <a:t>straylight</a:t>
            </a:r>
            <a:r>
              <a:rPr lang="en-US" sz="1600" dirty="0" smtClean="0"/>
              <a:t> issues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GCAS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NO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and HCHO almost finalized and will be on archive soon</a:t>
            </a:r>
          </a:p>
          <a:p>
            <a:pPr lvl="2">
              <a:lnSpc>
                <a:spcPct val="90000"/>
              </a:lnSpc>
            </a:pPr>
            <a:endParaRPr lang="en-US" sz="1600" dirty="0" smtClean="0"/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DISCOVER-AQ Colorado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</a:rPr>
              <a:t>GeoTASO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>
                <a:solidFill>
                  <a:srgbClr val="000000"/>
                </a:solidFill>
              </a:rPr>
              <a:t>NO</a:t>
            </a:r>
            <a:r>
              <a:rPr lang="en-US" sz="1600" baseline="-25000" dirty="0" smtClean="0">
                <a:solidFill>
                  <a:srgbClr val="000000"/>
                </a:solidFill>
              </a:rPr>
              <a:t>2</a:t>
            </a:r>
            <a:r>
              <a:rPr lang="en-US" sz="1600" dirty="0" smtClean="0">
                <a:solidFill>
                  <a:srgbClr val="000000"/>
                </a:solidFill>
              </a:rPr>
              <a:t> and SO</a:t>
            </a:r>
            <a:r>
              <a:rPr lang="en-US" sz="1600" baseline="-25000" dirty="0" smtClean="0">
                <a:solidFill>
                  <a:srgbClr val="000000"/>
                </a:solidFill>
              </a:rPr>
              <a:t>2</a:t>
            </a:r>
            <a:r>
              <a:rPr lang="en-US" sz="1600" dirty="0" smtClean="0">
                <a:solidFill>
                  <a:srgbClr val="000000"/>
                </a:solidFill>
              </a:rPr>
              <a:t> slant columns available upon request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</a:rPr>
              <a:t>GCAS </a:t>
            </a:r>
            <a:endParaRPr lang="en-US" sz="2000" dirty="0" smtClean="0">
              <a:solidFill>
                <a:srgbClr val="000000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sz="1600" dirty="0" smtClean="0">
                <a:solidFill>
                  <a:srgbClr val="000000"/>
                </a:solidFill>
              </a:rPr>
              <a:t>NO</a:t>
            </a:r>
            <a:r>
              <a:rPr lang="en-US" sz="1600" baseline="-25000" dirty="0" smtClean="0">
                <a:solidFill>
                  <a:srgbClr val="000000"/>
                </a:solidFill>
              </a:rPr>
              <a:t>2</a:t>
            </a:r>
            <a:r>
              <a:rPr lang="en-US" sz="1600" dirty="0" smtClean="0">
                <a:solidFill>
                  <a:srgbClr val="000000"/>
                </a:solidFill>
              </a:rPr>
              <a:t> and HCHO slant columns available upon request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>
                <a:solidFill>
                  <a:srgbClr val="000000"/>
                </a:solidFill>
              </a:rPr>
              <a:t>Vertical column calculations under way and data should be on archive soon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660066"/>
                </a:solidFill>
              </a:rPr>
              <a:t>Future Work</a:t>
            </a:r>
            <a:endParaRPr lang="en-US" sz="2000" dirty="0" smtClean="0">
              <a:solidFill>
                <a:srgbClr val="660066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GeoTASO absolute spectral calibration needs improvement for O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 profile retrievals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What model or idealized trace gas profiles to use for data in archive?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Quantifying the effects of a</a:t>
            </a:r>
            <a:r>
              <a:rPr lang="en-US" sz="1600" dirty="0" smtClean="0"/>
              <a:t>erosols</a:t>
            </a:r>
          </a:p>
          <a:p>
            <a:pPr marL="118872" indent="0">
              <a:lnSpc>
                <a:spcPct val="90000"/>
              </a:lnSpc>
              <a:buNone/>
            </a:pPr>
            <a:endParaRPr lang="en-US" sz="2000" dirty="0" smtClean="0"/>
          </a:p>
          <a:p>
            <a:pPr marL="118872" indent="0">
              <a:lnSpc>
                <a:spcPct val="90000"/>
              </a:lnSpc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13184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9184" y="7315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6600"/>
                </a:solidFill>
              </a:rPr>
              <a:t>DISCOVER-AQ </a:t>
            </a:r>
            <a:r>
              <a:rPr lang="en-US" dirty="0" smtClean="0">
                <a:solidFill>
                  <a:srgbClr val="FF6600"/>
                </a:solidFill>
              </a:rPr>
              <a:t>Texas</a:t>
            </a:r>
            <a:r>
              <a:rPr lang="en-US" dirty="0">
                <a:solidFill>
                  <a:srgbClr val="FF6600"/>
                </a:solidFill>
              </a:rPr>
              <a:t/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/>
              <a:t>GeoTASO NO</a:t>
            </a:r>
            <a:r>
              <a:rPr lang="en-US" baseline="-25000" dirty="0"/>
              <a:t>2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426" r="-14426"/>
          <a:stretch>
            <a:fillRect/>
          </a:stretch>
        </p:blipFill>
        <p:spPr>
          <a:xfrm>
            <a:off x="-249204" y="1682750"/>
            <a:ext cx="9025350" cy="5072876"/>
          </a:xfrm>
        </p:spPr>
      </p:pic>
      <p:sp>
        <p:nvSpPr>
          <p:cNvPr id="6" name="TextBox 5"/>
          <p:cNvSpPr txBox="1"/>
          <p:nvPr/>
        </p:nvSpPr>
        <p:spPr>
          <a:xfrm>
            <a:off x="6143626" y="6338669"/>
            <a:ext cx="301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[Nowlan et al., AMT, 2016]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0112" y="4267573"/>
            <a:ext cx="2776034" cy="830997"/>
          </a:xfrm>
          <a:prstGeom prst="rect">
            <a:avLst/>
          </a:prstGeom>
          <a:solidFill>
            <a:srgbClr val="40BA0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Inferred surface NO</a:t>
            </a:r>
            <a:r>
              <a:rPr lang="en-US" sz="2400" baseline="-25000" dirty="0" smtClean="0">
                <a:latin typeface="Arial"/>
                <a:cs typeface="Arial"/>
              </a:rPr>
              <a:t>2</a:t>
            </a:r>
            <a:r>
              <a:rPr lang="en-US" sz="2400" dirty="0" smtClean="0">
                <a:latin typeface="Arial"/>
                <a:cs typeface="Arial"/>
              </a:rPr>
              <a:t> using CMAQ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6882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70" y="152401"/>
            <a:ext cx="8742244" cy="12510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GeoTASO and GCAS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52377" y="2715688"/>
            <a:ext cx="4414422" cy="3034687"/>
          </a:xfrm>
        </p:spPr>
        <p:txBody>
          <a:bodyPr>
            <a:noAutofit/>
          </a:bodyPr>
          <a:lstStyle/>
          <a:p>
            <a:pPr marL="450342" indent="-285750">
              <a:buSzPct val="117000"/>
              <a:buFont typeface="Arial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GeoTASO</a:t>
            </a:r>
            <a:r>
              <a:rPr lang="en-US" sz="2000" dirty="0" smtClean="0"/>
              <a:t> </a:t>
            </a:r>
            <a:r>
              <a:rPr lang="en-US" sz="2000" dirty="0"/>
              <a:t>and </a:t>
            </a:r>
            <a:r>
              <a:rPr lang="en-US" sz="2000" b="1" dirty="0" smtClean="0">
                <a:solidFill>
                  <a:srgbClr val="0000FF"/>
                </a:solidFill>
              </a:rPr>
              <a:t>GCAS</a:t>
            </a:r>
            <a:r>
              <a:rPr lang="en-US" sz="2000" dirty="0" smtClean="0"/>
              <a:t> are test-bed instruments </a:t>
            </a:r>
            <a:r>
              <a:rPr lang="en-US" sz="2000" dirty="0" smtClean="0"/>
              <a:t>for geostationary satellite missions</a:t>
            </a:r>
            <a:endParaRPr lang="en-US" sz="2000" dirty="0" smtClean="0"/>
          </a:p>
          <a:p>
            <a:pPr lvl="1">
              <a:buSzPct val="117000"/>
            </a:pPr>
            <a:r>
              <a:rPr lang="en-US" sz="1800" dirty="0" smtClean="0"/>
              <a:t>Provide test data</a:t>
            </a:r>
          </a:p>
          <a:p>
            <a:pPr lvl="1">
              <a:buSzPct val="117000"/>
            </a:pPr>
            <a:r>
              <a:rPr lang="en-US" sz="1800" dirty="0"/>
              <a:t>S</a:t>
            </a:r>
            <a:r>
              <a:rPr lang="en-US" sz="1800" dirty="0" smtClean="0"/>
              <a:t>atellite </a:t>
            </a:r>
            <a:r>
              <a:rPr lang="en-US" sz="1800" dirty="0" smtClean="0"/>
              <a:t>analog </a:t>
            </a:r>
            <a:r>
              <a:rPr lang="en-US" sz="1800" dirty="0" smtClean="0"/>
              <a:t>for field campaigns</a:t>
            </a:r>
          </a:p>
          <a:p>
            <a:pPr lvl="1">
              <a:buSzPct val="117000"/>
            </a:pPr>
            <a:r>
              <a:rPr lang="en-US" sz="1800" dirty="0" smtClean="0"/>
              <a:t>Future validation </a:t>
            </a:r>
            <a:r>
              <a:rPr lang="en-US" sz="1800" dirty="0" smtClean="0"/>
              <a:t>instruments</a:t>
            </a:r>
            <a:endParaRPr lang="en-US" sz="1800" dirty="0" smtClean="0"/>
          </a:p>
        </p:txBody>
      </p:sp>
      <p:pic>
        <p:nvPicPr>
          <p:cNvPr id="8" name="Content Placeholder 3" descr="geotaso_meas_schemati 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327" b="-13327"/>
          <a:stretch>
            <a:fillRect/>
          </a:stretch>
        </p:blipFill>
        <p:spPr>
          <a:xfrm>
            <a:off x="111462" y="1531366"/>
            <a:ext cx="4867405" cy="557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037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GeoTASO and GCAS </a:t>
            </a:r>
            <a:r>
              <a:rPr lang="en-US" dirty="0" smtClean="0"/>
              <a:t>Instruments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9151" y="1559336"/>
            <a:ext cx="8502160" cy="1869471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Geostationary Trace gas and Aerosol Sensor Optimization</a:t>
            </a:r>
          </a:p>
          <a:p>
            <a:pPr lvl="1"/>
            <a:r>
              <a:rPr lang="en-US" sz="2000" dirty="0" smtClean="0"/>
              <a:t>Ball Aerospace, now with Scott </a:t>
            </a:r>
            <a:r>
              <a:rPr lang="en-US" sz="2000" dirty="0" err="1" smtClean="0"/>
              <a:t>Janz</a:t>
            </a:r>
            <a:r>
              <a:rPr lang="en-US" sz="2000" dirty="0" smtClean="0"/>
              <a:t> at NASA GSFC</a:t>
            </a:r>
            <a:endParaRPr lang="en-US" sz="2000" dirty="0" smtClean="0"/>
          </a:p>
          <a:p>
            <a:endParaRPr lang="en-US" sz="2400" dirty="0" smtClean="0"/>
          </a:p>
          <a:p>
            <a:r>
              <a:rPr lang="en-US" sz="2400" b="1" dirty="0" smtClean="0">
                <a:solidFill>
                  <a:srgbClr val="660066"/>
                </a:solidFill>
              </a:rPr>
              <a:t>GEO-CAPE Airborne Simulator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NASA GSFC f</a:t>
            </a:r>
            <a:r>
              <a:rPr lang="en-US" sz="2000" dirty="0" smtClean="0">
                <a:solidFill>
                  <a:srgbClr val="000000"/>
                </a:solidFill>
              </a:rPr>
              <a:t>ollow-on from ACAM (D-AQ Maryland/California) (also led by Scott </a:t>
            </a:r>
            <a:r>
              <a:rPr lang="en-US" sz="2000" dirty="0" err="1" smtClean="0">
                <a:solidFill>
                  <a:srgbClr val="000000"/>
                </a:solidFill>
              </a:rPr>
              <a:t>Janz</a:t>
            </a:r>
            <a:r>
              <a:rPr lang="en-US" sz="2000" dirty="0" smtClean="0">
                <a:solidFill>
                  <a:srgbClr val="000000"/>
                </a:solidFill>
              </a:rPr>
              <a:t>)</a:t>
            </a:r>
          </a:p>
          <a:p>
            <a:endParaRPr lang="en-US" sz="2400" dirty="0"/>
          </a:p>
          <a:p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8382091"/>
              </p:ext>
            </p:extLst>
          </p:nvPr>
        </p:nvGraphicFramePr>
        <p:xfrm>
          <a:off x="457200" y="3533907"/>
          <a:ext cx="8229600" cy="308663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81000">
                <a:tc>
                  <a:txBody>
                    <a:bodyPr/>
                    <a:lstStyle/>
                    <a:p>
                      <a:endParaRPr lang="en-US" sz="19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Arial"/>
                          <a:cs typeface="Arial"/>
                        </a:rPr>
                        <a:t>GeoTASO</a:t>
                      </a:r>
                      <a:endParaRPr lang="en-US" sz="19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Arial"/>
                          <a:cs typeface="Arial"/>
                        </a:rPr>
                        <a:t>GCAS</a:t>
                      </a:r>
                      <a:endParaRPr lang="en-US" sz="19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Arial"/>
                          <a:cs typeface="Arial"/>
                        </a:rPr>
                        <a:t>TEMPO</a:t>
                      </a:r>
                      <a:endParaRPr lang="en-US" sz="19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693954">
                <a:tc>
                  <a:txBody>
                    <a:bodyPr/>
                    <a:lstStyle/>
                    <a:p>
                      <a:r>
                        <a:rPr lang="en-US" sz="1900" baseline="0" dirty="0" smtClean="0">
                          <a:latin typeface="Arial"/>
                          <a:cs typeface="Arial"/>
                        </a:rPr>
                        <a:t>Wavelength range</a:t>
                      </a:r>
                      <a:endParaRPr lang="en-US" sz="19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290</a:t>
                      </a:r>
                      <a:r>
                        <a:rPr lang="en-US" sz="1900" baseline="0" dirty="0" smtClean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900" baseline="0" dirty="0" smtClean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– 400 nm </a:t>
                      </a:r>
                      <a:r>
                        <a:rPr lang="en-US" sz="1900" baseline="0" dirty="0" smtClean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90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415 – 695 nm</a:t>
                      </a:r>
                      <a:endParaRPr lang="en-US" sz="1900" dirty="0" smtClean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300 </a:t>
                      </a:r>
                      <a:r>
                        <a:rPr lang="mr-IN" sz="1900" dirty="0" smtClean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lang="en-US" sz="1900" dirty="0" smtClean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490 nm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480 </a:t>
                      </a:r>
                      <a:r>
                        <a:rPr lang="mr-IN" sz="190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lang="en-US" sz="190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900 nm</a:t>
                      </a:r>
                      <a:endParaRPr lang="en-US" sz="1900" dirty="0" smtClean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290 </a:t>
                      </a:r>
                      <a:r>
                        <a:rPr lang="en-US" sz="1900" dirty="0" smtClean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– 490 </a:t>
                      </a:r>
                      <a:r>
                        <a:rPr lang="en-US" sz="1900" dirty="0" smtClean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nm </a:t>
                      </a:r>
                      <a:r>
                        <a:rPr lang="en-US" sz="190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540 </a:t>
                      </a:r>
                      <a:r>
                        <a:rPr lang="en-US" sz="190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lang="en-US" sz="1900" baseline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740 nm </a:t>
                      </a:r>
                      <a:endParaRPr lang="en-US" sz="190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670560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Arial"/>
                          <a:cs typeface="Arial"/>
                        </a:rPr>
                        <a:t>Spectral</a:t>
                      </a:r>
                      <a:r>
                        <a:rPr lang="en-US" sz="190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900" baseline="0" dirty="0" smtClean="0">
                          <a:latin typeface="Arial"/>
                          <a:cs typeface="Arial"/>
                        </a:rPr>
                        <a:t>resolution</a:t>
                      </a:r>
                      <a:endParaRPr lang="en-US" sz="19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0.43 </a:t>
                      </a:r>
                      <a:r>
                        <a:rPr lang="en-US" sz="1900" dirty="0" smtClean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nm</a:t>
                      </a:r>
                      <a:endParaRPr lang="en-US" sz="1900" dirty="0" smtClean="0">
                        <a:solidFill>
                          <a:srgbClr val="0000FF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900" baseline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0.88 </a:t>
                      </a:r>
                      <a:r>
                        <a:rPr lang="en-US" sz="1900" baseline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nm</a:t>
                      </a:r>
                      <a:endParaRPr lang="en-US" sz="190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0.58 nm</a:t>
                      </a:r>
                    </a:p>
                    <a:p>
                      <a:r>
                        <a:rPr lang="en-US" sz="190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2.8 nm</a:t>
                      </a:r>
                      <a:endParaRPr lang="en-US" sz="190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0.57 </a:t>
                      </a:r>
                      <a:r>
                        <a:rPr lang="en-US" sz="1900" dirty="0" smtClean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nm</a:t>
                      </a:r>
                    </a:p>
                    <a:p>
                      <a:r>
                        <a:rPr lang="en-US" sz="190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0.57 nm</a:t>
                      </a:r>
                      <a:endParaRPr lang="en-US" sz="190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670560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Arial"/>
                          <a:cs typeface="Arial"/>
                        </a:rPr>
                        <a:t>Spatial resolution</a:t>
                      </a:r>
                    </a:p>
                    <a:p>
                      <a:r>
                        <a:rPr lang="en-US" sz="1900" dirty="0" smtClean="0">
                          <a:latin typeface="Arial"/>
                          <a:cs typeface="Arial"/>
                        </a:rPr>
                        <a:t>(NO</a:t>
                      </a:r>
                      <a:r>
                        <a:rPr lang="en-US" sz="1900" baseline="-25000" dirty="0" smtClean="0">
                          <a:latin typeface="Arial"/>
                          <a:cs typeface="Arial"/>
                        </a:rPr>
                        <a:t>2</a:t>
                      </a:r>
                      <a:r>
                        <a:rPr lang="en-US" sz="1900" dirty="0" smtClean="0">
                          <a:latin typeface="Arial"/>
                          <a:cs typeface="Arial"/>
                        </a:rPr>
                        <a:t>)</a:t>
                      </a:r>
                      <a:endParaRPr lang="en-US" sz="19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baseline="0" dirty="0" smtClean="0">
                          <a:latin typeface="Arial"/>
                          <a:cs typeface="Arial"/>
                        </a:rPr>
                        <a:t>250 m x </a:t>
                      </a:r>
                      <a:r>
                        <a:rPr lang="en-US" sz="1900" baseline="0" dirty="0" smtClean="0">
                          <a:latin typeface="Arial"/>
                          <a:cs typeface="Arial"/>
                        </a:rPr>
                        <a:t>250 </a:t>
                      </a:r>
                      <a:r>
                        <a:rPr lang="en-US" sz="1900" baseline="0" dirty="0" smtClean="0">
                          <a:latin typeface="Arial"/>
                          <a:cs typeface="Arial"/>
                        </a:rPr>
                        <a:t>m</a:t>
                      </a:r>
                      <a:endParaRPr lang="en-US" sz="19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Arial"/>
                          <a:cs typeface="Arial"/>
                        </a:rPr>
                        <a:t>250 x 500 m</a:t>
                      </a:r>
                      <a:endParaRPr lang="en-US" sz="19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Arial"/>
                          <a:cs typeface="Arial"/>
                        </a:rPr>
                        <a:t>2.1 km</a:t>
                      </a:r>
                      <a:r>
                        <a:rPr lang="en-US" sz="1900" baseline="0" dirty="0" smtClean="0">
                          <a:latin typeface="Arial"/>
                          <a:cs typeface="Arial"/>
                        </a:rPr>
                        <a:t> x 4.4 km</a:t>
                      </a:r>
                      <a:endParaRPr lang="en-US" sz="19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670560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Arial"/>
                          <a:cs typeface="Arial"/>
                        </a:rPr>
                        <a:t>Reference</a:t>
                      </a:r>
                      <a:r>
                        <a:rPr lang="en-US" sz="1900" baseline="0" dirty="0" smtClean="0">
                          <a:latin typeface="Arial"/>
                          <a:cs typeface="Arial"/>
                        </a:rPr>
                        <a:t> spectrum</a:t>
                      </a:r>
                      <a:endParaRPr lang="en-US" sz="19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Arial"/>
                          <a:cs typeface="Arial"/>
                        </a:rPr>
                        <a:t>Zenith or clean</a:t>
                      </a:r>
                      <a:r>
                        <a:rPr lang="en-US" sz="1900" baseline="0" dirty="0" smtClean="0">
                          <a:latin typeface="Arial"/>
                          <a:cs typeface="Arial"/>
                        </a:rPr>
                        <a:t> nadir</a:t>
                      </a:r>
                      <a:endParaRPr lang="en-US" sz="19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Arial"/>
                          <a:cs typeface="Arial"/>
                        </a:rPr>
                        <a:t>Clean nadir</a:t>
                      </a:r>
                      <a:endParaRPr lang="en-US" sz="19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Arial"/>
                          <a:cs typeface="Arial"/>
                        </a:rPr>
                        <a:t>Solar diffuser</a:t>
                      </a:r>
                      <a:endParaRPr lang="en-US" sz="19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5329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Trace Gas Analysis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75195"/>
            <a:ext cx="7991099" cy="5038470"/>
          </a:xfrm>
        </p:spPr>
        <p:txBody>
          <a:bodyPr>
            <a:normAutofit/>
          </a:bodyPr>
          <a:lstStyle/>
          <a:p>
            <a:pPr marL="61722" indent="0">
              <a:buNone/>
            </a:pPr>
            <a:r>
              <a:rPr lang="en-US" dirty="0" smtClean="0"/>
              <a:t>Two step procedure:</a:t>
            </a:r>
          </a:p>
          <a:p>
            <a:pPr marL="61722" indent="0">
              <a:buNone/>
            </a:pPr>
            <a:endParaRPr lang="en-US" dirty="0">
              <a:solidFill>
                <a:srgbClr val="008000"/>
              </a:solidFill>
            </a:endParaRPr>
          </a:p>
          <a:p>
            <a:pPr marL="576072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008000"/>
                </a:solidFill>
              </a:rPr>
              <a:t>Fit </a:t>
            </a:r>
            <a:r>
              <a:rPr lang="en-US" sz="2800" dirty="0">
                <a:solidFill>
                  <a:srgbClr val="008000"/>
                </a:solidFill>
              </a:rPr>
              <a:t>slant </a:t>
            </a:r>
            <a:r>
              <a:rPr lang="en-US" sz="2800" dirty="0" smtClean="0">
                <a:solidFill>
                  <a:srgbClr val="008000"/>
                </a:solidFill>
              </a:rPr>
              <a:t>columns from spectra</a:t>
            </a:r>
            <a:endParaRPr lang="en-US" sz="2800" dirty="0" smtClean="0">
              <a:solidFill>
                <a:srgbClr val="008000"/>
              </a:solidFill>
            </a:endParaRPr>
          </a:p>
          <a:p>
            <a:pPr marL="576072" indent="-514350">
              <a:buFont typeface="+mj-lt"/>
              <a:buAutoNum type="arabicPeriod"/>
            </a:pPr>
            <a:endParaRPr lang="en-US" sz="2800" dirty="0">
              <a:solidFill>
                <a:srgbClr val="008000"/>
              </a:solidFill>
            </a:endParaRPr>
          </a:p>
          <a:p>
            <a:pPr marL="576072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0000FF"/>
                </a:solidFill>
              </a:rPr>
              <a:t>Apply </a:t>
            </a:r>
            <a:r>
              <a:rPr lang="en-US" sz="2800" dirty="0">
                <a:solidFill>
                  <a:srgbClr val="0000FF"/>
                </a:solidFill>
              </a:rPr>
              <a:t>air mass factor to get vertical column</a:t>
            </a:r>
          </a:p>
          <a:p>
            <a:pPr marL="857250" lvl="1" indent="-342900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VLIDORT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for radiative transfer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calculations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pPr marL="857250" lvl="1" indent="-342900"/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CMAQ or WRF-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Chem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for vertical profile shapes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523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063" y="1646774"/>
            <a:ext cx="8662360" cy="4625609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solidFill>
                  <a:srgbClr val="0000FF"/>
                </a:solidFill>
              </a:rPr>
              <a:t>NASA GSFC (PI: Scott </a:t>
            </a:r>
            <a:r>
              <a:rPr lang="en-US" sz="1800" b="1" dirty="0" err="1" smtClean="0">
                <a:solidFill>
                  <a:srgbClr val="0000FF"/>
                </a:solidFill>
              </a:rPr>
              <a:t>Janz</a:t>
            </a:r>
            <a:r>
              <a:rPr lang="en-US" sz="1800" b="1" dirty="0" smtClean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sz="1600" dirty="0" smtClean="0"/>
              <a:t>U</a:t>
            </a:r>
            <a:r>
              <a:rPr lang="en-US" sz="1600" dirty="0" smtClean="0"/>
              <a:t>se </a:t>
            </a:r>
            <a:r>
              <a:rPr lang="en-US" sz="1600" dirty="0" err="1" smtClean="0"/>
              <a:t>WinDOAS</a:t>
            </a:r>
            <a:r>
              <a:rPr lang="en-US" sz="1600" dirty="0"/>
              <a:t> </a:t>
            </a:r>
            <a:r>
              <a:rPr lang="en-US" sz="1600" dirty="0" smtClean="0"/>
              <a:t>(BIRA)</a:t>
            </a:r>
            <a:r>
              <a:rPr lang="en-US" sz="1600" dirty="0" smtClean="0"/>
              <a:t> spectral fitting package for slant columns</a:t>
            </a:r>
          </a:p>
          <a:p>
            <a:pPr lvl="1"/>
            <a:r>
              <a:rPr lang="en-US" sz="1600" dirty="0" smtClean="0"/>
              <a:t>Slant column data on DISCOVER-AQ archive for:</a:t>
            </a:r>
          </a:p>
          <a:p>
            <a:pPr lvl="2"/>
            <a:r>
              <a:rPr lang="en-US" sz="1400" dirty="0" smtClean="0"/>
              <a:t>ACAM (Maryland 2011, California 2013)</a:t>
            </a:r>
          </a:p>
          <a:p>
            <a:pPr lvl="2"/>
            <a:r>
              <a:rPr lang="en-US" sz="1400" dirty="0" smtClean="0"/>
              <a:t>GCAS (Texas 2013, Colorado 2014)</a:t>
            </a:r>
            <a:endParaRPr lang="en-US" sz="1400" dirty="0" smtClean="0"/>
          </a:p>
          <a:p>
            <a:pPr lvl="1"/>
            <a:r>
              <a:rPr lang="en-US" sz="1600" dirty="0" smtClean="0"/>
              <a:t>Current versions will be updated soon for Texas and Colorado to fix geo-registration </a:t>
            </a:r>
          </a:p>
          <a:p>
            <a:pPr lvl="1"/>
            <a:r>
              <a:rPr lang="en-US" sz="1600" dirty="0" smtClean="0"/>
              <a:t>Plans for GCAS air mass factor calculations (</a:t>
            </a:r>
            <a:r>
              <a:rPr lang="en-US" sz="1600" dirty="0" err="1" smtClean="0"/>
              <a:t>Lok</a:t>
            </a:r>
            <a:r>
              <a:rPr lang="en-US" sz="1600" dirty="0" smtClean="0"/>
              <a:t> </a:t>
            </a:r>
            <a:r>
              <a:rPr lang="en-US" sz="1600" dirty="0" err="1" smtClean="0"/>
              <a:t>Lamsal</a:t>
            </a:r>
            <a:r>
              <a:rPr lang="en-US" sz="1600" dirty="0" smtClean="0"/>
              <a:t>, GSFC)</a:t>
            </a:r>
            <a:endParaRPr lang="en-US" sz="1600" dirty="0"/>
          </a:p>
          <a:p>
            <a:endParaRPr lang="en-US" sz="1800" dirty="0" smtClean="0"/>
          </a:p>
          <a:p>
            <a:r>
              <a:rPr lang="en-US" sz="1800" b="1" dirty="0" smtClean="0">
                <a:solidFill>
                  <a:srgbClr val="FF0000"/>
                </a:solidFill>
              </a:rPr>
              <a:t>Smithsonian Astrophysical Observatory (Caroline Nowlan and </a:t>
            </a:r>
            <a:r>
              <a:rPr lang="en-US" sz="1800" b="1" dirty="0" err="1" smtClean="0">
                <a:solidFill>
                  <a:srgbClr val="FF0000"/>
                </a:solidFill>
              </a:rPr>
              <a:t>Xiong</a:t>
            </a:r>
            <a:r>
              <a:rPr lang="en-US" sz="1800" b="1" dirty="0" smtClean="0">
                <a:solidFill>
                  <a:srgbClr val="FF0000"/>
                </a:solidFill>
              </a:rPr>
              <a:t> Liu)</a:t>
            </a:r>
          </a:p>
          <a:p>
            <a:pPr lvl="1"/>
            <a:r>
              <a:rPr lang="en-US" sz="1600" dirty="0" smtClean="0"/>
              <a:t>Use OMI/TEMPO heritage algorithms</a:t>
            </a:r>
            <a:endParaRPr lang="en-US" sz="1600" dirty="0"/>
          </a:p>
          <a:p>
            <a:pPr lvl="1"/>
            <a:r>
              <a:rPr lang="en-US" sz="1600" dirty="0"/>
              <a:t>S</a:t>
            </a:r>
            <a:r>
              <a:rPr lang="en-US" sz="1600" dirty="0" smtClean="0"/>
              <a:t>ub</a:t>
            </a:r>
            <a:r>
              <a:rPr lang="en-US" sz="1600" dirty="0"/>
              <a:t>-contracted by Ball Aerospace to provide </a:t>
            </a:r>
            <a:r>
              <a:rPr lang="en-US" sz="1600" dirty="0" smtClean="0"/>
              <a:t>trace </a:t>
            </a:r>
            <a:r>
              <a:rPr lang="en-US" sz="1600" dirty="0"/>
              <a:t>gas </a:t>
            </a:r>
            <a:r>
              <a:rPr lang="en-US" sz="1600" dirty="0" smtClean="0"/>
              <a:t>retrievals from GeoTASO</a:t>
            </a:r>
          </a:p>
          <a:p>
            <a:pPr lvl="1"/>
            <a:r>
              <a:rPr lang="en-US" sz="1600" dirty="0" smtClean="0"/>
              <a:t>Responsible for ACAM/GCAS research grade product</a:t>
            </a:r>
            <a:endParaRPr lang="en-US" sz="1600" dirty="0"/>
          </a:p>
          <a:p>
            <a:pPr lvl="1"/>
            <a:r>
              <a:rPr lang="en-US" sz="1600" dirty="0" smtClean="0"/>
              <a:t>SAO </a:t>
            </a:r>
            <a:r>
              <a:rPr lang="en-US" sz="1600" dirty="0" smtClean="0"/>
              <a:t>provides slant columns, vertical columns, scattering weights at ~250x500 m</a:t>
            </a:r>
            <a:r>
              <a:rPr lang="en-US" sz="1600" baseline="30000" dirty="0" smtClean="0"/>
              <a:t>2</a:t>
            </a:r>
            <a:endParaRPr lang="en-US" sz="1600" baseline="30000" dirty="0"/>
          </a:p>
        </p:txBody>
      </p:sp>
    </p:spTree>
    <p:extLst>
      <p:ext uri="{BB962C8B-B14F-4D97-AF65-F5344CB8AC3E}">
        <p14:creationId xmlns:p14="http://schemas.microsoft.com/office/powerpoint/2010/main" val="886566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" y="7315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6600"/>
                </a:solidFill>
              </a:rPr>
              <a:t>DISCOVER-AQ </a:t>
            </a:r>
            <a:r>
              <a:rPr lang="en-US" dirty="0" smtClean="0">
                <a:solidFill>
                  <a:srgbClr val="FF6600"/>
                </a:solidFill>
              </a:rPr>
              <a:t>Texas</a:t>
            </a:r>
            <a:r>
              <a:rPr lang="en-US" dirty="0">
                <a:solidFill>
                  <a:srgbClr val="FF6600"/>
                </a:solidFill>
              </a:rPr>
              <a:t/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/>
              <a:t>GeoTASO NO</a:t>
            </a:r>
            <a:r>
              <a:rPr lang="en-US" baseline="-25000" dirty="0"/>
              <a:t>2</a:t>
            </a:r>
            <a:endParaRPr lang="en-US" dirty="0"/>
          </a:p>
        </p:txBody>
      </p:sp>
      <p:pic>
        <p:nvPicPr>
          <p:cNvPr id="4" name="Content Placeholder 3" descr="geotaso_texas_vcd_zoo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449" r="-41449"/>
          <a:stretch>
            <a:fillRect/>
          </a:stretch>
        </p:blipFill>
        <p:spPr>
          <a:xfrm>
            <a:off x="-1619468" y="1704610"/>
            <a:ext cx="8975694" cy="5044967"/>
          </a:xfrm>
        </p:spPr>
      </p:pic>
      <p:sp>
        <p:nvSpPr>
          <p:cNvPr id="5" name="TextBox 4"/>
          <p:cNvSpPr txBox="1"/>
          <p:nvPr/>
        </p:nvSpPr>
        <p:spPr>
          <a:xfrm>
            <a:off x="6143626" y="6338669"/>
            <a:ext cx="301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[Nowlan et al., AMT, 2016]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2750" y="3182576"/>
            <a:ext cx="3143249" cy="830997"/>
          </a:xfrm>
          <a:prstGeom prst="rect">
            <a:avLst/>
          </a:prstGeom>
          <a:solidFill>
            <a:srgbClr val="40BA0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13 September 2013  (Houston AM Flight)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8762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9184" y="73152"/>
            <a:ext cx="8419945" cy="125272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6600"/>
                </a:solidFill>
              </a:rPr>
              <a:t>DISCOVER-AQ </a:t>
            </a:r>
            <a:r>
              <a:rPr lang="en-US" dirty="0" smtClean="0">
                <a:solidFill>
                  <a:srgbClr val="FF6600"/>
                </a:solidFill>
              </a:rPr>
              <a:t>Texas</a:t>
            </a:r>
            <a:r>
              <a:rPr lang="en-US" dirty="0">
                <a:solidFill>
                  <a:srgbClr val="FF6600"/>
                </a:solidFill>
              </a:rPr>
              <a:t/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/>
              <a:t>GeoTASO NO</a:t>
            </a:r>
            <a:r>
              <a:rPr lang="en-US" baseline="-25000" dirty="0"/>
              <a:t>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58"/>
          <a:stretch/>
        </p:blipFill>
        <p:spPr>
          <a:xfrm>
            <a:off x="933688" y="1775193"/>
            <a:ext cx="4851335" cy="4998403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53" t="21569" b="65727"/>
          <a:stretch/>
        </p:blipFill>
        <p:spPr>
          <a:xfrm>
            <a:off x="6405399" y="3282599"/>
            <a:ext cx="1934442" cy="635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143626" y="6338669"/>
            <a:ext cx="301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[Nowlan et al., AMT, 2016]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6947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 descr="geotaso_gcas_geotaso_map_201309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17" b="-2517"/>
          <a:stretch>
            <a:fillRect/>
          </a:stretch>
        </p:blipFill>
        <p:spPr>
          <a:xfrm>
            <a:off x="-300243" y="2418615"/>
            <a:ext cx="9466783" cy="399074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9184" y="73152"/>
            <a:ext cx="8229600" cy="1252728"/>
          </a:xfrm>
        </p:spPr>
        <p:txBody>
          <a:bodyPr>
            <a:noAutofit/>
          </a:bodyPr>
          <a:lstStyle/>
          <a:p>
            <a:r>
              <a:rPr lang="en-US" sz="3700" dirty="0" smtClean="0">
                <a:solidFill>
                  <a:srgbClr val="FF6600"/>
                </a:solidFill>
              </a:rPr>
              <a:t>DISCOVER-AQ Texas</a:t>
            </a:r>
            <a:r>
              <a:rPr lang="en-US" sz="3700" dirty="0"/>
              <a:t/>
            </a:r>
            <a:br>
              <a:rPr lang="en-US" sz="3700" dirty="0"/>
            </a:br>
            <a:r>
              <a:rPr lang="en-US" sz="3700" dirty="0" smtClean="0"/>
              <a:t>GCAS and GeoTASO NO</a:t>
            </a:r>
            <a:r>
              <a:rPr lang="en-US" sz="3700" baseline="-25000" dirty="0" smtClean="0"/>
              <a:t>2</a:t>
            </a:r>
            <a:endParaRPr lang="en-US" sz="3700" dirty="0"/>
          </a:p>
        </p:txBody>
      </p:sp>
      <p:sp>
        <p:nvSpPr>
          <p:cNvPr id="9" name="TextBox 8"/>
          <p:cNvSpPr txBox="1"/>
          <p:nvPr/>
        </p:nvSpPr>
        <p:spPr>
          <a:xfrm>
            <a:off x="1762125" y="1936081"/>
            <a:ext cx="5746750" cy="461665"/>
          </a:xfrm>
          <a:prstGeom prst="rect">
            <a:avLst/>
          </a:prstGeom>
          <a:solidFill>
            <a:srgbClr val="40BA0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13 September 2013  (Houston AM Flight)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43626" y="6338669"/>
            <a:ext cx="301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[Nowlan et al., AMT, 2016]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6677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cas_vs_p3b_hcho_texas_DAQ_STM_20170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882" y="2401581"/>
            <a:ext cx="4231231" cy="4261355"/>
          </a:xfrm>
          <a:prstGeom prst="rect">
            <a:avLst/>
          </a:prstGeom>
        </p:spPr>
      </p:pic>
      <p:pic>
        <p:nvPicPr>
          <p:cNvPr id="13" name="Content Placeholder 5" descr="gcas_HCHO_scd_20130625_PM_P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6" t="-1008" r="16751" b="-941"/>
          <a:stretch/>
        </p:blipFill>
        <p:spPr>
          <a:xfrm>
            <a:off x="108662" y="1452564"/>
            <a:ext cx="4031397" cy="47146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29184" y="73152"/>
            <a:ext cx="8229600" cy="1252728"/>
          </a:xfrm>
        </p:spPr>
        <p:txBody>
          <a:bodyPr>
            <a:noAutofit/>
          </a:bodyPr>
          <a:lstStyle/>
          <a:p>
            <a:r>
              <a:rPr lang="en-US" sz="3700" dirty="0" smtClean="0">
                <a:solidFill>
                  <a:srgbClr val="FF6600"/>
                </a:solidFill>
              </a:rPr>
              <a:t>DISCOVER-AQ Texas</a:t>
            </a:r>
            <a:br>
              <a:rPr lang="en-US" sz="3700" dirty="0" smtClean="0">
                <a:solidFill>
                  <a:srgbClr val="FF6600"/>
                </a:solidFill>
              </a:rPr>
            </a:br>
            <a:r>
              <a:rPr lang="en-US" sz="3700" dirty="0" smtClean="0"/>
              <a:t>GCAS Formaldehyde</a:t>
            </a:r>
            <a:endParaRPr lang="en-US" sz="3700" dirty="0"/>
          </a:p>
        </p:txBody>
      </p:sp>
      <p:sp>
        <p:nvSpPr>
          <p:cNvPr id="18" name="TextBox 17"/>
          <p:cNvSpPr txBox="1"/>
          <p:nvPr/>
        </p:nvSpPr>
        <p:spPr>
          <a:xfrm>
            <a:off x="2353554" y="1626284"/>
            <a:ext cx="2281328" cy="58477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25 September 2013</a:t>
            </a:r>
          </a:p>
          <a:p>
            <a:r>
              <a:rPr lang="en-US" sz="1600" dirty="0" smtClean="0">
                <a:latin typeface="Arial"/>
                <a:cs typeface="Arial"/>
              </a:rPr>
              <a:t>2:00 – 3:30 PM LT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2721" y="1939690"/>
            <a:ext cx="3654173" cy="646331"/>
          </a:xfrm>
          <a:prstGeom prst="rect">
            <a:avLst/>
          </a:prstGeom>
          <a:solidFill>
            <a:schemeClr val="bg2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GCAS Vertical Columns Averaged over P-3B Spiral Area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(all days)</a:t>
            </a:r>
          </a:p>
        </p:txBody>
      </p:sp>
      <p:pic>
        <p:nvPicPr>
          <p:cNvPr id="15" name="Content Placeholder 6" descr="HCHO_KORUS_legend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024" r="-23024"/>
          <a:stretch/>
        </p:blipFill>
        <p:spPr>
          <a:xfrm>
            <a:off x="-1022808" y="6080124"/>
            <a:ext cx="6253683" cy="8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519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purple_and_yellow.thmx</Template>
  <TotalTime>49117</TotalTime>
  <Words>801</Words>
  <Application>Microsoft Macintosh PowerPoint</Application>
  <PresentationFormat>On-screen Show (4:3)</PresentationFormat>
  <Paragraphs>141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Module</vt:lpstr>
      <vt:lpstr>Two-dimensional remote sensing of trace gases by the GeoTASO and GCAS airborne instruments during DISCOVER-AQ  </vt:lpstr>
      <vt:lpstr>GeoTASO and GCAS</vt:lpstr>
      <vt:lpstr>GeoTASO and GCAS Instruments</vt:lpstr>
      <vt:lpstr>Trace Gas Analysis</vt:lpstr>
      <vt:lpstr>Algorithm Summary</vt:lpstr>
      <vt:lpstr>DISCOVER-AQ Texas GeoTASO NO2</vt:lpstr>
      <vt:lpstr>DISCOVER-AQ Texas GeoTASO NO2</vt:lpstr>
      <vt:lpstr>DISCOVER-AQ Texas GCAS and GeoTASO NO2</vt:lpstr>
      <vt:lpstr>DISCOVER-AQ Texas GCAS Formaldehyde</vt:lpstr>
      <vt:lpstr>DISCOVER-AQ Colorado GeoTASO NO2</vt:lpstr>
      <vt:lpstr>DISCOVER-AQ Colorado  GeoTASO NO2</vt:lpstr>
      <vt:lpstr>DISCOVER-AQ Colorado  GCAS NO2</vt:lpstr>
      <vt:lpstr>DISCOVER-AQ Colorado  GCAS NO2</vt:lpstr>
      <vt:lpstr>DISCOVER-AQ Colorado GeoTASO SO2</vt:lpstr>
      <vt:lpstr>Data Status and Plans</vt:lpstr>
      <vt:lpstr>DISCOVER-AQ Texas GeoTASO NO2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Dry Deposition of Nitrogen Dioxide Inferred from Space-Based Measurements</dc:title>
  <dc:creator>Caroline</dc:creator>
  <cp:lastModifiedBy>Caroline</cp:lastModifiedBy>
  <cp:revision>709</cp:revision>
  <dcterms:created xsi:type="dcterms:W3CDTF">2013-12-02T16:13:02Z</dcterms:created>
  <dcterms:modified xsi:type="dcterms:W3CDTF">2017-05-03T05:00:33Z</dcterms:modified>
</cp:coreProperties>
</file>