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69" r:id="rId2"/>
    <p:sldId id="364" r:id="rId3"/>
    <p:sldId id="374" r:id="rId4"/>
    <p:sldId id="366" r:id="rId5"/>
    <p:sldId id="383" r:id="rId6"/>
    <p:sldId id="367" r:id="rId7"/>
    <p:sldId id="372" r:id="rId8"/>
    <p:sldId id="373" r:id="rId9"/>
    <p:sldId id="370" r:id="rId10"/>
    <p:sldId id="375" r:id="rId11"/>
    <p:sldId id="348" r:id="rId12"/>
    <p:sldId id="350" r:id="rId13"/>
    <p:sldId id="358" r:id="rId14"/>
    <p:sldId id="363" r:id="rId15"/>
    <p:sldId id="381" r:id="rId16"/>
    <p:sldId id="361" r:id="rId17"/>
    <p:sldId id="382" r:id="rId18"/>
    <p:sldId id="378" r:id="rId19"/>
    <p:sldId id="379" r:id="rId20"/>
    <p:sldId id="376" r:id="rId21"/>
    <p:sldId id="384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ek, Lindsay" initials="SL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8000"/>
    <a:srgbClr val="FF6600"/>
    <a:srgbClr val="C00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84" autoAdjust="0"/>
    <p:restoredTop sz="93245" autoAdjust="0"/>
  </p:normalViewPr>
  <p:slideViewPr>
    <p:cSldViewPr>
      <p:cViewPr varScale="1">
        <p:scale>
          <a:sx n="110" d="100"/>
          <a:sy n="110" d="100"/>
        </p:scale>
        <p:origin x="10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Golden, CO </a:t>
            </a:r>
          </a:p>
          <a:p>
            <a:pPr>
              <a:defRPr/>
            </a:pPr>
            <a:r>
              <a:rPr lang="en-US" dirty="0"/>
              <a:t>July 22, 2014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'July 22'!$F$3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numRef>
              <c:f>'July 22'!$B$4:$B$100</c:f>
              <c:numCache>
                <c:formatCode>h:mm</c:formatCode>
                <c:ptCount val="97"/>
                <c:pt idx="1">
                  <c:v>0.0</c:v>
                </c:pt>
                <c:pt idx="2">
                  <c:v>0.0104166666666667</c:v>
                </c:pt>
                <c:pt idx="3">
                  <c:v>0.0208333333333333</c:v>
                </c:pt>
                <c:pt idx="4">
                  <c:v>0.03125</c:v>
                </c:pt>
                <c:pt idx="5">
                  <c:v>0.0416666666666667</c:v>
                </c:pt>
                <c:pt idx="6">
                  <c:v>0.0520833333333333</c:v>
                </c:pt>
                <c:pt idx="7">
                  <c:v>0.0625</c:v>
                </c:pt>
                <c:pt idx="8">
                  <c:v>0.0729166666666667</c:v>
                </c:pt>
                <c:pt idx="9">
                  <c:v>0.0833333333333333</c:v>
                </c:pt>
                <c:pt idx="10">
                  <c:v>0.09375</c:v>
                </c:pt>
                <c:pt idx="11">
                  <c:v>0.104166666666667</c:v>
                </c:pt>
                <c:pt idx="12">
                  <c:v>0.114583333333333</c:v>
                </c:pt>
                <c:pt idx="13">
                  <c:v>0.125</c:v>
                </c:pt>
                <c:pt idx="14">
                  <c:v>0.135416666666667</c:v>
                </c:pt>
                <c:pt idx="15">
                  <c:v>0.145833333333333</c:v>
                </c:pt>
                <c:pt idx="16">
                  <c:v>0.15625</c:v>
                </c:pt>
                <c:pt idx="17">
                  <c:v>0.166666666666667</c:v>
                </c:pt>
                <c:pt idx="18">
                  <c:v>0.177083333333333</c:v>
                </c:pt>
                <c:pt idx="19">
                  <c:v>0.1875</c:v>
                </c:pt>
                <c:pt idx="20">
                  <c:v>0.197916666666667</c:v>
                </c:pt>
                <c:pt idx="21">
                  <c:v>0.208333333333333</c:v>
                </c:pt>
                <c:pt idx="22">
                  <c:v>0.21875</c:v>
                </c:pt>
                <c:pt idx="23">
                  <c:v>0.229166666666667</c:v>
                </c:pt>
                <c:pt idx="24">
                  <c:v>0.239583333333333</c:v>
                </c:pt>
                <c:pt idx="25">
                  <c:v>0.25</c:v>
                </c:pt>
                <c:pt idx="26">
                  <c:v>0.260416666666667</c:v>
                </c:pt>
                <c:pt idx="27">
                  <c:v>0.270833333333333</c:v>
                </c:pt>
                <c:pt idx="28">
                  <c:v>0.28125</c:v>
                </c:pt>
                <c:pt idx="29">
                  <c:v>0.291666666666667</c:v>
                </c:pt>
                <c:pt idx="30">
                  <c:v>0.302083333333333</c:v>
                </c:pt>
                <c:pt idx="31">
                  <c:v>0.3125</c:v>
                </c:pt>
                <c:pt idx="32">
                  <c:v>0.322916666666667</c:v>
                </c:pt>
                <c:pt idx="33">
                  <c:v>0.333333333333333</c:v>
                </c:pt>
                <c:pt idx="34">
                  <c:v>0.34375</c:v>
                </c:pt>
                <c:pt idx="35">
                  <c:v>0.354166666666667</c:v>
                </c:pt>
                <c:pt idx="36">
                  <c:v>0.364583333333333</c:v>
                </c:pt>
                <c:pt idx="37">
                  <c:v>0.375</c:v>
                </c:pt>
                <c:pt idx="38">
                  <c:v>0.385416666666667</c:v>
                </c:pt>
                <c:pt idx="39">
                  <c:v>0.395833333333333</c:v>
                </c:pt>
                <c:pt idx="40">
                  <c:v>0.40625</c:v>
                </c:pt>
                <c:pt idx="41">
                  <c:v>0.416666666666667</c:v>
                </c:pt>
                <c:pt idx="42">
                  <c:v>0.427083333333333</c:v>
                </c:pt>
                <c:pt idx="43">
                  <c:v>0.4375</c:v>
                </c:pt>
                <c:pt idx="44">
                  <c:v>0.447916666666667</c:v>
                </c:pt>
                <c:pt idx="45">
                  <c:v>0.458333333333333</c:v>
                </c:pt>
                <c:pt idx="46">
                  <c:v>0.46875</c:v>
                </c:pt>
                <c:pt idx="47">
                  <c:v>0.479166666666667</c:v>
                </c:pt>
                <c:pt idx="48">
                  <c:v>0.489583333333333</c:v>
                </c:pt>
                <c:pt idx="49">
                  <c:v>0.5</c:v>
                </c:pt>
                <c:pt idx="50">
                  <c:v>0.510416666666667</c:v>
                </c:pt>
                <c:pt idx="51">
                  <c:v>0.520833333333333</c:v>
                </c:pt>
                <c:pt idx="52">
                  <c:v>0.53125</c:v>
                </c:pt>
                <c:pt idx="53">
                  <c:v>0.541666666666667</c:v>
                </c:pt>
                <c:pt idx="54">
                  <c:v>0.552083333333333</c:v>
                </c:pt>
                <c:pt idx="55">
                  <c:v>0.5625</c:v>
                </c:pt>
                <c:pt idx="56">
                  <c:v>0.572916666666667</c:v>
                </c:pt>
                <c:pt idx="57">
                  <c:v>0.583333333333333</c:v>
                </c:pt>
                <c:pt idx="58">
                  <c:v>0.59375</c:v>
                </c:pt>
                <c:pt idx="59">
                  <c:v>0.604166666666667</c:v>
                </c:pt>
                <c:pt idx="60">
                  <c:v>0.614583333333333</c:v>
                </c:pt>
                <c:pt idx="61">
                  <c:v>0.625</c:v>
                </c:pt>
                <c:pt idx="62">
                  <c:v>0.635416666666667</c:v>
                </c:pt>
                <c:pt idx="63">
                  <c:v>0.645833333333333</c:v>
                </c:pt>
                <c:pt idx="64">
                  <c:v>0.65625</c:v>
                </c:pt>
                <c:pt idx="65">
                  <c:v>0.666666666666667</c:v>
                </c:pt>
                <c:pt idx="66">
                  <c:v>0.677083333333333</c:v>
                </c:pt>
                <c:pt idx="67">
                  <c:v>0.6875</c:v>
                </c:pt>
                <c:pt idx="68">
                  <c:v>0.697916666666667</c:v>
                </c:pt>
                <c:pt idx="69">
                  <c:v>0.708333333333333</c:v>
                </c:pt>
                <c:pt idx="70">
                  <c:v>0.71875</c:v>
                </c:pt>
                <c:pt idx="71">
                  <c:v>0.729166666666667</c:v>
                </c:pt>
                <c:pt idx="72">
                  <c:v>0.739583333333333</c:v>
                </c:pt>
                <c:pt idx="73">
                  <c:v>0.75</c:v>
                </c:pt>
                <c:pt idx="74">
                  <c:v>0.760416666666667</c:v>
                </c:pt>
                <c:pt idx="75">
                  <c:v>0.770833333333333</c:v>
                </c:pt>
                <c:pt idx="76">
                  <c:v>0.78125</c:v>
                </c:pt>
                <c:pt idx="77">
                  <c:v>0.791666666666667</c:v>
                </c:pt>
                <c:pt idx="78">
                  <c:v>0.802083333333333</c:v>
                </c:pt>
                <c:pt idx="79">
                  <c:v>0.8125</c:v>
                </c:pt>
                <c:pt idx="80">
                  <c:v>0.822916666666667</c:v>
                </c:pt>
                <c:pt idx="81">
                  <c:v>0.833333333333333</c:v>
                </c:pt>
                <c:pt idx="82">
                  <c:v>0.84375</c:v>
                </c:pt>
                <c:pt idx="83">
                  <c:v>0.854166666666667</c:v>
                </c:pt>
                <c:pt idx="84">
                  <c:v>0.864583333333333</c:v>
                </c:pt>
                <c:pt idx="85">
                  <c:v>0.875</c:v>
                </c:pt>
                <c:pt idx="86">
                  <c:v>0.885416666666667</c:v>
                </c:pt>
                <c:pt idx="87">
                  <c:v>0.895833333333333</c:v>
                </c:pt>
                <c:pt idx="88">
                  <c:v>0.90625</c:v>
                </c:pt>
                <c:pt idx="89">
                  <c:v>0.916666666666667</c:v>
                </c:pt>
                <c:pt idx="90">
                  <c:v>0.927083333333333</c:v>
                </c:pt>
                <c:pt idx="91">
                  <c:v>0.9375</c:v>
                </c:pt>
                <c:pt idx="92">
                  <c:v>0.947916666666667</c:v>
                </c:pt>
                <c:pt idx="93">
                  <c:v>0.958333333333333</c:v>
                </c:pt>
                <c:pt idx="94">
                  <c:v>0.96875</c:v>
                </c:pt>
                <c:pt idx="95">
                  <c:v>0.979166666666667</c:v>
                </c:pt>
                <c:pt idx="96">
                  <c:v>0.989583333333333</c:v>
                </c:pt>
              </c:numCache>
            </c:numRef>
          </c:cat>
          <c:val>
            <c:numRef>
              <c:f>'July 22'!$F$33:$F$81</c:f>
              <c:numCache>
                <c:formatCode>General</c:formatCode>
                <c:ptCount val="49"/>
                <c:pt idx="5" formatCode="0.0">
                  <c:v>45.72151658780001</c:v>
                </c:pt>
                <c:pt idx="10" formatCode="0.0">
                  <c:v>54.1931437598</c:v>
                </c:pt>
                <c:pt idx="14" formatCode="0.0">
                  <c:v>60.4843601896665</c:v>
                </c:pt>
                <c:pt idx="19" formatCode="0.0">
                  <c:v>78.33333333333317</c:v>
                </c:pt>
                <c:pt idx="28" formatCode="0.0">
                  <c:v>88.47984201966644</c:v>
                </c:pt>
                <c:pt idx="33" formatCode="0.0">
                  <c:v>94.34157977893332</c:v>
                </c:pt>
                <c:pt idx="36" formatCode="0.0">
                  <c:v>91.89409162713333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-1526381072"/>
        <c:axId val="-1526445552"/>
      </c:barChart>
      <c:lineChart>
        <c:grouping val="standard"/>
        <c:varyColors val="0"/>
        <c:ser>
          <c:idx val="0"/>
          <c:order val="0"/>
          <c:tx>
            <c:strRef>
              <c:f>'July 22'!$C$3</c:f>
              <c:strCache>
                <c:ptCount val="1"/>
                <c:pt idx="0">
                  <c:v>Golden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'July 22'!$B$33:$B$73</c:f>
              <c:numCache>
                <c:formatCode>h:mm</c:formatCode>
                <c:ptCount val="41"/>
                <c:pt idx="0">
                  <c:v>0.291666666666667</c:v>
                </c:pt>
                <c:pt idx="1">
                  <c:v>0.302083333333333</c:v>
                </c:pt>
                <c:pt idx="2">
                  <c:v>0.3125</c:v>
                </c:pt>
                <c:pt idx="3">
                  <c:v>0.322916666666667</c:v>
                </c:pt>
                <c:pt idx="4">
                  <c:v>0.333333333333333</c:v>
                </c:pt>
                <c:pt idx="5">
                  <c:v>0.34375</c:v>
                </c:pt>
                <c:pt idx="6">
                  <c:v>0.354166666666667</c:v>
                </c:pt>
                <c:pt idx="7">
                  <c:v>0.364583333333333</c:v>
                </c:pt>
                <c:pt idx="8">
                  <c:v>0.375</c:v>
                </c:pt>
                <c:pt idx="9">
                  <c:v>0.385416666666667</c:v>
                </c:pt>
                <c:pt idx="10">
                  <c:v>0.395833333333333</c:v>
                </c:pt>
                <c:pt idx="11">
                  <c:v>0.40625</c:v>
                </c:pt>
                <c:pt idx="12">
                  <c:v>0.416666666666667</c:v>
                </c:pt>
                <c:pt idx="13">
                  <c:v>0.427083333333333</c:v>
                </c:pt>
                <c:pt idx="14">
                  <c:v>0.4375</c:v>
                </c:pt>
                <c:pt idx="15">
                  <c:v>0.447916666666667</c:v>
                </c:pt>
                <c:pt idx="16">
                  <c:v>0.458333333333333</c:v>
                </c:pt>
                <c:pt idx="17">
                  <c:v>0.46875</c:v>
                </c:pt>
                <c:pt idx="18">
                  <c:v>0.479166666666667</c:v>
                </c:pt>
                <c:pt idx="19">
                  <c:v>0.489583333333333</c:v>
                </c:pt>
                <c:pt idx="20">
                  <c:v>0.5</c:v>
                </c:pt>
                <c:pt idx="21">
                  <c:v>0.510416666666667</c:v>
                </c:pt>
                <c:pt idx="22">
                  <c:v>0.520833333333333</c:v>
                </c:pt>
                <c:pt idx="23">
                  <c:v>0.53125</c:v>
                </c:pt>
                <c:pt idx="24">
                  <c:v>0.541666666666667</c:v>
                </c:pt>
                <c:pt idx="25">
                  <c:v>0.552083333333333</c:v>
                </c:pt>
                <c:pt idx="26">
                  <c:v>0.5625</c:v>
                </c:pt>
                <c:pt idx="27">
                  <c:v>0.572916666666667</c:v>
                </c:pt>
                <c:pt idx="28">
                  <c:v>0.583333333333333</c:v>
                </c:pt>
                <c:pt idx="29">
                  <c:v>0.59375</c:v>
                </c:pt>
                <c:pt idx="30">
                  <c:v>0.604166666666667</c:v>
                </c:pt>
                <c:pt idx="31">
                  <c:v>0.614583333333333</c:v>
                </c:pt>
                <c:pt idx="32">
                  <c:v>0.625</c:v>
                </c:pt>
                <c:pt idx="33">
                  <c:v>0.635416666666667</c:v>
                </c:pt>
                <c:pt idx="34">
                  <c:v>0.645833333333333</c:v>
                </c:pt>
                <c:pt idx="35">
                  <c:v>0.65625</c:v>
                </c:pt>
                <c:pt idx="36">
                  <c:v>0.666666666666667</c:v>
                </c:pt>
                <c:pt idx="37">
                  <c:v>0.677083333333333</c:v>
                </c:pt>
                <c:pt idx="38">
                  <c:v>0.6875</c:v>
                </c:pt>
                <c:pt idx="39">
                  <c:v>0.697916666666667</c:v>
                </c:pt>
                <c:pt idx="40">
                  <c:v>0.708333333333333</c:v>
                </c:pt>
              </c:numCache>
            </c:numRef>
          </c:cat>
          <c:val>
            <c:numRef>
              <c:f>'July 22'!$C$33:$C$81</c:f>
              <c:numCache>
                <c:formatCode>0.0</c:formatCode>
                <c:ptCount val="49"/>
                <c:pt idx="0">
                  <c:v>46.53333333333333</c:v>
                </c:pt>
                <c:pt idx="1">
                  <c:v>46.73333333333334</c:v>
                </c:pt>
                <c:pt idx="2">
                  <c:v>44.2</c:v>
                </c:pt>
                <c:pt idx="3">
                  <c:v>44.33333333333334</c:v>
                </c:pt>
                <c:pt idx="4">
                  <c:v>46.33333333333334</c:v>
                </c:pt>
                <c:pt idx="5">
                  <c:v>51.8</c:v>
                </c:pt>
                <c:pt idx="6">
                  <c:v>48.06666666666653</c:v>
                </c:pt>
                <c:pt idx="7">
                  <c:v>52.2</c:v>
                </c:pt>
                <c:pt idx="8">
                  <c:v>50.53333333333333</c:v>
                </c:pt>
                <c:pt idx="9">
                  <c:v>52.53333333333333</c:v>
                </c:pt>
                <c:pt idx="10">
                  <c:v>53.93333333333333</c:v>
                </c:pt>
                <c:pt idx="11">
                  <c:v>54.46666666666651</c:v>
                </c:pt>
                <c:pt idx="12">
                  <c:v>56.53333333333333</c:v>
                </c:pt>
                <c:pt idx="13">
                  <c:v>61.4</c:v>
                </c:pt>
                <c:pt idx="14">
                  <c:v>61.0</c:v>
                </c:pt>
                <c:pt idx="15">
                  <c:v>63.6</c:v>
                </c:pt>
                <c:pt idx="16">
                  <c:v>68.4</c:v>
                </c:pt>
                <c:pt idx="17">
                  <c:v>75.4</c:v>
                </c:pt>
                <c:pt idx="18">
                  <c:v>77.4</c:v>
                </c:pt>
                <c:pt idx="19">
                  <c:v>83.8</c:v>
                </c:pt>
                <c:pt idx="20">
                  <c:v>82.86666666666665</c:v>
                </c:pt>
                <c:pt idx="21">
                  <c:v>95.13333333333321</c:v>
                </c:pt>
                <c:pt idx="22">
                  <c:v>95.4</c:v>
                </c:pt>
                <c:pt idx="23">
                  <c:v>99.2</c:v>
                </c:pt>
                <c:pt idx="24">
                  <c:v>102.6666666666667</c:v>
                </c:pt>
                <c:pt idx="25">
                  <c:v>98.06666666666666</c:v>
                </c:pt>
                <c:pt idx="26">
                  <c:v>95.8</c:v>
                </c:pt>
                <c:pt idx="27">
                  <c:v>96.2</c:v>
                </c:pt>
                <c:pt idx="28">
                  <c:v>88.13333333333321</c:v>
                </c:pt>
                <c:pt idx="29">
                  <c:v>91.0</c:v>
                </c:pt>
                <c:pt idx="30">
                  <c:v>94.0</c:v>
                </c:pt>
                <c:pt idx="31">
                  <c:v>97.4</c:v>
                </c:pt>
                <c:pt idx="32">
                  <c:v>93.93333333333331</c:v>
                </c:pt>
                <c:pt idx="33">
                  <c:v>95.3333333333332</c:v>
                </c:pt>
                <c:pt idx="34">
                  <c:v>90.4666666666667</c:v>
                </c:pt>
                <c:pt idx="35">
                  <c:v>95.06666666666666</c:v>
                </c:pt>
                <c:pt idx="36">
                  <c:v>94.06666666666666</c:v>
                </c:pt>
                <c:pt idx="37">
                  <c:v>99.4</c:v>
                </c:pt>
                <c:pt idx="38">
                  <c:v>89.13333333333321</c:v>
                </c:pt>
                <c:pt idx="39">
                  <c:v>83.06666666666666</c:v>
                </c:pt>
                <c:pt idx="40">
                  <c:v>84.4666666666667</c:v>
                </c:pt>
                <c:pt idx="41">
                  <c:v>73.8</c:v>
                </c:pt>
                <c:pt idx="42">
                  <c:v>54.86666666666649</c:v>
                </c:pt>
                <c:pt idx="43">
                  <c:v>50.4</c:v>
                </c:pt>
                <c:pt idx="44">
                  <c:v>52.06666666666653</c:v>
                </c:pt>
                <c:pt idx="45">
                  <c:v>50.86666666666649</c:v>
                </c:pt>
                <c:pt idx="46">
                  <c:v>55.73333333333334</c:v>
                </c:pt>
                <c:pt idx="47">
                  <c:v>62.93333333333333</c:v>
                </c:pt>
                <c:pt idx="48">
                  <c:v>61.46666666666651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'July 22'!$D$3</c:f>
              <c:strCache>
                <c:ptCount val="1"/>
                <c:pt idx="0">
                  <c:v>CSM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'July 22'!$B$33:$B$73</c:f>
              <c:numCache>
                <c:formatCode>h:mm</c:formatCode>
                <c:ptCount val="41"/>
                <c:pt idx="0">
                  <c:v>0.291666666666667</c:v>
                </c:pt>
                <c:pt idx="1">
                  <c:v>0.302083333333333</c:v>
                </c:pt>
                <c:pt idx="2">
                  <c:v>0.3125</c:v>
                </c:pt>
                <c:pt idx="3">
                  <c:v>0.322916666666667</c:v>
                </c:pt>
                <c:pt idx="4">
                  <c:v>0.333333333333333</c:v>
                </c:pt>
                <c:pt idx="5">
                  <c:v>0.34375</c:v>
                </c:pt>
                <c:pt idx="6">
                  <c:v>0.354166666666667</c:v>
                </c:pt>
                <c:pt idx="7">
                  <c:v>0.364583333333333</c:v>
                </c:pt>
                <c:pt idx="8">
                  <c:v>0.375</c:v>
                </c:pt>
                <c:pt idx="9">
                  <c:v>0.385416666666667</c:v>
                </c:pt>
                <c:pt idx="10">
                  <c:v>0.395833333333333</c:v>
                </c:pt>
                <c:pt idx="11">
                  <c:v>0.40625</c:v>
                </c:pt>
                <c:pt idx="12">
                  <c:v>0.416666666666667</c:v>
                </c:pt>
                <c:pt idx="13">
                  <c:v>0.427083333333333</c:v>
                </c:pt>
                <c:pt idx="14">
                  <c:v>0.4375</c:v>
                </c:pt>
                <c:pt idx="15">
                  <c:v>0.447916666666667</c:v>
                </c:pt>
                <c:pt idx="16">
                  <c:v>0.458333333333333</c:v>
                </c:pt>
                <c:pt idx="17">
                  <c:v>0.46875</c:v>
                </c:pt>
                <c:pt idx="18">
                  <c:v>0.479166666666667</c:v>
                </c:pt>
                <c:pt idx="19">
                  <c:v>0.489583333333333</c:v>
                </c:pt>
                <c:pt idx="20">
                  <c:v>0.5</c:v>
                </c:pt>
                <c:pt idx="21">
                  <c:v>0.510416666666667</c:v>
                </c:pt>
                <c:pt idx="22">
                  <c:v>0.520833333333333</c:v>
                </c:pt>
                <c:pt idx="23">
                  <c:v>0.53125</c:v>
                </c:pt>
                <c:pt idx="24">
                  <c:v>0.541666666666667</c:v>
                </c:pt>
                <c:pt idx="25">
                  <c:v>0.552083333333333</c:v>
                </c:pt>
                <c:pt idx="26">
                  <c:v>0.5625</c:v>
                </c:pt>
                <c:pt idx="27">
                  <c:v>0.572916666666667</c:v>
                </c:pt>
                <c:pt idx="28">
                  <c:v>0.583333333333333</c:v>
                </c:pt>
                <c:pt idx="29">
                  <c:v>0.59375</c:v>
                </c:pt>
                <c:pt idx="30">
                  <c:v>0.604166666666667</c:v>
                </c:pt>
                <c:pt idx="31">
                  <c:v>0.614583333333333</c:v>
                </c:pt>
                <c:pt idx="32">
                  <c:v>0.625</c:v>
                </c:pt>
                <c:pt idx="33">
                  <c:v>0.635416666666667</c:v>
                </c:pt>
                <c:pt idx="34">
                  <c:v>0.645833333333333</c:v>
                </c:pt>
                <c:pt idx="35">
                  <c:v>0.65625</c:v>
                </c:pt>
                <c:pt idx="36">
                  <c:v>0.666666666666667</c:v>
                </c:pt>
                <c:pt idx="37">
                  <c:v>0.677083333333333</c:v>
                </c:pt>
                <c:pt idx="38">
                  <c:v>0.6875</c:v>
                </c:pt>
                <c:pt idx="39">
                  <c:v>0.697916666666667</c:v>
                </c:pt>
                <c:pt idx="40">
                  <c:v>0.708333333333333</c:v>
                </c:pt>
              </c:numCache>
            </c:numRef>
          </c:cat>
          <c:val>
            <c:numRef>
              <c:f>'July 22'!$D$33:$D$81</c:f>
              <c:numCache>
                <c:formatCode>0.0</c:formatCode>
                <c:ptCount val="49"/>
                <c:pt idx="0">
                  <c:v>41.93333333333333</c:v>
                </c:pt>
                <c:pt idx="1">
                  <c:v>38.0</c:v>
                </c:pt>
                <c:pt idx="2">
                  <c:v>36.93333333333333</c:v>
                </c:pt>
                <c:pt idx="3">
                  <c:v>43.86666666666649</c:v>
                </c:pt>
                <c:pt idx="4">
                  <c:v>46.6</c:v>
                </c:pt>
                <c:pt idx="5">
                  <c:v>50.0</c:v>
                </c:pt>
                <c:pt idx="6">
                  <c:v>48.93333333333333</c:v>
                </c:pt>
                <c:pt idx="7">
                  <c:v>47.8</c:v>
                </c:pt>
                <c:pt idx="8">
                  <c:v>52.2</c:v>
                </c:pt>
                <c:pt idx="9">
                  <c:v>51.73333333333334</c:v>
                </c:pt>
                <c:pt idx="10">
                  <c:v>50.2</c:v>
                </c:pt>
                <c:pt idx="11">
                  <c:v>55.6</c:v>
                </c:pt>
                <c:pt idx="12">
                  <c:v>54.53333333333333</c:v>
                </c:pt>
                <c:pt idx="13">
                  <c:v>57.13333333333333</c:v>
                </c:pt>
                <c:pt idx="14">
                  <c:v>59.2</c:v>
                </c:pt>
                <c:pt idx="15">
                  <c:v>61.26666666666656</c:v>
                </c:pt>
                <c:pt idx="16">
                  <c:v>63.26666666666656</c:v>
                </c:pt>
                <c:pt idx="17">
                  <c:v>66.4</c:v>
                </c:pt>
                <c:pt idx="18">
                  <c:v>68.4</c:v>
                </c:pt>
                <c:pt idx="19">
                  <c:v>76.2</c:v>
                </c:pt>
                <c:pt idx="20">
                  <c:v>78.93333333333331</c:v>
                </c:pt>
                <c:pt idx="21">
                  <c:v>84.66666666666667</c:v>
                </c:pt>
                <c:pt idx="22">
                  <c:v>82.53333333333325</c:v>
                </c:pt>
                <c:pt idx="23">
                  <c:v>95.06666666666666</c:v>
                </c:pt>
                <c:pt idx="24">
                  <c:v>94.06666666666666</c:v>
                </c:pt>
                <c:pt idx="25">
                  <c:v>95.4666666666667</c:v>
                </c:pt>
                <c:pt idx="26">
                  <c:v>99.06666666666666</c:v>
                </c:pt>
                <c:pt idx="27">
                  <c:v>96.73333333333331</c:v>
                </c:pt>
                <c:pt idx="28">
                  <c:v>92.06666666666666</c:v>
                </c:pt>
                <c:pt idx="29">
                  <c:v>85.4</c:v>
                </c:pt>
                <c:pt idx="30">
                  <c:v>87.86666666666665</c:v>
                </c:pt>
                <c:pt idx="31">
                  <c:v>85.73333333333331</c:v>
                </c:pt>
                <c:pt idx="32">
                  <c:v>85.4666666666667</c:v>
                </c:pt>
                <c:pt idx="33">
                  <c:v>94.6</c:v>
                </c:pt>
                <c:pt idx="34">
                  <c:v>94.26666666666666</c:v>
                </c:pt>
                <c:pt idx="35">
                  <c:v>93.26666666666666</c:v>
                </c:pt>
                <c:pt idx="36">
                  <c:v>87.66666666666667</c:v>
                </c:pt>
                <c:pt idx="37">
                  <c:v>87.26666666666666</c:v>
                </c:pt>
                <c:pt idx="38">
                  <c:v>90.4666666666667</c:v>
                </c:pt>
                <c:pt idx="39">
                  <c:v>88.13333333333321</c:v>
                </c:pt>
                <c:pt idx="40">
                  <c:v>85.26666666666666</c:v>
                </c:pt>
                <c:pt idx="41">
                  <c:v>75.4</c:v>
                </c:pt>
                <c:pt idx="42">
                  <c:v>56.6</c:v>
                </c:pt>
                <c:pt idx="43">
                  <c:v>50.93333333333333</c:v>
                </c:pt>
                <c:pt idx="44">
                  <c:v>48.53333333333333</c:v>
                </c:pt>
                <c:pt idx="45">
                  <c:v>44.86666666666649</c:v>
                </c:pt>
                <c:pt idx="46">
                  <c:v>50.46666666666651</c:v>
                </c:pt>
                <c:pt idx="47">
                  <c:v>53.66666666666653</c:v>
                </c:pt>
                <c:pt idx="48">
                  <c:v>48.6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'July 22'!$E$3</c:f>
              <c:strCache>
                <c:ptCount val="1"/>
                <c:pt idx="0">
                  <c:v>RES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'July 22'!$B$33:$B$73</c:f>
              <c:numCache>
                <c:formatCode>h:mm</c:formatCode>
                <c:ptCount val="41"/>
                <c:pt idx="0">
                  <c:v>0.291666666666667</c:v>
                </c:pt>
                <c:pt idx="1">
                  <c:v>0.302083333333333</c:v>
                </c:pt>
                <c:pt idx="2">
                  <c:v>0.3125</c:v>
                </c:pt>
                <c:pt idx="3">
                  <c:v>0.322916666666667</c:v>
                </c:pt>
                <c:pt idx="4">
                  <c:v>0.333333333333333</c:v>
                </c:pt>
                <c:pt idx="5">
                  <c:v>0.34375</c:v>
                </c:pt>
                <c:pt idx="6">
                  <c:v>0.354166666666667</c:v>
                </c:pt>
                <c:pt idx="7">
                  <c:v>0.364583333333333</c:v>
                </c:pt>
                <c:pt idx="8">
                  <c:v>0.375</c:v>
                </c:pt>
                <c:pt idx="9">
                  <c:v>0.385416666666667</c:v>
                </c:pt>
                <c:pt idx="10">
                  <c:v>0.395833333333333</c:v>
                </c:pt>
                <c:pt idx="11">
                  <c:v>0.40625</c:v>
                </c:pt>
                <c:pt idx="12">
                  <c:v>0.416666666666667</c:v>
                </c:pt>
                <c:pt idx="13">
                  <c:v>0.427083333333333</c:v>
                </c:pt>
                <c:pt idx="14">
                  <c:v>0.4375</c:v>
                </c:pt>
                <c:pt idx="15">
                  <c:v>0.447916666666667</c:v>
                </c:pt>
                <c:pt idx="16">
                  <c:v>0.458333333333333</c:v>
                </c:pt>
                <c:pt idx="17">
                  <c:v>0.46875</c:v>
                </c:pt>
                <c:pt idx="18">
                  <c:v>0.479166666666667</c:v>
                </c:pt>
                <c:pt idx="19">
                  <c:v>0.489583333333333</c:v>
                </c:pt>
                <c:pt idx="20">
                  <c:v>0.5</c:v>
                </c:pt>
                <c:pt idx="21">
                  <c:v>0.510416666666667</c:v>
                </c:pt>
                <c:pt idx="22">
                  <c:v>0.520833333333333</c:v>
                </c:pt>
                <c:pt idx="23">
                  <c:v>0.53125</c:v>
                </c:pt>
                <c:pt idx="24">
                  <c:v>0.541666666666667</c:v>
                </c:pt>
                <c:pt idx="25">
                  <c:v>0.552083333333333</c:v>
                </c:pt>
                <c:pt idx="26">
                  <c:v>0.5625</c:v>
                </c:pt>
                <c:pt idx="27">
                  <c:v>0.572916666666667</c:v>
                </c:pt>
                <c:pt idx="28">
                  <c:v>0.583333333333333</c:v>
                </c:pt>
                <c:pt idx="29">
                  <c:v>0.59375</c:v>
                </c:pt>
                <c:pt idx="30">
                  <c:v>0.604166666666667</c:v>
                </c:pt>
                <c:pt idx="31">
                  <c:v>0.614583333333333</c:v>
                </c:pt>
                <c:pt idx="32">
                  <c:v>0.625</c:v>
                </c:pt>
                <c:pt idx="33">
                  <c:v>0.635416666666667</c:v>
                </c:pt>
                <c:pt idx="34">
                  <c:v>0.645833333333333</c:v>
                </c:pt>
                <c:pt idx="35">
                  <c:v>0.65625</c:v>
                </c:pt>
                <c:pt idx="36">
                  <c:v>0.666666666666667</c:v>
                </c:pt>
                <c:pt idx="37">
                  <c:v>0.677083333333333</c:v>
                </c:pt>
                <c:pt idx="38">
                  <c:v>0.6875</c:v>
                </c:pt>
                <c:pt idx="39">
                  <c:v>0.697916666666667</c:v>
                </c:pt>
                <c:pt idx="40">
                  <c:v>0.708333333333333</c:v>
                </c:pt>
              </c:numCache>
            </c:numRef>
          </c:cat>
          <c:val>
            <c:numRef>
              <c:f>'July 22'!$E$33:$E$81</c:f>
              <c:numCache>
                <c:formatCode>0.0</c:formatCode>
                <c:ptCount val="49"/>
                <c:pt idx="0">
                  <c:v>31.06666666666667</c:v>
                </c:pt>
                <c:pt idx="1">
                  <c:v>37.53333333333333</c:v>
                </c:pt>
                <c:pt idx="2">
                  <c:v>37.66666666666653</c:v>
                </c:pt>
                <c:pt idx="3">
                  <c:v>40.53333333333333</c:v>
                </c:pt>
                <c:pt idx="4">
                  <c:v>38.06666666666653</c:v>
                </c:pt>
                <c:pt idx="5">
                  <c:v>42.26666666666656</c:v>
                </c:pt>
                <c:pt idx="6">
                  <c:v>39.33333333333334</c:v>
                </c:pt>
                <c:pt idx="7">
                  <c:v>45.0</c:v>
                </c:pt>
                <c:pt idx="8">
                  <c:v>47.2</c:v>
                </c:pt>
                <c:pt idx="9">
                  <c:v>46.53333333333333</c:v>
                </c:pt>
                <c:pt idx="10">
                  <c:v>46.0</c:v>
                </c:pt>
                <c:pt idx="11">
                  <c:v>47.13333333333333</c:v>
                </c:pt>
                <c:pt idx="12">
                  <c:v>49.66666666666653</c:v>
                </c:pt>
                <c:pt idx="13">
                  <c:v>55.2</c:v>
                </c:pt>
                <c:pt idx="14">
                  <c:v>51.73333333333334</c:v>
                </c:pt>
                <c:pt idx="15">
                  <c:v>50.6</c:v>
                </c:pt>
                <c:pt idx="16">
                  <c:v>52.2</c:v>
                </c:pt>
                <c:pt idx="17">
                  <c:v>54.0</c:v>
                </c:pt>
                <c:pt idx="18">
                  <c:v>59.46666666666651</c:v>
                </c:pt>
                <c:pt idx="19">
                  <c:v>65.13333333333321</c:v>
                </c:pt>
                <c:pt idx="20">
                  <c:v>71.26666666666666</c:v>
                </c:pt>
                <c:pt idx="21">
                  <c:v>73.93333333333331</c:v>
                </c:pt>
                <c:pt idx="22">
                  <c:v>75.66666666666667</c:v>
                </c:pt>
                <c:pt idx="23">
                  <c:v>78.2</c:v>
                </c:pt>
                <c:pt idx="24">
                  <c:v>78.53333333333325</c:v>
                </c:pt>
                <c:pt idx="25">
                  <c:v>85.2</c:v>
                </c:pt>
                <c:pt idx="26">
                  <c:v>82.13333333333321</c:v>
                </c:pt>
                <c:pt idx="27">
                  <c:v>74.66666666666667</c:v>
                </c:pt>
                <c:pt idx="28">
                  <c:v>80.13333333333321</c:v>
                </c:pt>
                <c:pt idx="29">
                  <c:v>75.93333333333331</c:v>
                </c:pt>
                <c:pt idx="30">
                  <c:v>76.06666666666666</c:v>
                </c:pt>
                <c:pt idx="31">
                  <c:v>78.4666666666667</c:v>
                </c:pt>
                <c:pt idx="32">
                  <c:v>76.4</c:v>
                </c:pt>
                <c:pt idx="33">
                  <c:v>78.66666666666667</c:v>
                </c:pt>
                <c:pt idx="34">
                  <c:v>77.73333333333331</c:v>
                </c:pt>
                <c:pt idx="35">
                  <c:v>73.73333333333331</c:v>
                </c:pt>
                <c:pt idx="36">
                  <c:v>73.2</c:v>
                </c:pt>
                <c:pt idx="37">
                  <c:v>74.26666666666666</c:v>
                </c:pt>
                <c:pt idx="38">
                  <c:v>76.53333333333325</c:v>
                </c:pt>
                <c:pt idx="39">
                  <c:v>70.66666666666667</c:v>
                </c:pt>
                <c:pt idx="40">
                  <c:v>67.8</c:v>
                </c:pt>
                <c:pt idx="41">
                  <c:v>55.53333333333333</c:v>
                </c:pt>
                <c:pt idx="42">
                  <c:v>48.26666666666656</c:v>
                </c:pt>
                <c:pt idx="43">
                  <c:v>41.2</c:v>
                </c:pt>
                <c:pt idx="44">
                  <c:v>41.53333333333333</c:v>
                </c:pt>
                <c:pt idx="45">
                  <c:v>40.2</c:v>
                </c:pt>
                <c:pt idx="46">
                  <c:v>47.6</c:v>
                </c:pt>
                <c:pt idx="47">
                  <c:v>46.46666666666651</c:v>
                </c:pt>
                <c:pt idx="48">
                  <c:v>46.46666666666651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'July 22'!$G$3</c:f>
              <c:strCache>
                <c:ptCount val="1"/>
                <c:pt idx="0">
                  <c:v>P-3B Flyover &lt; ML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/>
            </c:spPr>
          </c:marker>
          <c:cat>
            <c:numRef>
              <c:f>'July 22'!$B$33:$B$73</c:f>
              <c:numCache>
                <c:formatCode>h:mm</c:formatCode>
                <c:ptCount val="41"/>
                <c:pt idx="0">
                  <c:v>0.291666666666667</c:v>
                </c:pt>
                <c:pt idx="1">
                  <c:v>0.302083333333333</c:v>
                </c:pt>
                <c:pt idx="2">
                  <c:v>0.3125</c:v>
                </c:pt>
                <c:pt idx="3">
                  <c:v>0.322916666666667</c:v>
                </c:pt>
                <c:pt idx="4">
                  <c:v>0.333333333333333</c:v>
                </c:pt>
                <c:pt idx="5">
                  <c:v>0.34375</c:v>
                </c:pt>
                <c:pt idx="6">
                  <c:v>0.354166666666667</c:v>
                </c:pt>
                <c:pt idx="7">
                  <c:v>0.364583333333333</c:v>
                </c:pt>
                <c:pt idx="8">
                  <c:v>0.375</c:v>
                </c:pt>
                <c:pt idx="9">
                  <c:v>0.385416666666667</c:v>
                </c:pt>
                <c:pt idx="10">
                  <c:v>0.395833333333333</c:v>
                </c:pt>
                <c:pt idx="11">
                  <c:v>0.40625</c:v>
                </c:pt>
                <c:pt idx="12">
                  <c:v>0.416666666666667</c:v>
                </c:pt>
                <c:pt idx="13">
                  <c:v>0.427083333333333</c:v>
                </c:pt>
                <c:pt idx="14">
                  <c:v>0.4375</c:v>
                </c:pt>
                <c:pt idx="15">
                  <c:v>0.447916666666667</c:v>
                </c:pt>
                <c:pt idx="16">
                  <c:v>0.458333333333333</c:v>
                </c:pt>
                <c:pt idx="17">
                  <c:v>0.46875</c:v>
                </c:pt>
                <c:pt idx="18">
                  <c:v>0.479166666666667</c:v>
                </c:pt>
                <c:pt idx="19">
                  <c:v>0.489583333333333</c:v>
                </c:pt>
                <c:pt idx="20">
                  <c:v>0.5</c:v>
                </c:pt>
                <c:pt idx="21">
                  <c:v>0.510416666666667</c:v>
                </c:pt>
                <c:pt idx="22">
                  <c:v>0.520833333333333</c:v>
                </c:pt>
                <c:pt idx="23">
                  <c:v>0.53125</c:v>
                </c:pt>
                <c:pt idx="24">
                  <c:v>0.541666666666667</c:v>
                </c:pt>
                <c:pt idx="25">
                  <c:v>0.552083333333333</c:v>
                </c:pt>
                <c:pt idx="26">
                  <c:v>0.5625</c:v>
                </c:pt>
                <c:pt idx="27">
                  <c:v>0.572916666666667</c:v>
                </c:pt>
                <c:pt idx="28">
                  <c:v>0.583333333333333</c:v>
                </c:pt>
                <c:pt idx="29">
                  <c:v>0.59375</c:v>
                </c:pt>
                <c:pt idx="30">
                  <c:v>0.604166666666667</c:v>
                </c:pt>
                <c:pt idx="31">
                  <c:v>0.614583333333333</c:v>
                </c:pt>
                <c:pt idx="32">
                  <c:v>0.625</c:v>
                </c:pt>
                <c:pt idx="33">
                  <c:v>0.635416666666667</c:v>
                </c:pt>
                <c:pt idx="34">
                  <c:v>0.645833333333333</c:v>
                </c:pt>
                <c:pt idx="35">
                  <c:v>0.65625</c:v>
                </c:pt>
                <c:pt idx="36">
                  <c:v>0.666666666666667</c:v>
                </c:pt>
                <c:pt idx="37">
                  <c:v>0.677083333333333</c:v>
                </c:pt>
                <c:pt idx="38">
                  <c:v>0.6875</c:v>
                </c:pt>
                <c:pt idx="39">
                  <c:v>0.697916666666667</c:v>
                </c:pt>
                <c:pt idx="40">
                  <c:v>0.708333333333333</c:v>
                </c:pt>
              </c:numCache>
            </c:numRef>
          </c:cat>
          <c:val>
            <c:numRef>
              <c:f>'July 22'!$G$33:$G$81</c:f>
              <c:numCache>
                <c:formatCode>General</c:formatCode>
                <c:ptCount val="49"/>
                <c:pt idx="33">
                  <c:v>109.594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'July 22'!$H$3</c:f>
              <c:strCache>
                <c:ptCount val="1"/>
                <c:pt idx="0">
                  <c:v>P-3B Spirals &lt; ML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25400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'July 22'!$J$5:$J$100</c:f>
                <c:numCache>
                  <c:formatCode>General</c:formatCode>
                  <c:ptCount val="96"/>
                  <c:pt idx="33">
                    <c:v>1.435</c:v>
                  </c:pt>
                  <c:pt idx="42">
                    <c:v>2.789</c:v>
                  </c:pt>
                  <c:pt idx="56">
                    <c:v>6.714999999999994</c:v>
                  </c:pt>
                  <c:pt idx="64">
                    <c:v>5.0</c:v>
                  </c:pt>
                </c:numCache>
              </c:numRef>
            </c:plus>
            <c:minus>
              <c:numRef>
                <c:f>'July 22'!$I$5:$I$100</c:f>
                <c:numCache>
                  <c:formatCode>General</c:formatCode>
                  <c:ptCount val="96"/>
                  <c:pt idx="33">
                    <c:v>1.435</c:v>
                  </c:pt>
                  <c:pt idx="42">
                    <c:v>2.789</c:v>
                  </c:pt>
                  <c:pt idx="56">
                    <c:v>6.714999999999994</c:v>
                  </c:pt>
                  <c:pt idx="64">
                    <c:v>2.6055</c:v>
                  </c:pt>
                </c:numCache>
              </c:numRef>
            </c:minus>
            <c:spPr>
              <a:noFill/>
              <a:ln w="41275" cap="flat" cmpd="sng" algn="ctr">
                <a:solidFill>
                  <a:srgbClr val="0070C0"/>
                </a:solidFill>
                <a:round/>
              </a:ln>
              <a:effectLst/>
            </c:spPr>
          </c:errBars>
          <c:cat>
            <c:numRef>
              <c:f>'July 22'!$B$33:$B$73</c:f>
              <c:numCache>
                <c:formatCode>h:mm</c:formatCode>
                <c:ptCount val="41"/>
                <c:pt idx="0">
                  <c:v>0.291666666666667</c:v>
                </c:pt>
                <c:pt idx="1">
                  <c:v>0.302083333333333</c:v>
                </c:pt>
                <c:pt idx="2">
                  <c:v>0.3125</c:v>
                </c:pt>
                <c:pt idx="3">
                  <c:v>0.322916666666667</c:v>
                </c:pt>
                <c:pt idx="4">
                  <c:v>0.333333333333333</c:v>
                </c:pt>
                <c:pt idx="5">
                  <c:v>0.34375</c:v>
                </c:pt>
                <c:pt idx="6">
                  <c:v>0.354166666666667</c:v>
                </c:pt>
                <c:pt idx="7">
                  <c:v>0.364583333333333</c:v>
                </c:pt>
                <c:pt idx="8">
                  <c:v>0.375</c:v>
                </c:pt>
                <c:pt idx="9">
                  <c:v>0.385416666666667</c:v>
                </c:pt>
                <c:pt idx="10">
                  <c:v>0.395833333333333</c:v>
                </c:pt>
                <c:pt idx="11">
                  <c:v>0.40625</c:v>
                </c:pt>
                <c:pt idx="12">
                  <c:v>0.416666666666667</c:v>
                </c:pt>
                <c:pt idx="13">
                  <c:v>0.427083333333333</c:v>
                </c:pt>
                <c:pt idx="14">
                  <c:v>0.4375</c:v>
                </c:pt>
                <c:pt idx="15">
                  <c:v>0.447916666666667</c:v>
                </c:pt>
                <c:pt idx="16">
                  <c:v>0.458333333333333</c:v>
                </c:pt>
                <c:pt idx="17">
                  <c:v>0.46875</c:v>
                </c:pt>
                <c:pt idx="18">
                  <c:v>0.479166666666667</c:v>
                </c:pt>
                <c:pt idx="19">
                  <c:v>0.489583333333333</c:v>
                </c:pt>
                <c:pt idx="20">
                  <c:v>0.5</c:v>
                </c:pt>
                <c:pt idx="21">
                  <c:v>0.510416666666667</c:v>
                </c:pt>
                <c:pt idx="22">
                  <c:v>0.520833333333333</c:v>
                </c:pt>
                <c:pt idx="23">
                  <c:v>0.53125</c:v>
                </c:pt>
                <c:pt idx="24">
                  <c:v>0.541666666666667</c:v>
                </c:pt>
                <c:pt idx="25">
                  <c:v>0.552083333333333</c:v>
                </c:pt>
                <c:pt idx="26">
                  <c:v>0.5625</c:v>
                </c:pt>
                <c:pt idx="27">
                  <c:v>0.572916666666667</c:v>
                </c:pt>
                <c:pt idx="28">
                  <c:v>0.583333333333333</c:v>
                </c:pt>
                <c:pt idx="29">
                  <c:v>0.59375</c:v>
                </c:pt>
                <c:pt idx="30">
                  <c:v>0.604166666666667</c:v>
                </c:pt>
                <c:pt idx="31">
                  <c:v>0.614583333333333</c:v>
                </c:pt>
                <c:pt idx="32">
                  <c:v>0.625</c:v>
                </c:pt>
                <c:pt idx="33">
                  <c:v>0.635416666666667</c:v>
                </c:pt>
                <c:pt idx="34">
                  <c:v>0.645833333333333</c:v>
                </c:pt>
                <c:pt idx="35">
                  <c:v>0.65625</c:v>
                </c:pt>
                <c:pt idx="36">
                  <c:v>0.666666666666667</c:v>
                </c:pt>
                <c:pt idx="37">
                  <c:v>0.677083333333333</c:v>
                </c:pt>
                <c:pt idx="38">
                  <c:v>0.6875</c:v>
                </c:pt>
                <c:pt idx="39">
                  <c:v>0.697916666666667</c:v>
                </c:pt>
                <c:pt idx="40">
                  <c:v>0.708333333333333</c:v>
                </c:pt>
              </c:numCache>
            </c:numRef>
          </c:cat>
          <c:val>
            <c:numRef>
              <c:f>'July 22'!$H$33:$H$81</c:f>
              <c:numCache>
                <c:formatCode>General</c:formatCode>
                <c:ptCount val="49"/>
                <c:pt idx="5">
                  <c:v>53.6124</c:v>
                </c:pt>
                <c:pt idx="14">
                  <c:v>70.8444</c:v>
                </c:pt>
                <c:pt idx="28">
                  <c:v>101.065</c:v>
                </c:pt>
                <c:pt idx="36">
                  <c:v>109.123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26381072"/>
        <c:axId val="-1526445552"/>
      </c:lineChart>
      <c:catAx>
        <c:axId val="-1526381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Time of Day, MST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26445552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-15264455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O3+NO2, ppb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26381072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l"/>
      <c:layout>
        <c:manualLayout>
          <c:xMode val="edge"/>
          <c:yMode val="edge"/>
          <c:x val="0.107954606635709"/>
          <c:y val="0.147924376060766"/>
          <c:w val="0.249723063463221"/>
          <c:h val="0.28975288203815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5400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8CD3B5-B3A2-479F-AC32-40C996F82EB0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EE4D71-1CBD-4053-A361-2337617C0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8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80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70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1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AA57AC-05AE-4D7B-B345-D2752602209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24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35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61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Altitude averaging is variable with altitude ranging from 80 meters near the surface to 360 meters above 1.5 km.  Further, BL-View selectively removes false-positive MLH identifications by requiring a minimum number of similar MLH values (+/- 140 m) to occur within the last several minutes.  Therefore, it is not unreasonable to expect a minimum standard deviation of 140 m. </a:t>
            </a:r>
          </a:p>
          <a:p>
            <a:r>
              <a:rPr lang="en-US" smtClean="0"/>
              <a:t>identifies the height of the negative gradient (-d /dx) maximum in the backscatter, and in most cases the lowest of these gradient minima marks the top of the mixed layer in a well-mixed boundary layer.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1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8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86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4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6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2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44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42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4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31A533-516A-4378-939D-0DE9857BA770}" type="datetime1">
              <a:rPr lang="en-US" smtClean="0"/>
              <a:t>5/1/17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6858000" y="6356350"/>
            <a:ext cx="21336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82A480B-9F21-4B81-BA10-35BFC16210A6}" type="datetime1">
              <a:rPr lang="en-US" smtClean="0"/>
              <a:t>5/1/17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6553200" y="6356350"/>
            <a:ext cx="24384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B18AA-E379-460E-A813-0C4A2814CA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C968D-4F8F-4B11-A9D8-5F63F72633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91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fld id="{706C97B8-1C5A-DD4E-86E4-9D84DEB47A09}" type="datetime1">
              <a:rPr lang="en-US" sz="1000" smtClean="0">
                <a:solidFill>
                  <a:srgbClr val="000000"/>
                </a:solidFill>
                <a:latin typeface="Calibri" charset="0"/>
              </a:rPr>
              <a:pPr eaLnBrk="1" hangingPunct="1">
                <a:defRPr/>
              </a:pPr>
              <a:t>5/1/17</a:t>
            </a:fld>
            <a:endParaRPr lang="en-US" sz="10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 bwMode="auto">
          <a:xfrm>
            <a:off x="3122613" y="6627813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smtClean="0">
                <a:solidFill>
                  <a:srgbClr val="898989"/>
                </a:solidFill>
                <a:latin typeface="Calibri" charset="0"/>
              </a:rPr>
              <a:t>2</a:t>
            </a:r>
            <a:r>
              <a:rPr lang="en-US" sz="1000" baseline="30000" smtClean="0">
                <a:solidFill>
                  <a:srgbClr val="898989"/>
                </a:solidFill>
                <a:latin typeface="Calibri" charset="0"/>
              </a:rPr>
              <a:t>nd</a:t>
            </a:r>
            <a:r>
              <a:rPr lang="en-US" sz="1000" baseline="0" smtClean="0">
                <a:solidFill>
                  <a:srgbClr val="898989"/>
                </a:solidFill>
                <a:latin typeface="Calibri" charset="0"/>
              </a:rPr>
              <a:t> TEMPO Science Team Meeting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 smtClean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24392" y="-16006"/>
            <a:ext cx="9156700" cy="1063752"/>
            <a:chOff x="0" y="1985066"/>
            <a:chExt cx="9156700" cy="1063752"/>
          </a:xfrm>
        </p:grpSpPr>
        <p:pic>
          <p:nvPicPr>
            <p:cNvPr id="10" name="Picture 9" descr="TEMPO ppt Banner v7.jp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307" r="14866"/>
            <a:stretch/>
          </p:blipFill>
          <p:spPr>
            <a:xfrm>
              <a:off x="8293100" y="1985066"/>
              <a:ext cx="863600" cy="1063752"/>
            </a:xfrm>
            <a:prstGeom prst="rect">
              <a:avLst/>
            </a:prstGeom>
          </p:spPr>
        </p:pic>
        <p:pic>
          <p:nvPicPr>
            <p:cNvPr id="8" name="Picture 7" descr="TEMPO ppt Banner v7.jp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85066"/>
              <a:ext cx="8636000" cy="1063752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71006" y="13334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3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5746-5662-4237-B7DF-164607586BFC}" type="datetimeFigureOut">
              <a:rPr lang="en-US" smtClean="0"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39A0-C76A-468E-9057-0F3BC07D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3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7F539-01F7-4A19-B59F-FEE377B0787B}" type="datetime1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_ord_blanc1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1" r:id="rId3"/>
    <p:sldLayoutId id="2147483672" r:id="rId4"/>
    <p:sldLayoutId id="214748367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32.em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em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609" y="3081917"/>
            <a:ext cx="8534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Morgan Silverman, Jim </a:t>
            </a:r>
            <a:r>
              <a:rPr lang="en-US" dirty="0"/>
              <a:t>Szykman</a:t>
            </a:r>
            <a:r>
              <a:rPr lang="en-US" dirty="0"/>
              <a:t>, Rachelle M. Duvall, Russell W. Long, Melinda R. Beaver</a:t>
            </a:r>
            <a:r>
              <a:rPr lang="en-US" dirty="0" smtClean="0"/>
              <a:t>, </a:t>
            </a:r>
            <a:r>
              <a:rPr lang="en-US" dirty="0"/>
              <a:t>Patti </a:t>
            </a:r>
            <a:r>
              <a:rPr lang="en-US" dirty="0" smtClean="0"/>
              <a:t>Tyler,</a:t>
            </a:r>
            <a:r>
              <a:rPr lang="en-US" dirty="0" smtClean="0"/>
              <a:t> </a:t>
            </a:r>
            <a:r>
              <a:rPr lang="en-US" dirty="0"/>
              <a:t>Travis, </a:t>
            </a:r>
            <a:r>
              <a:rPr lang="en-US" dirty="0"/>
              <a:t>Knepp</a:t>
            </a:r>
            <a:r>
              <a:rPr lang="en-US" dirty="0"/>
              <a:t>, Jim Crawford, Steve Brown, Erin E. McDuffie, William P. </a:t>
            </a:r>
            <a:r>
              <a:rPr lang="en-US" dirty="0"/>
              <a:t>Dube</a:t>
            </a:r>
            <a:r>
              <a:rPr lang="en-US" dirty="0"/>
              <a:t>, Andrew J. </a:t>
            </a:r>
            <a:r>
              <a:rPr lang="en-US" dirty="0"/>
              <a:t>Weinheimer</a:t>
            </a:r>
            <a:r>
              <a:rPr lang="en-US" dirty="0"/>
              <a:t>, Denise D. </a:t>
            </a:r>
            <a:r>
              <a:rPr lang="en-US" dirty="0"/>
              <a:t>Montzka</a:t>
            </a:r>
            <a:r>
              <a:rPr lang="en-US" dirty="0"/>
              <a:t>. </a:t>
            </a:r>
            <a:endParaRPr lang="en-US" b="1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-7190" y="1150062"/>
            <a:ext cx="9144000" cy="1593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The Potential of Low Cost Sensors to Inform Horizontal and Vertical Variability during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DISCOVER-AQ and FRAPPE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22000"/>
          <a:stretch>
            <a:fillRect/>
          </a:stretch>
        </p:blipFill>
        <p:spPr>
          <a:xfrm>
            <a:off x="8072433" y="5917368"/>
            <a:ext cx="1078239" cy="94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5326840"/>
            <a:ext cx="1008089" cy="863784"/>
          </a:xfrm>
          <a:prstGeom prst="rect">
            <a:avLst/>
          </a:prstGeom>
        </p:spPr>
      </p:pic>
      <p:pic>
        <p:nvPicPr>
          <p:cNvPr id="7" name="Picture 17" descr="EPA Logo 2955 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37" y="6190624"/>
            <a:ext cx="1704975" cy="671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6027003"/>
            <a:ext cx="41609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DISCOVER-AQ Science Team Meeting</a:t>
            </a:r>
          </a:p>
          <a:p>
            <a:r>
              <a:rPr lang="en-US" sz="1600" dirty="0" smtClean="0"/>
              <a:t>Boulder, CO</a:t>
            </a:r>
            <a:endParaRPr lang="en-US" sz="1600" dirty="0"/>
          </a:p>
          <a:p>
            <a:r>
              <a:rPr lang="en-US" sz="1600" dirty="0" smtClean="0"/>
              <a:t>May 2-3, 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26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5652" y="842219"/>
            <a:ext cx="86033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Can the sensors capture the spatial gradients across an urban area? </a:t>
            </a:r>
          </a:p>
          <a:p>
            <a:pPr marL="342900" lvl="0" indent="-342900"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July 22 </a:t>
            </a:r>
            <a:r>
              <a:rPr lang="en-US" b="1" dirty="0">
                <a:solidFill>
                  <a:prstClr val="black"/>
                </a:solidFill>
              </a:rPr>
              <a:t>– 4 state monitoring </a:t>
            </a:r>
            <a:r>
              <a:rPr lang="en-US" b="1" dirty="0" smtClean="0">
                <a:solidFill>
                  <a:prstClr val="black"/>
                </a:solidFill>
              </a:rPr>
              <a:t>sites in Denver area categorized as “unhealthy for sensitive groups”.</a:t>
            </a:r>
          </a:p>
          <a:p>
            <a:pPr marL="342900" lvl="0" indent="-342900"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Used Andy </a:t>
            </a: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Weinheimer’s</a:t>
            </a: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P-3B NO</a:t>
            </a:r>
            <a:r>
              <a:rPr lang="en-US" b="1" baseline="-25000" dirty="0" smtClean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and O</a:t>
            </a:r>
            <a:r>
              <a:rPr lang="en-US" b="1" baseline="-25000" dirty="0" smtClean="0">
                <a:solidFill>
                  <a:prstClr val="black"/>
                </a:solidFill>
                <a:ea typeface="Arial" charset="0"/>
                <a:cs typeface="Arial" charset="0"/>
              </a:rPr>
              <a:t>3</a:t>
            </a: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data.</a:t>
            </a:r>
          </a:p>
          <a:p>
            <a:pPr marL="342900" indent="-342900"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Only used P-3B data below Mixing Layer Height (MLH) as </a:t>
            </a:r>
            <a:r>
              <a:rPr lang="en-US" altLang="en-US" b="1" dirty="0" smtClean="0">
                <a:cs typeface="Arial" panose="020B0604020202020204" pitchFamily="34" charset="0"/>
              </a:rPr>
              <a:t>derived </a:t>
            </a:r>
            <a:r>
              <a:rPr lang="en-US" altLang="en-US" b="1" dirty="0">
                <a:cs typeface="Arial" panose="020B0604020202020204" pitchFamily="34" charset="0"/>
              </a:rPr>
              <a:t>from CL-51 using the </a:t>
            </a:r>
            <a:r>
              <a:rPr lang="en-US" altLang="en-US" b="1" dirty="0">
                <a:cs typeface="Arial" panose="020B0604020202020204" pitchFamily="34" charset="0"/>
              </a:rPr>
              <a:t>Vaisala</a:t>
            </a:r>
            <a:r>
              <a:rPr lang="en-US" altLang="en-US" b="1" dirty="0"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cs typeface="Arial" panose="020B0604020202020204" pitchFamily="34" charset="0"/>
              </a:rPr>
              <a:t>BL-View</a:t>
            </a:r>
            <a:endParaRPr lang="en-US" b="1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0" y="228600"/>
            <a:ext cx="6858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Spatial Variability – Golden, CO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9"/>
          <a:stretch/>
        </p:blipFill>
        <p:spPr bwMode="auto">
          <a:xfrm>
            <a:off x="6640710" y="3315575"/>
            <a:ext cx="2500006" cy="294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001" r="1721" b="3333"/>
          <a:stretch/>
        </p:blipFill>
        <p:spPr>
          <a:xfrm>
            <a:off x="0" y="3123190"/>
            <a:ext cx="6640710" cy="33528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 flipV="1">
            <a:off x="2292500" y="4954642"/>
            <a:ext cx="381000" cy="70896"/>
          </a:xfrm>
          <a:prstGeom prst="rightArrow">
            <a:avLst/>
          </a:prstGeom>
          <a:solidFill>
            <a:srgbClr val="FFFF0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5400000" flipV="1">
            <a:off x="2745852" y="4955652"/>
            <a:ext cx="381000" cy="7089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 flipV="1">
            <a:off x="3736452" y="4955652"/>
            <a:ext cx="381000" cy="7089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5400000" flipV="1">
            <a:off x="4422252" y="4955652"/>
            <a:ext cx="381000" cy="7089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544" y="3338766"/>
            <a:ext cx="1711456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P3-B spiral –</a:t>
            </a:r>
          </a:p>
          <a:p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 rot="5400000" flipV="1">
            <a:off x="1749948" y="3523360"/>
            <a:ext cx="381000" cy="70896"/>
          </a:xfrm>
          <a:prstGeom prst="rightArrow">
            <a:avLst/>
          </a:prstGeom>
          <a:solidFill>
            <a:srgbClr val="FFFF0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 txBox="1">
            <a:spLocks/>
          </p:cNvSpPr>
          <p:nvPr/>
        </p:nvSpPr>
        <p:spPr>
          <a:xfrm>
            <a:off x="0" y="228600"/>
            <a:ext cx="838200" cy="6019800"/>
          </a:xfrm>
          <a:prstGeom prst="rect">
            <a:avLst/>
          </a:prstGeom>
        </p:spPr>
        <p:txBody>
          <a:bodyPr vert="vert270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P-3B BL Spatial Variability - Golden, CO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06" y="3419475"/>
            <a:ext cx="4105676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5" y="0"/>
            <a:ext cx="4096592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718" y="0"/>
            <a:ext cx="4096592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718" y="3419475"/>
            <a:ext cx="4098073" cy="3429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070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-12353" y="914400"/>
            <a:ext cx="838200" cy="5029200"/>
          </a:xfrm>
          <a:prstGeom prst="rect">
            <a:avLst/>
          </a:prstGeom>
        </p:spPr>
        <p:txBody>
          <a:bodyPr vert="vert270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P-3B BL </a:t>
            </a:r>
            <a:r>
              <a:rPr lang="en-US" sz="2800" dirty="0" smtClean="0">
                <a:solidFill>
                  <a:schemeClr val="accent1"/>
                </a:solidFill>
              </a:rPr>
              <a:t>Variograms</a:t>
            </a:r>
            <a:r>
              <a:rPr lang="en-US" sz="2800" dirty="0" smtClean="0">
                <a:solidFill>
                  <a:schemeClr val="accent1"/>
                </a:solidFill>
              </a:rPr>
              <a:t> - Golden, CO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13" y="0"/>
            <a:ext cx="4182789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04" y="3429000"/>
            <a:ext cx="4172195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642" y="0"/>
            <a:ext cx="4164837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685" y="3429000"/>
            <a:ext cx="4173794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309" y="838200"/>
            <a:ext cx="6210838" cy="4902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07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C968D-4F8F-4B11-A9D8-5F63F7263338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574259079"/>
              </p:ext>
            </p:extLst>
          </p:nvPr>
        </p:nvGraphicFramePr>
        <p:xfrm>
          <a:off x="0" y="2769721"/>
          <a:ext cx="6096000" cy="4088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6248400" y="3591018"/>
            <a:ext cx="25696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a typeface="Calibri" panose="020F0502020204030204" pitchFamily="34" charset="0"/>
              </a:rPr>
              <a:t>Comparison </a:t>
            </a:r>
            <a:r>
              <a:rPr lang="en-US" b="1" dirty="0">
                <a:ea typeface="Calibri" panose="020F0502020204030204" pitchFamily="34" charset="0"/>
              </a:rPr>
              <a:t>of the 15-minute Averaged O</a:t>
            </a:r>
            <a:r>
              <a:rPr lang="en-US" b="1" baseline="-25000" dirty="0">
                <a:ea typeface="Calibri" panose="020F0502020204030204" pitchFamily="34" charset="0"/>
              </a:rPr>
              <a:t>3</a:t>
            </a:r>
            <a:r>
              <a:rPr lang="en-US" b="1" dirty="0">
                <a:ea typeface="Calibri" panose="020F0502020204030204" pitchFamily="34" charset="0"/>
              </a:rPr>
              <a:t>/NO</a:t>
            </a:r>
            <a:r>
              <a:rPr lang="en-US" b="1" baseline="-25000" dirty="0">
                <a:ea typeface="Calibri" panose="020F0502020204030204" pitchFamily="34" charset="0"/>
              </a:rPr>
              <a:t>2</a:t>
            </a:r>
            <a:r>
              <a:rPr lang="en-US" b="1" dirty="0">
                <a:ea typeface="Calibri" panose="020F0502020204030204" pitchFamily="34" charset="0"/>
              </a:rPr>
              <a:t> Cairclip, FRM/FEM, and NASA P-3B Aircraft data </a:t>
            </a:r>
            <a:r>
              <a:rPr lang="en-US" b="1" dirty="0" smtClean="0">
                <a:ea typeface="Calibri" panose="020F0502020204030204" pitchFamily="34" charset="0"/>
              </a:rPr>
              <a:t>on </a:t>
            </a:r>
            <a:r>
              <a:rPr lang="en-US" b="1" dirty="0">
                <a:ea typeface="Calibri" panose="020F0502020204030204" pitchFamily="34" charset="0"/>
              </a:rPr>
              <a:t>July 22,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773078"/>
            <a:ext cx="8763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P-3B </a:t>
            </a:r>
            <a:r>
              <a:rPr lang="en-US" b="1" dirty="0" smtClean="0">
                <a:solidFill>
                  <a:prstClr val="black"/>
                </a:solidFill>
              </a:rPr>
              <a:t>variograms</a:t>
            </a:r>
            <a:r>
              <a:rPr lang="en-US" b="1" dirty="0" smtClean="0">
                <a:solidFill>
                  <a:prstClr val="black"/>
                </a:solidFill>
              </a:rPr>
              <a:t> used to gauge spatial variability across the Golden </a:t>
            </a:r>
            <a:r>
              <a:rPr lang="en-US" b="1" dirty="0" smtClean="0">
                <a:solidFill>
                  <a:prstClr val="black"/>
                </a:solidFill>
              </a:rPr>
              <a:t>airshed</a:t>
            </a:r>
            <a:r>
              <a:rPr lang="en-US" b="1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P-3B </a:t>
            </a:r>
            <a:r>
              <a:rPr lang="en-US" b="1" dirty="0" smtClean="0">
                <a:solidFill>
                  <a:prstClr val="black"/>
                </a:solidFill>
              </a:rPr>
              <a:t>variograms</a:t>
            </a:r>
            <a:r>
              <a:rPr lang="en-US" b="1" dirty="0" smtClean="0">
                <a:solidFill>
                  <a:prstClr val="black"/>
                </a:solidFill>
              </a:rPr>
              <a:t> – 15Z shows minor spatial variability (low BL/MLH) with increasing variability for 17Z and 21Z during growth of BL/MLH, and decreased variability for 23Z spiral when BL/MLH becomes well mixed</a:t>
            </a: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Variability between Golden and CSM site consistent with P3-B </a:t>
            </a:r>
            <a:r>
              <a:rPr lang="en-US" b="1" dirty="0" smtClean="0">
                <a:solidFill>
                  <a:prstClr val="black"/>
                </a:solidFill>
              </a:rPr>
              <a:t>variograms</a:t>
            </a:r>
            <a:r>
              <a:rPr lang="en-US" b="1" dirty="0" smtClean="0">
                <a:solidFill>
                  <a:prstClr val="black"/>
                </a:solidFill>
              </a:rPr>
              <a:t>.  RES CairClip consistently lower through the day.  Site was located in foothills of Lookout Mountain. 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0" y="228600"/>
            <a:ext cx="6858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Spatial Variability – Golden, CO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8143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081823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cs typeface="Arial" panose="020B0604020202020204" pitchFamily="34" charset="0"/>
              </a:rPr>
              <a:t> Can the sensors on the BAO tower capture the daily boundary layer cycle? </a:t>
            </a:r>
          </a:p>
          <a:p>
            <a:pPr marL="171450" indent="-171450"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cs typeface="Arial" panose="020B0604020202020204" pitchFamily="34" charset="0"/>
              </a:rPr>
              <a:t> MLH </a:t>
            </a:r>
            <a:r>
              <a:rPr lang="en-US" altLang="en-US" b="1" dirty="0">
                <a:cs typeface="Arial" panose="020B0604020202020204" pitchFamily="34" charset="0"/>
              </a:rPr>
              <a:t>derived from CL-51 using the </a:t>
            </a:r>
            <a:r>
              <a:rPr lang="en-US" altLang="en-US" b="1" dirty="0">
                <a:cs typeface="Arial" panose="020B0604020202020204" pitchFamily="34" charset="0"/>
              </a:rPr>
              <a:t>Vaisala</a:t>
            </a:r>
            <a:r>
              <a:rPr lang="en-US" altLang="en-US" b="1" dirty="0"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cs typeface="Arial" panose="020B0604020202020204" pitchFamily="34" charset="0"/>
              </a:rPr>
              <a:t>BL-View</a:t>
            </a:r>
            <a:endParaRPr lang="en-US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09600" y="2505955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Characteristic backscatter curtain plot generated in BL-View for </a:t>
            </a:r>
            <a:r>
              <a:rPr lang="en-US" b="1" dirty="0" smtClean="0"/>
              <a:t>18-July, 2014</a:t>
            </a:r>
            <a:endParaRPr lang="en-US" b="1" dirty="0"/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0" y="228600"/>
            <a:ext cx="84582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Variability – BAO </a:t>
            </a: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 (work in progress</a:t>
            </a: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4125" r="1661" b="2542"/>
          <a:stretch/>
        </p:blipFill>
        <p:spPr>
          <a:xfrm>
            <a:off x="762000" y="2847862"/>
            <a:ext cx="7696200" cy="3954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4" y="993700"/>
            <a:ext cx="2069636" cy="275951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57200" y="2939264"/>
            <a:ext cx="838200" cy="7477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295400" y="2873025"/>
            <a:ext cx="1231436" cy="44009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33399" y="2297132"/>
            <a:ext cx="1316130" cy="5232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Ground Level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CairClip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445" y="2939264"/>
            <a:ext cx="6506817" cy="37893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6" descr="USEPA Photo by Eric Vance. Public domain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4" y="3966115"/>
            <a:ext cx="1817846" cy="27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3128" y="1302636"/>
            <a:ext cx="5161134" cy="147732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CairClip sensors located at  BAO Tower – GL, 100 m, 200 m, and 300 m powered via solar panels. 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300 m sensor appears to have experienced performance issues shortly after start of the study.</a:t>
            </a: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0" y="228600"/>
            <a:ext cx="84582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Variability – BAO Tower (work in progress)</a:t>
            </a:r>
          </a:p>
        </p:txBody>
      </p:sp>
    </p:spTree>
    <p:extLst>
      <p:ext uri="{BB962C8B-B14F-4D97-AF65-F5344CB8AC3E}">
        <p14:creationId xmlns:p14="http://schemas.microsoft.com/office/powerpoint/2010/main" val="12823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12722" y="2054423"/>
            <a:ext cx="3431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Diurnal plot for days with well-defined MLH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4154" r="2112" b="2513"/>
          <a:stretch/>
        </p:blipFill>
        <p:spPr>
          <a:xfrm>
            <a:off x="0" y="913400"/>
            <a:ext cx="5544372" cy="2836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4167" r="1667" b="1615"/>
          <a:stretch/>
        </p:blipFill>
        <p:spPr>
          <a:xfrm>
            <a:off x="-18228" y="3998040"/>
            <a:ext cx="5562600" cy="2858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7131" y="3746657"/>
            <a:ext cx="2033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 well-defined MLH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8648" y="724836"/>
            <a:ext cx="1990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Well-defined MLH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20" y="2362200"/>
            <a:ext cx="3742880" cy="287828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172200" y="4648200"/>
            <a:ext cx="12192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8800" y="5356219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en-US" dirty="0" smtClean="0"/>
              <a:t>Can low cost sensors be an effective means to capture concentrations gradients between the SBL and Residual Layers?</a:t>
            </a:r>
            <a:endParaRPr lang="en-US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0" y="228600"/>
            <a:ext cx="84582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Variability – BAO </a:t>
            </a: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 (work in </a:t>
            </a: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progress)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6315" y="959093"/>
            <a:ext cx="3288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en-US" dirty="0"/>
              <a:t>CL-51 used to screen days with well-defined MLH</a:t>
            </a:r>
          </a:p>
        </p:txBody>
      </p:sp>
    </p:spTree>
    <p:extLst>
      <p:ext uri="{BB962C8B-B14F-4D97-AF65-F5344CB8AC3E}">
        <p14:creationId xmlns:p14="http://schemas.microsoft.com/office/powerpoint/2010/main" val="287509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nknepp\Desktop\DAQ_DENVER\BAO\Profile_Plots\cl51_BAO_ozone_20140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5000" r="1500" b="3667"/>
          <a:stretch>
            <a:fillRect/>
          </a:stretch>
        </p:blipFill>
        <p:spPr bwMode="auto">
          <a:xfrm>
            <a:off x="0" y="381000"/>
            <a:ext cx="91440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0" y="4875213"/>
            <a:ext cx="914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sz="1600" b="1" dirty="0" smtClean="0">
                <a:solidFill>
                  <a:prstClr val="black"/>
                </a:solidFill>
              </a:rPr>
              <a:t>Top Image: CL-51 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ceilometer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aerosol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backscatter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overplotted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with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derived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mixed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layer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heights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 sz="1600" b="1" dirty="0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sz="1600" b="1" dirty="0" err="1" smtClean="0">
                <a:solidFill>
                  <a:prstClr val="black"/>
                </a:solidFill>
              </a:rPr>
              <a:t>Bottom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image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: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Sum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of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Ozone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and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Nitrogen Dioxide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measurements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with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CAIRCLIP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sensors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on NOAA BAO 300 m Tower.  Sensors at 3m, 100m, 200m,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and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300m AGL.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 sz="1600" b="1" dirty="0" smtClean="0">
              <a:solidFill>
                <a:prstClr val="black"/>
              </a:solidFill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Wingdings" charset="2"/>
              <a:buChar char="Ø"/>
            </a:pPr>
            <a:r>
              <a:rPr lang="de-DE" altLang="en-US" sz="1600" b="1" dirty="0" err="1" smtClean="0">
                <a:solidFill>
                  <a:prstClr val="black"/>
                </a:solidFill>
              </a:rPr>
              <a:t>Combined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measurements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capture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decoupling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of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boundary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layer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from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residual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layer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between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surface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and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100m due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to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night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time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radiational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cooling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and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growth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of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boundary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layer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on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the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next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 </a:t>
            </a:r>
            <a:r>
              <a:rPr lang="de-DE" altLang="en-US" sz="1600" b="1" dirty="0" err="1" smtClean="0">
                <a:solidFill>
                  <a:prstClr val="black"/>
                </a:solidFill>
              </a:rPr>
              <a:t>day</a:t>
            </a:r>
            <a:r>
              <a:rPr lang="de-DE" altLang="en-US" sz="1600" b="1" dirty="0" smtClean="0">
                <a:solidFill>
                  <a:prstClr val="black"/>
                </a:solidFill>
              </a:rPr>
              <a:t>. </a:t>
            </a:r>
            <a:endParaRPr lang="en-US" altLang="en-US" sz="1600" b="1" dirty="0" smtClean="0">
              <a:solidFill>
                <a:prstClr val="black"/>
              </a:solidFill>
            </a:endParaRPr>
          </a:p>
        </p:txBody>
      </p:sp>
      <p:sp>
        <p:nvSpPr>
          <p:cNvPr id="10244" name="TextBox 1"/>
          <p:cNvSpPr txBox="1">
            <a:spLocks noChangeArrowheads="1"/>
          </p:cNvSpPr>
          <p:nvPr/>
        </p:nvSpPr>
        <p:spPr bwMode="auto">
          <a:xfrm rot="-5400000">
            <a:off x="-580231" y="3534569"/>
            <a:ext cx="152400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 dirty="0" smtClean="0">
                <a:solidFill>
                  <a:prstClr val="black"/>
                </a:solidFill>
              </a:rPr>
              <a:t>CAIRCLIP O</a:t>
            </a:r>
            <a:r>
              <a:rPr lang="en-US" altLang="en-US" sz="1000" b="1" baseline="-25000" dirty="0" smtClean="0">
                <a:solidFill>
                  <a:prstClr val="black"/>
                </a:solidFill>
              </a:rPr>
              <a:t>3</a:t>
            </a:r>
            <a:r>
              <a:rPr lang="en-US" altLang="en-US" sz="1000" b="1" dirty="0" smtClean="0">
                <a:solidFill>
                  <a:prstClr val="black"/>
                </a:solidFill>
              </a:rPr>
              <a:t> + NO</a:t>
            </a:r>
            <a:r>
              <a:rPr lang="en-US" altLang="en-US" sz="1000" b="1" baseline="-25000" dirty="0" smtClean="0">
                <a:solidFill>
                  <a:prstClr val="black"/>
                </a:solidFill>
              </a:rPr>
              <a:t>2</a:t>
            </a:r>
            <a:r>
              <a:rPr lang="en-US" altLang="en-US" sz="1000" b="1" dirty="0" smtClean="0">
                <a:solidFill>
                  <a:prstClr val="black"/>
                </a:solidFill>
              </a:rPr>
              <a:t> (ppb)</a:t>
            </a:r>
          </a:p>
        </p:txBody>
      </p: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211138" y="76200"/>
            <a:ext cx="878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</a:rPr>
              <a:t>DISCOVER-AQ Boulder Atmospheric Observatory - Erie, CO July 17, 2014</a:t>
            </a:r>
          </a:p>
        </p:txBody>
      </p:sp>
      <p:sp>
        <p:nvSpPr>
          <p:cNvPr id="10246" name="TextBox 4"/>
          <p:cNvSpPr txBox="1">
            <a:spLocks noChangeArrowheads="1"/>
          </p:cNvSpPr>
          <p:nvPr/>
        </p:nvSpPr>
        <p:spPr bwMode="auto">
          <a:xfrm>
            <a:off x="5257800" y="29718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Well mixed boundary layer</a:t>
            </a: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838200" y="3306763"/>
            <a:ext cx="365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Decoupling of BL from residual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0669" y="959077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Derived MLH based on aerosols levels measurement by ceilometer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514600" y="1687761"/>
            <a:ext cx="3048000" cy="552271"/>
            <a:chOff x="5410200" y="5467529"/>
            <a:chExt cx="3048000" cy="552271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7086600" y="5467529"/>
              <a:ext cx="152400" cy="552271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5410200" y="5467529"/>
              <a:ext cx="3048000" cy="552271"/>
              <a:chOff x="5410200" y="5467529"/>
              <a:chExt cx="3048000" cy="55227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>
                <a:off x="5410200" y="5467529"/>
                <a:ext cx="1828800" cy="552271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7239000" y="5467529"/>
                <a:ext cx="1219200" cy="399871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936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0" y="228600"/>
            <a:ext cx="84582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mtClean="0">
                <a:solidFill>
                  <a:schemeClr val="accent1"/>
                </a:solidFill>
              </a:rPr>
              <a:t>Summary 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810370"/>
            <a:ext cx="8534401" cy="5775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DISCOVER-AQ/FRAPPE provided a unique set of science measurements to evaluate potential science applications of small sensors.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Performance of CairClip Ox sensors appear to </a:t>
            </a:r>
            <a:r>
              <a:rPr lang="en-US" b="1" dirty="0" smtClean="0">
                <a:solidFill>
                  <a:prstClr val="black"/>
                </a:solidFill>
              </a:rPr>
              <a:t>have sufficient </a:t>
            </a:r>
            <a:r>
              <a:rPr lang="en-US" b="1" dirty="0">
                <a:solidFill>
                  <a:prstClr val="black"/>
                </a:solidFill>
              </a:rPr>
              <a:t>accuracy for science </a:t>
            </a:r>
            <a:r>
              <a:rPr lang="en-US" b="1" dirty="0" smtClean="0">
                <a:solidFill>
                  <a:prstClr val="black"/>
                </a:solidFill>
              </a:rPr>
              <a:t>applications.</a:t>
            </a:r>
            <a:endParaRPr lang="en-US" b="1" dirty="0">
              <a:solidFill>
                <a:prstClr val="black"/>
              </a:solidFill>
            </a:endParaRPr>
          </a:p>
          <a:p>
            <a:pPr marL="800100" lvl="1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Sensors appear to have better performance at higher NO2</a:t>
            </a:r>
            <a:r>
              <a:rPr lang="en-US" b="1" dirty="0" smtClean="0">
                <a:solidFill>
                  <a:prstClr val="black"/>
                </a:solidFill>
              </a:rPr>
              <a:t>.</a:t>
            </a:r>
          </a:p>
          <a:p>
            <a:pPr marL="800100" lvl="1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prstClr val="black"/>
                </a:solidFill>
              </a:rPr>
              <a:t>CairClips</a:t>
            </a:r>
            <a:r>
              <a:rPr lang="en-US" b="1" dirty="0" smtClean="0">
                <a:solidFill>
                  <a:prstClr val="black"/>
                </a:solidFill>
              </a:rPr>
              <a:t> have ~3-6% uncertainty consistently across all 7 </a:t>
            </a:r>
            <a:r>
              <a:rPr lang="en-US" b="1" dirty="0" err="1" smtClean="0">
                <a:solidFill>
                  <a:prstClr val="black"/>
                </a:solidFill>
              </a:rPr>
              <a:t>CairClips</a:t>
            </a:r>
            <a:r>
              <a:rPr lang="en-US" b="1" dirty="0" smtClean="0">
                <a:solidFill>
                  <a:prstClr val="black"/>
                </a:solidFill>
              </a:rPr>
              <a:t>. </a:t>
            </a:r>
            <a:endParaRPr lang="en-US" b="1" dirty="0">
              <a:solidFill>
                <a:prstClr val="black"/>
              </a:solidFill>
            </a:endParaRPr>
          </a:p>
          <a:p>
            <a:pPr marL="800100" lvl="1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Need </a:t>
            </a:r>
            <a:r>
              <a:rPr lang="en-US" b="1" dirty="0">
                <a:solidFill>
                  <a:prstClr val="black"/>
                </a:solidFill>
              </a:rPr>
              <a:t>to repeat NO2/O3 </a:t>
            </a:r>
            <a:r>
              <a:rPr lang="en-US" b="1" dirty="0" smtClean="0">
                <a:solidFill>
                  <a:prstClr val="black"/>
                </a:solidFill>
              </a:rPr>
              <a:t>consistency analysis </a:t>
            </a:r>
            <a:r>
              <a:rPr lang="en-US" b="1" dirty="0">
                <a:solidFill>
                  <a:prstClr val="black"/>
                </a:solidFill>
              </a:rPr>
              <a:t>for Golden Site with collocated FRM/FEM and CairClip. 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Spatial Variability:</a:t>
            </a:r>
          </a:p>
          <a:p>
            <a:pPr marL="800100" lvl="1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Capture spatial gradient across urban scales (</a:t>
            </a:r>
            <a:r>
              <a:rPr lang="en-US" b="1" dirty="0" err="1">
                <a:solidFill>
                  <a:prstClr val="black"/>
                </a:solidFill>
              </a:rPr>
              <a:t>kms</a:t>
            </a:r>
            <a:r>
              <a:rPr lang="en-US" b="1" dirty="0">
                <a:solidFill>
                  <a:prstClr val="black"/>
                </a:solidFill>
              </a:rPr>
              <a:t>).</a:t>
            </a:r>
          </a:p>
          <a:p>
            <a:pPr marL="800100" lvl="1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Case Study Day presented – further analysis to focus on full campaign</a:t>
            </a:r>
            <a:r>
              <a:rPr lang="en-US" b="1" dirty="0" smtClean="0">
                <a:solidFill>
                  <a:prstClr val="black"/>
                </a:solidFill>
              </a:rPr>
              <a:t>.</a:t>
            </a:r>
            <a:endParaRPr lang="en-US" b="1" dirty="0">
              <a:solidFill>
                <a:prstClr val="black"/>
              </a:solidFill>
            </a:endParaRP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Vertical Variability:</a:t>
            </a:r>
          </a:p>
          <a:p>
            <a:pPr marL="800100" lvl="1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Case Study indicated CairClip capturing vertical gradients during daily cycle of the planetary boundary layer,  including transition periods and nighttime decoupling during SBL. </a:t>
            </a:r>
          </a:p>
          <a:p>
            <a:pPr marL="800100" lvl="1" indent="-342900">
              <a:spcBef>
                <a:spcPts val="100"/>
              </a:spcBef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Additional analysis planned to analyze variability at time of day and identify additional period of a decoupled SBL and Residual Layer.</a:t>
            </a:r>
          </a:p>
        </p:txBody>
      </p:sp>
    </p:spTree>
    <p:extLst>
      <p:ext uri="{BB962C8B-B14F-4D97-AF65-F5344CB8AC3E}">
        <p14:creationId xmlns:p14="http://schemas.microsoft.com/office/powerpoint/2010/main" val="15476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26670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Additional Slides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359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1371600"/>
            <a:ext cx="853440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Objective: Evaluate the performance and potential science applications of small sensors used in D-AQ Denver/FRAPPE campaign.</a:t>
            </a:r>
          </a:p>
          <a:p>
            <a:pPr marL="342900" lvl="0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CairClip sensor and sensor performance </a:t>
            </a:r>
            <a:endParaRPr lang="en-US" b="1" dirty="0">
              <a:solidFill>
                <a:prstClr val="black"/>
              </a:solidFill>
            </a:endParaRPr>
          </a:p>
          <a:p>
            <a:pPr marL="800100" lvl="1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Collocate measurements with FRM/FEM and research-grade analyzers.</a:t>
            </a:r>
          </a:p>
          <a:p>
            <a:pPr marL="800100" lvl="1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Precision and accuracy assessment</a:t>
            </a:r>
            <a:r>
              <a:rPr lang="en-US" b="1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100"/>
              </a:spcBef>
              <a:spcAft>
                <a:spcPts val="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Spatial and vertical variability </a:t>
            </a:r>
            <a:r>
              <a:rPr lang="en-US" b="1" dirty="0" smtClean="0">
                <a:solidFill>
                  <a:prstClr val="black"/>
                </a:solidFill>
              </a:rPr>
              <a:t>analysis</a:t>
            </a:r>
            <a:endParaRPr lang="en-US" sz="800" b="1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ts val="100"/>
              </a:spcBef>
              <a:spcAft>
                <a:spcPts val="800"/>
              </a:spcAft>
              <a:buClr>
                <a:srgbClr val="9BBB59">
                  <a:lumMod val="75000"/>
                </a:srgbClr>
              </a:buClr>
              <a:buSzPct val="100000"/>
              <a:buFont typeface="Wingdings" charset="2"/>
              <a:buChar char="Ø"/>
            </a:pPr>
            <a:r>
              <a:rPr lang="en-US" b="1" dirty="0">
                <a:solidFill>
                  <a:prstClr val="black"/>
                </a:solidFill>
              </a:rPr>
              <a:t>Use of sensor to capture spatial gradient across urban scales (</a:t>
            </a:r>
            <a:r>
              <a:rPr lang="en-US" b="1" dirty="0">
                <a:solidFill>
                  <a:prstClr val="black"/>
                </a:solidFill>
              </a:rPr>
              <a:t>kms</a:t>
            </a:r>
            <a:r>
              <a:rPr lang="en-US" b="1" dirty="0">
                <a:solidFill>
                  <a:prstClr val="black"/>
                </a:solidFill>
              </a:rPr>
              <a:t>). </a:t>
            </a:r>
            <a:endParaRPr lang="en-US" b="1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ts val="100"/>
              </a:spcBef>
              <a:spcAft>
                <a:spcPts val="800"/>
              </a:spcAft>
              <a:buClr>
                <a:srgbClr val="9BBB59">
                  <a:lumMod val="75000"/>
                </a:srgbClr>
              </a:buClr>
              <a:buSzPct val="100000"/>
              <a:buFont typeface="Wingdings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Use of sensor to capture vertical gradients during daily </a:t>
            </a:r>
            <a:r>
              <a:rPr lang="en-US" b="1" dirty="0">
                <a:solidFill>
                  <a:prstClr val="black"/>
                </a:solidFill>
              </a:rPr>
              <a:t>cycle of the planetary </a:t>
            </a:r>
            <a:r>
              <a:rPr lang="en-US" b="1" dirty="0" smtClean="0">
                <a:solidFill>
                  <a:prstClr val="black"/>
                </a:solidFill>
              </a:rPr>
              <a:t>boundary layer, including transition periods and nighttime decoupling during SBL. 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0" y="228599"/>
            <a:ext cx="36576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Outline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156" y="381000"/>
            <a:ext cx="86405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rgbClr val="9BBB59">
                  <a:lumMod val="75000"/>
                </a:srgbClr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b="1">
                <a:solidFill>
                  <a:prstClr val="black"/>
                </a:solidFill>
              </a:rPr>
              <a:t>BL-View Software:</a:t>
            </a:r>
            <a:endParaRPr lang="en-US" b="1"/>
          </a:p>
          <a:p>
            <a:pPr marL="628650" lvl="1" indent="-171450">
              <a:spcAft>
                <a:spcPts val="6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/>
              <a:t>Uses a proprietary gradient method algorithm</a:t>
            </a:r>
          </a:p>
          <a:p>
            <a:pPr marL="628650" lvl="1" indent="-171450">
              <a:spcAft>
                <a:spcPts val="6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/>
              <a:t>Identifies up to 3 aerosol layers for consideration of MLH</a:t>
            </a:r>
          </a:p>
          <a:p>
            <a:pPr marL="628650" lvl="1" indent="-171450">
              <a:spcAft>
                <a:spcPts val="6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/>
              <a:t>Layers assigned quality index (QI) 1 to 3; 3 highest confidence </a:t>
            </a:r>
          </a:p>
          <a:p>
            <a:pPr marL="628650" lvl="1" indent="-171450">
              <a:spcAft>
                <a:spcPts val="6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/>
              <a:t>Use of variable time and altitude </a:t>
            </a:r>
            <a:r>
              <a:rPr lang="en-US" b="1" smtClean="0"/>
              <a:t>averaging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231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/var/folders/31/mwhfpv956dn9b5h9scp6cdghgzpc0f/T/com.microsoft.Powerpoint/WebArchiveCopyPasteTempFiles/cidimage001.png@01D2C324.C4142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90600"/>
            <a:ext cx="65341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43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6572" y="990600"/>
            <a:ext cx="8534401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</a:rPr>
              <a:t>Combined O</a:t>
            </a:r>
            <a:r>
              <a:rPr lang="en-US" b="1" baseline="-25000" dirty="0" smtClean="0">
                <a:solidFill>
                  <a:prstClr val="black"/>
                </a:solidFill>
              </a:rPr>
              <a:t>3</a:t>
            </a:r>
            <a:r>
              <a:rPr lang="en-US" b="1" dirty="0" smtClean="0">
                <a:solidFill>
                  <a:prstClr val="black"/>
                </a:solidFill>
              </a:rPr>
              <a:t>/NO</a:t>
            </a:r>
            <a:r>
              <a:rPr lang="en-US" b="1" baseline="-25000" dirty="0" smtClean="0">
                <a:solidFill>
                  <a:prstClr val="black"/>
                </a:solidFill>
              </a:rPr>
              <a:t>2 </a:t>
            </a:r>
            <a:r>
              <a:rPr lang="en-US" b="1" dirty="0" smtClean="0">
                <a:solidFill>
                  <a:prstClr val="black"/>
                </a:solidFill>
              </a:rPr>
              <a:t>by CAIRPOL (</a:t>
            </a:r>
            <a:r>
              <a:rPr lang="en-US" b="1" dirty="0" smtClean="0">
                <a:solidFill>
                  <a:prstClr val="black"/>
                </a:solidFill>
              </a:rPr>
              <a:t>Méjannes</a:t>
            </a:r>
            <a:r>
              <a:rPr lang="en-US" b="1" dirty="0" smtClean="0">
                <a:solidFill>
                  <a:prstClr val="black"/>
                </a:solidFill>
              </a:rPr>
              <a:t> les </a:t>
            </a:r>
            <a:r>
              <a:rPr lang="en-US" b="1" dirty="0" smtClean="0">
                <a:solidFill>
                  <a:prstClr val="black"/>
                </a:solidFill>
              </a:rPr>
              <a:t>Al</a:t>
            </a:r>
            <a:r>
              <a:rPr lang="en-US" b="1" dirty="0"/>
              <a:t>è</a:t>
            </a:r>
            <a:r>
              <a:rPr lang="en-US" b="1" dirty="0" smtClean="0">
                <a:solidFill>
                  <a:prstClr val="black"/>
                </a:solidFill>
              </a:rPr>
              <a:t>s</a:t>
            </a:r>
            <a:r>
              <a:rPr lang="en-US" b="1" dirty="0" smtClean="0">
                <a:solidFill>
                  <a:prstClr val="black"/>
                </a:solidFill>
              </a:rPr>
              <a:t>, France).</a:t>
            </a:r>
          </a:p>
          <a:p>
            <a:pPr marL="342900" lvl="0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/>
              <a:t>Alphasense</a:t>
            </a:r>
            <a:r>
              <a:rPr lang="en-US" b="1" dirty="0"/>
              <a:t> electrochemical </a:t>
            </a:r>
            <a:r>
              <a:rPr lang="en-US" b="1" dirty="0" smtClean="0"/>
              <a:t>sensor - </a:t>
            </a:r>
            <a:r>
              <a:rPr lang="en-US" b="1" dirty="0">
                <a:solidFill>
                  <a:prstClr val="black"/>
                </a:solidFill>
                <a:ea typeface="Arial" charset="0"/>
                <a:cs typeface="Arial" charset="0"/>
              </a:rPr>
              <a:t>e</a:t>
            </a: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lectrochemical-based method to detect gaseous pollutants.</a:t>
            </a:r>
          </a:p>
          <a:p>
            <a:pPr marL="342900" lvl="0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Details can be found in Stetter and Li (2008) and Mead et al. (2013).</a:t>
            </a:r>
          </a:p>
          <a:p>
            <a:pPr marL="342900" lvl="0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Components enclosed in a cylindrical, aluminum casing measuring 32 x 62 mm.</a:t>
            </a:r>
          </a:p>
          <a:p>
            <a:pPr marL="342900" lvl="0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>
                <a:ea typeface="Arial" charset="0"/>
                <a:cs typeface="Arial" charset="0"/>
              </a:rPr>
              <a:t>Weigh ~ 55 </a:t>
            </a:r>
            <a:r>
              <a:rPr lang="en-US" b="1" dirty="0" smtClean="0">
                <a:ea typeface="Arial" charset="0"/>
                <a:cs typeface="Arial" charset="0"/>
              </a:rPr>
              <a:t>g, </a:t>
            </a:r>
            <a:r>
              <a:rPr lang="en-US" b="1" dirty="0">
                <a:ea typeface="Arial" charset="0"/>
                <a:cs typeface="Arial" charset="0"/>
              </a:rPr>
              <a:t>Battery life of 24-36 </a:t>
            </a:r>
            <a:r>
              <a:rPr lang="en-US" b="1" dirty="0" smtClean="0">
                <a:ea typeface="Arial" charset="0"/>
                <a:cs typeface="Arial" charset="0"/>
              </a:rPr>
              <a:t>hrs.</a:t>
            </a:r>
          </a:p>
          <a:p>
            <a:pPr marL="342900" lvl="0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ea typeface="Arial" charset="0"/>
                <a:cs typeface="Arial" charset="0"/>
              </a:rPr>
              <a:t>Detection range of 0-250 ppbv.</a:t>
            </a:r>
          </a:p>
          <a:p>
            <a:pPr marL="342900" lvl="0" indent="-342900">
              <a:spcBef>
                <a:spcPts val="100"/>
              </a:spcBef>
              <a:spcAft>
                <a:spcPts val="1200"/>
              </a:spcAft>
              <a:buClr>
                <a:srgbClr val="9BBB59">
                  <a:lumMod val="75000"/>
                </a:srgbClr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b="1" dirty="0" smtClean="0">
                <a:ea typeface="Arial" charset="0"/>
                <a:cs typeface="Arial" charset="0"/>
              </a:rPr>
              <a:t>Contain an integrated data logger. For this study, programmed to collect 1-minute averaged data.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0" y="228599"/>
            <a:ext cx="6858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CairClip Sensor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r="15300"/>
          <a:stretch>
            <a:fillRect/>
          </a:stretch>
        </p:blipFill>
        <p:spPr bwMode="auto">
          <a:xfrm>
            <a:off x="5410200" y="4512734"/>
            <a:ext cx="2819401" cy="21928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572" y="4552871"/>
            <a:ext cx="4778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en-US" b="1" dirty="0">
                <a:ea typeface="Arial" charset="0"/>
                <a:cs typeface="Arial" charset="0"/>
              </a:rPr>
              <a:t>Sensors located at the D-AQ Golden ground site, 2 nearby citizen science sites, as well as placed at different altitudes on the BAO Tower.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2" y="1447800"/>
            <a:ext cx="7599331" cy="5212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8152" y="5943600"/>
            <a:ext cx="147296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Cairclip NO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 + 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4931" y="2517080"/>
            <a:ext cx="147296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Cairclip NO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 + 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3</a:t>
            </a:r>
          </a:p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Cairclip NO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endParaRPr lang="en-US" sz="1200" b="1" baseline="-25000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9806" y="2768248"/>
            <a:ext cx="1662907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Cairclip NO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 + 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3</a:t>
            </a:r>
          </a:p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Cairclip NO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</a:p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AQMesh</a:t>
            </a:r>
          </a:p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Aeroqual 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3</a:t>
            </a:r>
          </a:p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Aeroqual NO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/T/RH</a:t>
            </a:r>
          </a:p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Elms (</a:t>
            </a:r>
            <a:r>
              <a:rPr lang="en-US" sz="1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</a:t>
            </a:r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erkin Elmer)</a:t>
            </a:r>
          </a:p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Upod (Univ of Colorado - Boulder)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556760"/>
            <a:ext cx="3066395" cy="21031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117696" y="5406510"/>
            <a:ext cx="1389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EPA R8 Building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Downtown Denver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3873" y="5833090"/>
            <a:ext cx="147296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Cairclip NO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 + 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3</a:t>
            </a:r>
          </a:p>
          <a:p>
            <a:r>
              <a:rPr lang="en-US" sz="1200" b="1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Cairclip NO</a:t>
            </a:r>
            <a:r>
              <a:rPr lang="en-US" sz="1200" b="1" baseline="-25000" dirty="0" smtClean="0">
                <a:solidFill>
                  <a:schemeClr val="accent1"/>
                </a:solidFill>
                <a:latin typeface="Gill Sans MT" panose="020B0502020104020203" pitchFamily="34" charset="0"/>
              </a:rPr>
              <a:t>2</a:t>
            </a:r>
            <a:endParaRPr lang="en-US" sz="1200" b="1" baseline="-25000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0" y="228600"/>
            <a:ext cx="66294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Citizen Science Network - Golden, CO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 txBox="1">
            <a:spLocks/>
          </p:cNvSpPr>
          <p:nvPr/>
        </p:nvSpPr>
        <p:spPr>
          <a:xfrm>
            <a:off x="0" y="228600"/>
            <a:ext cx="66294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Sensor Consistency - Golden, CO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515458"/>
            <a:ext cx="4704272" cy="135421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75000"/>
                </a:schemeClr>
              </a:buClr>
              <a:buFont typeface="Wingdings" charset="2"/>
              <a:buChar char="Ø"/>
            </a:pPr>
            <a:r>
              <a:rPr lang="en-US" dirty="0" smtClean="0"/>
              <a:t>CairClip sensors collocated with EPA FRM/FEM measurements at Golden DISCOVER-AQ site. 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Font typeface="Wingdings" charset="2"/>
              <a:buChar char="Ø"/>
            </a:pPr>
            <a:endParaRPr lang="en-US" sz="1000" dirty="0" smtClean="0"/>
          </a:p>
          <a:p>
            <a:pPr marL="285750" indent="-285750">
              <a:buClr>
                <a:schemeClr val="accent3">
                  <a:lumMod val="75000"/>
                </a:schemeClr>
              </a:buClr>
              <a:buFont typeface="Wingdings" charset="2"/>
              <a:buChar char="Ø"/>
            </a:pPr>
            <a:r>
              <a:rPr lang="en-US" dirty="0" smtClean="0"/>
              <a:t>2 citizen science sites located around Golden.</a:t>
            </a:r>
          </a:p>
        </p:txBody>
      </p:sp>
      <p:pic>
        <p:nvPicPr>
          <p:cNvPr id="12" name="Picture 11" descr="C:\Users\Rachelle Duvall\Pictures\Denver 2014\IMG_2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748129"/>
            <a:ext cx="3124200" cy="2343150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6732105" y="1386304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2264" b="69190"/>
          <a:stretch/>
        </p:blipFill>
        <p:spPr bwMode="auto">
          <a:xfrm>
            <a:off x="1" y="3607894"/>
            <a:ext cx="9144000" cy="30215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00800" y="4114800"/>
            <a:ext cx="1919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y=1.10x+3.35 </a:t>
            </a:r>
            <a:r>
              <a:rPr lang="en-US" sz="1400" kern="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(R</a:t>
            </a:r>
            <a:r>
              <a:rPr lang="en-US" sz="1400" kern="0" baseline="30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1400" kern="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=0.72 )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239001" y="363833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Duvall et al.,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3" y="889496"/>
            <a:ext cx="2190377" cy="292050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28549" y="2904233"/>
            <a:ext cx="838200" cy="7477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>
            <a:endCxn id="16" idx="1"/>
          </p:cNvCxnSpPr>
          <p:nvPr/>
        </p:nvCxnSpPr>
        <p:spPr>
          <a:xfrm flipV="1">
            <a:off x="1387847" y="2765421"/>
            <a:ext cx="1087727" cy="35878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75574" y="2611532"/>
            <a:ext cx="2248825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latin typeface="Gill Sans MT" panose="020B0502020104020203" pitchFamily="34" charset="0"/>
              </a:rPr>
              <a:t>Ground </a:t>
            </a:r>
            <a:r>
              <a:rPr lang="en-US" sz="1400" b="1" u="sng" dirty="0" smtClean="0">
                <a:latin typeface="Gill Sans MT" panose="020B0502020104020203" pitchFamily="34" charset="0"/>
              </a:rPr>
              <a:t>Level </a:t>
            </a:r>
            <a:r>
              <a:rPr lang="en-US" sz="1400" b="1" dirty="0" smtClean="0">
                <a:latin typeface="Gill Sans MT" panose="020B0502020104020203" pitchFamily="34" charset="0"/>
              </a:rPr>
              <a:t>CairClip</a:t>
            </a:r>
            <a:endParaRPr lang="en-US" sz="1400" b="1" dirty="0" smtClean="0">
              <a:latin typeface="Gill Sans MT" panose="020B0502020104020203" pitchFamily="34" charset="0"/>
            </a:endParaRP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0" y="228600"/>
            <a:ext cx="75438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Sensor Consistency – BAO Tower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926" y="3106920"/>
            <a:ext cx="6248874" cy="36391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6" descr="USEPA Photo by Eric Vance. Public domain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6" y="3948811"/>
            <a:ext cx="1853269" cy="27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24400" y="964560"/>
            <a:ext cx="4343400" cy="190821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CairClip sensors located on BAO Tower – GL, 100 m, 200 m, and 300 m powered via solar panels.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NOAA research instruments on BAO carriage used as reference measurement.</a:t>
            </a:r>
          </a:p>
        </p:txBody>
      </p:sp>
    </p:spTree>
    <p:extLst>
      <p:ext uri="{BB962C8B-B14F-4D97-AF65-F5344CB8AC3E}">
        <p14:creationId xmlns:p14="http://schemas.microsoft.com/office/powerpoint/2010/main" val="10044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/>
          <p:cNvSpPr txBox="1">
            <a:spLocks/>
          </p:cNvSpPr>
          <p:nvPr/>
        </p:nvSpPr>
        <p:spPr>
          <a:xfrm>
            <a:off x="0" y="228600"/>
            <a:ext cx="66294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Sensor Consistency – BAO Tower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735"/>
          <a:stretch/>
        </p:blipFill>
        <p:spPr>
          <a:xfrm>
            <a:off x="16151" y="1011272"/>
            <a:ext cx="4562475" cy="3886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532"/>
          <a:stretch/>
        </p:blipFill>
        <p:spPr>
          <a:xfrm>
            <a:off x="4578626" y="1011272"/>
            <a:ext cx="4572000" cy="3886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838200" y="5131504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is-IS" smtClean="0"/>
              <a:t>BAO CairClip vs NOAA Arnold correlation has good agreement, R</a:t>
            </a:r>
            <a:r>
              <a:rPr lang="is-IS" baseline="30000" smtClean="0"/>
              <a:t>2</a:t>
            </a:r>
            <a:r>
              <a:rPr lang="is-IS" smtClean="0"/>
              <a:t> = 0.82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is-IS" smtClean="0"/>
              <a:t>Higher NO</a:t>
            </a:r>
            <a:r>
              <a:rPr lang="is-IS" baseline="-25000" smtClean="0"/>
              <a:t>2</a:t>
            </a:r>
            <a:r>
              <a:rPr lang="is-IS" smtClean="0"/>
              <a:t> % better agreement than lower NO</a:t>
            </a:r>
            <a:r>
              <a:rPr lang="is-IS" baseline="-25000" smtClean="0"/>
              <a:t>2</a:t>
            </a:r>
            <a:r>
              <a:rPr lang="is-IS" smtClean="0"/>
              <a:t> %.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endParaRPr lang="is-IS" smtClean="0"/>
          </a:p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is-IS" smtClean="0"/>
              <a:t>45-55 ppbv, ~ 5 ppbv difference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is-IS" smtClean="0"/>
              <a:t>Larger differences at higher observed values and smaller at lower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04800" y="1219200"/>
                <a:ext cx="8534401" cy="5059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ts val="100"/>
                  </a:spcBef>
                  <a:spcAft>
                    <a:spcPts val="1200"/>
                  </a:spcAft>
                  <a:buClr>
                    <a:srgbClr val="9BBB59">
                      <a:lumMod val="75000"/>
                    </a:srgbClr>
                  </a:buClr>
                  <a:buSzPct val="120000"/>
                  <a:buFont typeface="Wingdings" panose="05000000000000000000" pitchFamily="2" charset="2"/>
                  <a:buChar char="Ø"/>
                </a:pPr>
                <a:r>
                  <a:rPr lang="en-US" b="1" dirty="0" smtClean="0">
                    <a:solidFill>
                      <a:prstClr val="black"/>
                    </a:solidFill>
                  </a:rPr>
                  <a:t>IEIP: Internal estimate of instrument precision.</a:t>
                </a:r>
              </a:p>
              <a:p>
                <a:pPr marL="342900" indent="-342900" algn="just">
                  <a:spcAft>
                    <a:spcPts val="1200"/>
                  </a:spcAft>
                  <a:buClr>
                    <a:schemeClr val="accent3">
                      <a:lumMod val="75000"/>
                    </a:schemeClr>
                  </a:buClr>
                  <a:buSzPct val="120000"/>
                  <a:buFont typeface="Wingdings" charset="2"/>
                  <a:buChar char="Ø"/>
                </a:pPr>
                <a:r>
                  <a:rPr lang="en-US" b="1" dirty="0" smtClean="0">
                    <a:solidFill>
                      <a:prstClr val="black"/>
                    </a:solidFill>
                  </a:rPr>
                  <a:t>An objective and data driven approach to assess absolute and/or relative instrument precision through the variance over a small time frame, </a:t>
                </a:r>
                <a:r>
                  <a:rPr lang="en-US" b="1" dirty="0">
                    <a:ea typeface="Arial" charset="0"/>
                    <a:cs typeface="Arial" charset="0"/>
                  </a:rPr>
                  <a:t>Δt. </a:t>
                </a:r>
              </a:p>
              <a:p>
                <a:pPr marL="342900" indent="-342900" algn="just">
                  <a:spcAft>
                    <a:spcPts val="1200"/>
                  </a:spcAft>
                  <a:buClr>
                    <a:schemeClr val="accent3">
                      <a:lumMod val="75000"/>
                    </a:schemeClr>
                  </a:buClr>
                  <a:buSzPct val="120000"/>
                  <a:buFont typeface="Wingdings" charset="2"/>
                  <a:buChar char="Ø"/>
                </a:pPr>
                <a:r>
                  <a:rPr lang="en-US" b="1" dirty="0">
                    <a:ea typeface="Arial" charset="0"/>
                    <a:cs typeface="Arial" charset="0"/>
                  </a:rPr>
                  <a:t>The total variance can be expressed as: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Arial" charset="0"/>
                        <a:cs typeface="Arial" charset="0"/>
                      </a:rPr>
                      <m:t>𝑽</m:t>
                    </m:r>
                    <m:d>
                      <m:dPr>
                        <m:ctrlP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latin typeface="Cambria Math" charset="0"/>
                        <a:ea typeface="Arial" charset="0"/>
                        <a:cs typeface="Arial" charset="0"/>
                      </a:rPr>
                      <m:t>= </m:t>
                    </m:r>
                    <m:sSubSup>
                      <m:sSubSupPr>
                        <m:ctrlP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𝒙</m:t>
                        </m:r>
                      </m:sub>
                      <m:sup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𝟐</m:t>
                        </m:r>
                      </m:sup>
                    </m:sSubSup>
                    <m:r>
                      <a:rPr lang="en-US" b="1" i="1">
                        <a:latin typeface="Cambria Math" charset="0"/>
                        <a:ea typeface="Arial" charset="0"/>
                        <a:cs typeface="Arial" charset="0"/>
                      </a:rPr>
                      <m:t>+</m:t>
                    </m:r>
                    <m:sSubSup>
                      <m:sSubSupPr>
                        <m:ctrlP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𝜺</m:t>
                        </m:r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𝒙</m:t>
                        </m:r>
                      </m:sub>
                      <m:sup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𝟐</m:t>
                        </m:r>
                      </m:sup>
                    </m:sSubSup>
                    <m:r>
                      <a:rPr lang="en-US" b="1">
                        <a:latin typeface="Cambria Math" charset="0"/>
                        <a:ea typeface="Arial" charset="0"/>
                        <a:cs typeface="Arial" charset="0"/>
                      </a:rPr>
                      <m:t>   </m:t>
                    </m:r>
                  </m:oMath>
                </a14:m>
                <a:r>
                  <a:rPr lang="en-US" b="1" dirty="0">
                    <a:ea typeface="Arial" charset="0"/>
                    <a:cs typeface="Arial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𝜺</m:t>
                        </m:r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𝒙</m:t>
                        </m:r>
                      </m:sub>
                      <m:sup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b="1" dirty="0">
                    <a:ea typeface="Arial" charset="0"/>
                    <a:cs typeface="Arial" charset="0"/>
                  </a:rPr>
                  <a:t> is the random instrument variability (instrument precision)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𝒙</m:t>
                        </m:r>
                      </m:sub>
                      <m:sup>
                        <m:r>
                          <a:rPr lang="en-US" b="1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b="1" dirty="0">
                    <a:ea typeface="Arial" charset="0"/>
                    <a:cs typeface="Arial" charset="0"/>
                  </a:rPr>
                  <a:t> represents the natural ambient variability.</a:t>
                </a:r>
              </a:p>
              <a:p>
                <a:pPr marL="342900" indent="-342900" algn="just">
                  <a:spcAft>
                    <a:spcPts val="1200"/>
                  </a:spcAft>
                  <a:buClr>
                    <a:schemeClr val="accent3">
                      <a:lumMod val="75000"/>
                    </a:schemeClr>
                  </a:buClr>
                  <a:buSzPct val="120000"/>
                  <a:buFont typeface="Wingdings" charset="2"/>
                  <a:buChar char="Ø"/>
                </a:pPr>
                <a:r>
                  <a:rPr lang="en-US" b="1" dirty="0">
                    <a:ea typeface="Arial" charset="0"/>
                    <a:cs typeface="Arial" charset="0"/>
                  </a:rPr>
                  <a:t>When Δt is small enough, the ambient variability may be assumed to be negligible and V(x) can be considered as a reasonable estimate of the instrument precision or an upper limit.</a:t>
                </a:r>
              </a:p>
              <a:p>
                <a:pPr marL="342900" indent="-342900" algn="just">
                  <a:spcAft>
                    <a:spcPts val="1200"/>
                  </a:spcAft>
                  <a:buClr>
                    <a:schemeClr val="accent3">
                      <a:lumMod val="75000"/>
                    </a:schemeClr>
                  </a:buClr>
                  <a:buSzPct val="120000"/>
                  <a:buFont typeface="Wingdings" charset="2"/>
                  <a:buChar char="Ø"/>
                </a:pPr>
                <a:r>
                  <a:rPr lang="en-US" b="1" dirty="0">
                    <a:ea typeface="Arial" charset="0"/>
                    <a:cs typeface="Arial" charset="0"/>
                  </a:rPr>
                  <a:t>IEIP analysis is typically applied over an entire flight and/or a large segment of data with fairly constant values. </a:t>
                </a:r>
                <a:endParaRPr lang="en-US" b="1" dirty="0" smtClean="0">
                  <a:ea typeface="Arial" charset="0"/>
                  <a:cs typeface="Arial" charset="0"/>
                </a:endParaRPr>
              </a:p>
              <a:p>
                <a:pPr marL="800100" lvl="1" indent="-342900" algn="just">
                  <a:spcAft>
                    <a:spcPts val="1200"/>
                  </a:spcAft>
                  <a:buClr>
                    <a:schemeClr val="accent3">
                      <a:lumMod val="75000"/>
                    </a:schemeClr>
                  </a:buClr>
                  <a:buSzPct val="100000"/>
                  <a:buFont typeface="Wingdings" charset="2"/>
                  <a:buChar char="Ø"/>
                </a:pPr>
                <a:r>
                  <a:rPr lang="en-US" b="1" dirty="0" smtClean="0">
                    <a:ea typeface="Arial" charset="0"/>
                    <a:cs typeface="Arial" charset="0"/>
                  </a:rPr>
                  <a:t>Used minute data over ~30 days</a:t>
                </a:r>
              </a:p>
              <a:p>
                <a:pPr marL="800100" lvl="1" indent="-342900" algn="just">
                  <a:spcAft>
                    <a:spcPts val="1200"/>
                  </a:spcAft>
                  <a:buClr>
                    <a:schemeClr val="accent3">
                      <a:lumMod val="75000"/>
                    </a:schemeClr>
                  </a:buClr>
                  <a:buSzPct val="100000"/>
                  <a:buFont typeface="Wingdings" charset="2"/>
                  <a:buChar char="Ø"/>
                </a:pPr>
                <a:r>
                  <a:rPr lang="en-US" b="1" dirty="0" smtClean="0">
                    <a:ea typeface="Arial" charset="0"/>
                    <a:cs typeface="Arial" charset="0"/>
                  </a:rPr>
                  <a:t>Δt ranges from 10 – 120 minutes in this analysis</a:t>
                </a:r>
              </a:p>
              <a:p>
                <a:pPr marL="342900" indent="-342900" algn="just">
                  <a:spcAft>
                    <a:spcPts val="1200"/>
                  </a:spcAft>
                  <a:buClr>
                    <a:schemeClr val="accent3">
                      <a:lumMod val="75000"/>
                    </a:schemeClr>
                  </a:buClr>
                  <a:buSzPct val="120000"/>
                  <a:buFont typeface="Wingdings" charset="2"/>
                  <a:buChar char="Ø"/>
                </a:pPr>
                <a:r>
                  <a:rPr lang="en-US" b="1" dirty="0" smtClean="0">
                    <a:ea typeface="Arial" charset="0"/>
                    <a:cs typeface="Arial" charset="0"/>
                  </a:rPr>
                  <a:t>Goal: Establish uncertainty of the sensors for measurement consistency.</a:t>
                </a:r>
                <a:endParaRPr lang="en-US" b="1" dirty="0"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19200"/>
                <a:ext cx="8534401" cy="5059975"/>
              </a:xfrm>
              <a:prstGeom prst="rect">
                <a:avLst/>
              </a:prstGeom>
              <a:blipFill rotWithShape="0">
                <a:blip r:embed="rId3"/>
                <a:stretch>
                  <a:fillRect l="-714" t="-1205" r="-571" b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1"/>
          <p:cNvSpPr txBox="1">
            <a:spLocks/>
          </p:cNvSpPr>
          <p:nvPr/>
        </p:nvSpPr>
        <p:spPr>
          <a:xfrm>
            <a:off x="0" y="228600"/>
            <a:ext cx="9144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Sensor Performance – Precision Assessment using IEIP 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24" y="3516518"/>
            <a:ext cx="4145528" cy="3200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41" y="938022"/>
            <a:ext cx="4145528" cy="3200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324" y="316118"/>
            <a:ext cx="4145528" cy="3200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7685658" y="485864"/>
            <a:ext cx="90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Golden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34200" y="3714839"/>
            <a:ext cx="210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Residence</a:t>
            </a:r>
            <a:endParaRPr lang="en-US" dirty="0"/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0" y="228600"/>
            <a:ext cx="66294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Sensor Precision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034" y="4648200"/>
            <a:ext cx="42701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en-US" dirty="0"/>
              <a:t>L</a:t>
            </a:r>
            <a:r>
              <a:rPr lang="en-US" b="1" dirty="0" smtClean="0"/>
              <a:t>ooking at relative precision instead of absolute due to Ox range 0-200 ppbv over campaign.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endParaRPr lang="is-IS" b="1" dirty="0" smtClean="0"/>
          </a:p>
          <a:p>
            <a:pPr marL="285750" indent="-285750">
              <a:buClr>
                <a:schemeClr val="accent3">
                  <a:lumMod val="75000"/>
                </a:schemeClr>
              </a:buClr>
              <a:buSzPct val="120000"/>
              <a:buFont typeface="Wingdings" charset="2"/>
              <a:buChar char="Ø"/>
            </a:pPr>
            <a:r>
              <a:rPr lang="is-IS" b="1" dirty="0" smtClean="0"/>
              <a:t>~3-6 % uncertainty across the CairClips.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0" y="2057400"/>
            <a:ext cx="189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BAO Tower 100 m</a:t>
            </a:r>
          </a:p>
        </p:txBody>
      </p:sp>
    </p:spTree>
    <p:extLst>
      <p:ext uri="{BB962C8B-B14F-4D97-AF65-F5344CB8AC3E}">
        <p14:creationId xmlns:p14="http://schemas.microsoft.com/office/powerpoint/2010/main" val="8941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letely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D_ppt_template.potx" id="{D6C14435-4D29-442A-8FE8-726F1679FC73}" vid="{5230024B-4B92-4F82-B0E5-0D979B36D6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17528</TotalTime>
  <Words>1433</Words>
  <Application>Microsoft Macintosh PowerPoint</Application>
  <PresentationFormat>On-screen Show (4:3)</PresentationFormat>
  <Paragraphs>152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 Rounded MT Bold</vt:lpstr>
      <vt:lpstr>Calibri</vt:lpstr>
      <vt:lpstr>Cambria Math</vt:lpstr>
      <vt:lpstr>Gill Sans MT</vt:lpstr>
      <vt:lpstr>Times New Roman</vt:lpstr>
      <vt:lpstr>Wingdings</vt:lpstr>
      <vt:lpstr>ヒラギノ角ゴ Pro W3</vt:lpstr>
      <vt:lpstr>Arial</vt:lpstr>
      <vt:lpstr>Completely Blanc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newuser</dc:creator>
  <cp:lastModifiedBy>Microsoft Office User</cp:lastModifiedBy>
  <cp:revision>662</cp:revision>
  <cp:lastPrinted>2014-06-20T17:15:25Z</cp:lastPrinted>
  <dcterms:created xsi:type="dcterms:W3CDTF">2013-09-27T18:09:44Z</dcterms:created>
  <dcterms:modified xsi:type="dcterms:W3CDTF">2017-05-02T14:16:07Z</dcterms:modified>
</cp:coreProperties>
</file>