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9" r:id="rId2"/>
    <p:sldId id="290" r:id="rId3"/>
    <p:sldId id="302" r:id="rId4"/>
    <p:sldId id="267" r:id="rId5"/>
    <p:sldId id="281" r:id="rId6"/>
    <p:sldId id="279" r:id="rId7"/>
    <p:sldId id="299" r:id="rId8"/>
    <p:sldId id="264" r:id="rId9"/>
    <p:sldId id="261" r:id="rId10"/>
    <p:sldId id="283" r:id="rId11"/>
    <p:sldId id="300" r:id="rId12"/>
    <p:sldId id="303" r:id="rId13"/>
    <p:sldId id="301" r:id="rId14"/>
    <p:sldId id="304" r:id="rId15"/>
    <p:sldId id="25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78660" autoAdjust="0"/>
  </p:normalViewPr>
  <p:slideViewPr>
    <p:cSldViewPr>
      <p:cViewPr varScale="1">
        <p:scale>
          <a:sx n="75" d="100"/>
          <a:sy n="75" d="100"/>
        </p:scale>
        <p:origin x="2144"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56B02C-1C81-4CD5-8B6B-E3799F6FB5F6}" type="datetimeFigureOut">
              <a:rPr lang="en-US" smtClean="0"/>
              <a:t>5/3/17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FB7D9A-7383-4637-8514-558720573434}" type="slidenum">
              <a:rPr lang="en-US" smtClean="0"/>
              <a:t>‹#›</a:t>
            </a:fld>
            <a:endParaRPr lang="en-US"/>
          </a:p>
        </p:txBody>
      </p:sp>
    </p:spTree>
    <p:extLst>
      <p:ext uri="{BB962C8B-B14F-4D97-AF65-F5344CB8AC3E}">
        <p14:creationId xmlns:p14="http://schemas.microsoft.com/office/powerpoint/2010/main" val="1344839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name is Sam Rossabi. I’m a third year graduate student</a:t>
            </a:r>
            <a:r>
              <a:rPr lang="en-US" baseline="0" dirty="0" smtClean="0"/>
              <a:t> in the chemistry department at CU, and I am in Dr. </a:t>
            </a:r>
            <a:r>
              <a:rPr lang="en-US" baseline="0" dirty="0" err="1" smtClean="0"/>
              <a:t>Helmig’s</a:t>
            </a:r>
            <a:r>
              <a:rPr lang="en-US" baseline="0" dirty="0" smtClean="0"/>
              <a:t> Atmospheric Research Lab group. I was not yet in the group at the time of this work, but my research so far has been focused on VOC from different datasets, so I am here today to present this data on behalf of my group.</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1</a:t>
            </a:fld>
            <a:endParaRPr lang="en-US"/>
          </a:p>
        </p:txBody>
      </p:sp>
    </p:spTree>
    <p:extLst>
      <p:ext uri="{BB962C8B-B14F-4D97-AF65-F5344CB8AC3E}">
        <p14:creationId xmlns:p14="http://schemas.microsoft.com/office/powerpoint/2010/main" val="360265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reinforces</a:t>
            </a:r>
            <a:r>
              <a:rPr lang="en-US" baseline="0" dirty="0" smtClean="0"/>
              <a:t> the last. The light alkane mixing ratios increase as you move spatially north and east from Boulder. Benzene and Toluene, which have diverse sources, with transportation/road being a major source, do not show this clear spatial gradient. </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11</a:t>
            </a:fld>
            <a:endParaRPr lang="en-US"/>
          </a:p>
        </p:txBody>
      </p:sp>
    </p:spTree>
    <p:extLst>
      <p:ext uri="{BB962C8B-B14F-4D97-AF65-F5344CB8AC3E}">
        <p14:creationId xmlns:p14="http://schemas.microsoft.com/office/powerpoint/2010/main" val="125089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13</a:t>
            </a:fld>
            <a:endParaRPr lang="en-US"/>
          </a:p>
        </p:txBody>
      </p:sp>
    </p:spTree>
    <p:extLst>
      <p:ext uri="{BB962C8B-B14F-4D97-AF65-F5344CB8AC3E}">
        <p14:creationId xmlns:p14="http://schemas.microsoft.com/office/powerpoint/2010/main" val="429439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sites where VOC data were collected.</a:t>
            </a:r>
            <a:r>
              <a:rPr lang="en-US" baseline="0" dirty="0" smtClean="0"/>
              <a:t> The different colored text corresponds to different sample collection procedures. The sites in yellow were a part of the FRAPPE campaign. PFPs and Summa canisters were deployed to these sites on FRAPPE flight days to collect ground measurements. Green sites were a part of a Boulder County Public Health study. Adsorbent cartridges and Summa canisters were used at these sites to collect VOC data.</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2</a:t>
            </a:fld>
            <a:endParaRPr lang="en-US"/>
          </a:p>
        </p:txBody>
      </p:sp>
    </p:spTree>
    <p:extLst>
      <p:ext uri="{BB962C8B-B14F-4D97-AF65-F5344CB8AC3E}">
        <p14:creationId xmlns:p14="http://schemas.microsoft.com/office/powerpoint/2010/main" val="69983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this I mentioned a</a:t>
            </a:r>
            <a:r>
              <a:rPr lang="en-US" baseline="0" dirty="0" smtClean="0"/>
              <a:t> few slides ago. This details sampling procedures at the different sites. I’d like to point out the in-situ GCMS measurements. This instrument was running constantly throughout the FRAPPE campaign. The inlet was out the window of the RL-1 lab, at the intersection of Marine and 30</a:t>
            </a:r>
            <a:r>
              <a:rPr lang="en-US" baseline="30000" dirty="0" smtClean="0"/>
              <a:t>th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4</a:t>
            </a:fld>
            <a:endParaRPr lang="en-US"/>
          </a:p>
        </p:txBody>
      </p:sp>
    </p:spTree>
    <p:extLst>
      <p:ext uri="{BB962C8B-B14F-4D97-AF65-F5344CB8AC3E}">
        <p14:creationId xmlns:p14="http://schemas.microsoft.com/office/powerpoint/2010/main" val="217359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the data from the in-situ GCMS. Notice several of the compounds are elevated at the same times, and that the peaks occur early in the day, about midday, and in the early evening. </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5</a:t>
            </a:fld>
            <a:endParaRPr lang="en-US"/>
          </a:p>
        </p:txBody>
      </p:sp>
    </p:spTree>
    <p:extLst>
      <p:ext uri="{BB962C8B-B14F-4D97-AF65-F5344CB8AC3E}">
        <p14:creationId xmlns:p14="http://schemas.microsoft.com/office/powerpoint/2010/main" val="52549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data</a:t>
            </a:r>
            <a:r>
              <a:rPr lang="en-US" baseline="0" dirty="0" smtClean="0"/>
              <a:t> from the last slide, but also shows a few other days that month. These VOC diurnal cycles are very variable, with peaks occurring at all hours of the day. Most peaks show elevated levels of multiple compounds. The light alkanes track especially well, while benzene and toluene aren’t necessarily as responsive.</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6</a:t>
            </a:fld>
            <a:endParaRPr lang="en-US"/>
          </a:p>
        </p:txBody>
      </p:sp>
    </p:spTree>
    <p:extLst>
      <p:ext uri="{BB962C8B-B14F-4D97-AF65-F5344CB8AC3E}">
        <p14:creationId xmlns:p14="http://schemas.microsoft.com/office/powerpoint/2010/main" val="316138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particularly interesting day. There is a large peak of the light alkanes in the early afternoon. The mixing ratios observed</a:t>
            </a:r>
            <a:r>
              <a:rPr lang="en-US" baseline="0" dirty="0" smtClean="0"/>
              <a:t> at this time are comparable to levels seen in large cities. The 2012 </a:t>
            </a:r>
            <a:r>
              <a:rPr lang="en-US" baseline="0" dirty="0" err="1" smtClean="0"/>
              <a:t>Warneke</a:t>
            </a:r>
            <a:r>
              <a:rPr lang="en-US" baseline="0" dirty="0" smtClean="0"/>
              <a:t> study of L.A. saw propane mixing ratios of about 7 ppb. Further, t</a:t>
            </a:r>
            <a:r>
              <a:rPr lang="en-US" dirty="0" smtClean="0"/>
              <a:t>his </a:t>
            </a:r>
            <a:r>
              <a:rPr lang="en-US" dirty="0" err="1" smtClean="0"/>
              <a:t>ocurred</a:t>
            </a:r>
            <a:r>
              <a:rPr lang="en-US" dirty="0" smtClean="0"/>
              <a:t> during mid day when the boundary</a:t>
            </a:r>
            <a:r>
              <a:rPr lang="en-US" baseline="0" dirty="0" smtClean="0"/>
              <a:t> layer is at its highest.  Diurnal pattern is opposite to typical diurnal profiles seen in urban areas.   This peak is much larger than peaks observed on other days. It suggests that there was transport from an upwind area where there was an emission pulse of these VOC.  </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7</a:t>
            </a:fld>
            <a:endParaRPr lang="en-US"/>
          </a:p>
        </p:txBody>
      </p:sp>
    </p:spTree>
    <p:extLst>
      <p:ext uri="{BB962C8B-B14F-4D97-AF65-F5344CB8AC3E}">
        <p14:creationId xmlns:p14="http://schemas.microsoft.com/office/powerpoint/2010/main" val="40585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HYSPLIT back</a:t>
            </a:r>
            <a:r>
              <a:rPr lang="en-US" baseline="0" dirty="0" smtClean="0"/>
              <a:t> trajectory that ends at the peak of VOC concentrations observed in the last slide. The flow regime is very typical for sites along the Front Range, where easterly winds are predominant during late morning to early evening (upslope flow).   While these back trajectories can be less reliable near the Front Range, this suggests that the air mass sampled during the peak included originated in an area east of Boulder, where oil and gas development takes place.</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8</a:t>
            </a:fld>
            <a:endParaRPr lang="en-US"/>
          </a:p>
        </p:txBody>
      </p:sp>
    </p:spTree>
    <p:extLst>
      <p:ext uri="{BB962C8B-B14F-4D97-AF65-F5344CB8AC3E}">
        <p14:creationId xmlns:p14="http://schemas.microsoft.com/office/powerpoint/2010/main" val="362969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se methane measurements were integrated canister samples collected over 3 days. 10 to 12 samples were taken roughly weekly over the course of 3 months. The long sampling times suggest that these data are very representative of the areas where sampling occurred. The samples were collected at the green sites in the map. Methane mixing ratios increase steadily as you move north and east into the oil and natural gas producing region.</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9</a:t>
            </a:fld>
            <a:endParaRPr lang="en-US"/>
          </a:p>
        </p:txBody>
      </p:sp>
    </p:spTree>
    <p:extLst>
      <p:ext uri="{BB962C8B-B14F-4D97-AF65-F5344CB8AC3E}">
        <p14:creationId xmlns:p14="http://schemas.microsoft.com/office/powerpoint/2010/main" val="228919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reinforces</a:t>
            </a:r>
            <a:r>
              <a:rPr lang="en-US" baseline="0" dirty="0" smtClean="0"/>
              <a:t> the last. The light alkane mixing ratios increase as you move spatially north and east from Boulder. </a:t>
            </a:r>
            <a:endParaRPr lang="en-US" dirty="0"/>
          </a:p>
        </p:txBody>
      </p:sp>
      <p:sp>
        <p:nvSpPr>
          <p:cNvPr id="4" name="Slide Number Placeholder 3"/>
          <p:cNvSpPr>
            <a:spLocks noGrp="1"/>
          </p:cNvSpPr>
          <p:nvPr>
            <p:ph type="sldNum" sz="quarter" idx="10"/>
          </p:nvPr>
        </p:nvSpPr>
        <p:spPr/>
        <p:txBody>
          <a:bodyPr/>
          <a:lstStyle/>
          <a:p>
            <a:fld id="{C7FB7D9A-7383-4637-8514-558720573434}" type="slidenum">
              <a:rPr lang="en-US" smtClean="0"/>
              <a:t>10</a:t>
            </a:fld>
            <a:endParaRPr lang="en-US"/>
          </a:p>
        </p:txBody>
      </p:sp>
    </p:spTree>
    <p:extLst>
      <p:ext uri="{BB962C8B-B14F-4D97-AF65-F5344CB8AC3E}">
        <p14:creationId xmlns:p14="http://schemas.microsoft.com/office/powerpoint/2010/main" val="775465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2E730-8C0A-41CA-8B26-0D7E6FF28B60}"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227016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2E730-8C0A-41CA-8B26-0D7E6FF28B60}"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813733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2E730-8C0A-41CA-8B26-0D7E6FF28B60}"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15720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2E730-8C0A-41CA-8B26-0D7E6FF28B60}"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3429053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2E730-8C0A-41CA-8B26-0D7E6FF28B60}"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2787203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2E730-8C0A-41CA-8B26-0D7E6FF28B60}"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71640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2E730-8C0A-41CA-8B26-0D7E6FF28B60}" type="datetimeFigureOut">
              <a:rPr lang="en-US" smtClean="0"/>
              <a:t>5/3/17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416050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2E730-8C0A-41CA-8B26-0D7E6FF28B60}" type="datetimeFigureOut">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3779567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2E730-8C0A-41CA-8B26-0D7E6FF28B60}" type="datetimeFigureOut">
              <a:rPr lang="en-US" smtClean="0"/>
              <a:t>5/3/17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318107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2E730-8C0A-41CA-8B26-0D7E6FF28B60}"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39430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2E730-8C0A-41CA-8B26-0D7E6FF28B60}"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BA46D-D91B-482D-9822-0C4EAD848182}" type="slidenum">
              <a:rPr lang="en-US" smtClean="0"/>
              <a:t>‹#›</a:t>
            </a:fld>
            <a:endParaRPr lang="en-US"/>
          </a:p>
        </p:txBody>
      </p:sp>
    </p:spTree>
    <p:extLst>
      <p:ext uri="{BB962C8B-B14F-4D97-AF65-F5344CB8AC3E}">
        <p14:creationId xmlns:p14="http://schemas.microsoft.com/office/powerpoint/2010/main" val="3911227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2E730-8C0A-41CA-8B26-0D7E6FF28B60}" type="datetimeFigureOut">
              <a:rPr lang="en-US" smtClean="0"/>
              <a:t>5/3/17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BA46D-D91B-482D-9822-0C4EAD848182}" type="slidenum">
              <a:rPr lang="en-US" smtClean="0"/>
              <a:t>‹#›</a:t>
            </a:fld>
            <a:endParaRPr lang="en-US"/>
          </a:p>
        </p:txBody>
      </p:sp>
    </p:spTree>
    <p:extLst>
      <p:ext uri="{BB962C8B-B14F-4D97-AF65-F5344CB8AC3E}">
        <p14:creationId xmlns:p14="http://schemas.microsoft.com/office/powerpoint/2010/main" val="2002234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gif"/><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7"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980" y="838200"/>
            <a:ext cx="8314039" cy="533400"/>
          </a:xfrm>
        </p:spPr>
        <p:txBody>
          <a:bodyPr>
            <a:normAutofit fontScale="90000"/>
          </a:bodyPr>
          <a:lstStyle/>
          <a:p>
            <a:r>
              <a:rPr lang="en-US" sz="2400" b="1" dirty="0" smtClean="0">
                <a:solidFill>
                  <a:schemeClr val="accent1">
                    <a:lumMod val="50000"/>
                  </a:schemeClr>
                </a:solidFill>
              </a:rPr>
              <a:t>Surface Observations of Volatile Organic Compounds Along an Elevation Gradient in the  Northern Colorado Front Range During FRAPPE</a:t>
            </a:r>
            <a:r>
              <a:rPr lang="en-US" sz="2400" dirty="0" smtClean="0"/>
              <a:t/>
            </a:r>
            <a:br>
              <a:rPr lang="en-US" sz="2400" dirty="0" smtClean="0"/>
            </a:br>
            <a:r>
              <a:rPr lang="en-US" sz="2400" dirty="0"/>
              <a:t/>
            </a:r>
            <a:br>
              <a:rPr lang="en-US" sz="2400" dirty="0"/>
            </a:br>
            <a:endParaRPr lang="en-US" sz="2400" dirty="0"/>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smtClean="0">
                <a:solidFill>
                  <a:schemeClr val="tx2"/>
                </a:solidFill>
              </a:rPr>
              <a:t>FRAPPÉ/DISCOVER-AQ </a:t>
            </a:r>
            <a:r>
              <a:rPr lang="en-US" sz="900" dirty="0">
                <a:solidFill>
                  <a:schemeClr val="tx2"/>
                </a:solidFill>
              </a:rPr>
              <a:t>Science Team </a:t>
            </a:r>
            <a:r>
              <a:rPr lang="en-US" sz="900" dirty="0" smtClean="0">
                <a:solidFill>
                  <a:schemeClr val="tx2"/>
                </a:solidFill>
              </a:rPr>
              <a:t>Meeting: </a:t>
            </a:r>
            <a:r>
              <a:rPr lang="en-US" sz="900" b="1" i="1" dirty="0">
                <a:solidFill>
                  <a:schemeClr val="accent1">
                    <a:lumMod val="50000"/>
                  </a:schemeClr>
                </a:solidFill>
              </a:rPr>
              <a:t>Surface Observations of </a:t>
            </a:r>
            <a:r>
              <a:rPr lang="en-US" sz="900" b="1" i="1" dirty="0" smtClean="0">
                <a:solidFill>
                  <a:schemeClr val="accent1">
                    <a:lumMod val="50000"/>
                  </a:schemeClr>
                </a:solidFill>
              </a:rPr>
              <a:t>VOC </a:t>
            </a:r>
            <a:r>
              <a:rPr lang="en-US" sz="900" b="1" i="1" dirty="0">
                <a:solidFill>
                  <a:schemeClr val="accent1">
                    <a:lumMod val="50000"/>
                  </a:schemeClr>
                </a:solidFill>
              </a:rPr>
              <a:t>Along an Elevation Gradient in the  Northern Colorado Front Range</a:t>
            </a:r>
            <a:r>
              <a:rPr lang="en-US" sz="900" b="1" i="1" dirty="0" smtClean="0"/>
              <a:t> during FRAPPÉ                            </a:t>
            </a:r>
            <a:r>
              <a:rPr lang="en-US" sz="900" b="1" dirty="0" smtClean="0">
                <a:solidFill>
                  <a:schemeClr val="tx2"/>
                </a:solidFill>
              </a:rPr>
              <a:t>Slide 1 of 16</a:t>
            </a:r>
            <a:endParaRPr lang="en-US" sz="900" b="1" dirty="0">
              <a:solidFill>
                <a:schemeClr val="tx2"/>
              </a:solidFill>
            </a:endParaRPr>
          </a:p>
        </p:txBody>
      </p:sp>
      <p:sp>
        <p:nvSpPr>
          <p:cNvPr id="5" name="TextBox 4"/>
          <p:cNvSpPr txBox="1"/>
          <p:nvPr/>
        </p:nvSpPr>
        <p:spPr>
          <a:xfrm>
            <a:off x="1518684" y="1600200"/>
            <a:ext cx="6406116" cy="2144177"/>
          </a:xfrm>
          <a:prstGeom prst="rect">
            <a:avLst/>
          </a:prstGeom>
          <a:noFill/>
        </p:spPr>
        <p:txBody>
          <a:bodyPr wrap="square" rtlCol="0">
            <a:spAutoFit/>
          </a:bodyPr>
          <a:lstStyle/>
          <a:p>
            <a:r>
              <a:rPr lang="en-US" sz="2000" dirty="0" err="1" smtClean="0"/>
              <a:t>Helmig</a:t>
            </a:r>
            <a:r>
              <a:rPr lang="en-US" sz="2000" dirty="0" smtClean="0"/>
              <a:t> </a:t>
            </a:r>
            <a:r>
              <a:rPr lang="en-US" sz="2000" dirty="0"/>
              <a:t>D.</a:t>
            </a:r>
            <a:r>
              <a:rPr lang="en-US" sz="2000" baseline="30000" dirty="0"/>
              <a:t>1</a:t>
            </a:r>
            <a:r>
              <a:rPr lang="en-US" sz="2000" dirty="0"/>
              <a:t>, Evans J.</a:t>
            </a:r>
            <a:r>
              <a:rPr lang="en-US" sz="2000" baseline="30000" dirty="0"/>
              <a:t> 1</a:t>
            </a:r>
            <a:r>
              <a:rPr lang="en-US" sz="2000" dirty="0"/>
              <a:t>, Thompson C.</a:t>
            </a:r>
            <a:r>
              <a:rPr lang="en-US" sz="2000" baseline="30000" dirty="0"/>
              <a:t> 1</a:t>
            </a:r>
            <a:r>
              <a:rPr lang="en-US" sz="2000" dirty="0"/>
              <a:t>, </a:t>
            </a:r>
            <a:r>
              <a:rPr lang="en-US" sz="2000" dirty="0" err="1"/>
              <a:t>Hueber</a:t>
            </a:r>
            <a:r>
              <a:rPr lang="en-US" sz="2000" dirty="0"/>
              <a:t> J.</a:t>
            </a:r>
            <a:r>
              <a:rPr lang="en-US" sz="2000" baseline="30000" dirty="0"/>
              <a:t> 1</a:t>
            </a:r>
            <a:r>
              <a:rPr lang="en-US" sz="2000" dirty="0"/>
              <a:t>, Smith K.</a:t>
            </a:r>
            <a:r>
              <a:rPr lang="en-US" sz="2000" baseline="30000" dirty="0"/>
              <a:t> 1</a:t>
            </a:r>
            <a:r>
              <a:rPr lang="en-US" sz="2000" dirty="0"/>
              <a:t>, Reed T.</a:t>
            </a:r>
            <a:r>
              <a:rPr lang="en-US" sz="2000" baseline="30000" dirty="0"/>
              <a:t> 1</a:t>
            </a:r>
            <a:r>
              <a:rPr lang="en-US" sz="2000" dirty="0"/>
              <a:t>, Wang W.</a:t>
            </a:r>
            <a:r>
              <a:rPr lang="en-US" sz="2000" baseline="30000" dirty="0"/>
              <a:t> 1</a:t>
            </a:r>
            <a:r>
              <a:rPr lang="en-US" sz="2000" dirty="0"/>
              <a:t>, and </a:t>
            </a:r>
            <a:r>
              <a:rPr lang="en-US" sz="2000" dirty="0" err="1"/>
              <a:t>Pfister</a:t>
            </a:r>
            <a:r>
              <a:rPr lang="en-US" sz="2000" dirty="0"/>
              <a:t>, G.</a:t>
            </a:r>
            <a:r>
              <a:rPr lang="en-US" sz="2000" baseline="30000" dirty="0"/>
              <a:t> </a:t>
            </a:r>
            <a:r>
              <a:rPr lang="en-US" sz="2000" baseline="30000" dirty="0" smtClean="0"/>
              <a:t>2</a:t>
            </a:r>
          </a:p>
          <a:p>
            <a:endParaRPr lang="en-US" sz="2000" baseline="30000" dirty="0"/>
          </a:p>
          <a:p>
            <a:r>
              <a:rPr lang="en-US" sz="2000" dirty="0" smtClean="0"/>
              <a:t>Presented by Sam Rossabi</a:t>
            </a:r>
            <a:r>
              <a:rPr lang="en-US" sz="2000" baseline="30000" dirty="0" smtClean="0"/>
              <a:t>1</a:t>
            </a:r>
            <a:endParaRPr lang="en-US" sz="2000" baseline="30000" dirty="0"/>
          </a:p>
          <a:p>
            <a:r>
              <a:rPr lang="en-US" dirty="0" smtClean="0"/>
              <a:t/>
            </a:r>
            <a:br>
              <a:rPr lang="en-US" dirty="0" smtClean="0"/>
            </a:br>
            <a:r>
              <a:rPr lang="en-US" sz="1400" baseline="30000" dirty="0" smtClean="0"/>
              <a:t>1</a:t>
            </a:r>
            <a:r>
              <a:rPr lang="en-US" sz="1400" dirty="0" smtClean="0"/>
              <a:t>Institute of Arctic and Alpine Research, University of Colorado, Boulder, CO 80305</a:t>
            </a:r>
          </a:p>
          <a:p>
            <a:r>
              <a:rPr lang="en-US" sz="1400" dirty="0" smtClean="0"/>
              <a:t/>
            </a:r>
            <a:br>
              <a:rPr lang="en-US" sz="1400" dirty="0" smtClean="0"/>
            </a:br>
            <a:r>
              <a:rPr lang="en-US" sz="1400" baseline="30000" dirty="0" smtClean="0"/>
              <a:t>2</a:t>
            </a:r>
            <a:r>
              <a:rPr lang="en-US" sz="1400" dirty="0" smtClean="0"/>
              <a:t>National Center for Atmospheric Research, Boulder, CO 80307</a:t>
            </a:r>
            <a:endParaRPr lang="en-US" sz="14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2362201"/>
            <a:ext cx="990600" cy="76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http://cdn.crowdfundinsider.com/shared/2013/02/CU%2BBoulde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561" y="3389420"/>
            <a:ext cx="922640" cy="698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iki.ucar.edu/download/attachments/52004557/ncar-logo-sm.jpg?version=1&amp;modificationDate=1264202200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4419600"/>
            <a:ext cx="1455572"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18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8701" y="287385"/>
            <a:ext cx="6019800" cy="533400"/>
          </a:xfrm>
        </p:spPr>
        <p:txBody>
          <a:bodyPr>
            <a:normAutofit/>
          </a:bodyPr>
          <a:lstStyle/>
          <a:p>
            <a:r>
              <a:rPr lang="en-US" sz="2400" b="1" dirty="0" smtClean="0">
                <a:solidFill>
                  <a:schemeClr val="accent1">
                    <a:lumMod val="50000"/>
                  </a:schemeClr>
                </a:solidFill>
              </a:rPr>
              <a:t>VOC Spatial Distribution June - August</a:t>
            </a:r>
            <a:endParaRPr lang="en-US" sz="24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17 of 16 </a:t>
            </a:r>
            <a:endParaRPr lang="en-US" sz="900" b="1" dirty="0">
              <a:solidFill>
                <a:schemeClr val="tx2"/>
              </a:solidFill>
            </a:endParaRPr>
          </a:p>
        </p:txBody>
      </p:sp>
      <p:pic>
        <p:nvPicPr>
          <p:cNvPr id="7" name="Grafik 1"/>
          <p:cNvPicPr/>
          <p:nvPr/>
        </p:nvPicPr>
        <p:blipFill rotWithShape="1">
          <a:blip r:embed="rId3">
            <a:extLst>
              <a:ext uri="{28A0092B-C50C-407E-A947-70E740481C1C}">
                <a14:useLocalDpi xmlns:a14="http://schemas.microsoft.com/office/drawing/2010/main" val="0"/>
              </a:ext>
            </a:extLst>
          </a:blip>
          <a:srcRect l="8414" t="7627" r="12621"/>
          <a:stretch/>
        </p:blipFill>
        <p:spPr bwMode="auto">
          <a:xfrm>
            <a:off x="1455963" y="1025935"/>
            <a:ext cx="3091180" cy="2762250"/>
          </a:xfrm>
          <a:prstGeom prst="rect">
            <a:avLst/>
          </a:prstGeom>
          <a:noFill/>
          <a:ln>
            <a:noFill/>
          </a:ln>
          <a:extLst>
            <a:ext uri="{53640926-AAD7-44D8-BBD7-CCE9431645EC}">
              <a14:shadowObscured xmlns:a14="http://schemas.microsoft.com/office/drawing/2010/main"/>
            </a:ext>
          </a:extLst>
        </p:spPr>
      </p:pic>
      <p:pic>
        <p:nvPicPr>
          <p:cNvPr id="9" name="Grafik 2"/>
          <p:cNvPicPr/>
          <p:nvPr/>
        </p:nvPicPr>
        <p:blipFill rotWithShape="1">
          <a:blip r:embed="rId4">
            <a:extLst>
              <a:ext uri="{28A0092B-C50C-407E-A947-70E740481C1C}">
                <a14:useLocalDpi xmlns:a14="http://schemas.microsoft.com/office/drawing/2010/main" val="0"/>
              </a:ext>
            </a:extLst>
          </a:blip>
          <a:srcRect l="8739" t="7627" r="11974"/>
          <a:stretch/>
        </p:blipFill>
        <p:spPr bwMode="auto">
          <a:xfrm>
            <a:off x="4818601" y="967153"/>
            <a:ext cx="3133725" cy="2788285"/>
          </a:xfrm>
          <a:prstGeom prst="rect">
            <a:avLst/>
          </a:prstGeom>
          <a:noFill/>
          <a:ln>
            <a:noFill/>
          </a:ln>
          <a:extLst>
            <a:ext uri="{53640926-AAD7-44D8-BBD7-CCE9431645EC}">
              <a14:shadowObscured xmlns:a14="http://schemas.microsoft.com/office/drawing/2010/main"/>
            </a:ext>
          </a:extLst>
        </p:spPr>
      </p:pic>
      <p:pic>
        <p:nvPicPr>
          <p:cNvPr id="10" name="Grafik 5"/>
          <p:cNvPicPr/>
          <p:nvPr/>
        </p:nvPicPr>
        <p:blipFill rotWithShape="1">
          <a:blip r:embed="rId5">
            <a:extLst>
              <a:ext uri="{28A0092B-C50C-407E-A947-70E740481C1C}">
                <a14:useLocalDpi xmlns:a14="http://schemas.microsoft.com/office/drawing/2010/main" val="0"/>
              </a:ext>
            </a:extLst>
          </a:blip>
          <a:srcRect l="7767" t="8051" r="12298"/>
          <a:stretch/>
        </p:blipFill>
        <p:spPr bwMode="auto">
          <a:xfrm>
            <a:off x="1472474" y="3605802"/>
            <a:ext cx="3111500" cy="2733675"/>
          </a:xfrm>
          <a:prstGeom prst="rect">
            <a:avLst/>
          </a:prstGeom>
          <a:noFill/>
          <a:ln>
            <a:noFill/>
          </a:ln>
          <a:extLst>
            <a:ext uri="{53640926-AAD7-44D8-BBD7-CCE9431645EC}">
              <a14:shadowObscured xmlns:a14="http://schemas.microsoft.com/office/drawing/2010/main"/>
            </a:ext>
          </a:extLst>
        </p:spPr>
      </p:pic>
      <p:pic>
        <p:nvPicPr>
          <p:cNvPr id="11" name="Grafik 4"/>
          <p:cNvPicPr/>
          <p:nvPr/>
        </p:nvPicPr>
        <p:blipFill rotWithShape="1">
          <a:blip r:embed="rId6">
            <a:extLst>
              <a:ext uri="{28A0092B-C50C-407E-A947-70E740481C1C}">
                <a14:useLocalDpi xmlns:a14="http://schemas.microsoft.com/office/drawing/2010/main" val="0"/>
              </a:ext>
            </a:extLst>
          </a:blip>
          <a:srcRect l="6472" t="7627" r="12298"/>
          <a:stretch/>
        </p:blipFill>
        <p:spPr bwMode="auto">
          <a:xfrm>
            <a:off x="4739226" y="3577228"/>
            <a:ext cx="3213100" cy="2790825"/>
          </a:xfrm>
          <a:prstGeom prst="rect">
            <a:avLst/>
          </a:prstGeom>
          <a:noFill/>
          <a:ln>
            <a:noFill/>
          </a:ln>
          <a:extLst>
            <a:ext uri="{53640926-AAD7-44D8-BBD7-CCE9431645EC}">
              <a14:shadowObscured xmlns:a14="http://schemas.microsoft.com/office/drawing/2010/main"/>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26" y="291738"/>
            <a:ext cx="1434254" cy="657998"/>
          </a:xfrm>
          <a:prstGeom prst="rect">
            <a:avLst/>
          </a:prstGeom>
        </p:spPr>
      </p:pic>
    </p:spTree>
    <p:extLst>
      <p:ext uri="{BB962C8B-B14F-4D97-AF65-F5344CB8AC3E}">
        <p14:creationId xmlns:p14="http://schemas.microsoft.com/office/powerpoint/2010/main" val="3284740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248" y="183845"/>
            <a:ext cx="7772400" cy="533400"/>
          </a:xfrm>
        </p:spPr>
        <p:txBody>
          <a:bodyPr>
            <a:normAutofit/>
          </a:bodyPr>
          <a:lstStyle/>
          <a:p>
            <a:r>
              <a:rPr lang="en-US" sz="2400" b="1" dirty="0" smtClean="0">
                <a:solidFill>
                  <a:schemeClr val="accent1">
                    <a:lumMod val="50000"/>
                  </a:schemeClr>
                </a:solidFill>
              </a:rPr>
              <a:t>VOC Spatial Distribution June - August</a:t>
            </a:r>
            <a:endParaRPr lang="en-US" sz="24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17 of 16 </a:t>
            </a:r>
            <a:endParaRPr lang="en-US" sz="900" b="1" dirty="0">
              <a:solidFill>
                <a:schemeClr val="tx2"/>
              </a:solidFill>
            </a:endParaRPr>
          </a:p>
        </p:txBody>
      </p:sp>
      <p:pic>
        <p:nvPicPr>
          <p:cNvPr id="13" name="Grafik 7"/>
          <p:cNvPicPr/>
          <p:nvPr/>
        </p:nvPicPr>
        <p:blipFill rotWithShape="1">
          <a:blip r:embed="rId3">
            <a:extLst>
              <a:ext uri="{28A0092B-C50C-407E-A947-70E740481C1C}">
                <a14:useLocalDpi xmlns:a14="http://schemas.microsoft.com/office/drawing/2010/main" val="0"/>
              </a:ext>
            </a:extLst>
          </a:blip>
          <a:srcRect l="9385" t="8475" r="12621"/>
          <a:stretch/>
        </p:blipFill>
        <p:spPr bwMode="auto">
          <a:xfrm>
            <a:off x="593942" y="965266"/>
            <a:ext cx="3114675" cy="2791460"/>
          </a:xfrm>
          <a:prstGeom prst="rect">
            <a:avLst/>
          </a:prstGeom>
          <a:noFill/>
          <a:ln>
            <a:noFill/>
          </a:ln>
          <a:extLst>
            <a:ext uri="{53640926-AAD7-44D8-BBD7-CCE9431645EC}">
              <a14:shadowObscured xmlns:a14="http://schemas.microsoft.com/office/drawing/2010/main"/>
            </a:ext>
          </a:extLst>
        </p:spPr>
      </p:pic>
      <p:pic>
        <p:nvPicPr>
          <p:cNvPr id="14" name="Grafik 6"/>
          <p:cNvPicPr/>
          <p:nvPr/>
        </p:nvPicPr>
        <p:blipFill rotWithShape="1">
          <a:blip r:embed="rId4">
            <a:extLst>
              <a:ext uri="{28A0092B-C50C-407E-A947-70E740481C1C}">
                <a14:useLocalDpi xmlns:a14="http://schemas.microsoft.com/office/drawing/2010/main" val="0"/>
              </a:ext>
            </a:extLst>
          </a:blip>
          <a:srcRect l="9709" t="8051" r="12621"/>
          <a:stretch/>
        </p:blipFill>
        <p:spPr bwMode="auto">
          <a:xfrm>
            <a:off x="4818380" y="1038998"/>
            <a:ext cx="3012440" cy="2724150"/>
          </a:xfrm>
          <a:prstGeom prst="rect">
            <a:avLst/>
          </a:prstGeom>
          <a:noFill/>
          <a:ln>
            <a:noFill/>
          </a:ln>
          <a:extLst>
            <a:ext uri="{53640926-AAD7-44D8-BBD7-CCE9431645EC}">
              <a14:shadowObscured xmlns:a14="http://schemas.microsoft.com/office/drawing/2010/main"/>
            </a:ext>
          </a:extLst>
        </p:spPr>
      </p:pic>
      <p:pic>
        <p:nvPicPr>
          <p:cNvPr id="15" name="Grafik 15"/>
          <p:cNvPicPr/>
          <p:nvPr/>
        </p:nvPicPr>
        <p:blipFill rotWithShape="1">
          <a:blip r:embed="rId5">
            <a:extLst>
              <a:ext uri="{28A0092B-C50C-407E-A947-70E740481C1C}">
                <a14:useLocalDpi xmlns:a14="http://schemas.microsoft.com/office/drawing/2010/main" val="0"/>
              </a:ext>
            </a:extLst>
          </a:blip>
          <a:srcRect l="7767" t="8051" r="12621"/>
          <a:stretch/>
        </p:blipFill>
        <p:spPr bwMode="auto">
          <a:xfrm>
            <a:off x="612992" y="3664116"/>
            <a:ext cx="3095625" cy="2730500"/>
          </a:xfrm>
          <a:prstGeom prst="rect">
            <a:avLst/>
          </a:prstGeom>
          <a:noFill/>
          <a:ln>
            <a:noFill/>
          </a:ln>
          <a:extLst>
            <a:ext uri="{53640926-AAD7-44D8-BBD7-CCE9431645EC}">
              <a14:shadowObscured xmlns:a14="http://schemas.microsoft.com/office/drawing/2010/main"/>
            </a:ext>
          </a:extLst>
        </p:spPr>
      </p:pic>
      <p:pic>
        <p:nvPicPr>
          <p:cNvPr id="16" name="Grafik 16"/>
          <p:cNvPicPr/>
          <p:nvPr/>
        </p:nvPicPr>
        <p:blipFill rotWithShape="1">
          <a:blip r:embed="rId6">
            <a:extLst>
              <a:ext uri="{28A0092B-C50C-407E-A947-70E740481C1C}">
                <a14:useLocalDpi xmlns:a14="http://schemas.microsoft.com/office/drawing/2010/main" val="0"/>
              </a:ext>
            </a:extLst>
          </a:blip>
          <a:srcRect l="9709" t="8051" r="12621"/>
          <a:stretch/>
        </p:blipFill>
        <p:spPr bwMode="auto">
          <a:xfrm>
            <a:off x="4820920" y="3664116"/>
            <a:ext cx="3009900" cy="2721610"/>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26" y="291738"/>
            <a:ext cx="1434254" cy="657998"/>
          </a:xfrm>
          <a:prstGeom prst="rect">
            <a:avLst/>
          </a:prstGeom>
        </p:spPr>
      </p:pic>
    </p:spTree>
    <p:extLst>
      <p:ext uri="{BB962C8B-B14F-4D97-AF65-F5344CB8AC3E}">
        <p14:creationId xmlns:p14="http://schemas.microsoft.com/office/powerpoint/2010/main" val="1819597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769" t="26166" r="19487" b="24583"/>
          <a:stretch/>
        </p:blipFill>
        <p:spPr>
          <a:xfrm>
            <a:off x="228600" y="609599"/>
            <a:ext cx="5779477" cy="5889171"/>
          </a:xfrm>
          <a:prstGeom prst="rect">
            <a:avLst/>
          </a:prstGeom>
        </p:spPr>
      </p:pic>
      <p:sp>
        <p:nvSpPr>
          <p:cNvPr id="3" name="TextBox 2"/>
          <p:cNvSpPr txBox="1"/>
          <p:nvPr/>
        </p:nvSpPr>
        <p:spPr>
          <a:xfrm>
            <a:off x="6172200" y="685800"/>
            <a:ext cx="2971800" cy="3970318"/>
          </a:xfrm>
          <a:prstGeom prst="rect">
            <a:avLst/>
          </a:prstGeom>
          <a:noFill/>
        </p:spPr>
        <p:txBody>
          <a:bodyPr wrap="square" rtlCol="0">
            <a:spAutoFit/>
          </a:bodyPr>
          <a:lstStyle/>
          <a:p>
            <a:r>
              <a:rPr lang="en-US" dirty="0" smtClean="0"/>
              <a:t>Continuous Monitoring at Boulder Reservoir</a:t>
            </a:r>
          </a:p>
          <a:p>
            <a:endParaRPr lang="en-US" dirty="0"/>
          </a:p>
          <a:p>
            <a:pPr marL="285750" indent="-285750">
              <a:buFontTx/>
              <a:buChar char="-"/>
            </a:pPr>
            <a:r>
              <a:rPr lang="en-US" dirty="0" smtClean="0"/>
              <a:t>Methane (15 –min)</a:t>
            </a:r>
          </a:p>
          <a:p>
            <a:pPr marL="285750" indent="-285750">
              <a:buFontTx/>
              <a:buChar char="-"/>
            </a:pPr>
            <a:r>
              <a:rPr lang="en-US" dirty="0" smtClean="0"/>
              <a:t>NOx (5-min)</a:t>
            </a:r>
          </a:p>
          <a:p>
            <a:pPr marL="285750" indent="-285750">
              <a:buFontTx/>
              <a:buChar char="-"/>
            </a:pPr>
            <a:r>
              <a:rPr lang="en-US" dirty="0" smtClean="0"/>
              <a:t>VOC (2-hour)</a:t>
            </a:r>
          </a:p>
          <a:p>
            <a:pPr marL="285750" indent="-285750">
              <a:buFontTx/>
              <a:buChar char="-"/>
            </a:pPr>
            <a:endParaRPr lang="en-US" dirty="0"/>
          </a:p>
          <a:p>
            <a:pPr marL="285750" indent="-285750">
              <a:buFontTx/>
              <a:buChar char="-"/>
            </a:pPr>
            <a:r>
              <a:rPr lang="en-US" dirty="0" smtClean="0"/>
              <a:t>Feb. 2017 – Fall 2018</a:t>
            </a:r>
          </a:p>
          <a:p>
            <a:pPr marL="285750" indent="-285750">
              <a:buFontTx/>
              <a:buChar char="-"/>
            </a:pPr>
            <a:endParaRPr lang="en-US" dirty="0"/>
          </a:p>
          <a:p>
            <a:pPr marL="285750" indent="-285750">
              <a:buFontTx/>
              <a:buChar char="-"/>
            </a:pPr>
            <a:r>
              <a:rPr lang="en-US" dirty="0" smtClean="0"/>
              <a:t>Automated data analyses,</a:t>
            </a:r>
          </a:p>
          <a:p>
            <a:r>
              <a:rPr lang="en-US" dirty="0"/>
              <a:t> </a:t>
            </a:r>
            <a:r>
              <a:rPr lang="en-US" dirty="0" smtClean="0"/>
              <a:t>     preliminary results for</a:t>
            </a:r>
          </a:p>
          <a:p>
            <a:r>
              <a:rPr lang="en-US" dirty="0"/>
              <a:t> </a:t>
            </a:r>
            <a:r>
              <a:rPr lang="en-US" dirty="0" smtClean="0"/>
              <a:t>     methane, NOx, and 8 VOC   </a:t>
            </a:r>
          </a:p>
          <a:p>
            <a:r>
              <a:rPr lang="en-US" dirty="0"/>
              <a:t> </a:t>
            </a:r>
            <a:r>
              <a:rPr lang="en-US" dirty="0" smtClean="0"/>
              <a:t>     posted online near real </a:t>
            </a:r>
          </a:p>
          <a:p>
            <a:r>
              <a:rPr lang="en-US" dirty="0"/>
              <a:t> </a:t>
            </a:r>
            <a:r>
              <a:rPr lang="en-US" dirty="0" smtClean="0"/>
              <a:t>      time</a:t>
            </a:r>
            <a:endParaRPr lang="en-US" dirty="0"/>
          </a:p>
        </p:txBody>
      </p:sp>
    </p:spTree>
    <p:extLst>
      <p:ext uri="{BB962C8B-B14F-4D97-AF65-F5344CB8AC3E}">
        <p14:creationId xmlns:p14="http://schemas.microsoft.com/office/powerpoint/2010/main" val="827247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22274"/>
            <a:ext cx="7772400" cy="533400"/>
          </a:xfrm>
        </p:spPr>
        <p:txBody>
          <a:bodyPr>
            <a:normAutofit/>
          </a:bodyPr>
          <a:lstStyle/>
          <a:p>
            <a:r>
              <a:rPr lang="en-US" sz="2400" b="1" dirty="0" smtClean="0">
                <a:solidFill>
                  <a:schemeClr val="accent1">
                    <a:lumMod val="50000"/>
                  </a:schemeClr>
                </a:solidFill>
              </a:rPr>
              <a:t>Boulder Reservoir - April 2017</a:t>
            </a:r>
            <a:endParaRPr lang="en-US" sz="24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17 of 16 </a:t>
            </a:r>
            <a:endParaRPr lang="en-US" sz="900" b="1" dirty="0">
              <a:solidFill>
                <a:schemeClr val="tx2"/>
              </a:solidFill>
            </a:endParaRPr>
          </a:p>
        </p:txBody>
      </p:sp>
      <p:sp>
        <p:nvSpPr>
          <p:cNvPr id="3" name="Rectangle 2"/>
          <p:cNvSpPr/>
          <p:nvPr/>
        </p:nvSpPr>
        <p:spPr>
          <a:xfrm>
            <a:off x="6324600" y="224135"/>
            <a:ext cx="2743200" cy="307777"/>
          </a:xfrm>
          <a:prstGeom prst="rect">
            <a:avLst/>
          </a:prstGeom>
        </p:spPr>
        <p:txBody>
          <a:bodyPr wrap="square">
            <a:spAutoFit/>
          </a:bodyPr>
          <a:lstStyle/>
          <a:p>
            <a:r>
              <a:rPr lang="en-US" sz="1400" dirty="0" smtClean="0">
                <a:solidFill>
                  <a:schemeClr val="accent1">
                    <a:lumMod val="50000"/>
                  </a:schemeClr>
                </a:solidFill>
              </a:rPr>
              <a:t>In-situ GC, 1 hour time resolution</a:t>
            </a:r>
            <a:endParaRPr lang="en-US" sz="1400" dirty="0"/>
          </a:p>
        </p:txBody>
      </p:sp>
      <p:sp>
        <p:nvSpPr>
          <p:cNvPr id="11" name="TextBox 10"/>
          <p:cNvSpPr txBox="1"/>
          <p:nvPr/>
        </p:nvSpPr>
        <p:spPr>
          <a:xfrm>
            <a:off x="6878320" y="3592604"/>
            <a:ext cx="1884680" cy="2308324"/>
          </a:xfrm>
          <a:prstGeom prst="rect">
            <a:avLst/>
          </a:prstGeom>
          <a:noFill/>
        </p:spPr>
        <p:txBody>
          <a:bodyPr wrap="square" rtlCol="0">
            <a:spAutoFit/>
          </a:bodyPr>
          <a:lstStyle/>
          <a:p>
            <a:pPr marL="285750" indent="-285750">
              <a:buFontTx/>
              <a:buChar char="-"/>
            </a:pPr>
            <a:r>
              <a:rPr lang="en-US" dirty="0" smtClean="0"/>
              <a:t>High day to day variability</a:t>
            </a:r>
          </a:p>
          <a:p>
            <a:pPr marL="285750" indent="-285750">
              <a:buFontTx/>
              <a:buChar char="-"/>
            </a:pPr>
            <a:r>
              <a:rPr lang="en-US" dirty="0" smtClean="0"/>
              <a:t>Levels are high, similar range as big, big cities</a:t>
            </a:r>
          </a:p>
          <a:p>
            <a:pPr marL="285750" indent="-285750">
              <a:buFontTx/>
              <a:buChar char="-"/>
            </a:pPr>
            <a:r>
              <a:rPr lang="en-US" dirty="0" smtClean="0"/>
              <a:t>Diurnal cycles vary day to day</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6" y="770093"/>
            <a:ext cx="3129569" cy="234717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757535"/>
            <a:ext cx="3146314" cy="235973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770094"/>
            <a:ext cx="3124200" cy="234315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723" y="3159998"/>
            <a:ext cx="6553200" cy="3211068"/>
          </a:xfrm>
          <a:prstGeom prst="rect">
            <a:avLst/>
          </a:prstGeom>
        </p:spPr>
      </p:pic>
    </p:spTree>
    <p:extLst>
      <p:ext uri="{BB962C8B-B14F-4D97-AF65-F5344CB8AC3E}">
        <p14:creationId xmlns:p14="http://schemas.microsoft.com/office/powerpoint/2010/main" val="4207166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nstaar.colorado.edu/arl/images/reservoir/ch4_three_day_recor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82526"/>
            <a:ext cx="5181600" cy="2270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nstaar.colorado.edu/arl/images/reservoir/nmhc/three_day_NMHC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6019800" cy="2057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3600" y="1219200"/>
            <a:ext cx="3048000" cy="3139321"/>
          </a:xfrm>
          <a:prstGeom prst="rect">
            <a:avLst/>
          </a:prstGeom>
          <a:noFill/>
        </p:spPr>
        <p:txBody>
          <a:bodyPr wrap="square" rtlCol="0">
            <a:spAutoFit/>
          </a:bodyPr>
          <a:lstStyle/>
          <a:p>
            <a:r>
              <a:rPr lang="en-US" dirty="0" smtClean="0"/>
              <a:t>Methane and ethane/propane during last three days (April 30 – May 2, 2017)</a:t>
            </a:r>
          </a:p>
          <a:p>
            <a:endParaRPr lang="en-US" dirty="0"/>
          </a:p>
          <a:p>
            <a:r>
              <a:rPr lang="en-US" dirty="0" smtClean="0"/>
              <a:t>Elevated methane events are mostly correlated with elevated ethane/propane</a:t>
            </a:r>
          </a:p>
          <a:p>
            <a:endParaRPr lang="en-US" dirty="0" smtClean="0"/>
          </a:p>
          <a:p>
            <a:r>
              <a:rPr lang="en-US" dirty="0" smtClean="0"/>
              <a:t>-&gt; Oil and natural gas influenced air being transported to Boulder</a:t>
            </a:r>
            <a:endParaRPr lang="en-US" dirty="0"/>
          </a:p>
        </p:txBody>
      </p:sp>
    </p:spTree>
    <p:extLst>
      <p:ext uri="{BB962C8B-B14F-4D97-AF65-F5344CB8AC3E}">
        <p14:creationId xmlns:p14="http://schemas.microsoft.com/office/powerpoint/2010/main" val="3189615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smtClean="0">
                <a:solidFill>
                  <a:schemeClr val="tx2"/>
                </a:solidFill>
              </a:rPr>
              <a:t>FRAPPÉ/DISCOVER-AQ </a:t>
            </a:r>
            <a:r>
              <a:rPr lang="en-US" sz="900" dirty="0">
                <a:solidFill>
                  <a:schemeClr val="tx2"/>
                </a:solidFill>
              </a:rPr>
              <a:t>Science Team </a:t>
            </a:r>
            <a:r>
              <a:rPr lang="en-US" sz="900" dirty="0" smtClean="0">
                <a:solidFill>
                  <a:schemeClr val="tx2"/>
                </a:solidFill>
              </a:rPr>
              <a:t>Meeting:  </a:t>
            </a:r>
            <a:r>
              <a:rPr lang="en-US" sz="900" b="1" i="1" dirty="0"/>
              <a:t>Surface Observations of Ozone Along an Elevation Gradient in the Northern Colorado Front Range During </a:t>
            </a:r>
            <a:r>
              <a:rPr lang="en-US" sz="900" b="1" i="1" dirty="0" smtClean="0"/>
              <a:t>FRAPPÉ                            </a:t>
            </a:r>
            <a:r>
              <a:rPr lang="en-US" sz="900" b="1" dirty="0" smtClean="0">
                <a:solidFill>
                  <a:schemeClr val="tx2"/>
                </a:solidFill>
              </a:rPr>
              <a:t>Slide x of x </a:t>
            </a:r>
            <a:endParaRPr lang="en-US" sz="900" b="1" dirty="0">
              <a:solidFill>
                <a:schemeClr val="tx2"/>
              </a:solidFill>
            </a:endParaRPr>
          </a:p>
        </p:txBody>
      </p:sp>
    </p:spTree>
    <p:extLst>
      <p:ext uri="{BB962C8B-B14F-4D97-AF65-F5344CB8AC3E}">
        <p14:creationId xmlns:p14="http://schemas.microsoft.com/office/powerpoint/2010/main" val="4173099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533400"/>
          </a:xfrm>
        </p:spPr>
        <p:txBody>
          <a:bodyPr>
            <a:normAutofit/>
          </a:bodyPr>
          <a:lstStyle/>
          <a:p>
            <a:r>
              <a:rPr lang="en-US" sz="2400" b="1" dirty="0" smtClean="0">
                <a:solidFill>
                  <a:schemeClr val="accent1">
                    <a:lumMod val="50000"/>
                  </a:schemeClr>
                </a:solidFill>
              </a:rPr>
              <a:t>Title</a:t>
            </a:r>
            <a:endParaRPr lang="en-US" sz="24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smtClean="0">
                <a:solidFill>
                  <a:schemeClr val="tx2"/>
                </a:solidFill>
              </a:rPr>
              <a:t>FRAPPÉ/DISCOVER-AQ </a:t>
            </a:r>
            <a:r>
              <a:rPr lang="en-US" sz="900" dirty="0">
                <a:solidFill>
                  <a:schemeClr val="tx2"/>
                </a:solidFill>
              </a:rPr>
              <a:t>Science Team </a:t>
            </a:r>
            <a:r>
              <a:rPr lang="en-US" sz="900" dirty="0" smtClean="0">
                <a:solidFill>
                  <a:schemeClr val="tx2"/>
                </a:solidFill>
              </a:rPr>
              <a:t>Meeting:  </a:t>
            </a:r>
            <a:r>
              <a:rPr lang="en-US" sz="900" b="1" i="1" dirty="0"/>
              <a:t>Surface Observations of Ozone Along an Elevation Gradient in the Northern Colorado Front Range During </a:t>
            </a:r>
            <a:r>
              <a:rPr lang="en-US" sz="900" b="1" i="1" dirty="0" smtClean="0"/>
              <a:t>FRAPPÉ                            </a:t>
            </a:r>
            <a:r>
              <a:rPr lang="en-US" sz="900" b="1" dirty="0" smtClean="0">
                <a:solidFill>
                  <a:schemeClr val="tx2"/>
                </a:solidFill>
              </a:rPr>
              <a:t>Slide x of x </a:t>
            </a:r>
            <a:endParaRPr lang="en-US" sz="900" b="1"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6" y="23337"/>
            <a:ext cx="9011908" cy="6811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0" y="23337"/>
            <a:ext cx="9014294" cy="4135522"/>
          </a:xfrm>
          <a:prstGeom prst="rect">
            <a:avLst/>
          </a:prstGeom>
        </p:spPr>
      </p:pic>
    </p:spTree>
    <p:extLst>
      <p:ext uri="{BB962C8B-B14F-4D97-AF65-F5344CB8AC3E}">
        <p14:creationId xmlns:p14="http://schemas.microsoft.com/office/powerpoint/2010/main" val="159434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www.elementascience.org/articles/10.12952/journal.elementa.000035/elementa.000035.f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7696200" cy="56843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048000"/>
            <a:ext cx="2325328" cy="1371600"/>
          </a:xfrm>
          <a:prstGeom prst="rect">
            <a:avLst/>
          </a:prstGeom>
        </p:spPr>
      </p:pic>
    </p:spTree>
    <p:extLst>
      <p:ext uri="{BB962C8B-B14F-4D97-AF65-F5344CB8AC3E}">
        <p14:creationId xmlns:p14="http://schemas.microsoft.com/office/powerpoint/2010/main" val="1745886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533400"/>
          </a:xfrm>
        </p:spPr>
        <p:txBody>
          <a:bodyPr>
            <a:normAutofit/>
          </a:bodyPr>
          <a:lstStyle/>
          <a:p>
            <a:r>
              <a:rPr lang="en-US" sz="2400" b="1" dirty="0" smtClean="0">
                <a:solidFill>
                  <a:schemeClr val="accent1">
                    <a:lumMod val="50000"/>
                  </a:schemeClr>
                </a:solidFill>
              </a:rPr>
              <a:t>FRAPPE VOC Monitoring</a:t>
            </a:r>
            <a:endParaRPr lang="en-US" sz="24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5 of 16</a:t>
            </a:r>
            <a:endParaRPr lang="en-US" sz="900" b="1" dirty="0">
              <a:solidFill>
                <a:schemeClr val="tx2"/>
              </a:solidFill>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23684" r="6888"/>
          <a:stretch/>
        </p:blipFill>
        <p:spPr bwMode="auto">
          <a:xfrm>
            <a:off x="6324600" y="1066800"/>
            <a:ext cx="2286000" cy="24384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28600" y="838200"/>
            <a:ext cx="5562600" cy="4524315"/>
          </a:xfrm>
          <a:prstGeom prst="rect">
            <a:avLst/>
          </a:prstGeom>
          <a:noFill/>
        </p:spPr>
        <p:txBody>
          <a:bodyPr wrap="square" rtlCol="0">
            <a:spAutoFit/>
          </a:bodyPr>
          <a:lstStyle/>
          <a:p>
            <a:pPr marL="285750" indent="-285750">
              <a:buFontTx/>
              <a:buChar char="-"/>
            </a:pPr>
            <a:r>
              <a:rPr lang="en-US" dirty="0" smtClean="0"/>
              <a:t>Elevation gradients at five sites during selected flight days – canisters, noon – 3 pm sampling, analysis by GC/FID/MS at INSTAAR</a:t>
            </a:r>
          </a:p>
          <a:p>
            <a:pPr marL="285750" indent="-285750">
              <a:buFontTx/>
              <a:buChar char="-"/>
            </a:pPr>
            <a:r>
              <a:rPr lang="en-US" dirty="0" smtClean="0"/>
              <a:t>Diurnal cycles, 2-hour resolution at INSTAAR, in-situ GC/FID</a:t>
            </a:r>
          </a:p>
          <a:p>
            <a:pPr marL="285750" indent="-285750">
              <a:buFontTx/>
              <a:buChar char="-"/>
            </a:pPr>
            <a:r>
              <a:rPr lang="en-US" dirty="0" smtClean="0"/>
              <a:t>Programmable flask packages (PFP), diurnal cycle with 3-hour resolution at Lost Angels; analysis by GC/MS/FID at INSTAAR</a:t>
            </a:r>
          </a:p>
          <a:p>
            <a:pPr marL="285750" indent="-285750">
              <a:buFontTx/>
              <a:buChar char="-"/>
            </a:pPr>
            <a:endParaRPr lang="en-US" dirty="0"/>
          </a:p>
          <a:p>
            <a:pPr marL="285750" indent="-285750">
              <a:buFontTx/>
              <a:buChar char="-"/>
            </a:pPr>
            <a:r>
              <a:rPr lang="en-US" dirty="0" smtClean="0"/>
              <a:t>Integrated 3-day sampling into Summa cans at four sites in Boulder and Eastern Boulder County, once every week, June – Aug.</a:t>
            </a:r>
          </a:p>
          <a:p>
            <a:pPr marL="285750" indent="-285750">
              <a:buFontTx/>
              <a:buChar char="-"/>
            </a:pPr>
            <a:r>
              <a:rPr lang="en-US" dirty="0" smtClean="0"/>
              <a:t>Integrated 3-day sampling onto solid adsorbent cartridges in Boulder and Eastern Boulder County, once every week, June – Aug.</a:t>
            </a:r>
          </a:p>
          <a:p>
            <a:pPr marL="285750" indent="-285750">
              <a:buFontTx/>
              <a:buChar char="-"/>
            </a:pPr>
            <a:endParaRPr lang="en-US" dirty="0"/>
          </a:p>
        </p:txBody>
      </p:sp>
      <p:pic>
        <p:nvPicPr>
          <p:cNvPr id="15362" name="Picture 2" descr="http://www.esrl.noaa.gov/gmd/ccgg/aircraft/images/PCP_and_PF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3962400"/>
            <a:ext cx="3505119" cy="223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92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533400"/>
          </a:xfrm>
        </p:spPr>
        <p:txBody>
          <a:bodyPr>
            <a:normAutofit fontScale="90000"/>
          </a:bodyPr>
          <a:lstStyle/>
          <a:p>
            <a:r>
              <a:rPr lang="en-US" sz="3200" b="1" dirty="0" smtClean="0">
                <a:solidFill>
                  <a:schemeClr val="accent1">
                    <a:lumMod val="50000"/>
                  </a:schemeClr>
                </a:solidFill>
              </a:rPr>
              <a:t>CU Boulder Site (INSTAAR) VOC Diurnal Cycles</a:t>
            </a:r>
            <a:r>
              <a:rPr lang="en-US" sz="2800" b="1" dirty="0" smtClean="0">
                <a:solidFill>
                  <a:schemeClr val="accent1">
                    <a:lumMod val="50000"/>
                  </a:schemeClr>
                </a:solidFill>
              </a:rPr>
              <a:t/>
            </a:r>
            <a:br>
              <a:rPr lang="en-US" sz="2800" b="1" dirty="0" smtClean="0">
                <a:solidFill>
                  <a:schemeClr val="accent1">
                    <a:lumMod val="50000"/>
                  </a:schemeClr>
                </a:solidFill>
              </a:rPr>
            </a:br>
            <a:r>
              <a:rPr lang="en-US" sz="2400" b="1" dirty="0" smtClean="0">
                <a:solidFill>
                  <a:schemeClr val="accent1">
                    <a:lumMod val="50000"/>
                  </a:schemeClr>
                </a:solidFill>
              </a:rPr>
              <a:t>July 17</a:t>
            </a:r>
            <a:endParaRPr lang="en-US" sz="24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5 of 16</a:t>
            </a:r>
            <a:endParaRPr lang="en-US" sz="900" b="1" dirty="0">
              <a:solidFill>
                <a:schemeClr val="tx2"/>
              </a:solidFill>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617" y="1828800"/>
            <a:ext cx="4968965" cy="361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945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991" y="457200"/>
            <a:ext cx="7772400" cy="533400"/>
          </a:xfrm>
        </p:spPr>
        <p:txBody>
          <a:bodyPr>
            <a:normAutofit fontScale="90000"/>
          </a:bodyPr>
          <a:lstStyle/>
          <a:p>
            <a:r>
              <a:rPr lang="en-US" sz="2700" b="1" dirty="0" smtClean="0">
                <a:solidFill>
                  <a:schemeClr val="accent1">
                    <a:lumMod val="50000"/>
                  </a:schemeClr>
                </a:solidFill>
              </a:rPr>
              <a:t>CU Boulder Site (INSTAAR) VOC Diurnal Cycles</a:t>
            </a:r>
            <a:r>
              <a:rPr lang="en-US" sz="2400" b="1" dirty="0" smtClean="0">
                <a:solidFill>
                  <a:schemeClr val="accent1">
                    <a:lumMod val="50000"/>
                  </a:schemeClr>
                </a:solidFill>
              </a:rPr>
              <a:t/>
            </a:r>
            <a:br>
              <a:rPr lang="en-US" sz="2400" b="1" dirty="0" smtClean="0">
                <a:solidFill>
                  <a:schemeClr val="accent1">
                    <a:lumMod val="50000"/>
                  </a:schemeClr>
                </a:solidFill>
              </a:rPr>
            </a:br>
            <a:r>
              <a:rPr lang="en-US" sz="2000" b="1" dirty="0" smtClean="0">
                <a:solidFill>
                  <a:schemeClr val="accent1">
                    <a:lumMod val="50000"/>
                  </a:schemeClr>
                </a:solidFill>
              </a:rPr>
              <a:t>July 17, 20, 23, 26, 27</a:t>
            </a:r>
            <a:r>
              <a:rPr lang="en-US" sz="2000" b="1" smtClean="0">
                <a:solidFill>
                  <a:schemeClr val="accent1">
                    <a:lumMod val="50000"/>
                  </a:schemeClr>
                </a:solidFill>
              </a:rPr>
              <a:t>, 31</a:t>
            </a:r>
            <a:endParaRPr lang="en-US" sz="20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a:t>
            </a:r>
            <a:r>
              <a:rPr lang="en-US" sz="900" b="1" i="1" dirty="0" smtClean="0"/>
              <a:t>FRAPPÉ                             </a:t>
            </a:r>
            <a:r>
              <a:rPr lang="en-US" sz="900" b="1" dirty="0" smtClean="0">
                <a:solidFill>
                  <a:schemeClr val="tx2"/>
                </a:solidFill>
              </a:rPr>
              <a:t>Slide 6 of 16</a:t>
            </a:r>
            <a:endParaRPr lang="en-US" sz="900" b="1" dirty="0">
              <a:solidFill>
                <a:schemeClr val="tx2"/>
              </a:solid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535" y="1869567"/>
            <a:ext cx="2379644" cy="172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8619" y="1897920"/>
            <a:ext cx="2346656" cy="170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1418" y="1903236"/>
            <a:ext cx="2343638" cy="170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940" y="4038600"/>
            <a:ext cx="2367239" cy="17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200" y="4038600"/>
            <a:ext cx="2346656" cy="170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4038600"/>
            <a:ext cx="2346656" cy="170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599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991" y="457200"/>
            <a:ext cx="7772400" cy="533400"/>
          </a:xfrm>
        </p:spPr>
        <p:txBody>
          <a:bodyPr>
            <a:normAutofit fontScale="90000"/>
          </a:bodyPr>
          <a:lstStyle/>
          <a:p>
            <a:r>
              <a:rPr lang="en-US" sz="2700" b="1" dirty="0" smtClean="0">
                <a:solidFill>
                  <a:schemeClr val="accent1">
                    <a:lumMod val="50000"/>
                  </a:schemeClr>
                </a:solidFill>
              </a:rPr>
              <a:t>CU Boulder Site (INSTAAR) VOC Diurnal Cycles</a:t>
            </a:r>
            <a:r>
              <a:rPr lang="en-US" sz="2400" b="1" dirty="0" smtClean="0">
                <a:solidFill>
                  <a:schemeClr val="accent1">
                    <a:lumMod val="50000"/>
                  </a:schemeClr>
                </a:solidFill>
              </a:rPr>
              <a:t/>
            </a:r>
            <a:br>
              <a:rPr lang="en-US" sz="2400" b="1" dirty="0" smtClean="0">
                <a:solidFill>
                  <a:schemeClr val="accent1">
                    <a:lumMod val="50000"/>
                  </a:schemeClr>
                </a:solidFill>
              </a:rPr>
            </a:br>
            <a:r>
              <a:rPr lang="en-US" sz="2000" b="1" dirty="0" smtClean="0">
                <a:solidFill>
                  <a:schemeClr val="accent1">
                    <a:lumMod val="50000"/>
                  </a:schemeClr>
                </a:solidFill>
              </a:rPr>
              <a:t>July 26</a:t>
            </a:r>
            <a:endParaRPr lang="en-US" sz="2000" b="1"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a:t>
            </a:r>
            <a:r>
              <a:rPr lang="en-US" sz="900" b="1" i="1" dirty="0" smtClean="0"/>
              <a:t>FRAPPÉ                             </a:t>
            </a:r>
            <a:r>
              <a:rPr lang="en-US" sz="900" b="1" dirty="0" smtClean="0">
                <a:solidFill>
                  <a:schemeClr val="tx2"/>
                </a:solidFill>
              </a:rPr>
              <a:t>Slide 7 of 16</a:t>
            </a:r>
            <a:endParaRPr lang="en-US" sz="900" b="1" dirty="0">
              <a:solidFill>
                <a:schemeClr val="tx2"/>
              </a:solidFill>
            </a:endParaRPr>
          </a:p>
        </p:txBody>
      </p:sp>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564" y="1524000"/>
            <a:ext cx="6022738" cy="437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655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8 of 16</a:t>
            </a:r>
            <a:endParaRPr lang="en-US" sz="900" b="1"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34" y="304800"/>
            <a:ext cx="5782482" cy="5620535"/>
          </a:xfrm>
          <a:prstGeom prst="rect">
            <a:avLst/>
          </a:prstGeom>
        </p:spPr>
      </p:pic>
    </p:spTree>
    <p:extLst>
      <p:ext uri="{BB962C8B-B14F-4D97-AF65-F5344CB8AC3E}">
        <p14:creationId xmlns:p14="http://schemas.microsoft.com/office/powerpoint/2010/main" val="3246179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3600" y="1168844"/>
            <a:ext cx="3048000" cy="355156"/>
          </a:xfrm>
        </p:spPr>
        <p:txBody>
          <a:bodyPr>
            <a:normAutofit fontScale="90000"/>
          </a:bodyPr>
          <a:lstStyle/>
          <a:p>
            <a:pPr algn="l"/>
            <a:r>
              <a:rPr lang="en-US" sz="2400" b="1" dirty="0" smtClean="0">
                <a:solidFill>
                  <a:schemeClr val="accent1">
                    <a:lumMod val="50000"/>
                  </a:schemeClr>
                </a:solidFill>
              </a:rPr>
              <a:t>Methane spatial distribution June – Aug.</a:t>
            </a:r>
            <a:br>
              <a:rPr lang="en-US" sz="2400" b="1" dirty="0" smtClean="0">
                <a:solidFill>
                  <a:schemeClr val="accent1">
                    <a:lumMod val="50000"/>
                  </a:schemeClr>
                </a:solidFill>
              </a:rPr>
            </a:br>
            <a:r>
              <a:rPr lang="en-US" sz="2400" b="1" dirty="0">
                <a:solidFill>
                  <a:schemeClr val="accent1">
                    <a:lumMod val="50000"/>
                  </a:schemeClr>
                </a:solidFill>
              </a:rPr>
              <a:t/>
            </a:r>
            <a:br>
              <a:rPr lang="en-US" sz="2400" b="1" dirty="0">
                <a:solidFill>
                  <a:schemeClr val="accent1">
                    <a:lumMod val="50000"/>
                  </a:schemeClr>
                </a:solidFill>
              </a:rPr>
            </a:br>
            <a:endParaRPr lang="en-US" sz="1800" dirty="0">
              <a:solidFill>
                <a:schemeClr val="accent1">
                  <a:lumMod val="50000"/>
                </a:schemeClr>
              </a:solidFill>
            </a:endParaRPr>
          </a:p>
        </p:txBody>
      </p:sp>
      <p:cxnSp>
        <p:nvCxnSpPr>
          <p:cNvPr id="8" name="Straight Connector 7"/>
          <p:cNvCxnSpPr/>
          <p:nvPr/>
        </p:nvCxnSpPr>
        <p:spPr>
          <a:xfrm flipH="1">
            <a:off x="16933" y="6400800"/>
            <a:ext cx="9144000" cy="762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199"/>
            <a:ext cx="9067800" cy="230832"/>
          </a:xfrm>
          <a:prstGeom prst="rect">
            <a:avLst/>
          </a:prstGeom>
          <a:noFill/>
        </p:spPr>
        <p:txBody>
          <a:bodyPr wrap="square" rtlCol="0">
            <a:spAutoFit/>
          </a:bodyPr>
          <a:lstStyle/>
          <a:p>
            <a:r>
              <a:rPr lang="en-US" sz="900" dirty="0">
                <a:solidFill>
                  <a:schemeClr val="tx2"/>
                </a:solidFill>
              </a:rPr>
              <a:t>FRAPPÉ/DISCOVER-AQ Science Team Meeting: </a:t>
            </a:r>
            <a:r>
              <a:rPr lang="en-US" sz="900" b="1" i="1" dirty="0">
                <a:solidFill>
                  <a:schemeClr val="accent1">
                    <a:lumMod val="50000"/>
                  </a:schemeClr>
                </a:solidFill>
              </a:rPr>
              <a:t>Surface Observations of VOC Along an Elevation Gradient in the  Northern Colorado Front Range</a:t>
            </a:r>
            <a:r>
              <a:rPr lang="en-US" sz="900" b="1" i="1" dirty="0"/>
              <a:t> during FRAPPÉ </a:t>
            </a:r>
            <a:r>
              <a:rPr lang="en-US" sz="900" b="1" i="1" dirty="0" smtClean="0"/>
              <a:t>                     </a:t>
            </a:r>
            <a:r>
              <a:rPr lang="en-US" sz="900" b="1" dirty="0" smtClean="0">
                <a:solidFill>
                  <a:schemeClr val="tx2"/>
                </a:solidFill>
              </a:rPr>
              <a:t>Slide 16 of 16 </a:t>
            </a:r>
            <a:endParaRPr lang="en-US" sz="900" b="1" dirty="0">
              <a:solidFill>
                <a:schemeClr val="tx2"/>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b="11622"/>
          <a:stretch/>
        </p:blipFill>
        <p:spPr bwMode="auto">
          <a:xfrm>
            <a:off x="3657600" y="2971800"/>
            <a:ext cx="4807266" cy="2743200"/>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49" y="404336"/>
            <a:ext cx="5596359" cy="2567463"/>
          </a:xfrm>
          <a:prstGeom prst="rect">
            <a:avLst/>
          </a:prstGeom>
        </p:spPr>
      </p:pic>
      <p:cxnSp>
        <p:nvCxnSpPr>
          <p:cNvPr id="4" name="Straight Arrow Connector 3"/>
          <p:cNvCxnSpPr/>
          <p:nvPr/>
        </p:nvCxnSpPr>
        <p:spPr>
          <a:xfrm>
            <a:off x="3200400" y="1828800"/>
            <a:ext cx="1447800" cy="266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800600" y="2209800"/>
            <a:ext cx="609600" cy="205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48200" y="1524000"/>
            <a:ext cx="1447800" cy="251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1828800"/>
            <a:ext cx="1752600" cy="213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00600" y="762000"/>
            <a:ext cx="2743200" cy="2971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41375" y="3435459"/>
            <a:ext cx="1676400" cy="1815882"/>
          </a:xfrm>
          <a:prstGeom prst="rect">
            <a:avLst/>
          </a:prstGeom>
        </p:spPr>
        <p:txBody>
          <a:bodyPr wrap="square">
            <a:spAutoFit/>
          </a:bodyPr>
          <a:lstStyle/>
          <a:p>
            <a:r>
              <a:rPr lang="en-US" sz="1400" dirty="0" smtClean="0">
                <a:solidFill>
                  <a:schemeClr val="accent1">
                    <a:lumMod val="50000"/>
                  </a:schemeClr>
                </a:solidFill>
              </a:rPr>
              <a:t>10-12 x </a:t>
            </a:r>
            <a:r>
              <a:rPr lang="en-US" sz="1400" dirty="0">
                <a:solidFill>
                  <a:schemeClr val="accent1">
                    <a:lumMod val="50000"/>
                  </a:schemeClr>
                </a:solidFill>
              </a:rPr>
              <a:t>3-day sampling periods;</a:t>
            </a:r>
            <a:br>
              <a:rPr lang="en-US" sz="1400" dirty="0">
                <a:solidFill>
                  <a:schemeClr val="accent1">
                    <a:lumMod val="50000"/>
                  </a:schemeClr>
                </a:solidFill>
              </a:rPr>
            </a:br>
            <a:r>
              <a:rPr lang="en-US" sz="1400" dirty="0">
                <a:solidFill>
                  <a:schemeClr val="accent1">
                    <a:lumMod val="50000"/>
                  </a:schemeClr>
                </a:solidFill>
              </a:rPr>
              <a:t>1-month mean total average spread over three </a:t>
            </a:r>
            <a:r>
              <a:rPr lang="en-US" sz="1400" dirty="0" smtClean="0">
                <a:solidFill>
                  <a:schemeClr val="accent1">
                    <a:lumMod val="50000"/>
                  </a:schemeClr>
                </a:solidFill>
              </a:rPr>
              <a:t>months</a:t>
            </a:r>
          </a:p>
          <a:p>
            <a:endParaRPr lang="en-US" sz="1400" dirty="0">
              <a:solidFill>
                <a:schemeClr val="accent1">
                  <a:lumMod val="50000"/>
                </a:schemeClr>
              </a:solidFill>
            </a:endParaRPr>
          </a:p>
          <a:p>
            <a:r>
              <a:rPr lang="en-US" sz="1400" dirty="0" smtClean="0">
                <a:solidFill>
                  <a:schemeClr val="accent1">
                    <a:lumMod val="50000"/>
                  </a:schemeClr>
                </a:solidFill>
              </a:rPr>
              <a:t>=&gt; 700-800 hours of data coverage</a:t>
            </a:r>
            <a:endParaRPr lang="en-US" sz="1400" dirty="0"/>
          </a:p>
        </p:txBody>
      </p:sp>
    </p:spTree>
    <p:extLst>
      <p:ext uri="{BB962C8B-B14F-4D97-AF65-F5344CB8AC3E}">
        <p14:creationId xmlns:p14="http://schemas.microsoft.com/office/powerpoint/2010/main" val="471838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8755</TotalTime>
  <Words>1312</Words>
  <Application>Microsoft Macintosh PowerPoint</Application>
  <PresentationFormat>On-screen Show (4:3)</PresentationFormat>
  <Paragraphs>79</Paragraphs>
  <Slides>15</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Surface Observations of Volatile Organic Compounds Along an Elevation Gradient in the  Northern Colorado Front Range During FRAPPE  </vt:lpstr>
      <vt:lpstr>Title</vt:lpstr>
      <vt:lpstr>PowerPoint Presentation</vt:lpstr>
      <vt:lpstr>FRAPPE VOC Monitoring</vt:lpstr>
      <vt:lpstr>CU Boulder Site (INSTAAR) VOC Diurnal Cycles July 17</vt:lpstr>
      <vt:lpstr>CU Boulder Site (INSTAAR) VOC Diurnal Cycles July 17, 20, 23, 26, 27, 31</vt:lpstr>
      <vt:lpstr>CU Boulder Site (INSTAAR) VOC Diurnal Cycles July 26</vt:lpstr>
      <vt:lpstr>PowerPoint Presentation</vt:lpstr>
      <vt:lpstr>Methane spatial distribution June – Aug.  </vt:lpstr>
      <vt:lpstr>VOC Spatial Distribution June - August</vt:lpstr>
      <vt:lpstr>VOC Spatial Distribution June - August</vt:lpstr>
      <vt:lpstr>PowerPoint Presentation</vt:lpstr>
      <vt:lpstr>Boulder Reservoir - April 2017</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detlev</dc:creator>
  <cp:lastModifiedBy>Sam Rossabi</cp:lastModifiedBy>
  <cp:revision>74</cp:revision>
  <dcterms:created xsi:type="dcterms:W3CDTF">2015-04-29T23:15:32Z</dcterms:created>
  <dcterms:modified xsi:type="dcterms:W3CDTF">2017-05-03T18:37:00Z</dcterms:modified>
</cp:coreProperties>
</file>