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9"/>
  </p:notesMasterIdLst>
  <p:handoutMasterIdLst>
    <p:handoutMasterId r:id="rId30"/>
  </p:handoutMasterIdLst>
  <p:sldIdLst>
    <p:sldId id="256" r:id="rId2"/>
    <p:sldId id="257" r:id="rId3"/>
    <p:sldId id="258" r:id="rId4"/>
    <p:sldId id="259" r:id="rId5"/>
    <p:sldId id="273" r:id="rId6"/>
    <p:sldId id="262" r:id="rId7"/>
    <p:sldId id="263" r:id="rId8"/>
    <p:sldId id="264" r:id="rId9"/>
    <p:sldId id="265" r:id="rId10"/>
    <p:sldId id="266" r:id="rId11"/>
    <p:sldId id="284" r:id="rId12"/>
    <p:sldId id="267" r:id="rId13"/>
    <p:sldId id="268" r:id="rId14"/>
    <p:sldId id="269" r:id="rId15"/>
    <p:sldId id="282" r:id="rId16"/>
    <p:sldId id="270" r:id="rId17"/>
    <p:sldId id="271" r:id="rId18"/>
    <p:sldId id="272" r:id="rId19"/>
    <p:sldId id="274" r:id="rId20"/>
    <p:sldId id="275" r:id="rId21"/>
    <p:sldId id="279" r:id="rId22"/>
    <p:sldId id="281" r:id="rId23"/>
    <p:sldId id="276" r:id="rId24"/>
    <p:sldId id="277" r:id="rId25"/>
    <p:sldId id="278" r:id="rId26"/>
    <p:sldId id="283" r:id="rId27"/>
    <p:sldId id="261" r:id="rId2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5pPr>
    <a:lvl6pPr marL="2286000" algn="l" defTabSz="457200" rtl="0" eaLnBrk="1" latinLnBrk="0" hangingPunct="1">
      <a:defRPr sz="2400" kern="1200">
        <a:solidFill>
          <a:schemeClr val="tx1"/>
        </a:solidFill>
        <a:latin typeface="Verdana" charset="0"/>
        <a:ea typeface="ＭＳ Ｐゴシック" charset="0"/>
        <a:cs typeface="ＭＳ Ｐゴシック" charset="0"/>
      </a:defRPr>
    </a:lvl6pPr>
    <a:lvl7pPr marL="2743200" algn="l" defTabSz="457200" rtl="0" eaLnBrk="1" latinLnBrk="0" hangingPunct="1">
      <a:defRPr sz="2400" kern="1200">
        <a:solidFill>
          <a:schemeClr val="tx1"/>
        </a:solidFill>
        <a:latin typeface="Verdana" charset="0"/>
        <a:ea typeface="ＭＳ Ｐゴシック" charset="0"/>
        <a:cs typeface="ＭＳ Ｐゴシック" charset="0"/>
      </a:defRPr>
    </a:lvl7pPr>
    <a:lvl8pPr marL="3200400" algn="l" defTabSz="457200" rtl="0" eaLnBrk="1" latinLnBrk="0" hangingPunct="1">
      <a:defRPr sz="2400" kern="1200">
        <a:solidFill>
          <a:schemeClr val="tx1"/>
        </a:solidFill>
        <a:latin typeface="Verdana" charset="0"/>
        <a:ea typeface="ＭＳ Ｐゴシック" charset="0"/>
        <a:cs typeface="ＭＳ Ｐゴシック" charset="0"/>
      </a:defRPr>
    </a:lvl8pPr>
    <a:lvl9pPr marL="3657600" algn="l" defTabSz="457200" rtl="0" eaLnBrk="1" latinLnBrk="0" hangingPunct="1">
      <a:defRPr sz="2400" kern="1200">
        <a:solidFill>
          <a:schemeClr val="tx1"/>
        </a:solidFill>
        <a:latin typeface="Verdan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96" userDrawn="1">
          <p15:clr>
            <a:srgbClr val="A4A3A4"/>
          </p15:clr>
        </p15:guide>
        <p15:guide id="2" pos="2688" userDrawn="1">
          <p15:clr>
            <a:srgbClr val="A4A3A4"/>
          </p15:clr>
        </p15:guide>
        <p15:guide id="4" orient="horz" pos="1156" userDrawn="1">
          <p15:clr>
            <a:srgbClr val="A4A3A4"/>
          </p15:clr>
        </p15:guide>
        <p15:guide id="5" pos="5592" userDrawn="1">
          <p15:clr>
            <a:srgbClr val="A4A3A4"/>
          </p15:clr>
        </p15:guide>
        <p15:guide id="6" orient="horz" pos="2224" userDrawn="1">
          <p15:clr>
            <a:srgbClr val="A4A3A4"/>
          </p15:clr>
        </p15:guide>
        <p15:guide id="7" orient="horz" pos="4056" userDrawn="1">
          <p15:clr>
            <a:srgbClr val="A4A3A4"/>
          </p15:clr>
        </p15:guide>
        <p15:guide id="8" pos="768" userDrawn="1">
          <p15:clr>
            <a:srgbClr val="A4A3A4"/>
          </p15:clr>
        </p15:guide>
        <p15:guide id="9" pos="5064" userDrawn="1">
          <p15:clr>
            <a:srgbClr val="A4A3A4"/>
          </p15:clr>
        </p15:guide>
        <p15:guide id="10" pos="1944" userDrawn="1">
          <p15:clr>
            <a:srgbClr val="A4A3A4"/>
          </p15:clr>
        </p15:guide>
        <p15:guide id="11" orient="horz" pos="369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99"/>
    <p:restoredTop sz="77281"/>
  </p:normalViewPr>
  <p:slideViewPr>
    <p:cSldViewPr snapToGrid="0" snapToObjects="1" showGuides="1">
      <p:cViewPr varScale="1">
        <p:scale>
          <a:sx n="65" d="100"/>
          <a:sy n="65" d="100"/>
        </p:scale>
        <p:origin x="2144" y="184"/>
      </p:cViewPr>
      <p:guideLst>
        <p:guide orient="horz" pos="96"/>
        <p:guide pos="2688"/>
        <p:guide orient="horz" pos="1156"/>
        <p:guide pos="5592"/>
        <p:guide orient="horz" pos="2224"/>
        <p:guide orient="horz" pos="4056"/>
        <p:guide pos="768"/>
        <p:guide pos="5064"/>
        <p:guide pos="1944"/>
        <p:guide orient="horz" pos="3696"/>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43" d="100"/>
          <a:sy n="143" d="100"/>
        </p:scale>
        <p:origin x="4584" y="216"/>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868523-1168-F84C-85A0-842CA45D2899}" type="datetimeFigureOut">
              <a:rPr lang="en-US" smtClean="0"/>
              <a:t>5/3/17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B7AD75-A4A1-7E49-960E-EA1E572CCBA8}" type="slidenum">
              <a:rPr lang="en-US" smtClean="0"/>
              <a:t>‹#›</a:t>
            </a:fld>
            <a:endParaRPr lang="en-US"/>
          </a:p>
        </p:txBody>
      </p:sp>
    </p:spTree>
    <p:extLst>
      <p:ext uri="{BB962C8B-B14F-4D97-AF65-F5344CB8AC3E}">
        <p14:creationId xmlns:p14="http://schemas.microsoft.com/office/powerpoint/2010/main" val="1857172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439D3C-7972-B142-B0B8-7A46CA7C13D0}" type="datetimeFigureOut">
              <a:rPr lang="en-US" smtClean="0"/>
              <a:t>5/3/17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4BB43E-2555-2F4C-8DF9-FF63080C8565}" type="slidenum">
              <a:rPr lang="en-US" smtClean="0"/>
              <a:t>‹#›</a:t>
            </a:fld>
            <a:endParaRPr lang="en-US"/>
          </a:p>
        </p:txBody>
      </p:sp>
    </p:spTree>
    <p:extLst>
      <p:ext uri="{BB962C8B-B14F-4D97-AF65-F5344CB8AC3E}">
        <p14:creationId xmlns:p14="http://schemas.microsoft.com/office/powerpoint/2010/main" val="1467135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4BB43E-2555-2F4C-8DF9-FF63080C8565}" type="slidenum">
              <a:rPr lang="en-US" smtClean="0"/>
              <a:t>1</a:t>
            </a:fld>
            <a:endParaRPr lang="en-US"/>
          </a:p>
        </p:txBody>
      </p:sp>
    </p:spTree>
    <p:extLst>
      <p:ext uri="{BB962C8B-B14F-4D97-AF65-F5344CB8AC3E}">
        <p14:creationId xmlns:p14="http://schemas.microsoft.com/office/powerpoint/2010/main" val="105917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Longitude-Altitude Cross Section of TR</a:t>
            </a:r>
            <a:r>
              <a:rPr lang="en-US" sz="1200" kern="1200" baseline="30000" dirty="0" smtClean="0">
                <a:solidFill>
                  <a:schemeClr val="tx1"/>
                </a:solidFill>
                <a:effectLst/>
                <a:latin typeface="+mn-lt"/>
                <a:ea typeface="+mn-ea"/>
                <a:cs typeface="+mn-cs"/>
              </a:rPr>
              <a:t>OG</a:t>
            </a:r>
            <a:r>
              <a:rPr lang="en-US" sz="1200" kern="1200" dirty="0" smtClean="0">
                <a:solidFill>
                  <a:schemeClr val="tx1"/>
                </a:solidFill>
                <a:effectLst/>
                <a:latin typeface="+mn-lt"/>
                <a:ea typeface="+mn-ea"/>
                <a:cs typeface="+mn-cs"/>
              </a:rPr>
              <a:t> at 40.07N (single grid box in latitude) for 12 August 22 UTC (16 LT, top) and 13 August 2 UTC (12 August 20 LT, bottom); Granby is at 40.08N and -105.94W, 2400m </a:t>
            </a:r>
            <a:r>
              <a:rPr lang="en-US" sz="1200" kern="1200" dirty="0" err="1" smtClean="0">
                <a:solidFill>
                  <a:schemeClr val="tx1"/>
                </a:solidFill>
                <a:effectLst/>
                <a:latin typeface="+mn-lt"/>
                <a:ea typeface="+mn-ea"/>
                <a:cs typeface="+mn-cs"/>
              </a:rPr>
              <a:t>asl</a:t>
            </a:r>
            <a:r>
              <a:rPr lang="en-US" sz="1200" kern="1200" dirty="0" smtClean="0">
                <a:solidFill>
                  <a:schemeClr val="tx1"/>
                </a:solidFill>
                <a:effectLst/>
                <a:latin typeface="+mn-lt"/>
                <a:ea typeface="+mn-ea"/>
                <a:cs typeface="+mn-cs"/>
              </a:rPr>
              <a:t>. Horizontal winds are indicated by black arrows, vertical winds are shown as white arrows. For clarity only vertical winds &gt; 0.2m/s are included. The height of the PBLH is plotted as a black line. </a:t>
            </a:r>
            <a:endParaRPr lang="en-US" dirty="0"/>
          </a:p>
        </p:txBody>
      </p:sp>
      <p:sp>
        <p:nvSpPr>
          <p:cNvPr id="4" name="Slide Number Placeholder 3"/>
          <p:cNvSpPr>
            <a:spLocks noGrp="1"/>
          </p:cNvSpPr>
          <p:nvPr>
            <p:ph type="sldNum" sz="quarter" idx="10"/>
          </p:nvPr>
        </p:nvSpPr>
        <p:spPr/>
        <p:txBody>
          <a:bodyPr/>
          <a:lstStyle/>
          <a:p>
            <a:fld id="{9C4BB43E-2555-2F4C-8DF9-FF63080C8565}" type="slidenum">
              <a:rPr lang="en-US" smtClean="0"/>
              <a:t>16</a:t>
            </a:fld>
            <a:endParaRPr lang="en-US"/>
          </a:p>
        </p:txBody>
      </p:sp>
    </p:spTree>
    <p:extLst>
      <p:ext uri="{BB962C8B-B14F-4D97-AF65-F5344CB8AC3E}">
        <p14:creationId xmlns:p14="http://schemas.microsoft.com/office/powerpoint/2010/main" val="158873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4BB43E-2555-2F4C-8DF9-FF63080C8565}" type="slidenum">
              <a:rPr lang="en-US" smtClean="0"/>
              <a:t>17</a:t>
            </a:fld>
            <a:endParaRPr lang="en-US"/>
          </a:p>
        </p:txBody>
      </p:sp>
    </p:spTree>
    <p:extLst>
      <p:ext uri="{BB962C8B-B14F-4D97-AF65-F5344CB8AC3E}">
        <p14:creationId xmlns:p14="http://schemas.microsoft.com/office/powerpoint/2010/main" val="1486608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4BB43E-2555-2F4C-8DF9-FF63080C8565}" type="slidenum">
              <a:rPr lang="en-US" smtClean="0"/>
              <a:t>18</a:t>
            </a:fld>
            <a:endParaRPr lang="en-US"/>
          </a:p>
        </p:txBody>
      </p:sp>
    </p:spTree>
    <p:extLst>
      <p:ext uri="{BB962C8B-B14F-4D97-AF65-F5344CB8AC3E}">
        <p14:creationId xmlns:p14="http://schemas.microsoft.com/office/powerpoint/2010/main" val="699343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4BB43E-2555-2F4C-8DF9-FF63080C8565}" type="slidenum">
              <a:rPr lang="en-US" smtClean="0"/>
              <a:t>8</a:t>
            </a:fld>
            <a:endParaRPr lang="en-US"/>
          </a:p>
        </p:txBody>
      </p:sp>
    </p:spTree>
    <p:extLst>
      <p:ext uri="{BB962C8B-B14F-4D97-AF65-F5344CB8AC3E}">
        <p14:creationId xmlns:p14="http://schemas.microsoft.com/office/powerpoint/2010/main" val="1461598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4BB43E-2555-2F4C-8DF9-FF63080C8565}" type="slidenum">
              <a:rPr lang="en-US" smtClean="0"/>
              <a:t>9</a:t>
            </a:fld>
            <a:endParaRPr lang="en-US"/>
          </a:p>
        </p:txBody>
      </p:sp>
    </p:spTree>
    <p:extLst>
      <p:ext uri="{BB962C8B-B14F-4D97-AF65-F5344CB8AC3E}">
        <p14:creationId xmlns:p14="http://schemas.microsoft.com/office/powerpoint/2010/main" val="1736388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Upslope (red) and Downslope (black) statistics from observations (solid lines) and WRF (dotted lined). Flow is defined when winds are from within a defined wind sector at least 2/3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of the time within a given hour (Note that wind data for Trail Ridge Road are available hourly only and that model data are also only available on an hourly basis).  Upslope: Upslope Angle </a:t>
            </a:r>
            <a:r>
              <a:rPr lang="en-US" sz="1200" kern="1200" dirty="0" smtClean="0">
                <a:solidFill>
                  <a:schemeClr val="tx1"/>
                </a:solidFill>
                <a:effectLst/>
                <a:latin typeface="+mn-lt"/>
                <a:ea typeface="+mn-ea"/>
                <a:cs typeface="+mn-cs"/>
                <a:sym typeface="Symbol" charset="2"/>
              </a:rPr>
              <a:t></a:t>
            </a:r>
            <a:r>
              <a:rPr lang="en-US" sz="1200" kern="1200" dirty="0" smtClean="0">
                <a:solidFill>
                  <a:schemeClr val="tx1"/>
                </a:solidFill>
                <a:effectLst/>
                <a:latin typeface="+mn-lt"/>
                <a:ea typeface="+mn-ea"/>
                <a:cs typeface="+mn-cs"/>
              </a:rPr>
              <a:t>45deg; Downslope: 270</a:t>
            </a:r>
            <a:r>
              <a:rPr lang="en-US" sz="1200" kern="1200" dirty="0" smtClean="0">
                <a:solidFill>
                  <a:schemeClr val="tx1"/>
                </a:solidFill>
                <a:effectLst/>
                <a:latin typeface="+mn-lt"/>
                <a:ea typeface="+mn-ea"/>
                <a:cs typeface="+mn-cs"/>
                <a:sym typeface="Symbol" charset="2"/>
              </a:rPr>
              <a:t></a:t>
            </a:r>
            <a:r>
              <a:rPr lang="en-US" sz="1200" kern="1200" dirty="0" smtClean="0">
                <a:solidFill>
                  <a:schemeClr val="tx1"/>
                </a:solidFill>
                <a:effectLst/>
                <a:latin typeface="+mn-lt"/>
                <a:ea typeface="+mn-ea"/>
                <a:cs typeface="+mn-cs"/>
              </a:rPr>
              <a:t>45deg; only data with wind speeds &gt; 0.3 m/s (i.e. data that are not defined calm based on Beaufort scale). The upslope angle has been defined based on </a:t>
            </a:r>
            <a:r>
              <a:rPr lang="en-US" sz="1200" kern="1200" dirty="0" err="1" smtClean="0">
                <a:solidFill>
                  <a:schemeClr val="tx1"/>
                </a:solidFill>
                <a:effectLst/>
                <a:latin typeface="+mn-lt"/>
                <a:ea typeface="+mn-ea"/>
                <a:cs typeface="+mn-cs"/>
              </a:rPr>
              <a:t>windrose</a:t>
            </a:r>
            <a:r>
              <a:rPr lang="en-US" sz="1200" kern="1200" dirty="0" smtClean="0">
                <a:solidFill>
                  <a:schemeClr val="tx1"/>
                </a:solidFill>
                <a:effectLst/>
                <a:latin typeface="+mn-lt"/>
                <a:ea typeface="+mn-ea"/>
                <a:cs typeface="+mn-cs"/>
              </a:rPr>
              <a:t> analysis. The frequency is given as percentage of upslope or downslope of all valid measurements. </a:t>
            </a:r>
          </a:p>
          <a:p>
            <a:endParaRPr lang="en-US" dirty="0" smtClean="0"/>
          </a:p>
          <a:p>
            <a:r>
              <a:rPr lang="en-US" dirty="0" smtClean="0"/>
              <a:t>Model</a:t>
            </a:r>
            <a:r>
              <a:rPr lang="en-US" baseline="0" dirty="0" smtClean="0"/>
              <a:t> okay job</a:t>
            </a:r>
            <a:endParaRPr lang="en-US" dirty="0" smtClean="0"/>
          </a:p>
          <a:p>
            <a:r>
              <a:rPr lang="en-US" dirty="0" smtClean="0"/>
              <a:t>All</a:t>
            </a:r>
            <a:r>
              <a:rPr lang="en-US" baseline="0" dirty="0" smtClean="0"/>
              <a:t> sites dominated by up/downslope</a:t>
            </a:r>
          </a:p>
          <a:p>
            <a:r>
              <a:rPr lang="en-US" sz="1200" kern="1200" dirty="0" smtClean="0">
                <a:solidFill>
                  <a:schemeClr val="tx1"/>
                </a:solidFill>
                <a:effectLst/>
                <a:latin typeface="+mn-lt"/>
                <a:ea typeface="+mn-ea"/>
                <a:cs typeface="+mn-cs"/>
              </a:rPr>
              <a:t>Upslope flows develop the earliest at the sites closest to the Foothills (RF-North and Golden) and then spread to the East and into the mountains. </a:t>
            </a:r>
          </a:p>
          <a:p>
            <a:r>
              <a:rPr lang="en-US" sz="1200" kern="1200" dirty="0" smtClean="0">
                <a:solidFill>
                  <a:schemeClr val="tx1"/>
                </a:solidFill>
                <a:effectLst/>
                <a:latin typeface="+mn-lt"/>
                <a:ea typeface="+mn-ea"/>
                <a:cs typeface="+mn-cs"/>
              </a:rPr>
              <a:t>upslope winds are also dominant at the sites East of the NFRMA, but these do not show a well-established downslope flow</a:t>
            </a:r>
            <a:endParaRPr lang="en-US" baseline="0" dirty="0" smtClean="0"/>
          </a:p>
          <a:p>
            <a:r>
              <a:rPr lang="en-US" baseline="0" dirty="0" smtClean="0"/>
              <a:t>Delayed in upslope at mountain sites.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Too strong in </a:t>
            </a:r>
            <a:r>
              <a:rPr lang="en-US" baseline="0" dirty="0" err="1" smtClean="0"/>
              <a:t>downlope</a:t>
            </a:r>
            <a:r>
              <a:rPr lang="en-US" baseline="0" dirty="0" smtClean="0"/>
              <a:t> but that is because </a:t>
            </a:r>
            <a:r>
              <a:rPr lang="en-US" sz="1200" kern="1200" dirty="0" smtClean="0">
                <a:solidFill>
                  <a:schemeClr val="tx1"/>
                </a:solidFill>
                <a:effectLst/>
                <a:latin typeface="+mn-lt"/>
                <a:ea typeface="+mn-ea"/>
                <a:cs typeface="+mn-cs"/>
              </a:rPr>
              <a:t>due to our definition of downslope as winds from within 270</a:t>
            </a:r>
            <a:r>
              <a:rPr lang="en-US" sz="1200" kern="1200" dirty="0" smtClean="0">
                <a:solidFill>
                  <a:schemeClr val="tx1"/>
                </a:solidFill>
                <a:effectLst/>
                <a:latin typeface="+mn-lt"/>
                <a:ea typeface="+mn-ea"/>
                <a:cs typeface="+mn-cs"/>
                <a:sym typeface="Symbol" charset="2"/>
              </a:rPr>
              <a:t></a:t>
            </a:r>
            <a:r>
              <a:rPr lang="en-US" sz="1200" kern="1200" dirty="0" smtClean="0">
                <a:solidFill>
                  <a:schemeClr val="tx1"/>
                </a:solidFill>
                <a:effectLst/>
                <a:latin typeface="+mn-lt"/>
                <a:ea typeface="+mn-ea"/>
                <a:cs typeface="+mn-cs"/>
              </a:rPr>
              <a:t>45 </a:t>
            </a:r>
            <a:r>
              <a:rPr lang="en-US" sz="1200" kern="1200" dirty="0" err="1" smtClean="0">
                <a:solidFill>
                  <a:schemeClr val="tx1"/>
                </a:solidFill>
                <a:effectLst/>
                <a:latin typeface="+mn-lt"/>
                <a:ea typeface="+mn-ea"/>
                <a:cs typeface="+mn-cs"/>
              </a:rPr>
              <a:t>deg</a:t>
            </a:r>
            <a:r>
              <a:rPr lang="en-US" sz="1200" kern="1200" dirty="0" smtClean="0">
                <a:solidFill>
                  <a:schemeClr val="tx1"/>
                </a:solidFill>
                <a:effectLst/>
                <a:latin typeface="+mn-lt"/>
                <a:ea typeface="+mn-ea"/>
                <a:cs typeface="+mn-cs"/>
              </a:rPr>
              <a:t> and the fact that the model winds are predominantly from the West while measured winds at Trail Ridge Road and Longs Peak are mostly from the NW and variable across the W-N, respectively</a:t>
            </a:r>
            <a:r>
              <a:rPr lang="en-US" dirty="0" smtClean="0">
                <a:effectLst/>
              </a:rPr>
              <a: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Pat: </a:t>
            </a:r>
            <a:r>
              <a:rPr lang="en-US" sz="1200" kern="1200" dirty="0" smtClean="0">
                <a:solidFill>
                  <a:schemeClr val="tx1"/>
                </a:solidFill>
                <a:effectLst/>
                <a:latin typeface="+mn-lt"/>
                <a:ea typeface="+mn-ea"/>
                <a:cs typeface="+mn-cs"/>
              </a:rPr>
              <a:t>The Longs peak site ( I believe) is in the valley for Cub Creek which has a NW to SE orientation.  This channels the flow.  Something similar might be happening at the Trail Ridge road site</a:t>
            </a:r>
          </a:p>
          <a:p>
            <a:endParaRPr lang="en-US" dirty="0"/>
          </a:p>
        </p:txBody>
      </p:sp>
      <p:sp>
        <p:nvSpPr>
          <p:cNvPr id="4" name="Slide Number Placeholder 3"/>
          <p:cNvSpPr>
            <a:spLocks noGrp="1"/>
          </p:cNvSpPr>
          <p:nvPr>
            <p:ph type="sldNum" sz="quarter" idx="10"/>
          </p:nvPr>
        </p:nvSpPr>
        <p:spPr/>
        <p:txBody>
          <a:bodyPr/>
          <a:lstStyle/>
          <a:p>
            <a:fld id="{9C4BB43E-2555-2F4C-8DF9-FF63080C8565}" type="slidenum">
              <a:rPr lang="en-US" smtClean="0"/>
              <a:t>10</a:t>
            </a:fld>
            <a:endParaRPr lang="en-US"/>
          </a:p>
        </p:txBody>
      </p:sp>
    </p:spTree>
    <p:extLst>
      <p:ext uri="{BB962C8B-B14F-4D97-AF65-F5344CB8AC3E}">
        <p14:creationId xmlns:p14="http://schemas.microsoft.com/office/powerpoint/2010/main" val="1835851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4BB43E-2555-2F4C-8DF9-FF63080C8565}" type="slidenum">
              <a:rPr lang="en-US" smtClean="0"/>
              <a:t>11</a:t>
            </a:fld>
            <a:endParaRPr lang="en-US"/>
          </a:p>
        </p:txBody>
      </p:sp>
    </p:spTree>
    <p:extLst>
      <p:ext uri="{BB962C8B-B14F-4D97-AF65-F5344CB8AC3E}">
        <p14:creationId xmlns:p14="http://schemas.microsoft.com/office/powerpoint/2010/main" val="54954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4BB43E-2555-2F4C-8DF9-FF63080C8565}" type="slidenum">
              <a:rPr lang="en-US" smtClean="0"/>
              <a:t>12</a:t>
            </a:fld>
            <a:endParaRPr lang="en-US"/>
          </a:p>
        </p:txBody>
      </p:sp>
    </p:spTree>
    <p:extLst>
      <p:ext uri="{BB962C8B-B14F-4D97-AF65-F5344CB8AC3E}">
        <p14:creationId xmlns:p14="http://schemas.microsoft.com/office/powerpoint/2010/main" val="1872717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4BB43E-2555-2F4C-8DF9-FF63080C8565}" type="slidenum">
              <a:rPr lang="en-US" smtClean="0"/>
              <a:t>13</a:t>
            </a:fld>
            <a:endParaRPr lang="en-US"/>
          </a:p>
        </p:txBody>
      </p:sp>
    </p:spTree>
    <p:extLst>
      <p:ext uri="{BB962C8B-B14F-4D97-AF65-F5344CB8AC3E}">
        <p14:creationId xmlns:p14="http://schemas.microsoft.com/office/powerpoint/2010/main" val="31764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4BB43E-2555-2F4C-8DF9-FF63080C8565}" type="slidenum">
              <a:rPr lang="en-US" smtClean="0"/>
              <a:t>14</a:t>
            </a:fld>
            <a:endParaRPr lang="en-US"/>
          </a:p>
        </p:txBody>
      </p:sp>
    </p:spTree>
    <p:extLst>
      <p:ext uri="{BB962C8B-B14F-4D97-AF65-F5344CB8AC3E}">
        <p14:creationId xmlns:p14="http://schemas.microsoft.com/office/powerpoint/2010/main" val="1974728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4BB43E-2555-2F4C-8DF9-FF63080C8565}" type="slidenum">
              <a:rPr lang="en-US" smtClean="0"/>
              <a:t>15</a:t>
            </a:fld>
            <a:endParaRPr lang="en-US"/>
          </a:p>
        </p:txBody>
      </p:sp>
    </p:spTree>
    <p:extLst>
      <p:ext uri="{BB962C8B-B14F-4D97-AF65-F5344CB8AC3E}">
        <p14:creationId xmlns:p14="http://schemas.microsoft.com/office/powerpoint/2010/main" val="118659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BD4C578-6C95-3245-8BFF-360DA691A8D8}" type="slidenum">
              <a:rPr lang="en-US"/>
              <a:pPr>
                <a:defRPr/>
              </a:pPr>
              <a:t>‹#›</a:t>
            </a:fld>
            <a:endParaRPr lang="en-US"/>
          </a:p>
        </p:txBody>
      </p:sp>
    </p:spTree>
    <p:extLst>
      <p:ext uri="{BB962C8B-B14F-4D97-AF65-F5344CB8AC3E}">
        <p14:creationId xmlns:p14="http://schemas.microsoft.com/office/powerpoint/2010/main" val="843683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288" y="35702"/>
            <a:ext cx="9143999" cy="538744"/>
          </a:xfrm>
          <a:prstGeom prst="rect">
            <a:avLst/>
          </a:prstGeom>
          <a:noFill/>
        </p:spPr>
        <p:txBody>
          <a:bodyPr/>
          <a:lstStyle>
            <a:lvl1pPr>
              <a:defRPr sz="3200" b="1">
                <a:latin typeface="Avenir Book" charset="0"/>
                <a:ea typeface="Avenir Book" charset="0"/>
                <a:cs typeface="Avenir Book" charset="0"/>
              </a:defRPr>
            </a:lvl1pPr>
          </a:lstStyle>
          <a:p>
            <a:r>
              <a:rPr lang="en-US" dirty="0" smtClean="0"/>
              <a:t>Click to edit Master title style</a:t>
            </a:r>
            <a:endParaRPr lang="en-US" dirty="0"/>
          </a:p>
        </p:txBody>
      </p:sp>
      <p:pic>
        <p:nvPicPr>
          <p:cNvPr id="8" name="Picture 2" descr="https://www.eol.ucar.edu/system/files/F_Quick_Quesitons.004.png"/>
          <p:cNvPicPr>
            <a:picLocks noChangeAspect="1" noChangeArrowheads="1"/>
          </p:cNvPicPr>
          <p:nvPr userDrawn="1"/>
        </p:nvPicPr>
        <p:blipFill rotWithShape="1">
          <a:blip r:embed="rId2" cstate="screen">
            <a:alphaModFix amt="44000"/>
            <a:extLst>
              <a:ext uri="{28A0092B-C50C-407E-A947-70E740481C1C}">
                <a14:useLocalDpi xmlns:a14="http://schemas.microsoft.com/office/drawing/2010/main"/>
              </a:ext>
            </a:extLst>
          </a:blip>
          <a:srcRect l="1" r="540"/>
          <a:stretch/>
        </p:blipFill>
        <p:spPr bwMode="auto">
          <a:xfrm>
            <a:off x="0" y="14288"/>
            <a:ext cx="9144000" cy="567285"/>
          </a:xfrm>
          <a:prstGeom prst="rect">
            <a:avLst/>
          </a:prstGeom>
          <a:noFill/>
          <a:ln>
            <a:noFill/>
          </a:ln>
          <a:effectLst>
            <a:softEdge rad="0"/>
          </a:effectLst>
          <a:scene3d>
            <a:camera prst="orthographicFront"/>
            <a:lightRig rig="threePt" dir="t"/>
          </a:scene3d>
          <a:sp3d>
            <a:contourClr>
              <a:schemeClr val="bg1"/>
            </a:contourClr>
          </a:sp3d>
        </p:spPr>
      </p:pic>
      <p:cxnSp>
        <p:nvCxnSpPr>
          <p:cNvPr id="11" name="Straight Connector 10"/>
          <p:cNvCxnSpPr/>
          <p:nvPr userDrawn="1"/>
        </p:nvCxnSpPr>
        <p:spPr bwMode="auto">
          <a:xfrm>
            <a:off x="-7144" y="574446"/>
            <a:ext cx="9151144" cy="7127"/>
          </a:xfrm>
          <a:prstGeom prst="line">
            <a:avLst/>
          </a:prstGeom>
          <a:noFill/>
          <a:ln w="254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452762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3" name="Freeform 2"/>
          <p:cNvSpPr/>
          <p:nvPr userDrawn="1"/>
        </p:nvSpPr>
        <p:spPr>
          <a:xfrm rot="5400000">
            <a:off x="-3206751" y="3195638"/>
            <a:ext cx="6850063" cy="45878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FFFFFF"/>
              </a:solidFill>
              <a:latin typeface="Calibri"/>
            </a:endParaRPr>
          </a:p>
        </p:txBody>
      </p:sp>
    </p:spTree>
    <p:extLst>
      <p:ext uri="{BB962C8B-B14F-4D97-AF65-F5344CB8AC3E}">
        <p14:creationId xmlns:p14="http://schemas.microsoft.com/office/powerpoint/2010/main" val="4095350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3" name="Freeform 2"/>
          <p:cNvSpPr/>
          <p:nvPr userDrawn="1"/>
        </p:nvSpPr>
        <p:spPr>
          <a:xfrm>
            <a:off x="1808163" y="6604000"/>
            <a:ext cx="7337425" cy="25558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FFFFFF"/>
              </a:solidFill>
              <a:latin typeface="Calibri"/>
            </a:endParaRPr>
          </a:p>
        </p:txBody>
      </p:sp>
      <p:sp>
        <p:nvSpPr>
          <p:cNvPr id="4" name="Freeform 3"/>
          <p:cNvSpPr/>
          <p:nvPr userDrawn="1"/>
        </p:nvSpPr>
        <p:spPr>
          <a:xfrm>
            <a:off x="-9525" y="6351588"/>
            <a:ext cx="7605713" cy="331787"/>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FFFFFF"/>
              </a:solidFill>
              <a:latin typeface="Calibri"/>
            </a:endParaRPr>
          </a:p>
        </p:txBody>
      </p:sp>
      <p:sp>
        <p:nvSpPr>
          <p:cNvPr id="5" name="Freeform 4"/>
          <p:cNvSpPr/>
          <p:nvPr userDrawn="1"/>
        </p:nvSpPr>
        <p:spPr>
          <a:xfrm>
            <a:off x="1681163" y="6591300"/>
            <a:ext cx="7464425" cy="266700"/>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FFFFFF"/>
              </a:solidFill>
              <a:latin typeface="Calibri"/>
            </a:endParaRPr>
          </a:p>
        </p:txBody>
      </p:sp>
    </p:spTree>
    <p:extLst>
      <p:ext uri="{BB962C8B-B14F-4D97-AF65-F5344CB8AC3E}">
        <p14:creationId xmlns:p14="http://schemas.microsoft.com/office/powerpoint/2010/main" val="1368803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p>
            <a:fld id="{4FC4F65F-3D1A-2A49-899B-EE3B8EAC4F37}" type="slidenum">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https://www.eol.ucar.edu/system/files/F_Quick_Quesitons.004.png"/>
          <p:cNvPicPr>
            <a:picLocks noChangeAspect="1" noChangeArrowheads="1"/>
          </p:cNvPicPr>
          <p:nvPr userDrawn="1"/>
        </p:nvPicPr>
        <p:blipFill rotWithShape="1">
          <a:blip r:embed="rId7" cstate="screen">
            <a:alphaModFix amt="19000"/>
            <a:extLst>
              <a:ext uri="{28A0092B-C50C-407E-A947-70E740481C1C}">
                <a14:useLocalDpi xmlns:a14="http://schemas.microsoft.com/office/drawing/2010/main"/>
              </a:ext>
            </a:extLst>
          </a:blip>
          <a:srcRect r="-1"/>
          <a:stretch/>
        </p:blipFill>
        <p:spPr bwMode="auto">
          <a:xfrm>
            <a:off x="0" y="12839"/>
            <a:ext cx="9194009" cy="6845161"/>
          </a:xfrm>
          <a:prstGeom prst="rect">
            <a:avLst/>
          </a:prstGeom>
          <a:noFill/>
        </p:spPr>
      </p:pic>
      <p:sp>
        <p:nvSpPr>
          <p:cNvPr id="1031" name="Text Box 7"/>
          <p:cNvSpPr txBox="1">
            <a:spLocks noChangeArrowheads="1"/>
          </p:cNvSpPr>
          <p:nvPr/>
        </p:nvSpPr>
        <p:spPr bwMode="auto">
          <a:xfrm>
            <a:off x="6694488" y="6613525"/>
            <a:ext cx="215900" cy="244475"/>
          </a:xfrm>
          <a:prstGeom prst="rect">
            <a:avLst/>
          </a:prstGeom>
          <a:noFill/>
          <a:ln w="9525">
            <a:noFill/>
            <a:miter lim="800000"/>
            <a:headEnd/>
            <a:tailEnd/>
          </a:ln>
          <a:effec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defRPr/>
            </a:pPr>
            <a:r>
              <a:rPr lang="en-US" sz="1000" smtClean="0">
                <a:solidFill>
                  <a:srgbClr val="0000CC"/>
                </a:solidFill>
                <a:latin typeface="Times" charset="0"/>
              </a:rPr>
              <a:t>.</a:t>
            </a:r>
            <a:endParaRPr lang="en-US" sz="1000" smtClean="0">
              <a:latin typeface="Times" charset="0"/>
            </a:endParaRPr>
          </a:p>
        </p:txBody>
      </p:sp>
      <p:sp>
        <p:nvSpPr>
          <p:cNvPr id="1032" name="Rectangle 9"/>
          <p:cNvSpPr>
            <a:spLocks noChangeArrowheads="1"/>
          </p:cNvSpPr>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400">
              <a:latin typeface="Times" charset="0"/>
            </a:endParaRPr>
          </a:p>
        </p:txBody>
      </p:sp>
      <p:sp>
        <p:nvSpPr>
          <p:cNvPr id="1033" name="Rectangle 10"/>
          <p:cNvSpPr>
            <a:spLocks noChangeArrowheads="1"/>
          </p:cNvSpPr>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1400">
              <a:latin typeface="Times" charset="0"/>
            </a:endParaRPr>
          </a:p>
        </p:txBody>
      </p:sp>
      <p:sp>
        <p:nvSpPr>
          <p:cNvPr id="1034" name="Rectangle 11"/>
          <p:cNvSpPr>
            <a:spLocks noChangeArrowheads="1"/>
          </p:cNvSpPr>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endParaRPr lang="en-US" sz="1400">
              <a:latin typeface="Times" charset="0"/>
            </a:endParaRPr>
          </a:p>
        </p:txBody>
      </p:sp>
    </p:spTree>
  </p:cSld>
  <p:clrMap bg1="lt1" tx1="dk1" bg2="lt2" tx2="dk2" accent1="accent1" accent2="accent2" accent3="accent3" accent4="accent4" accent5="accent5" accent6="accent6" hlink="hlink" folHlink="folHlink"/>
  <p:sldLayoutIdLst>
    <p:sldLayoutId id="2147485884" r:id="rId1"/>
    <p:sldLayoutId id="2147486021" r:id="rId2"/>
    <p:sldLayoutId id="2147486022" r:id="rId3"/>
    <p:sldLayoutId id="2147486023" r:id="rId4"/>
    <p:sldLayoutId id="2147486024" r:id="rId5"/>
  </p:sldLayoutIdLst>
  <mc:AlternateContent xmlns:mc="http://schemas.openxmlformats.org/markup-compatibility/2006" xmlns:p14="http://schemas.microsoft.com/office/powerpoint/2010/main">
    <mc:Choice Requires="p14">
      <p:transition p14:dur="0"/>
    </mc:Choice>
    <mc:Fallback xmlns="">
      <p:transition/>
    </mc:Fallback>
  </mc:AlternateContent>
  <p:hf hdr="0" ftr="0" dt="0"/>
  <p:txStyles>
    <p:titleStyle>
      <a:lvl1pPr algn="ctr" rtl="0" eaLnBrk="1" fontAlgn="base" hangingPunct="1">
        <a:spcBef>
          <a:spcPct val="0"/>
        </a:spcBef>
        <a:spcAft>
          <a:spcPct val="0"/>
        </a:spcAft>
        <a:defRPr sz="4400">
          <a:solidFill>
            <a:schemeClr val="tx2"/>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1" fontAlgn="base" hangingPunct="1">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1" fontAlgn="base" hangingPunct="1">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1" fontAlgn="base" hangingPunct="1">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Times" charset="0"/>
        </a:defRPr>
      </a:lvl6pPr>
      <a:lvl7pPr marL="914400" algn="ctr" rtl="0" eaLnBrk="1" fontAlgn="base" hangingPunct="1">
        <a:spcBef>
          <a:spcPct val="0"/>
        </a:spcBef>
        <a:spcAft>
          <a:spcPct val="0"/>
        </a:spcAft>
        <a:defRPr sz="4400">
          <a:solidFill>
            <a:schemeClr val="tx2"/>
          </a:solidFill>
          <a:latin typeface="Times" charset="0"/>
        </a:defRPr>
      </a:lvl7pPr>
      <a:lvl8pPr marL="1371600" algn="ctr" rtl="0" eaLnBrk="1" fontAlgn="base" hangingPunct="1">
        <a:spcBef>
          <a:spcPct val="0"/>
        </a:spcBef>
        <a:spcAft>
          <a:spcPct val="0"/>
        </a:spcAft>
        <a:defRPr sz="4400">
          <a:solidFill>
            <a:schemeClr val="tx2"/>
          </a:solidFill>
          <a:latin typeface="Times" charset="0"/>
        </a:defRPr>
      </a:lvl8pPr>
      <a:lvl9pPr marL="1828800" algn="ctr" rtl="0" eaLnBrk="1" fontAlgn="base" hangingPunct="1">
        <a:spcBef>
          <a:spcPct val="0"/>
        </a:spcBef>
        <a:spcAft>
          <a:spcPct val="0"/>
        </a:spcAft>
        <a:defRPr sz="4400">
          <a:solidFill>
            <a:schemeClr val="tx2"/>
          </a:solidFill>
          <a:latin typeface="Times"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jpe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7.tiff"/><Relationship Id="rId4" Type="http://schemas.openxmlformats.org/officeDocument/2006/relationships/image" Target="../media/image38.tiff"/><Relationship Id="rId5" Type="http://schemas.openxmlformats.org/officeDocument/2006/relationships/image" Target="../media/image39.tiff"/><Relationship Id="rId6" Type="http://schemas.openxmlformats.org/officeDocument/2006/relationships/image" Target="../media/image40.tiff"/><Relationship Id="rId7" Type="http://schemas.openxmlformats.org/officeDocument/2006/relationships/image" Target="../media/image41.tiff"/><Relationship Id="rId8" Type="http://schemas.openxmlformats.org/officeDocument/2006/relationships/image" Target="../media/image42.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45.tiff"/><Relationship Id="rId4" Type="http://schemas.openxmlformats.org/officeDocument/2006/relationships/image" Target="../media/image46.tiff"/><Relationship Id="rId5"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47.tiff"/><Relationship Id="rId4" Type="http://schemas.openxmlformats.org/officeDocument/2006/relationships/image" Target="../media/image48.tiff"/><Relationship Id="rId5" Type="http://schemas.openxmlformats.org/officeDocument/2006/relationships/image" Target="../media/image49.tiff"/><Relationship Id="rId6" Type="http://schemas.openxmlformats.org/officeDocument/2006/relationships/image" Target="../media/image50.tiff"/><Relationship Id="rId7"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48.tiff"/><Relationship Id="rId4" Type="http://schemas.openxmlformats.org/officeDocument/2006/relationships/image" Target="../media/image15.emf"/><Relationship Id="rId5" Type="http://schemas.openxmlformats.org/officeDocument/2006/relationships/image" Target="../media/image51.tiff"/><Relationship Id="rId6" Type="http://schemas.openxmlformats.org/officeDocument/2006/relationships/image" Target="../media/image52.tiff"/><Relationship Id="rId7" Type="http://schemas.openxmlformats.org/officeDocument/2006/relationships/image" Target="../media/image53.tiff"/><Relationship Id="rId8" Type="http://schemas.openxmlformats.org/officeDocument/2006/relationships/image" Target="../media/image54.tiff"/><Relationship Id="rId9" Type="http://schemas.openxmlformats.org/officeDocument/2006/relationships/image" Target="../media/image55.tiff"/><Relationship Id="rId10" Type="http://schemas.openxmlformats.org/officeDocument/2006/relationships/image" Target="../media/image56.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57.tiff"/><Relationship Id="rId4" Type="http://schemas.openxmlformats.org/officeDocument/2006/relationships/image" Target="../media/image58.tiff"/><Relationship Id="rId5" Type="http://schemas.openxmlformats.org/officeDocument/2006/relationships/image" Target="../media/image59.emf"/><Relationship Id="rId6" Type="http://schemas.openxmlformats.org/officeDocument/2006/relationships/image" Target="../media/image60.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61.tiff"/><Relationship Id="rId4" Type="http://schemas.openxmlformats.org/officeDocument/2006/relationships/image" Target="../media/image62.tiff"/><Relationship Id="rId5" Type="http://schemas.openxmlformats.org/officeDocument/2006/relationships/image" Target="../media/image63.tiff"/><Relationship Id="rId6" Type="http://schemas.openxmlformats.org/officeDocument/2006/relationships/image" Target="../media/image64.tiff"/><Relationship Id="rId7" Type="http://schemas.openxmlformats.org/officeDocument/2006/relationships/image" Target="../media/image65.tiff"/><Relationship Id="rId8" Type="http://schemas.openxmlformats.org/officeDocument/2006/relationships/image" Target="../media/image66.tiff"/><Relationship Id="rId9"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 Id="rId3" Type="http://schemas.openxmlformats.org/officeDocument/2006/relationships/image" Target="../media/image14.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tiff"/><Relationship Id="rId3" Type="http://schemas.openxmlformats.org/officeDocument/2006/relationships/image" Target="../media/image69.tiff"/></Relationships>
</file>

<file path=ppt/slides/_rels/slide21.xml.rels><?xml version="1.0" encoding="UTF-8" standalone="yes"?>
<Relationships xmlns="http://schemas.openxmlformats.org/package/2006/relationships"><Relationship Id="rId11" Type="http://schemas.openxmlformats.org/officeDocument/2006/relationships/image" Target="../media/image56.tiff"/><Relationship Id="rId12" Type="http://schemas.openxmlformats.org/officeDocument/2006/relationships/image" Target="../media/image55.tiff"/><Relationship Id="rId1" Type="http://schemas.openxmlformats.org/officeDocument/2006/relationships/slideLayout" Target="../slideLayouts/slideLayout2.xml"/><Relationship Id="rId2" Type="http://schemas.openxmlformats.org/officeDocument/2006/relationships/image" Target="../media/image70.tiff"/><Relationship Id="rId3" Type="http://schemas.openxmlformats.org/officeDocument/2006/relationships/image" Target="../media/image71.tiff"/><Relationship Id="rId4" Type="http://schemas.openxmlformats.org/officeDocument/2006/relationships/image" Target="../media/image72.tiff"/><Relationship Id="rId5" Type="http://schemas.openxmlformats.org/officeDocument/2006/relationships/image" Target="../media/image51.tiff"/><Relationship Id="rId6" Type="http://schemas.openxmlformats.org/officeDocument/2006/relationships/image" Target="../media/image52.tiff"/><Relationship Id="rId7" Type="http://schemas.openxmlformats.org/officeDocument/2006/relationships/image" Target="../media/image53.tiff"/><Relationship Id="rId8" Type="http://schemas.openxmlformats.org/officeDocument/2006/relationships/image" Target="../media/image54.tiff"/><Relationship Id="rId9" Type="http://schemas.openxmlformats.org/officeDocument/2006/relationships/image" Target="../media/image73.tiff"/><Relationship Id="rId10" Type="http://schemas.openxmlformats.org/officeDocument/2006/relationships/image" Target="../media/image74.tiff"/></Relationships>
</file>

<file path=ppt/slides/_rels/slide22.xml.rels><?xml version="1.0" encoding="UTF-8" standalone="yes"?>
<Relationships xmlns="http://schemas.openxmlformats.org/package/2006/relationships"><Relationship Id="rId11" Type="http://schemas.openxmlformats.org/officeDocument/2006/relationships/image" Target="../media/image83.tiff"/><Relationship Id="rId12" Type="http://schemas.openxmlformats.org/officeDocument/2006/relationships/image" Target="../media/image84.tiff"/><Relationship Id="rId13" Type="http://schemas.openxmlformats.org/officeDocument/2006/relationships/image" Target="../media/image85.tiff"/><Relationship Id="rId1" Type="http://schemas.openxmlformats.org/officeDocument/2006/relationships/slideLayout" Target="../slideLayouts/slideLayout2.xml"/><Relationship Id="rId2" Type="http://schemas.openxmlformats.org/officeDocument/2006/relationships/image" Target="../media/image56.tiff"/><Relationship Id="rId3" Type="http://schemas.openxmlformats.org/officeDocument/2006/relationships/image" Target="../media/image75.tiff"/><Relationship Id="rId4" Type="http://schemas.openxmlformats.org/officeDocument/2006/relationships/image" Target="../media/image76.tiff"/><Relationship Id="rId5" Type="http://schemas.openxmlformats.org/officeDocument/2006/relationships/image" Target="../media/image77.tiff"/><Relationship Id="rId6" Type="http://schemas.openxmlformats.org/officeDocument/2006/relationships/image" Target="../media/image78.tiff"/><Relationship Id="rId7" Type="http://schemas.openxmlformats.org/officeDocument/2006/relationships/image" Target="../media/image79.tiff"/><Relationship Id="rId8" Type="http://schemas.openxmlformats.org/officeDocument/2006/relationships/image" Target="../media/image80.tiff"/><Relationship Id="rId9" Type="http://schemas.openxmlformats.org/officeDocument/2006/relationships/image" Target="../media/image81.tiff"/><Relationship Id="rId10" Type="http://schemas.openxmlformats.org/officeDocument/2006/relationships/image" Target="../media/image82.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emf"/><Relationship Id="rId3" Type="http://schemas.openxmlformats.org/officeDocument/2006/relationships/image" Target="../media/image87.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emf"/><Relationship Id="rId3" Type="http://schemas.openxmlformats.org/officeDocument/2006/relationships/image" Target="../media/image89.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 Id="rId3"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94.tiff"/><Relationship Id="rId4" Type="http://schemas.openxmlformats.org/officeDocument/2006/relationships/image" Target="../media/image95.tiff"/><Relationship Id="rId1" Type="http://schemas.openxmlformats.org/officeDocument/2006/relationships/slideLayout" Target="../slideLayouts/slideLayout2.xml"/><Relationship Id="rId2" Type="http://schemas.openxmlformats.org/officeDocument/2006/relationships/image" Target="../media/image93.tiff"/></Relationships>
</file>

<file path=ppt/slides/_rels/slide3.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tiff"/><Relationship Id="rId5" Type="http://schemas.openxmlformats.org/officeDocument/2006/relationships/image" Target="../media/image18.tiff"/><Relationship Id="rId6"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4.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5.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tiff"/><Relationship Id="rId5" Type="http://schemas.openxmlformats.org/officeDocument/2006/relationships/image" Target="../media/image22.tiff"/><Relationship Id="rId6" Type="http://schemas.openxmlformats.org/officeDocument/2006/relationships/image" Target="../media/image23.tiff"/><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6.tiff"/><Relationship Id="rId5" Type="http://schemas.openxmlformats.org/officeDocument/2006/relationships/image" Target="../media/image27.tiff"/><Relationship Id="rId6"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image" Target="../media/image24.tiff"/></Relationships>
</file>

<file path=ppt/slides/_rels/slide7.xml.rels><?xml version="1.0" encoding="UTF-8" standalone="yes"?>
<Relationships xmlns="http://schemas.openxmlformats.org/package/2006/relationships"><Relationship Id="rId3" Type="http://schemas.openxmlformats.org/officeDocument/2006/relationships/image" Target="../media/image30.tiff"/><Relationship Id="rId4" Type="http://schemas.openxmlformats.org/officeDocument/2006/relationships/image" Target="../media/image31.tiff"/><Relationship Id="rId5" Type="http://schemas.openxmlformats.org/officeDocument/2006/relationships/image" Target="../media/image32.tiff"/><Relationship Id="rId6"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image" Target="../media/image29.tiff"/></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33.jpeg"/><Relationship Id="rId5" Type="http://schemas.openxmlformats.org/officeDocument/2006/relationships/image" Target="../media/image34.tiff"/><Relationship Id="rId6" Type="http://schemas.openxmlformats.org/officeDocument/2006/relationships/image" Target="../media/image35.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55676"/>
            <a:ext cx="9129486" cy="1569660"/>
          </a:xfrm>
          <a:prstGeom prst="rect">
            <a:avLst/>
          </a:prstGeom>
        </p:spPr>
        <p:txBody>
          <a:bodyPr wrap="square">
            <a:spAutoFit/>
          </a:bodyPr>
          <a:lstStyle/>
          <a:p>
            <a:pPr algn="ctr"/>
            <a:r>
              <a:rPr lang="en-US" sz="3200" b="1" dirty="0" smtClean="0">
                <a:latin typeface="Avenir Book" charset="0"/>
              </a:rPr>
              <a:t>Using Observations and Source Specific Model Tracers to characterize Transport Patterns</a:t>
            </a:r>
            <a:br>
              <a:rPr lang="en-US" sz="3200" b="1" dirty="0" smtClean="0">
                <a:latin typeface="Avenir Book" charset="0"/>
              </a:rPr>
            </a:br>
            <a:r>
              <a:rPr lang="en-US" sz="3200" b="1" dirty="0" smtClean="0">
                <a:latin typeface="Avenir Book" charset="0"/>
              </a:rPr>
              <a:t> during</a:t>
            </a:r>
            <a:r>
              <a:rPr lang="en-US" sz="3200" b="1" dirty="0">
                <a:latin typeface="Avenir Book" charset="0"/>
              </a:rPr>
              <a:t> </a:t>
            </a:r>
            <a:r>
              <a:rPr lang="en-US" sz="3200" b="1" dirty="0" smtClean="0">
                <a:latin typeface="Avenir Book" charset="0"/>
              </a:rPr>
              <a:t>FRAPPÉ and DISCOVER-AQ</a:t>
            </a:r>
            <a:endParaRPr lang="en-US" sz="3200" b="1" dirty="0">
              <a:effectLst/>
              <a:latin typeface="Avenir Book" charset="0"/>
            </a:endParaRPr>
          </a:p>
        </p:txBody>
      </p:sp>
      <p:sp>
        <p:nvSpPr>
          <p:cNvPr id="3" name="Rectangle 2"/>
          <p:cNvSpPr/>
          <p:nvPr/>
        </p:nvSpPr>
        <p:spPr>
          <a:xfrm>
            <a:off x="0" y="3118787"/>
            <a:ext cx="9129486" cy="1569660"/>
          </a:xfrm>
          <a:prstGeom prst="rect">
            <a:avLst/>
          </a:prstGeom>
        </p:spPr>
        <p:txBody>
          <a:bodyPr wrap="square">
            <a:spAutoFit/>
          </a:bodyPr>
          <a:lstStyle/>
          <a:p>
            <a:pPr algn="ctr"/>
            <a:r>
              <a:rPr lang="en-US" b="1" dirty="0">
                <a:latin typeface="Avenir Book" charset="0"/>
              </a:rPr>
              <a:t>Gabriele </a:t>
            </a:r>
            <a:r>
              <a:rPr lang="en-US" b="1" dirty="0" smtClean="0">
                <a:latin typeface="Avenir Book" charset="0"/>
              </a:rPr>
              <a:t>Pfister</a:t>
            </a:r>
          </a:p>
          <a:p>
            <a:pPr algn="ctr"/>
            <a:r>
              <a:rPr lang="en-US" dirty="0" smtClean="0">
                <a:latin typeface="Avenir Book" charset="0"/>
              </a:rPr>
              <a:t>Patrick Reddy, Frank </a:t>
            </a:r>
            <a:r>
              <a:rPr lang="en-US" dirty="0" err="1" smtClean="0">
                <a:latin typeface="Avenir Book" charset="0"/>
              </a:rPr>
              <a:t>Flocke</a:t>
            </a:r>
            <a:endParaRPr lang="en-US" dirty="0" smtClean="0">
              <a:latin typeface="Avenir Book" charset="0"/>
            </a:endParaRPr>
          </a:p>
          <a:p>
            <a:pPr algn="ctr"/>
            <a:r>
              <a:rPr lang="en-US" dirty="0" smtClean="0">
                <a:latin typeface="Avenir Book" charset="0"/>
              </a:rPr>
              <a:t>&amp;</a:t>
            </a:r>
            <a:endParaRPr lang="en-US" dirty="0">
              <a:latin typeface="Avenir Book" charset="0"/>
            </a:endParaRPr>
          </a:p>
          <a:p>
            <a:pPr algn="ctr"/>
            <a:r>
              <a:rPr lang="en-US" dirty="0" smtClean="0">
                <a:latin typeface="Avenir Book" charset="0"/>
              </a:rPr>
              <a:t>FRAPPÉ </a:t>
            </a:r>
            <a:r>
              <a:rPr lang="en-US" dirty="0">
                <a:latin typeface="Avenir Book" charset="0"/>
              </a:rPr>
              <a:t>and DISCOVER-AQ Science Teams</a:t>
            </a:r>
            <a:endParaRPr lang="en-US" dirty="0">
              <a:effectLst/>
              <a:latin typeface="Avenir Book" charset="0"/>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966" y="5886502"/>
            <a:ext cx="1206756" cy="455276"/>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03582" y="5696726"/>
            <a:ext cx="771587" cy="776235"/>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19559" y="5770994"/>
            <a:ext cx="656727" cy="656727"/>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61904" y="5925425"/>
            <a:ext cx="816427" cy="449035"/>
          </a:xfrm>
          <a:prstGeom prst="rect">
            <a:avLst/>
          </a:prstGeom>
        </p:spPr>
      </p:pic>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90403" y="5834278"/>
            <a:ext cx="530273" cy="530273"/>
          </a:xfrm>
          <a:prstGeom prst="rect">
            <a:avLst/>
          </a:prstGeom>
        </p:spPr>
      </p:pic>
      <p:pic>
        <p:nvPicPr>
          <p:cNvPr id="13" name="Picture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96250" y="5776424"/>
            <a:ext cx="718015" cy="616840"/>
          </a:xfrm>
          <a:prstGeom prst="rect">
            <a:avLst/>
          </a:prstGeom>
        </p:spPr>
      </p:pic>
      <p:pic>
        <p:nvPicPr>
          <p:cNvPr id="15" name="Picture 14"/>
          <p:cNvPicPr>
            <a:picLocks noChangeAspect="1"/>
          </p:cNvPicPr>
          <p:nvPr/>
        </p:nvPicPr>
        <p:blipFill>
          <a:blip r:embed="rId9" cstate="screen">
            <a:extLst>
              <a:ext uri="{BEBA8EAE-BF5A-486C-A8C5-ECC9F3942E4B}">
                <a14:imgProps xmlns:a14="http://schemas.microsoft.com/office/drawing/2010/main">
                  <a14:imgLayer r:embed="rId10">
                    <a14:imgEffect>
                      <a14:backgroundRemoval t="0" b="98125" l="1626" r="99187"/>
                    </a14:imgEffect>
                  </a14:imgLayer>
                </a14:imgProps>
              </a:ext>
              <a:ext uri="{28A0092B-C50C-407E-A947-70E740481C1C}">
                <a14:useLocalDpi xmlns:a14="http://schemas.microsoft.com/office/drawing/2010/main"/>
              </a:ext>
            </a:extLst>
          </a:blip>
          <a:stretch>
            <a:fillRect/>
          </a:stretch>
        </p:blipFill>
        <p:spPr>
          <a:xfrm>
            <a:off x="2950823" y="5841989"/>
            <a:ext cx="399000" cy="519024"/>
          </a:xfrm>
          <a:prstGeom prst="rect">
            <a:avLst/>
          </a:prstGeom>
        </p:spPr>
      </p:pic>
      <p:pic>
        <p:nvPicPr>
          <p:cNvPr id="16" name="Picture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58033" y="5824256"/>
            <a:ext cx="554469" cy="550204"/>
          </a:xfrm>
          <a:prstGeom prst="rect">
            <a:avLst/>
          </a:prstGeom>
        </p:spPr>
      </p:pic>
      <p:pic>
        <p:nvPicPr>
          <p:cNvPr id="17" name="Picture 1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916721" y="5841989"/>
            <a:ext cx="903816" cy="519023"/>
          </a:xfrm>
          <a:prstGeom prst="rect">
            <a:avLst/>
          </a:prstGeom>
        </p:spPr>
      </p:pic>
      <p:sp>
        <p:nvSpPr>
          <p:cNvPr id="6" name="AutoShape 4" descr="mage result for ucar logo"/>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AutoShape 6" descr="mage result for ucar logo"/>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8" descr="mage result for ucar logo"/>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pic>
        <p:nvPicPr>
          <p:cNvPr id="1034" name="Picture 10" descr="car-logo-sm.jpg"/>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4898569" y="5958902"/>
            <a:ext cx="961016" cy="2809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4757386"/>
            <a:ext cx="9129485" cy="338554"/>
          </a:xfrm>
          <a:prstGeom prst="rect">
            <a:avLst/>
          </a:prstGeom>
          <a:noFill/>
        </p:spPr>
        <p:txBody>
          <a:bodyPr wrap="square" rtlCol="0">
            <a:spAutoFit/>
          </a:bodyPr>
          <a:lstStyle/>
          <a:p>
            <a:pPr algn="ctr"/>
            <a:r>
              <a:rPr lang="en-US" sz="1600" dirty="0" smtClean="0">
                <a:latin typeface="Avenir Book" charset="0"/>
                <a:ea typeface="Avenir Book" charset="0"/>
                <a:cs typeface="Avenir Book" charset="0"/>
              </a:rPr>
              <a:t>(Pfister et al., to be submitted)</a:t>
            </a:r>
            <a:endParaRPr lang="en-US" sz="1600" dirty="0">
              <a:latin typeface="Avenir Book" charset="0"/>
              <a:ea typeface="Avenir Book" charset="0"/>
              <a:cs typeface="Avenir Book" charset="0"/>
            </a:endParaRPr>
          </a:p>
        </p:txBody>
      </p:sp>
    </p:spTree>
    <p:extLst>
      <p:ext uri="{BB962C8B-B14F-4D97-AF65-F5344CB8AC3E}">
        <p14:creationId xmlns:p14="http://schemas.microsoft.com/office/powerpoint/2010/main" val="1695722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Mountain-Valley Flow</a:t>
            </a:r>
            <a:endParaRPr lang="en-US" dirty="0"/>
          </a:p>
        </p:txBody>
      </p:sp>
      <p:pic>
        <p:nvPicPr>
          <p:cNvPr id="5" name="Picture 4"/>
          <p:cNvPicPr/>
          <p:nvPr/>
        </p:nvPicPr>
        <p:blipFill rotWithShape="1">
          <a:blip r:embed="rId3"/>
          <a:srcRect r="2439" b="8282"/>
          <a:stretch/>
        </p:blipFill>
        <p:spPr>
          <a:xfrm>
            <a:off x="123372" y="1166469"/>
            <a:ext cx="4354286" cy="1743641"/>
          </a:xfrm>
          <a:prstGeom prst="rect">
            <a:avLst/>
          </a:prstGeom>
        </p:spPr>
      </p:pic>
      <p:pic>
        <p:nvPicPr>
          <p:cNvPr id="6" name="Picture 5"/>
          <p:cNvPicPr/>
          <p:nvPr/>
        </p:nvPicPr>
        <p:blipFill rotWithShape="1">
          <a:blip r:embed="rId4"/>
          <a:srcRect l="4117" t="4710" b="6996"/>
          <a:stretch/>
        </p:blipFill>
        <p:spPr>
          <a:xfrm>
            <a:off x="4659086" y="1219194"/>
            <a:ext cx="4317997" cy="1712687"/>
          </a:xfrm>
          <a:prstGeom prst="rect">
            <a:avLst/>
          </a:prstGeom>
        </p:spPr>
      </p:pic>
      <p:pic>
        <p:nvPicPr>
          <p:cNvPr id="7" name="Picture 6"/>
          <p:cNvPicPr/>
          <p:nvPr/>
        </p:nvPicPr>
        <p:blipFill rotWithShape="1">
          <a:blip r:embed="rId5"/>
          <a:srcRect l="1325" r="3204" b="8127"/>
          <a:stretch/>
        </p:blipFill>
        <p:spPr>
          <a:xfrm>
            <a:off x="116114" y="3048160"/>
            <a:ext cx="4325257" cy="1712523"/>
          </a:xfrm>
          <a:prstGeom prst="rect">
            <a:avLst/>
          </a:prstGeom>
        </p:spPr>
      </p:pic>
      <p:pic>
        <p:nvPicPr>
          <p:cNvPr id="8" name="Picture 7"/>
          <p:cNvPicPr/>
          <p:nvPr/>
        </p:nvPicPr>
        <p:blipFill rotWithShape="1">
          <a:blip r:embed="rId6"/>
          <a:srcRect l="1147" b="8906"/>
          <a:stretch/>
        </p:blipFill>
        <p:spPr>
          <a:xfrm>
            <a:off x="4637314" y="3048160"/>
            <a:ext cx="4376057" cy="1698009"/>
          </a:xfrm>
          <a:prstGeom prst="rect">
            <a:avLst/>
          </a:prstGeom>
        </p:spPr>
      </p:pic>
      <p:pic>
        <p:nvPicPr>
          <p:cNvPr id="9" name="Picture 8"/>
          <p:cNvPicPr/>
          <p:nvPr/>
        </p:nvPicPr>
        <p:blipFill rotWithShape="1">
          <a:blip r:embed="rId7"/>
          <a:srcRect l="918"/>
          <a:stretch/>
        </p:blipFill>
        <p:spPr>
          <a:xfrm>
            <a:off x="123372" y="4944032"/>
            <a:ext cx="4347028" cy="1848561"/>
          </a:xfrm>
          <a:prstGeom prst="rect">
            <a:avLst/>
          </a:prstGeom>
        </p:spPr>
      </p:pic>
      <p:pic>
        <p:nvPicPr>
          <p:cNvPr id="10" name="Picture 9"/>
          <p:cNvPicPr/>
          <p:nvPr/>
        </p:nvPicPr>
        <p:blipFill rotWithShape="1">
          <a:blip r:embed="rId8"/>
          <a:srcRect l="2233"/>
          <a:stretch/>
        </p:blipFill>
        <p:spPr>
          <a:xfrm>
            <a:off x="4637313" y="4848380"/>
            <a:ext cx="4288973" cy="1973241"/>
          </a:xfrm>
          <a:prstGeom prst="rect">
            <a:avLst/>
          </a:prstGeom>
        </p:spPr>
      </p:pic>
      <p:sp>
        <p:nvSpPr>
          <p:cNvPr id="4" name="TextBox 3"/>
          <p:cNvSpPr txBox="1"/>
          <p:nvPr/>
        </p:nvSpPr>
        <p:spPr>
          <a:xfrm>
            <a:off x="123372" y="1154597"/>
            <a:ext cx="4347028" cy="246221"/>
          </a:xfrm>
          <a:prstGeom prst="rect">
            <a:avLst/>
          </a:prstGeom>
          <a:solidFill>
            <a:schemeClr val="bg1"/>
          </a:solidFill>
        </p:spPr>
        <p:txBody>
          <a:bodyPr wrap="square" tIns="0" bIns="0" rtlCol="0">
            <a:spAutoFit/>
          </a:bodyPr>
          <a:lstStyle/>
          <a:p>
            <a:pPr algn="ctr"/>
            <a:r>
              <a:rPr lang="en-US" sz="1600" b="1" dirty="0" smtClean="0">
                <a:latin typeface="Avenir Book" charset="0"/>
                <a:ea typeface="Avenir Book" charset="0"/>
                <a:cs typeface="Avenir Book" charset="0"/>
              </a:rPr>
              <a:t>WC-Tower [</a:t>
            </a:r>
            <a:r>
              <a:rPr lang="en-US" sz="1600" b="1" dirty="0" smtClean="0">
                <a:solidFill>
                  <a:srgbClr val="FF0000"/>
                </a:solidFill>
                <a:latin typeface="Avenir Book" charset="0"/>
                <a:ea typeface="Avenir Book" charset="0"/>
                <a:cs typeface="Avenir Book" charset="0"/>
              </a:rPr>
              <a:t>90º±45º </a:t>
            </a:r>
            <a:r>
              <a:rPr lang="en-US" sz="1600" b="1" dirty="0" smtClean="0">
                <a:latin typeface="Avenir Book" charset="0"/>
                <a:ea typeface="Avenir Book" charset="0"/>
                <a:cs typeface="Avenir Book" charset="0"/>
              </a:rPr>
              <a:t>270º±45º</a:t>
            </a:r>
            <a:r>
              <a:rPr lang="en-US" sz="1600" b="1" dirty="0" smtClean="0">
                <a:solidFill>
                  <a:srgbClr val="FF0000"/>
                </a:solidFill>
                <a:latin typeface="Avenir Book" charset="0"/>
                <a:ea typeface="Avenir Book" charset="0"/>
                <a:cs typeface="Avenir Book" charset="0"/>
              </a:rPr>
              <a:t>  </a:t>
            </a:r>
            <a:r>
              <a:rPr lang="en-US" sz="1600" b="1" dirty="0" smtClean="0">
                <a:latin typeface="Avenir Book" charset="0"/>
                <a:ea typeface="Avenir Book" charset="0"/>
                <a:cs typeface="Avenir Book" charset="0"/>
              </a:rPr>
              <a:t>]</a:t>
            </a:r>
            <a:endParaRPr lang="en-US" sz="1600" b="1" dirty="0">
              <a:latin typeface="Avenir Book" charset="0"/>
              <a:ea typeface="Avenir Book" charset="0"/>
              <a:cs typeface="Avenir Book" charset="0"/>
            </a:endParaRPr>
          </a:p>
        </p:txBody>
      </p:sp>
      <p:sp>
        <p:nvSpPr>
          <p:cNvPr id="12" name="TextBox 11"/>
          <p:cNvSpPr txBox="1"/>
          <p:nvPr/>
        </p:nvSpPr>
        <p:spPr>
          <a:xfrm>
            <a:off x="4666343" y="1156862"/>
            <a:ext cx="4347028" cy="246221"/>
          </a:xfrm>
          <a:prstGeom prst="rect">
            <a:avLst/>
          </a:prstGeom>
          <a:solidFill>
            <a:schemeClr val="bg1"/>
          </a:solidFill>
        </p:spPr>
        <p:txBody>
          <a:bodyPr wrap="square" tIns="0" bIns="0" rtlCol="0">
            <a:spAutoFit/>
          </a:bodyPr>
          <a:lstStyle/>
          <a:p>
            <a:pPr algn="ctr"/>
            <a:r>
              <a:rPr lang="en-US" sz="1600" b="1" dirty="0" err="1" smtClean="0">
                <a:latin typeface="Avenir Book" charset="0"/>
                <a:ea typeface="Avenir Book" charset="0"/>
                <a:cs typeface="Avenir Book" charset="0"/>
              </a:rPr>
              <a:t>AuroraEast</a:t>
            </a:r>
            <a:r>
              <a:rPr lang="en-US" sz="1600" b="1" dirty="0" smtClean="0">
                <a:latin typeface="Avenir Book" charset="0"/>
                <a:ea typeface="Avenir Book" charset="0"/>
                <a:cs typeface="Avenir Book" charset="0"/>
              </a:rPr>
              <a:t> [</a:t>
            </a:r>
            <a:r>
              <a:rPr lang="en-US" sz="1600" b="1" dirty="0" smtClean="0">
                <a:solidFill>
                  <a:srgbClr val="FF0000"/>
                </a:solidFill>
                <a:latin typeface="Avenir Book" charset="0"/>
                <a:ea typeface="Avenir Book" charset="0"/>
                <a:cs typeface="Avenir Book" charset="0"/>
              </a:rPr>
              <a:t>135º±45º </a:t>
            </a:r>
            <a:r>
              <a:rPr lang="en-US" sz="1600" b="1" dirty="0" smtClean="0">
                <a:latin typeface="Avenir Book" charset="0"/>
                <a:ea typeface="Avenir Book" charset="0"/>
                <a:cs typeface="Avenir Book" charset="0"/>
              </a:rPr>
              <a:t>270º±45º</a:t>
            </a:r>
            <a:r>
              <a:rPr lang="en-US" sz="1600" b="1" dirty="0" smtClean="0">
                <a:solidFill>
                  <a:srgbClr val="FF0000"/>
                </a:solidFill>
                <a:latin typeface="Avenir Book" charset="0"/>
                <a:ea typeface="Avenir Book" charset="0"/>
                <a:cs typeface="Avenir Book" charset="0"/>
              </a:rPr>
              <a:t>  </a:t>
            </a:r>
            <a:r>
              <a:rPr lang="en-US" sz="1600" b="1" dirty="0" smtClean="0">
                <a:latin typeface="Avenir Book" charset="0"/>
                <a:ea typeface="Avenir Book" charset="0"/>
                <a:cs typeface="Avenir Book" charset="0"/>
              </a:rPr>
              <a:t>]</a:t>
            </a:r>
            <a:endParaRPr lang="en-US" sz="1600" b="1" dirty="0">
              <a:latin typeface="Avenir Book" charset="0"/>
              <a:ea typeface="Avenir Book" charset="0"/>
              <a:cs typeface="Avenir Book" charset="0"/>
            </a:endParaRPr>
          </a:p>
        </p:txBody>
      </p:sp>
      <p:sp>
        <p:nvSpPr>
          <p:cNvPr id="14" name="TextBox 13"/>
          <p:cNvSpPr txBox="1"/>
          <p:nvPr/>
        </p:nvSpPr>
        <p:spPr>
          <a:xfrm>
            <a:off x="112715" y="3023569"/>
            <a:ext cx="4347028" cy="246221"/>
          </a:xfrm>
          <a:prstGeom prst="rect">
            <a:avLst/>
          </a:prstGeom>
          <a:solidFill>
            <a:schemeClr val="bg1"/>
          </a:solidFill>
        </p:spPr>
        <p:txBody>
          <a:bodyPr wrap="square" tIns="0" bIns="0" rtlCol="0">
            <a:spAutoFit/>
          </a:bodyPr>
          <a:lstStyle/>
          <a:p>
            <a:pPr algn="ctr"/>
            <a:r>
              <a:rPr lang="en-US" sz="1600" b="1" smtClean="0">
                <a:latin typeface="Avenir Book" charset="0"/>
                <a:ea typeface="Avenir Book" charset="0"/>
                <a:cs typeface="Avenir Book" charset="0"/>
              </a:rPr>
              <a:t>RF North [</a:t>
            </a:r>
            <a:r>
              <a:rPr lang="en-US" sz="1600" b="1" smtClean="0">
                <a:solidFill>
                  <a:srgbClr val="FF0000"/>
                </a:solidFill>
                <a:latin typeface="Avenir Book" charset="0"/>
                <a:ea typeface="Avenir Book" charset="0"/>
                <a:cs typeface="Avenir Book" charset="0"/>
              </a:rPr>
              <a:t>45º±45º </a:t>
            </a:r>
            <a:r>
              <a:rPr lang="en-US" sz="1600" b="1" dirty="0" smtClean="0">
                <a:latin typeface="Avenir Book" charset="0"/>
                <a:ea typeface="Avenir Book" charset="0"/>
                <a:cs typeface="Avenir Book" charset="0"/>
              </a:rPr>
              <a:t>270º±45º</a:t>
            </a:r>
            <a:r>
              <a:rPr lang="en-US" sz="1600" b="1" dirty="0" smtClean="0">
                <a:solidFill>
                  <a:srgbClr val="FF0000"/>
                </a:solidFill>
                <a:latin typeface="Avenir Book" charset="0"/>
                <a:ea typeface="Avenir Book" charset="0"/>
                <a:cs typeface="Avenir Book" charset="0"/>
              </a:rPr>
              <a:t>  </a:t>
            </a:r>
            <a:r>
              <a:rPr lang="en-US" sz="1600" b="1" dirty="0" smtClean="0">
                <a:latin typeface="Avenir Book" charset="0"/>
                <a:ea typeface="Avenir Book" charset="0"/>
                <a:cs typeface="Avenir Book" charset="0"/>
              </a:rPr>
              <a:t>]</a:t>
            </a:r>
            <a:endParaRPr lang="en-US" sz="1600" b="1" dirty="0">
              <a:latin typeface="Avenir Book" charset="0"/>
              <a:ea typeface="Avenir Book" charset="0"/>
              <a:cs typeface="Avenir Book" charset="0"/>
            </a:endParaRPr>
          </a:p>
        </p:txBody>
      </p:sp>
      <p:sp>
        <p:nvSpPr>
          <p:cNvPr id="15" name="TextBox 14"/>
          <p:cNvSpPr txBox="1"/>
          <p:nvPr/>
        </p:nvSpPr>
        <p:spPr>
          <a:xfrm>
            <a:off x="4659084" y="3018496"/>
            <a:ext cx="4347028" cy="246221"/>
          </a:xfrm>
          <a:prstGeom prst="rect">
            <a:avLst/>
          </a:prstGeom>
          <a:solidFill>
            <a:schemeClr val="bg1"/>
          </a:solidFill>
        </p:spPr>
        <p:txBody>
          <a:bodyPr wrap="square" tIns="0" bIns="0" rtlCol="0">
            <a:spAutoFit/>
          </a:bodyPr>
          <a:lstStyle/>
          <a:p>
            <a:pPr algn="ctr"/>
            <a:r>
              <a:rPr lang="en-US" sz="1600" b="1" smtClean="0">
                <a:latin typeface="Avenir Book" charset="0"/>
                <a:ea typeface="Avenir Book" charset="0"/>
                <a:cs typeface="Avenir Book" charset="0"/>
              </a:rPr>
              <a:t>Golden [</a:t>
            </a:r>
            <a:r>
              <a:rPr lang="en-US" sz="1600" b="1" smtClean="0">
                <a:solidFill>
                  <a:srgbClr val="FF0000"/>
                </a:solidFill>
                <a:latin typeface="Avenir Book" charset="0"/>
                <a:ea typeface="Avenir Book" charset="0"/>
                <a:cs typeface="Avenir Book" charset="0"/>
              </a:rPr>
              <a:t>45º±45º </a:t>
            </a:r>
            <a:r>
              <a:rPr lang="en-US" sz="1600" b="1" dirty="0" smtClean="0">
                <a:latin typeface="Avenir Book" charset="0"/>
                <a:ea typeface="Avenir Book" charset="0"/>
                <a:cs typeface="Avenir Book" charset="0"/>
              </a:rPr>
              <a:t>270º±45º</a:t>
            </a:r>
            <a:r>
              <a:rPr lang="en-US" sz="1600" b="1" dirty="0" smtClean="0">
                <a:solidFill>
                  <a:srgbClr val="FF0000"/>
                </a:solidFill>
                <a:latin typeface="Avenir Book" charset="0"/>
                <a:ea typeface="Avenir Book" charset="0"/>
                <a:cs typeface="Avenir Book" charset="0"/>
              </a:rPr>
              <a:t>  </a:t>
            </a:r>
            <a:r>
              <a:rPr lang="en-US" sz="1600" b="1" dirty="0" smtClean="0">
                <a:latin typeface="Avenir Book" charset="0"/>
                <a:ea typeface="Avenir Book" charset="0"/>
                <a:cs typeface="Avenir Book" charset="0"/>
              </a:rPr>
              <a:t>]</a:t>
            </a:r>
            <a:endParaRPr lang="en-US" sz="1600" b="1" dirty="0">
              <a:latin typeface="Avenir Book" charset="0"/>
              <a:ea typeface="Avenir Book" charset="0"/>
              <a:cs typeface="Avenir Book" charset="0"/>
            </a:endParaRPr>
          </a:p>
        </p:txBody>
      </p:sp>
      <p:sp>
        <p:nvSpPr>
          <p:cNvPr id="16" name="TextBox 15"/>
          <p:cNvSpPr txBox="1"/>
          <p:nvPr/>
        </p:nvSpPr>
        <p:spPr>
          <a:xfrm>
            <a:off x="108857" y="4860576"/>
            <a:ext cx="4347028" cy="246221"/>
          </a:xfrm>
          <a:prstGeom prst="rect">
            <a:avLst/>
          </a:prstGeom>
          <a:solidFill>
            <a:schemeClr val="bg1"/>
          </a:solidFill>
        </p:spPr>
        <p:txBody>
          <a:bodyPr wrap="square" tIns="0" bIns="0" rtlCol="0">
            <a:spAutoFit/>
          </a:bodyPr>
          <a:lstStyle/>
          <a:p>
            <a:pPr algn="ctr"/>
            <a:r>
              <a:rPr lang="en-US" sz="1600" b="1" smtClean="0">
                <a:latin typeface="Avenir Book" charset="0"/>
                <a:ea typeface="Avenir Book" charset="0"/>
                <a:cs typeface="Avenir Book" charset="0"/>
              </a:rPr>
              <a:t>Longs Peak [</a:t>
            </a:r>
            <a:r>
              <a:rPr lang="en-US" sz="1600" b="1" smtClean="0">
                <a:solidFill>
                  <a:srgbClr val="FF0000"/>
                </a:solidFill>
                <a:latin typeface="Avenir Book" charset="0"/>
                <a:ea typeface="Avenir Book" charset="0"/>
                <a:cs typeface="Avenir Book" charset="0"/>
              </a:rPr>
              <a:t>135º±45º </a:t>
            </a:r>
            <a:r>
              <a:rPr lang="en-US" sz="1600" b="1" dirty="0" smtClean="0">
                <a:latin typeface="Avenir Book" charset="0"/>
                <a:ea typeface="Avenir Book" charset="0"/>
                <a:cs typeface="Avenir Book" charset="0"/>
              </a:rPr>
              <a:t>270º±45º</a:t>
            </a:r>
            <a:r>
              <a:rPr lang="en-US" sz="1600" b="1" dirty="0" smtClean="0">
                <a:solidFill>
                  <a:srgbClr val="FF0000"/>
                </a:solidFill>
                <a:latin typeface="Avenir Book" charset="0"/>
                <a:ea typeface="Avenir Book" charset="0"/>
                <a:cs typeface="Avenir Book" charset="0"/>
              </a:rPr>
              <a:t>  </a:t>
            </a:r>
            <a:r>
              <a:rPr lang="en-US" sz="1600" b="1" dirty="0" smtClean="0">
                <a:latin typeface="Avenir Book" charset="0"/>
                <a:ea typeface="Avenir Book" charset="0"/>
                <a:cs typeface="Avenir Book" charset="0"/>
              </a:rPr>
              <a:t>]</a:t>
            </a:r>
            <a:endParaRPr lang="en-US" sz="1600" b="1" dirty="0">
              <a:latin typeface="Avenir Book" charset="0"/>
              <a:ea typeface="Avenir Book" charset="0"/>
              <a:cs typeface="Avenir Book" charset="0"/>
            </a:endParaRPr>
          </a:p>
        </p:txBody>
      </p:sp>
      <p:sp>
        <p:nvSpPr>
          <p:cNvPr id="17" name="TextBox 16"/>
          <p:cNvSpPr txBox="1"/>
          <p:nvPr/>
        </p:nvSpPr>
        <p:spPr>
          <a:xfrm>
            <a:off x="4622797" y="4870151"/>
            <a:ext cx="4296229" cy="246221"/>
          </a:xfrm>
          <a:prstGeom prst="rect">
            <a:avLst/>
          </a:prstGeom>
          <a:solidFill>
            <a:schemeClr val="bg1"/>
          </a:solidFill>
        </p:spPr>
        <p:txBody>
          <a:bodyPr wrap="square" tIns="0" bIns="0" rtlCol="0">
            <a:spAutoFit/>
          </a:bodyPr>
          <a:lstStyle/>
          <a:p>
            <a:pPr algn="ctr"/>
            <a:r>
              <a:rPr lang="en-US" sz="1600" b="1" smtClean="0">
                <a:latin typeface="Avenir Book" charset="0"/>
                <a:ea typeface="Avenir Book" charset="0"/>
                <a:cs typeface="Avenir Book" charset="0"/>
              </a:rPr>
              <a:t>Trail Ridge </a:t>
            </a:r>
            <a:r>
              <a:rPr lang="en-US" sz="1600" b="1" dirty="0" smtClean="0">
                <a:latin typeface="Avenir Book" charset="0"/>
                <a:ea typeface="Avenir Book" charset="0"/>
                <a:cs typeface="Avenir Book" charset="0"/>
              </a:rPr>
              <a:t>[</a:t>
            </a:r>
            <a:r>
              <a:rPr lang="en-US" sz="1600" b="1" dirty="0" smtClean="0">
                <a:solidFill>
                  <a:srgbClr val="FF0000"/>
                </a:solidFill>
                <a:latin typeface="Avenir Book" charset="0"/>
                <a:ea typeface="Avenir Book" charset="0"/>
                <a:cs typeface="Avenir Book" charset="0"/>
              </a:rPr>
              <a:t>90º±45º </a:t>
            </a:r>
            <a:r>
              <a:rPr lang="en-US" sz="1600" b="1" dirty="0" smtClean="0">
                <a:latin typeface="Avenir Book" charset="0"/>
                <a:ea typeface="Avenir Book" charset="0"/>
                <a:cs typeface="Avenir Book" charset="0"/>
              </a:rPr>
              <a:t>270º±45º</a:t>
            </a:r>
            <a:r>
              <a:rPr lang="en-US" sz="1600" b="1" dirty="0" smtClean="0">
                <a:solidFill>
                  <a:srgbClr val="FF0000"/>
                </a:solidFill>
                <a:latin typeface="Avenir Book" charset="0"/>
                <a:ea typeface="Avenir Book" charset="0"/>
                <a:cs typeface="Avenir Book" charset="0"/>
              </a:rPr>
              <a:t>  </a:t>
            </a:r>
            <a:r>
              <a:rPr lang="en-US" sz="1600" b="1" dirty="0" smtClean="0">
                <a:latin typeface="Avenir Book" charset="0"/>
                <a:ea typeface="Avenir Book" charset="0"/>
                <a:cs typeface="Avenir Book" charset="0"/>
              </a:rPr>
              <a:t>]</a:t>
            </a:r>
            <a:endParaRPr lang="en-US" sz="1600" b="1" dirty="0">
              <a:latin typeface="Avenir Book" charset="0"/>
              <a:ea typeface="Avenir Book" charset="0"/>
              <a:cs typeface="Avenir Book" charset="0"/>
            </a:endParaRPr>
          </a:p>
        </p:txBody>
      </p:sp>
      <p:sp>
        <p:nvSpPr>
          <p:cNvPr id="18" name="TextBox 17"/>
          <p:cNvSpPr txBox="1"/>
          <p:nvPr/>
        </p:nvSpPr>
        <p:spPr>
          <a:xfrm>
            <a:off x="5517242" y="725540"/>
            <a:ext cx="3496129" cy="246221"/>
          </a:xfrm>
          <a:prstGeom prst="rect">
            <a:avLst/>
          </a:prstGeom>
          <a:solidFill>
            <a:schemeClr val="bg1"/>
          </a:solidFill>
        </p:spPr>
        <p:txBody>
          <a:bodyPr wrap="square" tIns="0" bIns="0" rtlCol="0">
            <a:spAutoFit/>
          </a:bodyPr>
          <a:lstStyle/>
          <a:p>
            <a:pPr algn="ctr"/>
            <a:r>
              <a:rPr lang="en-US" sz="1600" b="1" smtClean="0">
                <a:latin typeface="Avenir Book" charset="0"/>
                <a:ea typeface="Avenir Book" charset="0"/>
                <a:cs typeface="Avenir Book" charset="0"/>
              </a:rPr>
              <a:t> </a:t>
            </a:r>
            <a:r>
              <a:rPr lang="en-US" sz="1600" b="1" dirty="0" smtClean="0">
                <a:latin typeface="Avenir Book" charset="0"/>
                <a:ea typeface="Avenir Book" charset="0"/>
                <a:cs typeface="Avenir Book" charset="0"/>
              </a:rPr>
              <a:t>[</a:t>
            </a:r>
            <a:r>
              <a:rPr lang="en-US" sz="1600" b="1" dirty="0" smtClean="0">
                <a:solidFill>
                  <a:srgbClr val="FF0000"/>
                </a:solidFill>
                <a:latin typeface="Avenir Book" charset="0"/>
                <a:ea typeface="Avenir Book" charset="0"/>
                <a:cs typeface="Avenir Book" charset="0"/>
              </a:rPr>
              <a:t>Upslope Winds </a:t>
            </a:r>
            <a:r>
              <a:rPr lang="en-US" sz="1600" b="1" dirty="0" smtClean="0">
                <a:latin typeface="Avenir Book" charset="0"/>
                <a:ea typeface="Avenir Book" charset="0"/>
                <a:cs typeface="Avenir Book" charset="0"/>
              </a:rPr>
              <a:t>Downslope Winds</a:t>
            </a:r>
            <a:r>
              <a:rPr lang="en-US" sz="1600" b="1" dirty="0" smtClean="0">
                <a:solidFill>
                  <a:srgbClr val="FF0000"/>
                </a:solidFill>
                <a:latin typeface="Avenir Book" charset="0"/>
                <a:ea typeface="Avenir Book" charset="0"/>
                <a:cs typeface="Avenir Book" charset="0"/>
              </a:rPr>
              <a:t> </a:t>
            </a:r>
            <a:r>
              <a:rPr lang="en-US" sz="1600" b="1" dirty="0" smtClean="0">
                <a:latin typeface="Avenir Book" charset="0"/>
                <a:ea typeface="Avenir Book" charset="0"/>
                <a:cs typeface="Avenir Book" charset="0"/>
              </a:rPr>
              <a:t>]</a:t>
            </a:r>
            <a:endParaRPr lang="en-US" sz="1600" b="1" dirty="0">
              <a:latin typeface="Avenir Book" charset="0"/>
              <a:ea typeface="Avenir Book" charset="0"/>
              <a:cs typeface="Avenir Book" charset="0"/>
            </a:endParaRPr>
          </a:p>
        </p:txBody>
      </p:sp>
      <p:sp>
        <p:nvSpPr>
          <p:cNvPr id="19" name="TextBox 18"/>
          <p:cNvSpPr txBox="1"/>
          <p:nvPr/>
        </p:nvSpPr>
        <p:spPr>
          <a:xfrm>
            <a:off x="732971" y="1544965"/>
            <a:ext cx="1415143" cy="369332"/>
          </a:xfrm>
          <a:prstGeom prst="rect">
            <a:avLst/>
          </a:prstGeom>
          <a:solidFill>
            <a:schemeClr val="bg1"/>
          </a:solidFill>
        </p:spPr>
        <p:txBody>
          <a:bodyPr wrap="square" tIns="0" bIns="0" rtlCol="0">
            <a:spAutoFit/>
          </a:bodyPr>
          <a:lstStyle/>
          <a:p>
            <a:r>
              <a:rPr lang="en-US" sz="1200" dirty="0" smtClean="0">
                <a:latin typeface="Avenir Book" charset="0"/>
                <a:ea typeface="Avenir Book" charset="0"/>
                <a:cs typeface="Avenir Book" charset="0"/>
              </a:rPr>
              <a:t>____ Measured  </a:t>
            </a:r>
            <a:r>
              <a:rPr lang="mr-IN" sz="1200" dirty="0" smtClean="0">
                <a:latin typeface="Avenir Book" charset="0"/>
                <a:ea typeface="Avenir Book" charset="0"/>
                <a:cs typeface="Avenir Book" charset="0"/>
              </a:rPr>
              <a:t>……</a:t>
            </a:r>
            <a:r>
              <a:rPr lang="en-US" sz="1200" dirty="0" smtClean="0">
                <a:latin typeface="Avenir Book" charset="0"/>
                <a:ea typeface="Avenir Book" charset="0"/>
                <a:cs typeface="Avenir Book" charset="0"/>
              </a:rPr>
              <a:t> Model </a:t>
            </a:r>
            <a:endParaRPr lang="en-US" sz="1200" dirty="0">
              <a:latin typeface="Avenir Book" charset="0"/>
              <a:ea typeface="Avenir Book" charset="0"/>
              <a:cs typeface="Avenir Book" charset="0"/>
            </a:endParaRPr>
          </a:p>
        </p:txBody>
      </p:sp>
    </p:spTree>
    <p:extLst>
      <p:ext uri="{BB962C8B-B14F-4D97-AF65-F5344CB8AC3E}">
        <p14:creationId xmlns:p14="http://schemas.microsoft.com/office/powerpoint/2010/main" val="1662693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Pollution Transport to Mountain Sites</a:t>
            </a:r>
            <a:endParaRPr lang="en-US" dirty="0"/>
          </a:p>
        </p:txBody>
      </p:sp>
      <p:pic>
        <p:nvPicPr>
          <p:cNvPr id="21" name="Picture 20"/>
          <p:cNvPicPr/>
          <p:nvPr/>
        </p:nvPicPr>
        <p:blipFill rotWithShape="1">
          <a:blip r:embed="rId3">
            <a:extLst>
              <a:ext uri="{28A0092B-C50C-407E-A947-70E740481C1C}">
                <a14:useLocalDpi xmlns:a14="http://schemas.microsoft.com/office/drawing/2010/main" val="0"/>
              </a:ext>
            </a:extLst>
          </a:blip>
          <a:srcRect l="13693" r="43949"/>
          <a:stretch/>
        </p:blipFill>
        <p:spPr>
          <a:xfrm>
            <a:off x="1061145" y="2200766"/>
            <a:ext cx="1872110" cy="3671404"/>
          </a:xfrm>
          <a:prstGeom prst="rect">
            <a:avLst/>
          </a:prstGeom>
        </p:spPr>
      </p:pic>
      <p:sp>
        <p:nvSpPr>
          <p:cNvPr id="11" name="Rectangle 10"/>
          <p:cNvSpPr/>
          <p:nvPr/>
        </p:nvSpPr>
        <p:spPr>
          <a:xfrm>
            <a:off x="564356" y="874118"/>
            <a:ext cx="8086158" cy="1200329"/>
          </a:xfrm>
          <a:prstGeom prst="rect">
            <a:avLst/>
          </a:prstGeom>
        </p:spPr>
        <p:txBody>
          <a:bodyPr wrap="square">
            <a:spAutoFit/>
          </a:bodyPr>
          <a:lstStyle/>
          <a:p>
            <a:pPr algn="ctr"/>
            <a:r>
              <a:rPr lang="en-US" dirty="0" smtClean="0">
                <a:latin typeface="Avenir Book" charset="0"/>
                <a:ea typeface="Avenir Book" charset="0"/>
                <a:cs typeface="Avenir Book" charset="0"/>
              </a:rPr>
              <a:t>Days with RF </a:t>
            </a:r>
            <a:r>
              <a:rPr lang="en-US" dirty="0">
                <a:latin typeface="Avenir Book" charset="0"/>
                <a:ea typeface="Avenir Book" charset="0"/>
                <a:cs typeface="Avenir Book" charset="0"/>
              </a:rPr>
              <a:t>North 12-18LT average </a:t>
            </a:r>
            <a:r>
              <a:rPr lang="en-US" dirty="0" smtClean="0">
                <a:latin typeface="Avenir Book" charset="0"/>
                <a:ea typeface="Avenir Book" charset="0"/>
                <a:cs typeface="Avenir Book" charset="0"/>
              </a:rPr>
              <a:t>ozone </a:t>
            </a:r>
          </a:p>
          <a:p>
            <a:endParaRPr lang="en-US" dirty="0" smtClean="0">
              <a:latin typeface="Avenir Book" charset="0"/>
              <a:ea typeface="Avenir Book" charset="0"/>
              <a:cs typeface="Avenir Book" charset="0"/>
            </a:endParaRPr>
          </a:p>
          <a:p>
            <a:r>
              <a:rPr lang="en-US" dirty="0">
                <a:latin typeface="Avenir Book" charset="0"/>
                <a:ea typeface="Avenir Book" charset="0"/>
                <a:cs typeface="Avenir Book" charset="0"/>
              </a:rPr>
              <a:t>	</a:t>
            </a:r>
            <a:r>
              <a:rPr lang="en-US" dirty="0" smtClean="0">
                <a:latin typeface="Avenir Book" charset="0"/>
                <a:ea typeface="Avenir Book" charset="0"/>
                <a:cs typeface="Avenir Book" charset="0"/>
              </a:rPr>
              <a:t>       </a:t>
            </a:r>
            <a:r>
              <a:rPr lang="en-US" b="1" dirty="0" smtClean="0">
                <a:latin typeface="Avenir Book" charset="0"/>
                <a:ea typeface="Avenir Book" charset="0"/>
                <a:cs typeface="Avenir Book" charset="0"/>
              </a:rPr>
              <a:t>&gt; 70 </a:t>
            </a:r>
            <a:r>
              <a:rPr lang="en-US" b="1" dirty="0">
                <a:latin typeface="Avenir Book" charset="0"/>
                <a:ea typeface="Avenir Book" charset="0"/>
                <a:cs typeface="Avenir Book" charset="0"/>
              </a:rPr>
              <a:t>ppb </a:t>
            </a:r>
            <a:r>
              <a:rPr lang="en-US" b="1" dirty="0" smtClean="0">
                <a:latin typeface="Avenir Book" charset="0"/>
                <a:ea typeface="Avenir Book" charset="0"/>
                <a:cs typeface="Avenir Book" charset="0"/>
              </a:rPr>
              <a:t>			</a:t>
            </a:r>
            <a:endParaRPr lang="en-US" b="1" dirty="0">
              <a:latin typeface="Avenir Book" charset="0"/>
              <a:ea typeface="Avenir Book" charset="0"/>
              <a:cs typeface="Avenir Book" charset="0"/>
            </a:endParaRPr>
          </a:p>
        </p:txBody>
      </p:sp>
      <p:pic>
        <p:nvPicPr>
          <p:cNvPr id="22" name="Picture 21"/>
          <p:cNvPicPr/>
          <p:nvPr/>
        </p:nvPicPr>
        <p:blipFill rotWithShape="1">
          <a:blip r:embed="rId4"/>
          <a:srcRect l="14559" r="43503"/>
          <a:stretch/>
        </p:blipFill>
        <p:spPr>
          <a:xfrm>
            <a:off x="2990267" y="2200766"/>
            <a:ext cx="1848428" cy="3668395"/>
          </a:xfrm>
          <a:prstGeom prst="rect">
            <a:avLst/>
          </a:prstGeom>
        </p:spPr>
      </p:pic>
      <p:sp>
        <p:nvSpPr>
          <p:cNvPr id="13" name="TextBox 12"/>
          <p:cNvSpPr txBox="1"/>
          <p:nvPr/>
        </p:nvSpPr>
        <p:spPr>
          <a:xfrm>
            <a:off x="96397" y="3033486"/>
            <a:ext cx="982961" cy="2308324"/>
          </a:xfrm>
          <a:prstGeom prst="rect">
            <a:avLst/>
          </a:prstGeom>
          <a:noFill/>
        </p:spPr>
        <p:txBody>
          <a:bodyPr wrap="none" rtlCol="0">
            <a:spAutoFit/>
          </a:bodyPr>
          <a:lstStyle/>
          <a:p>
            <a:r>
              <a:rPr lang="en-US" sz="1800" dirty="0" smtClean="0">
                <a:latin typeface="Avenir Book" charset="0"/>
                <a:ea typeface="Avenir Book" charset="0"/>
                <a:cs typeface="Avenir Book" charset="0"/>
              </a:rPr>
              <a:t>Ozone</a:t>
            </a:r>
          </a:p>
          <a:p>
            <a:endParaRPr lang="en-US" sz="1800" dirty="0">
              <a:latin typeface="Avenir Book" charset="0"/>
              <a:ea typeface="Avenir Book" charset="0"/>
              <a:cs typeface="Avenir Book" charset="0"/>
            </a:endParaRPr>
          </a:p>
          <a:p>
            <a:endParaRPr lang="en-US" sz="1800" dirty="0" smtClean="0">
              <a:latin typeface="Avenir Book" charset="0"/>
              <a:ea typeface="Avenir Book" charset="0"/>
              <a:cs typeface="Avenir Book" charset="0"/>
            </a:endParaRPr>
          </a:p>
          <a:p>
            <a:endParaRPr lang="en-US" sz="1800" dirty="0">
              <a:latin typeface="Avenir Book" charset="0"/>
              <a:ea typeface="Avenir Book" charset="0"/>
              <a:cs typeface="Avenir Book" charset="0"/>
            </a:endParaRPr>
          </a:p>
          <a:p>
            <a:endParaRPr lang="en-US" sz="1800" dirty="0" smtClean="0">
              <a:latin typeface="Avenir Book" charset="0"/>
              <a:ea typeface="Avenir Book" charset="0"/>
              <a:cs typeface="Avenir Book" charset="0"/>
            </a:endParaRPr>
          </a:p>
          <a:p>
            <a:endParaRPr lang="en-US" sz="1800" dirty="0">
              <a:latin typeface="Avenir Book" charset="0"/>
              <a:ea typeface="Avenir Book" charset="0"/>
              <a:cs typeface="Avenir Book" charset="0"/>
            </a:endParaRPr>
          </a:p>
          <a:p>
            <a:r>
              <a:rPr lang="en-US" sz="1800" dirty="0" smtClean="0">
                <a:latin typeface="Avenir Book" charset="0"/>
                <a:ea typeface="Avenir Book" charset="0"/>
                <a:cs typeface="Avenir Book" charset="0"/>
              </a:rPr>
              <a:t>TR</a:t>
            </a:r>
            <a:r>
              <a:rPr lang="en-US" sz="1800" baseline="30000" dirty="0" smtClean="0">
                <a:latin typeface="Avenir Book" charset="0"/>
                <a:ea typeface="Avenir Book" charset="0"/>
                <a:cs typeface="Avenir Book" charset="0"/>
              </a:rPr>
              <a:t>OG</a:t>
            </a:r>
          </a:p>
          <a:p>
            <a:r>
              <a:rPr lang="en-US" sz="1800" dirty="0" smtClean="0">
                <a:latin typeface="Avenir Book" charset="0"/>
                <a:ea typeface="Avenir Book" charset="0"/>
                <a:cs typeface="Avenir Book" charset="0"/>
              </a:rPr>
              <a:t>(</a:t>
            </a:r>
            <a:r>
              <a:rPr lang="en-US" sz="1600" dirty="0" err="1" smtClean="0">
                <a:latin typeface="Avenir Book" charset="0"/>
                <a:ea typeface="Avenir Book" charset="0"/>
                <a:cs typeface="Avenir Book" charset="0"/>
              </a:rPr>
              <a:t>PBLavg</a:t>
            </a:r>
            <a:r>
              <a:rPr lang="en-US" sz="1800" dirty="0" smtClean="0">
                <a:latin typeface="Avenir Book" charset="0"/>
                <a:ea typeface="Avenir Book" charset="0"/>
                <a:cs typeface="Avenir Book" charset="0"/>
              </a:rPr>
              <a:t>)</a:t>
            </a:r>
            <a:endParaRPr lang="en-US" sz="1800" dirty="0">
              <a:latin typeface="Avenir Book" charset="0"/>
              <a:ea typeface="Avenir Book" charset="0"/>
              <a:cs typeface="Avenir Book" charset="0"/>
            </a:endParaRPr>
          </a:p>
        </p:txBody>
      </p:sp>
      <p:sp>
        <p:nvSpPr>
          <p:cNvPr id="25" name="TextBox 24"/>
          <p:cNvSpPr txBox="1"/>
          <p:nvPr/>
        </p:nvSpPr>
        <p:spPr>
          <a:xfrm>
            <a:off x="1061145" y="2158934"/>
            <a:ext cx="1872110" cy="307777"/>
          </a:xfrm>
          <a:prstGeom prst="rect">
            <a:avLst/>
          </a:prstGeom>
          <a:solidFill>
            <a:schemeClr val="bg1"/>
          </a:solidFill>
        </p:spPr>
        <p:txBody>
          <a:bodyPr wrap="square" rtlCol="0">
            <a:spAutoFit/>
          </a:bodyPr>
          <a:lstStyle/>
          <a:p>
            <a:pPr algn="ctr"/>
            <a:r>
              <a:rPr lang="en-US" sz="1400" dirty="0" smtClean="0">
                <a:latin typeface="Avenir Book" charset="0"/>
                <a:ea typeface="Avenir Book" charset="0"/>
                <a:cs typeface="Avenir Book" charset="0"/>
              </a:rPr>
              <a:t>Longs Peak</a:t>
            </a:r>
            <a:endParaRPr lang="en-US" sz="1400" dirty="0">
              <a:latin typeface="Avenir Book" charset="0"/>
              <a:ea typeface="Avenir Book" charset="0"/>
              <a:cs typeface="Avenir Book" charset="0"/>
            </a:endParaRPr>
          </a:p>
        </p:txBody>
      </p:sp>
      <p:sp>
        <p:nvSpPr>
          <p:cNvPr id="26" name="TextBox 25"/>
          <p:cNvSpPr txBox="1"/>
          <p:nvPr/>
        </p:nvSpPr>
        <p:spPr>
          <a:xfrm>
            <a:off x="2990266" y="2155242"/>
            <a:ext cx="1860269" cy="307777"/>
          </a:xfrm>
          <a:prstGeom prst="rect">
            <a:avLst/>
          </a:prstGeom>
          <a:solidFill>
            <a:schemeClr val="bg1"/>
          </a:solidFill>
        </p:spPr>
        <p:txBody>
          <a:bodyPr wrap="square" rtlCol="0">
            <a:spAutoFit/>
          </a:bodyPr>
          <a:lstStyle/>
          <a:p>
            <a:pPr algn="ctr"/>
            <a:r>
              <a:rPr lang="en-US" sz="1400" smtClean="0">
                <a:latin typeface="Avenir Book" charset="0"/>
                <a:ea typeface="Avenir Book" charset="0"/>
                <a:cs typeface="Avenir Book" charset="0"/>
              </a:rPr>
              <a:t>Trail Ridge</a:t>
            </a:r>
            <a:endParaRPr lang="en-US" sz="1400">
              <a:latin typeface="Avenir Book" charset="0"/>
              <a:ea typeface="Avenir Book" charset="0"/>
              <a:cs typeface="Avenir Book" charset="0"/>
            </a:endParaRPr>
          </a:p>
        </p:txBody>
      </p:sp>
      <p:sp>
        <p:nvSpPr>
          <p:cNvPr id="30" name="TextBox 29"/>
          <p:cNvSpPr txBox="1"/>
          <p:nvPr/>
        </p:nvSpPr>
        <p:spPr>
          <a:xfrm>
            <a:off x="120567" y="5262926"/>
            <a:ext cx="817340" cy="307777"/>
          </a:xfrm>
          <a:prstGeom prst="rect">
            <a:avLst/>
          </a:prstGeom>
          <a:noFill/>
        </p:spPr>
        <p:txBody>
          <a:bodyPr wrap="none" rtlCol="0">
            <a:spAutoFit/>
          </a:bodyPr>
          <a:lstStyle/>
          <a:p>
            <a:r>
              <a:rPr lang="en-US" sz="1400" smtClean="0">
                <a:latin typeface="Avenir Book" charset="0"/>
                <a:ea typeface="Avenir Book" charset="0"/>
                <a:cs typeface="Avenir Book" charset="0"/>
              </a:rPr>
              <a:t>12-20LT</a:t>
            </a:r>
            <a:endParaRPr lang="en-US" sz="1400">
              <a:latin typeface="Avenir Book" charset="0"/>
              <a:ea typeface="Avenir Book" charset="0"/>
              <a:cs typeface="Avenir Book" charset="0"/>
            </a:endParaRPr>
          </a:p>
        </p:txBody>
      </p:sp>
      <p:sp>
        <p:nvSpPr>
          <p:cNvPr id="31" name="TextBox 30"/>
          <p:cNvSpPr txBox="1"/>
          <p:nvPr/>
        </p:nvSpPr>
        <p:spPr>
          <a:xfrm>
            <a:off x="137668" y="3325269"/>
            <a:ext cx="817340" cy="307777"/>
          </a:xfrm>
          <a:prstGeom prst="rect">
            <a:avLst/>
          </a:prstGeom>
          <a:noFill/>
        </p:spPr>
        <p:txBody>
          <a:bodyPr wrap="none" rtlCol="0">
            <a:spAutoFit/>
          </a:bodyPr>
          <a:lstStyle/>
          <a:p>
            <a:r>
              <a:rPr lang="en-US" sz="1400" smtClean="0">
                <a:latin typeface="Avenir Book" charset="0"/>
                <a:ea typeface="Avenir Book" charset="0"/>
                <a:cs typeface="Avenir Book" charset="0"/>
              </a:rPr>
              <a:t>12-20LT</a:t>
            </a:r>
            <a:endParaRPr lang="en-US" sz="1400">
              <a:latin typeface="Avenir Book" charset="0"/>
              <a:ea typeface="Avenir Book" charset="0"/>
              <a:cs typeface="Avenir Book" charset="0"/>
            </a:endParaRPr>
          </a:p>
        </p:txBody>
      </p:sp>
    </p:spTree>
    <p:extLst>
      <p:ext uri="{BB962C8B-B14F-4D97-AF65-F5344CB8AC3E}">
        <p14:creationId xmlns:p14="http://schemas.microsoft.com/office/powerpoint/2010/main" val="908853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Pollution Transport to Mountain Sites</a:t>
            </a:r>
            <a:endParaRPr lang="en-US" dirty="0"/>
          </a:p>
        </p:txBody>
      </p:sp>
      <p:pic>
        <p:nvPicPr>
          <p:cNvPr id="21" name="Picture 20"/>
          <p:cNvPicPr/>
          <p:nvPr/>
        </p:nvPicPr>
        <p:blipFill rotWithShape="1">
          <a:blip r:embed="rId3">
            <a:extLst>
              <a:ext uri="{28A0092B-C50C-407E-A947-70E740481C1C}">
                <a14:useLocalDpi xmlns:a14="http://schemas.microsoft.com/office/drawing/2010/main" val="0"/>
              </a:ext>
            </a:extLst>
          </a:blip>
          <a:srcRect l="13693" r="43949"/>
          <a:stretch/>
        </p:blipFill>
        <p:spPr>
          <a:xfrm>
            <a:off x="1061145" y="2200766"/>
            <a:ext cx="1872110" cy="3671404"/>
          </a:xfrm>
          <a:prstGeom prst="rect">
            <a:avLst/>
          </a:prstGeom>
        </p:spPr>
      </p:pic>
      <p:sp>
        <p:nvSpPr>
          <p:cNvPr id="11" name="Rectangle 10"/>
          <p:cNvSpPr/>
          <p:nvPr/>
        </p:nvSpPr>
        <p:spPr>
          <a:xfrm>
            <a:off x="564356" y="874118"/>
            <a:ext cx="8086158" cy="1200329"/>
          </a:xfrm>
          <a:prstGeom prst="rect">
            <a:avLst/>
          </a:prstGeom>
        </p:spPr>
        <p:txBody>
          <a:bodyPr wrap="square">
            <a:spAutoFit/>
          </a:bodyPr>
          <a:lstStyle/>
          <a:p>
            <a:pPr algn="ctr"/>
            <a:r>
              <a:rPr lang="en-US" dirty="0" smtClean="0">
                <a:latin typeface="Avenir Book" charset="0"/>
                <a:ea typeface="Avenir Book" charset="0"/>
                <a:cs typeface="Avenir Book" charset="0"/>
              </a:rPr>
              <a:t>Days with RF </a:t>
            </a:r>
            <a:r>
              <a:rPr lang="en-US" dirty="0">
                <a:latin typeface="Avenir Book" charset="0"/>
                <a:ea typeface="Avenir Book" charset="0"/>
                <a:cs typeface="Avenir Book" charset="0"/>
              </a:rPr>
              <a:t>North 12-18LT average </a:t>
            </a:r>
            <a:r>
              <a:rPr lang="en-US" dirty="0" smtClean="0">
                <a:latin typeface="Avenir Book" charset="0"/>
                <a:ea typeface="Avenir Book" charset="0"/>
                <a:cs typeface="Avenir Book" charset="0"/>
              </a:rPr>
              <a:t>ozone </a:t>
            </a:r>
          </a:p>
          <a:p>
            <a:endParaRPr lang="en-US" dirty="0" smtClean="0">
              <a:latin typeface="Avenir Book" charset="0"/>
              <a:ea typeface="Avenir Book" charset="0"/>
              <a:cs typeface="Avenir Book" charset="0"/>
            </a:endParaRPr>
          </a:p>
          <a:p>
            <a:r>
              <a:rPr lang="en-US" dirty="0">
                <a:latin typeface="Avenir Book" charset="0"/>
                <a:ea typeface="Avenir Book" charset="0"/>
                <a:cs typeface="Avenir Book" charset="0"/>
              </a:rPr>
              <a:t>	</a:t>
            </a:r>
            <a:r>
              <a:rPr lang="en-US" dirty="0" smtClean="0">
                <a:latin typeface="Avenir Book" charset="0"/>
                <a:ea typeface="Avenir Book" charset="0"/>
                <a:cs typeface="Avenir Book" charset="0"/>
              </a:rPr>
              <a:t>       </a:t>
            </a:r>
            <a:r>
              <a:rPr lang="en-US" b="1" dirty="0" smtClean="0">
                <a:latin typeface="Avenir Book" charset="0"/>
                <a:ea typeface="Avenir Book" charset="0"/>
                <a:cs typeface="Avenir Book" charset="0"/>
              </a:rPr>
              <a:t>&gt; 70 </a:t>
            </a:r>
            <a:r>
              <a:rPr lang="en-US" b="1" dirty="0">
                <a:latin typeface="Avenir Book" charset="0"/>
                <a:ea typeface="Avenir Book" charset="0"/>
                <a:cs typeface="Avenir Book" charset="0"/>
              </a:rPr>
              <a:t>ppb </a:t>
            </a:r>
            <a:r>
              <a:rPr lang="en-US" b="1" dirty="0" smtClean="0">
                <a:latin typeface="Avenir Book" charset="0"/>
                <a:ea typeface="Avenir Book" charset="0"/>
                <a:cs typeface="Avenir Book" charset="0"/>
              </a:rPr>
              <a:t>			   &lt; </a:t>
            </a:r>
            <a:r>
              <a:rPr lang="en-US" b="1" dirty="0">
                <a:latin typeface="Avenir Book" charset="0"/>
                <a:ea typeface="Avenir Book" charset="0"/>
                <a:cs typeface="Avenir Book" charset="0"/>
              </a:rPr>
              <a:t>60 </a:t>
            </a:r>
            <a:r>
              <a:rPr lang="en-US" b="1" dirty="0" smtClean="0">
                <a:latin typeface="Avenir Book" charset="0"/>
                <a:ea typeface="Avenir Book" charset="0"/>
                <a:cs typeface="Avenir Book" charset="0"/>
              </a:rPr>
              <a:t>ppb</a:t>
            </a:r>
            <a:endParaRPr lang="en-US" b="1" dirty="0">
              <a:latin typeface="Avenir Book" charset="0"/>
              <a:ea typeface="Avenir Book" charset="0"/>
              <a:cs typeface="Avenir Book" charset="0"/>
            </a:endParaRPr>
          </a:p>
        </p:txBody>
      </p:sp>
      <p:pic>
        <p:nvPicPr>
          <p:cNvPr id="22" name="Picture 21"/>
          <p:cNvPicPr/>
          <p:nvPr/>
        </p:nvPicPr>
        <p:blipFill rotWithShape="1">
          <a:blip r:embed="rId4"/>
          <a:srcRect l="14559" r="43503"/>
          <a:stretch/>
        </p:blipFill>
        <p:spPr>
          <a:xfrm>
            <a:off x="2990267" y="2200766"/>
            <a:ext cx="1848428" cy="3668395"/>
          </a:xfrm>
          <a:prstGeom prst="rect">
            <a:avLst/>
          </a:prstGeom>
        </p:spPr>
      </p:pic>
      <p:pic>
        <p:nvPicPr>
          <p:cNvPr id="23" name="Picture 22"/>
          <p:cNvPicPr/>
          <p:nvPr/>
        </p:nvPicPr>
        <p:blipFill rotWithShape="1">
          <a:blip r:embed="rId4"/>
          <a:srcRect l="56672"/>
          <a:stretch/>
        </p:blipFill>
        <p:spPr>
          <a:xfrm>
            <a:off x="6996660" y="2186252"/>
            <a:ext cx="1909669" cy="3668395"/>
          </a:xfrm>
          <a:prstGeom prst="rect">
            <a:avLst/>
          </a:prstGeom>
        </p:spPr>
      </p:pic>
      <p:pic>
        <p:nvPicPr>
          <p:cNvPr id="24" name="Picture 23"/>
          <p:cNvPicPr/>
          <p:nvPr/>
        </p:nvPicPr>
        <p:blipFill rotWithShape="1">
          <a:blip r:embed="rId3">
            <a:extLst>
              <a:ext uri="{28A0092B-C50C-407E-A947-70E740481C1C}">
                <a14:useLocalDpi xmlns:a14="http://schemas.microsoft.com/office/drawing/2010/main" val="0"/>
              </a:ext>
            </a:extLst>
          </a:blip>
          <a:srcRect l="56422"/>
          <a:stretch/>
        </p:blipFill>
        <p:spPr>
          <a:xfrm>
            <a:off x="5050969" y="2193067"/>
            <a:ext cx="1926008" cy="3671404"/>
          </a:xfrm>
          <a:prstGeom prst="rect">
            <a:avLst/>
          </a:prstGeom>
        </p:spPr>
      </p:pic>
      <p:sp>
        <p:nvSpPr>
          <p:cNvPr id="13" name="TextBox 12"/>
          <p:cNvSpPr txBox="1"/>
          <p:nvPr/>
        </p:nvSpPr>
        <p:spPr>
          <a:xfrm>
            <a:off x="96397" y="3033486"/>
            <a:ext cx="982961" cy="2308324"/>
          </a:xfrm>
          <a:prstGeom prst="rect">
            <a:avLst/>
          </a:prstGeom>
          <a:noFill/>
        </p:spPr>
        <p:txBody>
          <a:bodyPr wrap="none" rtlCol="0">
            <a:spAutoFit/>
          </a:bodyPr>
          <a:lstStyle/>
          <a:p>
            <a:r>
              <a:rPr lang="en-US" sz="1800" dirty="0" smtClean="0">
                <a:latin typeface="Avenir Book" charset="0"/>
                <a:ea typeface="Avenir Book" charset="0"/>
                <a:cs typeface="Avenir Book" charset="0"/>
              </a:rPr>
              <a:t>Ozone</a:t>
            </a:r>
          </a:p>
          <a:p>
            <a:endParaRPr lang="en-US" sz="1800" dirty="0">
              <a:latin typeface="Avenir Book" charset="0"/>
              <a:ea typeface="Avenir Book" charset="0"/>
              <a:cs typeface="Avenir Book" charset="0"/>
            </a:endParaRPr>
          </a:p>
          <a:p>
            <a:endParaRPr lang="en-US" sz="1800" dirty="0" smtClean="0">
              <a:latin typeface="Avenir Book" charset="0"/>
              <a:ea typeface="Avenir Book" charset="0"/>
              <a:cs typeface="Avenir Book" charset="0"/>
            </a:endParaRPr>
          </a:p>
          <a:p>
            <a:endParaRPr lang="en-US" sz="1800" dirty="0">
              <a:latin typeface="Avenir Book" charset="0"/>
              <a:ea typeface="Avenir Book" charset="0"/>
              <a:cs typeface="Avenir Book" charset="0"/>
            </a:endParaRPr>
          </a:p>
          <a:p>
            <a:endParaRPr lang="en-US" sz="1800" dirty="0" smtClean="0">
              <a:latin typeface="Avenir Book" charset="0"/>
              <a:ea typeface="Avenir Book" charset="0"/>
              <a:cs typeface="Avenir Book" charset="0"/>
            </a:endParaRPr>
          </a:p>
          <a:p>
            <a:endParaRPr lang="en-US" sz="1800" dirty="0">
              <a:latin typeface="Avenir Book" charset="0"/>
              <a:ea typeface="Avenir Book" charset="0"/>
              <a:cs typeface="Avenir Book" charset="0"/>
            </a:endParaRPr>
          </a:p>
          <a:p>
            <a:r>
              <a:rPr lang="en-US" sz="1800" dirty="0" smtClean="0">
                <a:latin typeface="Avenir Book" charset="0"/>
                <a:ea typeface="Avenir Book" charset="0"/>
                <a:cs typeface="Avenir Book" charset="0"/>
              </a:rPr>
              <a:t>TR</a:t>
            </a:r>
            <a:r>
              <a:rPr lang="en-US" sz="1800" baseline="30000" dirty="0" smtClean="0">
                <a:latin typeface="Avenir Book" charset="0"/>
                <a:ea typeface="Avenir Book" charset="0"/>
                <a:cs typeface="Avenir Book" charset="0"/>
              </a:rPr>
              <a:t>OG</a:t>
            </a:r>
          </a:p>
          <a:p>
            <a:r>
              <a:rPr lang="en-US" sz="1800" dirty="0" smtClean="0">
                <a:latin typeface="Avenir Book" charset="0"/>
                <a:ea typeface="Avenir Book" charset="0"/>
                <a:cs typeface="Avenir Book" charset="0"/>
              </a:rPr>
              <a:t>(</a:t>
            </a:r>
            <a:r>
              <a:rPr lang="en-US" sz="1600" dirty="0" err="1" smtClean="0">
                <a:latin typeface="Avenir Book" charset="0"/>
                <a:ea typeface="Avenir Book" charset="0"/>
                <a:cs typeface="Avenir Book" charset="0"/>
              </a:rPr>
              <a:t>PBLavg</a:t>
            </a:r>
            <a:r>
              <a:rPr lang="en-US" sz="1800" dirty="0" smtClean="0">
                <a:latin typeface="Avenir Book" charset="0"/>
                <a:ea typeface="Avenir Book" charset="0"/>
                <a:cs typeface="Avenir Book" charset="0"/>
              </a:rPr>
              <a:t>)</a:t>
            </a:r>
            <a:endParaRPr lang="en-US" sz="1800" dirty="0">
              <a:latin typeface="Avenir Book" charset="0"/>
              <a:ea typeface="Avenir Book" charset="0"/>
              <a:cs typeface="Avenir Book" charset="0"/>
            </a:endParaRPr>
          </a:p>
        </p:txBody>
      </p:sp>
      <p:sp>
        <p:nvSpPr>
          <p:cNvPr id="25" name="TextBox 24"/>
          <p:cNvSpPr txBox="1"/>
          <p:nvPr/>
        </p:nvSpPr>
        <p:spPr>
          <a:xfrm>
            <a:off x="1061145" y="2158934"/>
            <a:ext cx="1872110" cy="307777"/>
          </a:xfrm>
          <a:prstGeom prst="rect">
            <a:avLst/>
          </a:prstGeom>
          <a:solidFill>
            <a:schemeClr val="bg1"/>
          </a:solidFill>
        </p:spPr>
        <p:txBody>
          <a:bodyPr wrap="square" rtlCol="0">
            <a:spAutoFit/>
          </a:bodyPr>
          <a:lstStyle/>
          <a:p>
            <a:pPr algn="ctr"/>
            <a:r>
              <a:rPr lang="en-US" sz="1400" dirty="0" smtClean="0">
                <a:latin typeface="Avenir Book" charset="0"/>
                <a:ea typeface="Avenir Book" charset="0"/>
                <a:cs typeface="Avenir Book" charset="0"/>
              </a:rPr>
              <a:t>Longs Peak</a:t>
            </a:r>
            <a:endParaRPr lang="en-US" sz="1400" dirty="0">
              <a:latin typeface="Avenir Book" charset="0"/>
              <a:ea typeface="Avenir Book" charset="0"/>
              <a:cs typeface="Avenir Book" charset="0"/>
            </a:endParaRPr>
          </a:p>
        </p:txBody>
      </p:sp>
      <p:sp>
        <p:nvSpPr>
          <p:cNvPr id="26" name="TextBox 25"/>
          <p:cNvSpPr txBox="1"/>
          <p:nvPr/>
        </p:nvSpPr>
        <p:spPr>
          <a:xfrm>
            <a:off x="2990266" y="2155242"/>
            <a:ext cx="1860269" cy="307777"/>
          </a:xfrm>
          <a:prstGeom prst="rect">
            <a:avLst/>
          </a:prstGeom>
          <a:solidFill>
            <a:schemeClr val="bg1"/>
          </a:solidFill>
        </p:spPr>
        <p:txBody>
          <a:bodyPr wrap="square" rtlCol="0">
            <a:spAutoFit/>
          </a:bodyPr>
          <a:lstStyle/>
          <a:p>
            <a:pPr algn="ctr"/>
            <a:r>
              <a:rPr lang="en-US" sz="1400" smtClean="0">
                <a:latin typeface="Avenir Book" charset="0"/>
                <a:ea typeface="Avenir Book" charset="0"/>
                <a:cs typeface="Avenir Book" charset="0"/>
              </a:rPr>
              <a:t>Trail Ridge</a:t>
            </a:r>
            <a:endParaRPr lang="en-US" sz="1400">
              <a:latin typeface="Avenir Book" charset="0"/>
              <a:ea typeface="Avenir Book" charset="0"/>
              <a:cs typeface="Avenir Book" charset="0"/>
            </a:endParaRPr>
          </a:p>
        </p:txBody>
      </p:sp>
      <p:sp>
        <p:nvSpPr>
          <p:cNvPr id="28" name="TextBox 27"/>
          <p:cNvSpPr txBox="1"/>
          <p:nvPr/>
        </p:nvSpPr>
        <p:spPr>
          <a:xfrm>
            <a:off x="5062902" y="2149748"/>
            <a:ext cx="1872110" cy="307777"/>
          </a:xfrm>
          <a:prstGeom prst="rect">
            <a:avLst/>
          </a:prstGeom>
          <a:solidFill>
            <a:schemeClr val="bg1"/>
          </a:solidFill>
        </p:spPr>
        <p:txBody>
          <a:bodyPr wrap="square" rtlCol="0">
            <a:spAutoFit/>
          </a:bodyPr>
          <a:lstStyle/>
          <a:p>
            <a:pPr algn="ctr"/>
            <a:r>
              <a:rPr lang="en-US" sz="1400" dirty="0" smtClean="0">
                <a:latin typeface="Avenir Book" charset="0"/>
                <a:ea typeface="Avenir Book" charset="0"/>
                <a:cs typeface="Avenir Book" charset="0"/>
              </a:rPr>
              <a:t>Longs Peak</a:t>
            </a:r>
            <a:endParaRPr lang="en-US" sz="1400" dirty="0">
              <a:latin typeface="Avenir Book" charset="0"/>
              <a:ea typeface="Avenir Book" charset="0"/>
              <a:cs typeface="Avenir Book" charset="0"/>
            </a:endParaRPr>
          </a:p>
        </p:txBody>
      </p:sp>
      <p:sp>
        <p:nvSpPr>
          <p:cNvPr id="29" name="TextBox 28"/>
          <p:cNvSpPr txBox="1"/>
          <p:nvPr/>
        </p:nvSpPr>
        <p:spPr>
          <a:xfrm>
            <a:off x="6999167" y="2138912"/>
            <a:ext cx="1860269" cy="307777"/>
          </a:xfrm>
          <a:prstGeom prst="rect">
            <a:avLst/>
          </a:prstGeom>
          <a:solidFill>
            <a:schemeClr val="bg1"/>
          </a:solidFill>
        </p:spPr>
        <p:txBody>
          <a:bodyPr wrap="square" rtlCol="0">
            <a:spAutoFit/>
          </a:bodyPr>
          <a:lstStyle/>
          <a:p>
            <a:pPr algn="ctr"/>
            <a:r>
              <a:rPr lang="en-US" sz="1400" smtClean="0">
                <a:latin typeface="Avenir Book" charset="0"/>
                <a:ea typeface="Avenir Book" charset="0"/>
                <a:cs typeface="Avenir Book" charset="0"/>
              </a:rPr>
              <a:t>Trail Ridge</a:t>
            </a:r>
            <a:endParaRPr lang="en-US" sz="1400">
              <a:latin typeface="Avenir Book" charset="0"/>
              <a:ea typeface="Avenir Book" charset="0"/>
              <a:cs typeface="Avenir Book" charset="0"/>
            </a:endParaRPr>
          </a:p>
        </p:txBody>
      </p:sp>
      <p:sp>
        <p:nvSpPr>
          <p:cNvPr id="30" name="TextBox 29"/>
          <p:cNvSpPr txBox="1"/>
          <p:nvPr/>
        </p:nvSpPr>
        <p:spPr>
          <a:xfrm>
            <a:off x="120567" y="5262926"/>
            <a:ext cx="817340" cy="307777"/>
          </a:xfrm>
          <a:prstGeom prst="rect">
            <a:avLst/>
          </a:prstGeom>
          <a:noFill/>
        </p:spPr>
        <p:txBody>
          <a:bodyPr wrap="none" rtlCol="0">
            <a:spAutoFit/>
          </a:bodyPr>
          <a:lstStyle/>
          <a:p>
            <a:r>
              <a:rPr lang="en-US" sz="1400" smtClean="0">
                <a:latin typeface="Avenir Book" charset="0"/>
                <a:ea typeface="Avenir Book" charset="0"/>
                <a:cs typeface="Avenir Book" charset="0"/>
              </a:rPr>
              <a:t>12-20LT</a:t>
            </a:r>
            <a:endParaRPr lang="en-US" sz="1400">
              <a:latin typeface="Avenir Book" charset="0"/>
              <a:ea typeface="Avenir Book" charset="0"/>
              <a:cs typeface="Avenir Book" charset="0"/>
            </a:endParaRPr>
          </a:p>
        </p:txBody>
      </p:sp>
      <p:sp>
        <p:nvSpPr>
          <p:cNvPr id="31" name="TextBox 30"/>
          <p:cNvSpPr txBox="1"/>
          <p:nvPr/>
        </p:nvSpPr>
        <p:spPr>
          <a:xfrm>
            <a:off x="137668" y="3325269"/>
            <a:ext cx="817340" cy="307777"/>
          </a:xfrm>
          <a:prstGeom prst="rect">
            <a:avLst/>
          </a:prstGeom>
          <a:noFill/>
        </p:spPr>
        <p:txBody>
          <a:bodyPr wrap="none" rtlCol="0">
            <a:spAutoFit/>
          </a:bodyPr>
          <a:lstStyle/>
          <a:p>
            <a:r>
              <a:rPr lang="en-US" sz="1400" smtClean="0">
                <a:latin typeface="Avenir Book" charset="0"/>
                <a:ea typeface="Avenir Book" charset="0"/>
                <a:cs typeface="Avenir Book" charset="0"/>
              </a:rPr>
              <a:t>12-20LT</a:t>
            </a:r>
            <a:endParaRPr lang="en-US" sz="1400">
              <a:latin typeface="Avenir Book" charset="0"/>
              <a:ea typeface="Avenir Book" charset="0"/>
              <a:cs typeface="Avenir Book" charset="0"/>
            </a:endParaRPr>
          </a:p>
        </p:txBody>
      </p:sp>
      <p:sp>
        <p:nvSpPr>
          <p:cNvPr id="4" name="TextBox 3"/>
          <p:cNvSpPr txBox="1"/>
          <p:nvPr/>
        </p:nvSpPr>
        <p:spPr>
          <a:xfrm>
            <a:off x="1107934" y="6075937"/>
            <a:ext cx="7589369" cy="646331"/>
          </a:xfrm>
          <a:prstGeom prst="rect">
            <a:avLst/>
          </a:prstGeom>
          <a:noFill/>
        </p:spPr>
        <p:txBody>
          <a:bodyPr wrap="square" rtlCol="0">
            <a:spAutoFit/>
          </a:bodyPr>
          <a:lstStyle/>
          <a:p>
            <a:r>
              <a:rPr lang="en-US" sz="1800" dirty="0"/>
              <a:t>T</a:t>
            </a:r>
            <a:r>
              <a:rPr lang="en-US" sz="1800" dirty="0" smtClean="0"/>
              <a:t>endency for high ozone and elevated TR</a:t>
            </a:r>
            <a:r>
              <a:rPr lang="en-US" sz="1800" baseline="30000" dirty="0" smtClean="0"/>
              <a:t>OG</a:t>
            </a:r>
            <a:r>
              <a:rPr lang="en-US" sz="1800" dirty="0" smtClean="0"/>
              <a:t> and </a:t>
            </a:r>
            <a:r>
              <a:rPr lang="en-US" sz="1800" dirty="0" err="1" smtClean="0"/>
              <a:t>TR</a:t>
            </a:r>
            <a:r>
              <a:rPr lang="en-US" sz="1800" baseline="30000" dirty="0" err="1" smtClean="0"/>
              <a:t>AreaMobile</a:t>
            </a:r>
            <a:r>
              <a:rPr lang="en-US" sz="1800" baseline="30000" dirty="0" smtClean="0"/>
              <a:t> </a:t>
            </a:r>
            <a:br>
              <a:rPr lang="en-US" sz="1800" baseline="30000" dirty="0" smtClean="0"/>
            </a:br>
            <a:r>
              <a:rPr lang="en-US" sz="1800" dirty="0" smtClean="0"/>
              <a:t>at mountain sites</a:t>
            </a:r>
            <a:r>
              <a:rPr lang="en-US" sz="1800" dirty="0"/>
              <a:t> </a:t>
            </a:r>
            <a:r>
              <a:rPr lang="en-US" sz="1800" dirty="0" smtClean="0"/>
              <a:t>on </a:t>
            </a:r>
            <a:r>
              <a:rPr lang="en-US" sz="1800" dirty="0"/>
              <a:t>days with high ozone at NFRMA </a:t>
            </a:r>
            <a:r>
              <a:rPr lang="en-US" sz="1800" dirty="0" smtClean="0"/>
              <a:t>sites</a:t>
            </a:r>
            <a:endParaRPr lang="en-US" sz="1800" dirty="0"/>
          </a:p>
        </p:txBody>
      </p:sp>
    </p:spTree>
    <p:extLst>
      <p:ext uri="{BB962C8B-B14F-4D97-AF65-F5344CB8AC3E}">
        <p14:creationId xmlns:p14="http://schemas.microsoft.com/office/powerpoint/2010/main" val="1994011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Upslope Event 12 August</a:t>
            </a:r>
            <a:endParaRPr lang="en-US" dirty="0"/>
          </a:p>
        </p:txBody>
      </p:sp>
      <p:pic>
        <p:nvPicPr>
          <p:cNvPr id="16" name="Picture 15"/>
          <p:cNvPicPr/>
          <p:nvPr/>
        </p:nvPicPr>
        <p:blipFill>
          <a:blip r:embed="rId3"/>
          <a:stretch>
            <a:fillRect/>
          </a:stretch>
        </p:blipFill>
        <p:spPr>
          <a:xfrm>
            <a:off x="352585" y="828370"/>
            <a:ext cx="6524455" cy="2790364"/>
          </a:xfrm>
          <a:prstGeom prst="rect">
            <a:avLst/>
          </a:prstGeom>
        </p:spPr>
      </p:pic>
      <p:pic>
        <p:nvPicPr>
          <p:cNvPr id="17" name="Picture 16"/>
          <p:cNvPicPr/>
          <p:nvPr/>
        </p:nvPicPr>
        <p:blipFill>
          <a:blip r:embed="rId4"/>
          <a:stretch>
            <a:fillRect/>
          </a:stretch>
        </p:blipFill>
        <p:spPr>
          <a:xfrm>
            <a:off x="352584" y="3844202"/>
            <a:ext cx="6524455" cy="2807131"/>
          </a:xfrm>
          <a:prstGeom prst="rect">
            <a:avLst/>
          </a:prstGeom>
        </p:spPr>
      </p:pic>
      <p:pic>
        <p:nvPicPr>
          <p:cNvPr id="18" name="Picture 2" descr="http://www.eol.ucar.edu/system/files/images/field_project/ACE-1/c13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9097" y="814142"/>
            <a:ext cx="1678203" cy="997599"/>
          </a:xfrm>
          <a:prstGeom prst="rect">
            <a:avLst/>
          </a:prstGeom>
          <a:noFill/>
          <a:extLst>
            <a:ext uri="{909E8E84-426E-40dd-AFC4-6F175D3DCCD1}">
              <a14:hiddenFill xmlns="" xmlns:a14="http://schemas.microsoft.com/office/drawing/2010/main">
                <a:solidFill>
                  <a:srgbClr val="FFFFFF"/>
                </a:solidFill>
              </a14:hiddenFill>
            </a:ext>
          </a:extLst>
        </p:spPr>
      </p:pic>
      <p:sp>
        <p:nvSpPr>
          <p:cNvPr id="20" name="TextBox 19"/>
          <p:cNvSpPr txBox="1"/>
          <p:nvPr/>
        </p:nvSpPr>
        <p:spPr>
          <a:xfrm>
            <a:off x="344835" y="760379"/>
            <a:ext cx="6532204" cy="276999"/>
          </a:xfrm>
          <a:prstGeom prst="rect">
            <a:avLst/>
          </a:prstGeom>
          <a:solidFill>
            <a:schemeClr val="bg1"/>
          </a:solidFill>
        </p:spPr>
        <p:txBody>
          <a:bodyPr wrap="square" lIns="0" tIns="0" rIns="0" bIns="0" rtlCol="0">
            <a:spAutoFit/>
          </a:bodyPr>
          <a:lstStyle/>
          <a:p>
            <a:pPr algn="ctr"/>
            <a:r>
              <a:rPr lang="en-US" sz="1800" b="1" dirty="0" smtClean="0">
                <a:latin typeface="Avenir Book" charset="0"/>
                <a:ea typeface="Avenir Book" charset="0"/>
                <a:cs typeface="Avenir Book" charset="0"/>
              </a:rPr>
              <a:t>C-130 Ethane                               C-130 NO</a:t>
            </a:r>
            <a:r>
              <a:rPr lang="en-US" sz="1800" b="1" baseline="-25000" dirty="0" smtClean="0">
                <a:latin typeface="Avenir Book" charset="0"/>
                <a:ea typeface="Avenir Book" charset="0"/>
                <a:cs typeface="Avenir Book" charset="0"/>
              </a:rPr>
              <a:t>x</a:t>
            </a:r>
            <a:endParaRPr lang="en-US" sz="1800" b="1" baseline="-25000" dirty="0">
              <a:latin typeface="Avenir Book" charset="0"/>
              <a:ea typeface="Avenir Book" charset="0"/>
              <a:cs typeface="Avenir Book" charset="0"/>
            </a:endParaRPr>
          </a:p>
        </p:txBody>
      </p:sp>
      <p:sp>
        <p:nvSpPr>
          <p:cNvPr id="27" name="TextBox 26"/>
          <p:cNvSpPr txBox="1"/>
          <p:nvPr/>
        </p:nvSpPr>
        <p:spPr>
          <a:xfrm>
            <a:off x="350002" y="3765485"/>
            <a:ext cx="6527037" cy="276999"/>
          </a:xfrm>
          <a:prstGeom prst="rect">
            <a:avLst/>
          </a:prstGeom>
          <a:solidFill>
            <a:schemeClr val="bg1"/>
          </a:solidFill>
        </p:spPr>
        <p:txBody>
          <a:bodyPr wrap="square" lIns="0" tIns="0" rIns="0" bIns="0" rtlCol="0">
            <a:spAutoFit/>
          </a:bodyPr>
          <a:lstStyle/>
          <a:p>
            <a:r>
              <a:rPr lang="en-US" sz="1800" b="1" smtClean="0">
                <a:latin typeface="Avenir Book" charset="0"/>
                <a:ea typeface="Avenir Book" charset="0"/>
                <a:cs typeface="Avenir Book" charset="0"/>
              </a:rPr>
              <a:t>                  TR</a:t>
            </a:r>
            <a:r>
              <a:rPr lang="en-US" sz="1800" b="1" baseline="30000" smtClean="0">
                <a:latin typeface="Avenir Book" charset="0"/>
                <a:ea typeface="Avenir Book" charset="0"/>
                <a:cs typeface="Avenir Book" charset="0"/>
              </a:rPr>
              <a:t>OG</a:t>
            </a:r>
            <a:r>
              <a:rPr lang="en-US" sz="1800" b="1" smtClean="0">
                <a:latin typeface="Avenir Book" charset="0"/>
                <a:ea typeface="Avenir Book" charset="0"/>
                <a:cs typeface="Avenir Book" charset="0"/>
              </a:rPr>
              <a:t>  			          </a:t>
            </a:r>
            <a:r>
              <a:rPr lang="en-US" sz="1800" b="1" dirty="0" err="1" smtClean="0">
                <a:latin typeface="Avenir Book" charset="0"/>
                <a:ea typeface="Avenir Book" charset="0"/>
                <a:cs typeface="Avenir Book" charset="0"/>
              </a:rPr>
              <a:t>TR</a:t>
            </a:r>
            <a:r>
              <a:rPr lang="en-US" sz="1800" b="1" baseline="30000" dirty="0" err="1" smtClean="0">
                <a:latin typeface="Avenir Book" charset="0"/>
                <a:ea typeface="Avenir Book" charset="0"/>
                <a:cs typeface="Avenir Book" charset="0"/>
              </a:rPr>
              <a:t>AreaMobile</a:t>
            </a:r>
            <a:endParaRPr lang="en-US" sz="1800" b="1" baseline="30000" dirty="0">
              <a:latin typeface="Avenir Book" charset="0"/>
              <a:ea typeface="Avenir Book" charset="0"/>
              <a:cs typeface="Avenir Book" charset="0"/>
            </a:endParaRPr>
          </a:p>
        </p:txBody>
      </p:sp>
      <p:sp>
        <p:nvSpPr>
          <p:cNvPr id="4" name="Rectangle 3"/>
          <p:cNvSpPr/>
          <p:nvPr/>
        </p:nvSpPr>
        <p:spPr>
          <a:xfrm>
            <a:off x="6877039" y="6405146"/>
            <a:ext cx="2270237" cy="338554"/>
          </a:xfrm>
          <a:prstGeom prst="rect">
            <a:avLst/>
          </a:prstGeom>
        </p:spPr>
        <p:txBody>
          <a:bodyPr wrap="none">
            <a:spAutoFit/>
          </a:bodyPr>
          <a:lstStyle/>
          <a:p>
            <a:r>
              <a:rPr lang="en-US" sz="1600" kern="1400" dirty="0">
                <a:latin typeface="Avenir Book" charset="0"/>
                <a:ea typeface="Avenir Book" charset="0"/>
                <a:cs typeface="Avenir Book" charset="0"/>
              </a:rPr>
              <a:t>16:41-20:26 </a:t>
            </a:r>
            <a:r>
              <a:rPr lang="en-US" sz="1600" kern="1400" dirty="0" smtClean="0">
                <a:latin typeface="Avenir Book" charset="0"/>
                <a:ea typeface="Avenir Book" charset="0"/>
                <a:cs typeface="Avenir Book" charset="0"/>
              </a:rPr>
              <a:t>LT, &lt; 2km</a:t>
            </a:r>
            <a:r>
              <a:rPr lang="en-US" sz="1600" dirty="0" smtClean="0">
                <a:latin typeface="Avenir Book" charset="0"/>
                <a:ea typeface="Avenir Book" charset="0"/>
                <a:cs typeface="Avenir Book" charset="0"/>
              </a:rPr>
              <a:t> </a:t>
            </a:r>
            <a:endParaRPr lang="en-US" sz="1600" dirty="0">
              <a:latin typeface="Avenir Book" charset="0"/>
              <a:ea typeface="Avenir Book" charset="0"/>
              <a:cs typeface="Avenir Book" charset="0"/>
            </a:endParaRPr>
          </a:p>
        </p:txBody>
      </p:sp>
    </p:spTree>
    <p:extLst>
      <p:ext uri="{BB962C8B-B14F-4D97-AF65-F5344CB8AC3E}">
        <p14:creationId xmlns:p14="http://schemas.microsoft.com/office/powerpoint/2010/main" val="63632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6319" y="2245996"/>
            <a:ext cx="9156030" cy="4620869"/>
          </a:xfrm>
          <a:prstGeom prst="rect">
            <a:avLst/>
          </a:prstGeom>
          <a:solidFill>
            <a:schemeClr val="bg1"/>
          </a:solidFill>
          <a:ln w="889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charset="0"/>
            </a:endParaRPr>
          </a:p>
        </p:txBody>
      </p:sp>
      <p:sp>
        <p:nvSpPr>
          <p:cNvPr id="2" name="Title 1"/>
          <p:cNvSpPr>
            <a:spLocks noGrp="1"/>
          </p:cNvSpPr>
          <p:nvPr>
            <p:ph type="title"/>
          </p:nvPr>
        </p:nvSpPr>
        <p:spPr/>
        <p:txBody>
          <a:bodyPr/>
          <a:lstStyle/>
          <a:p>
            <a:pPr algn="l"/>
            <a:r>
              <a:rPr lang="en-US" dirty="0" smtClean="0"/>
              <a:t>Upslope Event 12 August</a:t>
            </a:r>
            <a:endParaRPr lang="en-US" dirty="0"/>
          </a:p>
        </p:txBody>
      </p:sp>
      <p:sp>
        <p:nvSpPr>
          <p:cNvPr id="3" name="Slide Number Placeholder 2"/>
          <p:cNvSpPr>
            <a:spLocks noGrp="1"/>
          </p:cNvSpPr>
          <p:nvPr>
            <p:ph type="sldNum" sz="quarter" idx="4294967295"/>
          </p:nvPr>
        </p:nvSpPr>
        <p:spPr>
          <a:xfrm>
            <a:off x="148116" y="6485705"/>
            <a:ext cx="659124" cy="358007"/>
          </a:xfrm>
          <a:prstGeom prst="rect">
            <a:avLst/>
          </a:prstGeom>
        </p:spPr>
        <p:txBody>
          <a:bodyPr/>
          <a:lstStyle/>
          <a:p>
            <a:fld id="{4FC4F65F-3D1A-2A49-899B-EE3B8EAC4F37}" type="slidenum">
              <a:rPr lang="uk-UA" smtClean="0"/>
              <a:pPr/>
              <a:t>14</a:t>
            </a:fld>
            <a:endParaRPr lang="uk-UA"/>
          </a:p>
        </p:txBody>
      </p:sp>
      <p:pic>
        <p:nvPicPr>
          <p:cNvPr id="10" name="Picture 9"/>
          <p:cNvPicPr/>
          <p:nvPr/>
        </p:nvPicPr>
        <p:blipFill rotWithShape="1">
          <a:blip r:embed="rId3"/>
          <a:srcRect r="18322"/>
          <a:stretch/>
        </p:blipFill>
        <p:spPr>
          <a:xfrm>
            <a:off x="38902" y="2317542"/>
            <a:ext cx="4170981" cy="2293753"/>
          </a:xfrm>
          <a:prstGeom prst="rect">
            <a:avLst/>
          </a:prstGeom>
        </p:spPr>
      </p:pic>
      <p:pic>
        <p:nvPicPr>
          <p:cNvPr id="11" name="Picture 10"/>
          <p:cNvPicPr/>
          <p:nvPr/>
        </p:nvPicPr>
        <p:blipFill rotWithShape="1">
          <a:blip r:embed="rId4"/>
          <a:srcRect l="7438"/>
          <a:stretch/>
        </p:blipFill>
        <p:spPr>
          <a:xfrm>
            <a:off x="4256183" y="2275981"/>
            <a:ext cx="4726821" cy="2345674"/>
          </a:xfrm>
          <a:prstGeom prst="rect">
            <a:avLst/>
          </a:prstGeom>
        </p:spPr>
      </p:pic>
      <p:pic>
        <p:nvPicPr>
          <p:cNvPr id="12" name="Picture 11"/>
          <p:cNvPicPr/>
          <p:nvPr/>
        </p:nvPicPr>
        <p:blipFill rotWithShape="1">
          <a:blip r:embed="rId5"/>
          <a:srcRect r="19705"/>
          <a:stretch/>
        </p:blipFill>
        <p:spPr>
          <a:xfrm>
            <a:off x="90596" y="4526898"/>
            <a:ext cx="4100366" cy="2297103"/>
          </a:xfrm>
          <a:prstGeom prst="rect">
            <a:avLst/>
          </a:prstGeom>
        </p:spPr>
      </p:pic>
      <p:pic>
        <p:nvPicPr>
          <p:cNvPr id="13" name="Picture 12"/>
          <p:cNvPicPr/>
          <p:nvPr/>
        </p:nvPicPr>
        <p:blipFill rotWithShape="1">
          <a:blip r:embed="rId6"/>
          <a:srcRect l="6727"/>
          <a:stretch/>
        </p:blipFill>
        <p:spPr>
          <a:xfrm>
            <a:off x="4256183" y="4519931"/>
            <a:ext cx="4763103" cy="2261930"/>
          </a:xfrm>
          <a:prstGeom prst="rect">
            <a:avLst/>
          </a:prstGeom>
        </p:spPr>
      </p:pic>
      <p:pic>
        <p:nvPicPr>
          <p:cNvPr id="14" name="Picture 13"/>
          <p:cNvPicPr/>
          <p:nvPr/>
        </p:nvPicPr>
        <p:blipFill>
          <a:blip r:embed="rId7"/>
          <a:stretch>
            <a:fillRect/>
          </a:stretch>
        </p:blipFill>
        <p:spPr>
          <a:xfrm>
            <a:off x="6512240" y="65687"/>
            <a:ext cx="2365060" cy="2180309"/>
          </a:xfrm>
          <a:prstGeom prst="rect">
            <a:avLst/>
          </a:prstGeom>
        </p:spPr>
      </p:pic>
      <p:sp>
        <p:nvSpPr>
          <p:cNvPr id="6" name="Donut 5"/>
          <p:cNvSpPr/>
          <p:nvPr/>
        </p:nvSpPr>
        <p:spPr bwMode="auto">
          <a:xfrm>
            <a:off x="7094856" y="785756"/>
            <a:ext cx="216976" cy="209227"/>
          </a:xfrm>
          <a:prstGeom prst="donut">
            <a:avLst>
              <a:gd name="adj" fmla="val 10107"/>
            </a:avLst>
          </a:prstGeom>
          <a:solidFill>
            <a:srgbClr val="FF00D6"/>
          </a:solidFill>
          <a:ln w="889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charset="0"/>
            </a:endParaRPr>
          </a:p>
        </p:txBody>
      </p:sp>
      <p:sp>
        <p:nvSpPr>
          <p:cNvPr id="19" name="Donut 18"/>
          <p:cNvSpPr/>
          <p:nvPr/>
        </p:nvSpPr>
        <p:spPr bwMode="auto">
          <a:xfrm>
            <a:off x="7216260" y="899411"/>
            <a:ext cx="216976" cy="209227"/>
          </a:xfrm>
          <a:prstGeom prst="donut">
            <a:avLst>
              <a:gd name="adj" fmla="val 10107"/>
            </a:avLst>
          </a:prstGeom>
          <a:solidFill>
            <a:srgbClr val="FF00D6"/>
          </a:solidFill>
          <a:ln w="889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charset="0"/>
            </a:endParaRPr>
          </a:p>
        </p:txBody>
      </p:sp>
      <p:sp>
        <p:nvSpPr>
          <p:cNvPr id="22" name="Donut 21"/>
          <p:cNvSpPr/>
          <p:nvPr/>
        </p:nvSpPr>
        <p:spPr bwMode="auto">
          <a:xfrm>
            <a:off x="7255005" y="1411262"/>
            <a:ext cx="216976" cy="209227"/>
          </a:xfrm>
          <a:prstGeom prst="donut">
            <a:avLst>
              <a:gd name="adj" fmla="val 10107"/>
            </a:avLst>
          </a:prstGeom>
          <a:solidFill>
            <a:srgbClr val="FF00D6"/>
          </a:solidFill>
          <a:ln w="889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charset="0"/>
            </a:endParaRPr>
          </a:p>
        </p:txBody>
      </p:sp>
      <p:sp>
        <p:nvSpPr>
          <p:cNvPr id="23" name="Donut 22"/>
          <p:cNvSpPr/>
          <p:nvPr/>
        </p:nvSpPr>
        <p:spPr bwMode="auto">
          <a:xfrm flipV="1">
            <a:off x="6999284" y="1307236"/>
            <a:ext cx="216976" cy="209635"/>
          </a:xfrm>
          <a:prstGeom prst="donut">
            <a:avLst>
              <a:gd name="adj" fmla="val 10107"/>
            </a:avLst>
          </a:prstGeom>
          <a:solidFill>
            <a:srgbClr val="FF00D6"/>
          </a:solidFill>
          <a:ln w="889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charset="0"/>
            </a:endParaRPr>
          </a:p>
        </p:txBody>
      </p:sp>
      <p:sp>
        <p:nvSpPr>
          <p:cNvPr id="7" name="TextBox 6"/>
          <p:cNvSpPr txBox="1"/>
          <p:nvPr/>
        </p:nvSpPr>
        <p:spPr>
          <a:xfrm>
            <a:off x="148116" y="1200022"/>
            <a:ext cx="1372620" cy="1015663"/>
          </a:xfrm>
          <a:prstGeom prst="rect">
            <a:avLst/>
          </a:prstGeom>
          <a:noFill/>
        </p:spPr>
        <p:txBody>
          <a:bodyPr wrap="none" rtlCol="0">
            <a:spAutoFit/>
          </a:bodyPr>
          <a:lstStyle/>
          <a:p>
            <a:r>
              <a:rPr lang="en-US" sz="2000" b="1" dirty="0" smtClean="0">
                <a:latin typeface="Avenir Book" charset="0"/>
                <a:ea typeface="Avenir Book" charset="0"/>
                <a:cs typeface="Avenir Book" charset="0"/>
              </a:rPr>
              <a:t>Ozone</a:t>
            </a:r>
          </a:p>
          <a:p>
            <a:r>
              <a:rPr lang="en-US" sz="2000" b="1" dirty="0" smtClean="0">
                <a:solidFill>
                  <a:srgbClr val="FF0000"/>
                </a:solidFill>
                <a:latin typeface="Avenir Book" charset="0"/>
                <a:ea typeface="Avenir Book" charset="0"/>
                <a:cs typeface="Avenir Book" charset="0"/>
              </a:rPr>
              <a:t>TR</a:t>
            </a:r>
            <a:r>
              <a:rPr lang="en-US" sz="2000" b="1" baseline="30000" dirty="0" smtClean="0">
                <a:solidFill>
                  <a:srgbClr val="FF0000"/>
                </a:solidFill>
                <a:latin typeface="Avenir Book" charset="0"/>
                <a:ea typeface="Avenir Book" charset="0"/>
                <a:cs typeface="Avenir Book" charset="0"/>
              </a:rPr>
              <a:t>OG</a:t>
            </a:r>
          </a:p>
          <a:p>
            <a:r>
              <a:rPr lang="en-US" sz="2000" b="1" dirty="0" err="1" smtClean="0">
                <a:solidFill>
                  <a:srgbClr val="0070C0"/>
                </a:solidFill>
                <a:latin typeface="Avenir Book" charset="0"/>
                <a:ea typeface="Avenir Book" charset="0"/>
                <a:cs typeface="Avenir Book" charset="0"/>
              </a:rPr>
              <a:t>TR</a:t>
            </a:r>
            <a:r>
              <a:rPr lang="en-US" sz="2000" b="1" baseline="30000" dirty="0" err="1" smtClean="0">
                <a:solidFill>
                  <a:srgbClr val="0070C0"/>
                </a:solidFill>
                <a:latin typeface="Avenir Book" charset="0"/>
                <a:ea typeface="Avenir Book" charset="0"/>
                <a:cs typeface="Avenir Book" charset="0"/>
              </a:rPr>
              <a:t>AreaMobile</a:t>
            </a:r>
            <a:endParaRPr lang="en-US" sz="2000" b="1" baseline="30000" dirty="0">
              <a:solidFill>
                <a:srgbClr val="0070C0"/>
              </a:solidFill>
              <a:latin typeface="Avenir Book" charset="0"/>
              <a:ea typeface="Avenir Book" charset="0"/>
              <a:cs typeface="Avenir Book" charset="0"/>
            </a:endParaRPr>
          </a:p>
        </p:txBody>
      </p:sp>
      <p:sp>
        <p:nvSpPr>
          <p:cNvPr id="18" name="TextBox 17"/>
          <p:cNvSpPr txBox="1"/>
          <p:nvPr/>
        </p:nvSpPr>
        <p:spPr>
          <a:xfrm>
            <a:off x="481123" y="2318845"/>
            <a:ext cx="3683181" cy="215444"/>
          </a:xfrm>
          <a:prstGeom prst="rect">
            <a:avLst/>
          </a:prstGeom>
          <a:solidFill>
            <a:schemeClr val="bg1"/>
          </a:solidFill>
        </p:spPr>
        <p:txBody>
          <a:bodyPr wrap="square" tIns="0" bIns="0" rtlCol="0">
            <a:spAutoFit/>
          </a:bodyPr>
          <a:lstStyle/>
          <a:p>
            <a:pPr algn="ctr"/>
            <a:r>
              <a:rPr lang="en-US" sz="1400" smtClean="0">
                <a:latin typeface="Avenir Book" charset="0"/>
                <a:ea typeface="Avenir Book" charset="0"/>
                <a:cs typeface="Avenir Book" charset="0"/>
              </a:rPr>
              <a:t>Longs </a:t>
            </a:r>
            <a:r>
              <a:rPr lang="en-US" sz="1400" dirty="0" smtClean="0">
                <a:latin typeface="Avenir Book" charset="0"/>
                <a:ea typeface="Avenir Book" charset="0"/>
                <a:cs typeface="Avenir Book" charset="0"/>
              </a:rPr>
              <a:t>Peak</a:t>
            </a:r>
            <a:endParaRPr lang="en-US" sz="1400" dirty="0">
              <a:latin typeface="Avenir Book" charset="0"/>
              <a:ea typeface="Avenir Book" charset="0"/>
              <a:cs typeface="Avenir Book" charset="0"/>
            </a:endParaRPr>
          </a:p>
        </p:txBody>
      </p:sp>
      <p:sp>
        <p:nvSpPr>
          <p:cNvPr id="20" name="TextBox 19"/>
          <p:cNvSpPr txBox="1"/>
          <p:nvPr/>
        </p:nvSpPr>
        <p:spPr>
          <a:xfrm>
            <a:off x="4299280" y="2328643"/>
            <a:ext cx="3683181" cy="215444"/>
          </a:xfrm>
          <a:prstGeom prst="rect">
            <a:avLst/>
          </a:prstGeom>
          <a:solidFill>
            <a:schemeClr val="bg1"/>
          </a:solidFill>
        </p:spPr>
        <p:txBody>
          <a:bodyPr wrap="square" tIns="0" bIns="0" rtlCol="0">
            <a:spAutoFit/>
          </a:bodyPr>
          <a:lstStyle/>
          <a:p>
            <a:pPr algn="ctr"/>
            <a:r>
              <a:rPr lang="en-US" sz="1400" smtClean="0">
                <a:latin typeface="Avenir Book" charset="0"/>
                <a:ea typeface="Avenir Book" charset="0"/>
                <a:cs typeface="Avenir Book" charset="0"/>
              </a:rPr>
              <a:t>Trail Ridge Road</a:t>
            </a:r>
            <a:endParaRPr lang="en-US" sz="1400" dirty="0">
              <a:latin typeface="Avenir Book" charset="0"/>
              <a:ea typeface="Avenir Book" charset="0"/>
              <a:cs typeface="Avenir Book" charset="0"/>
            </a:endParaRPr>
          </a:p>
        </p:txBody>
      </p:sp>
      <p:sp>
        <p:nvSpPr>
          <p:cNvPr id="21" name="TextBox 20"/>
          <p:cNvSpPr txBox="1"/>
          <p:nvPr/>
        </p:nvSpPr>
        <p:spPr>
          <a:xfrm>
            <a:off x="484928" y="4298554"/>
            <a:ext cx="3683181" cy="430887"/>
          </a:xfrm>
          <a:prstGeom prst="rect">
            <a:avLst/>
          </a:prstGeom>
          <a:solidFill>
            <a:schemeClr val="bg1"/>
          </a:solidFill>
        </p:spPr>
        <p:txBody>
          <a:bodyPr wrap="square" tIns="0" bIns="0" rtlCol="0">
            <a:spAutoFit/>
          </a:bodyPr>
          <a:lstStyle/>
          <a:p>
            <a:pPr algn="ctr"/>
            <a:endParaRPr lang="en-US" sz="1400" dirty="0" smtClean="0">
              <a:latin typeface="Avenir Book" charset="0"/>
              <a:ea typeface="Avenir Book" charset="0"/>
              <a:cs typeface="Avenir Book" charset="0"/>
            </a:endParaRPr>
          </a:p>
          <a:p>
            <a:pPr algn="ctr"/>
            <a:r>
              <a:rPr lang="en-US" sz="1400" dirty="0" smtClean="0">
                <a:latin typeface="Avenir Book" charset="0"/>
                <a:ea typeface="Avenir Book" charset="0"/>
                <a:cs typeface="Avenir Book" charset="0"/>
              </a:rPr>
              <a:t>Squaw Mountain</a:t>
            </a:r>
            <a:endParaRPr lang="en-US" sz="1400" dirty="0">
              <a:latin typeface="Avenir Book" charset="0"/>
              <a:ea typeface="Avenir Book" charset="0"/>
              <a:cs typeface="Avenir Book" charset="0"/>
            </a:endParaRPr>
          </a:p>
        </p:txBody>
      </p:sp>
      <p:sp>
        <p:nvSpPr>
          <p:cNvPr id="25" name="TextBox 24"/>
          <p:cNvSpPr txBox="1"/>
          <p:nvPr/>
        </p:nvSpPr>
        <p:spPr>
          <a:xfrm>
            <a:off x="4326798" y="4328999"/>
            <a:ext cx="3683181" cy="430887"/>
          </a:xfrm>
          <a:prstGeom prst="rect">
            <a:avLst/>
          </a:prstGeom>
          <a:solidFill>
            <a:schemeClr val="bg1"/>
          </a:solidFill>
        </p:spPr>
        <p:txBody>
          <a:bodyPr wrap="square" tIns="0" bIns="0" rtlCol="0">
            <a:spAutoFit/>
          </a:bodyPr>
          <a:lstStyle/>
          <a:p>
            <a:pPr algn="ctr"/>
            <a:endParaRPr lang="en-US" sz="1400" dirty="0" smtClean="0">
              <a:latin typeface="Avenir Book" charset="0"/>
              <a:ea typeface="Avenir Book" charset="0"/>
              <a:cs typeface="Avenir Book" charset="0"/>
            </a:endParaRPr>
          </a:p>
          <a:p>
            <a:pPr algn="ctr"/>
            <a:r>
              <a:rPr lang="en-US" sz="1400" dirty="0" smtClean="0">
                <a:latin typeface="Avenir Book" charset="0"/>
                <a:ea typeface="Avenir Book" charset="0"/>
                <a:cs typeface="Avenir Book" charset="0"/>
              </a:rPr>
              <a:t>Mines Peak</a:t>
            </a:r>
            <a:endParaRPr lang="en-US" sz="1400" dirty="0">
              <a:latin typeface="Avenir Book" charset="0"/>
              <a:ea typeface="Avenir Book" charset="0"/>
              <a:cs typeface="Avenir Book" charset="0"/>
            </a:endParaRPr>
          </a:p>
        </p:txBody>
      </p:sp>
    </p:spTree>
    <p:extLst>
      <p:ext uri="{BB962C8B-B14F-4D97-AF65-F5344CB8AC3E}">
        <p14:creationId xmlns:p14="http://schemas.microsoft.com/office/powerpoint/2010/main" val="1895121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6"/>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22"/>
                                        </p:tgtEl>
                                      </p:cBhvr>
                                      <p:by x="150000" y="150000"/>
                                    </p:animScale>
                                  </p:childTnLst>
                                </p:cTn>
                              </p:par>
                              <p:par>
                                <p:cTn id="11" presetID="6" presetClass="emph" presetSubtype="0" repeatCount="indefinite" fill="hold" grpId="0" nodeType="withEffect">
                                  <p:stCondLst>
                                    <p:cond delay="0"/>
                                  </p:stCondLst>
                                  <p:childTnLst>
                                    <p:animScale>
                                      <p:cBhvr>
                                        <p:cTn id="12" dur="1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6319" y="2245996"/>
            <a:ext cx="9156030" cy="4620869"/>
          </a:xfrm>
          <a:prstGeom prst="rect">
            <a:avLst/>
          </a:prstGeom>
          <a:solidFill>
            <a:schemeClr val="bg1"/>
          </a:solidFill>
          <a:ln w="889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Verdana" charset="0"/>
            </a:endParaRPr>
          </a:p>
        </p:txBody>
      </p:sp>
      <p:sp>
        <p:nvSpPr>
          <p:cNvPr id="2" name="Title 1"/>
          <p:cNvSpPr>
            <a:spLocks noGrp="1"/>
          </p:cNvSpPr>
          <p:nvPr>
            <p:ph type="title"/>
          </p:nvPr>
        </p:nvSpPr>
        <p:spPr/>
        <p:txBody>
          <a:bodyPr/>
          <a:lstStyle/>
          <a:p>
            <a:pPr algn="l"/>
            <a:r>
              <a:rPr lang="en-US" dirty="0" smtClean="0"/>
              <a:t>Upslope Event 12 August</a:t>
            </a:r>
            <a:endParaRPr lang="en-US" dirty="0"/>
          </a:p>
        </p:txBody>
      </p:sp>
      <p:pic>
        <p:nvPicPr>
          <p:cNvPr id="11" name="Picture 10"/>
          <p:cNvPicPr/>
          <p:nvPr/>
        </p:nvPicPr>
        <p:blipFill rotWithShape="1">
          <a:blip r:embed="rId3"/>
          <a:srcRect l="897"/>
          <a:stretch/>
        </p:blipFill>
        <p:spPr>
          <a:xfrm>
            <a:off x="3922159" y="2275981"/>
            <a:ext cx="5060846" cy="2345674"/>
          </a:xfrm>
          <a:prstGeom prst="rect">
            <a:avLst/>
          </a:prstGeom>
        </p:spPr>
      </p:pic>
      <p:pic>
        <p:nvPicPr>
          <p:cNvPr id="14" name="Picture 13"/>
          <p:cNvPicPr/>
          <p:nvPr/>
        </p:nvPicPr>
        <p:blipFill>
          <a:blip r:embed="rId4"/>
          <a:stretch>
            <a:fillRect/>
          </a:stretch>
        </p:blipFill>
        <p:spPr>
          <a:xfrm>
            <a:off x="6512240" y="65687"/>
            <a:ext cx="2365060" cy="2180309"/>
          </a:xfrm>
          <a:prstGeom prst="rect">
            <a:avLst/>
          </a:prstGeom>
        </p:spPr>
      </p:pic>
      <p:sp>
        <p:nvSpPr>
          <p:cNvPr id="6" name="Donut 5"/>
          <p:cNvSpPr/>
          <p:nvPr/>
        </p:nvSpPr>
        <p:spPr bwMode="auto">
          <a:xfrm>
            <a:off x="7094856" y="785756"/>
            <a:ext cx="216976" cy="209227"/>
          </a:xfrm>
          <a:prstGeom prst="donut">
            <a:avLst>
              <a:gd name="adj" fmla="val 10107"/>
            </a:avLst>
          </a:prstGeom>
          <a:solidFill>
            <a:srgbClr val="FF00D6"/>
          </a:solidFill>
          <a:ln w="889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charset="0"/>
            </a:endParaRPr>
          </a:p>
        </p:txBody>
      </p:sp>
      <p:sp>
        <p:nvSpPr>
          <p:cNvPr id="7" name="TextBox 6"/>
          <p:cNvSpPr txBox="1"/>
          <p:nvPr/>
        </p:nvSpPr>
        <p:spPr>
          <a:xfrm>
            <a:off x="148116" y="1200022"/>
            <a:ext cx="1372620" cy="1015663"/>
          </a:xfrm>
          <a:prstGeom prst="rect">
            <a:avLst/>
          </a:prstGeom>
          <a:noFill/>
        </p:spPr>
        <p:txBody>
          <a:bodyPr wrap="none" rtlCol="0">
            <a:spAutoFit/>
          </a:bodyPr>
          <a:lstStyle/>
          <a:p>
            <a:r>
              <a:rPr lang="en-US" sz="2000" b="1" dirty="0" smtClean="0">
                <a:latin typeface="Avenir Book" charset="0"/>
                <a:ea typeface="Avenir Book" charset="0"/>
                <a:cs typeface="Avenir Book" charset="0"/>
              </a:rPr>
              <a:t>Ozone</a:t>
            </a:r>
          </a:p>
          <a:p>
            <a:r>
              <a:rPr lang="en-US" sz="2000" b="1" dirty="0" smtClean="0">
                <a:solidFill>
                  <a:srgbClr val="FF0000"/>
                </a:solidFill>
                <a:latin typeface="Avenir Book" charset="0"/>
                <a:ea typeface="Avenir Book" charset="0"/>
                <a:cs typeface="Avenir Book" charset="0"/>
              </a:rPr>
              <a:t>TR</a:t>
            </a:r>
            <a:r>
              <a:rPr lang="en-US" sz="2000" b="1" baseline="30000" dirty="0" smtClean="0">
                <a:solidFill>
                  <a:srgbClr val="FF0000"/>
                </a:solidFill>
                <a:latin typeface="Avenir Book" charset="0"/>
                <a:ea typeface="Avenir Book" charset="0"/>
                <a:cs typeface="Avenir Book" charset="0"/>
              </a:rPr>
              <a:t>OG</a:t>
            </a:r>
          </a:p>
          <a:p>
            <a:r>
              <a:rPr lang="en-US" sz="2000" b="1" dirty="0" err="1" smtClean="0">
                <a:solidFill>
                  <a:srgbClr val="0070C0"/>
                </a:solidFill>
                <a:latin typeface="Avenir Book" charset="0"/>
                <a:ea typeface="Avenir Book" charset="0"/>
                <a:cs typeface="Avenir Book" charset="0"/>
              </a:rPr>
              <a:t>TR</a:t>
            </a:r>
            <a:r>
              <a:rPr lang="en-US" sz="2000" b="1" baseline="30000" dirty="0" err="1" smtClean="0">
                <a:solidFill>
                  <a:srgbClr val="0070C0"/>
                </a:solidFill>
                <a:latin typeface="Avenir Book" charset="0"/>
                <a:ea typeface="Avenir Book" charset="0"/>
                <a:cs typeface="Avenir Book" charset="0"/>
              </a:rPr>
              <a:t>AreaMobile</a:t>
            </a:r>
            <a:endParaRPr lang="en-US" sz="2000" b="1" baseline="30000" dirty="0">
              <a:solidFill>
                <a:srgbClr val="0070C0"/>
              </a:solidFill>
              <a:latin typeface="Avenir Book" charset="0"/>
              <a:ea typeface="Avenir Book" charset="0"/>
              <a:cs typeface="Avenir Book" charset="0"/>
            </a:endParaRPr>
          </a:p>
        </p:txBody>
      </p:sp>
      <p:sp>
        <p:nvSpPr>
          <p:cNvPr id="20" name="TextBox 19"/>
          <p:cNvSpPr txBox="1"/>
          <p:nvPr/>
        </p:nvSpPr>
        <p:spPr>
          <a:xfrm>
            <a:off x="4299280" y="2313561"/>
            <a:ext cx="3683181" cy="215444"/>
          </a:xfrm>
          <a:prstGeom prst="rect">
            <a:avLst/>
          </a:prstGeom>
          <a:solidFill>
            <a:schemeClr val="bg1"/>
          </a:solidFill>
        </p:spPr>
        <p:txBody>
          <a:bodyPr wrap="square" tIns="0" bIns="0" rtlCol="0">
            <a:spAutoFit/>
          </a:bodyPr>
          <a:lstStyle/>
          <a:p>
            <a:pPr algn="ctr"/>
            <a:r>
              <a:rPr lang="en-US" sz="1400" smtClean="0">
                <a:latin typeface="Avenir Book" charset="0"/>
                <a:ea typeface="Avenir Book" charset="0"/>
                <a:cs typeface="Avenir Book" charset="0"/>
              </a:rPr>
              <a:t>Trail Ridge Road</a:t>
            </a:r>
            <a:endParaRPr lang="en-US" sz="1400" dirty="0">
              <a:latin typeface="Avenir Book" charset="0"/>
              <a:ea typeface="Avenir Book" charset="0"/>
              <a:cs typeface="Avenir Book" charset="0"/>
            </a:endParaRPr>
          </a:p>
        </p:txBody>
      </p:sp>
      <p:sp>
        <p:nvSpPr>
          <p:cNvPr id="4" name="Rectangle 3"/>
          <p:cNvSpPr/>
          <p:nvPr/>
        </p:nvSpPr>
        <p:spPr bwMode="auto">
          <a:xfrm>
            <a:off x="6272213" y="2577196"/>
            <a:ext cx="764381" cy="1623359"/>
          </a:xfrm>
          <a:prstGeom prst="rect">
            <a:avLst/>
          </a:prstGeom>
          <a:solidFill>
            <a:schemeClr val="accent6">
              <a:lumMod val="20000"/>
              <a:lumOff val="80000"/>
              <a:alpha val="30000"/>
            </a:schemeClr>
          </a:solidFill>
          <a:ln w="889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charset="0"/>
            </a:endParaRPr>
          </a:p>
        </p:txBody>
      </p:sp>
      <p:pic>
        <p:nvPicPr>
          <p:cNvPr id="27" name="Picture 26"/>
          <p:cNvPicPr>
            <a:picLocks noChangeAspect="1"/>
          </p:cNvPicPr>
          <p:nvPr/>
        </p:nvPicPr>
        <p:blipFill rotWithShape="1">
          <a:blip r:embed="rId5"/>
          <a:srcRect r="9217"/>
          <a:stretch/>
        </p:blipFill>
        <p:spPr>
          <a:xfrm>
            <a:off x="0" y="5016633"/>
            <a:ext cx="1676839" cy="1602692"/>
          </a:xfrm>
          <a:prstGeom prst="rect">
            <a:avLst/>
          </a:prstGeom>
        </p:spPr>
      </p:pic>
      <p:pic>
        <p:nvPicPr>
          <p:cNvPr id="28" name="Picture 27"/>
          <p:cNvPicPr>
            <a:picLocks noChangeAspect="1"/>
          </p:cNvPicPr>
          <p:nvPr/>
        </p:nvPicPr>
        <p:blipFill rotWithShape="1">
          <a:blip r:embed="rId6"/>
          <a:srcRect r="10595"/>
          <a:stretch/>
        </p:blipFill>
        <p:spPr>
          <a:xfrm>
            <a:off x="1754137" y="5007546"/>
            <a:ext cx="1739631" cy="1691991"/>
          </a:xfrm>
          <a:prstGeom prst="rect">
            <a:avLst/>
          </a:prstGeom>
        </p:spPr>
      </p:pic>
      <p:pic>
        <p:nvPicPr>
          <p:cNvPr id="29" name="Picture 28"/>
          <p:cNvPicPr>
            <a:picLocks noChangeAspect="1"/>
          </p:cNvPicPr>
          <p:nvPr/>
        </p:nvPicPr>
        <p:blipFill rotWithShape="1">
          <a:blip r:embed="rId7"/>
          <a:srcRect r="9918"/>
          <a:stretch/>
        </p:blipFill>
        <p:spPr>
          <a:xfrm>
            <a:off x="3650804" y="4982165"/>
            <a:ext cx="1642726" cy="1659092"/>
          </a:xfrm>
          <a:prstGeom prst="rect">
            <a:avLst/>
          </a:prstGeom>
        </p:spPr>
      </p:pic>
      <p:pic>
        <p:nvPicPr>
          <p:cNvPr id="30" name="Picture 29"/>
          <p:cNvPicPr>
            <a:picLocks noChangeAspect="1"/>
          </p:cNvPicPr>
          <p:nvPr/>
        </p:nvPicPr>
        <p:blipFill rotWithShape="1">
          <a:blip r:embed="rId8"/>
          <a:srcRect r="9832"/>
          <a:stretch/>
        </p:blipFill>
        <p:spPr>
          <a:xfrm>
            <a:off x="7203345" y="4993822"/>
            <a:ext cx="1673955" cy="1734291"/>
          </a:xfrm>
          <a:prstGeom prst="rect">
            <a:avLst/>
          </a:prstGeom>
        </p:spPr>
      </p:pic>
      <p:pic>
        <p:nvPicPr>
          <p:cNvPr id="31" name="Picture 30"/>
          <p:cNvPicPr>
            <a:picLocks noChangeAspect="1"/>
          </p:cNvPicPr>
          <p:nvPr/>
        </p:nvPicPr>
        <p:blipFill rotWithShape="1">
          <a:blip r:embed="rId9"/>
          <a:srcRect l="3122" r="8399"/>
          <a:stretch/>
        </p:blipFill>
        <p:spPr>
          <a:xfrm>
            <a:off x="5408372" y="5000093"/>
            <a:ext cx="1701468" cy="1664413"/>
          </a:xfrm>
          <a:prstGeom prst="rect">
            <a:avLst/>
          </a:prstGeom>
        </p:spPr>
      </p:pic>
      <p:sp>
        <p:nvSpPr>
          <p:cNvPr id="8" name="TextBox 7"/>
          <p:cNvSpPr txBox="1"/>
          <p:nvPr/>
        </p:nvSpPr>
        <p:spPr>
          <a:xfrm flipH="1">
            <a:off x="1082605" y="6169253"/>
            <a:ext cx="751270" cy="436036"/>
          </a:xfrm>
          <a:prstGeom prst="rect">
            <a:avLst/>
          </a:prstGeom>
          <a:solidFill>
            <a:schemeClr val="bg1"/>
          </a:solidFill>
        </p:spPr>
        <p:txBody>
          <a:bodyPr wrap="square" lIns="0" rIns="0" rtlCol="0" anchor="ctr">
            <a:noAutofit/>
          </a:bodyPr>
          <a:lstStyle/>
          <a:p>
            <a:pPr algn="ctr"/>
            <a:r>
              <a:rPr lang="en-US" sz="1000" b="1" dirty="0" smtClean="0"/>
              <a:t>19 LT</a:t>
            </a:r>
            <a:endParaRPr lang="en-US" sz="1000" b="1" dirty="0"/>
          </a:p>
        </p:txBody>
      </p:sp>
      <p:sp>
        <p:nvSpPr>
          <p:cNvPr id="32" name="TextBox 31"/>
          <p:cNvSpPr txBox="1"/>
          <p:nvPr/>
        </p:nvSpPr>
        <p:spPr>
          <a:xfrm flipH="1">
            <a:off x="2916480" y="6169253"/>
            <a:ext cx="751270" cy="436036"/>
          </a:xfrm>
          <a:prstGeom prst="rect">
            <a:avLst/>
          </a:prstGeom>
          <a:solidFill>
            <a:schemeClr val="bg1"/>
          </a:solidFill>
        </p:spPr>
        <p:txBody>
          <a:bodyPr wrap="square" lIns="0" rIns="0" rtlCol="0" anchor="ctr">
            <a:noAutofit/>
          </a:bodyPr>
          <a:lstStyle/>
          <a:p>
            <a:pPr algn="ctr"/>
            <a:r>
              <a:rPr lang="en-US" sz="1000" b="1" dirty="0" smtClean="0"/>
              <a:t>20 LT</a:t>
            </a:r>
            <a:endParaRPr lang="en-US" sz="1000" b="1" dirty="0"/>
          </a:p>
        </p:txBody>
      </p:sp>
      <p:sp>
        <p:nvSpPr>
          <p:cNvPr id="33" name="TextBox 32"/>
          <p:cNvSpPr txBox="1"/>
          <p:nvPr/>
        </p:nvSpPr>
        <p:spPr>
          <a:xfrm flipH="1">
            <a:off x="4652661" y="6176145"/>
            <a:ext cx="751270" cy="436036"/>
          </a:xfrm>
          <a:prstGeom prst="rect">
            <a:avLst/>
          </a:prstGeom>
          <a:solidFill>
            <a:schemeClr val="bg1"/>
          </a:solidFill>
        </p:spPr>
        <p:txBody>
          <a:bodyPr wrap="square" lIns="0" rIns="0" rtlCol="0" anchor="ctr">
            <a:noAutofit/>
          </a:bodyPr>
          <a:lstStyle/>
          <a:p>
            <a:pPr algn="ctr"/>
            <a:r>
              <a:rPr lang="en-US" sz="1000" b="1" dirty="0" smtClean="0"/>
              <a:t>21 LT</a:t>
            </a:r>
            <a:endParaRPr lang="en-US" sz="1000" b="1" dirty="0"/>
          </a:p>
        </p:txBody>
      </p:sp>
      <p:sp>
        <p:nvSpPr>
          <p:cNvPr id="34" name="TextBox 33"/>
          <p:cNvSpPr txBox="1"/>
          <p:nvPr/>
        </p:nvSpPr>
        <p:spPr>
          <a:xfrm flipH="1">
            <a:off x="6559769" y="6169001"/>
            <a:ext cx="751270" cy="436036"/>
          </a:xfrm>
          <a:prstGeom prst="rect">
            <a:avLst/>
          </a:prstGeom>
          <a:solidFill>
            <a:schemeClr val="bg1"/>
          </a:solidFill>
        </p:spPr>
        <p:txBody>
          <a:bodyPr wrap="square" lIns="0" rIns="0" rtlCol="0" anchor="ctr">
            <a:noAutofit/>
          </a:bodyPr>
          <a:lstStyle/>
          <a:p>
            <a:pPr algn="ctr"/>
            <a:r>
              <a:rPr lang="en-US" sz="1000" b="1" dirty="0" smtClean="0"/>
              <a:t>22 LT</a:t>
            </a:r>
            <a:endParaRPr lang="en-US" sz="1000" b="1" dirty="0"/>
          </a:p>
        </p:txBody>
      </p:sp>
      <p:sp>
        <p:nvSpPr>
          <p:cNvPr id="35" name="TextBox 34"/>
          <p:cNvSpPr txBox="1"/>
          <p:nvPr/>
        </p:nvSpPr>
        <p:spPr>
          <a:xfrm flipH="1">
            <a:off x="8231735" y="6169064"/>
            <a:ext cx="751270" cy="436036"/>
          </a:xfrm>
          <a:prstGeom prst="rect">
            <a:avLst/>
          </a:prstGeom>
          <a:solidFill>
            <a:schemeClr val="bg1"/>
          </a:solidFill>
        </p:spPr>
        <p:txBody>
          <a:bodyPr wrap="square" lIns="0" rIns="0" rtlCol="0" anchor="ctr">
            <a:noAutofit/>
          </a:bodyPr>
          <a:lstStyle/>
          <a:p>
            <a:pPr algn="ctr"/>
            <a:r>
              <a:rPr lang="en-US" sz="1000" b="1" dirty="0" smtClean="0"/>
              <a:t>23 LT</a:t>
            </a:r>
            <a:endParaRPr lang="en-US" sz="1000" b="1" dirty="0"/>
          </a:p>
        </p:txBody>
      </p:sp>
      <p:sp>
        <p:nvSpPr>
          <p:cNvPr id="9" name="Rectangle 8"/>
          <p:cNvSpPr/>
          <p:nvPr/>
        </p:nvSpPr>
        <p:spPr bwMode="auto">
          <a:xfrm>
            <a:off x="0" y="5046461"/>
            <a:ext cx="8756297" cy="104185"/>
          </a:xfrm>
          <a:prstGeom prst="rect">
            <a:avLst/>
          </a:prstGeom>
          <a:solidFill>
            <a:schemeClr val="bg1"/>
          </a:solidFill>
          <a:ln w="889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charset="0"/>
            </a:endParaRPr>
          </a:p>
        </p:txBody>
      </p:sp>
      <p:sp>
        <p:nvSpPr>
          <p:cNvPr id="36" name="TextBox 35"/>
          <p:cNvSpPr txBox="1"/>
          <p:nvPr/>
        </p:nvSpPr>
        <p:spPr>
          <a:xfrm>
            <a:off x="40172" y="3281613"/>
            <a:ext cx="1351466" cy="1720984"/>
          </a:xfrm>
          <a:prstGeom prst="rect">
            <a:avLst/>
          </a:prstGeom>
          <a:solidFill>
            <a:schemeClr val="bg1"/>
          </a:solidFill>
        </p:spPr>
        <p:txBody>
          <a:bodyPr wrap="square" rtlCol="0">
            <a:spAutoFit/>
          </a:bodyPr>
          <a:lstStyle/>
          <a:p>
            <a:pPr algn="ctr">
              <a:spcBef>
                <a:spcPts val="100"/>
              </a:spcBef>
            </a:pPr>
            <a:r>
              <a:rPr lang="en-US" sz="1600" b="1" dirty="0" smtClean="0"/>
              <a:t>Ozone</a:t>
            </a:r>
            <a:r>
              <a:rPr lang="en-US" sz="1200" dirty="0" smtClean="0"/>
              <a:t> </a:t>
            </a:r>
          </a:p>
          <a:p>
            <a:pPr algn="r">
              <a:spcBef>
                <a:spcPts val="100"/>
              </a:spcBef>
            </a:pPr>
            <a:endParaRPr lang="en-US" sz="1200" dirty="0"/>
          </a:p>
          <a:p>
            <a:pPr algn="r">
              <a:spcBef>
                <a:spcPts val="100"/>
              </a:spcBef>
            </a:pPr>
            <a:r>
              <a:rPr lang="en-US" sz="1200" dirty="0" smtClean="0"/>
              <a:t>75+ ppb</a:t>
            </a:r>
          </a:p>
          <a:p>
            <a:pPr algn="r">
              <a:spcBef>
                <a:spcPts val="100"/>
              </a:spcBef>
            </a:pPr>
            <a:r>
              <a:rPr lang="en-US" sz="1200" dirty="0" smtClean="0"/>
              <a:t>70-75 ppb</a:t>
            </a:r>
          </a:p>
          <a:p>
            <a:pPr algn="r">
              <a:spcBef>
                <a:spcPts val="100"/>
              </a:spcBef>
            </a:pPr>
            <a:r>
              <a:rPr lang="en-US" sz="1200" dirty="0" smtClean="0"/>
              <a:t>65-70 ppb</a:t>
            </a:r>
          </a:p>
          <a:p>
            <a:pPr algn="r">
              <a:spcBef>
                <a:spcPts val="100"/>
              </a:spcBef>
            </a:pPr>
            <a:r>
              <a:rPr lang="en-US" sz="1200" dirty="0" smtClean="0"/>
              <a:t>60-65 ppb</a:t>
            </a:r>
          </a:p>
          <a:p>
            <a:pPr algn="r">
              <a:spcBef>
                <a:spcPts val="100"/>
              </a:spcBef>
            </a:pPr>
            <a:r>
              <a:rPr lang="en-US" sz="1200" dirty="0" smtClean="0"/>
              <a:t>55-60 ppb</a:t>
            </a:r>
          </a:p>
          <a:p>
            <a:pPr algn="r">
              <a:spcBef>
                <a:spcPts val="100"/>
              </a:spcBef>
            </a:pPr>
            <a:r>
              <a:rPr lang="en-US" sz="1200" dirty="0" smtClean="0"/>
              <a:t>&lt; 55 ppb</a:t>
            </a:r>
          </a:p>
        </p:txBody>
      </p:sp>
      <p:pic>
        <p:nvPicPr>
          <p:cNvPr id="37" name="Picture 36"/>
          <p:cNvPicPr>
            <a:picLocks noChangeAspect="1"/>
          </p:cNvPicPr>
          <p:nvPr/>
        </p:nvPicPr>
        <p:blipFill rotWithShape="1">
          <a:blip r:embed="rId10"/>
          <a:srcRect l="70400" t="72058" r="26735" b="7948"/>
          <a:stretch/>
        </p:blipFill>
        <p:spPr>
          <a:xfrm rot="10800000">
            <a:off x="200011" y="3736487"/>
            <a:ext cx="206874" cy="1248830"/>
          </a:xfrm>
          <a:prstGeom prst="rect">
            <a:avLst/>
          </a:prstGeom>
        </p:spPr>
      </p:pic>
    </p:spTree>
    <p:extLst>
      <p:ext uri="{BB962C8B-B14F-4D97-AF65-F5344CB8AC3E}">
        <p14:creationId xmlns:p14="http://schemas.microsoft.com/office/powerpoint/2010/main" val="1933853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Upslope Event 12 August</a:t>
            </a:r>
            <a:endParaRPr lang="en-US" dirty="0"/>
          </a:p>
        </p:txBody>
      </p:sp>
      <p:pic>
        <p:nvPicPr>
          <p:cNvPr id="16" name="Picture 15"/>
          <p:cNvPicPr/>
          <p:nvPr/>
        </p:nvPicPr>
        <p:blipFill rotWithShape="1">
          <a:blip r:embed="rId3"/>
          <a:srcRect t="6063"/>
          <a:stretch/>
        </p:blipFill>
        <p:spPr>
          <a:xfrm>
            <a:off x="360103" y="2836193"/>
            <a:ext cx="4182110" cy="3435268"/>
          </a:xfrm>
          <a:prstGeom prst="rect">
            <a:avLst/>
          </a:prstGeom>
        </p:spPr>
      </p:pic>
      <p:pic>
        <p:nvPicPr>
          <p:cNvPr id="17" name="Picture 16"/>
          <p:cNvPicPr/>
          <p:nvPr/>
        </p:nvPicPr>
        <p:blipFill rotWithShape="1">
          <a:blip r:embed="rId4"/>
          <a:srcRect t="4600" b="8047"/>
          <a:stretch/>
        </p:blipFill>
        <p:spPr>
          <a:xfrm>
            <a:off x="4679057" y="2836193"/>
            <a:ext cx="4182745" cy="3474013"/>
          </a:xfrm>
          <a:prstGeom prst="rect">
            <a:avLst/>
          </a:prstGeom>
        </p:spPr>
      </p:pic>
      <p:pic>
        <p:nvPicPr>
          <p:cNvPr id="18" name="Picture 17"/>
          <p:cNvPicPr/>
          <p:nvPr/>
        </p:nvPicPr>
        <p:blipFill rotWithShape="1">
          <a:blip r:embed="rId4"/>
          <a:srcRect l="6395" t="92867" r="8155" b="-855"/>
          <a:stretch/>
        </p:blipFill>
        <p:spPr>
          <a:xfrm>
            <a:off x="2820691" y="6377557"/>
            <a:ext cx="3574141" cy="317714"/>
          </a:xfrm>
          <a:prstGeom prst="rect">
            <a:avLst/>
          </a:prstGeom>
        </p:spPr>
      </p:pic>
      <p:pic>
        <p:nvPicPr>
          <p:cNvPr id="30" name="Picture 29"/>
          <p:cNvPicPr>
            <a:picLocks noChangeAspect="1"/>
          </p:cNvPicPr>
          <p:nvPr/>
        </p:nvPicPr>
        <p:blipFill>
          <a:blip r:embed="rId5"/>
          <a:stretch>
            <a:fillRect/>
          </a:stretch>
        </p:blipFill>
        <p:spPr>
          <a:xfrm>
            <a:off x="3432879" y="602811"/>
            <a:ext cx="2306018" cy="2165407"/>
          </a:xfrm>
          <a:prstGeom prst="rect">
            <a:avLst/>
          </a:prstGeom>
        </p:spPr>
      </p:pic>
      <p:sp>
        <p:nvSpPr>
          <p:cNvPr id="31" name="TextBox 30"/>
          <p:cNvSpPr txBox="1"/>
          <p:nvPr/>
        </p:nvSpPr>
        <p:spPr>
          <a:xfrm>
            <a:off x="4896152" y="1613259"/>
            <a:ext cx="450764" cy="261610"/>
          </a:xfrm>
          <a:prstGeom prst="rect">
            <a:avLst/>
          </a:prstGeom>
          <a:noFill/>
        </p:spPr>
        <p:txBody>
          <a:bodyPr wrap="none" rtlCol="0">
            <a:spAutoFit/>
          </a:bodyPr>
          <a:lstStyle/>
          <a:p>
            <a:r>
              <a:rPr lang="en-US" sz="1100" b="1" smtClean="0">
                <a:solidFill>
                  <a:srgbClr val="FF00D6"/>
                </a:solidFill>
                <a:latin typeface="Avenir Book" charset="0"/>
                <a:ea typeface="Avenir Book" charset="0"/>
                <a:cs typeface="Avenir Book" charset="0"/>
              </a:rPr>
              <a:t>40N</a:t>
            </a:r>
            <a:endParaRPr lang="en-US" sz="1100" b="1">
              <a:solidFill>
                <a:srgbClr val="FF00D6"/>
              </a:solidFill>
              <a:latin typeface="Avenir Book" charset="0"/>
              <a:ea typeface="Avenir Book" charset="0"/>
              <a:cs typeface="Avenir Book" charset="0"/>
            </a:endParaRPr>
          </a:p>
        </p:txBody>
      </p:sp>
      <p:sp>
        <p:nvSpPr>
          <p:cNvPr id="36" name="TextBox 35"/>
          <p:cNvSpPr txBox="1"/>
          <p:nvPr/>
        </p:nvSpPr>
        <p:spPr>
          <a:xfrm>
            <a:off x="5346916" y="5382541"/>
            <a:ext cx="753858" cy="307777"/>
          </a:xfrm>
          <a:prstGeom prst="rect">
            <a:avLst/>
          </a:prstGeom>
          <a:solidFill>
            <a:schemeClr val="bg1"/>
          </a:solidFill>
        </p:spPr>
        <p:txBody>
          <a:bodyPr wrap="square" lIns="0" tIns="0" rIns="0" bIns="0" rtlCol="0" anchor="ctr" anchorCtr="0">
            <a:spAutoFit/>
          </a:bodyPr>
          <a:lstStyle/>
          <a:p>
            <a:pPr algn="ctr"/>
            <a:r>
              <a:rPr lang="en-US" sz="2000" b="1" smtClean="0">
                <a:latin typeface="Avenir Book" charset="0"/>
                <a:ea typeface="Avenir Book" charset="0"/>
                <a:cs typeface="Avenir Book" charset="0"/>
              </a:rPr>
              <a:t>20 </a:t>
            </a:r>
            <a:r>
              <a:rPr lang="en-US" sz="2000" b="1" dirty="0" smtClean="0">
                <a:latin typeface="Avenir Book" charset="0"/>
                <a:ea typeface="Avenir Book" charset="0"/>
                <a:cs typeface="Avenir Book" charset="0"/>
              </a:rPr>
              <a:t>LT</a:t>
            </a:r>
            <a:endParaRPr lang="en-US" sz="2000" b="1" dirty="0">
              <a:latin typeface="Avenir Book" charset="0"/>
              <a:ea typeface="Avenir Book" charset="0"/>
              <a:cs typeface="Avenir Book" charset="0"/>
            </a:endParaRPr>
          </a:p>
        </p:txBody>
      </p:sp>
      <p:sp>
        <p:nvSpPr>
          <p:cNvPr id="37" name="TextBox 36"/>
          <p:cNvSpPr txBox="1"/>
          <p:nvPr/>
        </p:nvSpPr>
        <p:spPr>
          <a:xfrm>
            <a:off x="6379334" y="6374654"/>
            <a:ext cx="718632" cy="307777"/>
          </a:xfrm>
          <a:prstGeom prst="rect">
            <a:avLst/>
          </a:prstGeom>
          <a:solidFill>
            <a:schemeClr val="bg1"/>
          </a:solidFill>
        </p:spPr>
        <p:txBody>
          <a:bodyPr wrap="square" lIns="0" tIns="0" rIns="0" bIns="0" rtlCol="0" anchor="ctr" anchorCtr="0">
            <a:spAutoFit/>
          </a:bodyPr>
          <a:lstStyle/>
          <a:p>
            <a:pPr algn="ctr"/>
            <a:r>
              <a:rPr lang="en-US" sz="2000" b="1" smtClean="0">
                <a:latin typeface="Avenir Book" charset="0"/>
                <a:ea typeface="Avenir Book" charset="0"/>
                <a:cs typeface="Avenir Book" charset="0"/>
              </a:rPr>
              <a:t>TR</a:t>
            </a:r>
            <a:r>
              <a:rPr lang="en-US" sz="2000" b="1" baseline="30000" smtClean="0">
                <a:latin typeface="Avenir Book" charset="0"/>
                <a:ea typeface="Avenir Book" charset="0"/>
                <a:cs typeface="Avenir Book" charset="0"/>
              </a:rPr>
              <a:t>OG</a:t>
            </a:r>
            <a:endParaRPr lang="en-US" sz="2000" b="1" dirty="0">
              <a:latin typeface="Avenir Book" charset="0"/>
              <a:ea typeface="Avenir Book" charset="0"/>
              <a:cs typeface="Avenir Book" charset="0"/>
            </a:endParaRPr>
          </a:p>
        </p:txBody>
      </p:sp>
      <p:sp>
        <p:nvSpPr>
          <p:cNvPr id="38" name="TextBox 37"/>
          <p:cNvSpPr txBox="1"/>
          <p:nvPr/>
        </p:nvSpPr>
        <p:spPr>
          <a:xfrm>
            <a:off x="1164171" y="5386072"/>
            <a:ext cx="753858" cy="307777"/>
          </a:xfrm>
          <a:prstGeom prst="rect">
            <a:avLst/>
          </a:prstGeom>
          <a:solidFill>
            <a:schemeClr val="bg1"/>
          </a:solidFill>
        </p:spPr>
        <p:txBody>
          <a:bodyPr wrap="square" lIns="0" tIns="0" rIns="0" bIns="0" rtlCol="0" anchor="ctr" anchorCtr="0">
            <a:spAutoFit/>
          </a:bodyPr>
          <a:lstStyle/>
          <a:p>
            <a:pPr algn="ctr"/>
            <a:r>
              <a:rPr lang="en-US" sz="2000" b="1" dirty="0" smtClean="0">
                <a:latin typeface="Avenir Book" charset="0"/>
                <a:ea typeface="Avenir Book" charset="0"/>
                <a:cs typeface="Avenir Book" charset="0"/>
              </a:rPr>
              <a:t>16 LT</a:t>
            </a:r>
            <a:endParaRPr lang="en-US" sz="2000" b="1" dirty="0">
              <a:latin typeface="Avenir Book" charset="0"/>
              <a:ea typeface="Avenir Book" charset="0"/>
              <a:cs typeface="Avenir Book" charset="0"/>
            </a:endParaRPr>
          </a:p>
        </p:txBody>
      </p:sp>
      <p:pic>
        <p:nvPicPr>
          <p:cNvPr id="8" name="Picture 7"/>
          <p:cNvPicPr>
            <a:picLocks noChangeAspect="1"/>
          </p:cNvPicPr>
          <p:nvPr/>
        </p:nvPicPr>
        <p:blipFill>
          <a:blip r:embed="rId6"/>
          <a:stretch>
            <a:fillRect/>
          </a:stretch>
        </p:blipFill>
        <p:spPr>
          <a:xfrm>
            <a:off x="4394200" y="3346450"/>
            <a:ext cx="355600" cy="165100"/>
          </a:xfrm>
          <a:prstGeom prst="rect">
            <a:avLst/>
          </a:prstGeom>
        </p:spPr>
      </p:pic>
    </p:spTree>
    <p:extLst>
      <p:ext uri="{BB962C8B-B14F-4D97-AF65-F5344CB8AC3E}">
        <p14:creationId xmlns:p14="http://schemas.microsoft.com/office/powerpoint/2010/main" val="482480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Upslope Events</a:t>
            </a:r>
            <a:endParaRPr lang="en-US" dirty="0"/>
          </a:p>
        </p:txBody>
      </p:sp>
      <p:pic>
        <p:nvPicPr>
          <p:cNvPr id="12" name="Picture 11"/>
          <p:cNvPicPr/>
          <p:nvPr/>
        </p:nvPicPr>
        <p:blipFill rotWithShape="1">
          <a:blip r:embed="rId3"/>
          <a:srcRect l="1" t="5107" r="1925" b="2944"/>
          <a:stretch/>
        </p:blipFill>
        <p:spPr bwMode="auto">
          <a:xfrm>
            <a:off x="287099" y="1066800"/>
            <a:ext cx="2772410" cy="2186940"/>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4"/>
          <a:srcRect r="1675"/>
          <a:stretch/>
        </p:blipFill>
        <p:spPr bwMode="auto">
          <a:xfrm>
            <a:off x="3188096" y="1059051"/>
            <a:ext cx="2764790" cy="2240280"/>
          </a:xfrm>
          <a:prstGeom prst="rect">
            <a:avLst/>
          </a:prstGeom>
          <a:ln>
            <a:noFill/>
          </a:ln>
          <a:extLst>
            <a:ext uri="{53640926-AAD7-44D8-BBD7-CCE9431645EC}">
              <a14:shadowObscured xmlns:a14="http://schemas.microsoft.com/office/drawing/2010/main"/>
            </a:ext>
          </a:extLst>
        </p:spPr>
      </p:pic>
      <p:pic>
        <p:nvPicPr>
          <p:cNvPr id="14" name="Picture 13"/>
          <p:cNvPicPr/>
          <p:nvPr/>
        </p:nvPicPr>
        <p:blipFill>
          <a:blip r:embed="rId5"/>
          <a:stretch>
            <a:fillRect/>
          </a:stretch>
        </p:blipFill>
        <p:spPr>
          <a:xfrm>
            <a:off x="6151214" y="1066413"/>
            <a:ext cx="2755900" cy="2217420"/>
          </a:xfrm>
          <a:prstGeom prst="rect">
            <a:avLst/>
          </a:prstGeom>
        </p:spPr>
      </p:pic>
      <p:pic>
        <p:nvPicPr>
          <p:cNvPr id="15" name="Picture 14"/>
          <p:cNvPicPr/>
          <p:nvPr/>
        </p:nvPicPr>
        <p:blipFill rotWithShape="1">
          <a:blip r:embed="rId6"/>
          <a:srcRect b="1400"/>
          <a:stretch/>
        </p:blipFill>
        <p:spPr bwMode="auto">
          <a:xfrm>
            <a:off x="282783" y="3734709"/>
            <a:ext cx="2784475" cy="2216785"/>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7"/>
          <a:srcRect l="1764" b="1612"/>
          <a:stretch/>
        </p:blipFill>
        <p:spPr bwMode="auto">
          <a:xfrm>
            <a:off x="3217543" y="3752374"/>
            <a:ext cx="2735342" cy="2199120"/>
          </a:xfrm>
          <a:prstGeom prst="rect">
            <a:avLst/>
          </a:prstGeom>
          <a:ln>
            <a:noFill/>
          </a:ln>
          <a:extLst>
            <a:ext uri="{53640926-AAD7-44D8-BBD7-CCE9431645EC}">
              <a14:shadowObscured xmlns:a14="http://schemas.microsoft.com/office/drawing/2010/main"/>
            </a:ext>
          </a:extLst>
        </p:spPr>
      </p:pic>
      <p:pic>
        <p:nvPicPr>
          <p:cNvPr id="20" name="Picture 19"/>
          <p:cNvPicPr/>
          <p:nvPr/>
        </p:nvPicPr>
        <p:blipFill rotWithShape="1">
          <a:blip r:embed="rId8"/>
          <a:srcRect t="1390"/>
          <a:stretch/>
        </p:blipFill>
        <p:spPr bwMode="auto">
          <a:xfrm>
            <a:off x="6095355" y="3757047"/>
            <a:ext cx="2781945" cy="2194447"/>
          </a:xfrm>
          <a:prstGeom prst="rect">
            <a:avLst/>
          </a:prstGeom>
          <a:ln>
            <a:noFill/>
          </a:ln>
          <a:extLst>
            <a:ext uri="{53640926-AAD7-44D8-BBD7-CCE9431645EC}">
              <a14:shadowObscured xmlns:a14="http://schemas.microsoft.com/office/drawing/2010/main"/>
            </a:ext>
          </a:extLst>
        </p:spPr>
      </p:pic>
      <p:pic>
        <p:nvPicPr>
          <p:cNvPr id="21" name="image125.png"/>
          <p:cNvPicPr/>
          <p:nvPr/>
        </p:nvPicPr>
        <p:blipFill>
          <a:blip r:embed="rId9" cstate="print">
            <a:extLst>
              <a:ext uri="{28A0092B-C50C-407E-A947-70E740481C1C}">
                <a14:useLocalDpi xmlns:a14="http://schemas.microsoft.com/office/drawing/2010/main"/>
              </a:ext>
            </a:extLst>
          </a:blip>
          <a:srcRect/>
          <a:stretch>
            <a:fillRect/>
          </a:stretch>
        </p:blipFill>
        <p:spPr>
          <a:xfrm>
            <a:off x="2386268" y="6052941"/>
            <a:ext cx="4368445" cy="759043"/>
          </a:xfrm>
          <a:prstGeom prst="rect">
            <a:avLst/>
          </a:prstGeom>
          <a:ln/>
        </p:spPr>
      </p:pic>
      <p:sp>
        <p:nvSpPr>
          <p:cNvPr id="4" name="TextBox 3"/>
          <p:cNvSpPr txBox="1"/>
          <p:nvPr/>
        </p:nvSpPr>
        <p:spPr>
          <a:xfrm>
            <a:off x="306030" y="823536"/>
            <a:ext cx="2714734" cy="246221"/>
          </a:xfrm>
          <a:prstGeom prst="rect">
            <a:avLst/>
          </a:prstGeom>
          <a:solidFill>
            <a:schemeClr val="bg1"/>
          </a:solidFill>
        </p:spPr>
        <p:txBody>
          <a:bodyPr wrap="square" lIns="0" tIns="0" rIns="0" bIns="0" rtlCol="0" anchor="ctr" anchorCtr="0">
            <a:spAutoFit/>
          </a:bodyPr>
          <a:lstStyle/>
          <a:p>
            <a:pPr algn="ctr"/>
            <a:r>
              <a:rPr lang="en-US" sz="1600" b="1" dirty="0" smtClean="0">
                <a:latin typeface="Avenir Book" charset="0"/>
                <a:ea typeface="Avenir Book" charset="0"/>
                <a:cs typeface="Avenir Book" charset="0"/>
              </a:rPr>
              <a:t>Average</a:t>
            </a:r>
            <a:endParaRPr lang="en-US" sz="1600" b="1" dirty="0">
              <a:latin typeface="Avenir Book" charset="0"/>
              <a:ea typeface="Avenir Book" charset="0"/>
              <a:cs typeface="Avenir Book" charset="0"/>
            </a:endParaRPr>
          </a:p>
        </p:txBody>
      </p:sp>
      <p:sp>
        <p:nvSpPr>
          <p:cNvPr id="22" name="TextBox 21"/>
          <p:cNvSpPr txBox="1"/>
          <p:nvPr/>
        </p:nvSpPr>
        <p:spPr>
          <a:xfrm>
            <a:off x="3199406" y="820579"/>
            <a:ext cx="2753479" cy="246221"/>
          </a:xfrm>
          <a:prstGeom prst="rect">
            <a:avLst/>
          </a:prstGeom>
          <a:solidFill>
            <a:schemeClr val="bg1"/>
          </a:solidFill>
        </p:spPr>
        <p:txBody>
          <a:bodyPr wrap="square" lIns="0" tIns="0" rIns="0" bIns="0" rtlCol="0" anchor="ctr" anchorCtr="0">
            <a:spAutoFit/>
          </a:bodyPr>
          <a:lstStyle/>
          <a:p>
            <a:pPr algn="ctr"/>
            <a:r>
              <a:rPr lang="en-US" sz="1600" b="1" smtClean="0">
                <a:latin typeface="Avenir Book" charset="0"/>
                <a:ea typeface="Avenir Book" charset="0"/>
                <a:cs typeface="Avenir Book" charset="0"/>
              </a:rPr>
              <a:t>12 August</a:t>
            </a:r>
            <a:endParaRPr lang="en-US" sz="1600" b="1" dirty="0">
              <a:latin typeface="Avenir Book" charset="0"/>
              <a:ea typeface="Avenir Book" charset="0"/>
              <a:cs typeface="Avenir Book" charset="0"/>
            </a:endParaRPr>
          </a:p>
        </p:txBody>
      </p:sp>
      <p:sp>
        <p:nvSpPr>
          <p:cNvPr id="23" name="TextBox 22"/>
          <p:cNvSpPr txBox="1"/>
          <p:nvPr/>
        </p:nvSpPr>
        <p:spPr>
          <a:xfrm>
            <a:off x="6169133" y="828328"/>
            <a:ext cx="2714734" cy="246221"/>
          </a:xfrm>
          <a:prstGeom prst="rect">
            <a:avLst/>
          </a:prstGeom>
          <a:solidFill>
            <a:schemeClr val="bg1"/>
          </a:solidFill>
        </p:spPr>
        <p:txBody>
          <a:bodyPr wrap="square" lIns="0" tIns="0" rIns="0" bIns="0" rtlCol="0" anchor="ctr" anchorCtr="0">
            <a:spAutoFit/>
          </a:bodyPr>
          <a:lstStyle/>
          <a:p>
            <a:pPr algn="ctr"/>
            <a:r>
              <a:rPr lang="en-US" sz="1600" b="1" smtClean="0">
                <a:latin typeface="Avenir Book" charset="0"/>
                <a:ea typeface="Avenir Book" charset="0"/>
                <a:cs typeface="Avenir Book" charset="0"/>
              </a:rPr>
              <a:t>22 July</a:t>
            </a:r>
            <a:endParaRPr lang="en-US" sz="1600" b="1" dirty="0">
              <a:latin typeface="Avenir Book" charset="0"/>
              <a:ea typeface="Avenir Book" charset="0"/>
              <a:cs typeface="Avenir Book" charset="0"/>
            </a:endParaRPr>
          </a:p>
        </p:txBody>
      </p:sp>
      <p:sp>
        <p:nvSpPr>
          <p:cNvPr id="25" name="TextBox 24"/>
          <p:cNvSpPr txBox="1"/>
          <p:nvPr/>
        </p:nvSpPr>
        <p:spPr>
          <a:xfrm>
            <a:off x="289834" y="3512650"/>
            <a:ext cx="2753479" cy="246221"/>
          </a:xfrm>
          <a:prstGeom prst="rect">
            <a:avLst/>
          </a:prstGeom>
          <a:solidFill>
            <a:schemeClr val="bg1"/>
          </a:solidFill>
        </p:spPr>
        <p:txBody>
          <a:bodyPr wrap="square" lIns="0" tIns="0" rIns="0" bIns="0" rtlCol="0" anchor="ctr" anchorCtr="0">
            <a:spAutoFit/>
          </a:bodyPr>
          <a:lstStyle/>
          <a:p>
            <a:pPr algn="ctr"/>
            <a:r>
              <a:rPr lang="en-US" sz="1600" b="1" smtClean="0">
                <a:latin typeface="Avenir Book" charset="0"/>
                <a:ea typeface="Avenir Book" charset="0"/>
                <a:cs typeface="Avenir Book" charset="0"/>
              </a:rPr>
              <a:t>2 August</a:t>
            </a:r>
            <a:endParaRPr lang="en-US" sz="1600" b="1" dirty="0">
              <a:latin typeface="Avenir Book" charset="0"/>
              <a:ea typeface="Avenir Book" charset="0"/>
              <a:cs typeface="Avenir Book" charset="0"/>
            </a:endParaRPr>
          </a:p>
        </p:txBody>
      </p:sp>
      <p:sp>
        <p:nvSpPr>
          <p:cNvPr id="26" name="TextBox 25"/>
          <p:cNvSpPr txBox="1"/>
          <p:nvPr/>
        </p:nvSpPr>
        <p:spPr>
          <a:xfrm>
            <a:off x="3217544" y="3517109"/>
            <a:ext cx="2735342" cy="246221"/>
          </a:xfrm>
          <a:prstGeom prst="rect">
            <a:avLst/>
          </a:prstGeom>
          <a:solidFill>
            <a:schemeClr val="bg1"/>
          </a:solidFill>
        </p:spPr>
        <p:txBody>
          <a:bodyPr wrap="square" lIns="0" tIns="0" rIns="0" bIns="0" rtlCol="0" anchor="ctr" anchorCtr="0">
            <a:spAutoFit/>
          </a:bodyPr>
          <a:lstStyle/>
          <a:p>
            <a:pPr algn="ctr"/>
            <a:r>
              <a:rPr lang="en-US" sz="1600" b="1">
                <a:latin typeface="Avenir Book" charset="0"/>
                <a:ea typeface="Avenir Book" charset="0"/>
                <a:cs typeface="Avenir Book" charset="0"/>
              </a:rPr>
              <a:t>3</a:t>
            </a:r>
            <a:r>
              <a:rPr lang="en-US" sz="1600" b="1" smtClean="0">
                <a:latin typeface="Avenir Book" charset="0"/>
                <a:ea typeface="Avenir Book" charset="0"/>
                <a:cs typeface="Avenir Book" charset="0"/>
              </a:rPr>
              <a:t> August</a:t>
            </a:r>
            <a:endParaRPr lang="en-US" sz="1600" b="1" dirty="0">
              <a:latin typeface="Avenir Book" charset="0"/>
              <a:ea typeface="Avenir Book" charset="0"/>
              <a:cs typeface="Avenir Book" charset="0"/>
            </a:endParaRPr>
          </a:p>
        </p:txBody>
      </p:sp>
      <p:sp>
        <p:nvSpPr>
          <p:cNvPr id="27" name="TextBox 26"/>
          <p:cNvSpPr txBox="1"/>
          <p:nvPr/>
        </p:nvSpPr>
        <p:spPr>
          <a:xfrm>
            <a:off x="6134100" y="3511624"/>
            <a:ext cx="2753479" cy="246221"/>
          </a:xfrm>
          <a:prstGeom prst="rect">
            <a:avLst/>
          </a:prstGeom>
          <a:solidFill>
            <a:schemeClr val="bg1"/>
          </a:solidFill>
        </p:spPr>
        <p:txBody>
          <a:bodyPr wrap="square" lIns="0" tIns="0" rIns="0" bIns="0" rtlCol="0" anchor="ctr" anchorCtr="0">
            <a:spAutoFit/>
          </a:bodyPr>
          <a:lstStyle/>
          <a:p>
            <a:pPr algn="ctr"/>
            <a:r>
              <a:rPr lang="en-US" sz="1600" b="1" smtClean="0">
                <a:latin typeface="Avenir Book" charset="0"/>
                <a:ea typeface="Avenir Book" charset="0"/>
                <a:cs typeface="Avenir Book" charset="0"/>
              </a:rPr>
              <a:t>8 August</a:t>
            </a:r>
            <a:endParaRPr lang="en-US" sz="1600" b="1" dirty="0">
              <a:latin typeface="Avenir Book" charset="0"/>
              <a:ea typeface="Avenir Book" charset="0"/>
              <a:cs typeface="Avenir Book" charset="0"/>
            </a:endParaRPr>
          </a:p>
        </p:txBody>
      </p:sp>
    </p:spTree>
    <p:extLst>
      <p:ext uri="{BB962C8B-B14F-4D97-AF65-F5344CB8AC3E}">
        <p14:creationId xmlns:p14="http://schemas.microsoft.com/office/powerpoint/2010/main" val="1239104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5" name="TextBox 4"/>
          <p:cNvSpPr txBox="1"/>
          <p:nvPr/>
        </p:nvSpPr>
        <p:spPr>
          <a:xfrm>
            <a:off x="119061" y="603022"/>
            <a:ext cx="8882064" cy="6124754"/>
          </a:xfrm>
          <a:prstGeom prst="rect">
            <a:avLst/>
          </a:prstGeom>
          <a:noFill/>
        </p:spPr>
        <p:txBody>
          <a:bodyPr wrap="square" rtlCol="0">
            <a:spAutoFit/>
          </a:bodyPr>
          <a:lstStyle/>
          <a:p>
            <a:pPr marL="342900" lvl="0" indent="-342900">
              <a:spcBef>
                <a:spcPts val="600"/>
              </a:spcBef>
              <a:spcAft>
                <a:spcPts val="600"/>
              </a:spcAft>
              <a:buFont typeface="Arial" charset="0"/>
              <a:buChar char="•"/>
            </a:pPr>
            <a:r>
              <a:rPr lang="en-US" sz="1800" dirty="0" smtClean="0">
                <a:latin typeface="Avenir Book" charset="0"/>
                <a:ea typeface="Avenir Book" charset="0"/>
                <a:cs typeface="Avenir Book" charset="0"/>
              </a:rPr>
              <a:t>WRF tracers show value </a:t>
            </a:r>
            <a:r>
              <a:rPr lang="en-US" sz="1800" dirty="0">
                <a:latin typeface="Avenir Book" charset="0"/>
                <a:ea typeface="Avenir Book" charset="0"/>
                <a:cs typeface="Avenir Book" charset="0"/>
              </a:rPr>
              <a:t>for forecasting and </a:t>
            </a:r>
            <a:r>
              <a:rPr lang="en-US" sz="1800" dirty="0" smtClean="0">
                <a:latin typeface="Avenir Book" charset="0"/>
                <a:ea typeface="Avenir Book" charset="0"/>
                <a:cs typeface="Avenir Book" charset="0"/>
              </a:rPr>
              <a:t>analysis;  </a:t>
            </a:r>
            <a:r>
              <a:rPr lang="en-US" sz="1800" dirty="0">
                <a:latin typeface="Avenir Book" charset="0"/>
                <a:ea typeface="Avenir Book" charset="0"/>
                <a:cs typeface="Avenir Book" charset="0"/>
              </a:rPr>
              <a:t>help to visualize the flows and </a:t>
            </a:r>
            <a:r>
              <a:rPr lang="en-US" sz="1800" dirty="0" smtClean="0">
                <a:latin typeface="Avenir Book" charset="0"/>
                <a:ea typeface="Avenir Book" charset="0"/>
                <a:cs typeface="Avenir Book" charset="0"/>
              </a:rPr>
              <a:t>trace </a:t>
            </a:r>
            <a:r>
              <a:rPr lang="en-US" sz="1800" dirty="0">
                <a:latin typeface="Avenir Book" charset="0"/>
                <a:ea typeface="Avenir Book" charset="0"/>
                <a:cs typeface="Avenir Book" charset="0"/>
              </a:rPr>
              <a:t>them back to sources. They support the chemical analysis by informing about mixing of air masses from different </a:t>
            </a:r>
            <a:r>
              <a:rPr lang="en-US" sz="1800" dirty="0" smtClean="0">
                <a:latin typeface="Avenir Book" charset="0"/>
                <a:ea typeface="Avenir Book" charset="0"/>
                <a:cs typeface="Avenir Book" charset="0"/>
              </a:rPr>
              <a:t>sources</a:t>
            </a:r>
            <a:r>
              <a:rPr lang="en-US" sz="1800" dirty="0">
                <a:latin typeface="Avenir Book" charset="0"/>
                <a:ea typeface="Avenir Book" charset="0"/>
                <a:cs typeface="Avenir Book" charset="0"/>
              </a:rPr>
              <a:t>. </a:t>
            </a:r>
          </a:p>
          <a:p>
            <a:pPr marL="342900" lvl="0" indent="-342900">
              <a:spcBef>
                <a:spcPts val="600"/>
              </a:spcBef>
              <a:spcAft>
                <a:spcPts val="600"/>
              </a:spcAft>
              <a:buFont typeface="Arial" charset="0"/>
              <a:buChar char="•"/>
            </a:pPr>
            <a:r>
              <a:rPr lang="en-US" sz="1800" dirty="0">
                <a:latin typeface="Avenir Book" charset="0"/>
                <a:ea typeface="Avenir Book" charset="0"/>
                <a:cs typeface="Avenir Book" charset="0"/>
              </a:rPr>
              <a:t>AQ in Front Range is significantly influenced by transport patterns and recirculation patterns in the horizontal and vertical -&gt; limits the value of surface wind data in determining the origin of pollution. </a:t>
            </a:r>
          </a:p>
          <a:p>
            <a:pPr marL="342900" lvl="0" indent="-342900">
              <a:spcBef>
                <a:spcPts val="600"/>
              </a:spcBef>
              <a:spcAft>
                <a:spcPts val="600"/>
              </a:spcAft>
              <a:buFont typeface="Arial" charset="0"/>
              <a:buChar char="•"/>
            </a:pPr>
            <a:r>
              <a:rPr lang="en-US" sz="1800" dirty="0" smtClean="0">
                <a:latin typeface="Avenir Book" charset="0"/>
                <a:ea typeface="Avenir Book" charset="0"/>
                <a:cs typeface="Avenir Book" charset="0"/>
              </a:rPr>
              <a:t>FRAPPÉ/DAQ provide </a:t>
            </a:r>
            <a:r>
              <a:rPr lang="en-US" sz="1800" dirty="0">
                <a:latin typeface="Avenir Book" charset="0"/>
                <a:ea typeface="Avenir Book" charset="0"/>
                <a:cs typeface="Avenir Book" charset="0"/>
              </a:rPr>
              <a:t>valuable data on flow patterns frequently occurring in the Front Range and provide an excellent testbed for evaluating model </a:t>
            </a:r>
            <a:r>
              <a:rPr lang="en-US" sz="1800" dirty="0" smtClean="0">
                <a:latin typeface="Avenir Book" charset="0"/>
                <a:ea typeface="Avenir Book" charset="0"/>
                <a:cs typeface="Avenir Book" charset="0"/>
              </a:rPr>
              <a:t>performance.</a:t>
            </a:r>
            <a:endParaRPr lang="en-US" sz="1800" dirty="0">
              <a:latin typeface="Avenir Book" charset="0"/>
              <a:ea typeface="Avenir Book" charset="0"/>
              <a:cs typeface="Avenir Book" charset="0"/>
            </a:endParaRPr>
          </a:p>
          <a:p>
            <a:pPr marL="342900" lvl="0" indent="-342900">
              <a:spcBef>
                <a:spcPts val="600"/>
              </a:spcBef>
              <a:spcAft>
                <a:spcPts val="600"/>
              </a:spcAft>
              <a:buFont typeface="Arial" charset="0"/>
              <a:buChar char="•"/>
            </a:pPr>
            <a:r>
              <a:rPr lang="en-US" sz="1800" dirty="0">
                <a:latin typeface="Avenir Book" charset="0"/>
                <a:ea typeface="Avenir Book" charset="0"/>
                <a:cs typeface="Avenir Book" charset="0"/>
              </a:rPr>
              <a:t>The study demonstrates </a:t>
            </a:r>
            <a:r>
              <a:rPr lang="en-US" sz="1800" dirty="0" smtClean="0">
                <a:latin typeface="Avenir Book" charset="0"/>
                <a:ea typeface="Avenir Book" charset="0"/>
                <a:cs typeface="Avenir Book" charset="0"/>
              </a:rPr>
              <a:t>complexity and variability of </a:t>
            </a:r>
            <a:r>
              <a:rPr lang="en-US" sz="1800" dirty="0">
                <a:latin typeface="Avenir Book" charset="0"/>
                <a:ea typeface="Avenir Book" charset="0"/>
                <a:cs typeface="Avenir Book" charset="0"/>
              </a:rPr>
              <a:t>flow patterns </a:t>
            </a:r>
            <a:r>
              <a:rPr lang="en-US" sz="1800" dirty="0" smtClean="0">
                <a:latin typeface="Avenir Book" charset="0"/>
                <a:ea typeface="Avenir Book" charset="0"/>
                <a:cs typeface="Avenir Book" charset="0"/>
              </a:rPr>
              <a:t>on </a:t>
            </a:r>
            <a:r>
              <a:rPr lang="en-US" sz="1800" dirty="0">
                <a:latin typeface="Avenir Book" charset="0"/>
                <a:ea typeface="Avenir Book" charset="0"/>
                <a:cs typeface="Avenir Book" charset="0"/>
              </a:rPr>
              <a:t>small </a:t>
            </a:r>
            <a:r>
              <a:rPr lang="en-US" sz="1800" dirty="0" smtClean="0">
                <a:latin typeface="Avenir Book" charset="0"/>
                <a:ea typeface="Avenir Book" charset="0"/>
                <a:cs typeface="Avenir Book" charset="0"/>
              </a:rPr>
              <a:t>spatial and temporal scales – reasonable model </a:t>
            </a:r>
            <a:r>
              <a:rPr lang="en-US" sz="1800" dirty="0">
                <a:latin typeface="Avenir Book" charset="0"/>
                <a:ea typeface="Avenir Book" charset="0"/>
                <a:cs typeface="Avenir Book" charset="0"/>
              </a:rPr>
              <a:t>performance of transport is </a:t>
            </a:r>
            <a:r>
              <a:rPr lang="en-US" sz="1800" dirty="0" smtClean="0">
                <a:latin typeface="Avenir Book" charset="0"/>
                <a:ea typeface="Avenir Book" charset="0"/>
                <a:cs typeface="Avenir Book" charset="0"/>
              </a:rPr>
              <a:t>crucial for simulating AQ.</a:t>
            </a:r>
            <a:endParaRPr lang="en-US" sz="1800" dirty="0">
              <a:latin typeface="Avenir Book" charset="0"/>
              <a:ea typeface="Avenir Book" charset="0"/>
              <a:cs typeface="Avenir Book" charset="0"/>
            </a:endParaRPr>
          </a:p>
          <a:p>
            <a:pPr marL="342900" lvl="0" indent="-342900">
              <a:spcBef>
                <a:spcPts val="600"/>
              </a:spcBef>
              <a:spcAft>
                <a:spcPts val="600"/>
              </a:spcAft>
              <a:buFont typeface="Arial" charset="0"/>
              <a:buChar char="•"/>
            </a:pPr>
            <a:r>
              <a:rPr lang="en-US" sz="1800" dirty="0">
                <a:latin typeface="Avenir Book" charset="0"/>
                <a:ea typeface="Avenir Book" charset="0"/>
                <a:cs typeface="Avenir Book" charset="0"/>
              </a:rPr>
              <a:t>Mountain sites are not necessarily representative of inflow/background conditions. Even if winds are from West, the air masses still can carry some influence from NFRMA given that NFRMA pollution can be transported across the Divide and then brought back via return </a:t>
            </a:r>
            <a:r>
              <a:rPr lang="en-US" sz="1800" dirty="0" smtClean="0">
                <a:latin typeface="Avenir Book" charset="0"/>
                <a:ea typeface="Avenir Book" charset="0"/>
                <a:cs typeface="Avenir Book" charset="0"/>
              </a:rPr>
              <a:t>flows → important </a:t>
            </a:r>
            <a:r>
              <a:rPr lang="en-US" sz="1800" dirty="0">
                <a:latin typeface="Avenir Book" charset="0"/>
                <a:ea typeface="Avenir Book" charset="0"/>
                <a:cs typeface="Avenir Book" charset="0"/>
              </a:rPr>
              <a:t>to look at the air mass history and not just actual wind data. </a:t>
            </a:r>
          </a:p>
          <a:p>
            <a:pPr marL="342900" lvl="0" indent="-342900">
              <a:spcBef>
                <a:spcPts val="600"/>
              </a:spcBef>
              <a:spcAft>
                <a:spcPts val="600"/>
              </a:spcAft>
              <a:buFont typeface="Arial" charset="0"/>
              <a:buChar char="•"/>
            </a:pPr>
            <a:r>
              <a:rPr lang="en-US" sz="1800" dirty="0" smtClean="0">
                <a:latin typeface="Avenir Book" charset="0"/>
                <a:ea typeface="Avenir Book" charset="0"/>
                <a:cs typeface="Avenir Book" charset="0"/>
              </a:rPr>
              <a:t>Despite </a:t>
            </a:r>
            <a:r>
              <a:rPr lang="en-US" sz="1800" dirty="0">
                <a:latin typeface="Avenir Book" charset="0"/>
                <a:ea typeface="Avenir Book" charset="0"/>
                <a:cs typeface="Avenir Book" charset="0"/>
              </a:rPr>
              <a:t>FRAPPÉ/DAQ providing a highly rich data set for addressing a wide range of topics, the measurements </a:t>
            </a:r>
            <a:r>
              <a:rPr lang="en-US" sz="1800" dirty="0" smtClean="0">
                <a:latin typeface="Avenir Book" charset="0"/>
                <a:ea typeface="Avenir Book" charset="0"/>
                <a:cs typeface="Avenir Book" charset="0"/>
              </a:rPr>
              <a:t>do not seem to </a:t>
            </a:r>
            <a:r>
              <a:rPr lang="en-US" sz="1800" dirty="0">
                <a:latin typeface="Avenir Book" charset="0"/>
                <a:ea typeface="Avenir Book" charset="0"/>
                <a:cs typeface="Avenir Book" charset="0"/>
              </a:rPr>
              <a:t>provide solid proof of the degree to which </a:t>
            </a:r>
            <a:r>
              <a:rPr lang="en-US" sz="1800" dirty="0" smtClean="0">
                <a:latin typeface="Avenir Book" charset="0"/>
                <a:ea typeface="Avenir Book" charset="0"/>
                <a:cs typeface="Avenir Book" charset="0"/>
              </a:rPr>
              <a:t>solenoid </a:t>
            </a:r>
            <a:r>
              <a:rPr lang="en-US" sz="1800" dirty="0">
                <a:latin typeface="Avenir Book" charset="0"/>
                <a:ea typeface="Avenir Book" charset="0"/>
                <a:cs typeface="Avenir Book" charset="0"/>
              </a:rPr>
              <a:t>flows might have contributed to pollution buildup</a:t>
            </a:r>
            <a:r>
              <a:rPr lang="en-US" sz="1800" dirty="0" smtClean="0">
                <a:latin typeface="Avenir Book" charset="0"/>
                <a:ea typeface="Avenir Book" charset="0"/>
                <a:cs typeface="Avenir Book" charset="0"/>
              </a:rPr>
              <a:t>.</a:t>
            </a:r>
            <a:endParaRPr lang="en-US" sz="1800" dirty="0">
              <a:latin typeface="Avenir Book" charset="0"/>
              <a:ea typeface="Avenir Book" charset="0"/>
              <a:cs typeface="Avenir Book" charset="0"/>
            </a:endParaRPr>
          </a:p>
        </p:txBody>
      </p:sp>
    </p:spTree>
    <p:extLst>
      <p:ext uri="{BB962C8B-B14F-4D97-AF65-F5344CB8AC3E}">
        <p14:creationId xmlns:p14="http://schemas.microsoft.com/office/powerpoint/2010/main" val="1741462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EXTRAS</a:t>
            </a:r>
            <a:endParaRPr lang="en-US" dirty="0"/>
          </a:p>
        </p:txBody>
      </p:sp>
    </p:spTree>
    <p:extLst>
      <p:ext uri="{BB962C8B-B14F-4D97-AF65-F5344CB8AC3E}">
        <p14:creationId xmlns:p14="http://schemas.microsoft.com/office/powerpoint/2010/main" val="1792619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569" y="21771"/>
            <a:ext cx="8715375" cy="538744"/>
          </a:xfrm>
        </p:spPr>
        <p:txBody>
          <a:bodyPr/>
          <a:lstStyle/>
          <a:p>
            <a:r>
              <a:rPr lang="en-US" dirty="0" smtClean="0"/>
              <a:t>WRF Tracer Model Run</a:t>
            </a:r>
            <a:endParaRPr lang="en-US" dirty="0"/>
          </a:p>
        </p:txBody>
      </p:sp>
      <p:grpSp>
        <p:nvGrpSpPr>
          <p:cNvPr id="9" name="Group 8"/>
          <p:cNvGrpSpPr/>
          <p:nvPr/>
        </p:nvGrpSpPr>
        <p:grpSpPr>
          <a:xfrm>
            <a:off x="109821" y="981210"/>
            <a:ext cx="5295311" cy="5358584"/>
            <a:chOff x="109821" y="981210"/>
            <a:chExt cx="5295311" cy="5358584"/>
          </a:xfrm>
        </p:grpSpPr>
        <p:pic>
          <p:nvPicPr>
            <p:cNvPr id="4" name="Picture 3"/>
            <p:cNvPicPr/>
            <p:nvPr/>
          </p:nvPicPr>
          <p:blipFill>
            <a:blip r:embed="rId2"/>
            <a:stretch>
              <a:fillRect/>
            </a:stretch>
          </p:blipFill>
          <p:spPr>
            <a:xfrm>
              <a:off x="109821" y="981210"/>
              <a:ext cx="5295311" cy="5358584"/>
            </a:xfrm>
            <a:prstGeom prst="rect">
              <a:avLst/>
            </a:prstGeom>
          </p:spPr>
        </p:pic>
        <p:sp>
          <p:nvSpPr>
            <p:cNvPr id="5" name="TextBox 4"/>
            <p:cNvSpPr txBox="1"/>
            <p:nvPr/>
          </p:nvSpPr>
          <p:spPr>
            <a:xfrm>
              <a:off x="290287" y="986974"/>
              <a:ext cx="2300514" cy="307777"/>
            </a:xfrm>
            <a:prstGeom prst="rect">
              <a:avLst/>
            </a:prstGeom>
            <a:solidFill>
              <a:schemeClr val="bg1"/>
            </a:solidFill>
          </p:spPr>
          <p:txBody>
            <a:bodyPr wrap="square" rtlCol="0">
              <a:spAutoFit/>
            </a:bodyPr>
            <a:lstStyle/>
            <a:p>
              <a:pPr algn="ctr"/>
              <a:r>
                <a:rPr lang="en-US" sz="1400" b="1" dirty="0" smtClean="0">
                  <a:latin typeface="Avenir Book" charset="0"/>
                  <a:ea typeface="Avenir Book" charset="0"/>
                  <a:cs typeface="Avenir Book" charset="0"/>
                </a:rPr>
                <a:t>Oil and Gas TR</a:t>
              </a:r>
              <a:r>
                <a:rPr lang="en-US" sz="1400" b="1" baseline="30000" dirty="0" smtClean="0">
                  <a:latin typeface="Avenir Book" charset="0"/>
                  <a:ea typeface="Avenir Book" charset="0"/>
                  <a:cs typeface="Avenir Book" charset="0"/>
                </a:rPr>
                <a:t>OG</a:t>
              </a:r>
              <a:r>
                <a:rPr lang="en-US" sz="1000" b="1" dirty="0" smtClean="0">
                  <a:latin typeface="Avenir Book" charset="0"/>
                  <a:ea typeface="Avenir Book" charset="0"/>
                  <a:cs typeface="Avenir Book" charset="0"/>
                </a:rPr>
                <a:t> </a:t>
              </a:r>
              <a:r>
                <a:rPr lang="en-US" sz="900" b="1" dirty="0" smtClean="0">
                  <a:latin typeface="Avenir Book" charset="0"/>
                  <a:ea typeface="Avenir Book" charset="0"/>
                  <a:cs typeface="Avenir Book" charset="0"/>
                </a:rPr>
                <a:t>(Ethane-like)</a:t>
              </a:r>
              <a:r>
                <a:rPr lang="en-US" sz="1400" b="1" baseline="30000" dirty="0" smtClean="0">
                  <a:latin typeface="Avenir Book" charset="0"/>
                  <a:ea typeface="Avenir Book" charset="0"/>
                  <a:cs typeface="Avenir Book" charset="0"/>
                </a:rPr>
                <a:t> </a:t>
              </a:r>
              <a:endParaRPr lang="en-US" sz="1400" b="1" baseline="30000" dirty="0">
                <a:latin typeface="Avenir Book" charset="0"/>
                <a:ea typeface="Avenir Book" charset="0"/>
                <a:cs typeface="Avenir Book" charset="0"/>
              </a:endParaRPr>
            </a:p>
          </p:txBody>
        </p:sp>
        <p:sp>
          <p:nvSpPr>
            <p:cNvPr id="6" name="TextBox 5"/>
            <p:cNvSpPr txBox="1"/>
            <p:nvPr/>
          </p:nvSpPr>
          <p:spPr>
            <a:xfrm>
              <a:off x="2873828" y="995724"/>
              <a:ext cx="2322285" cy="307777"/>
            </a:xfrm>
            <a:prstGeom prst="rect">
              <a:avLst/>
            </a:prstGeom>
            <a:solidFill>
              <a:schemeClr val="bg1"/>
            </a:solidFill>
          </p:spPr>
          <p:txBody>
            <a:bodyPr wrap="square" rtlCol="0">
              <a:spAutoFit/>
            </a:bodyPr>
            <a:lstStyle/>
            <a:p>
              <a:pPr algn="ctr"/>
              <a:r>
                <a:rPr lang="en-US" sz="1400" b="1" dirty="0" smtClean="0">
                  <a:latin typeface="Avenir Book" charset="0"/>
                  <a:ea typeface="Avenir Book" charset="0"/>
                  <a:cs typeface="Avenir Book" charset="0"/>
                </a:rPr>
                <a:t>Area Sources </a:t>
              </a:r>
              <a:r>
                <a:rPr lang="en-US" sz="1400" b="1" dirty="0" err="1" smtClean="0">
                  <a:latin typeface="Avenir Book" charset="0"/>
                  <a:ea typeface="Avenir Book" charset="0"/>
                  <a:cs typeface="Avenir Book" charset="0"/>
                </a:rPr>
                <a:t>TR</a:t>
              </a:r>
              <a:r>
                <a:rPr lang="en-US" sz="1400" b="1" baseline="30000" dirty="0" err="1" smtClean="0">
                  <a:latin typeface="Avenir Book" charset="0"/>
                  <a:ea typeface="Avenir Book" charset="0"/>
                  <a:cs typeface="Avenir Book" charset="0"/>
                </a:rPr>
                <a:t>Area</a:t>
              </a:r>
              <a:r>
                <a:rPr lang="en-US" sz="1400" b="1" dirty="0">
                  <a:latin typeface="Avenir Book" charset="0"/>
                  <a:ea typeface="Avenir Book" charset="0"/>
                  <a:cs typeface="Avenir Book" charset="0"/>
                </a:rPr>
                <a:t> </a:t>
              </a:r>
              <a:r>
                <a:rPr lang="en-US" sz="900" b="1" dirty="0" smtClean="0">
                  <a:latin typeface="Avenir Book" charset="0"/>
                  <a:ea typeface="Avenir Book" charset="0"/>
                  <a:cs typeface="Avenir Book" charset="0"/>
                </a:rPr>
                <a:t>(NOx-like</a:t>
              </a:r>
              <a:r>
                <a:rPr lang="en-US" sz="900" b="1" dirty="0">
                  <a:latin typeface="Avenir Book" charset="0"/>
                  <a:ea typeface="Avenir Book" charset="0"/>
                  <a:cs typeface="Avenir Book" charset="0"/>
                </a:rPr>
                <a:t>)</a:t>
              </a:r>
              <a:r>
                <a:rPr lang="en-US" sz="1400" b="1" baseline="30000" dirty="0" smtClean="0">
                  <a:latin typeface="Avenir Book" charset="0"/>
                  <a:ea typeface="Avenir Book" charset="0"/>
                  <a:cs typeface="Avenir Book" charset="0"/>
                </a:rPr>
                <a:t> </a:t>
              </a:r>
              <a:endParaRPr lang="en-US" sz="1400" b="1" baseline="30000" dirty="0">
                <a:latin typeface="Avenir Book" charset="0"/>
                <a:ea typeface="Avenir Book" charset="0"/>
                <a:cs typeface="Avenir Book" charset="0"/>
              </a:endParaRPr>
            </a:p>
          </p:txBody>
        </p:sp>
        <p:sp>
          <p:nvSpPr>
            <p:cNvPr id="7" name="TextBox 6"/>
            <p:cNvSpPr txBox="1"/>
            <p:nvPr/>
          </p:nvSpPr>
          <p:spPr>
            <a:xfrm>
              <a:off x="178028" y="3448639"/>
              <a:ext cx="2586944" cy="307777"/>
            </a:xfrm>
            <a:prstGeom prst="rect">
              <a:avLst/>
            </a:prstGeom>
            <a:solidFill>
              <a:schemeClr val="bg1"/>
            </a:solidFill>
          </p:spPr>
          <p:txBody>
            <a:bodyPr wrap="square" rtlCol="0">
              <a:spAutoFit/>
            </a:bodyPr>
            <a:lstStyle/>
            <a:p>
              <a:pPr algn="ctr"/>
              <a:r>
                <a:rPr lang="en-US" sz="1400" b="1" dirty="0" smtClean="0">
                  <a:latin typeface="Avenir Book" charset="0"/>
                  <a:ea typeface="Avenir Book" charset="0"/>
                  <a:cs typeface="Avenir Book" charset="0"/>
                </a:rPr>
                <a:t>Mobile Sources </a:t>
              </a:r>
              <a:r>
                <a:rPr lang="en-US" sz="1400" b="1" dirty="0" err="1" smtClean="0">
                  <a:latin typeface="Avenir Book" charset="0"/>
                  <a:ea typeface="Avenir Book" charset="0"/>
                  <a:cs typeface="Avenir Book" charset="0"/>
                </a:rPr>
                <a:t>TR</a:t>
              </a:r>
              <a:r>
                <a:rPr lang="en-US" sz="1400" b="1" baseline="30000" dirty="0" err="1" smtClean="0">
                  <a:latin typeface="Avenir Book" charset="0"/>
                  <a:ea typeface="Avenir Book" charset="0"/>
                  <a:cs typeface="Avenir Book" charset="0"/>
                </a:rPr>
                <a:t>Mobile</a:t>
              </a:r>
              <a:r>
                <a:rPr lang="en-US" sz="700" b="1" baseline="30000" dirty="0" smtClean="0">
                  <a:latin typeface="Avenir Book" charset="0"/>
                  <a:ea typeface="Avenir Book" charset="0"/>
                  <a:cs typeface="Avenir Book" charset="0"/>
                </a:rPr>
                <a:t> </a:t>
              </a:r>
              <a:r>
                <a:rPr lang="en-US" sz="900" b="1" dirty="0">
                  <a:latin typeface="Avenir Book" charset="0"/>
                  <a:ea typeface="Avenir Book" charset="0"/>
                  <a:cs typeface="Avenir Book" charset="0"/>
                </a:rPr>
                <a:t>(NOx-like)</a:t>
              </a:r>
              <a:endParaRPr lang="en-US" sz="1600" b="1" baseline="30000" dirty="0">
                <a:latin typeface="Avenir Book" charset="0"/>
                <a:ea typeface="Avenir Book" charset="0"/>
                <a:cs typeface="Avenir Book" charset="0"/>
              </a:endParaRPr>
            </a:p>
          </p:txBody>
        </p:sp>
        <p:sp>
          <p:nvSpPr>
            <p:cNvPr id="8" name="TextBox 7"/>
            <p:cNvSpPr txBox="1"/>
            <p:nvPr/>
          </p:nvSpPr>
          <p:spPr>
            <a:xfrm>
              <a:off x="2866570" y="3448638"/>
              <a:ext cx="2322285" cy="307777"/>
            </a:xfrm>
            <a:prstGeom prst="rect">
              <a:avLst/>
            </a:prstGeom>
            <a:solidFill>
              <a:schemeClr val="bg1"/>
            </a:solidFill>
          </p:spPr>
          <p:txBody>
            <a:bodyPr wrap="square" rtlCol="0">
              <a:spAutoFit/>
            </a:bodyPr>
            <a:lstStyle/>
            <a:p>
              <a:pPr algn="ctr"/>
              <a:r>
                <a:rPr lang="en-US" sz="1400" b="1" dirty="0" err="1" smtClean="0">
                  <a:latin typeface="Avenir Book" charset="0"/>
                  <a:ea typeface="Avenir Book" charset="0"/>
                  <a:cs typeface="Avenir Book" charset="0"/>
                </a:rPr>
                <a:t>Agri</a:t>
              </a:r>
              <a:r>
                <a:rPr lang="en-US" sz="1400" b="1" dirty="0" smtClean="0">
                  <a:latin typeface="Avenir Book" charset="0"/>
                  <a:ea typeface="Avenir Book" charset="0"/>
                  <a:cs typeface="Avenir Book" charset="0"/>
                </a:rPr>
                <a:t> Sources </a:t>
              </a:r>
              <a:r>
                <a:rPr lang="en-US" sz="1400" b="1" dirty="0" err="1" smtClean="0">
                  <a:latin typeface="Avenir Book" charset="0"/>
                  <a:ea typeface="Avenir Book" charset="0"/>
                  <a:cs typeface="Avenir Book" charset="0"/>
                </a:rPr>
                <a:t>TR</a:t>
              </a:r>
              <a:r>
                <a:rPr lang="en-US" sz="1400" b="1" baseline="30000" dirty="0" err="1" smtClean="0">
                  <a:latin typeface="Avenir Book" charset="0"/>
                  <a:ea typeface="Avenir Book" charset="0"/>
                  <a:cs typeface="Avenir Book" charset="0"/>
                </a:rPr>
                <a:t>Agr</a:t>
              </a:r>
              <a:r>
                <a:rPr lang="en-US" sz="1400" b="1" baseline="30000" dirty="0" smtClean="0">
                  <a:latin typeface="Avenir Book" charset="0"/>
                  <a:ea typeface="Avenir Book" charset="0"/>
                  <a:cs typeface="Avenir Book" charset="0"/>
                </a:rPr>
                <a:t> </a:t>
              </a:r>
              <a:r>
                <a:rPr lang="en-US" sz="1050" b="1" dirty="0" smtClean="0">
                  <a:latin typeface="Avenir Book" charset="0"/>
                  <a:ea typeface="Avenir Book" charset="0"/>
                  <a:cs typeface="Avenir Book" charset="0"/>
                </a:rPr>
                <a:t>(</a:t>
              </a:r>
              <a:r>
                <a:rPr lang="en-US" sz="900" b="1" dirty="0" smtClean="0">
                  <a:latin typeface="Avenir Book" charset="0"/>
                  <a:ea typeface="Avenir Book" charset="0"/>
                  <a:cs typeface="Avenir Book" charset="0"/>
                </a:rPr>
                <a:t>NH</a:t>
              </a:r>
              <a:r>
                <a:rPr lang="en-US" sz="900" b="1" baseline="-25000" dirty="0" smtClean="0">
                  <a:latin typeface="Avenir Book" charset="0"/>
                  <a:ea typeface="Avenir Book" charset="0"/>
                  <a:cs typeface="Avenir Book" charset="0"/>
                </a:rPr>
                <a:t>3</a:t>
              </a:r>
              <a:r>
                <a:rPr lang="en-US" sz="900" b="1" dirty="0" smtClean="0">
                  <a:latin typeface="Avenir Book" charset="0"/>
                  <a:ea typeface="Avenir Book" charset="0"/>
                  <a:cs typeface="Avenir Book" charset="0"/>
                </a:rPr>
                <a:t>-like)</a:t>
              </a:r>
              <a:r>
                <a:rPr lang="en-US" sz="900" b="1" baseline="30000" dirty="0" smtClean="0">
                  <a:latin typeface="Avenir Book" charset="0"/>
                  <a:ea typeface="Avenir Book" charset="0"/>
                  <a:cs typeface="Avenir Book" charset="0"/>
                </a:rPr>
                <a:t> </a:t>
              </a:r>
              <a:endParaRPr lang="en-US" sz="900" b="1" baseline="30000" dirty="0">
                <a:latin typeface="Avenir Book" charset="0"/>
                <a:ea typeface="Avenir Book" charset="0"/>
                <a:cs typeface="Avenir Book" charset="0"/>
              </a:endParaRPr>
            </a:p>
          </p:txBody>
        </p:sp>
      </p:grpSp>
      <p:pic>
        <p:nvPicPr>
          <p:cNvPr id="10" name="Picture 9"/>
          <p:cNvPicPr/>
          <p:nvPr/>
        </p:nvPicPr>
        <p:blipFill>
          <a:blip r:embed="rId3"/>
          <a:stretch>
            <a:fillRect/>
          </a:stretch>
        </p:blipFill>
        <p:spPr>
          <a:xfrm>
            <a:off x="5719218" y="4446859"/>
            <a:ext cx="3162935" cy="1892935"/>
          </a:xfrm>
          <a:prstGeom prst="rect">
            <a:avLst/>
          </a:prstGeom>
        </p:spPr>
      </p:pic>
      <p:sp>
        <p:nvSpPr>
          <p:cNvPr id="11" name="TextBox 10"/>
          <p:cNvSpPr txBox="1"/>
          <p:nvPr/>
        </p:nvSpPr>
        <p:spPr>
          <a:xfrm>
            <a:off x="5434062" y="370872"/>
            <a:ext cx="3502882" cy="3231654"/>
          </a:xfrm>
          <a:prstGeom prst="rect">
            <a:avLst/>
          </a:prstGeom>
          <a:noFill/>
        </p:spPr>
        <p:txBody>
          <a:bodyPr wrap="none" rtlCol="0">
            <a:spAutoFit/>
          </a:bodyPr>
          <a:lstStyle/>
          <a:p>
            <a:endParaRPr lang="en-US" sz="1800" dirty="0">
              <a:latin typeface="Avenir Book" charset="0"/>
              <a:ea typeface="Avenir Book" charset="0"/>
              <a:cs typeface="Avenir Book" charset="0"/>
            </a:endParaRPr>
          </a:p>
          <a:p>
            <a:endParaRPr lang="en-US" sz="1800" dirty="0" smtClean="0">
              <a:latin typeface="Avenir Book" charset="0"/>
              <a:ea typeface="Avenir Book" charset="0"/>
              <a:cs typeface="Avenir Book" charset="0"/>
            </a:endParaRPr>
          </a:p>
          <a:p>
            <a:r>
              <a:rPr lang="en-US" sz="1800" dirty="0" smtClean="0">
                <a:latin typeface="Avenir Book" charset="0"/>
                <a:ea typeface="Avenir Book" charset="0"/>
                <a:cs typeface="Avenir Book" charset="0"/>
              </a:rPr>
              <a:t>Tracers have a 2-day lifetime</a:t>
            </a:r>
            <a:endParaRPr lang="en-US" sz="1800" dirty="0">
              <a:latin typeface="Avenir Book" charset="0"/>
              <a:ea typeface="Avenir Book" charset="0"/>
              <a:cs typeface="Avenir Book" charset="0"/>
            </a:endParaRPr>
          </a:p>
          <a:p>
            <a:r>
              <a:rPr lang="en-US" sz="1800" dirty="0">
                <a:latin typeface="Avenir Book" charset="0"/>
                <a:ea typeface="Avenir Book" charset="0"/>
                <a:cs typeface="Avenir Book" charset="0"/>
              </a:rPr>
              <a:t>Analysis for 3 km x 3 km domain</a:t>
            </a:r>
          </a:p>
          <a:p>
            <a:endParaRPr lang="en-US" sz="1800" dirty="0" smtClean="0">
              <a:latin typeface="Avenir Book" charset="0"/>
              <a:ea typeface="Avenir Book" charset="0"/>
              <a:cs typeface="Avenir Book" charset="0"/>
            </a:endParaRPr>
          </a:p>
          <a:p>
            <a:r>
              <a:rPr lang="en-US" sz="1800" dirty="0" smtClean="0">
                <a:latin typeface="Avenir Book" charset="0"/>
                <a:ea typeface="Avenir Book" charset="0"/>
                <a:cs typeface="Avenir Book" charset="0"/>
              </a:rPr>
              <a:t>Focus on:</a:t>
            </a:r>
          </a:p>
          <a:p>
            <a:endParaRPr lang="en-US" sz="1800" dirty="0" smtClean="0">
              <a:latin typeface="Avenir Book" charset="0"/>
              <a:ea typeface="Avenir Book" charset="0"/>
              <a:cs typeface="Avenir Book" charset="0"/>
            </a:endParaRPr>
          </a:p>
          <a:p>
            <a:pPr>
              <a:tabLst>
                <a:tab pos="392113" algn="l"/>
              </a:tabLst>
            </a:pPr>
            <a:r>
              <a:rPr lang="en-US" sz="1800" dirty="0" smtClean="0">
                <a:latin typeface="Avenir Book" charset="0"/>
                <a:ea typeface="Avenir Book" charset="0"/>
                <a:cs typeface="Avenir Book" charset="0"/>
              </a:rPr>
              <a:t>	TR</a:t>
            </a:r>
            <a:r>
              <a:rPr lang="en-US" sz="1800" baseline="30000" dirty="0" smtClean="0">
                <a:latin typeface="Avenir Book" charset="0"/>
                <a:ea typeface="Avenir Book" charset="0"/>
                <a:cs typeface="Avenir Book" charset="0"/>
              </a:rPr>
              <a:t>OG</a:t>
            </a:r>
          </a:p>
          <a:p>
            <a:pPr>
              <a:tabLst>
                <a:tab pos="392113" algn="l"/>
              </a:tabLst>
            </a:pPr>
            <a:r>
              <a:rPr lang="en-US" sz="1800" dirty="0" smtClean="0">
                <a:latin typeface="Avenir Book" charset="0"/>
                <a:ea typeface="Avenir Book" charset="0"/>
                <a:cs typeface="Avenir Book" charset="0"/>
              </a:rPr>
              <a:t>	</a:t>
            </a:r>
            <a:r>
              <a:rPr lang="en-US" sz="1800" dirty="0" err="1" smtClean="0">
                <a:latin typeface="Avenir Book" charset="0"/>
                <a:ea typeface="Avenir Book" charset="0"/>
                <a:cs typeface="Avenir Book" charset="0"/>
              </a:rPr>
              <a:t>TR</a:t>
            </a:r>
            <a:r>
              <a:rPr lang="en-US" sz="1800" baseline="30000" dirty="0" err="1" smtClean="0">
                <a:latin typeface="Avenir Book" charset="0"/>
                <a:ea typeface="Avenir Book" charset="0"/>
                <a:cs typeface="Avenir Book" charset="0"/>
              </a:rPr>
              <a:t>AreaMobile</a:t>
            </a:r>
            <a:r>
              <a:rPr lang="en-US" sz="1800" baseline="30000" dirty="0" smtClean="0">
                <a:latin typeface="Avenir Book" charset="0"/>
                <a:ea typeface="Avenir Book" charset="0"/>
                <a:cs typeface="Avenir Book" charset="0"/>
              </a:rPr>
              <a:t> </a:t>
            </a:r>
            <a:r>
              <a:rPr lang="en-US" sz="1800" dirty="0" smtClean="0">
                <a:latin typeface="Avenir Book" charset="0"/>
                <a:ea typeface="Avenir Book" charset="0"/>
                <a:cs typeface="Avenir Book" charset="0"/>
              </a:rPr>
              <a:t>= </a:t>
            </a:r>
            <a:r>
              <a:rPr lang="en-US" sz="1800" dirty="0" err="1" smtClean="0">
                <a:latin typeface="Avenir Book" charset="0"/>
                <a:ea typeface="Avenir Book" charset="0"/>
                <a:cs typeface="Avenir Book" charset="0"/>
              </a:rPr>
              <a:t>TR</a:t>
            </a:r>
            <a:r>
              <a:rPr lang="en-US" sz="1800" baseline="30000" dirty="0" err="1" smtClean="0">
                <a:latin typeface="Avenir Book" charset="0"/>
                <a:ea typeface="Avenir Book" charset="0"/>
                <a:cs typeface="Avenir Book" charset="0"/>
              </a:rPr>
              <a:t>Area</a:t>
            </a:r>
            <a:r>
              <a:rPr lang="en-US" sz="1800" dirty="0" err="1" smtClean="0">
                <a:latin typeface="Avenir Book" charset="0"/>
                <a:ea typeface="Avenir Book" charset="0"/>
                <a:cs typeface="Avenir Book" charset="0"/>
              </a:rPr>
              <a:t>+TR</a:t>
            </a:r>
            <a:r>
              <a:rPr lang="en-US" sz="1800" baseline="30000" dirty="0" err="1" smtClean="0">
                <a:latin typeface="Avenir Book" charset="0"/>
                <a:ea typeface="Avenir Book" charset="0"/>
                <a:cs typeface="Avenir Book" charset="0"/>
              </a:rPr>
              <a:t>Mobile</a:t>
            </a:r>
            <a:endParaRPr lang="en-US" sz="1800" baseline="30000" dirty="0" smtClean="0">
              <a:latin typeface="Avenir Book" charset="0"/>
              <a:ea typeface="Avenir Book" charset="0"/>
              <a:cs typeface="Avenir Book" charset="0"/>
            </a:endParaRPr>
          </a:p>
          <a:p>
            <a:pPr>
              <a:tabLst>
                <a:tab pos="392113" algn="l"/>
              </a:tabLst>
            </a:pPr>
            <a:endParaRPr lang="en-US" sz="1800" baseline="30000" dirty="0">
              <a:latin typeface="Avenir Book" charset="0"/>
              <a:ea typeface="Avenir Book" charset="0"/>
              <a:cs typeface="Avenir Book" charset="0"/>
            </a:endParaRPr>
          </a:p>
          <a:p>
            <a:endParaRPr lang="en-US" sz="1800" baseline="30000" dirty="0" smtClean="0">
              <a:latin typeface="Avenir Book" charset="0"/>
              <a:ea typeface="Avenir Book" charset="0"/>
              <a:cs typeface="Avenir Book" charset="0"/>
            </a:endParaRPr>
          </a:p>
          <a:p>
            <a:endParaRPr lang="en-US" sz="1800" dirty="0">
              <a:latin typeface="Avenir Book" charset="0"/>
              <a:ea typeface="Avenir Book" charset="0"/>
              <a:cs typeface="Avenir Book" charset="0"/>
            </a:endParaRPr>
          </a:p>
        </p:txBody>
      </p:sp>
      <p:sp>
        <p:nvSpPr>
          <p:cNvPr id="12" name="TextBox 11"/>
          <p:cNvSpPr txBox="1"/>
          <p:nvPr/>
        </p:nvSpPr>
        <p:spPr>
          <a:xfrm>
            <a:off x="5664432" y="4139082"/>
            <a:ext cx="3409331" cy="307777"/>
          </a:xfrm>
          <a:prstGeom prst="rect">
            <a:avLst/>
          </a:prstGeom>
          <a:noFill/>
        </p:spPr>
        <p:txBody>
          <a:bodyPr wrap="none" rtlCol="0">
            <a:spAutoFit/>
          </a:bodyPr>
          <a:lstStyle/>
          <a:p>
            <a:r>
              <a:rPr lang="en-US" sz="1400" dirty="0" smtClean="0">
                <a:latin typeface="Avenir Book" charset="0"/>
                <a:ea typeface="Avenir Book" charset="0"/>
                <a:cs typeface="Avenir Book" charset="0"/>
              </a:rPr>
              <a:t>Diurnal Cycle in </a:t>
            </a:r>
            <a:r>
              <a:rPr lang="en-US" sz="1400" dirty="0" err="1" smtClean="0">
                <a:latin typeface="Avenir Book" charset="0"/>
                <a:ea typeface="Avenir Book" charset="0"/>
                <a:cs typeface="Avenir Book" charset="0"/>
              </a:rPr>
              <a:t>TR</a:t>
            </a:r>
            <a:r>
              <a:rPr lang="en-US" sz="1400" baseline="30000" dirty="0" err="1" smtClean="0">
                <a:latin typeface="Avenir Book" charset="0"/>
                <a:ea typeface="Avenir Book" charset="0"/>
                <a:cs typeface="Avenir Book" charset="0"/>
              </a:rPr>
              <a:t>Area</a:t>
            </a:r>
            <a:r>
              <a:rPr lang="en-US" sz="1400" dirty="0" smtClean="0">
                <a:latin typeface="Avenir Book" charset="0"/>
                <a:ea typeface="Avenir Book" charset="0"/>
                <a:cs typeface="Avenir Book" charset="0"/>
              </a:rPr>
              <a:t> and TR</a:t>
            </a:r>
            <a:r>
              <a:rPr lang="en-US" sz="1400" baseline="30000" dirty="0" smtClean="0">
                <a:latin typeface="Avenir Book" charset="0"/>
                <a:ea typeface="Avenir Book" charset="0"/>
                <a:cs typeface="Avenir Book" charset="0"/>
              </a:rPr>
              <a:t>OG </a:t>
            </a:r>
            <a:r>
              <a:rPr lang="en-US" sz="1400" dirty="0" smtClean="0">
                <a:latin typeface="Avenir Book" charset="0"/>
                <a:ea typeface="Avenir Book" charset="0"/>
                <a:cs typeface="Avenir Book" charset="0"/>
              </a:rPr>
              <a:t>Sources</a:t>
            </a:r>
            <a:endParaRPr lang="en-US" sz="1400" dirty="0">
              <a:latin typeface="Avenir Book" charset="0"/>
              <a:ea typeface="Avenir Book" charset="0"/>
              <a:cs typeface="Avenir Book" charset="0"/>
            </a:endParaRPr>
          </a:p>
        </p:txBody>
      </p:sp>
    </p:spTree>
    <p:extLst>
      <p:ext uri="{BB962C8B-B14F-4D97-AF65-F5344CB8AC3E}">
        <p14:creationId xmlns:p14="http://schemas.microsoft.com/office/powerpoint/2010/main" val="687651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4165599" y="1693428"/>
            <a:ext cx="4949824" cy="3985670"/>
          </a:xfrm>
          <a:prstGeom prst="rect">
            <a:avLst/>
          </a:prstGeom>
        </p:spPr>
      </p:pic>
      <p:pic>
        <p:nvPicPr>
          <p:cNvPr id="5" name="Picture 4"/>
          <p:cNvPicPr>
            <a:picLocks noChangeAspect="1"/>
          </p:cNvPicPr>
          <p:nvPr/>
        </p:nvPicPr>
        <p:blipFill rotWithShape="1">
          <a:blip r:embed="rId3"/>
          <a:srcRect r="18998"/>
          <a:stretch/>
        </p:blipFill>
        <p:spPr>
          <a:xfrm>
            <a:off x="-14288" y="1694322"/>
            <a:ext cx="4052480" cy="3970488"/>
          </a:xfrm>
          <a:prstGeom prst="rect">
            <a:avLst/>
          </a:prstGeom>
        </p:spPr>
      </p:pic>
    </p:spTree>
    <p:extLst>
      <p:ext uri="{BB962C8B-B14F-4D97-AF65-F5344CB8AC3E}">
        <p14:creationId xmlns:p14="http://schemas.microsoft.com/office/powerpoint/2010/main" val="1145443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7127343" y="4814622"/>
            <a:ext cx="1351466" cy="1264449"/>
          </a:xfrm>
          <a:prstGeom prst="rect">
            <a:avLst/>
          </a:prstGeom>
          <a:solidFill>
            <a:schemeClr val="bg1"/>
          </a:solidFill>
        </p:spPr>
        <p:txBody>
          <a:bodyPr wrap="square" rtlCol="0">
            <a:spAutoFit/>
          </a:bodyPr>
          <a:lstStyle/>
          <a:p>
            <a:pPr algn="r">
              <a:spcBef>
                <a:spcPts val="100"/>
              </a:spcBef>
            </a:pPr>
            <a:r>
              <a:rPr lang="en-US" sz="1200" dirty="0" smtClean="0"/>
              <a:t>75+ ppb</a:t>
            </a:r>
          </a:p>
          <a:p>
            <a:pPr algn="r">
              <a:spcBef>
                <a:spcPts val="100"/>
              </a:spcBef>
            </a:pPr>
            <a:r>
              <a:rPr lang="en-US" sz="1200" dirty="0" smtClean="0"/>
              <a:t>70-75 ppb</a:t>
            </a:r>
          </a:p>
          <a:p>
            <a:pPr algn="r">
              <a:spcBef>
                <a:spcPts val="100"/>
              </a:spcBef>
            </a:pPr>
            <a:r>
              <a:rPr lang="en-US" sz="1200" dirty="0" smtClean="0"/>
              <a:t>65-70 ppb</a:t>
            </a:r>
          </a:p>
          <a:p>
            <a:pPr algn="r">
              <a:spcBef>
                <a:spcPts val="100"/>
              </a:spcBef>
            </a:pPr>
            <a:r>
              <a:rPr lang="en-US" sz="1200" dirty="0" smtClean="0"/>
              <a:t>60-65 ppb</a:t>
            </a:r>
          </a:p>
          <a:p>
            <a:pPr algn="r">
              <a:spcBef>
                <a:spcPts val="100"/>
              </a:spcBef>
            </a:pPr>
            <a:r>
              <a:rPr lang="en-US" sz="1200" dirty="0" smtClean="0"/>
              <a:t>55-60 ppb</a:t>
            </a:r>
          </a:p>
          <a:p>
            <a:pPr algn="r">
              <a:spcBef>
                <a:spcPts val="100"/>
              </a:spcBef>
            </a:pPr>
            <a:r>
              <a:rPr lang="en-US" sz="1200" dirty="0" smtClean="0"/>
              <a:t>&lt; 55 ppb</a:t>
            </a:r>
          </a:p>
        </p:txBody>
      </p:sp>
      <p:sp>
        <p:nvSpPr>
          <p:cNvPr id="2" name="Title 1"/>
          <p:cNvSpPr>
            <a:spLocks noGrp="1"/>
          </p:cNvSpPr>
          <p:nvPr>
            <p:ph type="title"/>
          </p:nvPr>
        </p:nvSpPr>
        <p:spPr/>
        <p:txBody>
          <a:bodyPr/>
          <a:lstStyle/>
          <a:p>
            <a:r>
              <a:rPr lang="en-US" dirty="0" smtClean="0"/>
              <a:t>Trail Ridge Road 12 August</a:t>
            </a:r>
            <a:endParaRPr lang="en-US" dirty="0"/>
          </a:p>
        </p:txBody>
      </p:sp>
      <p:pic>
        <p:nvPicPr>
          <p:cNvPr id="7" name="Picture 6"/>
          <p:cNvPicPr>
            <a:picLocks noChangeAspect="1"/>
          </p:cNvPicPr>
          <p:nvPr/>
        </p:nvPicPr>
        <p:blipFill>
          <a:blip r:embed="rId2"/>
          <a:stretch>
            <a:fillRect/>
          </a:stretch>
        </p:blipFill>
        <p:spPr>
          <a:xfrm>
            <a:off x="457200" y="950232"/>
            <a:ext cx="1734074" cy="1645980"/>
          </a:xfrm>
          <a:prstGeom prst="rect">
            <a:avLst/>
          </a:prstGeom>
        </p:spPr>
      </p:pic>
      <p:pic>
        <p:nvPicPr>
          <p:cNvPr id="8" name="Picture 7"/>
          <p:cNvPicPr>
            <a:picLocks noChangeAspect="1"/>
          </p:cNvPicPr>
          <p:nvPr/>
        </p:nvPicPr>
        <p:blipFill>
          <a:blip r:embed="rId3"/>
          <a:stretch>
            <a:fillRect/>
          </a:stretch>
        </p:blipFill>
        <p:spPr>
          <a:xfrm>
            <a:off x="2295599" y="957025"/>
            <a:ext cx="1798985" cy="1645979"/>
          </a:xfrm>
          <a:prstGeom prst="rect">
            <a:avLst/>
          </a:prstGeom>
        </p:spPr>
      </p:pic>
      <p:pic>
        <p:nvPicPr>
          <p:cNvPr id="9" name="Picture 8"/>
          <p:cNvPicPr>
            <a:picLocks noChangeAspect="1"/>
          </p:cNvPicPr>
          <p:nvPr/>
        </p:nvPicPr>
        <p:blipFill>
          <a:blip r:embed="rId4"/>
          <a:stretch>
            <a:fillRect/>
          </a:stretch>
        </p:blipFill>
        <p:spPr>
          <a:xfrm>
            <a:off x="6174281" y="953606"/>
            <a:ext cx="1826805" cy="1636706"/>
          </a:xfrm>
          <a:prstGeom prst="rect">
            <a:avLst/>
          </a:prstGeom>
        </p:spPr>
      </p:pic>
      <p:pic>
        <p:nvPicPr>
          <p:cNvPr id="10" name="Picture 9"/>
          <p:cNvPicPr>
            <a:picLocks noChangeAspect="1"/>
          </p:cNvPicPr>
          <p:nvPr/>
        </p:nvPicPr>
        <p:blipFill>
          <a:blip r:embed="rId5"/>
          <a:stretch>
            <a:fillRect/>
          </a:stretch>
        </p:blipFill>
        <p:spPr>
          <a:xfrm>
            <a:off x="4254142" y="2687453"/>
            <a:ext cx="1822169" cy="1581068"/>
          </a:xfrm>
          <a:prstGeom prst="rect">
            <a:avLst/>
          </a:prstGeom>
        </p:spPr>
      </p:pic>
      <p:pic>
        <p:nvPicPr>
          <p:cNvPr id="11" name="Picture 10"/>
          <p:cNvPicPr>
            <a:picLocks noChangeAspect="1"/>
          </p:cNvPicPr>
          <p:nvPr/>
        </p:nvPicPr>
        <p:blipFill>
          <a:blip r:embed="rId6"/>
          <a:stretch>
            <a:fillRect/>
          </a:stretch>
        </p:blipFill>
        <p:spPr>
          <a:xfrm>
            <a:off x="6174281" y="2680429"/>
            <a:ext cx="1919536" cy="1669161"/>
          </a:xfrm>
          <a:prstGeom prst="rect">
            <a:avLst/>
          </a:prstGeom>
        </p:spPr>
      </p:pic>
      <p:pic>
        <p:nvPicPr>
          <p:cNvPr id="12" name="Picture 11"/>
          <p:cNvPicPr>
            <a:picLocks noChangeAspect="1"/>
          </p:cNvPicPr>
          <p:nvPr/>
        </p:nvPicPr>
        <p:blipFill>
          <a:blip r:embed="rId7"/>
          <a:stretch>
            <a:fillRect/>
          </a:stretch>
        </p:blipFill>
        <p:spPr>
          <a:xfrm>
            <a:off x="412750" y="4382297"/>
            <a:ext cx="1798985" cy="1636706"/>
          </a:xfrm>
          <a:prstGeom prst="rect">
            <a:avLst/>
          </a:prstGeom>
        </p:spPr>
      </p:pic>
      <p:pic>
        <p:nvPicPr>
          <p:cNvPr id="14" name="Picture 13"/>
          <p:cNvPicPr>
            <a:picLocks noChangeAspect="1"/>
          </p:cNvPicPr>
          <p:nvPr/>
        </p:nvPicPr>
        <p:blipFill>
          <a:blip r:embed="rId8"/>
          <a:stretch>
            <a:fillRect/>
          </a:stretch>
        </p:blipFill>
        <p:spPr>
          <a:xfrm>
            <a:off x="4218510" y="4396004"/>
            <a:ext cx="1831441" cy="1710891"/>
          </a:xfrm>
          <a:prstGeom prst="rect">
            <a:avLst/>
          </a:prstGeom>
        </p:spPr>
      </p:pic>
      <p:pic>
        <p:nvPicPr>
          <p:cNvPr id="15" name="Picture 14"/>
          <p:cNvPicPr>
            <a:picLocks noChangeAspect="1"/>
          </p:cNvPicPr>
          <p:nvPr/>
        </p:nvPicPr>
        <p:blipFill>
          <a:blip r:embed="rId9"/>
          <a:stretch>
            <a:fillRect/>
          </a:stretch>
        </p:blipFill>
        <p:spPr>
          <a:xfrm>
            <a:off x="4198909" y="957557"/>
            <a:ext cx="1845497" cy="1657659"/>
          </a:xfrm>
          <a:prstGeom prst="rect">
            <a:avLst/>
          </a:prstGeom>
        </p:spPr>
      </p:pic>
      <p:pic>
        <p:nvPicPr>
          <p:cNvPr id="16" name="Picture 15"/>
          <p:cNvPicPr>
            <a:picLocks noChangeAspect="1"/>
          </p:cNvPicPr>
          <p:nvPr/>
        </p:nvPicPr>
        <p:blipFill rotWithShape="1">
          <a:blip r:embed="rId10"/>
          <a:srcRect r="2365"/>
          <a:stretch/>
        </p:blipFill>
        <p:spPr>
          <a:xfrm>
            <a:off x="458094" y="2690912"/>
            <a:ext cx="1721596" cy="1609360"/>
          </a:xfrm>
          <a:prstGeom prst="rect">
            <a:avLst/>
          </a:prstGeom>
        </p:spPr>
      </p:pic>
      <p:pic>
        <p:nvPicPr>
          <p:cNvPr id="17" name="Picture 16"/>
          <p:cNvPicPr>
            <a:picLocks noChangeAspect="1"/>
          </p:cNvPicPr>
          <p:nvPr/>
        </p:nvPicPr>
        <p:blipFill rotWithShape="1">
          <a:blip r:embed="rId11"/>
          <a:srcRect l="4275"/>
          <a:stretch/>
        </p:blipFill>
        <p:spPr>
          <a:xfrm>
            <a:off x="2253203" y="2695519"/>
            <a:ext cx="1781157" cy="1609621"/>
          </a:xfrm>
          <a:prstGeom prst="rect">
            <a:avLst/>
          </a:prstGeom>
        </p:spPr>
      </p:pic>
      <p:pic>
        <p:nvPicPr>
          <p:cNvPr id="18" name="Picture 17"/>
          <p:cNvPicPr>
            <a:picLocks noChangeAspect="1"/>
          </p:cNvPicPr>
          <p:nvPr/>
        </p:nvPicPr>
        <p:blipFill rotWithShape="1">
          <a:blip r:embed="rId11"/>
          <a:srcRect l="69042" t="72058" r="26735" b="7948"/>
          <a:stretch/>
        </p:blipFill>
        <p:spPr>
          <a:xfrm rot="10800000">
            <a:off x="7273853" y="4814622"/>
            <a:ext cx="304944" cy="1248830"/>
          </a:xfrm>
          <a:prstGeom prst="rect">
            <a:avLst/>
          </a:prstGeom>
        </p:spPr>
      </p:pic>
      <p:sp>
        <p:nvSpPr>
          <p:cNvPr id="20" name="TextBox 19"/>
          <p:cNvSpPr txBox="1"/>
          <p:nvPr/>
        </p:nvSpPr>
        <p:spPr>
          <a:xfrm>
            <a:off x="6044406" y="6216091"/>
            <a:ext cx="2751138" cy="461665"/>
          </a:xfrm>
          <a:prstGeom prst="rect">
            <a:avLst/>
          </a:prstGeom>
          <a:noFill/>
        </p:spPr>
        <p:txBody>
          <a:bodyPr wrap="none" rtlCol="0">
            <a:spAutoFit/>
          </a:bodyPr>
          <a:lstStyle/>
          <a:p>
            <a:r>
              <a:rPr lang="en-US" smtClean="0"/>
              <a:t>Measured Ozone</a:t>
            </a:r>
            <a:endParaRPr lang="en-US"/>
          </a:p>
        </p:txBody>
      </p:sp>
      <p:pic>
        <p:nvPicPr>
          <p:cNvPr id="21" name="Picture 20"/>
          <p:cNvPicPr>
            <a:picLocks noChangeAspect="1"/>
          </p:cNvPicPr>
          <p:nvPr/>
        </p:nvPicPr>
        <p:blipFill rotWithShape="1">
          <a:blip r:embed="rId12"/>
          <a:srcRect l="3122"/>
          <a:stretch/>
        </p:blipFill>
        <p:spPr>
          <a:xfrm>
            <a:off x="2253202" y="4407209"/>
            <a:ext cx="1837837" cy="1641956"/>
          </a:xfrm>
          <a:prstGeom prst="rect">
            <a:avLst/>
          </a:prstGeom>
        </p:spPr>
      </p:pic>
    </p:spTree>
    <p:extLst>
      <p:ext uri="{BB962C8B-B14F-4D97-AF65-F5344CB8AC3E}">
        <p14:creationId xmlns:p14="http://schemas.microsoft.com/office/powerpoint/2010/main" val="1144355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7087684" y="4814622"/>
            <a:ext cx="1351466" cy="1264449"/>
          </a:xfrm>
          <a:prstGeom prst="rect">
            <a:avLst/>
          </a:prstGeom>
          <a:solidFill>
            <a:schemeClr val="bg1"/>
          </a:solidFill>
        </p:spPr>
        <p:txBody>
          <a:bodyPr wrap="square" rtlCol="0">
            <a:spAutoFit/>
          </a:bodyPr>
          <a:lstStyle/>
          <a:p>
            <a:pPr algn="r">
              <a:spcBef>
                <a:spcPts val="100"/>
              </a:spcBef>
            </a:pPr>
            <a:r>
              <a:rPr lang="en-US" sz="1200" dirty="0" smtClean="0"/>
              <a:t>75+ ppb</a:t>
            </a:r>
          </a:p>
          <a:p>
            <a:pPr algn="r">
              <a:spcBef>
                <a:spcPts val="100"/>
              </a:spcBef>
            </a:pPr>
            <a:r>
              <a:rPr lang="en-US" sz="1200" dirty="0" smtClean="0"/>
              <a:t>70-75 ppb</a:t>
            </a:r>
          </a:p>
          <a:p>
            <a:pPr algn="r">
              <a:spcBef>
                <a:spcPts val="100"/>
              </a:spcBef>
            </a:pPr>
            <a:r>
              <a:rPr lang="en-US" sz="1200" dirty="0" smtClean="0"/>
              <a:t>65-70 ppb</a:t>
            </a:r>
          </a:p>
          <a:p>
            <a:pPr algn="r">
              <a:spcBef>
                <a:spcPts val="100"/>
              </a:spcBef>
            </a:pPr>
            <a:r>
              <a:rPr lang="en-US" sz="1200" dirty="0" smtClean="0"/>
              <a:t>60-65 ppb</a:t>
            </a:r>
          </a:p>
          <a:p>
            <a:pPr algn="r">
              <a:spcBef>
                <a:spcPts val="100"/>
              </a:spcBef>
            </a:pPr>
            <a:r>
              <a:rPr lang="en-US" sz="1200" dirty="0" smtClean="0"/>
              <a:t>55-60 ppb</a:t>
            </a:r>
          </a:p>
          <a:p>
            <a:pPr algn="r">
              <a:spcBef>
                <a:spcPts val="100"/>
              </a:spcBef>
            </a:pPr>
            <a:r>
              <a:rPr lang="en-US" sz="1200" dirty="0" smtClean="0"/>
              <a:t>&lt; 55 ppb</a:t>
            </a:r>
          </a:p>
        </p:txBody>
      </p:sp>
      <p:sp>
        <p:nvSpPr>
          <p:cNvPr id="2" name="Title 1"/>
          <p:cNvSpPr>
            <a:spLocks noGrp="1"/>
          </p:cNvSpPr>
          <p:nvPr>
            <p:ph type="title"/>
          </p:nvPr>
        </p:nvSpPr>
        <p:spPr/>
        <p:txBody>
          <a:bodyPr/>
          <a:lstStyle/>
          <a:p>
            <a:r>
              <a:rPr lang="en-US" dirty="0" smtClean="0"/>
              <a:t>Trail Ridge Road 12 August</a:t>
            </a:r>
            <a:endParaRPr lang="en-US" dirty="0"/>
          </a:p>
        </p:txBody>
      </p:sp>
      <p:pic>
        <p:nvPicPr>
          <p:cNvPr id="18" name="Picture 17"/>
          <p:cNvPicPr>
            <a:picLocks noChangeAspect="1"/>
          </p:cNvPicPr>
          <p:nvPr/>
        </p:nvPicPr>
        <p:blipFill rotWithShape="1">
          <a:blip r:embed="rId2"/>
          <a:srcRect l="69042" t="72058" r="26735" b="7948"/>
          <a:stretch/>
        </p:blipFill>
        <p:spPr>
          <a:xfrm rot="10800000">
            <a:off x="7234194" y="4814622"/>
            <a:ext cx="304944" cy="1248830"/>
          </a:xfrm>
          <a:prstGeom prst="rect">
            <a:avLst/>
          </a:prstGeom>
        </p:spPr>
      </p:pic>
      <p:sp>
        <p:nvSpPr>
          <p:cNvPr id="21" name="TextBox 20"/>
          <p:cNvSpPr txBox="1"/>
          <p:nvPr/>
        </p:nvSpPr>
        <p:spPr>
          <a:xfrm>
            <a:off x="5576303" y="6282035"/>
            <a:ext cx="3439788" cy="461665"/>
          </a:xfrm>
          <a:prstGeom prst="rect">
            <a:avLst/>
          </a:prstGeom>
          <a:noFill/>
        </p:spPr>
        <p:txBody>
          <a:bodyPr wrap="none" rtlCol="0">
            <a:spAutoFit/>
          </a:bodyPr>
          <a:lstStyle/>
          <a:p>
            <a:r>
              <a:rPr lang="en-US" dirty="0" smtClean="0"/>
              <a:t>Model TR</a:t>
            </a:r>
            <a:r>
              <a:rPr lang="en-US" baseline="30000" dirty="0" smtClean="0"/>
              <a:t>OG</a:t>
            </a:r>
            <a:r>
              <a:rPr lang="en-US" dirty="0" smtClean="0"/>
              <a:t> (</a:t>
            </a:r>
            <a:r>
              <a:rPr lang="en-US" dirty="0" err="1" smtClean="0"/>
              <a:t>PBLavg</a:t>
            </a:r>
            <a:r>
              <a:rPr lang="en-US" dirty="0" smtClean="0"/>
              <a:t>)</a:t>
            </a:r>
            <a:endParaRPr lang="en-US" dirty="0"/>
          </a:p>
        </p:txBody>
      </p:sp>
      <p:pic>
        <p:nvPicPr>
          <p:cNvPr id="4" name="Picture 3"/>
          <p:cNvPicPr>
            <a:picLocks noChangeAspect="1"/>
          </p:cNvPicPr>
          <p:nvPr/>
        </p:nvPicPr>
        <p:blipFill>
          <a:blip r:embed="rId3"/>
          <a:stretch>
            <a:fillRect/>
          </a:stretch>
        </p:blipFill>
        <p:spPr>
          <a:xfrm>
            <a:off x="443860" y="1016141"/>
            <a:ext cx="1695338" cy="1520750"/>
          </a:xfrm>
          <a:prstGeom prst="rect">
            <a:avLst/>
          </a:prstGeom>
        </p:spPr>
      </p:pic>
      <p:pic>
        <p:nvPicPr>
          <p:cNvPr id="5" name="Picture 4"/>
          <p:cNvPicPr>
            <a:picLocks noChangeAspect="1"/>
          </p:cNvPicPr>
          <p:nvPr/>
        </p:nvPicPr>
        <p:blipFill>
          <a:blip r:embed="rId4"/>
          <a:stretch>
            <a:fillRect/>
          </a:stretch>
        </p:blipFill>
        <p:spPr>
          <a:xfrm>
            <a:off x="2337723" y="1034519"/>
            <a:ext cx="1649393" cy="1483994"/>
          </a:xfrm>
          <a:prstGeom prst="rect">
            <a:avLst/>
          </a:prstGeom>
        </p:spPr>
      </p:pic>
      <p:pic>
        <p:nvPicPr>
          <p:cNvPr id="6" name="Picture 5"/>
          <p:cNvPicPr>
            <a:picLocks noChangeAspect="1"/>
          </p:cNvPicPr>
          <p:nvPr/>
        </p:nvPicPr>
        <p:blipFill>
          <a:blip r:embed="rId5"/>
          <a:stretch>
            <a:fillRect/>
          </a:stretch>
        </p:blipFill>
        <p:spPr>
          <a:xfrm>
            <a:off x="4282974" y="1050722"/>
            <a:ext cx="1741282" cy="1539128"/>
          </a:xfrm>
          <a:prstGeom prst="rect">
            <a:avLst/>
          </a:prstGeom>
        </p:spPr>
      </p:pic>
      <p:pic>
        <p:nvPicPr>
          <p:cNvPr id="22" name="Picture 21"/>
          <p:cNvPicPr>
            <a:picLocks noChangeAspect="1"/>
          </p:cNvPicPr>
          <p:nvPr/>
        </p:nvPicPr>
        <p:blipFill>
          <a:blip r:embed="rId6"/>
          <a:stretch>
            <a:fillRect/>
          </a:stretch>
        </p:blipFill>
        <p:spPr>
          <a:xfrm>
            <a:off x="6308389" y="1050722"/>
            <a:ext cx="1626422" cy="1493184"/>
          </a:xfrm>
          <a:prstGeom prst="rect">
            <a:avLst/>
          </a:prstGeom>
        </p:spPr>
      </p:pic>
      <p:pic>
        <p:nvPicPr>
          <p:cNvPr id="23" name="Picture 22"/>
          <p:cNvPicPr>
            <a:picLocks noChangeAspect="1"/>
          </p:cNvPicPr>
          <p:nvPr/>
        </p:nvPicPr>
        <p:blipFill>
          <a:blip r:embed="rId7"/>
          <a:stretch>
            <a:fillRect/>
          </a:stretch>
        </p:blipFill>
        <p:spPr>
          <a:xfrm>
            <a:off x="435038" y="2718851"/>
            <a:ext cx="1732094" cy="1534534"/>
          </a:xfrm>
          <a:prstGeom prst="rect">
            <a:avLst/>
          </a:prstGeom>
        </p:spPr>
      </p:pic>
      <p:pic>
        <p:nvPicPr>
          <p:cNvPr id="24" name="Picture 23"/>
          <p:cNvPicPr>
            <a:picLocks noChangeAspect="1"/>
          </p:cNvPicPr>
          <p:nvPr/>
        </p:nvPicPr>
        <p:blipFill>
          <a:blip r:embed="rId8"/>
          <a:stretch>
            <a:fillRect/>
          </a:stretch>
        </p:blipFill>
        <p:spPr>
          <a:xfrm>
            <a:off x="2243791" y="2725774"/>
            <a:ext cx="1727499" cy="1520751"/>
          </a:xfrm>
          <a:prstGeom prst="rect">
            <a:avLst/>
          </a:prstGeom>
        </p:spPr>
      </p:pic>
      <p:pic>
        <p:nvPicPr>
          <p:cNvPr id="25" name="Picture 24"/>
          <p:cNvPicPr>
            <a:picLocks noChangeAspect="1"/>
          </p:cNvPicPr>
          <p:nvPr/>
        </p:nvPicPr>
        <p:blipFill>
          <a:blip r:embed="rId9"/>
          <a:stretch>
            <a:fillRect/>
          </a:stretch>
        </p:blipFill>
        <p:spPr>
          <a:xfrm>
            <a:off x="4268780" y="2728041"/>
            <a:ext cx="1745876" cy="1525344"/>
          </a:xfrm>
          <a:prstGeom prst="rect">
            <a:avLst/>
          </a:prstGeom>
        </p:spPr>
      </p:pic>
      <p:pic>
        <p:nvPicPr>
          <p:cNvPr id="26" name="Picture 25"/>
          <p:cNvPicPr>
            <a:picLocks noChangeAspect="1"/>
          </p:cNvPicPr>
          <p:nvPr/>
        </p:nvPicPr>
        <p:blipFill>
          <a:blip r:embed="rId10"/>
          <a:stretch>
            <a:fillRect/>
          </a:stretch>
        </p:blipFill>
        <p:spPr>
          <a:xfrm>
            <a:off x="6246907" y="2703986"/>
            <a:ext cx="1681554" cy="1562099"/>
          </a:xfrm>
          <a:prstGeom prst="rect">
            <a:avLst/>
          </a:prstGeom>
        </p:spPr>
      </p:pic>
      <p:pic>
        <p:nvPicPr>
          <p:cNvPr id="27" name="Picture 26"/>
          <p:cNvPicPr>
            <a:picLocks noChangeAspect="1"/>
          </p:cNvPicPr>
          <p:nvPr/>
        </p:nvPicPr>
        <p:blipFill>
          <a:blip r:embed="rId11"/>
          <a:stretch>
            <a:fillRect/>
          </a:stretch>
        </p:blipFill>
        <p:spPr>
          <a:xfrm>
            <a:off x="350584" y="4462581"/>
            <a:ext cx="1810198" cy="1543722"/>
          </a:xfrm>
          <a:prstGeom prst="rect">
            <a:avLst/>
          </a:prstGeom>
        </p:spPr>
      </p:pic>
      <p:pic>
        <p:nvPicPr>
          <p:cNvPr id="28" name="Picture 27"/>
          <p:cNvPicPr>
            <a:picLocks noChangeAspect="1"/>
          </p:cNvPicPr>
          <p:nvPr/>
        </p:nvPicPr>
        <p:blipFill>
          <a:blip r:embed="rId12"/>
          <a:stretch>
            <a:fillRect/>
          </a:stretch>
        </p:blipFill>
        <p:spPr>
          <a:xfrm>
            <a:off x="2243791" y="4471470"/>
            <a:ext cx="1741281" cy="1493183"/>
          </a:xfrm>
          <a:prstGeom prst="rect">
            <a:avLst/>
          </a:prstGeom>
        </p:spPr>
      </p:pic>
      <p:pic>
        <p:nvPicPr>
          <p:cNvPr id="29" name="Picture 28"/>
          <p:cNvPicPr>
            <a:picLocks noChangeAspect="1"/>
          </p:cNvPicPr>
          <p:nvPr/>
        </p:nvPicPr>
        <p:blipFill>
          <a:blip r:embed="rId13"/>
          <a:stretch>
            <a:fillRect/>
          </a:stretch>
        </p:blipFill>
        <p:spPr>
          <a:xfrm>
            <a:off x="4282974" y="4416337"/>
            <a:ext cx="1699932" cy="1548316"/>
          </a:xfrm>
          <a:prstGeom prst="rect">
            <a:avLst/>
          </a:prstGeom>
        </p:spPr>
      </p:pic>
    </p:spTree>
    <p:extLst>
      <p:ext uri="{BB962C8B-B14F-4D97-AF65-F5344CB8AC3E}">
        <p14:creationId xmlns:p14="http://schemas.microsoft.com/office/powerpoint/2010/main" val="1858157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5448926" y="6278760"/>
            <a:ext cx="3428374" cy="307777"/>
          </a:xfrm>
          <a:prstGeom prst="rect">
            <a:avLst/>
          </a:prstGeom>
        </p:spPr>
        <p:txBody>
          <a:bodyPr wrap="none">
            <a:spAutoFit/>
          </a:bodyPr>
          <a:lstStyle/>
          <a:p>
            <a:r>
              <a:rPr lang="en-US" sz="1400" smtClean="0"/>
              <a:t>Trail Ridge Road: 40.39N 105.686W</a:t>
            </a:r>
            <a:endParaRPr lang="en-US" sz="1400"/>
          </a:p>
        </p:txBody>
      </p:sp>
      <p:pic>
        <p:nvPicPr>
          <p:cNvPr id="5" name="Picture 4"/>
          <p:cNvPicPr>
            <a:picLocks noChangeAspect="1"/>
          </p:cNvPicPr>
          <p:nvPr/>
        </p:nvPicPr>
        <p:blipFill>
          <a:blip r:embed="rId2"/>
          <a:stretch>
            <a:fillRect/>
          </a:stretch>
        </p:blipFill>
        <p:spPr>
          <a:xfrm>
            <a:off x="0" y="1232778"/>
            <a:ext cx="4801595" cy="4509483"/>
          </a:xfrm>
          <a:prstGeom prst="rect">
            <a:avLst/>
          </a:prstGeom>
        </p:spPr>
      </p:pic>
      <p:pic>
        <p:nvPicPr>
          <p:cNvPr id="6" name="Picture 5"/>
          <p:cNvPicPr>
            <a:picLocks noChangeAspect="1"/>
          </p:cNvPicPr>
          <p:nvPr/>
        </p:nvPicPr>
        <p:blipFill>
          <a:blip r:embed="rId3"/>
          <a:stretch>
            <a:fillRect/>
          </a:stretch>
        </p:blipFill>
        <p:spPr>
          <a:xfrm>
            <a:off x="4457695" y="1210808"/>
            <a:ext cx="4819650" cy="4553422"/>
          </a:xfrm>
          <a:prstGeom prst="rect">
            <a:avLst/>
          </a:prstGeom>
        </p:spPr>
      </p:pic>
    </p:spTree>
    <p:extLst>
      <p:ext uri="{BB962C8B-B14F-4D97-AF65-F5344CB8AC3E}">
        <p14:creationId xmlns:p14="http://schemas.microsoft.com/office/powerpoint/2010/main" val="1026263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82959" y="1300163"/>
            <a:ext cx="4603353" cy="4328252"/>
          </a:xfrm>
          <a:prstGeom prst="rect">
            <a:avLst/>
          </a:prstGeom>
        </p:spPr>
      </p:pic>
      <p:pic>
        <p:nvPicPr>
          <p:cNvPr id="5" name="Picture 4"/>
          <p:cNvPicPr>
            <a:picLocks noChangeAspect="1"/>
          </p:cNvPicPr>
          <p:nvPr/>
        </p:nvPicPr>
        <p:blipFill>
          <a:blip r:embed="rId3"/>
          <a:stretch>
            <a:fillRect/>
          </a:stretch>
        </p:blipFill>
        <p:spPr>
          <a:xfrm>
            <a:off x="4664076" y="1199293"/>
            <a:ext cx="4695053" cy="4429122"/>
          </a:xfrm>
          <a:prstGeom prst="rect">
            <a:avLst/>
          </a:prstGeom>
        </p:spPr>
      </p:pic>
      <p:sp>
        <p:nvSpPr>
          <p:cNvPr id="6" name="Rectangle 5"/>
          <p:cNvSpPr/>
          <p:nvPr/>
        </p:nvSpPr>
        <p:spPr>
          <a:xfrm>
            <a:off x="5448926" y="6278760"/>
            <a:ext cx="3428374" cy="307777"/>
          </a:xfrm>
          <a:prstGeom prst="rect">
            <a:avLst/>
          </a:prstGeom>
        </p:spPr>
        <p:txBody>
          <a:bodyPr wrap="none">
            <a:spAutoFit/>
          </a:bodyPr>
          <a:lstStyle/>
          <a:p>
            <a:r>
              <a:rPr lang="en-US" sz="1400" smtClean="0"/>
              <a:t>Trail Ridge Road: 40.39N 105.686W</a:t>
            </a:r>
            <a:endParaRPr lang="en-US" sz="1400"/>
          </a:p>
        </p:txBody>
      </p:sp>
    </p:spTree>
    <p:extLst>
      <p:ext uri="{BB962C8B-B14F-4D97-AF65-F5344CB8AC3E}">
        <p14:creationId xmlns:p14="http://schemas.microsoft.com/office/powerpoint/2010/main" val="1704462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t>
            </a:r>
            <a:r>
              <a:rPr lang="en-US" baseline="30000" dirty="0" smtClean="0"/>
              <a:t>OG</a:t>
            </a:r>
            <a:r>
              <a:rPr lang="en-US" dirty="0" smtClean="0"/>
              <a:t> PBL, 13 Aug 2014</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711" y="728662"/>
            <a:ext cx="6858000" cy="6858000"/>
          </a:xfrm>
          <a:prstGeom prst="rect">
            <a:avLst/>
          </a:prstGeom>
        </p:spPr>
      </p:pic>
    </p:spTree>
    <p:extLst>
      <p:ext uri="{BB962C8B-B14F-4D97-AF65-F5344CB8AC3E}">
        <p14:creationId xmlns:p14="http://schemas.microsoft.com/office/powerpoint/2010/main" val="801366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Winds at Longs Peak and Trail Ridge Road</a:t>
            </a:r>
            <a:endParaRPr lang="en-US" dirty="0"/>
          </a:p>
        </p:txBody>
      </p:sp>
      <p:pic>
        <p:nvPicPr>
          <p:cNvPr id="1026" name="Picture 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714" y="689287"/>
            <a:ext cx="2965082" cy="53544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0" y="2819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0" i="0" u="none" strike="noStrike" cap="none" normalizeH="0" baseline="0">
                <a:ln>
                  <a:noFill/>
                </a:ln>
                <a:solidFill>
                  <a:schemeClr val="tx1"/>
                </a:solidFill>
                <a:effectLst/>
                <a:latin typeface="Arial" charset="0"/>
              </a:rPr>
              <a:t>            </a:t>
            </a:r>
          </a:p>
        </p:txBody>
      </p:sp>
      <p:pic>
        <p:nvPicPr>
          <p:cNvPr id="1025"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5557" y="691578"/>
            <a:ext cx="2907507" cy="535441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9656" y="6043707"/>
            <a:ext cx="9093201" cy="923330"/>
          </a:xfrm>
          <a:prstGeom prst="rect">
            <a:avLst/>
          </a:prstGeom>
        </p:spPr>
        <p:txBody>
          <a:bodyPr wrap="square">
            <a:spAutoFit/>
          </a:bodyPr>
          <a:lstStyle/>
          <a:p>
            <a:pPr eaLnBrk="1" fontAlgn="auto" hangingPunct="1">
              <a:spcBef>
                <a:spcPts val="0"/>
              </a:spcBef>
              <a:spcAft>
                <a:spcPts val="0"/>
              </a:spcAft>
              <a:defRPr/>
            </a:pPr>
            <a:r>
              <a:rPr lang="en-US" sz="1800" dirty="0" smtClean="0">
                <a:latin typeface="Avenir Book" charset="0"/>
                <a:ea typeface="Avenir Book" charset="0"/>
                <a:cs typeface="Avenir Book" charset="0"/>
              </a:rPr>
              <a:t>Longs </a:t>
            </a:r>
            <a:r>
              <a:rPr lang="en-US" sz="1800" dirty="0">
                <a:latin typeface="Avenir Book" charset="0"/>
                <a:ea typeface="Avenir Book" charset="0"/>
                <a:cs typeface="Avenir Book" charset="0"/>
              </a:rPr>
              <a:t>P</a:t>
            </a:r>
            <a:r>
              <a:rPr lang="en-US" sz="1800" dirty="0" smtClean="0">
                <a:latin typeface="Avenir Book" charset="0"/>
                <a:ea typeface="Avenir Book" charset="0"/>
                <a:cs typeface="Avenir Book" charset="0"/>
              </a:rPr>
              <a:t>eak is </a:t>
            </a:r>
            <a:r>
              <a:rPr lang="en-US" sz="1800" dirty="0">
                <a:latin typeface="Avenir Book" charset="0"/>
                <a:ea typeface="Avenir Book" charset="0"/>
                <a:cs typeface="Avenir Book" charset="0"/>
              </a:rPr>
              <a:t>in the valley for Cub Creek which has a NW to SE orientation. </a:t>
            </a:r>
            <a:r>
              <a:rPr lang="en-US" sz="1800" dirty="0" smtClean="0">
                <a:latin typeface="Avenir Book" charset="0"/>
                <a:ea typeface="Avenir Book" charset="0"/>
                <a:cs typeface="Avenir Book" charset="0"/>
              </a:rPr>
              <a:t> This </a:t>
            </a:r>
            <a:r>
              <a:rPr lang="en-US" sz="1800" dirty="0">
                <a:latin typeface="Avenir Book" charset="0"/>
                <a:ea typeface="Avenir Book" charset="0"/>
                <a:cs typeface="Avenir Book" charset="0"/>
              </a:rPr>
              <a:t>channels the flow.  Something similar might be happening at the Trail Ridge road site</a:t>
            </a:r>
          </a:p>
        </p:txBody>
      </p:sp>
    </p:spTree>
    <p:extLst>
      <p:ext uri="{BB962C8B-B14F-4D97-AF65-F5344CB8AC3E}">
        <p14:creationId xmlns:p14="http://schemas.microsoft.com/office/powerpoint/2010/main" val="576429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569" y="21771"/>
            <a:ext cx="8715375" cy="538744"/>
          </a:xfrm>
        </p:spPr>
        <p:txBody>
          <a:bodyPr/>
          <a:lstStyle/>
          <a:p>
            <a:r>
              <a:rPr lang="en-US" dirty="0" smtClean="0"/>
              <a:t>Boundary Layer</a:t>
            </a:r>
            <a:endParaRPr lang="en-US" dirty="0"/>
          </a:p>
        </p:txBody>
      </p:sp>
      <p:pic>
        <p:nvPicPr>
          <p:cNvPr id="25" name="Picture 24"/>
          <p:cNvPicPr/>
          <p:nvPr/>
        </p:nvPicPr>
        <p:blipFill rotWithShape="1">
          <a:blip r:embed="rId2"/>
          <a:srcRect t="7936" b="14461"/>
          <a:stretch/>
        </p:blipFill>
        <p:spPr>
          <a:xfrm>
            <a:off x="2819399" y="1025072"/>
            <a:ext cx="5943600" cy="1567543"/>
          </a:xfrm>
          <a:prstGeom prst="rect">
            <a:avLst/>
          </a:prstGeom>
        </p:spPr>
      </p:pic>
      <p:pic>
        <p:nvPicPr>
          <p:cNvPr id="30" name="Picture 29"/>
          <p:cNvPicPr/>
          <p:nvPr/>
        </p:nvPicPr>
        <p:blipFill rotWithShape="1">
          <a:blip r:embed="rId3"/>
          <a:srcRect t="8523" b="13150"/>
          <a:stretch/>
        </p:blipFill>
        <p:spPr>
          <a:xfrm>
            <a:off x="2819399" y="2750458"/>
            <a:ext cx="5943600" cy="1596571"/>
          </a:xfrm>
          <a:prstGeom prst="rect">
            <a:avLst/>
          </a:prstGeom>
        </p:spPr>
      </p:pic>
      <p:pic>
        <p:nvPicPr>
          <p:cNvPr id="31" name="Picture 30"/>
          <p:cNvPicPr/>
          <p:nvPr/>
        </p:nvPicPr>
        <p:blipFill rotWithShape="1">
          <a:blip r:embed="rId4"/>
          <a:srcRect t="6532"/>
          <a:stretch/>
        </p:blipFill>
        <p:spPr>
          <a:xfrm>
            <a:off x="2819399" y="4504872"/>
            <a:ext cx="5943600" cy="1903425"/>
          </a:xfrm>
          <a:prstGeom prst="rect">
            <a:avLst/>
          </a:prstGeom>
        </p:spPr>
      </p:pic>
      <p:sp>
        <p:nvSpPr>
          <p:cNvPr id="6" name="Rectangle 5"/>
          <p:cNvSpPr/>
          <p:nvPr/>
        </p:nvSpPr>
        <p:spPr bwMode="auto">
          <a:xfrm>
            <a:off x="3534229" y="2242457"/>
            <a:ext cx="1814285" cy="234043"/>
          </a:xfrm>
          <a:prstGeom prst="rect">
            <a:avLst/>
          </a:prstGeom>
          <a:solidFill>
            <a:schemeClr val="bg1"/>
          </a:solidFill>
          <a:ln w="889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charset="0"/>
            </a:endParaRPr>
          </a:p>
        </p:txBody>
      </p:sp>
      <p:sp>
        <p:nvSpPr>
          <p:cNvPr id="33" name="Rectangle 32"/>
          <p:cNvSpPr/>
          <p:nvPr/>
        </p:nvSpPr>
        <p:spPr bwMode="auto">
          <a:xfrm>
            <a:off x="3534228" y="4005943"/>
            <a:ext cx="1814285" cy="234043"/>
          </a:xfrm>
          <a:prstGeom prst="rect">
            <a:avLst/>
          </a:prstGeom>
          <a:solidFill>
            <a:schemeClr val="bg1"/>
          </a:solidFill>
          <a:ln w="889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charset="0"/>
            </a:endParaRPr>
          </a:p>
        </p:txBody>
      </p:sp>
      <p:sp>
        <p:nvSpPr>
          <p:cNvPr id="34" name="Rectangle 33"/>
          <p:cNvSpPr/>
          <p:nvPr/>
        </p:nvSpPr>
        <p:spPr bwMode="auto">
          <a:xfrm>
            <a:off x="3534227" y="5783943"/>
            <a:ext cx="1814285" cy="234043"/>
          </a:xfrm>
          <a:prstGeom prst="rect">
            <a:avLst/>
          </a:prstGeom>
          <a:solidFill>
            <a:schemeClr val="bg1"/>
          </a:solidFill>
          <a:ln w="889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charset="0"/>
            </a:endParaRPr>
          </a:p>
        </p:txBody>
      </p:sp>
      <p:sp>
        <p:nvSpPr>
          <p:cNvPr id="35" name="TextBox 34"/>
          <p:cNvSpPr txBox="1"/>
          <p:nvPr/>
        </p:nvSpPr>
        <p:spPr>
          <a:xfrm>
            <a:off x="6496032" y="686518"/>
            <a:ext cx="2266967" cy="338554"/>
          </a:xfrm>
          <a:prstGeom prst="rect">
            <a:avLst/>
          </a:prstGeom>
          <a:noFill/>
        </p:spPr>
        <p:txBody>
          <a:bodyPr wrap="none" rtlCol="0">
            <a:spAutoFit/>
          </a:bodyPr>
          <a:lstStyle/>
          <a:p>
            <a:r>
              <a:rPr lang="en-US" sz="1600" b="1" smtClean="0">
                <a:latin typeface="Avenir Book" charset="0"/>
                <a:ea typeface="Avenir Book" charset="0"/>
                <a:cs typeface="Avenir Book" charset="0"/>
              </a:rPr>
              <a:t>Observed      </a:t>
            </a:r>
            <a:r>
              <a:rPr lang="en-US" sz="1600" b="1" smtClean="0">
                <a:solidFill>
                  <a:srgbClr val="FF0000"/>
                </a:solidFill>
                <a:latin typeface="Avenir Book" charset="0"/>
                <a:ea typeface="Avenir Book" charset="0"/>
                <a:cs typeface="Avenir Book" charset="0"/>
              </a:rPr>
              <a:t>Modeled</a:t>
            </a:r>
            <a:endParaRPr lang="en-US" sz="1600" b="1" dirty="0">
              <a:solidFill>
                <a:srgbClr val="FF0000"/>
              </a:solidFill>
              <a:latin typeface="Avenir Book" charset="0"/>
              <a:ea typeface="Avenir Book" charset="0"/>
              <a:cs typeface="Avenir Book" charset="0"/>
            </a:endParaRPr>
          </a:p>
        </p:txBody>
      </p:sp>
      <p:sp>
        <p:nvSpPr>
          <p:cNvPr id="7" name="TextBox 6"/>
          <p:cNvSpPr txBox="1"/>
          <p:nvPr/>
        </p:nvSpPr>
        <p:spPr>
          <a:xfrm>
            <a:off x="221569" y="1596296"/>
            <a:ext cx="2527551" cy="4154984"/>
          </a:xfrm>
          <a:prstGeom prst="rect">
            <a:avLst/>
          </a:prstGeom>
          <a:noFill/>
        </p:spPr>
        <p:txBody>
          <a:bodyPr wrap="none" rtlCol="0">
            <a:spAutoFit/>
          </a:bodyPr>
          <a:lstStyle/>
          <a:p>
            <a:r>
              <a:rPr lang="en-US" dirty="0" smtClean="0">
                <a:latin typeface="Avenir Book" charset="0"/>
                <a:ea typeface="Avenir Book" charset="0"/>
                <a:cs typeface="Avenir Book" charset="0"/>
              </a:rPr>
              <a:t>Fort Collins West</a:t>
            </a:r>
          </a:p>
          <a:p>
            <a:endParaRPr lang="en-US" dirty="0">
              <a:latin typeface="Avenir Book" charset="0"/>
              <a:ea typeface="Avenir Book" charset="0"/>
              <a:cs typeface="Avenir Book" charset="0"/>
            </a:endParaRPr>
          </a:p>
          <a:p>
            <a:endParaRPr lang="en-US" dirty="0" smtClean="0">
              <a:latin typeface="Avenir Book" charset="0"/>
              <a:ea typeface="Avenir Book" charset="0"/>
              <a:cs typeface="Avenir Book" charset="0"/>
            </a:endParaRPr>
          </a:p>
          <a:p>
            <a:endParaRPr lang="en-US" dirty="0">
              <a:latin typeface="Avenir Book" charset="0"/>
              <a:ea typeface="Avenir Book" charset="0"/>
              <a:cs typeface="Avenir Book" charset="0"/>
            </a:endParaRPr>
          </a:p>
          <a:p>
            <a:endParaRPr lang="en-US" dirty="0">
              <a:latin typeface="Avenir Book" charset="0"/>
              <a:ea typeface="Avenir Book" charset="0"/>
              <a:cs typeface="Avenir Book" charset="0"/>
            </a:endParaRPr>
          </a:p>
          <a:p>
            <a:r>
              <a:rPr lang="en-US" dirty="0" smtClean="0">
                <a:latin typeface="Avenir Book" charset="0"/>
                <a:ea typeface="Avenir Book" charset="0"/>
                <a:cs typeface="Avenir Book" charset="0"/>
              </a:rPr>
              <a:t>Platteville</a:t>
            </a:r>
          </a:p>
          <a:p>
            <a:endParaRPr lang="en-US" dirty="0">
              <a:latin typeface="Avenir Book" charset="0"/>
              <a:ea typeface="Avenir Book" charset="0"/>
              <a:cs typeface="Avenir Book" charset="0"/>
            </a:endParaRPr>
          </a:p>
          <a:p>
            <a:endParaRPr lang="en-US" dirty="0" smtClean="0">
              <a:latin typeface="Avenir Book" charset="0"/>
              <a:ea typeface="Avenir Book" charset="0"/>
              <a:cs typeface="Avenir Book" charset="0"/>
            </a:endParaRPr>
          </a:p>
          <a:p>
            <a:endParaRPr lang="en-US" dirty="0" smtClean="0">
              <a:latin typeface="Avenir Book" charset="0"/>
              <a:ea typeface="Avenir Book" charset="0"/>
              <a:cs typeface="Avenir Book" charset="0"/>
            </a:endParaRPr>
          </a:p>
          <a:p>
            <a:endParaRPr lang="en-US" dirty="0">
              <a:latin typeface="Avenir Book" charset="0"/>
              <a:ea typeface="Avenir Book" charset="0"/>
              <a:cs typeface="Avenir Book" charset="0"/>
            </a:endParaRPr>
          </a:p>
          <a:p>
            <a:r>
              <a:rPr lang="en-US" dirty="0" smtClean="0">
                <a:latin typeface="Avenir Book" charset="0"/>
                <a:ea typeface="Avenir Book" charset="0"/>
                <a:cs typeface="Avenir Book" charset="0"/>
              </a:rPr>
              <a:t>Golden</a:t>
            </a:r>
            <a:endParaRPr lang="en-US" dirty="0">
              <a:latin typeface="Avenir Book" charset="0"/>
              <a:ea typeface="Avenir Book" charset="0"/>
              <a:cs typeface="Avenir Book" charset="0"/>
            </a:endParaRPr>
          </a:p>
        </p:txBody>
      </p:sp>
      <p:sp>
        <p:nvSpPr>
          <p:cNvPr id="4" name="TextBox 3"/>
          <p:cNvSpPr txBox="1"/>
          <p:nvPr/>
        </p:nvSpPr>
        <p:spPr>
          <a:xfrm rot="16200000">
            <a:off x="2395682" y="1701120"/>
            <a:ext cx="1098058" cy="215444"/>
          </a:xfrm>
          <a:prstGeom prst="rect">
            <a:avLst/>
          </a:prstGeom>
          <a:solidFill>
            <a:schemeClr val="bg1"/>
          </a:solidFill>
        </p:spPr>
        <p:txBody>
          <a:bodyPr wrap="none" lIns="0" tIns="0" rIns="0" bIns="0" rtlCol="0">
            <a:spAutoFit/>
          </a:bodyPr>
          <a:lstStyle/>
          <a:p>
            <a:pPr algn="ctr"/>
            <a:r>
              <a:rPr lang="en-US" sz="1400" smtClean="0"/>
              <a:t>Altitude (m)</a:t>
            </a:r>
            <a:endParaRPr lang="en-US" sz="1400"/>
          </a:p>
        </p:txBody>
      </p:sp>
      <p:sp>
        <p:nvSpPr>
          <p:cNvPr id="13" name="TextBox 12"/>
          <p:cNvSpPr txBox="1"/>
          <p:nvPr/>
        </p:nvSpPr>
        <p:spPr>
          <a:xfrm rot="16200000">
            <a:off x="2369477" y="3506358"/>
            <a:ext cx="1098058" cy="215444"/>
          </a:xfrm>
          <a:prstGeom prst="rect">
            <a:avLst/>
          </a:prstGeom>
          <a:solidFill>
            <a:schemeClr val="bg1"/>
          </a:solidFill>
        </p:spPr>
        <p:txBody>
          <a:bodyPr wrap="none" lIns="0" tIns="0" rIns="0" bIns="0" rtlCol="0">
            <a:spAutoFit/>
          </a:bodyPr>
          <a:lstStyle/>
          <a:p>
            <a:pPr algn="ctr"/>
            <a:r>
              <a:rPr lang="en-US" sz="1400" smtClean="0"/>
              <a:t>Altitude (m)</a:t>
            </a:r>
            <a:endParaRPr lang="en-US" sz="1400"/>
          </a:p>
        </p:txBody>
      </p:sp>
      <p:sp>
        <p:nvSpPr>
          <p:cNvPr id="14" name="TextBox 13"/>
          <p:cNvSpPr txBox="1"/>
          <p:nvPr/>
        </p:nvSpPr>
        <p:spPr>
          <a:xfrm rot="16200000">
            <a:off x="2392380" y="5241494"/>
            <a:ext cx="1098058" cy="215444"/>
          </a:xfrm>
          <a:prstGeom prst="rect">
            <a:avLst/>
          </a:prstGeom>
          <a:solidFill>
            <a:schemeClr val="bg1"/>
          </a:solidFill>
        </p:spPr>
        <p:txBody>
          <a:bodyPr wrap="none" lIns="0" tIns="0" rIns="0" bIns="0" rtlCol="0">
            <a:spAutoFit/>
          </a:bodyPr>
          <a:lstStyle/>
          <a:p>
            <a:pPr algn="ctr"/>
            <a:r>
              <a:rPr lang="en-US" sz="1400" smtClean="0"/>
              <a:t>Altitude (m)</a:t>
            </a:r>
            <a:endParaRPr lang="en-US" sz="1400"/>
          </a:p>
        </p:txBody>
      </p:sp>
    </p:spTree>
    <p:extLst>
      <p:ext uri="{BB962C8B-B14F-4D97-AF65-F5344CB8AC3E}">
        <p14:creationId xmlns:p14="http://schemas.microsoft.com/office/powerpoint/2010/main" val="680033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569" y="21771"/>
            <a:ext cx="8715375" cy="538744"/>
          </a:xfrm>
        </p:spPr>
        <p:txBody>
          <a:bodyPr/>
          <a:lstStyle/>
          <a:p>
            <a:r>
              <a:rPr lang="en-US" dirty="0" smtClean="0"/>
              <a:t>Surface Winds</a:t>
            </a:r>
            <a:endParaRPr lang="en-US" dirty="0"/>
          </a:p>
        </p:txBody>
      </p:sp>
      <p:pic>
        <p:nvPicPr>
          <p:cNvPr id="12" name="Picture 11"/>
          <p:cNvPicPr/>
          <p:nvPr/>
        </p:nvPicPr>
        <p:blipFill>
          <a:blip r:embed="rId2"/>
          <a:stretch>
            <a:fillRect/>
          </a:stretch>
        </p:blipFill>
        <p:spPr>
          <a:xfrm>
            <a:off x="2757491" y="1796276"/>
            <a:ext cx="3439365" cy="3217255"/>
          </a:xfrm>
          <a:prstGeom prst="rect">
            <a:avLst/>
          </a:prstGeom>
        </p:spPr>
      </p:pic>
      <p:pic>
        <p:nvPicPr>
          <p:cNvPr id="13" name="Picture 12"/>
          <p:cNvPicPr/>
          <p:nvPr/>
        </p:nvPicPr>
        <p:blipFill rotWithShape="1">
          <a:blip r:embed="rId3"/>
          <a:srcRect b="2241"/>
          <a:stretch/>
        </p:blipFill>
        <p:spPr bwMode="auto">
          <a:xfrm>
            <a:off x="5215269" y="922801"/>
            <a:ext cx="3683181" cy="1838732"/>
          </a:xfrm>
          <a:prstGeom prst="rect">
            <a:avLst/>
          </a:prstGeom>
          <a:ln>
            <a:noFill/>
          </a:ln>
          <a:extLst>
            <a:ext uri="{53640926-AAD7-44D8-BBD7-CCE9431645EC}">
              <a14:shadowObscured xmlns:a14="http://schemas.microsoft.com/office/drawing/2010/main"/>
            </a:ext>
          </a:extLst>
        </p:spPr>
      </p:pic>
      <p:pic>
        <p:nvPicPr>
          <p:cNvPr id="14" name="Picture 13"/>
          <p:cNvPicPr/>
          <p:nvPr/>
        </p:nvPicPr>
        <p:blipFill rotWithShape="1">
          <a:blip r:embed="rId4"/>
          <a:srcRect b="3236"/>
          <a:stretch/>
        </p:blipFill>
        <p:spPr bwMode="auto">
          <a:xfrm>
            <a:off x="150618" y="943174"/>
            <a:ext cx="3683181" cy="1782074"/>
          </a:xfrm>
          <a:prstGeom prst="rect">
            <a:avLst/>
          </a:prstGeom>
          <a:ln>
            <a:noFill/>
          </a:ln>
          <a:extLst>
            <a:ext uri="{53640926-AAD7-44D8-BBD7-CCE9431645EC}">
              <a14:shadowObscured xmlns:a14="http://schemas.microsoft.com/office/drawing/2010/main"/>
            </a:ext>
          </a:extLst>
        </p:spPr>
      </p:pic>
      <p:pic>
        <p:nvPicPr>
          <p:cNvPr id="15" name="Picture 14"/>
          <p:cNvPicPr/>
          <p:nvPr/>
        </p:nvPicPr>
        <p:blipFill>
          <a:blip r:embed="rId5"/>
          <a:stretch>
            <a:fillRect/>
          </a:stretch>
        </p:blipFill>
        <p:spPr>
          <a:xfrm>
            <a:off x="223188" y="4285630"/>
            <a:ext cx="3683181" cy="1840503"/>
          </a:xfrm>
          <a:prstGeom prst="rect">
            <a:avLst/>
          </a:prstGeom>
        </p:spPr>
      </p:pic>
      <p:pic>
        <p:nvPicPr>
          <p:cNvPr id="16" name="Picture 15"/>
          <p:cNvPicPr/>
          <p:nvPr/>
        </p:nvPicPr>
        <p:blipFill rotWithShape="1">
          <a:blip r:embed="rId6"/>
          <a:srcRect t="1671"/>
          <a:stretch/>
        </p:blipFill>
        <p:spPr bwMode="auto">
          <a:xfrm>
            <a:off x="5224960" y="4314287"/>
            <a:ext cx="3683181" cy="1828994"/>
          </a:xfrm>
          <a:prstGeom prst="rect">
            <a:avLst/>
          </a:prstGeom>
          <a:ln>
            <a:noFill/>
          </a:ln>
          <a:extLst>
            <a:ext uri="{53640926-AAD7-44D8-BBD7-CCE9431645EC}">
              <a14:shadowObscured xmlns:a14="http://schemas.microsoft.com/office/drawing/2010/main"/>
            </a:ext>
          </a:extLst>
        </p:spPr>
      </p:pic>
      <p:sp>
        <p:nvSpPr>
          <p:cNvPr id="18" name="TextBox 17"/>
          <p:cNvSpPr txBox="1"/>
          <p:nvPr/>
        </p:nvSpPr>
        <p:spPr>
          <a:xfrm flipH="1">
            <a:off x="1484670" y="6063057"/>
            <a:ext cx="6508956" cy="738664"/>
          </a:xfrm>
          <a:prstGeom prst="rect">
            <a:avLst/>
          </a:prstGeom>
          <a:noFill/>
        </p:spPr>
        <p:txBody>
          <a:bodyPr wrap="square" rtlCol="0">
            <a:spAutoFit/>
          </a:bodyPr>
          <a:lstStyle/>
          <a:p>
            <a:pPr marL="171450" indent="-171450">
              <a:buFont typeface="Arial" charset="0"/>
              <a:buChar char="•"/>
            </a:pPr>
            <a:endParaRPr lang="en-US" sz="1400" dirty="0" smtClean="0">
              <a:latin typeface="Avenir Book" charset="0"/>
              <a:ea typeface="Avenir Book" charset="0"/>
              <a:cs typeface="Avenir Book" charset="0"/>
            </a:endParaRPr>
          </a:p>
          <a:p>
            <a:pPr marL="171450" indent="-171450">
              <a:buFont typeface="Arial" charset="0"/>
              <a:buChar char="•"/>
            </a:pPr>
            <a:r>
              <a:rPr lang="en-US" sz="1400" dirty="0">
                <a:latin typeface="Avenir Book" charset="0"/>
                <a:ea typeface="Avenir Book" charset="0"/>
                <a:cs typeface="Avenir Book" charset="0"/>
              </a:rPr>
              <a:t>Dominance of upslope/downslope but large variability </a:t>
            </a:r>
          </a:p>
          <a:p>
            <a:pPr marL="171450" indent="-171450">
              <a:buFont typeface="Arial" charset="0"/>
              <a:buChar char="•"/>
            </a:pPr>
            <a:r>
              <a:rPr lang="en-US" sz="1400" dirty="0" smtClean="0">
                <a:latin typeface="Avenir Book" charset="0"/>
                <a:ea typeface="Avenir Book" charset="0"/>
                <a:cs typeface="Avenir Book" charset="0"/>
              </a:rPr>
              <a:t>Model represents wind direction </a:t>
            </a:r>
            <a:r>
              <a:rPr lang="en-US" sz="1400" dirty="0" smtClean="0">
                <a:latin typeface="Avenir Book" charset="0"/>
                <a:ea typeface="Avenir Book" charset="0"/>
                <a:cs typeface="Avenir Book" charset="0"/>
              </a:rPr>
              <a:t>(and speeds)  </a:t>
            </a:r>
            <a:r>
              <a:rPr lang="en-US" sz="1400" dirty="0" smtClean="0">
                <a:latin typeface="Avenir Book" charset="0"/>
                <a:ea typeface="Avenir Book" charset="0"/>
                <a:cs typeface="Avenir Book" charset="0"/>
              </a:rPr>
              <a:t>generally well at NFRMA </a:t>
            </a:r>
            <a:r>
              <a:rPr lang="en-US" sz="1400" dirty="0" smtClean="0">
                <a:latin typeface="Avenir Book" charset="0"/>
                <a:ea typeface="Avenir Book" charset="0"/>
                <a:cs typeface="Avenir Book" charset="0"/>
              </a:rPr>
              <a:t>sites </a:t>
            </a:r>
            <a:endParaRPr lang="en-US" sz="1400" dirty="0" smtClean="0">
              <a:latin typeface="Avenir Book" charset="0"/>
              <a:ea typeface="Avenir Book" charset="0"/>
              <a:cs typeface="Avenir Book" charset="0"/>
            </a:endParaRPr>
          </a:p>
        </p:txBody>
      </p:sp>
      <p:sp>
        <p:nvSpPr>
          <p:cNvPr id="35" name="Up-Down Arrow 34"/>
          <p:cNvSpPr/>
          <p:nvPr/>
        </p:nvSpPr>
        <p:spPr bwMode="auto">
          <a:xfrm>
            <a:off x="5695177" y="2970219"/>
            <a:ext cx="45719" cy="975456"/>
          </a:xfrm>
          <a:prstGeom prst="upDownArrow">
            <a:avLst/>
          </a:prstGeom>
          <a:noFill/>
          <a:ln w="12700" cap="flat" cmpd="sng" algn="ctr">
            <a:solidFill>
              <a:srgbClr val="FF0000"/>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charset="0"/>
            </a:endParaRPr>
          </a:p>
        </p:txBody>
      </p:sp>
      <p:sp>
        <p:nvSpPr>
          <p:cNvPr id="36" name="TextBox 35"/>
          <p:cNvSpPr txBox="1"/>
          <p:nvPr/>
        </p:nvSpPr>
        <p:spPr>
          <a:xfrm>
            <a:off x="5256898" y="3552357"/>
            <a:ext cx="498855" cy="230832"/>
          </a:xfrm>
          <a:prstGeom prst="rect">
            <a:avLst/>
          </a:prstGeom>
          <a:noFill/>
        </p:spPr>
        <p:txBody>
          <a:bodyPr wrap="none" rtlCol="0">
            <a:spAutoFit/>
          </a:bodyPr>
          <a:lstStyle/>
          <a:p>
            <a:r>
              <a:rPr lang="en-US" sz="900" b="1" dirty="0" smtClean="0">
                <a:solidFill>
                  <a:srgbClr val="FF0000"/>
                </a:solidFill>
                <a:latin typeface="Avenir Book" charset="0"/>
                <a:ea typeface="Avenir Book" charset="0"/>
                <a:cs typeface="Avenir Book" charset="0"/>
              </a:rPr>
              <a:t>80 km</a:t>
            </a:r>
            <a:endParaRPr lang="en-US" sz="900" b="1" dirty="0">
              <a:solidFill>
                <a:srgbClr val="FF0000"/>
              </a:solidFill>
              <a:latin typeface="Avenir Book" charset="0"/>
              <a:ea typeface="Avenir Book" charset="0"/>
              <a:cs typeface="Avenir Book" charset="0"/>
            </a:endParaRPr>
          </a:p>
        </p:txBody>
      </p:sp>
      <p:sp>
        <p:nvSpPr>
          <p:cNvPr id="39" name="TextBox 38"/>
          <p:cNvSpPr txBox="1"/>
          <p:nvPr/>
        </p:nvSpPr>
        <p:spPr>
          <a:xfrm>
            <a:off x="4111364" y="696452"/>
            <a:ext cx="973343" cy="523220"/>
          </a:xfrm>
          <a:prstGeom prst="rect">
            <a:avLst/>
          </a:prstGeom>
          <a:noFill/>
        </p:spPr>
        <p:txBody>
          <a:bodyPr wrap="none" rtlCol="0">
            <a:spAutoFit/>
          </a:bodyPr>
          <a:lstStyle/>
          <a:p>
            <a:r>
              <a:rPr lang="en-US" sz="1400" b="1" dirty="0" smtClean="0">
                <a:latin typeface="Avenir Book" charset="0"/>
                <a:ea typeface="Avenir Book" charset="0"/>
                <a:cs typeface="Avenir Book" charset="0"/>
              </a:rPr>
              <a:t>Observed</a:t>
            </a:r>
          </a:p>
          <a:p>
            <a:r>
              <a:rPr lang="en-US" sz="1400" b="1" dirty="0" smtClean="0">
                <a:solidFill>
                  <a:srgbClr val="FF0000"/>
                </a:solidFill>
                <a:latin typeface="Avenir Book" charset="0"/>
                <a:ea typeface="Avenir Book" charset="0"/>
                <a:cs typeface="Avenir Book" charset="0"/>
              </a:rPr>
              <a:t>Modeled</a:t>
            </a:r>
            <a:endParaRPr lang="en-US" sz="1400" b="1" dirty="0">
              <a:solidFill>
                <a:srgbClr val="FF0000"/>
              </a:solidFill>
              <a:latin typeface="Avenir Book" charset="0"/>
              <a:ea typeface="Avenir Book" charset="0"/>
              <a:cs typeface="Avenir Book" charset="0"/>
            </a:endParaRPr>
          </a:p>
        </p:txBody>
      </p:sp>
      <p:sp>
        <p:nvSpPr>
          <p:cNvPr id="8" name="TextBox 7"/>
          <p:cNvSpPr txBox="1"/>
          <p:nvPr/>
        </p:nvSpPr>
        <p:spPr>
          <a:xfrm>
            <a:off x="150618" y="867235"/>
            <a:ext cx="3683181" cy="215444"/>
          </a:xfrm>
          <a:prstGeom prst="rect">
            <a:avLst/>
          </a:prstGeom>
          <a:solidFill>
            <a:schemeClr val="bg1"/>
          </a:solidFill>
        </p:spPr>
        <p:txBody>
          <a:bodyPr wrap="square" tIns="0" bIns="0" rtlCol="0">
            <a:spAutoFit/>
          </a:bodyPr>
          <a:lstStyle/>
          <a:p>
            <a:pPr algn="ctr"/>
            <a:r>
              <a:rPr lang="en-US" sz="1400" dirty="0" smtClean="0">
                <a:latin typeface="Avenir Book" charset="0"/>
                <a:ea typeface="Avenir Book" charset="0"/>
                <a:cs typeface="Avenir Book" charset="0"/>
              </a:rPr>
              <a:t>WD - RF North</a:t>
            </a:r>
            <a:endParaRPr lang="en-US" sz="1400" dirty="0">
              <a:latin typeface="Avenir Book" charset="0"/>
              <a:ea typeface="Avenir Book" charset="0"/>
              <a:cs typeface="Avenir Book" charset="0"/>
            </a:endParaRPr>
          </a:p>
        </p:txBody>
      </p:sp>
      <p:sp>
        <p:nvSpPr>
          <p:cNvPr id="23" name="TextBox 22"/>
          <p:cNvSpPr txBox="1"/>
          <p:nvPr/>
        </p:nvSpPr>
        <p:spPr>
          <a:xfrm>
            <a:off x="5205462" y="869517"/>
            <a:ext cx="3683181" cy="215444"/>
          </a:xfrm>
          <a:prstGeom prst="rect">
            <a:avLst/>
          </a:prstGeom>
          <a:solidFill>
            <a:schemeClr val="bg1"/>
          </a:solidFill>
        </p:spPr>
        <p:txBody>
          <a:bodyPr wrap="square" tIns="0" bIns="0" rtlCol="0">
            <a:spAutoFit/>
          </a:bodyPr>
          <a:lstStyle/>
          <a:p>
            <a:pPr algn="ctr"/>
            <a:r>
              <a:rPr lang="en-US" sz="1400" dirty="0" smtClean="0">
                <a:latin typeface="Avenir Book" charset="0"/>
                <a:ea typeface="Avenir Book" charset="0"/>
                <a:cs typeface="Avenir Book" charset="0"/>
              </a:rPr>
              <a:t>WD - WC Tower</a:t>
            </a:r>
            <a:endParaRPr lang="en-US" sz="1400" dirty="0">
              <a:latin typeface="Avenir Book" charset="0"/>
              <a:ea typeface="Avenir Book" charset="0"/>
              <a:cs typeface="Avenir Book" charset="0"/>
            </a:endParaRPr>
          </a:p>
        </p:txBody>
      </p:sp>
      <p:sp>
        <p:nvSpPr>
          <p:cNvPr id="25" name="TextBox 24"/>
          <p:cNvSpPr txBox="1"/>
          <p:nvPr/>
        </p:nvSpPr>
        <p:spPr>
          <a:xfrm>
            <a:off x="248856" y="4219399"/>
            <a:ext cx="3683181" cy="215444"/>
          </a:xfrm>
          <a:prstGeom prst="rect">
            <a:avLst/>
          </a:prstGeom>
          <a:solidFill>
            <a:schemeClr val="bg1"/>
          </a:solidFill>
        </p:spPr>
        <p:txBody>
          <a:bodyPr wrap="square" tIns="0" bIns="0" rtlCol="0">
            <a:spAutoFit/>
          </a:bodyPr>
          <a:lstStyle/>
          <a:p>
            <a:pPr algn="ctr"/>
            <a:r>
              <a:rPr lang="en-US" sz="1400" dirty="0" smtClean="0">
                <a:latin typeface="Avenir Book" charset="0"/>
                <a:ea typeface="Avenir Book" charset="0"/>
                <a:cs typeface="Avenir Book" charset="0"/>
              </a:rPr>
              <a:t>WD - NREL Golden</a:t>
            </a:r>
            <a:endParaRPr lang="en-US" sz="1400" dirty="0">
              <a:latin typeface="Avenir Book" charset="0"/>
              <a:ea typeface="Avenir Book" charset="0"/>
              <a:cs typeface="Avenir Book" charset="0"/>
            </a:endParaRPr>
          </a:p>
        </p:txBody>
      </p:sp>
      <p:sp>
        <p:nvSpPr>
          <p:cNvPr id="26" name="TextBox 25"/>
          <p:cNvSpPr txBox="1"/>
          <p:nvPr/>
        </p:nvSpPr>
        <p:spPr>
          <a:xfrm>
            <a:off x="5221678" y="4231371"/>
            <a:ext cx="3683181" cy="215444"/>
          </a:xfrm>
          <a:prstGeom prst="rect">
            <a:avLst/>
          </a:prstGeom>
          <a:solidFill>
            <a:schemeClr val="bg1"/>
          </a:solidFill>
        </p:spPr>
        <p:txBody>
          <a:bodyPr wrap="square" tIns="0" bIns="0" rtlCol="0">
            <a:spAutoFit/>
          </a:bodyPr>
          <a:lstStyle/>
          <a:p>
            <a:pPr algn="ctr"/>
            <a:r>
              <a:rPr lang="en-US" sz="1400" dirty="0" smtClean="0">
                <a:latin typeface="Avenir Book" charset="0"/>
                <a:ea typeface="Avenir Book" charset="0"/>
                <a:cs typeface="Avenir Book" charset="0"/>
              </a:rPr>
              <a:t>WD - Aurora East</a:t>
            </a:r>
            <a:endParaRPr lang="en-US" sz="1400" dirty="0">
              <a:latin typeface="Avenir Book" charset="0"/>
              <a:ea typeface="Avenir Book" charset="0"/>
              <a:cs typeface="Avenir Book" charset="0"/>
            </a:endParaRPr>
          </a:p>
        </p:txBody>
      </p:sp>
      <p:cxnSp>
        <p:nvCxnSpPr>
          <p:cNvPr id="20" name="Straight Arrow Connector 19"/>
          <p:cNvCxnSpPr/>
          <p:nvPr/>
        </p:nvCxnSpPr>
        <p:spPr bwMode="auto">
          <a:xfrm>
            <a:off x="3724543" y="2648857"/>
            <a:ext cx="660644" cy="903500"/>
          </a:xfrm>
          <a:prstGeom prst="straightConnector1">
            <a:avLst/>
          </a:prstGeom>
          <a:noFill/>
          <a:ln w="28575" cap="flat" cmpd="sng" algn="ctr">
            <a:solidFill>
              <a:schemeClr val="tx1"/>
            </a:solidFill>
            <a:prstDash val="solid"/>
            <a:round/>
            <a:headEnd type="none" w="med" len="med"/>
            <a:tailEnd type="triangle"/>
          </a:ln>
          <a:effectLst/>
        </p:spPr>
      </p:cxnSp>
      <p:cxnSp>
        <p:nvCxnSpPr>
          <p:cNvPr id="22" name="Straight Arrow Connector 21"/>
          <p:cNvCxnSpPr/>
          <p:nvPr/>
        </p:nvCxnSpPr>
        <p:spPr bwMode="auto">
          <a:xfrm flipH="1">
            <a:off x="5094514" y="2648857"/>
            <a:ext cx="253816" cy="321362"/>
          </a:xfrm>
          <a:prstGeom prst="straightConnector1">
            <a:avLst/>
          </a:prstGeom>
          <a:noFill/>
          <a:ln w="28575" cap="flat" cmpd="sng" algn="ctr">
            <a:solidFill>
              <a:schemeClr val="tx1"/>
            </a:solidFill>
            <a:prstDash val="solid"/>
            <a:round/>
            <a:headEnd type="none" w="med" len="med"/>
            <a:tailEnd type="triangle"/>
          </a:ln>
          <a:effectLst/>
        </p:spPr>
      </p:cxnSp>
      <p:cxnSp>
        <p:nvCxnSpPr>
          <p:cNvPr id="24" name="Straight Arrow Connector 23"/>
          <p:cNvCxnSpPr/>
          <p:nvPr/>
        </p:nvCxnSpPr>
        <p:spPr bwMode="auto">
          <a:xfrm flipV="1">
            <a:off x="3833799" y="3945675"/>
            <a:ext cx="551388" cy="430382"/>
          </a:xfrm>
          <a:prstGeom prst="straightConnector1">
            <a:avLst/>
          </a:prstGeom>
          <a:noFill/>
          <a:ln w="28575" cap="flat" cmpd="sng" algn="ctr">
            <a:solidFill>
              <a:schemeClr val="tx1"/>
            </a:solidFill>
            <a:prstDash val="solid"/>
            <a:round/>
            <a:headEnd type="none" w="med" len="med"/>
            <a:tailEnd type="triangle"/>
          </a:ln>
          <a:effectLst/>
        </p:spPr>
      </p:cxnSp>
      <p:cxnSp>
        <p:nvCxnSpPr>
          <p:cNvPr id="30" name="Straight Arrow Connector 29"/>
          <p:cNvCxnSpPr/>
          <p:nvPr/>
        </p:nvCxnSpPr>
        <p:spPr bwMode="auto">
          <a:xfrm flipH="1" flipV="1">
            <a:off x="5250628" y="4069728"/>
            <a:ext cx="34358" cy="345657"/>
          </a:xfrm>
          <a:prstGeom prst="straightConnector1">
            <a:avLst/>
          </a:prstGeom>
          <a:noFill/>
          <a:ln w="2857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928299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a:blip r:embed="rId2"/>
          <a:stretch>
            <a:fillRect/>
          </a:stretch>
        </p:blipFill>
        <p:spPr>
          <a:xfrm>
            <a:off x="2757491" y="1796276"/>
            <a:ext cx="3439365" cy="3217255"/>
          </a:xfrm>
          <a:prstGeom prst="rect">
            <a:avLst/>
          </a:prstGeom>
        </p:spPr>
      </p:pic>
      <p:sp>
        <p:nvSpPr>
          <p:cNvPr id="2" name="Title 1"/>
          <p:cNvSpPr>
            <a:spLocks noGrp="1"/>
          </p:cNvSpPr>
          <p:nvPr>
            <p:ph type="title"/>
          </p:nvPr>
        </p:nvSpPr>
        <p:spPr>
          <a:xfrm>
            <a:off x="221569" y="21771"/>
            <a:ext cx="8715375" cy="538744"/>
          </a:xfrm>
        </p:spPr>
        <p:txBody>
          <a:bodyPr/>
          <a:lstStyle/>
          <a:p>
            <a:r>
              <a:rPr lang="en-US" dirty="0" smtClean="0"/>
              <a:t>Surface Winds</a:t>
            </a:r>
            <a:endParaRPr lang="en-US" dirty="0"/>
          </a:p>
        </p:txBody>
      </p:sp>
      <p:pic>
        <p:nvPicPr>
          <p:cNvPr id="34" name="Picture 33"/>
          <p:cNvPicPr>
            <a:picLocks/>
          </p:cNvPicPr>
          <p:nvPr/>
        </p:nvPicPr>
        <p:blipFill rotWithShape="1">
          <a:blip r:embed="rId3"/>
          <a:srcRect l="1225" r="1"/>
          <a:stretch/>
        </p:blipFill>
        <p:spPr>
          <a:xfrm>
            <a:off x="217713" y="957228"/>
            <a:ext cx="3696145" cy="1783080"/>
          </a:xfrm>
          <a:prstGeom prst="rect">
            <a:avLst/>
          </a:prstGeom>
        </p:spPr>
      </p:pic>
      <p:grpSp>
        <p:nvGrpSpPr>
          <p:cNvPr id="35" name="Group 34"/>
          <p:cNvGrpSpPr/>
          <p:nvPr/>
        </p:nvGrpSpPr>
        <p:grpSpPr>
          <a:xfrm>
            <a:off x="5213418" y="976973"/>
            <a:ext cx="3685032" cy="1783080"/>
            <a:chOff x="5213418" y="976973"/>
            <a:chExt cx="3685032" cy="1783080"/>
          </a:xfrm>
        </p:grpSpPr>
        <p:pic>
          <p:nvPicPr>
            <p:cNvPr id="36" name="Picture 35"/>
            <p:cNvPicPr>
              <a:picLocks/>
            </p:cNvPicPr>
            <p:nvPr/>
          </p:nvPicPr>
          <p:blipFill>
            <a:blip r:embed="rId4"/>
            <a:stretch>
              <a:fillRect/>
            </a:stretch>
          </p:blipFill>
          <p:spPr>
            <a:xfrm>
              <a:off x="5213418" y="976973"/>
              <a:ext cx="3685032" cy="1783080"/>
            </a:xfrm>
            <a:prstGeom prst="rect">
              <a:avLst/>
            </a:prstGeom>
          </p:spPr>
        </p:pic>
        <p:sp>
          <p:nvSpPr>
            <p:cNvPr id="37" name="Rectangle 36"/>
            <p:cNvSpPr/>
            <p:nvPr/>
          </p:nvSpPr>
          <p:spPr bwMode="auto">
            <a:xfrm>
              <a:off x="5624286" y="1915885"/>
              <a:ext cx="493485" cy="529771"/>
            </a:xfrm>
            <a:prstGeom prst="rect">
              <a:avLst/>
            </a:prstGeom>
            <a:solidFill>
              <a:schemeClr val="bg1"/>
            </a:solidFill>
            <a:ln w="889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charset="0"/>
              </a:endParaRPr>
            </a:p>
          </p:txBody>
        </p:sp>
      </p:grpSp>
      <p:cxnSp>
        <p:nvCxnSpPr>
          <p:cNvPr id="38" name="Straight Arrow Connector 37"/>
          <p:cNvCxnSpPr/>
          <p:nvPr/>
        </p:nvCxnSpPr>
        <p:spPr bwMode="auto">
          <a:xfrm flipH="1">
            <a:off x="3795993" y="2608905"/>
            <a:ext cx="8033" cy="361314"/>
          </a:xfrm>
          <a:prstGeom prst="straightConnector1">
            <a:avLst/>
          </a:prstGeom>
          <a:noFill/>
          <a:ln w="28575" cap="flat" cmpd="sng" algn="ctr">
            <a:solidFill>
              <a:schemeClr val="tx1"/>
            </a:solidFill>
            <a:prstDash val="solid"/>
            <a:round/>
            <a:headEnd type="none" w="med" len="med"/>
            <a:tailEnd type="triangle"/>
          </a:ln>
          <a:effectLst/>
        </p:spPr>
      </p:cxnSp>
      <p:sp>
        <p:nvSpPr>
          <p:cNvPr id="16" name="Up-Down Arrow 15"/>
          <p:cNvSpPr/>
          <p:nvPr/>
        </p:nvSpPr>
        <p:spPr bwMode="auto">
          <a:xfrm>
            <a:off x="5695177" y="2970219"/>
            <a:ext cx="45719" cy="975456"/>
          </a:xfrm>
          <a:prstGeom prst="upDownArrow">
            <a:avLst/>
          </a:prstGeom>
          <a:noFill/>
          <a:ln w="12700" cap="flat" cmpd="sng" algn="ctr">
            <a:solidFill>
              <a:srgbClr val="FF0000"/>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charset="0"/>
            </a:endParaRPr>
          </a:p>
        </p:txBody>
      </p:sp>
      <p:sp>
        <p:nvSpPr>
          <p:cNvPr id="17" name="TextBox 16"/>
          <p:cNvSpPr txBox="1"/>
          <p:nvPr/>
        </p:nvSpPr>
        <p:spPr>
          <a:xfrm>
            <a:off x="5256898" y="3552357"/>
            <a:ext cx="498855" cy="230832"/>
          </a:xfrm>
          <a:prstGeom prst="rect">
            <a:avLst/>
          </a:prstGeom>
          <a:noFill/>
        </p:spPr>
        <p:txBody>
          <a:bodyPr wrap="none" rtlCol="0">
            <a:spAutoFit/>
          </a:bodyPr>
          <a:lstStyle/>
          <a:p>
            <a:r>
              <a:rPr lang="en-US" sz="900" b="1" dirty="0" smtClean="0">
                <a:solidFill>
                  <a:srgbClr val="FF0000"/>
                </a:solidFill>
                <a:latin typeface="Avenir Book" charset="0"/>
                <a:ea typeface="Avenir Book" charset="0"/>
                <a:cs typeface="Avenir Book" charset="0"/>
              </a:rPr>
              <a:t>80 km</a:t>
            </a:r>
            <a:endParaRPr lang="en-US" sz="900" b="1" dirty="0">
              <a:solidFill>
                <a:srgbClr val="FF0000"/>
              </a:solidFill>
              <a:latin typeface="Avenir Book" charset="0"/>
              <a:ea typeface="Avenir Book" charset="0"/>
              <a:cs typeface="Avenir Book" charset="0"/>
            </a:endParaRPr>
          </a:p>
        </p:txBody>
      </p:sp>
      <p:sp>
        <p:nvSpPr>
          <p:cNvPr id="18" name="TextBox 17"/>
          <p:cNvSpPr txBox="1"/>
          <p:nvPr/>
        </p:nvSpPr>
        <p:spPr>
          <a:xfrm>
            <a:off x="5203951" y="881472"/>
            <a:ext cx="3683181" cy="215444"/>
          </a:xfrm>
          <a:prstGeom prst="rect">
            <a:avLst/>
          </a:prstGeom>
          <a:solidFill>
            <a:schemeClr val="bg1"/>
          </a:solidFill>
        </p:spPr>
        <p:txBody>
          <a:bodyPr wrap="square" tIns="0" bIns="0" rtlCol="0">
            <a:spAutoFit/>
          </a:bodyPr>
          <a:lstStyle/>
          <a:p>
            <a:pPr algn="ctr"/>
            <a:r>
              <a:rPr lang="en-US" sz="1400" dirty="0" smtClean="0">
                <a:latin typeface="Avenir Book" charset="0"/>
                <a:ea typeface="Avenir Book" charset="0"/>
                <a:cs typeface="Avenir Book" charset="0"/>
              </a:rPr>
              <a:t>WD - Longs Peak</a:t>
            </a:r>
            <a:endParaRPr lang="en-US" sz="1400" dirty="0">
              <a:latin typeface="Avenir Book" charset="0"/>
              <a:ea typeface="Avenir Book" charset="0"/>
              <a:cs typeface="Avenir Book" charset="0"/>
            </a:endParaRPr>
          </a:p>
        </p:txBody>
      </p:sp>
      <p:sp>
        <p:nvSpPr>
          <p:cNvPr id="19" name="TextBox 18"/>
          <p:cNvSpPr txBox="1"/>
          <p:nvPr/>
        </p:nvSpPr>
        <p:spPr>
          <a:xfrm>
            <a:off x="218145" y="867475"/>
            <a:ext cx="3683181" cy="215444"/>
          </a:xfrm>
          <a:prstGeom prst="rect">
            <a:avLst/>
          </a:prstGeom>
          <a:solidFill>
            <a:schemeClr val="bg1"/>
          </a:solidFill>
        </p:spPr>
        <p:txBody>
          <a:bodyPr wrap="square" tIns="0" bIns="0" rtlCol="0">
            <a:spAutoFit/>
          </a:bodyPr>
          <a:lstStyle/>
          <a:p>
            <a:pPr algn="ctr"/>
            <a:r>
              <a:rPr lang="en-US" sz="1400" dirty="0" smtClean="0">
                <a:latin typeface="Avenir Book" charset="0"/>
                <a:ea typeface="Avenir Book" charset="0"/>
                <a:cs typeface="Avenir Book" charset="0"/>
              </a:rPr>
              <a:t>WD - Trail Ridge Road</a:t>
            </a:r>
            <a:endParaRPr lang="en-US" sz="1400" dirty="0">
              <a:latin typeface="Avenir Book" charset="0"/>
              <a:ea typeface="Avenir Book" charset="0"/>
              <a:cs typeface="Avenir Book" charset="0"/>
            </a:endParaRPr>
          </a:p>
        </p:txBody>
      </p:sp>
      <p:sp>
        <p:nvSpPr>
          <p:cNvPr id="20" name="TextBox 19"/>
          <p:cNvSpPr txBox="1"/>
          <p:nvPr/>
        </p:nvSpPr>
        <p:spPr>
          <a:xfrm>
            <a:off x="4111364" y="696452"/>
            <a:ext cx="973343" cy="523220"/>
          </a:xfrm>
          <a:prstGeom prst="rect">
            <a:avLst/>
          </a:prstGeom>
          <a:noFill/>
        </p:spPr>
        <p:txBody>
          <a:bodyPr wrap="none" rtlCol="0">
            <a:spAutoFit/>
          </a:bodyPr>
          <a:lstStyle/>
          <a:p>
            <a:r>
              <a:rPr lang="en-US" sz="1400" b="1" dirty="0" smtClean="0">
                <a:latin typeface="Avenir Book" charset="0"/>
                <a:ea typeface="Avenir Book" charset="0"/>
                <a:cs typeface="Avenir Book" charset="0"/>
              </a:rPr>
              <a:t>Observed</a:t>
            </a:r>
          </a:p>
          <a:p>
            <a:r>
              <a:rPr lang="en-US" sz="1400" b="1" dirty="0" smtClean="0">
                <a:solidFill>
                  <a:srgbClr val="FF0000"/>
                </a:solidFill>
                <a:latin typeface="Avenir Book" charset="0"/>
                <a:ea typeface="Avenir Book" charset="0"/>
                <a:cs typeface="Avenir Book" charset="0"/>
              </a:rPr>
              <a:t>Modeled</a:t>
            </a:r>
            <a:endParaRPr lang="en-US" sz="1400" b="1" dirty="0">
              <a:solidFill>
                <a:srgbClr val="FF0000"/>
              </a:solidFill>
              <a:latin typeface="Avenir Book" charset="0"/>
              <a:ea typeface="Avenir Book" charset="0"/>
              <a:cs typeface="Avenir Book" charset="0"/>
            </a:endParaRPr>
          </a:p>
        </p:txBody>
      </p:sp>
      <p:cxnSp>
        <p:nvCxnSpPr>
          <p:cNvPr id="21" name="Straight Arrow Connector 20"/>
          <p:cNvCxnSpPr/>
          <p:nvPr/>
        </p:nvCxnSpPr>
        <p:spPr bwMode="auto">
          <a:xfrm flipH="1">
            <a:off x="4029345" y="2700325"/>
            <a:ext cx="1255641" cy="453890"/>
          </a:xfrm>
          <a:prstGeom prst="straightConnector1">
            <a:avLst/>
          </a:prstGeom>
          <a:noFill/>
          <a:ln w="28575" cap="flat" cmpd="sng" algn="ctr">
            <a:solidFill>
              <a:schemeClr val="tx1"/>
            </a:solidFill>
            <a:prstDash val="solid"/>
            <a:round/>
            <a:headEnd type="none" w="med" len="med"/>
            <a:tailEnd type="triangle"/>
          </a:ln>
          <a:effectLst/>
        </p:spPr>
      </p:cxnSp>
      <p:sp>
        <p:nvSpPr>
          <p:cNvPr id="22" name="TextBox 21"/>
          <p:cNvSpPr txBox="1"/>
          <p:nvPr/>
        </p:nvSpPr>
        <p:spPr>
          <a:xfrm flipH="1">
            <a:off x="821349" y="5726888"/>
            <a:ext cx="7501302" cy="523220"/>
          </a:xfrm>
          <a:prstGeom prst="rect">
            <a:avLst/>
          </a:prstGeom>
          <a:noFill/>
        </p:spPr>
        <p:txBody>
          <a:bodyPr wrap="square" rtlCol="0">
            <a:spAutoFit/>
          </a:bodyPr>
          <a:lstStyle/>
          <a:p>
            <a:pPr marL="171450" indent="-171450">
              <a:buFont typeface="Arial" charset="0"/>
              <a:buChar char="•"/>
            </a:pPr>
            <a:endParaRPr lang="en-US" sz="1400" dirty="0" smtClean="0">
              <a:latin typeface="Avenir Book" charset="0"/>
              <a:ea typeface="Avenir Book" charset="0"/>
              <a:cs typeface="Avenir Book" charset="0"/>
            </a:endParaRPr>
          </a:p>
          <a:p>
            <a:pPr marL="171450" indent="-171450">
              <a:buFont typeface="Arial" charset="0"/>
              <a:buChar char="•"/>
            </a:pPr>
            <a:r>
              <a:rPr lang="en-US" sz="1400" dirty="0" smtClean="0">
                <a:latin typeface="Avenir Book" charset="0"/>
                <a:ea typeface="Avenir Book" charset="0"/>
                <a:cs typeface="Avenir Book" charset="0"/>
              </a:rPr>
              <a:t>High elevation sites show mostly westerly winds with occasional upslope signatures</a:t>
            </a:r>
          </a:p>
        </p:txBody>
      </p:sp>
      <p:sp>
        <p:nvSpPr>
          <p:cNvPr id="23" name="Rectangle 22"/>
          <p:cNvSpPr/>
          <p:nvPr/>
        </p:nvSpPr>
        <p:spPr bwMode="auto">
          <a:xfrm>
            <a:off x="1632419" y="2104961"/>
            <a:ext cx="460268" cy="233203"/>
          </a:xfrm>
          <a:prstGeom prst="rect">
            <a:avLst/>
          </a:prstGeom>
          <a:solidFill>
            <a:schemeClr val="bg1"/>
          </a:solidFill>
          <a:ln w="889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charset="0"/>
            </a:endParaRPr>
          </a:p>
        </p:txBody>
      </p:sp>
      <p:sp>
        <p:nvSpPr>
          <p:cNvPr id="3" name="Rectangle 2"/>
          <p:cNvSpPr/>
          <p:nvPr/>
        </p:nvSpPr>
        <p:spPr>
          <a:xfrm>
            <a:off x="7256" y="6345413"/>
            <a:ext cx="9144000" cy="523220"/>
          </a:xfrm>
          <a:prstGeom prst="rect">
            <a:avLst/>
          </a:prstGeom>
        </p:spPr>
        <p:txBody>
          <a:bodyPr wrap="square">
            <a:spAutoFit/>
          </a:bodyPr>
          <a:lstStyle/>
          <a:p>
            <a:pPr eaLnBrk="1" fontAlgn="auto" hangingPunct="1">
              <a:spcBef>
                <a:spcPts val="0"/>
              </a:spcBef>
              <a:spcAft>
                <a:spcPts val="0"/>
              </a:spcAft>
              <a:defRPr/>
            </a:pPr>
            <a:r>
              <a:rPr lang="en-US" sz="1400" i="1" dirty="0" smtClean="0">
                <a:latin typeface="Avenir Book" charset="0"/>
                <a:ea typeface="Avenir Book" charset="0"/>
                <a:cs typeface="Avenir Book" charset="0"/>
              </a:rPr>
              <a:t>Observed Winds from NW vs Model from W - Longs </a:t>
            </a:r>
            <a:r>
              <a:rPr lang="en-US" sz="1400" i="1" dirty="0">
                <a:latin typeface="Avenir Book" charset="0"/>
                <a:ea typeface="Avenir Book" charset="0"/>
                <a:cs typeface="Avenir Book" charset="0"/>
              </a:rPr>
              <a:t>Peak is in the valley for Cub Creek which has a NW to SE </a:t>
            </a:r>
            <a:r>
              <a:rPr lang="en-US" sz="1400" i="1" dirty="0" smtClean="0">
                <a:latin typeface="Avenir Book" charset="0"/>
                <a:ea typeface="Avenir Book" charset="0"/>
                <a:cs typeface="Avenir Book" charset="0"/>
              </a:rPr>
              <a:t>orientation</a:t>
            </a:r>
            <a:r>
              <a:rPr lang="en-US" sz="1400" i="1" dirty="0">
                <a:latin typeface="Avenir Book" charset="0"/>
                <a:ea typeface="Avenir Book" charset="0"/>
                <a:cs typeface="Avenir Book" charset="0"/>
              </a:rPr>
              <a:t> </a:t>
            </a:r>
            <a:r>
              <a:rPr lang="en-US" sz="1400" i="1" dirty="0" smtClean="0">
                <a:latin typeface="Avenir Book" charset="0"/>
                <a:ea typeface="Avenir Book" charset="0"/>
                <a:cs typeface="Avenir Book" charset="0"/>
              </a:rPr>
              <a:t>&amp; channels </a:t>
            </a:r>
            <a:r>
              <a:rPr lang="en-US" sz="1400" i="1" dirty="0">
                <a:latin typeface="Avenir Book" charset="0"/>
                <a:ea typeface="Avenir Book" charset="0"/>
                <a:cs typeface="Avenir Book" charset="0"/>
              </a:rPr>
              <a:t>the flow.  Something similar might be happening at the Trail Ridge road </a:t>
            </a:r>
            <a:r>
              <a:rPr lang="en-US" sz="1400" i="1" dirty="0" smtClean="0">
                <a:latin typeface="Avenir Book" charset="0"/>
                <a:ea typeface="Avenir Book" charset="0"/>
                <a:cs typeface="Avenir Book" charset="0"/>
              </a:rPr>
              <a:t>site.</a:t>
            </a:r>
            <a:endParaRPr lang="en-US" sz="1400" i="1" dirty="0">
              <a:latin typeface="Avenir Book" charset="0"/>
              <a:ea typeface="Avenir Book" charset="0"/>
              <a:cs typeface="Avenir Book" charset="0"/>
            </a:endParaRPr>
          </a:p>
        </p:txBody>
      </p:sp>
    </p:spTree>
    <p:extLst>
      <p:ext uri="{BB962C8B-B14F-4D97-AF65-F5344CB8AC3E}">
        <p14:creationId xmlns:p14="http://schemas.microsoft.com/office/powerpoint/2010/main" val="1829532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a:blip r:embed="rId2"/>
          <a:stretch>
            <a:fillRect/>
          </a:stretch>
        </p:blipFill>
        <p:spPr>
          <a:xfrm>
            <a:off x="2757491" y="1796276"/>
            <a:ext cx="3439365" cy="3217255"/>
          </a:xfrm>
          <a:prstGeom prst="rect">
            <a:avLst/>
          </a:prstGeom>
        </p:spPr>
      </p:pic>
      <p:sp>
        <p:nvSpPr>
          <p:cNvPr id="2" name="Title 1"/>
          <p:cNvSpPr>
            <a:spLocks noGrp="1"/>
          </p:cNvSpPr>
          <p:nvPr>
            <p:ph type="title"/>
          </p:nvPr>
        </p:nvSpPr>
        <p:spPr>
          <a:xfrm>
            <a:off x="221569" y="21771"/>
            <a:ext cx="8715375" cy="538744"/>
          </a:xfrm>
        </p:spPr>
        <p:txBody>
          <a:bodyPr/>
          <a:lstStyle/>
          <a:p>
            <a:r>
              <a:rPr lang="en-US" dirty="0" smtClean="0"/>
              <a:t>Surface Winds</a:t>
            </a:r>
            <a:endParaRPr lang="en-US" dirty="0"/>
          </a:p>
        </p:txBody>
      </p:sp>
      <p:pic>
        <p:nvPicPr>
          <p:cNvPr id="34" name="Picture 33"/>
          <p:cNvPicPr>
            <a:picLocks/>
          </p:cNvPicPr>
          <p:nvPr/>
        </p:nvPicPr>
        <p:blipFill rotWithShape="1">
          <a:blip r:embed="rId3"/>
          <a:srcRect l="1225" r="1"/>
          <a:stretch/>
        </p:blipFill>
        <p:spPr>
          <a:xfrm>
            <a:off x="217713" y="957228"/>
            <a:ext cx="3696145" cy="1783080"/>
          </a:xfrm>
          <a:prstGeom prst="rect">
            <a:avLst/>
          </a:prstGeom>
        </p:spPr>
      </p:pic>
      <p:grpSp>
        <p:nvGrpSpPr>
          <p:cNvPr id="35" name="Group 34"/>
          <p:cNvGrpSpPr/>
          <p:nvPr/>
        </p:nvGrpSpPr>
        <p:grpSpPr>
          <a:xfrm>
            <a:off x="5213418" y="976973"/>
            <a:ext cx="3685032" cy="1783080"/>
            <a:chOff x="5213418" y="976973"/>
            <a:chExt cx="3685032" cy="1783080"/>
          </a:xfrm>
        </p:grpSpPr>
        <p:pic>
          <p:nvPicPr>
            <p:cNvPr id="36" name="Picture 35"/>
            <p:cNvPicPr>
              <a:picLocks/>
            </p:cNvPicPr>
            <p:nvPr/>
          </p:nvPicPr>
          <p:blipFill>
            <a:blip r:embed="rId4"/>
            <a:stretch>
              <a:fillRect/>
            </a:stretch>
          </p:blipFill>
          <p:spPr>
            <a:xfrm>
              <a:off x="5213418" y="976973"/>
              <a:ext cx="3685032" cy="1783080"/>
            </a:xfrm>
            <a:prstGeom prst="rect">
              <a:avLst/>
            </a:prstGeom>
          </p:spPr>
        </p:pic>
        <p:sp>
          <p:nvSpPr>
            <p:cNvPr id="37" name="Rectangle 36"/>
            <p:cNvSpPr/>
            <p:nvPr/>
          </p:nvSpPr>
          <p:spPr bwMode="auto">
            <a:xfrm>
              <a:off x="5624286" y="1915885"/>
              <a:ext cx="493485" cy="529771"/>
            </a:xfrm>
            <a:prstGeom prst="rect">
              <a:avLst/>
            </a:prstGeom>
            <a:solidFill>
              <a:schemeClr val="bg1"/>
            </a:solidFill>
            <a:ln w="889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charset="0"/>
              </a:endParaRPr>
            </a:p>
          </p:txBody>
        </p:sp>
      </p:grpSp>
      <p:cxnSp>
        <p:nvCxnSpPr>
          <p:cNvPr id="24" name="Straight Arrow Connector 23"/>
          <p:cNvCxnSpPr/>
          <p:nvPr/>
        </p:nvCxnSpPr>
        <p:spPr bwMode="auto">
          <a:xfrm flipH="1">
            <a:off x="4029345" y="2700325"/>
            <a:ext cx="1255641" cy="453890"/>
          </a:xfrm>
          <a:prstGeom prst="straightConnector1">
            <a:avLst/>
          </a:prstGeom>
          <a:noFill/>
          <a:ln w="28575" cap="flat" cmpd="sng" algn="ctr">
            <a:solidFill>
              <a:schemeClr val="tx1"/>
            </a:solidFill>
            <a:prstDash val="solid"/>
            <a:round/>
            <a:headEnd type="none" w="med" len="med"/>
            <a:tailEnd type="triangle"/>
          </a:ln>
          <a:effectLst/>
        </p:spPr>
      </p:cxnSp>
      <p:sp>
        <p:nvSpPr>
          <p:cNvPr id="16" name="Up-Down Arrow 15"/>
          <p:cNvSpPr/>
          <p:nvPr/>
        </p:nvSpPr>
        <p:spPr bwMode="auto">
          <a:xfrm>
            <a:off x="5695177" y="2970219"/>
            <a:ext cx="45719" cy="975456"/>
          </a:xfrm>
          <a:prstGeom prst="upDownArrow">
            <a:avLst/>
          </a:prstGeom>
          <a:noFill/>
          <a:ln w="12700" cap="flat" cmpd="sng" algn="ctr">
            <a:solidFill>
              <a:srgbClr val="FF0000"/>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charset="0"/>
            </a:endParaRPr>
          </a:p>
        </p:txBody>
      </p:sp>
      <p:sp>
        <p:nvSpPr>
          <p:cNvPr id="17" name="TextBox 16"/>
          <p:cNvSpPr txBox="1"/>
          <p:nvPr/>
        </p:nvSpPr>
        <p:spPr>
          <a:xfrm>
            <a:off x="5256898" y="3552357"/>
            <a:ext cx="498855" cy="230832"/>
          </a:xfrm>
          <a:prstGeom prst="rect">
            <a:avLst/>
          </a:prstGeom>
          <a:noFill/>
        </p:spPr>
        <p:txBody>
          <a:bodyPr wrap="none" rtlCol="0">
            <a:spAutoFit/>
          </a:bodyPr>
          <a:lstStyle/>
          <a:p>
            <a:r>
              <a:rPr lang="en-US" sz="900" b="1" dirty="0" smtClean="0">
                <a:solidFill>
                  <a:srgbClr val="FF0000"/>
                </a:solidFill>
                <a:latin typeface="Avenir Book" charset="0"/>
                <a:ea typeface="Avenir Book" charset="0"/>
                <a:cs typeface="Avenir Book" charset="0"/>
              </a:rPr>
              <a:t>80 km</a:t>
            </a:r>
            <a:endParaRPr lang="en-US" sz="900" b="1" dirty="0">
              <a:solidFill>
                <a:srgbClr val="FF0000"/>
              </a:solidFill>
              <a:latin typeface="Avenir Book" charset="0"/>
              <a:ea typeface="Avenir Book" charset="0"/>
              <a:cs typeface="Avenir Book" charset="0"/>
            </a:endParaRPr>
          </a:p>
        </p:txBody>
      </p:sp>
      <p:sp>
        <p:nvSpPr>
          <p:cNvPr id="18" name="TextBox 17"/>
          <p:cNvSpPr txBox="1"/>
          <p:nvPr/>
        </p:nvSpPr>
        <p:spPr>
          <a:xfrm>
            <a:off x="5203951" y="881472"/>
            <a:ext cx="3683181" cy="215444"/>
          </a:xfrm>
          <a:prstGeom prst="rect">
            <a:avLst/>
          </a:prstGeom>
          <a:solidFill>
            <a:schemeClr val="bg1"/>
          </a:solidFill>
        </p:spPr>
        <p:txBody>
          <a:bodyPr wrap="square" tIns="0" bIns="0" rtlCol="0">
            <a:spAutoFit/>
          </a:bodyPr>
          <a:lstStyle/>
          <a:p>
            <a:pPr algn="ctr"/>
            <a:r>
              <a:rPr lang="en-US" sz="1400" dirty="0" smtClean="0">
                <a:latin typeface="Avenir Book" charset="0"/>
                <a:ea typeface="Avenir Book" charset="0"/>
                <a:cs typeface="Avenir Book" charset="0"/>
              </a:rPr>
              <a:t>WD - Longs Peak</a:t>
            </a:r>
            <a:endParaRPr lang="en-US" sz="1400" dirty="0">
              <a:latin typeface="Avenir Book" charset="0"/>
              <a:ea typeface="Avenir Book" charset="0"/>
              <a:cs typeface="Avenir Book" charset="0"/>
            </a:endParaRPr>
          </a:p>
        </p:txBody>
      </p:sp>
      <p:sp>
        <p:nvSpPr>
          <p:cNvPr id="19" name="TextBox 18"/>
          <p:cNvSpPr txBox="1"/>
          <p:nvPr/>
        </p:nvSpPr>
        <p:spPr>
          <a:xfrm>
            <a:off x="218145" y="867475"/>
            <a:ext cx="3683181" cy="215444"/>
          </a:xfrm>
          <a:prstGeom prst="rect">
            <a:avLst/>
          </a:prstGeom>
          <a:solidFill>
            <a:schemeClr val="bg1"/>
          </a:solidFill>
        </p:spPr>
        <p:txBody>
          <a:bodyPr wrap="square" tIns="0" bIns="0" rtlCol="0">
            <a:spAutoFit/>
          </a:bodyPr>
          <a:lstStyle/>
          <a:p>
            <a:pPr algn="ctr"/>
            <a:r>
              <a:rPr lang="en-US" sz="1400" dirty="0" smtClean="0">
                <a:latin typeface="Avenir Book" charset="0"/>
                <a:ea typeface="Avenir Book" charset="0"/>
                <a:cs typeface="Avenir Book" charset="0"/>
              </a:rPr>
              <a:t> WD - Trail Ridge Road</a:t>
            </a:r>
            <a:endParaRPr lang="en-US" sz="1400" dirty="0">
              <a:latin typeface="Avenir Book" charset="0"/>
              <a:ea typeface="Avenir Book" charset="0"/>
              <a:cs typeface="Avenir Book" charset="0"/>
            </a:endParaRPr>
          </a:p>
        </p:txBody>
      </p:sp>
      <p:sp>
        <p:nvSpPr>
          <p:cNvPr id="20" name="TextBox 19"/>
          <p:cNvSpPr txBox="1"/>
          <p:nvPr/>
        </p:nvSpPr>
        <p:spPr>
          <a:xfrm>
            <a:off x="4111364" y="696452"/>
            <a:ext cx="973343" cy="523220"/>
          </a:xfrm>
          <a:prstGeom prst="rect">
            <a:avLst/>
          </a:prstGeom>
          <a:noFill/>
        </p:spPr>
        <p:txBody>
          <a:bodyPr wrap="none" rtlCol="0">
            <a:spAutoFit/>
          </a:bodyPr>
          <a:lstStyle/>
          <a:p>
            <a:r>
              <a:rPr lang="en-US" sz="1400" b="1" dirty="0" smtClean="0">
                <a:latin typeface="Avenir Book" charset="0"/>
                <a:ea typeface="Avenir Book" charset="0"/>
                <a:cs typeface="Avenir Book" charset="0"/>
              </a:rPr>
              <a:t>Observed</a:t>
            </a:r>
          </a:p>
          <a:p>
            <a:r>
              <a:rPr lang="en-US" sz="1400" b="1" dirty="0" smtClean="0">
                <a:solidFill>
                  <a:srgbClr val="FF0000"/>
                </a:solidFill>
                <a:latin typeface="Avenir Book" charset="0"/>
                <a:ea typeface="Avenir Book" charset="0"/>
                <a:cs typeface="Avenir Book" charset="0"/>
              </a:rPr>
              <a:t>Modeled</a:t>
            </a:r>
            <a:endParaRPr lang="en-US" sz="1400" b="1" dirty="0">
              <a:solidFill>
                <a:srgbClr val="FF0000"/>
              </a:solidFill>
              <a:latin typeface="Avenir Book" charset="0"/>
              <a:ea typeface="Avenir Book" charset="0"/>
              <a:cs typeface="Avenir Book" charset="0"/>
            </a:endParaRPr>
          </a:p>
        </p:txBody>
      </p:sp>
      <p:pic>
        <p:nvPicPr>
          <p:cNvPr id="21" name="Picture 20"/>
          <p:cNvPicPr>
            <a:picLocks noChangeAspect="1"/>
          </p:cNvPicPr>
          <p:nvPr/>
        </p:nvPicPr>
        <p:blipFill>
          <a:blip r:embed="rId5"/>
          <a:stretch>
            <a:fillRect/>
          </a:stretch>
        </p:blipFill>
        <p:spPr>
          <a:xfrm>
            <a:off x="235118" y="3541197"/>
            <a:ext cx="3685032" cy="1731093"/>
          </a:xfrm>
          <a:prstGeom prst="rect">
            <a:avLst/>
          </a:prstGeom>
        </p:spPr>
      </p:pic>
      <p:pic>
        <p:nvPicPr>
          <p:cNvPr id="22" name="Picture 21"/>
          <p:cNvPicPr>
            <a:picLocks noChangeAspect="1"/>
          </p:cNvPicPr>
          <p:nvPr/>
        </p:nvPicPr>
        <p:blipFill>
          <a:blip r:embed="rId6"/>
          <a:stretch>
            <a:fillRect/>
          </a:stretch>
        </p:blipFill>
        <p:spPr>
          <a:xfrm>
            <a:off x="5213418" y="3523521"/>
            <a:ext cx="3685032" cy="1683456"/>
          </a:xfrm>
          <a:prstGeom prst="rect">
            <a:avLst/>
          </a:prstGeom>
        </p:spPr>
      </p:pic>
      <p:sp>
        <p:nvSpPr>
          <p:cNvPr id="23" name="TextBox 22"/>
          <p:cNvSpPr txBox="1"/>
          <p:nvPr/>
        </p:nvSpPr>
        <p:spPr>
          <a:xfrm>
            <a:off x="230677" y="3489924"/>
            <a:ext cx="3683181" cy="215444"/>
          </a:xfrm>
          <a:prstGeom prst="rect">
            <a:avLst/>
          </a:prstGeom>
          <a:solidFill>
            <a:schemeClr val="bg1"/>
          </a:solidFill>
        </p:spPr>
        <p:txBody>
          <a:bodyPr wrap="square" tIns="0" bIns="0" rtlCol="0">
            <a:spAutoFit/>
          </a:bodyPr>
          <a:lstStyle/>
          <a:p>
            <a:pPr algn="ctr"/>
            <a:r>
              <a:rPr lang="en-US" sz="1400" dirty="0" smtClean="0">
                <a:latin typeface="Avenir Book" charset="0"/>
                <a:ea typeface="Avenir Book" charset="0"/>
                <a:cs typeface="Avenir Book" charset="0"/>
              </a:rPr>
              <a:t>WS - Trail Ridge Road</a:t>
            </a:r>
            <a:endParaRPr lang="en-US" sz="1400" dirty="0">
              <a:latin typeface="Avenir Book" charset="0"/>
              <a:ea typeface="Avenir Book" charset="0"/>
              <a:cs typeface="Avenir Book" charset="0"/>
            </a:endParaRPr>
          </a:p>
        </p:txBody>
      </p:sp>
      <p:sp>
        <p:nvSpPr>
          <p:cNvPr id="25" name="TextBox 24"/>
          <p:cNvSpPr txBox="1"/>
          <p:nvPr/>
        </p:nvSpPr>
        <p:spPr>
          <a:xfrm>
            <a:off x="5194119" y="3458793"/>
            <a:ext cx="3683181" cy="215444"/>
          </a:xfrm>
          <a:prstGeom prst="rect">
            <a:avLst/>
          </a:prstGeom>
          <a:solidFill>
            <a:schemeClr val="bg1"/>
          </a:solidFill>
        </p:spPr>
        <p:txBody>
          <a:bodyPr wrap="square" tIns="0" bIns="0" rtlCol="0">
            <a:spAutoFit/>
          </a:bodyPr>
          <a:lstStyle/>
          <a:p>
            <a:pPr algn="ctr"/>
            <a:r>
              <a:rPr lang="en-US" sz="1400" dirty="0" smtClean="0">
                <a:latin typeface="Avenir Book" charset="0"/>
                <a:ea typeface="Avenir Book" charset="0"/>
                <a:cs typeface="Avenir Book" charset="0"/>
              </a:rPr>
              <a:t>WS - Longs Peak</a:t>
            </a:r>
            <a:endParaRPr lang="en-US" sz="1400" dirty="0">
              <a:latin typeface="Avenir Book" charset="0"/>
              <a:ea typeface="Avenir Book" charset="0"/>
              <a:cs typeface="Avenir Book" charset="0"/>
            </a:endParaRPr>
          </a:p>
        </p:txBody>
      </p:sp>
      <p:sp>
        <p:nvSpPr>
          <p:cNvPr id="26" name="TextBox 25"/>
          <p:cNvSpPr txBox="1"/>
          <p:nvPr/>
        </p:nvSpPr>
        <p:spPr>
          <a:xfrm flipH="1">
            <a:off x="821349" y="5726888"/>
            <a:ext cx="7501302" cy="738664"/>
          </a:xfrm>
          <a:prstGeom prst="rect">
            <a:avLst/>
          </a:prstGeom>
          <a:noFill/>
        </p:spPr>
        <p:txBody>
          <a:bodyPr wrap="square" rtlCol="0">
            <a:spAutoFit/>
          </a:bodyPr>
          <a:lstStyle/>
          <a:p>
            <a:pPr marL="171450" indent="-171450">
              <a:buFont typeface="Arial" charset="0"/>
              <a:buChar char="•"/>
            </a:pPr>
            <a:endParaRPr lang="en-US" sz="1400" dirty="0" smtClean="0">
              <a:latin typeface="Avenir Book" charset="0"/>
              <a:ea typeface="Avenir Book" charset="0"/>
              <a:cs typeface="Avenir Book" charset="0"/>
            </a:endParaRPr>
          </a:p>
          <a:p>
            <a:pPr marL="171450" indent="-171450">
              <a:buFont typeface="Arial" charset="0"/>
              <a:buChar char="•"/>
            </a:pPr>
            <a:r>
              <a:rPr lang="en-US" sz="1400" dirty="0" smtClean="0">
                <a:latin typeface="Avenir Book" charset="0"/>
                <a:ea typeface="Avenir Book" charset="0"/>
                <a:cs typeface="Avenir Book" charset="0"/>
              </a:rPr>
              <a:t>High elevation sites show mostly westerly winds with occasional upslope signatures</a:t>
            </a:r>
          </a:p>
          <a:p>
            <a:pPr marL="171450" indent="-171450">
              <a:buFont typeface="Arial" charset="0"/>
              <a:buChar char="•"/>
            </a:pPr>
            <a:r>
              <a:rPr lang="en-US" sz="1400" dirty="0" smtClean="0">
                <a:latin typeface="Avenir Book" charset="0"/>
                <a:ea typeface="Avenir Book" charset="0"/>
                <a:cs typeface="Avenir Book" charset="0"/>
              </a:rPr>
              <a:t>WRF </a:t>
            </a:r>
            <a:r>
              <a:rPr lang="en-US" sz="1400" dirty="0" err="1" smtClean="0">
                <a:latin typeface="Avenir Book" charset="0"/>
                <a:ea typeface="Avenir Book" charset="0"/>
                <a:cs typeface="Avenir Book" charset="0"/>
              </a:rPr>
              <a:t>overpredicts</a:t>
            </a:r>
            <a:r>
              <a:rPr lang="en-US" sz="1400" dirty="0" smtClean="0">
                <a:latin typeface="Avenir Book" charset="0"/>
                <a:ea typeface="Avenir Book" charset="0"/>
                <a:cs typeface="Avenir Book" charset="0"/>
              </a:rPr>
              <a:t> wind speeds at high elevation sites</a:t>
            </a:r>
          </a:p>
        </p:txBody>
      </p:sp>
      <p:sp>
        <p:nvSpPr>
          <p:cNvPr id="4" name="Rectangle 3"/>
          <p:cNvSpPr/>
          <p:nvPr/>
        </p:nvSpPr>
        <p:spPr bwMode="auto">
          <a:xfrm>
            <a:off x="1632419" y="2104961"/>
            <a:ext cx="460268" cy="233203"/>
          </a:xfrm>
          <a:prstGeom prst="rect">
            <a:avLst/>
          </a:prstGeom>
          <a:solidFill>
            <a:schemeClr val="bg1"/>
          </a:solidFill>
          <a:ln w="889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charset="0"/>
            </a:endParaRPr>
          </a:p>
        </p:txBody>
      </p:sp>
      <p:cxnSp>
        <p:nvCxnSpPr>
          <p:cNvPr id="27" name="Straight Arrow Connector 26"/>
          <p:cNvCxnSpPr/>
          <p:nvPr/>
        </p:nvCxnSpPr>
        <p:spPr bwMode="auto">
          <a:xfrm flipH="1">
            <a:off x="3795993" y="2608905"/>
            <a:ext cx="8033" cy="361314"/>
          </a:xfrm>
          <a:prstGeom prst="straightConnector1">
            <a:avLst/>
          </a:prstGeom>
          <a:noFill/>
          <a:ln w="2857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636928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569" y="21771"/>
            <a:ext cx="8715375" cy="538744"/>
          </a:xfrm>
        </p:spPr>
        <p:txBody>
          <a:bodyPr/>
          <a:lstStyle/>
          <a:p>
            <a:r>
              <a:rPr lang="en-US" dirty="0" smtClean="0"/>
              <a:t>Spatial Distribution </a:t>
            </a:r>
            <a:r>
              <a:rPr lang="mr-IN" dirty="0" smtClean="0"/>
              <a:t>–</a:t>
            </a:r>
            <a:r>
              <a:rPr lang="en-US" dirty="0" smtClean="0"/>
              <a:t> C130</a:t>
            </a:r>
            <a:endParaRPr lang="en-US" dirty="0"/>
          </a:p>
        </p:txBody>
      </p:sp>
      <p:pic>
        <p:nvPicPr>
          <p:cNvPr id="18" name="Picture 17"/>
          <p:cNvPicPr/>
          <p:nvPr/>
        </p:nvPicPr>
        <p:blipFill rotWithShape="1">
          <a:blip r:embed="rId2"/>
          <a:srcRect l="3311"/>
          <a:stretch/>
        </p:blipFill>
        <p:spPr>
          <a:xfrm>
            <a:off x="1066800" y="1211943"/>
            <a:ext cx="3047999" cy="2579914"/>
          </a:xfrm>
          <a:prstGeom prst="rect">
            <a:avLst/>
          </a:prstGeom>
        </p:spPr>
      </p:pic>
      <p:pic>
        <p:nvPicPr>
          <p:cNvPr id="19" name="Picture 18"/>
          <p:cNvPicPr/>
          <p:nvPr/>
        </p:nvPicPr>
        <p:blipFill>
          <a:blip r:embed="rId3"/>
          <a:stretch>
            <a:fillRect/>
          </a:stretch>
        </p:blipFill>
        <p:spPr>
          <a:xfrm>
            <a:off x="5003687" y="1253914"/>
            <a:ext cx="3072551" cy="2558350"/>
          </a:xfrm>
          <a:prstGeom prst="rect">
            <a:avLst/>
          </a:prstGeom>
        </p:spPr>
      </p:pic>
      <p:pic>
        <p:nvPicPr>
          <p:cNvPr id="20" name="Picture 19"/>
          <p:cNvPicPr/>
          <p:nvPr/>
        </p:nvPicPr>
        <p:blipFill rotWithShape="1">
          <a:blip r:embed="rId4"/>
          <a:srcRect l="2028" r="-1"/>
          <a:stretch/>
        </p:blipFill>
        <p:spPr>
          <a:xfrm>
            <a:off x="1066800" y="4157843"/>
            <a:ext cx="3088469" cy="2627586"/>
          </a:xfrm>
          <a:prstGeom prst="rect">
            <a:avLst/>
          </a:prstGeom>
        </p:spPr>
      </p:pic>
      <p:pic>
        <p:nvPicPr>
          <p:cNvPr id="21" name="Picture 20"/>
          <p:cNvPicPr/>
          <p:nvPr/>
        </p:nvPicPr>
        <p:blipFill rotWithShape="1">
          <a:blip r:embed="rId5"/>
          <a:srcRect r="1930"/>
          <a:stretch/>
        </p:blipFill>
        <p:spPr>
          <a:xfrm>
            <a:off x="5029200" y="4155114"/>
            <a:ext cx="3091543" cy="2673857"/>
          </a:xfrm>
          <a:prstGeom prst="rect">
            <a:avLst/>
          </a:prstGeom>
        </p:spPr>
      </p:pic>
      <p:sp>
        <p:nvSpPr>
          <p:cNvPr id="8" name="TextBox 7"/>
          <p:cNvSpPr txBox="1"/>
          <p:nvPr/>
        </p:nvSpPr>
        <p:spPr>
          <a:xfrm>
            <a:off x="1066800" y="961150"/>
            <a:ext cx="3055256" cy="400110"/>
          </a:xfrm>
          <a:prstGeom prst="rect">
            <a:avLst/>
          </a:prstGeom>
          <a:solidFill>
            <a:schemeClr val="bg1"/>
          </a:solidFill>
        </p:spPr>
        <p:txBody>
          <a:bodyPr wrap="square" rtlCol="0">
            <a:spAutoFit/>
          </a:bodyPr>
          <a:lstStyle/>
          <a:p>
            <a:pPr algn="ctr"/>
            <a:r>
              <a:rPr lang="en-US" sz="2000" b="1" smtClean="0">
                <a:latin typeface="Avenir Book" charset="0"/>
                <a:ea typeface="Avenir Book" charset="0"/>
                <a:cs typeface="Avenir Book" charset="0"/>
              </a:rPr>
              <a:t>C-130 </a:t>
            </a:r>
            <a:r>
              <a:rPr lang="en-US" sz="2000" b="1" dirty="0" smtClean="0">
                <a:latin typeface="Avenir Book" charset="0"/>
                <a:ea typeface="Avenir Book" charset="0"/>
                <a:cs typeface="Avenir Book" charset="0"/>
              </a:rPr>
              <a:t>NO</a:t>
            </a:r>
            <a:r>
              <a:rPr lang="en-US" sz="2000" b="1" baseline="-25000" dirty="0" smtClean="0">
                <a:latin typeface="Avenir Book" charset="0"/>
                <a:ea typeface="Avenir Book" charset="0"/>
                <a:cs typeface="Avenir Book" charset="0"/>
              </a:rPr>
              <a:t>x</a:t>
            </a:r>
            <a:endParaRPr lang="en-US" sz="2000" b="1" baseline="-25000" dirty="0">
              <a:latin typeface="Avenir Book" charset="0"/>
              <a:ea typeface="Avenir Book" charset="0"/>
              <a:cs typeface="Avenir Book" charset="0"/>
            </a:endParaRPr>
          </a:p>
        </p:txBody>
      </p:sp>
      <p:sp>
        <p:nvSpPr>
          <p:cNvPr id="23" name="TextBox 22"/>
          <p:cNvSpPr txBox="1"/>
          <p:nvPr/>
        </p:nvSpPr>
        <p:spPr>
          <a:xfrm>
            <a:off x="5000172" y="978670"/>
            <a:ext cx="3076066" cy="400110"/>
          </a:xfrm>
          <a:prstGeom prst="rect">
            <a:avLst/>
          </a:prstGeom>
          <a:solidFill>
            <a:schemeClr val="bg1"/>
          </a:solidFill>
        </p:spPr>
        <p:txBody>
          <a:bodyPr wrap="square" rtlCol="0">
            <a:spAutoFit/>
          </a:bodyPr>
          <a:lstStyle/>
          <a:p>
            <a:pPr algn="ctr"/>
            <a:r>
              <a:rPr lang="en-US" sz="2000" b="1" dirty="0" err="1" smtClean="0">
                <a:latin typeface="Avenir Book" charset="0"/>
                <a:ea typeface="Avenir Book" charset="0"/>
                <a:cs typeface="Avenir Book" charset="0"/>
              </a:rPr>
              <a:t>TR</a:t>
            </a:r>
            <a:r>
              <a:rPr lang="en-US" sz="2000" b="1" baseline="30000" dirty="0" err="1" smtClean="0">
                <a:latin typeface="Avenir Book" charset="0"/>
                <a:ea typeface="Avenir Book" charset="0"/>
                <a:cs typeface="Avenir Book" charset="0"/>
              </a:rPr>
              <a:t>AreaMobile</a:t>
            </a:r>
            <a:endParaRPr lang="en-US" sz="2000" b="1" baseline="30000" dirty="0">
              <a:latin typeface="Avenir Book" charset="0"/>
              <a:ea typeface="Avenir Book" charset="0"/>
              <a:cs typeface="Avenir Book" charset="0"/>
            </a:endParaRPr>
          </a:p>
        </p:txBody>
      </p:sp>
      <p:sp>
        <p:nvSpPr>
          <p:cNvPr id="24" name="TextBox 23"/>
          <p:cNvSpPr txBox="1"/>
          <p:nvPr/>
        </p:nvSpPr>
        <p:spPr>
          <a:xfrm>
            <a:off x="5034699" y="3922190"/>
            <a:ext cx="3041539" cy="400110"/>
          </a:xfrm>
          <a:prstGeom prst="rect">
            <a:avLst/>
          </a:prstGeom>
          <a:solidFill>
            <a:schemeClr val="bg1"/>
          </a:solidFill>
        </p:spPr>
        <p:txBody>
          <a:bodyPr wrap="square" rtlCol="0">
            <a:spAutoFit/>
          </a:bodyPr>
          <a:lstStyle/>
          <a:p>
            <a:pPr algn="ctr"/>
            <a:r>
              <a:rPr lang="en-US" sz="2000" b="1" dirty="0" smtClean="0">
                <a:latin typeface="Avenir Book" charset="0"/>
                <a:ea typeface="Avenir Book" charset="0"/>
                <a:cs typeface="Avenir Book" charset="0"/>
              </a:rPr>
              <a:t>TR</a:t>
            </a:r>
            <a:r>
              <a:rPr lang="en-US" sz="2000" b="1" baseline="30000" dirty="0" smtClean="0">
                <a:latin typeface="Avenir Book" charset="0"/>
                <a:ea typeface="Avenir Book" charset="0"/>
                <a:cs typeface="Avenir Book" charset="0"/>
              </a:rPr>
              <a:t>OG</a:t>
            </a:r>
            <a:endParaRPr lang="en-US" sz="2000" b="1" baseline="30000" dirty="0">
              <a:latin typeface="Avenir Book" charset="0"/>
              <a:ea typeface="Avenir Book" charset="0"/>
              <a:cs typeface="Avenir Book" charset="0"/>
            </a:endParaRPr>
          </a:p>
        </p:txBody>
      </p:sp>
      <p:sp>
        <p:nvSpPr>
          <p:cNvPr id="26" name="TextBox 25"/>
          <p:cNvSpPr txBox="1"/>
          <p:nvPr/>
        </p:nvSpPr>
        <p:spPr>
          <a:xfrm>
            <a:off x="1066800" y="3912680"/>
            <a:ext cx="3077470" cy="400110"/>
          </a:xfrm>
          <a:prstGeom prst="rect">
            <a:avLst/>
          </a:prstGeom>
          <a:solidFill>
            <a:schemeClr val="bg1"/>
          </a:solidFill>
        </p:spPr>
        <p:txBody>
          <a:bodyPr wrap="square" rtlCol="0">
            <a:spAutoFit/>
          </a:bodyPr>
          <a:lstStyle/>
          <a:p>
            <a:pPr algn="ctr"/>
            <a:r>
              <a:rPr lang="en-US" sz="2000" b="1" dirty="0" smtClean="0">
                <a:latin typeface="Avenir Book" charset="0"/>
                <a:ea typeface="Avenir Book" charset="0"/>
                <a:cs typeface="Avenir Book" charset="0"/>
              </a:rPr>
              <a:t>C-130 Ethane</a:t>
            </a:r>
            <a:endParaRPr lang="en-US" sz="2000" b="1" baseline="-25000" dirty="0">
              <a:latin typeface="Avenir Book" charset="0"/>
              <a:ea typeface="Avenir Book" charset="0"/>
              <a:cs typeface="Avenir Book" charset="0"/>
            </a:endParaRPr>
          </a:p>
        </p:txBody>
      </p:sp>
      <p:pic>
        <p:nvPicPr>
          <p:cNvPr id="27" name="Picture 2" descr="http://www.eol.ucar.edu/system/files/images/field_project/ACE-1/c13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 y="163606"/>
            <a:ext cx="1678203" cy="99759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8120743" y="6506906"/>
            <a:ext cx="1008609" cy="307777"/>
          </a:xfrm>
          <a:prstGeom prst="rect">
            <a:avLst/>
          </a:prstGeom>
          <a:noFill/>
        </p:spPr>
        <p:txBody>
          <a:bodyPr wrap="none" rtlCol="0">
            <a:spAutoFit/>
          </a:bodyPr>
          <a:lstStyle/>
          <a:p>
            <a:r>
              <a:rPr lang="en-US" sz="1400" dirty="0" smtClean="0"/>
              <a:t>&lt;</a:t>
            </a:r>
            <a:r>
              <a:rPr lang="en-US" sz="1400" smtClean="0"/>
              <a:t>3km ag</a:t>
            </a:r>
            <a:endParaRPr lang="en-US" sz="1400" dirty="0"/>
          </a:p>
        </p:txBody>
      </p:sp>
    </p:spTree>
    <p:extLst>
      <p:ext uri="{BB962C8B-B14F-4D97-AF65-F5344CB8AC3E}">
        <p14:creationId xmlns:p14="http://schemas.microsoft.com/office/powerpoint/2010/main" val="961928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a:blip r:embed="rId2"/>
          <a:stretch>
            <a:fillRect/>
          </a:stretch>
        </p:blipFill>
        <p:spPr>
          <a:xfrm>
            <a:off x="1023257" y="1156953"/>
            <a:ext cx="3026229" cy="2653047"/>
          </a:xfrm>
          <a:prstGeom prst="rect">
            <a:avLst/>
          </a:prstGeom>
        </p:spPr>
      </p:pic>
      <p:pic>
        <p:nvPicPr>
          <p:cNvPr id="13" name="Picture 12"/>
          <p:cNvPicPr/>
          <p:nvPr/>
        </p:nvPicPr>
        <p:blipFill>
          <a:blip r:embed="rId3"/>
          <a:stretch>
            <a:fillRect/>
          </a:stretch>
        </p:blipFill>
        <p:spPr>
          <a:xfrm>
            <a:off x="5007429" y="1219395"/>
            <a:ext cx="3026229" cy="2615245"/>
          </a:xfrm>
          <a:prstGeom prst="rect">
            <a:avLst/>
          </a:prstGeom>
        </p:spPr>
      </p:pic>
      <p:pic>
        <p:nvPicPr>
          <p:cNvPr id="14" name="Picture 13"/>
          <p:cNvPicPr/>
          <p:nvPr/>
        </p:nvPicPr>
        <p:blipFill>
          <a:blip r:embed="rId4"/>
          <a:stretch>
            <a:fillRect/>
          </a:stretch>
        </p:blipFill>
        <p:spPr>
          <a:xfrm>
            <a:off x="1052507" y="4175445"/>
            <a:ext cx="3026229" cy="2577442"/>
          </a:xfrm>
          <a:prstGeom prst="rect">
            <a:avLst/>
          </a:prstGeom>
        </p:spPr>
      </p:pic>
      <p:pic>
        <p:nvPicPr>
          <p:cNvPr id="15" name="Picture 14"/>
          <p:cNvPicPr/>
          <p:nvPr/>
        </p:nvPicPr>
        <p:blipFill>
          <a:blip r:embed="rId5"/>
          <a:stretch>
            <a:fillRect/>
          </a:stretch>
        </p:blipFill>
        <p:spPr>
          <a:xfrm>
            <a:off x="5019964" y="4158530"/>
            <a:ext cx="3026229" cy="2639301"/>
          </a:xfrm>
          <a:prstGeom prst="rect">
            <a:avLst/>
          </a:prstGeom>
        </p:spPr>
      </p:pic>
      <p:sp>
        <p:nvSpPr>
          <p:cNvPr id="2" name="Title 1"/>
          <p:cNvSpPr>
            <a:spLocks noGrp="1"/>
          </p:cNvSpPr>
          <p:nvPr>
            <p:ph type="title"/>
          </p:nvPr>
        </p:nvSpPr>
        <p:spPr>
          <a:xfrm>
            <a:off x="221569" y="21771"/>
            <a:ext cx="8715375" cy="538744"/>
          </a:xfrm>
        </p:spPr>
        <p:txBody>
          <a:bodyPr/>
          <a:lstStyle/>
          <a:p>
            <a:r>
              <a:rPr lang="en-US" dirty="0" smtClean="0"/>
              <a:t>Spatial Distribution </a:t>
            </a:r>
            <a:r>
              <a:rPr lang="mr-IN" dirty="0" smtClean="0"/>
              <a:t>–</a:t>
            </a:r>
            <a:r>
              <a:rPr lang="en-US" dirty="0" smtClean="0"/>
              <a:t> P3B</a:t>
            </a:r>
            <a:endParaRPr lang="en-US" dirty="0"/>
          </a:p>
        </p:txBody>
      </p:sp>
      <p:sp>
        <p:nvSpPr>
          <p:cNvPr id="8" name="TextBox 7"/>
          <p:cNvSpPr txBox="1"/>
          <p:nvPr/>
        </p:nvSpPr>
        <p:spPr>
          <a:xfrm>
            <a:off x="1023258" y="961150"/>
            <a:ext cx="3033485" cy="400110"/>
          </a:xfrm>
          <a:prstGeom prst="rect">
            <a:avLst/>
          </a:prstGeom>
          <a:solidFill>
            <a:schemeClr val="bg1"/>
          </a:solidFill>
        </p:spPr>
        <p:txBody>
          <a:bodyPr wrap="square" rtlCol="0">
            <a:spAutoFit/>
          </a:bodyPr>
          <a:lstStyle/>
          <a:p>
            <a:pPr algn="ctr"/>
            <a:r>
              <a:rPr lang="en-US" sz="2000" b="1" dirty="0" smtClean="0">
                <a:latin typeface="Avenir Book" charset="0"/>
                <a:ea typeface="Avenir Book" charset="0"/>
                <a:cs typeface="Avenir Book" charset="0"/>
              </a:rPr>
              <a:t>P-3 NO</a:t>
            </a:r>
            <a:r>
              <a:rPr lang="en-US" sz="2000" b="1" baseline="-25000" dirty="0" smtClean="0">
                <a:latin typeface="Avenir Book" charset="0"/>
                <a:ea typeface="Avenir Book" charset="0"/>
                <a:cs typeface="Avenir Book" charset="0"/>
              </a:rPr>
              <a:t>x</a:t>
            </a:r>
            <a:endParaRPr lang="en-US" sz="2000" b="1" baseline="-25000" dirty="0">
              <a:latin typeface="Avenir Book" charset="0"/>
              <a:ea typeface="Avenir Book" charset="0"/>
              <a:cs typeface="Avenir Book" charset="0"/>
            </a:endParaRPr>
          </a:p>
        </p:txBody>
      </p:sp>
      <p:sp>
        <p:nvSpPr>
          <p:cNvPr id="23" name="TextBox 22"/>
          <p:cNvSpPr txBox="1"/>
          <p:nvPr/>
        </p:nvSpPr>
        <p:spPr>
          <a:xfrm>
            <a:off x="5000172" y="978670"/>
            <a:ext cx="3033486" cy="400110"/>
          </a:xfrm>
          <a:prstGeom prst="rect">
            <a:avLst/>
          </a:prstGeom>
          <a:solidFill>
            <a:schemeClr val="bg1"/>
          </a:solidFill>
        </p:spPr>
        <p:txBody>
          <a:bodyPr wrap="square" rtlCol="0">
            <a:spAutoFit/>
          </a:bodyPr>
          <a:lstStyle/>
          <a:p>
            <a:pPr algn="ctr"/>
            <a:r>
              <a:rPr lang="en-US" sz="2000" b="1" dirty="0" err="1" smtClean="0">
                <a:latin typeface="Avenir Book" charset="0"/>
                <a:ea typeface="Avenir Book" charset="0"/>
                <a:cs typeface="Avenir Book" charset="0"/>
              </a:rPr>
              <a:t>TR</a:t>
            </a:r>
            <a:r>
              <a:rPr lang="en-US" sz="2000" b="1" baseline="30000" dirty="0" err="1" smtClean="0">
                <a:latin typeface="Avenir Book" charset="0"/>
                <a:ea typeface="Avenir Book" charset="0"/>
                <a:cs typeface="Avenir Book" charset="0"/>
              </a:rPr>
              <a:t>AreaMobile</a:t>
            </a:r>
            <a:endParaRPr lang="en-US" sz="2000" b="1" baseline="30000" dirty="0">
              <a:latin typeface="Avenir Book" charset="0"/>
              <a:ea typeface="Avenir Book" charset="0"/>
              <a:cs typeface="Avenir Book" charset="0"/>
            </a:endParaRPr>
          </a:p>
        </p:txBody>
      </p:sp>
      <p:sp>
        <p:nvSpPr>
          <p:cNvPr id="24" name="TextBox 23"/>
          <p:cNvSpPr txBox="1"/>
          <p:nvPr/>
        </p:nvSpPr>
        <p:spPr>
          <a:xfrm>
            <a:off x="5034700" y="3922190"/>
            <a:ext cx="3011494" cy="400110"/>
          </a:xfrm>
          <a:prstGeom prst="rect">
            <a:avLst/>
          </a:prstGeom>
          <a:solidFill>
            <a:schemeClr val="bg1"/>
          </a:solidFill>
        </p:spPr>
        <p:txBody>
          <a:bodyPr wrap="square" rtlCol="0">
            <a:spAutoFit/>
          </a:bodyPr>
          <a:lstStyle/>
          <a:p>
            <a:pPr algn="ctr"/>
            <a:r>
              <a:rPr lang="en-US" sz="2000" b="1" dirty="0" smtClean="0">
                <a:latin typeface="Avenir Book" charset="0"/>
                <a:ea typeface="Avenir Book" charset="0"/>
                <a:cs typeface="Avenir Book" charset="0"/>
              </a:rPr>
              <a:t>TR</a:t>
            </a:r>
            <a:r>
              <a:rPr lang="en-US" sz="2000" b="1" baseline="30000" dirty="0" smtClean="0">
                <a:latin typeface="Avenir Book" charset="0"/>
                <a:ea typeface="Avenir Book" charset="0"/>
                <a:cs typeface="Avenir Book" charset="0"/>
              </a:rPr>
              <a:t>OG</a:t>
            </a:r>
            <a:endParaRPr lang="en-US" sz="2000" b="1" baseline="30000" dirty="0">
              <a:latin typeface="Avenir Book" charset="0"/>
              <a:ea typeface="Avenir Book" charset="0"/>
              <a:cs typeface="Avenir Book" charset="0"/>
            </a:endParaRPr>
          </a:p>
        </p:txBody>
      </p:sp>
      <p:sp>
        <p:nvSpPr>
          <p:cNvPr id="26" name="TextBox 25"/>
          <p:cNvSpPr txBox="1"/>
          <p:nvPr/>
        </p:nvSpPr>
        <p:spPr>
          <a:xfrm>
            <a:off x="1052286" y="3912680"/>
            <a:ext cx="3026450" cy="400110"/>
          </a:xfrm>
          <a:prstGeom prst="rect">
            <a:avLst/>
          </a:prstGeom>
          <a:solidFill>
            <a:schemeClr val="bg1"/>
          </a:solidFill>
        </p:spPr>
        <p:txBody>
          <a:bodyPr wrap="square" rtlCol="0">
            <a:spAutoFit/>
          </a:bodyPr>
          <a:lstStyle/>
          <a:p>
            <a:pPr algn="ctr"/>
            <a:r>
              <a:rPr lang="en-US" sz="2000" b="1" dirty="0" smtClean="0">
                <a:latin typeface="Avenir Book" charset="0"/>
                <a:ea typeface="Avenir Book" charset="0"/>
                <a:cs typeface="Avenir Book" charset="0"/>
              </a:rPr>
              <a:t>P-3 Ethane</a:t>
            </a:r>
            <a:endParaRPr lang="en-US" sz="2000" b="1" baseline="-25000" dirty="0">
              <a:latin typeface="Avenir Book" charset="0"/>
              <a:ea typeface="Avenir Book" charset="0"/>
              <a:cs typeface="Avenir Book" charset="0"/>
            </a:endParaRPr>
          </a:p>
        </p:txBody>
      </p:sp>
      <p:pic>
        <p:nvPicPr>
          <p:cNvPr id="16" name="Picture 4" descr="http://www.baltimoresun.com/media/photo/2011-06/62702084.jpg"/>
          <p:cNvPicPr>
            <a:picLocks noChangeAspect="1" noChangeArrowheads="1"/>
          </p:cNvPicPr>
          <p:nvPr/>
        </p:nvPicPr>
        <p:blipFill rotWithShape="1">
          <a:blip r:embed="rId6">
            <a:extLst>
              <a:ext uri="{28A0092B-C50C-407E-A947-70E740481C1C}">
                <a14:useLocalDpi xmlns:a14="http://schemas.microsoft.com/office/drawing/2010/main" val="0"/>
              </a:ext>
            </a:extLst>
          </a:blip>
          <a:srcRect t="23492" r="8084"/>
          <a:stretch/>
        </p:blipFill>
        <p:spPr bwMode="auto">
          <a:xfrm>
            <a:off x="72571" y="100417"/>
            <a:ext cx="1618343" cy="1010291"/>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TextBox 17"/>
          <p:cNvSpPr txBox="1"/>
          <p:nvPr/>
        </p:nvSpPr>
        <p:spPr>
          <a:xfrm>
            <a:off x="8120743" y="6506906"/>
            <a:ext cx="1008609" cy="307777"/>
          </a:xfrm>
          <a:prstGeom prst="rect">
            <a:avLst/>
          </a:prstGeom>
          <a:noFill/>
        </p:spPr>
        <p:txBody>
          <a:bodyPr wrap="none" rtlCol="0">
            <a:spAutoFit/>
          </a:bodyPr>
          <a:lstStyle/>
          <a:p>
            <a:r>
              <a:rPr lang="en-US" sz="1400" dirty="0" smtClean="0"/>
              <a:t>&lt;</a:t>
            </a:r>
            <a:r>
              <a:rPr lang="en-US" sz="1400" smtClean="0"/>
              <a:t>3km ag</a:t>
            </a:r>
            <a:endParaRPr lang="en-US" sz="1400" dirty="0"/>
          </a:p>
        </p:txBody>
      </p:sp>
    </p:spTree>
    <p:extLst>
      <p:ext uri="{BB962C8B-B14F-4D97-AF65-F5344CB8AC3E}">
        <p14:creationId xmlns:p14="http://schemas.microsoft.com/office/powerpoint/2010/main" val="10970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Correlations</a:t>
            </a:r>
            <a:endParaRPr lang="en-US" dirty="0"/>
          </a:p>
        </p:txBody>
      </p:sp>
      <p:pic>
        <p:nvPicPr>
          <p:cNvPr id="19" name="Picture 2" descr="http://www.eol.ucar.edu/system/files/images/field_project/ACE-1/c1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5830" y="1265235"/>
            <a:ext cx="2486295" cy="1477965"/>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4" descr="http://www.baltimoresun.com/media/photo/2011-06/62702084.jpg"/>
          <p:cNvPicPr>
            <a:picLocks noChangeAspect="1" noChangeArrowheads="1"/>
          </p:cNvPicPr>
          <p:nvPr/>
        </p:nvPicPr>
        <p:blipFill rotWithShape="1">
          <a:blip r:embed="rId4">
            <a:extLst>
              <a:ext uri="{28A0092B-C50C-407E-A947-70E740481C1C}">
                <a14:useLocalDpi xmlns:a14="http://schemas.microsoft.com/office/drawing/2010/main" val="0"/>
              </a:ext>
            </a:extLst>
          </a:blip>
          <a:srcRect t="23492" r="8084"/>
          <a:stretch/>
        </p:blipFill>
        <p:spPr bwMode="auto">
          <a:xfrm>
            <a:off x="1542028" y="4378926"/>
            <a:ext cx="2397610" cy="1496768"/>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4906174" y="769809"/>
            <a:ext cx="1018227" cy="461665"/>
          </a:xfrm>
          <a:prstGeom prst="rect">
            <a:avLst/>
          </a:prstGeom>
          <a:noFill/>
        </p:spPr>
        <p:txBody>
          <a:bodyPr wrap="none" rtlCol="0">
            <a:spAutoFit/>
          </a:bodyPr>
          <a:lstStyle/>
          <a:p>
            <a:r>
              <a:rPr lang="en-US" dirty="0" smtClean="0">
                <a:latin typeface="Avenir Book" charset="0"/>
                <a:ea typeface="Avenir Book" charset="0"/>
                <a:cs typeface="Avenir Book" charset="0"/>
              </a:rPr>
              <a:t>C-130</a:t>
            </a:r>
          </a:p>
        </p:txBody>
      </p:sp>
      <p:grpSp>
        <p:nvGrpSpPr>
          <p:cNvPr id="6" name="Group 5"/>
          <p:cNvGrpSpPr/>
          <p:nvPr/>
        </p:nvGrpSpPr>
        <p:grpSpPr>
          <a:xfrm>
            <a:off x="58760" y="712702"/>
            <a:ext cx="4652463" cy="2955381"/>
            <a:chOff x="2176506" y="672462"/>
            <a:chExt cx="4652463" cy="2955381"/>
          </a:xfrm>
        </p:grpSpPr>
        <p:pic>
          <p:nvPicPr>
            <p:cNvPr id="17" name="Picture 16"/>
            <p:cNvPicPr/>
            <p:nvPr/>
          </p:nvPicPr>
          <p:blipFill rotWithShape="1">
            <a:blip r:embed="rId5"/>
            <a:srcRect t="6053"/>
            <a:stretch/>
          </p:blipFill>
          <p:spPr>
            <a:xfrm>
              <a:off x="2176506" y="672462"/>
              <a:ext cx="4652463" cy="2955381"/>
            </a:xfrm>
            <a:prstGeom prst="rect">
              <a:avLst/>
            </a:prstGeom>
          </p:spPr>
        </p:pic>
        <p:sp>
          <p:nvSpPr>
            <p:cNvPr id="5" name="TextBox 4"/>
            <p:cNvSpPr txBox="1"/>
            <p:nvPr/>
          </p:nvSpPr>
          <p:spPr>
            <a:xfrm>
              <a:off x="2757487" y="2830822"/>
              <a:ext cx="1579728" cy="246221"/>
            </a:xfrm>
            <a:prstGeom prst="rect">
              <a:avLst/>
            </a:prstGeom>
            <a:solidFill>
              <a:schemeClr val="bg1"/>
            </a:solidFill>
          </p:spPr>
          <p:txBody>
            <a:bodyPr wrap="none" lIns="0" tIns="0" rIns="0" bIns="0" rtlCol="0">
              <a:spAutoFit/>
            </a:bodyPr>
            <a:lstStyle/>
            <a:p>
              <a:r>
                <a:rPr lang="en-US" sz="1600" b="1" dirty="0" err="1" smtClean="0">
                  <a:solidFill>
                    <a:srgbClr val="0070C0"/>
                  </a:solidFill>
                  <a:latin typeface="Avenir Book" charset="0"/>
                  <a:ea typeface="Avenir Book" charset="0"/>
                  <a:cs typeface="Avenir Book" charset="0"/>
                </a:rPr>
                <a:t>TR</a:t>
              </a:r>
              <a:r>
                <a:rPr lang="en-US" sz="1600" b="1" baseline="30000" dirty="0" err="1" smtClean="0">
                  <a:solidFill>
                    <a:srgbClr val="0070C0"/>
                  </a:solidFill>
                  <a:latin typeface="Avenir Book" charset="0"/>
                  <a:ea typeface="Avenir Book" charset="0"/>
                  <a:cs typeface="Avenir Book" charset="0"/>
                </a:rPr>
                <a:t>AreaMobile</a:t>
              </a:r>
              <a:r>
                <a:rPr lang="en-US" sz="1600" b="1" dirty="0" smtClean="0">
                  <a:latin typeface="Avenir Book" charset="0"/>
                  <a:ea typeface="Avenir Book" charset="0"/>
                  <a:cs typeface="Avenir Book" charset="0"/>
                </a:rPr>
                <a:t>   </a:t>
              </a:r>
              <a:r>
                <a:rPr lang="en-US" sz="1600" b="1" dirty="0" smtClean="0">
                  <a:solidFill>
                    <a:srgbClr val="FF0000"/>
                  </a:solidFill>
                  <a:latin typeface="Avenir Book" charset="0"/>
                  <a:ea typeface="Avenir Book" charset="0"/>
                  <a:cs typeface="Avenir Book" charset="0"/>
                </a:rPr>
                <a:t>TR</a:t>
              </a:r>
              <a:r>
                <a:rPr lang="en-US" sz="1600" b="1" baseline="30000" dirty="0" smtClean="0">
                  <a:solidFill>
                    <a:srgbClr val="FF0000"/>
                  </a:solidFill>
                  <a:latin typeface="Avenir Book" charset="0"/>
                  <a:ea typeface="Avenir Book" charset="0"/>
                  <a:cs typeface="Avenir Book" charset="0"/>
                </a:rPr>
                <a:t>OG</a:t>
              </a:r>
              <a:endParaRPr lang="en-US" sz="1600" b="1" baseline="30000" dirty="0">
                <a:solidFill>
                  <a:srgbClr val="FF0000"/>
                </a:solidFill>
                <a:latin typeface="Avenir Book" charset="0"/>
                <a:ea typeface="Avenir Book" charset="0"/>
                <a:cs typeface="Avenir Book" charset="0"/>
              </a:endParaRPr>
            </a:p>
          </p:txBody>
        </p:sp>
      </p:grpSp>
      <p:pic>
        <p:nvPicPr>
          <p:cNvPr id="18" name="Picture 17"/>
          <p:cNvPicPr/>
          <p:nvPr/>
        </p:nvPicPr>
        <p:blipFill rotWithShape="1">
          <a:blip r:embed="rId6"/>
          <a:srcRect t="4421"/>
          <a:stretch/>
        </p:blipFill>
        <p:spPr>
          <a:xfrm>
            <a:off x="4160557" y="3727995"/>
            <a:ext cx="4623435" cy="3059521"/>
          </a:xfrm>
          <a:prstGeom prst="rect">
            <a:avLst/>
          </a:prstGeom>
        </p:spPr>
      </p:pic>
      <p:sp>
        <p:nvSpPr>
          <p:cNvPr id="22" name="TextBox 21"/>
          <p:cNvSpPr txBox="1"/>
          <p:nvPr/>
        </p:nvSpPr>
        <p:spPr>
          <a:xfrm>
            <a:off x="3354324" y="4002988"/>
            <a:ext cx="1170627" cy="461665"/>
          </a:xfrm>
          <a:prstGeom prst="rect">
            <a:avLst/>
          </a:prstGeom>
          <a:noFill/>
        </p:spPr>
        <p:txBody>
          <a:bodyPr wrap="square" rtlCol="0">
            <a:spAutoFit/>
          </a:bodyPr>
          <a:lstStyle/>
          <a:p>
            <a:r>
              <a:rPr lang="en-US" dirty="0" smtClean="0">
                <a:latin typeface="Avenir Book" charset="0"/>
                <a:ea typeface="Avenir Book" charset="0"/>
                <a:cs typeface="Avenir Book" charset="0"/>
              </a:rPr>
              <a:t>P-3</a:t>
            </a:r>
            <a:endParaRPr lang="en-US" dirty="0">
              <a:latin typeface="Avenir Book" charset="0"/>
              <a:ea typeface="Avenir Book" charset="0"/>
              <a:cs typeface="Avenir Book" charset="0"/>
            </a:endParaRPr>
          </a:p>
        </p:txBody>
      </p:sp>
      <p:sp>
        <p:nvSpPr>
          <p:cNvPr id="14" name="TextBox 13"/>
          <p:cNvSpPr txBox="1"/>
          <p:nvPr/>
        </p:nvSpPr>
        <p:spPr>
          <a:xfrm>
            <a:off x="4711223" y="6006218"/>
            <a:ext cx="1579728" cy="246221"/>
          </a:xfrm>
          <a:prstGeom prst="rect">
            <a:avLst/>
          </a:prstGeom>
          <a:solidFill>
            <a:schemeClr val="bg1"/>
          </a:solidFill>
        </p:spPr>
        <p:txBody>
          <a:bodyPr wrap="none" lIns="0" tIns="0" rIns="0" bIns="0" rtlCol="0">
            <a:spAutoFit/>
          </a:bodyPr>
          <a:lstStyle/>
          <a:p>
            <a:r>
              <a:rPr lang="en-US" sz="1600" b="1" dirty="0" err="1" smtClean="0">
                <a:solidFill>
                  <a:srgbClr val="0070C0"/>
                </a:solidFill>
                <a:latin typeface="Avenir Book" charset="0"/>
                <a:ea typeface="Avenir Book" charset="0"/>
                <a:cs typeface="Avenir Book" charset="0"/>
              </a:rPr>
              <a:t>TR</a:t>
            </a:r>
            <a:r>
              <a:rPr lang="en-US" sz="1600" b="1" baseline="30000" dirty="0" err="1" smtClean="0">
                <a:solidFill>
                  <a:srgbClr val="0070C0"/>
                </a:solidFill>
                <a:latin typeface="Avenir Book" charset="0"/>
                <a:ea typeface="Avenir Book" charset="0"/>
                <a:cs typeface="Avenir Book" charset="0"/>
              </a:rPr>
              <a:t>AreaMobile</a:t>
            </a:r>
            <a:r>
              <a:rPr lang="en-US" sz="1600" b="1" dirty="0" smtClean="0">
                <a:latin typeface="Avenir Book" charset="0"/>
                <a:ea typeface="Avenir Book" charset="0"/>
                <a:cs typeface="Avenir Book" charset="0"/>
              </a:rPr>
              <a:t>   </a:t>
            </a:r>
            <a:r>
              <a:rPr lang="en-US" sz="1600" b="1" dirty="0" smtClean="0">
                <a:solidFill>
                  <a:srgbClr val="FF0000"/>
                </a:solidFill>
                <a:latin typeface="Avenir Book" charset="0"/>
                <a:ea typeface="Avenir Book" charset="0"/>
                <a:cs typeface="Avenir Book" charset="0"/>
              </a:rPr>
              <a:t>TR</a:t>
            </a:r>
            <a:r>
              <a:rPr lang="en-US" sz="1600" b="1" baseline="30000" dirty="0" smtClean="0">
                <a:solidFill>
                  <a:srgbClr val="FF0000"/>
                </a:solidFill>
                <a:latin typeface="Avenir Book" charset="0"/>
                <a:ea typeface="Avenir Book" charset="0"/>
                <a:cs typeface="Avenir Book" charset="0"/>
              </a:rPr>
              <a:t>OG</a:t>
            </a:r>
            <a:endParaRPr lang="en-US" sz="1600" b="1" baseline="30000" dirty="0">
              <a:solidFill>
                <a:srgbClr val="FF0000"/>
              </a:solidFill>
              <a:latin typeface="Avenir Book" charset="0"/>
              <a:ea typeface="Avenir Book" charset="0"/>
              <a:cs typeface="Avenir Book" charset="0"/>
            </a:endParaRPr>
          </a:p>
        </p:txBody>
      </p:sp>
    </p:spTree>
    <p:extLst>
      <p:ext uri="{BB962C8B-B14F-4D97-AF65-F5344CB8AC3E}">
        <p14:creationId xmlns:p14="http://schemas.microsoft.com/office/powerpoint/2010/main" val="1060518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 Patterns</a:t>
            </a:r>
            <a:endParaRPr lang="en-US" dirty="0"/>
          </a:p>
        </p:txBody>
      </p:sp>
      <p:pic>
        <p:nvPicPr>
          <p:cNvPr id="13" name="Picture 12"/>
          <p:cNvPicPr/>
          <p:nvPr/>
        </p:nvPicPr>
        <p:blipFill>
          <a:blip r:embed="rId3"/>
          <a:stretch>
            <a:fillRect/>
          </a:stretch>
        </p:blipFill>
        <p:spPr>
          <a:xfrm>
            <a:off x="221569" y="662540"/>
            <a:ext cx="6371771" cy="5783943"/>
          </a:xfrm>
          <a:prstGeom prst="rect">
            <a:avLst/>
          </a:prstGeom>
        </p:spPr>
      </p:pic>
      <p:sp>
        <p:nvSpPr>
          <p:cNvPr id="3" name="TextBox 2"/>
          <p:cNvSpPr txBox="1"/>
          <p:nvPr/>
        </p:nvSpPr>
        <p:spPr>
          <a:xfrm>
            <a:off x="6579052" y="799225"/>
            <a:ext cx="2499859" cy="5509200"/>
          </a:xfrm>
          <a:prstGeom prst="rect">
            <a:avLst/>
          </a:prstGeom>
          <a:noFill/>
        </p:spPr>
        <p:txBody>
          <a:bodyPr wrap="square" rtlCol="0">
            <a:spAutoFit/>
          </a:bodyPr>
          <a:lstStyle/>
          <a:p>
            <a:pPr algn="ctr"/>
            <a:r>
              <a:rPr lang="en-US" sz="1600" b="1" dirty="0" smtClean="0">
                <a:latin typeface="Avenir Book" charset="0"/>
                <a:ea typeface="Avenir Book" charset="0"/>
                <a:cs typeface="Avenir Book" charset="0"/>
              </a:rPr>
              <a:t>0-6LT</a:t>
            </a:r>
          </a:p>
          <a:p>
            <a:r>
              <a:rPr lang="en-US" sz="1600" dirty="0" err="1" smtClean="0">
                <a:latin typeface="Avenir Book" charset="0"/>
                <a:ea typeface="Avenir Book" charset="0"/>
                <a:cs typeface="Avenir Book" charset="0"/>
              </a:rPr>
              <a:t>TR</a:t>
            </a:r>
            <a:r>
              <a:rPr lang="en-US" sz="1600" baseline="30000" dirty="0" err="1" smtClean="0">
                <a:latin typeface="Avenir Book" charset="0"/>
                <a:ea typeface="Avenir Book" charset="0"/>
                <a:cs typeface="Avenir Book" charset="0"/>
              </a:rPr>
              <a:t>AreaMobile</a:t>
            </a:r>
            <a:r>
              <a:rPr lang="en-US" sz="1600" dirty="0" smtClean="0">
                <a:latin typeface="Avenir Book" charset="0"/>
                <a:ea typeface="Avenir Book" charset="0"/>
                <a:cs typeface="Avenir Book" charset="0"/>
              </a:rPr>
              <a:t> </a:t>
            </a:r>
            <a:r>
              <a:rPr lang="en-US" sz="1600" dirty="0">
                <a:latin typeface="Avenir Book" charset="0"/>
                <a:ea typeface="Avenir Book" charset="0"/>
                <a:cs typeface="Avenir Book" charset="0"/>
              </a:rPr>
              <a:t>reveals </a:t>
            </a:r>
            <a:r>
              <a:rPr lang="en-US" sz="1600" dirty="0" smtClean="0">
                <a:latin typeface="Avenir Book" charset="0"/>
                <a:ea typeface="Avenir Book" charset="0"/>
                <a:cs typeface="Avenir Book" charset="0"/>
              </a:rPr>
              <a:t>pooling </a:t>
            </a:r>
            <a:r>
              <a:rPr lang="en-US" sz="1600" dirty="0">
                <a:latin typeface="Avenir Book" charset="0"/>
                <a:ea typeface="Avenir Book" charset="0"/>
                <a:cs typeface="Avenir Book" charset="0"/>
              </a:rPr>
              <a:t>of </a:t>
            </a:r>
            <a:r>
              <a:rPr lang="en-US" sz="1600" dirty="0" smtClean="0">
                <a:latin typeface="Avenir Book" charset="0"/>
                <a:ea typeface="Avenir Book" charset="0"/>
                <a:cs typeface="Avenir Book" charset="0"/>
              </a:rPr>
              <a:t>Denver emissions into </a:t>
            </a:r>
            <a:r>
              <a:rPr lang="en-US" sz="1600" dirty="0" err="1" smtClean="0">
                <a:latin typeface="Avenir Book" charset="0"/>
                <a:ea typeface="Avenir Book" charset="0"/>
                <a:cs typeface="Avenir Book" charset="0"/>
              </a:rPr>
              <a:t>Platteriver</a:t>
            </a:r>
            <a:r>
              <a:rPr lang="en-US" sz="1600" dirty="0" smtClean="0">
                <a:latin typeface="Avenir Book" charset="0"/>
                <a:ea typeface="Avenir Book" charset="0"/>
                <a:cs typeface="Avenir Book" charset="0"/>
              </a:rPr>
              <a:t> Valley</a:t>
            </a:r>
          </a:p>
          <a:p>
            <a:endParaRPr lang="en-US" sz="1600" dirty="0">
              <a:latin typeface="Avenir Book" charset="0"/>
              <a:ea typeface="Avenir Book" charset="0"/>
              <a:cs typeface="Avenir Book" charset="0"/>
            </a:endParaRPr>
          </a:p>
          <a:p>
            <a:pPr algn="ctr"/>
            <a:r>
              <a:rPr lang="en-US" sz="1600" b="1" dirty="0">
                <a:latin typeface="Avenir Book" charset="0"/>
                <a:ea typeface="Avenir Book" charset="0"/>
                <a:cs typeface="Avenir Book" charset="0"/>
              </a:rPr>
              <a:t>6-12 </a:t>
            </a:r>
            <a:r>
              <a:rPr lang="en-US" sz="1600" b="1" dirty="0" smtClean="0">
                <a:latin typeface="Avenir Book" charset="0"/>
                <a:ea typeface="Avenir Book" charset="0"/>
                <a:cs typeface="Avenir Book" charset="0"/>
              </a:rPr>
              <a:t>LT</a:t>
            </a:r>
          </a:p>
          <a:p>
            <a:r>
              <a:rPr lang="en-US" sz="1600" dirty="0">
                <a:latin typeface="Avenir Book" charset="0"/>
                <a:ea typeface="Avenir Book" charset="0"/>
                <a:cs typeface="Avenir Book" charset="0"/>
              </a:rPr>
              <a:t>F</a:t>
            </a:r>
            <a:r>
              <a:rPr lang="en-US" sz="1600" dirty="0" smtClean="0">
                <a:latin typeface="Avenir Book" charset="0"/>
                <a:ea typeface="Avenir Book" charset="0"/>
                <a:cs typeface="Avenir Book" charset="0"/>
              </a:rPr>
              <a:t>low </a:t>
            </a:r>
            <a:r>
              <a:rPr lang="en-US" sz="1600" dirty="0">
                <a:latin typeface="Avenir Book" charset="0"/>
                <a:ea typeface="Avenir Book" charset="0"/>
                <a:cs typeface="Avenir Book" charset="0"/>
              </a:rPr>
              <a:t>reversal </a:t>
            </a:r>
            <a:r>
              <a:rPr lang="en-US" sz="1600" dirty="0" smtClean="0">
                <a:latin typeface="Avenir Book" charset="0"/>
                <a:ea typeface="Avenir Book" charset="0"/>
                <a:cs typeface="Avenir Book" charset="0"/>
              </a:rPr>
              <a:t>brings aged </a:t>
            </a:r>
            <a:r>
              <a:rPr lang="en-US" sz="1600" dirty="0">
                <a:latin typeface="Avenir Book" charset="0"/>
                <a:ea typeface="Avenir Book" charset="0"/>
                <a:cs typeface="Avenir Book" charset="0"/>
              </a:rPr>
              <a:t>emissions back into </a:t>
            </a:r>
            <a:r>
              <a:rPr lang="en-US" sz="1600" dirty="0" smtClean="0">
                <a:latin typeface="Avenir Book" charset="0"/>
                <a:ea typeface="Avenir Book" charset="0"/>
                <a:cs typeface="Avenir Book" charset="0"/>
              </a:rPr>
              <a:t>NFRMA </a:t>
            </a:r>
            <a:r>
              <a:rPr lang="en-US" sz="1600" dirty="0">
                <a:latin typeface="Avenir Book" charset="0"/>
                <a:ea typeface="Avenir Book" charset="0"/>
                <a:cs typeface="Avenir Book" charset="0"/>
              </a:rPr>
              <a:t>mixing with fresh </a:t>
            </a:r>
            <a:r>
              <a:rPr lang="en-US" sz="1600" dirty="0" smtClean="0">
                <a:latin typeface="Avenir Book" charset="0"/>
                <a:ea typeface="Avenir Book" charset="0"/>
                <a:cs typeface="Avenir Book" charset="0"/>
              </a:rPr>
              <a:t>OG and </a:t>
            </a:r>
            <a:r>
              <a:rPr lang="en-US" sz="1600" dirty="0">
                <a:latin typeface="Avenir Book" charset="0"/>
                <a:ea typeface="Avenir Book" charset="0"/>
                <a:cs typeface="Avenir Book" charset="0"/>
              </a:rPr>
              <a:t>fresh </a:t>
            </a:r>
            <a:r>
              <a:rPr lang="en-US" sz="1600" dirty="0" smtClean="0">
                <a:latin typeface="Avenir Book" charset="0"/>
                <a:ea typeface="Avenir Book" charset="0"/>
                <a:cs typeface="Avenir Book" charset="0"/>
              </a:rPr>
              <a:t>Metro Area emissions</a:t>
            </a:r>
          </a:p>
          <a:p>
            <a:pPr algn="ctr"/>
            <a:endParaRPr lang="en-US" sz="1600" dirty="0">
              <a:latin typeface="Avenir Book" charset="0"/>
              <a:ea typeface="Avenir Book" charset="0"/>
              <a:cs typeface="Avenir Book" charset="0"/>
            </a:endParaRPr>
          </a:p>
          <a:p>
            <a:pPr algn="ctr"/>
            <a:r>
              <a:rPr lang="en-US" sz="1600" b="1" dirty="0" smtClean="0">
                <a:latin typeface="Avenir Book" charset="0"/>
                <a:ea typeface="Avenir Book" charset="0"/>
                <a:cs typeface="Avenir Book" charset="0"/>
              </a:rPr>
              <a:t>12-18LT</a:t>
            </a:r>
          </a:p>
          <a:p>
            <a:r>
              <a:rPr lang="en-US" sz="1600" dirty="0">
                <a:latin typeface="Avenir Book" charset="0"/>
                <a:ea typeface="Avenir Book" charset="0"/>
                <a:cs typeface="Avenir Book" charset="0"/>
              </a:rPr>
              <a:t>S</a:t>
            </a:r>
            <a:r>
              <a:rPr lang="en-US" sz="1600" dirty="0" smtClean="0">
                <a:latin typeface="Avenir Book" charset="0"/>
                <a:ea typeface="Avenir Book" charset="0"/>
                <a:cs typeface="Avenir Book" charset="0"/>
              </a:rPr>
              <a:t>ource </a:t>
            </a:r>
            <a:r>
              <a:rPr lang="en-US" sz="1600" dirty="0">
                <a:latin typeface="Avenir Book" charset="0"/>
                <a:ea typeface="Avenir Book" charset="0"/>
                <a:cs typeface="Avenir Book" charset="0"/>
              </a:rPr>
              <a:t>regions </a:t>
            </a:r>
            <a:r>
              <a:rPr lang="en-US" sz="1600" dirty="0" smtClean="0">
                <a:latin typeface="Avenir Book" charset="0"/>
                <a:ea typeface="Avenir Book" charset="0"/>
                <a:cs typeface="Avenir Book" charset="0"/>
              </a:rPr>
              <a:t>more </a:t>
            </a:r>
            <a:r>
              <a:rPr lang="en-US" sz="1600" dirty="0">
                <a:latin typeface="Avenir Book" charset="0"/>
                <a:ea typeface="Avenir Book" charset="0"/>
                <a:cs typeface="Avenir Book" charset="0"/>
              </a:rPr>
              <a:t>strongly </a:t>
            </a:r>
            <a:r>
              <a:rPr lang="en-US" sz="1600" dirty="0" smtClean="0">
                <a:latin typeface="Avenir Book" charset="0"/>
                <a:ea typeface="Avenir Book" charset="0"/>
                <a:cs typeface="Avenir Book" charset="0"/>
              </a:rPr>
              <a:t>separated. Transport into Foothills evident</a:t>
            </a:r>
          </a:p>
          <a:p>
            <a:endParaRPr lang="en-US" sz="1600" dirty="0" smtClean="0">
              <a:latin typeface="Avenir Book" charset="0"/>
              <a:ea typeface="Avenir Book" charset="0"/>
              <a:cs typeface="Avenir Book" charset="0"/>
            </a:endParaRPr>
          </a:p>
          <a:p>
            <a:pPr algn="ctr"/>
            <a:r>
              <a:rPr lang="en-US" sz="1600" b="1" dirty="0" smtClean="0">
                <a:latin typeface="Avenir Book" charset="0"/>
                <a:ea typeface="Avenir Book" charset="0"/>
                <a:cs typeface="Avenir Book" charset="0"/>
              </a:rPr>
              <a:t>18-24LT</a:t>
            </a:r>
            <a:endParaRPr lang="en-US" sz="1600" b="1" dirty="0">
              <a:latin typeface="Avenir Book" charset="0"/>
              <a:ea typeface="Avenir Book" charset="0"/>
              <a:cs typeface="Avenir Book" charset="0"/>
            </a:endParaRPr>
          </a:p>
          <a:p>
            <a:r>
              <a:rPr lang="en-US" sz="1600" dirty="0" smtClean="0">
                <a:latin typeface="Avenir Book" charset="0"/>
                <a:ea typeface="Avenir Book" charset="0"/>
                <a:cs typeface="Avenir Book" charset="0"/>
              </a:rPr>
              <a:t>Shallow PBL. Tracers </a:t>
            </a:r>
            <a:r>
              <a:rPr lang="en-US" sz="1600" dirty="0">
                <a:latin typeface="Avenir Book" charset="0"/>
                <a:ea typeface="Avenir Book" charset="0"/>
                <a:cs typeface="Avenir Book" charset="0"/>
              </a:rPr>
              <a:t>remain close to </a:t>
            </a:r>
            <a:r>
              <a:rPr lang="en-US" sz="1600" dirty="0" smtClean="0">
                <a:latin typeface="Avenir Book" charset="0"/>
                <a:ea typeface="Avenir Book" charset="0"/>
                <a:cs typeface="Avenir Book" charset="0"/>
              </a:rPr>
              <a:t>sources</a:t>
            </a:r>
            <a:endParaRPr lang="en-US" sz="1600" dirty="0">
              <a:latin typeface="Avenir Book" charset="0"/>
              <a:ea typeface="Avenir Book" charset="0"/>
              <a:cs typeface="Avenir Book" charset="0"/>
            </a:endParaRPr>
          </a:p>
        </p:txBody>
      </p:sp>
      <p:sp>
        <p:nvSpPr>
          <p:cNvPr id="4" name="TextBox 3"/>
          <p:cNvSpPr txBox="1"/>
          <p:nvPr/>
        </p:nvSpPr>
        <p:spPr>
          <a:xfrm>
            <a:off x="275034" y="669327"/>
            <a:ext cx="6318306" cy="123111"/>
          </a:xfrm>
          <a:prstGeom prst="rect">
            <a:avLst/>
          </a:prstGeom>
          <a:solidFill>
            <a:schemeClr val="bg1"/>
          </a:solidFill>
        </p:spPr>
        <p:txBody>
          <a:bodyPr wrap="square" lIns="0" tIns="0" rIns="0" bIns="0" rtlCol="0">
            <a:spAutoFit/>
          </a:bodyPr>
          <a:lstStyle/>
          <a:p>
            <a:r>
              <a:rPr lang="en-US" sz="800"/>
              <a:t> </a:t>
            </a:r>
            <a:r>
              <a:rPr lang="en-US" sz="800" smtClean="0"/>
              <a:t>    </a:t>
            </a:r>
            <a:endParaRPr lang="en-US" sz="800"/>
          </a:p>
        </p:txBody>
      </p:sp>
      <p:sp>
        <p:nvSpPr>
          <p:cNvPr id="7" name="TextBox 6"/>
          <p:cNvSpPr txBox="1"/>
          <p:nvPr/>
        </p:nvSpPr>
        <p:spPr>
          <a:xfrm>
            <a:off x="260746" y="3107728"/>
            <a:ext cx="6318306" cy="123111"/>
          </a:xfrm>
          <a:prstGeom prst="rect">
            <a:avLst/>
          </a:prstGeom>
          <a:solidFill>
            <a:schemeClr val="bg1"/>
          </a:solidFill>
        </p:spPr>
        <p:txBody>
          <a:bodyPr wrap="square" lIns="0" tIns="0" rIns="0" bIns="0" rtlCol="0">
            <a:spAutoFit/>
          </a:bodyPr>
          <a:lstStyle/>
          <a:p>
            <a:r>
              <a:rPr lang="en-US" sz="800"/>
              <a:t> </a:t>
            </a:r>
            <a:r>
              <a:rPr lang="en-US" sz="800" smtClean="0"/>
              <a:t>    </a:t>
            </a:r>
            <a:endParaRPr lang="en-US" sz="800"/>
          </a:p>
        </p:txBody>
      </p:sp>
      <p:sp>
        <p:nvSpPr>
          <p:cNvPr id="5" name="TextBox 4"/>
          <p:cNvSpPr txBox="1"/>
          <p:nvPr/>
        </p:nvSpPr>
        <p:spPr>
          <a:xfrm>
            <a:off x="521492" y="2634705"/>
            <a:ext cx="732636" cy="276999"/>
          </a:xfrm>
          <a:prstGeom prst="rect">
            <a:avLst/>
          </a:prstGeom>
          <a:solidFill>
            <a:schemeClr val="bg1"/>
          </a:solidFill>
        </p:spPr>
        <p:txBody>
          <a:bodyPr wrap="none" lIns="0" tIns="0" rIns="0" bIns="0" rtlCol="0">
            <a:spAutoFit/>
          </a:bodyPr>
          <a:lstStyle/>
          <a:p>
            <a:r>
              <a:rPr lang="en-US" sz="1800" smtClean="0"/>
              <a:t>0-6 LT</a:t>
            </a:r>
            <a:endParaRPr lang="en-US" sz="1800"/>
          </a:p>
        </p:txBody>
      </p:sp>
      <p:sp>
        <p:nvSpPr>
          <p:cNvPr id="9" name="TextBox 8"/>
          <p:cNvSpPr txBox="1"/>
          <p:nvPr/>
        </p:nvSpPr>
        <p:spPr>
          <a:xfrm>
            <a:off x="3788567" y="2677569"/>
            <a:ext cx="880113" cy="276999"/>
          </a:xfrm>
          <a:prstGeom prst="rect">
            <a:avLst/>
          </a:prstGeom>
          <a:solidFill>
            <a:schemeClr val="bg1"/>
          </a:solidFill>
        </p:spPr>
        <p:txBody>
          <a:bodyPr wrap="none" lIns="0" tIns="0" rIns="0" bIns="0" rtlCol="0">
            <a:spAutoFit/>
          </a:bodyPr>
          <a:lstStyle/>
          <a:p>
            <a:r>
              <a:rPr lang="en-US" sz="1800" smtClean="0"/>
              <a:t>6-12 LT</a:t>
            </a:r>
            <a:endParaRPr lang="en-US" sz="1800"/>
          </a:p>
        </p:txBody>
      </p:sp>
      <p:sp>
        <p:nvSpPr>
          <p:cNvPr id="12" name="TextBox 11"/>
          <p:cNvSpPr txBox="1"/>
          <p:nvPr/>
        </p:nvSpPr>
        <p:spPr>
          <a:xfrm>
            <a:off x="464340" y="5091797"/>
            <a:ext cx="1027589" cy="276999"/>
          </a:xfrm>
          <a:prstGeom prst="rect">
            <a:avLst/>
          </a:prstGeom>
          <a:solidFill>
            <a:schemeClr val="bg1"/>
          </a:solidFill>
        </p:spPr>
        <p:txBody>
          <a:bodyPr wrap="none" lIns="0" tIns="0" rIns="0" bIns="0" rtlCol="0">
            <a:spAutoFit/>
          </a:bodyPr>
          <a:lstStyle/>
          <a:p>
            <a:r>
              <a:rPr lang="en-US" sz="1800" smtClean="0"/>
              <a:t>12-18 LT</a:t>
            </a:r>
            <a:endParaRPr lang="en-US" sz="1800"/>
          </a:p>
        </p:txBody>
      </p:sp>
      <p:sp>
        <p:nvSpPr>
          <p:cNvPr id="14" name="TextBox 13"/>
          <p:cNvSpPr txBox="1"/>
          <p:nvPr/>
        </p:nvSpPr>
        <p:spPr>
          <a:xfrm>
            <a:off x="3788567" y="5091797"/>
            <a:ext cx="1027589" cy="276999"/>
          </a:xfrm>
          <a:prstGeom prst="rect">
            <a:avLst/>
          </a:prstGeom>
          <a:solidFill>
            <a:schemeClr val="bg1"/>
          </a:solidFill>
        </p:spPr>
        <p:txBody>
          <a:bodyPr wrap="none" lIns="0" tIns="0" rIns="0" bIns="0" rtlCol="0">
            <a:spAutoFit/>
          </a:bodyPr>
          <a:lstStyle/>
          <a:p>
            <a:r>
              <a:rPr lang="en-US" sz="1800" smtClean="0"/>
              <a:t>18-24 LT</a:t>
            </a:r>
            <a:endParaRPr lang="en-US" sz="1800"/>
          </a:p>
        </p:txBody>
      </p:sp>
      <p:sp>
        <p:nvSpPr>
          <p:cNvPr id="6" name="TextBox 5"/>
          <p:cNvSpPr txBox="1"/>
          <p:nvPr/>
        </p:nvSpPr>
        <p:spPr>
          <a:xfrm>
            <a:off x="-14286" y="6599643"/>
            <a:ext cx="1984839" cy="230832"/>
          </a:xfrm>
          <a:prstGeom prst="rect">
            <a:avLst/>
          </a:prstGeom>
          <a:noFill/>
        </p:spPr>
        <p:txBody>
          <a:bodyPr wrap="none" rtlCol="0">
            <a:spAutoFit/>
          </a:bodyPr>
          <a:lstStyle/>
          <a:p>
            <a:r>
              <a:rPr lang="en-US" sz="900" smtClean="0"/>
              <a:t>Average over Campaign period</a:t>
            </a:r>
            <a:endParaRPr lang="en-US" sz="900"/>
          </a:p>
        </p:txBody>
      </p:sp>
    </p:spTree>
    <p:extLst>
      <p:ext uri="{BB962C8B-B14F-4D97-AF65-F5344CB8AC3E}">
        <p14:creationId xmlns:p14="http://schemas.microsoft.com/office/powerpoint/2010/main" val="1040869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Default Theme">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88900" cap="flat" cmpd="sng" algn="ctr">
          <a:solidFill>
            <a:srgbClr val="339966"/>
          </a:solidFill>
          <a:prstDash val="solid"/>
          <a:round/>
          <a:headEnd type="triangl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charset="0"/>
          </a:defRPr>
        </a:defPPr>
      </a:lstStyle>
    </a:spDef>
    <a:lnDef>
      <a:spPr bwMode="auto">
        <a:xfrm>
          <a:off x="0" y="0"/>
          <a:ext cx="1" cy="1"/>
        </a:xfrm>
        <a:custGeom>
          <a:avLst/>
          <a:gdLst/>
          <a:ahLst/>
          <a:cxnLst/>
          <a:rect l="0" t="0" r="0" b="0"/>
          <a:pathLst/>
        </a:custGeom>
        <a:noFill/>
        <a:ln w="88900" cap="flat" cmpd="sng" algn="ctr">
          <a:solidFill>
            <a:srgbClr val="339966"/>
          </a:solidFill>
          <a:prstDash val="solid"/>
          <a:round/>
          <a:headEnd type="triangl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3283</TotalTime>
  <Words>1272</Words>
  <Application>Microsoft Macintosh PowerPoint</Application>
  <PresentationFormat>On-screen Show (4:3)</PresentationFormat>
  <Paragraphs>247</Paragraphs>
  <Slides>27</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Avenir Book</vt:lpstr>
      <vt:lpstr>Calibri</vt:lpstr>
      <vt:lpstr>ＭＳ Ｐゴシック</vt:lpstr>
      <vt:lpstr>Symbol</vt:lpstr>
      <vt:lpstr>Times</vt:lpstr>
      <vt:lpstr>Verdana</vt:lpstr>
      <vt:lpstr>Arial</vt:lpstr>
      <vt:lpstr>Default Theme</vt:lpstr>
      <vt:lpstr>PowerPoint Presentation</vt:lpstr>
      <vt:lpstr>WRF Tracer Model Run</vt:lpstr>
      <vt:lpstr>Surface Winds</vt:lpstr>
      <vt:lpstr>Surface Winds</vt:lpstr>
      <vt:lpstr>Surface Winds</vt:lpstr>
      <vt:lpstr>Spatial Distribution – C130</vt:lpstr>
      <vt:lpstr>Spatial Distribution – P3B</vt:lpstr>
      <vt:lpstr>Spatial Correlations</vt:lpstr>
      <vt:lpstr>Transport Patterns</vt:lpstr>
      <vt:lpstr>Mountain-Valley Flow</vt:lpstr>
      <vt:lpstr>Pollution Transport to Mountain Sites</vt:lpstr>
      <vt:lpstr>Pollution Transport to Mountain Sites</vt:lpstr>
      <vt:lpstr>Upslope Event 12 August</vt:lpstr>
      <vt:lpstr>Upslope Event 12 August</vt:lpstr>
      <vt:lpstr>Upslope Event 12 August</vt:lpstr>
      <vt:lpstr>Upslope Event 12 August</vt:lpstr>
      <vt:lpstr>Other Upslope Events</vt:lpstr>
      <vt:lpstr>Summary</vt:lpstr>
      <vt:lpstr>EXTRAS</vt:lpstr>
      <vt:lpstr>PowerPoint Presentation</vt:lpstr>
      <vt:lpstr>Trail Ridge Road 12 August</vt:lpstr>
      <vt:lpstr>Trail Ridge Road 12 August</vt:lpstr>
      <vt:lpstr>PowerPoint Presentation</vt:lpstr>
      <vt:lpstr>PowerPoint Presentation</vt:lpstr>
      <vt:lpstr>TROG PBL, 13 Aug 2014</vt:lpstr>
      <vt:lpstr>Winds at Longs Peak and Trail Ridge Road</vt:lpstr>
      <vt:lpstr>Boundary Layer</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Gabriele Pfister</cp:lastModifiedBy>
  <cp:revision>117</cp:revision>
  <dcterms:created xsi:type="dcterms:W3CDTF">2017-04-11T15:00:22Z</dcterms:created>
  <dcterms:modified xsi:type="dcterms:W3CDTF">2017-05-03T17:53:45Z</dcterms:modified>
</cp:coreProperties>
</file>