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tiff" ContentType="image/tiff"/>
  <Default Extension="emf" ContentType="image/x-e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61" r:id="rId4"/>
    <p:sldId id="265" r:id="rId5"/>
    <p:sldId id="266" r:id="rId6"/>
    <p:sldId id="262" r:id="rId7"/>
    <p:sldId id="257" r:id="rId8"/>
    <p:sldId id="259" r:id="rId9"/>
    <p:sldId id="258" r:id="rId10"/>
    <p:sldId id="267" r:id="rId11"/>
    <p:sldId id="268" r:id="rId12"/>
    <p:sldId id="269" r:id="rId13"/>
    <p:sldId id="260" r:id="rId14"/>
    <p:sldId id="26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15"/>
    <p:restoredTop sz="94554"/>
  </p:normalViewPr>
  <p:slideViewPr>
    <p:cSldViewPr snapToGrid="0" snapToObjects="1">
      <p:cViewPr>
        <p:scale>
          <a:sx n="114" d="100"/>
          <a:sy n="114" d="100"/>
        </p:scale>
        <p:origin x="208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DD491-0945-CC4B-8E10-7B8BEBE5B647}" type="datetimeFigureOut">
              <a:rPr lang="en-US" smtClean="0"/>
              <a:t>5/2/17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6CCF9-94F0-A94A-93DB-B55E3AC53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58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DD491-0945-CC4B-8E10-7B8BEBE5B647}" type="datetimeFigureOut">
              <a:rPr lang="en-US" smtClean="0"/>
              <a:t>5/2/17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6CCF9-94F0-A94A-93DB-B55E3AC53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78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DD491-0945-CC4B-8E10-7B8BEBE5B647}" type="datetimeFigureOut">
              <a:rPr lang="en-US" smtClean="0"/>
              <a:t>5/2/17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6CCF9-94F0-A94A-93DB-B55E3AC53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153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DD491-0945-CC4B-8E10-7B8BEBE5B647}" type="datetimeFigureOut">
              <a:rPr lang="en-US" smtClean="0"/>
              <a:t>5/2/17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6CCF9-94F0-A94A-93DB-B55E3AC53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84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DD491-0945-CC4B-8E10-7B8BEBE5B647}" type="datetimeFigureOut">
              <a:rPr lang="en-US" smtClean="0"/>
              <a:t>5/2/17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6CCF9-94F0-A94A-93DB-B55E3AC53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9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DD491-0945-CC4B-8E10-7B8BEBE5B647}" type="datetimeFigureOut">
              <a:rPr lang="en-US" smtClean="0"/>
              <a:t>5/2/17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6CCF9-94F0-A94A-93DB-B55E3AC53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917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DD491-0945-CC4B-8E10-7B8BEBE5B647}" type="datetimeFigureOut">
              <a:rPr lang="en-US" smtClean="0"/>
              <a:t>5/2/17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6CCF9-94F0-A94A-93DB-B55E3AC53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2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DD491-0945-CC4B-8E10-7B8BEBE5B647}" type="datetimeFigureOut">
              <a:rPr lang="en-US" smtClean="0"/>
              <a:t>5/2/17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6CCF9-94F0-A94A-93DB-B55E3AC53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46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DD491-0945-CC4B-8E10-7B8BEBE5B647}" type="datetimeFigureOut">
              <a:rPr lang="en-US" smtClean="0"/>
              <a:t>5/2/17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6CCF9-94F0-A94A-93DB-B55E3AC53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78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DD491-0945-CC4B-8E10-7B8BEBE5B647}" type="datetimeFigureOut">
              <a:rPr lang="en-US" smtClean="0"/>
              <a:t>5/2/17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6CCF9-94F0-A94A-93DB-B55E3AC53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281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DD491-0945-CC4B-8E10-7B8BEBE5B647}" type="datetimeFigureOut">
              <a:rPr lang="en-US" smtClean="0"/>
              <a:t>5/2/17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6CCF9-94F0-A94A-93DB-B55E3AC53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670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DD491-0945-CC4B-8E10-7B8BEBE5B647}" type="datetimeFigureOut">
              <a:rPr lang="en-US" smtClean="0"/>
              <a:t>5/2/17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6CCF9-94F0-A94A-93DB-B55E3AC53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92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iff"/><Relationship Id="rId4" Type="http://schemas.openxmlformats.org/officeDocument/2006/relationships/image" Target="../media/image38.tiff"/><Relationship Id="rId5" Type="http://schemas.openxmlformats.org/officeDocument/2006/relationships/image" Target="../media/image39.tiff"/><Relationship Id="rId6" Type="http://schemas.openxmlformats.org/officeDocument/2006/relationships/image" Target="../media/image40.tiff"/><Relationship Id="rId7" Type="http://schemas.openxmlformats.org/officeDocument/2006/relationships/image" Target="../media/image41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4" Type="http://schemas.openxmlformats.org/officeDocument/2006/relationships/image" Target="../media/image3.emf"/><Relationship Id="rId5" Type="http://schemas.openxmlformats.org/officeDocument/2006/relationships/package" Target="../embeddings/Microsoft_Word_Document4.docx"/><Relationship Id="rId6" Type="http://schemas.openxmlformats.org/officeDocument/2006/relationships/image" Target="../media/image4.emf"/><Relationship Id="rId7" Type="http://schemas.openxmlformats.org/officeDocument/2006/relationships/package" Target="../embeddings/Microsoft_Word_Document5.docx"/><Relationship Id="rId8" Type="http://schemas.openxmlformats.org/officeDocument/2006/relationships/image" Target="../media/image42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3.emf"/><Relationship Id="rId6" Type="http://schemas.openxmlformats.org/officeDocument/2006/relationships/package" Target="../embeddings/Microsoft_Word_Document2.docx"/><Relationship Id="rId7" Type="http://schemas.openxmlformats.org/officeDocument/2006/relationships/image" Target="../media/image4.emf"/><Relationship Id="rId8" Type="http://schemas.openxmlformats.org/officeDocument/2006/relationships/image" Target="../media/image6.tiff"/><Relationship Id="rId9" Type="http://schemas.openxmlformats.org/officeDocument/2006/relationships/image" Target="../media/image7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82008" y="4080772"/>
            <a:ext cx="69671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rgbClr val="0435FF"/>
                </a:solidFill>
              </a:rPr>
              <a:t>In-situ and </a:t>
            </a:r>
            <a:r>
              <a:rPr lang="en-US" sz="2000" u="sng" dirty="0">
                <a:solidFill>
                  <a:srgbClr val="0435FF"/>
                </a:solidFill>
              </a:rPr>
              <a:t>r</a:t>
            </a:r>
            <a:r>
              <a:rPr lang="en-US" sz="2000" u="sng" dirty="0" smtClean="0">
                <a:solidFill>
                  <a:srgbClr val="0435FF"/>
                </a:solidFill>
              </a:rPr>
              <a:t>emote </a:t>
            </a:r>
            <a:r>
              <a:rPr lang="en-US" sz="2000" u="sng" dirty="0">
                <a:solidFill>
                  <a:srgbClr val="0435FF"/>
                </a:solidFill>
              </a:rPr>
              <a:t>u</a:t>
            </a:r>
            <a:r>
              <a:rPr lang="en-US" sz="2000" u="sng" dirty="0" smtClean="0">
                <a:solidFill>
                  <a:srgbClr val="0435FF"/>
                </a:solidFill>
              </a:rPr>
              <a:t>pper </a:t>
            </a:r>
            <a:r>
              <a:rPr lang="en-US" sz="2000" u="sng" dirty="0">
                <a:solidFill>
                  <a:srgbClr val="0435FF"/>
                </a:solidFill>
              </a:rPr>
              <a:t>a</a:t>
            </a:r>
            <a:r>
              <a:rPr lang="en-US" sz="2000" u="sng" dirty="0" smtClean="0">
                <a:solidFill>
                  <a:srgbClr val="0435FF"/>
                </a:solidFill>
              </a:rPr>
              <a:t>ir platform data used or shown here</a:t>
            </a:r>
          </a:p>
          <a:p>
            <a:endParaRPr lang="en-US" u="sng" dirty="0" smtClean="0"/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NASA P-3B </a:t>
            </a:r>
            <a:r>
              <a:rPr lang="en-US" dirty="0" smtClean="0"/>
              <a:t>Aircraft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Platteville</a:t>
            </a:r>
            <a:r>
              <a:rPr lang="en-US" dirty="0"/>
              <a:t>, </a:t>
            </a:r>
            <a:r>
              <a:rPr lang="en-US" dirty="0" smtClean="0"/>
              <a:t>Colorado </a:t>
            </a:r>
            <a:r>
              <a:rPr lang="en-US" dirty="0"/>
              <a:t>Ozone </a:t>
            </a:r>
            <a:r>
              <a:rPr lang="en-US" dirty="0" err="1" smtClean="0"/>
              <a:t>Sondes</a:t>
            </a:r>
            <a:r>
              <a:rPr lang="en-US" dirty="0" smtClean="0"/>
              <a:t> (Penn State) </a:t>
            </a:r>
            <a:endParaRPr lang="en-US" dirty="0"/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NASA GSFC Ozone Lidar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NOAA ESRL/CSD TOPAZ Ozone </a:t>
            </a:r>
            <a:r>
              <a:rPr lang="en-US" dirty="0" smtClean="0"/>
              <a:t>Lidar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NCAR </a:t>
            </a:r>
            <a:r>
              <a:rPr lang="en-US" dirty="0"/>
              <a:t>C-130 Aircraft </a:t>
            </a:r>
            <a:r>
              <a:rPr lang="en-US" dirty="0" smtClean="0"/>
              <a:t>(Poster – Roya </a:t>
            </a:r>
            <a:r>
              <a:rPr lang="en-US" dirty="0" err="1" smtClean="0"/>
              <a:t>Bahreini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7847" y="882114"/>
            <a:ext cx="1190960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Using </a:t>
            </a:r>
            <a:r>
              <a:rPr lang="en-US" sz="2400" dirty="0" smtClean="0"/>
              <a:t>potential vorticity </a:t>
            </a:r>
            <a:r>
              <a:rPr lang="en-US" sz="2400" dirty="0"/>
              <a:t>to </a:t>
            </a:r>
            <a:r>
              <a:rPr lang="en-US" sz="2400" dirty="0" smtClean="0"/>
              <a:t>specify</a:t>
            </a:r>
            <a:r>
              <a:rPr lang="en-US" sz="2400" dirty="0"/>
              <a:t> </a:t>
            </a:r>
            <a:r>
              <a:rPr lang="en-US" sz="2400" dirty="0" smtClean="0"/>
              <a:t>the </a:t>
            </a:r>
            <a:r>
              <a:rPr lang="en-US" sz="2400" dirty="0"/>
              <a:t>effect of </a:t>
            </a:r>
            <a:r>
              <a:rPr lang="en-US" sz="2400" dirty="0" smtClean="0"/>
              <a:t>stratosphere-troposphere</a:t>
            </a:r>
          </a:p>
          <a:p>
            <a:pPr algn="ctr"/>
            <a:r>
              <a:rPr lang="en-US" sz="2400" dirty="0" smtClean="0"/>
              <a:t>exchange </a:t>
            </a:r>
            <a:r>
              <a:rPr lang="en-US" sz="2400" dirty="0"/>
              <a:t>on </a:t>
            </a:r>
            <a:r>
              <a:rPr lang="en-US" sz="2400" dirty="0" smtClean="0"/>
              <a:t>the vertical distribution of ozone</a:t>
            </a:r>
            <a:r>
              <a:rPr lang="en-US" sz="2400" dirty="0"/>
              <a:t> </a:t>
            </a:r>
            <a:r>
              <a:rPr lang="en-US" sz="2400" dirty="0" smtClean="0"/>
              <a:t>during </a:t>
            </a:r>
            <a:r>
              <a:rPr lang="en-US" sz="2400" dirty="0"/>
              <a:t>the FRAPPE 2014 field </a:t>
            </a:r>
            <a:r>
              <a:rPr lang="en-US" sz="2400" dirty="0" smtClean="0"/>
              <a:t>campaign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b="1" i="1" dirty="0" err="1" smtClean="0"/>
              <a:t>Yuyan</a:t>
            </a:r>
            <a:r>
              <a:rPr lang="en-US" b="1" i="1" dirty="0" smtClean="0"/>
              <a:t> </a:t>
            </a:r>
            <a:r>
              <a:rPr lang="en-US" b="1" i="1" dirty="0" smtClean="0"/>
              <a:t>Cui*, </a:t>
            </a:r>
            <a:r>
              <a:rPr lang="en-US" b="1" i="1" dirty="0" smtClean="0"/>
              <a:t>Stu McKeen, </a:t>
            </a:r>
            <a:r>
              <a:rPr lang="en-US" b="1" i="1" dirty="0" err="1" smtClean="0"/>
              <a:t>Ravan</a:t>
            </a:r>
            <a:r>
              <a:rPr lang="en-US" b="1" i="1" dirty="0" smtClean="0"/>
              <a:t> </a:t>
            </a:r>
            <a:r>
              <a:rPr lang="en-US" b="1" i="1" dirty="0" err="1" smtClean="0"/>
              <a:t>Ahmadov</a:t>
            </a:r>
            <a:r>
              <a:rPr lang="en-US" b="1" i="1" dirty="0" smtClean="0"/>
              <a:t>, Wayne Angevine, Gabi </a:t>
            </a:r>
            <a:r>
              <a:rPr lang="en-US" b="1" i="1" dirty="0" err="1" smtClean="0"/>
              <a:t>Pfister</a:t>
            </a:r>
            <a:r>
              <a:rPr lang="en-US" b="1" i="1" dirty="0" smtClean="0"/>
              <a:t>, Brad Pierce, </a:t>
            </a:r>
            <a:r>
              <a:rPr lang="en-US" b="1" i="1" dirty="0" err="1" smtClean="0"/>
              <a:t>Jia</a:t>
            </a:r>
            <a:r>
              <a:rPr lang="en-US" b="1" i="1" dirty="0" smtClean="0"/>
              <a:t> Xing, John Sullivan, </a:t>
            </a:r>
            <a:r>
              <a:rPr lang="en-US" b="1" i="1" dirty="0" err="1" smtClean="0"/>
              <a:t>Rohit</a:t>
            </a:r>
            <a:r>
              <a:rPr lang="en-US" b="1" i="1" dirty="0" smtClean="0"/>
              <a:t> </a:t>
            </a:r>
            <a:r>
              <a:rPr lang="en-US" b="1" i="1" dirty="0" err="1" smtClean="0"/>
              <a:t>Mathur</a:t>
            </a:r>
            <a:endParaRPr lang="en-US" b="1" i="1" dirty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153719" y="1897443"/>
            <a:ext cx="11898775" cy="1446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21225" y="2442034"/>
            <a:ext cx="1036220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rgbClr val="0435FF"/>
                </a:solidFill>
              </a:rPr>
              <a:t>Motivation and background</a:t>
            </a:r>
            <a:endParaRPr lang="en-US" sz="2000" u="sng" dirty="0">
              <a:solidFill>
                <a:srgbClr val="0435FF"/>
              </a:solidFill>
            </a:endParaRPr>
          </a:p>
          <a:p>
            <a:endParaRPr lang="en-US" u="sng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Regional models for O</a:t>
            </a:r>
            <a:r>
              <a:rPr lang="en-US" baseline="-25000" dirty="0" smtClean="0"/>
              <a:t>3</a:t>
            </a:r>
            <a:r>
              <a:rPr lang="en-US" dirty="0" smtClean="0"/>
              <a:t> rely on upper and lateral boundary </a:t>
            </a:r>
            <a:r>
              <a:rPr lang="en-US" dirty="0" smtClean="0"/>
              <a:t>conditions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Upper Air data from FRAPPE/DISCOVER-AQ shows </a:t>
            </a:r>
            <a:r>
              <a:rPr lang="en-US" dirty="0" err="1"/>
              <a:t>strat</a:t>
            </a:r>
            <a:r>
              <a:rPr lang="en-US" dirty="0"/>
              <a:t>/trop exchange influence (Sullivan et al. 2015</a:t>
            </a:r>
            <a:r>
              <a:rPr lang="en-US" dirty="0" smtClean="0"/>
              <a:t>)</a:t>
            </a: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A recent global climatological study of O</a:t>
            </a:r>
            <a:r>
              <a:rPr lang="en-US" baseline="-25000" dirty="0" smtClean="0"/>
              <a:t>3</a:t>
            </a:r>
            <a:r>
              <a:rPr lang="en-US" dirty="0" smtClean="0"/>
              <a:t>, potential vorticity, and O</a:t>
            </a:r>
            <a:r>
              <a:rPr lang="en-US" baseline="-25000" dirty="0" smtClean="0"/>
              <a:t>3</a:t>
            </a:r>
            <a:r>
              <a:rPr lang="en-US" dirty="0" smtClean="0"/>
              <a:t>/PV ratio (Xing et al., 2016</a:t>
            </a:r>
            <a:r>
              <a:rPr lang="en-US" dirty="0" smtClean="0"/>
              <a:t>)</a:t>
            </a:r>
            <a:endParaRPr lang="en-US" dirty="0" smtClean="0"/>
          </a:p>
        </p:txBody>
      </p:sp>
      <p:pic>
        <p:nvPicPr>
          <p:cNvPr id="6" name="Picture 16" descr="NOAA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45469"/>
            <a:ext cx="1219200" cy="1207971"/>
          </a:xfrm>
          <a:prstGeom prst="rect">
            <a:avLst/>
          </a:prstGeom>
          <a:noFill/>
        </p:spPr>
      </p:pic>
      <p:pic>
        <p:nvPicPr>
          <p:cNvPr id="8" name="Picture 17" descr="CIRES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89136" y="45469"/>
            <a:ext cx="1788595" cy="9338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8560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27" y="1379617"/>
            <a:ext cx="10058400" cy="400193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386618" y="1521626"/>
            <a:ext cx="498764" cy="327890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913745" y="1521626"/>
            <a:ext cx="1052946" cy="327890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64921" y="5435257"/>
            <a:ext cx="2138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7/27 to 7/29</a:t>
            </a:r>
            <a:r>
              <a:rPr lang="en-US" sz="2000" smtClean="0"/>
              <a:t>, </a:t>
            </a:r>
            <a:r>
              <a:rPr lang="en-US" sz="2000" smtClean="0"/>
              <a:t>2014</a:t>
            </a:r>
            <a:endParaRPr lang="en-US" sz="20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4631787" y="9679711"/>
            <a:ext cx="17505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/>
              <a:t>7/27 to 7/29, 2014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7500991" y="5456658"/>
            <a:ext cx="22957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8/6, 2014</a:t>
            </a:r>
          </a:p>
          <a:p>
            <a:r>
              <a:rPr lang="en-US" sz="2000" dirty="0" smtClean="0"/>
              <a:t>Sullivan et al. (2015)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302300" y="5828764"/>
            <a:ext cx="70078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435FF"/>
                </a:solidFill>
              </a:rPr>
              <a:t>GSFC O</a:t>
            </a:r>
            <a:r>
              <a:rPr lang="en-US" baseline="-25000" dirty="0" smtClean="0">
                <a:solidFill>
                  <a:srgbClr val="0435FF"/>
                </a:solidFill>
              </a:rPr>
              <a:t>3</a:t>
            </a:r>
            <a:r>
              <a:rPr lang="en-US" dirty="0" smtClean="0">
                <a:solidFill>
                  <a:srgbClr val="0435FF"/>
                </a:solidFill>
              </a:rPr>
              <a:t> </a:t>
            </a:r>
            <a:r>
              <a:rPr lang="en-US" dirty="0" err="1" smtClean="0">
                <a:solidFill>
                  <a:srgbClr val="0435FF"/>
                </a:solidFill>
              </a:rPr>
              <a:t>lidar</a:t>
            </a:r>
            <a:r>
              <a:rPr lang="en-US" dirty="0" smtClean="0">
                <a:solidFill>
                  <a:srgbClr val="0435FF"/>
                </a:solidFill>
              </a:rPr>
              <a:t> data is from the </a:t>
            </a:r>
            <a:r>
              <a:rPr lang="en-US" dirty="0" err="1" smtClean="0">
                <a:solidFill>
                  <a:srgbClr val="0435FF"/>
                </a:solidFill>
              </a:rPr>
              <a:t>TOLNet</a:t>
            </a:r>
            <a:r>
              <a:rPr lang="en-US" dirty="0" smtClean="0">
                <a:solidFill>
                  <a:srgbClr val="0435FF"/>
                </a:solidFill>
              </a:rPr>
              <a:t> </a:t>
            </a:r>
            <a:r>
              <a:rPr lang="en-US" dirty="0" smtClean="0">
                <a:solidFill>
                  <a:srgbClr val="0435FF"/>
                </a:solidFill>
              </a:rPr>
              <a:t>data webpage.</a:t>
            </a:r>
          </a:p>
          <a:p>
            <a:r>
              <a:rPr lang="en-US" dirty="0" smtClean="0">
                <a:solidFill>
                  <a:srgbClr val="0435FF"/>
                </a:solidFill>
              </a:rPr>
              <a:t>Lidar data is averaged hourly, centered at top of hour.</a:t>
            </a:r>
          </a:p>
          <a:p>
            <a:r>
              <a:rPr lang="en-US" dirty="0" smtClean="0">
                <a:solidFill>
                  <a:srgbClr val="0435FF"/>
                </a:solidFill>
              </a:rPr>
              <a:t>Lidar data is averaged vertically over the WRF/</a:t>
            </a:r>
            <a:r>
              <a:rPr lang="en-US" dirty="0" err="1" smtClean="0">
                <a:solidFill>
                  <a:srgbClr val="0435FF"/>
                </a:solidFill>
              </a:rPr>
              <a:t>Chem</a:t>
            </a:r>
            <a:r>
              <a:rPr lang="en-US" dirty="0" smtClean="0">
                <a:solidFill>
                  <a:srgbClr val="0435FF"/>
                </a:solidFill>
              </a:rPr>
              <a:t> model height levels.</a:t>
            </a:r>
            <a:endParaRPr lang="en-US" dirty="0">
              <a:solidFill>
                <a:srgbClr val="0435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212436" y="2378356"/>
            <a:ext cx="5182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/>
              <a:t>AGL</a:t>
            </a:r>
            <a:endParaRPr lang="en-US" sz="1600"/>
          </a:p>
        </p:txBody>
      </p:sp>
      <p:sp>
        <p:nvSpPr>
          <p:cNvPr id="15" name="TextBox 14"/>
          <p:cNvSpPr txBox="1"/>
          <p:nvPr/>
        </p:nvSpPr>
        <p:spPr>
          <a:xfrm>
            <a:off x="256665" y="85780"/>
            <a:ext cx="11617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800" dirty="0" smtClean="0">
                <a:solidFill>
                  <a:srgbClr val="0000FF"/>
                </a:solidFill>
                <a:latin typeface="Arial"/>
                <a:cs typeface="Arial"/>
              </a:rPr>
              <a:t>NASA/GSFC Fort Collins O</a:t>
            </a:r>
            <a:r>
              <a:rPr lang="en-US" sz="2800" baseline="-25000" dirty="0" smtClean="0">
                <a:solidFill>
                  <a:srgbClr val="0000FF"/>
                </a:solidFill>
                <a:latin typeface="Arial"/>
                <a:cs typeface="Arial"/>
              </a:rPr>
              <a:t>3</a:t>
            </a:r>
            <a:r>
              <a:rPr lang="en-US" sz="2800" dirty="0" smtClean="0">
                <a:solidFill>
                  <a:srgbClr val="0000FF"/>
                </a:solidFill>
                <a:latin typeface="Arial"/>
                <a:cs typeface="Arial"/>
              </a:rPr>
              <a:t> Lidar comparisons</a:t>
            </a:r>
            <a:endParaRPr lang="en-US" sz="2800" dirty="0" smtClean="0">
              <a:solidFill>
                <a:srgbClr val="0000FF"/>
              </a:solidFill>
              <a:latin typeface="Arial"/>
              <a:cs typeface="Arial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158605" y="605263"/>
            <a:ext cx="11898775" cy="1446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7" t="88502" r="15350"/>
          <a:stretch/>
        </p:blipFill>
        <p:spPr>
          <a:xfrm>
            <a:off x="752974" y="4906671"/>
            <a:ext cx="9374488" cy="651247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H="1">
            <a:off x="4913745" y="4726644"/>
            <a:ext cx="397165" cy="69225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7994075" y="4680027"/>
            <a:ext cx="526471" cy="822037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927" y="637994"/>
            <a:ext cx="5393628" cy="84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613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09" y="562515"/>
            <a:ext cx="5614555" cy="22338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09" y="2528122"/>
            <a:ext cx="5614555" cy="22338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09" y="4522249"/>
            <a:ext cx="5637646" cy="22430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86198" y="798374"/>
            <a:ext cx="453040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0435FF"/>
                </a:solidFill>
              </a:rPr>
              <a:t>High O</a:t>
            </a:r>
            <a:r>
              <a:rPr lang="en-US" baseline="-25000" smtClean="0">
                <a:solidFill>
                  <a:srgbClr val="0435FF"/>
                </a:solidFill>
              </a:rPr>
              <a:t>3</a:t>
            </a:r>
            <a:r>
              <a:rPr lang="en-US" smtClean="0">
                <a:solidFill>
                  <a:srgbClr val="0435FF"/>
                </a:solidFill>
              </a:rPr>
              <a:t> </a:t>
            </a:r>
            <a:r>
              <a:rPr lang="en-US" dirty="0" smtClean="0">
                <a:solidFill>
                  <a:srgbClr val="0435FF"/>
                </a:solidFill>
              </a:rPr>
              <a:t>&gt;6km AGL from 7/26 through 7/28,</a:t>
            </a:r>
          </a:p>
          <a:p>
            <a:r>
              <a:rPr lang="en-US" dirty="0" smtClean="0">
                <a:solidFill>
                  <a:srgbClr val="0435FF"/>
                </a:solidFill>
              </a:rPr>
              <a:t>75 </a:t>
            </a:r>
            <a:r>
              <a:rPr lang="en-US" dirty="0" err="1" smtClean="0">
                <a:solidFill>
                  <a:srgbClr val="0435FF"/>
                </a:solidFill>
              </a:rPr>
              <a:t>ppbv</a:t>
            </a:r>
            <a:r>
              <a:rPr lang="en-US" dirty="0" smtClean="0">
                <a:solidFill>
                  <a:srgbClr val="0435FF"/>
                </a:solidFill>
              </a:rPr>
              <a:t> O</a:t>
            </a:r>
            <a:r>
              <a:rPr lang="en-US" baseline="-25000" dirty="0" smtClean="0">
                <a:solidFill>
                  <a:srgbClr val="0435FF"/>
                </a:solidFill>
              </a:rPr>
              <a:t>3</a:t>
            </a:r>
            <a:r>
              <a:rPr lang="en-US" dirty="0" smtClean="0">
                <a:solidFill>
                  <a:srgbClr val="0435FF"/>
                </a:solidFill>
              </a:rPr>
              <a:t> at 3.5 km in the afternoon of 7/28.</a:t>
            </a:r>
          </a:p>
          <a:p>
            <a:endParaRPr lang="en-US" dirty="0">
              <a:solidFill>
                <a:srgbClr val="0435FF"/>
              </a:solidFill>
            </a:endParaRPr>
          </a:p>
          <a:p>
            <a:r>
              <a:rPr lang="en-US" dirty="0" smtClean="0">
                <a:solidFill>
                  <a:srgbClr val="0435FF"/>
                </a:solidFill>
              </a:rPr>
              <a:t>Photochemical O</a:t>
            </a:r>
            <a:r>
              <a:rPr lang="en-US" baseline="-25000" dirty="0" smtClean="0">
                <a:solidFill>
                  <a:srgbClr val="0435FF"/>
                </a:solidFill>
              </a:rPr>
              <a:t>3</a:t>
            </a:r>
            <a:r>
              <a:rPr lang="en-US" dirty="0" smtClean="0">
                <a:solidFill>
                  <a:srgbClr val="0435FF"/>
                </a:solidFill>
              </a:rPr>
              <a:t> formation below 2km AGL,</a:t>
            </a:r>
          </a:p>
          <a:p>
            <a:r>
              <a:rPr lang="en-US" dirty="0" smtClean="0">
                <a:solidFill>
                  <a:srgbClr val="0435FF"/>
                </a:solidFill>
              </a:rPr>
              <a:t>as high as~90 </a:t>
            </a:r>
            <a:r>
              <a:rPr lang="en-US" dirty="0" err="1" smtClean="0">
                <a:solidFill>
                  <a:srgbClr val="0435FF"/>
                </a:solidFill>
              </a:rPr>
              <a:t>ppbv</a:t>
            </a:r>
            <a:r>
              <a:rPr lang="en-US" dirty="0" smtClean="0">
                <a:solidFill>
                  <a:srgbClr val="0435FF"/>
                </a:solidFill>
              </a:rPr>
              <a:t> on the afternoon of 7/28.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16255" y="3079093"/>
            <a:ext cx="546258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435FF"/>
                </a:solidFill>
              </a:rPr>
              <a:t>Models have no photochemistry.</a:t>
            </a:r>
          </a:p>
          <a:p>
            <a:endParaRPr lang="en-US" dirty="0">
              <a:solidFill>
                <a:srgbClr val="0435FF"/>
              </a:solidFill>
            </a:endParaRPr>
          </a:p>
          <a:p>
            <a:r>
              <a:rPr lang="en-US" dirty="0">
                <a:solidFill>
                  <a:srgbClr val="0435FF"/>
                </a:solidFill>
              </a:rPr>
              <a:t>B</a:t>
            </a:r>
            <a:r>
              <a:rPr lang="en-US" dirty="0" smtClean="0">
                <a:solidFill>
                  <a:srgbClr val="0435FF"/>
                </a:solidFill>
              </a:rPr>
              <a:t>oth models predict downward O</a:t>
            </a:r>
            <a:r>
              <a:rPr lang="en-US" baseline="-25000" dirty="0" smtClean="0">
                <a:solidFill>
                  <a:srgbClr val="0435FF"/>
                </a:solidFill>
              </a:rPr>
              <a:t>3</a:t>
            </a:r>
            <a:r>
              <a:rPr lang="en-US" dirty="0" smtClean="0">
                <a:solidFill>
                  <a:srgbClr val="0435FF"/>
                </a:solidFill>
              </a:rPr>
              <a:t> transport from aloft,</a:t>
            </a:r>
          </a:p>
          <a:p>
            <a:r>
              <a:rPr lang="en-US" dirty="0">
                <a:solidFill>
                  <a:srgbClr val="0435FF"/>
                </a:solidFill>
              </a:rPr>
              <a:t>w</a:t>
            </a:r>
            <a:r>
              <a:rPr lang="en-US" dirty="0" smtClean="0">
                <a:solidFill>
                  <a:srgbClr val="0435FF"/>
                </a:solidFill>
              </a:rPr>
              <a:t>ith a sharp gradient at ~5km AGL.</a:t>
            </a:r>
          </a:p>
          <a:p>
            <a:endParaRPr lang="en-US" dirty="0" smtClean="0">
              <a:solidFill>
                <a:srgbClr val="0435FF"/>
              </a:solidFill>
            </a:endParaRPr>
          </a:p>
          <a:p>
            <a:r>
              <a:rPr lang="en-US" dirty="0">
                <a:solidFill>
                  <a:srgbClr val="0435FF"/>
                </a:solidFill>
              </a:rPr>
              <a:t>T</a:t>
            </a:r>
            <a:r>
              <a:rPr lang="en-US" dirty="0" smtClean="0">
                <a:solidFill>
                  <a:srgbClr val="0435FF"/>
                </a:solidFill>
              </a:rPr>
              <a:t>he model case with O</a:t>
            </a:r>
            <a:r>
              <a:rPr lang="en-US" baseline="-25000" dirty="0" smtClean="0">
                <a:solidFill>
                  <a:srgbClr val="0435FF"/>
                </a:solidFill>
              </a:rPr>
              <a:t>3</a:t>
            </a:r>
            <a:r>
              <a:rPr lang="en-US" dirty="0" smtClean="0">
                <a:solidFill>
                  <a:srgbClr val="0435FF"/>
                </a:solidFill>
              </a:rPr>
              <a:t>/PV=100 shows more O</a:t>
            </a:r>
            <a:r>
              <a:rPr lang="en-US" baseline="-25000" dirty="0" smtClean="0">
                <a:solidFill>
                  <a:srgbClr val="0435FF"/>
                </a:solidFill>
              </a:rPr>
              <a:t>3</a:t>
            </a:r>
            <a:r>
              <a:rPr lang="en-US" dirty="0" smtClean="0">
                <a:solidFill>
                  <a:srgbClr val="0435FF"/>
                </a:solidFill>
              </a:rPr>
              <a:t> impact,</a:t>
            </a:r>
          </a:p>
          <a:p>
            <a:r>
              <a:rPr lang="en-US" dirty="0">
                <a:solidFill>
                  <a:srgbClr val="0435FF"/>
                </a:solidFill>
              </a:rPr>
              <a:t>b</a:t>
            </a:r>
            <a:r>
              <a:rPr lang="en-US" dirty="0" smtClean="0">
                <a:solidFill>
                  <a:srgbClr val="0435FF"/>
                </a:solidFill>
              </a:rPr>
              <a:t>ut both models </a:t>
            </a:r>
            <a:r>
              <a:rPr lang="en-US" dirty="0" err="1" smtClean="0">
                <a:solidFill>
                  <a:srgbClr val="0435FF"/>
                </a:solidFill>
              </a:rPr>
              <a:t>underpredict</a:t>
            </a:r>
            <a:r>
              <a:rPr lang="en-US" dirty="0" smtClean="0">
                <a:solidFill>
                  <a:srgbClr val="0435FF"/>
                </a:solidFill>
              </a:rPr>
              <a:t> O</a:t>
            </a:r>
            <a:r>
              <a:rPr lang="en-US" baseline="-25000" dirty="0" smtClean="0">
                <a:solidFill>
                  <a:srgbClr val="0435FF"/>
                </a:solidFill>
              </a:rPr>
              <a:t>3</a:t>
            </a:r>
            <a:r>
              <a:rPr lang="en-US" dirty="0" smtClean="0">
                <a:solidFill>
                  <a:srgbClr val="0435FF"/>
                </a:solidFill>
              </a:rPr>
              <a:t> from 3.5 to 10km AGL.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93255" y="3925479"/>
            <a:ext cx="25904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O</a:t>
            </a:r>
            <a:r>
              <a:rPr lang="en-US" sz="1600" baseline="-25000" dirty="0" smtClean="0"/>
              <a:t>3</a:t>
            </a:r>
            <a:r>
              <a:rPr lang="en-US" sz="1600" dirty="0" smtClean="0"/>
              <a:t>/PV from Xing et al. (2016)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1884030" y="7657668"/>
            <a:ext cx="25904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O</a:t>
            </a:r>
            <a:r>
              <a:rPr lang="en-US" sz="1600" baseline="-25000" dirty="0" smtClean="0"/>
              <a:t>3</a:t>
            </a:r>
            <a:r>
              <a:rPr lang="en-US" sz="1600" dirty="0" smtClean="0"/>
              <a:t>/PV from Xing et al. (2015)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93255" y="5919606"/>
            <a:ext cx="12498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smtClean="0"/>
              <a:t>O</a:t>
            </a:r>
            <a:r>
              <a:rPr lang="en-US" sz="1600" baseline="-25000" smtClean="0"/>
              <a:t>3</a:t>
            </a:r>
            <a:r>
              <a:rPr lang="en-US" sz="1600" smtClean="0"/>
              <a:t>/PV = 100.</a:t>
            </a:r>
            <a:endParaRPr lang="en-US" sz="16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256665" y="85780"/>
            <a:ext cx="11617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800" dirty="0" smtClean="0">
                <a:solidFill>
                  <a:srgbClr val="0000FF"/>
                </a:solidFill>
                <a:latin typeface="Arial"/>
                <a:cs typeface="Arial"/>
              </a:rPr>
              <a:t>NASA/GSFC Fort Collins O</a:t>
            </a:r>
            <a:r>
              <a:rPr lang="en-US" sz="2800" baseline="-25000" dirty="0" smtClean="0">
                <a:solidFill>
                  <a:srgbClr val="0000FF"/>
                </a:solidFill>
                <a:latin typeface="Arial"/>
                <a:cs typeface="Arial"/>
              </a:rPr>
              <a:t>3</a:t>
            </a:r>
            <a:r>
              <a:rPr lang="en-US" sz="2800" dirty="0" smtClean="0">
                <a:solidFill>
                  <a:srgbClr val="0000FF"/>
                </a:solidFill>
                <a:latin typeface="Arial"/>
                <a:cs typeface="Arial"/>
              </a:rPr>
              <a:t> Lidar: 7/26 – 7/29</a:t>
            </a:r>
            <a:endParaRPr lang="en-US" sz="2800" dirty="0" smtClean="0">
              <a:solidFill>
                <a:srgbClr val="0000FF"/>
              </a:solidFill>
              <a:latin typeface="Arial"/>
              <a:cs typeface="Arial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158605" y="605263"/>
            <a:ext cx="11898775" cy="1446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7" t="88502" r="15350"/>
          <a:stretch/>
        </p:blipFill>
        <p:spPr>
          <a:xfrm>
            <a:off x="706422" y="6354045"/>
            <a:ext cx="7188641" cy="49939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74526" y="6510158"/>
            <a:ext cx="7240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</a:t>
            </a:r>
            <a:r>
              <a:rPr lang="en-US" sz="1600" dirty="0" err="1" smtClean="0"/>
              <a:t>ppbv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4211441" y="4242470"/>
            <a:ext cx="5203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/>
              <a:t>UTC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42598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36" y="551471"/>
            <a:ext cx="5614555" cy="22338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36" y="2520763"/>
            <a:ext cx="5614555" cy="22338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33" y="4488140"/>
            <a:ext cx="5643258" cy="22452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68341" y="1877937"/>
            <a:ext cx="544495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5FF"/>
                </a:solidFill>
              </a:rPr>
              <a:t>W</a:t>
            </a:r>
            <a:r>
              <a:rPr lang="en-US" dirty="0" smtClean="0">
                <a:solidFill>
                  <a:srgbClr val="0435FF"/>
                </a:solidFill>
              </a:rPr>
              <a:t>ell </a:t>
            </a:r>
            <a:r>
              <a:rPr lang="en-US" dirty="0" smtClean="0">
                <a:solidFill>
                  <a:srgbClr val="0435FF"/>
                </a:solidFill>
              </a:rPr>
              <a:t>defined intrusion seen in the </a:t>
            </a:r>
            <a:r>
              <a:rPr lang="en-US" dirty="0" err="1" smtClean="0">
                <a:solidFill>
                  <a:srgbClr val="0435FF"/>
                </a:solidFill>
              </a:rPr>
              <a:t>lidar</a:t>
            </a:r>
            <a:r>
              <a:rPr lang="en-US" dirty="0" smtClean="0">
                <a:solidFill>
                  <a:srgbClr val="0435FF"/>
                </a:solidFill>
              </a:rPr>
              <a:t> </a:t>
            </a:r>
            <a:r>
              <a:rPr lang="en-US" dirty="0" smtClean="0">
                <a:solidFill>
                  <a:srgbClr val="0435FF"/>
                </a:solidFill>
              </a:rPr>
              <a:t>data.</a:t>
            </a:r>
          </a:p>
          <a:p>
            <a:r>
              <a:rPr lang="en-US" dirty="0" smtClean="0">
                <a:solidFill>
                  <a:srgbClr val="0435FF"/>
                </a:solidFill>
              </a:rPr>
              <a:t> Smeared out in </a:t>
            </a:r>
            <a:r>
              <a:rPr lang="en-US" dirty="0" smtClean="0">
                <a:solidFill>
                  <a:srgbClr val="0435FF"/>
                </a:solidFill>
              </a:rPr>
              <a:t>the model simulations.</a:t>
            </a:r>
            <a:endParaRPr lang="en-US" dirty="0">
              <a:solidFill>
                <a:srgbClr val="0435FF"/>
              </a:solidFill>
            </a:endParaRPr>
          </a:p>
          <a:p>
            <a:r>
              <a:rPr lang="en-US" dirty="0" smtClean="0">
                <a:solidFill>
                  <a:srgbClr val="0435FF"/>
                </a:solidFill>
              </a:rPr>
              <a:t>Models don’t </a:t>
            </a:r>
            <a:r>
              <a:rPr lang="en-US" dirty="0" smtClean="0">
                <a:solidFill>
                  <a:srgbClr val="0435FF"/>
                </a:solidFill>
              </a:rPr>
              <a:t>consider low O</a:t>
            </a:r>
            <a:r>
              <a:rPr lang="en-US" baseline="-25000" dirty="0" smtClean="0">
                <a:solidFill>
                  <a:srgbClr val="0435FF"/>
                </a:solidFill>
              </a:rPr>
              <a:t>3</a:t>
            </a:r>
            <a:r>
              <a:rPr lang="en-US" dirty="0" smtClean="0">
                <a:solidFill>
                  <a:srgbClr val="0435FF"/>
                </a:solidFill>
              </a:rPr>
              <a:t> (less than default values)</a:t>
            </a:r>
          </a:p>
          <a:p>
            <a:r>
              <a:rPr lang="en-US" dirty="0">
                <a:solidFill>
                  <a:srgbClr val="0435FF"/>
                </a:solidFill>
              </a:rPr>
              <a:t>f</a:t>
            </a:r>
            <a:r>
              <a:rPr lang="en-US" dirty="0" smtClean="0">
                <a:solidFill>
                  <a:srgbClr val="0435FF"/>
                </a:solidFill>
              </a:rPr>
              <a:t>rom boundary conditions or regional photochemistry</a:t>
            </a:r>
            <a:r>
              <a:rPr lang="en-US" dirty="0">
                <a:solidFill>
                  <a:srgbClr val="0435FF"/>
                </a:solidFill>
              </a:rPr>
              <a:t>.</a:t>
            </a:r>
            <a:endParaRPr lang="en-US" dirty="0" smtClean="0">
              <a:solidFill>
                <a:srgbClr val="0435FF"/>
              </a:solidFill>
            </a:endParaRPr>
          </a:p>
          <a:p>
            <a:endParaRPr lang="en-US" dirty="0" smtClean="0">
              <a:solidFill>
                <a:srgbClr val="0435FF"/>
              </a:solidFill>
            </a:endParaRPr>
          </a:p>
          <a:p>
            <a:r>
              <a:rPr lang="en-US" dirty="0">
                <a:solidFill>
                  <a:srgbClr val="0435FF"/>
                </a:solidFill>
              </a:rPr>
              <a:t>T</a:t>
            </a:r>
            <a:r>
              <a:rPr lang="en-US" dirty="0" smtClean="0">
                <a:solidFill>
                  <a:srgbClr val="0435FF"/>
                </a:solidFill>
              </a:rPr>
              <a:t>he model case with O</a:t>
            </a:r>
            <a:r>
              <a:rPr lang="en-US" baseline="-25000" dirty="0" smtClean="0">
                <a:solidFill>
                  <a:srgbClr val="0435FF"/>
                </a:solidFill>
              </a:rPr>
              <a:t>3</a:t>
            </a:r>
            <a:r>
              <a:rPr lang="en-US" dirty="0" smtClean="0">
                <a:solidFill>
                  <a:srgbClr val="0435FF"/>
                </a:solidFill>
              </a:rPr>
              <a:t>/PV=100 </a:t>
            </a:r>
            <a:r>
              <a:rPr lang="en-US" dirty="0" smtClean="0">
                <a:solidFill>
                  <a:srgbClr val="0435FF"/>
                </a:solidFill>
              </a:rPr>
              <a:t>shows </a:t>
            </a:r>
            <a:r>
              <a:rPr lang="en-US" dirty="0" smtClean="0">
                <a:solidFill>
                  <a:srgbClr val="0435FF"/>
                </a:solidFill>
              </a:rPr>
              <a:t>a clear </a:t>
            </a:r>
            <a:r>
              <a:rPr lang="en-US" dirty="0" smtClean="0">
                <a:solidFill>
                  <a:srgbClr val="0435FF"/>
                </a:solidFill>
              </a:rPr>
              <a:t>signature</a:t>
            </a:r>
          </a:p>
          <a:p>
            <a:r>
              <a:rPr lang="en-US" dirty="0" smtClean="0">
                <a:solidFill>
                  <a:srgbClr val="0435FF"/>
                </a:solidFill>
              </a:rPr>
              <a:t>of the intrusion</a:t>
            </a:r>
            <a:r>
              <a:rPr lang="en-US" dirty="0" smtClean="0">
                <a:solidFill>
                  <a:srgbClr val="0435FF"/>
                </a:solidFill>
              </a:rPr>
              <a:t>, but </a:t>
            </a:r>
            <a:r>
              <a:rPr lang="en-US" dirty="0" smtClean="0">
                <a:solidFill>
                  <a:srgbClr val="0435FF"/>
                </a:solidFill>
              </a:rPr>
              <a:t>vertical and timing differences</a:t>
            </a:r>
          </a:p>
          <a:p>
            <a:r>
              <a:rPr lang="en-US" dirty="0">
                <a:solidFill>
                  <a:srgbClr val="0435FF"/>
                </a:solidFill>
              </a:rPr>
              <a:t>w</a:t>
            </a:r>
            <a:r>
              <a:rPr lang="en-US" dirty="0" smtClean="0">
                <a:solidFill>
                  <a:srgbClr val="0435FF"/>
                </a:solidFill>
              </a:rPr>
              <a:t>ith the observations</a:t>
            </a:r>
            <a:r>
              <a:rPr lang="en-US" dirty="0" smtClean="0">
                <a:solidFill>
                  <a:srgbClr val="0435FF"/>
                </a:solidFill>
              </a:rPr>
              <a:t>.</a:t>
            </a:r>
            <a:endParaRPr lang="en-US" dirty="0" smtClean="0">
              <a:solidFill>
                <a:srgbClr val="0435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93255" y="3858573"/>
            <a:ext cx="25904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O</a:t>
            </a:r>
            <a:r>
              <a:rPr lang="en-US" sz="1600" baseline="-25000" dirty="0" smtClean="0"/>
              <a:t>3</a:t>
            </a:r>
            <a:r>
              <a:rPr lang="en-US" sz="1600" dirty="0" smtClean="0"/>
              <a:t>/PV from Xing et al. (2016)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93255" y="5852700"/>
            <a:ext cx="12498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smtClean="0"/>
              <a:t>O</a:t>
            </a:r>
            <a:r>
              <a:rPr lang="en-US" sz="1600" baseline="-25000" smtClean="0"/>
              <a:t>3</a:t>
            </a:r>
            <a:r>
              <a:rPr lang="en-US" sz="1600" smtClean="0"/>
              <a:t>/PV = 100.</a:t>
            </a:r>
            <a:endParaRPr lang="en-US" sz="16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1193255" y="1877937"/>
            <a:ext cx="18615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smtClean="0"/>
              <a:t>NASA/GSFC </a:t>
            </a:r>
            <a:r>
              <a:rPr lang="en-US" sz="1600" dirty="0" smtClean="0"/>
              <a:t>O</a:t>
            </a:r>
            <a:r>
              <a:rPr lang="en-US" sz="1600" baseline="-25000" dirty="0" smtClean="0"/>
              <a:t>3</a:t>
            </a:r>
            <a:r>
              <a:rPr lang="en-US" sz="1600" dirty="0" smtClean="0"/>
              <a:t> Lidar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6665" y="85780"/>
            <a:ext cx="11617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800" dirty="0" smtClean="0">
                <a:solidFill>
                  <a:srgbClr val="0000FF"/>
                </a:solidFill>
                <a:latin typeface="Arial"/>
                <a:cs typeface="Arial"/>
              </a:rPr>
              <a:t>NASA/GSFC Fort Collins O</a:t>
            </a:r>
            <a:r>
              <a:rPr lang="en-US" sz="2800" baseline="-25000" dirty="0" smtClean="0">
                <a:solidFill>
                  <a:srgbClr val="0000FF"/>
                </a:solidFill>
                <a:latin typeface="Arial"/>
                <a:cs typeface="Arial"/>
              </a:rPr>
              <a:t>3</a:t>
            </a:r>
            <a:r>
              <a:rPr lang="en-US" sz="2800" dirty="0" smtClean="0">
                <a:solidFill>
                  <a:srgbClr val="0000FF"/>
                </a:solidFill>
                <a:latin typeface="Arial"/>
                <a:cs typeface="Arial"/>
              </a:rPr>
              <a:t> Lidar: 8/6/14 Episode</a:t>
            </a:r>
            <a:endParaRPr lang="en-US" sz="2800" dirty="0" smtClean="0">
              <a:solidFill>
                <a:srgbClr val="0000FF"/>
              </a:solidFill>
              <a:latin typeface="Arial"/>
              <a:cs typeface="Arial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158605" y="605263"/>
            <a:ext cx="11898775" cy="1446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7" t="88502" r="15350"/>
          <a:stretch/>
        </p:blipFill>
        <p:spPr>
          <a:xfrm>
            <a:off x="706422" y="6331743"/>
            <a:ext cx="7188641" cy="49939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274526" y="6487856"/>
            <a:ext cx="7240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</a:t>
            </a:r>
            <a:r>
              <a:rPr lang="en-US" sz="1600" dirty="0" err="1" smtClean="0"/>
              <a:t>ppbv</a:t>
            </a:r>
            <a:r>
              <a:rPr lang="en-US" sz="1600" dirty="0" smtClean="0"/>
              <a:t>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74341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494706" y="5924171"/>
            <a:ext cx="11142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1600" dirty="0" smtClean="0">
                <a:solidFill>
                  <a:srgbClr val="0000FF"/>
                </a:solidFill>
              </a:rPr>
              <a:t>At 3.5 km AGL, only a small impact from using Xing et al. (2016) to specify IC and BCs.</a:t>
            </a:r>
          </a:p>
          <a:p>
            <a:pPr marL="457200" indent="-457200">
              <a:buFont typeface="Arial" charset="0"/>
              <a:buChar char="•"/>
            </a:pPr>
            <a:r>
              <a:rPr lang="en-US" sz="1600" dirty="0" smtClean="0">
                <a:solidFill>
                  <a:srgbClr val="0000FF"/>
                </a:solidFill>
              </a:rPr>
              <a:t>Using O</a:t>
            </a:r>
            <a:r>
              <a:rPr lang="en-US" sz="1600" baseline="-25000" dirty="0" smtClean="0">
                <a:solidFill>
                  <a:srgbClr val="0000FF"/>
                </a:solidFill>
              </a:rPr>
              <a:t>3</a:t>
            </a:r>
            <a:r>
              <a:rPr lang="en-US" sz="1600" dirty="0" smtClean="0">
                <a:solidFill>
                  <a:srgbClr val="0000FF"/>
                </a:solidFill>
              </a:rPr>
              <a:t>/PV = 100 for IC/BC gives a few </a:t>
            </a:r>
            <a:r>
              <a:rPr lang="en-US" sz="1600" dirty="0" err="1" smtClean="0">
                <a:solidFill>
                  <a:srgbClr val="0000FF"/>
                </a:solidFill>
              </a:rPr>
              <a:t>ppbv</a:t>
            </a:r>
            <a:r>
              <a:rPr lang="en-US" sz="1600" dirty="0" smtClean="0">
                <a:solidFill>
                  <a:srgbClr val="0000FF"/>
                </a:solidFill>
              </a:rPr>
              <a:t> of O</a:t>
            </a:r>
            <a:r>
              <a:rPr lang="en-US" sz="1600" baseline="-25000" dirty="0" smtClean="0">
                <a:solidFill>
                  <a:srgbClr val="0000FF"/>
                </a:solidFill>
              </a:rPr>
              <a:t>3</a:t>
            </a:r>
            <a:r>
              <a:rPr lang="en-US" sz="1600" dirty="0" smtClean="0">
                <a:solidFill>
                  <a:srgbClr val="0000FF"/>
                </a:solidFill>
              </a:rPr>
              <a:t> over the Front Range with a much larger impact 200km to the southwest</a:t>
            </a:r>
          </a:p>
          <a:p>
            <a:pPr marL="457200" indent="-457200">
              <a:buFont typeface="Arial" charset="0"/>
              <a:buChar char="•"/>
            </a:pPr>
            <a:r>
              <a:rPr lang="en-US" sz="1600" dirty="0" smtClean="0">
                <a:solidFill>
                  <a:srgbClr val="0000FF"/>
                </a:solidFill>
              </a:rPr>
              <a:t>Using NAM versus RAP for meteorological IC/BCs gives quite different O</a:t>
            </a:r>
            <a:r>
              <a:rPr lang="en-US" sz="1600" baseline="-25000" dirty="0" smtClean="0">
                <a:solidFill>
                  <a:srgbClr val="0000FF"/>
                </a:solidFill>
              </a:rPr>
              <a:t>3</a:t>
            </a:r>
            <a:r>
              <a:rPr lang="en-US" sz="1600" dirty="0" smtClean="0">
                <a:solidFill>
                  <a:srgbClr val="0000FF"/>
                </a:solidFill>
              </a:rPr>
              <a:t> spatial patterns.</a:t>
            </a:r>
          </a:p>
        </p:txBody>
      </p:sp>
      <p:sp>
        <p:nvSpPr>
          <p:cNvPr id="21" name="Rectangle 20"/>
          <p:cNvSpPr/>
          <p:nvPr/>
        </p:nvSpPr>
        <p:spPr>
          <a:xfrm rot="16200000">
            <a:off x="-711361" y="1607383"/>
            <a:ext cx="19647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3.6 km AGL (650 </a:t>
            </a:r>
            <a:r>
              <a:rPr lang="en-US" sz="1600" dirty="0" err="1" smtClean="0"/>
              <a:t>hPa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grpSp>
        <p:nvGrpSpPr>
          <p:cNvPr id="2" name="Group 1"/>
          <p:cNvGrpSpPr/>
          <p:nvPr/>
        </p:nvGrpSpPr>
        <p:grpSpPr>
          <a:xfrm>
            <a:off x="135582" y="669083"/>
            <a:ext cx="11823338" cy="5206284"/>
            <a:chOff x="135582" y="379157"/>
            <a:chExt cx="11823338" cy="5206284"/>
          </a:xfrm>
        </p:grpSpPr>
        <p:sp>
          <p:nvSpPr>
            <p:cNvPr id="5" name="TextBox 4"/>
            <p:cNvSpPr txBox="1"/>
            <p:nvPr/>
          </p:nvSpPr>
          <p:spPr>
            <a:xfrm>
              <a:off x="496627" y="430847"/>
              <a:ext cx="35626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IC/BC from Xing et al. (2016), </a:t>
              </a:r>
              <a:r>
                <a:rPr lang="en-US" sz="1400" b="1" dirty="0" smtClean="0"/>
                <a:t>RAP</a:t>
              </a:r>
              <a:r>
                <a:rPr lang="en-US" sz="1400" dirty="0" smtClean="0"/>
                <a:t> met. forcing</a:t>
              </a:r>
              <a:endParaRPr lang="en-US" sz="1400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04" r="15240" b="15965"/>
            <a:stretch/>
          </p:blipFill>
          <p:spPr>
            <a:xfrm>
              <a:off x="474135" y="692707"/>
              <a:ext cx="3522133" cy="232719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332" b="7270"/>
            <a:stretch/>
          </p:blipFill>
          <p:spPr>
            <a:xfrm>
              <a:off x="11408690" y="562075"/>
              <a:ext cx="550230" cy="264928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2371" r="34200"/>
            <a:stretch/>
          </p:blipFill>
          <p:spPr>
            <a:xfrm>
              <a:off x="541793" y="2936859"/>
              <a:ext cx="3115733" cy="27514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521" b="28308"/>
            <a:stretch/>
          </p:blipFill>
          <p:spPr>
            <a:xfrm>
              <a:off x="11422600" y="3449393"/>
              <a:ext cx="530824" cy="200718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745" r="13342" b="19277"/>
            <a:stretch/>
          </p:blipFill>
          <p:spPr>
            <a:xfrm>
              <a:off x="135582" y="3275217"/>
              <a:ext cx="3897956" cy="229868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16" t="10481" r="14357" b="18773"/>
            <a:stretch/>
          </p:blipFill>
          <p:spPr>
            <a:xfrm>
              <a:off x="4165605" y="3275217"/>
              <a:ext cx="3522134" cy="231022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62" r="14313" b="16466"/>
            <a:stretch/>
          </p:blipFill>
          <p:spPr>
            <a:xfrm>
              <a:off x="4165604" y="692707"/>
              <a:ext cx="3522134" cy="23112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3" t="92528" r="32030" b="522"/>
            <a:stretch/>
          </p:blipFill>
          <p:spPr>
            <a:xfrm>
              <a:off x="4399041" y="2938422"/>
              <a:ext cx="3027816" cy="25335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441" r="14635" b="17101"/>
            <a:stretch/>
          </p:blipFill>
          <p:spPr>
            <a:xfrm>
              <a:off x="7755473" y="633036"/>
              <a:ext cx="3623732" cy="2381586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29" t="94156" r="34392" b="273"/>
            <a:stretch/>
          </p:blipFill>
          <p:spPr>
            <a:xfrm>
              <a:off x="8090511" y="2997042"/>
              <a:ext cx="3047995" cy="21633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53" t="11182" r="13553" b="19345"/>
            <a:stretch/>
          </p:blipFill>
          <p:spPr>
            <a:xfrm>
              <a:off x="7819806" y="3275217"/>
              <a:ext cx="3559399" cy="2298683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4371268" y="422543"/>
              <a:ext cx="31380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IC/BC </a:t>
              </a:r>
              <a:r>
                <a:rPr lang="en-US" sz="1400" dirty="0" smtClean="0"/>
                <a:t>from O</a:t>
              </a:r>
              <a:r>
                <a:rPr lang="en-US" sz="1400" baseline="-25000" dirty="0" smtClean="0"/>
                <a:t>3</a:t>
              </a:r>
              <a:r>
                <a:rPr lang="en-US" sz="1400" dirty="0" smtClean="0"/>
                <a:t>/PV=100, </a:t>
              </a:r>
              <a:r>
                <a:rPr lang="en-US" sz="1400" b="1" dirty="0" smtClean="0"/>
                <a:t>RAP</a:t>
              </a:r>
              <a:r>
                <a:rPr lang="en-US" sz="1400" dirty="0" smtClean="0"/>
                <a:t> met. forcing</a:t>
              </a:r>
              <a:endParaRPr lang="en-US" sz="14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021143" y="379157"/>
              <a:ext cx="3256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IC/BC </a:t>
              </a:r>
              <a:r>
                <a:rPr lang="en-US" sz="1400" dirty="0" smtClean="0"/>
                <a:t> from O</a:t>
              </a:r>
              <a:r>
                <a:rPr lang="en-US" sz="1400" baseline="-25000" dirty="0" smtClean="0"/>
                <a:t>3</a:t>
              </a:r>
              <a:r>
                <a:rPr lang="en-US" sz="1400" dirty="0" smtClean="0"/>
                <a:t>/PV=100, </a:t>
              </a:r>
              <a:r>
                <a:rPr lang="en-US" sz="1400" b="1" dirty="0" smtClean="0"/>
                <a:t>NAM</a:t>
              </a:r>
              <a:r>
                <a:rPr lang="en-US" sz="1400" dirty="0" smtClean="0"/>
                <a:t> met. forcing</a:t>
              </a:r>
              <a:endParaRPr lang="en-US" sz="1400" dirty="0"/>
            </a:p>
          </p:txBody>
        </p:sp>
        <p:cxnSp>
          <p:nvCxnSpPr>
            <p:cNvPr id="23" name="Straight Connector 22"/>
            <p:cNvCxnSpPr/>
            <p:nvPr/>
          </p:nvCxnSpPr>
          <p:spPr>
            <a:xfrm flipV="1">
              <a:off x="1929403" y="4654378"/>
              <a:ext cx="6488" cy="917374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  <a:headEnd type="none" w="med" len="med"/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1889777" y="4933634"/>
              <a:ext cx="14437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Platteville location</a:t>
              </a:r>
            </a:p>
            <a:p>
              <a:r>
                <a:rPr lang="en-US" sz="1200" dirty="0" smtClean="0"/>
                <a:t>In W-E cross-section</a:t>
              </a:r>
              <a:endParaRPr lang="en-US" sz="1200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09182" y="89429"/>
            <a:ext cx="11933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800" dirty="0" smtClean="0">
                <a:solidFill>
                  <a:srgbClr val="0000FF"/>
                </a:solidFill>
                <a:latin typeface="Arial"/>
                <a:cs typeface="Arial"/>
              </a:rPr>
              <a:t>Stratospheric Tracers, 7/29/14 00:00 UTC</a:t>
            </a: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</a:rPr>
              <a:t> (difference with default IC/BC case)</a:t>
            </a:r>
            <a:endParaRPr lang="en-US" sz="2800" dirty="0" smtClean="0">
              <a:solidFill>
                <a:srgbClr val="0000FF"/>
              </a:solidFill>
              <a:latin typeface="Arial"/>
              <a:cs typeface="Arial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158605" y="605263"/>
            <a:ext cx="11898775" cy="1446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8851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8723049"/>
              </p:ext>
            </p:extLst>
          </p:nvPr>
        </p:nvGraphicFramePr>
        <p:xfrm>
          <a:off x="7772410" y="20286641"/>
          <a:ext cx="7415592" cy="31808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0" name="Document" r:id="rId3" imgW="6096000" imgH="2184400" progId="Word.Document.12">
                  <p:embed/>
                </p:oleObj>
              </mc:Choice>
              <mc:Fallback>
                <p:oleObj name="Document" r:id="rId3" imgW="6096000" imgH="2184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72410" y="20286641"/>
                        <a:ext cx="7415592" cy="31808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037812"/>
              </p:ext>
            </p:extLst>
          </p:nvPr>
        </p:nvGraphicFramePr>
        <p:xfrm>
          <a:off x="798629" y="20320320"/>
          <a:ext cx="7551251" cy="2943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" name="Document" r:id="rId5" imgW="6096000" imgH="1993900" progId="Word.Document.12">
                  <p:embed/>
                </p:oleObj>
              </mc:Choice>
              <mc:Fallback>
                <p:oleObj name="Document" r:id="rId5" imgW="6096000" imgH="1993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98629" y="20320320"/>
                        <a:ext cx="7551251" cy="29431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8241155"/>
              </p:ext>
            </p:extLst>
          </p:nvPr>
        </p:nvGraphicFramePr>
        <p:xfrm>
          <a:off x="951029" y="20472720"/>
          <a:ext cx="7551251" cy="2943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" name="Document" r:id="rId7" imgW="6096000" imgH="1993900" progId="Word.Document.12">
                  <p:embed/>
                </p:oleObj>
              </mc:Choice>
              <mc:Fallback>
                <p:oleObj name="Document" r:id="rId7" imgW="6096000" imgH="1993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51029" y="20472720"/>
                        <a:ext cx="7551251" cy="29431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8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3524" y="0"/>
            <a:ext cx="9166302" cy="6874727"/>
          </a:xfrm>
          <a:prstGeom prst="rect">
            <a:avLst/>
          </a:prstGeom>
        </p:spPr>
      </p:pic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494264" y="883805"/>
            <a:ext cx="8229600" cy="3520927"/>
          </a:xfrm>
          <a:solidFill>
            <a:srgbClr val="FFFFFF">
              <a:alpha val="64000"/>
            </a:srgb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3366FF"/>
                </a:solidFill>
              </a:rPr>
              <a:t>Stratospheric Influence on background O</a:t>
            </a:r>
            <a:r>
              <a:rPr lang="en-US" sz="2400" baseline="-25000" dirty="0" smtClean="0">
                <a:solidFill>
                  <a:srgbClr val="3366FF"/>
                </a:solidFill>
              </a:rPr>
              <a:t>3</a:t>
            </a:r>
            <a:r>
              <a:rPr lang="en-US" sz="2400" dirty="0" smtClean="0">
                <a:solidFill>
                  <a:srgbClr val="3366FF"/>
                </a:solidFill>
              </a:rPr>
              <a:t> over the Front Range 7/26 – 7/29  (70-75 </a:t>
            </a:r>
            <a:r>
              <a:rPr lang="en-US" sz="2400" dirty="0" err="1" smtClean="0">
                <a:solidFill>
                  <a:srgbClr val="3366FF"/>
                </a:solidFill>
              </a:rPr>
              <a:t>ppbv</a:t>
            </a:r>
            <a:r>
              <a:rPr lang="en-US" sz="2400" dirty="0" smtClean="0">
                <a:solidFill>
                  <a:srgbClr val="3366FF"/>
                </a:solidFill>
              </a:rPr>
              <a:t> @ 3km </a:t>
            </a:r>
            <a:r>
              <a:rPr lang="en-US" sz="2400" dirty="0">
                <a:solidFill>
                  <a:srgbClr val="3366FF"/>
                </a:solidFill>
              </a:rPr>
              <a:t>AGL). </a:t>
            </a:r>
            <a:endParaRPr lang="en-US" sz="2400" dirty="0" smtClean="0">
              <a:solidFill>
                <a:srgbClr val="3366FF"/>
              </a:solidFill>
            </a:endParaRPr>
          </a:p>
          <a:p>
            <a:r>
              <a:rPr lang="en-US" sz="2400" dirty="0" smtClean="0">
                <a:solidFill>
                  <a:srgbClr val="3366FF"/>
                </a:solidFill>
              </a:rPr>
              <a:t>WRF/</a:t>
            </a:r>
            <a:r>
              <a:rPr lang="en-US" sz="2400" dirty="0" err="1" smtClean="0">
                <a:solidFill>
                  <a:srgbClr val="3366FF"/>
                </a:solidFill>
              </a:rPr>
              <a:t>Chem</a:t>
            </a:r>
            <a:r>
              <a:rPr lang="en-US" sz="2400" dirty="0" smtClean="0">
                <a:solidFill>
                  <a:srgbClr val="3366FF"/>
                </a:solidFill>
              </a:rPr>
              <a:t> with default IC/BCs needs 40% more O</a:t>
            </a:r>
            <a:r>
              <a:rPr lang="en-US" sz="2400" baseline="-25000" dirty="0" smtClean="0">
                <a:solidFill>
                  <a:srgbClr val="3366FF"/>
                </a:solidFill>
              </a:rPr>
              <a:t>3</a:t>
            </a:r>
            <a:r>
              <a:rPr lang="en-US" sz="2400" dirty="0" smtClean="0">
                <a:solidFill>
                  <a:srgbClr val="3366FF"/>
                </a:solidFill>
              </a:rPr>
              <a:t> on 7/29.</a:t>
            </a:r>
            <a:endParaRPr lang="en-US" sz="2400" baseline="-25000" dirty="0" smtClean="0">
              <a:solidFill>
                <a:srgbClr val="3366FF"/>
              </a:solidFill>
            </a:endParaRPr>
          </a:p>
          <a:p>
            <a:r>
              <a:rPr lang="en-US" sz="2400" dirty="0" smtClean="0">
                <a:solidFill>
                  <a:srgbClr val="3366FF"/>
                </a:solidFill>
              </a:rPr>
              <a:t>Boundary Conditions from </a:t>
            </a:r>
            <a:r>
              <a:rPr lang="en-US" sz="2400" dirty="0" smtClean="0">
                <a:solidFill>
                  <a:srgbClr val="3366FF"/>
                </a:solidFill>
              </a:rPr>
              <a:t>Xing et al. (2016) O</a:t>
            </a:r>
            <a:r>
              <a:rPr lang="en-US" sz="2400" baseline="-25000" dirty="0" smtClean="0">
                <a:solidFill>
                  <a:srgbClr val="3366FF"/>
                </a:solidFill>
              </a:rPr>
              <a:t>3</a:t>
            </a:r>
            <a:r>
              <a:rPr lang="en-US" sz="2400" dirty="0" smtClean="0">
                <a:solidFill>
                  <a:srgbClr val="3366FF"/>
                </a:solidFill>
              </a:rPr>
              <a:t>/PV: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3366FF"/>
                </a:solidFill>
              </a:rPr>
              <a:t> </a:t>
            </a:r>
            <a:r>
              <a:rPr lang="en-US" sz="2400" dirty="0" smtClean="0">
                <a:solidFill>
                  <a:srgbClr val="3366FF"/>
                </a:solidFill>
              </a:rPr>
              <a:t>      Very successful &gt; 8km AGL, Little Impact &lt; 8km AGL</a:t>
            </a:r>
            <a:endParaRPr lang="en-US" sz="2400" dirty="0">
              <a:solidFill>
                <a:srgbClr val="3366FF"/>
              </a:solidFill>
            </a:endParaRPr>
          </a:p>
          <a:p>
            <a:r>
              <a:rPr lang="en-US" sz="2400" dirty="0">
                <a:solidFill>
                  <a:srgbClr val="3366FF"/>
                </a:solidFill>
              </a:rPr>
              <a:t>Model O</a:t>
            </a:r>
            <a:r>
              <a:rPr lang="en-US" sz="2400" baseline="-25000" dirty="0">
                <a:solidFill>
                  <a:srgbClr val="3366FF"/>
                </a:solidFill>
              </a:rPr>
              <a:t>3 </a:t>
            </a:r>
            <a:r>
              <a:rPr lang="en-US" sz="2400" dirty="0">
                <a:solidFill>
                  <a:srgbClr val="3366FF"/>
                </a:solidFill>
              </a:rPr>
              <a:t>intrusions depend on the meteorology driving WRF.</a:t>
            </a:r>
          </a:p>
          <a:p>
            <a:r>
              <a:rPr lang="en-US" sz="2400" dirty="0" smtClean="0">
                <a:solidFill>
                  <a:srgbClr val="3366FF"/>
                </a:solidFill>
              </a:rPr>
              <a:t>Combining </a:t>
            </a:r>
            <a:r>
              <a:rPr lang="en-US" sz="2400" dirty="0" smtClean="0">
                <a:solidFill>
                  <a:srgbClr val="3366FF"/>
                </a:solidFill>
              </a:rPr>
              <a:t>measurements from different </a:t>
            </a:r>
            <a:r>
              <a:rPr lang="en-US" sz="2400" dirty="0" smtClean="0">
                <a:solidFill>
                  <a:srgbClr val="3366FF"/>
                </a:solidFill>
              </a:rPr>
              <a:t>aircraft, </a:t>
            </a:r>
            <a:r>
              <a:rPr lang="en-US" sz="2400" dirty="0" err="1" smtClean="0">
                <a:solidFill>
                  <a:srgbClr val="3366FF"/>
                </a:solidFill>
              </a:rPr>
              <a:t>sondes</a:t>
            </a:r>
            <a:r>
              <a:rPr lang="en-US" sz="2400" dirty="0">
                <a:solidFill>
                  <a:srgbClr val="3366FF"/>
                </a:solidFill>
              </a:rPr>
              <a:t> </a:t>
            </a:r>
            <a:r>
              <a:rPr lang="en-US" sz="2400" dirty="0" smtClean="0">
                <a:solidFill>
                  <a:srgbClr val="3366FF"/>
                </a:solidFill>
              </a:rPr>
              <a:t>and</a:t>
            </a:r>
            <a:r>
              <a:rPr lang="en-US" sz="2400" dirty="0" smtClean="0">
                <a:solidFill>
                  <a:srgbClr val="3366FF"/>
                </a:solidFill>
              </a:rPr>
              <a:t> </a:t>
            </a:r>
            <a:r>
              <a:rPr lang="en-US" sz="2400" dirty="0" err="1" smtClean="0">
                <a:solidFill>
                  <a:srgbClr val="3366FF"/>
                </a:solidFill>
              </a:rPr>
              <a:t>lidars</a:t>
            </a:r>
            <a:r>
              <a:rPr lang="en-US" sz="2400" dirty="0" smtClean="0">
                <a:solidFill>
                  <a:srgbClr val="3366FF"/>
                </a:solidFill>
              </a:rPr>
              <a:t> are helping to </a:t>
            </a:r>
            <a:r>
              <a:rPr lang="en-US" sz="2400" dirty="0" smtClean="0">
                <a:solidFill>
                  <a:srgbClr val="3366FF"/>
                </a:solidFill>
              </a:rPr>
              <a:t>diagnose </a:t>
            </a:r>
            <a:r>
              <a:rPr lang="en-US" sz="2400" smtClean="0">
                <a:solidFill>
                  <a:srgbClr val="3366FF"/>
                </a:solidFill>
              </a:rPr>
              <a:t>model deficiencies.</a:t>
            </a:r>
            <a:endParaRPr lang="en-US" sz="2400" dirty="0" smtClean="0">
              <a:solidFill>
                <a:srgbClr val="3366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6367" y="41022"/>
            <a:ext cx="3225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800" smtClean="0">
                <a:solidFill>
                  <a:srgbClr val="0000FF"/>
                </a:solidFill>
                <a:latin typeface="Arial"/>
                <a:cs typeface="Arial"/>
              </a:rPr>
              <a:t>Su</a:t>
            </a:r>
            <a:r>
              <a:rPr lang="en-US" sz="2800" smtClean="0">
                <a:solidFill>
                  <a:srgbClr val="0000FF"/>
                </a:solidFill>
                <a:latin typeface="Arial"/>
                <a:cs typeface="Arial"/>
              </a:rPr>
              <a:t>mmary</a:t>
            </a:r>
            <a:endParaRPr lang="en-US" sz="2800" dirty="0" smtClean="0">
              <a:solidFill>
                <a:srgbClr val="0000FF"/>
              </a:solidFill>
              <a:latin typeface="Arial"/>
              <a:cs typeface="Arial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58605" y="605263"/>
            <a:ext cx="11898775" cy="1446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5154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/>
          <a:srcRect l="10139" t="90769" r="810"/>
          <a:stretch/>
        </p:blipFill>
        <p:spPr>
          <a:xfrm>
            <a:off x="4913520" y="3484155"/>
            <a:ext cx="4560014" cy="387249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226269" y="4173928"/>
            <a:ext cx="9697660" cy="2670625"/>
            <a:chOff x="927902" y="20222266"/>
            <a:chExt cx="14431368" cy="4100205"/>
          </a:xfrm>
        </p:grpSpPr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28214699"/>
                </p:ext>
              </p:extLst>
            </p:nvPr>
          </p:nvGraphicFramePr>
          <p:xfrm>
            <a:off x="7943678" y="21141663"/>
            <a:ext cx="7415592" cy="31808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9" name="Document" r:id="rId4" imgW="6096000" imgH="2184400" progId="Word.Document.12">
                    <p:embed/>
                  </p:oleObj>
                </mc:Choice>
                <mc:Fallback>
                  <p:oleObj name="Document" r:id="rId4" imgW="6096000" imgH="2184400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7943678" y="21141663"/>
                          <a:ext cx="7415592" cy="318080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2" name="Group 21"/>
            <p:cNvGrpSpPr/>
            <p:nvPr/>
          </p:nvGrpSpPr>
          <p:grpSpPr>
            <a:xfrm>
              <a:off x="927902" y="20222266"/>
              <a:ext cx="13748993" cy="4040925"/>
              <a:chOff x="20839103" y="23806448"/>
              <a:chExt cx="8125922" cy="2907534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21011020" y="24159437"/>
                <a:ext cx="7649206" cy="4492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sz="3200" dirty="0" smtClean="0"/>
              </a:p>
            </p:txBody>
          </p:sp>
          <p:sp>
            <p:nvSpPr>
              <p:cNvPr id="26" name="Rectangle 25"/>
              <p:cNvSpPr/>
              <p:nvPr/>
            </p:nvSpPr>
            <p:spPr bwMode="auto">
              <a:xfrm>
                <a:off x="20839103" y="23806448"/>
                <a:ext cx="8125922" cy="290753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1275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1704639" y="20370853"/>
              <a:ext cx="11123663" cy="8371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WRF/</a:t>
              </a:r>
              <a:r>
                <a:rPr lang="en-US" dirty="0" err="1" smtClean="0"/>
                <a:t>Chem</a:t>
              </a:r>
              <a:r>
                <a:rPr lang="en-US" dirty="0" smtClean="0"/>
                <a:t> model settings for FRAPPE simulations (7/24 to 8/10/14).</a:t>
              </a:r>
              <a:endParaRPr lang="en-US" dirty="0"/>
            </a:p>
          </p:txBody>
        </p:sp>
        <p:graphicFrame>
          <p:nvGraphicFramePr>
            <p:cNvPr id="24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96517262"/>
                </p:ext>
              </p:extLst>
            </p:nvPr>
          </p:nvGraphicFramePr>
          <p:xfrm>
            <a:off x="969897" y="21175342"/>
            <a:ext cx="7551251" cy="2943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0" name="Document" r:id="rId6" imgW="6096000" imgH="1993900" progId="Word.Document.12">
                    <p:embed/>
                  </p:oleObj>
                </mc:Choice>
                <mc:Fallback>
                  <p:oleObj name="Document" r:id="rId6" imgW="6096000" imgH="1993900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969897" y="21175342"/>
                          <a:ext cx="7551251" cy="294319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7878"/>
          <a:stretch/>
        </p:blipFill>
        <p:spPr>
          <a:xfrm>
            <a:off x="5401825" y="852183"/>
            <a:ext cx="4020044" cy="27048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6510" y="888550"/>
            <a:ext cx="2567080" cy="278164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652593" y="1921561"/>
            <a:ext cx="636104" cy="5774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H="1" flipV="1">
            <a:off x="3366767" y="1077938"/>
            <a:ext cx="3093506" cy="774744"/>
          </a:xfrm>
          <a:prstGeom prst="line">
            <a:avLst/>
          </a:prstGeom>
          <a:ln w="28575">
            <a:solidFill>
              <a:srgbClr val="FF0000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28897" y="1595121"/>
            <a:ext cx="19408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435FF"/>
                </a:solidFill>
              </a:rPr>
              <a:t>4 km, 7/24-8/10</a:t>
            </a:r>
          </a:p>
          <a:p>
            <a:r>
              <a:rPr lang="en-US" b="1" dirty="0" smtClean="0">
                <a:solidFill>
                  <a:srgbClr val="0435FF"/>
                </a:solidFill>
              </a:rPr>
              <a:t>Full gas-phase and</a:t>
            </a:r>
          </a:p>
          <a:p>
            <a:r>
              <a:rPr lang="en-US" b="1" dirty="0">
                <a:solidFill>
                  <a:srgbClr val="0435FF"/>
                </a:solidFill>
              </a:rPr>
              <a:t>a</a:t>
            </a:r>
            <a:r>
              <a:rPr lang="en-US" b="1" dirty="0" smtClean="0">
                <a:solidFill>
                  <a:srgbClr val="0435FF"/>
                </a:solidFill>
              </a:rPr>
              <a:t>erosol chemistry</a:t>
            </a:r>
            <a:endParaRPr lang="en-US" b="1" dirty="0">
              <a:solidFill>
                <a:srgbClr val="0435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98883" y="1598395"/>
            <a:ext cx="23812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435FF"/>
                </a:solidFill>
              </a:rPr>
              <a:t>12 km, 7/16-8/10</a:t>
            </a:r>
          </a:p>
          <a:p>
            <a:r>
              <a:rPr lang="en-US" b="1" dirty="0" smtClean="0">
                <a:solidFill>
                  <a:srgbClr val="0435FF"/>
                </a:solidFill>
              </a:rPr>
              <a:t>“Stratospheric” Tracers</a:t>
            </a:r>
            <a:endParaRPr lang="en-US" b="1" dirty="0">
              <a:solidFill>
                <a:srgbClr val="0435FF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3401462" y="2581716"/>
            <a:ext cx="3058811" cy="604772"/>
          </a:xfrm>
          <a:prstGeom prst="line">
            <a:avLst/>
          </a:prstGeom>
          <a:ln w="28575">
            <a:solidFill>
              <a:srgbClr val="FF0000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148606" y="3765739"/>
            <a:ext cx="2836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NOx </a:t>
            </a:r>
            <a:r>
              <a:rPr lang="en-US" dirty="0" smtClean="0"/>
              <a:t>emissions mole/km</a:t>
            </a:r>
            <a:r>
              <a:rPr lang="en-US" baseline="30000" dirty="0" smtClean="0"/>
              <a:t>2</a:t>
            </a:r>
            <a:r>
              <a:rPr lang="en-US" dirty="0" smtClean="0"/>
              <a:t>/</a:t>
            </a:r>
            <a:r>
              <a:rPr lang="en-US" dirty="0" err="1" smtClean="0"/>
              <a:t>hr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116494" y="6386769"/>
            <a:ext cx="28238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</a:rPr>
              <a:t>*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065711" y="4887271"/>
            <a:ext cx="28238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</a:rPr>
              <a:t>*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15718" y="6269361"/>
            <a:ext cx="28238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</a:rPr>
              <a:t>*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37962" y="18575"/>
            <a:ext cx="9039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800" b="1" dirty="0" smtClean="0">
                <a:solidFill>
                  <a:srgbClr val="0000FF"/>
                </a:solidFill>
                <a:latin typeface="Arial"/>
                <a:cs typeface="Arial"/>
              </a:rPr>
              <a:t>WRF/</a:t>
            </a:r>
            <a:r>
              <a:rPr lang="en-US" sz="2800" b="1" dirty="0" err="1" smtClean="0">
                <a:solidFill>
                  <a:srgbClr val="0000FF"/>
                </a:solidFill>
                <a:latin typeface="Arial"/>
                <a:cs typeface="Arial"/>
              </a:rPr>
              <a:t>Chem</a:t>
            </a:r>
            <a:r>
              <a:rPr lang="en-US" sz="2800" b="1" dirty="0" smtClean="0">
                <a:solidFill>
                  <a:srgbClr val="0000FF"/>
                </a:solidFill>
                <a:latin typeface="Arial"/>
                <a:cs typeface="Arial"/>
              </a:rPr>
              <a:t> model details</a:t>
            </a:r>
            <a:endParaRPr lang="en-US" sz="2800" b="1" dirty="0" smtClean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701358" y="3064993"/>
            <a:ext cx="13928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smtClean="0">
                <a:solidFill>
                  <a:srgbClr val="FF0000"/>
                </a:solidFill>
              </a:rPr>
              <a:t>1-Way nesting</a:t>
            </a:r>
            <a:endParaRPr lang="en-US" sz="1600" b="1" dirty="0">
              <a:solidFill>
                <a:srgbClr val="FF0000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132210" y="606528"/>
            <a:ext cx="11898775" cy="1446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540" y="2596976"/>
            <a:ext cx="2097318" cy="402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986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374" y="1344602"/>
            <a:ext cx="5513844" cy="48483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26578" y="6031150"/>
            <a:ext cx="6733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1600" dirty="0" smtClean="0">
                <a:solidFill>
                  <a:srgbClr val="0000FF"/>
                </a:solidFill>
              </a:rPr>
              <a:t>90% of model PBL bias can be attributed to biases aloft.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600" dirty="0" smtClean="0">
                <a:solidFill>
                  <a:srgbClr val="0000FF"/>
                </a:solidFill>
              </a:rPr>
              <a:t>The 7/27/14 to 7/29/14 period with higher O</a:t>
            </a:r>
            <a:r>
              <a:rPr lang="en-US" sz="1600" baseline="-25000" dirty="0" smtClean="0">
                <a:solidFill>
                  <a:srgbClr val="0000FF"/>
                </a:solidFill>
              </a:rPr>
              <a:t>3</a:t>
            </a:r>
            <a:r>
              <a:rPr lang="en-US" sz="1600" dirty="0" smtClean="0">
                <a:solidFill>
                  <a:srgbClr val="0000FF"/>
                </a:solidFill>
              </a:rPr>
              <a:t> aloft is of particular interest.</a:t>
            </a:r>
          </a:p>
          <a:p>
            <a:r>
              <a:rPr lang="en-US" sz="1600" dirty="0" smtClean="0">
                <a:solidFill>
                  <a:srgbClr val="0000FF"/>
                </a:solidFill>
              </a:rPr>
              <a:t> </a:t>
            </a:r>
            <a:endParaRPr lang="en-US" sz="1600" dirty="0">
              <a:solidFill>
                <a:srgbClr val="0000FF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32237" y="1346163"/>
            <a:ext cx="3665690" cy="4846819"/>
            <a:chOff x="34811367" y="4726719"/>
            <a:chExt cx="4146872" cy="645233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207"/>
            <a:stretch/>
          </p:blipFill>
          <p:spPr>
            <a:xfrm>
              <a:off x="34811367" y="4726719"/>
              <a:ext cx="3933567" cy="593994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29" t="84247" r="46549" b="2811"/>
            <a:stretch/>
          </p:blipFill>
          <p:spPr>
            <a:xfrm>
              <a:off x="34899587" y="10410288"/>
              <a:ext cx="4058652" cy="768765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5153472" y="1081396"/>
            <a:ext cx="51127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Model 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r>
              <a:rPr lang="en-US" dirty="0" smtClean="0"/>
              <a:t> biases </a:t>
            </a:r>
            <a:r>
              <a:rPr lang="en-US" dirty="0"/>
              <a:t>in the PBL versus biases 3-4km AGL.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726119" y="1154980"/>
            <a:ext cx="1185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7/29/14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805520" y="5794638"/>
            <a:ext cx="5203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/>
              <a:t>UTC</a:t>
            </a:r>
            <a:endParaRPr lang="en-US" sz="1600"/>
          </a:p>
        </p:txBody>
      </p:sp>
      <p:cxnSp>
        <p:nvCxnSpPr>
          <p:cNvPr id="4" name="Straight Connector 3"/>
          <p:cNvCxnSpPr>
            <a:endCxn id="23" idx="0"/>
          </p:cNvCxnSpPr>
          <p:nvPr/>
        </p:nvCxnSpPr>
        <p:spPr>
          <a:xfrm flipH="1">
            <a:off x="1479176" y="2556971"/>
            <a:ext cx="246943" cy="347202"/>
          </a:xfrm>
          <a:prstGeom prst="line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188938" y="2221401"/>
            <a:ext cx="672408" cy="673873"/>
          </a:xfrm>
          <a:prstGeom prst="line">
            <a:avLst/>
          </a:prstGeom>
          <a:ln w="285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082272" y="2904173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Model</a:t>
            </a:r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370312" y="2918756"/>
            <a:ext cx="118147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NASA P-3B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30270" y="87046"/>
            <a:ext cx="11617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800" dirty="0" smtClean="0">
                <a:solidFill>
                  <a:srgbClr val="0000FF"/>
                </a:solidFill>
                <a:latin typeface="Arial"/>
                <a:cs typeface="Arial"/>
              </a:rPr>
              <a:t>Default O</a:t>
            </a:r>
            <a:r>
              <a:rPr lang="en-US" sz="2800" baseline="-25000" dirty="0" smtClean="0">
                <a:solidFill>
                  <a:srgbClr val="0000FF"/>
                </a:solidFill>
                <a:latin typeface="Arial"/>
                <a:cs typeface="Arial"/>
              </a:rPr>
              <a:t>3</a:t>
            </a:r>
            <a:r>
              <a:rPr lang="en-US" sz="2800" dirty="0" smtClean="0">
                <a:solidFill>
                  <a:srgbClr val="0000FF"/>
                </a:solidFill>
                <a:latin typeface="Arial"/>
                <a:cs typeface="Arial"/>
              </a:rPr>
              <a:t> BCs: 23 </a:t>
            </a:r>
            <a:r>
              <a:rPr lang="en-US" sz="2800" dirty="0" err="1" smtClean="0">
                <a:solidFill>
                  <a:srgbClr val="0000FF"/>
                </a:solidFill>
                <a:latin typeface="Arial"/>
                <a:cs typeface="Arial"/>
              </a:rPr>
              <a:t>ppbv</a:t>
            </a:r>
            <a:r>
              <a:rPr lang="en-US" sz="2800" dirty="0" smtClean="0">
                <a:solidFill>
                  <a:srgbClr val="0000FF"/>
                </a:solidFill>
                <a:latin typeface="Arial"/>
                <a:cs typeface="Arial"/>
              </a:rPr>
              <a:t> bias, near-surface and 3-4km biases correlate</a:t>
            </a:r>
            <a:endParaRPr lang="en-US" sz="2800" dirty="0" smtClean="0">
              <a:solidFill>
                <a:srgbClr val="0000FF"/>
              </a:solidFill>
              <a:latin typeface="Arial"/>
              <a:cs typeface="Arial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132210" y="606528"/>
            <a:ext cx="11898775" cy="1446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1507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0612" y="3759177"/>
            <a:ext cx="4227395" cy="26007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454" y="672359"/>
            <a:ext cx="4466399" cy="29775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75317" y="3194374"/>
            <a:ext cx="1904300" cy="369332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TOPAZ ozone lidar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218730" y="2875223"/>
            <a:ext cx="1364474" cy="174266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596369" y="2896834"/>
            <a:ext cx="4004600" cy="1721051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573088" y="6012783"/>
            <a:ext cx="82317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July 29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6187" y="3099153"/>
            <a:ext cx="1127833" cy="369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July 26-29</a:t>
            </a:r>
            <a:endParaRPr lang="en-US" dirty="0">
              <a:solidFill>
                <a:srgbClr val="3366FF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7763" y="671949"/>
            <a:ext cx="2328647" cy="2506315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H="1" flipV="1">
            <a:off x="4669285" y="1773526"/>
            <a:ext cx="1955502" cy="23092"/>
          </a:xfrm>
          <a:prstGeom prst="straightConnector1">
            <a:avLst/>
          </a:prstGeom>
          <a:ln>
            <a:solidFill>
              <a:srgbClr val="D864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729" y="3736074"/>
            <a:ext cx="4043805" cy="2288857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>
            <a:off x="4006262" y="4757930"/>
            <a:ext cx="1485906" cy="323801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25729" y="5687483"/>
            <a:ext cx="142743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9:39 </a:t>
            </a:r>
            <a:r>
              <a:rPr lang="en-US" sz="1400" dirty="0" smtClean="0">
                <a:solidFill>
                  <a:schemeClr val="bg1"/>
                </a:solidFill>
              </a:rPr>
              <a:t>MDT Aug 8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09177" y="6359944"/>
            <a:ext cx="6881511" cy="369332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Highest </a:t>
            </a:r>
            <a:r>
              <a:rPr lang="en-US" dirty="0">
                <a:solidFill>
                  <a:srgbClr val="FF0000"/>
                </a:solidFill>
              </a:rPr>
              <a:t>1-h surface O</a:t>
            </a:r>
            <a:r>
              <a:rPr lang="en-US" baseline="-25000" dirty="0">
                <a:solidFill>
                  <a:srgbClr val="FF0000"/>
                </a:solidFill>
              </a:rPr>
              <a:t>3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(84 ppbv) measured </a:t>
            </a:r>
            <a:r>
              <a:rPr lang="en-US" dirty="0">
                <a:solidFill>
                  <a:srgbClr val="FF0000"/>
                </a:solidFill>
              </a:rPr>
              <a:t>at BAO during FRAPPÉ/D-</a:t>
            </a:r>
            <a:r>
              <a:rPr lang="en-US" dirty="0" smtClean="0">
                <a:solidFill>
                  <a:srgbClr val="FF0000"/>
                </a:solidFill>
              </a:rPr>
              <a:t>AQ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6187" y="3751677"/>
            <a:ext cx="1961444" cy="369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Polluted layer aloft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0270" y="87046"/>
            <a:ext cx="11617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800" dirty="0" smtClean="0">
                <a:solidFill>
                  <a:srgbClr val="0000FF"/>
                </a:solidFill>
                <a:latin typeface="Arial"/>
                <a:cs typeface="Arial"/>
              </a:rPr>
              <a:t>TOPAZ O</a:t>
            </a:r>
            <a:r>
              <a:rPr lang="en-US" sz="2800" baseline="-25000" dirty="0" smtClean="0">
                <a:solidFill>
                  <a:srgbClr val="0000FF"/>
                </a:solidFill>
                <a:latin typeface="Arial"/>
                <a:cs typeface="Arial"/>
              </a:rPr>
              <a:t>3</a:t>
            </a:r>
            <a:r>
              <a:rPr lang="en-US" sz="2800" dirty="0" smtClean="0">
                <a:solidFill>
                  <a:srgbClr val="0000FF"/>
                </a:solidFill>
                <a:latin typeface="Arial"/>
                <a:cs typeface="Arial"/>
              </a:rPr>
              <a:t> Lidar</a:t>
            </a:r>
            <a:r>
              <a:rPr lang="en-US" sz="2800" smtClean="0">
                <a:solidFill>
                  <a:srgbClr val="0000FF"/>
                </a:solidFill>
                <a:latin typeface="Arial"/>
                <a:cs typeface="Arial"/>
              </a:rPr>
              <a:t>, July 26 – 29, 2014</a:t>
            </a:r>
            <a:endParaRPr lang="en-US" sz="2800" dirty="0" smtClean="0">
              <a:solidFill>
                <a:srgbClr val="0000FF"/>
              </a:solidFill>
              <a:latin typeface="Arial"/>
              <a:cs typeface="Arial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132210" y="606528"/>
            <a:ext cx="11898775" cy="1446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574467" y="4388598"/>
            <a:ext cx="2472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High O</a:t>
            </a:r>
            <a:r>
              <a:rPr lang="en-US" baseline="-25000" dirty="0" smtClean="0">
                <a:solidFill>
                  <a:srgbClr val="FF0000"/>
                </a:solidFill>
              </a:rPr>
              <a:t>3</a:t>
            </a:r>
            <a:r>
              <a:rPr lang="en-US" dirty="0" smtClean="0">
                <a:solidFill>
                  <a:srgbClr val="FF0000"/>
                </a:solidFill>
              </a:rPr>
              <a:t> in residual layer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831103" y="1109356"/>
            <a:ext cx="264367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Wingdings"/>
              </a:rPr>
              <a:t>Between 1 and 2 km AGL</a:t>
            </a:r>
            <a:endParaRPr lang="en-US" dirty="0"/>
          </a:p>
          <a:p>
            <a:r>
              <a:rPr lang="en-US" dirty="0" smtClean="0"/>
              <a:t>7</a:t>
            </a:r>
            <a:r>
              <a:rPr lang="en-US" dirty="0" smtClean="0">
                <a:sym typeface="Wingdings"/>
              </a:rPr>
              <a:t>:00 AM </a:t>
            </a:r>
            <a:r>
              <a:rPr lang="en-US" sz="1600" dirty="0" smtClean="0">
                <a:sym typeface="Wingdings"/>
              </a:rPr>
              <a:t>(MDT)</a:t>
            </a:r>
          </a:p>
          <a:p>
            <a:r>
              <a:rPr lang="en-US" sz="2000" dirty="0" smtClean="0">
                <a:sym typeface="Wingdings"/>
              </a:rPr>
              <a:t>O</a:t>
            </a:r>
            <a:r>
              <a:rPr lang="en-US" sz="2000" baseline="-25000" dirty="0" smtClean="0">
                <a:sym typeface="Wingdings"/>
              </a:rPr>
              <a:t>3</a:t>
            </a:r>
            <a:r>
              <a:rPr lang="en-US" sz="2000" dirty="0" smtClean="0">
                <a:sym typeface="Wingdings"/>
              </a:rPr>
              <a:t> = 70 -75 </a:t>
            </a:r>
            <a:r>
              <a:rPr lang="en-US" sz="2000" dirty="0" err="1" smtClean="0">
                <a:sym typeface="Wingdings"/>
              </a:rPr>
              <a:t>ppbv</a:t>
            </a:r>
            <a:endParaRPr lang="en-US" dirty="0" smtClean="0">
              <a:sym typeface="Wingdings"/>
            </a:endParaRPr>
          </a:p>
          <a:p>
            <a:r>
              <a:rPr lang="en-US" sz="2000" dirty="0" smtClean="0">
                <a:sym typeface="Wingdings"/>
              </a:rPr>
              <a:t>On 7/26, 7/28 and 7/29</a:t>
            </a:r>
          </a:p>
        </p:txBody>
      </p:sp>
    </p:spTree>
    <p:extLst>
      <p:ext uri="{BB962C8B-B14F-4D97-AF65-F5344CB8AC3E}">
        <p14:creationId xmlns:p14="http://schemas.microsoft.com/office/powerpoint/2010/main" val="318709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27556" y="1513750"/>
            <a:ext cx="6851387" cy="471904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526527" y="1059218"/>
            <a:ext cx="1210588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   July 29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0920  MDT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541711" y="4203994"/>
            <a:ext cx="1210588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   July 29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1140  MDT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9603" y="713356"/>
            <a:ext cx="6052103" cy="6005368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429" y="1171599"/>
            <a:ext cx="2853282" cy="380437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0324" y="4459490"/>
            <a:ext cx="967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NASA P-3B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 AT BAO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9061043" y="1382383"/>
            <a:ext cx="418349" cy="0"/>
          </a:xfrm>
          <a:prstGeom prst="straightConnector1">
            <a:avLst/>
          </a:prstGeom>
          <a:ln w="7620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9095081" y="4452755"/>
            <a:ext cx="418349" cy="0"/>
          </a:xfrm>
          <a:prstGeom prst="straightConnector1">
            <a:avLst/>
          </a:prstGeom>
          <a:ln w="7620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30270" y="87046"/>
            <a:ext cx="11617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800" dirty="0" smtClean="0">
                <a:solidFill>
                  <a:srgbClr val="0000FF"/>
                </a:solidFill>
                <a:latin typeface="Arial"/>
                <a:cs typeface="Arial"/>
              </a:rPr>
              <a:t>NASA P-3B profiles above BAO tower, July 29, 2014</a:t>
            </a:r>
            <a:endParaRPr lang="en-US" sz="2800" dirty="0" smtClean="0">
              <a:solidFill>
                <a:srgbClr val="0000FF"/>
              </a:solidFill>
              <a:latin typeface="Arial"/>
              <a:cs typeface="Arial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132210" y="606528"/>
            <a:ext cx="11898775" cy="1446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1179" y="5094025"/>
            <a:ext cx="2855974" cy="491506"/>
          </a:xfrm>
          <a:solidFill>
            <a:srgbClr val="FFFFFF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sz="1800" smtClean="0">
                <a:solidFill>
                  <a:srgbClr val="FF0000"/>
                </a:solidFill>
              </a:rPr>
              <a:t>O</a:t>
            </a:r>
            <a:r>
              <a:rPr lang="en-US" sz="1800" baseline="-25000" smtClean="0">
                <a:solidFill>
                  <a:srgbClr val="FF0000"/>
                </a:solidFill>
              </a:rPr>
              <a:t>3</a:t>
            </a:r>
            <a:r>
              <a:rPr lang="en-US" sz="1800" smtClean="0">
                <a:solidFill>
                  <a:srgbClr val="FF0000"/>
                </a:solidFill>
              </a:rPr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(</a:t>
            </a:r>
            <a:r>
              <a:rPr lang="en-US" sz="1800" dirty="0" err="1" smtClean="0">
                <a:solidFill>
                  <a:srgbClr val="FF0000"/>
                </a:solidFill>
              </a:rPr>
              <a:t>Weinheimer</a:t>
            </a:r>
            <a:r>
              <a:rPr lang="en-US" sz="1800" dirty="0" smtClean="0">
                <a:solidFill>
                  <a:srgbClr val="FF0000"/>
                </a:solidFill>
              </a:rPr>
              <a:t>), CO (</a:t>
            </a:r>
            <a:r>
              <a:rPr lang="en-US" sz="1800" dirty="0" err="1">
                <a:solidFill>
                  <a:srgbClr val="FF0000"/>
                </a:solidFill>
              </a:rPr>
              <a:t>Diskin</a:t>
            </a:r>
            <a:r>
              <a:rPr lang="en-US" sz="1800" dirty="0" smtClean="0">
                <a:solidFill>
                  <a:srgbClr val="FF0000"/>
                </a:solidFill>
              </a:rPr>
              <a:t>)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93395" y="2828481"/>
            <a:ext cx="3137590" cy="120032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CO </a:t>
            </a:r>
            <a:r>
              <a:rPr lang="en-US" sz="2400" dirty="0" smtClean="0">
                <a:solidFill>
                  <a:srgbClr val="FF0000"/>
                </a:solidFill>
              </a:rPr>
              <a:t>and O</a:t>
            </a:r>
            <a:r>
              <a:rPr lang="en-US" sz="2400" baseline="-25000" dirty="0" smtClean="0">
                <a:solidFill>
                  <a:srgbClr val="FF0000"/>
                </a:solidFill>
              </a:rPr>
              <a:t>3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anticorrelate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a</a:t>
            </a:r>
            <a:r>
              <a:rPr lang="en-US" sz="2400" dirty="0" smtClean="0">
                <a:solidFill>
                  <a:srgbClr val="FF0000"/>
                </a:solidFill>
              </a:rPr>
              <a:t>bove 2km AGL</a:t>
            </a:r>
          </a:p>
          <a:p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129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417825" y="3718728"/>
            <a:ext cx="7239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4-day </a:t>
            </a:r>
            <a:r>
              <a:rPr lang="en-US" sz="2000" smtClean="0"/>
              <a:t>back trajectories</a:t>
            </a:r>
          </a:p>
          <a:p>
            <a:pPr algn="ctr"/>
            <a:r>
              <a:rPr lang="en-US" sz="2000" dirty="0" err="1" smtClean="0"/>
              <a:t>Lagrangian</a:t>
            </a:r>
            <a:r>
              <a:rPr lang="en-US" sz="2000" dirty="0" smtClean="0"/>
              <a:t> particles released in a 1</a:t>
            </a:r>
            <a:r>
              <a:rPr lang="en-US" sz="2000" baseline="30000" dirty="0" smtClean="0"/>
              <a:t>∘</a:t>
            </a:r>
            <a:r>
              <a:rPr lang="en-US" sz="2000" dirty="0" smtClean="0"/>
              <a:t> X  </a:t>
            </a:r>
            <a:r>
              <a:rPr lang="en-US" sz="2000" dirty="0"/>
              <a:t>1</a:t>
            </a:r>
            <a:r>
              <a:rPr lang="en-US" sz="2000" baseline="30000" dirty="0" smtClean="0"/>
              <a:t>∘</a:t>
            </a:r>
            <a:r>
              <a:rPr lang="en-US" sz="2000" dirty="0" smtClean="0"/>
              <a:t> box over the Front Range</a:t>
            </a:r>
            <a:endParaRPr lang="en-US" sz="2000" baseline="30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8" r="825"/>
          <a:stretch/>
        </p:blipFill>
        <p:spPr>
          <a:xfrm>
            <a:off x="419988" y="1895977"/>
            <a:ext cx="11370256" cy="18113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46493" y="1204363"/>
            <a:ext cx="8988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Arrival on </a:t>
            </a:r>
            <a:r>
              <a:rPr lang="en-US" sz="2400" dirty="0"/>
              <a:t>00:00 UTC </a:t>
            </a:r>
            <a:r>
              <a:rPr lang="en-US" sz="2400" dirty="0" smtClean="0"/>
              <a:t>7/29/14, between 500-600 </a:t>
            </a:r>
            <a:r>
              <a:rPr lang="en-US" sz="2400" dirty="0" err="1" smtClean="0"/>
              <a:t>hPa</a:t>
            </a:r>
            <a:r>
              <a:rPr lang="en-US" sz="2400" dirty="0" smtClean="0"/>
              <a:t> (3 - 4.5 km AGL)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30270" y="219398"/>
            <a:ext cx="11617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800" dirty="0" err="1" smtClean="0">
                <a:solidFill>
                  <a:srgbClr val="0000FF"/>
                </a:solidFill>
                <a:latin typeface="Arial"/>
                <a:cs typeface="Arial"/>
              </a:rPr>
              <a:t>FLEXpart</a:t>
            </a:r>
            <a:r>
              <a:rPr lang="en-US" sz="2800" dirty="0" smtClean="0">
                <a:solidFill>
                  <a:srgbClr val="0000FF"/>
                </a:solidFill>
                <a:latin typeface="Arial"/>
                <a:cs typeface="Arial"/>
              </a:rPr>
              <a:t> back trajectories, July 29, 2014</a:t>
            </a:r>
            <a:endParaRPr lang="en-US" sz="2800" dirty="0" smtClean="0">
              <a:solidFill>
                <a:srgbClr val="0000FF"/>
              </a:solidFill>
              <a:latin typeface="Arial"/>
              <a:cs typeface="Arial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32210" y="738880"/>
            <a:ext cx="11898775" cy="1446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27277" y="4546867"/>
            <a:ext cx="963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Footprints show a large contribution from 6. to 7. km AGL 4 days earlier</a:t>
            </a:r>
            <a:endParaRPr lang="en-US" sz="2400" dirty="0">
              <a:solidFill>
                <a:srgbClr val="FF0000"/>
              </a:solidFill>
            </a:endParaRP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Descending anticyclonic flow</a:t>
            </a:r>
          </a:p>
        </p:txBody>
      </p:sp>
    </p:spTree>
    <p:extLst>
      <p:ext uri="{BB962C8B-B14F-4D97-AF65-F5344CB8AC3E}">
        <p14:creationId xmlns:p14="http://schemas.microsoft.com/office/powerpoint/2010/main" val="2030076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3428445" y="4361509"/>
            <a:ext cx="5046491" cy="1688941"/>
            <a:chOff x="644409" y="4258907"/>
            <a:chExt cx="6525018" cy="158103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70" t="83114"/>
            <a:stretch/>
          </p:blipFill>
          <p:spPr>
            <a:xfrm>
              <a:off x="822141" y="4578815"/>
              <a:ext cx="6347286" cy="126112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6" t="74167" r="96302" b="11179"/>
            <a:stretch/>
          </p:blipFill>
          <p:spPr>
            <a:xfrm>
              <a:off x="644409" y="4258907"/>
              <a:ext cx="247973" cy="151883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59" t="68635" r="13325" b="27030"/>
            <a:stretch/>
          </p:blipFill>
          <p:spPr>
            <a:xfrm>
              <a:off x="1488277" y="4526953"/>
              <a:ext cx="1921790" cy="449452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360917" y="2473608"/>
            <a:ext cx="7699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Xing </a:t>
            </a:r>
            <a:r>
              <a:rPr lang="en-US" sz="2400" dirty="0" smtClean="0">
                <a:solidFill>
                  <a:srgbClr val="0000FF"/>
                </a:solidFill>
              </a:rPr>
              <a:t>et al. </a:t>
            </a:r>
            <a:r>
              <a:rPr lang="en-US" sz="2400" dirty="0" smtClean="0">
                <a:solidFill>
                  <a:srgbClr val="0000FF"/>
                </a:solidFill>
              </a:rPr>
              <a:t>(ACP, 2016) – A global climatology of O</a:t>
            </a:r>
            <a:r>
              <a:rPr lang="en-US" sz="2400" baseline="-25000" dirty="0" smtClean="0">
                <a:solidFill>
                  <a:srgbClr val="0000FF"/>
                </a:solidFill>
              </a:rPr>
              <a:t>3</a:t>
            </a:r>
            <a:r>
              <a:rPr lang="en-US" sz="2400" dirty="0" smtClean="0">
                <a:solidFill>
                  <a:srgbClr val="0000FF"/>
                </a:solidFill>
              </a:rPr>
              <a:t>/PV ratios: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98912" y="3085600"/>
            <a:ext cx="38205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WRF/</a:t>
            </a:r>
            <a:r>
              <a:rPr lang="en-US" u="sng" dirty="0" err="1" smtClean="0"/>
              <a:t>Chem</a:t>
            </a:r>
            <a:r>
              <a:rPr lang="en-US" u="sng" dirty="0" smtClean="0"/>
              <a:t> Strat. Tracers:</a:t>
            </a:r>
            <a:endParaRPr lang="en-US" u="sng" dirty="0"/>
          </a:p>
          <a:p>
            <a:pPr marL="342900" indent="-342900">
              <a:buAutoNum type="arabicParenR"/>
            </a:pPr>
            <a:r>
              <a:rPr lang="en-US" dirty="0" smtClean="0"/>
              <a:t>IC/BC 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r>
              <a:rPr lang="en-US" dirty="0" smtClean="0"/>
              <a:t> above 500 </a:t>
            </a:r>
            <a:r>
              <a:rPr lang="en-US" dirty="0" err="1" smtClean="0"/>
              <a:t>mb</a:t>
            </a:r>
            <a:r>
              <a:rPr lang="en-US" dirty="0" smtClean="0"/>
              <a:t> from O</a:t>
            </a:r>
            <a:r>
              <a:rPr lang="en-US" baseline="-25000" dirty="0" smtClean="0"/>
              <a:t>3</a:t>
            </a:r>
            <a:r>
              <a:rPr lang="en-US" dirty="0" smtClean="0"/>
              <a:t>/PV </a:t>
            </a:r>
          </a:p>
          <a:p>
            <a:pPr marL="342900" indent="-342900">
              <a:buAutoNum type="arabicParenR"/>
            </a:pP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r>
              <a:rPr lang="en-US" dirty="0" smtClean="0"/>
              <a:t>/PV </a:t>
            </a:r>
            <a:r>
              <a:rPr lang="en-US" dirty="0" smtClean="0"/>
              <a:t>= 100 – upper </a:t>
            </a:r>
            <a:r>
              <a:rPr lang="en-US" dirty="0" smtClean="0"/>
              <a:t>limit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30270" y="219398"/>
            <a:ext cx="11617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800" dirty="0" smtClean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lang="en-US" sz="2800" baseline="-25000" dirty="0" smtClean="0">
                <a:solidFill>
                  <a:srgbClr val="0000FF"/>
                </a:solidFill>
                <a:latin typeface="Arial"/>
                <a:cs typeface="Arial"/>
              </a:rPr>
              <a:t>3</a:t>
            </a:r>
            <a:r>
              <a:rPr lang="en-US" sz="2800" dirty="0" smtClean="0">
                <a:solidFill>
                  <a:srgbClr val="0000FF"/>
                </a:solidFill>
                <a:latin typeface="Arial"/>
                <a:cs typeface="Arial"/>
              </a:rPr>
              <a:t> boundary conditions according to Potential Vorticity</a:t>
            </a:r>
            <a:endParaRPr lang="en-US" sz="2800" dirty="0" smtClean="0">
              <a:solidFill>
                <a:srgbClr val="0000FF"/>
              </a:solidFill>
              <a:latin typeface="Arial"/>
              <a:cs typeface="Arial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132210" y="738880"/>
            <a:ext cx="11898775" cy="1446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288913" y="823090"/>
                <a:ext cx="4228145" cy="6608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  <a:ea typeface="Calibri" charset="0"/>
                        <a:cs typeface="Times New Roman" charset="0"/>
                      </a:rPr>
                      <m:t>𝑃𝑉</m:t>
                    </m:r>
                    <m:r>
                      <a:rPr lang="en-US" sz="2400" i="1">
                        <a:latin typeface="Cambria Math" charset="0"/>
                        <a:ea typeface="Calibri" charset="0"/>
                        <a:cs typeface="Times New Roman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charset="0"/>
                            <a:ea typeface="Calibri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US" sz="2400" i="1">
                            <a:effectLst/>
                            <a:latin typeface="Cambria Math" charset="0"/>
                            <a:ea typeface="Calibri" charset="0"/>
                            <a:cs typeface="Times New Roman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effectLst/>
                            <a:latin typeface="Cambria Math" charset="0"/>
                            <a:ea typeface="Calibri" charset="0"/>
                            <a:cs typeface="Times New Roman" charset="0"/>
                          </a:rPr>
                          <m:t>𝜌</m:t>
                        </m:r>
                      </m:den>
                    </m:f>
                    <m:r>
                      <a:rPr lang="en-US" sz="2400" i="1">
                        <a:effectLst/>
                        <a:latin typeface="Cambria Math" charset="0"/>
                        <a:ea typeface="Calibri" charset="0"/>
                        <a:cs typeface="Times New Roman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effectLst/>
                            <a:latin typeface="Cambria Math" charset="0"/>
                            <a:ea typeface="Calibri" charset="0"/>
                            <a:cs typeface="Times New Roman" charset="0"/>
                          </a:rPr>
                        </m:ctrlPr>
                      </m:dPr>
                      <m:e>
                        <m:r>
                          <a:rPr lang="en-US" sz="2400">
                            <a:effectLst/>
                            <a:latin typeface="Cambria Math" charset="0"/>
                            <a:ea typeface="Calibri" charset="0"/>
                            <a:cs typeface="Times New Roman" charset="0"/>
                          </a:rPr>
                          <m:t>∇</m:t>
                        </m:r>
                        <m:r>
                          <a:rPr lang="en-US" sz="2400" i="1">
                            <a:effectLst/>
                            <a:latin typeface="Cambria Math" charset="0"/>
                            <a:ea typeface="Calibri" charset="0"/>
                            <a:cs typeface="Times New Roman" charset="0"/>
                          </a:rPr>
                          <m:t>×</m:t>
                        </m:r>
                        <m:acc>
                          <m:accPr>
                            <m:chr m:val="⃗"/>
                            <m:ctrlPr>
                              <a:rPr lang="en-US" sz="2400" i="1">
                                <a:effectLst/>
                                <a:latin typeface="Cambria Math" charset="0"/>
                                <a:ea typeface="Calibri" charset="0"/>
                                <a:cs typeface="Times New Roman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effectLst/>
                                <a:latin typeface="Cambria Math" charset="0"/>
                                <a:ea typeface="Calibri" charset="0"/>
                                <a:cs typeface="Times New Roman" charset="0"/>
                              </a:rPr>
                              <m:t>𝑣</m:t>
                            </m:r>
                          </m:e>
                        </m:acc>
                        <m:r>
                          <a:rPr lang="en-US" sz="2400" i="1">
                            <a:effectLst/>
                            <a:latin typeface="Cambria Math" charset="0"/>
                            <a:ea typeface="Calibri" charset="0"/>
                            <a:cs typeface="Times New Roman" charset="0"/>
                          </a:rPr>
                          <m:t>+</m:t>
                        </m:r>
                        <m:r>
                          <a:rPr lang="en-US" sz="2400" i="1">
                            <a:effectLst/>
                            <a:latin typeface="Cambria Math" charset="0"/>
                            <a:ea typeface="Calibri" charset="0"/>
                            <a:cs typeface="Times New Roman" charset="0"/>
                          </a:rPr>
                          <m:t>𝐶𝑜𝑟𝑖𝑜𝑙𝑖𝑠</m:t>
                        </m:r>
                      </m:e>
                    </m:d>
                    <m:r>
                      <a:rPr lang="en-US" sz="2400" i="1">
                        <a:effectLst/>
                        <a:latin typeface="Cambria Math" charset="0"/>
                        <a:ea typeface="Calibri" charset="0"/>
                        <a:cs typeface="Times New Roman" charset="0"/>
                      </a:rPr>
                      <m:t>⋅</m:t>
                    </m:r>
                    <m:r>
                      <a:rPr lang="en-US" sz="2400">
                        <a:effectLst/>
                        <a:latin typeface="Cambria Math" charset="0"/>
                        <a:ea typeface="Calibri" charset="0"/>
                        <a:cs typeface="Times New Roman" charset="0"/>
                      </a:rPr>
                      <m:t>∇</m:t>
                    </m:r>
                    <m:r>
                      <a:rPr lang="en-US" sz="2400" i="1">
                        <a:effectLst/>
                        <a:latin typeface="Cambria Math" charset="0"/>
                        <a:ea typeface="Calibri" charset="0"/>
                        <a:cs typeface="Times New Roman" charset="0"/>
                      </a:rPr>
                      <m:t>𝜃</m:t>
                    </m:r>
                  </m:oMath>
                </a14:m>
                <a:r>
                  <a:rPr lang="en-US" sz="2400" dirty="0">
                    <a:effectLst/>
                    <a:latin typeface="Calibri" charset="0"/>
                    <a:ea typeface="Calibri" charset="0"/>
                    <a:cs typeface="Times New Roman" charset="0"/>
                  </a:rPr>
                  <a:t> </a:t>
                </a: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8913" y="823090"/>
                <a:ext cx="4228145" cy="66082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6266985" y="951107"/>
                <a:ext cx="293599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1 PV unit = 10</a:t>
                </a:r>
                <a:r>
                  <a:rPr lang="en-US" sz="2000" baseline="30000" dirty="0" smtClean="0"/>
                  <a:t>-6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charset="0"/>
                        <a:ea typeface="Calibri" charset="0"/>
                        <a:cs typeface="Times New Roman" charset="0"/>
                      </a:rPr>
                      <m:t>⋅</m:t>
                    </m:r>
                  </m:oMath>
                </a14:m>
                <a:r>
                  <a:rPr lang="en-US" sz="2000" baseline="30000" dirty="0" smtClean="0"/>
                  <a:t>∘</a:t>
                </a:r>
                <a:r>
                  <a:rPr lang="en-US" sz="2000" dirty="0" smtClean="0"/>
                  <a:t>K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charset="0"/>
                        <a:ea typeface="Calibri" charset="0"/>
                        <a:cs typeface="Times New Roman" charset="0"/>
                      </a:rPr>
                      <m:t>⋅</m:t>
                    </m:r>
                  </m:oMath>
                </a14:m>
                <a:r>
                  <a:rPr lang="en-US" sz="2000" dirty="0" smtClean="0"/>
                  <a:t>m</a:t>
                </a:r>
                <a:r>
                  <a:rPr lang="en-US" sz="2000" baseline="30000" dirty="0" smtClean="0"/>
                  <a:t>2</a:t>
                </a:r>
                <a:r>
                  <a:rPr lang="en-US" sz="2000" dirty="0" smtClean="0"/>
                  <a:t>/kg-s</a:t>
                </a:r>
                <a:endParaRPr lang="en-US" sz="2000" baseline="30000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6985" y="951107"/>
                <a:ext cx="2935997" cy="400110"/>
              </a:xfrm>
              <a:prstGeom prst="rect">
                <a:avLst/>
              </a:prstGeom>
              <a:blipFill rotWithShape="0">
                <a:blip r:embed="rId4"/>
                <a:stretch>
                  <a:fillRect l="-2075" t="-7576" r="-1660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3658718" y="1389726"/>
                <a:ext cx="148886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charset="0"/>
                            </a:rPr>
                            <m:t>𝑶</m:t>
                          </m:r>
                        </m:e>
                        <m:sub>
                          <m:r>
                            <a:rPr lang="en-US" sz="2400" b="0" i="0">
                              <a:latin typeface="Cambria Math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0">
                          <a:latin typeface="Cambria Math" charset="0"/>
                        </a:rPr>
                        <m:t> ∝</m:t>
                      </m:r>
                      <m:r>
                        <a:rPr lang="en-US" sz="2400" b="1" i="1">
                          <a:latin typeface="Cambria Math" charset="0"/>
                        </a:rPr>
                        <m:t>𝑷𝑽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8718" y="1389726"/>
                <a:ext cx="1488869" cy="461665"/>
              </a:xfrm>
              <a:prstGeom prst="rect">
                <a:avLst/>
              </a:prstGeom>
              <a:blipFill rotWithShape="0">
                <a:blip r:embed="rId5"/>
                <a:stretch>
                  <a:fillRect t="-103947" b="-1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1187587" y="1391983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Danielsen</a:t>
            </a:r>
            <a:r>
              <a:rPr lang="en-US" sz="2400" dirty="0" smtClean="0"/>
              <a:t> (1968):</a:t>
            </a:r>
            <a:endParaRPr lang="en-US" sz="2400" baseline="30000" dirty="0"/>
          </a:p>
        </p:txBody>
      </p:sp>
      <p:sp>
        <p:nvSpPr>
          <p:cNvPr id="17" name="TextBox 16"/>
          <p:cNvSpPr txBox="1"/>
          <p:nvPr/>
        </p:nvSpPr>
        <p:spPr>
          <a:xfrm>
            <a:off x="5338857" y="1363877"/>
            <a:ext cx="4872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 stratospheric folds and cut-off lows</a:t>
            </a:r>
            <a:endParaRPr lang="en-US" sz="2400" baseline="30000" dirty="0"/>
          </a:p>
        </p:txBody>
      </p:sp>
      <p:sp>
        <p:nvSpPr>
          <p:cNvPr id="18" name="TextBox 17"/>
          <p:cNvSpPr txBox="1"/>
          <p:nvPr/>
        </p:nvSpPr>
        <p:spPr>
          <a:xfrm>
            <a:off x="1226206" y="1773498"/>
            <a:ext cx="6484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Literature values: 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/PV from 35 to 130 </a:t>
            </a:r>
            <a:r>
              <a:rPr lang="en-US" sz="2400" dirty="0" err="1" smtClean="0"/>
              <a:t>ppbv</a:t>
            </a:r>
            <a:r>
              <a:rPr lang="en-US" sz="2400" dirty="0" smtClean="0"/>
              <a:t>/PVU</a:t>
            </a:r>
            <a:endParaRPr lang="en-US" sz="2400" baseline="300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224" y="2993620"/>
            <a:ext cx="2670948" cy="266393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167172" y="2974207"/>
            <a:ext cx="443987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21 years of data (1990-2010)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WRF with NCEP reanalysis nudging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44 O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 </a:t>
            </a:r>
            <a:r>
              <a:rPr lang="en-US" sz="2000" dirty="0" err="1" smtClean="0"/>
              <a:t>sonde</a:t>
            </a:r>
            <a:r>
              <a:rPr lang="en-US" sz="2000" dirty="0" smtClean="0"/>
              <a:t> locations from WOUDC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Latitude, Month, Pressure dependent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4327008" y="4506273"/>
            <a:ext cx="4972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/>
              <a:t>July</a:t>
            </a:r>
            <a:endParaRPr lang="en-US" sz="1600" baseline="30000" dirty="0"/>
          </a:p>
        </p:txBody>
      </p:sp>
    </p:spTree>
    <p:extLst>
      <p:ext uri="{BB962C8B-B14F-4D97-AF65-F5344CB8AC3E}">
        <p14:creationId xmlns:p14="http://schemas.microsoft.com/office/powerpoint/2010/main" val="1569912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317" y="1279616"/>
            <a:ext cx="5281282" cy="23912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69" y="4083441"/>
            <a:ext cx="5971939" cy="23760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316" y="4089538"/>
            <a:ext cx="5281283" cy="23912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688442" y="3840118"/>
            <a:ext cx="1220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O</a:t>
            </a:r>
            <a:r>
              <a:rPr lang="en-US" baseline="-25000" smtClean="0"/>
              <a:t>3</a:t>
            </a:r>
            <a:r>
              <a:rPr lang="en-US" smtClean="0"/>
              <a:t>/PV=100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74427" y="3810731"/>
            <a:ext cx="1441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Default IC/BC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688442" y="941062"/>
            <a:ext cx="4292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r>
              <a:rPr lang="en-US" dirty="0" smtClean="0"/>
              <a:t>/PV from Xing et al. (2016) used for IC/BC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69" y="1258351"/>
            <a:ext cx="5977839" cy="2391225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 rot="1310826">
            <a:off x="2982458" y="2079167"/>
            <a:ext cx="810020" cy="701773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90201" y="1008497"/>
            <a:ext cx="1418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 rot="1310826">
            <a:off x="8711630" y="4884050"/>
            <a:ext cx="810020" cy="701773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 rot="1310826">
            <a:off x="8711630" y="2079166"/>
            <a:ext cx="810020" cy="701773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 rot="1310826">
            <a:off x="2982459" y="4884051"/>
            <a:ext cx="810020" cy="701773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56665" y="85781"/>
            <a:ext cx="11617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800" dirty="0" smtClean="0">
                <a:solidFill>
                  <a:srgbClr val="0000FF"/>
                </a:solidFill>
                <a:latin typeface="Arial"/>
                <a:cs typeface="Arial"/>
              </a:rPr>
              <a:t>Penn State Platteville O</a:t>
            </a:r>
            <a:r>
              <a:rPr lang="en-US" sz="2800" baseline="-25000" dirty="0" smtClean="0">
                <a:solidFill>
                  <a:srgbClr val="0000FF"/>
                </a:solidFill>
                <a:latin typeface="Arial"/>
                <a:cs typeface="Arial"/>
              </a:rPr>
              <a:t>3</a:t>
            </a:r>
            <a:r>
              <a:rPr lang="en-US" sz="2800" dirty="0" smtClean="0">
                <a:solidFill>
                  <a:srgbClr val="0000FF"/>
                </a:solidFill>
                <a:latin typeface="Arial"/>
                <a:cs typeface="Arial"/>
              </a:rPr>
              <a:t> comparisons</a:t>
            </a:r>
            <a:endParaRPr lang="en-US" sz="2800" dirty="0" smtClean="0">
              <a:solidFill>
                <a:srgbClr val="0000FF"/>
              </a:solidFill>
              <a:latin typeface="Arial"/>
              <a:cs typeface="Arial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158605" y="605263"/>
            <a:ext cx="11898775" cy="1446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013008" y="6014637"/>
            <a:ext cx="5203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/>
              <a:t>UTC</a:t>
            </a:r>
            <a:endParaRPr lang="en-US" sz="160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52" r="14619"/>
          <a:stretch/>
        </p:blipFill>
        <p:spPr>
          <a:xfrm>
            <a:off x="-1483085" y="3351085"/>
            <a:ext cx="8809436" cy="49312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862620" y="3497176"/>
            <a:ext cx="7240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</a:t>
            </a:r>
            <a:r>
              <a:rPr lang="en-US" sz="1600" dirty="0" err="1" smtClean="0"/>
              <a:t>ppbv</a:t>
            </a:r>
            <a:r>
              <a:rPr lang="en-US" sz="1600" dirty="0" smtClean="0"/>
              <a:t>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45427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49"/>
          <a:stretch/>
        </p:blipFill>
        <p:spPr>
          <a:xfrm>
            <a:off x="6041208" y="1059635"/>
            <a:ext cx="5112378" cy="46585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65" y="913941"/>
            <a:ext cx="5474614" cy="494992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19072" y="5906472"/>
            <a:ext cx="11244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1600" dirty="0" smtClean="0">
                <a:solidFill>
                  <a:srgbClr val="0000FF"/>
                </a:solidFill>
              </a:rPr>
              <a:t>Model shows much improved correlation and acceptable bias above 8 km when using Xing et al. (2016) to specify IC and BCs.</a:t>
            </a:r>
          </a:p>
          <a:p>
            <a:pPr marL="457200" indent="-457200">
              <a:buFont typeface="Arial" charset="0"/>
              <a:buChar char="•"/>
            </a:pPr>
            <a:r>
              <a:rPr lang="en-US" sz="1600" dirty="0" smtClean="0">
                <a:solidFill>
                  <a:srgbClr val="0000FF"/>
                </a:solidFill>
              </a:rPr>
              <a:t>The  case with </a:t>
            </a:r>
            <a:r>
              <a:rPr lang="en-US" sz="1600" dirty="0">
                <a:solidFill>
                  <a:srgbClr val="0000FF"/>
                </a:solidFill>
              </a:rPr>
              <a:t>O</a:t>
            </a:r>
            <a:r>
              <a:rPr lang="en-US" sz="1600" baseline="-25000" dirty="0">
                <a:solidFill>
                  <a:srgbClr val="0000FF"/>
                </a:solidFill>
              </a:rPr>
              <a:t>3</a:t>
            </a:r>
            <a:r>
              <a:rPr lang="en-US" sz="1600" dirty="0">
                <a:solidFill>
                  <a:srgbClr val="0000FF"/>
                </a:solidFill>
              </a:rPr>
              <a:t>/PV=100 </a:t>
            </a:r>
            <a:r>
              <a:rPr lang="en-US" sz="1600" dirty="0" smtClean="0">
                <a:solidFill>
                  <a:srgbClr val="0000FF"/>
                </a:solidFill>
              </a:rPr>
              <a:t>slightly improves correlation between 5 and 11 km, but also induces a high bias above 5 km.</a:t>
            </a: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1748214" y="1360449"/>
            <a:ext cx="3559766" cy="3934656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56665" y="85781"/>
            <a:ext cx="11617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800" dirty="0" smtClean="0">
                <a:solidFill>
                  <a:srgbClr val="0000FF"/>
                </a:solidFill>
                <a:latin typeface="Arial"/>
                <a:cs typeface="Arial"/>
              </a:rPr>
              <a:t>Penn State Platteville O</a:t>
            </a:r>
            <a:r>
              <a:rPr lang="en-US" sz="2800" baseline="-25000" dirty="0" smtClean="0">
                <a:solidFill>
                  <a:srgbClr val="0000FF"/>
                </a:solidFill>
                <a:latin typeface="Arial"/>
                <a:cs typeface="Arial"/>
              </a:rPr>
              <a:t>3</a:t>
            </a:r>
            <a:r>
              <a:rPr lang="en-US" sz="2800" dirty="0" smtClean="0">
                <a:solidFill>
                  <a:srgbClr val="0000FF"/>
                </a:solidFill>
                <a:latin typeface="Arial"/>
                <a:cs typeface="Arial"/>
              </a:rPr>
              <a:t> comparisons</a:t>
            </a:r>
            <a:endParaRPr lang="en-US" sz="2800" dirty="0" smtClean="0">
              <a:solidFill>
                <a:srgbClr val="0000FF"/>
              </a:solidFill>
              <a:latin typeface="Arial"/>
              <a:cs typeface="Arial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58605" y="605263"/>
            <a:ext cx="11898775" cy="1446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99760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2058</TotalTime>
  <Words>1063</Words>
  <Application>Microsoft Macintosh PowerPoint</Application>
  <PresentationFormat>Widescreen</PresentationFormat>
  <Paragraphs>148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Calibri</vt:lpstr>
      <vt:lpstr>Calibri Light</vt:lpstr>
      <vt:lpstr>Cambria Math</vt:lpstr>
      <vt:lpstr>Times New Roman</vt:lpstr>
      <vt:lpstr>Wingdings</vt:lpstr>
      <vt:lpstr>Arial</vt:lpstr>
      <vt:lpstr>Office Theme</vt:lpstr>
      <vt:lpstr>Document</vt:lpstr>
      <vt:lpstr>PowerPoint Presentation</vt:lpstr>
      <vt:lpstr>PowerPoint Presentation</vt:lpstr>
      <vt:lpstr>PowerPoint Presentation</vt:lpstr>
      <vt:lpstr>PowerPoint Presentation</vt:lpstr>
      <vt:lpstr>O3 (Weinheimer), CO (Diskin)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87</cp:revision>
  <dcterms:created xsi:type="dcterms:W3CDTF">2017-01-19T02:34:34Z</dcterms:created>
  <dcterms:modified xsi:type="dcterms:W3CDTF">2017-05-03T14:14:40Z</dcterms:modified>
</cp:coreProperties>
</file>