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1" r:id="rId5"/>
    <p:sldId id="262" r:id="rId6"/>
    <p:sldId id="281" r:id="rId7"/>
    <p:sldId id="282" r:id="rId8"/>
    <p:sldId id="265" r:id="rId9"/>
    <p:sldId id="264" r:id="rId10"/>
    <p:sldId id="266" r:id="rId11"/>
    <p:sldId id="268" r:id="rId12"/>
    <p:sldId id="276" r:id="rId13"/>
    <p:sldId id="270" r:id="rId14"/>
    <p:sldId id="279" r:id="rId15"/>
    <p:sldId id="274" r:id="rId16"/>
    <p:sldId id="263" r:id="rId17"/>
    <p:sldId id="275" r:id="rId18"/>
    <p:sldId id="272" r:id="rId19"/>
    <p:sldId id="283" r:id="rId20"/>
    <p:sldId id="269" r:id="rId21"/>
    <p:sldId id="278" r:id="rId22"/>
    <p:sldId id="280" r:id="rId23"/>
    <p:sldId id="285" r:id="rId24"/>
    <p:sldId id="277" r:id="rId25"/>
    <p:sldId id="284" r:id="rId26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CCFFFF"/>
    <a:srgbClr val="FFCC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586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24B6-3489-4FBA-88CB-23E192204E2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2A5C-9244-4FF6-89BF-AEBE70033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8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24B6-3489-4FBA-88CB-23E192204E2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2A5C-9244-4FF6-89BF-AEBE70033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01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24B6-3489-4FBA-88CB-23E192204E2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2A5C-9244-4FF6-89BF-AEBE70033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C90D18E-34B8-4015-88A9-D839405439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632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24B6-3489-4FBA-88CB-23E192204E2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2A5C-9244-4FF6-89BF-AEBE70033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6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24B6-3489-4FBA-88CB-23E192204E2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2A5C-9244-4FF6-89BF-AEBE70033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20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24B6-3489-4FBA-88CB-23E192204E2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2A5C-9244-4FF6-89BF-AEBE70033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62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24B6-3489-4FBA-88CB-23E192204E2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2A5C-9244-4FF6-89BF-AEBE70033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77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24B6-3489-4FBA-88CB-23E192204E2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2A5C-9244-4FF6-89BF-AEBE70033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89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24B6-3489-4FBA-88CB-23E192204E2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2A5C-9244-4FF6-89BF-AEBE70033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71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24B6-3489-4FBA-88CB-23E192204E2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2A5C-9244-4FF6-89BF-AEBE70033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3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24B6-3489-4FBA-88CB-23E192204E2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72A5C-9244-4FF6-89BF-AEBE70033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8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524B6-3489-4FBA-88CB-23E192204E28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72A5C-9244-4FF6-89BF-AEBE70033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9399" y="1038686"/>
            <a:ext cx="7635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Anthropogenic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Sources of non-OH Oxidants of SO</a:t>
            </a:r>
            <a:r>
              <a:rPr lang="en-US" sz="28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98766" y="2398815"/>
            <a:ext cx="79564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Lee Mauldin</a:t>
            </a:r>
          </a:p>
          <a:p>
            <a:pPr algn="ctr"/>
            <a:r>
              <a:rPr lang="en-US" sz="2000" dirty="0" smtClean="0"/>
              <a:t>Chris Cantrell</a:t>
            </a:r>
          </a:p>
          <a:p>
            <a:pPr algn="ctr"/>
            <a:endParaRPr lang="en-US" sz="2000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Department of Atmospheric and Oceanic Sciences, University of Colorado, Boulder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</a:t>
            </a:r>
            <a:r>
              <a:rPr lang="en-US" dirty="0" smtClean="0"/>
              <a:t>nd the FRAPPE Science Team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34" y="5355333"/>
            <a:ext cx="990600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6" y="5518483"/>
            <a:ext cx="872914" cy="82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41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495"/>
            <a:ext cx="9144000" cy="459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5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546"/>
            <a:ext cx="9144000" cy="461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5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1314341"/>
            <a:ext cx="91678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9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11004"/>
            <a:ext cx="916789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93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79703"/>
            <a:ext cx="6586487" cy="563055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76400" y="1901525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 smtClean="0"/>
              <a:t>Alpha-pinene</a:t>
            </a:r>
            <a:endParaRPr lang="fi-FI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311352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sCI</a:t>
            </a:r>
            <a:endParaRPr lang="fi-FI" dirty="0"/>
          </a:p>
        </p:txBody>
      </p:sp>
      <p:sp>
        <p:nvSpPr>
          <p:cNvPr id="2" name="Rectangle 1"/>
          <p:cNvSpPr/>
          <p:nvPr/>
        </p:nvSpPr>
        <p:spPr>
          <a:xfrm>
            <a:off x="1676400" y="2928856"/>
            <a:ext cx="1225860" cy="16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29864" y="264150"/>
            <a:ext cx="3846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Alpha-</a:t>
            </a:r>
            <a:r>
              <a:rPr lang="en-US" sz="2800" dirty="0" err="1" smtClean="0"/>
              <a:t>Pinene</a:t>
            </a:r>
            <a:r>
              <a:rPr lang="en-US" sz="2800" dirty="0" smtClean="0"/>
              <a:t> </a:t>
            </a:r>
            <a:r>
              <a:rPr lang="en-US" sz="2800" dirty="0" err="1" smtClean="0"/>
              <a:t>Ozonolysis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92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2480" y="1577340"/>
            <a:ext cx="73685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Novelli</a:t>
            </a:r>
            <a:r>
              <a:rPr lang="en-US" dirty="0" smtClean="0"/>
              <a:t>, A., et al., Identifying </a:t>
            </a:r>
            <a:r>
              <a:rPr lang="en-US" dirty="0"/>
              <a:t>Criegee intermediates as potential oxidants in the </a:t>
            </a:r>
            <a:r>
              <a:rPr lang="en-US" dirty="0" smtClean="0"/>
              <a:t>troposphere, Atm. Chem. Phys. doi:10.5194/acp-2016-919, 2016.</a:t>
            </a:r>
          </a:p>
          <a:p>
            <a:endParaRPr lang="en-US" dirty="0"/>
          </a:p>
          <a:p>
            <a:r>
              <a:rPr lang="en-US" dirty="0" smtClean="0"/>
              <a:t>Kim</a:t>
            </a:r>
            <a:r>
              <a:rPr lang="en-US" dirty="0"/>
              <a:t>, S., </a:t>
            </a:r>
            <a:r>
              <a:rPr lang="en-US" dirty="0" smtClean="0"/>
              <a:t>et al., </a:t>
            </a:r>
            <a:r>
              <a:rPr lang="en-US" dirty="0"/>
              <a:t>Potential Role of Stabilized Criegee Radicals in Sulfuric Acid Production in </a:t>
            </a:r>
            <a:r>
              <a:rPr lang="en-US" dirty="0" smtClean="0"/>
              <a:t>a </a:t>
            </a:r>
            <a:r>
              <a:rPr lang="fr-FR" dirty="0" smtClean="0"/>
              <a:t>High </a:t>
            </a:r>
            <a:r>
              <a:rPr lang="fr-FR" dirty="0" err="1"/>
              <a:t>Biogenic</a:t>
            </a:r>
            <a:r>
              <a:rPr lang="fr-FR" dirty="0"/>
              <a:t> VOC </a:t>
            </a:r>
            <a:r>
              <a:rPr lang="fr-FR" dirty="0" err="1"/>
              <a:t>Environment</a:t>
            </a:r>
            <a:r>
              <a:rPr lang="fr-FR" dirty="0"/>
              <a:t>, </a:t>
            </a:r>
            <a:r>
              <a:rPr lang="fr-FR" i="1" dirty="0"/>
              <a:t>Environ </a:t>
            </a:r>
            <a:r>
              <a:rPr lang="fr-FR" i="1" dirty="0" err="1"/>
              <a:t>Sci</a:t>
            </a:r>
            <a:r>
              <a:rPr lang="fr-FR" i="1" dirty="0"/>
              <a:t> </a:t>
            </a:r>
            <a:r>
              <a:rPr lang="fr-FR" i="1" dirty="0" err="1"/>
              <a:t>Technol</a:t>
            </a:r>
            <a:r>
              <a:rPr lang="fr-FR" dirty="0"/>
              <a:t>, </a:t>
            </a:r>
            <a:r>
              <a:rPr lang="fr-FR" i="1" dirty="0"/>
              <a:t>49</a:t>
            </a:r>
            <a:r>
              <a:rPr lang="fr-FR" dirty="0"/>
              <a:t>(6), 3383-3391, </a:t>
            </a:r>
            <a:r>
              <a:rPr lang="fr-FR" dirty="0" err="1" smtClean="0"/>
              <a:t>doi:Doi</a:t>
            </a:r>
            <a:r>
              <a:rPr lang="en-US" dirty="0" smtClean="0"/>
              <a:t>10.1021/Es505793t, 2015.</a:t>
            </a:r>
          </a:p>
          <a:p>
            <a:endParaRPr lang="en-US" dirty="0" smtClean="0"/>
          </a:p>
          <a:p>
            <a:r>
              <a:rPr lang="en-US" dirty="0"/>
              <a:t>Mauldin, R. L., </a:t>
            </a:r>
            <a:r>
              <a:rPr lang="en-US" dirty="0" smtClean="0"/>
              <a:t>et al., </a:t>
            </a:r>
            <a:r>
              <a:rPr lang="en-US" dirty="0"/>
              <a:t>A new atmospherically relevant oxidant </a:t>
            </a:r>
            <a:r>
              <a:rPr lang="en-US" dirty="0" smtClean="0"/>
              <a:t>of</a:t>
            </a:r>
            <a:r>
              <a:rPr lang="fr-FR" dirty="0" smtClean="0"/>
              <a:t> </a:t>
            </a:r>
            <a:r>
              <a:rPr lang="fr-FR" dirty="0" err="1"/>
              <a:t>sulphur</a:t>
            </a:r>
            <a:r>
              <a:rPr lang="fr-FR" dirty="0"/>
              <a:t> </a:t>
            </a:r>
            <a:r>
              <a:rPr lang="fr-FR" dirty="0" err="1"/>
              <a:t>dioxide</a:t>
            </a:r>
            <a:r>
              <a:rPr lang="fr-FR" dirty="0"/>
              <a:t>, </a:t>
            </a:r>
            <a:r>
              <a:rPr lang="fr-FR" i="1" dirty="0"/>
              <a:t>Nature</a:t>
            </a:r>
            <a:r>
              <a:rPr lang="fr-FR" dirty="0"/>
              <a:t>, </a:t>
            </a:r>
            <a:r>
              <a:rPr lang="fr-FR" i="1" dirty="0"/>
              <a:t>488</a:t>
            </a:r>
            <a:r>
              <a:rPr lang="fr-FR" dirty="0"/>
              <a:t>(7410), 193-197, </a:t>
            </a:r>
            <a:r>
              <a:rPr lang="fr-FR" dirty="0" err="1"/>
              <a:t>doi:Doi</a:t>
            </a:r>
            <a:r>
              <a:rPr lang="fr-FR" dirty="0"/>
              <a:t> </a:t>
            </a:r>
            <a:r>
              <a:rPr lang="fr-FR" dirty="0" smtClean="0"/>
              <a:t>10.1038/Nature11278, 2012.</a:t>
            </a:r>
          </a:p>
          <a:p>
            <a:endParaRPr lang="fr-FR" dirty="0"/>
          </a:p>
          <a:p>
            <a:r>
              <a:rPr lang="en-US" dirty="0" err="1"/>
              <a:t>Welz</a:t>
            </a:r>
            <a:r>
              <a:rPr lang="en-US" dirty="0"/>
              <a:t>, O., </a:t>
            </a:r>
            <a:r>
              <a:rPr lang="en-US" dirty="0" smtClean="0"/>
              <a:t>et al, Direct </a:t>
            </a:r>
            <a:r>
              <a:rPr lang="en-US" dirty="0"/>
              <a:t>Kinetic Measurements of Criegee Intermediate (CH2OO) Formed </a:t>
            </a:r>
            <a:r>
              <a:rPr lang="en-US" dirty="0" smtClean="0"/>
              <a:t>by </a:t>
            </a:r>
            <a:r>
              <a:rPr lang="en-US" dirty="0"/>
              <a:t>Reaction of CH2I with O2, Science, 335, 204-207, 10.1126/science.1213229, 2012.</a:t>
            </a:r>
          </a:p>
        </p:txBody>
      </p:sp>
    </p:spTree>
    <p:extLst>
      <p:ext uri="{BB962C8B-B14F-4D97-AF65-F5344CB8AC3E}">
        <p14:creationId xmlns:p14="http://schemas.microsoft.com/office/powerpoint/2010/main" val="2639733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641"/>
            <a:ext cx="9144000" cy="45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0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43" y="361841"/>
            <a:ext cx="6692567" cy="3337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02" y="3173621"/>
            <a:ext cx="689266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2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02" y="3158381"/>
            <a:ext cx="6784246" cy="3383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61" y="300881"/>
            <a:ext cx="6912597" cy="344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37" y="3158206"/>
            <a:ext cx="6784246" cy="3383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52" y="350411"/>
            <a:ext cx="6692567" cy="33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1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9224" y="983104"/>
            <a:ext cx="8791986" cy="2185214"/>
            <a:chOff x="173182" y="3420576"/>
            <a:chExt cx="8791986" cy="2185214"/>
          </a:xfrm>
        </p:grpSpPr>
        <p:sp>
          <p:nvSpPr>
            <p:cNvPr id="3" name="TextBox 2"/>
            <p:cNvSpPr txBox="1"/>
            <p:nvPr/>
          </p:nvSpPr>
          <p:spPr>
            <a:xfrm>
              <a:off x="173182" y="3420576"/>
              <a:ext cx="8791986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70C0"/>
                  </a:solidFill>
                </a:rPr>
                <a:t>SUOMI</a:t>
              </a:r>
              <a:r>
                <a:rPr lang="en-US" sz="2800" b="1" dirty="0" smtClean="0"/>
                <a:t> – </a:t>
              </a:r>
              <a:r>
                <a:rPr lang="en-US" sz="2800" b="1" dirty="0" err="1" smtClean="0">
                  <a:solidFill>
                    <a:srgbClr val="0070C0"/>
                  </a:solidFill>
                </a:rPr>
                <a:t>SU</a:t>
              </a:r>
              <a:r>
                <a:rPr lang="en-US" sz="2800" b="1" dirty="0" err="1" smtClean="0"/>
                <a:t>lfuric</a:t>
              </a:r>
              <a:r>
                <a:rPr lang="en-US" sz="2800" b="1" dirty="0" smtClean="0"/>
                <a:t> </a:t>
              </a:r>
              <a:r>
                <a:rPr lang="en-US" sz="2800" b="1" dirty="0" smtClean="0">
                  <a:solidFill>
                    <a:srgbClr val="0070C0"/>
                  </a:solidFill>
                </a:rPr>
                <a:t>O</a:t>
              </a:r>
              <a:r>
                <a:rPr lang="en-US" sz="2800" b="1" dirty="0" smtClean="0"/>
                <a:t>H and </a:t>
              </a:r>
              <a:r>
                <a:rPr lang="en-US" sz="2800" b="1" dirty="0" smtClean="0">
                  <a:solidFill>
                    <a:srgbClr val="0070C0"/>
                  </a:solidFill>
                </a:rPr>
                <a:t>M</a:t>
              </a:r>
              <a:r>
                <a:rPr lang="en-US" sz="2800" b="1" dirty="0" smtClean="0"/>
                <a:t>SA </a:t>
              </a:r>
              <a:r>
                <a:rPr lang="en-US" sz="2800" b="1" dirty="0" smtClean="0">
                  <a:solidFill>
                    <a:srgbClr val="0070C0"/>
                  </a:solidFill>
                </a:rPr>
                <a:t>I</a:t>
              </a:r>
              <a:r>
                <a:rPr lang="en-US" sz="2800" b="1" dirty="0" smtClean="0"/>
                <a:t>nstrument </a:t>
              </a:r>
            </a:p>
            <a:p>
              <a:endParaRPr lang="en-US" dirty="0"/>
            </a:p>
            <a:p>
              <a:r>
                <a:rPr lang="en-US" dirty="0" smtClean="0"/>
                <a:t>Hydroxyl (</a:t>
              </a:r>
              <a:r>
                <a:rPr lang="en-US" dirty="0" smtClean="0">
                  <a:solidFill>
                    <a:srgbClr val="FF0000"/>
                  </a:solidFill>
                </a:rPr>
                <a:t>OH</a:t>
              </a:r>
              <a:r>
                <a:rPr lang="en-US" dirty="0" smtClean="0"/>
                <a:t>) – Primary oxidant in the Earth’s atmosphere</a:t>
              </a:r>
            </a:p>
            <a:p>
              <a:r>
                <a:rPr lang="en-US" dirty="0" smtClean="0"/>
                <a:t>Sulfuric Acid (</a:t>
              </a:r>
              <a:r>
                <a:rPr lang="en-US" dirty="0" smtClean="0">
                  <a:solidFill>
                    <a:srgbClr val="FF0000"/>
                  </a:solidFill>
                </a:rPr>
                <a:t>H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dirty="0" smtClean="0">
                  <a:solidFill>
                    <a:srgbClr val="FF0000"/>
                  </a:solidFill>
                </a:rPr>
                <a:t>SO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4</a:t>
              </a:r>
              <a:r>
                <a:rPr lang="en-US" dirty="0" smtClean="0"/>
                <a:t>) – Oxidation product of SO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. Important in aerosol formation and growth</a:t>
              </a:r>
            </a:p>
            <a:p>
              <a:r>
                <a:rPr lang="en-US" dirty="0" smtClean="0"/>
                <a:t>Methane Sulfonic Acid (</a:t>
              </a:r>
              <a:r>
                <a:rPr lang="en-US" dirty="0" smtClean="0">
                  <a:solidFill>
                    <a:srgbClr val="FF0000"/>
                  </a:solidFill>
                </a:rPr>
                <a:t>MSA</a:t>
              </a:r>
              <a:r>
                <a:rPr lang="en-US" dirty="0" smtClean="0"/>
                <a:t>) – Oxidation product of dimethyl sulfide (DMS)</a:t>
              </a:r>
            </a:p>
            <a:p>
              <a:endParaRPr lang="en-US" dirty="0" smtClean="0"/>
            </a:p>
            <a:p>
              <a:r>
                <a:rPr lang="en-US" dirty="0" smtClean="0">
                  <a:solidFill>
                    <a:srgbClr val="002060"/>
                  </a:solidFill>
                </a:rPr>
                <a:t>Utilizes Nitrate Chemical Ionization – Mass Spectrometry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94" y="3436084"/>
              <a:ext cx="866775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420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29" y="3173621"/>
            <a:ext cx="6785797" cy="3384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03" y="407561"/>
            <a:ext cx="6692567" cy="33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9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22" y="3135521"/>
            <a:ext cx="6784246" cy="3383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22" y="293261"/>
            <a:ext cx="678424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4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54" y="892233"/>
            <a:ext cx="8114245" cy="51206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7308" y="1058482"/>
            <a:ext cx="3036916" cy="293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8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0000"/>
                <a:lumOff val="60000"/>
              </a:schemeClr>
            </a:gs>
            <a:gs pos="83000">
              <a:schemeClr val="accent1">
                <a:lumMod val="40000"/>
                <a:lumOff val="6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353" y="653935"/>
            <a:ext cx="79303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H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SO</a:t>
            </a:r>
            <a:r>
              <a:rPr lang="en-US" sz="2800" b="1" baseline="-25000" dirty="0" smtClean="0"/>
              <a:t>4</a:t>
            </a:r>
            <a:r>
              <a:rPr lang="en-US" sz="2800" b="1" dirty="0" smtClean="0"/>
              <a:t> modeling</a:t>
            </a:r>
          </a:p>
          <a:p>
            <a:endParaRPr lang="en-US" dirty="0"/>
          </a:p>
          <a:p>
            <a:r>
              <a:rPr lang="en-US" sz="2400" dirty="0" smtClean="0"/>
              <a:t>Assume steady state for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SO</a:t>
            </a:r>
            <a:r>
              <a:rPr lang="en-US" sz="2400" baseline="-25000" dirty="0" smtClean="0"/>
              <a:t>4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Production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k</a:t>
            </a:r>
            <a:r>
              <a:rPr lang="en-US" sz="2400" baseline="-25000" dirty="0" smtClean="0"/>
              <a:t>SO2</a:t>
            </a:r>
            <a:r>
              <a:rPr lang="en-US" sz="2400" dirty="0" smtClean="0"/>
              <a:t>[OH][SO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</a:t>
            </a:r>
          </a:p>
          <a:p>
            <a:r>
              <a:rPr lang="en-US" sz="2400" dirty="0"/>
              <a:t>	</a:t>
            </a:r>
            <a:r>
              <a:rPr lang="en-US" sz="2400" dirty="0" err="1" smtClean="0"/>
              <a:t>k</a:t>
            </a:r>
            <a:r>
              <a:rPr lang="en-US" sz="2400" baseline="-25000" dirty="0" err="1" smtClean="0"/>
              <a:t>Ox</a:t>
            </a:r>
            <a:r>
              <a:rPr lang="en-US" sz="2400" dirty="0" smtClean="0"/>
              <a:t>[Other Ox][SO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</a:t>
            </a:r>
          </a:p>
          <a:p>
            <a:endParaRPr lang="en-US" sz="2400" dirty="0"/>
          </a:p>
          <a:p>
            <a:r>
              <a:rPr lang="en-US" sz="2400" dirty="0" smtClean="0"/>
              <a:t>Loss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Diffusion limited aerosol uptake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(</a:t>
            </a:r>
            <a:r>
              <a:rPr lang="en-US" sz="2400" dirty="0"/>
              <a:t>4</a:t>
            </a:r>
            <a:r>
              <a:rPr lang="en-US" sz="2400" dirty="0" smtClean="0"/>
              <a:t>/(</a:t>
            </a:r>
            <a:r>
              <a:rPr lang="en-US" sz="2400" dirty="0" smtClean="0">
                <a:latin typeface="Symbol" panose="05050102010706020507" pitchFamily="18" charset="2"/>
              </a:rPr>
              <a:t>au</a:t>
            </a:r>
            <a:r>
              <a:rPr lang="en-US" sz="2400" dirty="0" smtClean="0"/>
              <a:t>))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</a:t>
            </a:r>
            <a:r>
              <a:rPr lang="en-US" sz="2400" i="1" dirty="0" smtClean="0"/>
              <a:t>An    </a:t>
            </a:r>
            <a:r>
              <a:rPr lang="en-US" sz="2400" i="1" dirty="0" smtClean="0">
                <a:latin typeface="Symbol" panose="05050102010706020507" pitchFamily="18" charset="2"/>
              </a:rPr>
              <a:t>a</a:t>
            </a:r>
            <a:r>
              <a:rPr lang="en-US" sz="2400" i="1" dirty="0" smtClean="0"/>
              <a:t> = mass accommodation coefficient</a:t>
            </a:r>
          </a:p>
          <a:p>
            <a:r>
              <a:rPr lang="en-US" sz="2400" i="1" dirty="0"/>
              <a:t>	</a:t>
            </a:r>
            <a:r>
              <a:rPr lang="en-US" sz="2400" i="1" dirty="0" smtClean="0"/>
              <a:t>				</a:t>
            </a:r>
            <a:r>
              <a:rPr lang="en-US" sz="2400" i="1" dirty="0" smtClean="0">
                <a:latin typeface="Symbol" panose="05050102010706020507" pitchFamily="18" charset="2"/>
              </a:rPr>
              <a:t>u</a:t>
            </a:r>
            <a:r>
              <a:rPr lang="en-US" sz="2400" i="1" dirty="0" smtClean="0"/>
              <a:t> = molecular speed</a:t>
            </a:r>
          </a:p>
          <a:p>
            <a:r>
              <a:rPr lang="en-US" sz="2400" i="1" dirty="0"/>
              <a:t>	</a:t>
            </a:r>
            <a:r>
              <a:rPr lang="en-US" sz="2400" i="1" dirty="0" smtClean="0"/>
              <a:t>				A = Fuchs surface area</a:t>
            </a:r>
          </a:p>
          <a:p>
            <a:r>
              <a:rPr lang="en-US" sz="2400" i="1" dirty="0"/>
              <a:t>	</a:t>
            </a:r>
            <a:r>
              <a:rPr lang="en-US" sz="2400" i="1" dirty="0" smtClean="0"/>
              <a:t>				n = [H</a:t>
            </a:r>
            <a:r>
              <a:rPr lang="en-US" sz="2400" i="1" baseline="-25000" dirty="0" smtClean="0"/>
              <a:t>2</a:t>
            </a:r>
            <a:r>
              <a:rPr lang="en-US" sz="2400" i="1" dirty="0" smtClean="0"/>
              <a:t>SO</a:t>
            </a:r>
            <a:r>
              <a:rPr lang="en-US" sz="2400" i="1" baseline="-25000" dirty="0" smtClean="0"/>
              <a:t>4</a:t>
            </a:r>
            <a:r>
              <a:rPr lang="en-US" sz="2400" i="1" dirty="0" smtClean="0"/>
              <a:t>]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7133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2" y="1085741"/>
            <a:ext cx="91678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t="1000" r="12827" b="833"/>
          <a:stretch/>
        </p:blipFill>
        <p:spPr>
          <a:xfrm>
            <a:off x="0" y="0"/>
            <a:ext cx="9144000" cy="67953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305" y="831273"/>
            <a:ext cx="802455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Conclusions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“Other Oxidant(s)” are seen in larger concentrations in areas with urban influences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Usual biogenic suspects for the formation of stabilized Criegee Intermediates don’t seem to correlate with observations.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Possible correlation with CH</a:t>
            </a:r>
            <a:r>
              <a:rPr lang="en-US" baseline="-25000" dirty="0" smtClean="0"/>
              <a:t>3</a:t>
            </a:r>
            <a:r>
              <a:rPr lang="en-US" dirty="0" smtClean="0"/>
              <a:t>OOH – warrants further investigation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  <a:p>
            <a:r>
              <a:rPr lang="en-US" sz="2400" b="1" dirty="0" smtClean="0"/>
              <a:t>Future work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Try to identify class or classes of compounds responsible for Other Oxidant signal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Model H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r>
              <a:rPr lang="en-US" dirty="0" smtClean="0"/>
              <a:t> and compare with measurement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0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75" y="0"/>
            <a:ext cx="9140825" cy="6858000"/>
            <a:chOff x="2" y="0"/>
            <a:chExt cx="5758" cy="432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2" cstate="print">
              <a:lum contrast="36000"/>
            </a:blip>
            <a:srcRect/>
            <a:stretch>
              <a:fillRect/>
            </a:stretch>
          </p:blipFill>
          <p:spPr bwMode="auto">
            <a:xfrm>
              <a:off x="2" y="0"/>
              <a:ext cx="5758" cy="4320"/>
            </a:xfrm>
            <a:prstGeom prst="rect">
              <a:avLst/>
            </a:prstGeom>
            <a:noFill/>
          </p:spPr>
        </p:pic>
        <p:sp>
          <p:nvSpPr>
            <p:cNvPr id="10244" name="Rectangle 4"/>
            <p:cNvSpPr>
              <a:spLocks noChangeArrowheads="1"/>
            </p:cNvSpPr>
            <p:nvPr/>
          </p:nvSpPr>
          <p:spPr bwMode="auto">
            <a:xfrm>
              <a:off x="170" y="200"/>
              <a:ext cx="823" cy="6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23863" y="3176588"/>
            <a:ext cx="81041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		     HNO</a:t>
            </a:r>
            <a:r>
              <a:rPr lang="en-US" baseline="-25000" dirty="0"/>
              <a:t>3</a:t>
            </a:r>
            <a:r>
              <a:rPr lang="en-US" dirty="0"/>
              <a:t>   </a:t>
            </a:r>
            <a:r>
              <a:rPr lang="en-US" sz="2400" dirty="0"/>
              <a:t>→</a:t>
            </a:r>
            <a:r>
              <a:rPr lang="en-US" dirty="0"/>
              <a:t>   NO</a:t>
            </a:r>
            <a:r>
              <a:rPr lang="en-US" baseline="-25000" dirty="0"/>
              <a:t>3</a:t>
            </a:r>
            <a:r>
              <a:rPr lang="en-US" baseline="50000" dirty="0"/>
              <a:t>-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                 NO</a:t>
            </a:r>
            <a:r>
              <a:rPr lang="en-US" baseline="-25000" dirty="0"/>
              <a:t>3</a:t>
            </a:r>
            <a:r>
              <a:rPr lang="en-US" baseline="50000" dirty="0"/>
              <a:t>-</a:t>
            </a:r>
            <a:r>
              <a:rPr lang="en-US" dirty="0"/>
              <a:t>   +   H</a:t>
            </a:r>
            <a:r>
              <a:rPr lang="en-US" baseline="-25000" dirty="0"/>
              <a:t>2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dirty="0"/>
              <a:t>   </a:t>
            </a:r>
            <a:r>
              <a:rPr lang="en-US" sz="2400" dirty="0"/>
              <a:t>→</a:t>
            </a:r>
            <a:r>
              <a:rPr lang="en-US" dirty="0"/>
              <a:t>   HNO</a:t>
            </a:r>
            <a:r>
              <a:rPr lang="en-US" baseline="-25000" dirty="0"/>
              <a:t>3</a:t>
            </a:r>
            <a:r>
              <a:rPr lang="en-US" dirty="0"/>
              <a:t>   +   HSO</a:t>
            </a:r>
            <a:r>
              <a:rPr lang="en-US" baseline="-25000" dirty="0"/>
              <a:t>4</a:t>
            </a:r>
            <a:r>
              <a:rPr lang="en-US" baseline="50000" dirty="0"/>
              <a:t>-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         NO</a:t>
            </a:r>
            <a:r>
              <a:rPr lang="en-US" baseline="-25000" dirty="0"/>
              <a:t>3</a:t>
            </a:r>
            <a:r>
              <a:rPr lang="en-US" baseline="50000" dirty="0"/>
              <a:t>-</a:t>
            </a:r>
            <a:r>
              <a:rPr lang="en-US" dirty="0"/>
              <a:t>   +   (CH</a:t>
            </a:r>
            <a:r>
              <a:rPr lang="en-US" baseline="-25000" dirty="0"/>
              <a:t>3</a:t>
            </a:r>
            <a:r>
              <a:rPr lang="en-US" dirty="0"/>
              <a:t>)SO</a:t>
            </a:r>
            <a:r>
              <a:rPr lang="en-US" baseline="-25000" dirty="0"/>
              <a:t>3</a:t>
            </a:r>
            <a:r>
              <a:rPr lang="en-US" dirty="0"/>
              <a:t>H   </a:t>
            </a:r>
            <a:r>
              <a:rPr lang="en-US" sz="2400" dirty="0"/>
              <a:t>→</a:t>
            </a:r>
            <a:r>
              <a:rPr lang="en-US" dirty="0"/>
              <a:t>   (CH</a:t>
            </a:r>
            <a:r>
              <a:rPr lang="en-US" baseline="-25000" dirty="0"/>
              <a:t>3</a:t>
            </a:r>
            <a:r>
              <a:rPr lang="en-US" dirty="0"/>
              <a:t>)SO</a:t>
            </a:r>
            <a:r>
              <a:rPr lang="en-US" baseline="-25000" dirty="0"/>
              <a:t>3</a:t>
            </a:r>
            <a:r>
              <a:rPr lang="en-US" baseline="50000" dirty="0"/>
              <a:t>-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190750" y="3103812"/>
            <a:ext cx="614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/>
              <a:t>Ionized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410200" y="3687763"/>
            <a:ext cx="20748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66FF"/>
                </a:solidFill>
              </a:rPr>
              <a:t>Mass 99 for H</a:t>
            </a:r>
            <a:r>
              <a:rPr lang="en-US" sz="1200" baseline="30000" dirty="0">
                <a:solidFill>
                  <a:srgbClr val="0066FF"/>
                </a:solidFill>
              </a:rPr>
              <a:t>34</a:t>
            </a:r>
            <a:r>
              <a:rPr lang="en-US" sz="1200" dirty="0">
                <a:solidFill>
                  <a:srgbClr val="0066FF"/>
                </a:solidFill>
              </a:rPr>
              <a:t>SO</a:t>
            </a:r>
            <a:r>
              <a:rPr lang="en-US" sz="1200" baseline="-25000" dirty="0">
                <a:solidFill>
                  <a:srgbClr val="0066FF"/>
                </a:solidFill>
              </a:rPr>
              <a:t>4</a:t>
            </a:r>
            <a:r>
              <a:rPr lang="en-US" sz="1200" baseline="50000" dirty="0">
                <a:solidFill>
                  <a:srgbClr val="0066FF"/>
                </a:solidFill>
              </a:rPr>
              <a:t>-</a:t>
            </a:r>
            <a:r>
              <a:rPr lang="en-US" sz="1200" dirty="0">
                <a:solidFill>
                  <a:srgbClr val="0066FF"/>
                </a:solidFill>
              </a:rPr>
              <a:t>   (OH)</a:t>
            </a:r>
          </a:p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FF3300"/>
                </a:solidFill>
              </a:rPr>
              <a:t>Mass 97 for HSO</a:t>
            </a:r>
            <a:r>
              <a:rPr lang="en-US" sz="1200" baseline="-25000" dirty="0">
                <a:solidFill>
                  <a:srgbClr val="FF3300"/>
                </a:solidFill>
              </a:rPr>
              <a:t>4</a:t>
            </a:r>
            <a:r>
              <a:rPr lang="en-US" sz="1200" baseline="50000" dirty="0">
                <a:solidFill>
                  <a:srgbClr val="FF3300"/>
                </a:solidFill>
              </a:rPr>
              <a:t>-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648200" y="4525963"/>
            <a:ext cx="9223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CC00"/>
                </a:solidFill>
              </a:rPr>
              <a:t>Mass 95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648076" y="3148011"/>
            <a:ext cx="9223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Mass 62</a:t>
            </a: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H="1">
            <a:off x="3379788" y="3340099"/>
            <a:ext cx="268288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H="1">
            <a:off x="5026025" y="3841750"/>
            <a:ext cx="384175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 flipH="1" flipV="1">
            <a:off x="5026025" y="4032250"/>
            <a:ext cx="422275" cy="77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H="1" flipV="1">
            <a:off x="4379912" y="4564063"/>
            <a:ext cx="307975" cy="77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461963" y="4935537"/>
            <a:ext cx="2497137" cy="779463"/>
            <a:chOff x="485" y="1966"/>
            <a:chExt cx="1573" cy="491"/>
          </a:xfrm>
        </p:grpSpPr>
        <p:sp>
          <p:nvSpPr>
            <p:cNvPr id="10270" name="Text Box 30"/>
            <p:cNvSpPr txBox="1">
              <a:spLocks noChangeArrowheads="1"/>
            </p:cNvSpPr>
            <p:nvPr/>
          </p:nvSpPr>
          <p:spPr bwMode="auto">
            <a:xfrm>
              <a:off x="485" y="2112"/>
              <a:ext cx="10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66FF"/>
                  </a:solidFill>
                </a:rPr>
                <a:t>[OH] =  C</a:t>
              </a:r>
            </a:p>
          </p:txBody>
        </p: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1017" y="1966"/>
              <a:ext cx="1041" cy="491"/>
              <a:chOff x="993" y="1966"/>
              <a:chExt cx="1041" cy="491"/>
            </a:xfrm>
          </p:grpSpPr>
          <p:sp>
            <p:nvSpPr>
              <p:cNvPr id="10272" name="Text Box 32"/>
              <p:cNvSpPr txBox="1">
                <a:spLocks noChangeArrowheads="1"/>
              </p:cNvSpPr>
              <p:nvPr/>
            </p:nvSpPr>
            <p:spPr bwMode="auto">
              <a:xfrm>
                <a:off x="993" y="1966"/>
                <a:ext cx="1041" cy="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dirty="0">
                    <a:solidFill>
                      <a:srgbClr val="0066FF"/>
                    </a:solidFill>
                  </a:rPr>
                  <a:t>H</a:t>
                </a:r>
                <a:r>
                  <a:rPr lang="en-US" baseline="30000" dirty="0">
                    <a:solidFill>
                      <a:srgbClr val="0066FF"/>
                    </a:solidFill>
                  </a:rPr>
                  <a:t>34</a:t>
                </a:r>
                <a:r>
                  <a:rPr lang="en-US" dirty="0">
                    <a:solidFill>
                      <a:srgbClr val="0066FF"/>
                    </a:solidFill>
                  </a:rPr>
                  <a:t>SO</a:t>
                </a:r>
                <a:r>
                  <a:rPr lang="en-US" baseline="-25000" dirty="0">
                    <a:solidFill>
                      <a:srgbClr val="0066FF"/>
                    </a:solidFill>
                  </a:rPr>
                  <a:t>4</a:t>
                </a:r>
                <a:r>
                  <a:rPr lang="en-US" baseline="50000" dirty="0">
                    <a:solidFill>
                      <a:srgbClr val="0066FF"/>
                    </a:solidFill>
                  </a:rPr>
                  <a:t>-</a:t>
                </a:r>
                <a:endParaRPr lang="en-US" dirty="0">
                  <a:solidFill>
                    <a:srgbClr val="0066FF"/>
                  </a:solidFill>
                </a:endParaRPr>
              </a:p>
              <a:p>
                <a:pPr algn="ctr">
                  <a:spcBef>
                    <a:spcPct val="50000"/>
                  </a:spcBef>
                </a:pPr>
                <a:r>
                  <a:rPr lang="en-US" dirty="0">
                    <a:solidFill>
                      <a:srgbClr val="0066FF"/>
                    </a:solidFill>
                  </a:rPr>
                  <a:t>NO</a:t>
                </a:r>
                <a:r>
                  <a:rPr lang="en-US" baseline="-25000" dirty="0">
                    <a:solidFill>
                      <a:srgbClr val="0066FF"/>
                    </a:solidFill>
                  </a:rPr>
                  <a:t>3</a:t>
                </a:r>
                <a:r>
                  <a:rPr lang="en-US" baseline="50000" dirty="0">
                    <a:solidFill>
                      <a:srgbClr val="0066FF"/>
                    </a:solidFill>
                  </a:rPr>
                  <a:t>-</a:t>
                </a:r>
                <a:endParaRPr lang="en-US" dirty="0">
                  <a:solidFill>
                    <a:srgbClr val="0066FF"/>
                  </a:solidFill>
                </a:endParaRPr>
              </a:p>
            </p:txBody>
          </p:sp>
          <p:sp>
            <p:nvSpPr>
              <p:cNvPr id="10273" name="Line 33"/>
              <p:cNvSpPr>
                <a:spLocks noChangeShapeType="1"/>
              </p:cNvSpPr>
              <p:nvPr/>
            </p:nvSpPr>
            <p:spPr bwMode="auto">
              <a:xfrm>
                <a:off x="1187" y="2233"/>
                <a:ext cx="653" cy="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219508" y="479424"/>
            <a:ext cx="8335963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/>
              <a:t>OH </a:t>
            </a:r>
            <a:r>
              <a:rPr lang="en-US" dirty="0"/>
              <a:t>is measured by first converting it to H</a:t>
            </a:r>
            <a:r>
              <a:rPr lang="en-US" baseline="-25000" dirty="0"/>
              <a:t>2</a:t>
            </a:r>
            <a:r>
              <a:rPr lang="en-US" baseline="30000" dirty="0"/>
              <a:t>34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dirty="0"/>
              <a:t> via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/>
              <a:t>		OH   +   </a:t>
            </a:r>
            <a:r>
              <a:rPr lang="en-US" baseline="30000" dirty="0"/>
              <a:t>34</a:t>
            </a:r>
            <a:r>
              <a:rPr lang="en-US" dirty="0"/>
              <a:t>SO</a:t>
            </a:r>
            <a:r>
              <a:rPr lang="en-US" baseline="-25000" dirty="0"/>
              <a:t>2</a:t>
            </a:r>
            <a:r>
              <a:rPr lang="en-US" dirty="0"/>
              <a:t>   </a:t>
            </a:r>
            <a:r>
              <a:rPr lang="en-US" sz="2400" dirty="0"/>
              <a:t>→</a:t>
            </a:r>
            <a:r>
              <a:rPr lang="en-US" dirty="0"/>
              <a:t>   H</a:t>
            </a:r>
            <a:r>
              <a:rPr lang="en-US" baseline="30000" dirty="0"/>
              <a:t>34</a:t>
            </a:r>
            <a:r>
              <a:rPr lang="en-US" dirty="0"/>
              <a:t>SO</a:t>
            </a:r>
            <a:r>
              <a:rPr lang="en-US" baseline="-25000" dirty="0"/>
              <a:t>3</a:t>
            </a:r>
            <a:endParaRPr lang="en-US" dirty="0"/>
          </a:p>
          <a:p>
            <a:r>
              <a:rPr lang="en-US" dirty="0"/>
              <a:t>		H</a:t>
            </a:r>
            <a:r>
              <a:rPr lang="en-US" baseline="30000" dirty="0"/>
              <a:t>34</a:t>
            </a:r>
            <a:r>
              <a:rPr lang="en-US" dirty="0"/>
              <a:t>SO</a:t>
            </a:r>
            <a:r>
              <a:rPr lang="en-US" baseline="-25000" dirty="0"/>
              <a:t>3</a:t>
            </a:r>
            <a:r>
              <a:rPr lang="en-US" dirty="0"/>
              <a:t>   +   O</a:t>
            </a:r>
            <a:r>
              <a:rPr lang="en-US" baseline="-25000" dirty="0"/>
              <a:t>2</a:t>
            </a:r>
            <a:r>
              <a:rPr lang="en-US" dirty="0"/>
              <a:t>   </a:t>
            </a:r>
            <a:r>
              <a:rPr lang="en-US" sz="2400" dirty="0"/>
              <a:t>→</a:t>
            </a:r>
            <a:r>
              <a:rPr lang="en-US" dirty="0"/>
              <a:t>   </a:t>
            </a:r>
            <a:r>
              <a:rPr lang="en-US" baseline="30000" dirty="0"/>
              <a:t>34</a:t>
            </a:r>
            <a:r>
              <a:rPr lang="en-US" dirty="0"/>
              <a:t>SO</a:t>
            </a:r>
            <a:r>
              <a:rPr lang="en-US" baseline="-25000" dirty="0"/>
              <a:t>3</a:t>
            </a:r>
            <a:r>
              <a:rPr lang="en-US" dirty="0"/>
              <a:t>   +   HO</a:t>
            </a:r>
            <a:r>
              <a:rPr lang="en-US" baseline="-25000" dirty="0"/>
              <a:t>2</a:t>
            </a:r>
            <a:endParaRPr lang="en-US" dirty="0"/>
          </a:p>
          <a:p>
            <a:r>
              <a:rPr lang="en-US" dirty="0"/>
              <a:t>		</a:t>
            </a:r>
            <a:r>
              <a:rPr lang="en-US" baseline="30000" dirty="0"/>
              <a:t>34</a:t>
            </a:r>
            <a:r>
              <a:rPr lang="en-US" dirty="0"/>
              <a:t>SO</a:t>
            </a:r>
            <a:r>
              <a:rPr lang="en-US" baseline="-25000" dirty="0"/>
              <a:t>3</a:t>
            </a:r>
            <a:r>
              <a:rPr lang="en-US" dirty="0"/>
              <a:t>   +   2H</a:t>
            </a:r>
            <a:r>
              <a:rPr lang="en-US" baseline="-25000" dirty="0"/>
              <a:t>2</a:t>
            </a:r>
            <a:r>
              <a:rPr lang="en-US" dirty="0"/>
              <a:t>O  </a:t>
            </a:r>
            <a:r>
              <a:rPr lang="en-US" sz="2400" dirty="0"/>
              <a:t>→</a:t>
            </a:r>
            <a:r>
              <a:rPr lang="en-US" dirty="0"/>
              <a:t>   H</a:t>
            </a:r>
            <a:r>
              <a:rPr lang="en-US" baseline="-25000" dirty="0"/>
              <a:t>2</a:t>
            </a:r>
            <a:r>
              <a:rPr lang="en-US" baseline="30000" dirty="0"/>
              <a:t>34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dirty="0"/>
              <a:t>   +   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endParaRPr lang="en-US" sz="1400" dirty="0"/>
          </a:p>
          <a:p>
            <a:r>
              <a:rPr lang="en-US" sz="1400" baseline="30000" dirty="0" smtClean="0"/>
              <a:t>34</a:t>
            </a:r>
            <a:r>
              <a:rPr lang="en-US" sz="1400" dirty="0" smtClean="0"/>
              <a:t>S is used to discriminate between 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SO</a:t>
            </a:r>
            <a:r>
              <a:rPr lang="en-US" sz="1400" baseline="-25000" dirty="0" smtClean="0"/>
              <a:t>4</a:t>
            </a:r>
            <a:r>
              <a:rPr lang="en-US" sz="1400" dirty="0" smtClean="0"/>
              <a:t> produced from OH above and ambient 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SO</a:t>
            </a:r>
            <a:r>
              <a:rPr lang="en-US" sz="1400" baseline="-25000" dirty="0" smtClean="0"/>
              <a:t>4</a:t>
            </a:r>
            <a:r>
              <a:rPr lang="en-US" sz="1400" dirty="0" smtClean="0"/>
              <a:t> – which is also measured</a:t>
            </a:r>
          </a:p>
          <a:p>
            <a:endParaRPr lang="en-US" dirty="0" smtClean="0"/>
          </a:p>
          <a:p>
            <a:r>
              <a:rPr lang="en-US" dirty="0" smtClean="0"/>
              <a:t>Then detecting via :</a:t>
            </a:r>
            <a:endParaRPr lang="en-US" dirty="0"/>
          </a:p>
        </p:txBody>
      </p: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3035300" y="4935537"/>
            <a:ext cx="2879725" cy="779463"/>
            <a:chOff x="1816" y="1966"/>
            <a:chExt cx="1814" cy="491"/>
          </a:xfrm>
        </p:grpSpPr>
        <p:sp>
          <p:nvSpPr>
            <p:cNvPr id="10275" name="Text Box 35"/>
            <p:cNvSpPr txBox="1">
              <a:spLocks noChangeArrowheads="1"/>
            </p:cNvSpPr>
            <p:nvPr/>
          </p:nvSpPr>
          <p:spPr bwMode="auto">
            <a:xfrm>
              <a:off x="1816" y="2112"/>
              <a:ext cx="10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3300"/>
                  </a:solidFill>
                </a:rPr>
                <a:t>[H</a:t>
              </a:r>
              <a:r>
                <a:rPr lang="en-US" baseline="-25000">
                  <a:solidFill>
                    <a:srgbClr val="FF3300"/>
                  </a:solidFill>
                </a:rPr>
                <a:t>2</a:t>
              </a:r>
              <a:r>
                <a:rPr lang="en-US">
                  <a:solidFill>
                    <a:srgbClr val="FF3300"/>
                  </a:solidFill>
                </a:rPr>
                <a:t>SO</a:t>
              </a:r>
              <a:r>
                <a:rPr lang="en-US" baseline="-25000">
                  <a:solidFill>
                    <a:srgbClr val="FF3300"/>
                  </a:solidFill>
                </a:rPr>
                <a:t>4</a:t>
              </a:r>
              <a:r>
                <a:rPr lang="en-US">
                  <a:solidFill>
                    <a:srgbClr val="FF3300"/>
                  </a:solidFill>
                </a:rPr>
                <a:t>] =  C</a:t>
              </a:r>
            </a:p>
          </p:txBody>
        </p:sp>
        <p:grpSp>
          <p:nvGrpSpPr>
            <p:cNvPr id="11" name="Group 36"/>
            <p:cNvGrpSpPr>
              <a:grpSpLocks/>
            </p:cNvGrpSpPr>
            <p:nvPr/>
          </p:nvGrpSpPr>
          <p:grpSpPr bwMode="auto">
            <a:xfrm>
              <a:off x="2589" y="1966"/>
              <a:ext cx="1041" cy="491"/>
              <a:chOff x="993" y="1966"/>
              <a:chExt cx="1041" cy="491"/>
            </a:xfrm>
          </p:grpSpPr>
          <p:sp>
            <p:nvSpPr>
              <p:cNvPr id="10277" name="Text Box 37"/>
              <p:cNvSpPr txBox="1">
                <a:spLocks noChangeArrowheads="1"/>
              </p:cNvSpPr>
              <p:nvPr/>
            </p:nvSpPr>
            <p:spPr bwMode="auto">
              <a:xfrm>
                <a:off x="993" y="1966"/>
                <a:ext cx="1041" cy="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>
                    <a:solidFill>
                      <a:srgbClr val="FF3300"/>
                    </a:solidFill>
                  </a:rPr>
                  <a:t>HSO</a:t>
                </a:r>
                <a:r>
                  <a:rPr lang="en-US" baseline="-25000">
                    <a:solidFill>
                      <a:srgbClr val="FF3300"/>
                    </a:solidFill>
                  </a:rPr>
                  <a:t>4</a:t>
                </a:r>
                <a:r>
                  <a:rPr lang="en-US" baseline="50000">
                    <a:solidFill>
                      <a:srgbClr val="FF3300"/>
                    </a:solidFill>
                  </a:rPr>
                  <a:t>-</a:t>
                </a:r>
                <a:endParaRPr lang="en-US">
                  <a:solidFill>
                    <a:srgbClr val="FF3300"/>
                  </a:solidFill>
                </a:endParaRPr>
              </a:p>
              <a:p>
                <a:pPr algn="ctr">
                  <a:spcBef>
                    <a:spcPct val="50000"/>
                  </a:spcBef>
                </a:pPr>
                <a:r>
                  <a:rPr lang="en-US">
                    <a:solidFill>
                      <a:srgbClr val="FF3300"/>
                    </a:solidFill>
                  </a:rPr>
                  <a:t>NO</a:t>
                </a:r>
                <a:r>
                  <a:rPr lang="en-US" baseline="-25000">
                    <a:solidFill>
                      <a:srgbClr val="FF3300"/>
                    </a:solidFill>
                  </a:rPr>
                  <a:t>3</a:t>
                </a:r>
                <a:r>
                  <a:rPr lang="en-US" baseline="50000">
                    <a:solidFill>
                      <a:srgbClr val="FF3300"/>
                    </a:solidFill>
                  </a:rPr>
                  <a:t>-</a:t>
                </a: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10278" name="Line 38"/>
              <p:cNvSpPr>
                <a:spLocks noChangeShapeType="1"/>
              </p:cNvSpPr>
              <p:nvPr/>
            </p:nvSpPr>
            <p:spPr bwMode="auto">
              <a:xfrm>
                <a:off x="1187" y="2233"/>
                <a:ext cx="653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5954713" y="4935537"/>
            <a:ext cx="2651125" cy="779463"/>
            <a:chOff x="3751" y="1966"/>
            <a:chExt cx="1670" cy="491"/>
          </a:xfrm>
        </p:grpSpPr>
        <p:sp>
          <p:nvSpPr>
            <p:cNvPr id="10280" name="Text Box 40"/>
            <p:cNvSpPr txBox="1">
              <a:spLocks noChangeArrowheads="1"/>
            </p:cNvSpPr>
            <p:nvPr/>
          </p:nvSpPr>
          <p:spPr bwMode="auto">
            <a:xfrm>
              <a:off x="3751" y="2112"/>
              <a:ext cx="10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CC00"/>
                  </a:solidFill>
                </a:rPr>
                <a:t>[MSA] =  C</a:t>
              </a:r>
            </a:p>
          </p:txBody>
        </p:sp>
        <p:sp>
          <p:nvSpPr>
            <p:cNvPr id="10281" name="Text Box 41"/>
            <p:cNvSpPr txBox="1">
              <a:spLocks noChangeArrowheads="1"/>
            </p:cNvSpPr>
            <p:nvPr/>
          </p:nvSpPr>
          <p:spPr bwMode="auto">
            <a:xfrm>
              <a:off x="4380" y="1966"/>
              <a:ext cx="1041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00CC00"/>
                  </a:solidFill>
                </a:rPr>
                <a:t>(CH</a:t>
              </a:r>
              <a:r>
                <a:rPr lang="en-US" baseline="-25000">
                  <a:solidFill>
                    <a:srgbClr val="00CC00"/>
                  </a:solidFill>
                </a:rPr>
                <a:t>3</a:t>
              </a:r>
              <a:r>
                <a:rPr lang="en-US">
                  <a:solidFill>
                    <a:srgbClr val="00CC00"/>
                  </a:solidFill>
                </a:rPr>
                <a:t>)SO</a:t>
              </a:r>
              <a:r>
                <a:rPr lang="en-US" baseline="-25000">
                  <a:solidFill>
                    <a:srgbClr val="00CC00"/>
                  </a:solidFill>
                </a:rPr>
                <a:t>3</a:t>
              </a:r>
              <a:r>
                <a:rPr lang="en-US" baseline="50000">
                  <a:solidFill>
                    <a:srgbClr val="00CC00"/>
                  </a:solidFill>
                </a:rPr>
                <a:t>-</a:t>
              </a:r>
              <a:endParaRPr lang="en-US">
                <a:solidFill>
                  <a:srgbClr val="00CC00"/>
                </a:solidFill>
              </a:endParaRPr>
            </a:p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00CC00"/>
                  </a:solidFill>
                </a:rPr>
                <a:t>NO</a:t>
              </a:r>
              <a:r>
                <a:rPr lang="en-US" baseline="-25000">
                  <a:solidFill>
                    <a:srgbClr val="00CC00"/>
                  </a:solidFill>
                </a:rPr>
                <a:t>3</a:t>
              </a:r>
              <a:r>
                <a:rPr lang="en-US" baseline="50000">
                  <a:solidFill>
                    <a:srgbClr val="00CC00"/>
                  </a:solidFill>
                </a:rPr>
                <a:t>-</a:t>
              </a:r>
              <a:endParaRPr lang="en-US">
                <a:solidFill>
                  <a:srgbClr val="00CC00"/>
                </a:solidFill>
              </a:endParaRPr>
            </a:p>
          </p:txBody>
        </p:sp>
        <p:sp>
          <p:nvSpPr>
            <p:cNvPr id="10282" name="Line 42"/>
            <p:cNvSpPr>
              <a:spLocks noChangeShapeType="1"/>
            </p:cNvSpPr>
            <p:nvPr/>
          </p:nvSpPr>
          <p:spPr bwMode="auto">
            <a:xfrm>
              <a:off x="4574" y="2233"/>
              <a:ext cx="653" cy="0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83" name="Text Box 43"/>
          <p:cNvSpPr txBox="1">
            <a:spLocks noChangeArrowheads="1"/>
          </p:cNvSpPr>
          <p:nvPr/>
        </p:nvSpPr>
        <p:spPr bwMode="auto">
          <a:xfrm>
            <a:off x="962025" y="5957887"/>
            <a:ext cx="714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Where C is a directly measured calibration coefficient</a:t>
            </a:r>
          </a:p>
        </p:txBody>
      </p:sp>
      <p:sp>
        <p:nvSpPr>
          <p:cNvPr id="10284" name="Text Box 44"/>
          <p:cNvSpPr txBox="1">
            <a:spLocks noChangeArrowheads="1"/>
          </p:cNvSpPr>
          <p:nvPr/>
        </p:nvSpPr>
        <p:spPr bwMode="auto">
          <a:xfrm>
            <a:off x="1958182" y="2544762"/>
            <a:ext cx="5821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u="sng" dirty="0" smtClean="0">
                <a:solidFill>
                  <a:srgbClr val="EB1B05"/>
                </a:solidFill>
              </a:rPr>
              <a:t>Nitrate </a:t>
            </a:r>
            <a:r>
              <a:rPr lang="en-US" sz="2000" u="sng" dirty="0">
                <a:solidFill>
                  <a:srgbClr val="EB1B05"/>
                </a:solidFill>
              </a:rPr>
              <a:t>Ion Chemical Ionization Mass </a:t>
            </a:r>
            <a:r>
              <a:rPr lang="en-US" sz="2000" u="sng" dirty="0" smtClean="0">
                <a:solidFill>
                  <a:srgbClr val="EB1B05"/>
                </a:solidFill>
              </a:rPr>
              <a:t>Spectrometry</a:t>
            </a:r>
            <a:endParaRPr lang="en-US" sz="2000" u="sng" dirty="0">
              <a:solidFill>
                <a:srgbClr val="EB1B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9147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Inletb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55600"/>
            <a:ext cx="8229600" cy="568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98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7" t="27503" r="28373" b="21458"/>
          <a:stretch/>
        </p:blipFill>
        <p:spPr>
          <a:xfrm>
            <a:off x="1" y="0"/>
            <a:ext cx="9144000" cy="694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7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ogle Earth Pr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4"/>
          <a:stretch/>
        </p:blipFill>
        <p:spPr>
          <a:xfrm>
            <a:off x="0" y="1313411"/>
            <a:ext cx="9144000" cy="4569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86051" y="493222"/>
            <a:ext cx="2166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FRAPPE OH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6888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ogle Earth Pr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/>
          <a:stretch/>
        </p:blipFill>
        <p:spPr>
          <a:xfrm>
            <a:off x="0" y="1330036"/>
            <a:ext cx="9144000" cy="4569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1003" y="543098"/>
            <a:ext cx="2626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FRAPPE 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SO</a:t>
            </a:r>
            <a:r>
              <a:rPr lang="en-US" sz="3200" baseline="-25000" dirty="0" smtClean="0"/>
              <a:t>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1856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2000" y="381000"/>
            <a:ext cx="7720013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smtClean="0"/>
              <a:t>What is this “</a:t>
            </a:r>
            <a:r>
              <a:rPr lang="en-US" sz="2800" u="sng" smtClean="0"/>
              <a:t>Other Oxidant” </a:t>
            </a:r>
            <a:r>
              <a:rPr lang="en-US" sz="2800" u="sng" dirty="0" smtClean="0"/>
              <a:t>Measurement?</a:t>
            </a:r>
            <a:endParaRPr lang="en-US" sz="2800" u="sng" dirty="0"/>
          </a:p>
          <a:p>
            <a:endParaRPr lang="en-US" dirty="0" smtClean="0"/>
          </a:p>
          <a:p>
            <a:r>
              <a:rPr lang="en-US" dirty="0" smtClean="0"/>
              <a:t>OH </a:t>
            </a:r>
            <a:r>
              <a:rPr lang="en-US" dirty="0"/>
              <a:t>is measured by first converting it to H</a:t>
            </a:r>
            <a:r>
              <a:rPr lang="en-US" baseline="-25000" dirty="0"/>
              <a:t>2</a:t>
            </a:r>
            <a:r>
              <a:rPr lang="en-US" baseline="30000" dirty="0"/>
              <a:t>34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dirty="0"/>
              <a:t> via:</a:t>
            </a:r>
          </a:p>
          <a:p>
            <a:r>
              <a:rPr lang="en-US" dirty="0"/>
              <a:t>		OH   +   </a:t>
            </a:r>
            <a:r>
              <a:rPr lang="en-US" baseline="30000" dirty="0"/>
              <a:t>34</a:t>
            </a:r>
            <a:r>
              <a:rPr lang="en-US" dirty="0"/>
              <a:t>SO</a:t>
            </a:r>
            <a:r>
              <a:rPr lang="en-US" baseline="-25000" dirty="0"/>
              <a:t>2</a:t>
            </a:r>
            <a:r>
              <a:rPr lang="en-US" dirty="0"/>
              <a:t>   </a:t>
            </a:r>
            <a:r>
              <a:rPr lang="en-US" sz="2400" dirty="0"/>
              <a:t>→</a:t>
            </a:r>
            <a:r>
              <a:rPr lang="en-US" dirty="0"/>
              <a:t>   H</a:t>
            </a:r>
            <a:r>
              <a:rPr lang="en-US" baseline="30000" dirty="0"/>
              <a:t>34</a:t>
            </a:r>
            <a:r>
              <a:rPr lang="en-US" dirty="0"/>
              <a:t>SO</a:t>
            </a:r>
            <a:r>
              <a:rPr lang="en-US" baseline="-25000" dirty="0"/>
              <a:t>3</a:t>
            </a:r>
            <a:endParaRPr lang="en-US" dirty="0"/>
          </a:p>
          <a:p>
            <a:r>
              <a:rPr lang="en-US" dirty="0"/>
              <a:t>		H</a:t>
            </a:r>
            <a:r>
              <a:rPr lang="en-US" baseline="30000" dirty="0"/>
              <a:t>34</a:t>
            </a:r>
            <a:r>
              <a:rPr lang="en-US" dirty="0"/>
              <a:t>SO</a:t>
            </a:r>
            <a:r>
              <a:rPr lang="en-US" baseline="-25000" dirty="0"/>
              <a:t>3</a:t>
            </a:r>
            <a:r>
              <a:rPr lang="en-US" dirty="0"/>
              <a:t>   +   O</a:t>
            </a:r>
            <a:r>
              <a:rPr lang="en-US" baseline="-25000" dirty="0"/>
              <a:t>2</a:t>
            </a:r>
            <a:r>
              <a:rPr lang="en-US" dirty="0"/>
              <a:t>   </a:t>
            </a:r>
            <a:r>
              <a:rPr lang="en-US" sz="2400" dirty="0"/>
              <a:t>→</a:t>
            </a:r>
            <a:r>
              <a:rPr lang="en-US" dirty="0"/>
              <a:t>   </a:t>
            </a:r>
            <a:r>
              <a:rPr lang="en-US" baseline="30000" dirty="0"/>
              <a:t>34</a:t>
            </a:r>
            <a:r>
              <a:rPr lang="en-US" dirty="0"/>
              <a:t>SO</a:t>
            </a:r>
            <a:r>
              <a:rPr lang="en-US" baseline="-25000" dirty="0"/>
              <a:t>3</a:t>
            </a:r>
            <a:r>
              <a:rPr lang="en-US" dirty="0"/>
              <a:t>   +   HO</a:t>
            </a:r>
            <a:r>
              <a:rPr lang="en-US" baseline="-25000" dirty="0"/>
              <a:t>2</a:t>
            </a:r>
            <a:endParaRPr lang="en-US" dirty="0"/>
          </a:p>
          <a:p>
            <a:r>
              <a:rPr lang="en-US" dirty="0"/>
              <a:t>		</a:t>
            </a:r>
            <a:r>
              <a:rPr lang="en-US" baseline="30000" dirty="0"/>
              <a:t>34</a:t>
            </a:r>
            <a:r>
              <a:rPr lang="en-US" dirty="0"/>
              <a:t>SO</a:t>
            </a:r>
            <a:r>
              <a:rPr lang="en-US" baseline="-25000" dirty="0"/>
              <a:t>3</a:t>
            </a:r>
            <a:r>
              <a:rPr lang="en-US" dirty="0"/>
              <a:t>   +   2H</a:t>
            </a:r>
            <a:r>
              <a:rPr lang="en-US" baseline="-25000" dirty="0"/>
              <a:t>2</a:t>
            </a:r>
            <a:r>
              <a:rPr lang="en-US" dirty="0"/>
              <a:t>O  </a:t>
            </a:r>
            <a:r>
              <a:rPr lang="en-US" sz="2400" dirty="0"/>
              <a:t>→</a:t>
            </a:r>
            <a:r>
              <a:rPr lang="en-US" dirty="0"/>
              <a:t>   H</a:t>
            </a:r>
            <a:r>
              <a:rPr lang="en-US" baseline="-25000" dirty="0"/>
              <a:t>2</a:t>
            </a:r>
            <a:r>
              <a:rPr lang="en-US" baseline="30000" dirty="0"/>
              <a:t>34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dirty="0"/>
              <a:t>   +  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r>
              <a:rPr lang="en-US" dirty="0" smtClean="0"/>
              <a:t>and </a:t>
            </a:r>
            <a:r>
              <a:rPr lang="en-US" dirty="0"/>
              <a:t>then measuring H</a:t>
            </a:r>
            <a:r>
              <a:rPr lang="en-US" baseline="-25000" dirty="0"/>
              <a:t>2</a:t>
            </a:r>
            <a:r>
              <a:rPr lang="en-US" baseline="30000" dirty="0"/>
              <a:t>34</a:t>
            </a:r>
            <a:r>
              <a:rPr lang="en-US" dirty="0"/>
              <a:t>SO</a:t>
            </a:r>
            <a:r>
              <a:rPr lang="en-US" baseline="-25000" dirty="0"/>
              <a:t>4</a:t>
            </a:r>
          </a:p>
          <a:p>
            <a:pPr algn="ctr"/>
            <a:endParaRPr lang="en-US" sz="600" dirty="0"/>
          </a:p>
          <a:p>
            <a:r>
              <a:rPr lang="en-US" sz="1400" baseline="30000" dirty="0" smtClean="0"/>
              <a:t>34</a:t>
            </a:r>
            <a:r>
              <a:rPr lang="en-US" sz="1400" dirty="0" smtClean="0"/>
              <a:t>S </a:t>
            </a:r>
            <a:r>
              <a:rPr lang="en-US" sz="1400" dirty="0"/>
              <a:t>is used to discriminate between H</a:t>
            </a:r>
            <a:r>
              <a:rPr lang="en-US" sz="1400" baseline="-25000" dirty="0"/>
              <a:t>2</a:t>
            </a:r>
            <a:r>
              <a:rPr lang="en-US" sz="1400" dirty="0"/>
              <a:t>SO</a:t>
            </a:r>
            <a:r>
              <a:rPr lang="en-US" sz="1400" baseline="-25000" dirty="0"/>
              <a:t>4</a:t>
            </a:r>
            <a:r>
              <a:rPr lang="en-US" sz="1400" dirty="0"/>
              <a:t> produced from </a:t>
            </a:r>
            <a:r>
              <a:rPr lang="en-US" sz="1400" dirty="0" smtClean="0"/>
              <a:t>OH above </a:t>
            </a:r>
            <a:r>
              <a:rPr lang="en-US" sz="1400" dirty="0"/>
              <a:t>and ambient H</a:t>
            </a:r>
            <a:r>
              <a:rPr lang="en-US" sz="1400" baseline="-25000" dirty="0"/>
              <a:t>2</a:t>
            </a:r>
            <a:r>
              <a:rPr lang="en-US" sz="1400" dirty="0"/>
              <a:t>SO</a:t>
            </a:r>
            <a:r>
              <a:rPr lang="en-US" sz="1400" baseline="-25000" dirty="0"/>
              <a:t>4</a:t>
            </a:r>
            <a:r>
              <a:rPr lang="en-US" sz="1400" dirty="0"/>
              <a:t> – which is also </a:t>
            </a:r>
            <a:r>
              <a:rPr lang="en-US" sz="1400" dirty="0" smtClean="0"/>
              <a:t>measured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/>
              <a:t>Additionally other </a:t>
            </a:r>
            <a:r>
              <a:rPr lang="en-US" dirty="0">
                <a:solidFill>
                  <a:srgbClr val="FF0000"/>
                </a:solidFill>
              </a:rPr>
              <a:t>unknown oxidants can also convert SO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into H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SO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  <a:r>
              <a:rPr lang="en-US" dirty="0"/>
              <a:t>. To account for these processes a second measurement is made by adding a small amount of OH scavenger, propane, to the front injectors. </a:t>
            </a:r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This </a:t>
            </a:r>
            <a:r>
              <a:rPr lang="en-US" sz="2400" dirty="0">
                <a:solidFill>
                  <a:srgbClr val="FF0000"/>
                </a:solidFill>
              </a:rPr>
              <a:t>second measurement represents other oxidants that can oxidize SO</a:t>
            </a:r>
            <a:r>
              <a:rPr lang="en-US" sz="2400" baseline="-25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 to produce H</a:t>
            </a:r>
            <a:r>
              <a:rPr lang="en-US" sz="2400" baseline="-25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SO</a:t>
            </a:r>
            <a:r>
              <a:rPr lang="en-US" sz="2400" baseline="-25000" dirty="0">
                <a:solidFill>
                  <a:srgbClr val="FF0000"/>
                </a:solidFill>
              </a:rPr>
              <a:t>4</a:t>
            </a:r>
            <a:r>
              <a:rPr lang="en-US" sz="2400" dirty="0">
                <a:solidFill>
                  <a:srgbClr val="FF0000"/>
                </a:solidFill>
              </a:rPr>
              <a:t> but do not react with propane</a:t>
            </a:r>
            <a:r>
              <a:rPr lang="en-US" sz="2400" dirty="0"/>
              <a:t>.</a:t>
            </a:r>
          </a:p>
          <a:p>
            <a:endParaRPr lang="en-US" dirty="0" smtClean="0"/>
          </a:p>
          <a:p>
            <a:r>
              <a:rPr lang="en-US" sz="1400" dirty="0" smtClean="0"/>
              <a:t>The difference in the H</a:t>
            </a:r>
            <a:r>
              <a:rPr lang="en-US" sz="1400" baseline="-25000" dirty="0" smtClean="0"/>
              <a:t>2</a:t>
            </a:r>
            <a:r>
              <a:rPr lang="en-US" sz="1400" baseline="30000" dirty="0" smtClean="0"/>
              <a:t>34</a:t>
            </a:r>
            <a:r>
              <a:rPr lang="en-US" sz="1400" dirty="0" smtClean="0"/>
              <a:t>SO</a:t>
            </a:r>
            <a:r>
              <a:rPr lang="en-US" sz="1400" baseline="-25000" dirty="0" smtClean="0"/>
              <a:t>4</a:t>
            </a:r>
            <a:r>
              <a:rPr lang="en-US" sz="1400" dirty="0" smtClean="0"/>
              <a:t> without and with propane added is attributable to H</a:t>
            </a:r>
            <a:r>
              <a:rPr lang="en-US" sz="1400" baseline="-25000" dirty="0" smtClean="0"/>
              <a:t>2</a:t>
            </a:r>
            <a:r>
              <a:rPr lang="en-US" sz="1400" baseline="30000" dirty="0" smtClean="0"/>
              <a:t>34</a:t>
            </a:r>
            <a:r>
              <a:rPr lang="en-US" sz="1400" dirty="0" smtClean="0"/>
              <a:t>SO</a:t>
            </a:r>
            <a:r>
              <a:rPr lang="en-US" sz="1400" baseline="-25000" dirty="0" smtClean="0"/>
              <a:t>4</a:t>
            </a:r>
            <a:r>
              <a:rPr lang="en-US" sz="1400" dirty="0" smtClean="0"/>
              <a:t> produced OH chemistry.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459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ogle Earth Pr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6"/>
          <a:stretch/>
        </p:blipFill>
        <p:spPr>
          <a:xfrm>
            <a:off x="0" y="1223818"/>
            <a:ext cx="9144000" cy="466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2198</TotalTime>
  <Words>372</Words>
  <Application>Microsoft Office PowerPoint</Application>
  <PresentationFormat>Letter Paper (8.5x11 in)</PresentationFormat>
  <Paragraphs>97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Colorado at Boulder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 Mauldin</dc:creator>
  <cp:lastModifiedBy>Roy Mauldin</cp:lastModifiedBy>
  <cp:revision>36</cp:revision>
  <dcterms:created xsi:type="dcterms:W3CDTF">2017-05-01T21:19:26Z</dcterms:created>
  <dcterms:modified xsi:type="dcterms:W3CDTF">2017-05-03T13:46:29Z</dcterms:modified>
</cp:coreProperties>
</file>