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67" r:id="rId9"/>
    <p:sldId id="258" r:id="rId10"/>
    <p:sldId id="285" r:id="rId11"/>
    <p:sldId id="277" r:id="rId12"/>
    <p:sldId id="283" r:id="rId13"/>
    <p:sldId id="260" r:id="rId14"/>
    <p:sldId id="261" r:id="rId15"/>
    <p:sldId id="289" r:id="rId16"/>
    <p:sldId id="262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00"/>
    <a:srgbClr val="CC9900"/>
    <a:srgbClr val="FFFF99"/>
    <a:srgbClr val="9900FF"/>
    <a:srgbClr val="FF99FF"/>
    <a:srgbClr val="66FF33"/>
    <a:srgbClr val="BA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7" autoAdjust="0"/>
  </p:normalViewPr>
  <p:slideViewPr>
    <p:cSldViewPr>
      <p:cViewPr varScale="1">
        <p:scale>
          <a:sx n="83" d="100"/>
          <a:sy n="83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7921-5A7F-4409-98D0-70F8CBA8C45F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10034-1094-417A-97AB-3AE6AEA51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9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6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9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4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4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5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D279E-E106-431E-A363-547D69C7B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10034-1094-417A-97AB-3AE6AEA515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5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9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5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3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3C34-2473-48C0-AF4E-6C3042338BF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2577-DA30-4092-B212-5A4BCE52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46" y="130314"/>
            <a:ext cx="8449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The Impact of Oil and Natural Gas Activity on Ozone Formation in the Colorado Front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Range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09" y="4331474"/>
            <a:ext cx="3218291" cy="2145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54" y="4331473"/>
            <a:ext cx="3217846" cy="21455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10" descr="http://investorintel.com/wp-content/uploads/2014/03/colorado-frack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472"/>
            <a:ext cx="2860704" cy="21455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eol.ucar.edu/system/files/styles/medium/private/images/field_project/FRAPPE/FRAPPE_Logo_f.png?itok=Ubdi8Z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55" y="2539682"/>
            <a:ext cx="180974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275" y="1020282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Rebecca Hornbrook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b="1" dirty="0" smtClean="0"/>
              <a:t>Eric Apel</a:t>
            </a:r>
            <a:r>
              <a:rPr lang="en-US" sz="1400" baseline="30000" dirty="0" smtClean="0"/>
              <a:t>1</a:t>
            </a:r>
            <a:r>
              <a:rPr lang="en-US" sz="1400" baseline="-25000" dirty="0" smtClean="0"/>
              <a:t>­</a:t>
            </a:r>
            <a:r>
              <a:rPr lang="en-US" sz="1400" dirty="0" smtClean="0"/>
              <a:t>, Alan Hills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Don Blake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Nicola Blake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Jason Schroeder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Alan Fried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err="1" smtClean="0"/>
              <a:t>Petter</a:t>
            </a:r>
            <a:r>
              <a:rPr lang="en-US" sz="1400" dirty="0" smtClean="0"/>
              <a:t> Weibring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Dirk Richter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James Walega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err="1" smtClean="0"/>
              <a:t>Sojin</a:t>
            </a:r>
            <a:r>
              <a:rPr lang="en-US" sz="1400" dirty="0" smtClean="0"/>
              <a:t> Lee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Lisa Kaser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Steve Schertz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Roy Mauldin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Chris Cantrell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Sam Hall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Kirk Ullmann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Andy Weinheimer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 err="1" smtClean="0"/>
              <a:t>Deedee</a:t>
            </a:r>
            <a:r>
              <a:rPr lang="en-US" sz="1400" dirty="0" smtClean="0"/>
              <a:t> Montzka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John Orlando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Geoff Tyndall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Teresa Campos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Meghan Stell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Brian Heikes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 Victoria Treadaway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Dan O’Sullivan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, Greg Huey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, David Tanner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, Ronald Cohen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, </a:t>
            </a:r>
            <a:r>
              <a:rPr lang="en-US" sz="1400" b="1" dirty="0" smtClean="0"/>
              <a:t>Frank Flocke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Gabi Pfister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Christoph</a:t>
            </a:r>
            <a:r>
              <a:rPr lang="en-US" sz="1400" b="1" dirty="0" smtClean="0"/>
              <a:t> Knote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, Louisa Emmons</a:t>
            </a:r>
            <a:r>
              <a:rPr lang="en-US" sz="1400" baseline="30000" dirty="0" smtClean="0"/>
              <a:t>1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aseline="30000" dirty="0"/>
              <a:t>1</a:t>
            </a:r>
            <a:r>
              <a:rPr lang="en-US" sz="1400" dirty="0"/>
              <a:t>Atmospheric Chemistry, Observation and Modeling Laboratory (ACOM),</a:t>
            </a:r>
            <a:r>
              <a:rPr lang="en-US" sz="1400" baseline="30000" dirty="0"/>
              <a:t> </a:t>
            </a:r>
            <a:r>
              <a:rPr lang="en-US" sz="1400" dirty="0"/>
              <a:t>NCAR, Boulder, CO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University of California Irvine, Irvine, CA</a:t>
            </a:r>
          </a:p>
          <a:p>
            <a:r>
              <a:rPr lang="en-US" sz="1400" baseline="30000" dirty="0"/>
              <a:t>3</a:t>
            </a:r>
            <a:r>
              <a:rPr lang="en-US" sz="1400" dirty="0"/>
              <a:t>University of Colorado Boulder, Boulder, CO</a:t>
            </a:r>
          </a:p>
          <a:p>
            <a:r>
              <a:rPr lang="en-US" sz="1400" baseline="30000" dirty="0"/>
              <a:t>4</a:t>
            </a:r>
            <a:r>
              <a:rPr lang="en-US" sz="1400" dirty="0"/>
              <a:t>University of Rhode Island, Kingston, RI</a:t>
            </a:r>
          </a:p>
          <a:p>
            <a:r>
              <a:rPr lang="en-US" sz="1400" baseline="30000" dirty="0"/>
              <a:t>5</a:t>
            </a:r>
            <a:r>
              <a:rPr lang="en-US" sz="1400" dirty="0"/>
              <a:t>United States Naval Academy, Annapolis, MD</a:t>
            </a:r>
          </a:p>
          <a:p>
            <a:r>
              <a:rPr lang="en-US" sz="1400" baseline="30000" dirty="0"/>
              <a:t>6</a:t>
            </a:r>
            <a:r>
              <a:rPr lang="en-US" sz="1400" dirty="0"/>
              <a:t>Georgia Institute of Technology, Atlanta, GA</a:t>
            </a:r>
          </a:p>
          <a:p>
            <a:r>
              <a:rPr lang="en-US" sz="1400" baseline="30000" dirty="0"/>
              <a:t>7</a:t>
            </a:r>
            <a:r>
              <a:rPr lang="en-US" sz="1400" dirty="0"/>
              <a:t>Univeristy of California Berkeley, Berkeley, CA</a:t>
            </a:r>
          </a:p>
          <a:p>
            <a:r>
              <a:rPr lang="en-US" sz="1400" baseline="30000" dirty="0"/>
              <a:t>8</a:t>
            </a:r>
            <a:r>
              <a:rPr lang="en-US" sz="1400" dirty="0"/>
              <a:t>Meteorologisches </a:t>
            </a:r>
            <a:r>
              <a:rPr lang="en-US" sz="1400" dirty="0" err="1"/>
              <a:t>Institut</a:t>
            </a:r>
            <a:r>
              <a:rPr lang="en-US" sz="1400" dirty="0"/>
              <a:t>, Ludwig-</a:t>
            </a:r>
            <a:r>
              <a:rPr lang="en-US" sz="1400" dirty="0" err="1"/>
              <a:t>Maximilians</a:t>
            </a:r>
            <a:r>
              <a:rPr lang="en-US" sz="1400" dirty="0"/>
              <a:t>-</a:t>
            </a:r>
            <a:r>
              <a:rPr lang="en-US" sz="1400" dirty="0" err="1"/>
              <a:t>Universität</a:t>
            </a:r>
            <a:r>
              <a:rPr lang="en-US" sz="1400" dirty="0"/>
              <a:t> </a:t>
            </a:r>
            <a:r>
              <a:rPr lang="en-US" sz="1400" dirty="0" err="1"/>
              <a:t>München</a:t>
            </a:r>
            <a:r>
              <a:rPr lang="en-US" sz="1400" dirty="0"/>
              <a:t>, Germany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</p:spTree>
    <p:extLst>
      <p:ext uri="{BB962C8B-B14F-4D97-AF65-F5344CB8AC3E}">
        <p14:creationId xmlns:p14="http://schemas.microsoft.com/office/powerpoint/2010/main" val="16634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67"/>
            <a:ext cx="9144000" cy="55464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14800" y="2133600"/>
            <a:ext cx="3047999" cy="2743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4288"/>
            <a:ext cx="6476788" cy="53517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FRAPPÉ Flight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tracks and Regional Data Selection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990600"/>
            <a:ext cx="1772152" cy="923330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Weld (low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 &gt; 1 ppb</a:t>
            </a:r>
          </a:p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&lt; </a:t>
            </a:r>
            <a:r>
              <a:rPr lang="en-US" dirty="0"/>
              <a:t>3</a:t>
            </a:r>
            <a:r>
              <a:rPr lang="en-US" dirty="0" smtClean="0"/>
              <a:t> ppb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2200" y="2066330"/>
            <a:ext cx="169770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99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Weld high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 &gt; 1 ppb</a:t>
            </a:r>
          </a:p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/>
              <a:t>3</a:t>
            </a:r>
            <a:r>
              <a:rPr lang="en-US" dirty="0" smtClean="0"/>
              <a:t> ppb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67400" y="786853"/>
            <a:ext cx="1809598" cy="1252834"/>
            <a:chOff x="9601200" y="-414635"/>
            <a:chExt cx="1809598" cy="1252834"/>
          </a:xfrm>
        </p:grpSpPr>
        <p:sp>
          <p:nvSpPr>
            <p:cNvPr id="20" name="Oval 19"/>
            <p:cNvSpPr/>
            <p:nvPr/>
          </p:nvSpPr>
          <p:spPr>
            <a:xfrm>
              <a:off x="9829801" y="460294"/>
              <a:ext cx="381000" cy="37790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01200" y="-414635"/>
              <a:ext cx="180959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Greeley</a:t>
              </a:r>
            </a:p>
            <a:p>
              <a:pPr algn="ctr"/>
              <a:r>
                <a:rPr lang="en-US" dirty="0" smtClean="0"/>
                <a:t>Missed Approach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0058400" y="189131"/>
              <a:ext cx="152401" cy="27116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159895" y="4952999"/>
            <a:ext cx="1149923" cy="838201"/>
            <a:chOff x="3159895" y="4952999"/>
            <a:chExt cx="1149923" cy="838201"/>
          </a:xfrm>
        </p:grpSpPr>
        <p:sp>
          <p:nvSpPr>
            <p:cNvPr id="26" name="Rectangle 25"/>
            <p:cNvSpPr/>
            <p:nvPr/>
          </p:nvSpPr>
          <p:spPr>
            <a:xfrm>
              <a:off x="3159895" y="4952999"/>
              <a:ext cx="1031105" cy="409575"/>
            </a:xfrm>
            <a:prstGeom prst="rect">
              <a:avLst/>
            </a:prstGeom>
            <a:noFill/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4059910" y="5486400"/>
              <a:ext cx="249908" cy="304800"/>
            </a:xfrm>
            <a:prstGeom prst="straightConnector1">
              <a:avLst/>
            </a:prstGeom>
            <a:ln w="28575">
              <a:solidFill>
                <a:srgbClr val="FF99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867400" y="5343351"/>
            <a:ext cx="2134495" cy="646331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Denver: </a:t>
            </a:r>
          </a:p>
          <a:p>
            <a:r>
              <a:rPr lang="en-US" dirty="0" smtClean="0"/>
              <a:t>toluene/benzene &gt;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05143" y="4148435"/>
            <a:ext cx="4172526" cy="923330"/>
            <a:chOff x="3905143" y="4148435"/>
            <a:chExt cx="4172526" cy="923330"/>
          </a:xfrm>
        </p:grpSpPr>
        <p:sp>
          <p:nvSpPr>
            <p:cNvPr id="27" name="Rectangle 26"/>
            <p:cNvSpPr/>
            <p:nvPr/>
          </p:nvSpPr>
          <p:spPr>
            <a:xfrm>
              <a:off x="3905143" y="4419600"/>
              <a:ext cx="2285999" cy="3810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0800" y="4148435"/>
              <a:ext cx="1676869" cy="92333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Commerce City:</a:t>
              </a:r>
            </a:p>
            <a:p>
              <a:r>
                <a:rPr lang="en-US" dirty="0" smtClean="0"/>
                <a:t>C</a:t>
              </a:r>
              <a:r>
                <a:rPr lang="en-US" baseline="-25000" dirty="0" smtClean="0"/>
                <a:t>5</a:t>
              </a:r>
              <a:r>
                <a:rPr lang="en-US" dirty="0" smtClean="0"/>
                <a:t> &gt; 1 ppb</a:t>
              </a:r>
            </a:p>
            <a:p>
              <a:r>
                <a:rPr lang="en-US" dirty="0" err="1" smtClean="0"/>
                <a:t>NO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 &gt; 20 ppb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4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47049" cy="56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FRAPPÉ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BOXMOX Point Selection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4600" y="2386718"/>
            <a:ext cx="381000" cy="2337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2286000"/>
            <a:ext cx="381000" cy="2337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646765"/>
            <a:ext cx="8356599" cy="587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FRAPPÉ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BOXMOX Point Selection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1200" y="2743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3200400"/>
            <a:ext cx="228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2667000"/>
            <a:ext cx="304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7816545" y="3219215"/>
            <a:ext cx="99687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NO</a:t>
            </a:r>
            <a:r>
              <a:rPr lang="en-US" sz="1500" baseline="-25000" dirty="0" err="1" smtClean="0"/>
              <a:t>x</a:t>
            </a:r>
            <a:r>
              <a:rPr lang="en-US" sz="1500" dirty="0" smtClean="0"/>
              <a:t>, ppbv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424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BOXMOX Modeling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17" y="3073837"/>
            <a:ext cx="89498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TOGA-merge </a:t>
            </a:r>
            <a:r>
              <a:rPr lang="en-US" sz="2000" dirty="0" smtClean="0"/>
              <a:t>samples were selected that coincided with WAS canister samples, available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,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high-rate CAMS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, etc.</a:t>
            </a:r>
          </a:p>
          <a:p>
            <a:endParaRPr lang="en-US" sz="500" dirty="0"/>
          </a:p>
          <a:p>
            <a:r>
              <a:rPr lang="en-US" sz="2000" i="1" dirty="0" smtClean="0"/>
              <a:t>Simulations: </a:t>
            </a:r>
          </a:p>
          <a:p>
            <a:r>
              <a:rPr lang="en-US" sz="2000" i="1" dirty="0" smtClean="0"/>
              <a:t>a) 2 </a:t>
            </a:r>
            <a:r>
              <a:rPr lang="en-US" sz="2000" i="1" dirty="0"/>
              <a:t>pm </a:t>
            </a:r>
            <a:r>
              <a:rPr lang="en-US" sz="2000" i="1" dirty="0" smtClean="0"/>
              <a:t>local, 40°N </a:t>
            </a:r>
            <a:r>
              <a:rPr lang="en-US" sz="2000" i="1" dirty="0"/>
              <a:t>clear sky at </a:t>
            </a:r>
            <a:r>
              <a:rPr lang="en-US" sz="2000" i="1" dirty="0" smtClean="0"/>
              <a:t>surface, TUV, fixed T (290 K)</a:t>
            </a:r>
          </a:p>
          <a:p>
            <a:r>
              <a:rPr lang="en-US" sz="2000" i="1" dirty="0" smtClean="0"/>
              <a:t>b) </a:t>
            </a:r>
            <a:r>
              <a:rPr lang="en-US" sz="2000" i="1" dirty="0" err="1" smtClean="0"/>
              <a:t>Diel</a:t>
            </a:r>
            <a:r>
              <a:rPr lang="en-US" sz="2000" i="1" dirty="0" smtClean="0"/>
              <a:t> cycle, beginning at noon local, </a:t>
            </a:r>
            <a:r>
              <a:rPr lang="en-US" sz="2000" i="1" dirty="0"/>
              <a:t>40°N clear </a:t>
            </a:r>
            <a:r>
              <a:rPr lang="en-US" sz="2000" i="1" dirty="0" smtClean="0"/>
              <a:t>sky, TUV, variable T</a:t>
            </a:r>
          </a:p>
          <a:p>
            <a:r>
              <a:rPr lang="en-US" sz="2000" i="1" dirty="0" smtClean="0"/>
              <a:t>c) Same as above, but with an input of </a:t>
            </a:r>
            <a:r>
              <a:rPr lang="en-US" sz="2000" i="1" dirty="0" err="1" smtClean="0"/>
              <a:t>NO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 and urban trace gases after 12-24 hours</a:t>
            </a:r>
          </a:p>
          <a:p>
            <a:endParaRPr lang="en-US" sz="500" i="1" dirty="0" smtClean="0"/>
          </a:p>
          <a:p>
            <a:pPr>
              <a:tabLst>
                <a:tab pos="1771650" algn="l"/>
                <a:tab pos="4572000" algn="l"/>
              </a:tabLst>
            </a:pP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Uintah (</a:t>
            </a:r>
            <a:r>
              <a:rPr lang="en-US" sz="1900" dirty="0" err="1" smtClean="0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</a:t>
            </a:r>
            <a:r>
              <a:rPr lang="en-US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(</a:t>
            </a:r>
            <a:r>
              <a:rPr lang="en-US" sz="19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1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19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Weld (</a:t>
            </a:r>
            <a:r>
              <a:rPr lang="en-US" sz="19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19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900" dirty="0" smtClean="0"/>
              <a:t>	</a:t>
            </a:r>
            <a:endParaRPr lang="en-US" sz="1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771650" algn="l"/>
                <a:tab pos="4572000" algn="l"/>
              </a:tabLst>
            </a:pPr>
            <a:r>
              <a:rPr lang="en-US" sz="1900" dirty="0" err="1" smtClean="0">
                <a:solidFill>
                  <a:srgbClr val="FFC000"/>
                </a:solidFill>
              </a:rPr>
              <a:t>Uintah_NOx</a:t>
            </a:r>
            <a:r>
              <a:rPr lang="en-US" sz="1900" dirty="0" smtClean="0">
                <a:solidFill>
                  <a:srgbClr val="FFC000"/>
                </a:solidFill>
              </a:rPr>
              <a:t> (</a:t>
            </a:r>
            <a:r>
              <a:rPr lang="en-US" sz="1900" dirty="0" err="1" smtClean="0">
                <a:solidFill>
                  <a:srgbClr val="FFC000"/>
                </a:solidFill>
              </a:rPr>
              <a:t>pt</a:t>
            </a:r>
            <a:r>
              <a:rPr lang="en-US" sz="1900" dirty="0" smtClean="0">
                <a:solidFill>
                  <a:srgbClr val="FFC000"/>
                </a:solidFill>
              </a:rPr>
              <a:t>)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</a:t>
            </a:r>
            <a:r>
              <a:rPr lang="en-US" sz="1900" dirty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(</a:t>
            </a:r>
            <a:r>
              <a:rPr lang="en-US" sz="1900" dirty="0" err="1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sz="1900" dirty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900" dirty="0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1900" dirty="0" err="1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</a:t>
            </a:r>
            <a:r>
              <a:rPr lang="en-US" sz="1900" dirty="0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</a:t>
            </a:r>
            <a:r>
              <a:rPr lang="en-US" sz="1900" dirty="0" smtClean="0">
                <a:solidFill>
                  <a:srgbClr val="00B050"/>
                </a:solidFill>
              </a:rPr>
              <a:t>Weld (</a:t>
            </a:r>
            <a:r>
              <a:rPr lang="en-US" sz="1900" dirty="0" err="1" smtClean="0">
                <a:solidFill>
                  <a:srgbClr val="00B050"/>
                </a:solidFill>
              </a:rPr>
              <a:t>avg</a:t>
            </a:r>
            <a:r>
              <a:rPr lang="en-US" sz="1900" dirty="0" smtClean="0">
                <a:solidFill>
                  <a:srgbClr val="00B050"/>
                </a:solidFill>
              </a:rPr>
              <a:t>; 10 </a:t>
            </a:r>
            <a:r>
              <a:rPr lang="en-US" sz="1900" dirty="0" err="1" smtClean="0">
                <a:solidFill>
                  <a:srgbClr val="00B050"/>
                </a:solidFill>
              </a:rPr>
              <a:t>pts</a:t>
            </a:r>
            <a:r>
              <a:rPr lang="en-US" sz="1900" dirty="0" smtClean="0">
                <a:solidFill>
                  <a:srgbClr val="00B050"/>
                </a:solidFill>
              </a:rPr>
              <a:t>)</a:t>
            </a:r>
            <a:r>
              <a:rPr lang="en-US" sz="1900" dirty="0" smtClean="0">
                <a:solidFill>
                  <a:srgbClr val="5FD75F"/>
                </a:solidFill>
              </a:rPr>
              <a:t>	 </a:t>
            </a:r>
            <a:endParaRPr lang="en-US" sz="1900" dirty="0" smtClean="0">
              <a:solidFill>
                <a:srgbClr val="BAC4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1771650" algn="l"/>
                <a:tab pos="4572000" algn="l"/>
              </a:tabLst>
            </a:pPr>
            <a:r>
              <a:rPr lang="en-US" sz="1900" dirty="0" smtClean="0">
                <a:solidFill>
                  <a:srgbClr val="FF0000"/>
                </a:solidFill>
              </a:rPr>
              <a:t>Rifle (</a:t>
            </a:r>
            <a:r>
              <a:rPr lang="en-US" sz="1900" dirty="0" err="1" smtClean="0">
                <a:solidFill>
                  <a:srgbClr val="FF0000"/>
                </a:solidFill>
              </a:rPr>
              <a:t>pt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r>
              <a:rPr lang="en-US" sz="1900" dirty="0" smtClean="0"/>
              <a:t>	</a:t>
            </a:r>
            <a:r>
              <a:rPr lang="en-US" sz="1900" dirty="0" smtClean="0">
                <a:solidFill>
                  <a:srgbClr val="371AE6"/>
                </a:solidFill>
              </a:rPr>
              <a:t>Denver </a:t>
            </a:r>
            <a:r>
              <a:rPr lang="en-US" sz="1900" dirty="0">
                <a:solidFill>
                  <a:srgbClr val="371AE6"/>
                </a:solidFill>
              </a:rPr>
              <a:t>(</a:t>
            </a:r>
            <a:r>
              <a:rPr lang="en-US" sz="1900" dirty="0" err="1" smtClean="0">
                <a:solidFill>
                  <a:srgbClr val="371AE6"/>
                </a:solidFill>
              </a:rPr>
              <a:t>avg</a:t>
            </a:r>
            <a:r>
              <a:rPr lang="en-US" sz="1900" dirty="0" smtClean="0">
                <a:solidFill>
                  <a:srgbClr val="371AE6"/>
                </a:solidFill>
              </a:rPr>
              <a:t>; </a:t>
            </a:r>
            <a:r>
              <a:rPr lang="en-US" sz="1900" dirty="0" smtClean="0">
                <a:solidFill>
                  <a:srgbClr val="371AE6"/>
                </a:solidFill>
              </a:rPr>
              <a:t>7 </a:t>
            </a:r>
            <a:r>
              <a:rPr lang="en-US" sz="1900" dirty="0" err="1" smtClean="0">
                <a:solidFill>
                  <a:srgbClr val="371AE6"/>
                </a:solidFill>
              </a:rPr>
              <a:t>pts</a:t>
            </a:r>
            <a:r>
              <a:rPr lang="en-US" sz="1900" dirty="0" smtClean="0">
                <a:solidFill>
                  <a:srgbClr val="371AE6"/>
                </a:solidFill>
              </a:rPr>
              <a:t>) 	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Greeley (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pt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900" dirty="0" smtClean="0"/>
              <a:t>		</a:t>
            </a:r>
            <a:endParaRPr lang="en-US" sz="1900" dirty="0" smtClean="0">
              <a:solidFill>
                <a:srgbClr val="FF66CC"/>
              </a:solidFill>
            </a:endParaRPr>
          </a:p>
          <a:p>
            <a:pPr>
              <a:tabLst>
                <a:tab pos="1771650" algn="l"/>
                <a:tab pos="4572000" algn="l"/>
              </a:tabLst>
            </a:pPr>
            <a:r>
              <a:rPr lang="en-US" sz="1900" dirty="0" smtClean="0">
                <a:solidFill>
                  <a:srgbClr val="9966FF"/>
                </a:solidFill>
              </a:rPr>
              <a:t>Foothills (</a:t>
            </a:r>
            <a:r>
              <a:rPr lang="en-US" sz="1900" dirty="0" err="1" smtClean="0">
                <a:solidFill>
                  <a:srgbClr val="9966FF"/>
                </a:solidFill>
              </a:rPr>
              <a:t>pt</a:t>
            </a:r>
            <a:r>
              <a:rPr lang="en-US" sz="1900" dirty="0" smtClean="0">
                <a:solidFill>
                  <a:srgbClr val="9966FF"/>
                </a:solidFill>
              </a:rPr>
              <a:t>)	</a:t>
            </a:r>
            <a:r>
              <a:rPr lang="en-US" sz="1900" dirty="0" smtClean="0">
                <a:solidFill>
                  <a:srgbClr val="92D050"/>
                </a:solidFill>
              </a:rPr>
              <a:t>Biogenic </a:t>
            </a:r>
            <a:r>
              <a:rPr lang="en-US" sz="1900" dirty="0">
                <a:solidFill>
                  <a:srgbClr val="92D050"/>
                </a:solidFill>
              </a:rPr>
              <a:t>(</a:t>
            </a:r>
            <a:r>
              <a:rPr lang="en-US" sz="1900" dirty="0" err="1">
                <a:solidFill>
                  <a:srgbClr val="92D050"/>
                </a:solidFill>
              </a:rPr>
              <a:t>pt</a:t>
            </a:r>
            <a:r>
              <a:rPr lang="en-US" sz="1900" dirty="0">
                <a:solidFill>
                  <a:srgbClr val="92D050"/>
                </a:solidFill>
              </a:rPr>
              <a:t>) </a:t>
            </a:r>
            <a:r>
              <a:rPr lang="en-US" sz="1900" dirty="0" smtClean="0">
                <a:solidFill>
                  <a:srgbClr val="92D050"/>
                </a:solidFill>
              </a:rPr>
              <a:t>	</a:t>
            </a:r>
            <a:r>
              <a:rPr lang="en-US" sz="1900" dirty="0" err="1" smtClean="0">
                <a:solidFill>
                  <a:schemeClr val="accent1">
                    <a:lumMod val="75000"/>
                  </a:schemeClr>
                </a:solidFill>
              </a:rPr>
              <a:t>Weld_NOx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(avg,8)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000" dirty="0" smtClean="0">
              <a:solidFill>
                <a:srgbClr val="92D050"/>
              </a:solidFill>
            </a:endParaRPr>
          </a:p>
          <a:p>
            <a:pPr>
              <a:tabLst>
                <a:tab pos="2114550" algn="l"/>
              </a:tabLst>
            </a:pPr>
            <a:r>
              <a:rPr lang="en-US" sz="2000" dirty="0" smtClean="0"/>
              <a:t>				</a:t>
            </a:r>
          </a:p>
        </p:txBody>
      </p:sp>
      <p:pic>
        <p:nvPicPr>
          <p:cNvPr id="1026" name="Picture 2" descr="C:\Users\rsh\AppData\Local\Microsoft\Windows\Temporary Internet Files\Content.IE5\0QPWLQY0\Empty-Glass-Jar-17307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11" y="1219200"/>
            <a:ext cx="985302" cy="15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sh\AppData\Local\Microsoft\Windows\Temporary Internet Files\Content.IE5\ULTMJDOQ\sonne-gel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9869"/>
            <a:ext cx="777711" cy="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09600"/>
            <a:ext cx="755165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/>
              <a:t>Uses the KPP (</a:t>
            </a:r>
            <a:r>
              <a:rPr lang="en-US" sz="1900" i="1" dirty="0" smtClean="0"/>
              <a:t>Kinetic Preprocessor </a:t>
            </a:r>
            <a:r>
              <a:rPr lang="en-US" sz="1900" dirty="0" smtClean="0"/>
              <a:t>[</a:t>
            </a:r>
            <a:r>
              <a:rPr lang="en-US" sz="1900" dirty="0" err="1" smtClean="0"/>
              <a:t>Sandu</a:t>
            </a:r>
            <a:r>
              <a:rPr lang="en-US" sz="1900" dirty="0" smtClean="0"/>
              <a:t> and Sander, 2006])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/>
              <a:t>MCM (</a:t>
            </a:r>
            <a:r>
              <a:rPr lang="en-US" sz="1900" i="1" dirty="0" smtClean="0"/>
              <a:t>Master Chemical Mechanism</a:t>
            </a:r>
            <a:r>
              <a:rPr lang="en-US" sz="1900" dirty="0" smtClean="0"/>
              <a:t>), including 5258 species                     and 15176 reactions</a:t>
            </a:r>
            <a:endParaRPr lang="en-US" sz="19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/>
              <a:t>User-selected input data, meteorological parameters,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/>
              <a:t>Simulates chamber experiments or Lagrange-type air parcel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i="1" dirty="0" smtClean="0"/>
              <a:t>Optional</a:t>
            </a:r>
            <a:r>
              <a:rPr lang="en-US" sz="1900" dirty="0" smtClean="0"/>
              <a:t> dilution</a:t>
            </a:r>
            <a:r>
              <a:rPr lang="en-US" sz="1900" dirty="0"/>
              <a:t>, entrainment, </a:t>
            </a:r>
            <a:r>
              <a:rPr lang="en-US" sz="1900" dirty="0" smtClean="0"/>
              <a:t>mixing, deposition</a:t>
            </a:r>
            <a:r>
              <a:rPr lang="en-US" sz="1900" dirty="0"/>
              <a:t>, etc</a:t>
            </a:r>
            <a:r>
              <a:rPr lang="en-US" sz="1900" dirty="0" smtClean="0"/>
              <a:t>.</a:t>
            </a:r>
            <a:endParaRPr lang="en-US" sz="1900" dirty="0"/>
          </a:p>
          <a:p>
            <a:pPr marL="228600" indent="-228600">
              <a:buFont typeface="Arial" pitchFamily="34" charset="0"/>
              <a:buChar char="•"/>
            </a:pPr>
            <a:r>
              <a:rPr lang="en-US" sz="1900" i="1" dirty="0" smtClean="0"/>
              <a:t> </a:t>
            </a:r>
            <a:r>
              <a:rPr lang="en-US" sz="1900" i="1" dirty="0" smtClean="0">
                <a:solidFill>
                  <a:srgbClr val="371AE6"/>
                </a:solidFill>
              </a:rPr>
              <a:t>Essentially puts the air parcel in a jar then follows the chemistry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130" y="2704505"/>
            <a:ext cx="44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(BOXMOX</a:t>
            </a:r>
            <a:r>
              <a:rPr lang="en-US" dirty="0"/>
              <a:t>: </a:t>
            </a:r>
            <a:r>
              <a:rPr lang="en-US" dirty="0" err="1"/>
              <a:t>Knote</a:t>
            </a:r>
            <a:r>
              <a:rPr lang="en-US" dirty="0"/>
              <a:t> et al., </a:t>
            </a:r>
            <a:r>
              <a:rPr lang="en-US" i="1" dirty="0"/>
              <a:t>Atmos. Environ</a:t>
            </a:r>
            <a:r>
              <a:rPr lang="en-US" dirty="0"/>
              <a:t>, </a:t>
            </a:r>
            <a:r>
              <a:rPr lang="en-US" dirty="0" smtClean="0"/>
              <a:t>2015)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91200" y="5055037"/>
            <a:ext cx="3159966" cy="1261884"/>
            <a:chOff x="3352800" y="3982522"/>
            <a:chExt cx="3159966" cy="1261884"/>
          </a:xfrm>
        </p:grpSpPr>
        <p:sp>
          <p:nvSpPr>
            <p:cNvPr id="3" name="TextBox 2"/>
            <p:cNvSpPr txBox="1"/>
            <p:nvPr/>
          </p:nvSpPr>
          <p:spPr>
            <a:xfrm>
              <a:off x="4092680" y="3982522"/>
              <a:ext cx="2420086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i="1" dirty="0" err="1" smtClean="0">
                  <a:solidFill>
                    <a:srgbClr val="00B050"/>
                  </a:solidFill>
                </a:rPr>
                <a:t>Weld_lowVOC</a:t>
              </a:r>
              <a:endParaRPr lang="en-US" sz="1900" i="1" dirty="0">
                <a:solidFill>
                  <a:srgbClr val="00B050"/>
                </a:solidFill>
              </a:endParaRPr>
            </a:p>
            <a:p>
              <a:r>
                <a:rPr lang="en-US" sz="1900" i="1" dirty="0" err="1" smtClean="0">
                  <a:solidFill>
                    <a:srgbClr val="00B050"/>
                  </a:solidFill>
                </a:rPr>
                <a:t>Weld_lowVOC&amp;NOx</a:t>
              </a:r>
              <a:endParaRPr lang="en-US" sz="1900" i="1" dirty="0" smtClean="0">
                <a:solidFill>
                  <a:srgbClr val="00B050"/>
                </a:solidFill>
              </a:endParaRPr>
            </a:p>
            <a:p>
              <a:r>
                <a:rPr lang="en-US" sz="19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Greeley_lowVOC</a:t>
              </a:r>
              <a:endParaRPr lang="en-US" sz="19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en-US" sz="1900" i="1" dirty="0" err="1" smtClean="0">
                  <a:solidFill>
                    <a:schemeClr val="accent1">
                      <a:lumMod val="75000"/>
                    </a:schemeClr>
                  </a:solidFill>
                </a:rPr>
                <a:t>Greeley_lowVOC&amp;NOx</a:t>
              </a:r>
              <a:endParaRPr lang="en-US" sz="19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352800" y="4191000"/>
              <a:ext cx="609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81400" y="4800600"/>
              <a:ext cx="5112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35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41"/>
            <a:ext cx="4351297" cy="349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1" y="1428"/>
            <a:ext cx="52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Simulation (a) – constant 1400h TUV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858" y="609600"/>
            <a:ext cx="4604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dirty="0" smtClean="0">
                <a:solidFill>
                  <a:srgbClr val="BAC4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dirty="0" smtClean="0"/>
              <a:t>) and </a:t>
            </a:r>
            <a:r>
              <a:rPr lang="en-US" b="1" dirty="0" err="1" smtClean="0">
                <a:solidFill>
                  <a:srgbClr val="CC9900"/>
                </a:solidFill>
              </a:rPr>
              <a:t>Uintah_highNOx</a:t>
            </a:r>
            <a:r>
              <a:rPr lang="en-US" dirty="0" smtClean="0"/>
              <a:t> generate the most O</a:t>
            </a:r>
            <a:r>
              <a:rPr lang="en-US" baseline="-25000" dirty="0" smtClean="0"/>
              <a:t>3</a:t>
            </a:r>
            <a:r>
              <a:rPr lang="en-US" dirty="0" smtClean="0"/>
              <a:t>, followed by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Greeley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Denver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Reducing VOCs in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Greeley</a:t>
            </a:r>
            <a:r>
              <a:rPr lang="en-US" dirty="0" smtClean="0"/>
              <a:t> significantly reduces O</a:t>
            </a:r>
            <a:r>
              <a:rPr lang="en-US" baseline="-25000" dirty="0" smtClean="0"/>
              <a:t>3</a:t>
            </a:r>
            <a:r>
              <a:rPr lang="en-US" dirty="0" smtClean="0"/>
              <a:t> production. The O&amp;G </a:t>
            </a:r>
            <a:r>
              <a:rPr lang="en-US" dirty="0" err="1" smtClean="0"/>
              <a:t>NOx</a:t>
            </a:r>
            <a:r>
              <a:rPr lang="en-US" dirty="0" smtClean="0"/>
              <a:t> is only a small contribution.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724400" cy="37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297" y="4181979"/>
            <a:ext cx="4532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Separating Weld into high and low </a:t>
            </a:r>
            <a:r>
              <a:rPr lang="en-US" dirty="0" err="1" smtClean="0"/>
              <a:t>NOx</a:t>
            </a:r>
            <a:r>
              <a:rPr lang="en-US" dirty="0" smtClean="0"/>
              <a:t> groups demonstrates a strong contract between </a:t>
            </a:r>
            <a:r>
              <a:rPr lang="en-US" b="1" dirty="0" smtClean="0">
                <a:solidFill>
                  <a:srgbClr val="00B050"/>
                </a:solidFill>
              </a:rPr>
              <a:t>Weld (</a:t>
            </a:r>
            <a:r>
              <a:rPr lang="en-US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and </a:t>
            </a:r>
            <a:r>
              <a:rPr lang="en-US" b="1" dirty="0" err="1" smtClean="0">
                <a:solidFill>
                  <a:srgbClr val="00B050"/>
                </a:solidFill>
              </a:rPr>
              <a:t>pt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Weld_highNO</a:t>
            </a:r>
            <a:r>
              <a:rPr lang="en-US" b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avg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Reducing VOCs in </a:t>
            </a:r>
            <a:r>
              <a:rPr lang="en-US" b="1" dirty="0" smtClean="0">
                <a:solidFill>
                  <a:srgbClr val="00B050"/>
                </a:solidFill>
              </a:rPr>
              <a:t>Weld </a:t>
            </a:r>
            <a:r>
              <a:rPr lang="en-US" dirty="0" smtClean="0"/>
              <a:t>leaves only a small reduction in O</a:t>
            </a:r>
            <a:r>
              <a:rPr lang="en-US" baseline="-25000" dirty="0" smtClean="0"/>
              <a:t>3</a:t>
            </a:r>
            <a:r>
              <a:rPr lang="en-US" dirty="0" smtClean="0"/>
              <a:t> production. Further reducing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makes a much larger impact.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2363"/>
            <a:ext cx="97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MCM</a:t>
            </a:r>
          </a:p>
          <a:p>
            <a:r>
              <a:rPr lang="en-US" dirty="0" smtClean="0"/>
              <a:t>All cases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8833" y="5197642"/>
            <a:ext cx="1020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algn="ctr"/>
            <a:r>
              <a:rPr lang="en-US" dirty="0" smtClean="0"/>
              <a:t>Low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72037" y="2801488"/>
            <a:ext cx="3483198" cy="703712"/>
            <a:chOff x="5072037" y="2801488"/>
            <a:chExt cx="3483198" cy="7037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57800" y="3218688"/>
              <a:ext cx="1143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7800" y="3493008"/>
              <a:ext cx="1143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638800" y="3218688"/>
              <a:ext cx="0" cy="2865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51209" y="280549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2037" y="2801488"/>
              <a:ext cx="34831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 ppb to 11.7 ppb = 16% decrease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739649" y="2693122"/>
            <a:ext cx="154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3361944"/>
            <a:ext cx="1543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609782" y="2699748"/>
            <a:ext cx="0" cy="66219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069815" y="3403817"/>
            <a:ext cx="2086533" cy="2262437"/>
            <a:chOff x="7069815" y="3403817"/>
            <a:chExt cx="2086533" cy="2262437"/>
          </a:xfrm>
        </p:grpSpPr>
        <p:sp>
          <p:nvSpPr>
            <p:cNvPr id="22" name="TextBox 21"/>
            <p:cNvSpPr txBox="1"/>
            <p:nvPr/>
          </p:nvSpPr>
          <p:spPr>
            <a:xfrm rot="1210516">
              <a:off x="7653480" y="3403817"/>
              <a:ext cx="984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Weld_pt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446050">
              <a:off x="7554652" y="3895575"/>
              <a:ext cx="158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Weld_lowVOC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229551">
              <a:off x="7069815" y="5296922"/>
              <a:ext cx="2086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Weld_lowVOC&amp;NO</a:t>
              </a:r>
              <a:r>
                <a:rPr lang="en-US" baseline="-25000" dirty="0" err="1" smtClean="0"/>
                <a:t>x</a:t>
              </a:r>
              <a:endParaRPr lang="en-US" baseline="-25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4350"/>
            <a:ext cx="7956549" cy="521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" y="1428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Simulation (b) -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diel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starting at noon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625" y="4473178"/>
            <a:ext cx="3352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MCM does not handle the highest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cases well (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CCavg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CCCC00"/>
                </a:solidFill>
              </a:rPr>
              <a:t>CCpt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UTNOx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Similar overall separation in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between the high-</a:t>
            </a:r>
            <a:r>
              <a:rPr lang="en-US" dirty="0" err="1" smtClean="0"/>
              <a:t>NOx</a:t>
            </a:r>
            <a:r>
              <a:rPr lang="en-US" dirty="0" smtClean="0"/>
              <a:t> cases and the low-</a:t>
            </a:r>
            <a:r>
              <a:rPr lang="en-US" dirty="0" err="1" smtClean="0"/>
              <a:t>NOx</a:t>
            </a:r>
            <a:r>
              <a:rPr lang="en-US" dirty="0" smtClean="0"/>
              <a:t> cases.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26183" y="621268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Greeley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1905000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Weld_NO</a:t>
            </a:r>
            <a:r>
              <a:rPr lang="en-US" baseline="-25000" dirty="0" err="1" smtClean="0"/>
              <a:t>x</a:t>
            </a:r>
            <a:r>
              <a:rPr lang="en-US" dirty="0" err="1" smtClean="0"/>
              <a:t>avg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48502" y="2145268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Denver_avg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5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gas dryness on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alkane OH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reactivity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9600"/>
            <a:ext cx="751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Rifle and Uintah – very dry and dry - similar contribution from C</a:t>
            </a:r>
            <a:r>
              <a:rPr lang="en-US" baseline="-25000" dirty="0" smtClean="0"/>
              <a:t>2</a:t>
            </a:r>
            <a:r>
              <a:rPr lang="en-US" dirty="0" smtClean="0"/>
              <a:t> through C</a:t>
            </a:r>
            <a:r>
              <a:rPr lang="en-US" baseline="-25000" dirty="0" smtClean="0"/>
              <a:t>7</a:t>
            </a:r>
            <a:r>
              <a:rPr lang="en-US" dirty="0" smtClean="0"/>
              <a:t>s</a:t>
            </a:r>
          </a:p>
          <a:p>
            <a:r>
              <a:rPr lang="en-US" dirty="0" smtClean="0"/>
              <a:t>Denver-Julesburg Basin (Weld) – wet gas, larger impact from C</a:t>
            </a:r>
            <a:r>
              <a:rPr lang="en-US" baseline="-25000" dirty="0" smtClean="0"/>
              <a:t>4</a:t>
            </a:r>
            <a:r>
              <a:rPr lang="en-US" dirty="0" smtClean="0"/>
              <a:t>-C</a:t>
            </a:r>
            <a:r>
              <a:rPr lang="en-US" baseline="-25000" dirty="0" smtClean="0"/>
              <a:t>5</a:t>
            </a:r>
            <a:r>
              <a:rPr lang="en-US" dirty="0" smtClean="0"/>
              <a:t> alkanes.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" y="1255931"/>
            <a:ext cx="7500760" cy="475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98" y="914400"/>
            <a:ext cx="85648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Ethane/butane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and isobutane/butane (iC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/C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ratios are indicative of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Wet </a:t>
            </a:r>
            <a:r>
              <a:rPr lang="en-US" sz="2400" dirty="0"/>
              <a:t>gas vs. dry </a:t>
            </a:r>
            <a:r>
              <a:rPr lang="en-US" sz="2400" dirty="0" smtClean="0"/>
              <a:t>gas deposits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Regional natural gas vs. oil 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Niobrara/Denver-Julesburg </a:t>
            </a:r>
            <a:r>
              <a:rPr lang="en-US" sz="2400" dirty="0" smtClean="0"/>
              <a:t>Basin has a high proportion of wet natural gas and oil extraction activities.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alkane OH reactivity in the DJ Basin region is dominated by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–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alkanes.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Elevated VOCs in Weld County regions with low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/>
              <a:t>increase the </a:t>
            </a:r>
            <a:r>
              <a:rPr lang="en-US" sz="2400" dirty="0" smtClean="0">
                <a:solidFill>
                  <a:srgbClr val="0070C0"/>
                </a:solidFill>
              </a:rPr>
              <a:t>ozone production potential</a:t>
            </a:r>
            <a:r>
              <a:rPr lang="en-US" sz="2400" dirty="0" smtClean="0"/>
              <a:t> by ~ 16%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transport of O&amp;G VOCs into regions with high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(i.e., Greeley) strongly increases in the impact of the O&amp;G activities on ozone production (final assessment pending.)</a:t>
            </a:r>
            <a:endParaRPr lang="en-US" sz="2400" baseline="-25000" dirty="0" smtClean="0"/>
          </a:p>
          <a:p>
            <a:endParaRPr lang="en-US" sz="25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9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3739277"/>
            <a:ext cx="5011189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66000">
                <a:srgbClr val="D0E9F0"/>
              </a:gs>
              <a:gs pos="26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Biogenic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 and oxidation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Anthropogenic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Oil &amp; Gas Tracers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Long-lived Halogenated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Short-lived Halogenated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OVOCs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including HCHO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Alkyl Nitrates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Biomass Burning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tracers (HCN, CH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Sulfur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-containing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compounds (DMS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OCS)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739277"/>
            <a:ext cx="5011189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66000">
                <a:srgbClr val="D0E9F0"/>
              </a:gs>
              <a:gs pos="26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Biogenic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 and oxidation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Anthropogenic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Oil &amp; Gas Tracers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Long-lived Halogenated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Short-lived Halogenated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OVOCs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including HCHO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Alkyl Nitrates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Biomass Burning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tracers (HCN, CH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Sulfur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-containing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compounds (DMS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OCS)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NCAR TOGA (Trace Organic Gas Analyzer)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41" y="802661"/>
            <a:ext cx="2745896" cy="3477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10589" y="1451935"/>
            <a:ext cx="5029200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66000">
                <a:srgbClr val="D0E9F0"/>
              </a:gs>
              <a:gs pos="26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fast online GC/MS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35-second samples every 2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samples processed in flight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analyzed post-flight for 60+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wide dynamic range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detection limits at low pptv to sub-pptv range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3739277"/>
            <a:ext cx="5011189" cy="25853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66000">
                <a:srgbClr val="D0E9F0"/>
              </a:gs>
              <a:gs pos="26000">
                <a:schemeClr val="accent5">
                  <a:lumMod val="20000"/>
                  <a:lumOff val="80000"/>
                </a:schemeClr>
              </a:gs>
            </a:gsLst>
            <a:lin ang="18900000" scaled="1"/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Biogenic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 and oxidation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Anthropogenic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Oil &amp; Gas Tracers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Long-lived Halogenated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Short-lived Halogenated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VOCs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OVOCs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including HCHO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Alkyl Nitrates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Biomass Burning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tracers (HCN, CH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Sulfur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-containing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compounds (DMS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OCS)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365810"/>
            <a:ext cx="42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tracers from several sources/types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0589" y="1082603"/>
            <a:ext cx="284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 Specifications: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8287"/>
            <a:ext cx="2745170" cy="1830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-1" y="487681"/>
            <a:ext cx="9067799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VOC Measurements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8718" y="3922601"/>
            <a:ext cx="28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TOGA installed on the C-130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491" y="4463534"/>
            <a:ext cx="12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C-130 inlets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25" y="617995"/>
            <a:ext cx="567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Eric </a:t>
            </a:r>
            <a:r>
              <a:rPr lang="en-US" i="1" dirty="0" err="1" smtClean="0"/>
              <a:t>Apel</a:t>
            </a:r>
            <a:r>
              <a:rPr lang="en-US" i="1" dirty="0" smtClean="0"/>
              <a:t> (PI), Alan </a:t>
            </a:r>
            <a:r>
              <a:rPr lang="en-US" i="1" dirty="0" smtClean="0"/>
              <a:t>Hills, </a:t>
            </a:r>
            <a:r>
              <a:rPr lang="en-US" i="1" dirty="0" smtClean="0"/>
              <a:t>Rebecca</a:t>
            </a:r>
            <a:r>
              <a:rPr lang="en-US" i="1" dirty="0" smtClean="0"/>
              <a:t> </a:t>
            </a:r>
            <a:r>
              <a:rPr lang="en-US" i="1" dirty="0" smtClean="0"/>
              <a:t>Hornbrook</a:t>
            </a:r>
            <a:r>
              <a:rPr lang="en-US" i="1" dirty="0"/>
              <a:t>;</a:t>
            </a:r>
            <a:r>
              <a:rPr lang="en-US" i="1" dirty="0" smtClean="0"/>
              <a:t> NCAR/ACOM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8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49423"/>
            <a:ext cx="8877587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574881"/>
            <a:ext cx="3505199" cy="283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206" y="149423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905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Colorado – OMI NO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O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nonattainment (8-hour 75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ppbV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area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30423"/>
            <a:ext cx="362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O</a:t>
            </a:r>
            <a:r>
              <a:rPr lang="en-US" baseline="-25000" dirty="0" smtClean="0"/>
              <a:t>3</a:t>
            </a:r>
            <a:r>
              <a:rPr lang="en-US" dirty="0" smtClean="0"/>
              <a:t> NAAQS nonattainment area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5530" y="2130623"/>
            <a:ext cx="708977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Denver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70807" y="1142999"/>
            <a:ext cx="750205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Greeley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75778" y="1828800"/>
            <a:ext cx="760144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Boulder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77234" y="3578423"/>
            <a:ext cx="846257" cy="523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Colorado</a:t>
            </a:r>
          </a:p>
          <a:p>
            <a:pPr algn="ctr"/>
            <a:r>
              <a:rPr lang="en-US" sz="1400" dirty="0" smtClean="0"/>
              <a:t>Springs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989111"/>
            <a:ext cx="893193" cy="3077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Ft. Collins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62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52400"/>
            <a:ext cx="8877587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800" y="3733800"/>
            <a:ext cx="1066800" cy="2270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30162"/>
            <a:ext cx="99266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206" y="152400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Methane observations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51054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Points sized by methane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65" y="2209800"/>
            <a:ext cx="82791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38622" y="2133600"/>
            <a:ext cx="61587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Rifle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645905"/>
            <a:ext cx="59942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Methane data: T. Campos, M. </a:t>
            </a:r>
            <a:r>
              <a:rPr lang="en-US" sz="1600" i="1" dirty="0" err="1" smtClean="0"/>
              <a:t>Stell</a:t>
            </a:r>
            <a:r>
              <a:rPr lang="en-US" sz="1600" i="1" dirty="0" smtClean="0"/>
              <a:t>, S. Park, M. Reeves, F. </a:t>
            </a:r>
            <a:r>
              <a:rPr lang="en-US" sz="1600" i="1" dirty="0" err="1" smtClean="0"/>
              <a:t>Flocke</a:t>
            </a:r>
            <a:r>
              <a:rPr lang="en-US" sz="1600" i="1" dirty="0" smtClean="0"/>
              <a:t>, NCAR</a:t>
            </a:r>
            <a:endParaRPr lang="en-US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92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52400"/>
            <a:ext cx="8877587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3212" y="3672681"/>
            <a:ext cx="914400" cy="2270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30162"/>
            <a:ext cx="99266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206" y="152400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Ethane observations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51054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Points sized by ethane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5" y="2209800"/>
            <a:ext cx="82791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38622" y="2133600"/>
            <a:ext cx="61587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Rifle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5645905"/>
            <a:ext cx="576459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Ethane data: A. Fried, P. </a:t>
            </a:r>
            <a:r>
              <a:rPr lang="en-US" sz="1600" i="1" dirty="0" err="1" smtClean="0"/>
              <a:t>Weibring</a:t>
            </a:r>
            <a:r>
              <a:rPr lang="en-US" sz="1600" i="1" dirty="0" smtClean="0"/>
              <a:t>, D. Richter, J. </a:t>
            </a:r>
            <a:r>
              <a:rPr lang="en-US" sz="1600" i="1" dirty="0" err="1" smtClean="0"/>
              <a:t>Walega</a:t>
            </a:r>
            <a:r>
              <a:rPr lang="en-US" sz="1600" i="1" dirty="0" smtClean="0"/>
              <a:t>, CU Boulder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9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52400"/>
            <a:ext cx="8877587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3212" y="3672681"/>
            <a:ext cx="914400" cy="2270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30162"/>
            <a:ext cx="99266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206" y="152400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114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n-Butane observations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51054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Points sized by n-butane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65" y="2209800"/>
            <a:ext cx="82791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38622" y="2133600"/>
            <a:ext cx="61587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Rifle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52400"/>
            <a:ext cx="88775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516" y="3672681"/>
            <a:ext cx="1576084" cy="2194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30162"/>
            <a:ext cx="99266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2700" y="51054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Points sized by ethane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206" y="152400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Ethane/n-Butane ratios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133" y="38100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133" y="5221070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27268" y="4419600"/>
            <a:ext cx="0" cy="80147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865" y="2209800"/>
            <a:ext cx="82791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38622" y="2133600"/>
            <a:ext cx="61587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Rifle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8899" y="816098"/>
            <a:ext cx="2779153" cy="892552"/>
            <a:chOff x="308899" y="816098"/>
            <a:chExt cx="2779153" cy="892552"/>
          </a:xfrm>
        </p:grpSpPr>
        <p:sp>
          <p:nvSpPr>
            <p:cNvPr id="3" name="TextBox 2"/>
            <p:cNvSpPr txBox="1"/>
            <p:nvPr/>
          </p:nvSpPr>
          <p:spPr>
            <a:xfrm>
              <a:off x="997351" y="816098"/>
              <a:ext cx="2090701" cy="892552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Uintah, Winter 2013</a:t>
              </a:r>
            </a:p>
            <a:p>
              <a:pPr algn="ctr"/>
              <a:r>
                <a:rPr lang="en-US" sz="1600" dirty="0" smtClean="0"/>
                <a:t>(Koss et al., ACP, 2015)</a:t>
              </a:r>
            </a:p>
            <a:p>
              <a:pPr algn="ctr"/>
              <a:r>
                <a:rPr lang="en-US" b="1" dirty="0"/>
                <a:t>C</a:t>
              </a:r>
              <a:r>
                <a:rPr lang="en-US" b="1" baseline="-25000" dirty="0"/>
                <a:t>2</a:t>
              </a:r>
              <a:r>
                <a:rPr lang="en-US" b="1" dirty="0"/>
                <a:t>/C</a:t>
              </a:r>
              <a:r>
                <a:rPr lang="en-US" b="1" baseline="-25000" dirty="0"/>
                <a:t>4</a:t>
              </a:r>
              <a:r>
                <a:rPr lang="en-US" dirty="0" smtClean="0"/>
                <a:t> </a:t>
              </a:r>
              <a:r>
                <a:rPr lang="en-US" b="1" dirty="0" smtClean="0"/>
                <a:t>= 6.25</a:t>
              </a:r>
              <a:endParaRPr lang="en-US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08899" y="1493206"/>
              <a:ext cx="622468" cy="2154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57800" y="1871990"/>
            <a:ext cx="3270175" cy="892552"/>
            <a:chOff x="80299" y="1827312"/>
            <a:chExt cx="3270175" cy="892552"/>
          </a:xfrm>
          <a:solidFill>
            <a:srgbClr val="33ACFF"/>
          </a:solidFill>
        </p:grpSpPr>
        <p:sp>
          <p:nvSpPr>
            <p:cNvPr id="30" name="TextBox 29"/>
            <p:cNvSpPr txBox="1"/>
            <p:nvPr/>
          </p:nvSpPr>
          <p:spPr>
            <a:xfrm>
              <a:off x="792080" y="1827312"/>
              <a:ext cx="2558394" cy="89255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BAO, Winter 2011</a:t>
              </a:r>
            </a:p>
            <a:p>
              <a:pPr algn="ctr"/>
              <a:r>
                <a:rPr lang="en-US" sz="1600" dirty="0" smtClean="0"/>
                <a:t>(Swarthout et al., JGR, 2013)</a:t>
              </a:r>
            </a:p>
            <a:p>
              <a:pPr algn="ctr"/>
              <a:r>
                <a:rPr lang="en-US" b="1" dirty="0" smtClean="0"/>
                <a:t>C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/C</a:t>
              </a:r>
              <a:r>
                <a:rPr lang="en-US" b="1" baseline="-25000" dirty="0" smtClean="0"/>
                <a:t>4</a:t>
              </a:r>
              <a:r>
                <a:rPr lang="en-US" b="1" dirty="0" smtClean="0"/>
                <a:t> = 3.13</a:t>
              </a:r>
              <a:endParaRPr lang="en-US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80299" y="1898786"/>
              <a:ext cx="711782" cy="19013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685800"/>
            <a:ext cx="8305800" cy="3072187"/>
            <a:chOff x="76200" y="685800"/>
            <a:chExt cx="8305800" cy="3072187"/>
          </a:xfrm>
        </p:grpSpPr>
        <p:sp>
          <p:nvSpPr>
            <p:cNvPr id="4" name="Rectangle 3"/>
            <p:cNvSpPr/>
            <p:nvPr/>
          </p:nvSpPr>
          <p:spPr>
            <a:xfrm>
              <a:off x="5638801" y="685800"/>
              <a:ext cx="2743199" cy="1014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0000FF"/>
                  </a:solidFill>
                </a:rPr>
                <a:t>Denver-Julesburg Basin</a:t>
              </a:r>
              <a:endParaRPr lang="en-US" sz="25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00200" y="2743200"/>
              <a:ext cx="1536057" cy="1014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rgbClr val="0000FF"/>
                  </a:solidFill>
                </a:rPr>
                <a:t>Piceance</a:t>
              </a:r>
              <a:r>
                <a:rPr lang="en-US" sz="2500" b="1" dirty="0" smtClean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</a:rPr>
                <a:t>Basin</a:t>
              </a:r>
              <a:endParaRPr lang="en-US" sz="25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200" y="2502932"/>
              <a:ext cx="1113320" cy="1014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0000FF"/>
                  </a:solidFill>
                </a:rPr>
                <a:t>Uintah Basin</a:t>
              </a:r>
              <a:endParaRPr lang="en-US" sz="25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9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" y="152400"/>
            <a:ext cx="88775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516" y="3672681"/>
            <a:ext cx="1576084" cy="2194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038" y="30162"/>
            <a:ext cx="9926638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2700" y="51054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Points sized by n-butane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133" y="38100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133" y="5221070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</a:t>
            </a:r>
          </a:p>
          <a:p>
            <a:r>
              <a:rPr lang="en-US" dirty="0" smtClean="0"/>
              <a:t>GAS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27268" y="4419600"/>
            <a:ext cx="0" cy="80147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3206" y="152400"/>
            <a:ext cx="8877587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866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Isobutane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/n-Butane ratios</a:t>
            </a:r>
            <a:endParaRPr lang="en-US" sz="2400" baseline="-25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65" y="2209800"/>
            <a:ext cx="82791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38622" y="2133600"/>
            <a:ext cx="61587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Rifle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8899" y="816098"/>
            <a:ext cx="8219075" cy="1948444"/>
            <a:chOff x="308899" y="816098"/>
            <a:chExt cx="8219075" cy="1948444"/>
          </a:xfrm>
        </p:grpSpPr>
        <p:grpSp>
          <p:nvGrpSpPr>
            <p:cNvPr id="24" name="Group 23"/>
            <p:cNvGrpSpPr/>
            <p:nvPr/>
          </p:nvGrpSpPr>
          <p:grpSpPr>
            <a:xfrm>
              <a:off x="308899" y="816098"/>
              <a:ext cx="2779154" cy="892552"/>
              <a:chOff x="308899" y="816098"/>
              <a:chExt cx="2779154" cy="89255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997352" y="816098"/>
                <a:ext cx="2090701" cy="892552"/>
              </a:xfrm>
              <a:prstGeom prst="rect">
                <a:avLst/>
              </a:prstGeom>
              <a:solidFill>
                <a:srgbClr val="66FF66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Uintah, Winter 2013</a:t>
                </a:r>
              </a:p>
              <a:p>
                <a:pPr algn="ctr"/>
                <a:r>
                  <a:rPr lang="en-US" sz="1600" dirty="0" smtClean="0"/>
                  <a:t>(Koss et al., ACP, 2015)</a:t>
                </a:r>
              </a:p>
              <a:p>
                <a:pPr algn="ctr"/>
                <a:r>
                  <a:rPr lang="en-US" b="1" dirty="0" smtClean="0"/>
                  <a:t>iC</a:t>
                </a:r>
                <a:r>
                  <a:rPr lang="en-US" b="1" baseline="-25000" dirty="0" smtClean="0"/>
                  <a:t>4</a:t>
                </a:r>
                <a:r>
                  <a:rPr lang="en-US" b="1" dirty="0" smtClean="0"/>
                  <a:t>/C</a:t>
                </a:r>
                <a:r>
                  <a:rPr lang="en-US" b="1" baseline="-25000" dirty="0" smtClean="0"/>
                  <a:t>4</a:t>
                </a:r>
                <a:r>
                  <a:rPr lang="en-US" b="1" dirty="0" smtClean="0"/>
                  <a:t> = 0.63</a:t>
                </a:r>
                <a:endParaRPr lang="en-US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08899" y="1493206"/>
                <a:ext cx="622468" cy="2154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257800" y="1871990"/>
              <a:ext cx="3270174" cy="892552"/>
              <a:chOff x="80299" y="1827312"/>
              <a:chExt cx="3270174" cy="892552"/>
            </a:xfrm>
            <a:solidFill>
              <a:srgbClr val="3399FF"/>
            </a:solidFill>
          </p:grpSpPr>
          <p:sp>
            <p:nvSpPr>
              <p:cNvPr id="28" name="TextBox 27"/>
              <p:cNvSpPr txBox="1"/>
              <p:nvPr/>
            </p:nvSpPr>
            <p:spPr>
              <a:xfrm>
                <a:off x="792080" y="1827312"/>
                <a:ext cx="2558393" cy="892552"/>
              </a:xfrm>
              <a:prstGeom prst="rect">
                <a:avLst/>
              </a:prstGeom>
              <a:solidFill>
                <a:srgbClr val="33ACFF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BAO, Winter 2011</a:t>
                </a:r>
              </a:p>
              <a:p>
                <a:pPr algn="ctr"/>
                <a:r>
                  <a:rPr lang="en-US" sz="1600" dirty="0" smtClean="0"/>
                  <a:t>(Swarthout et al., JGR, 2013)</a:t>
                </a:r>
              </a:p>
              <a:p>
                <a:pPr algn="ctr"/>
                <a:r>
                  <a:rPr lang="en-US" b="1" dirty="0"/>
                  <a:t>iC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/C</a:t>
                </a:r>
                <a:r>
                  <a:rPr lang="en-US" b="1" baseline="-25000" dirty="0"/>
                  <a:t>4</a:t>
                </a:r>
                <a:r>
                  <a:rPr lang="en-US" b="1" dirty="0"/>
                  <a:t> = </a:t>
                </a:r>
                <a:r>
                  <a:rPr lang="en-US" b="1" dirty="0" smtClean="0"/>
                  <a:t>0.41</a:t>
                </a:r>
                <a:endParaRPr lang="en-US" b="1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80299" y="1898786"/>
                <a:ext cx="711782" cy="190136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0" y="6533933"/>
            <a:ext cx="9143999" cy="32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6504503"/>
            <a:ext cx="9143999" cy="4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865" y="6550223"/>
            <a:ext cx="220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TOGA group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1" y="6553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AGU Fall Meeting A12A-02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3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2000"/>
            <a:ext cx="4199255" cy="31496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2000"/>
            <a:ext cx="4114800" cy="314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90" y="762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Key Questions: 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What </a:t>
            </a:r>
            <a:r>
              <a:rPr lang="en-US" sz="1600" dirty="0"/>
              <a:t>are the differences in the ozone production potential for the different regions </a:t>
            </a:r>
            <a:r>
              <a:rPr lang="en-US" sz="1600" dirty="0" smtClean="0"/>
              <a:t>sampled? </a:t>
            </a:r>
            <a:r>
              <a:rPr lang="en-US" sz="1600" i="1" dirty="0" smtClean="0"/>
              <a:t>(i.e., Denver urban area, Commerce City, Weld County, Uintah, Rifle, background upwind – Foothills, biogenic, etc., comparison of high </a:t>
            </a:r>
            <a:r>
              <a:rPr lang="en-US" sz="1600" i="1" dirty="0" err="1" smtClean="0"/>
              <a:t>NO</a:t>
            </a:r>
            <a:r>
              <a:rPr lang="en-US" sz="1600" i="1" baseline="-25000" dirty="0" err="1" smtClean="0"/>
              <a:t>x</a:t>
            </a:r>
            <a:r>
              <a:rPr lang="en-US" sz="1600" i="1" dirty="0" smtClean="0"/>
              <a:t>, high VOCs?)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What </a:t>
            </a:r>
            <a:r>
              <a:rPr lang="en-US" sz="1600" dirty="0"/>
              <a:t>is the impact of O&amp;G activity in Weld country on ozone </a:t>
            </a:r>
            <a:r>
              <a:rPr lang="en-US" sz="1600" dirty="0" smtClean="0"/>
              <a:t>production?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What </a:t>
            </a:r>
            <a:r>
              <a:rPr lang="en-US" sz="1600" dirty="0"/>
              <a:t>is the impact of wet/dry O&amp;G emissions on ozone production potential</a:t>
            </a:r>
            <a:r>
              <a:rPr lang="en-US" sz="1600" dirty="0" smtClean="0"/>
              <a:t>? </a:t>
            </a:r>
            <a:r>
              <a:rPr lang="en-US" sz="1600" i="1" dirty="0" smtClean="0"/>
              <a:t>(i.e., </a:t>
            </a:r>
            <a:r>
              <a:rPr lang="en-US" sz="1600" i="1" dirty="0" err="1" smtClean="0"/>
              <a:t>Piceance</a:t>
            </a:r>
            <a:r>
              <a:rPr lang="en-US" sz="1600" i="1" dirty="0" smtClean="0"/>
              <a:t> Basin/Rifle vs. Denver-Julesburg Basin/Weld)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2990" y="5181600"/>
            <a:ext cx="9051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TOGA merge averages high frequency measurements to the TOGA sampling time = 35 s every 2 min.</a:t>
            </a:r>
          </a:p>
          <a:p>
            <a:endParaRPr lang="en-US" sz="1600" dirty="0" smtClean="0"/>
          </a:p>
          <a:p>
            <a:r>
              <a:rPr lang="en-US" sz="1600" dirty="0" smtClean="0"/>
              <a:t>Using individual TOGA merge samples or groups of samples characteristic of the different sampling regions, </a:t>
            </a:r>
          </a:p>
          <a:p>
            <a:r>
              <a:rPr lang="en-US" sz="1600" dirty="0" smtClean="0"/>
              <a:t>16 sets of initial conditions were selected to run using the BOXMOX model.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6504503"/>
            <a:ext cx="9143999" cy="34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51658"/>
            <a:ext cx="9144000" cy="154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65" y="6550223"/>
            <a:ext cx="3071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NCAR/ACOM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VOC Measurements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6553200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FRAPPE/DAQ Science Team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Centaur" pitchFamily="18" charset="0"/>
                <a:ea typeface="DotumChe" pitchFamily="49" charset="-127"/>
              </a:rPr>
              <a:t>Meeting – May 2017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aur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3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1372</Words>
  <Application>Microsoft Office PowerPoint</Application>
  <PresentationFormat>On-screen Show (4:3)</PresentationFormat>
  <Paragraphs>235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Hornbrook</dc:creator>
  <cp:lastModifiedBy>Rebecca Hornbrook</cp:lastModifiedBy>
  <cp:revision>49</cp:revision>
  <dcterms:created xsi:type="dcterms:W3CDTF">2017-04-18T20:18:49Z</dcterms:created>
  <dcterms:modified xsi:type="dcterms:W3CDTF">2017-05-02T17:35:05Z</dcterms:modified>
</cp:coreProperties>
</file>