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3732" r:id="rId3"/>
    <p:sldMasterId id="2147483744" r:id="rId4"/>
    <p:sldMasterId id="2147483768" r:id="rId5"/>
    <p:sldMasterId id="2147483792" r:id="rId6"/>
  </p:sldMasterIdLst>
  <p:notesMasterIdLst>
    <p:notesMasterId r:id="rId37"/>
  </p:notesMasterIdLst>
  <p:handoutMasterIdLst>
    <p:handoutMasterId r:id="rId38"/>
  </p:handoutMasterIdLst>
  <p:sldIdLst>
    <p:sldId id="1098" r:id="rId7"/>
    <p:sldId id="1212" r:id="rId8"/>
    <p:sldId id="1124" r:id="rId9"/>
    <p:sldId id="1228" r:id="rId10"/>
    <p:sldId id="1171" r:id="rId11"/>
    <p:sldId id="1175" r:id="rId12"/>
    <p:sldId id="1236" r:id="rId13"/>
    <p:sldId id="1246" r:id="rId14"/>
    <p:sldId id="1237" r:id="rId15"/>
    <p:sldId id="1243" r:id="rId16"/>
    <p:sldId id="1305" r:id="rId17"/>
    <p:sldId id="1251" r:id="rId18"/>
    <p:sldId id="1308" r:id="rId19"/>
    <p:sldId id="1281" r:id="rId20"/>
    <p:sldId id="1279" r:id="rId21"/>
    <p:sldId id="1283" r:id="rId22"/>
    <p:sldId id="1284" r:id="rId23"/>
    <p:sldId id="1285" r:id="rId24"/>
    <p:sldId id="1286" r:id="rId25"/>
    <p:sldId id="1287" r:id="rId26"/>
    <p:sldId id="1248" r:id="rId27"/>
    <p:sldId id="1345" r:id="rId28"/>
    <p:sldId id="1186" r:id="rId29"/>
    <p:sldId id="1294" r:id="rId30"/>
    <p:sldId id="1346" r:id="rId31"/>
    <p:sldId id="1344" r:id="rId32"/>
    <p:sldId id="1187" r:id="rId33"/>
    <p:sldId id="1313" r:id="rId34"/>
    <p:sldId id="1314" r:id="rId35"/>
    <p:sldId id="1323" r:id="rId36"/>
  </p:sldIdLst>
  <p:sldSz cx="12192000" cy="6858000"/>
  <p:notesSz cx="7019925" cy="9305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and Intro to Measurements" id="{E033547E-D945-428A-8E42-EE1B8A8EAD39}">
          <p14:sldIdLst>
            <p14:sldId id="1098"/>
            <p14:sldId id="1212"/>
            <p14:sldId id="1124"/>
          </p14:sldIdLst>
        </p14:section>
        <p14:section name="Mobile Lab Measurements" id="{6B62E86F-D4F4-47F6-B4AC-D0E5C905B922}">
          <p14:sldIdLst>
            <p14:sldId id="1228"/>
            <p14:sldId id="1171"/>
            <p14:sldId id="1175"/>
            <p14:sldId id="1236"/>
            <p14:sldId id="1246"/>
          </p14:sldIdLst>
        </p14:section>
        <p14:section name="Ground-based meas." id="{5FF255A6-74FB-48DB-900B-256A1F5BC82D}">
          <p14:sldIdLst>
            <p14:sldId id="1237"/>
            <p14:sldId id="1243"/>
            <p14:sldId id="1305"/>
            <p14:sldId id="1251"/>
          </p14:sldIdLst>
        </p14:section>
        <p14:section name="Airborne Measurements" id="{2835EE11-3FC2-46FB-8831-DF26502F87B8}">
          <p14:sldIdLst>
            <p14:sldId id="1308"/>
            <p14:sldId id="1281"/>
            <p14:sldId id="1279"/>
            <p14:sldId id="1283"/>
            <p14:sldId id="1284"/>
            <p14:sldId id="1285"/>
            <p14:sldId id="1286"/>
            <p14:sldId id="1287"/>
            <p14:sldId id="1248"/>
            <p14:sldId id="1345"/>
          </p14:sldIdLst>
        </p14:section>
        <p14:section name="Extras" id="{819FC96F-31D0-4464-A068-B829C51458E4}">
          <p14:sldIdLst>
            <p14:sldId id="1186"/>
            <p14:sldId id="1294"/>
            <p14:sldId id="1346"/>
            <p14:sldId id="1344"/>
            <p14:sldId id="1187"/>
            <p14:sldId id="1313"/>
            <p14:sldId id="1314"/>
            <p14:sldId id="1323"/>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CC00"/>
    <a:srgbClr val="6666FF"/>
    <a:srgbClr val="9933FF"/>
    <a:srgbClr val="00B0F0"/>
    <a:srgbClr val="CC0000"/>
    <a:srgbClr val="3C4044"/>
    <a:srgbClr val="00B800"/>
    <a:srgbClr val="7FFF7F"/>
    <a:srgbClr val="FF742F"/>
    <a:srgbClr val="B4B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251" autoAdjust="0"/>
    <p:restoredTop sz="83150" autoAdjust="0"/>
  </p:normalViewPr>
  <p:slideViewPr>
    <p:cSldViewPr>
      <p:cViewPr varScale="1">
        <p:scale>
          <a:sx n="59" d="100"/>
          <a:sy n="59" d="100"/>
        </p:scale>
        <p:origin x="882" y="72"/>
      </p:cViewPr>
      <p:guideLst>
        <p:guide orient="horz" pos="2160"/>
        <p:guide pos="3840"/>
      </p:guideLst>
    </p:cSldViewPr>
  </p:slideViewPr>
  <p:notesTextViewPr>
    <p:cViewPr>
      <p:scale>
        <a:sx n="3" d="2"/>
        <a:sy n="3" d="2"/>
      </p:scale>
      <p:origin x="0" y="0"/>
    </p:cViewPr>
  </p:notesTextViewPr>
  <p:sorterViewPr>
    <p:cViewPr varScale="1">
      <p:scale>
        <a:sx n="1" d="1"/>
        <a:sy n="1" d="1"/>
      </p:scale>
      <p:origin x="0" y="-529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3042273" cy="466220"/>
          </a:xfrm>
          <a:prstGeom prst="rect">
            <a:avLst/>
          </a:prstGeom>
        </p:spPr>
        <p:txBody>
          <a:bodyPr vert="horz" lIns="88222" tIns="44111" rIns="88222" bIns="44111" rtlCol="0"/>
          <a:lstStyle>
            <a:lvl1pPr algn="l">
              <a:defRPr sz="1200"/>
            </a:lvl1pPr>
          </a:lstStyle>
          <a:p>
            <a:endParaRPr lang="en-US"/>
          </a:p>
        </p:txBody>
      </p:sp>
      <p:sp>
        <p:nvSpPr>
          <p:cNvPr id="3" name="Date Placeholder 2"/>
          <p:cNvSpPr>
            <a:spLocks noGrp="1"/>
          </p:cNvSpPr>
          <p:nvPr>
            <p:ph type="dt" sz="quarter" idx="1"/>
          </p:nvPr>
        </p:nvSpPr>
        <p:spPr>
          <a:xfrm>
            <a:off x="3976129" y="1"/>
            <a:ext cx="3042273" cy="466220"/>
          </a:xfrm>
          <a:prstGeom prst="rect">
            <a:avLst/>
          </a:prstGeom>
        </p:spPr>
        <p:txBody>
          <a:bodyPr vert="horz" lIns="88222" tIns="44111" rIns="88222" bIns="44111" rtlCol="0"/>
          <a:lstStyle>
            <a:lvl1pPr algn="r">
              <a:defRPr sz="1200"/>
            </a:lvl1pPr>
          </a:lstStyle>
          <a:p>
            <a:fld id="{77E98A78-8C77-4A08-B126-9CCDA031C032}" type="datetimeFigureOut">
              <a:rPr lang="en-US" smtClean="0"/>
              <a:t>5/2/2017</a:t>
            </a:fld>
            <a:endParaRPr lang="en-US"/>
          </a:p>
        </p:txBody>
      </p:sp>
      <p:sp>
        <p:nvSpPr>
          <p:cNvPr id="4" name="Footer Placeholder 3"/>
          <p:cNvSpPr>
            <a:spLocks noGrp="1"/>
          </p:cNvSpPr>
          <p:nvPr>
            <p:ph type="ftr" sz="quarter" idx="2"/>
          </p:nvPr>
        </p:nvSpPr>
        <p:spPr>
          <a:xfrm>
            <a:off x="1" y="8839707"/>
            <a:ext cx="3042273" cy="466219"/>
          </a:xfrm>
          <a:prstGeom prst="rect">
            <a:avLst/>
          </a:prstGeom>
        </p:spPr>
        <p:txBody>
          <a:bodyPr vert="horz" lIns="88222" tIns="44111" rIns="88222" bIns="44111" rtlCol="0" anchor="b"/>
          <a:lstStyle>
            <a:lvl1pPr algn="l">
              <a:defRPr sz="1200"/>
            </a:lvl1pPr>
          </a:lstStyle>
          <a:p>
            <a:endParaRPr lang="en-US"/>
          </a:p>
        </p:txBody>
      </p:sp>
      <p:sp>
        <p:nvSpPr>
          <p:cNvPr id="5" name="Slide Number Placeholder 4"/>
          <p:cNvSpPr>
            <a:spLocks noGrp="1"/>
          </p:cNvSpPr>
          <p:nvPr>
            <p:ph type="sldNum" sz="quarter" idx="3"/>
          </p:nvPr>
        </p:nvSpPr>
        <p:spPr>
          <a:xfrm>
            <a:off x="3976129" y="8839707"/>
            <a:ext cx="3042273" cy="466219"/>
          </a:xfrm>
          <a:prstGeom prst="rect">
            <a:avLst/>
          </a:prstGeom>
        </p:spPr>
        <p:txBody>
          <a:bodyPr vert="horz" lIns="88222" tIns="44111" rIns="88222" bIns="44111" rtlCol="0" anchor="b"/>
          <a:lstStyle>
            <a:lvl1pPr algn="r">
              <a:defRPr sz="1200"/>
            </a:lvl1pPr>
          </a:lstStyle>
          <a:p>
            <a:fld id="{3A8D658C-E54B-42F4-B348-92D38C5233F6}" type="slidenum">
              <a:rPr lang="en-US" smtClean="0"/>
              <a:t>‹#›</a:t>
            </a:fld>
            <a:endParaRPr lang="en-US"/>
          </a:p>
        </p:txBody>
      </p:sp>
    </p:spTree>
    <p:extLst>
      <p:ext uri="{BB962C8B-B14F-4D97-AF65-F5344CB8AC3E}">
        <p14:creationId xmlns:p14="http://schemas.microsoft.com/office/powerpoint/2010/main" val="16021186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1969" cy="466912"/>
          </a:xfrm>
          <a:prstGeom prst="rect">
            <a:avLst/>
          </a:prstGeom>
        </p:spPr>
        <p:txBody>
          <a:bodyPr vert="horz" lIns="93258" tIns="46630" rIns="93258" bIns="46630" rtlCol="0"/>
          <a:lstStyle>
            <a:lvl1pPr algn="l">
              <a:defRPr sz="1300"/>
            </a:lvl1pPr>
          </a:lstStyle>
          <a:p>
            <a:endParaRPr lang="en-US"/>
          </a:p>
        </p:txBody>
      </p:sp>
      <p:sp>
        <p:nvSpPr>
          <p:cNvPr id="3" name="Date Placeholder 2"/>
          <p:cNvSpPr>
            <a:spLocks noGrp="1"/>
          </p:cNvSpPr>
          <p:nvPr>
            <p:ph type="dt" idx="1"/>
          </p:nvPr>
        </p:nvSpPr>
        <p:spPr>
          <a:xfrm>
            <a:off x="3976334" y="1"/>
            <a:ext cx="3041969" cy="466912"/>
          </a:xfrm>
          <a:prstGeom prst="rect">
            <a:avLst/>
          </a:prstGeom>
        </p:spPr>
        <p:txBody>
          <a:bodyPr vert="horz" lIns="93258" tIns="46630" rIns="93258" bIns="46630" rtlCol="0"/>
          <a:lstStyle>
            <a:lvl1pPr algn="r">
              <a:defRPr sz="1300"/>
            </a:lvl1pPr>
          </a:lstStyle>
          <a:p>
            <a:fld id="{92AD3FA1-9E48-4707-85E9-E3090DC8FC10}" type="datetimeFigureOut">
              <a:rPr lang="en-US" smtClean="0"/>
              <a:t>5/2/2017</a:t>
            </a:fld>
            <a:endParaRPr lang="en-US"/>
          </a:p>
        </p:txBody>
      </p:sp>
      <p:sp>
        <p:nvSpPr>
          <p:cNvPr id="4" name="Slide Image Placeholder 3"/>
          <p:cNvSpPr>
            <a:spLocks noGrp="1" noRot="1" noChangeAspect="1"/>
          </p:cNvSpPr>
          <p:nvPr>
            <p:ph type="sldImg" idx="2"/>
          </p:nvPr>
        </p:nvSpPr>
        <p:spPr>
          <a:xfrm>
            <a:off x="719138" y="1163638"/>
            <a:ext cx="5581650" cy="3140075"/>
          </a:xfrm>
          <a:prstGeom prst="rect">
            <a:avLst/>
          </a:prstGeom>
          <a:noFill/>
          <a:ln w="12700">
            <a:solidFill>
              <a:prstClr val="black"/>
            </a:solidFill>
          </a:ln>
        </p:spPr>
        <p:txBody>
          <a:bodyPr vert="horz" lIns="93258" tIns="46630" rIns="93258" bIns="46630" rtlCol="0" anchor="ctr"/>
          <a:lstStyle/>
          <a:p>
            <a:endParaRPr lang="en-US"/>
          </a:p>
        </p:txBody>
      </p:sp>
      <p:sp>
        <p:nvSpPr>
          <p:cNvPr id="5" name="Notes Placeholder 4"/>
          <p:cNvSpPr>
            <a:spLocks noGrp="1"/>
          </p:cNvSpPr>
          <p:nvPr>
            <p:ph type="body" sz="quarter" idx="3"/>
          </p:nvPr>
        </p:nvSpPr>
        <p:spPr>
          <a:xfrm>
            <a:off x="701994" y="4478477"/>
            <a:ext cx="5615940" cy="3664208"/>
          </a:xfrm>
          <a:prstGeom prst="rect">
            <a:avLst/>
          </a:prstGeom>
        </p:spPr>
        <p:txBody>
          <a:bodyPr vert="horz" lIns="93258" tIns="46630" rIns="93258" bIns="4663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39016"/>
            <a:ext cx="3041969" cy="466911"/>
          </a:xfrm>
          <a:prstGeom prst="rect">
            <a:avLst/>
          </a:prstGeom>
        </p:spPr>
        <p:txBody>
          <a:bodyPr vert="horz" lIns="93258" tIns="46630" rIns="93258" bIns="46630" rtlCol="0" anchor="b"/>
          <a:lstStyle>
            <a:lvl1pPr algn="l">
              <a:defRPr sz="1300"/>
            </a:lvl1pPr>
          </a:lstStyle>
          <a:p>
            <a:endParaRPr lang="en-US"/>
          </a:p>
        </p:txBody>
      </p:sp>
      <p:sp>
        <p:nvSpPr>
          <p:cNvPr id="7" name="Slide Number Placeholder 6"/>
          <p:cNvSpPr>
            <a:spLocks noGrp="1"/>
          </p:cNvSpPr>
          <p:nvPr>
            <p:ph type="sldNum" sz="quarter" idx="5"/>
          </p:nvPr>
        </p:nvSpPr>
        <p:spPr>
          <a:xfrm>
            <a:off x="3976334" y="8839016"/>
            <a:ext cx="3041969" cy="466911"/>
          </a:xfrm>
          <a:prstGeom prst="rect">
            <a:avLst/>
          </a:prstGeom>
        </p:spPr>
        <p:txBody>
          <a:bodyPr vert="horz" lIns="93258" tIns="46630" rIns="93258" bIns="46630" rtlCol="0" anchor="b"/>
          <a:lstStyle>
            <a:lvl1pPr algn="r">
              <a:defRPr sz="1300"/>
            </a:lvl1pPr>
          </a:lstStyle>
          <a:p>
            <a:fld id="{01FA8E98-0E66-4636-A50D-A34D0E11ACC1}" type="slidenum">
              <a:rPr lang="en-US" smtClean="0"/>
              <a:t>‹#›</a:t>
            </a:fld>
            <a:endParaRPr lang="en-US"/>
          </a:p>
        </p:txBody>
      </p:sp>
    </p:spTree>
    <p:extLst>
      <p:ext uri="{BB962C8B-B14F-4D97-AF65-F5344CB8AC3E}">
        <p14:creationId xmlns:p14="http://schemas.microsoft.com/office/powerpoint/2010/main" val="1039630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1C06BB-0373-4FDE-A929-122B6ADACDB4}" type="slidenum">
              <a:rPr lang="en-US" smtClean="0">
                <a:solidFill>
                  <a:prstClr val="black"/>
                </a:solidFill>
              </a:rPr>
              <a:pPr/>
              <a:t>1</a:t>
            </a:fld>
            <a:endParaRPr lang="en-US">
              <a:solidFill>
                <a:prstClr val="black"/>
              </a:solidFill>
            </a:endParaRPr>
          </a:p>
        </p:txBody>
      </p:sp>
    </p:spTree>
    <p:extLst>
      <p:ext uri="{BB962C8B-B14F-4D97-AF65-F5344CB8AC3E}">
        <p14:creationId xmlns:p14="http://schemas.microsoft.com/office/powerpoint/2010/main" val="40249384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11</a:t>
            </a:fld>
            <a:endParaRPr lang="en-US"/>
          </a:p>
        </p:txBody>
      </p:sp>
    </p:spTree>
    <p:extLst>
      <p:ext uri="{BB962C8B-B14F-4D97-AF65-F5344CB8AC3E}">
        <p14:creationId xmlns:p14="http://schemas.microsoft.com/office/powerpoint/2010/main" val="35976173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12</a:t>
            </a:fld>
            <a:endParaRPr lang="en-US"/>
          </a:p>
        </p:txBody>
      </p:sp>
    </p:spTree>
    <p:extLst>
      <p:ext uri="{BB962C8B-B14F-4D97-AF65-F5344CB8AC3E}">
        <p14:creationId xmlns:p14="http://schemas.microsoft.com/office/powerpoint/2010/main" val="34374623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10651430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6285610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04612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283370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27878917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5160681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4202720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4188933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3</a:t>
            </a:fld>
            <a:endParaRPr lang="en-US"/>
          </a:p>
        </p:txBody>
      </p:sp>
    </p:spTree>
    <p:extLst>
      <p:ext uri="{BB962C8B-B14F-4D97-AF65-F5344CB8AC3E}">
        <p14:creationId xmlns:p14="http://schemas.microsoft.com/office/powerpoint/2010/main" val="21527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887739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1C06BB-0373-4FDE-A929-122B6ADACDB4}" type="slidenum">
              <a:rPr lang="en-US">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9222218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CEDBE6">
                    <a:lumMod val="50000"/>
                  </a:srgbClr>
                </a:solidFill>
                <a:effectLst>
                  <a:outerShdw blurRad="38100" dist="38100" dir="2700000" algn="tl">
                    <a:srgbClr val="000000">
                      <a:alpha val="43137"/>
                    </a:srgbClr>
                  </a:outerShdw>
                </a:effectLst>
                <a:cs typeface="Arial" panose="020B0604020202020204" pitchFamily="34" charset="0"/>
              </a:rPr>
              <a:t>Source signature of VOCs from oil and natural gas operations is very distinctive.  </a:t>
            </a:r>
            <a:r>
              <a:rPr lang="en-US" sz="1200" dirty="0" smtClean="0">
                <a:solidFill>
                  <a:srgbClr val="CEDBE6">
                    <a:lumMod val="50000"/>
                  </a:srgbClr>
                </a:solidFill>
                <a:cs typeface="Arial" panose="020B0604020202020204" pitchFamily="34" charset="0"/>
              </a:rPr>
              <a:t>Photochemical oxidation of n-alkanes is an important source of oxygenated-VOCs (e.g., </a:t>
            </a:r>
            <a:r>
              <a:rPr lang="en-US" sz="1200" dirty="0" err="1" smtClean="0">
                <a:solidFill>
                  <a:srgbClr val="CEDBE6">
                    <a:lumMod val="50000"/>
                  </a:srgbClr>
                </a:solidFill>
                <a:cs typeface="Arial" panose="020B0604020202020204" pitchFamily="34" charset="0"/>
              </a:rPr>
              <a:t>propanal</a:t>
            </a:r>
            <a:r>
              <a:rPr lang="en-US" sz="1200" dirty="0" smtClean="0">
                <a:solidFill>
                  <a:srgbClr val="CEDBE6">
                    <a:lumMod val="50000"/>
                  </a:srgbClr>
                </a:solidFill>
                <a:cs typeface="Arial" panose="020B0604020202020204" pitchFamily="34" charset="0"/>
              </a:rPr>
              <a:t>, 2-butanone).</a:t>
            </a:r>
            <a:endParaRPr lang="en-US" sz="1050" dirty="0" smtClean="0">
              <a:solidFill>
                <a:srgbClr val="CEDBE6">
                  <a:lumMod val="50000"/>
                </a:srgbClr>
              </a:solidFill>
              <a:cs typeface="Arial" panose="020B0604020202020204" pitchFamily="34" charset="0"/>
            </a:endParaRPr>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srgbClr val="968C8C">
                    <a:lumMod val="50000"/>
                  </a:srgbClr>
                </a:solidFill>
                <a:effectLst/>
                <a:uLnTx/>
                <a:uFillTx/>
                <a:latin typeface="Arial" panose="020B0604020202020204" pitchFamily="34" charset="0"/>
                <a:ea typeface="+mn-ea"/>
                <a:cs typeface="Arial" panose="020B0604020202020204" pitchFamily="34" charset="0"/>
              </a:rPr>
              <a:t>Suggests that photochemical oxidation of primary hydrocarbon emissions associated with natural gas production in the Denver Basin is an important source of OVOCs</a:t>
            </a:r>
          </a:p>
          <a:p>
            <a:pPr marL="285750" marR="0" lvl="0" indent="-285750" defTabSz="457200" eaLnBrk="1" fontAlgn="auto" latinLnBrk="0" hangingPunct="1">
              <a:lnSpc>
                <a:spcPct val="100000"/>
              </a:lnSpc>
              <a:spcBef>
                <a:spcPts val="0"/>
              </a:spcBef>
              <a:spcAft>
                <a:spcPts val="600"/>
              </a:spcAft>
              <a:buClrTx/>
              <a:buSzTx/>
              <a:buFont typeface="Wingdings" panose="05000000000000000000" pitchFamily="2" charset="2"/>
              <a:buChar char="§"/>
              <a:tabLst/>
              <a:defRPr/>
            </a:pPr>
            <a:endParaRPr kumimoji="0" lang="en-US" sz="1200" b="0" i="0" u="none" strike="noStrike" kern="0" cap="none" spc="0" normalizeH="0" baseline="0" noProof="0" dirty="0" smtClean="0">
              <a:ln>
                <a:noFill/>
              </a:ln>
              <a:solidFill>
                <a:srgbClr val="968C8C">
                  <a:lumMod val="50000"/>
                </a:srgbClr>
              </a:solidFill>
              <a:effectLst/>
              <a:uLnTx/>
              <a:uFillTx/>
              <a:latin typeface="Arial" panose="020B0604020202020204" pitchFamily="34" charset="0"/>
              <a:ea typeface="+mn-ea"/>
              <a:cs typeface="Arial" panose="020B0604020202020204" pitchFamily="34" charset="0"/>
            </a:endParaRPr>
          </a:p>
          <a:p>
            <a:pPr marL="285750" marR="0" lvl="0" indent="-285750" defTabSz="4572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0" cap="none" spc="0" normalizeH="0" baseline="0" noProof="0" dirty="0" smtClean="0">
                <a:ln>
                  <a:noFill/>
                </a:ln>
                <a:solidFill>
                  <a:srgbClr val="968C8C">
                    <a:lumMod val="50000"/>
                  </a:srgbClr>
                </a:solidFill>
                <a:effectLst/>
                <a:uLnTx/>
                <a:uFillTx/>
                <a:latin typeface="Arial" panose="020B0604020202020204" pitchFamily="34" charset="0"/>
                <a:ea typeface="+mn-ea"/>
                <a:cs typeface="Arial" panose="020B0604020202020204" pitchFamily="34" charset="0"/>
              </a:rPr>
              <a:t>OVOC ratios during summer 2012 in Denver Basin more closely match those observed from wintertime photochemistry in the Uintah basin</a:t>
            </a:r>
          </a:p>
          <a:p>
            <a:pPr marL="285750" marR="0" lvl="0" indent="-285750" defTabSz="457200" eaLnBrk="1" fontAlgn="auto" latinLnBrk="0" hangingPunct="1">
              <a:lnSpc>
                <a:spcPct val="100000"/>
              </a:lnSpc>
              <a:spcBef>
                <a:spcPts val="0"/>
              </a:spcBef>
              <a:spcAft>
                <a:spcPts val="600"/>
              </a:spcAft>
              <a:buClrTx/>
              <a:buSzTx/>
              <a:buFont typeface="Wingdings" panose="05000000000000000000" pitchFamily="2" charset="2"/>
              <a:buChar char="§"/>
              <a:tabLst/>
              <a:defRPr/>
            </a:pPr>
            <a:r>
              <a:rPr kumimoji="0" lang="en-US" sz="1200" b="0" i="0" u="none" strike="noStrike" kern="0" cap="none" spc="0" normalizeH="0" baseline="0" noProof="0" dirty="0" smtClean="0">
                <a:ln>
                  <a:noFill/>
                </a:ln>
                <a:solidFill>
                  <a:srgbClr val="968C8C">
                    <a:lumMod val="50000"/>
                  </a:srgbClr>
                </a:solidFill>
                <a:effectLst/>
                <a:uLnTx/>
                <a:uFillTx/>
                <a:latin typeface="Arial" panose="020B0604020202020204" pitchFamily="34" charset="0"/>
                <a:ea typeface="+mn-ea"/>
                <a:cs typeface="Arial" panose="020B0604020202020204" pitchFamily="34" charset="0"/>
              </a:rPr>
              <a:t>Suggests that photochemical oxidation of primary hydrocarbon emissions associated with natural gas production in the Denver Basin is an important source of OVOCs</a:t>
            </a:r>
          </a:p>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4164283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dirty="0" smtClean="0"/>
              <a:t>13 April 2015</a:t>
            </a:r>
          </a:p>
          <a:p>
            <a:pPr marL="171450" indent="-171450">
              <a:buFontTx/>
              <a:buChar char="-"/>
            </a:pPr>
            <a:r>
              <a:rPr lang="en-US" sz="900" baseline="0" dirty="0" smtClean="0"/>
              <a:t>The four different VOC groups exhibited distinctly different time series and spatial distributions as a result of the different sources.  It is important to identify all VOC sources in order to properly separate the contributions of these different sources to air quality issues in the front range.</a:t>
            </a:r>
          </a:p>
          <a:p>
            <a:pPr marL="171450" indent="-171450">
              <a:buFontTx/>
              <a:buChar char="-"/>
            </a:pPr>
            <a:r>
              <a:rPr lang="en-US" sz="900" baseline="0" dirty="0" smtClean="0"/>
              <a:t>Measurements of secondary products, in conjunction with primary emissions will be valuable to constrain chemical evolution of gas-phase organic carbon in the atmosphere.</a:t>
            </a:r>
          </a:p>
          <a:p>
            <a:pPr marL="171450" indent="-171450">
              <a:buFontTx/>
              <a:buChar char="-"/>
            </a:pPr>
            <a:r>
              <a:rPr lang="en-US" sz="900" baseline="0" dirty="0" smtClean="0"/>
              <a:t>Benzene and toluene were elevated over and downwind from the oil/gas field.  Several concentrated spikes of aromatics were observed and attributed to ONG activities.</a:t>
            </a:r>
          </a:p>
          <a:p>
            <a:pPr marL="171450" indent="-171450">
              <a:buFontTx/>
              <a:buChar char="-"/>
            </a:pPr>
            <a:r>
              <a:rPr lang="en-US" sz="900" baseline="0" dirty="0" smtClean="0"/>
              <a:t>Few spikes in acetonitrile, and furan, biomass burning markers</a:t>
            </a:r>
          </a:p>
          <a:p>
            <a:pPr marL="171450" indent="-171450">
              <a:buFontTx/>
              <a:buChar char="-"/>
            </a:pPr>
            <a:r>
              <a:rPr lang="en-US" sz="900" baseline="0" dirty="0" err="1" smtClean="0"/>
              <a:t>Timeseries</a:t>
            </a:r>
            <a:r>
              <a:rPr lang="en-US" sz="900" baseline="0" dirty="0" smtClean="0"/>
              <a:t> of </a:t>
            </a:r>
            <a:r>
              <a:rPr lang="en-US" sz="900" baseline="0" dirty="0" err="1" smtClean="0"/>
              <a:t>acetal</a:t>
            </a:r>
            <a:r>
              <a:rPr lang="en-US" sz="900" baseline="0" dirty="0" smtClean="0"/>
              <a:t> and acetone show the same broad enhancements downwind of the ONG wells.  The </a:t>
            </a:r>
            <a:r>
              <a:rPr lang="en-US" sz="900" baseline="0" dirty="0" err="1" smtClean="0"/>
              <a:t>timeseries</a:t>
            </a:r>
            <a:r>
              <a:rPr lang="en-US" sz="900" baseline="0" dirty="0" smtClean="0"/>
              <a:t> lack the same sharp plumes as the primary emissions of aromatics, except for the biomass burning plume.  This is consistent with secondary formation as their primary atmospheric source.</a:t>
            </a:r>
          </a:p>
          <a:p>
            <a:pPr marL="171450" indent="-171450">
              <a:buFontTx/>
              <a:buChar char="-"/>
            </a:pPr>
            <a:r>
              <a:rPr lang="en-US" sz="900" baseline="0" dirty="0" smtClean="0"/>
              <a:t>Acetic acid and ethanol from agricultural activities.  Weld county is home to over half a million beef and dairy </a:t>
            </a:r>
            <a:r>
              <a:rPr lang="en-US" sz="900" baseline="0" dirty="0" err="1" smtClean="0"/>
              <a:t>cttle</a:t>
            </a:r>
            <a:r>
              <a:rPr lang="en-US" sz="900" baseline="0" dirty="0" smtClean="0"/>
              <a:t> in over 100 feedlots.</a:t>
            </a:r>
            <a:endParaRPr lang="en-US" sz="900" dirty="0" smtClean="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23245870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Update pictures and</a:t>
            </a:r>
            <a:r>
              <a:rPr lang="en-US" baseline="0" dirty="0" smtClean="0"/>
              <a:t> add </a:t>
            </a:r>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23706420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30</a:t>
            </a:fld>
            <a:endParaRPr lang="en-US"/>
          </a:p>
        </p:txBody>
      </p:sp>
    </p:spTree>
    <p:extLst>
      <p:ext uri="{BB962C8B-B14F-4D97-AF65-F5344CB8AC3E}">
        <p14:creationId xmlns:p14="http://schemas.microsoft.com/office/powerpoint/2010/main" val="7359559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36847" indent="-236847"/>
            <a:r>
              <a:rPr lang="en-US" sz="2131" dirty="0" smtClean="0"/>
              <a:t>In the Denver-Julesburg Basin, livestock and oil and natural gas extraction are co-located, and both emit methane.</a:t>
            </a:r>
          </a:p>
          <a:p>
            <a:pPr marL="236847" indent="-236847"/>
            <a:endParaRPr lang="en-US" sz="1865" dirty="0" smtClean="0"/>
          </a:p>
          <a:p>
            <a:pPr marL="236847" indent="-236847"/>
            <a:r>
              <a:rPr lang="en-US" sz="2131" dirty="0" smtClean="0"/>
              <a:t>Methane emissions from agriculture must be understood to attribute measured emissions to a specific source sector.</a:t>
            </a:r>
          </a:p>
          <a:p>
            <a:pPr marL="236847" indent="-236847"/>
            <a:endParaRPr lang="en-US" sz="2131" dirty="0" smtClean="0"/>
          </a:p>
          <a:p>
            <a:pPr marL="236847" indent="-236847"/>
            <a:r>
              <a:rPr lang="en-US" sz="2131" dirty="0" smtClean="0"/>
              <a:t>Ammonia measured by TOF-CIMS (H3O+ ionization), NH3-CIMS (acetone dimer ionization), and Picarro CRD</a:t>
            </a:r>
          </a:p>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4</a:t>
            </a:fld>
            <a:endParaRPr lang="en-US"/>
          </a:p>
        </p:txBody>
      </p:sp>
    </p:spTree>
    <p:extLst>
      <p:ext uri="{BB962C8B-B14F-4D97-AF65-F5344CB8AC3E}">
        <p14:creationId xmlns:p14="http://schemas.microsoft.com/office/powerpoint/2010/main" val="42002194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Highly spatial van measurements are</a:t>
            </a:r>
            <a:r>
              <a:rPr lang="en-US" altLang="zh-CN" sz="1200" dirty="0" smtClean="0"/>
              <a:t> used to determine the </a:t>
            </a:r>
            <a:r>
              <a:rPr lang="en-US" altLang="zh-CN" sz="1200" dirty="0" smtClean="0">
                <a:solidFill>
                  <a:srgbClr val="0000FF"/>
                </a:solidFill>
              </a:rPr>
              <a:t>sources of various VOCs within feedlots</a:t>
            </a:r>
          </a:p>
          <a:p>
            <a:endParaRPr lang="en-US" altLang="zh-CN" sz="1200" dirty="0" smtClean="0">
              <a:solidFill>
                <a:srgbClr val="0000FF"/>
              </a:solidFill>
            </a:endParaRPr>
          </a:p>
          <a:p>
            <a:r>
              <a:rPr lang="en-US" sz="1200" dirty="0" smtClean="0">
                <a:solidFill>
                  <a:srgbClr val="0000FF"/>
                </a:solidFill>
              </a:rPr>
              <a:t>Alcohols</a:t>
            </a:r>
            <a:r>
              <a:rPr lang="en-US" sz="1200" dirty="0" smtClean="0"/>
              <a:t> are mainly from </a:t>
            </a:r>
            <a:r>
              <a:rPr lang="en-US" sz="1200" dirty="0" smtClean="0">
                <a:solidFill>
                  <a:srgbClr val="0000FF"/>
                </a:solidFill>
              </a:rPr>
              <a:t>feed storage/handling</a:t>
            </a:r>
            <a:r>
              <a:rPr lang="en-US" sz="1200" dirty="0" smtClean="0"/>
              <a:t>, whereas </a:t>
            </a:r>
            <a:r>
              <a:rPr lang="en-US" sz="1200" dirty="0" smtClean="0">
                <a:solidFill>
                  <a:srgbClr val="FF0000"/>
                </a:solidFill>
              </a:rPr>
              <a:t>amines, amides and phenolic</a:t>
            </a:r>
            <a:r>
              <a:rPr lang="en-US" sz="1200" dirty="0" smtClean="0"/>
              <a:t> species are mainly from </a:t>
            </a:r>
            <a:r>
              <a:rPr lang="en-US" sz="1200" dirty="0" smtClean="0">
                <a:solidFill>
                  <a:srgbClr val="FF0000"/>
                </a:solidFill>
              </a:rPr>
              <a:t>animals/waste</a:t>
            </a:r>
          </a:p>
        </p:txBody>
      </p:sp>
      <p:sp>
        <p:nvSpPr>
          <p:cNvPr id="4" name="Slide Number Placeholder 3"/>
          <p:cNvSpPr>
            <a:spLocks noGrp="1"/>
          </p:cNvSpPr>
          <p:nvPr>
            <p:ph type="sldNum" sz="quarter" idx="10"/>
          </p:nvPr>
        </p:nvSpPr>
        <p:spPr/>
        <p:txBody>
          <a:bodyPr/>
          <a:lstStyle/>
          <a:p>
            <a:fld id="{01FA8E98-0E66-4636-A50D-A34D0E11ACC1}" type="slidenum">
              <a:rPr lang="en-US" smtClean="0"/>
              <a:t>5</a:t>
            </a:fld>
            <a:endParaRPr lang="en-US"/>
          </a:p>
        </p:txBody>
      </p:sp>
    </p:spTree>
    <p:extLst>
      <p:ext uri="{BB962C8B-B14F-4D97-AF65-F5344CB8AC3E}">
        <p14:creationId xmlns:p14="http://schemas.microsoft.com/office/powerpoint/2010/main" val="2836273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solidFill>
                  <a:srgbClr val="0000FF"/>
                </a:solidFill>
              </a:rPr>
              <a:t>Concentrations and OH reactivity </a:t>
            </a:r>
            <a:r>
              <a:rPr lang="en-US" sz="1200" dirty="0" smtClean="0"/>
              <a:t>dominated by </a:t>
            </a:r>
            <a:r>
              <a:rPr lang="en-US" sz="1200" dirty="0" smtClean="0">
                <a:solidFill>
                  <a:srgbClr val="0000FF"/>
                </a:solidFill>
              </a:rPr>
              <a:t>feed</a:t>
            </a:r>
            <a:r>
              <a:rPr lang="en-US" sz="1200" dirty="0" smtClean="0"/>
              <a:t>, </a:t>
            </a:r>
            <a:r>
              <a:rPr lang="en-US" sz="1200" dirty="0" smtClean="0">
                <a:solidFill>
                  <a:srgbClr val="FF0000"/>
                </a:solidFill>
              </a:rPr>
              <a:t>odor and NO3 reactivity </a:t>
            </a:r>
            <a:r>
              <a:rPr lang="en-US" sz="1200" dirty="0" smtClean="0"/>
              <a:t>by </a:t>
            </a:r>
            <a:r>
              <a:rPr lang="en-US" sz="1200" dirty="0" smtClean="0">
                <a:solidFill>
                  <a:srgbClr val="FF0000"/>
                </a:solidFill>
              </a:rPr>
              <a:t>animals</a:t>
            </a:r>
          </a:p>
          <a:p>
            <a:endParaRPr lang="en-US" sz="1200" dirty="0" smtClean="0">
              <a:solidFill>
                <a:srgbClr val="FF0000"/>
              </a:solidFill>
            </a:endParaRPr>
          </a:p>
          <a:p>
            <a:r>
              <a:rPr lang="en-US" sz="1200" dirty="0" smtClean="0">
                <a:solidFill>
                  <a:srgbClr val="FF0000"/>
                </a:solidFill>
              </a:rPr>
              <a:t>Odor activity = which compounds contribute the most to smell (concentration/odor threshold).  Something that smells really bad will have a very small threshold (inverse</a:t>
            </a:r>
            <a:r>
              <a:rPr lang="en-US" sz="1200" baseline="0" dirty="0" smtClean="0">
                <a:solidFill>
                  <a:srgbClr val="FF0000"/>
                </a:solidFill>
              </a:rPr>
              <a:t> relationship).</a:t>
            </a:r>
            <a:endParaRPr lang="en-US" sz="1200" dirty="0" smtClean="0">
              <a:solidFill>
                <a:srgbClr val="FF0000"/>
              </a:solidFill>
            </a:endParaRPr>
          </a:p>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6</a:t>
            </a:fld>
            <a:endParaRPr lang="en-US"/>
          </a:p>
        </p:txBody>
      </p:sp>
    </p:spTree>
    <p:extLst>
      <p:ext uri="{BB962C8B-B14F-4D97-AF65-F5344CB8AC3E}">
        <p14:creationId xmlns:p14="http://schemas.microsoft.com/office/powerpoint/2010/main" val="21404776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comparison:</a:t>
            </a:r>
            <a:r>
              <a:rPr lang="en-US" baseline="0" dirty="0" smtClean="0"/>
              <a:t> Diesel is 20% of on-road fuel use (by volume)</a:t>
            </a:r>
          </a:p>
          <a:p>
            <a:endParaRPr lang="en-US" baseline="0" dirty="0" smtClean="0"/>
          </a:p>
          <a:p>
            <a:r>
              <a:rPr lang="en-US" baseline="0" dirty="0" smtClean="0"/>
              <a:t>Previous studies: </a:t>
            </a:r>
            <a:r>
              <a:rPr lang="en-US" baseline="0" dirty="0" err="1" smtClean="0"/>
              <a:t>Gentner</a:t>
            </a:r>
            <a:r>
              <a:rPr lang="en-US" baseline="0" dirty="0" smtClean="0"/>
              <a:t> 2009 EST: about 30% of VOC overall comes from gas vapor</a:t>
            </a:r>
            <a:endParaRPr lang="en-US" dirty="0" smtClean="0"/>
          </a:p>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7</a:t>
            </a:fld>
            <a:endParaRPr lang="en-US"/>
          </a:p>
        </p:txBody>
      </p:sp>
    </p:spTree>
    <p:extLst>
      <p:ext uri="{BB962C8B-B14F-4D97-AF65-F5344CB8AC3E}">
        <p14:creationId xmlns:p14="http://schemas.microsoft.com/office/powerpoint/2010/main" val="7234996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Point of comparison:</a:t>
            </a:r>
            <a:r>
              <a:rPr lang="en-US" baseline="0" dirty="0" smtClean="0"/>
              <a:t> Diesel is 20% of on-road fuel use (by volume)</a:t>
            </a:r>
          </a:p>
          <a:p>
            <a:endParaRPr lang="en-US" baseline="0" dirty="0" smtClean="0"/>
          </a:p>
          <a:p>
            <a:r>
              <a:rPr lang="en-US" baseline="0" dirty="0" smtClean="0"/>
              <a:t>Previous studies: </a:t>
            </a:r>
            <a:r>
              <a:rPr lang="en-US" baseline="0" dirty="0" err="1" smtClean="0"/>
              <a:t>Gentner</a:t>
            </a:r>
            <a:r>
              <a:rPr lang="en-US" baseline="0" dirty="0" smtClean="0"/>
              <a:t> 2009 EST: about 30% of VOC overall comes from gas vapor</a:t>
            </a:r>
            <a:endParaRPr lang="en-US" dirty="0" smtClean="0"/>
          </a:p>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8</a:t>
            </a:fld>
            <a:endParaRPr lang="en-US"/>
          </a:p>
        </p:txBody>
      </p:sp>
    </p:spTree>
    <p:extLst>
      <p:ext uri="{BB962C8B-B14F-4D97-AF65-F5344CB8AC3E}">
        <p14:creationId xmlns:p14="http://schemas.microsoft.com/office/powerpoint/2010/main" val="24656152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9</a:t>
            </a:fld>
            <a:endParaRPr lang="en-US"/>
          </a:p>
        </p:txBody>
      </p:sp>
    </p:spTree>
    <p:extLst>
      <p:ext uri="{BB962C8B-B14F-4D97-AF65-F5344CB8AC3E}">
        <p14:creationId xmlns:p14="http://schemas.microsoft.com/office/powerpoint/2010/main" val="37218523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FA8E98-0E66-4636-A50D-A34D0E11ACC1}" type="slidenum">
              <a:rPr lang="en-US" smtClean="0"/>
              <a:t>10</a:t>
            </a:fld>
            <a:endParaRPr lang="en-US"/>
          </a:p>
        </p:txBody>
      </p:sp>
    </p:spTree>
    <p:extLst>
      <p:ext uri="{BB962C8B-B14F-4D97-AF65-F5344CB8AC3E}">
        <p14:creationId xmlns:p14="http://schemas.microsoft.com/office/powerpoint/2010/main" val="3288469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83B6C7F-B900-0A43-94B4-DC20131F163B}" type="datetime1">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8365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5BC1474-53EA-6842-B3DA-6FDC228C6615}" type="datetime1">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28011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C03FE2B-941C-3E41-809F-5E82498586AE}" type="datetime1">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48493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992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2430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787651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5542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42050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4622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76788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5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9507845-43DD-9C47-9833-2149047FC2C6}" type="datetime1">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616996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95713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36262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33763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157675703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1152750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3" name="Slide Number Placeholder 12"/>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4" name="Footer Placeholder 13"/>
          <p:cNvSpPr>
            <a:spLocks noGrp="1"/>
          </p:cNvSpPr>
          <p:nvPr>
            <p:ph type="ftr" sz="quarter" idx="12"/>
          </p:nvPr>
        </p:nvSpPr>
        <p:spPr/>
        <p:txBody>
          <a:bodyPr/>
          <a:lstStyle/>
          <a:p>
            <a:endParaRPr lang="en-US">
              <a:solidFill>
                <a:srgbClr val="FFFFFF">
                  <a:alpha val="60000"/>
                </a:srgbClr>
              </a:solidFill>
            </a:endParaRP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5298963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9" name="Slide Number Placeholder 8"/>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0" name="Footer Placeholder 9"/>
          <p:cNvSpPr>
            <a:spLocks noGrp="1"/>
          </p:cNvSpPr>
          <p:nvPr>
            <p:ph type="ftr" sz="quarter" idx="12"/>
          </p:nvPr>
        </p:nvSpPr>
        <p:spPr/>
        <p:txBody>
          <a:bodyPr/>
          <a:lstStyle/>
          <a:p>
            <a:endParaRPr lang="en-US">
              <a:solidFill>
                <a:srgbClr val="FFFFFF">
                  <a:alpha val="60000"/>
                </a:srgb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2737492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941469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8" name="Slide Number Placeholder 7"/>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9" name="Footer Placeholder 8"/>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1123196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6" name="Slide Number Placeholder 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7" name="Footer Placeholder 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2470453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0E5742A-361D-AE40-95DB-86DEC7D2047E}" type="datetime1">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03748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solidFill>
                  <a:srgbClr val="FFFFFF"/>
                </a:solidFill>
                <a:effectLst>
                  <a:outerShdw blurRad="38100" dist="38100" dir="2700000" algn="tl">
                    <a:srgbClr val="000000">
                      <a:alpha val="43137"/>
                    </a:srgbClr>
                  </a:outerShdw>
                </a:effectLst>
              </a:rPr>
              <a:t>{</a:t>
            </a:r>
            <a:endParaRPr lang="en-US" sz="8000"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4948015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4" name="Slide Number Placeholder 13"/>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5" name="Footer Placeholder 14"/>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6302797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232044327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298906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1649802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438282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3" name="Slide Number Placeholder 12"/>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4" name="Footer Placeholder 13"/>
          <p:cNvSpPr>
            <a:spLocks noGrp="1"/>
          </p:cNvSpPr>
          <p:nvPr>
            <p:ph type="ftr" sz="quarter" idx="12"/>
          </p:nvPr>
        </p:nvSpPr>
        <p:spPr/>
        <p:txBody>
          <a:bodyPr/>
          <a:lstStyle/>
          <a:p>
            <a:endParaRPr lang="en-US">
              <a:solidFill>
                <a:srgbClr val="FFFFFF">
                  <a:alpha val="60000"/>
                </a:srgbClr>
              </a:solidFill>
            </a:endParaRP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19853510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9" name="Slide Number Placeholder 8"/>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0" name="Footer Placeholder 9"/>
          <p:cNvSpPr>
            <a:spLocks noGrp="1"/>
          </p:cNvSpPr>
          <p:nvPr>
            <p:ph type="ftr" sz="quarter" idx="12"/>
          </p:nvPr>
        </p:nvSpPr>
        <p:spPr/>
        <p:txBody>
          <a:bodyPr/>
          <a:lstStyle/>
          <a:p>
            <a:endParaRPr lang="en-US">
              <a:solidFill>
                <a:srgbClr val="FFFFFF">
                  <a:alpha val="60000"/>
                </a:srgb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9905285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30698573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8" name="Slide Number Placeholder 7"/>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9" name="Footer Placeholder 8"/>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68993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9C74D40-1969-2D49-AA95-7384623BF1CE}" type="datetime1">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18486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6" name="Slide Number Placeholder 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7" name="Footer Placeholder 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24221972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solidFill>
                  <a:srgbClr val="FFFFFF"/>
                </a:solidFill>
                <a:effectLst>
                  <a:outerShdw blurRad="38100" dist="38100" dir="2700000" algn="tl">
                    <a:srgbClr val="000000">
                      <a:alpha val="43137"/>
                    </a:srgbClr>
                  </a:outerShdw>
                </a:effectLst>
              </a:rPr>
              <a:t>{</a:t>
            </a:r>
            <a:endParaRPr lang="en-US" sz="8000"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70175681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4" name="Slide Number Placeholder 13"/>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5" name="Footer Placeholder 14"/>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90160723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3067149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2400622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extBox 7"/>
          <p:cNvSpPr txBox="1"/>
          <p:nvPr/>
        </p:nvSpPr>
        <p:spPr>
          <a:xfrm>
            <a:off x="2438400" y="3159761"/>
            <a:ext cx="609600" cy="1034129"/>
          </a:xfrm>
          <a:prstGeom prst="rect">
            <a:avLst/>
          </a:prstGeom>
          <a:noFill/>
        </p:spPr>
        <p:txBody>
          <a:bodyPr wrap="square" lIns="0" tIns="9144" rIns="0" bIns="9144" rtlCol="0" anchor="ctr"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2" name="Title 1"/>
          <p:cNvSpPr>
            <a:spLocks noGrp="1"/>
          </p:cNvSpPr>
          <p:nvPr>
            <p:ph type="ctrTitle"/>
          </p:nvPr>
        </p:nvSpPr>
        <p:spPr>
          <a:xfrm>
            <a:off x="1036320" y="1219200"/>
            <a:ext cx="10058400" cy="2152650"/>
          </a:xfrm>
        </p:spPr>
        <p:txBody>
          <a:bodyPr>
            <a:noAutofit/>
          </a:bodyPr>
          <a:lstStyle>
            <a:lvl1pPr>
              <a:defRPr sz="600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844800" y="3375491"/>
            <a:ext cx="8229600" cy="685800"/>
          </a:xfrm>
        </p:spPr>
        <p:txBody>
          <a:bodyPr anchor="ctr"/>
          <a:lstStyle>
            <a:lvl1pPr marL="0" indent="0" algn="l">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14782982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Title 12"/>
          <p:cNvSpPr>
            <a:spLocks noGrp="1"/>
          </p:cNvSpPr>
          <p:nvPr>
            <p:ph type="title"/>
          </p:nvPr>
        </p:nvSpPr>
        <p:spPr/>
        <p:txBody>
          <a:bodyPr/>
          <a:lstStyle/>
          <a:p>
            <a:r>
              <a:rPr lang="en-US" smtClean="0"/>
              <a:t>Click to edit Master title style</a:t>
            </a:r>
            <a:endParaRPr lang="en-US"/>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224588975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TextBox 7"/>
          <p:cNvSpPr txBox="1"/>
          <p:nvPr/>
        </p:nvSpPr>
        <p:spPr>
          <a:xfrm>
            <a:off x="5689600" y="4074498"/>
            <a:ext cx="609600" cy="1015663"/>
          </a:xfrm>
          <a:prstGeom prst="rect">
            <a:avLst/>
          </a:prstGeom>
          <a:noFill/>
        </p:spPr>
        <p:txBody>
          <a:bodyPr wrap="square" lIns="0" tIns="0" rIns="0" bIns="0" rtlCol="0" anchor="t" anchorCtr="0">
            <a:spAutoFit/>
          </a:bodyPr>
          <a:lstStyle/>
          <a:p>
            <a:r>
              <a:rPr lang="en-US" sz="6600" dirty="0" smtClean="0">
                <a:solidFill>
                  <a:srgbClr val="FFFFFF"/>
                </a:solidFill>
                <a:effectLst>
                  <a:outerShdw blurRad="38100" dist="38100" dir="2700000" algn="tl">
                    <a:srgbClr val="000000">
                      <a:alpha val="43137"/>
                    </a:srgbClr>
                  </a:outerShdw>
                </a:effectLst>
              </a:rPr>
              <a:t>{</a:t>
            </a:r>
            <a:endParaRPr lang="en-US" sz="6600" dirty="0">
              <a:solidFill>
                <a:srgbClr val="FFFFFF"/>
              </a:solidFill>
              <a:effectLst>
                <a:outerShdw blurRad="38100" dist="38100" dir="2700000" algn="tl">
                  <a:srgbClr val="000000">
                    <a:alpha val="43137"/>
                  </a:srgbClr>
                </a:outerShdw>
              </a:effectLst>
            </a:endParaRPr>
          </a:p>
        </p:txBody>
      </p:sp>
      <p:sp>
        <p:nvSpPr>
          <p:cNvPr id="3" name="Text Placeholder 2"/>
          <p:cNvSpPr>
            <a:spLocks noGrp="1"/>
          </p:cNvSpPr>
          <p:nvPr>
            <p:ph type="body" idx="1"/>
          </p:nvPr>
        </p:nvSpPr>
        <p:spPr>
          <a:xfrm>
            <a:off x="6096000" y="4267368"/>
            <a:ext cx="4978400" cy="731520"/>
          </a:xfrm>
        </p:spPr>
        <p:txBody>
          <a:bodyPr anchor="ctr">
            <a:normAutofit/>
          </a:bodyPr>
          <a:lstStyle>
            <a:lvl1pPr marL="0" indent="0">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2" name="Date Placeholder 11"/>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3" name="Slide Number Placeholder 12"/>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4" name="Footer Placeholder 13"/>
          <p:cNvSpPr>
            <a:spLocks noGrp="1"/>
          </p:cNvSpPr>
          <p:nvPr>
            <p:ph type="ftr" sz="quarter" idx="12"/>
          </p:nvPr>
        </p:nvSpPr>
        <p:spPr/>
        <p:txBody>
          <a:bodyPr/>
          <a:lstStyle/>
          <a:p>
            <a:endParaRPr lang="en-US">
              <a:solidFill>
                <a:srgbClr val="FFFFFF">
                  <a:alpha val="60000"/>
                </a:srgbClr>
              </a:solidFill>
            </a:endParaRPr>
          </a:p>
        </p:txBody>
      </p:sp>
      <p:sp>
        <p:nvSpPr>
          <p:cNvPr id="4" name="Title 3"/>
          <p:cNvSpPr>
            <a:spLocks noGrp="1"/>
          </p:cNvSpPr>
          <p:nvPr>
            <p:ph type="title"/>
          </p:nvPr>
        </p:nvSpPr>
        <p:spPr>
          <a:xfrm>
            <a:off x="3048000" y="1905000"/>
            <a:ext cx="8046720" cy="2350008"/>
          </a:xfrm>
        </p:spPr>
        <p:txBody>
          <a:bodyPr/>
          <a:lstStyle>
            <a:lvl1pPr marL="0" algn="l" defTabSz="914400" rtl="0" eaLnBrk="1" latinLnBrk="0" hangingPunct="1">
              <a:spcBef>
                <a:spcPct val="0"/>
              </a:spcBef>
              <a:buNone/>
              <a:defRPr lang="en-US" sz="5400" b="0" kern="1200" cap="none" dirty="0" smtClean="0">
                <a:solidFill>
                  <a:schemeClr val="tx1"/>
                </a:solidFill>
                <a:effectLst>
                  <a:outerShdw blurRad="38100" dist="38100" dir="2700000" algn="tl">
                    <a:srgbClr val="000000">
                      <a:alpha val="43137"/>
                    </a:srgbClr>
                  </a:outerShdw>
                </a:effectLst>
                <a:latin typeface="+mj-lt"/>
                <a:ea typeface="+mj-ea"/>
                <a:cs typeface="+mj-cs"/>
              </a:defRPr>
            </a:lvl1pPr>
          </a:lstStyle>
          <a:p>
            <a:r>
              <a:rPr lang="en-US" smtClean="0"/>
              <a:t>Click to edit Master title style</a:t>
            </a:r>
            <a:endParaRPr lang="en-US" dirty="0"/>
          </a:p>
        </p:txBody>
      </p:sp>
    </p:spTree>
    <p:extLst>
      <p:ext uri="{BB962C8B-B14F-4D97-AF65-F5344CB8AC3E}">
        <p14:creationId xmlns:p14="http://schemas.microsoft.com/office/powerpoint/2010/main" val="229352125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Date Placeholder 7"/>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9" name="Slide Number Placeholder 8"/>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0" name="Footer Placeholder 9"/>
          <p:cNvSpPr>
            <a:spLocks noGrp="1"/>
          </p:cNvSpPr>
          <p:nvPr>
            <p:ph type="ftr" sz="quarter" idx="12"/>
          </p:nvPr>
        </p:nvSpPr>
        <p:spPr/>
        <p:txBody>
          <a:bodyPr/>
          <a:lstStyle/>
          <a:p>
            <a:endParaRPr lang="en-US">
              <a:solidFill>
                <a:srgbClr val="FFFFFF">
                  <a:alpha val="60000"/>
                </a:srgbClr>
              </a:solidFill>
            </a:endParaRPr>
          </a:p>
        </p:txBody>
      </p:sp>
      <p:sp>
        <p:nvSpPr>
          <p:cNvPr id="11" name="Title 10"/>
          <p:cNvSpPr>
            <a:spLocks noGrp="1"/>
          </p:cNvSpPr>
          <p:nvPr>
            <p:ph type="title"/>
          </p:nvPr>
        </p:nvSpPr>
        <p:spPr/>
        <p:txBody>
          <a:bodyPr/>
          <a:lstStyle/>
          <a:p>
            <a:r>
              <a:rPr lang="en-US" smtClean="0"/>
              <a:t>Click to edit Master title style</a:t>
            </a:r>
            <a:endParaRPr lang="en-US" dirty="0"/>
          </a:p>
        </p:txBody>
      </p:sp>
      <p:sp>
        <p:nvSpPr>
          <p:cNvPr id="5" name="Content Placeholder 4"/>
          <p:cNvSpPr>
            <a:spLocks noGrp="1"/>
          </p:cNvSpPr>
          <p:nvPr>
            <p:ph sz="quarter" idx="13"/>
          </p:nvPr>
        </p:nvSpPr>
        <p:spPr>
          <a:xfrm>
            <a:off x="1792224" y="658368"/>
            <a:ext cx="4364736" cy="3429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Content Placeholder 6"/>
          <p:cNvSpPr>
            <a:spLocks noGrp="1"/>
          </p:cNvSpPr>
          <p:nvPr>
            <p:ph sz="quarter" idx="14"/>
          </p:nvPr>
        </p:nvSpPr>
        <p:spPr>
          <a:xfrm>
            <a:off x="6705600" y="658369"/>
            <a:ext cx="4364736" cy="34321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507518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816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792224" y="1371600"/>
            <a:ext cx="4368800"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705600" y="661976"/>
            <a:ext cx="4364736" cy="639762"/>
          </a:xfrm>
        </p:spPr>
        <p:txBody>
          <a:bodyPr anchor="ctr">
            <a:noAutofit/>
          </a:bodyPr>
          <a:lstStyle>
            <a:lvl1pPr marL="0" indent="0">
              <a:buNone/>
              <a:defRPr sz="22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705600" y="1371600"/>
            <a:ext cx="4364736" cy="27432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TextBox 12"/>
          <p:cNvSpPr txBox="1"/>
          <p:nvPr/>
        </p:nvSpPr>
        <p:spPr>
          <a:xfrm>
            <a:off x="1408853"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8" name="TextBox 17"/>
          <p:cNvSpPr txBox="1"/>
          <p:nvPr/>
        </p:nvSpPr>
        <p:spPr>
          <a:xfrm>
            <a:off x="6373707" y="520192"/>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2" name="Title 11"/>
          <p:cNvSpPr>
            <a:spLocks noGrp="1"/>
          </p:cNvSpPr>
          <p:nvPr>
            <p:ph type="title"/>
          </p:nvPr>
        </p:nvSpPr>
        <p:spPr/>
        <p:txBody>
          <a:bodyPr/>
          <a:lstStyle/>
          <a:p>
            <a:r>
              <a:rPr lang="en-US" smtClean="0"/>
              <a:t>Click to edit Master title style</a:t>
            </a:r>
            <a:endParaRPr lang="en-US" dirty="0"/>
          </a:p>
        </p:txBody>
      </p:sp>
      <p:sp>
        <p:nvSpPr>
          <p:cNvPr id="14" name="Date Placeholder 1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5" name="Slide Number Placeholder 14"/>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6" name="Footer Placeholder 15"/>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635142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ED79F2-8D09-F343-924F-FFCF61B97387}" type="datetime1">
              <a:rPr lang="en-US" smtClean="0">
                <a:solidFill>
                  <a:prstClr val="black">
                    <a:tint val="75000"/>
                  </a:prstClr>
                </a:solidFill>
              </a:rPr>
              <a:pPr/>
              <a:t>5/2/2017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45503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7" name="Date Placeholder 6"/>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8" name="Slide Number Placeholder 7"/>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9" name="Footer Placeholder 8"/>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02368332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6" name="Slide Number Placeholder 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7" name="Footer Placeholder 6"/>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20772608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TextBox 8"/>
          <p:cNvSpPr txBox="1"/>
          <p:nvPr/>
        </p:nvSpPr>
        <p:spPr>
          <a:xfrm>
            <a:off x="7105227" y="1774588"/>
            <a:ext cx="609600" cy="1231106"/>
          </a:xfrm>
          <a:prstGeom prst="rect">
            <a:avLst/>
          </a:prstGeom>
          <a:noFill/>
        </p:spPr>
        <p:txBody>
          <a:bodyPr wrap="square" lIns="0" tIns="0" rIns="0" bIns="0" rtlCol="0" anchor="t" anchorCtr="0">
            <a:spAutoFit/>
          </a:bodyPr>
          <a:lstStyle/>
          <a:p>
            <a:r>
              <a:rPr lang="en-US" sz="8000" dirty="0" smtClean="0">
                <a:solidFill>
                  <a:srgbClr val="FFFFFF"/>
                </a:solidFill>
                <a:effectLst>
                  <a:outerShdw blurRad="38100" dist="38100" dir="2700000" algn="tl">
                    <a:srgbClr val="000000">
                      <a:alpha val="43137"/>
                    </a:srgbClr>
                  </a:outerShdw>
                </a:effectLst>
              </a:rPr>
              <a:t>{</a:t>
            </a:r>
            <a:endParaRPr lang="en-US" sz="8000" dirty="0">
              <a:solidFill>
                <a:srgbClr val="FFFFFF"/>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17600" y="685801"/>
            <a:ext cx="5791200" cy="3429000"/>
          </a:xfrm>
        </p:spPr>
        <p:txBody>
          <a:bodyPr anchor="ct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00" y="685801"/>
            <a:ext cx="3454400" cy="3429000"/>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5" name="Date Placeholder 14"/>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6" name="Slide Number Placeholder 15"/>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7" name="Footer Placeholder 16"/>
          <p:cNvSpPr>
            <a:spLocks noGrp="1"/>
          </p:cNvSpPr>
          <p:nvPr>
            <p:ph type="ftr" sz="quarter" idx="12"/>
          </p:nvPr>
        </p:nvSpPr>
        <p:spPr/>
        <p:txBody>
          <a:bodyPr/>
          <a:lstStyle/>
          <a:p>
            <a:endParaRPr lang="en-US">
              <a:solidFill>
                <a:srgbClr val="FFFFFF">
                  <a:alpha val="60000"/>
                </a:srgbClr>
              </a:solidFill>
            </a:endParaRPr>
          </a:p>
        </p:txBody>
      </p:sp>
      <p:sp>
        <p:nvSpPr>
          <p:cNvPr id="18" name="Title 17"/>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val="200188147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625600" y="612776"/>
            <a:ext cx="8940800" cy="2546985"/>
          </a:xfrm>
          <a:effectLst>
            <a:outerShdw blurRad="152400" dist="317500" dir="5400000" sx="90000" sy="-19000" rotWithShape="0">
              <a:prstClr val="black">
                <a:alpha val="15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3657600" y="3453047"/>
            <a:ext cx="6705600" cy="720804"/>
          </a:xfrm>
        </p:spPr>
        <p:txBody>
          <a:bodyPr anchor="ct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9" name="TextBox 8"/>
          <p:cNvSpPr txBox="1"/>
          <p:nvPr/>
        </p:nvSpPr>
        <p:spPr>
          <a:xfrm>
            <a:off x="3247136" y="3331464"/>
            <a:ext cx="609600" cy="923330"/>
          </a:xfrm>
          <a:prstGeom prst="rect">
            <a:avLst/>
          </a:prstGeom>
          <a:noFill/>
        </p:spPr>
        <p:txBody>
          <a:bodyPr wrap="square" lIns="0" tIns="0" rIns="0" bIns="0" rtlCol="0" anchor="t" anchorCtr="0">
            <a:spAutoFit/>
          </a:bodyPr>
          <a:lstStyle/>
          <a:p>
            <a:r>
              <a:rPr lang="en-US" sz="6000" dirty="0" smtClean="0">
                <a:solidFill>
                  <a:srgbClr val="FFFFFF"/>
                </a:solidFill>
                <a:effectLst>
                  <a:outerShdw blurRad="38100" dist="38100" dir="2700000" algn="tl">
                    <a:srgbClr val="000000">
                      <a:alpha val="43137"/>
                    </a:srgbClr>
                  </a:outerShdw>
                </a:effectLst>
              </a:rPr>
              <a:t>{</a:t>
            </a:r>
            <a:endParaRPr lang="en-US" sz="6000" dirty="0">
              <a:solidFill>
                <a:srgbClr val="FFFFFF"/>
              </a:solidFill>
              <a:effectLst>
                <a:outerShdw blurRad="38100" dist="38100" dir="2700000" algn="tl">
                  <a:srgbClr val="000000">
                    <a:alpha val="43137"/>
                  </a:srgbClr>
                </a:outerShdw>
              </a:effectLst>
            </a:endParaRPr>
          </a:p>
        </p:txBody>
      </p:sp>
      <p:sp>
        <p:nvSpPr>
          <p:cNvPr id="11" name="Title 10"/>
          <p:cNvSpPr>
            <a:spLocks noGrp="1"/>
          </p:cNvSpPr>
          <p:nvPr>
            <p:ph type="title"/>
          </p:nvPr>
        </p:nvSpPr>
        <p:spPr/>
        <p:txBody>
          <a:bodyPr/>
          <a:lstStyle/>
          <a:p>
            <a:r>
              <a:rPr lang="en-US" smtClean="0"/>
              <a:t>Click to edit Master title style</a:t>
            </a:r>
            <a:endParaRPr lang="en-US"/>
          </a:p>
        </p:txBody>
      </p:sp>
      <p:sp>
        <p:nvSpPr>
          <p:cNvPr id="13" name="Date Placeholder 12"/>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14" name="Slide Number Placeholder 13"/>
          <p:cNvSpPr>
            <a:spLocks noGrp="1"/>
          </p:cNvSpPr>
          <p:nvPr>
            <p:ph type="sldNum" sz="quarter" idx="11"/>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
        <p:nvSpPr>
          <p:cNvPr id="15" name="Footer Placeholder 14"/>
          <p:cNvSpPr>
            <a:spLocks noGrp="1"/>
          </p:cNvSpPr>
          <p:nvPr>
            <p:ph type="ftr" sz="quarter" idx="12"/>
          </p:nvPr>
        </p:nvSpPr>
        <p:spPr/>
        <p:txBody>
          <a:bodyPr/>
          <a:lstStyle/>
          <a:p>
            <a:endParaRPr lang="en-US">
              <a:solidFill>
                <a:srgbClr val="FFFFFF">
                  <a:alpha val="60000"/>
                </a:srgbClr>
              </a:solidFill>
            </a:endParaRPr>
          </a:p>
        </p:txBody>
      </p:sp>
    </p:spTree>
    <p:extLst>
      <p:ext uri="{BB962C8B-B14F-4D97-AF65-F5344CB8AC3E}">
        <p14:creationId xmlns:p14="http://schemas.microsoft.com/office/powerpoint/2010/main" val="38767023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844800" y="685802"/>
            <a:ext cx="7721600" cy="3505199"/>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367627764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12800" y="609601"/>
            <a:ext cx="2844800" cy="51816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3860800" y="685801"/>
            <a:ext cx="6705600" cy="45720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11"/>
          </p:nvPr>
        </p:nvSpPr>
        <p:spPr/>
        <p:txBody>
          <a:bodyPr/>
          <a:lstStyle/>
          <a:p>
            <a:endParaRPr lang="en-US">
              <a:solidFill>
                <a:srgbClr val="FFFFFF">
                  <a:alpha val="60000"/>
                </a:srgbClr>
              </a:solidFill>
            </a:endParaRPr>
          </a:p>
        </p:txBody>
      </p:sp>
      <p:sp>
        <p:nvSpPr>
          <p:cNvPr id="6" name="Slide Number Placeholder 5"/>
          <p:cNvSpPr>
            <a:spLocks noGrp="1"/>
          </p:cNvSpPr>
          <p:nvPr>
            <p:ph type="sldNum" sz="quarter" idx="12"/>
          </p:nvPr>
        </p:nvSpPr>
        <p:spPr/>
        <p:txBody>
          <a:body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147844341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194650"/>
          </a:xfrm>
        </p:spPr>
        <p:txBody>
          <a:bodyPr wrap="none" anchor="t">
            <a:normAutofit/>
          </a:bodyPr>
          <a:lstStyle>
            <a:lvl1pPr algn="r">
              <a:defRPr sz="7200" b="0" spc="-225">
                <a:gradFill flip="none" rotWithShape="1">
                  <a:gsLst>
                    <a:gs pos="0">
                      <a:schemeClr val="tx1"/>
                    </a:gs>
                    <a:gs pos="68000">
                      <a:srgbClr val="F1F1F1"/>
                    </a:gs>
                    <a:gs pos="100000">
                      <a:schemeClr val="bg1">
                        <a:lumMod val="11000"/>
                        <a:lumOff val="89000"/>
                      </a:schemeClr>
                    </a:gs>
                  </a:gsLst>
                  <a:lin ang="5400000" scaled="1"/>
                  <a:tileRect/>
                </a:gradFill>
                <a:effectLst>
                  <a:outerShdw blurRad="469900" dist="342900" dir="5400000" sy="-20000" rotWithShape="0">
                    <a:prstClr val="black">
                      <a:alpha val="66000"/>
                    </a:prstClr>
                  </a:outerShdw>
                </a:effectLst>
              </a:defRPr>
            </a:lvl1pPr>
          </a:lstStyle>
          <a:p>
            <a:pPr lvl="0" algn="r"/>
            <a:r>
              <a:rPr lang="en-US" smtClean="0"/>
              <a:t>Click to edit Master title style</a:t>
            </a:r>
            <a:endParaRPr lang="en-US" dirty="0"/>
          </a:p>
        </p:txBody>
      </p:sp>
      <p:sp>
        <p:nvSpPr>
          <p:cNvPr id="3" name="Subtitle 2"/>
          <p:cNvSpPr>
            <a:spLocks noGrp="1"/>
          </p:cNvSpPr>
          <p:nvPr>
            <p:ph type="subTitle" idx="1"/>
          </p:nvPr>
        </p:nvSpPr>
        <p:spPr>
          <a:xfrm>
            <a:off x="2209799" y="3829879"/>
            <a:ext cx="9144000" cy="618523"/>
          </a:xfrm>
        </p:spPr>
        <p:txBody>
          <a:bodyPr vert="horz" lIns="91440" tIns="45720" rIns="91440" bIns="45720" rtlCol="0" anchor="b">
            <a:normAutofit/>
          </a:bodyPr>
          <a:lstStyle>
            <a:lvl1pPr marL="0" indent="0" algn="r">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stStyle>
          <a:p>
            <a:pPr marL="0" lvl="0" indent="0" algn="r">
              <a:buNone/>
            </a:pPr>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ECD19FB2-3AAB-4D03-B13A-2960828C78E3}"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85765042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406910710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194650"/>
          </a:xfrm>
        </p:spPr>
        <p:txBody>
          <a:bodyPr wrap="none" anchor="t">
            <a:normAutofit/>
          </a:bodyPr>
          <a:lstStyle>
            <a:lvl1pPr algn="l">
              <a:defRPr sz="7200" b="0" spc="-225">
                <a:gradFill flip="none" rotWithShape="1">
                  <a:gsLst>
                    <a:gs pos="32000">
                      <a:schemeClr val="tx1">
                        <a:lumMod val="89000"/>
                      </a:schemeClr>
                    </a:gs>
                    <a:gs pos="0">
                      <a:schemeClr val="bg1">
                        <a:lumMod val="32000"/>
                        <a:lumOff val="68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en-US" smtClean="0"/>
              <a:t>Click to edit Master title style</a:t>
            </a:r>
            <a:endParaRPr lang="en-US" dirty="0"/>
          </a:p>
        </p:txBody>
      </p:sp>
      <p:sp>
        <p:nvSpPr>
          <p:cNvPr id="8" name="Subtitle 2"/>
          <p:cNvSpPr>
            <a:spLocks noGrp="1"/>
          </p:cNvSpPr>
          <p:nvPr>
            <p:ph type="subTitle" idx="1"/>
          </p:nvPr>
        </p:nvSpPr>
        <p:spPr>
          <a:xfrm>
            <a:off x="854532" y="3829878"/>
            <a:ext cx="9144000" cy="617822"/>
          </a:xfrm>
        </p:spPr>
        <p:txBody>
          <a:bodyPr anchor="b">
            <a:normAutofit/>
          </a:bodyPr>
          <a:lstStyle>
            <a:lvl1pPr marL="0" indent="0" algn="l">
              <a:buNone/>
              <a:defRPr sz="24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F39F4F5-F4D2-4D2A-AB60-88D37ADCB869}"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245790775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20070055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EBB19C5-D72C-EE4D-9010-D9ACE8D8BAD4}" type="datetime1">
              <a:rPr lang="en-US" smtClean="0">
                <a:solidFill>
                  <a:prstClr val="black">
                    <a:tint val="75000"/>
                  </a:prstClr>
                </a:solidFill>
              </a:rPr>
              <a:pPr/>
              <a:t>5/2/2017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742065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20000" y="1681163"/>
            <a:ext cx="5025216" cy="823912"/>
          </a:xfrm>
        </p:spPr>
        <p:txBody>
          <a:bodyPr anchor="b">
            <a:normAutofit/>
          </a:bodyPr>
          <a:lstStyle>
            <a:lvl1pPr marL="0" indent="0">
              <a:buNone/>
              <a:defRPr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1120000" y="2505075"/>
            <a:ext cx="50252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19841" y="1681163"/>
            <a:ext cx="5035548" cy="823912"/>
          </a:xfrm>
        </p:spPr>
        <p:txBody>
          <a:bodyPr vert="horz" lIns="91440" tIns="45720" rIns="91440" bIns="45720" rtlCol="0" anchor="b">
            <a:normAutofit/>
          </a:bodyPr>
          <a:lstStyle>
            <a:lvl1pPr>
              <a:buNone/>
              <a:defRPr lang="en-US" sz="20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6" name="Content Placeholder 5"/>
          <p:cNvSpPr>
            <a:spLocks noGrp="1"/>
          </p:cNvSpPr>
          <p:nvPr>
            <p:ph sz="quarter" idx="4"/>
          </p:nvPr>
        </p:nvSpPr>
        <p:spPr>
          <a:xfrm>
            <a:off x="6319841" y="2505075"/>
            <a:ext cx="503554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8" name="Footer Placeholder 7"/>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34792367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3666127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3" name="Footer Placeholder 2"/>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361254733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54617456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1120001" y="2057400"/>
            <a:ext cx="3652025" cy="3811588"/>
          </a:xfrm>
        </p:spPr>
        <p:txBody>
          <a:bodyPr>
            <a:normAutofit/>
          </a:bodyPr>
          <a:lstStyle>
            <a:lvl1pPr marL="0" indent="0">
              <a:buNone/>
              <a:defRPr sz="14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3909281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2"/>
            <a:ext cx="10515600" cy="819355"/>
          </a:xfrm>
        </p:spPr>
        <p:txBody>
          <a:bodyPr anchor="b"/>
          <a:lstStyle>
            <a:lvl1pPr>
              <a:defRPr sz="24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39788" y="987427"/>
            <a:ext cx="10515600" cy="3379735"/>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US" dirty="0"/>
          </a:p>
        </p:txBody>
      </p:sp>
      <p:sp>
        <p:nvSpPr>
          <p:cNvPr id="4" name="Text Placeholder 3"/>
          <p:cNvSpPr>
            <a:spLocks noGrp="1"/>
          </p:cNvSpPr>
          <p:nvPr>
            <p:ph type="body" sz="half" idx="2"/>
          </p:nvPr>
        </p:nvSpPr>
        <p:spPr>
          <a:xfrm>
            <a:off x="839789" y="5186516"/>
            <a:ext cx="10514012" cy="682472"/>
          </a:xfrm>
        </p:spPr>
        <p:txBody>
          <a:bodyPr/>
          <a:lstStyle>
            <a:lvl1pPr marL="0" indent="0">
              <a:buNone/>
              <a:defRPr sz="12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B80C674-7DFC-42FE-B9CD-82963CDB1557}"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73391817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240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9" y="4489399"/>
            <a:ext cx="10514012" cy="1501826"/>
          </a:xfrm>
        </p:spPr>
        <p:txBody>
          <a:bodyPr anchor="ct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076456F-F47D-4F25-8053-2A695DA0CA7D}"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33056661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3300"/>
            </a:lvl1pPr>
          </a:lstStyle>
          <a:p>
            <a:r>
              <a:rPr lang="en-US" smtClean="0"/>
              <a:t>Click to edit Master title style</a:t>
            </a:r>
            <a:endParaRPr lang="en-US" dirty="0"/>
          </a:p>
        </p:txBody>
      </p:sp>
      <p:sp>
        <p:nvSpPr>
          <p:cNvPr id="12" name="Text Placeholder 3"/>
          <p:cNvSpPr>
            <a:spLocks noGrp="1"/>
          </p:cNvSpPr>
          <p:nvPr>
            <p:ph type="body" sz="half" idx="13"/>
          </p:nvPr>
        </p:nvSpPr>
        <p:spPr>
          <a:xfrm>
            <a:off x="1720645" y="3365557"/>
            <a:ext cx="8752299" cy="548968"/>
          </a:xfrm>
        </p:spPr>
        <p:txBody>
          <a:bodyPr anchor="t">
            <a:normAutofit/>
          </a:bodyPr>
          <a:lstStyle>
            <a:lvl1pPr marL="0" indent="0">
              <a:buNone/>
              <a:defRPr sz="105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D6C7379-69CC-4837-9905-BEBA22830C8A}"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9" name="TextBox 8"/>
          <p:cNvSpPr txBox="1"/>
          <p:nvPr/>
        </p:nvSpPr>
        <p:spPr>
          <a:xfrm>
            <a:off x="1111044" y="786824"/>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defTabSz="457200"/>
            <a:r>
              <a:rPr lang="en-US" sz="6000" dirty="0">
                <a:solidFill>
                  <a:prstClr val="white"/>
                </a:solidFill>
                <a:effectLst/>
              </a:rPr>
              <a:t>“</a:t>
            </a:r>
          </a:p>
        </p:txBody>
      </p:sp>
      <p:sp>
        <p:nvSpPr>
          <p:cNvPr id="10" name="TextBox 9"/>
          <p:cNvSpPr txBox="1"/>
          <p:nvPr/>
        </p:nvSpPr>
        <p:spPr>
          <a:xfrm>
            <a:off x="10437812" y="2743200"/>
            <a:ext cx="609600" cy="584776"/>
          </a:xfrm>
          <a:prstGeom prst="rect">
            <a:avLst/>
          </a:prstGeom>
        </p:spPr>
        <p:txBody>
          <a:bodyPr vert="horz" lIns="68580" tIns="34290" rIns="68580" bIns="3429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defTabSz="457200"/>
            <a:r>
              <a:rPr lang="en-US" sz="6000" dirty="0">
                <a:solidFill>
                  <a:prstClr val="white"/>
                </a:solidFill>
                <a:effectLst/>
              </a:rPr>
              <a:t>”</a:t>
            </a:r>
          </a:p>
        </p:txBody>
      </p:sp>
    </p:spTree>
    <p:extLst>
      <p:ext uri="{BB962C8B-B14F-4D97-AF65-F5344CB8AC3E}">
        <p14:creationId xmlns:p14="http://schemas.microsoft.com/office/powerpoint/2010/main" val="2372943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9"/>
            <a:ext cx="10515600" cy="2511835"/>
          </a:xfrm>
        </p:spPr>
        <p:txBody>
          <a:bodyPr anchor="b">
            <a:normAutofit/>
          </a:bodyPr>
          <a:lstStyle>
            <a:lvl1pPr>
              <a:defRPr sz="4050"/>
            </a:lvl1pPr>
          </a:lstStyle>
          <a:p>
            <a:r>
              <a:rPr lang="en-US" smtClean="0"/>
              <a:t>Click to edit Master title style</a:t>
            </a:r>
            <a:endParaRPr lang="en-US" dirty="0"/>
          </a:p>
        </p:txBody>
      </p:sp>
      <p:sp>
        <p:nvSpPr>
          <p:cNvPr id="4" name="Text Placeholder 3"/>
          <p:cNvSpPr>
            <a:spLocks noGrp="1"/>
          </p:cNvSpPr>
          <p:nvPr>
            <p:ph type="body" sz="half" idx="2"/>
          </p:nvPr>
        </p:nvSpPr>
        <p:spPr>
          <a:xfrm>
            <a:off x="839789" y="4850581"/>
            <a:ext cx="10514012" cy="1140644"/>
          </a:xfrm>
        </p:spPr>
        <p:txBody>
          <a:bodyPr anchor="t"/>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9EB8B7E-8AEE-4F10-BFEE-C999AD004D36}"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Footer Placeholder 5"/>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5925847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7"/>
            <a:ext cx="10515600" cy="1325563"/>
          </a:xfrm>
        </p:spPr>
        <p:txBody>
          <a:bodyPr/>
          <a:lstStyle/>
          <a:p>
            <a:r>
              <a:rPr lang="en-US" smtClean="0"/>
              <a:t>Click to edit Master title style</a:t>
            </a:r>
            <a:endParaRPr lang="en-US" dirty="0"/>
          </a:p>
        </p:txBody>
      </p:sp>
      <p:sp>
        <p:nvSpPr>
          <p:cNvPr id="7" name="Text Placeholder 2"/>
          <p:cNvSpPr>
            <a:spLocks noGrp="1"/>
          </p:cNvSpPr>
          <p:nvPr>
            <p:ph type="body" idx="1"/>
          </p:nvPr>
        </p:nvSpPr>
        <p:spPr>
          <a:xfrm>
            <a:off x="1337281" y="1885950"/>
            <a:ext cx="2946867" cy="576262"/>
          </a:xfrm>
        </p:spPr>
        <p:txBody>
          <a:bodyPr anchor="b">
            <a:noAutofit/>
          </a:bodyPr>
          <a:lstStyle>
            <a:lvl1pPr marL="0" indent="0">
              <a:buNone/>
              <a:defRPr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8" name="Text Placeholder 3"/>
          <p:cNvSpPr>
            <a:spLocks noGrp="1"/>
          </p:cNvSpPr>
          <p:nvPr>
            <p:ph type="body" sz="half" idx="15"/>
          </p:nvPr>
        </p:nvSpPr>
        <p:spPr>
          <a:xfrm>
            <a:off x="1356798" y="2571750"/>
            <a:ext cx="2927351"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9" name="Text Placeholder 4"/>
          <p:cNvSpPr>
            <a:spLocks noGrp="1"/>
          </p:cNvSpPr>
          <p:nvPr>
            <p:ph type="body" sz="quarter" idx="3"/>
          </p:nvPr>
        </p:nvSpPr>
        <p:spPr>
          <a:xfrm>
            <a:off x="4587996" y="1885950"/>
            <a:ext cx="2936241" cy="576262"/>
          </a:xfrm>
        </p:spPr>
        <p:txBody>
          <a:bodyPr vert="horz" lIns="91440" tIns="45720" rIns="91440" bIns="45720" rtlCol="0" anchor="b">
            <a:noAutofit/>
          </a:bodyPr>
          <a:lstStyle>
            <a:lvl1pPr>
              <a:buNone/>
              <a:defRPr lang="en-US" sz="18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0" name="Text Placeholder 3"/>
          <p:cNvSpPr>
            <a:spLocks noGrp="1"/>
          </p:cNvSpPr>
          <p:nvPr>
            <p:ph type="body" sz="half" idx="16"/>
          </p:nvPr>
        </p:nvSpPr>
        <p:spPr>
          <a:xfrm>
            <a:off x="4577441" y="2571750"/>
            <a:ext cx="2946795"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11" name="Text Placeholder 4"/>
          <p:cNvSpPr>
            <a:spLocks noGrp="1"/>
          </p:cNvSpPr>
          <p:nvPr>
            <p:ph type="body" sz="quarter" idx="13"/>
          </p:nvPr>
        </p:nvSpPr>
        <p:spPr>
          <a:xfrm>
            <a:off x="7829037" y="1885950"/>
            <a:ext cx="2932113" cy="576262"/>
          </a:xfrm>
        </p:spPr>
        <p:txBody>
          <a:bodyPr vert="horz" lIns="91440" tIns="45720" rIns="91440" bIns="45720" rtlCol="0" anchor="b">
            <a:noAutofit/>
          </a:bodyPr>
          <a:lstStyle>
            <a:lvl1pPr>
              <a:buNone/>
              <a:defRPr lang="en-US" sz="18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en-US" smtClean="0"/>
              <a:t>Click to edit Master text styles</a:t>
            </a:r>
          </a:p>
        </p:txBody>
      </p:sp>
      <p:sp>
        <p:nvSpPr>
          <p:cNvPr id="12" name="Text Placeholder 3"/>
          <p:cNvSpPr>
            <a:spLocks noGrp="1"/>
          </p:cNvSpPr>
          <p:nvPr>
            <p:ph type="body" sz="half" idx="17"/>
          </p:nvPr>
        </p:nvSpPr>
        <p:spPr>
          <a:xfrm>
            <a:off x="7829037" y="2571750"/>
            <a:ext cx="2932113" cy="3589338"/>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8668F3F9-58BC-440B-B37B-805B9055EF92}"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3615547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EBFB7B2-07E0-EC4A-A57F-A1F43D556FB4}" type="datetime1">
              <a:rPr lang="en-US" smtClean="0">
                <a:solidFill>
                  <a:prstClr val="black">
                    <a:tint val="75000"/>
                  </a:prstClr>
                </a:solidFill>
              </a:rPr>
              <a:pPr/>
              <a:t>5/2/2017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50107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7"/>
            <a:ext cx="10515600" cy="1325563"/>
          </a:xfrm>
        </p:spPr>
        <p:txBody>
          <a:bodyPr/>
          <a:lstStyle/>
          <a:p>
            <a:r>
              <a:rPr lang="en-US" smtClean="0"/>
              <a:t>Click to edit Master title style</a:t>
            </a:r>
            <a:endParaRPr lang="en-US" dirty="0"/>
          </a:p>
        </p:txBody>
      </p:sp>
      <p:sp>
        <p:nvSpPr>
          <p:cNvPr id="19" name="Text Placeholder 2"/>
          <p:cNvSpPr>
            <a:spLocks noGrp="1"/>
          </p:cNvSpPr>
          <p:nvPr>
            <p:ph type="body" idx="1"/>
          </p:nvPr>
        </p:nvSpPr>
        <p:spPr>
          <a:xfrm>
            <a:off x="1332085" y="4297503"/>
            <a:ext cx="2940051"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0" name="Picture Placeholder 2"/>
          <p:cNvSpPr>
            <a:spLocks noGrp="1" noChangeAspect="1"/>
          </p:cNvSpPr>
          <p:nvPr>
            <p:ph type="pic" idx="15"/>
          </p:nvPr>
        </p:nvSpPr>
        <p:spPr>
          <a:xfrm>
            <a:off x="1332085" y="2256354"/>
            <a:ext cx="2940051"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1" name="Text Placeholder 3"/>
          <p:cNvSpPr>
            <a:spLocks noGrp="1"/>
          </p:cNvSpPr>
          <p:nvPr>
            <p:ph type="body" sz="half" idx="18"/>
          </p:nvPr>
        </p:nvSpPr>
        <p:spPr>
          <a:xfrm>
            <a:off x="1332085" y="4873767"/>
            <a:ext cx="2940051"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2" name="Text Placeholder 4"/>
          <p:cNvSpPr>
            <a:spLocks noGrp="1"/>
          </p:cNvSpPr>
          <p:nvPr>
            <p:ph type="body" sz="quarter" idx="3"/>
          </p:nvPr>
        </p:nvSpPr>
        <p:spPr>
          <a:xfrm>
            <a:off x="4568998" y="4297503"/>
            <a:ext cx="2930525"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4" name="Text Placeholder 3"/>
          <p:cNvSpPr>
            <a:spLocks noGrp="1"/>
          </p:cNvSpPr>
          <p:nvPr>
            <p:ph type="body" sz="half" idx="19"/>
          </p:nvPr>
        </p:nvSpPr>
        <p:spPr>
          <a:xfrm>
            <a:off x="4567645" y="4873766"/>
            <a:ext cx="293440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25" name="Text Placeholder 4"/>
          <p:cNvSpPr>
            <a:spLocks noGrp="1"/>
          </p:cNvSpPr>
          <p:nvPr>
            <p:ph type="body" sz="quarter" idx="13"/>
          </p:nvPr>
        </p:nvSpPr>
        <p:spPr>
          <a:xfrm>
            <a:off x="7804324" y="4297503"/>
            <a:ext cx="2932113" cy="576262"/>
          </a:xfrm>
        </p:spPr>
        <p:txBody>
          <a:bodyPr anchor="b">
            <a:noAutofit/>
          </a:bodyPr>
          <a:lstStyle>
            <a:lvl1pPr marL="0" indent="0">
              <a:buNone/>
              <a:defRPr sz="18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26" name="Picture Placeholder 2"/>
          <p:cNvSpPr>
            <a:spLocks noGrp="1" noChangeAspect="1"/>
          </p:cNvSpPr>
          <p:nvPr>
            <p:ph type="pic" idx="22"/>
          </p:nvPr>
        </p:nvSpPr>
        <p:spPr>
          <a:xfrm>
            <a:off x="7804322"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27" name="Text Placeholder 3"/>
          <p:cNvSpPr>
            <a:spLocks noGrp="1"/>
          </p:cNvSpPr>
          <p:nvPr>
            <p:ph type="body" sz="half" idx="20"/>
          </p:nvPr>
        </p:nvSpPr>
        <p:spPr>
          <a:xfrm>
            <a:off x="7804198" y="4873764"/>
            <a:ext cx="2935997" cy="659189"/>
          </a:xfrm>
        </p:spPr>
        <p:txBody>
          <a:bodyPr anchor="t">
            <a:normAutofit/>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3" name="Date Placeholder 2"/>
          <p:cNvSpPr>
            <a:spLocks noGrp="1"/>
          </p:cNvSpPr>
          <p:nvPr>
            <p:ph type="dt" sz="half" idx="10"/>
          </p:nvPr>
        </p:nvSpPr>
        <p:spPr/>
        <p:txBody>
          <a:bodyPr/>
          <a:lstStyle/>
          <a:p>
            <a:fld id="{0D5A53AF-48EA-489D-8260-9DCAB666386A}"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4" name="Footer Placeholder 3"/>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203819870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69279785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Footer Placeholder 4"/>
          <p:cNvSpPr>
            <a:spLocks noGrp="1"/>
          </p:cNvSpPr>
          <p:nvPr>
            <p:ph type="ftr" sz="quarter" idx="11"/>
          </p:nvPr>
        </p:nvSpPr>
        <p:spPr/>
        <p:txBody>
          <a:bodyPr/>
          <a:lstStyle/>
          <a:p>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1509074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25" y="273050"/>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6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25"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870327B-C58A-F543-A8CF-0D8DA1B6ACFC}" type="datetime1">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9804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50"/>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28478F-871A-804F-99F4-BFE5BBFE448F}" type="datetime1">
              <a:rPr lang="en-US" smtClean="0">
                <a:solidFill>
                  <a:prstClr val="black">
                    <a:tint val="75000"/>
                  </a:prstClr>
                </a:solidFill>
              </a:rPr>
              <a:pPr/>
              <a:t>5/2/2017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6959E-5C9E-E042-80A0-EF27D7976D9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0490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theme" Target="../theme/theme6.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slideLayout" Target="../slideLayouts/slideLayout72.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19" Type="http://schemas.openxmlformats.org/officeDocument/2006/relationships/image" Target="../media/image2.png"/><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a:fld id="{900F39F3-B79A-4D4E-8311-3C7B6FBEFA62}" type="datetime1">
              <a:rPr lang="en-US" smtClean="0">
                <a:solidFill>
                  <a:prstClr val="black">
                    <a:tint val="75000"/>
                  </a:prstClr>
                </a:solidFill>
              </a:rPr>
              <a:pPr defTabSz="457200"/>
              <a:t>5/2/2017</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CED6959E-5C9E-E042-80A0-EF27D7976D94}" type="slidenum">
              <a:rPr lang="en-US" smtClean="0">
                <a:solidFill>
                  <a:prstClr val="black">
                    <a:tint val="75000"/>
                  </a:prstClr>
                </a:solidFill>
              </a:rPr>
              <a:pPr defTabSz="457200"/>
              <a:t>‹#›</a:t>
            </a:fld>
            <a:endParaRPr lang="en-US">
              <a:solidFill>
                <a:prstClr val="black">
                  <a:tint val="75000"/>
                </a:prstClr>
              </a:solidFill>
            </a:endParaRPr>
          </a:p>
        </p:txBody>
      </p:sp>
    </p:spTree>
    <p:extLst>
      <p:ext uri="{BB962C8B-B14F-4D97-AF65-F5344CB8AC3E}">
        <p14:creationId xmlns:p14="http://schemas.microsoft.com/office/powerpoint/2010/main" val="2413726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5A84B-2E16-4F22-8920-05E75A321A75}" type="datetimeFigureOut">
              <a:rPr lang="en-US" smtClean="0">
                <a:solidFill>
                  <a:prstClr val="black">
                    <a:tint val="75000"/>
                  </a:prstClr>
                </a:solidFill>
              </a:rPr>
              <a:pPr/>
              <a:t>5/2/2017</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C7A3FB-A56D-4C87-A10C-DE22D9F3E0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853471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srgbClr val="FFFFFF">
                  <a:alpha val="60000"/>
                </a:srgbClr>
              </a:solidFill>
            </a:endParaRPr>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2881446852"/>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srgbClr val="FFFFFF">
                  <a:alpha val="60000"/>
                </a:srgbClr>
              </a:solidFill>
            </a:endParaRPr>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1639910379"/>
      </p:ext>
    </p:extLst>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ectangle 6"/>
          <p:cNvSpPr/>
          <p:nvPr/>
        </p:nvSpPr>
        <p:spPr>
          <a:xfrm>
            <a:off x="0" y="0"/>
            <a:ext cx="12192000" cy="6858000"/>
          </a:xfrm>
          <a:prstGeom prst="rect">
            <a:avLst/>
          </a:prstGeom>
          <a:gradFill>
            <a:gsLst>
              <a:gs pos="0">
                <a:schemeClr val="accent6">
                  <a:lumMod val="50000"/>
                  <a:alpha val="36000"/>
                </a:schemeClr>
              </a:gs>
              <a:gs pos="100000">
                <a:schemeClr val="bg2">
                  <a:alpha val="1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8" name="Oval 7"/>
          <p:cNvSpPr/>
          <p:nvPr/>
        </p:nvSpPr>
        <p:spPr>
          <a:xfrm rot="19724275">
            <a:off x="1830961" y="1038441"/>
            <a:ext cx="9654160" cy="5706987"/>
          </a:xfrm>
          <a:prstGeom prst="ellipse">
            <a:avLst/>
          </a:prstGeom>
          <a:gradFill flip="none" rotWithShape="1">
            <a:gsLst>
              <a:gs pos="0">
                <a:schemeClr val="accent6">
                  <a:lumMod val="60000"/>
                  <a:lumOff val="40000"/>
                  <a:alpha val="7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9" name="Oval 8"/>
          <p:cNvSpPr/>
          <p:nvPr/>
        </p:nvSpPr>
        <p:spPr>
          <a:xfrm rot="17656910">
            <a:off x="557464" y="419133"/>
            <a:ext cx="5538472" cy="5973945"/>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10" name="Oval 9"/>
          <p:cNvSpPr/>
          <p:nvPr/>
        </p:nvSpPr>
        <p:spPr>
          <a:xfrm rot="19724275">
            <a:off x="4370607" y="116855"/>
            <a:ext cx="8639149" cy="4754757"/>
          </a:xfrm>
          <a:prstGeom prst="ellipse">
            <a:avLst/>
          </a:prstGeom>
          <a:gradFill flip="none" rotWithShape="1">
            <a:gsLst>
              <a:gs pos="0">
                <a:schemeClr val="accent6">
                  <a:lumMod val="60000"/>
                  <a:lumOff val="40000"/>
                  <a:alpha val="8000"/>
                </a:schemeClr>
              </a:gs>
              <a:gs pos="58000">
                <a:schemeClr val="bg2">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srgbClr val="FFFFFF"/>
              </a:solidFill>
            </a:endParaRPr>
          </a:p>
        </p:txBody>
      </p:sp>
      <p:sp>
        <p:nvSpPr>
          <p:cNvPr id="2" name="Title Placeholder 1"/>
          <p:cNvSpPr>
            <a:spLocks noGrp="1"/>
          </p:cNvSpPr>
          <p:nvPr>
            <p:ph type="title"/>
          </p:nvPr>
        </p:nvSpPr>
        <p:spPr>
          <a:xfrm>
            <a:off x="1036320" y="4876800"/>
            <a:ext cx="10058400" cy="9144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2844800" y="685802"/>
            <a:ext cx="8128000" cy="3657599"/>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229600" y="6154739"/>
            <a:ext cx="2844800" cy="365125"/>
          </a:xfrm>
          <a:prstGeom prst="rect">
            <a:avLst/>
          </a:prstGeom>
        </p:spPr>
        <p:txBody>
          <a:bodyPr vert="horz" lIns="91440" tIns="45720" rIns="91440" bIns="45720" rtlCol="0" anchor="t"/>
          <a:lstStyle>
            <a:lvl1pPr algn="r">
              <a:defRPr sz="1100">
                <a:solidFill>
                  <a:schemeClr val="tx1">
                    <a:alpha val="60000"/>
                  </a:schemeClr>
                </a:solidFill>
                <a:effectLst/>
              </a:defRPr>
            </a:lvl1pPr>
          </a:lstStyle>
          <a:p>
            <a:fld id="{8BD28A47-BEB4-4EB3-B55F-C338F6B9CD4B}" type="datetimeFigureOut">
              <a:rPr lang="en-US" smtClean="0">
                <a:solidFill>
                  <a:srgbClr val="FFFFFF">
                    <a:alpha val="60000"/>
                  </a:srgbClr>
                </a:solidFill>
              </a:rPr>
              <a:pPr/>
              <a:t>5/2/2017</a:t>
            </a:fld>
            <a:endParaRPr lang="en-US">
              <a:solidFill>
                <a:srgbClr val="FFFFFF">
                  <a:alpha val="60000"/>
                </a:srgbClr>
              </a:solidFill>
            </a:endParaRPr>
          </a:p>
        </p:txBody>
      </p:sp>
      <p:sp>
        <p:nvSpPr>
          <p:cNvPr id="5" name="Footer Placeholder 4"/>
          <p:cNvSpPr>
            <a:spLocks noGrp="1"/>
          </p:cNvSpPr>
          <p:nvPr>
            <p:ph type="ftr" sz="quarter" idx="3"/>
          </p:nvPr>
        </p:nvSpPr>
        <p:spPr>
          <a:xfrm>
            <a:off x="1097280" y="6154739"/>
            <a:ext cx="6096000" cy="365125"/>
          </a:xfrm>
          <a:prstGeom prst="rect">
            <a:avLst/>
          </a:prstGeom>
        </p:spPr>
        <p:txBody>
          <a:bodyPr vert="horz" lIns="91440" tIns="45720" rIns="91440" bIns="45720" rtlCol="0" anchor="t"/>
          <a:lstStyle>
            <a:lvl1pPr algn="l">
              <a:defRPr sz="1100">
                <a:solidFill>
                  <a:schemeClr val="tx1">
                    <a:alpha val="60000"/>
                  </a:schemeClr>
                </a:solidFill>
                <a:effectLst/>
              </a:defRPr>
            </a:lvl1pPr>
          </a:lstStyle>
          <a:p>
            <a:endParaRPr lang="en-US">
              <a:solidFill>
                <a:srgbClr val="FFFFFF">
                  <a:alpha val="60000"/>
                </a:srgbClr>
              </a:solidFill>
            </a:endParaRPr>
          </a:p>
        </p:txBody>
      </p:sp>
      <p:sp>
        <p:nvSpPr>
          <p:cNvPr id="6" name="Slide Number Placeholder 5"/>
          <p:cNvSpPr>
            <a:spLocks noGrp="1"/>
          </p:cNvSpPr>
          <p:nvPr>
            <p:ph type="sldNum" sz="quarter" idx="4"/>
          </p:nvPr>
        </p:nvSpPr>
        <p:spPr>
          <a:xfrm>
            <a:off x="1097280" y="5842000"/>
            <a:ext cx="2844800" cy="304800"/>
          </a:xfrm>
          <a:prstGeom prst="rect">
            <a:avLst/>
          </a:prstGeom>
        </p:spPr>
        <p:txBody>
          <a:bodyPr vert="horz" lIns="91440" tIns="45720" rIns="91440" bIns="9144" rtlCol="0" anchor="b"/>
          <a:lstStyle>
            <a:lvl1pPr algn="l">
              <a:defRPr sz="1600">
                <a:solidFill>
                  <a:schemeClr val="tx1">
                    <a:alpha val="60000"/>
                  </a:schemeClr>
                </a:solidFill>
                <a:effectLst/>
              </a:defRPr>
            </a:lvl1pPr>
          </a:lstStyle>
          <a:p>
            <a:fld id="{5592E87A-7BD7-4F4B-89F5-C03DBB63851D}" type="slidenum">
              <a:rPr lang="en-US" smtClean="0">
                <a:solidFill>
                  <a:srgbClr val="FFFFFF">
                    <a:alpha val="60000"/>
                  </a:srgbClr>
                </a:solidFill>
              </a:rPr>
              <a:pPr/>
              <a:t>‹#›</a:t>
            </a:fld>
            <a:endParaRPr lang="en-US">
              <a:solidFill>
                <a:srgbClr val="FFFFFF">
                  <a:alpha val="60000"/>
                </a:srgbClr>
              </a:solidFill>
            </a:endParaRPr>
          </a:p>
        </p:txBody>
      </p:sp>
    </p:spTree>
    <p:extLst>
      <p:ext uri="{BB962C8B-B14F-4D97-AF65-F5344CB8AC3E}">
        <p14:creationId xmlns:p14="http://schemas.microsoft.com/office/powerpoint/2010/main" val="3826561775"/>
      </p:ext>
    </p:extLst>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4320" indent="-256032" algn="l" defTabSz="914400" rtl="0" eaLnBrk="1" latinLnBrk="0" hangingPunct="1">
        <a:spcBef>
          <a:spcPct val="20000"/>
        </a:spcBef>
        <a:spcAft>
          <a:spcPts val="0"/>
        </a:spcAft>
        <a:buSzPct val="60000"/>
        <a:buFont typeface="Wingdings" pitchFamily="2" charset="2"/>
        <a:buChar char=""/>
        <a:defRPr sz="2100" kern="1200">
          <a:solidFill>
            <a:schemeClr val="tx1"/>
          </a:solidFill>
          <a:effectLst>
            <a:outerShdw blurRad="38100" dist="38100" dir="2700000" algn="tl">
              <a:srgbClr val="000000">
                <a:alpha val="43137"/>
              </a:srgbClr>
            </a:outerShdw>
          </a:effectLst>
          <a:latin typeface="+mn-lt"/>
          <a:ea typeface="+mn-ea"/>
          <a:cs typeface="+mn-cs"/>
        </a:defRPr>
      </a:lvl1pPr>
      <a:lvl2pPr marL="640080" indent="-256032" algn="l" defTabSz="914400" rtl="0" eaLnBrk="1" latinLnBrk="0" hangingPunct="1">
        <a:spcBef>
          <a:spcPct val="20000"/>
        </a:spcBef>
        <a:buSzPct val="60000"/>
        <a:buFont typeface="Wingdings" pitchFamily="2" charset="2"/>
        <a:buChar char=""/>
        <a:defRPr sz="1900" kern="1200">
          <a:solidFill>
            <a:schemeClr val="tx1"/>
          </a:solidFill>
          <a:effectLst>
            <a:outerShdw blurRad="38100" dist="38100" dir="2700000" algn="tl">
              <a:srgbClr val="000000">
                <a:alpha val="43137"/>
              </a:srgbClr>
            </a:outerShdw>
          </a:effectLst>
          <a:latin typeface="+mn-lt"/>
          <a:ea typeface="+mn-ea"/>
          <a:cs typeface="+mn-cs"/>
        </a:defRPr>
      </a:lvl2pPr>
      <a:lvl3pPr marL="1005840" indent="-256032" algn="l" defTabSz="914400" rtl="0" eaLnBrk="1" latinLnBrk="0" hangingPunct="1">
        <a:spcBef>
          <a:spcPct val="20000"/>
        </a:spcBef>
        <a:buSzPct val="60000"/>
        <a:buFont typeface="Wingdings" pitchFamily="2" charset="2"/>
        <a:buChar char=""/>
        <a:defRPr sz="1700" kern="1200">
          <a:solidFill>
            <a:schemeClr val="tx1"/>
          </a:solidFill>
          <a:effectLst>
            <a:outerShdw blurRad="38100" dist="38100" dir="2700000" algn="tl">
              <a:srgbClr val="000000">
                <a:alpha val="43137"/>
              </a:srgbClr>
            </a:outerShdw>
          </a:effectLst>
          <a:latin typeface="+mn-lt"/>
          <a:ea typeface="+mn-ea"/>
          <a:cs typeface="+mn-cs"/>
        </a:defRPr>
      </a:lvl3pPr>
      <a:lvl4pPr marL="1371600" indent="-256032" algn="l" defTabSz="914400" rtl="0" eaLnBrk="1" latinLnBrk="0" hangingPunct="1">
        <a:spcBef>
          <a:spcPct val="20000"/>
        </a:spcBef>
        <a:buSzPct val="60000"/>
        <a:buFont typeface="Wingdings" pitchFamily="2" charset="2"/>
        <a:buChar char=""/>
        <a:defRPr sz="1600" kern="1200">
          <a:solidFill>
            <a:schemeClr val="tx1"/>
          </a:solidFill>
          <a:effectLst>
            <a:outerShdw blurRad="38100" dist="38100" dir="2700000" algn="tl">
              <a:srgbClr val="000000">
                <a:alpha val="43137"/>
              </a:srgbClr>
            </a:outerShdw>
          </a:effectLst>
          <a:latin typeface="+mn-lt"/>
          <a:ea typeface="+mn-ea"/>
          <a:cs typeface="+mn-cs"/>
        </a:defRPr>
      </a:lvl4pPr>
      <a:lvl5pPr marL="1645920" indent="-256032" algn="l" defTabSz="914400" rtl="0" eaLnBrk="1" latinLnBrk="0" hangingPunct="1">
        <a:spcBef>
          <a:spcPct val="20000"/>
        </a:spcBef>
        <a:buSzPct val="60000"/>
        <a:buFont typeface="Wingdings" pitchFamily="2" charset="2"/>
        <a:buChar char=""/>
        <a:defRPr sz="1500" kern="1200">
          <a:solidFill>
            <a:schemeClr val="tx1"/>
          </a:solidFill>
          <a:effectLst>
            <a:outerShdw blurRad="38100" dist="38100" dir="2700000" algn="tl">
              <a:srgbClr val="000000">
                <a:alpha val="43137"/>
              </a:srgbClr>
            </a:outerShdw>
          </a:effectLst>
          <a:latin typeface="+mn-lt"/>
          <a:ea typeface="+mn-ea"/>
          <a:cs typeface="+mn-cs"/>
        </a:defRPr>
      </a:lvl5pPr>
      <a:lvl6pPr marL="196596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6pPr>
      <a:lvl7pPr marL="224028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7pPr>
      <a:lvl8pPr marL="251460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8pPr>
      <a:lvl9pPr marL="2834640" indent="-256032" algn="l" defTabSz="914400" rtl="0" eaLnBrk="1" latinLnBrk="0" hangingPunct="1">
        <a:spcBef>
          <a:spcPct val="20000"/>
        </a:spcBef>
        <a:buSzPct val="60000"/>
        <a:buFont typeface="Wingdings" pitchFamily="2" charset="2"/>
        <a:buChar char=""/>
        <a:defRPr sz="1400" kern="1200">
          <a:solidFill>
            <a:schemeClr val="tx1"/>
          </a:solidFill>
          <a:effectLst>
            <a:outerShdw blurRad="38100" dist="38100" dir="2700000" algn="ctr" rotWithShape="0">
              <a:srgbClr val="000000">
                <a:alpha val="43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l="-17000" r="-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51CF1133-3259-4C45-BABA-5B62D9C6F78D}" type="datetimeFigureOut">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defTabSz="457200"/>
              <a:t>5/2/2017</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r>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t>
              </a:t>
            </a:r>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pPr defTabSz="457200"/>
            <a:fld id="{6D22F896-40B5-4ADD-8801-0D06FADFA095}" type="slidenum">
              <a:rPr lang="en-US" smtClean="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rPr>
              <a:pPr defTabSz="457200"/>
              <a:t>‹#›</a:t>
            </a:fld>
            <a:endParaRPr lang="en-US" dirty="0">
              <a:gradFill flip="none" rotWithShape="1">
                <a:gsLst>
                  <a:gs pos="28000">
                    <a:prstClr val="white">
                      <a:lumMod val="93000"/>
                    </a:prstClr>
                  </a:gs>
                  <a:gs pos="0">
                    <a:prstClr val="black">
                      <a:lumMod val="38000"/>
                      <a:lumOff val="62000"/>
                    </a:prstClr>
                  </a:gs>
                  <a:gs pos="100000">
                    <a:srgbClr val="EBDDC3">
                      <a:lumMod val="0"/>
                      <a:lumOff val="100000"/>
                    </a:srgbClr>
                  </a:gs>
                </a:gsLst>
                <a:lin ang="5400000" scaled="1"/>
                <a:tileRect/>
              </a:gradFill>
            </a:endParaRPr>
          </a:p>
        </p:txBody>
      </p:sp>
    </p:spTree>
    <p:extLst>
      <p:ext uri="{BB962C8B-B14F-4D97-AF65-F5344CB8AC3E}">
        <p14:creationId xmlns:p14="http://schemas.microsoft.com/office/powerpoint/2010/main" val="3482029360"/>
      </p:ext>
    </p:extLst>
  </p:cSld>
  <p:clrMap bg1="dk1" tx1="lt1" bg2="dk2" tx2="lt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 id="2147483804" r:id="rId12"/>
    <p:sldLayoutId id="2147483805" r:id="rId13"/>
    <p:sldLayoutId id="2147483806" r:id="rId14"/>
    <p:sldLayoutId id="2147483807" r:id="rId15"/>
    <p:sldLayoutId id="2147483808" r:id="rId16"/>
    <p:sldLayoutId id="2147483809" r:id="rId17"/>
  </p:sldLayoutIdLst>
  <p:hf sldNum="0" hdr="0" ftr="0" dt="0"/>
  <p:txStyles>
    <p:titleStyle>
      <a:lvl1pPr algn="l" defTabSz="685800" rtl="0" eaLnBrk="1" latinLnBrk="0" hangingPunct="1">
        <a:lnSpc>
          <a:spcPct val="90000"/>
        </a:lnSpc>
        <a:spcBef>
          <a:spcPct val="0"/>
        </a:spcBef>
        <a:buNone/>
        <a:defRPr sz="4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gradFill>
            <a:gsLst>
              <a:gs pos="34000">
                <a:schemeClr val="tx1">
                  <a:lumMod val="93000"/>
                </a:schemeClr>
              </a:gs>
              <a:gs pos="0">
                <a:schemeClr val="bg1">
                  <a:lumMod val="13000"/>
                  <a:lumOff val="87000"/>
                </a:schemeClr>
              </a:gs>
              <a:gs pos="100000">
                <a:schemeClr val="tx2">
                  <a:lumMod val="0"/>
                  <a:lumOff val="100000"/>
                </a:schemeClr>
              </a:gs>
            </a:gsLst>
            <a:lin ang="4800000" scaled="0"/>
          </a:gra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5.jpeg"/><Relationship Id="rId5" Type="http://schemas.openxmlformats.org/officeDocument/2006/relationships/image" Target="../media/image4.gif"/><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xml"/><Relationship Id="rId1" Type="http://schemas.openxmlformats.org/officeDocument/2006/relationships/slideLayout" Target="../slideLayouts/slideLayout51.xml"/><Relationship Id="rId4" Type="http://schemas.openxmlformats.org/officeDocument/2006/relationships/image" Target="../media/image33.jpg"/></Relationships>
</file>

<file path=ppt/slides/_rels/slide1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0.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51.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40.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40.xml"/><Relationship Id="rId5" Type="http://schemas.openxmlformats.org/officeDocument/2006/relationships/image" Target="../media/image39.png"/><Relationship Id="rId4" Type="http://schemas.openxmlformats.org/officeDocument/2006/relationships/image" Target="../media/image38.jpg"/></Relationships>
</file>

<file path=ppt/slides/_rels/slide15.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4.xml"/><Relationship Id="rId1" Type="http://schemas.openxmlformats.org/officeDocument/2006/relationships/slideLayout" Target="../slideLayouts/slideLayout40.xml"/><Relationship Id="rId5" Type="http://schemas.openxmlformats.org/officeDocument/2006/relationships/image" Target="../media/image42.emf"/><Relationship Id="rId4" Type="http://schemas.openxmlformats.org/officeDocument/2006/relationships/image" Target="../media/image41.emf"/></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44.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0.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xml"/><Relationship Id="rId1" Type="http://schemas.openxmlformats.org/officeDocument/2006/relationships/slideLayout" Target="../slideLayouts/slideLayout40.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png"/><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40.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29.xml"/><Relationship Id="rId4" Type="http://schemas.openxmlformats.org/officeDocument/2006/relationships/image" Target="../media/image56.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9.xml"/><Relationship Id="rId5" Type="http://schemas.openxmlformats.org/officeDocument/2006/relationships/image" Target="../media/image63.jpeg"/><Relationship Id="rId4" Type="http://schemas.openxmlformats.org/officeDocument/2006/relationships/image" Target="../media/image62.jpe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5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30.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25.xm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51.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microsoft.com/office/2007/relationships/hdphoto" Target="../media/hdphoto3.wdp"/><Relationship Id="rId5" Type="http://schemas.openxmlformats.org/officeDocument/2006/relationships/image" Target="../media/image18.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5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5.png"/></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1.xml"/><Relationship Id="rId4" Type="http://schemas.openxmlformats.org/officeDocument/2006/relationships/image" Target="../media/image27.emf"/></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emf"/><Relationship Id="rId2" Type="http://schemas.openxmlformats.org/officeDocument/2006/relationships/notesSlide" Target="../notesSlides/notesSlide7.xml"/><Relationship Id="rId1" Type="http://schemas.openxmlformats.org/officeDocument/2006/relationships/slideLayout" Target="../slideLayouts/slideLayout51.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51.xml"/><Relationship Id="rId5" Type="http://schemas.openxmlformats.org/officeDocument/2006/relationships/image" Target="../media/image31.jpe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2" name="Picture 4" descr="C:\Users\jgilman\Documents\_2012c Erie Summer (SONNE)\Pictures\IMG_0855.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b="14177"/>
          <a:stretch/>
        </p:blipFill>
        <p:spPr bwMode="auto">
          <a:xfrm>
            <a:off x="869347" y="2133600"/>
            <a:ext cx="10479425" cy="2057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80" name="Picture 13" descr="C:\Documents and Settings\jgilman\Desktop\NOAA-logo.gif"/>
          <p:cNvPicPr>
            <a:picLocks noChangeAspect="1" noChangeArrowheads="1"/>
          </p:cNvPicPr>
          <p:nvPr/>
        </p:nvPicPr>
        <p:blipFill>
          <a:blip r:embed="rId5" cstate="print">
            <a:extLst>
              <a:ext uri="{28A0092B-C50C-407E-A947-70E740481C1C}">
                <a14:useLocalDpi xmlns:a14="http://schemas.microsoft.com/office/drawing/2010/main" val="0"/>
              </a:ext>
            </a:extLst>
          </a:blip>
          <a:srcRect l="5161" t="9600" r="5161" b="9120"/>
          <a:stretch>
            <a:fillRect/>
          </a:stretch>
        </p:blipFill>
        <p:spPr bwMode="auto">
          <a:xfrm>
            <a:off x="11480412" y="6239624"/>
            <a:ext cx="503802" cy="490995"/>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pic>
      <p:pic>
        <p:nvPicPr>
          <p:cNvPr id="12290" name="Picture 2" descr="C:\Users\jgilman\Documents\NOAA forms and stuff\CIRES -- only.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2496" y="6272774"/>
            <a:ext cx="1013700" cy="491206"/>
          </a:xfrm>
          <a:prstGeom prst="rect">
            <a:avLst/>
          </a:prstGeom>
          <a:ln>
            <a:solidFill>
              <a:schemeClr val="accent6">
                <a:lumMod val="75000"/>
              </a:schemeClr>
            </a:solidFill>
          </a:ln>
        </p:spPr>
        <p:style>
          <a:lnRef idx="1">
            <a:schemeClr val="accent6"/>
          </a:lnRef>
          <a:fillRef idx="2">
            <a:schemeClr val="accent6"/>
          </a:fillRef>
          <a:effectRef idx="1">
            <a:schemeClr val="accent6"/>
          </a:effectRef>
          <a:fontRef idx="minor">
            <a:schemeClr val="dk1"/>
          </a:fontRef>
        </p:style>
      </p:pic>
      <p:sp>
        <p:nvSpPr>
          <p:cNvPr id="4" name="Title 7"/>
          <p:cNvSpPr txBox="1">
            <a:spLocks/>
          </p:cNvSpPr>
          <p:nvPr/>
        </p:nvSpPr>
        <p:spPr>
          <a:xfrm>
            <a:off x="869346" y="223490"/>
            <a:ext cx="10941654" cy="939807"/>
          </a:xfrm>
          <a:prstGeom prst="rect">
            <a:avLst/>
          </a:prstGeom>
        </p:spPr>
        <p:txBody>
          <a:bodyPr anchor="t" anchorCtr="0">
            <a:noAutofit/>
            <a:scene3d>
              <a:camera prst="orthographicFront"/>
              <a:lightRig rig="soft" dir="t">
                <a:rot lat="0" lon="0" rev="2100000"/>
              </a:lightRig>
            </a:scene3d>
            <a:sp3d prstMaterial="matte">
              <a:bevelT w="38100" h="38100"/>
              <a:contourClr>
                <a:srgbClr val="FFFFFF"/>
              </a:contourClr>
            </a:sp3d>
          </a:bodyPr>
          <a:lstStyle/>
          <a:p>
            <a:r>
              <a:rPr lang="en-US" sz="2400" b="1" dirty="0">
                <a:effectLst>
                  <a:outerShdw blurRad="38100" dist="38100" dir="2700000" algn="tl">
                    <a:srgbClr val="000000">
                      <a:alpha val="43137"/>
                    </a:srgbClr>
                  </a:outerShdw>
                </a:effectLst>
                <a:latin typeface="Franklin Gothic Medium" panose="020B0603020102020204" pitchFamily="34" charset="0"/>
              </a:rPr>
              <a:t>Airborne and Ground-Based Measurements of Emissions from </a:t>
            </a:r>
            <a:endParaRPr lang="en-US" sz="2400" b="1" dirty="0" smtClean="0">
              <a:effectLst>
                <a:outerShdw blurRad="38100" dist="38100" dir="2700000" algn="tl">
                  <a:srgbClr val="000000">
                    <a:alpha val="43137"/>
                  </a:srgbClr>
                </a:outerShdw>
              </a:effectLst>
              <a:latin typeface="Franklin Gothic Medium" panose="020B0603020102020204" pitchFamily="34" charset="0"/>
            </a:endParaRPr>
          </a:p>
          <a:p>
            <a:r>
              <a:rPr lang="en-US" sz="2400" b="1" dirty="0" smtClean="0">
                <a:effectLst>
                  <a:outerShdw blurRad="38100" dist="38100" dir="2700000" algn="tl">
                    <a:srgbClr val="000000">
                      <a:alpha val="43137"/>
                    </a:srgbClr>
                  </a:outerShdw>
                </a:effectLst>
                <a:latin typeface="Franklin Gothic Medium" panose="020B0603020102020204" pitchFamily="34" charset="0"/>
              </a:rPr>
              <a:t>Oil </a:t>
            </a:r>
            <a:r>
              <a:rPr lang="en-US" sz="2400" b="1" dirty="0">
                <a:effectLst>
                  <a:outerShdw blurRad="38100" dist="38100" dir="2700000" algn="tl">
                    <a:srgbClr val="000000">
                      <a:alpha val="43137"/>
                    </a:srgbClr>
                  </a:outerShdw>
                </a:effectLst>
                <a:latin typeface="Franklin Gothic Medium" panose="020B0603020102020204" pitchFamily="34" charset="0"/>
              </a:rPr>
              <a:t>and Gas Extraction </a:t>
            </a:r>
            <a:r>
              <a:rPr lang="en-US" sz="2400" b="1" dirty="0" smtClean="0">
                <a:effectLst>
                  <a:outerShdw blurRad="38100" dist="38100" dir="2700000" algn="tl">
                    <a:srgbClr val="000000">
                      <a:alpha val="43137"/>
                    </a:srgbClr>
                  </a:outerShdw>
                </a:effectLst>
                <a:latin typeface="Franklin Gothic Medium" panose="020B0603020102020204" pitchFamily="34" charset="0"/>
              </a:rPr>
              <a:t>and </a:t>
            </a:r>
            <a:r>
              <a:rPr lang="en-US" sz="2400" b="1" dirty="0">
                <a:effectLst>
                  <a:outerShdw blurRad="38100" dist="38100" dir="2700000" algn="tl">
                    <a:srgbClr val="000000">
                      <a:alpha val="43137"/>
                    </a:srgbClr>
                  </a:outerShdw>
                </a:effectLst>
                <a:latin typeface="Franklin Gothic Medium" panose="020B0603020102020204" pitchFamily="34" charset="0"/>
              </a:rPr>
              <a:t>their Impacts in the Colorado Front Range</a:t>
            </a:r>
            <a:endParaRPr lang="en-US" sz="1200" b="1" dirty="0">
              <a:effectLst>
                <a:outerShdw blurRad="38100" dist="38100" dir="2700000" algn="tl">
                  <a:srgbClr val="000000">
                    <a:alpha val="43137"/>
                  </a:srgbClr>
                </a:outerShdw>
              </a:effectLst>
              <a:latin typeface="Franklin Gothic Medium" panose="020B0603020102020204" pitchFamily="34" charset="0"/>
            </a:endParaRPr>
          </a:p>
        </p:txBody>
      </p:sp>
      <p:sp>
        <p:nvSpPr>
          <p:cNvPr id="5" name="TextBox 4"/>
          <p:cNvSpPr txBox="1"/>
          <p:nvPr/>
        </p:nvSpPr>
        <p:spPr>
          <a:xfrm>
            <a:off x="869346" y="1182469"/>
            <a:ext cx="10865454" cy="646331"/>
          </a:xfrm>
          <a:prstGeom prst="rect">
            <a:avLst/>
          </a:prstGeom>
          <a:noFill/>
          <a:ln>
            <a:noFill/>
          </a:ln>
        </p:spPr>
        <p:txBody>
          <a:bodyPr wrap="square" rtlCol="0">
            <a:spAutoFit/>
          </a:bodyPr>
          <a:lstStyle/>
          <a:p>
            <a:pPr>
              <a:spcAft>
                <a:spcPts val="300"/>
              </a:spcAft>
            </a:pPr>
            <a:r>
              <a:rPr lang="en-US" u="sng"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Jessica B. Gilman</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R. </a:t>
            </a:r>
            <a:r>
              <a:rPr lang="en-US" dirty="0" err="1">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Ahmadov</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K.C</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Aikin,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M. Coggon, S</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t>
            </a:r>
            <a:r>
              <a:rPr lang="en-US" dirty="0" err="1">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Eilerman</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A.R. Koss,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W.C. Kuster, B.M</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Lerner, S.A. </a:t>
            </a:r>
            <a:r>
              <a:rPr lang="en-US" dirty="0" err="1">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McKeen</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J.A. </a:t>
            </a:r>
            <a:r>
              <a:rPr lang="en-US" dirty="0" err="1">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Neuman</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J</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Peischl, T.B. Ryerson, M.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Trainer, T. </a:t>
            </a:r>
            <a:r>
              <a:rPr lang="en-US" dirty="0" err="1"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Tokarek</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C</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Warneke</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B.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Yuan </a:t>
            </a:r>
            <a:r>
              <a:rPr lang="en-US" sz="1200"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and  </a:t>
            </a:r>
            <a:r>
              <a:rPr lang="en-US" dirty="0" smtClean="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J.A</a:t>
            </a:r>
            <a:r>
              <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de </a:t>
            </a:r>
            <a:r>
              <a:rPr lang="en-US" dirty="0" err="1">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Gouw</a:t>
            </a:r>
            <a:endParaRPr lang="en-US" dirty="0">
              <a:solidFill>
                <a:srgbClr val="C2AD8D">
                  <a:lumMod val="40000"/>
                  <a:lumOff val="60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p:txBody>
      </p:sp>
      <p:sp>
        <p:nvSpPr>
          <p:cNvPr id="81" name="TextBox 80"/>
          <p:cNvSpPr txBox="1"/>
          <p:nvPr/>
        </p:nvSpPr>
        <p:spPr>
          <a:xfrm>
            <a:off x="2381730" y="6223511"/>
            <a:ext cx="8153400" cy="523220"/>
          </a:xfrm>
          <a:prstGeom prst="rect">
            <a:avLst/>
          </a:prstGeom>
          <a:noFill/>
        </p:spPr>
        <p:txBody>
          <a:bodyPr wrap="square" rtlCol="0" anchor="ctr">
            <a:spAutoFit/>
          </a:bodyPr>
          <a:lstStyle/>
          <a:p>
            <a:r>
              <a:rPr lang="en-US" sz="1400" b="1" dirty="0">
                <a:solidFill>
                  <a:srgbClr val="506E94">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Cooperative Institute for Research in Environmental Sciences, Univ. of Colorado, Boulder, CO</a:t>
            </a:r>
          </a:p>
          <a:p>
            <a:r>
              <a:rPr lang="en-US" sz="1400" b="1" dirty="0">
                <a:solidFill>
                  <a:srgbClr val="506E94">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NOAA Earth System Research Laboratory, Chemical Sciences Division, Boulder, CO</a:t>
            </a:r>
            <a:endParaRPr lang="en-US" b="1" dirty="0">
              <a:solidFill>
                <a:srgbClr val="506E94">
                  <a:lumMod val="40000"/>
                  <a:lumOff val="60000"/>
                </a:srgbClr>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6" name="TextBox 5"/>
          <p:cNvSpPr txBox="1"/>
          <p:nvPr/>
        </p:nvSpPr>
        <p:spPr>
          <a:xfrm>
            <a:off x="869347" y="4572000"/>
            <a:ext cx="10479426" cy="1323439"/>
          </a:xfrm>
          <a:prstGeom prst="rect">
            <a:avLst/>
          </a:prstGeom>
          <a:noFill/>
          <a:ln>
            <a:noFill/>
          </a:ln>
        </p:spPr>
        <p:txBody>
          <a:bodyPr wrap="square" rtlCol="0">
            <a:spAutoFit/>
          </a:bodyPr>
          <a:lstStyle/>
          <a:p>
            <a:pPr marL="514350" indent="-514350">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Overview of NOAA CSD datasets and measurement platforms</a:t>
            </a:r>
            <a:endParaRPr lang="en-US" sz="2000" dirty="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514350" indent="-514350">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Mobile lab measurements in Weld County:  </a:t>
            </a:r>
            <a:r>
              <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agricultural and on-road sources</a:t>
            </a:r>
            <a:endParaRPr lang="en-US" sz="2000" b="1" dirty="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57150" indent="-514350">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Ground-based measurements of VOCs at BAO: </a:t>
            </a:r>
            <a:r>
              <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seasonal variability and OH reactivity</a:t>
            </a:r>
          </a:p>
          <a:p>
            <a:pPr marL="57150" indent="-514350">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Airborne measurements of shale basins:  </a:t>
            </a:r>
            <a:r>
              <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VOC emissions and CH</a:t>
            </a:r>
            <a:r>
              <a:rPr lang="en-US" sz="2000" b="1" baseline="-25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4</a:t>
            </a:r>
            <a:r>
              <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 fluxes</a:t>
            </a:r>
            <a:endParaRPr lang="en-US" sz="2000" b="1" dirty="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p:txBody>
      </p:sp>
      <p:sp>
        <p:nvSpPr>
          <p:cNvPr id="8" name="TextBox 7"/>
          <p:cNvSpPr txBox="1"/>
          <p:nvPr/>
        </p:nvSpPr>
        <p:spPr>
          <a:xfrm>
            <a:off x="990600" y="3667780"/>
            <a:ext cx="2655351" cy="523220"/>
          </a:xfrm>
          <a:prstGeom prst="rect">
            <a:avLst/>
          </a:prstGeom>
          <a:noFill/>
        </p:spPr>
        <p:txBody>
          <a:bodyPr wrap="square" rtlCol="0">
            <a:spAutoFit/>
          </a:bodyPr>
          <a:lstStyle/>
          <a:p>
            <a:r>
              <a:rPr lang="en-US" sz="1400" dirty="0">
                <a:solidFill>
                  <a:srgbClr val="506E94">
                    <a:lumMod val="50000"/>
                  </a:srgbClr>
                </a:solidFill>
                <a:latin typeface="Franklin Gothic Medium" panose="020B0603020102020204" pitchFamily="34" charset="0"/>
                <a:cs typeface="Microsoft Sans Serif" pitchFamily="34" charset="0"/>
              </a:rPr>
              <a:t>Natural gas well pad in northeastern Colorado</a:t>
            </a:r>
          </a:p>
        </p:txBody>
      </p:sp>
    </p:spTree>
    <p:extLst>
      <p:ext uri="{BB962C8B-B14F-4D97-AF65-F5344CB8AC3E}">
        <p14:creationId xmlns:p14="http://schemas.microsoft.com/office/powerpoint/2010/main" val="25676176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1440633" cy="707886"/>
          </a:xfrm>
          <a:prstGeom prst="rect">
            <a:avLst/>
          </a:prstGeom>
          <a:noFill/>
          <a:effectLst/>
        </p:spPr>
        <p:txBody>
          <a:bodyPr wrap="square" rtlCol="0" anchor="ctr">
            <a:spAutoFit/>
          </a:bodyPr>
          <a:lstStyle/>
          <a:p>
            <a:pPr marL="685800" indent="-457200">
              <a:spcAft>
                <a:spcPts val="300"/>
              </a:spcAft>
              <a:buFont typeface="+mj-lt"/>
              <a:buAutoNum type="arabicParenR" startAt="3"/>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Ground-based measurements are used to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characterize oil and natural gas emission sources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investigate seasonal changes in emissions and </a:t>
            </a:r>
            <a:r>
              <a:rPr lang="en-US" sz="2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OH reactivity – a proxy for potential O</a:t>
            </a:r>
            <a:r>
              <a:rPr lang="en-US" sz="2000" baseline="-25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3</a:t>
            </a:r>
            <a:r>
              <a:rPr lang="en-US" sz="2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formation</a:t>
            </a:r>
            <a:endParaRPr lang="en-US" sz="1600" dirty="0" smtClean="0">
              <a:solidFill>
                <a:schemeClr val="tx1">
                  <a:lumMod val="85000"/>
                </a:schemeClr>
              </a:solidFill>
              <a:latin typeface="Franklin Gothic Medium"/>
              <a:cs typeface="Arial" panose="020B0604020202020204" pitchFamily="34" charset="0"/>
            </a:endParaRPr>
          </a:p>
        </p:txBody>
      </p:sp>
      <p:sp>
        <p:nvSpPr>
          <p:cNvPr id="42" name="TextBox 41"/>
          <p:cNvSpPr txBox="1"/>
          <p:nvPr/>
        </p:nvSpPr>
        <p:spPr>
          <a:xfrm>
            <a:off x="1066800" y="6451909"/>
            <a:ext cx="9982200" cy="307777"/>
          </a:xfrm>
          <a:prstGeom prst="rect">
            <a:avLst/>
          </a:prstGeom>
          <a:noFill/>
        </p:spPr>
        <p:txBody>
          <a:bodyPr wrap="square" rtlCol="0">
            <a:spAutoFit/>
          </a:bodyPr>
          <a:lstStyle/>
          <a:p>
            <a:pPr algn="ctr"/>
            <a:r>
              <a:rPr lang="en-US" sz="1400" dirty="0">
                <a:solidFill>
                  <a:srgbClr val="968C8C">
                    <a:lumMod val="50000"/>
                  </a:srgbClr>
                </a:solidFill>
                <a:latin typeface="Tw Cen MT"/>
              </a:rPr>
              <a:t>*Baker, et al. (2008). “Measurements of </a:t>
            </a:r>
            <a:r>
              <a:rPr lang="en-US" sz="1400" dirty="0" err="1">
                <a:solidFill>
                  <a:srgbClr val="968C8C">
                    <a:lumMod val="50000"/>
                  </a:srgbClr>
                </a:solidFill>
                <a:latin typeface="Tw Cen MT"/>
              </a:rPr>
              <a:t>nonmethane</a:t>
            </a:r>
            <a:r>
              <a:rPr lang="en-US" sz="1400" dirty="0">
                <a:solidFill>
                  <a:srgbClr val="968C8C">
                    <a:lumMod val="50000"/>
                  </a:srgbClr>
                </a:solidFill>
                <a:latin typeface="Tw Cen MT"/>
              </a:rPr>
              <a:t> hydrocarbons in 28 United States cities.” Atmos. Environ. 42(1), p170.</a:t>
            </a:r>
          </a:p>
        </p:txBody>
      </p:sp>
      <p:grpSp>
        <p:nvGrpSpPr>
          <p:cNvPr id="43" name="Group 42"/>
          <p:cNvGrpSpPr/>
          <p:nvPr/>
        </p:nvGrpSpPr>
        <p:grpSpPr>
          <a:xfrm>
            <a:off x="5824760" y="1140325"/>
            <a:ext cx="4843240" cy="5184275"/>
            <a:chOff x="5824760" y="873206"/>
            <a:chExt cx="4843240" cy="5184275"/>
          </a:xfrm>
        </p:grpSpPr>
        <p:pic>
          <p:nvPicPr>
            <p:cNvPr id="4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49913"/>
            <a:stretch/>
          </p:blipFill>
          <p:spPr bwMode="auto">
            <a:xfrm>
              <a:off x="5824760" y="1286027"/>
              <a:ext cx="4843240" cy="4771454"/>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6705600" y="873206"/>
              <a:ext cx="3614454" cy="584775"/>
            </a:xfrm>
            <a:prstGeom prst="rect">
              <a:avLst/>
            </a:prstGeom>
            <a:noFill/>
          </p:spPr>
          <p:txBody>
            <a:bodyPr wrap="square" rtlCol="0">
              <a:spAutoFit/>
            </a:bodyPr>
            <a:lstStyle/>
            <a:p>
              <a:pPr algn="ctr"/>
              <a:r>
                <a:rPr lang="en-US" sz="1600" dirty="0" smtClean="0">
                  <a:solidFill>
                    <a:srgbClr val="373545"/>
                  </a:solidFill>
                  <a:latin typeface="Franklin Gothic Medium"/>
                </a:rPr>
                <a:t>Propane: a common component of oil and natural gas production</a:t>
              </a:r>
              <a:endParaRPr lang="en-US" sz="1600" dirty="0">
                <a:solidFill>
                  <a:srgbClr val="373545"/>
                </a:solidFill>
                <a:latin typeface="Franklin Gothic Medium"/>
              </a:endParaRPr>
            </a:p>
          </p:txBody>
        </p:sp>
      </p:grpSp>
      <p:sp>
        <p:nvSpPr>
          <p:cNvPr id="46" name="Rectangle 45"/>
          <p:cNvSpPr/>
          <p:nvPr/>
        </p:nvSpPr>
        <p:spPr>
          <a:xfrm>
            <a:off x="6821460" y="2857919"/>
            <a:ext cx="3342042" cy="586740"/>
          </a:xfrm>
          <a:prstGeom prst="rect">
            <a:avLst/>
          </a:prstGeom>
          <a:solidFill>
            <a:sysClr val="window" lastClr="FFFFFF">
              <a:lumMod val="85000"/>
              <a:alpha val="50000"/>
            </a:sys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a:endParaRPr>
          </a:p>
        </p:txBody>
      </p:sp>
      <p:sp>
        <p:nvSpPr>
          <p:cNvPr id="47" name="Rectangle 46"/>
          <p:cNvSpPr/>
          <p:nvPr/>
        </p:nvSpPr>
        <p:spPr>
          <a:xfrm>
            <a:off x="10447115" y="2842153"/>
            <a:ext cx="1287685" cy="586740"/>
          </a:xfrm>
          <a:prstGeom prst="rect">
            <a:avLst/>
          </a:prstGeom>
          <a:solidFill>
            <a:sysClr val="window" lastClr="FFFFFF">
              <a:lumMod val="85000"/>
              <a:alpha val="50000"/>
            </a:sysClr>
          </a:solidFill>
          <a:ln w="19050" cap="flat" cmpd="sng" algn="ctr">
            <a:no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Tw Cen MT"/>
            </a:endParaRPr>
          </a:p>
        </p:txBody>
      </p:sp>
      <p:sp>
        <p:nvSpPr>
          <p:cNvPr id="48" name="TextBox 47"/>
          <p:cNvSpPr txBox="1"/>
          <p:nvPr/>
        </p:nvSpPr>
        <p:spPr>
          <a:xfrm>
            <a:off x="10472960" y="2892589"/>
            <a:ext cx="1261840" cy="523220"/>
          </a:xfrm>
          <a:prstGeom prst="rect">
            <a:avLst/>
          </a:prstGeom>
          <a:noFill/>
        </p:spPr>
        <p:txBody>
          <a:bodyPr wrap="square" rtlCol="0">
            <a:spAutoFit/>
          </a:bodyPr>
          <a:lstStyle/>
          <a:p>
            <a:pPr algn="ctr"/>
            <a:r>
              <a:rPr lang="en-US" sz="1400" b="1" dirty="0" smtClean="0">
                <a:solidFill>
                  <a:prstClr val="black"/>
                </a:solidFill>
                <a:latin typeface="Tw Cen MT"/>
              </a:rPr>
              <a:t>Range of 28 </a:t>
            </a:r>
            <a:r>
              <a:rPr lang="en-US" sz="1400" b="1" dirty="0">
                <a:solidFill>
                  <a:prstClr val="black"/>
                </a:solidFill>
                <a:latin typeface="Tw Cen MT"/>
              </a:rPr>
              <a:t>US Cities*</a:t>
            </a:r>
          </a:p>
        </p:txBody>
      </p:sp>
      <p:pic>
        <p:nvPicPr>
          <p:cNvPr id="49" name="Picture 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049" y="1102313"/>
            <a:ext cx="4827551" cy="4612687"/>
          </a:xfrm>
          <a:prstGeom prst="rect">
            <a:avLst/>
          </a:prstGeom>
        </p:spPr>
      </p:pic>
      <p:sp>
        <p:nvSpPr>
          <p:cNvPr id="50" name="TextBox 49"/>
          <p:cNvSpPr txBox="1"/>
          <p:nvPr/>
        </p:nvSpPr>
        <p:spPr>
          <a:xfrm>
            <a:off x="212276" y="6187966"/>
            <a:ext cx="11979724" cy="307777"/>
          </a:xfrm>
          <a:prstGeom prst="rect">
            <a:avLst/>
          </a:prstGeom>
          <a:noFill/>
        </p:spPr>
        <p:txBody>
          <a:bodyPr wrap="square" rtlCol="0">
            <a:spAutoFit/>
          </a:bodyPr>
          <a:lstStyle/>
          <a:p>
            <a:pPr algn="ctr"/>
            <a:r>
              <a:rPr lang="en-US" sz="1400" dirty="0" smtClean="0">
                <a:solidFill>
                  <a:srgbClr val="968C8C">
                    <a:lumMod val="50000"/>
                  </a:srgbClr>
                </a:solidFill>
                <a:latin typeface="Tw Cen MT"/>
              </a:rPr>
              <a:t>Gilman, </a:t>
            </a:r>
            <a:r>
              <a:rPr lang="en-US" sz="1400" dirty="0">
                <a:solidFill>
                  <a:srgbClr val="968C8C">
                    <a:lumMod val="50000"/>
                  </a:srgbClr>
                </a:solidFill>
                <a:latin typeface="Tw Cen MT"/>
              </a:rPr>
              <a:t>et al. (</a:t>
            </a:r>
            <a:r>
              <a:rPr lang="en-US" sz="1400" dirty="0" smtClean="0">
                <a:solidFill>
                  <a:srgbClr val="968C8C">
                    <a:lumMod val="50000"/>
                  </a:srgbClr>
                </a:solidFill>
                <a:latin typeface="Tw Cen MT"/>
              </a:rPr>
              <a:t>2013). “Source Signature of VOCs from oil and natural gas operations in Northeastern Colorado.” ES&amp;T. 3(47), p1297.</a:t>
            </a:r>
            <a:endParaRPr lang="en-US" sz="1400" dirty="0">
              <a:solidFill>
                <a:srgbClr val="968C8C">
                  <a:lumMod val="50000"/>
                </a:srgbClr>
              </a:solidFill>
              <a:latin typeface="Tw Cen MT"/>
            </a:endParaRPr>
          </a:p>
        </p:txBody>
      </p:sp>
    </p:spTree>
    <p:extLst>
      <p:ext uri="{BB962C8B-B14F-4D97-AF65-F5344CB8AC3E}">
        <p14:creationId xmlns:p14="http://schemas.microsoft.com/office/powerpoint/2010/main" val="18520410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1440633" cy="707886"/>
          </a:xfrm>
          <a:prstGeom prst="rect">
            <a:avLst/>
          </a:prstGeom>
          <a:noFill/>
          <a:effectLst/>
        </p:spPr>
        <p:txBody>
          <a:bodyPr wrap="square" rtlCol="0" anchor="ctr">
            <a:spAutoFit/>
          </a:bodyPr>
          <a:lstStyle/>
          <a:p>
            <a:pPr marL="685800" indent="-457200">
              <a:spcAft>
                <a:spcPts val="300"/>
              </a:spcAft>
              <a:buFont typeface="+mj-lt"/>
              <a:buAutoNum type="arabicParenR" startAt="3"/>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Ground-based measurements are used to characterize oil and natural gas emission sources,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investigate seasonal changes in emissions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and </a:t>
            </a:r>
            <a:r>
              <a:rPr lang="en-US" sz="2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OH reactivity – a proxy for potential O</a:t>
            </a:r>
            <a:r>
              <a:rPr lang="en-US" sz="2000" baseline="-25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3</a:t>
            </a:r>
            <a:r>
              <a:rPr lang="en-US" sz="2000" dirty="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formation</a:t>
            </a:r>
            <a:endParaRPr lang="en-US" sz="1600" dirty="0" smtClean="0">
              <a:solidFill>
                <a:schemeClr val="tx1">
                  <a:lumMod val="85000"/>
                </a:schemeClr>
              </a:solidFill>
              <a:latin typeface="Franklin Gothic Medium"/>
              <a:cs typeface="Arial" panose="020B0604020202020204" pitchFamily="34"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299" y="1524000"/>
            <a:ext cx="10439400" cy="4991100"/>
          </a:xfrm>
          <a:prstGeom prst="rect">
            <a:avLst/>
          </a:prstGeom>
        </p:spPr>
      </p:pic>
      <p:sp>
        <p:nvSpPr>
          <p:cNvPr id="61" name="Rectangle 1803"/>
          <p:cNvSpPr>
            <a:spLocks noChangeArrowheads="1"/>
          </p:cNvSpPr>
          <p:nvPr/>
        </p:nvSpPr>
        <p:spPr bwMode="auto">
          <a:xfrm>
            <a:off x="7162800" y="1788696"/>
            <a:ext cx="363721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1" i="0" u="none" strike="noStrike" cap="none" normalizeH="0" baseline="0" dirty="0" smtClean="0">
                <a:ln>
                  <a:noFill/>
                </a:ln>
                <a:solidFill>
                  <a:srgbClr val="000000"/>
                </a:solidFill>
                <a:effectLst/>
                <a:latin typeface="Arial" panose="020B0604020202020204" pitchFamily="34" charset="0"/>
              </a:rPr>
              <a:t>[VOC]/[Propane] Enhancement Ratio:</a:t>
            </a:r>
            <a:endParaRPr kumimoji="0" lang="en-US" altLang="en-US" sz="1800" b="1" i="0" u="none" strike="noStrike" cap="none" normalizeH="0" baseline="0" dirty="0" smtClean="0">
              <a:ln>
                <a:noFill/>
              </a:ln>
              <a:solidFill>
                <a:schemeClr val="tx1"/>
              </a:solidFill>
              <a:effectLst/>
              <a:latin typeface="Arial" panose="020B0604020202020204" pitchFamily="34" charset="0"/>
            </a:endParaRPr>
          </a:p>
        </p:txBody>
      </p:sp>
      <p:grpSp>
        <p:nvGrpSpPr>
          <p:cNvPr id="65" name="Group 64"/>
          <p:cNvGrpSpPr/>
          <p:nvPr/>
        </p:nvGrpSpPr>
        <p:grpSpPr>
          <a:xfrm>
            <a:off x="7391401" y="2082548"/>
            <a:ext cx="2297647" cy="246221"/>
            <a:chOff x="7391401" y="2082548"/>
            <a:chExt cx="2297647" cy="246221"/>
          </a:xfrm>
        </p:grpSpPr>
        <p:sp>
          <p:nvSpPr>
            <p:cNvPr id="62" name="Line 1804"/>
            <p:cNvSpPr>
              <a:spLocks noChangeShapeType="1"/>
            </p:cNvSpPr>
            <p:nvPr/>
          </p:nvSpPr>
          <p:spPr bwMode="auto">
            <a:xfrm>
              <a:off x="7391401" y="2212974"/>
              <a:ext cx="330200" cy="0"/>
            </a:xfrm>
            <a:prstGeom prst="line">
              <a:avLst/>
            </a:prstGeom>
            <a:noFill/>
            <a:ln w="508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63" name="Freeform 1805"/>
            <p:cNvSpPr>
              <a:spLocks/>
            </p:cNvSpPr>
            <p:nvPr/>
          </p:nvSpPr>
          <p:spPr bwMode="auto">
            <a:xfrm>
              <a:off x="7478713" y="2135187"/>
              <a:ext cx="155575" cy="155575"/>
            </a:xfrm>
            <a:custGeom>
              <a:avLst/>
              <a:gdLst>
                <a:gd name="T0" fmla="*/ 51 w 102"/>
                <a:gd name="T1" fmla="*/ 0 h 102"/>
                <a:gd name="T2" fmla="*/ 102 w 102"/>
                <a:gd name="T3" fmla="*/ 51 h 102"/>
                <a:gd name="T4" fmla="*/ 51 w 102"/>
                <a:gd name="T5" fmla="*/ 102 h 102"/>
                <a:gd name="T6" fmla="*/ 0 w 102"/>
                <a:gd name="T7" fmla="*/ 51 h 102"/>
                <a:gd name="T8" fmla="*/ 51 w 102"/>
                <a:gd name="T9" fmla="*/ 0 h 102"/>
              </a:gdLst>
              <a:ahLst/>
              <a:cxnLst>
                <a:cxn ang="0">
                  <a:pos x="T0" y="T1"/>
                </a:cxn>
                <a:cxn ang="0">
                  <a:pos x="T2" y="T3"/>
                </a:cxn>
                <a:cxn ang="0">
                  <a:pos x="T4" y="T5"/>
                </a:cxn>
                <a:cxn ang="0">
                  <a:pos x="T6" y="T7"/>
                </a:cxn>
                <a:cxn ang="0">
                  <a:pos x="T8" y="T9"/>
                </a:cxn>
              </a:cxnLst>
              <a:rect l="0" t="0" r="r" b="b"/>
              <a:pathLst>
                <a:path w="102" h="102">
                  <a:moveTo>
                    <a:pt x="51" y="0"/>
                  </a:moveTo>
                  <a:lnTo>
                    <a:pt x="102" y="51"/>
                  </a:lnTo>
                  <a:lnTo>
                    <a:pt x="51" y="102"/>
                  </a:lnTo>
                  <a:lnTo>
                    <a:pt x="0" y="51"/>
                  </a:lnTo>
                  <a:lnTo>
                    <a:pt x="51" y="0"/>
                  </a:lnTo>
                  <a:close/>
                </a:path>
              </a:pathLst>
            </a:custGeom>
            <a:solidFill>
              <a:srgbClr val="000000"/>
            </a:solidFill>
            <a:ln w="20638" cap="flat">
              <a:solidFill>
                <a:srgbClr val="BBBBBB"/>
              </a:solidFill>
              <a:prstDash val="solid"/>
              <a:round/>
              <a:headEnd/>
              <a:tailEnd/>
            </a:ln>
          </p:spPr>
          <p:txBody>
            <a:bodyPr vert="horz" wrap="square" lIns="91440" tIns="45720" rIns="91440" bIns="45720" numCol="1" anchor="t" anchorCtr="0" compatLnSpc="1">
              <a:prstTxWarp prst="textNoShape">
                <a:avLst/>
              </a:prstTxWarp>
            </a:bodyPr>
            <a:lstStyle/>
            <a:p>
              <a:endParaRPr lang="en-US" sz="2000"/>
            </a:p>
          </p:txBody>
        </p:sp>
        <p:sp>
          <p:nvSpPr>
            <p:cNvPr id="64" name="Rectangle 1806"/>
            <p:cNvSpPr>
              <a:spLocks noChangeArrowheads="1"/>
            </p:cNvSpPr>
            <p:nvPr/>
          </p:nvSpPr>
          <p:spPr bwMode="auto">
            <a:xfrm>
              <a:off x="7820780" y="2082548"/>
              <a:ext cx="186826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anose="020B0604020202020204" pitchFamily="34" charset="0"/>
                </a:rPr>
                <a:t> Winter 2011 at BAO</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grpSp>
      <p:grpSp>
        <p:nvGrpSpPr>
          <p:cNvPr id="5" name="Group 4"/>
          <p:cNvGrpSpPr/>
          <p:nvPr/>
        </p:nvGrpSpPr>
        <p:grpSpPr>
          <a:xfrm>
            <a:off x="2293938" y="2206625"/>
            <a:ext cx="8321676" cy="2405063"/>
            <a:chOff x="2293938" y="2206625"/>
            <a:chExt cx="8321676" cy="2405063"/>
          </a:xfrm>
        </p:grpSpPr>
        <p:grpSp>
          <p:nvGrpSpPr>
            <p:cNvPr id="71" name="Group 70"/>
            <p:cNvGrpSpPr/>
            <p:nvPr/>
          </p:nvGrpSpPr>
          <p:grpSpPr>
            <a:xfrm>
              <a:off x="7391401" y="2335212"/>
              <a:ext cx="2514599" cy="246221"/>
              <a:chOff x="7391401" y="2335212"/>
              <a:chExt cx="2514599" cy="246221"/>
            </a:xfrm>
          </p:grpSpPr>
          <p:sp>
            <p:nvSpPr>
              <p:cNvPr id="66" name="Line 1807"/>
              <p:cNvSpPr>
                <a:spLocks noChangeShapeType="1"/>
              </p:cNvSpPr>
              <p:nvPr/>
            </p:nvSpPr>
            <p:spPr bwMode="auto">
              <a:xfrm>
                <a:off x="7391401" y="2441574"/>
                <a:ext cx="330200" cy="0"/>
              </a:xfrm>
              <a:prstGeom prst="line">
                <a:avLst/>
              </a:prstGeom>
              <a:noFill/>
              <a:ln w="38100" cap="flat">
                <a:solidFill>
                  <a:srgbClr val="CCCC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67" name="Rectangle 1808"/>
              <p:cNvSpPr>
                <a:spLocks noChangeArrowheads="1"/>
              </p:cNvSpPr>
              <p:nvPr/>
            </p:nvSpPr>
            <p:spPr bwMode="auto">
              <a:xfrm>
                <a:off x="7500938" y="2386012"/>
                <a:ext cx="111125" cy="10953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000"/>
              </a:p>
            </p:txBody>
          </p:sp>
          <p:sp>
            <p:nvSpPr>
              <p:cNvPr id="68" name="Rectangle 1809"/>
              <p:cNvSpPr>
                <a:spLocks noChangeArrowheads="1"/>
              </p:cNvSpPr>
              <p:nvPr/>
            </p:nvSpPr>
            <p:spPr bwMode="auto">
              <a:xfrm>
                <a:off x="7839729" y="2335212"/>
                <a:ext cx="206627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anose="020B0604020202020204" pitchFamily="34" charset="0"/>
                  </a:rPr>
                  <a:t> Summer 2012 at BAO</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grpSp>
        <p:grpSp>
          <p:nvGrpSpPr>
            <p:cNvPr id="92" name="Group 91"/>
            <p:cNvGrpSpPr/>
            <p:nvPr/>
          </p:nvGrpSpPr>
          <p:grpSpPr>
            <a:xfrm>
              <a:off x="2293938" y="2206625"/>
              <a:ext cx="8321676" cy="2405063"/>
              <a:chOff x="2293938" y="2206625"/>
              <a:chExt cx="8321676" cy="2405063"/>
            </a:xfrm>
          </p:grpSpPr>
          <p:sp>
            <p:nvSpPr>
              <p:cNvPr id="93" name="Freeform 1492"/>
              <p:cNvSpPr>
                <a:spLocks/>
              </p:cNvSpPr>
              <p:nvPr/>
            </p:nvSpPr>
            <p:spPr bwMode="auto">
              <a:xfrm>
                <a:off x="2359026" y="2270125"/>
                <a:ext cx="8193088" cy="2278063"/>
              </a:xfrm>
              <a:custGeom>
                <a:avLst/>
                <a:gdLst>
                  <a:gd name="T0" fmla="*/ 0 w 5378"/>
                  <a:gd name="T1" fmla="*/ 0 h 1492"/>
                  <a:gd name="T2" fmla="*/ 336 w 5378"/>
                  <a:gd name="T3" fmla="*/ 10 h 1492"/>
                  <a:gd name="T4" fmla="*/ 672 w 5378"/>
                  <a:gd name="T5" fmla="*/ 138 h 1492"/>
                  <a:gd name="T6" fmla="*/ 1008 w 5378"/>
                  <a:gd name="T7" fmla="*/ 309 h 1492"/>
                  <a:gd name="T8" fmla="*/ 1345 w 5378"/>
                  <a:gd name="T9" fmla="*/ 326 h 1492"/>
                  <a:gd name="T10" fmla="*/ 1681 w 5378"/>
                  <a:gd name="T11" fmla="*/ 358 h 1492"/>
                  <a:gd name="T12" fmla="*/ 2017 w 5378"/>
                  <a:gd name="T13" fmla="*/ 613 h 1492"/>
                  <a:gd name="T14" fmla="*/ 2353 w 5378"/>
                  <a:gd name="T15" fmla="*/ 875 h 1492"/>
                  <a:gd name="T16" fmla="*/ 2689 w 5378"/>
                  <a:gd name="T17" fmla="*/ 1155 h 1492"/>
                  <a:gd name="T18" fmla="*/ 3025 w 5378"/>
                  <a:gd name="T19" fmla="*/ 582 h 1492"/>
                  <a:gd name="T20" fmla="*/ 3361 w 5378"/>
                  <a:gd name="T21" fmla="*/ 849 h 1492"/>
                  <a:gd name="T22" fmla="*/ 3697 w 5378"/>
                  <a:gd name="T23" fmla="*/ 849 h 1492"/>
                  <a:gd name="T24" fmla="*/ 4033 w 5378"/>
                  <a:gd name="T25" fmla="*/ 1005 h 1492"/>
                  <a:gd name="T26" fmla="*/ 4370 w 5378"/>
                  <a:gd name="T27" fmla="*/ 965 h 1492"/>
                  <a:gd name="T28" fmla="*/ 4706 w 5378"/>
                  <a:gd name="T29" fmla="*/ 1168 h 1492"/>
                  <a:gd name="T30" fmla="*/ 5042 w 5378"/>
                  <a:gd name="T31" fmla="*/ 1413 h 1492"/>
                  <a:gd name="T32" fmla="*/ 5378 w 5378"/>
                  <a:gd name="T33" fmla="*/ 1492 h 1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78" h="1492">
                    <a:moveTo>
                      <a:pt x="0" y="0"/>
                    </a:moveTo>
                    <a:lnTo>
                      <a:pt x="336" y="10"/>
                    </a:lnTo>
                    <a:lnTo>
                      <a:pt x="672" y="138"/>
                    </a:lnTo>
                    <a:lnTo>
                      <a:pt x="1008" y="309"/>
                    </a:lnTo>
                    <a:lnTo>
                      <a:pt x="1345" y="326"/>
                    </a:lnTo>
                    <a:lnTo>
                      <a:pt x="1681" y="358"/>
                    </a:lnTo>
                    <a:lnTo>
                      <a:pt x="2017" y="613"/>
                    </a:lnTo>
                    <a:lnTo>
                      <a:pt x="2353" y="875"/>
                    </a:lnTo>
                    <a:lnTo>
                      <a:pt x="2689" y="1155"/>
                    </a:lnTo>
                    <a:lnTo>
                      <a:pt x="3025" y="582"/>
                    </a:lnTo>
                    <a:lnTo>
                      <a:pt x="3361" y="849"/>
                    </a:lnTo>
                    <a:lnTo>
                      <a:pt x="3697" y="849"/>
                    </a:lnTo>
                    <a:lnTo>
                      <a:pt x="4033" y="1005"/>
                    </a:lnTo>
                    <a:lnTo>
                      <a:pt x="4370" y="965"/>
                    </a:lnTo>
                    <a:lnTo>
                      <a:pt x="4706" y="1168"/>
                    </a:lnTo>
                    <a:lnTo>
                      <a:pt x="5042" y="1413"/>
                    </a:lnTo>
                    <a:lnTo>
                      <a:pt x="5378" y="1492"/>
                    </a:lnTo>
                  </a:path>
                </a:pathLst>
              </a:custGeom>
              <a:noFill/>
              <a:ln w="38100">
                <a:solidFill>
                  <a:srgbClr val="CCCC00"/>
                </a:solidFill>
                <a:prstDash val="sysDot"/>
                <a:round/>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4" name="Rectangle 1493"/>
              <p:cNvSpPr>
                <a:spLocks noChangeArrowheads="1"/>
              </p:cNvSpPr>
              <p:nvPr/>
            </p:nvSpPr>
            <p:spPr bwMode="auto">
              <a:xfrm>
                <a:off x="2293938" y="2206625"/>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5" name="Rectangle 1494"/>
              <p:cNvSpPr>
                <a:spLocks noChangeArrowheads="1"/>
              </p:cNvSpPr>
              <p:nvPr/>
            </p:nvSpPr>
            <p:spPr bwMode="auto">
              <a:xfrm>
                <a:off x="2806701" y="2222500"/>
                <a:ext cx="127000" cy="127000"/>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6" name="Rectangle 1495"/>
              <p:cNvSpPr>
                <a:spLocks noChangeArrowheads="1"/>
              </p:cNvSpPr>
              <p:nvPr/>
            </p:nvSpPr>
            <p:spPr bwMode="auto">
              <a:xfrm>
                <a:off x="3317876" y="2417763"/>
                <a:ext cx="128588" cy="127000"/>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7" name="Rectangle 1496"/>
              <p:cNvSpPr>
                <a:spLocks noChangeArrowheads="1"/>
              </p:cNvSpPr>
              <p:nvPr/>
            </p:nvSpPr>
            <p:spPr bwMode="auto">
              <a:xfrm>
                <a:off x="3830638" y="2678113"/>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8" name="Rectangle 1497"/>
              <p:cNvSpPr>
                <a:spLocks noChangeArrowheads="1"/>
              </p:cNvSpPr>
              <p:nvPr/>
            </p:nvSpPr>
            <p:spPr bwMode="auto">
              <a:xfrm>
                <a:off x="4343401" y="2703513"/>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9" name="Rectangle 1498"/>
              <p:cNvSpPr>
                <a:spLocks noChangeArrowheads="1"/>
              </p:cNvSpPr>
              <p:nvPr/>
            </p:nvSpPr>
            <p:spPr bwMode="auto">
              <a:xfrm>
                <a:off x="4856163" y="2752725"/>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0" name="Rectangle 1499"/>
              <p:cNvSpPr>
                <a:spLocks noChangeArrowheads="1"/>
              </p:cNvSpPr>
              <p:nvPr/>
            </p:nvSpPr>
            <p:spPr bwMode="auto">
              <a:xfrm>
                <a:off x="5367338" y="3141663"/>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1" name="Rectangle 1500"/>
              <p:cNvSpPr>
                <a:spLocks noChangeArrowheads="1"/>
              </p:cNvSpPr>
              <p:nvPr/>
            </p:nvSpPr>
            <p:spPr bwMode="auto">
              <a:xfrm>
                <a:off x="5878513" y="3541713"/>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2" name="Rectangle 1501"/>
              <p:cNvSpPr>
                <a:spLocks noChangeArrowheads="1"/>
              </p:cNvSpPr>
              <p:nvPr/>
            </p:nvSpPr>
            <p:spPr bwMode="auto">
              <a:xfrm>
                <a:off x="6391276" y="3968750"/>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3" name="Rectangle 1502"/>
              <p:cNvSpPr>
                <a:spLocks noChangeArrowheads="1"/>
              </p:cNvSpPr>
              <p:nvPr/>
            </p:nvSpPr>
            <p:spPr bwMode="auto">
              <a:xfrm>
                <a:off x="6902451" y="3095625"/>
                <a:ext cx="128588" cy="127000"/>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4" name="Rectangle 1503"/>
              <p:cNvSpPr>
                <a:spLocks noChangeArrowheads="1"/>
              </p:cNvSpPr>
              <p:nvPr/>
            </p:nvSpPr>
            <p:spPr bwMode="auto">
              <a:xfrm>
                <a:off x="7415213" y="3502025"/>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5" name="Rectangle 1504"/>
              <p:cNvSpPr>
                <a:spLocks noChangeArrowheads="1"/>
              </p:cNvSpPr>
              <p:nvPr/>
            </p:nvSpPr>
            <p:spPr bwMode="auto">
              <a:xfrm>
                <a:off x="7926388" y="3502025"/>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6" name="Rectangle 1505"/>
              <p:cNvSpPr>
                <a:spLocks noChangeArrowheads="1"/>
              </p:cNvSpPr>
              <p:nvPr/>
            </p:nvSpPr>
            <p:spPr bwMode="auto">
              <a:xfrm>
                <a:off x="8439151" y="3740150"/>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7" name="Rectangle 1506"/>
              <p:cNvSpPr>
                <a:spLocks noChangeArrowheads="1"/>
              </p:cNvSpPr>
              <p:nvPr/>
            </p:nvSpPr>
            <p:spPr bwMode="auto">
              <a:xfrm>
                <a:off x="8951913" y="3679825"/>
                <a:ext cx="128588" cy="127000"/>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8" name="Rectangle 1507"/>
              <p:cNvSpPr>
                <a:spLocks noChangeArrowheads="1"/>
              </p:cNvSpPr>
              <p:nvPr/>
            </p:nvSpPr>
            <p:spPr bwMode="auto">
              <a:xfrm>
                <a:off x="9463088" y="3989388"/>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9" name="Rectangle 1508"/>
              <p:cNvSpPr>
                <a:spLocks noChangeArrowheads="1"/>
              </p:cNvSpPr>
              <p:nvPr/>
            </p:nvSpPr>
            <p:spPr bwMode="auto">
              <a:xfrm>
                <a:off x="9975851" y="4362450"/>
                <a:ext cx="127000"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10" name="Rectangle 1509"/>
              <p:cNvSpPr>
                <a:spLocks noChangeArrowheads="1"/>
              </p:cNvSpPr>
              <p:nvPr/>
            </p:nvSpPr>
            <p:spPr bwMode="auto">
              <a:xfrm>
                <a:off x="10487026" y="4483100"/>
                <a:ext cx="128588" cy="128588"/>
              </a:xfrm>
              <a:prstGeom prst="rect">
                <a:avLst/>
              </a:prstGeom>
              <a:noFill/>
              <a:ln w="25400" cap="flat">
                <a:solidFill>
                  <a:srgbClr val="CCCC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sp>
        <p:nvSpPr>
          <p:cNvPr id="132" name="TextBox 131"/>
          <p:cNvSpPr txBox="1"/>
          <p:nvPr/>
        </p:nvSpPr>
        <p:spPr>
          <a:xfrm>
            <a:off x="2101853" y="3925321"/>
            <a:ext cx="3613148" cy="738664"/>
          </a:xfrm>
          <a:prstGeom prst="rect">
            <a:avLst/>
          </a:prstGeom>
          <a:solidFill>
            <a:srgbClr val="CCCC00">
              <a:alpha val="32000"/>
            </a:srgbClr>
          </a:solidFill>
        </p:spPr>
        <p:txBody>
          <a:bodyPr wrap="square" rtlCol="0">
            <a:spAutoFit/>
          </a:bodyPr>
          <a:lstStyle/>
          <a:p>
            <a:r>
              <a:rPr lang="en-US" sz="1400" dirty="0" smtClean="0">
                <a:solidFill>
                  <a:schemeClr val="bg1"/>
                </a:solidFill>
                <a:latin typeface="Franklin Gothic Medium" panose="020B0603020102020204" pitchFamily="34" charset="0"/>
              </a:rPr>
              <a:t>Slightly higher enhancement ratios in summer for C6+ hydrocarbons</a:t>
            </a:r>
          </a:p>
          <a:p>
            <a:pPr marL="285750" indent="-168275">
              <a:buFont typeface="Arial" panose="020B0604020202020204" pitchFamily="34" charset="0"/>
              <a:buChar char="•"/>
            </a:pPr>
            <a:r>
              <a:rPr lang="en-US" sz="1400" dirty="0" smtClean="0">
                <a:solidFill>
                  <a:schemeClr val="bg1"/>
                </a:solidFill>
                <a:latin typeface="Franklin Gothic Medium" panose="020B0603020102020204" pitchFamily="34" charset="0"/>
              </a:rPr>
              <a:t>Evaporation from condensate tanks?</a:t>
            </a:r>
            <a:endParaRPr lang="en-US" sz="1400" dirty="0">
              <a:solidFill>
                <a:schemeClr val="bg1"/>
              </a:solidFill>
              <a:latin typeface="Franklin Gothic Medium" panose="020B0603020102020204" pitchFamily="34" charset="0"/>
            </a:endParaRPr>
          </a:p>
        </p:txBody>
      </p:sp>
      <p:grpSp>
        <p:nvGrpSpPr>
          <p:cNvPr id="151" name="Group 150"/>
          <p:cNvGrpSpPr/>
          <p:nvPr/>
        </p:nvGrpSpPr>
        <p:grpSpPr>
          <a:xfrm>
            <a:off x="2293938" y="2019300"/>
            <a:ext cx="8321676" cy="2365375"/>
            <a:chOff x="2293938" y="2019300"/>
            <a:chExt cx="8321676" cy="2365375"/>
          </a:xfrm>
          <a:effectLst>
            <a:outerShdw blurRad="50800" dist="38100" dir="2700000" algn="tl" rotWithShape="0">
              <a:prstClr val="black">
                <a:alpha val="40000"/>
              </a:prstClr>
            </a:outerShdw>
          </a:effectLst>
        </p:grpSpPr>
        <p:sp>
          <p:nvSpPr>
            <p:cNvPr id="152" name="Oval 1629"/>
            <p:cNvSpPr>
              <a:spLocks noChangeArrowheads="1"/>
            </p:cNvSpPr>
            <p:nvPr/>
          </p:nvSpPr>
          <p:spPr bwMode="auto">
            <a:xfrm>
              <a:off x="2293938" y="2019300"/>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 name="Oval 1630"/>
            <p:cNvSpPr>
              <a:spLocks noChangeArrowheads="1"/>
            </p:cNvSpPr>
            <p:nvPr/>
          </p:nvSpPr>
          <p:spPr bwMode="auto">
            <a:xfrm>
              <a:off x="2806701" y="2206625"/>
              <a:ext cx="127000" cy="127000"/>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 name="Oval 1631"/>
            <p:cNvSpPr>
              <a:spLocks noChangeArrowheads="1"/>
            </p:cNvSpPr>
            <p:nvPr/>
          </p:nvSpPr>
          <p:spPr bwMode="auto">
            <a:xfrm>
              <a:off x="3317876" y="2330450"/>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 name="Oval 1632"/>
            <p:cNvSpPr>
              <a:spLocks noChangeArrowheads="1"/>
            </p:cNvSpPr>
            <p:nvPr/>
          </p:nvSpPr>
          <p:spPr bwMode="auto">
            <a:xfrm>
              <a:off x="3830638" y="2646363"/>
              <a:ext cx="127000"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 name="Oval 1633"/>
            <p:cNvSpPr>
              <a:spLocks noChangeArrowheads="1"/>
            </p:cNvSpPr>
            <p:nvPr/>
          </p:nvSpPr>
          <p:spPr bwMode="auto">
            <a:xfrm>
              <a:off x="4343401" y="2665413"/>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 name="Oval 1634"/>
            <p:cNvSpPr>
              <a:spLocks noChangeArrowheads="1"/>
            </p:cNvSpPr>
            <p:nvPr/>
          </p:nvSpPr>
          <p:spPr bwMode="auto">
            <a:xfrm>
              <a:off x="4856163" y="2725738"/>
              <a:ext cx="127000"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 name="Oval 1635"/>
            <p:cNvSpPr>
              <a:spLocks noChangeArrowheads="1"/>
            </p:cNvSpPr>
            <p:nvPr/>
          </p:nvSpPr>
          <p:spPr bwMode="auto">
            <a:xfrm>
              <a:off x="5367338" y="3084513"/>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 name="Oval 1636"/>
            <p:cNvSpPr>
              <a:spLocks noChangeArrowheads="1"/>
            </p:cNvSpPr>
            <p:nvPr/>
          </p:nvSpPr>
          <p:spPr bwMode="auto">
            <a:xfrm>
              <a:off x="5878513" y="3478213"/>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 name="Oval 1637"/>
            <p:cNvSpPr>
              <a:spLocks noChangeArrowheads="1"/>
            </p:cNvSpPr>
            <p:nvPr/>
          </p:nvSpPr>
          <p:spPr bwMode="auto">
            <a:xfrm>
              <a:off x="6391276" y="3836988"/>
              <a:ext cx="127000"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 name="Oval 1638"/>
            <p:cNvSpPr>
              <a:spLocks noChangeArrowheads="1"/>
            </p:cNvSpPr>
            <p:nvPr/>
          </p:nvSpPr>
          <p:spPr bwMode="auto">
            <a:xfrm>
              <a:off x="6902451" y="3282950"/>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 name="Oval 1639"/>
            <p:cNvSpPr>
              <a:spLocks noChangeArrowheads="1"/>
            </p:cNvSpPr>
            <p:nvPr/>
          </p:nvSpPr>
          <p:spPr bwMode="auto">
            <a:xfrm>
              <a:off x="7415213" y="3521075"/>
              <a:ext cx="127000"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 name="Oval 1640"/>
            <p:cNvSpPr>
              <a:spLocks noChangeArrowheads="1"/>
            </p:cNvSpPr>
            <p:nvPr/>
          </p:nvSpPr>
          <p:spPr bwMode="auto">
            <a:xfrm>
              <a:off x="7926388" y="3509963"/>
              <a:ext cx="128588" cy="127000"/>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Oval 1641"/>
            <p:cNvSpPr>
              <a:spLocks noChangeArrowheads="1"/>
            </p:cNvSpPr>
            <p:nvPr/>
          </p:nvSpPr>
          <p:spPr bwMode="auto">
            <a:xfrm>
              <a:off x="8439151" y="3587750"/>
              <a:ext cx="127000" cy="127000"/>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Oval 1642"/>
            <p:cNvSpPr>
              <a:spLocks noChangeArrowheads="1"/>
            </p:cNvSpPr>
            <p:nvPr/>
          </p:nvSpPr>
          <p:spPr bwMode="auto">
            <a:xfrm>
              <a:off x="8951913" y="3584575"/>
              <a:ext cx="128588" cy="127000"/>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Oval 1643"/>
            <p:cNvSpPr>
              <a:spLocks noChangeArrowheads="1"/>
            </p:cNvSpPr>
            <p:nvPr/>
          </p:nvSpPr>
          <p:spPr bwMode="auto">
            <a:xfrm>
              <a:off x="9463088" y="3919538"/>
              <a:ext cx="128588"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 name="Oval 1644"/>
            <p:cNvSpPr>
              <a:spLocks noChangeArrowheads="1"/>
            </p:cNvSpPr>
            <p:nvPr/>
          </p:nvSpPr>
          <p:spPr bwMode="auto">
            <a:xfrm>
              <a:off x="9975851" y="4235450"/>
              <a:ext cx="127000" cy="128588"/>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Oval 1645"/>
            <p:cNvSpPr>
              <a:spLocks noChangeArrowheads="1"/>
            </p:cNvSpPr>
            <p:nvPr/>
          </p:nvSpPr>
          <p:spPr bwMode="auto">
            <a:xfrm>
              <a:off x="10487026" y="4257675"/>
              <a:ext cx="128588" cy="127000"/>
            </a:xfrm>
            <a:prstGeom prst="ellipse">
              <a:avLst/>
            </a:prstGeom>
            <a:solidFill>
              <a:srgbClr val="FFFFFF"/>
            </a:solidFill>
            <a:ln w="25400" cap="flat">
              <a:solidFill>
                <a:srgbClr val="00AAFF"/>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9" name="Group 168"/>
          <p:cNvGrpSpPr/>
          <p:nvPr/>
        </p:nvGrpSpPr>
        <p:grpSpPr>
          <a:xfrm>
            <a:off x="7500938" y="2590800"/>
            <a:ext cx="3266105" cy="246221"/>
            <a:chOff x="7500938" y="2590800"/>
            <a:chExt cx="3266105" cy="246221"/>
          </a:xfrm>
        </p:grpSpPr>
        <p:sp>
          <p:nvSpPr>
            <p:cNvPr id="170" name="Oval 1810"/>
            <p:cNvSpPr>
              <a:spLocks noChangeArrowheads="1"/>
            </p:cNvSpPr>
            <p:nvPr/>
          </p:nvSpPr>
          <p:spPr bwMode="auto">
            <a:xfrm>
              <a:off x="7500938" y="2622708"/>
              <a:ext cx="111125" cy="120492"/>
            </a:xfrm>
            <a:prstGeom prst="ellipse">
              <a:avLst/>
            </a:prstGeom>
            <a:solidFill>
              <a:srgbClr val="FFFFFF"/>
            </a:solidFill>
            <a:ln w="25400" cap="flat">
              <a:solidFill>
                <a:srgbClr val="00AAFF"/>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2000"/>
            </a:p>
          </p:txBody>
        </p:sp>
        <p:sp>
          <p:nvSpPr>
            <p:cNvPr id="171" name="Rectangle 1811"/>
            <p:cNvSpPr>
              <a:spLocks noChangeArrowheads="1"/>
            </p:cNvSpPr>
            <p:nvPr/>
          </p:nvSpPr>
          <p:spPr bwMode="auto">
            <a:xfrm>
              <a:off x="7836754" y="2590800"/>
              <a:ext cx="293028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smtClean="0">
                  <a:ln>
                    <a:noFill/>
                  </a:ln>
                  <a:solidFill>
                    <a:srgbClr val="000000"/>
                  </a:solidFill>
                  <a:effectLst/>
                  <a:latin typeface="Arial" panose="020B0604020202020204" pitchFamily="34" charset="0"/>
                </a:rPr>
                <a:t> Spring 2015, airborne</a:t>
              </a:r>
              <a:r>
                <a:rPr kumimoji="0" lang="en-US" altLang="en-US" sz="1600" b="0" i="0" u="none" strike="noStrike" cap="none" normalizeH="0" dirty="0" smtClean="0">
                  <a:ln>
                    <a:noFill/>
                  </a:ln>
                  <a:solidFill>
                    <a:srgbClr val="000000"/>
                  </a:solidFill>
                  <a:effectLst/>
                  <a:latin typeface="Arial" panose="020B0604020202020204" pitchFamily="34" charset="0"/>
                </a:rPr>
                <a:t> over DJB</a:t>
              </a:r>
              <a:endParaRPr kumimoji="0" lang="en-US" altLang="en-US" sz="2000" b="0" i="0" u="none" strike="noStrike" cap="none" normalizeH="0" baseline="0" dirty="0" smtClean="0">
                <a:ln>
                  <a:noFill/>
                </a:ln>
                <a:solidFill>
                  <a:schemeClr val="tx1"/>
                </a:solidFill>
                <a:effectLst/>
                <a:latin typeface="Arial" panose="020B0604020202020204" pitchFamily="34" charset="0"/>
              </a:endParaRPr>
            </a:p>
          </p:txBody>
        </p:sp>
      </p:grpSp>
      <p:sp>
        <p:nvSpPr>
          <p:cNvPr id="4" name="TextBox 3"/>
          <p:cNvSpPr txBox="1"/>
          <p:nvPr/>
        </p:nvSpPr>
        <p:spPr>
          <a:xfrm>
            <a:off x="349249" y="1141735"/>
            <a:ext cx="11385551" cy="369332"/>
          </a:xfrm>
          <a:prstGeom prst="rect">
            <a:avLst/>
          </a:prstGeom>
          <a:noFill/>
        </p:spPr>
        <p:txBody>
          <a:bodyPr wrap="square" rtlCol="0">
            <a:spAutoFit/>
          </a:bodyPr>
          <a:lstStyle/>
          <a:p>
            <a:r>
              <a:rPr lang="en-US" dirty="0" smtClean="0">
                <a:solidFill>
                  <a:schemeClr val="accent6">
                    <a:lumMod val="75000"/>
                  </a:schemeClr>
                </a:solidFill>
                <a:latin typeface="Franklin Gothic Medium" panose="020B0603020102020204" pitchFamily="34" charset="0"/>
              </a:rPr>
              <a:t>Composition of VOCs observed in the Denver-Julesburg Basin have </a:t>
            </a:r>
            <a:r>
              <a:rPr lang="en-US" i="1" dirty="0" smtClean="0">
                <a:solidFill>
                  <a:schemeClr val="accent6">
                    <a:lumMod val="75000"/>
                  </a:schemeClr>
                </a:solidFill>
                <a:latin typeface="Franklin Gothic Medium" panose="020B0603020102020204" pitchFamily="34" charset="0"/>
              </a:rPr>
              <a:t>not</a:t>
            </a:r>
            <a:r>
              <a:rPr lang="en-US" dirty="0" smtClean="0">
                <a:solidFill>
                  <a:schemeClr val="accent6">
                    <a:lumMod val="75000"/>
                  </a:schemeClr>
                </a:solidFill>
                <a:latin typeface="Franklin Gothic Medium" panose="020B0603020102020204" pitchFamily="34" charset="0"/>
              </a:rPr>
              <a:t> changed significantly over the last 4+ years </a:t>
            </a:r>
            <a:endParaRPr lang="en-US" dirty="0">
              <a:solidFill>
                <a:schemeClr val="accent6">
                  <a:lumMod val="75000"/>
                </a:schemeClr>
              </a:solidFill>
              <a:latin typeface="Franklin Gothic Medium" panose="020B0603020102020204" pitchFamily="34" charset="0"/>
            </a:endParaRPr>
          </a:p>
        </p:txBody>
      </p:sp>
    </p:spTree>
    <p:extLst>
      <p:ext uri="{BB962C8B-B14F-4D97-AF65-F5344CB8AC3E}">
        <p14:creationId xmlns:p14="http://schemas.microsoft.com/office/powerpoint/2010/main" val="3286538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9"/>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51"/>
                                        </p:tgtEl>
                                        <p:attrNameLst>
                                          <p:attrName>style.visibility</p:attrName>
                                        </p:attrNameLst>
                                      </p:cBhvr>
                                      <p:to>
                                        <p:strVal val="visible"/>
                                      </p:to>
                                    </p:set>
                                    <p:animEffect transition="in" filter="wipe(left)">
                                      <p:cBhvr>
                                        <p:cTn id="14" dur="500"/>
                                        <p:tgtEl>
                                          <p:spTgt spid="151"/>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 grpId="0" animBg="1"/>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1974032" cy="707886"/>
          </a:xfrm>
          <a:prstGeom prst="rect">
            <a:avLst/>
          </a:prstGeom>
          <a:noFill/>
          <a:effectLst/>
        </p:spPr>
        <p:txBody>
          <a:bodyPr wrap="square" rtlCol="0" anchor="ctr">
            <a:spAutoFit/>
          </a:bodyPr>
          <a:lstStyle/>
          <a:p>
            <a:pPr marL="685800" indent="-457200">
              <a:spcAft>
                <a:spcPts val="300"/>
              </a:spcAft>
              <a:buFont typeface="+mj-lt"/>
              <a:buAutoNum type="arabicParenR" startAt="3"/>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Oil and gas operations are sources of both VOCs and nitrogen oxides (NOx) – precursors to ozone formation.  Characterizing their emissions is critical to assessing air quality impacts of ONG activities.</a:t>
            </a:r>
            <a:endParaRPr lang="en-US" sz="1600" dirty="0" smtClean="0">
              <a:solidFill>
                <a:schemeClr val="tx1">
                  <a:lumMod val="85000"/>
                </a:schemeClr>
              </a:solidFill>
              <a:latin typeface="Franklin Gothic Medium"/>
              <a:cs typeface="Arial" panose="020B0604020202020204" pitchFamily="34" charset="0"/>
            </a:endParaRPr>
          </a:p>
        </p:txBody>
      </p:sp>
      <p:grpSp>
        <p:nvGrpSpPr>
          <p:cNvPr id="5" name="Group 4"/>
          <p:cNvGrpSpPr/>
          <p:nvPr/>
        </p:nvGrpSpPr>
        <p:grpSpPr>
          <a:xfrm>
            <a:off x="2819400" y="1219200"/>
            <a:ext cx="6315569" cy="1344409"/>
            <a:chOff x="2599836" y="1431446"/>
            <a:chExt cx="6315569" cy="1344409"/>
          </a:xfrm>
        </p:grpSpPr>
        <p:sp>
          <p:nvSpPr>
            <p:cNvPr id="6" name="TextBox 5"/>
            <p:cNvSpPr txBox="1"/>
            <p:nvPr/>
          </p:nvSpPr>
          <p:spPr>
            <a:xfrm>
              <a:off x="4943674" y="1431446"/>
              <a:ext cx="88376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OH</a:t>
              </a:r>
            </a:p>
          </p:txBody>
        </p:sp>
        <p:sp>
          <p:nvSpPr>
            <p:cNvPr id="7" name="TextBox 6"/>
            <p:cNvSpPr txBox="1"/>
            <p:nvPr/>
          </p:nvSpPr>
          <p:spPr>
            <a:xfrm>
              <a:off x="4924900" y="2168356"/>
              <a:ext cx="88376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HO</a:t>
              </a:r>
              <a:r>
                <a:rPr kumimoji="0" lang="en-US" sz="1800" b="1" i="0" u="none" strike="noStrike" kern="0" cap="none" spc="0" normalizeH="0" baseline="-25000" noProof="0" dirty="0" smtClean="0">
                  <a:ln>
                    <a:noFill/>
                  </a:ln>
                  <a:solidFill>
                    <a:srgbClr val="2683C6">
                      <a:lumMod val="75000"/>
                    </a:srgbClr>
                  </a:solidFill>
                  <a:effectLst/>
                  <a:uLnTx/>
                  <a:uFillTx/>
                  <a:latin typeface="Franklin Gothic Medium"/>
                </a:rPr>
                <a:t>2</a:t>
              </a:r>
            </a:p>
          </p:txBody>
        </p:sp>
        <p:sp>
          <p:nvSpPr>
            <p:cNvPr id="8" name="TextBox 7"/>
            <p:cNvSpPr txBox="1"/>
            <p:nvPr/>
          </p:nvSpPr>
          <p:spPr>
            <a:xfrm>
              <a:off x="6523626" y="2168356"/>
              <a:ext cx="88376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NO</a:t>
              </a:r>
            </a:p>
          </p:txBody>
        </p:sp>
        <p:sp>
          <p:nvSpPr>
            <p:cNvPr id="9" name="TextBox 8"/>
            <p:cNvSpPr txBox="1"/>
            <p:nvPr/>
          </p:nvSpPr>
          <p:spPr>
            <a:xfrm>
              <a:off x="6542400" y="1431446"/>
              <a:ext cx="88376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NO</a:t>
              </a:r>
              <a:r>
                <a:rPr kumimoji="0" lang="en-US" sz="1800" b="1" i="0" u="none" strike="noStrike" kern="0" cap="none" spc="0" normalizeH="0" baseline="-25000" noProof="0" dirty="0" smtClean="0">
                  <a:ln>
                    <a:noFill/>
                  </a:ln>
                  <a:solidFill>
                    <a:srgbClr val="2683C6">
                      <a:lumMod val="75000"/>
                    </a:srgbClr>
                  </a:solidFill>
                  <a:effectLst/>
                  <a:uLnTx/>
                  <a:uFillTx/>
                  <a:latin typeface="Franklin Gothic Medium"/>
                </a:rPr>
                <a:t>2</a:t>
              </a:r>
            </a:p>
          </p:txBody>
        </p:sp>
        <p:sp>
          <p:nvSpPr>
            <p:cNvPr id="10" name="TextBox 9"/>
            <p:cNvSpPr txBox="1"/>
            <p:nvPr/>
          </p:nvSpPr>
          <p:spPr>
            <a:xfrm>
              <a:off x="8012870" y="2076644"/>
              <a:ext cx="883761"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smtClean="0">
                  <a:ln>
                    <a:noFill/>
                  </a:ln>
                  <a:solidFill>
                    <a:srgbClr val="CC0000"/>
                  </a:solidFill>
                  <a:effectLst>
                    <a:outerShdw blurRad="38100" dist="38100" dir="2700000" algn="tl">
                      <a:srgbClr val="000000">
                        <a:alpha val="43137"/>
                      </a:srgbClr>
                    </a:outerShdw>
                  </a:effectLst>
                  <a:uLnTx/>
                  <a:uFillTx/>
                  <a:latin typeface="Franklin Gothic Medium"/>
                </a:rPr>
                <a:t>O</a:t>
              </a:r>
              <a:r>
                <a:rPr kumimoji="0" lang="en-US" sz="2800" b="1" i="0" u="none" strike="noStrike" kern="0" cap="none" spc="0" normalizeH="0" baseline="-25000" noProof="0" dirty="0" smtClean="0">
                  <a:ln>
                    <a:noFill/>
                  </a:ln>
                  <a:solidFill>
                    <a:srgbClr val="CC0000"/>
                  </a:solidFill>
                  <a:effectLst>
                    <a:outerShdw blurRad="38100" dist="38100" dir="2700000" algn="tl">
                      <a:srgbClr val="000000">
                        <a:alpha val="43137"/>
                      </a:srgbClr>
                    </a:outerShdw>
                  </a:effectLst>
                  <a:uLnTx/>
                  <a:uFillTx/>
                  <a:latin typeface="Franklin Gothic Medium"/>
                </a:rPr>
                <a:t>3</a:t>
              </a:r>
            </a:p>
          </p:txBody>
        </p:sp>
        <p:sp>
          <p:nvSpPr>
            <p:cNvPr id="11" name="TextBox 10"/>
            <p:cNvSpPr txBox="1"/>
            <p:nvPr/>
          </p:nvSpPr>
          <p:spPr>
            <a:xfrm>
              <a:off x="8031644" y="1431446"/>
              <a:ext cx="883761" cy="369332"/>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O</a:t>
              </a:r>
              <a:r>
                <a:rPr kumimoji="0" lang="en-US" sz="1800" b="1" i="0" u="none" strike="noStrike" kern="0" cap="none" spc="0" normalizeH="0" baseline="-25000" noProof="0" dirty="0" smtClean="0">
                  <a:ln>
                    <a:noFill/>
                  </a:ln>
                  <a:solidFill>
                    <a:srgbClr val="2683C6">
                      <a:lumMod val="75000"/>
                    </a:srgbClr>
                  </a:solidFill>
                  <a:effectLst/>
                  <a:uLnTx/>
                  <a:uFillTx/>
                  <a:latin typeface="Franklin Gothic Medium"/>
                </a:rPr>
                <a:t>2</a:t>
              </a:r>
            </a:p>
          </p:txBody>
        </p:sp>
        <p:sp>
          <p:nvSpPr>
            <p:cNvPr id="12" name="TextBox 11"/>
            <p:cNvSpPr txBox="1"/>
            <p:nvPr/>
          </p:nvSpPr>
          <p:spPr>
            <a:xfrm>
              <a:off x="2679905" y="1447901"/>
              <a:ext cx="1561903" cy="553998"/>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FF0000"/>
                  </a:solidFill>
                  <a:effectLst>
                    <a:outerShdw blurRad="38100" dist="38100" dir="2700000" algn="tl">
                      <a:srgbClr val="000000">
                        <a:alpha val="43137"/>
                      </a:srgbClr>
                    </a:outerShdw>
                  </a:effectLst>
                  <a:uLnTx/>
                  <a:uFillTx/>
                  <a:latin typeface="Franklin Gothic Medium"/>
                </a:rPr>
                <a:t>VOCs</a:t>
              </a: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25000" noProof="0" dirty="0" smtClean="0">
                  <a:ln>
                    <a:noFill/>
                  </a:ln>
                  <a:solidFill>
                    <a:srgbClr val="2683C6">
                      <a:lumMod val="75000"/>
                    </a:srgbClr>
                  </a:solidFill>
                  <a:effectLst/>
                  <a:uLnTx/>
                  <a:uFillTx/>
                  <a:latin typeface="Franklin Gothic Medium"/>
                </a:rPr>
                <a:t>CO, CH4</a:t>
              </a:r>
            </a:p>
          </p:txBody>
        </p:sp>
        <p:sp>
          <p:nvSpPr>
            <p:cNvPr id="13" name="TextBox 12"/>
            <p:cNvSpPr txBox="1"/>
            <p:nvPr/>
          </p:nvSpPr>
          <p:spPr>
            <a:xfrm>
              <a:off x="2599836" y="2191080"/>
              <a:ext cx="1623192" cy="584775"/>
            </a:xfrm>
            <a:prstGeom prst="rect">
              <a:avLst/>
            </a:prstGeom>
            <a:no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smtClean="0">
                  <a:ln>
                    <a:noFill/>
                  </a:ln>
                  <a:solidFill>
                    <a:srgbClr val="2683C6">
                      <a:lumMod val="75000"/>
                    </a:srgbClr>
                  </a:solidFill>
                  <a:effectLst/>
                  <a:uLnTx/>
                  <a:uFillTx/>
                  <a:latin typeface="Franklin Gothic Medium"/>
                </a:rPr>
                <a:t>OVOCs, </a:t>
              </a:r>
            </a:p>
            <a:p>
              <a:pPr marL="0" marR="0" lvl="0" indent="0" algn="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rgbClr val="2683C6">
                      <a:lumMod val="75000"/>
                    </a:srgbClr>
                  </a:solidFill>
                  <a:effectLst/>
                  <a:uLnTx/>
                  <a:uFillTx/>
                  <a:latin typeface="Franklin Gothic Medium"/>
                </a:rPr>
                <a:t>CO</a:t>
              </a:r>
              <a:r>
                <a:rPr kumimoji="0" lang="en-US" sz="1400" b="1" i="0" u="none" strike="noStrike" kern="0" cap="none" spc="0" normalizeH="0" baseline="-25000" noProof="0" dirty="0" smtClean="0">
                  <a:ln>
                    <a:noFill/>
                  </a:ln>
                  <a:solidFill>
                    <a:srgbClr val="2683C6">
                      <a:lumMod val="75000"/>
                    </a:srgbClr>
                  </a:solidFill>
                  <a:effectLst/>
                  <a:uLnTx/>
                  <a:uFillTx/>
                  <a:latin typeface="Franklin Gothic Medium"/>
                </a:rPr>
                <a:t>2</a:t>
              </a:r>
              <a:r>
                <a:rPr kumimoji="0" lang="en-US" sz="1400" b="1" i="0" u="none" strike="noStrike" kern="0" cap="none" spc="0" normalizeH="0" baseline="0" noProof="0" dirty="0" smtClean="0">
                  <a:ln>
                    <a:noFill/>
                  </a:ln>
                  <a:solidFill>
                    <a:srgbClr val="2683C6">
                      <a:lumMod val="75000"/>
                    </a:srgbClr>
                  </a:solidFill>
                  <a:effectLst/>
                  <a:uLnTx/>
                  <a:uFillTx/>
                  <a:latin typeface="Franklin Gothic Medium"/>
                </a:rPr>
                <a:t>, H</a:t>
              </a:r>
              <a:r>
                <a:rPr kumimoji="0" lang="en-US" sz="1400" b="1" i="0" u="none" strike="noStrike" kern="0" cap="none" spc="0" normalizeH="0" baseline="-25000" noProof="0" dirty="0" smtClean="0">
                  <a:ln>
                    <a:noFill/>
                  </a:ln>
                  <a:solidFill>
                    <a:srgbClr val="2683C6">
                      <a:lumMod val="75000"/>
                    </a:srgbClr>
                  </a:solidFill>
                  <a:effectLst/>
                  <a:uLnTx/>
                  <a:uFillTx/>
                  <a:latin typeface="Franklin Gothic Medium"/>
                </a:rPr>
                <a:t>2</a:t>
              </a:r>
              <a:r>
                <a:rPr kumimoji="0" lang="en-US" sz="1400" b="1" i="0" u="none" strike="noStrike" kern="0" cap="none" spc="0" normalizeH="0" baseline="0" noProof="0" dirty="0" smtClean="0">
                  <a:ln>
                    <a:noFill/>
                  </a:ln>
                  <a:solidFill>
                    <a:srgbClr val="2683C6">
                      <a:lumMod val="75000"/>
                    </a:srgbClr>
                  </a:solidFill>
                  <a:effectLst/>
                  <a:uLnTx/>
                  <a:uFillTx/>
                  <a:latin typeface="Franklin Gothic Medium"/>
                </a:rPr>
                <a:t>O</a:t>
              </a:r>
            </a:p>
          </p:txBody>
        </p:sp>
        <p:grpSp>
          <p:nvGrpSpPr>
            <p:cNvPr id="14" name="Group 13"/>
            <p:cNvGrpSpPr/>
            <p:nvPr/>
          </p:nvGrpSpPr>
          <p:grpSpPr>
            <a:xfrm>
              <a:off x="4197613" y="1602345"/>
              <a:ext cx="818456" cy="930091"/>
              <a:chOff x="4761949" y="4935995"/>
              <a:chExt cx="643765" cy="1007604"/>
            </a:xfrm>
          </p:grpSpPr>
          <p:sp>
            <p:nvSpPr>
              <p:cNvPr id="24" name="Curved Left Arrow 23"/>
              <p:cNvSpPr/>
              <p:nvPr/>
            </p:nvSpPr>
            <p:spPr>
              <a:xfrm rot="10800000" flipH="1" flipV="1">
                <a:off x="4761949"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sp>
            <p:nvSpPr>
              <p:cNvPr id="25" name="Curved Left Arrow 24"/>
              <p:cNvSpPr/>
              <p:nvPr/>
            </p:nvSpPr>
            <p:spPr>
              <a:xfrm rot="10800000" flipV="1">
                <a:off x="5090838"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grpSp>
        <p:sp>
          <p:nvSpPr>
            <p:cNvPr id="15" name="TextBox 14"/>
            <p:cNvSpPr txBox="1"/>
            <p:nvPr/>
          </p:nvSpPr>
          <p:spPr>
            <a:xfrm>
              <a:off x="4147006" y="1843129"/>
              <a:ext cx="678142"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Franklin Gothic Medium"/>
                </a:rPr>
                <a:t>(O</a:t>
              </a:r>
              <a:r>
                <a:rPr kumimoji="0" lang="en-US" sz="1200" b="0" i="0" u="none" strike="noStrike" kern="0" cap="none" spc="0" normalizeH="0" baseline="-25000" noProof="0" dirty="0" smtClean="0">
                  <a:ln>
                    <a:noFill/>
                  </a:ln>
                  <a:solidFill>
                    <a:prstClr val="black"/>
                  </a:solidFill>
                  <a:effectLst/>
                  <a:uLnTx/>
                  <a:uFillTx/>
                  <a:latin typeface="Franklin Gothic Medium"/>
                </a:rPr>
                <a:t>2</a:t>
              </a:r>
              <a:r>
                <a:rPr kumimoji="0" lang="en-US" sz="1200" b="0" i="0" u="none" strike="noStrike" kern="0" cap="none" spc="0" normalizeH="0" baseline="0" noProof="0" dirty="0" smtClean="0">
                  <a:ln>
                    <a:noFill/>
                  </a:ln>
                  <a:solidFill>
                    <a:prstClr val="black"/>
                  </a:solidFill>
                  <a:effectLst/>
                  <a:uLnTx/>
                  <a:uFillTx/>
                  <a:latin typeface="Franklin Gothic Medium"/>
                </a:rPr>
                <a:t>)</a:t>
              </a:r>
            </a:p>
          </p:txBody>
        </p:sp>
        <p:grpSp>
          <p:nvGrpSpPr>
            <p:cNvPr id="16" name="Group 15"/>
            <p:cNvGrpSpPr/>
            <p:nvPr/>
          </p:nvGrpSpPr>
          <p:grpSpPr>
            <a:xfrm flipV="1">
              <a:off x="5753357" y="1531546"/>
              <a:ext cx="818456" cy="930091"/>
              <a:chOff x="4761949" y="4935995"/>
              <a:chExt cx="643765" cy="1007604"/>
            </a:xfrm>
          </p:grpSpPr>
          <p:sp>
            <p:nvSpPr>
              <p:cNvPr id="22" name="Curved Left Arrow 21"/>
              <p:cNvSpPr/>
              <p:nvPr/>
            </p:nvSpPr>
            <p:spPr>
              <a:xfrm rot="10800000" flipH="1" flipV="1">
                <a:off x="4761949"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sp>
            <p:nvSpPr>
              <p:cNvPr id="23" name="Curved Left Arrow 22"/>
              <p:cNvSpPr/>
              <p:nvPr/>
            </p:nvSpPr>
            <p:spPr>
              <a:xfrm rot="10800000" flipV="1">
                <a:off x="5090838"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grpSp>
        <p:grpSp>
          <p:nvGrpSpPr>
            <p:cNvPr id="17" name="Group 16"/>
            <p:cNvGrpSpPr/>
            <p:nvPr/>
          </p:nvGrpSpPr>
          <p:grpSpPr>
            <a:xfrm>
              <a:off x="7346833" y="1602345"/>
              <a:ext cx="818456" cy="930091"/>
              <a:chOff x="4761949" y="4935995"/>
              <a:chExt cx="643765" cy="1007604"/>
            </a:xfrm>
          </p:grpSpPr>
          <p:sp>
            <p:nvSpPr>
              <p:cNvPr id="20" name="Curved Left Arrow 19"/>
              <p:cNvSpPr/>
              <p:nvPr/>
            </p:nvSpPr>
            <p:spPr>
              <a:xfrm rot="10800000" flipH="1" flipV="1">
                <a:off x="4761949"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sp>
            <p:nvSpPr>
              <p:cNvPr id="21" name="Curved Left Arrow 20"/>
              <p:cNvSpPr/>
              <p:nvPr/>
            </p:nvSpPr>
            <p:spPr>
              <a:xfrm rot="10800000" flipV="1">
                <a:off x="5090838" y="4935995"/>
                <a:ext cx="314876" cy="1007604"/>
              </a:xfrm>
              <a:prstGeom prst="curvedLeftArrow">
                <a:avLst/>
              </a:prstGeom>
              <a:solidFill>
                <a:srgbClr val="3494BA"/>
              </a:solidFill>
              <a:ln w="19050" cap="flat" cmpd="sng" algn="ctr">
                <a:solidFill>
                  <a:srgbClr val="3494B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a typeface="+mn-ea"/>
                  <a:cs typeface="+mn-cs"/>
                </a:endParaRPr>
              </a:p>
            </p:txBody>
          </p:sp>
        </p:grpSp>
        <p:sp>
          <p:nvSpPr>
            <p:cNvPr id="18" name="TextBox 17"/>
            <p:cNvSpPr txBox="1"/>
            <p:nvPr/>
          </p:nvSpPr>
          <p:spPr>
            <a:xfrm>
              <a:off x="6993082" y="1894673"/>
              <a:ext cx="998398" cy="276999"/>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solidFill>
                  <a:effectLst/>
                  <a:uLnTx/>
                  <a:uFillTx/>
                  <a:latin typeface="Franklin Gothic Medium"/>
                </a:rPr>
                <a:t>Sunlight</a:t>
              </a:r>
            </a:p>
          </p:txBody>
        </p:sp>
        <p:sp>
          <p:nvSpPr>
            <p:cNvPr id="19" name="Rectangle 18"/>
            <p:cNvSpPr/>
            <p:nvPr/>
          </p:nvSpPr>
          <p:spPr>
            <a:xfrm>
              <a:off x="3400476" y="1458786"/>
              <a:ext cx="2269578" cy="651427"/>
            </a:xfrm>
            <a:prstGeom prst="rect">
              <a:avLst/>
            </a:prstGeom>
            <a:noFill/>
            <a:ln w="28575" cap="flat" cmpd="sng" algn="ctr">
              <a:solidFill>
                <a:srgbClr val="FF9E22"/>
              </a:solidFill>
              <a:prstDash val="dash"/>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p:sp>
        <p:nvSpPr>
          <p:cNvPr id="26" name="Rectangle 25"/>
          <p:cNvSpPr/>
          <p:nvPr/>
        </p:nvSpPr>
        <p:spPr>
          <a:xfrm>
            <a:off x="200549" y="1135512"/>
            <a:ext cx="11745433" cy="1437482"/>
          </a:xfrm>
          <a:prstGeom prst="rect">
            <a:avLst/>
          </a:prstGeom>
          <a:noFill/>
          <a:ln w="19050" cap="flat" cmpd="sng" algn="ctr">
            <a:solidFill>
              <a:srgbClr val="CEDBE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7" name="Rectangle 26"/>
          <p:cNvSpPr/>
          <p:nvPr/>
        </p:nvSpPr>
        <p:spPr>
          <a:xfrm>
            <a:off x="200549" y="2707802"/>
            <a:ext cx="11745433" cy="3997798"/>
          </a:xfrm>
          <a:prstGeom prst="rect">
            <a:avLst/>
          </a:prstGeom>
          <a:noFill/>
          <a:ln w="19050" cap="flat" cmpd="sng" algn="ctr">
            <a:solidFill>
              <a:srgbClr val="CEDBE6"/>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5141" y="2748428"/>
            <a:ext cx="11628049" cy="3943636"/>
          </a:xfrm>
          <a:prstGeom prst="rect">
            <a:avLst/>
          </a:prstGeom>
        </p:spPr>
      </p:pic>
    </p:spTree>
    <p:extLst>
      <p:ext uri="{BB962C8B-B14F-4D97-AF65-F5344CB8AC3E}">
        <p14:creationId xmlns:p14="http://schemas.microsoft.com/office/powerpoint/2010/main" val="2886110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defRPr/>
            </a:pPr>
            <a:endParaRPr lang="en-US" kern="0" smtClean="0">
              <a:solidFill>
                <a:prstClr val="white"/>
              </a:solidFill>
              <a:latin typeface="Franklin Gothic Medium"/>
            </a:endParaRPr>
          </a:p>
        </p:txBody>
      </p:sp>
      <p:pic>
        <p:nvPicPr>
          <p:cNvPr id="35" name="Picture 34" descr="SONGNEX_SENEX_flights.jpg"/>
          <p:cNvPicPr>
            <a:picLocks noChangeAspect="1"/>
          </p:cNvPicPr>
          <p:nvPr/>
        </p:nvPicPr>
        <p:blipFill rotWithShape="1">
          <a:blip r:embed="rId3" cstate="print">
            <a:extLst>
              <a:ext uri="{28A0092B-C50C-407E-A947-70E740481C1C}">
                <a14:useLocalDpi xmlns:a14="http://schemas.microsoft.com/office/drawing/2010/main" val="0"/>
              </a:ext>
            </a:extLst>
          </a:blip>
          <a:srcRect r="2833" b="2950"/>
          <a:stretch/>
        </p:blipFill>
        <p:spPr>
          <a:xfrm>
            <a:off x="134401" y="1652954"/>
            <a:ext cx="7789784" cy="4577576"/>
          </a:xfrm>
          <a:prstGeom prst="rect">
            <a:avLst/>
          </a:prstGeom>
        </p:spPr>
      </p:pic>
      <p:sp>
        <p:nvSpPr>
          <p:cNvPr id="3" name="TextBox 2"/>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are used to characterize VOC emissions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
        <p:nvSpPr>
          <p:cNvPr id="30" name="TextBox 29"/>
          <p:cNvSpPr txBox="1"/>
          <p:nvPr/>
        </p:nvSpPr>
        <p:spPr>
          <a:xfrm>
            <a:off x="717886" y="1103173"/>
            <a:ext cx="3142638" cy="400110"/>
          </a:xfrm>
          <a:prstGeom prst="rect">
            <a:avLst/>
          </a:prstGeom>
          <a:noFill/>
        </p:spPr>
        <p:txBody>
          <a:bodyPr wrap="square" rtlCol="0">
            <a:spAutoFit/>
          </a:bodyPr>
          <a:lstStyle/>
          <a:p>
            <a:r>
              <a:rPr lang="en-US" sz="2000" dirty="0" smtClean="0">
                <a:solidFill>
                  <a:prstClr val="black">
                    <a:lumMod val="65000"/>
                    <a:lumOff val="35000"/>
                  </a:prstClr>
                </a:solidFill>
                <a:latin typeface="Franklin Gothic Medium"/>
                <a:cs typeface="Arial" panose="020B0604020202020204" pitchFamily="34" charset="0"/>
              </a:rPr>
              <a:t>Airborne Sampling</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0686" y="1106241"/>
            <a:ext cx="360000" cy="369600"/>
          </a:xfrm>
          <a:prstGeom prst="rect">
            <a:avLst/>
          </a:prstGeom>
        </p:spPr>
      </p:pic>
      <p:sp>
        <p:nvSpPr>
          <p:cNvPr id="50" name="AutoShape 99"/>
          <p:cNvSpPr>
            <a:spLocks noChangeAspect="1" noChangeArrowheads="1" noTextEdit="1"/>
          </p:cNvSpPr>
          <p:nvPr/>
        </p:nvSpPr>
        <p:spPr bwMode="auto">
          <a:xfrm>
            <a:off x="7932122" y="1761461"/>
            <a:ext cx="4097337" cy="421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52" name="TextBox 51"/>
          <p:cNvSpPr txBox="1"/>
          <p:nvPr/>
        </p:nvSpPr>
        <p:spPr>
          <a:xfrm>
            <a:off x="7924800" y="1208567"/>
            <a:ext cx="4286323" cy="1077218"/>
          </a:xfrm>
          <a:prstGeom prst="rect">
            <a:avLst/>
          </a:prstGeom>
          <a:noFill/>
        </p:spPr>
        <p:txBody>
          <a:bodyPr wrap="square" rtlCol="0">
            <a:spAutoFit/>
          </a:bodyPr>
          <a:lstStyle/>
          <a:p>
            <a:pPr marR="0" lvl="0" defTabSz="914400" eaLnBrk="1" fontAlgn="auto" latinLnBrk="0" hangingPunct="1">
              <a:lnSpc>
                <a:spcPct val="100000"/>
              </a:lnSpc>
              <a:spcBef>
                <a:spcPts val="0"/>
              </a:spcBef>
              <a:spcAft>
                <a:spcPts val="0"/>
              </a:spcAft>
              <a:buClrTx/>
              <a:buSzTx/>
              <a:tabLst/>
              <a:defRPr/>
            </a:pPr>
            <a:r>
              <a:rPr kumimoji="0" lang="en-US" sz="1600" b="0" i="0" u="none" strike="noStrike" kern="0" cap="none" spc="0" normalizeH="0" baseline="0" noProof="0" dirty="0" smtClean="0">
                <a:ln>
                  <a:noFill/>
                </a:ln>
                <a:solidFill>
                  <a:schemeClr val="accent6">
                    <a:lumMod val="75000"/>
                  </a:schemeClr>
                </a:solidFill>
                <a:effectLst/>
                <a:uLnTx/>
                <a:uFillTx/>
                <a:latin typeface="Franklin Gothic Medium"/>
                <a:cs typeface="Arial" panose="020B0604020202020204" pitchFamily="34" charset="0"/>
              </a:rPr>
              <a:t>NOAA has conducted measurements over most active production areas accounting for:       </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400" i="0" u="none" strike="noStrike" kern="0" cap="none" spc="0" normalizeH="0" baseline="0" noProof="0" dirty="0" smtClean="0">
                <a:ln>
                  <a:noFill/>
                </a:ln>
                <a:solidFill>
                  <a:schemeClr val="accent3">
                    <a:lumMod val="75000"/>
                  </a:schemeClr>
                </a:solidFill>
                <a:effectLst/>
                <a:uLnTx/>
                <a:uFillTx/>
                <a:latin typeface="Franklin Gothic Medium"/>
                <a:cs typeface="Arial" panose="020B0604020202020204" pitchFamily="34" charset="0"/>
              </a:rPr>
              <a:t>   </a:t>
            </a:r>
            <a:r>
              <a:rPr kumimoji="0" lang="en-US" sz="1600" i="0" u="none" strike="noStrike" kern="0" cap="none" spc="0" normalizeH="0" baseline="0" noProof="0" dirty="0" smtClean="0">
                <a:ln>
                  <a:noFill/>
                </a:ln>
                <a:solidFill>
                  <a:schemeClr val="accent3">
                    <a:lumMod val="75000"/>
                  </a:schemeClr>
                </a:solidFill>
                <a:effectLst/>
                <a:uLnTx/>
                <a:uFillTx/>
                <a:latin typeface="Franklin Gothic Medium"/>
                <a:cs typeface="Arial" panose="020B0604020202020204" pitchFamily="34" charset="0"/>
              </a:rPr>
              <a:t>&gt; 70% of U.S. shale gas production</a:t>
            </a:r>
          </a:p>
          <a:p>
            <a:pPr marL="0" marR="0" lvl="1" indent="0" defTabSz="914400" eaLnBrk="1" fontAlgn="auto" latinLnBrk="0" hangingPunct="1">
              <a:lnSpc>
                <a:spcPct val="100000"/>
              </a:lnSpc>
              <a:spcBef>
                <a:spcPts val="0"/>
              </a:spcBef>
              <a:spcAft>
                <a:spcPts val="0"/>
              </a:spcAft>
              <a:buClrTx/>
              <a:buSzTx/>
              <a:buFontTx/>
              <a:buNone/>
              <a:tabLst/>
              <a:defRPr/>
            </a:pPr>
            <a:r>
              <a:rPr kumimoji="0" lang="en-US" sz="1600" i="0" u="none" strike="noStrike" kern="0" cap="none" spc="0" normalizeH="0" baseline="0" noProof="0" dirty="0" smtClean="0">
                <a:ln>
                  <a:noFill/>
                </a:ln>
                <a:solidFill>
                  <a:srgbClr val="9933FF"/>
                </a:solidFill>
                <a:effectLst/>
                <a:uLnTx/>
                <a:uFillTx/>
                <a:latin typeface="Franklin Gothic Medium"/>
                <a:cs typeface="Arial" panose="020B0604020202020204" pitchFamily="34" charset="0"/>
              </a:rPr>
              <a:t>   &gt; 83% of U.S. shale oil production</a:t>
            </a:r>
          </a:p>
        </p:txBody>
      </p:sp>
      <p:sp>
        <p:nvSpPr>
          <p:cNvPr id="53" name="AutoShape 3"/>
          <p:cNvSpPr>
            <a:spLocks noChangeAspect="1" noChangeArrowheads="1" noTextEdit="1"/>
          </p:cNvSpPr>
          <p:nvPr/>
        </p:nvSpPr>
        <p:spPr bwMode="auto">
          <a:xfrm>
            <a:off x="7701934" y="2620298"/>
            <a:ext cx="19494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54" name="AutoShape 10"/>
          <p:cNvSpPr>
            <a:spLocks noChangeAspect="1" noChangeArrowheads="1" noTextEdit="1"/>
          </p:cNvSpPr>
          <p:nvPr/>
        </p:nvSpPr>
        <p:spPr bwMode="auto">
          <a:xfrm>
            <a:off x="7682884" y="4069686"/>
            <a:ext cx="1997075" cy="175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56" name="TextBox 55"/>
          <p:cNvSpPr txBox="1"/>
          <p:nvPr/>
        </p:nvSpPr>
        <p:spPr>
          <a:xfrm>
            <a:off x="7938919" y="2359223"/>
            <a:ext cx="3928261"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sng" strike="noStrike" kern="0" cap="none" spc="0" normalizeH="0" baseline="0" noProof="0" dirty="0" smtClean="0">
                <a:ln>
                  <a:noFill/>
                </a:ln>
                <a:solidFill>
                  <a:schemeClr val="bg1">
                    <a:lumMod val="95000"/>
                    <a:lumOff val="5000"/>
                  </a:schemeClr>
                </a:solidFill>
                <a:effectLst/>
                <a:uLnTx/>
                <a:uFillTx/>
                <a:latin typeface="Franklin Gothic Medium"/>
              </a:rPr>
              <a:t>Production rates during NOAA study (April 2015)</a:t>
            </a:r>
            <a:r>
              <a:rPr kumimoji="0" lang="en-US" sz="1400" b="0" i="0" u="none" strike="noStrike" kern="0" cap="none" spc="0" normalizeH="0" baseline="0" noProof="0" dirty="0" smtClean="0">
                <a:ln>
                  <a:noFill/>
                </a:ln>
                <a:solidFill>
                  <a:schemeClr val="bg1">
                    <a:lumMod val="95000"/>
                    <a:lumOff val="5000"/>
                  </a:schemeClr>
                </a:solidFill>
                <a:effectLst/>
                <a:uLnTx/>
                <a:uFillTx/>
                <a:latin typeface="Franklin Gothic Medium"/>
              </a:rPr>
              <a:t>:</a:t>
            </a:r>
          </a:p>
        </p:txBody>
      </p:sp>
      <p:grpSp>
        <p:nvGrpSpPr>
          <p:cNvPr id="5" name="Group 4"/>
          <p:cNvGrpSpPr/>
          <p:nvPr/>
        </p:nvGrpSpPr>
        <p:grpSpPr>
          <a:xfrm>
            <a:off x="8196335" y="2825290"/>
            <a:ext cx="3608520" cy="1289510"/>
            <a:chOff x="8196335" y="2669536"/>
            <a:chExt cx="3608520" cy="1289510"/>
          </a:xfrm>
        </p:grpSpPr>
        <p:grpSp>
          <p:nvGrpSpPr>
            <p:cNvPr id="57" name="Group 56"/>
            <p:cNvGrpSpPr/>
            <p:nvPr/>
          </p:nvGrpSpPr>
          <p:grpSpPr>
            <a:xfrm>
              <a:off x="8196335" y="2996051"/>
              <a:ext cx="959060" cy="962995"/>
              <a:chOff x="4348163" y="3621088"/>
              <a:chExt cx="1160463" cy="1165225"/>
            </a:xfrm>
            <a:effectLst>
              <a:outerShdw blurRad="50800" dist="38100" dir="2700000" algn="tl" rotWithShape="0">
                <a:prstClr val="black">
                  <a:alpha val="40000"/>
                </a:prstClr>
              </a:outerShdw>
            </a:effectLst>
          </p:grpSpPr>
          <p:sp>
            <p:nvSpPr>
              <p:cNvPr id="74" name="Freeform 5"/>
              <p:cNvSpPr>
                <a:spLocks/>
              </p:cNvSpPr>
              <p:nvPr/>
            </p:nvSpPr>
            <p:spPr bwMode="auto">
              <a:xfrm>
                <a:off x="4348163" y="3621088"/>
                <a:ext cx="581025" cy="762000"/>
              </a:xfrm>
              <a:custGeom>
                <a:avLst/>
                <a:gdLst>
                  <a:gd name="T0" fmla="*/ 703 w 717"/>
                  <a:gd name="T1" fmla="*/ 0 h 941"/>
                  <a:gd name="T2" fmla="*/ 681 w 717"/>
                  <a:gd name="T3" fmla="*/ 0 h 941"/>
                  <a:gd name="T4" fmla="*/ 659 w 717"/>
                  <a:gd name="T5" fmla="*/ 2 h 941"/>
                  <a:gd name="T6" fmla="*/ 636 w 717"/>
                  <a:gd name="T7" fmla="*/ 4 h 941"/>
                  <a:gd name="T8" fmla="*/ 614 w 717"/>
                  <a:gd name="T9" fmla="*/ 7 h 941"/>
                  <a:gd name="T10" fmla="*/ 592 w 717"/>
                  <a:gd name="T11" fmla="*/ 11 h 941"/>
                  <a:gd name="T12" fmla="*/ 569 w 717"/>
                  <a:gd name="T13" fmla="*/ 15 h 941"/>
                  <a:gd name="T14" fmla="*/ 547 w 717"/>
                  <a:gd name="T15" fmla="*/ 20 h 941"/>
                  <a:gd name="T16" fmla="*/ 526 w 717"/>
                  <a:gd name="T17" fmla="*/ 26 h 941"/>
                  <a:gd name="T18" fmla="*/ 504 w 717"/>
                  <a:gd name="T19" fmla="*/ 32 h 941"/>
                  <a:gd name="T20" fmla="*/ 483 w 717"/>
                  <a:gd name="T21" fmla="*/ 39 h 941"/>
                  <a:gd name="T22" fmla="*/ 462 w 717"/>
                  <a:gd name="T23" fmla="*/ 47 h 941"/>
                  <a:gd name="T24" fmla="*/ 441 w 717"/>
                  <a:gd name="T25" fmla="*/ 55 h 941"/>
                  <a:gd name="T26" fmla="*/ 420 w 717"/>
                  <a:gd name="T27" fmla="*/ 64 h 941"/>
                  <a:gd name="T28" fmla="*/ 400 w 717"/>
                  <a:gd name="T29" fmla="*/ 74 h 941"/>
                  <a:gd name="T30" fmla="*/ 380 w 717"/>
                  <a:gd name="T31" fmla="*/ 84 h 941"/>
                  <a:gd name="T32" fmla="*/ 360 w 717"/>
                  <a:gd name="T33" fmla="*/ 95 h 941"/>
                  <a:gd name="T34" fmla="*/ 341 w 717"/>
                  <a:gd name="T35" fmla="*/ 107 h 941"/>
                  <a:gd name="T36" fmla="*/ 322 w 717"/>
                  <a:gd name="T37" fmla="*/ 119 h 941"/>
                  <a:gd name="T38" fmla="*/ 303 w 717"/>
                  <a:gd name="T39" fmla="*/ 132 h 941"/>
                  <a:gd name="T40" fmla="*/ 285 w 717"/>
                  <a:gd name="T41" fmla="*/ 145 h 941"/>
                  <a:gd name="T42" fmla="*/ 267 w 717"/>
                  <a:gd name="T43" fmla="*/ 159 h 941"/>
                  <a:gd name="T44" fmla="*/ 250 w 717"/>
                  <a:gd name="T45" fmla="*/ 173 h 941"/>
                  <a:gd name="T46" fmla="*/ 233 w 717"/>
                  <a:gd name="T47" fmla="*/ 188 h 941"/>
                  <a:gd name="T48" fmla="*/ 217 w 717"/>
                  <a:gd name="T49" fmla="*/ 204 h 941"/>
                  <a:gd name="T50" fmla="*/ 201 w 717"/>
                  <a:gd name="T51" fmla="*/ 220 h 941"/>
                  <a:gd name="T52" fmla="*/ 185 w 717"/>
                  <a:gd name="T53" fmla="*/ 236 h 941"/>
                  <a:gd name="T54" fmla="*/ 171 w 717"/>
                  <a:gd name="T55" fmla="*/ 253 h 941"/>
                  <a:gd name="T56" fmla="*/ 156 w 717"/>
                  <a:gd name="T57" fmla="*/ 271 h 941"/>
                  <a:gd name="T58" fmla="*/ 143 w 717"/>
                  <a:gd name="T59" fmla="*/ 289 h 941"/>
                  <a:gd name="T60" fmla="*/ 129 w 717"/>
                  <a:gd name="T61" fmla="*/ 307 h 941"/>
                  <a:gd name="T62" fmla="*/ 117 w 717"/>
                  <a:gd name="T63" fmla="*/ 326 h 941"/>
                  <a:gd name="T64" fmla="*/ 105 w 717"/>
                  <a:gd name="T65" fmla="*/ 345 h 941"/>
                  <a:gd name="T66" fmla="*/ 93 w 717"/>
                  <a:gd name="T67" fmla="*/ 365 h 941"/>
                  <a:gd name="T68" fmla="*/ 83 w 717"/>
                  <a:gd name="T69" fmla="*/ 384 h 941"/>
                  <a:gd name="T70" fmla="*/ 72 w 717"/>
                  <a:gd name="T71" fmla="*/ 405 h 941"/>
                  <a:gd name="T72" fmla="*/ 63 w 717"/>
                  <a:gd name="T73" fmla="*/ 425 h 941"/>
                  <a:gd name="T74" fmla="*/ 54 w 717"/>
                  <a:gd name="T75" fmla="*/ 446 h 941"/>
                  <a:gd name="T76" fmla="*/ 46 w 717"/>
                  <a:gd name="T77" fmla="*/ 467 h 941"/>
                  <a:gd name="T78" fmla="*/ 38 w 717"/>
                  <a:gd name="T79" fmla="*/ 488 h 941"/>
                  <a:gd name="T80" fmla="*/ 31 w 717"/>
                  <a:gd name="T81" fmla="*/ 510 h 941"/>
                  <a:gd name="T82" fmla="*/ 25 w 717"/>
                  <a:gd name="T83" fmla="*/ 531 h 941"/>
                  <a:gd name="T84" fmla="*/ 20 w 717"/>
                  <a:gd name="T85" fmla="*/ 553 h 941"/>
                  <a:gd name="T86" fmla="*/ 15 w 717"/>
                  <a:gd name="T87" fmla="*/ 575 h 941"/>
                  <a:gd name="T88" fmla="*/ 11 w 717"/>
                  <a:gd name="T89" fmla="*/ 598 h 941"/>
                  <a:gd name="T90" fmla="*/ 7 w 717"/>
                  <a:gd name="T91" fmla="*/ 620 h 941"/>
                  <a:gd name="T92" fmla="*/ 4 w 717"/>
                  <a:gd name="T93" fmla="*/ 642 h 941"/>
                  <a:gd name="T94" fmla="*/ 2 w 717"/>
                  <a:gd name="T95" fmla="*/ 665 h 941"/>
                  <a:gd name="T96" fmla="*/ 1 w 717"/>
                  <a:gd name="T97" fmla="*/ 687 h 941"/>
                  <a:gd name="T98" fmla="*/ 0 w 717"/>
                  <a:gd name="T99" fmla="*/ 710 h 941"/>
                  <a:gd name="T100" fmla="*/ 0 w 717"/>
                  <a:gd name="T101" fmla="*/ 733 h 941"/>
                  <a:gd name="T102" fmla="*/ 1 w 717"/>
                  <a:gd name="T103" fmla="*/ 755 h 941"/>
                  <a:gd name="T104" fmla="*/ 3 w 717"/>
                  <a:gd name="T105" fmla="*/ 778 h 941"/>
                  <a:gd name="T106" fmla="*/ 5 w 717"/>
                  <a:gd name="T107" fmla="*/ 800 h 941"/>
                  <a:gd name="T108" fmla="*/ 8 w 717"/>
                  <a:gd name="T109" fmla="*/ 823 h 941"/>
                  <a:gd name="T110" fmla="*/ 11 w 717"/>
                  <a:gd name="T111" fmla="*/ 845 h 941"/>
                  <a:gd name="T112" fmla="*/ 16 w 717"/>
                  <a:gd name="T113" fmla="*/ 867 h 941"/>
                  <a:gd name="T114" fmla="*/ 21 w 717"/>
                  <a:gd name="T115" fmla="*/ 889 h 941"/>
                  <a:gd name="T116" fmla="*/ 26 w 717"/>
                  <a:gd name="T117" fmla="*/ 911 h 941"/>
                  <a:gd name="T118" fmla="*/ 33 w 717"/>
                  <a:gd name="T119" fmla="*/ 933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7" h="941">
                    <a:moveTo>
                      <a:pt x="717" y="719"/>
                    </a:moveTo>
                    <a:lnTo>
                      <a:pt x="717" y="0"/>
                    </a:lnTo>
                    <a:lnTo>
                      <a:pt x="712" y="0"/>
                    </a:lnTo>
                    <a:lnTo>
                      <a:pt x="708" y="0"/>
                    </a:lnTo>
                    <a:lnTo>
                      <a:pt x="703" y="0"/>
                    </a:lnTo>
                    <a:lnTo>
                      <a:pt x="699" y="0"/>
                    </a:lnTo>
                    <a:lnTo>
                      <a:pt x="694" y="0"/>
                    </a:lnTo>
                    <a:lnTo>
                      <a:pt x="690" y="0"/>
                    </a:lnTo>
                    <a:lnTo>
                      <a:pt x="685" y="0"/>
                    </a:lnTo>
                    <a:lnTo>
                      <a:pt x="681" y="0"/>
                    </a:lnTo>
                    <a:lnTo>
                      <a:pt x="676" y="1"/>
                    </a:lnTo>
                    <a:lnTo>
                      <a:pt x="672" y="1"/>
                    </a:lnTo>
                    <a:lnTo>
                      <a:pt x="668" y="1"/>
                    </a:lnTo>
                    <a:lnTo>
                      <a:pt x="663" y="2"/>
                    </a:lnTo>
                    <a:lnTo>
                      <a:pt x="659" y="2"/>
                    </a:lnTo>
                    <a:lnTo>
                      <a:pt x="654" y="2"/>
                    </a:lnTo>
                    <a:lnTo>
                      <a:pt x="650" y="3"/>
                    </a:lnTo>
                    <a:lnTo>
                      <a:pt x="645" y="3"/>
                    </a:lnTo>
                    <a:lnTo>
                      <a:pt x="641" y="4"/>
                    </a:lnTo>
                    <a:lnTo>
                      <a:pt x="636" y="4"/>
                    </a:lnTo>
                    <a:lnTo>
                      <a:pt x="632" y="5"/>
                    </a:lnTo>
                    <a:lnTo>
                      <a:pt x="627" y="5"/>
                    </a:lnTo>
                    <a:lnTo>
                      <a:pt x="623" y="6"/>
                    </a:lnTo>
                    <a:lnTo>
                      <a:pt x="618" y="6"/>
                    </a:lnTo>
                    <a:lnTo>
                      <a:pt x="614" y="7"/>
                    </a:lnTo>
                    <a:lnTo>
                      <a:pt x="609" y="8"/>
                    </a:lnTo>
                    <a:lnTo>
                      <a:pt x="605" y="8"/>
                    </a:lnTo>
                    <a:lnTo>
                      <a:pt x="600" y="9"/>
                    </a:lnTo>
                    <a:lnTo>
                      <a:pt x="596" y="10"/>
                    </a:lnTo>
                    <a:lnTo>
                      <a:pt x="592" y="11"/>
                    </a:lnTo>
                    <a:lnTo>
                      <a:pt x="587" y="11"/>
                    </a:lnTo>
                    <a:lnTo>
                      <a:pt x="583" y="12"/>
                    </a:lnTo>
                    <a:lnTo>
                      <a:pt x="578" y="13"/>
                    </a:lnTo>
                    <a:lnTo>
                      <a:pt x="574" y="14"/>
                    </a:lnTo>
                    <a:lnTo>
                      <a:pt x="569" y="15"/>
                    </a:lnTo>
                    <a:lnTo>
                      <a:pt x="565" y="16"/>
                    </a:lnTo>
                    <a:lnTo>
                      <a:pt x="561" y="17"/>
                    </a:lnTo>
                    <a:lnTo>
                      <a:pt x="556" y="18"/>
                    </a:lnTo>
                    <a:lnTo>
                      <a:pt x="552" y="19"/>
                    </a:lnTo>
                    <a:lnTo>
                      <a:pt x="547" y="20"/>
                    </a:lnTo>
                    <a:lnTo>
                      <a:pt x="543" y="21"/>
                    </a:lnTo>
                    <a:lnTo>
                      <a:pt x="539" y="22"/>
                    </a:lnTo>
                    <a:lnTo>
                      <a:pt x="534" y="23"/>
                    </a:lnTo>
                    <a:lnTo>
                      <a:pt x="530" y="24"/>
                    </a:lnTo>
                    <a:lnTo>
                      <a:pt x="526" y="26"/>
                    </a:lnTo>
                    <a:lnTo>
                      <a:pt x="521" y="27"/>
                    </a:lnTo>
                    <a:lnTo>
                      <a:pt x="517" y="28"/>
                    </a:lnTo>
                    <a:lnTo>
                      <a:pt x="513" y="29"/>
                    </a:lnTo>
                    <a:lnTo>
                      <a:pt x="508" y="31"/>
                    </a:lnTo>
                    <a:lnTo>
                      <a:pt x="504" y="32"/>
                    </a:lnTo>
                    <a:lnTo>
                      <a:pt x="500" y="33"/>
                    </a:lnTo>
                    <a:lnTo>
                      <a:pt x="496" y="35"/>
                    </a:lnTo>
                    <a:lnTo>
                      <a:pt x="491" y="36"/>
                    </a:lnTo>
                    <a:lnTo>
                      <a:pt x="487" y="38"/>
                    </a:lnTo>
                    <a:lnTo>
                      <a:pt x="483" y="39"/>
                    </a:lnTo>
                    <a:lnTo>
                      <a:pt x="478" y="41"/>
                    </a:lnTo>
                    <a:lnTo>
                      <a:pt x="474" y="42"/>
                    </a:lnTo>
                    <a:lnTo>
                      <a:pt x="470" y="44"/>
                    </a:lnTo>
                    <a:lnTo>
                      <a:pt x="466" y="45"/>
                    </a:lnTo>
                    <a:lnTo>
                      <a:pt x="462" y="47"/>
                    </a:lnTo>
                    <a:lnTo>
                      <a:pt x="457" y="48"/>
                    </a:lnTo>
                    <a:lnTo>
                      <a:pt x="453" y="50"/>
                    </a:lnTo>
                    <a:lnTo>
                      <a:pt x="449" y="52"/>
                    </a:lnTo>
                    <a:lnTo>
                      <a:pt x="445" y="53"/>
                    </a:lnTo>
                    <a:lnTo>
                      <a:pt x="441" y="55"/>
                    </a:lnTo>
                    <a:lnTo>
                      <a:pt x="436" y="57"/>
                    </a:lnTo>
                    <a:lnTo>
                      <a:pt x="432" y="59"/>
                    </a:lnTo>
                    <a:lnTo>
                      <a:pt x="428" y="61"/>
                    </a:lnTo>
                    <a:lnTo>
                      <a:pt x="424" y="62"/>
                    </a:lnTo>
                    <a:lnTo>
                      <a:pt x="420" y="64"/>
                    </a:lnTo>
                    <a:lnTo>
                      <a:pt x="416" y="66"/>
                    </a:lnTo>
                    <a:lnTo>
                      <a:pt x="412" y="68"/>
                    </a:lnTo>
                    <a:lnTo>
                      <a:pt x="408" y="70"/>
                    </a:lnTo>
                    <a:lnTo>
                      <a:pt x="404" y="72"/>
                    </a:lnTo>
                    <a:lnTo>
                      <a:pt x="400" y="74"/>
                    </a:lnTo>
                    <a:lnTo>
                      <a:pt x="396" y="76"/>
                    </a:lnTo>
                    <a:lnTo>
                      <a:pt x="392" y="78"/>
                    </a:lnTo>
                    <a:lnTo>
                      <a:pt x="388" y="80"/>
                    </a:lnTo>
                    <a:lnTo>
                      <a:pt x="384" y="82"/>
                    </a:lnTo>
                    <a:lnTo>
                      <a:pt x="380" y="84"/>
                    </a:lnTo>
                    <a:lnTo>
                      <a:pt x="376" y="86"/>
                    </a:lnTo>
                    <a:lnTo>
                      <a:pt x="372" y="89"/>
                    </a:lnTo>
                    <a:lnTo>
                      <a:pt x="368" y="91"/>
                    </a:lnTo>
                    <a:lnTo>
                      <a:pt x="364" y="93"/>
                    </a:lnTo>
                    <a:lnTo>
                      <a:pt x="360" y="95"/>
                    </a:lnTo>
                    <a:lnTo>
                      <a:pt x="356" y="97"/>
                    </a:lnTo>
                    <a:lnTo>
                      <a:pt x="352" y="100"/>
                    </a:lnTo>
                    <a:lnTo>
                      <a:pt x="348" y="102"/>
                    </a:lnTo>
                    <a:lnTo>
                      <a:pt x="344" y="104"/>
                    </a:lnTo>
                    <a:lnTo>
                      <a:pt x="341" y="107"/>
                    </a:lnTo>
                    <a:lnTo>
                      <a:pt x="337" y="109"/>
                    </a:lnTo>
                    <a:lnTo>
                      <a:pt x="333" y="112"/>
                    </a:lnTo>
                    <a:lnTo>
                      <a:pt x="329" y="114"/>
                    </a:lnTo>
                    <a:lnTo>
                      <a:pt x="325" y="116"/>
                    </a:lnTo>
                    <a:lnTo>
                      <a:pt x="322" y="119"/>
                    </a:lnTo>
                    <a:lnTo>
                      <a:pt x="318" y="121"/>
                    </a:lnTo>
                    <a:lnTo>
                      <a:pt x="314" y="124"/>
                    </a:lnTo>
                    <a:lnTo>
                      <a:pt x="310" y="127"/>
                    </a:lnTo>
                    <a:lnTo>
                      <a:pt x="307" y="129"/>
                    </a:lnTo>
                    <a:lnTo>
                      <a:pt x="303" y="132"/>
                    </a:lnTo>
                    <a:lnTo>
                      <a:pt x="299" y="134"/>
                    </a:lnTo>
                    <a:lnTo>
                      <a:pt x="296" y="137"/>
                    </a:lnTo>
                    <a:lnTo>
                      <a:pt x="292" y="140"/>
                    </a:lnTo>
                    <a:lnTo>
                      <a:pt x="288" y="142"/>
                    </a:lnTo>
                    <a:lnTo>
                      <a:pt x="285" y="145"/>
                    </a:lnTo>
                    <a:lnTo>
                      <a:pt x="281" y="148"/>
                    </a:lnTo>
                    <a:lnTo>
                      <a:pt x="278" y="151"/>
                    </a:lnTo>
                    <a:lnTo>
                      <a:pt x="274" y="153"/>
                    </a:lnTo>
                    <a:lnTo>
                      <a:pt x="271" y="156"/>
                    </a:lnTo>
                    <a:lnTo>
                      <a:pt x="267" y="159"/>
                    </a:lnTo>
                    <a:lnTo>
                      <a:pt x="264" y="162"/>
                    </a:lnTo>
                    <a:lnTo>
                      <a:pt x="260" y="165"/>
                    </a:lnTo>
                    <a:lnTo>
                      <a:pt x="257" y="168"/>
                    </a:lnTo>
                    <a:lnTo>
                      <a:pt x="253" y="170"/>
                    </a:lnTo>
                    <a:lnTo>
                      <a:pt x="250" y="173"/>
                    </a:lnTo>
                    <a:lnTo>
                      <a:pt x="246" y="176"/>
                    </a:lnTo>
                    <a:lnTo>
                      <a:pt x="243" y="179"/>
                    </a:lnTo>
                    <a:lnTo>
                      <a:pt x="240" y="182"/>
                    </a:lnTo>
                    <a:lnTo>
                      <a:pt x="236" y="185"/>
                    </a:lnTo>
                    <a:lnTo>
                      <a:pt x="233" y="188"/>
                    </a:lnTo>
                    <a:lnTo>
                      <a:pt x="230" y="191"/>
                    </a:lnTo>
                    <a:lnTo>
                      <a:pt x="226" y="195"/>
                    </a:lnTo>
                    <a:lnTo>
                      <a:pt x="223" y="198"/>
                    </a:lnTo>
                    <a:lnTo>
                      <a:pt x="220" y="201"/>
                    </a:lnTo>
                    <a:lnTo>
                      <a:pt x="217" y="204"/>
                    </a:lnTo>
                    <a:lnTo>
                      <a:pt x="213" y="207"/>
                    </a:lnTo>
                    <a:lnTo>
                      <a:pt x="210" y="210"/>
                    </a:lnTo>
                    <a:lnTo>
                      <a:pt x="207" y="213"/>
                    </a:lnTo>
                    <a:lnTo>
                      <a:pt x="204" y="217"/>
                    </a:lnTo>
                    <a:lnTo>
                      <a:pt x="201" y="220"/>
                    </a:lnTo>
                    <a:lnTo>
                      <a:pt x="198" y="223"/>
                    </a:lnTo>
                    <a:lnTo>
                      <a:pt x="195" y="227"/>
                    </a:lnTo>
                    <a:lnTo>
                      <a:pt x="191" y="230"/>
                    </a:lnTo>
                    <a:lnTo>
                      <a:pt x="188" y="233"/>
                    </a:lnTo>
                    <a:lnTo>
                      <a:pt x="185" y="236"/>
                    </a:lnTo>
                    <a:lnTo>
                      <a:pt x="182" y="240"/>
                    </a:lnTo>
                    <a:lnTo>
                      <a:pt x="179" y="243"/>
                    </a:lnTo>
                    <a:lnTo>
                      <a:pt x="176" y="247"/>
                    </a:lnTo>
                    <a:lnTo>
                      <a:pt x="173" y="250"/>
                    </a:lnTo>
                    <a:lnTo>
                      <a:pt x="171" y="253"/>
                    </a:lnTo>
                    <a:lnTo>
                      <a:pt x="168" y="257"/>
                    </a:lnTo>
                    <a:lnTo>
                      <a:pt x="165" y="260"/>
                    </a:lnTo>
                    <a:lnTo>
                      <a:pt x="162" y="264"/>
                    </a:lnTo>
                    <a:lnTo>
                      <a:pt x="159" y="267"/>
                    </a:lnTo>
                    <a:lnTo>
                      <a:pt x="156" y="271"/>
                    </a:lnTo>
                    <a:lnTo>
                      <a:pt x="153" y="274"/>
                    </a:lnTo>
                    <a:lnTo>
                      <a:pt x="151" y="278"/>
                    </a:lnTo>
                    <a:lnTo>
                      <a:pt x="148" y="282"/>
                    </a:lnTo>
                    <a:lnTo>
                      <a:pt x="145" y="285"/>
                    </a:lnTo>
                    <a:lnTo>
                      <a:pt x="143" y="289"/>
                    </a:lnTo>
                    <a:lnTo>
                      <a:pt x="140" y="292"/>
                    </a:lnTo>
                    <a:lnTo>
                      <a:pt x="137" y="296"/>
                    </a:lnTo>
                    <a:lnTo>
                      <a:pt x="135" y="300"/>
                    </a:lnTo>
                    <a:lnTo>
                      <a:pt x="132" y="303"/>
                    </a:lnTo>
                    <a:lnTo>
                      <a:pt x="129" y="307"/>
                    </a:lnTo>
                    <a:lnTo>
                      <a:pt x="127" y="311"/>
                    </a:lnTo>
                    <a:lnTo>
                      <a:pt x="124" y="315"/>
                    </a:lnTo>
                    <a:lnTo>
                      <a:pt x="122" y="318"/>
                    </a:lnTo>
                    <a:lnTo>
                      <a:pt x="119" y="322"/>
                    </a:lnTo>
                    <a:lnTo>
                      <a:pt x="117" y="326"/>
                    </a:lnTo>
                    <a:lnTo>
                      <a:pt x="114" y="330"/>
                    </a:lnTo>
                    <a:lnTo>
                      <a:pt x="112" y="334"/>
                    </a:lnTo>
                    <a:lnTo>
                      <a:pt x="109" y="337"/>
                    </a:lnTo>
                    <a:lnTo>
                      <a:pt x="107" y="341"/>
                    </a:lnTo>
                    <a:lnTo>
                      <a:pt x="105" y="345"/>
                    </a:lnTo>
                    <a:lnTo>
                      <a:pt x="102" y="349"/>
                    </a:lnTo>
                    <a:lnTo>
                      <a:pt x="100" y="353"/>
                    </a:lnTo>
                    <a:lnTo>
                      <a:pt x="98" y="357"/>
                    </a:lnTo>
                    <a:lnTo>
                      <a:pt x="96" y="361"/>
                    </a:lnTo>
                    <a:lnTo>
                      <a:pt x="93" y="365"/>
                    </a:lnTo>
                    <a:lnTo>
                      <a:pt x="91" y="368"/>
                    </a:lnTo>
                    <a:lnTo>
                      <a:pt x="89" y="372"/>
                    </a:lnTo>
                    <a:lnTo>
                      <a:pt x="87" y="376"/>
                    </a:lnTo>
                    <a:lnTo>
                      <a:pt x="85" y="380"/>
                    </a:lnTo>
                    <a:lnTo>
                      <a:pt x="83" y="384"/>
                    </a:lnTo>
                    <a:lnTo>
                      <a:pt x="80" y="388"/>
                    </a:lnTo>
                    <a:lnTo>
                      <a:pt x="78" y="392"/>
                    </a:lnTo>
                    <a:lnTo>
                      <a:pt x="76" y="396"/>
                    </a:lnTo>
                    <a:lnTo>
                      <a:pt x="74" y="400"/>
                    </a:lnTo>
                    <a:lnTo>
                      <a:pt x="72" y="405"/>
                    </a:lnTo>
                    <a:lnTo>
                      <a:pt x="70" y="409"/>
                    </a:lnTo>
                    <a:lnTo>
                      <a:pt x="68" y="413"/>
                    </a:lnTo>
                    <a:lnTo>
                      <a:pt x="67" y="417"/>
                    </a:lnTo>
                    <a:lnTo>
                      <a:pt x="65" y="421"/>
                    </a:lnTo>
                    <a:lnTo>
                      <a:pt x="63" y="425"/>
                    </a:lnTo>
                    <a:lnTo>
                      <a:pt x="61" y="429"/>
                    </a:lnTo>
                    <a:lnTo>
                      <a:pt x="59" y="433"/>
                    </a:lnTo>
                    <a:lnTo>
                      <a:pt x="57" y="437"/>
                    </a:lnTo>
                    <a:lnTo>
                      <a:pt x="56" y="442"/>
                    </a:lnTo>
                    <a:lnTo>
                      <a:pt x="54" y="446"/>
                    </a:lnTo>
                    <a:lnTo>
                      <a:pt x="52" y="450"/>
                    </a:lnTo>
                    <a:lnTo>
                      <a:pt x="51" y="454"/>
                    </a:lnTo>
                    <a:lnTo>
                      <a:pt x="49" y="458"/>
                    </a:lnTo>
                    <a:lnTo>
                      <a:pt x="47" y="463"/>
                    </a:lnTo>
                    <a:lnTo>
                      <a:pt x="46" y="467"/>
                    </a:lnTo>
                    <a:lnTo>
                      <a:pt x="44" y="471"/>
                    </a:lnTo>
                    <a:lnTo>
                      <a:pt x="43" y="475"/>
                    </a:lnTo>
                    <a:lnTo>
                      <a:pt x="41" y="480"/>
                    </a:lnTo>
                    <a:lnTo>
                      <a:pt x="40" y="484"/>
                    </a:lnTo>
                    <a:lnTo>
                      <a:pt x="38" y="488"/>
                    </a:lnTo>
                    <a:lnTo>
                      <a:pt x="37" y="492"/>
                    </a:lnTo>
                    <a:lnTo>
                      <a:pt x="35" y="497"/>
                    </a:lnTo>
                    <a:lnTo>
                      <a:pt x="34" y="501"/>
                    </a:lnTo>
                    <a:lnTo>
                      <a:pt x="33" y="505"/>
                    </a:lnTo>
                    <a:lnTo>
                      <a:pt x="31" y="510"/>
                    </a:lnTo>
                    <a:lnTo>
                      <a:pt x="30" y="514"/>
                    </a:lnTo>
                    <a:lnTo>
                      <a:pt x="29" y="518"/>
                    </a:lnTo>
                    <a:lnTo>
                      <a:pt x="27" y="523"/>
                    </a:lnTo>
                    <a:lnTo>
                      <a:pt x="26" y="527"/>
                    </a:lnTo>
                    <a:lnTo>
                      <a:pt x="25" y="531"/>
                    </a:lnTo>
                    <a:lnTo>
                      <a:pt x="24" y="536"/>
                    </a:lnTo>
                    <a:lnTo>
                      <a:pt x="23" y="540"/>
                    </a:lnTo>
                    <a:lnTo>
                      <a:pt x="22" y="544"/>
                    </a:lnTo>
                    <a:lnTo>
                      <a:pt x="21" y="549"/>
                    </a:lnTo>
                    <a:lnTo>
                      <a:pt x="20" y="553"/>
                    </a:lnTo>
                    <a:lnTo>
                      <a:pt x="19" y="558"/>
                    </a:lnTo>
                    <a:lnTo>
                      <a:pt x="18" y="562"/>
                    </a:lnTo>
                    <a:lnTo>
                      <a:pt x="17" y="566"/>
                    </a:lnTo>
                    <a:lnTo>
                      <a:pt x="16" y="571"/>
                    </a:lnTo>
                    <a:lnTo>
                      <a:pt x="15" y="575"/>
                    </a:lnTo>
                    <a:lnTo>
                      <a:pt x="14" y="580"/>
                    </a:lnTo>
                    <a:lnTo>
                      <a:pt x="13" y="584"/>
                    </a:lnTo>
                    <a:lnTo>
                      <a:pt x="12" y="589"/>
                    </a:lnTo>
                    <a:lnTo>
                      <a:pt x="11" y="593"/>
                    </a:lnTo>
                    <a:lnTo>
                      <a:pt x="11" y="598"/>
                    </a:lnTo>
                    <a:lnTo>
                      <a:pt x="10" y="602"/>
                    </a:lnTo>
                    <a:lnTo>
                      <a:pt x="9" y="606"/>
                    </a:lnTo>
                    <a:lnTo>
                      <a:pt x="8" y="611"/>
                    </a:lnTo>
                    <a:lnTo>
                      <a:pt x="8" y="615"/>
                    </a:lnTo>
                    <a:lnTo>
                      <a:pt x="7" y="620"/>
                    </a:lnTo>
                    <a:lnTo>
                      <a:pt x="7" y="624"/>
                    </a:lnTo>
                    <a:lnTo>
                      <a:pt x="6" y="629"/>
                    </a:lnTo>
                    <a:lnTo>
                      <a:pt x="5" y="633"/>
                    </a:lnTo>
                    <a:lnTo>
                      <a:pt x="5" y="638"/>
                    </a:lnTo>
                    <a:lnTo>
                      <a:pt x="4" y="642"/>
                    </a:lnTo>
                    <a:lnTo>
                      <a:pt x="4" y="647"/>
                    </a:lnTo>
                    <a:lnTo>
                      <a:pt x="3" y="651"/>
                    </a:lnTo>
                    <a:lnTo>
                      <a:pt x="3" y="656"/>
                    </a:lnTo>
                    <a:lnTo>
                      <a:pt x="3" y="660"/>
                    </a:lnTo>
                    <a:lnTo>
                      <a:pt x="2" y="665"/>
                    </a:lnTo>
                    <a:lnTo>
                      <a:pt x="2" y="669"/>
                    </a:lnTo>
                    <a:lnTo>
                      <a:pt x="2" y="674"/>
                    </a:lnTo>
                    <a:lnTo>
                      <a:pt x="1" y="678"/>
                    </a:lnTo>
                    <a:lnTo>
                      <a:pt x="1" y="683"/>
                    </a:lnTo>
                    <a:lnTo>
                      <a:pt x="1" y="687"/>
                    </a:lnTo>
                    <a:lnTo>
                      <a:pt x="1" y="692"/>
                    </a:lnTo>
                    <a:lnTo>
                      <a:pt x="1" y="696"/>
                    </a:lnTo>
                    <a:lnTo>
                      <a:pt x="1" y="701"/>
                    </a:lnTo>
                    <a:lnTo>
                      <a:pt x="0" y="705"/>
                    </a:lnTo>
                    <a:lnTo>
                      <a:pt x="0" y="710"/>
                    </a:lnTo>
                    <a:lnTo>
                      <a:pt x="0" y="714"/>
                    </a:lnTo>
                    <a:lnTo>
                      <a:pt x="0" y="719"/>
                    </a:lnTo>
                    <a:lnTo>
                      <a:pt x="0" y="724"/>
                    </a:lnTo>
                    <a:lnTo>
                      <a:pt x="0" y="728"/>
                    </a:lnTo>
                    <a:lnTo>
                      <a:pt x="0" y="733"/>
                    </a:lnTo>
                    <a:lnTo>
                      <a:pt x="1" y="737"/>
                    </a:lnTo>
                    <a:lnTo>
                      <a:pt x="1" y="742"/>
                    </a:lnTo>
                    <a:lnTo>
                      <a:pt x="1" y="746"/>
                    </a:lnTo>
                    <a:lnTo>
                      <a:pt x="1" y="751"/>
                    </a:lnTo>
                    <a:lnTo>
                      <a:pt x="1" y="755"/>
                    </a:lnTo>
                    <a:lnTo>
                      <a:pt x="1" y="760"/>
                    </a:lnTo>
                    <a:lnTo>
                      <a:pt x="2" y="764"/>
                    </a:lnTo>
                    <a:lnTo>
                      <a:pt x="2" y="769"/>
                    </a:lnTo>
                    <a:lnTo>
                      <a:pt x="2" y="773"/>
                    </a:lnTo>
                    <a:lnTo>
                      <a:pt x="3" y="778"/>
                    </a:lnTo>
                    <a:lnTo>
                      <a:pt x="3" y="782"/>
                    </a:lnTo>
                    <a:lnTo>
                      <a:pt x="3" y="787"/>
                    </a:lnTo>
                    <a:lnTo>
                      <a:pt x="4" y="791"/>
                    </a:lnTo>
                    <a:lnTo>
                      <a:pt x="4" y="796"/>
                    </a:lnTo>
                    <a:lnTo>
                      <a:pt x="5" y="800"/>
                    </a:lnTo>
                    <a:lnTo>
                      <a:pt x="5" y="805"/>
                    </a:lnTo>
                    <a:lnTo>
                      <a:pt x="6" y="809"/>
                    </a:lnTo>
                    <a:lnTo>
                      <a:pt x="7" y="814"/>
                    </a:lnTo>
                    <a:lnTo>
                      <a:pt x="7" y="818"/>
                    </a:lnTo>
                    <a:lnTo>
                      <a:pt x="8" y="823"/>
                    </a:lnTo>
                    <a:lnTo>
                      <a:pt x="8" y="827"/>
                    </a:lnTo>
                    <a:lnTo>
                      <a:pt x="9" y="832"/>
                    </a:lnTo>
                    <a:lnTo>
                      <a:pt x="10" y="836"/>
                    </a:lnTo>
                    <a:lnTo>
                      <a:pt x="11" y="840"/>
                    </a:lnTo>
                    <a:lnTo>
                      <a:pt x="11" y="845"/>
                    </a:lnTo>
                    <a:lnTo>
                      <a:pt x="12" y="849"/>
                    </a:lnTo>
                    <a:lnTo>
                      <a:pt x="13" y="854"/>
                    </a:lnTo>
                    <a:lnTo>
                      <a:pt x="14" y="858"/>
                    </a:lnTo>
                    <a:lnTo>
                      <a:pt x="15" y="863"/>
                    </a:lnTo>
                    <a:lnTo>
                      <a:pt x="16" y="867"/>
                    </a:lnTo>
                    <a:lnTo>
                      <a:pt x="17" y="872"/>
                    </a:lnTo>
                    <a:lnTo>
                      <a:pt x="18" y="876"/>
                    </a:lnTo>
                    <a:lnTo>
                      <a:pt x="19" y="880"/>
                    </a:lnTo>
                    <a:lnTo>
                      <a:pt x="20" y="885"/>
                    </a:lnTo>
                    <a:lnTo>
                      <a:pt x="21" y="889"/>
                    </a:lnTo>
                    <a:lnTo>
                      <a:pt x="22" y="894"/>
                    </a:lnTo>
                    <a:lnTo>
                      <a:pt x="23" y="898"/>
                    </a:lnTo>
                    <a:lnTo>
                      <a:pt x="24" y="902"/>
                    </a:lnTo>
                    <a:lnTo>
                      <a:pt x="25" y="907"/>
                    </a:lnTo>
                    <a:lnTo>
                      <a:pt x="26" y="911"/>
                    </a:lnTo>
                    <a:lnTo>
                      <a:pt x="27" y="915"/>
                    </a:lnTo>
                    <a:lnTo>
                      <a:pt x="29" y="920"/>
                    </a:lnTo>
                    <a:lnTo>
                      <a:pt x="30" y="924"/>
                    </a:lnTo>
                    <a:lnTo>
                      <a:pt x="31" y="928"/>
                    </a:lnTo>
                    <a:lnTo>
                      <a:pt x="33" y="933"/>
                    </a:lnTo>
                    <a:lnTo>
                      <a:pt x="34" y="937"/>
                    </a:lnTo>
                    <a:lnTo>
                      <a:pt x="35" y="941"/>
                    </a:lnTo>
                    <a:lnTo>
                      <a:pt x="717" y="719"/>
                    </a:lnTo>
                  </a:path>
                </a:pathLst>
              </a:custGeom>
              <a:solidFill>
                <a:sysClr val="window" lastClr="FFFFFF">
                  <a:lumMod val="75000"/>
                </a:sysClr>
              </a:solidFill>
              <a:ln w="0">
                <a:solidFill>
                  <a:sysClr val="window" lastClr="FFFFFF">
                    <a:lumMod val="50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5" name="Freeform 6"/>
              <p:cNvSpPr>
                <a:spLocks/>
              </p:cNvSpPr>
              <p:nvPr/>
            </p:nvSpPr>
            <p:spPr bwMode="auto">
              <a:xfrm>
                <a:off x="4348163" y="3621088"/>
                <a:ext cx="581025" cy="762000"/>
              </a:xfrm>
              <a:custGeom>
                <a:avLst/>
                <a:gdLst>
                  <a:gd name="T0" fmla="*/ 703 w 717"/>
                  <a:gd name="T1" fmla="*/ 0 h 941"/>
                  <a:gd name="T2" fmla="*/ 681 w 717"/>
                  <a:gd name="T3" fmla="*/ 0 h 941"/>
                  <a:gd name="T4" fmla="*/ 659 w 717"/>
                  <a:gd name="T5" fmla="*/ 2 h 941"/>
                  <a:gd name="T6" fmla="*/ 636 w 717"/>
                  <a:gd name="T7" fmla="*/ 4 h 941"/>
                  <a:gd name="T8" fmla="*/ 614 w 717"/>
                  <a:gd name="T9" fmla="*/ 7 h 941"/>
                  <a:gd name="T10" fmla="*/ 592 w 717"/>
                  <a:gd name="T11" fmla="*/ 11 h 941"/>
                  <a:gd name="T12" fmla="*/ 569 w 717"/>
                  <a:gd name="T13" fmla="*/ 15 h 941"/>
                  <a:gd name="T14" fmla="*/ 547 w 717"/>
                  <a:gd name="T15" fmla="*/ 20 h 941"/>
                  <a:gd name="T16" fmla="*/ 526 w 717"/>
                  <a:gd name="T17" fmla="*/ 26 h 941"/>
                  <a:gd name="T18" fmla="*/ 504 w 717"/>
                  <a:gd name="T19" fmla="*/ 32 h 941"/>
                  <a:gd name="T20" fmla="*/ 483 w 717"/>
                  <a:gd name="T21" fmla="*/ 39 h 941"/>
                  <a:gd name="T22" fmla="*/ 462 w 717"/>
                  <a:gd name="T23" fmla="*/ 47 h 941"/>
                  <a:gd name="T24" fmla="*/ 441 w 717"/>
                  <a:gd name="T25" fmla="*/ 55 h 941"/>
                  <a:gd name="T26" fmla="*/ 420 w 717"/>
                  <a:gd name="T27" fmla="*/ 64 h 941"/>
                  <a:gd name="T28" fmla="*/ 400 w 717"/>
                  <a:gd name="T29" fmla="*/ 74 h 941"/>
                  <a:gd name="T30" fmla="*/ 380 w 717"/>
                  <a:gd name="T31" fmla="*/ 84 h 941"/>
                  <a:gd name="T32" fmla="*/ 360 w 717"/>
                  <a:gd name="T33" fmla="*/ 95 h 941"/>
                  <a:gd name="T34" fmla="*/ 341 w 717"/>
                  <a:gd name="T35" fmla="*/ 107 h 941"/>
                  <a:gd name="T36" fmla="*/ 322 w 717"/>
                  <a:gd name="T37" fmla="*/ 119 h 941"/>
                  <a:gd name="T38" fmla="*/ 303 w 717"/>
                  <a:gd name="T39" fmla="*/ 132 h 941"/>
                  <a:gd name="T40" fmla="*/ 285 w 717"/>
                  <a:gd name="T41" fmla="*/ 145 h 941"/>
                  <a:gd name="T42" fmla="*/ 267 w 717"/>
                  <a:gd name="T43" fmla="*/ 159 h 941"/>
                  <a:gd name="T44" fmla="*/ 250 w 717"/>
                  <a:gd name="T45" fmla="*/ 173 h 941"/>
                  <a:gd name="T46" fmla="*/ 233 w 717"/>
                  <a:gd name="T47" fmla="*/ 188 h 941"/>
                  <a:gd name="T48" fmla="*/ 217 w 717"/>
                  <a:gd name="T49" fmla="*/ 204 h 941"/>
                  <a:gd name="T50" fmla="*/ 201 w 717"/>
                  <a:gd name="T51" fmla="*/ 220 h 941"/>
                  <a:gd name="T52" fmla="*/ 185 w 717"/>
                  <a:gd name="T53" fmla="*/ 236 h 941"/>
                  <a:gd name="T54" fmla="*/ 171 w 717"/>
                  <a:gd name="T55" fmla="*/ 253 h 941"/>
                  <a:gd name="T56" fmla="*/ 156 w 717"/>
                  <a:gd name="T57" fmla="*/ 271 h 941"/>
                  <a:gd name="T58" fmla="*/ 143 w 717"/>
                  <a:gd name="T59" fmla="*/ 289 h 941"/>
                  <a:gd name="T60" fmla="*/ 129 w 717"/>
                  <a:gd name="T61" fmla="*/ 307 h 941"/>
                  <a:gd name="T62" fmla="*/ 117 w 717"/>
                  <a:gd name="T63" fmla="*/ 326 h 941"/>
                  <a:gd name="T64" fmla="*/ 105 w 717"/>
                  <a:gd name="T65" fmla="*/ 345 h 941"/>
                  <a:gd name="T66" fmla="*/ 93 w 717"/>
                  <a:gd name="T67" fmla="*/ 365 h 941"/>
                  <a:gd name="T68" fmla="*/ 83 w 717"/>
                  <a:gd name="T69" fmla="*/ 384 h 941"/>
                  <a:gd name="T70" fmla="*/ 72 w 717"/>
                  <a:gd name="T71" fmla="*/ 405 h 941"/>
                  <a:gd name="T72" fmla="*/ 63 w 717"/>
                  <a:gd name="T73" fmla="*/ 425 h 941"/>
                  <a:gd name="T74" fmla="*/ 54 w 717"/>
                  <a:gd name="T75" fmla="*/ 446 h 941"/>
                  <a:gd name="T76" fmla="*/ 46 w 717"/>
                  <a:gd name="T77" fmla="*/ 467 h 941"/>
                  <a:gd name="T78" fmla="*/ 38 w 717"/>
                  <a:gd name="T79" fmla="*/ 488 h 941"/>
                  <a:gd name="T80" fmla="*/ 31 w 717"/>
                  <a:gd name="T81" fmla="*/ 510 h 941"/>
                  <a:gd name="T82" fmla="*/ 25 w 717"/>
                  <a:gd name="T83" fmla="*/ 531 h 941"/>
                  <a:gd name="T84" fmla="*/ 20 w 717"/>
                  <a:gd name="T85" fmla="*/ 553 h 941"/>
                  <a:gd name="T86" fmla="*/ 15 w 717"/>
                  <a:gd name="T87" fmla="*/ 575 h 941"/>
                  <a:gd name="T88" fmla="*/ 11 w 717"/>
                  <a:gd name="T89" fmla="*/ 598 h 941"/>
                  <a:gd name="T90" fmla="*/ 7 w 717"/>
                  <a:gd name="T91" fmla="*/ 620 h 941"/>
                  <a:gd name="T92" fmla="*/ 4 w 717"/>
                  <a:gd name="T93" fmla="*/ 642 h 941"/>
                  <a:gd name="T94" fmla="*/ 2 w 717"/>
                  <a:gd name="T95" fmla="*/ 665 h 941"/>
                  <a:gd name="T96" fmla="*/ 1 w 717"/>
                  <a:gd name="T97" fmla="*/ 687 h 941"/>
                  <a:gd name="T98" fmla="*/ 0 w 717"/>
                  <a:gd name="T99" fmla="*/ 710 h 941"/>
                  <a:gd name="T100" fmla="*/ 0 w 717"/>
                  <a:gd name="T101" fmla="*/ 733 h 941"/>
                  <a:gd name="T102" fmla="*/ 1 w 717"/>
                  <a:gd name="T103" fmla="*/ 755 h 941"/>
                  <a:gd name="T104" fmla="*/ 3 w 717"/>
                  <a:gd name="T105" fmla="*/ 778 h 941"/>
                  <a:gd name="T106" fmla="*/ 5 w 717"/>
                  <a:gd name="T107" fmla="*/ 800 h 941"/>
                  <a:gd name="T108" fmla="*/ 8 w 717"/>
                  <a:gd name="T109" fmla="*/ 823 h 941"/>
                  <a:gd name="T110" fmla="*/ 11 w 717"/>
                  <a:gd name="T111" fmla="*/ 845 h 941"/>
                  <a:gd name="T112" fmla="*/ 16 w 717"/>
                  <a:gd name="T113" fmla="*/ 867 h 941"/>
                  <a:gd name="T114" fmla="*/ 21 w 717"/>
                  <a:gd name="T115" fmla="*/ 889 h 941"/>
                  <a:gd name="T116" fmla="*/ 26 w 717"/>
                  <a:gd name="T117" fmla="*/ 911 h 941"/>
                  <a:gd name="T118" fmla="*/ 33 w 717"/>
                  <a:gd name="T119" fmla="*/ 933 h 9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17" h="941">
                    <a:moveTo>
                      <a:pt x="717" y="719"/>
                    </a:moveTo>
                    <a:lnTo>
                      <a:pt x="717" y="0"/>
                    </a:lnTo>
                    <a:lnTo>
                      <a:pt x="712" y="0"/>
                    </a:lnTo>
                    <a:lnTo>
                      <a:pt x="708" y="0"/>
                    </a:lnTo>
                    <a:lnTo>
                      <a:pt x="703" y="0"/>
                    </a:lnTo>
                    <a:lnTo>
                      <a:pt x="699" y="0"/>
                    </a:lnTo>
                    <a:lnTo>
                      <a:pt x="694" y="0"/>
                    </a:lnTo>
                    <a:lnTo>
                      <a:pt x="690" y="0"/>
                    </a:lnTo>
                    <a:lnTo>
                      <a:pt x="685" y="0"/>
                    </a:lnTo>
                    <a:lnTo>
                      <a:pt x="681" y="0"/>
                    </a:lnTo>
                    <a:lnTo>
                      <a:pt x="676" y="1"/>
                    </a:lnTo>
                    <a:lnTo>
                      <a:pt x="672" y="1"/>
                    </a:lnTo>
                    <a:lnTo>
                      <a:pt x="668" y="1"/>
                    </a:lnTo>
                    <a:lnTo>
                      <a:pt x="663" y="2"/>
                    </a:lnTo>
                    <a:lnTo>
                      <a:pt x="659" y="2"/>
                    </a:lnTo>
                    <a:lnTo>
                      <a:pt x="654" y="2"/>
                    </a:lnTo>
                    <a:lnTo>
                      <a:pt x="650" y="3"/>
                    </a:lnTo>
                    <a:lnTo>
                      <a:pt x="645" y="3"/>
                    </a:lnTo>
                    <a:lnTo>
                      <a:pt x="641" y="4"/>
                    </a:lnTo>
                    <a:lnTo>
                      <a:pt x="636" y="4"/>
                    </a:lnTo>
                    <a:lnTo>
                      <a:pt x="632" y="5"/>
                    </a:lnTo>
                    <a:lnTo>
                      <a:pt x="627" y="5"/>
                    </a:lnTo>
                    <a:lnTo>
                      <a:pt x="623" y="6"/>
                    </a:lnTo>
                    <a:lnTo>
                      <a:pt x="618" y="6"/>
                    </a:lnTo>
                    <a:lnTo>
                      <a:pt x="614" y="7"/>
                    </a:lnTo>
                    <a:lnTo>
                      <a:pt x="609" y="8"/>
                    </a:lnTo>
                    <a:lnTo>
                      <a:pt x="605" y="8"/>
                    </a:lnTo>
                    <a:lnTo>
                      <a:pt x="600" y="9"/>
                    </a:lnTo>
                    <a:lnTo>
                      <a:pt x="596" y="10"/>
                    </a:lnTo>
                    <a:lnTo>
                      <a:pt x="592" y="11"/>
                    </a:lnTo>
                    <a:lnTo>
                      <a:pt x="587" y="11"/>
                    </a:lnTo>
                    <a:lnTo>
                      <a:pt x="583" y="12"/>
                    </a:lnTo>
                    <a:lnTo>
                      <a:pt x="578" y="13"/>
                    </a:lnTo>
                    <a:lnTo>
                      <a:pt x="574" y="14"/>
                    </a:lnTo>
                    <a:lnTo>
                      <a:pt x="569" y="15"/>
                    </a:lnTo>
                    <a:lnTo>
                      <a:pt x="565" y="16"/>
                    </a:lnTo>
                    <a:lnTo>
                      <a:pt x="561" y="17"/>
                    </a:lnTo>
                    <a:lnTo>
                      <a:pt x="556" y="18"/>
                    </a:lnTo>
                    <a:lnTo>
                      <a:pt x="552" y="19"/>
                    </a:lnTo>
                    <a:lnTo>
                      <a:pt x="547" y="20"/>
                    </a:lnTo>
                    <a:lnTo>
                      <a:pt x="543" y="21"/>
                    </a:lnTo>
                    <a:lnTo>
                      <a:pt x="539" y="22"/>
                    </a:lnTo>
                    <a:lnTo>
                      <a:pt x="534" y="23"/>
                    </a:lnTo>
                    <a:lnTo>
                      <a:pt x="530" y="24"/>
                    </a:lnTo>
                    <a:lnTo>
                      <a:pt x="526" y="26"/>
                    </a:lnTo>
                    <a:lnTo>
                      <a:pt x="521" y="27"/>
                    </a:lnTo>
                    <a:lnTo>
                      <a:pt x="517" y="28"/>
                    </a:lnTo>
                    <a:lnTo>
                      <a:pt x="513" y="29"/>
                    </a:lnTo>
                    <a:lnTo>
                      <a:pt x="508" y="31"/>
                    </a:lnTo>
                    <a:lnTo>
                      <a:pt x="504" y="32"/>
                    </a:lnTo>
                    <a:lnTo>
                      <a:pt x="500" y="33"/>
                    </a:lnTo>
                    <a:lnTo>
                      <a:pt x="496" y="35"/>
                    </a:lnTo>
                    <a:lnTo>
                      <a:pt x="491" y="36"/>
                    </a:lnTo>
                    <a:lnTo>
                      <a:pt x="487" y="38"/>
                    </a:lnTo>
                    <a:lnTo>
                      <a:pt x="483" y="39"/>
                    </a:lnTo>
                    <a:lnTo>
                      <a:pt x="478" y="41"/>
                    </a:lnTo>
                    <a:lnTo>
                      <a:pt x="474" y="42"/>
                    </a:lnTo>
                    <a:lnTo>
                      <a:pt x="470" y="44"/>
                    </a:lnTo>
                    <a:lnTo>
                      <a:pt x="466" y="45"/>
                    </a:lnTo>
                    <a:lnTo>
                      <a:pt x="462" y="47"/>
                    </a:lnTo>
                    <a:lnTo>
                      <a:pt x="457" y="48"/>
                    </a:lnTo>
                    <a:lnTo>
                      <a:pt x="453" y="50"/>
                    </a:lnTo>
                    <a:lnTo>
                      <a:pt x="449" y="52"/>
                    </a:lnTo>
                    <a:lnTo>
                      <a:pt x="445" y="53"/>
                    </a:lnTo>
                    <a:lnTo>
                      <a:pt x="441" y="55"/>
                    </a:lnTo>
                    <a:lnTo>
                      <a:pt x="436" y="57"/>
                    </a:lnTo>
                    <a:lnTo>
                      <a:pt x="432" y="59"/>
                    </a:lnTo>
                    <a:lnTo>
                      <a:pt x="428" y="61"/>
                    </a:lnTo>
                    <a:lnTo>
                      <a:pt x="424" y="62"/>
                    </a:lnTo>
                    <a:lnTo>
                      <a:pt x="420" y="64"/>
                    </a:lnTo>
                    <a:lnTo>
                      <a:pt x="416" y="66"/>
                    </a:lnTo>
                    <a:lnTo>
                      <a:pt x="412" y="68"/>
                    </a:lnTo>
                    <a:lnTo>
                      <a:pt x="408" y="70"/>
                    </a:lnTo>
                    <a:lnTo>
                      <a:pt x="404" y="72"/>
                    </a:lnTo>
                    <a:lnTo>
                      <a:pt x="400" y="74"/>
                    </a:lnTo>
                    <a:lnTo>
                      <a:pt x="396" y="76"/>
                    </a:lnTo>
                    <a:lnTo>
                      <a:pt x="392" y="78"/>
                    </a:lnTo>
                    <a:lnTo>
                      <a:pt x="388" y="80"/>
                    </a:lnTo>
                    <a:lnTo>
                      <a:pt x="384" y="82"/>
                    </a:lnTo>
                    <a:lnTo>
                      <a:pt x="380" y="84"/>
                    </a:lnTo>
                    <a:lnTo>
                      <a:pt x="376" y="86"/>
                    </a:lnTo>
                    <a:lnTo>
                      <a:pt x="372" y="89"/>
                    </a:lnTo>
                    <a:lnTo>
                      <a:pt x="368" y="91"/>
                    </a:lnTo>
                    <a:lnTo>
                      <a:pt x="364" y="93"/>
                    </a:lnTo>
                    <a:lnTo>
                      <a:pt x="360" y="95"/>
                    </a:lnTo>
                    <a:lnTo>
                      <a:pt x="356" y="97"/>
                    </a:lnTo>
                    <a:lnTo>
                      <a:pt x="352" y="100"/>
                    </a:lnTo>
                    <a:lnTo>
                      <a:pt x="348" y="102"/>
                    </a:lnTo>
                    <a:lnTo>
                      <a:pt x="344" y="104"/>
                    </a:lnTo>
                    <a:lnTo>
                      <a:pt x="341" y="107"/>
                    </a:lnTo>
                    <a:lnTo>
                      <a:pt x="337" y="109"/>
                    </a:lnTo>
                    <a:lnTo>
                      <a:pt x="333" y="112"/>
                    </a:lnTo>
                    <a:lnTo>
                      <a:pt x="329" y="114"/>
                    </a:lnTo>
                    <a:lnTo>
                      <a:pt x="325" y="116"/>
                    </a:lnTo>
                    <a:lnTo>
                      <a:pt x="322" y="119"/>
                    </a:lnTo>
                    <a:lnTo>
                      <a:pt x="318" y="121"/>
                    </a:lnTo>
                    <a:lnTo>
                      <a:pt x="314" y="124"/>
                    </a:lnTo>
                    <a:lnTo>
                      <a:pt x="310" y="127"/>
                    </a:lnTo>
                    <a:lnTo>
                      <a:pt x="307" y="129"/>
                    </a:lnTo>
                    <a:lnTo>
                      <a:pt x="303" y="132"/>
                    </a:lnTo>
                    <a:lnTo>
                      <a:pt x="299" y="134"/>
                    </a:lnTo>
                    <a:lnTo>
                      <a:pt x="296" y="137"/>
                    </a:lnTo>
                    <a:lnTo>
                      <a:pt x="292" y="140"/>
                    </a:lnTo>
                    <a:lnTo>
                      <a:pt x="288" y="142"/>
                    </a:lnTo>
                    <a:lnTo>
                      <a:pt x="285" y="145"/>
                    </a:lnTo>
                    <a:lnTo>
                      <a:pt x="281" y="148"/>
                    </a:lnTo>
                    <a:lnTo>
                      <a:pt x="278" y="151"/>
                    </a:lnTo>
                    <a:lnTo>
                      <a:pt x="274" y="153"/>
                    </a:lnTo>
                    <a:lnTo>
                      <a:pt x="271" y="156"/>
                    </a:lnTo>
                    <a:lnTo>
                      <a:pt x="267" y="159"/>
                    </a:lnTo>
                    <a:lnTo>
                      <a:pt x="264" y="162"/>
                    </a:lnTo>
                    <a:lnTo>
                      <a:pt x="260" y="165"/>
                    </a:lnTo>
                    <a:lnTo>
                      <a:pt x="257" y="168"/>
                    </a:lnTo>
                    <a:lnTo>
                      <a:pt x="253" y="170"/>
                    </a:lnTo>
                    <a:lnTo>
                      <a:pt x="250" y="173"/>
                    </a:lnTo>
                    <a:lnTo>
                      <a:pt x="246" y="176"/>
                    </a:lnTo>
                    <a:lnTo>
                      <a:pt x="243" y="179"/>
                    </a:lnTo>
                    <a:lnTo>
                      <a:pt x="240" y="182"/>
                    </a:lnTo>
                    <a:lnTo>
                      <a:pt x="236" y="185"/>
                    </a:lnTo>
                    <a:lnTo>
                      <a:pt x="233" y="188"/>
                    </a:lnTo>
                    <a:lnTo>
                      <a:pt x="230" y="191"/>
                    </a:lnTo>
                    <a:lnTo>
                      <a:pt x="226" y="195"/>
                    </a:lnTo>
                    <a:lnTo>
                      <a:pt x="223" y="198"/>
                    </a:lnTo>
                    <a:lnTo>
                      <a:pt x="220" y="201"/>
                    </a:lnTo>
                    <a:lnTo>
                      <a:pt x="217" y="204"/>
                    </a:lnTo>
                    <a:lnTo>
                      <a:pt x="213" y="207"/>
                    </a:lnTo>
                    <a:lnTo>
                      <a:pt x="210" y="210"/>
                    </a:lnTo>
                    <a:lnTo>
                      <a:pt x="207" y="213"/>
                    </a:lnTo>
                    <a:lnTo>
                      <a:pt x="204" y="217"/>
                    </a:lnTo>
                    <a:lnTo>
                      <a:pt x="201" y="220"/>
                    </a:lnTo>
                    <a:lnTo>
                      <a:pt x="198" y="223"/>
                    </a:lnTo>
                    <a:lnTo>
                      <a:pt x="195" y="227"/>
                    </a:lnTo>
                    <a:lnTo>
                      <a:pt x="191" y="230"/>
                    </a:lnTo>
                    <a:lnTo>
                      <a:pt x="188" y="233"/>
                    </a:lnTo>
                    <a:lnTo>
                      <a:pt x="185" y="236"/>
                    </a:lnTo>
                    <a:lnTo>
                      <a:pt x="182" y="240"/>
                    </a:lnTo>
                    <a:lnTo>
                      <a:pt x="179" y="243"/>
                    </a:lnTo>
                    <a:lnTo>
                      <a:pt x="176" y="247"/>
                    </a:lnTo>
                    <a:lnTo>
                      <a:pt x="173" y="250"/>
                    </a:lnTo>
                    <a:lnTo>
                      <a:pt x="171" y="253"/>
                    </a:lnTo>
                    <a:lnTo>
                      <a:pt x="168" y="257"/>
                    </a:lnTo>
                    <a:lnTo>
                      <a:pt x="165" y="260"/>
                    </a:lnTo>
                    <a:lnTo>
                      <a:pt x="162" y="264"/>
                    </a:lnTo>
                    <a:lnTo>
                      <a:pt x="159" y="267"/>
                    </a:lnTo>
                    <a:lnTo>
                      <a:pt x="156" y="271"/>
                    </a:lnTo>
                    <a:lnTo>
                      <a:pt x="153" y="274"/>
                    </a:lnTo>
                    <a:lnTo>
                      <a:pt x="151" y="278"/>
                    </a:lnTo>
                    <a:lnTo>
                      <a:pt x="148" y="282"/>
                    </a:lnTo>
                    <a:lnTo>
                      <a:pt x="145" y="285"/>
                    </a:lnTo>
                    <a:lnTo>
                      <a:pt x="143" y="289"/>
                    </a:lnTo>
                    <a:lnTo>
                      <a:pt x="140" y="292"/>
                    </a:lnTo>
                    <a:lnTo>
                      <a:pt x="137" y="296"/>
                    </a:lnTo>
                    <a:lnTo>
                      <a:pt x="135" y="300"/>
                    </a:lnTo>
                    <a:lnTo>
                      <a:pt x="132" y="303"/>
                    </a:lnTo>
                    <a:lnTo>
                      <a:pt x="129" y="307"/>
                    </a:lnTo>
                    <a:lnTo>
                      <a:pt x="127" y="311"/>
                    </a:lnTo>
                    <a:lnTo>
                      <a:pt x="124" y="315"/>
                    </a:lnTo>
                    <a:lnTo>
                      <a:pt x="122" y="318"/>
                    </a:lnTo>
                    <a:lnTo>
                      <a:pt x="119" y="322"/>
                    </a:lnTo>
                    <a:lnTo>
                      <a:pt x="117" y="326"/>
                    </a:lnTo>
                    <a:lnTo>
                      <a:pt x="114" y="330"/>
                    </a:lnTo>
                    <a:lnTo>
                      <a:pt x="112" y="334"/>
                    </a:lnTo>
                    <a:lnTo>
                      <a:pt x="109" y="337"/>
                    </a:lnTo>
                    <a:lnTo>
                      <a:pt x="107" y="341"/>
                    </a:lnTo>
                    <a:lnTo>
                      <a:pt x="105" y="345"/>
                    </a:lnTo>
                    <a:lnTo>
                      <a:pt x="102" y="349"/>
                    </a:lnTo>
                    <a:lnTo>
                      <a:pt x="100" y="353"/>
                    </a:lnTo>
                    <a:lnTo>
                      <a:pt x="98" y="357"/>
                    </a:lnTo>
                    <a:lnTo>
                      <a:pt x="96" y="361"/>
                    </a:lnTo>
                    <a:lnTo>
                      <a:pt x="93" y="365"/>
                    </a:lnTo>
                    <a:lnTo>
                      <a:pt x="91" y="368"/>
                    </a:lnTo>
                    <a:lnTo>
                      <a:pt x="89" y="372"/>
                    </a:lnTo>
                    <a:lnTo>
                      <a:pt x="87" y="376"/>
                    </a:lnTo>
                    <a:lnTo>
                      <a:pt x="85" y="380"/>
                    </a:lnTo>
                    <a:lnTo>
                      <a:pt x="83" y="384"/>
                    </a:lnTo>
                    <a:lnTo>
                      <a:pt x="80" y="388"/>
                    </a:lnTo>
                    <a:lnTo>
                      <a:pt x="78" y="392"/>
                    </a:lnTo>
                    <a:lnTo>
                      <a:pt x="76" y="396"/>
                    </a:lnTo>
                    <a:lnTo>
                      <a:pt x="74" y="400"/>
                    </a:lnTo>
                    <a:lnTo>
                      <a:pt x="72" y="405"/>
                    </a:lnTo>
                    <a:lnTo>
                      <a:pt x="70" y="409"/>
                    </a:lnTo>
                    <a:lnTo>
                      <a:pt x="68" y="413"/>
                    </a:lnTo>
                    <a:lnTo>
                      <a:pt x="67" y="417"/>
                    </a:lnTo>
                    <a:lnTo>
                      <a:pt x="65" y="421"/>
                    </a:lnTo>
                    <a:lnTo>
                      <a:pt x="63" y="425"/>
                    </a:lnTo>
                    <a:lnTo>
                      <a:pt x="61" y="429"/>
                    </a:lnTo>
                    <a:lnTo>
                      <a:pt x="59" y="433"/>
                    </a:lnTo>
                    <a:lnTo>
                      <a:pt x="57" y="437"/>
                    </a:lnTo>
                    <a:lnTo>
                      <a:pt x="56" y="442"/>
                    </a:lnTo>
                    <a:lnTo>
                      <a:pt x="54" y="446"/>
                    </a:lnTo>
                    <a:lnTo>
                      <a:pt x="52" y="450"/>
                    </a:lnTo>
                    <a:lnTo>
                      <a:pt x="51" y="454"/>
                    </a:lnTo>
                    <a:lnTo>
                      <a:pt x="49" y="458"/>
                    </a:lnTo>
                    <a:lnTo>
                      <a:pt x="47" y="463"/>
                    </a:lnTo>
                    <a:lnTo>
                      <a:pt x="46" y="467"/>
                    </a:lnTo>
                    <a:lnTo>
                      <a:pt x="44" y="471"/>
                    </a:lnTo>
                    <a:lnTo>
                      <a:pt x="43" y="475"/>
                    </a:lnTo>
                    <a:lnTo>
                      <a:pt x="41" y="480"/>
                    </a:lnTo>
                    <a:lnTo>
                      <a:pt x="40" y="484"/>
                    </a:lnTo>
                    <a:lnTo>
                      <a:pt x="38" y="488"/>
                    </a:lnTo>
                    <a:lnTo>
                      <a:pt x="37" y="492"/>
                    </a:lnTo>
                    <a:lnTo>
                      <a:pt x="35" y="497"/>
                    </a:lnTo>
                    <a:lnTo>
                      <a:pt x="34" y="501"/>
                    </a:lnTo>
                    <a:lnTo>
                      <a:pt x="33" y="505"/>
                    </a:lnTo>
                    <a:lnTo>
                      <a:pt x="31" y="510"/>
                    </a:lnTo>
                    <a:lnTo>
                      <a:pt x="30" y="514"/>
                    </a:lnTo>
                    <a:lnTo>
                      <a:pt x="29" y="518"/>
                    </a:lnTo>
                    <a:lnTo>
                      <a:pt x="27" y="523"/>
                    </a:lnTo>
                    <a:lnTo>
                      <a:pt x="26" y="527"/>
                    </a:lnTo>
                    <a:lnTo>
                      <a:pt x="25" y="531"/>
                    </a:lnTo>
                    <a:lnTo>
                      <a:pt x="24" y="536"/>
                    </a:lnTo>
                    <a:lnTo>
                      <a:pt x="23" y="540"/>
                    </a:lnTo>
                    <a:lnTo>
                      <a:pt x="22" y="544"/>
                    </a:lnTo>
                    <a:lnTo>
                      <a:pt x="21" y="549"/>
                    </a:lnTo>
                    <a:lnTo>
                      <a:pt x="20" y="553"/>
                    </a:lnTo>
                    <a:lnTo>
                      <a:pt x="19" y="558"/>
                    </a:lnTo>
                    <a:lnTo>
                      <a:pt x="18" y="562"/>
                    </a:lnTo>
                    <a:lnTo>
                      <a:pt x="17" y="566"/>
                    </a:lnTo>
                    <a:lnTo>
                      <a:pt x="16" y="571"/>
                    </a:lnTo>
                    <a:lnTo>
                      <a:pt x="15" y="575"/>
                    </a:lnTo>
                    <a:lnTo>
                      <a:pt x="14" y="580"/>
                    </a:lnTo>
                    <a:lnTo>
                      <a:pt x="13" y="584"/>
                    </a:lnTo>
                    <a:lnTo>
                      <a:pt x="12" y="589"/>
                    </a:lnTo>
                    <a:lnTo>
                      <a:pt x="11" y="593"/>
                    </a:lnTo>
                    <a:lnTo>
                      <a:pt x="11" y="598"/>
                    </a:lnTo>
                    <a:lnTo>
                      <a:pt x="10" y="602"/>
                    </a:lnTo>
                    <a:lnTo>
                      <a:pt x="9" y="606"/>
                    </a:lnTo>
                    <a:lnTo>
                      <a:pt x="8" y="611"/>
                    </a:lnTo>
                    <a:lnTo>
                      <a:pt x="8" y="615"/>
                    </a:lnTo>
                    <a:lnTo>
                      <a:pt x="7" y="620"/>
                    </a:lnTo>
                    <a:lnTo>
                      <a:pt x="7" y="624"/>
                    </a:lnTo>
                    <a:lnTo>
                      <a:pt x="6" y="629"/>
                    </a:lnTo>
                    <a:lnTo>
                      <a:pt x="5" y="633"/>
                    </a:lnTo>
                    <a:lnTo>
                      <a:pt x="5" y="638"/>
                    </a:lnTo>
                    <a:lnTo>
                      <a:pt x="4" y="642"/>
                    </a:lnTo>
                    <a:lnTo>
                      <a:pt x="4" y="647"/>
                    </a:lnTo>
                    <a:lnTo>
                      <a:pt x="3" y="651"/>
                    </a:lnTo>
                    <a:lnTo>
                      <a:pt x="3" y="656"/>
                    </a:lnTo>
                    <a:lnTo>
                      <a:pt x="3" y="660"/>
                    </a:lnTo>
                    <a:lnTo>
                      <a:pt x="2" y="665"/>
                    </a:lnTo>
                    <a:lnTo>
                      <a:pt x="2" y="669"/>
                    </a:lnTo>
                    <a:lnTo>
                      <a:pt x="2" y="674"/>
                    </a:lnTo>
                    <a:lnTo>
                      <a:pt x="1" y="678"/>
                    </a:lnTo>
                    <a:lnTo>
                      <a:pt x="1" y="683"/>
                    </a:lnTo>
                    <a:lnTo>
                      <a:pt x="1" y="687"/>
                    </a:lnTo>
                    <a:lnTo>
                      <a:pt x="1" y="692"/>
                    </a:lnTo>
                    <a:lnTo>
                      <a:pt x="1" y="696"/>
                    </a:lnTo>
                    <a:lnTo>
                      <a:pt x="1" y="701"/>
                    </a:lnTo>
                    <a:lnTo>
                      <a:pt x="0" y="705"/>
                    </a:lnTo>
                    <a:lnTo>
                      <a:pt x="0" y="710"/>
                    </a:lnTo>
                    <a:lnTo>
                      <a:pt x="0" y="714"/>
                    </a:lnTo>
                    <a:lnTo>
                      <a:pt x="0" y="719"/>
                    </a:lnTo>
                    <a:lnTo>
                      <a:pt x="0" y="724"/>
                    </a:lnTo>
                    <a:lnTo>
                      <a:pt x="0" y="728"/>
                    </a:lnTo>
                    <a:lnTo>
                      <a:pt x="0" y="733"/>
                    </a:lnTo>
                    <a:lnTo>
                      <a:pt x="1" y="737"/>
                    </a:lnTo>
                    <a:lnTo>
                      <a:pt x="1" y="742"/>
                    </a:lnTo>
                    <a:lnTo>
                      <a:pt x="1" y="746"/>
                    </a:lnTo>
                    <a:lnTo>
                      <a:pt x="1" y="751"/>
                    </a:lnTo>
                    <a:lnTo>
                      <a:pt x="1" y="755"/>
                    </a:lnTo>
                    <a:lnTo>
                      <a:pt x="1" y="760"/>
                    </a:lnTo>
                    <a:lnTo>
                      <a:pt x="2" y="764"/>
                    </a:lnTo>
                    <a:lnTo>
                      <a:pt x="2" y="769"/>
                    </a:lnTo>
                    <a:lnTo>
                      <a:pt x="2" y="773"/>
                    </a:lnTo>
                    <a:lnTo>
                      <a:pt x="3" y="778"/>
                    </a:lnTo>
                    <a:lnTo>
                      <a:pt x="3" y="782"/>
                    </a:lnTo>
                    <a:lnTo>
                      <a:pt x="3" y="787"/>
                    </a:lnTo>
                    <a:lnTo>
                      <a:pt x="4" y="791"/>
                    </a:lnTo>
                    <a:lnTo>
                      <a:pt x="4" y="796"/>
                    </a:lnTo>
                    <a:lnTo>
                      <a:pt x="5" y="800"/>
                    </a:lnTo>
                    <a:lnTo>
                      <a:pt x="5" y="805"/>
                    </a:lnTo>
                    <a:lnTo>
                      <a:pt x="6" y="809"/>
                    </a:lnTo>
                    <a:lnTo>
                      <a:pt x="7" y="814"/>
                    </a:lnTo>
                    <a:lnTo>
                      <a:pt x="7" y="818"/>
                    </a:lnTo>
                    <a:lnTo>
                      <a:pt x="8" y="823"/>
                    </a:lnTo>
                    <a:lnTo>
                      <a:pt x="8" y="827"/>
                    </a:lnTo>
                    <a:lnTo>
                      <a:pt x="9" y="832"/>
                    </a:lnTo>
                    <a:lnTo>
                      <a:pt x="10" y="836"/>
                    </a:lnTo>
                    <a:lnTo>
                      <a:pt x="11" y="840"/>
                    </a:lnTo>
                    <a:lnTo>
                      <a:pt x="11" y="845"/>
                    </a:lnTo>
                    <a:lnTo>
                      <a:pt x="12" y="849"/>
                    </a:lnTo>
                    <a:lnTo>
                      <a:pt x="13" y="854"/>
                    </a:lnTo>
                    <a:lnTo>
                      <a:pt x="14" y="858"/>
                    </a:lnTo>
                    <a:lnTo>
                      <a:pt x="15" y="863"/>
                    </a:lnTo>
                    <a:lnTo>
                      <a:pt x="16" y="867"/>
                    </a:lnTo>
                    <a:lnTo>
                      <a:pt x="17" y="872"/>
                    </a:lnTo>
                    <a:lnTo>
                      <a:pt x="18" y="876"/>
                    </a:lnTo>
                    <a:lnTo>
                      <a:pt x="19" y="880"/>
                    </a:lnTo>
                    <a:lnTo>
                      <a:pt x="20" y="885"/>
                    </a:lnTo>
                    <a:lnTo>
                      <a:pt x="21" y="889"/>
                    </a:lnTo>
                    <a:lnTo>
                      <a:pt x="22" y="894"/>
                    </a:lnTo>
                    <a:lnTo>
                      <a:pt x="23" y="898"/>
                    </a:lnTo>
                    <a:lnTo>
                      <a:pt x="24" y="902"/>
                    </a:lnTo>
                    <a:lnTo>
                      <a:pt x="25" y="907"/>
                    </a:lnTo>
                    <a:lnTo>
                      <a:pt x="26" y="911"/>
                    </a:lnTo>
                    <a:lnTo>
                      <a:pt x="27" y="915"/>
                    </a:lnTo>
                    <a:lnTo>
                      <a:pt x="29" y="920"/>
                    </a:lnTo>
                    <a:lnTo>
                      <a:pt x="30" y="924"/>
                    </a:lnTo>
                    <a:lnTo>
                      <a:pt x="31" y="928"/>
                    </a:lnTo>
                    <a:lnTo>
                      <a:pt x="33" y="933"/>
                    </a:lnTo>
                    <a:lnTo>
                      <a:pt x="34" y="937"/>
                    </a:lnTo>
                    <a:lnTo>
                      <a:pt x="35" y="941"/>
                    </a:lnTo>
                    <a:lnTo>
                      <a:pt x="717" y="719"/>
                    </a:lnTo>
                    <a:close/>
                  </a:path>
                </a:pathLst>
              </a:custGeom>
              <a:noFill/>
              <a:ln w="6350" cap="flat">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6" name="Freeform 7"/>
              <p:cNvSpPr>
                <a:spLocks/>
              </p:cNvSpPr>
              <p:nvPr/>
            </p:nvSpPr>
            <p:spPr bwMode="auto">
              <a:xfrm>
                <a:off x="4376738" y="3621088"/>
                <a:ext cx="1131888" cy="1165225"/>
              </a:xfrm>
              <a:custGeom>
                <a:avLst/>
                <a:gdLst>
                  <a:gd name="T0" fmla="*/ 14 w 1399"/>
                  <a:gd name="T1" fmla="*/ 980 h 1438"/>
                  <a:gd name="T2" fmla="*/ 33 w 1399"/>
                  <a:gd name="T3" fmla="*/ 1025 h 1438"/>
                  <a:gd name="T4" fmla="*/ 56 w 1399"/>
                  <a:gd name="T5" fmla="*/ 1070 h 1438"/>
                  <a:gd name="T6" fmla="*/ 82 w 1399"/>
                  <a:gd name="T7" fmla="*/ 1112 h 1438"/>
                  <a:gd name="T8" fmla="*/ 110 w 1399"/>
                  <a:gd name="T9" fmla="*/ 1153 h 1438"/>
                  <a:gd name="T10" fmla="*/ 141 w 1399"/>
                  <a:gd name="T11" fmla="*/ 1191 h 1438"/>
                  <a:gd name="T12" fmla="*/ 175 w 1399"/>
                  <a:gd name="T13" fmla="*/ 1228 h 1438"/>
                  <a:gd name="T14" fmla="*/ 211 w 1399"/>
                  <a:gd name="T15" fmla="*/ 1262 h 1438"/>
                  <a:gd name="T16" fmla="*/ 250 w 1399"/>
                  <a:gd name="T17" fmla="*/ 1293 h 1438"/>
                  <a:gd name="T18" fmla="*/ 290 w 1399"/>
                  <a:gd name="T19" fmla="*/ 1322 h 1438"/>
                  <a:gd name="T20" fmla="*/ 333 w 1399"/>
                  <a:gd name="T21" fmla="*/ 1347 h 1438"/>
                  <a:gd name="T22" fmla="*/ 377 w 1399"/>
                  <a:gd name="T23" fmla="*/ 1370 h 1438"/>
                  <a:gd name="T24" fmla="*/ 422 w 1399"/>
                  <a:gd name="T25" fmla="*/ 1390 h 1438"/>
                  <a:gd name="T26" fmla="*/ 469 w 1399"/>
                  <a:gd name="T27" fmla="*/ 1406 h 1438"/>
                  <a:gd name="T28" fmla="*/ 517 w 1399"/>
                  <a:gd name="T29" fmla="*/ 1419 h 1438"/>
                  <a:gd name="T30" fmla="*/ 565 w 1399"/>
                  <a:gd name="T31" fmla="*/ 1429 h 1438"/>
                  <a:gd name="T32" fmla="*/ 615 w 1399"/>
                  <a:gd name="T33" fmla="*/ 1435 h 1438"/>
                  <a:gd name="T34" fmla="*/ 664 w 1399"/>
                  <a:gd name="T35" fmla="*/ 1438 h 1438"/>
                  <a:gd name="T36" fmla="*/ 714 w 1399"/>
                  <a:gd name="T37" fmla="*/ 1438 h 1438"/>
                  <a:gd name="T38" fmla="*/ 763 w 1399"/>
                  <a:gd name="T39" fmla="*/ 1434 h 1438"/>
                  <a:gd name="T40" fmla="*/ 812 w 1399"/>
                  <a:gd name="T41" fmla="*/ 1427 h 1438"/>
                  <a:gd name="T42" fmla="*/ 860 w 1399"/>
                  <a:gd name="T43" fmla="*/ 1416 h 1438"/>
                  <a:gd name="T44" fmla="*/ 908 w 1399"/>
                  <a:gd name="T45" fmla="*/ 1402 h 1438"/>
                  <a:gd name="T46" fmla="*/ 954 w 1399"/>
                  <a:gd name="T47" fmla="*/ 1385 h 1438"/>
                  <a:gd name="T48" fmla="*/ 999 w 1399"/>
                  <a:gd name="T49" fmla="*/ 1364 h 1438"/>
                  <a:gd name="T50" fmla="*/ 1043 w 1399"/>
                  <a:gd name="T51" fmla="*/ 1341 h 1438"/>
                  <a:gd name="T52" fmla="*/ 1085 w 1399"/>
                  <a:gd name="T53" fmla="*/ 1314 h 1438"/>
                  <a:gd name="T54" fmla="*/ 1125 w 1399"/>
                  <a:gd name="T55" fmla="*/ 1285 h 1438"/>
                  <a:gd name="T56" fmla="*/ 1163 w 1399"/>
                  <a:gd name="T57" fmla="*/ 1253 h 1438"/>
                  <a:gd name="T58" fmla="*/ 1198 w 1399"/>
                  <a:gd name="T59" fmla="*/ 1218 h 1438"/>
                  <a:gd name="T60" fmla="*/ 1231 w 1399"/>
                  <a:gd name="T61" fmla="*/ 1181 h 1438"/>
                  <a:gd name="T62" fmla="*/ 1262 w 1399"/>
                  <a:gd name="T63" fmla="*/ 1142 h 1438"/>
                  <a:gd name="T64" fmla="*/ 1290 w 1399"/>
                  <a:gd name="T65" fmla="*/ 1101 h 1438"/>
                  <a:gd name="T66" fmla="*/ 1314 w 1399"/>
                  <a:gd name="T67" fmla="*/ 1058 h 1438"/>
                  <a:gd name="T68" fmla="*/ 1336 w 1399"/>
                  <a:gd name="T69" fmla="*/ 1013 h 1438"/>
                  <a:gd name="T70" fmla="*/ 1355 w 1399"/>
                  <a:gd name="T71" fmla="*/ 967 h 1438"/>
                  <a:gd name="T72" fmla="*/ 1370 w 1399"/>
                  <a:gd name="T73" fmla="*/ 920 h 1438"/>
                  <a:gd name="T74" fmla="*/ 1382 w 1399"/>
                  <a:gd name="T75" fmla="*/ 872 h 1438"/>
                  <a:gd name="T76" fmla="*/ 1391 w 1399"/>
                  <a:gd name="T77" fmla="*/ 823 h 1438"/>
                  <a:gd name="T78" fmla="*/ 1397 w 1399"/>
                  <a:gd name="T79" fmla="*/ 773 h 1438"/>
                  <a:gd name="T80" fmla="*/ 1399 w 1399"/>
                  <a:gd name="T81" fmla="*/ 724 h 1438"/>
                  <a:gd name="T82" fmla="*/ 1397 w 1399"/>
                  <a:gd name="T83" fmla="*/ 674 h 1438"/>
                  <a:gd name="T84" fmla="*/ 1392 w 1399"/>
                  <a:gd name="T85" fmla="*/ 624 h 1438"/>
                  <a:gd name="T86" fmla="*/ 1384 w 1399"/>
                  <a:gd name="T87" fmla="*/ 575 h 1438"/>
                  <a:gd name="T88" fmla="*/ 1373 w 1399"/>
                  <a:gd name="T89" fmla="*/ 527 h 1438"/>
                  <a:gd name="T90" fmla="*/ 1358 w 1399"/>
                  <a:gd name="T91" fmla="*/ 480 h 1438"/>
                  <a:gd name="T92" fmla="*/ 1340 w 1399"/>
                  <a:gd name="T93" fmla="*/ 433 h 1438"/>
                  <a:gd name="T94" fmla="*/ 1319 w 1399"/>
                  <a:gd name="T95" fmla="*/ 388 h 1438"/>
                  <a:gd name="T96" fmla="*/ 1294 w 1399"/>
                  <a:gd name="T97" fmla="*/ 345 h 1438"/>
                  <a:gd name="T98" fmla="*/ 1267 w 1399"/>
                  <a:gd name="T99" fmla="*/ 303 h 1438"/>
                  <a:gd name="T100" fmla="*/ 1237 w 1399"/>
                  <a:gd name="T101" fmla="*/ 264 h 1438"/>
                  <a:gd name="T102" fmla="*/ 1204 w 1399"/>
                  <a:gd name="T103" fmla="*/ 227 h 1438"/>
                  <a:gd name="T104" fmla="*/ 1169 w 1399"/>
                  <a:gd name="T105" fmla="*/ 191 h 1438"/>
                  <a:gd name="T106" fmla="*/ 1132 w 1399"/>
                  <a:gd name="T107" fmla="*/ 159 h 1438"/>
                  <a:gd name="T108" fmla="*/ 1092 w 1399"/>
                  <a:gd name="T109" fmla="*/ 129 h 1438"/>
                  <a:gd name="T110" fmla="*/ 1051 w 1399"/>
                  <a:gd name="T111" fmla="*/ 102 h 1438"/>
                  <a:gd name="T112" fmla="*/ 1007 w 1399"/>
                  <a:gd name="T113" fmla="*/ 78 h 1438"/>
                  <a:gd name="T114" fmla="*/ 963 w 1399"/>
                  <a:gd name="T115" fmla="*/ 57 h 1438"/>
                  <a:gd name="T116" fmla="*/ 916 w 1399"/>
                  <a:gd name="T117" fmla="*/ 39 h 1438"/>
                  <a:gd name="T118" fmla="*/ 869 w 1399"/>
                  <a:gd name="T119" fmla="*/ 24 h 1438"/>
                  <a:gd name="T120" fmla="*/ 821 w 1399"/>
                  <a:gd name="T121" fmla="*/ 13 h 1438"/>
                  <a:gd name="T122" fmla="*/ 772 w 1399"/>
                  <a:gd name="T123" fmla="*/ 5 h 1438"/>
                  <a:gd name="T124" fmla="*/ 723 w 1399"/>
                  <a:gd name="T125" fmla="*/ 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438">
                    <a:moveTo>
                      <a:pt x="682" y="719"/>
                    </a:moveTo>
                    <a:lnTo>
                      <a:pt x="0" y="941"/>
                    </a:lnTo>
                    <a:lnTo>
                      <a:pt x="2" y="946"/>
                    </a:lnTo>
                    <a:lnTo>
                      <a:pt x="3" y="950"/>
                    </a:lnTo>
                    <a:lnTo>
                      <a:pt x="5" y="954"/>
                    </a:lnTo>
                    <a:lnTo>
                      <a:pt x="6" y="958"/>
                    </a:lnTo>
                    <a:lnTo>
                      <a:pt x="8" y="963"/>
                    </a:lnTo>
                    <a:lnTo>
                      <a:pt x="9" y="967"/>
                    </a:lnTo>
                    <a:lnTo>
                      <a:pt x="11" y="971"/>
                    </a:lnTo>
                    <a:lnTo>
                      <a:pt x="12" y="975"/>
                    </a:lnTo>
                    <a:lnTo>
                      <a:pt x="14" y="980"/>
                    </a:lnTo>
                    <a:lnTo>
                      <a:pt x="16" y="984"/>
                    </a:lnTo>
                    <a:lnTo>
                      <a:pt x="17" y="988"/>
                    </a:lnTo>
                    <a:lnTo>
                      <a:pt x="19" y="992"/>
                    </a:lnTo>
                    <a:lnTo>
                      <a:pt x="21" y="996"/>
                    </a:lnTo>
                    <a:lnTo>
                      <a:pt x="22" y="1001"/>
                    </a:lnTo>
                    <a:lnTo>
                      <a:pt x="24" y="1005"/>
                    </a:lnTo>
                    <a:lnTo>
                      <a:pt x="26" y="1009"/>
                    </a:lnTo>
                    <a:lnTo>
                      <a:pt x="28" y="1013"/>
                    </a:lnTo>
                    <a:lnTo>
                      <a:pt x="30" y="1017"/>
                    </a:lnTo>
                    <a:lnTo>
                      <a:pt x="32" y="1021"/>
                    </a:lnTo>
                    <a:lnTo>
                      <a:pt x="33" y="1025"/>
                    </a:lnTo>
                    <a:lnTo>
                      <a:pt x="35" y="1029"/>
                    </a:lnTo>
                    <a:lnTo>
                      <a:pt x="37" y="1033"/>
                    </a:lnTo>
                    <a:lnTo>
                      <a:pt x="39" y="1038"/>
                    </a:lnTo>
                    <a:lnTo>
                      <a:pt x="41" y="1042"/>
                    </a:lnTo>
                    <a:lnTo>
                      <a:pt x="43" y="1046"/>
                    </a:lnTo>
                    <a:lnTo>
                      <a:pt x="45" y="1050"/>
                    </a:lnTo>
                    <a:lnTo>
                      <a:pt x="48" y="1054"/>
                    </a:lnTo>
                    <a:lnTo>
                      <a:pt x="50" y="1058"/>
                    </a:lnTo>
                    <a:lnTo>
                      <a:pt x="52" y="1062"/>
                    </a:lnTo>
                    <a:lnTo>
                      <a:pt x="54" y="1066"/>
                    </a:lnTo>
                    <a:lnTo>
                      <a:pt x="56" y="1070"/>
                    </a:lnTo>
                    <a:lnTo>
                      <a:pt x="58" y="1073"/>
                    </a:lnTo>
                    <a:lnTo>
                      <a:pt x="61" y="1077"/>
                    </a:lnTo>
                    <a:lnTo>
                      <a:pt x="63" y="1081"/>
                    </a:lnTo>
                    <a:lnTo>
                      <a:pt x="65" y="1085"/>
                    </a:lnTo>
                    <a:lnTo>
                      <a:pt x="67" y="1089"/>
                    </a:lnTo>
                    <a:lnTo>
                      <a:pt x="70" y="1093"/>
                    </a:lnTo>
                    <a:lnTo>
                      <a:pt x="72" y="1097"/>
                    </a:lnTo>
                    <a:lnTo>
                      <a:pt x="74" y="1101"/>
                    </a:lnTo>
                    <a:lnTo>
                      <a:pt x="77" y="1104"/>
                    </a:lnTo>
                    <a:lnTo>
                      <a:pt x="79" y="1108"/>
                    </a:lnTo>
                    <a:lnTo>
                      <a:pt x="82" y="1112"/>
                    </a:lnTo>
                    <a:lnTo>
                      <a:pt x="84" y="1116"/>
                    </a:lnTo>
                    <a:lnTo>
                      <a:pt x="87" y="1120"/>
                    </a:lnTo>
                    <a:lnTo>
                      <a:pt x="89" y="1123"/>
                    </a:lnTo>
                    <a:lnTo>
                      <a:pt x="92" y="1127"/>
                    </a:lnTo>
                    <a:lnTo>
                      <a:pt x="94" y="1131"/>
                    </a:lnTo>
                    <a:lnTo>
                      <a:pt x="97" y="1135"/>
                    </a:lnTo>
                    <a:lnTo>
                      <a:pt x="100" y="1138"/>
                    </a:lnTo>
                    <a:lnTo>
                      <a:pt x="102" y="1142"/>
                    </a:lnTo>
                    <a:lnTo>
                      <a:pt x="105" y="1146"/>
                    </a:lnTo>
                    <a:lnTo>
                      <a:pt x="108" y="1149"/>
                    </a:lnTo>
                    <a:lnTo>
                      <a:pt x="110" y="1153"/>
                    </a:lnTo>
                    <a:lnTo>
                      <a:pt x="113" y="1156"/>
                    </a:lnTo>
                    <a:lnTo>
                      <a:pt x="116" y="1160"/>
                    </a:lnTo>
                    <a:lnTo>
                      <a:pt x="118" y="1164"/>
                    </a:lnTo>
                    <a:lnTo>
                      <a:pt x="121" y="1167"/>
                    </a:lnTo>
                    <a:lnTo>
                      <a:pt x="124" y="1171"/>
                    </a:lnTo>
                    <a:lnTo>
                      <a:pt x="127" y="1174"/>
                    </a:lnTo>
                    <a:lnTo>
                      <a:pt x="130" y="1178"/>
                    </a:lnTo>
                    <a:lnTo>
                      <a:pt x="133" y="1181"/>
                    </a:lnTo>
                    <a:lnTo>
                      <a:pt x="136" y="1185"/>
                    </a:lnTo>
                    <a:lnTo>
                      <a:pt x="138" y="1188"/>
                    </a:lnTo>
                    <a:lnTo>
                      <a:pt x="141" y="1191"/>
                    </a:lnTo>
                    <a:lnTo>
                      <a:pt x="144" y="1195"/>
                    </a:lnTo>
                    <a:lnTo>
                      <a:pt x="147" y="1198"/>
                    </a:lnTo>
                    <a:lnTo>
                      <a:pt x="150" y="1202"/>
                    </a:lnTo>
                    <a:lnTo>
                      <a:pt x="153" y="1205"/>
                    </a:lnTo>
                    <a:lnTo>
                      <a:pt x="156" y="1208"/>
                    </a:lnTo>
                    <a:lnTo>
                      <a:pt x="160" y="1211"/>
                    </a:lnTo>
                    <a:lnTo>
                      <a:pt x="163" y="1215"/>
                    </a:lnTo>
                    <a:lnTo>
                      <a:pt x="166" y="1218"/>
                    </a:lnTo>
                    <a:lnTo>
                      <a:pt x="169" y="1221"/>
                    </a:lnTo>
                    <a:lnTo>
                      <a:pt x="172" y="1225"/>
                    </a:lnTo>
                    <a:lnTo>
                      <a:pt x="175" y="1228"/>
                    </a:lnTo>
                    <a:lnTo>
                      <a:pt x="178" y="1231"/>
                    </a:lnTo>
                    <a:lnTo>
                      <a:pt x="182" y="1234"/>
                    </a:lnTo>
                    <a:lnTo>
                      <a:pt x="185" y="1237"/>
                    </a:lnTo>
                    <a:lnTo>
                      <a:pt x="188" y="1240"/>
                    </a:lnTo>
                    <a:lnTo>
                      <a:pt x="191" y="1243"/>
                    </a:lnTo>
                    <a:lnTo>
                      <a:pt x="195" y="1247"/>
                    </a:lnTo>
                    <a:lnTo>
                      <a:pt x="198" y="1250"/>
                    </a:lnTo>
                    <a:lnTo>
                      <a:pt x="201" y="1253"/>
                    </a:lnTo>
                    <a:lnTo>
                      <a:pt x="205" y="1256"/>
                    </a:lnTo>
                    <a:lnTo>
                      <a:pt x="208" y="1259"/>
                    </a:lnTo>
                    <a:lnTo>
                      <a:pt x="211" y="1262"/>
                    </a:lnTo>
                    <a:lnTo>
                      <a:pt x="215" y="1265"/>
                    </a:lnTo>
                    <a:lnTo>
                      <a:pt x="218" y="1268"/>
                    </a:lnTo>
                    <a:lnTo>
                      <a:pt x="222" y="1270"/>
                    </a:lnTo>
                    <a:lnTo>
                      <a:pt x="225" y="1273"/>
                    </a:lnTo>
                    <a:lnTo>
                      <a:pt x="229" y="1276"/>
                    </a:lnTo>
                    <a:lnTo>
                      <a:pt x="232" y="1279"/>
                    </a:lnTo>
                    <a:lnTo>
                      <a:pt x="236" y="1282"/>
                    </a:lnTo>
                    <a:lnTo>
                      <a:pt x="239" y="1285"/>
                    </a:lnTo>
                    <a:lnTo>
                      <a:pt x="243" y="1287"/>
                    </a:lnTo>
                    <a:lnTo>
                      <a:pt x="246" y="1290"/>
                    </a:lnTo>
                    <a:lnTo>
                      <a:pt x="250" y="1293"/>
                    </a:lnTo>
                    <a:lnTo>
                      <a:pt x="253" y="1296"/>
                    </a:lnTo>
                    <a:lnTo>
                      <a:pt x="257" y="1298"/>
                    </a:lnTo>
                    <a:lnTo>
                      <a:pt x="261" y="1301"/>
                    </a:lnTo>
                    <a:lnTo>
                      <a:pt x="264" y="1304"/>
                    </a:lnTo>
                    <a:lnTo>
                      <a:pt x="268" y="1306"/>
                    </a:lnTo>
                    <a:lnTo>
                      <a:pt x="272" y="1309"/>
                    </a:lnTo>
                    <a:lnTo>
                      <a:pt x="275" y="1311"/>
                    </a:lnTo>
                    <a:lnTo>
                      <a:pt x="279" y="1314"/>
                    </a:lnTo>
                    <a:lnTo>
                      <a:pt x="283" y="1317"/>
                    </a:lnTo>
                    <a:lnTo>
                      <a:pt x="287" y="1319"/>
                    </a:lnTo>
                    <a:lnTo>
                      <a:pt x="290" y="1322"/>
                    </a:lnTo>
                    <a:lnTo>
                      <a:pt x="294" y="1324"/>
                    </a:lnTo>
                    <a:lnTo>
                      <a:pt x="298" y="1326"/>
                    </a:lnTo>
                    <a:lnTo>
                      <a:pt x="302" y="1329"/>
                    </a:lnTo>
                    <a:lnTo>
                      <a:pt x="306" y="1331"/>
                    </a:lnTo>
                    <a:lnTo>
                      <a:pt x="309" y="1334"/>
                    </a:lnTo>
                    <a:lnTo>
                      <a:pt x="313" y="1336"/>
                    </a:lnTo>
                    <a:lnTo>
                      <a:pt x="317" y="1338"/>
                    </a:lnTo>
                    <a:lnTo>
                      <a:pt x="321" y="1341"/>
                    </a:lnTo>
                    <a:lnTo>
                      <a:pt x="325" y="1343"/>
                    </a:lnTo>
                    <a:lnTo>
                      <a:pt x="329" y="1345"/>
                    </a:lnTo>
                    <a:lnTo>
                      <a:pt x="333" y="1347"/>
                    </a:lnTo>
                    <a:lnTo>
                      <a:pt x="337" y="1349"/>
                    </a:lnTo>
                    <a:lnTo>
                      <a:pt x="341" y="1352"/>
                    </a:lnTo>
                    <a:lnTo>
                      <a:pt x="345" y="1354"/>
                    </a:lnTo>
                    <a:lnTo>
                      <a:pt x="349" y="1356"/>
                    </a:lnTo>
                    <a:lnTo>
                      <a:pt x="353" y="1358"/>
                    </a:lnTo>
                    <a:lnTo>
                      <a:pt x="357" y="1360"/>
                    </a:lnTo>
                    <a:lnTo>
                      <a:pt x="361" y="1362"/>
                    </a:lnTo>
                    <a:lnTo>
                      <a:pt x="365" y="1364"/>
                    </a:lnTo>
                    <a:lnTo>
                      <a:pt x="369" y="1366"/>
                    </a:lnTo>
                    <a:lnTo>
                      <a:pt x="373" y="1368"/>
                    </a:lnTo>
                    <a:lnTo>
                      <a:pt x="377" y="1370"/>
                    </a:lnTo>
                    <a:lnTo>
                      <a:pt x="381" y="1372"/>
                    </a:lnTo>
                    <a:lnTo>
                      <a:pt x="385" y="1374"/>
                    </a:lnTo>
                    <a:lnTo>
                      <a:pt x="389" y="1376"/>
                    </a:lnTo>
                    <a:lnTo>
                      <a:pt x="393" y="1377"/>
                    </a:lnTo>
                    <a:lnTo>
                      <a:pt x="397" y="1379"/>
                    </a:lnTo>
                    <a:lnTo>
                      <a:pt x="401" y="1381"/>
                    </a:lnTo>
                    <a:lnTo>
                      <a:pt x="406" y="1383"/>
                    </a:lnTo>
                    <a:lnTo>
                      <a:pt x="410" y="1385"/>
                    </a:lnTo>
                    <a:lnTo>
                      <a:pt x="414" y="1386"/>
                    </a:lnTo>
                    <a:lnTo>
                      <a:pt x="418" y="1388"/>
                    </a:lnTo>
                    <a:lnTo>
                      <a:pt x="422" y="1390"/>
                    </a:lnTo>
                    <a:lnTo>
                      <a:pt x="427" y="1391"/>
                    </a:lnTo>
                    <a:lnTo>
                      <a:pt x="431" y="1393"/>
                    </a:lnTo>
                    <a:lnTo>
                      <a:pt x="435" y="1394"/>
                    </a:lnTo>
                    <a:lnTo>
                      <a:pt x="439" y="1396"/>
                    </a:lnTo>
                    <a:lnTo>
                      <a:pt x="443" y="1397"/>
                    </a:lnTo>
                    <a:lnTo>
                      <a:pt x="448" y="1399"/>
                    </a:lnTo>
                    <a:lnTo>
                      <a:pt x="452" y="1400"/>
                    </a:lnTo>
                    <a:lnTo>
                      <a:pt x="456" y="1402"/>
                    </a:lnTo>
                    <a:lnTo>
                      <a:pt x="461" y="1403"/>
                    </a:lnTo>
                    <a:lnTo>
                      <a:pt x="465" y="1405"/>
                    </a:lnTo>
                    <a:lnTo>
                      <a:pt x="469" y="1406"/>
                    </a:lnTo>
                    <a:lnTo>
                      <a:pt x="473" y="1407"/>
                    </a:lnTo>
                    <a:lnTo>
                      <a:pt x="478" y="1409"/>
                    </a:lnTo>
                    <a:lnTo>
                      <a:pt x="482" y="1410"/>
                    </a:lnTo>
                    <a:lnTo>
                      <a:pt x="486" y="1411"/>
                    </a:lnTo>
                    <a:lnTo>
                      <a:pt x="491" y="1412"/>
                    </a:lnTo>
                    <a:lnTo>
                      <a:pt x="495" y="1414"/>
                    </a:lnTo>
                    <a:lnTo>
                      <a:pt x="499" y="1415"/>
                    </a:lnTo>
                    <a:lnTo>
                      <a:pt x="504" y="1416"/>
                    </a:lnTo>
                    <a:lnTo>
                      <a:pt x="508" y="1417"/>
                    </a:lnTo>
                    <a:lnTo>
                      <a:pt x="512" y="1418"/>
                    </a:lnTo>
                    <a:lnTo>
                      <a:pt x="517" y="1419"/>
                    </a:lnTo>
                    <a:lnTo>
                      <a:pt x="521" y="1420"/>
                    </a:lnTo>
                    <a:lnTo>
                      <a:pt x="526" y="1421"/>
                    </a:lnTo>
                    <a:lnTo>
                      <a:pt x="530" y="1422"/>
                    </a:lnTo>
                    <a:lnTo>
                      <a:pt x="534" y="1423"/>
                    </a:lnTo>
                    <a:lnTo>
                      <a:pt x="539" y="1424"/>
                    </a:lnTo>
                    <a:lnTo>
                      <a:pt x="543" y="1425"/>
                    </a:lnTo>
                    <a:lnTo>
                      <a:pt x="548" y="1426"/>
                    </a:lnTo>
                    <a:lnTo>
                      <a:pt x="552" y="1427"/>
                    </a:lnTo>
                    <a:lnTo>
                      <a:pt x="557" y="1427"/>
                    </a:lnTo>
                    <a:lnTo>
                      <a:pt x="561" y="1428"/>
                    </a:lnTo>
                    <a:lnTo>
                      <a:pt x="565" y="1429"/>
                    </a:lnTo>
                    <a:lnTo>
                      <a:pt x="570" y="1430"/>
                    </a:lnTo>
                    <a:lnTo>
                      <a:pt x="574" y="1430"/>
                    </a:lnTo>
                    <a:lnTo>
                      <a:pt x="579" y="1431"/>
                    </a:lnTo>
                    <a:lnTo>
                      <a:pt x="583" y="1432"/>
                    </a:lnTo>
                    <a:lnTo>
                      <a:pt x="588" y="1432"/>
                    </a:lnTo>
                    <a:lnTo>
                      <a:pt x="592" y="1433"/>
                    </a:lnTo>
                    <a:lnTo>
                      <a:pt x="597" y="1433"/>
                    </a:lnTo>
                    <a:lnTo>
                      <a:pt x="601" y="1434"/>
                    </a:lnTo>
                    <a:lnTo>
                      <a:pt x="606" y="1434"/>
                    </a:lnTo>
                    <a:lnTo>
                      <a:pt x="610" y="1435"/>
                    </a:lnTo>
                    <a:lnTo>
                      <a:pt x="615" y="1435"/>
                    </a:lnTo>
                    <a:lnTo>
                      <a:pt x="619" y="1436"/>
                    </a:lnTo>
                    <a:lnTo>
                      <a:pt x="624" y="1436"/>
                    </a:lnTo>
                    <a:lnTo>
                      <a:pt x="628" y="1436"/>
                    </a:lnTo>
                    <a:lnTo>
                      <a:pt x="633" y="1437"/>
                    </a:lnTo>
                    <a:lnTo>
                      <a:pt x="637" y="1437"/>
                    </a:lnTo>
                    <a:lnTo>
                      <a:pt x="641" y="1437"/>
                    </a:lnTo>
                    <a:lnTo>
                      <a:pt x="646" y="1438"/>
                    </a:lnTo>
                    <a:lnTo>
                      <a:pt x="650" y="1438"/>
                    </a:lnTo>
                    <a:lnTo>
                      <a:pt x="655" y="1438"/>
                    </a:lnTo>
                    <a:lnTo>
                      <a:pt x="659" y="1438"/>
                    </a:lnTo>
                    <a:lnTo>
                      <a:pt x="664" y="1438"/>
                    </a:lnTo>
                    <a:lnTo>
                      <a:pt x="668" y="1438"/>
                    </a:lnTo>
                    <a:lnTo>
                      <a:pt x="673" y="1438"/>
                    </a:lnTo>
                    <a:lnTo>
                      <a:pt x="677" y="1438"/>
                    </a:lnTo>
                    <a:lnTo>
                      <a:pt x="682" y="1438"/>
                    </a:lnTo>
                    <a:lnTo>
                      <a:pt x="687" y="1438"/>
                    </a:lnTo>
                    <a:lnTo>
                      <a:pt x="691" y="1438"/>
                    </a:lnTo>
                    <a:lnTo>
                      <a:pt x="696" y="1438"/>
                    </a:lnTo>
                    <a:lnTo>
                      <a:pt x="700" y="1438"/>
                    </a:lnTo>
                    <a:lnTo>
                      <a:pt x="705" y="1438"/>
                    </a:lnTo>
                    <a:lnTo>
                      <a:pt x="709" y="1438"/>
                    </a:lnTo>
                    <a:lnTo>
                      <a:pt x="714" y="1438"/>
                    </a:lnTo>
                    <a:lnTo>
                      <a:pt x="718" y="1438"/>
                    </a:lnTo>
                    <a:lnTo>
                      <a:pt x="723" y="1437"/>
                    </a:lnTo>
                    <a:lnTo>
                      <a:pt x="727" y="1437"/>
                    </a:lnTo>
                    <a:lnTo>
                      <a:pt x="731" y="1437"/>
                    </a:lnTo>
                    <a:lnTo>
                      <a:pt x="736" y="1436"/>
                    </a:lnTo>
                    <a:lnTo>
                      <a:pt x="740" y="1436"/>
                    </a:lnTo>
                    <a:lnTo>
                      <a:pt x="745" y="1436"/>
                    </a:lnTo>
                    <a:lnTo>
                      <a:pt x="749" y="1435"/>
                    </a:lnTo>
                    <a:lnTo>
                      <a:pt x="754" y="1435"/>
                    </a:lnTo>
                    <a:lnTo>
                      <a:pt x="758" y="1434"/>
                    </a:lnTo>
                    <a:lnTo>
                      <a:pt x="763" y="1434"/>
                    </a:lnTo>
                    <a:lnTo>
                      <a:pt x="767" y="1433"/>
                    </a:lnTo>
                    <a:lnTo>
                      <a:pt x="772" y="1433"/>
                    </a:lnTo>
                    <a:lnTo>
                      <a:pt x="776" y="1432"/>
                    </a:lnTo>
                    <a:lnTo>
                      <a:pt x="781" y="1432"/>
                    </a:lnTo>
                    <a:lnTo>
                      <a:pt x="785" y="1431"/>
                    </a:lnTo>
                    <a:lnTo>
                      <a:pt x="790" y="1430"/>
                    </a:lnTo>
                    <a:lnTo>
                      <a:pt x="794" y="1430"/>
                    </a:lnTo>
                    <a:lnTo>
                      <a:pt x="799" y="1429"/>
                    </a:lnTo>
                    <a:lnTo>
                      <a:pt x="803" y="1428"/>
                    </a:lnTo>
                    <a:lnTo>
                      <a:pt x="807" y="1427"/>
                    </a:lnTo>
                    <a:lnTo>
                      <a:pt x="812" y="1427"/>
                    </a:lnTo>
                    <a:lnTo>
                      <a:pt x="816" y="1426"/>
                    </a:lnTo>
                    <a:lnTo>
                      <a:pt x="821" y="1425"/>
                    </a:lnTo>
                    <a:lnTo>
                      <a:pt x="825" y="1424"/>
                    </a:lnTo>
                    <a:lnTo>
                      <a:pt x="830" y="1423"/>
                    </a:lnTo>
                    <a:lnTo>
                      <a:pt x="834" y="1422"/>
                    </a:lnTo>
                    <a:lnTo>
                      <a:pt x="838" y="1421"/>
                    </a:lnTo>
                    <a:lnTo>
                      <a:pt x="843" y="1420"/>
                    </a:lnTo>
                    <a:lnTo>
                      <a:pt x="847" y="1419"/>
                    </a:lnTo>
                    <a:lnTo>
                      <a:pt x="852" y="1418"/>
                    </a:lnTo>
                    <a:lnTo>
                      <a:pt x="856" y="1417"/>
                    </a:lnTo>
                    <a:lnTo>
                      <a:pt x="860" y="1416"/>
                    </a:lnTo>
                    <a:lnTo>
                      <a:pt x="865" y="1415"/>
                    </a:lnTo>
                    <a:lnTo>
                      <a:pt x="869" y="1414"/>
                    </a:lnTo>
                    <a:lnTo>
                      <a:pt x="873" y="1412"/>
                    </a:lnTo>
                    <a:lnTo>
                      <a:pt x="878" y="1411"/>
                    </a:lnTo>
                    <a:lnTo>
                      <a:pt x="882" y="1410"/>
                    </a:lnTo>
                    <a:lnTo>
                      <a:pt x="886" y="1409"/>
                    </a:lnTo>
                    <a:lnTo>
                      <a:pt x="891" y="1407"/>
                    </a:lnTo>
                    <a:lnTo>
                      <a:pt x="895" y="1406"/>
                    </a:lnTo>
                    <a:lnTo>
                      <a:pt x="899" y="1405"/>
                    </a:lnTo>
                    <a:lnTo>
                      <a:pt x="903" y="1403"/>
                    </a:lnTo>
                    <a:lnTo>
                      <a:pt x="908" y="1402"/>
                    </a:lnTo>
                    <a:lnTo>
                      <a:pt x="912" y="1400"/>
                    </a:lnTo>
                    <a:lnTo>
                      <a:pt x="916" y="1399"/>
                    </a:lnTo>
                    <a:lnTo>
                      <a:pt x="921" y="1397"/>
                    </a:lnTo>
                    <a:lnTo>
                      <a:pt x="925" y="1396"/>
                    </a:lnTo>
                    <a:lnTo>
                      <a:pt x="929" y="1394"/>
                    </a:lnTo>
                    <a:lnTo>
                      <a:pt x="933" y="1393"/>
                    </a:lnTo>
                    <a:lnTo>
                      <a:pt x="937" y="1391"/>
                    </a:lnTo>
                    <a:lnTo>
                      <a:pt x="942" y="1390"/>
                    </a:lnTo>
                    <a:lnTo>
                      <a:pt x="946" y="1388"/>
                    </a:lnTo>
                    <a:lnTo>
                      <a:pt x="950" y="1386"/>
                    </a:lnTo>
                    <a:lnTo>
                      <a:pt x="954" y="1385"/>
                    </a:lnTo>
                    <a:lnTo>
                      <a:pt x="958" y="1383"/>
                    </a:lnTo>
                    <a:lnTo>
                      <a:pt x="963" y="1381"/>
                    </a:lnTo>
                    <a:lnTo>
                      <a:pt x="967" y="1379"/>
                    </a:lnTo>
                    <a:lnTo>
                      <a:pt x="971" y="1377"/>
                    </a:lnTo>
                    <a:lnTo>
                      <a:pt x="975" y="1376"/>
                    </a:lnTo>
                    <a:lnTo>
                      <a:pt x="979" y="1374"/>
                    </a:lnTo>
                    <a:lnTo>
                      <a:pt x="983" y="1372"/>
                    </a:lnTo>
                    <a:lnTo>
                      <a:pt x="987" y="1370"/>
                    </a:lnTo>
                    <a:lnTo>
                      <a:pt x="991" y="1368"/>
                    </a:lnTo>
                    <a:lnTo>
                      <a:pt x="995" y="1366"/>
                    </a:lnTo>
                    <a:lnTo>
                      <a:pt x="999" y="1364"/>
                    </a:lnTo>
                    <a:lnTo>
                      <a:pt x="1003" y="1362"/>
                    </a:lnTo>
                    <a:lnTo>
                      <a:pt x="1007" y="1360"/>
                    </a:lnTo>
                    <a:lnTo>
                      <a:pt x="1011" y="1358"/>
                    </a:lnTo>
                    <a:lnTo>
                      <a:pt x="1015" y="1356"/>
                    </a:lnTo>
                    <a:lnTo>
                      <a:pt x="1019" y="1354"/>
                    </a:lnTo>
                    <a:lnTo>
                      <a:pt x="1023" y="1352"/>
                    </a:lnTo>
                    <a:lnTo>
                      <a:pt x="1027" y="1349"/>
                    </a:lnTo>
                    <a:lnTo>
                      <a:pt x="1031" y="1347"/>
                    </a:lnTo>
                    <a:lnTo>
                      <a:pt x="1035" y="1345"/>
                    </a:lnTo>
                    <a:lnTo>
                      <a:pt x="1039" y="1343"/>
                    </a:lnTo>
                    <a:lnTo>
                      <a:pt x="1043" y="1341"/>
                    </a:lnTo>
                    <a:lnTo>
                      <a:pt x="1047" y="1338"/>
                    </a:lnTo>
                    <a:lnTo>
                      <a:pt x="1051" y="1336"/>
                    </a:lnTo>
                    <a:lnTo>
                      <a:pt x="1055" y="1334"/>
                    </a:lnTo>
                    <a:lnTo>
                      <a:pt x="1058" y="1331"/>
                    </a:lnTo>
                    <a:lnTo>
                      <a:pt x="1062" y="1329"/>
                    </a:lnTo>
                    <a:lnTo>
                      <a:pt x="1066" y="1326"/>
                    </a:lnTo>
                    <a:lnTo>
                      <a:pt x="1070" y="1324"/>
                    </a:lnTo>
                    <a:lnTo>
                      <a:pt x="1074" y="1322"/>
                    </a:lnTo>
                    <a:lnTo>
                      <a:pt x="1077" y="1319"/>
                    </a:lnTo>
                    <a:lnTo>
                      <a:pt x="1081" y="1317"/>
                    </a:lnTo>
                    <a:lnTo>
                      <a:pt x="1085" y="1314"/>
                    </a:lnTo>
                    <a:lnTo>
                      <a:pt x="1089" y="1311"/>
                    </a:lnTo>
                    <a:lnTo>
                      <a:pt x="1092" y="1309"/>
                    </a:lnTo>
                    <a:lnTo>
                      <a:pt x="1096" y="1306"/>
                    </a:lnTo>
                    <a:lnTo>
                      <a:pt x="1100" y="1304"/>
                    </a:lnTo>
                    <a:lnTo>
                      <a:pt x="1103" y="1301"/>
                    </a:lnTo>
                    <a:lnTo>
                      <a:pt x="1107" y="1298"/>
                    </a:lnTo>
                    <a:lnTo>
                      <a:pt x="1111" y="1296"/>
                    </a:lnTo>
                    <a:lnTo>
                      <a:pt x="1114" y="1293"/>
                    </a:lnTo>
                    <a:lnTo>
                      <a:pt x="1118" y="1290"/>
                    </a:lnTo>
                    <a:lnTo>
                      <a:pt x="1121" y="1287"/>
                    </a:lnTo>
                    <a:lnTo>
                      <a:pt x="1125" y="1285"/>
                    </a:lnTo>
                    <a:lnTo>
                      <a:pt x="1128" y="1282"/>
                    </a:lnTo>
                    <a:lnTo>
                      <a:pt x="1132" y="1279"/>
                    </a:lnTo>
                    <a:lnTo>
                      <a:pt x="1135" y="1276"/>
                    </a:lnTo>
                    <a:lnTo>
                      <a:pt x="1139" y="1273"/>
                    </a:lnTo>
                    <a:lnTo>
                      <a:pt x="1142" y="1270"/>
                    </a:lnTo>
                    <a:lnTo>
                      <a:pt x="1146" y="1268"/>
                    </a:lnTo>
                    <a:lnTo>
                      <a:pt x="1149" y="1265"/>
                    </a:lnTo>
                    <a:lnTo>
                      <a:pt x="1153" y="1262"/>
                    </a:lnTo>
                    <a:lnTo>
                      <a:pt x="1156" y="1259"/>
                    </a:lnTo>
                    <a:lnTo>
                      <a:pt x="1159" y="1256"/>
                    </a:lnTo>
                    <a:lnTo>
                      <a:pt x="1163" y="1253"/>
                    </a:lnTo>
                    <a:lnTo>
                      <a:pt x="1166" y="1250"/>
                    </a:lnTo>
                    <a:lnTo>
                      <a:pt x="1169" y="1247"/>
                    </a:lnTo>
                    <a:lnTo>
                      <a:pt x="1173" y="1243"/>
                    </a:lnTo>
                    <a:lnTo>
                      <a:pt x="1176" y="1240"/>
                    </a:lnTo>
                    <a:lnTo>
                      <a:pt x="1179" y="1237"/>
                    </a:lnTo>
                    <a:lnTo>
                      <a:pt x="1182" y="1234"/>
                    </a:lnTo>
                    <a:lnTo>
                      <a:pt x="1186" y="1231"/>
                    </a:lnTo>
                    <a:lnTo>
                      <a:pt x="1189" y="1228"/>
                    </a:lnTo>
                    <a:lnTo>
                      <a:pt x="1192" y="1225"/>
                    </a:lnTo>
                    <a:lnTo>
                      <a:pt x="1195" y="1221"/>
                    </a:lnTo>
                    <a:lnTo>
                      <a:pt x="1198" y="1218"/>
                    </a:lnTo>
                    <a:lnTo>
                      <a:pt x="1201" y="1215"/>
                    </a:lnTo>
                    <a:lnTo>
                      <a:pt x="1204" y="1211"/>
                    </a:lnTo>
                    <a:lnTo>
                      <a:pt x="1208" y="1208"/>
                    </a:lnTo>
                    <a:lnTo>
                      <a:pt x="1211" y="1205"/>
                    </a:lnTo>
                    <a:lnTo>
                      <a:pt x="1214" y="1202"/>
                    </a:lnTo>
                    <a:lnTo>
                      <a:pt x="1217" y="1198"/>
                    </a:lnTo>
                    <a:lnTo>
                      <a:pt x="1220" y="1195"/>
                    </a:lnTo>
                    <a:lnTo>
                      <a:pt x="1223" y="1191"/>
                    </a:lnTo>
                    <a:lnTo>
                      <a:pt x="1226" y="1188"/>
                    </a:lnTo>
                    <a:lnTo>
                      <a:pt x="1228" y="1185"/>
                    </a:lnTo>
                    <a:lnTo>
                      <a:pt x="1231" y="1181"/>
                    </a:lnTo>
                    <a:lnTo>
                      <a:pt x="1234" y="1178"/>
                    </a:lnTo>
                    <a:lnTo>
                      <a:pt x="1237" y="1174"/>
                    </a:lnTo>
                    <a:lnTo>
                      <a:pt x="1240" y="1171"/>
                    </a:lnTo>
                    <a:lnTo>
                      <a:pt x="1243" y="1167"/>
                    </a:lnTo>
                    <a:lnTo>
                      <a:pt x="1246" y="1164"/>
                    </a:lnTo>
                    <a:lnTo>
                      <a:pt x="1248" y="1160"/>
                    </a:lnTo>
                    <a:lnTo>
                      <a:pt x="1251" y="1156"/>
                    </a:lnTo>
                    <a:lnTo>
                      <a:pt x="1254" y="1153"/>
                    </a:lnTo>
                    <a:lnTo>
                      <a:pt x="1256" y="1149"/>
                    </a:lnTo>
                    <a:lnTo>
                      <a:pt x="1259" y="1146"/>
                    </a:lnTo>
                    <a:lnTo>
                      <a:pt x="1262" y="1142"/>
                    </a:lnTo>
                    <a:lnTo>
                      <a:pt x="1264" y="1138"/>
                    </a:lnTo>
                    <a:lnTo>
                      <a:pt x="1267" y="1135"/>
                    </a:lnTo>
                    <a:lnTo>
                      <a:pt x="1270" y="1131"/>
                    </a:lnTo>
                    <a:lnTo>
                      <a:pt x="1272" y="1127"/>
                    </a:lnTo>
                    <a:lnTo>
                      <a:pt x="1275" y="1123"/>
                    </a:lnTo>
                    <a:lnTo>
                      <a:pt x="1277" y="1120"/>
                    </a:lnTo>
                    <a:lnTo>
                      <a:pt x="1280" y="1116"/>
                    </a:lnTo>
                    <a:lnTo>
                      <a:pt x="1282" y="1112"/>
                    </a:lnTo>
                    <a:lnTo>
                      <a:pt x="1285" y="1108"/>
                    </a:lnTo>
                    <a:lnTo>
                      <a:pt x="1287" y="1104"/>
                    </a:lnTo>
                    <a:lnTo>
                      <a:pt x="1290" y="1101"/>
                    </a:lnTo>
                    <a:lnTo>
                      <a:pt x="1292" y="1097"/>
                    </a:lnTo>
                    <a:lnTo>
                      <a:pt x="1294" y="1093"/>
                    </a:lnTo>
                    <a:lnTo>
                      <a:pt x="1297" y="1089"/>
                    </a:lnTo>
                    <a:lnTo>
                      <a:pt x="1299" y="1085"/>
                    </a:lnTo>
                    <a:lnTo>
                      <a:pt x="1301" y="1081"/>
                    </a:lnTo>
                    <a:lnTo>
                      <a:pt x="1303" y="1077"/>
                    </a:lnTo>
                    <a:lnTo>
                      <a:pt x="1306" y="1073"/>
                    </a:lnTo>
                    <a:lnTo>
                      <a:pt x="1308" y="1070"/>
                    </a:lnTo>
                    <a:lnTo>
                      <a:pt x="1310" y="1066"/>
                    </a:lnTo>
                    <a:lnTo>
                      <a:pt x="1312" y="1062"/>
                    </a:lnTo>
                    <a:lnTo>
                      <a:pt x="1314" y="1058"/>
                    </a:lnTo>
                    <a:lnTo>
                      <a:pt x="1316" y="1054"/>
                    </a:lnTo>
                    <a:lnTo>
                      <a:pt x="1319" y="1050"/>
                    </a:lnTo>
                    <a:lnTo>
                      <a:pt x="1321" y="1046"/>
                    </a:lnTo>
                    <a:lnTo>
                      <a:pt x="1323" y="1042"/>
                    </a:lnTo>
                    <a:lnTo>
                      <a:pt x="1325" y="1038"/>
                    </a:lnTo>
                    <a:lnTo>
                      <a:pt x="1327" y="1033"/>
                    </a:lnTo>
                    <a:lnTo>
                      <a:pt x="1329" y="1029"/>
                    </a:lnTo>
                    <a:lnTo>
                      <a:pt x="1331" y="1025"/>
                    </a:lnTo>
                    <a:lnTo>
                      <a:pt x="1332" y="1021"/>
                    </a:lnTo>
                    <a:lnTo>
                      <a:pt x="1334" y="1017"/>
                    </a:lnTo>
                    <a:lnTo>
                      <a:pt x="1336" y="1013"/>
                    </a:lnTo>
                    <a:lnTo>
                      <a:pt x="1338" y="1009"/>
                    </a:lnTo>
                    <a:lnTo>
                      <a:pt x="1340" y="1005"/>
                    </a:lnTo>
                    <a:lnTo>
                      <a:pt x="1342" y="1001"/>
                    </a:lnTo>
                    <a:lnTo>
                      <a:pt x="1343" y="996"/>
                    </a:lnTo>
                    <a:lnTo>
                      <a:pt x="1345" y="992"/>
                    </a:lnTo>
                    <a:lnTo>
                      <a:pt x="1347" y="988"/>
                    </a:lnTo>
                    <a:lnTo>
                      <a:pt x="1348" y="984"/>
                    </a:lnTo>
                    <a:lnTo>
                      <a:pt x="1350" y="980"/>
                    </a:lnTo>
                    <a:lnTo>
                      <a:pt x="1352" y="975"/>
                    </a:lnTo>
                    <a:lnTo>
                      <a:pt x="1353" y="971"/>
                    </a:lnTo>
                    <a:lnTo>
                      <a:pt x="1355" y="967"/>
                    </a:lnTo>
                    <a:lnTo>
                      <a:pt x="1356" y="963"/>
                    </a:lnTo>
                    <a:lnTo>
                      <a:pt x="1358" y="958"/>
                    </a:lnTo>
                    <a:lnTo>
                      <a:pt x="1359" y="954"/>
                    </a:lnTo>
                    <a:lnTo>
                      <a:pt x="1361" y="950"/>
                    </a:lnTo>
                    <a:lnTo>
                      <a:pt x="1362" y="946"/>
                    </a:lnTo>
                    <a:lnTo>
                      <a:pt x="1364" y="941"/>
                    </a:lnTo>
                    <a:lnTo>
                      <a:pt x="1365" y="937"/>
                    </a:lnTo>
                    <a:lnTo>
                      <a:pt x="1366" y="933"/>
                    </a:lnTo>
                    <a:lnTo>
                      <a:pt x="1368" y="928"/>
                    </a:lnTo>
                    <a:lnTo>
                      <a:pt x="1369" y="924"/>
                    </a:lnTo>
                    <a:lnTo>
                      <a:pt x="1370" y="920"/>
                    </a:lnTo>
                    <a:lnTo>
                      <a:pt x="1372" y="915"/>
                    </a:lnTo>
                    <a:lnTo>
                      <a:pt x="1373" y="911"/>
                    </a:lnTo>
                    <a:lnTo>
                      <a:pt x="1374" y="907"/>
                    </a:lnTo>
                    <a:lnTo>
                      <a:pt x="1375" y="902"/>
                    </a:lnTo>
                    <a:lnTo>
                      <a:pt x="1376" y="898"/>
                    </a:lnTo>
                    <a:lnTo>
                      <a:pt x="1377" y="894"/>
                    </a:lnTo>
                    <a:lnTo>
                      <a:pt x="1378" y="889"/>
                    </a:lnTo>
                    <a:lnTo>
                      <a:pt x="1379" y="885"/>
                    </a:lnTo>
                    <a:lnTo>
                      <a:pt x="1380" y="880"/>
                    </a:lnTo>
                    <a:lnTo>
                      <a:pt x="1381" y="876"/>
                    </a:lnTo>
                    <a:lnTo>
                      <a:pt x="1382" y="872"/>
                    </a:lnTo>
                    <a:lnTo>
                      <a:pt x="1383" y="867"/>
                    </a:lnTo>
                    <a:lnTo>
                      <a:pt x="1384" y="863"/>
                    </a:lnTo>
                    <a:lnTo>
                      <a:pt x="1385" y="858"/>
                    </a:lnTo>
                    <a:lnTo>
                      <a:pt x="1386" y="854"/>
                    </a:lnTo>
                    <a:lnTo>
                      <a:pt x="1387" y="849"/>
                    </a:lnTo>
                    <a:lnTo>
                      <a:pt x="1388" y="845"/>
                    </a:lnTo>
                    <a:lnTo>
                      <a:pt x="1388" y="840"/>
                    </a:lnTo>
                    <a:lnTo>
                      <a:pt x="1389" y="836"/>
                    </a:lnTo>
                    <a:lnTo>
                      <a:pt x="1390" y="832"/>
                    </a:lnTo>
                    <a:lnTo>
                      <a:pt x="1391" y="827"/>
                    </a:lnTo>
                    <a:lnTo>
                      <a:pt x="1391" y="823"/>
                    </a:lnTo>
                    <a:lnTo>
                      <a:pt x="1392" y="818"/>
                    </a:lnTo>
                    <a:lnTo>
                      <a:pt x="1392" y="814"/>
                    </a:lnTo>
                    <a:lnTo>
                      <a:pt x="1393" y="809"/>
                    </a:lnTo>
                    <a:lnTo>
                      <a:pt x="1394" y="805"/>
                    </a:lnTo>
                    <a:lnTo>
                      <a:pt x="1394" y="800"/>
                    </a:lnTo>
                    <a:lnTo>
                      <a:pt x="1395" y="796"/>
                    </a:lnTo>
                    <a:lnTo>
                      <a:pt x="1395" y="791"/>
                    </a:lnTo>
                    <a:lnTo>
                      <a:pt x="1396" y="787"/>
                    </a:lnTo>
                    <a:lnTo>
                      <a:pt x="1396" y="782"/>
                    </a:lnTo>
                    <a:lnTo>
                      <a:pt x="1396" y="778"/>
                    </a:lnTo>
                    <a:lnTo>
                      <a:pt x="1397" y="773"/>
                    </a:lnTo>
                    <a:lnTo>
                      <a:pt x="1397" y="769"/>
                    </a:lnTo>
                    <a:lnTo>
                      <a:pt x="1397" y="764"/>
                    </a:lnTo>
                    <a:lnTo>
                      <a:pt x="1398" y="760"/>
                    </a:lnTo>
                    <a:lnTo>
                      <a:pt x="1398" y="755"/>
                    </a:lnTo>
                    <a:lnTo>
                      <a:pt x="1398" y="751"/>
                    </a:lnTo>
                    <a:lnTo>
                      <a:pt x="1398" y="746"/>
                    </a:lnTo>
                    <a:lnTo>
                      <a:pt x="1398" y="742"/>
                    </a:lnTo>
                    <a:lnTo>
                      <a:pt x="1398" y="737"/>
                    </a:lnTo>
                    <a:lnTo>
                      <a:pt x="1399" y="733"/>
                    </a:lnTo>
                    <a:lnTo>
                      <a:pt x="1399" y="728"/>
                    </a:lnTo>
                    <a:lnTo>
                      <a:pt x="1399" y="724"/>
                    </a:lnTo>
                    <a:lnTo>
                      <a:pt x="1399" y="719"/>
                    </a:lnTo>
                    <a:lnTo>
                      <a:pt x="1399" y="714"/>
                    </a:lnTo>
                    <a:lnTo>
                      <a:pt x="1399" y="710"/>
                    </a:lnTo>
                    <a:lnTo>
                      <a:pt x="1399" y="705"/>
                    </a:lnTo>
                    <a:lnTo>
                      <a:pt x="1398" y="701"/>
                    </a:lnTo>
                    <a:lnTo>
                      <a:pt x="1398" y="696"/>
                    </a:lnTo>
                    <a:lnTo>
                      <a:pt x="1398" y="692"/>
                    </a:lnTo>
                    <a:lnTo>
                      <a:pt x="1398" y="687"/>
                    </a:lnTo>
                    <a:lnTo>
                      <a:pt x="1398" y="683"/>
                    </a:lnTo>
                    <a:lnTo>
                      <a:pt x="1398" y="678"/>
                    </a:lnTo>
                    <a:lnTo>
                      <a:pt x="1397" y="674"/>
                    </a:lnTo>
                    <a:lnTo>
                      <a:pt x="1397" y="669"/>
                    </a:lnTo>
                    <a:lnTo>
                      <a:pt x="1397" y="665"/>
                    </a:lnTo>
                    <a:lnTo>
                      <a:pt x="1396" y="660"/>
                    </a:lnTo>
                    <a:lnTo>
                      <a:pt x="1396" y="656"/>
                    </a:lnTo>
                    <a:lnTo>
                      <a:pt x="1396" y="651"/>
                    </a:lnTo>
                    <a:lnTo>
                      <a:pt x="1395" y="647"/>
                    </a:lnTo>
                    <a:lnTo>
                      <a:pt x="1395" y="642"/>
                    </a:lnTo>
                    <a:lnTo>
                      <a:pt x="1394" y="638"/>
                    </a:lnTo>
                    <a:lnTo>
                      <a:pt x="1394" y="633"/>
                    </a:lnTo>
                    <a:lnTo>
                      <a:pt x="1393" y="629"/>
                    </a:lnTo>
                    <a:lnTo>
                      <a:pt x="1392" y="624"/>
                    </a:lnTo>
                    <a:lnTo>
                      <a:pt x="1392" y="620"/>
                    </a:lnTo>
                    <a:lnTo>
                      <a:pt x="1391" y="615"/>
                    </a:lnTo>
                    <a:lnTo>
                      <a:pt x="1391" y="611"/>
                    </a:lnTo>
                    <a:lnTo>
                      <a:pt x="1390" y="606"/>
                    </a:lnTo>
                    <a:lnTo>
                      <a:pt x="1389" y="602"/>
                    </a:lnTo>
                    <a:lnTo>
                      <a:pt x="1388" y="598"/>
                    </a:lnTo>
                    <a:lnTo>
                      <a:pt x="1388" y="593"/>
                    </a:lnTo>
                    <a:lnTo>
                      <a:pt x="1387" y="589"/>
                    </a:lnTo>
                    <a:lnTo>
                      <a:pt x="1386" y="584"/>
                    </a:lnTo>
                    <a:lnTo>
                      <a:pt x="1385" y="580"/>
                    </a:lnTo>
                    <a:lnTo>
                      <a:pt x="1384" y="575"/>
                    </a:lnTo>
                    <a:lnTo>
                      <a:pt x="1383" y="571"/>
                    </a:lnTo>
                    <a:lnTo>
                      <a:pt x="1382" y="566"/>
                    </a:lnTo>
                    <a:lnTo>
                      <a:pt x="1381" y="562"/>
                    </a:lnTo>
                    <a:lnTo>
                      <a:pt x="1380" y="558"/>
                    </a:lnTo>
                    <a:lnTo>
                      <a:pt x="1379" y="553"/>
                    </a:lnTo>
                    <a:lnTo>
                      <a:pt x="1378" y="549"/>
                    </a:lnTo>
                    <a:lnTo>
                      <a:pt x="1377" y="544"/>
                    </a:lnTo>
                    <a:lnTo>
                      <a:pt x="1376" y="540"/>
                    </a:lnTo>
                    <a:lnTo>
                      <a:pt x="1375" y="536"/>
                    </a:lnTo>
                    <a:lnTo>
                      <a:pt x="1374" y="531"/>
                    </a:lnTo>
                    <a:lnTo>
                      <a:pt x="1373" y="527"/>
                    </a:lnTo>
                    <a:lnTo>
                      <a:pt x="1372" y="523"/>
                    </a:lnTo>
                    <a:lnTo>
                      <a:pt x="1370" y="518"/>
                    </a:lnTo>
                    <a:lnTo>
                      <a:pt x="1369" y="514"/>
                    </a:lnTo>
                    <a:lnTo>
                      <a:pt x="1368" y="510"/>
                    </a:lnTo>
                    <a:lnTo>
                      <a:pt x="1366" y="505"/>
                    </a:lnTo>
                    <a:lnTo>
                      <a:pt x="1365" y="501"/>
                    </a:lnTo>
                    <a:lnTo>
                      <a:pt x="1364" y="497"/>
                    </a:lnTo>
                    <a:lnTo>
                      <a:pt x="1362" y="492"/>
                    </a:lnTo>
                    <a:lnTo>
                      <a:pt x="1361" y="488"/>
                    </a:lnTo>
                    <a:lnTo>
                      <a:pt x="1359" y="484"/>
                    </a:lnTo>
                    <a:lnTo>
                      <a:pt x="1358" y="480"/>
                    </a:lnTo>
                    <a:lnTo>
                      <a:pt x="1356" y="475"/>
                    </a:lnTo>
                    <a:lnTo>
                      <a:pt x="1355" y="471"/>
                    </a:lnTo>
                    <a:lnTo>
                      <a:pt x="1353" y="467"/>
                    </a:lnTo>
                    <a:lnTo>
                      <a:pt x="1352" y="463"/>
                    </a:lnTo>
                    <a:lnTo>
                      <a:pt x="1350" y="458"/>
                    </a:lnTo>
                    <a:lnTo>
                      <a:pt x="1348" y="454"/>
                    </a:lnTo>
                    <a:lnTo>
                      <a:pt x="1347" y="450"/>
                    </a:lnTo>
                    <a:lnTo>
                      <a:pt x="1345" y="446"/>
                    </a:lnTo>
                    <a:lnTo>
                      <a:pt x="1343" y="442"/>
                    </a:lnTo>
                    <a:lnTo>
                      <a:pt x="1342" y="437"/>
                    </a:lnTo>
                    <a:lnTo>
                      <a:pt x="1340" y="433"/>
                    </a:lnTo>
                    <a:lnTo>
                      <a:pt x="1338" y="429"/>
                    </a:lnTo>
                    <a:lnTo>
                      <a:pt x="1336" y="425"/>
                    </a:lnTo>
                    <a:lnTo>
                      <a:pt x="1334" y="421"/>
                    </a:lnTo>
                    <a:lnTo>
                      <a:pt x="1332" y="417"/>
                    </a:lnTo>
                    <a:lnTo>
                      <a:pt x="1331" y="413"/>
                    </a:lnTo>
                    <a:lnTo>
                      <a:pt x="1329" y="409"/>
                    </a:lnTo>
                    <a:lnTo>
                      <a:pt x="1327" y="405"/>
                    </a:lnTo>
                    <a:lnTo>
                      <a:pt x="1325" y="400"/>
                    </a:lnTo>
                    <a:lnTo>
                      <a:pt x="1323" y="396"/>
                    </a:lnTo>
                    <a:lnTo>
                      <a:pt x="1321" y="392"/>
                    </a:lnTo>
                    <a:lnTo>
                      <a:pt x="1319" y="388"/>
                    </a:lnTo>
                    <a:lnTo>
                      <a:pt x="1316" y="384"/>
                    </a:lnTo>
                    <a:lnTo>
                      <a:pt x="1314" y="380"/>
                    </a:lnTo>
                    <a:lnTo>
                      <a:pt x="1312" y="376"/>
                    </a:lnTo>
                    <a:lnTo>
                      <a:pt x="1310" y="372"/>
                    </a:lnTo>
                    <a:lnTo>
                      <a:pt x="1308" y="368"/>
                    </a:lnTo>
                    <a:lnTo>
                      <a:pt x="1306" y="365"/>
                    </a:lnTo>
                    <a:lnTo>
                      <a:pt x="1303" y="361"/>
                    </a:lnTo>
                    <a:lnTo>
                      <a:pt x="1301" y="357"/>
                    </a:lnTo>
                    <a:lnTo>
                      <a:pt x="1299" y="353"/>
                    </a:lnTo>
                    <a:lnTo>
                      <a:pt x="1297" y="349"/>
                    </a:lnTo>
                    <a:lnTo>
                      <a:pt x="1294" y="345"/>
                    </a:lnTo>
                    <a:lnTo>
                      <a:pt x="1292" y="341"/>
                    </a:lnTo>
                    <a:lnTo>
                      <a:pt x="1290" y="337"/>
                    </a:lnTo>
                    <a:lnTo>
                      <a:pt x="1287" y="334"/>
                    </a:lnTo>
                    <a:lnTo>
                      <a:pt x="1285" y="330"/>
                    </a:lnTo>
                    <a:lnTo>
                      <a:pt x="1282" y="326"/>
                    </a:lnTo>
                    <a:lnTo>
                      <a:pt x="1280" y="322"/>
                    </a:lnTo>
                    <a:lnTo>
                      <a:pt x="1277" y="318"/>
                    </a:lnTo>
                    <a:lnTo>
                      <a:pt x="1275" y="315"/>
                    </a:lnTo>
                    <a:lnTo>
                      <a:pt x="1272" y="311"/>
                    </a:lnTo>
                    <a:lnTo>
                      <a:pt x="1270" y="307"/>
                    </a:lnTo>
                    <a:lnTo>
                      <a:pt x="1267" y="303"/>
                    </a:lnTo>
                    <a:lnTo>
                      <a:pt x="1264" y="300"/>
                    </a:lnTo>
                    <a:lnTo>
                      <a:pt x="1262" y="296"/>
                    </a:lnTo>
                    <a:lnTo>
                      <a:pt x="1259" y="292"/>
                    </a:lnTo>
                    <a:lnTo>
                      <a:pt x="1256" y="289"/>
                    </a:lnTo>
                    <a:lnTo>
                      <a:pt x="1254" y="285"/>
                    </a:lnTo>
                    <a:lnTo>
                      <a:pt x="1251" y="282"/>
                    </a:lnTo>
                    <a:lnTo>
                      <a:pt x="1248" y="278"/>
                    </a:lnTo>
                    <a:lnTo>
                      <a:pt x="1246" y="274"/>
                    </a:lnTo>
                    <a:lnTo>
                      <a:pt x="1243" y="271"/>
                    </a:lnTo>
                    <a:lnTo>
                      <a:pt x="1240" y="267"/>
                    </a:lnTo>
                    <a:lnTo>
                      <a:pt x="1237" y="264"/>
                    </a:lnTo>
                    <a:lnTo>
                      <a:pt x="1234" y="260"/>
                    </a:lnTo>
                    <a:lnTo>
                      <a:pt x="1231" y="257"/>
                    </a:lnTo>
                    <a:lnTo>
                      <a:pt x="1228" y="253"/>
                    </a:lnTo>
                    <a:lnTo>
                      <a:pt x="1226" y="250"/>
                    </a:lnTo>
                    <a:lnTo>
                      <a:pt x="1223" y="247"/>
                    </a:lnTo>
                    <a:lnTo>
                      <a:pt x="1220" y="243"/>
                    </a:lnTo>
                    <a:lnTo>
                      <a:pt x="1217" y="240"/>
                    </a:lnTo>
                    <a:lnTo>
                      <a:pt x="1214" y="236"/>
                    </a:lnTo>
                    <a:lnTo>
                      <a:pt x="1211" y="233"/>
                    </a:lnTo>
                    <a:lnTo>
                      <a:pt x="1208" y="230"/>
                    </a:lnTo>
                    <a:lnTo>
                      <a:pt x="1204" y="227"/>
                    </a:lnTo>
                    <a:lnTo>
                      <a:pt x="1201" y="223"/>
                    </a:lnTo>
                    <a:lnTo>
                      <a:pt x="1198" y="220"/>
                    </a:lnTo>
                    <a:lnTo>
                      <a:pt x="1195" y="217"/>
                    </a:lnTo>
                    <a:lnTo>
                      <a:pt x="1192" y="213"/>
                    </a:lnTo>
                    <a:lnTo>
                      <a:pt x="1189" y="210"/>
                    </a:lnTo>
                    <a:lnTo>
                      <a:pt x="1186" y="207"/>
                    </a:lnTo>
                    <a:lnTo>
                      <a:pt x="1182" y="204"/>
                    </a:lnTo>
                    <a:lnTo>
                      <a:pt x="1179" y="201"/>
                    </a:lnTo>
                    <a:lnTo>
                      <a:pt x="1176" y="198"/>
                    </a:lnTo>
                    <a:lnTo>
                      <a:pt x="1173" y="195"/>
                    </a:lnTo>
                    <a:lnTo>
                      <a:pt x="1169" y="191"/>
                    </a:lnTo>
                    <a:lnTo>
                      <a:pt x="1166" y="188"/>
                    </a:lnTo>
                    <a:lnTo>
                      <a:pt x="1163" y="185"/>
                    </a:lnTo>
                    <a:lnTo>
                      <a:pt x="1159" y="182"/>
                    </a:lnTo>
                    <a:lnTo>
                      <a:pt x="1156" y="179"/>
                    </a:lnTo>
                    <a:lnTo>
                      <a:pt x="1153" y="176"/>
                    </a:lnTo>
                    <a:lnTo>
                      <a:pt x="1149" y="173"/>
                    </a:lnTo>
                    <a:lnTo>
                      <a:pt x="1146" y="170"/>
                    </a:lnTo>
                    <a:lnTo>
                      <a:pt x="1142" y="168"/>
                    </a:lnTo>
                    <a:lnTo>
                      <a:pt x="1139" y="165"/>
                    </a:lnTo>
                    <a:lnTo>
                      <a:pt x="1135" y="162"/>
                    </a:lnTo>
                    <a:lnTo>
                      <a:pt x="1132" y="159"/>
                    </a:lnTo>
                    <a:lnTo>
                      <a:pt x="1128" y="156"/>
                    </a:lnTo>
                    <a:lnTo>
                      <a:pt x="1125" y="153"/>
                    </a:lnTo>
                    <a:lnTo>
                      <a:pt x="1121" y="151"/>
                    </a:lnTo>
                    <a:lnTo>
                      <a:pt x="1118" y="148"/>
                    </a:lnTo>
                    <a:lnTo>
                      <a:pt x="1114" y="145"/>
                    </a:lnTo>
                    <a:lnTo>
                      <a:pt x="1111" y="142"/>
                    </a:lnTo>
                    <a:lnTo>
                      <a:pt x="1107" y="140"/>
                    </a:lnTo>
                    <a:lnTo>
                      <a:pt x="1103" y="137"/>
                    </a:lnTo>
                    <a:lnTo>
                      <a:pt x="1100" y="134"/>
                    </a:lnTo>
                    <a:lnTo>
                      <a:pt x="1096" y="132"/>
                    </a:lnTo>
                    <a:lnTo>
                      <a:pt x="1092" y="129"/>
                    </a:lnTo>
                    <a:lnTo>
                      <a:pt x="1089" y="127"/>
                    </a:lnTo>
                    <a:lnTo>
                      <a:pt x="1085" y="124"/>
                    </a:lnTo>
                    <a:lnTo>
                      <a:pt x="1081" y="121"/>
                    </a:lnTo>
                    <a:lnTo>
                      <a:pt x="1077" y="119"/>
                    </a:lnTo>
                    <a:lnTo>
                      <a:pt x="1074" y="116"/>
                    </a:lnTo>
                    <a:lnTo>
                      <a:pt x="1070" y="114"/>
                    </a:lnTo>
                    <a:lnTo>
                      <a:pt x="1066" y="112"/>
                    </a:lnTo>
                    <a:lnTo>
                      <a:pt x="1062" y="109"/>
                    </a:lnTo>
                    <a:lnTo>
                      <a:pt x="1058" y="107"/>
                    </a:lnTo>
                    <a:lnTo>
                      <a:pt x="1055" y="104"/>
                    </a:lnTo>
                    <a:lnTo>
                      <a:pt x="1051" y="102"/>
                    </a:lnTo>
                    <a:lnTo>
                      <a:pt x="1047" y="100"/>
                    </a:lnTo>
                    <a:lnTo>
                      <a:pt x="1043" y="97"/>
                    </a:lnTo>
                    <a:lnTo>
                      <a:pt x="1039" y="95"/>
                    </a:lnTo>
                    <a:lnTo>
                      <a:pt x="1035" y="93"/>
                    </a:lnTo>
                    <a:lnTo>
                      <a:pt x="1031" y="91"/>
                    </a:lnTo>
                    <a:lnTo>
                      <a:pt x="1027" y="89"/>
                    </a:lnTo>
                    <a:lnTo>
                      <a:pt x="1023" y="86"/>
                    </a:lnTo>
                    <a:lnTo>
                      <a:pt x="1019" y="84"/>
                    </a:lnTo>
                    <a:lnTo>
                      <a:pt x="1015" y="82"/>
                    </a:lnTo>
                    <a:lnTo>
                      <a:pt x="1011" y="80"/>
                    </a:lnTo>
                    <a:lnTo>
                      <a:pt x="1007" y="78"/>
                    </a:lnTo>
                    <a:lnTo>
                      <a:pt x="1003" y="76"/>
                    </a:lnTo>
                    <a:lnTo>
                      <a:pt x="999" y="74"/>
                    </a:lnTo>
                    <a:lnTo>
                      <a:pt x="995" y="72"/>
                    </a:lnTo>
                    <a:lnTo>
                      <a:pt x="991" y="70"/>
                    </a:lnTo>
                    <a:lnTo>
                      <a:pt x="987" y="68"/>
                    </a:lnTo>
                    <a:lnTo>
                      <a:pt x="983" y="66"/>
                    </a:lnTo>
                    <a:lnTo>
                      <a:pt x="979" y="64"/>
                    </a:lnTo>
                    <a:lnTo>
                      <a:pt x="975" y="62"/>
                    </a:lnTo>
                    <a:lnTo>
                      <a:pt x="971" y="61"/>
                    </a:lnTo>
                    <a:lnTo>
                      <a:pt x="967" y="59"/>
                    </a:lnTo>
                    <a:lnTo>
                      <a:pt x="963" y="57"/>
                    </a:lnTo>
                    <a:lnTo>
                      <a:pt x="958" y="55"/>
                    </a:lnTo>
                    <a:lnTo>
                      <a:pt x="954" y="53"/>
                    </a:lnTo>
                    <a:lnTo>
                      <a:pt x="950" y="52"/>
                    </a:lnTo>
                    <a:lnTo>
                      <a:pt x="946" y="50"/>
                    </a:lnTo>
                    <a:lnTo>
                      <a:pt x="942" y="48"/>
                    </a:lnTo>
                    <a:lnTo>
                      <a:pt x="937" y="47"/>
                    </a:lnTo>
                    <a:lnTo>
                      <a:pt x="933" y="45"/>
                    </a:lnTo>
                    <a:lnTo>
                      <a:pt x="929" y="44"/>
                    </a:lnTo>
                    <a:lnTo>
                      <a:pt x="925" y="42"/>
                    </a:lnTo>
                    <a:lnTo>
                      <a:pt x="921" y="41"/>
                    </a:lnTo>
                    <a:lnTo>
                      <a:pt x="916" y="39"/>
                    </a:lnTo>
                    <a:lnTo>
                      <a:pt x="912" y="38"/>
                    </a:lnTo>
                    <a:lnTo>
                      <a:pt x="908" y="36"/>
                    </a:lnTo>
                    <a:lnTo>
                      <a:pt x="903" y="35"/>
                    </a:lnTo>
                    <a:lnTo>
                      <a:pt x="899" y="33"/>
                    </a:lnTo>
                    <a:lnTo>
                      <a:pt x="895" y="32"/>
                    </a:lnTo>
                    <a:lnTo>
                      <a:pt x="891" y="31"/>
                    </a:lnTo>
                    <a:lnTo>
                      <a:pt x="886" y="29"/>
                    </a:lnTo>
                    <a:lnTo>
                      <a:pt x="882" y="28"/>
                    </a:lnTo>
                    <a:lnTo>
                      <a:pt x="878" y="27"/>
                    </a:lnTo>
                    <a:lnTo>
                      <a:pt x="873" y="26"/>
                    </a:lnTo>
                    <a:lnTo>
                      <a:pt x="869" y="24"/>
                    </a:lnTo>
                    <a:lnTo>
                      <a:pt x="865" y="23"/>
                    </a:lnTo>
                    <a:lnTo>
                      <a:pt x="860" y="22"/>
                    </a:lnTo>
                    <a:lnTo>
                      <a:pt x="856" y="21"/>
                    </a:lnTo>
                    <a:lnTo>
                      <a:pt x="852" y="20"/>
                    </a:lnTo>
                    <a:lnTo>
                      <a:pt x="847" y="19"/>
                    </a:lnTo>
                    <a:lnTo>
                      <a:pt x="843" y="18"/>
                    </a:lnTo>
                    <a:lnTo>
                      <a:pt x="838" y="17"/>
                    </a:lnTo>
                    <a:lnTo>
                      <a:pt x="834" y="16"/>
                    </a:lnTo>
                    <a:lnTo>
                      <a:pt x="830" y="15"/>
                    </a:lnTo>
                    <a:lnTo>
                      <a:pt x="825" y="14"/>
                    </a:lnTo>
                    <a:lnTo>
                      <a:pt x="821" y="13"/>
                    </a:lnTo>
                    <a:lnTo>
                      <a:pt x="816" y="12"/>
                    </a:lnTo>
                    <a:lnTo>
                      <a:pt x="812" y="11"/>
                    </a:lnTo>
                    <a:lnTo>
                      <a:pt x="807" y="11"/>
                    </a:lnTo>
                    <a:lnTo>
                      <a:pt x="803" y="10"/>
                    </a:lnTo>
                    <a:lnTo>
                      <a:pt x="799" y="9"/>
                    </a:lnTo>
                    <a:lnTo>
                      <a:pt x="794" y="8"/>
                    </a:lnTo>
                    <a:lnTo>
                      <a:pt x="790" y="8"/>
                    </a:lnTo>
                    <a:lnTo>
                      <a:pt x="785" y="7"/>
                    </a:lnTo>
                    <a:lnTo>
                      <a:pt x="781" y="6"/>
                    </a:lnTo>
                    <a:lnTo>
                      <a:pt x="776" y="6"/>
                    </a:lnTo>
                    <a:lnTo>
                      <a:pt x="772" y="5"/>
                    </a:lnTo>
                    <a:lnTo>
                      <a:pt x="767" y="5"/>
                    </a:lnTo>
                    <a:lnTo>
                      <a:pt x="763" y="4"/>
                    </a:lnTo>
                    <a:lnTo>
                      <a:pt x="758" y="4"/>
                    </a:lnTo>
                    <a:lnTo>
                      <a:pt x="754" y="3"/>
                    </a:lnTo>
                    <a:lnTo>
                      <a:pt x="749" y="3"/>
                    </a:lnTo>
                    <a:lnTo>
                      <a:pt x="745" y="2"/>
                    </a:lnTo>
                    <a:lnTo>
                      <a:pt x="740" y="2"/>
                    </a:lnTo>
                    <a:lnTo>
                      <a:pt x="736" y="2"/>
                    </a:lnTo>
                    <a:lnTo>
                      <a:pt x="731" y="1"/>
                    </a:lnTo>
                    <a:lnTo>
                      <a:pt x="727" y="1"/>
                    </a:lnTo>
                    <a:lnTo>
                      <a:pt x="723" y="1"/>
                    </a:lnTo>
                    <a:lnTo>
                      <a:pt x="718" y="0"/>
                    </a:lnTo>
                    <a:lnTo>
                      <a:pt x="714" y="0"/>
                    </a:lnTo>
                    <a:lnTo>
                      <a:pt x="709" y="0"/>
                    </a:lnTo>
                    <a:lnTo>
                      <a:pt x="705" y="0"/>
                    </a:lnTo>
                    <a:lnTo>
                      <a:pt x="700" y="0"/>
                    </a:lnTo>
                    <a:lnTo>
                      <a:pt x="696" y="0"/>
                    </a:lnTo>
                    <a:lnTo>
                      <a:pt x="691" y="0"/>
                    </a:lnTo>
                    <a:lnTo>
                      <a:pt x="687" y="0"/>
                    </a:lnTo>
                    <a:lnTo>
                      <a:pt x="682" y="0"/>
                    </a:lnTo>
                    <a:lnTo>
                      <a:pt x="682" y="719"/>
                    </a:lnTo>
                  </a:path>
                </a:pathLst>
              </a:custGeom>
              <a:solidFill>
                <a:schemeClr val="accent3">
                  <a:lumMod val="75000"/>
                </a:schemeClr>
              </a:solidFill>
              <a:ln w="0">
                <a:solidFill>
                  <a:srgbClr val="939393"/>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7" name="Freeform 8"/>
              <p:cNvSpPr>
                <a:spLocks/>
              </p:cNvSpPr>
              <p:nvPr/>
            </p:nvSpPr>
            <p:spPr bwMode="auto">
              <a:xfrm>
                <a:off x="4376738" y="3621088"/>
                <a:ext cx="1131888" cy="1165225"/>
              </a:xfrm>
              <a:custGeom>
                <a:avLst/>
                <a:gdLst>
                  <a:gd name="T0" fmla="*/ 14 w 1399"/>
                  <a:gd name="T1" fmla="*/ 980 h 1438"/>
                  <a:gd name="T2" fmla="*/ 33 w 1399"/>
                  <a:gd name="T3" fmla="*/ 1025 h 1438"/>
                  <a:gd name="T4" fmla="*/ 56 w 1399"/>
                  <a:gd name="T5" fmla="*/ 1070 h 1438"/>
                  <a:gd name="T6" fmla="*/ 82 w 1399"/>
                  <a:gd name="T7" fmla="*/ 1112 h 1438"/>
                  <a:gd name="T8" fmla="*/ 110 w 1399"/>
                  <a:gd name="T9" fmla="*/ 1153 h 1438"/>
                  <a:gd name="T10" fmla="*/ 141 w 1399"/>
                  <a:gd name="T11" fmla="*/ 1191 h 1438"/>
                  <a:gd name="T12" fmla="*/ 175 w 1399"/>
                  <a:gd name="T13" fmla="*/ 1228 h 1438"/>
                  <a:gd name="T14" fmla="*/ 211 w 1399"/>
                  <a:gd name="T15" fmla="*/ 1262 h 1438"/>
                  <a:gd name="T16" fmla="*/ 250 w 1399"/>
                  <a:gd name="T17" fmla="*/ 1293 h 1438"/>
                  <a:gd name="T18" fmla="*/ 290 w 1399"/>
                  <a:gd name="T19" fmla="*/ 1322 h 1438"/>
                  <a:gd name="T20" fmla="*/ 333 w 1399"/>
                  <a:gd name="T21" fmla="*/ 1347 h 1438"/>
                  <a:gd name="T22" fmla="*/ 377 w 1399"/>
                  <a:gd name="T23" fmla="*/ 1370 h 1438"/>
                  <a:gd name="T24" fmla="*/ 422 w 1399"/>
                  <a:gd name="T25" fmla="*/ 1390 h 1438"/>
                  <a:gd name="T26" fmla="*/ 469 w 1399"/>
                  <a:gd name="T27" fmla="*/ 1406 h 1438"/>
                  <a:gd name="T28" fmla="*/ 517 w 1399"/>
                  <a:gd name="T29" fmla="*/ 1419 h 1438"/>
                  <a:gd name="T30" fmla="*/ 565 w 1399"/>
                  <a:gd name="T31" fmla="*/ 1429 h 1438"/>
                  <a:gd name="T32" fmla="*/ 615 w 1399"/>
                  <a:gd name="T33" fmla="*/ 1435 h 1438"/>
                  <a:gd name="T34" fmla="*/ 664 w 1399"/>
                  <a:gd name="T35" fmla="*/ 1438 h 1438"/>
                  <a:gd name="T36" fmla="*/ 714 w 1399"/>
                  <a:gd name="T37" fmla="*/ 1438 h 1438"/>
                  <a:gd name="T38" fmla="*/ 763 w 1399"/>
                  <a:gd name="T39" fmla="*/ 1434 h 1438"/>
                  <a:gd name="T40" fmla="*/ 812 w 1399"/>
                  <a:gd name="T41" fmla="*/ 1427 h 1438"/>
                  <a:gd name="T42" fmla="*/ 860 w 1399"/>
                  <a:gd name="T43" fmla="*/ 1416 h 1438"/>
                  <a:gd name="T44" fmla="*/ 908 w 1399"/>
                  <a:gd name="T45" fmla="*/ 1402 h 1438"/>
                  <a:gd name="T46" fmla="*/ 954 w 1399"/>
                  <a:gd name="T47" fmla="*/ 1385 h 1438"/>
                  <a:gd name="T48" fmla="*/ 999 w 1399"/>
                  <a:gd name="T49" fmla="*/ 1364 h 1438"/>
                  <a:gd name="T50" fmla="*/ 1043 w 1399"/>
                  <a:gd name="T51" fmla="*/ 1341 h 1438"/>
                  <a:gd name="T52" fmla="*/ 1085 w 1399"/>
                  <a:gd name="T53" fmla="*/ 1314 h 1438"/>
                  <a:gd name="T54" fmla="*/ 1125 w 1399"/>
                  <a:gd name="T55" fmla="*/ 1285 h 1438"/>
                  <a:gd name="T56" fmla="*/ 1163 w 1399"/>
                  <a:gd name="T57" fmla="*/ 1253 h 1438"/>
                  <a:gd name="T58" fmla="*/ 1198 w 1399"/>
                  <a:gd name="T59" fmla="*/ 1218 h 1438"/>
                  <a:gd name="T60" fmla="*/ 1231 w 1399"/>
                  <a:gd name="T61" fmla="*/ 1181 h 1438"/>
                  <a:gd name="T62" fmla="*/ 1262 w 1399"/>
                  <a:gd name="T63" fmla="*/ 1142 h 1438"/>
                  <a:gd name="T64" fmla="*/ 1290 w 1399"/>
                  <a:gd name="T65" fmla="*/ 1101 h 1438"/>
                  <a:gd name="T66" fmla="*/ 1314 w 1399"/>
                  <a:gd name="T67" fmla="*/ 1058 h 1438"/>
                  <a:gd name="T68" fmla="*/ 1336 w 1399"/>
                  <a:gd name="T69" fmla="*/ 1013 h 1438"/>
                  <a:gd name="T70" fmla="*/ 1355 w 1399"/>
                  <a:gd name="T71" fmla="*/ 967 h 1438"/>
                  <a:gd name="T72" fmla="*/ 1370 w 1399"/>
                  <a:gd name="T73" fmla="*/ 920 h 1438"/>
                  <a:gd name="T74" fmla="*/ 1382 w 1399"/>
                  <a:gd name="T75" fmla="*/ 872 h 1438"/>
                  <a:gd name="T76" fmla="*/ 1391 w 1399"/>
                  <a:gd name="T77" fmla="*/ 823 h 1438"/>
                  <a:gd name="T78" fmla="*/ 1397 w 1399"/>
                  <a:gd name="T79" fmla="*/ 773 h 1438"/>
                  <a:gd name="T80" fmla="*/ 1399 w 1399"/>
                  <a:gd name="T81" fmla="*/ 724 h 1438"/>
                  <a:gd name="T82" fmla="*/ 1397 w 1399"/>
                  <a:gd name="T83" fmla="*/ 674 h 1438"/>
                  <a:gd name="T84" fmla="*/ 1392 w 1399"/>
                  <a:gd name="T85" fmla="*/ 624 h 1438"/>
                  <a:gd name="T86" fmla="*/ 1384 w 1399"/>
                  <a:gd name="T87" fmla="*/ 575 h 1438"/>
                  <a:gd name="T88" fmla="*/ 1373 w 1399"/>
                  <a:gd name="T89" fmla="*/ 527 h 1438"/>
                  <a:gd name="T90" fmla="*/ 1358 w 1399"/>
                  <a:gd name="T91" fmla="*/ 480 h 1438"/>
                  <a:gd name="T92" fmla="*/ 1340 w 1399"/>
                  <a:gd name="T93" fmla="*/ 433 h 1438"/>
                  <a:gd name="T94" fmla="*/ 1319 w 1399"/>
                  <a:gd name="T95" fmla="*/ 388 h 1438"/>
                  <a:gd name="T96" fmla="*/ 1294 w 1399"/>
                  <a:gd name="T97" fmla="*/ 345 h 1438"/>
                  <a:gd name="T98" fmla="*/ 1267 w 1399"/>
                  <a:gd name="T99" fmla="*/ 303 h 1438"/>
                  <a:gd name="T100" fmla="*/ 1237 w 1399"/>
                  <a:gd name="T101" fmla="*/ 264 h 1438"/>
                  <a:gd name="T102" fmla="*/ 1204 w 1399"/>
                  <a:gd name="T103" fmla="*/ 227 h 1438"/>
                  <a:gd name="T104" fmla="*/ 1169 w 1399"/>
                  <a:gd name="T105" fmla="*/ 191 h 1438"/>
                  <a:gd name="T106" fmla="*/ 1132 w 1399"/>
                  <a:gd name="T107" fmla="*/ 159 h 1438"/>
                  <a:gd name="T108" fmla="*/ 1092 w 1399"/>
                  <a:gd name="T109" fmla="*/ 129 h 1438"/>
                  <a:gd name="T110" fmla="*/ 1051 w 1399"/>
                  <a:gd name="T111" fmla="*/ 102 h 1438"/>
                  <a:gd name="T112" fmla="*/ 1007 w 1399"/>
                  <a:gd name="T113" fmla="*/ 78 h 1438"/>
                  <a:gd name="T114" fmla="*/ 963 w 1399"/>
                  <a:gd name="T115" fmla="*/ 57 h 1438"/>
                  <a:gd name="T116" fmla="*/ 916 w 1399"/>
                  <a:gd name="T117" fmla="*/ 39 h 1438"/>
                  <a:gd name="T118" fmla="*/ 869 w 1399"/>
                  <a:gd name="T119" fmla="*/ 24 h 1438"/>
                  <a:gd name="T120" fmla="*/ 821 w 1399"/>
                  <a:gd name="T121" fmla="*/ 13 h 1438"/>
                  <a:gd name="T122" fmla="*/ 772 w 1399"/>
                  <a:gd name="T123" fmla="*/ 5 h 1438"/>
                  <a:gd name="T124" fmla="*/ 723 w 1399"/>
                  <a:gd name="T125" fmla="*/ 1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399" h="1438">
                    <a:moveTo>
                      <a:pt x="682" y="719"/>
                    </a:moveTo>
                    <a:lnTo>
                      <a:pt x="0" y="941"/>
                    </a:lnTo>
                    <a:lnTo>
                      <a:pt x="2" y="946"/>
                    </a:lnTo>
                    <a:lnTo>
                      <a:pt x="3" y="950"/>
                    </a:lnTo>
                    <a:lnTo>
                      <a:pt x="5" y="954"/>
                    </a:lnTo>
                    <a:lnTo>
                      <a:pt x="6" y="958"/>
                    </a:lnTo>
                    <a:lnTo>
                      <a:pt x="8" y="963"/>
                    </a:lnTo>
                    <a:lnTo>
                      <a:pt x="9" y="967"/>
                    </a:lnTo>
                    <a:lnTo>
                      <a:pt x="11" y="971"/>
                    </a:lnTo>
                    <a:lnTo>
                      <a:pt x="12" y="975"/>
                    </a:lnTo>
                    <a:lnTo>
                      <a:pt x="14" y="980"/>
                    </a:lnTo>
                    <a:lnTo>
                      <a:pt x="16" y="984"/>
                    </a:lnTo>
                    <a:lnTo>
                      <a:pt x="17" y="988"/>
                    </a:lnTo>
                    <a:lnTo>
                      <a:pt x="19" y="992"/>
                    </a:lnTo>
                    <a:lnTo>
                      <a:pt x="21" y="996"/>
                    </a:lnTo>
                    <a:lnTo>
                      <a:pt x="22" y="1001"/>
                    </a:lnTo>
                    <a:lnTo>
                      <a:pt x="24" y="1005"/>
                    </a:lnTo>
                    <a:lnTo>
                      <a:pt x="26" y="1009"/>
                    </a:lnTo>
                    <a:lnTo>
                      <a:pt x="28" y="1013"/>
                    </a:lnTo>
                    <a:lnTo>
                      <a:pt x="30" y="1017"/>
                    </a:lnTo>
                    <a:lnTo>
                      <a:pt x="32" y="1021"/>
                    </a:lnTo>
                    <a:lnTo>
                      <a:pt x="33" y="1025"/>
                    </a:lnTo>
                    <a:lnTo>
                      <a:pt x="35" y="1029"/>
                    </a:lnTo>
                    <a:lnTo>
                      <a:pt x="37" y="1033"/>
                    </a:lnTo>
                    <a:lnTo>
                      <a:pt x="39" y="1038"/>
                    </a:lnTo>
                    <a:lnTo>
                      <a:pt x="41" y="1042"/>
                    </a:lnTo>
                    <a:lnTo>
                      <a:pt x="43" y="1046"/>
                    </a:lnTo>
                    <a:lnTo>
                      <a:pt x="45" y="1050"/>
                    </a:lnTo>
                    <a:lnTo>
                      <a:pt x="48" y="1054"/>
                    </a:lnTo>
                    <a:lnTo>
                      <a:pt x="50" y="1058"/>
                    </a:lnTo>
                    <a:lnTo>
                      <a:pt x="52" y="1062"/>
                    </a:lnTo>
                    <a:lnTo>
                      <a:pt x="54" y="1066"/>
                    </a:lnTo>
                    <a:lnTo>
                      <a:pt x="56" y="1070"/>
                    </a:lnTo>
                    <a:lnTo>
                      <a:pt x="58" y="1073"/>
                    </a:lnTo>
                    <a:lnTo>
                      <a:pt x="61" y="1077"/>
                    </a:lnTo>
                    <a:lnTo>
                      <a:pt x="63" y="1081"/>
                    </a:lnTo>
                    <a:lnTo>
                      <a:pt x="65" y="1085"/>
                    </a:lnTo>
                    <a:lnTo>
                      <a:pt x="67" y="1089"/>
                    </a:lnTo>
                    <a:lnTo>
                      <a:pt x="70" y="1093"/>
                    </a:lnTo>
                    <a:lnTo>
                      <a:pt x="72" y="1097"/>
                    </a:lnTo>
                    <a:lnTo>
                      <a:pt x="74" y="1101"/>
                    </a:lnTo>
                    <a:lnTo>
                      <a:pt x="77" y="1104"/>
                    </a:lnTo>
                    <a:lnTo>
                      <a:pt x="79" y="1108"/>
                    </a:lnTo>
                    <a:lnTo>
                      <a:pt x="82" y="1112"/>
                    </a:lnTo>
                    <a:lnTo>
                      <a:pt x="84" y="1116"/>
                    </a:lnTo>
                    <a:lnTo>
                      <a:pt x="87" y="1120"/>
                    </a:lnTo>
                    <a:lnTo>
                      <a:pt x="89" y="1123"/>
                    </a:lnTo>
                    <a:lnTo>
                      <a:pt x="92" y="1127"/>
                    </a:lnTo>
                    <a:lnTo>
                      <a:pt x="94" y="1131"/>
                    </a:lnTo>
                    <a:lnTo>
                      <a:pt x="97" y="1135"/>
                    </a:lnTo>
                    <a:lnTo>
                      <a:pt x="100" y="1138"/>
                    </a:lnTo>
                    <a:lnTo>
                      <a:pt x="102" y="1142"/>
                    </a:lnTo>
                    <a:lnTo>
                      <a:pt x="105" y="1146"/>
                    </a:lnTo>
                    <a:lnTo>
                      <a:pt x="108" y="1149"/>
                    </a:lnTo>
                    <a:lnTo>
                      <a:pt x="110" y="1153"/>
                    </a:lnTo>
                    <a:lnTo>
                      <a:pt x="113" y="1156"/>
                    </a:lnTo>
                    <a:lnTo>
                      <a:pt x="116" y="1160"/>
                    </a:lnTo>
                    <a:lnTo>
                      <a:pt x="118" y="1164"/>
                    </a:lnTo>
                    <a:lnTo>
                      <a:pt x="121" y="1167"/>
                    </a:lnTo>
                    <a:lnTo>
                      <a:pt x="124" y="1171"/>
                    </a:lnTo>
                    <a:lnTo>
                      <a:pt x="127" y="1174"/>
                    </a:lnTo>
                    <a:lnTo>
                      <a:pt x="130" y="1178"/>
                    </a:lnTo>
                    <a:lnTo>
                      <a:pt x="133" y="1181"/>
                    </a:lnTo>
                    <a:lnTo>
                      <a:pt x="136" y="1185"/>
                    </a:lnTo>
                    <a:lnTo>
                      <a:pt x="138" y="1188"/>
                    </a:lnTo>
                    <a:lnTo>
                      <a:pt x="141" y="1191"/>
                    </a:lnTo>
                    <a:lnTo>
                      <a:pt x="144" y="1195"/>
                    </a:lnTo>
                    <a:lnTo>
                      <a:pt x="147" y="1198"/>
                    </a:lnTo>
                    <a:lnTo>
                      <a:pt x="150" y="1202"/>
                    </a:lnTo>
                    <a:lnTo>
                      <a:pt x="153" y="1205"/>
                    </a:lnTo>
                    <a:lnTo>
                      <a:pt x="156" y="1208"/>
                    </a:lnTo>
                    <a:lnTo>
                      <a:pt x="160" y="1211"/>
                    </a:lnTo>
                    <a:lnTo>
                      <a:pt x="163" y="1215"/>
                    </a:lnTo>
                    <a:lnTo>
                      <a:pt x="166" y="1218"/>
                    </a:lnTo>
                    <a:lnTo>
                      <a:pt x="169" y="1221"/>
                    </a:lnTo>
                    <a:lnTo>
                      <a:pt x="172" y="1225"/>
                    </a:lnTo>
                    <a:lnTo>
                      <a:pt x="175" y="1228"/>
                    </a:lnTo>
                    <a:lnTo>
                      <a:pt x="178" y="1231"/>
                    </a:lnTo>
                    <a:lnTo>
                      <a:pt x="182" y="1234"/>
                    </a:lnTo>
                    <a:lnTo>
                      <a:pt x="185" y="1237"/>
                    </a:lnTo>
                    <a:lnTo>
                      <a:pt x="188" y="1240"/>
                    </a:lnTo>
                    <a:lnTo>
                      <a:pt x="191" y="1243"/>
                    </a:lnTo>
                    <a:lnTo>
                      <a:pt x="195" y="1247"/>
                    </a:lnTo>
                    <a:lnTo>
                      <a:pt x="198" y="1250"/>
                    </a:lnTo>
                    <a:lnTo>
                      <a:pt x="201" y="1253"/>
                    </a:lnTo>
                    <a:lnTo>
                      <a:pt x="205" y="1256"/>
                    </a:lnTo>
                    <a:lnTo>
                      <a:pt x="208" y="1259"/>
                    </a:lnTo>
                    <a:lnTo>
                      <a:pt x="211" y="1262"/>
                    </a:lnTo>
                    <a:lnTo>
                      <a:pt x="215" y="1265"/>
                    </a:lnTo>
                    <a:lnTo>
                      <a:pt x="218" y="1268"/>
                    </a:lnTo>
                    <a:lnTo>
                      <a:pt x="222" y="1270"/>
                    </a:lnTo>
                    <a:lnTo>
                      <a:pt x="225" y="1273"/>
                    </a:lnTo>
                    <a:lnTo>
                      <a:pt x="229" y="1276"/>
                    </a:lnTo>
                    <a:lnTo>
                      <a:pt x="232" y="1279"/>
                    </a:lnTo>
                    <a:lnTo>
                      <a:pt x="236" y="1282"/>
                    </a:lnTo>
                    <a:lnTo>
                      <a:pt x="239" y="1285"/>
                    </a:lnTo>
                    <a:lnTo>
                      <a:pt x="243" y="1287"/>
                    </a:lnTo>
                    <a:lnTo>
                      <a:pt x="246" y="1290"/>
                    </a:lnTo>
                    <a:lnTo>
                      <a:pt x="250" y="1293"/>
                    </a:lnTo>
                    <a:lnTo>
                      <a:pt x="253" y="1296"/>
                    </a:lnTo>
                    <a:lnTo>
                      <a:pt x="257" y="1298"/>
                    </a:lnTo>
                    <a:lnTo>
                      <a:pt x="261" y="1301"/>
                    </a:lnTo>
                    <a:lnTo>
                      <a:pt x="264" y="1304"/>
                    </a:lnTo>
                    <a:lnTo>
                      <a:pt x="268" y="1306"/>
                    </a:lnTo>
                    <a:lnTo>
                      <a:pt x="272" y="1309"/>
                    </a:lnTo>
                    <a:lnTo>
                      <a:pt x="275" y="1311"/>
                    </a:lnTo>
                    <a:lnTo>
                      <a:pt x="279" y="1314"/>
                    </a:lnTo>
                    <a:lnTo>
                      <a:pt x="283" y="1317"/>
                    </a:lnTo>
                    <a:lnTo>
                      <a:pt x="287" y="1319"/>
                    </a:lnTo>
                    <a:lnTo>
                      <a:pt x="290" y="1322"/>
                    </a:lnTo>
                    <a:lnTo>
                      <a:pt x="294" y="1324"/>
                    </a:lnTo>
                    <a:lnTo>
                      <a:pt x="298" y="1326"/>
                    </a:lnTo>
                    <a:lnTo>
                      <a:pt x="302" y="1329"/>
                    </a:lnTo>
                    <a:lnTo>
                      <a:pt x="306" y="1331"/>
                    </a:lnTo>
                    <a:lnTo>
                      <a:pt x="309" y="1334"/>
                    </a:lnTo>
                    <a:lnTo>
                      <a:pt x="313" y="1336"/>
                    </a:lnTo>
                    <a:lnTo>
                      <a:pt x="317" y="1338"/>
                    </a:lnTo>
                    <a:lnTo>
                      <a:pt x="321" y="1341"/>
                    </a:lnTo>
                    <a:lnTo>
                      <a:pt x="325" y="1343"/>
                    </a:lnTo>
                    <a:lnTo>
                      <a:pt x="329" y="1345"/>
                    </a:lnTo>
                    <a:lnTo>
                      <a:pt x="333" y="1347"/>
                    </a:lnTo>
                    <a:lnTo>
                      <a:pt x="337" y="1349"/>
                    </a:lnTo>
                    <a:lnTo>
                      <a:pt x="341" y="1352"/>
                    </a:lnTo>
                    <a:lnTo>
                      <a:pt x="345" y="1354"/>
                    </a:lnTo>
                    <a:lnTo>
                      <a:pt x="349" y="1356"/>
                    </a:lnTo>
                    <a:lnTo>
                      <a:pt x="353" y="1358"/>
                    </a:lnTo>
                    <a:lnTo>
                      <a:pt x="357" y="1360"/>
                    </a:lnTo>
                    <a:lnTo>
                      <a:pt x="361" y="1362"/>
                    </a:lnTo>
                    <a:lnTo>
                      <a:pt x="365" y="1364"/>
                    </a:lnTo>
                    <a:lnTo>
                      <a:pt x="369" y="1366"/>
                    </a:lnTo>
                    <a:lnTo>
                      <a:pt x="373" y="1368"/>
                    </a:lnTo>
                    <a:lnTo>
                      <a:pt x="377" y="1370"/>
                    </a:lnTo>
                    <a:lnTo>
                      <a:pt x="381" y="1372"/>
                    </a:lnTo>
                    <a:lnTo>
                      <a:pt x="385" y="1374"/>
                    </a:lnTo>
                    <a:lnTo>
                      <a:pt x="389" y="1376"/>
                    </a:lnTo>
                    <a:lnTo>
                      <a:pt x="393" y="1377"/>
                    </a:lnTo>
                    <a:lnTo>
                      <a:pt x="397" y="1379"/>
                    </a:lnTo>
                    <a:lnTo>
                      <a:pt x="401" y="1381"/>
                    </a:lnTo>
                    <a:lnTo>
                      <a:pt x="406" y="1383"/>
                    </a:lnTo>
                    <a:lnTo>
                      <a:pt x="410" y="1385"/>
                    </a:lnTo>
                    <a:lnTo>
                      <a:pt x="414" y="1386"/>
                    </a:lnTo>
                    <a:lnTo>
                      <a:pt x="418" y="1388"/>
                    </a:lnTo>
                    <a:lnTo>
                      <a:pt x="422" y="1390"/>
                    </a:lnTo>
                    <a:lnTo>
                      <a:pt x="427" y="1391"/>
                    </a:lnTo>
                    <a:lnTo>
                      <a:pt x="431" y="1393"/>
                    </a:lnTo>
                    <a:lnTo>
                      <a:pt x="435" y="1394"/>
                    </a:lnTo>
                    <a:lnTo>
                      <a:pt x="439" y="1396"/>
                    </a:lnTo>
                    <a:lnTo>
                      <a:pt x="443" y="1397"/>
                    </a:lnTo>
                    <a:lnTo>
                      <a:pt x="448" y="1399"/>
                    </a:lnTo>
                    <a:lnTo>
                      <a:pt x="452" y="1400"/>
                    </a:lnTo>
                    <a:lnTo>
                      <a:pt x="456" y="1402"/>
                    </a:lnTo>
                    <a:lnTo>
                      <a:pt x="461" y="1403"/>
                    </a:lnTo>
                    <a:lnTo>
                      <a:pt x="465" y="1405"/>
                    </a:lnTo>
                    <a:lnTo>
                      <a:pt x="469" y="1406"/>
                    </a:lnTo>
                    <a:lnTo>
                      <a:pt x="473" y="1407"/>
                    </a:lnTo>
                    <a:lnTo>
                      <a:pt x="478" y="1409"/>
                    </a:lnTo>
                    <a:lnTo>
                      <a:pt x="482" y="1410"/>
                    </a:lnTo>
                    <a:lnTo>
                      <a:pt x="486" y="1411"/>
                    </a:lnTo>
                    <a:lnTo>
                      <a:pt x="491" y="1412"/>
                    </a:lnTo>
                    <a:lnTo>
                      <a:pt x="495" y="1414"/>
                    </a:lnTo>
                    <a:lnTo>
                      <a:pt x="499" y="1415"/>
                    </a:lnTo>
                    <a:lnTo>
                      <a:pt x="504" y="1416"/>
                    </a:lnTo>
                    <a:lnTo>
                      <a:pt x="508" y="1417"/>
                    </a:lnTo>
                    <a:lnTo>
                      <a:pt x="512" y="1418"/>
                    </a:lnTo>
                    <a:lnTo>
                      <a:pt x="517" y="1419"/>
                    </a:lnTo>
                    <a:lnTo>
                      <a:pt x="521" y="1420"/>
                    </a:lnTo>
                    <a:lnTo>
                      <a:pt x="526" y="1421"/>
                    </a:lnTo>
                    <a:lnTo>
                      <a:pt x="530" y="1422"/>
                    </a:lnTo>
                    <a:lnTo>
                      <a:pt x="534" y="1423"/>
                    </a:lnTo>
                    <a:lnTo>
                      <a:pt x="539" y="1424"/>
                    </a:lnTo>
                    <a:lnTo>
                      <a:pt x="543" y="1425"/>
                    </a:lnTo>
                    <a:lnTo>
                      <a:pt x="548" y="1426"/>
                    </a:lnTo>
                    <a:lnTo>
                      <a:pt x="552" y="1427"/>
                    </a:lnTo>
                    <a:lnTo>
                      <a:pt x="557" y="1427"/>
                    </a:lnTo>
                    <a:lnTo>
                      <a:pt x="561" y="1428"/>
                    </a:lnTo>
                    <a:lnTo>
                      <a:pt x="565" y="1429"/>
                    </a:lnTo>
                    <a:lnTo>
                      <a:pt x="570" y="1430"/>
                    </a:lnTo>
                    <a:lnTo>
                      <a:pt x="574" y="1430"/>
                    </a:lnTo>
                    <a:lnTo>
                      <a:pt x="579" y="1431"/>
                    </a:lnTo>
                    <a:lnTo>
                      <a:pt x="583" y="1432"/>
                    </a:lnTo>
                    <a:lnTo>
                      <a:pt x="588" y="1432"/>
                    </a:lnTo>
                    <a:lnTo>
                      <a:pt x="592" y="1433"/>
                    </a:lnTo>
                    <a:lnTo>
                      <a:pt x="597" y="1433"/>
                    </a:lnTo>
                    <a:lnTo>
                      <a:pt x="601" y="1434"/>
                    </a:lnTo>
                    <a:lnTo>
                      <a:pt x="606" y="1434"/>
                    </a:lnTo>
                    <a:lnTo>
                      <a:pt x="610" y="1435"/>
                    </a:lnTo>
                    <a:lnTo>
                      <a:pt x="615" y="1435"/>
                    </a:lnTo>
                    <a:lnTo>
                      <a:pt x="619" y="1436"/>
                    </a:lnTo>
                    <a:lnTo>
                      <a:pt x="624" y="1436"/>
                    </a:lnTo>
                    <a:lnTo>
                      <a:pt x="628" y="1436"/>
                    </a:lnTo>
                    <a:lnTo>
                      <a:pt x="633" y="1437"/>
                    </a:lnTo>
                    <a:lnTo>
                      <a:pt x="637" y="1437"/>
                    </a:lnTo>
                    <a:lnTo>
                      <a:pt x="641" y="1437"/>
                    </a:lnTo>
                    <a:lnTo>
                      <a:pt x="646" y="1438"/>
                    </a:lnTo>
                    <a:lnTo>
                      <a:pt x="650" y="1438"/>
                    </a:lnTo>
                    <a:lnTo>
                      <a:pt x="655" y="1438"/>
                    </a:lnTo>
                    <a:lnTo>
                      <a:pt x="659" y="1438"/>
                    </a:lnTo>
                    <a:lnTo>
                      <a:pt x="664" y="1438"/>
                    </a:lnTo>
                    <a:lnTo>
                      <a:pt x="668" y="1438"/>
                    </a:lnTo>
                    <a:lnTo>
                      <a:pt x="673" y="1438"/>
                    </a:lnTo>
                    <a:lnTo>
                      <a:pt x="677" y="1438"/>
                    </a:lnTo>
                    <a:lnTo>
                      <a:pt x="682" y="1438"/>
                    </a:lnTo>
                    <a:lnTo>
                      <a:pt x="687" y="1438"/>
                    </a:lnTo>
                    <a:lnTo>
                      <a:pt x="691" y="1438"/>
                    </a:lnTo>
                    <a:lnTo>
                      <a:pt x="696" y="1438"/>
                    </a:lnTo>
                    <a:lnTo>
                      <a:pt x="700" y="1438"/>
                    </a:lnTo>
                    <a:lnTo>
                      <a:pt x="705" y="1438"/>
                    </a:lnTo>
                    <a:lnTo>
                      <a:pt x="709" y="1438"/>
                    </a:lnTo>
                    <a:lnTo>
                      <a:pt x="714" y="1438"/>
                    </a:lnTo>
                    <a:lnTo>
                      <a:pt x="718" y="1438"/>
                    </a:lnTo>
                    <a:lnTo>
                      <a:pt x="723" y="1437"/>
                    </a:lnTo>
                    <a:lnTo>
                      <a:pt x="727" y="1437"/>
                    </a:lnTo>
                    <a:lnTo>
                      <a:pt x="731" y="1437"/>
                    </a:lnTo>
                    <a:lnTo>
                      <a:pt x="736" y="1436"/>
                    </a:lnTo>
                    <a:lnTo>
                      <a:pt x="740" y="1436"/>
                    </a:lnTo>
                    <a:lnTo>
                      <a:pt x="745" y="1436"/>
                    </a:lnTo>
                    <a:lnTo>
                      <a:pt x="749" y="1435"/>
                    </a:lnTo>
                    <a:lnTo>
                      <a:pt x="754" y="1435"/>
                    </a:lnTo>
                    <a:lnTo>
                      <a:pt x="758" y="1434"/>
                    </a:lnTo>
                    <a:lnTo>
                      <a:pt x="763" y="1434"/>
                    </a:lnTo>
                    <a:lnTo>
                      <a:pt x="767" y="1433"/>
                    </a:lnTo>
                    <a:lnTo>
                      <a:pt x="772" y="1433"/>
                    </a:lnTo>
                    <a:lnTo>
                      <a:pt x="776" y="1432"/>
                    </a:lnTo>
                    <a:lnTo>
                      <a:pt x="781" y="1432"/>
                    </a:lnTo>
                    <a:lnTo>
                      <a:pt x="785" y="1431"/>
                    </a:lnTo>
                    <a:lnTo>
                      <a:pt x="790" y="1430"/>
                    </a:lnTo>
                    <a:lnTo>
                      <a:pt x="794" y="1430"/>
                    </a:lnTo>
                    <a:lnTo>
                      <a:pt x="799" y="1429"/>
                    </a:lnTo>
                    <a:lnTo>
                      <a:pt x="803" y="1428"/>
                    </a:lnTo>
                    <a:lnTo>
                      <a:pt x="807" y="1427"/>
                    </a:lnTo>
                    <a:lnTo>
                      <a:pt x="812" y="1427"/>
                    </a:lnTo>
                    <a:lnTo>
                      <a:pt x="816" y="1426"/>
                    </a:lnTo>
                    <a:lnTo>
                      <a:pt x="821" y="1425"/>
                    </a:lnTo>
                    <a:lnTo>
                      <a:pt x="825" y="1424"/>
                    </a:lnTo>
                    <a:lnTo>
                      <a:pt x="830" y="1423"/>
                    </a:lnTo>
                    <a:lnTo>
                      <a:pt x="834" y="1422"/>
                    </a:lnTo>
                    <a:lnTo>
                      <a:pt x="838" y="1421"/>
                    </a:lnTo>
                    <a:lnTo>
                      <a:pt x="843" y="1420"/>
                    </a:lnTo>
                    <a:lnTo>
                      <a:pt x="847" y="1419"/>
                    </a:lnTo>
                    <a:lnTo>
                      <a:pt x="852" y="1418"/>
                    </a:lnTo>
                    <a:lnTo>
                      <a:pt x="856" y="1417"/>
                    </a:lnTo>
                    <a:lnTo>
                      <a:pt x="860" y="1416"/>
                    </a:lnTo>
                    <a:lnTo>
                      <a:pt x="865" y="1415"/>
                    </a:lnTo>
                    <a:lnTo>
                      <a:pt x="869" y="1414"/>
                    </a:lnTo>
                    <a:lnTo>
                      <a:pt x="873" y="1412"/>
                    </a:lnTo>
                    <a:lnTo>
                      <a:pt x="878" y="1411"/>
                    </a:lnTo>
                    <a:lnTo>
                      <a:pt x="882" y="1410"/>
                    </a:lnTo>
                    <a:lnTo>
                      <a:pt x="886" y="1409"/>
                    </a:lnTo>
                    <a:lnTo>
                      <a:pt x="891" y="1407"/>
                    </a:lnTo>
                    <a:lnTo>
                      <a:pt x="895" y="1406"/>
                    </a:lnTo>
                    <a:lnTo>
                      <a:pt x="899" y="1405"/>
                    </a:lnTo>
                    <a:lnTo>
                      <a:pt x="903" y="1403"/>
                    </a:lnTo>
                    <a:lnTo>
                      <a:pt x="908" y="1402"/>
                    </a:lnTo>
                    <a:lnTo>
                      <a:pt x="912" y="1400"/>
                    </a:lnTo>
                    <a:lnTo>
                      <a:pt x="916" y="1399"/>
                    </a:lnTo>
                    <a:lnTo>
                      <a:pt x="921" y="1397"/>
                    </a:lnTo>
                    <a:lnTo>
                      <a:pt x="925" y="1396"/>
                    </a:lnTo>
                    <a:lnTo>
                      <a:pt x="929" y="1394"/>
                    </a:lnTo>
                    <a:lnTo>
                      <a:pt x="933" y="1393"/>
                    </a:lnTo>
                    <a:lnTo>
                      <a:pt x="937" y="1391"/>
                    </a:lnTo>
                    <a:lnTo>
                      <a:pt x="942" y="1390"/>
                    </a:lnTo>
                    <a:lnTo>
                      <a:pt x="946" y="1388"/>
                    </a:lnTo>
                    <a:lnTo>
                      <a:pt x="950" y="1386"/>
                    </a:lnTo>
                    <a:lnTo>
                      <a:pt x="954" y="1385"/>
                    </a:lnTo>
                    <a:lnTo>
                      <a:pt x="958" y="1383"/>
                    </a:lnTo>
                    <a:lnTo>
                      <a:pt x="963" y="1381"/>
                    </a:lnTo>
                    <a:lnTo>
                      <a:pt x="967" y="1379"/>
                    </a:lnTo>
                    <a:lnTo>
                      <a:pt x="971" y="1377"/>
                    </a:lnTo>
                    <a:lnTo>
                      <a:pt x="975" y="1376"/>
                    </a:lnTo>
                    <a:lnTo>
                      <a:pt x="979" y="1374"/>
                    </a:lnTo>
                    <a:lnTo>
                      <a:pt x="983" y="1372"/>
                    </a:lnTo>
                    <a:lnTo>
                      <a:pt x="987" y="1370"/>
                    </a:lnTo>
                    <a:lnTo>
                      <a:pt x="991" y="1368"/>
                    </a:lnTo>
                    <a:lnTo>
                      <a:pt x="995" y="1366"/>
                    </a:lnTo>
                    <a:lnTo>
                      <a:pt x="999" y="1364"/>
                    </a:lnTo>
                    <a:lnTo>
                      <a:pt x="1003" y="1362"/>
                    </a:lnTo>
                    <a:lnTo>
                      <a:pt x="1007" y="1360"/>
                    </a:lnTo>
                    <a:lnTo>
                      <a:pt x="1011" y="1358"/>
                    </a:lnTo>
                    <a:lnTo>
                      <a:pt x="1015" y="1356"/>
                    </a:lnTo>
                    <a:lnTo>
                      <a:pt x="1019" y="1354"/>
                    </a:lnTo>
                    <a:lnTo>
                      <a:pt x="1023" y="1352"/>
                    </a:lnTo>
                    <a:lnTo>
                      <a:pt x="1027" y="1349"/>
                    </a:lnTo>
                    <a:lnTo>
                      <a:pt x="1031" y="1347"/>
                    </a:lnTo>
                    <a:lnTo>
                      <a:pt x="1035" y="1345"/>
                    </a:lnTo>
                    <a:lnTo>
                      <a:pt x="1039" y="1343"/>
                    </a:lnTo>
                    <a:lnTo>
                      <a:pt x="1043" y="1341"/>
                    </a:lnTo>
                    <a:lnTo>
                      <a:pt x="1047" y="1338"/>
                    </a:lnTo>
                    <a:lnTo>
                      <a:pt x="1051" y="1336"/>
                    </a:lnTo>
                    <a:lnTo>
                      <a:pt x="1055" y="1334"/>
                    </a:lnTo>
                    <a:lnTo>
                      <a:pt x="1058" y="1331"/>
                    </a:lnTo>
                    <a:lnTo>
                      <a:pt x="1062" y="1329"/>
                    </a:lnTo>
                    <a:lnTo>
                      <a:pt x="1066" y="1326"/>
                    </a:lnTo>
                    <a:lnTo>
                      <a:pt x="1070" y="1324"/>
                    </a:lnTo>
                    <a:lnTo>
                      <a:pt x="1074" y="1322"/>
                    </a:lnTo>
                    <a:lnTo>
                      <a:pt x="1077" y="1319"/>
                    </a:lnTo>
                    <a:lnTo>
                      <a:pt x="1081" y="1317"/>
                    </a:lnTo>
                    <a:lnTo>
                      <a:pt x="1085" y="1314"/>
                    </a:lnTo>
                    <a:lnTo>
                      <a:pt x="1089" y="1311"/>
                    </a:lnTo>
                    <a:lnTo>
                      <a:pt x="1092" y="1309"/>
                    </a:lnTo>
                    <a:lnTo>
                      <a:pt x="1096" y="1306"/>
                    </a:lnTo>
                    <a:lnTo>
                      <a:pt x="1100" y="1304"/>
                    </a:lnTo>
                    <a:lnTo>
                      <a:pt x="1103" y="1301"/>
                    </a:lnTo>
                    <a:lnTo>
                      <a:pt x="1107" y="1298"/>
                    </a:lnTo>
                    <a:lnTo>
                      <a:pt x="1111" y="1296"/>
                    </a:lnTo>
                    <a:lnTo>
                      <a:pt x="1114" y="1293"/>
                    </a:lnTo>
                    <a:lnTo>
                      <a:pt x="1118" y="1290"/>
                    </a:lnTo>
                    <a:lnTo>
                      <a:pt x="1121" y="1287"/>
                    </a:lnTo>
                    <a:lnTo>
                      <a:pt x="1125" y="1285"/>
                    </a:lnTo>
                    <a:lnTo>
                      <a:pt x="1128" y="1282"/>
                    </a:lnTo>
                    <a:lnTo>
                      <a:pt x="1132" y="1279"/>
                    </a:lnTo>
                    <a:lnTo>
                      <a:pt x="1135" y="1276"/>
                    </a:lnTo>
                    <a:lnTo>
                      <a:pt x="1139" y="1273"/>
                    </a:lnTo>
                    <a:lnTo>
                      <a:pt x="1142" y="1270"/>
                    </a:lnTo>
                    <a:lnTo>
                      <a:pt x="1146" y="1268"/>
                    </a:lnTo>
                    <a:lnTo>
                      <a:pt x="1149" y="1265"/>
                    </a:lnTo>
                    <a:lnTo>
                      <a:pt x="1153" y="1262"/>
                    </a:lnTo>
                    <a:lnTo>
                      <a:pt x="1156" y="1259"/>
                    </a:lnTo>
                    <a:lnTo>
                      <a:pt x="1159" y="1256"/>
                    </a:lnTo>
                    <a:lnTo>
                      <a:pt x="1163" y="1253"/>
                    </a:lnTo>
                    <a:lnTo>
                      <a:pt x="1166" y="1250"/>
                    </a:lnTo>
                    <a:lnTo>
                      <a:pt x="1169" y="1247"/>
                    </a:lnTo>
                    <a:lnTo>
                      <a:pt x="1173" y="1243"/>
                    </a:lnTo>
                    <a:lnTo>
                      <a:pt x="1176" y="1240"/>
                    </a:lnTo>
                    <a:lnTo>
                      <a:pt x="1179" y="1237"/>
                    </a:lnTo>
                    <a:lnTo>
                      <a:pt x="1182" y="1234"/>
                    </a:lnTo>
                    <a:lnTo>
                      <a:pt x="1186" y="1231"/>
                    </a:lnTo>
                    <a:lnTo>
                      <a:pt x="1189" y="1228"/>
                    </a:lnTo>
                    <a:lnTo>
                      <a:pt x="1192" y="1225"/>
                    </a:lnTo>
                    <a:lnTo>
                      <a:pt x="1195" y="1221"/>
                    </a:lnTo>
                    <a:lnTo>
                      <a:pt x="1198" y="1218"/>
                    </a:lnTo>
                    <a:lnTo>
                      <a:pt x="1201" y="1215"/>
                    </a:lnTo>
                    <a:lnTo>
                      <a:pt x="1204" y="1211"/>
                    </a:lnTo>
                    <a:lnTo>
                      <a:pt x="1208" y="1208"/>
                    </a:lnTo>
                    <a:lnTo>
                      <a:pt x="1211" y="1205"/>
                    </a:lnTo>
                    <a:lnTo>
                      <a:pt x="1214" y="1202"/>
                    </a:lnTo>
                    <a:lnTo>
                      <a:pt x="1217" y="1198"/>
                    </a:lnTo>
                    <a:lnTo>
                      <a:pt x="1220" y="1195"/>
                    </a:lnTo>
                    <a:lnTo>
                      <a:pt x="1223" y="1191"/>
                    </a:lnTo>
                    <a:lnTo>
                      <a:pt x="1226" y="1188"/>
                    </a:lnTo>
                    <a:lnTo>
                      <a:pt x="1228" y="1185"/>
                    </a:lnTo>
                    <a:lnTo>
                      <a:pt x="1231" y="1181"/>
                    </a:lnTo>
                    <a:lnTo>
                      <a:pt x="1234" y="1178"/>
                    </a:lnTo>
                    <a:lnTo>
                      <a:pt x="1237" y="1174"/>
                    </a:lnTo>
                    <a:lnTo>
                      <a:pt x="1240" y="1171"/>
                    </a:lnTo>
                    <a:lnTo>
                      <a:pt x="1243" y="1167"/>
                    </a:lnTo>
                    <a:lnTo>
                      <a:pt x="1246" y="1164"/>
                    </a:lnTo>
                    <a:lnTo>
                      <a:pt x="1248" y="1160"/>
                    </a:lnTo>
                    <a:lnTo>
                      <a:pt x="1251" y="1156"/>
                    </a:lnTo>
                    <a:lnTo>
                      <a:pt x="1254" y="1153"/>
                    </a:lnTo>
                    <a:lnTo>
                      <a:pt x="1256" y="1149"/>
                    </a:lnTo>
                    <a:lnTo>
                      <a:pt x="1259" y="1146"/>
                    </a:lnTo>
                    <a:lnTo>
                      <a:pt x="1262" y="1142"/>
                    </a:lnTo>
                    <a:lnTo>
                      <a:pt x="1264" y="1138"/>
                    </a:lnTo>
                    <a:lnTo>
                      <a:pt x="1267" y="1135"/>
                    </a:lnTo>
                    <a:lnTo>
                      <a:pt x="1270" y="1131"/>
                    </a:lnTo>
                    <a:lnTo>
                      <a:pt x="1272" y="1127"/>
                    </a:lnTo>
                    <a:lnTo>
                      <a:pt x="1275" y="1123"/>
                    </a:lnTo>
                    <a:lnTo>
                      <a:pt x="1277" y="1120"/>
                    </a:lnTo>
                    <a:lnTo>
                      <a:pt x="1280" y="1116"/>
                    </a:lnTo>
                    <a:lnTo>
                      <a:pt x="1282" y="1112"/>
                    </a:lnTo>
                    <a:lnTo>
                      <a:pt x="1285" y="1108"/>
                    </a:lnTo>
                    <a:lnTo>
                      <a:pt x="1287" y="1104"/>
                    </a:lnTo>
                    <a:lnTo>
                      <a:pt x="1290" y="1101"/>
                    </a:lnTo>
                    <a:lnTo>
                      <a:pt x="1292" y="1097"/>
                    </a:lnTo>
                    <a:lnTo>
                      <a:pt x="1294" y="1093"/>
                    </a:lnTo>
                    <a:lnTo>
                      <a:pt x="1297" y="1089"/>
                    </a:lnTo>
                    <a:lnTo>
                      <a:pt x="1299" y="1085"/>
                    </a:lnTo>
                    <a:lnTo>
                      <a:pt x="1301" y="1081"/>
                    </a:lnTo>
                    <a:lnTo>
                      <a:pt x="1303" y="1077"/>
                    </a:lnTo>
                    <a:lnTo>
                      <a:pt x="1306" y="1073"/>
                    </a:lnTo>
                    <a:lnTo>
                      <a:pt x="1308" y="1070"/>
                    </a:lnTo>
                    <a:lnTo>
                      <a:pt x="1310" y="1066"/>
                    </a:lnTo>
                    <a:lnTo>
                      <a:pt x="1312" y="1062"/>
                    </a:lnTo>
                    <a:lnTo>
                      <a:pt x="1314" y="1058"/>
                    </a:lnTo>
                    <a:lnTo>
                      <a:pt x="1316" y="1054"/>
                    </a:lnTo>
                    <a:lnTo>
                      <a:pt x="1319" y="1050"/>
                    </a:lnTo>
                    <a:lnTo>
                      <a:pt x="1321" y="1046"/>
                    </a:lnTo>
                    <a:lnTo>
                      <a:pt x="1323" y="1042"/>
                    </a:lnTo>
                    <a:lnTo>
                      <a:pt x="1325" y="1038"/>
                    </a:lnTo>
                    <a:lnTo>
                      <a:pt x="1327" y="1033"/>
                    </a:lnTo>
                    <a:lnTo>
                      <a:pt x="1329" y="1029"/>
                    </a:lnTo>
                    <a:lnTo>
                      <a:pt x="1331" y="1025"/>
                    </a:lnTo>
                    <a:lnTo>
                      <a:pt x="1332" y="1021"/>
                    </a:lnTo>
                    <a:lnTo>
                      <a:pt x="1334" y="1017"/>
                    </a:lnTo>
                    <a:lnTo>
                      <a:pt x="1336" y="1013"/>
                    </a:lnTo>
                    <a:lnTo>
                      <a:pt x="1338" y="1009"/>
                    </a:lnTo>
                    <a:lnTo>
                      <a:pt x="1340" y="1005"/>
                    </a:lnTo>
                    <a:lnTo>
                      <a:pt x="1342" y="1001"/>
                    </a:lnTo>
                    <a:lnTo>
                      <a:pt x="1343" y="996"/>
                    </a:lnTo>
                    <a:lnTo>
                      <a:pt x="1345" y="992"/>
                    </a:lnTo>
                    <a:lnTo>
                      <a:pt x="1347" y="988"/>
                    </a:lnTo>
                    <a:lnTo>
                      <a:pt x="1348" y="984"/>
                    </a:lnTo>
                    <a:lnTo>
                      <a:pt x="1350" y="980"/>
                    </a:lnTo>
                    <a:lnTo>
                      <a:pt x="1352" y="975"/>
                    </a:lnTo>
                    <a:lnTo>
                      <a:pt x="1353" y="971"/>
                    </a:lnTo>
                    <a:lnTo>
                      <a:pt x="1355" y="967"/>
                    </a:lnTo>
                    <a:lnTo>
                      <a:pt x="1356" y="963"/>
                    </a:lnTo>
                    <a:lnTo>
                      <a:pt x="1358" y="958"/>
                    </a:lnTo>
                    <a:lnTo>
                      <a:pt x="1359" y="954"/>
                    </a:lnTo>
                    <a:lnTo>
                      <a:pt x="1361" y="950"/>
                    </a:lnTo>
                    <a:lnTo>
                      <a:pt x="1362" y="946"/>
                    </a:lnTo>
                    <a:lnTo>
                      <a:pt x="1364" y="941"/>
                    </a:lnTo>
                    <a:lnTo>
                      <a:pt x="1365" y="937"/>
                    </a:lnTo>
                    <a:lnTo>
                      <a:pt x="1366" y="933"/>
                    </a:lnTo>
                    <a:lnTo>
                      <a:pt x="1368" y="928"/>
                    </a:lnTo>
                    <a:lnTo>
                      <a:pt x="1369" y="924"/>
                    </a:lnTo>
                    <a:lnTo>
                      <a:pt x="1370" y="920"/>
                    </a:lnTo>
                    <a:lnTo>
                      <a:pt x="1372" y="915"/>
                    </a:lnTo>
                    <a:lnTo>
                      <a:pt x="1373" y="911"/>
                    </a:lnTo>
                    <a:lnTo>
                      <a:pt x="1374" y="907"/>
                    </a:lnTo>
                    <a:lnTo>
                      <a:pt x="1375" y="902"/>
                    </a:lnTo>
                    <a:lnTo>
                      <a:pt x="1376" y="898"/>
                    </a:lnTo>
                    <a:lnTo>
                      <a:pt x="1377" y="894"/>
                    </a:lnTo>
                    <a:lnTo>
                      <a:pt x="1378" y="889"/>
                    </a:lnTo>
                    <a:lnTo>
                      <a:pt x="1379" y="885"/>
                    </a:lnTo>
                    <a:lnTo>
                      <a:pt x="1380" y="880"/>
                    </a:lnTo>
                    <a:lnTo>
                      <a:pt x="1381" y="876"/>
                    </a:lnTo>
                    <a:lnTo>
                      <a:pt x="1382" y="872"/>
                    </a:lnTo>
                    <a:lnTo>
                      <a:pt x="1383" y="867"/>
                    </a:lnTo>
                    <a:lnTo>
                      <a:pt x="1384" y="863"/>
                    </a:lnTo>
                    <a:lnTo>
                      <a:pt x="1385" y="858"/>
                    </a:lnTo>
                    <a:lnTo>
                      <a:pt x="1386" y="854"/>
                    </a:lnTo>
                    <a:lnTo>
                      <a:pt x="1387" y="849"/>
                    </a:lnTo>
                    <a:lnTo>
                      <a:pt x="1388" y="845"/>
                    </a:lnTo>
                    <a:lnTo>
                      <a:pt x="1388" y="840"/>
                    </a:lnTo>
                    <a:lnTo>
                      <a:pt x="1389" y="836"/>
                    </a:lnTo>
                    <a:lnTo>
                      <a:pt x="1390" y="832"/>
                    </a:lnTo>
                    <a:lnTo>
                      <a:pt x="1391" y="827"/>
                    </a:lnTo>
                    <a:lnTo>
                      <a:pt x="1391" y="823"/>
                    </a:lnTo>
                    <a:lnTo>
                      <a:pt x="1392" y="818"/>
                    </a:lnTo>
                    <a:lnTo>
                      <a:pt x="1392" y="814"/>
                    </a:lnTo>
                    <a:lnTo>
                      <a:pt x="1393" y="809"/>
                    </a:lnTo>
                    <a:lnTo>
                      <a:pt x="1394" y="805"/>
                    </a:lnTo>
                    <a:lnTo>
                      <a:pt x="1394" y="800"/>
                    </a:lnTo>
                    <a:lnTo>
                      <a:pt x="1395" y="796"/>
                    </a:lnTo>
                    <a:lnTo>
                      <a:pt x="1395" y="791"/>
                    </a:lnTo>
                    <a:lnTo>
                      <a:pt x="1396" y="787"/>
                    </a:lnTo>
                    <a:lnTo>
                      <a:pt x="1396" y="782"/>
                    </a:lnTo>
                    <a:lnTo>
                      <a:pt x="1396" y="778"/>
                    </a:lnTo>
                    <a:lnTo>
                      <a:pt x="1397" y="773"/>
                    </a:lnTo>
                    <a:lnTo>
                      <a:pt x="1397" y="769"/>
                    </a:lnTo>
                    <a:lnTo>
                      <a:pt x="1397" y="764"/>
                    </a:lnTo>
                    <a:lnTo>
                      <a:pt x="1398" y="760"/>
                    </a:lnTo>
                    <a:lnTo>
                      <a:pt x="1398" y="755"/>
                    </a:lnTo>
                    <a:lnTo>
                      <a:pt x="1398" y="751"/>
                    </a:lnTo>
                    <a:lnTo>
                      <a:pt x="1398" y="746"/>
                    </a:lnTo>
                    <a:lnTo>
                      <a:pt x="1398" y="742"/>
                    </a:lnTo>
                    <a:lnTo>
                      <a:pt x="1398" y="737"/>
                    </a:lnTo>
                    <a:lnTo>
                      <a:pt x="1399" y="733"/>
                    </a:lnTo>
                    <a:lnTo>
                      <a:pt x="1399" y="728"/>
                    </a:lnTo>
                    <a:lnTo>
                      <a:pt x="1399" y="724"/>
                    </a:lnTo>
                    <a:lnTo>
                      <a:pt x="1399" y="719"/>
                    </a:lnTo>
                    <a:lnTo>
                      <a:pt x="1399" y="714"/>
                    </a:lnTo>
                    <a:lnTo>
                      <a:pt x="1399" y="710"/>
                    </a:lnTo>
                    <a:lnTo>
                      <a:pt x="1399" y="705"/>
                    </a:lnTo>
                    <a:lnTo>
                      <a:pt x="1398" y="701"/>
                    </a:lnTo>
                    <a:lnTo>
                      <a:pt x="1398" y="696"/>
                    </a:lnTo>
                    <a:lnTo>
                      <a:pt x="1398" y="692"/>
                    </a:lnTo>
                    <a:lnTo>
                      <a:pt x="1398" y="687"/>
                    </a:lnTo>
                    <a:lnTo>
                      <a:pt x="1398" y="683"/>
                    </a:lnTo>
                    <a:lnTo>
                      <a:pt x="1398" y="678"/>
                    </a:lnTo>
                    <a:lnTo>
                      <a:pt x="1397" y="674"/>
                    </a:lnTo>
                    <a:lnTo>
                      <a:pt x="1397" y="669"/>
                    </a:lnTo>
                    <a:lnTo>
                      <a:pt x="1397" y="665"/>
                    </a:lnTo>
                    <a:lnTo>
                      <a:pt x="1396" y="660"/>
                    </a:lnTo>
                    <a:lnTo>
                      <a:pt x="1396" y="656"/>
                    </a:lnTo>
                    <a:lnTo>
                      <a:pt x="1396" y="651"/>
                    </a:lnTo>
                    <a:lnTo>
                      <a:pt x="1395" y="647"/>
                    </a:lnTo>
                    <a:lnTo>
                      <a:pt x="1395" y="642"/>
                    </a:lnTo>
                    <a:lnTo>
                      <a:pt x="1394" y="638"/>
                    </a:lnTo>
                    <a:lnTo>
                      <a:pt x="1394" y="633"/>
                    </a:lnTo>
                    <a:lnTo>
                      <a:pt x="1393" y="629"/>
                    </a:lnTo>
                    <a:lnTo>
                      <a:pt x="1392" y="624"/>
                    </a:lnTo>
                    <a:lnTo>
                      <a:pt x="1392" y="620"/>
                    </a:lnTo>
                    <a:lnTo>
                      <a:pt x="1391" y="615"/>
                    </a:lnTo>
                    <a:lnTo>
                      <a:pt x="1391" y="611"/>
                    </a:lnTo>
                    <a:lnTo>
                      <a:pt x="1390" y="606"/>
                    </a:lnTo>
                    <a:lnTo>
                      <a:pt x="1389" y="602"/>
                    </a:lnTo>
                    <a:lnTo>
                      <a:pt x="1388" y="598"/>
                    </a:lnTo>
                    <a:lnTo>
                      <a:pt x="1388" y="593"/>
                    </a:lnTo>
                    <a:lnTo>
                      <a:pt x="1387" y="589"/>
                    </a:lnTo>
                    <a:lnTo>
                      <a:pt x="1386" y="584"/>
                    </a:lnTo>
                    <a:lnTo>
                      <a:pt x="1385" y="580"/>
                    </a:lnTo>
                    <a:lnTo>
                      <a:pt x="1384" y="575"/>
                    </a:lnTo>
                    <a:lnTo>
                      <a:pt x="1383" y="571"/>
                    </a:lnTo>
                    <a:lnTo>
                      <a:pt x="1382" y="566"/>
                    </a:lnTo>
                    <a:lnTo>
                      <a:pt x="1381" y="562"/>
                    </a:lnTo>
                    <a:lnTo>
                      <a:pt x="1380" y="558"/>
                    </a:lnTo>
                    <a:lnTo>
                      <a:pt x="1379" y="553"/>
                    </a:lnTo>
                    <a:lnTo>
                      <a:pt x="1378" y="549"/>
                    </a:lnTo>
                    <a:lnTo>
                      <a:pt x="1377" y="544"/>
                    </a:lnTo>
                    <a:lnTo>
                      <a:pt x="1376" y="540"/>
                    </a:lnTo>
                    <a:lnTo>
                      <a:pt x="1375" y="536"/>
                    </a:lnTo>
                    <a:lnTo>
                      <a:pt x="1374" y="531"/>
                    </a:lnTo>
                    <a:lnTo>
                      <a:pt x="1373" y="527"/>
                    </a:lnTo>
                    <a:lnTo>
                      <a:pt x="1372" y="523"/>
                    </a:lnTo>
                    <a:lnTo>
                      <a:pt x="1370" y="518"/>
                    </a:lnTo>
                    <a:lnTo>
                      <a:pt x="1369" y="514"/>
                    </a:lnTo>
                    <a:lnTo>
                      <a:pt x="1368" y="510"/>
                    </a:lnTo>
                    <a:lnTo>
                      <a:pt x="1366" y="505"/>
                    </a:lnTo>
                    <a:lnTo>
                      <a:pt x="1365" y="501"/>
                    </a:lnTo>
                    <a:lnTo>
                      <a:pt x="1364" y="497"/>
                    </a:lnTo>
                    <a:lnTo>
                      <a:pt x="1362" y="492"/>
                    </a:lnTo>
                    <a:lnTo>
                      <a:pt x="1361" y="488"/>
                    </a:lnTo>
                    <a:lnTo>
                      <a:pt x="1359" y="484"/>
                    </a:lnTo>
                    <a:lnTo>
                      <a:pt x="1358" y="480"/>
                    </a:lnTo>
                    <a:lnTo>
                      <a:pt x="1356" y="475"/>
                    </a:lnTo>
                    <a:lnTo>
                      <a:pt x="1355" y="471"/>
                    </a:lnTo>
                    <a:lnTo>
                      <a:pt x="1353" y="467"/>
                    </a:lnTo>
                    <a:lnTo>
                      <a:pt x="1352" y="463"/>
                    </a:lnTo>
                    <a:lnTo>
                      <a:pt x="1350" y="458"/>
                    </a:lnTo>
                    <a:lnTo>
                      <a:pt x="1348" y="454"/>
                    </a:lnTo>
                    <a:lnTo>
                      <a:pt x="1347" y="450"/>
                    </a:lnTo>
                    <a:lnTo>
                      <a:pt x="1345" y="446"/>
                    </a:lnTo>
                    <a:lnTo>
                      <a:pt x="1343" y="442"/>
                    </a:lnTo>
                    <a:lnTo>
                      <a:pt x="1342" y="437"/>
                    </a:lnTo>
                    <a:lnTo>
                      <a:pt x="1340" y="433"/>
                    </a:lnTo>
                    <a:lnTo>
                      <a:pt x="1338" y="429"/>
                    </a:lnTo>
                    <a:lnTo>
                      <a:pt x="1336" y="425"/>
                    </a:lnTo>
                    <a:lnTo>
                      <a:pt x="1334" y="421"/>
                    </a:lnTo>
                    <a:lnTo>
                      <a:pt x="1332" y="417"/>
                    </a:lnTo>
                    <a:lnTo>
                      <a:pt x="1331" y="413"/>
                    </a:lnTo>
                    <a:lnTo>
                      <a:pt x="1329" y="409"/>
                    </a:lnTo>
                    <a:lnTo>
                      <a:pt x="1327" y="405"/>
                    </a:lnTo>
                    <a:lnTo>
                      <a:pt x="1325" y="400"/>
                    </a:lnTo>
                    <a:lnTo>
                      <a:pt x="1323" y="396"/>
                    </a:lnTo>
                    <a:lnTo>
                      <a:pt x="1321" y="392"/>
                    </a:lnTo>
                    <a:lnTo>
                      <a:pt x="1319" y="388"/>
                    </a:lnTo>
                    <a:lnTo>
                      <a:pt x="1316" y="384"/>
                    </a:lnTo>
                    <a:lnTo>
                      <a:pt x="1314" y="380"/>
                    </a:lnTo>
                    <a:lnTo>
                      <a:pt x="1312" y="376"/>
                    </a:lnTo>
                    <a:lnTo>
                      <a:pt x="1310" y="372"/>
                    </a:lnTo>
                    <a:lnTo>
                      <a:pt x="1308" y="368"/>
                    </a:lnTo>
                    <a:lnTo>
                      <a:pt x="1306" y="365"/>
                    </a:lnTo>
                    <a:lnTo>
                      <a:pt x="1303" y="361"/>
                    </a:lnTo>
                    <a:lnTo>
                      <a:pt x="1301" y="357"/>
                    </a:lnTo>
                    <a:lnTo>
                      <a:pt x="1299" y="353"/>
                    </a:lnTo>
                    <a:lnTo>
                      <a:pt x="1297" y="349"/>
                    </a:lnTo>
                    <a:lnTo>
                      <a:pt x="1294" y="345"/>
                    </a:lnTo>
                    <a:lnTo>
                      <a:pt x="1292" y="341"/>
                    </a:lnTo>
                    <a:lnTo>
                      <a:pt x="1290" y="337"/>
                    </a:lnTo>
                    <a:lnTo>
                      <a:pt x="1287" y="334"/>
                    </a:lnTo>
                    <a:lnTo>
                      <a:pt x="1285" y="330"/>
                    </a:lnTo>
                    <a:lnTo>
                      <a:pt x="1282" y="326"/>
                    </a:lnTo>
                    <a:lnTo>
                      <a:pt x="1280" y="322"/>
                    </a:lnTo>
                    <a:lnTo>
                      <a:pt x="1277" y="318"/>
                    </a:lnTo>
                    <a:lnTo>
                      <a:pt x="1275" y="315"/>
                    </a:lnTo>
                    <a:lnTo>
                      <a:pt x="1272" y="311"/>
                    </a:lnTo>
                    <a:lnTo>
                      <a:pt x="1270" y="307"/>
                    </a:lnTo>
                    <a:lnTo>
                      <a:pt x="1267" y="303"/>
                    </a:lnTo>
                    <a:lnTo>
                      <a:pt x="1264" y="300"/>
                    </a:lnTo>
                    <a:lnTo>
                      <a:pt x="1262" y="296"/>
                    </a:lnTo>
                    <a:lnTo>
                      <a:pt x="1259" y="292"/>
                    </a:lnTo>
                    <a:lnTo>
                      <a:pt x="1256" y="289"/>
                    </a:lnTo>
                    <a:lnTo>
                      <a:pt x="1254" y="285"/>
                    </a:lnTo>
                    <a:lnTo>
                      <a:pt x="1251" y="282"/>
                    </a:lnTo>
                    <a:lnTo>
                      <a:pt x="1248" y="278"/>
                    </a:lnTo>
                    <a:lnTo>
                      <a:pt x="1246" y="274"/>
                    </a:lnTo>
                    <a:lnTo>
                      <a:pt x="1243" y="271"/>
                    </a:lnTo>
                    <a:lnTo>
                      <a:pt x="1240" y="267"/>
                    </a:lnTo>
                    <a:lnTo>
                      <a:pt x="1237" y="264"/>
                    </a:lnTo>
                    <a:lnTo>
                      <a:pt x="1234" y="260"/>
                    </a:lnTo>
                    <a:lnTo>
                      <a:pt x="1231" y="257"/>
                    </a:lnTo>
                    <a:lnTo>
                      <a:pt x="1228" y="253"/>
                    </a:lnTo>
                    <a:lnTo>
                      <a:pt x="1226" y="250"/>
                    </a:lnTo>
                    <a:lnTo>
                      <a:pt x="1223" y="247"/>
                    </a:lnTo>
                    <a:lnTo>
                      <a:pt x="1220" y="243"/>
                    </a:lnTo>
                    <a:lnTo>
                      <a:pt x="1217" y="240"/>
                    </a:lnTo>
                    <a:lnTo>
                      <a:pt x="1214" y="236"/>
                    </a:lnTo>
                    <a:lnTo>
                      <a:pt x="1211" y="233"/>
                    </a:lnTo>
                    <a:lnTo>
                      <a:pt x="1208" y="230"/>
                    </a:lnTo>
                    <a:lnTo>
                      <a:pt x="1204" y="227"/>
                    </a:lnTo>
                    <a:lnTo>
                      <a:pt x="1201" y="223"/>
                    </a:lnTo>
                    <a:lnTo>
                      <a:pt x="1198" y="220"/>
                    </a:lnTo>
                    <a:lnTo>
                      <a:pt x="1195" y="217"/>
                    </a:lnTo>
                    <a:lnTo>
                      <a:pt x="1192" y="213"/>
                    </a:lnTo>
                    <a:lnTo>
                      <a:pt x="1189" y="210"/>
                    </a:lnTo>
                    <a:lnTo>
                      <a:pt x="1186" y="207"/>
                    </a:lnTo>
                    <a:lnTo>
                      <a:pt x="1182" y="204"/>
                    </a:lnTo>
                    <a:lnTo>
                      <a:pt x="1179" y="201"/>
                    </a:lnTo>
                    <a:lnTo>
                      <a:pt x="1176" y="198"/>
                    </a:lnTo>
                    <a:lnTo>
                      <a:pt x="1173" y="195"/>
                    </a:lnTo>
                    <a:lnTo>
                      <a:pt x="1169" y="191"/>
                    </a:lnTo>
                    <a:lnTo>
                      <a:pt x="1166" y="188"/>
                    </a:lnTo>
                    <a:lnTo>
                      <a:pt x="1163" y="185"/>
                    </a:lnTo>
                    <a:lnTo>
                      <a:pt x="1159" y="182"/>
                    </a:lnTo>
                    <a:lnTo>
                      <a:pt x="1156" y="179"/>
                    </a:lnTo>
                    <a:lnTo>
                      <a:pt x="1153" y="176"/>
                    </a:lnTo>
                    <a:lnTo>
                      <a:pt x="1149" y="173"/>
                    </a:lnTo>
                    <a:lnTo>
                      <a:pt x="1146" y="170"/>
                    </a:lnTo>
                    <a:lnTo>
                      <a:pt x="1142" y="168"/>
                    </a:lnTo>
                    <a:lnTo>
                      <a:pt x="1139" y="165"/>
                    </a:lnTo>
                    <a:lnTo>
                      <a:pt x="1135" y="162"/>
                    </a:lnTo>
                    <a:lnTo>
                      <a:pt x="1132" y="159"/>
                    </a:lnTo>
                    <a:lnTo>
                      <a:pt x="1128" y="156"/>
                    </a:lnTo>
                    <a:lnTo>
                      <a:pt x="1125" y="153"/>
                    </a:lnTo>
                    <a:lnTo>
                      <a:pt x="1121" y="151"/>
                    </a:lnTo>
                    <a:lnTo>
                      <a:pt x="1118" y="148"/>
                    </a:lnTo>
                    <a:lnTo>
                      <a:pt x="1114" y="145"/>
                    </a:lnTo>
                    <a:lnTo>
                      <a:pt x="1111" y="142"/>
                    </a:lnTo>
                    <a:lnTo>
                      <a:pt x="1107" y="140"/>
                    </a:lnTo>
                    <a:lnTo>
                      <a:pt x="1103" y="137"/>
                    </a:lnTo>
                    <a:lnTo>
                      <a:pt x="1100" y="134"/>
                    </a:lnTo>
                    <a:lnTo>
                      <a:pt x="1096" y="132"/>
                    </a:lnTo>
                    <a:lnTo>
                      <a:pt x="1092" y="129"/>
                    </a:lnTo>
                    <a:lnTo>
                      <a:pt x="1089" y="127"/>
                    </a:lnTo>
                    <a:lnTo>
                      <a:pt x="1085" y="124"/>
                    </a:lnTo>
                    <a:lnTo>
                      <a:pt x="1081" y="121"/>
                    </a:lnTo>
                    <a:lnTo>
                      <a:pt x="1077" y="119"/>
                    </a:lnTo>
                    <a:lnTo>
                      <a:pt x="1074" y="116"/>
                    </a:lnTo>
                    <a:lnTo>
                      <a:pt x="1070" y="114"/>
                    </a:lnTo>
                    <a:lnTo>
                      <a:pt x="1066" y="112"/>
                    </a:lnTo>
                    <a:lnTo>
                      <a:pt x="1062" y="109"/>
                    </a:lnTo>
                    <a:lnTo>
                      <a:pt x="1058" y="107"/>
                    </a:lnTo>
                    <a:lnTo>
                      <a:pt x="1055" y="104"/>
                    </a:lnTo>
                    <a:lnTo>
                      <a:pt x="1051" y="102"/>
                    </a:lnTo>
                    <a:lnTo>
                      <a:pt x="1047" y="100"/>
                    </a:lnTo>
                    <a:lnTo>
                      <a:pt x="1043" y="97"/>
                    </a:lnTo>
                    <a:lnTo>
                      <a:pt x="1039" y="95"/>
                    </a:lnTo>
                    <a:lnTo>
                      <a:pt x="1035" y="93"/>
                    </a:lnTo>
                    <a:lnTo>
                      <a:pt x="1031" y="91"/>
                    </a:lnTo>
                    <a:lnTo>
                      <a:pt x="1027" y="89"/>
                    </a:lnTo>
                    <a:lnTo>
                      <a:pt x="1023" y="86"/>
                    </a:lnTo>
                    <a:lnTo>
                      <a:pt x="1019" y="84"/>
                    </a:lnTo>
                    <a:lnTo>
                      <a:pt x="1015" y="82"/>
                    </a:lnTo>
                    <a:lnTo>
                      <a:pt x="1011" y="80"/>
                    </a:lnTo>
                    <a:lnTo>
                      <a:pt x="1007" y="78"/>
                    </a:lnTo>
                    <a:lnTo>
                      <a:pt x="1003" y="76"/>
                    </a:lnTo>
                    <a:lnTo>
                      <a:pt x="999" y="74"/>
                    </a:lnTo>
                    <a:lnTo>
                      <a:pt x="995" y="72"/>
                    </a:lnTo>
                    <a:lnTo>
                      <a:pt x="991" y="70"/>
                    </a:lnTo>
                    <a:lnTo>
                      <a:pt x="987" y="68"/>
                    </a:lnTo>
                    <a:lnTo>
                      <a:pt x="983" y="66"/>
                    </a:lnTo>
                    <a:lnTo>
                      <a:pt x="979" y="64"/>
                    </a:lnTo>
                    <a:lnTo>
                      <a:pt x="975" y="62"/>
                    </a:lnTo>
                    <a:lnTo>
                      <a:pt x="971" y="61"/>
                    </a:lnTo>
                    <a:lnTo>
                      <a:pt x="967" y="59"/>
                    </a:lnTo>
                    <a:lnTo>
                      <a:pt x="963" y="57"/>
                    </a:lnTo>
                    <a:lnTo>
                      <a:pt x="958" y="55"/>
                    </a:lnTo>
                    <a:lnTo>
                      <a:pt x="954" y="53"/>
                    </a:lnTo>
                    <a:lnTo>
                      <a:pt x="950" y="52"/>
                    </a:lnTo>
                    <a:lnTo>
                      <a:pt x="946" y="50"/>
                    </a:lnTo>
                    <a:lnTo>
                      <a:pt x="942" y="48"/>
                    </a:lnTo>
                    <a:lnTo>
                      <a:pt x="937" y="47"/>
                    </a:lnTo>
                    <a:lnTo>
                      <a:pt x="933" y="45"/>
                    </a:lnTo>
                    <a:lnTo>
                      <a:pt x="929" y="44"/>
                    </a:lnTo>
                    <a:lnTo>
                      <a:pt x="925" y="42"/>
                    </a:lnTo>
                    <a:lnTo>
                      <a:pt x="921" y="41"/>
                    </a:lnTo>
                    <a:lnTo>
                      <a:pt x="916" y="39"/>
                    </a:lnTo>
                    <a:lnTo>
                      <a:pt x="912" y="38"/>
                    </a:lnTo>
                    <a:lnTo>
                      <a:pt x="908" y="36"/>
                    </a:lnTo>
                    <a:lnTo>
                      <a:pt x="903" y="35"/>
                    </a:lnTo>
                    <a:lnTo>
                      <a:pt x="899" y="33"/>
                    </a:lnTo>
                    <a:lnTo>
                      <a:pt x="895" y="32"/>
                    </a:lnTo>
                    <a:lnTo>
                      <a:pt x="891" y="31"/>
                    </a:lnTo>
                    <a:lnTo>
                      <a:pt x="886" y="29"/>
                    </a:lnTo>
                    <a:lnTo>
                      <a:pt x="882" y="28"/>
                    </a:lnTo>
                    <a:lnTo>
                      <a:pt x="878" y="27"/>
                    </a:lnTo>
                    <a:lnTo>
                      <a:pt x="873" y="26"/>
                    </a:lnTo>
                    <a:lnTo>
                      <a:pt x="869" y="24"/>
                    </a:lnTo>
                    <a:lnTo>
                      <a:pt x="865" y="23"/>
                    </a:lnTo>
                    <a:lnTo>
                      <a:pt x="860" y="22"/>
                    </a:lnTo>
                    <a:lnTo>
                      <a:pt x="856" y="21"/>
                    </a:lnTo>
                    <a:lnTo>
                      <a:pt x="852" y="20"/>
                    </a:lnTo>
                    <a:lnTo>
                      <a:pt x="847" y="19"/>
                    </a:lnTo>
                    <a:lnTo>
                      <a:pt x="843" y="18"/>
                    </a:lnTo>
                    <a:lnTo>
                      <a:pt x="838" y="17"/>
                    </a:lnTo>
                    <a:lnTo>
                      <a:pt x="834" y="16"/>
                    </a:lnTo>
                    <a:lnTo>
                      <a:pt x="830" y="15"/>
                    </a:lnTo>
                    <a:lnTo>
                      <a:pt x="825" y="14"/>
                    </a:lnTo>
                    <a:lnTo>
                      <a:pt x="821" y="13"/>
                    </a:lnTo>
                    <a:lnTo>
                      <a:pt x="816" y="12"/>
                    </a:lnTo>
                    <a:lnTo>
                      <a:pt x="812" y="11"/>
                    </a:lnTo>
                    <a:lnTo>
                      <a:pt x="807" y="11"/>
                    </a:lnTo>
                    <a:lnTo>
                      <a:pt x="803" y="10"/>
                    </a:lnTo>
                    <a:lnTo>
                      <a:pt x="799" y="9"/>
                    </a:lnTo>
                    <a:lnTo>
                      <a:pt x="794" y="8"/>
                    </a:lnTo>
                    <a:lnTo>
                      <a:pt x="790" y="8"/>
                    </a:lnTo>
                    <a:lnTo>
                      <a:pt x="785" y="7"/>
                    </a:lnTo>
                    <a:lnTo>
                      <a:pt x="781" y="6"/>
                    </a:lnTo>
                    <a:lnTo>
                      <a:pt x="776" y="6"/>
                    </a:lnTo>
                    <a:lnTo>
                      <a:pt x="772" y="5"/>
                    </a:lnTo>
                    <a:lnTo>
                      <a:pt x="767" y="5"/>
                    </a:lnTo>
                    <a:lnTo>
                      <a:pt x="763" y="4"/>
                    </a:lnTo>
                    <a:lnTo>
                      <a:pt x="758" y="4"/>
                    </a:lnTo>
                    <a:lnTo>
                      <a:pt x="754" y="3"/>
                    </a:lnTo>
                    <a:lnTo>
                      <a:pt x="749" y="3"/>
                    </a:lnTo>
                    <a:lnTo>
                      <a:pt x="745" y="2"/>
                    </a:lnTo>
                    <a:lnTo>
                      <a:pt x="740" y="2"/>
                    </a:lnTo>
                    <a:lnTo>
                      <a:pt x="736" y="2"/>
                    </a:lnTo>
                    <a:lnTo>
                      <a:pt x="731" y="1"/>
                    </a:lnTo>
                    <a:lnTo>
                      <a:pt x="727" y="1"/>
                    </a:lnTo>
                    <a:lnTo>
                      <a:pt x="723" y="1"/>
                    </a:lnTo>
                    <a:lnTo>
                      <a:pt x="718" y="0"/>
                    </a:lnTo>
                    <a:lnTo>
                      <a:pt x="714" y="0"/>
                    </a:lnTo>
                    <a:lnTo>
                      <a:pt x="709" y="0"/>
                    </a:lnTo>
                    <a:lnTo>
                      <a:pt x="705" y="0"/>
                    </a:lnTo>
                    <a:lnTo>
                      <a:pt x="700" y="0"/>
                    </a:lnTo>
                    <a:lnTo>
                      <a:pt x="696" y="0"/>
                    </a:lnTo>
                    <a:lnTo>
                      <a:pt x="691" y="0"/>
                    </a:lnTo>
                    <a:lnTo>
                      <a:pt x="687" y="0"/>
                    </a:lnTo>
                    <a:lnTo>
                      <a:pt x="682" y="0"/>
                    </a:lnTo>
                    <a:lnTo>
                      <a:pt x="682" y="719"/>
                    </a:lnTo>
                    <a:close/>
                  </a:path>
                </a:pathLst>
              </a:custGeom>
              <a:noFill/>
              <a:ln w="6350" cap="flat">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grpSp>
        <p:sp>
          <p:nvSpPr>
            <p:cNvPr id="63" name="Rectangle 141"/>
            <p:cNvSpPr>
              <a:spLocks noChangeArrowheads="1"/>
            </p:cNvSpPr>
            <p:nvPr/>
          </p:nvSpPr>
          <p:spPr bwMode="auto">
            <a:xfrm>
              <a:off x="9579985" y="3091211"/>
              <a:ext cx="182880" cy="182880"/>
            </a:xfrm>
            <a:prstGeom prst="rect">
              <a:avLst/>
            </a:prstGeom>
            <a:solidFill>
              <a:schemeClr val="accent3">
                <a:lumMod val="75000"/>
              </a:schemeClr>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Franklin Gothic Medium"/>
              </a:endParaRPr>
            </a:p>
          </p:txBody>
        </p:sp>
        <p:sp>
          <p:nvSpPr>
            <p:cNvPr id="64" name="Rectangle 143"/>
            <p:cNvSpPr>
              <a:spLocks noChangeArrowheads="1"/>
            </p:cNvSpPr>
            <p:nvPr/>
          </p:nvSpPr>
          <p:spPr bwMode="auto">
            <a:xfrm>
              <a:off x="9881997" y="2999626"/>
              <a:ext cx="19228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Shale gas basins included in this study</a:t>
              </a:r>
              <a:endParaRPr kumimoji="0" lang="en-US" altLang="en-US" sz="36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65" name="Rectangle 141"/>
            <p:cNvSpPr>
              <a:spLocks noChangeArrowheads="1"/>
            </p:cNvSpPr>
            <p:nvPr/>
          </p:nvSpPr>
          <p:spPr bwMode="auto">
            <a:xfrm>
              <a:off x="9570755" y="3589612"/>
              <a:ext cx="182880" cy="182880"/>
            </a:xfrm>
            <a:prstGeom prst="rect">
              <a:avLst/>
            </a:prstGeom>
            <a:solidFill>
              <a:srgbClr val="BFBFB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Franklin Gothic Medium"/>
              </a:endParaRPr>
            </a:p>
          </p:txBody>
        </p:sp>
        <p:sp>
          <p:nvSpPr>
            <p:cNvPr id="66" name="Rectangle 143"/>
            <p:cNvSpPr>
              <a:spLocks noChangeArrowheads="1"/>
            </p:cNvSpPr>
            <p:nvPr/>
          </p:nvSpPr>
          <p:spPr bwMode="auto">
            <a:xfrm>
              <a:off x="9872767" y="3440474"/>
              <a:ext cx="1646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panose="020B0604020202020204" pitchFamily="34" charset="0"/>
                </a:rPr>
                <a:t>Production from basins not studied</a:t>
              </a:r>
              <a:endParaRPr kumimoji="0" lang="en-US" altLang="en-US" sz="3600" b="1" i="1"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67" name="Rectangle 143"/>
            <p:cNvSpPr>
              <a:spLocks noChangeArrowheads="1"/>
            </p:cNvSpPr>
            <p:nvPr/>
          </p:nvSpPr>
          <p:spPr bwMode="auto">
            <a:xfrm>
              <a:off x="8399587" y="2669536"/>
              <a:ext cx="30269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Total Shale Gas = 41 billion ft</a:t>
              </a:r>
              <a:r>
                <a:rPr kumimoji="0" lang="en-US" altLang="en-US" sz="1400" b="1" i="0" u="none" strike="noStrike" kern="0" cap="none" spc="0" normalizeH="0" baseline="30000" noProof="0" dirty="0" smtClean="0">
                  <a:ln>
                    <a:noFill/>
                  </a:ln>
                  <a:solidFill>
                    <a:srgbClr val="000000"/>
                  </a:solidFill>
                  <a:effectLst/>
                  <a:uLnTx/>
                  <a:uFillTx/>
                  <a:latin typeface="Arial" panose="020B0604020202020204" pitchFamily="34" charset="0"/>
                </a:rPr>
                <a:t>3</a:t>
              </a: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/day</a:t>
              </a:r>
              <a:endParaRPr kumimoji="0" lang="en-US" altLang="en-US" sz="3600" b="1"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4" name="Group 3"/>
          <p:cNvGrpSpPr/>
          <p:nvPr/>
        </p:nvGrpSpPr>
        <p:grpSpPr>
          <a:xfrm>
            <a:off x="8189290" y="4432756"/>
            <a:ext cx="3608394" cy="1358444"/>
            <a:chOff x="8189290" y="4131720"/>
            <a:chExt cx="3608394" cy="1358444"/>
          </a:xfrm>
        </p:grpSpPr>
        <p:grpSp>
          <p:nvGrpSpPr>
            <p:cNvPr id="58" name="Group 57"/>
            <p:cNvGrpSpPr/>
            <p:nvPr/>
          </p:nvGrpSpPr>
          <p:grpSpPr>
            <a:xfrm>
              <a:off x="8189290" y="4454267"/>
              <a:ext cx="982676" cy="986612"/>
              <a:chOff x="4338638" y="5076825"/>
              <a:chExt cx="1189038" cy="1193800"/>
            </a:xfrm>
            <a:effectLst>
              <a:outerShdw blurRad="50800" dist="38100" dir="2700000" algn="tl" rotWithShape="0">
                <a:prstClr val="black">
                  <a:alpha val="40000"/>
                </a:prstClr>
              </a:outerShdw>
            </a:effectLst>
          </p:grpSpPr>
          <p:sp>
            <p:nvSpPr>
              <p:cNvPr id="70" name="Freeform 12"/>
              <p:cNvSpPr>
                <a:spLocks/>
              </p:cNvSpPr>
              <p:nvPr/>
            </p:nvSpPr>
            <p:spPr bwMode="auto">
              <a:xfrm>
                <a:off x="4679951" y="5076825"/>
                <a:ext cx="254000" cy="596900"/>
              </a:xfrm>
              <a:custGeom>
                <a:avLst/>
                <a:gdLst>
                  <a:gd name="T0" fmla="*/ 305 w 305"/>
                  <a:gd name="T1" fmla="*/ 0 h 719"/>
                  <a:gd name="T2" fmla="*/ 296 w 305"/>
                  <a:gd name="T3" fmla="*/ 0 h 719"/>
                  <a:gd name="T4" fmla="*/ 287 w 305"/>
                  <a:gd name="T5" fmla="*/ 0 h 719"/>
                  <a:gd name="T6" fmla="*/ 278 w 305"/>
                  <a:gd name="T7" fmla="*/ 0 h 719"/>
                  <a:gd name="T8" fmla="*/ 269 w 305"/>
                  <a:gd name="T9" fmla="*/ 0 h 719"/>
                  <a:gd name="T10" fmla="*/ 261 w 305"/>
                  <a:gd name="T11" fmla="*/ 1 h 719"/>
                  <a:gd name="T12" fmla="*/ 252 w 305"/>
                  <a:gd name="T13" fmla="*/ 2 h 719"/>
                  <a:gd name="T14" fmla="*/ 243 w 305"/>
                  <a:gd name="T15" fmla="*/ 2 h 719"/>
                  <a:gd name="T16" fmla="*/ 234 w 305"/>
                  <a:gd name="T17" fmla="*/ 3 h 719"/>
                  <a:gd name="T18" fmla="*/ 225 w 305"/>
                  <a:gd name="T19" fmla="*/ 4 h 719"/>
                  <a:gd name="T20" fmla="*/ 216 w 305"/>
                  <a:gd name="T21" fmla="*/ 5 h 719"/>
                  <a:gd name="T22" fmla="*/ 208 w 305"/>
                  <a:gd name="T23" fmla="*/ 6 h 719"/>
                  <a:gd name="T24" fmla="*/ 199 w 305"/>
                  <a:gd name="T25" fmla="*/ 7 h 719"/>
                  <a:gd name="T26" fmla="*/ 190 w 305"/>
                  <a:gd name="T27" fmla="*/ 9 h 719"/>
                  <a:gd name="T28" fmla="*/ 181 w 305"/>
                  <a:gd name="T29" fmla="*/ 10 h 719"/>
                  <a:gd name="T30" fmla="*/ 173 w 305"/>
                  <a:gd name="T31" fmla="*/ 12 h 719"/>
                  <a:gd name="T32" fmla="*/ 164 w 305"/>
                  <a:gd name="T33" fmla="*/ 14 h 719"/>
                  <a:gd name="T34" fmla="*/ 155 w 305"/>
                  <a:gd name="T35" fmla="*/ 15 h 719"/>
                  <a:gd name="T36" fmla="*/ 146 w 305"/>
                  <a:gd name="T37" fmla="*/ 17 h 719"/>
                  <a:gd name="T38" fmla="*/ 138 w 305"/>
                  <a:gd name="T39" fmla="*/ 19 h 719"/>
                  <a:gd name="T40" fmla="*/ 129 w 305"/>
                  <a:gd name="T41" fmla="*/ 22 h 719"/>
                  <a:gd name="T42" fmla="*/ 121 w 305"/>
                  <a:gd name="T43" fmla="*/ 24 h 719"/>
                  <a:gd name="T44" fmla="*/ 112 w 305"/>
                  <a:gd name="T45" fmla="*/ 26 h 719"/>
                  <a:gd name="T46" fmla="*/ 104 w 305"/>
                  <a:gd name="T47" fmla="*/ 29 h 719"/>
                  <a:gd name="T48" fmla="*/ 95 w 305"/>
                  <a:gd name="T49" fmla="*/ 31 h 719"/>
                  <a:gd name="T50" fmla="*/ 87 w 305"/>
                  <a:gd name="T51" fmla="*/ 34 h 719"/>
                  <a:gd name="T52" fmla="*/ 78 w 305"/>
                  <a:gd name="T53" fmla="*/ 37 h 719"/>
                  <a:gd name="T54" fmla="*/ 70 w 305"/>
                  <a:gd name="T55" fmla="*/ 39 h 719"/>
                  <a:gd name="T56" fmla="*/ 61 w 305"/>
                  <a:gd name="T57" fmla="*/ 42 h 719"/>
                  <a:gd name="T58" fmla="*/ 53 w 305"/>
                  <a:gd name="T59" fmla="*/ 45 h 719"/>
                  <a:gd name="T60" fmla="*/ 45 w 305"/>
                  <a:gd name="T61" fmla="*/ 49 h 719"/>
                  <a:gd name="T62" fmla="*/ 36 w 305"/>
                  <a:gd name="T63" fmla="*/ 52 h 719"/>
                  <a:gd name="T64" fmla="*/ 28 w 305"/>
                  <a:gd name="T65" fmla="*/ 55 h 719"/>
                  <a:gd name="T66" fmla="*/ 20 w 305"/>
                  <a:gd name="T67" fmla="*/ 59 h 719"/>
                  <a:gd name="T68" fmla="*/ 12 w 305"/>
                  <a:gd name="T69" fmla="*/ 62 h 719"/>
                  <a:gd name="T70" fmla="*/ 4 w 305"/>
                  <a:gd name="T71" fmla="*/ 66 h 719"/>
                  <a:gd name="T72" fmla="*/ 305 w 305"/>
                  <a:gd name="T73"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719">
                    <a:moveTo>
                      <a:pt x="305" y="719"/>
                    </a:moveTo>
                    <a:lnTo>
                      <a:pt x="305" y="0"/>
                    </a:lnTo>
                    <a:lnTo>
                      <a:pt x="301" y="0"/>
                    </a:lnTo>
                    <a:lnTo>
                      <a:pt x="296" y="0"/>
                    </a:lnTo>
                    <a:lnTo>
                      <a:pt x="292" y="0"/>
                    </a:lnTo>
                    <a:lnTo>
                      <a:pt x="287" y="0"/>
                    </a:lnTo>
                    <a:lnTo>
                      <a:pt x="283" y="0"/>
                    </a:lnTo>
                    <a:lnTo>
                      <a:pt x="278" y="0"/>
                    </a:lnTo>
                    <a:lnTo>
                      <a:pt x="274" y="0"/>
                    </a:lnTo>
                    <a:lnTo>
                      <a:pt x="269" y="0"/>
                    </a:lnTo>
                    <a:lnTo>
                      <a:pt x="265" y="1"/>
                    </a:lnTo>
                    <a:lnTo>
                      <a:pt x="261" y="1"/>
                    </a:lnTo>
                    <a:lnTo>
                      <a:pt x="256" y="1"/>
                    </a:lnTo>
                    <a:lnTo>
                      <a:pt x="252" y="2"/>
                    </a:lnTo>
                    <a:lnTo>
                      <a:pt x="247" y="2"/>
                    </a:lnTo>
                    <a:lnTo>
                      <a:pt x="243" y="2"/>
                    </a:lnTo>
                    <a:lnTo>
                      <a:pt x="238" y="3"/>
                    </a:lnTo>
                    <a:lnTo>
                      <a:pt x="234" y="3"/>
                    </a:lnTo>
                    <a:lnTo>
                      <a:pt x="230" y="4"/>
                    </a:lnTo>
                    <a:lnTo>
                      <a:pt x="225" y="4"/>
                    </a:lnTo>
                    <a:lnTo>
                      <a:pt x="221" y="5"/>
                    </a:lnTo>
                    <a:lnTo>
                      <a:pt x="216" y="5"/>
                    </a:lnTo>
                    <a:lnTo>
                      <a:pt x="212" y="6"/>
                    </a:lnTo>
                    <a:lnTo>
                      <a:pt x="208" y="6"/>
                    </a:lnTo>
                    <a:lnTo>
                      <a:pt x="203" y="7"/>
                    </a:lnTo>
                    <a:lnTo>
                      <a:pt x="199" y="7"/>
                    </a:lnTo>
                    <a:lnTo>
                      <a:pt x="194" y="8"/>
                    </a:lnTo>
                    <a:lnTo>
                      <a:pt x="190" y="9"/>
                    </a:lnTo>
                    <a:lnTo>
                      <a:pt x="186" y="10"/>
                    </a:lnTo>
                    <a:lnTo>
                      <a:pt x="181" y="10"/>
                    </a:lnTo>
                    <a:lnTo>
                      <a:pt x="177" y="11"/>
                    </a:lnTo>
                    <a:lnTo>
                      <a:pt x="173" y="12"/>
                    </a:lnTo>
                    <a:lnTo>
                      <a:pt x="168" y="13"/>
                    </a:lnTo>
                    <a:lnTo>
                      <a:pt x="164" y="14"/>
                    </a:lnTo>
                    <a:lnTo>
                      <a:pt x="160" y="15"/>
                    </a:lnTo>
                    <a:lnTo>
                      <a:pt x="155" y="15"/>
                    </a:lnTo>
                    <a:lnTo>
                      <a:pt x="151" y="16"/>
                    </a:lnTo>
                    <a:lnTo>
                      <a:pt x="146" y="17"/>
                    </a:lnTo>
                    <a:lnTo>
                      <a:pt x="142" y="18"/>
                    </a:lnTo>
                    <a:lnTo>
                      <a:pt x="138" y="19"/>
                    </a:lnTo>
                    <a:lnTo>
                      <a:pt x="134" y="20"/>
                    </a:lnTo>
                    <a:lnTo>
                      <a:pt x="129" y="22"/>
                    </a:lnTo>
                    <a:lnTo>
                      <a:pt x="125" y="23"/>
                    </a:lnTo>
                    <a:lnTo>
                      <a:pt x="121" y="24"/>
                    </a:lnTo>
                    <a:lnTo>
                      <a:pt x="116" y="25"/>
                    </a:lnTo>
                    <a:lnTo>
                      <a:pt x="112" y="26"/>
                    </a:lnTo>
                    <a:lnTo>
                      <a:pt x="108" y="27"/>
                    </a:lnTo>
                    <a:lnTo>
                      <a:pt x="104" y="29"/>
                    </a:lnTo>
                    <a:lnTo>
                      <a:pt x="99" y="30"/>
                    </a:lnTo>
                    <a:lnTo>
                      <a:pt x="95" y="31"/>
                    </a:lnTo>
                    <a:lnTo>
                      <a:pt x="91" y="32"/>
                    </a:lnTo>
                    <a:lnTo>
                      <a:pt x="87" y="34"/>
                    </a:lnTo>
                    <a:lnTo>
                      <a:pt x="82" y="35"/>
                    </a:lnTo>
                    <a:lnTo>
                      <a:pt x="78" y="37"/>
                    </a:lnTo>
                    <a:lnTo>
                      <a:pt x="74" y="38"/>
                    </a:lnTo>
                    <a:lnTo>
                      <a:pt x="70" y="39"/>
                    </a:lnTo>
                    <a:lnTo>
                      <a:pt x="66" y="41"/>
                    </a:lnTo>
                    <a:lnTo>
                      <a:pt x="61" y="42"/>
                    </a:lnTo>
                    <a:lnTo>
                      <a:pt x="57" y="44"/>
                    </a:lnTo>
                    <a:lnTo>
                      <a:pt x="53" y="45"/>
                    </a:lnTo>
                    <a:lnTo>
                      <a:pt x="49" y="47"/>
                    </a:lnTo>
                    <a:lnTo>
                      <a:pt x="45" y="49"/>
                    </a:lnTo>
                    <a:lnTo>
                      <a:pt x="41" y="50"/>
                    </a:lnTo>
                    <a:lnTo>
                      <a:pt x="36" y="52"/>
                    </a:lnTo>
                    <a:lnTo>
                      <a:pt x="32" y="54"/>
                    </a:lnTo>
                    <a:lnTo>
                      <a:pt x="28" y="55"/>
                    </a:lnTo>
                    <a:lnTo>
                      <a:pt x="24" y="57"/>
                    </a:lnTo>
                    <a:lnTo>
                      <a:pt x="20" y="59"/>
                    </a:lnTo>
                    <a:lnTo>
                      <a:pt x="16" y="61"/>
                    </a:lnTo>
                    <a:lnTo>
                      <a:pt x="12" y="62"/>
                    </a:lnTo>
                    <a:lnTo>
                      <a:pt x="8" y="64"/>
                    </a:lnTo>
                    <a:lnTo>
                      <a:pt x="4" y="66"/>
                    </a:lnTo>
                    <a:lnTo>
                      <a:pt x="0" y="68"/>
                    </a:lnTo>
                    <a:lnTo>
                      <a:pt x="305" y="719"/>
                    </a:lnTo>
                  </a:path>
                </a:pathLst>
              </a:custGeom>
              <a:solidFill>
                <a:sysClr val="window" lastClr="FFFFFF">
                  <a:lumMod val="75000"/>
                </a:sysClr>
              </a:solidFill>
              <a:ln w="0">
                <a:solidFill>
                  <a:sysClr val="window" lastClr="FFFFFF">
                    <a:lumMod val="50000"/>
                  </a:sysClr>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1" name="Freeform 13"/>
              <p:cNvSpPr>
                <a:spLocks/>
              </p:cNvSpPr>
              <p:nvPr/>
            </p:nvSpPr>
            <p:spPr bwMode="auto">
              <a:xfrm>
                <a:off x="4679951" y="5076825"/>
                <a:ext cx="254000" cy="596900"/>
              </a:xfrm>
              <a:custGeom>
                <a:avLst/>
                <a:gdLst>
                  <a:gd name="T0" fmla="*/ 305 w 305"/>
                  <a:gd name="T1" fmla="*/ 0 h 719"/>
                  <a:gd name="T2" fmla="*/ 296 w 305"/>
                  <a:gd name="T3" fmla="*/ 0 h 719"/>
                  <a:gd name="T4" fmla="*/ 287 w 305"/>
                  <a:gd name="T5" fmla="*/ 0 h 719"/>
                  <a:gd name="T6" fmla="*/ 278 w 305"/>
                  <a:gd name="T7" fmla="*/ 0 h 719"/>
                  <a:gd name="T8" fmla="*/ 269 w 305"/>
                  <a:gd name="T9" fmla="*/ 0 h 719"/>
                  <a:gd name="T10" fmla="*/ 261 w 305"/>
                  <a:gd name="T11" fmla="*/ 1 h 719"/>
                  <a:gd name="T12" fmla="*/ 252 w 305"/>
                  <a:gd name="T13" fmla="*/ 2 h 719"/>
                  <a:gd name="T14" fmla="*/ 243 w 305"/>
                  <a:gd name="T15" fmla="*/ 2 h 719"/>
                  <a:gd name="T16" fmla="*/ 234 w 305"/>
                  <a:gd name="T17" fmla="*/ 3 h 719"/>
                  <a:gd name="T18" fmla="*/ 225 w 305"/>
                  <a:gd name="T19" fmla="*/ 4 h 719"/>
                  <a:gd name="T20" fmla="*/ 216 w 305"/>
                  <a:gd name="T21" fmla="*/ 5 h 719"/>
                  <a:gd name="T22" fmla="*/ 208 w 305"/>
                  <a:gd name="T23" fmla="*/ 6 h 719"/>
                  <a:gd name="T24" fmla="*/ 199 w 305"/>
                  <a:gd name="T25" fmla="*/ 7 h 719"/>
                  <a:gd name="T26" fmla="*/ 190 w 305"/>
                  <a:gd name="T27" fmla="*/ 9 h 719"/>
                  <a:gd name="T28" fmla="*/ 181 w 305"/>
                  <a:gd name="T29" fmla="*/ 10 h 719"/>
                  <a:gd name="T30" fmla="*/ 173 w 305"/>
                  <a:gd name="T31" fmla="*/ 12 h 719"/>
                  <a:gd name="T32" fmla="*/ 164 w 305"/>
                  <a:gd name="T33" fmla="*/ 14 h 719"/>
                  <a:gd name="T34" fmla="*/ 155 w 305"/>
                  <a:gd name="T35" fmla="*/ 15 h 719"/>
                  <a:gd name="T36" fmla="*/ 146 w 305"/>
                  <a:gd name="T37" fmla="*/ 17 h 719"/>
                  <a:gd name="T38" fmla="*/ 138 w 305"/>
                  <a:gd name="T39" fmla="*/ 19 h 719"/>
                  <a:gd name="T40" fmla="*/ 129 w 305"/>
                  <a:gd name="T41" fmla="*/ 22 h 719"/>
                  <a:gd name="T42" fmla="*/ 121 w 305"/>
                  <a:gd name="T43" fmla="*/ 24 h 719"/>
                  <a:gd name="T44" fmla="*/ 112 w 305"/>
                  <a:gd name="T45" fmla="*/ 26 h 719"/>
                  <a:gd name="T46" fmla="*/ 104 w 305"/>
                  <a:gd name="T47" fmla="*/ 29 h 719"/>
                  <a:gd name="T48" fmla="*/ 95 w 305"/>
                  <a:gd name="T49" fmla="*/ 31 h 719"/>
                  <a:gd name="T50" fmla="*/ 87 w 305"/>
                  <a:gd name="T51" fmla="*/ 34 h 719"/>
                  <a:gd name="T52" fmla="*/ 78 w 305"/>
                  <a:gd name="T53" fmla="*/ 37 h 719"/>
                  <a:gd name="T54" fmla="*/ 70 w 305"/>
                  <a:gd name="T55" fmla="*/ 39 h 719"/>
                  <a:gd name="T56" fmla="*/ 61 w 305"/>
                  <a:gd name="T57" fmla="*/ 42 h 719"/>
                  <a:gd name="T58" fmla="*/ 53 w 305"/>
                  <a:gd name="T59" fmla="*/ 45 h 719"/>
                  <a:gd name="T60" fmla="*/ 45 w 305"/>
                  <a:gd name="T61" fmla="*/ 49 h 719"/>
                  <a:gd name="T62" fmla="*/ 36 w 305"/>
                  <a:gd name="T63" fmla="*/ 52 h 719"/>
                  <a:gd name="T64" fmla="*/ 28 w 305"/>
                  <a:gd name="T65" fmla="*/ 55 h 719"/>
                  <a:gd name="T66" fmla="*/ 20 w 305"/>
                  <a:gd name="T67" fmla="*/ 59 h 719"/>
                  <a:gd name="T68" fmla="*/ 12 w 305"/>
                  <a:gd name="T69" fmla="*/ 62 h 719"/>
                  <a:gd name="T70" fmla="*/ 4 w 305"/>
                  <a:gd name="T71" fmla="*/ 66 h 719"/>
                  <a:gd name="T72" fmla="*/ 305 w 305"/>
                  <a:gd name="T73" fmla="*/ 719 h 7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05" h="719">
                    <a:moveTo>
                      <a:pt x="305" y="719"/>
                    </a:moveTo>
                    <a:lnTo>
                      <a:pt x="305" y="0"/>
                    </a:lnTo>
                    <a:lnTo>
                      <a:pt x="301" y="0"/>
                    </a:lnTo>
                    <a:lnTo>
                      <a:pt x="296" y="0"/>
                    </a:lnTo>
                    <a:lnTo>
                      <a:pt x="292" y="0"/>
                    </a:lnTo>
                    <a:lnTo>
                      <a:pt x="287" y="0"/>
                    </a:lnTo>
                    <a:lnTo>
                      <a:pt x="283" y="0"/>
                    </a:lnTo>
                    <a:lnTo>
                      <a:pt x="278" y="0"/>
                    </a:lnTo>
                    <a:lnTo>
                      <a:pt x="274" y="0"/>
                    </a:lnTo>
                    <a:lnTo>
                      <a:pt x="269" y="0"/>
                    </a:lnTo>
                    <a:lnTo>
                      <a:pt x="265" y="1"/>
                    </a:lnTo>
                    <a:lnTo>
                      <a:pt x="261" y="1"/>
                    </a:lnTo>
                    <a:lnTo>
                      <a:pt x="256" y="1"/>
                    </a:lnTo>
                    <a:lnTo>
                      <a:pt x="252" y="2"/>
                    </a:lnTo>
                    <a:lnTo>
                      <a:pt x="247" y="2"/>
                    </a:lnTo>
                    <a:lnTo>
                      <a:pt x="243" y="2"/>
                    </a:lnTo>
                    <a:lnTo>
                      <a:pt x="238" y="3"/>
                    </a:lnTo>
                    <a:lnTo>
                      <a:pt x="234" y="3"/>
                    </a:lnTo>
                    <a:lnTo>
                      <a:pt x="230" y="4"/>
                    </a:lnTo>
                    <a:lnTo>
                      <a:pt x="225" y="4"/>
                    </a:lnTo>
                    <a:lnTo>
                      <a:pt x="221" y="5"/>
                    </a:lnTo>
                    <a:lnTo>
                      <a:pt x="216" y="5"/>
                    </a:lnTo>
                    <a:lnTo>
                      <a:pt x="212" y="6"/>
                    </a:lnTo>
                    <a:lnTo>
                      <a:pt x="208" y="6"/>
                    </a:lnTo>
                    <a:lnTo>
                      <a:pt x="203" y="7"/>
                    </a:lnTo>
                    <a:lnTo>
                      <a:pt x="199" y="7"/>
                    </a:lnTo>
                    <a:lnTo>
                      <a:pt x="194" y="8"/>
                    </a:lnTo>
                    <a:lnTo>
                      <a:pt x="190" y="9"/>
                    </a:lnTo>
                    <a:lnTo>
                      <a:pt x="186" y="10"/>
                    </a:lnTo>
                    <a:lnTo>
                      <a:pt x="181" y="10"/>
                    </a:lnTo>
                    <a:lnTo>
                      <a:pt x="177" y="11"/>
                    </a:lnTo>
                    <a:lnTo>
                      <a:pt x="173" y="12"/>
                    </a:lnTo>
                    <a:lnTo>
                      <a:pt x="168" y="13"/>
                    </a:lnTo>
                    <a:lnTo>
                      <a:pt x="164" y="14"/>
                    </a:lnTo>
                    <a:lnTo>
                      <a:pt x="160" y="15"/>
                    </a:lnTo>
                    <a:lnTo>
                      <a:pt x="155" y="15"/>
                    </a:lnTo>
                    <a:lnTo>
                      <a:pt x="151" y="16"/>
                    </a:lnTo>
                    <a:lnTo>
                      <a:pt x="146" y="17"/>
                    </a:lnTo>
                    <a:lnTo>
                      <a:pt x="142" y="18"/>
                    </a:lnTo>
                    <a:lnTo>
                      <a:pt x="138" y="19"/>
                    </a:lnTo>
                    <a:lnTo>
                      <a:pt x="134" y="20"/>
                    </a:lnTo>
                    <a:lnTo>
                      <a:pt x="129" y="22"/>
                    </a:lnTo>
                    <a:lnTo>
                      <a:pt x="125" y="23"/>
                    </a:lnTo>
                    <a:lnTo>
                      <a:pt x="121" y="24"/>
                    </a:lnTo>
                    <a:lnTo>
                      <a:pt x="116" y="25"/>
                    </a:lnTo>
                    <a:lnTo>
                      <a:pt x="112" y="26"/>
                    </a:lnTo>
                    <a:lnTo>
                      <a:pt x="108" y="27"/>
                    </a:lnTo>
                    <a:lnTo>
                      <a:pt x="104" y="29"/>
                    </a:lnTo>
                    <a:lnTo>
                      <a:pt x="99" y="30"/>
                    </a:lnTo>
                    <a:lnTo>
                      <a:pt x="95" y="31"/>
                    </a:lnTo>
                    <a:lnTo>
                      <a:pt x="91" y="32"/>
                    </a:lnTo>
                    <a:lnTo>
                      <a:pt x="87" y="34"/>
                    </a:lnTo>
                    <a:lnTo>
                      <a:pt x="82" y="35"/>
                    </a:lnTo>
                    <a:lnTo>
                      <a:pt x="78" y="37"/>
                    </a:lnTo>
                    <a:lnTo>
                      <a:pt x="74" y="38"/>
                    </a:lnTo>
                    <a:lnTo>
                      <a:pt x="70" y="39"/>
                    </a:lnTo>
                    <a:lnTo>
                      <a:pt x="66" y="41"/>
                    </a:lnTo>
                    <a:lnTo>
                      <a:pt x="61" y="42"/>
                    </a:lnTo>
                    <a:lnTo>
                      <a:pt x="57" y="44"/>
                    </a:lnTo>
                    <a:lnTo>
                      <a:pt x="53" y="45"/>
                    </a:lnTo>
                    <a:lnTo>
                      <a:pt x="49" y="47"/>
                    </a:lnTo>
                    <a:lnTo>
                      <a:pt x="45" y="49"/>
                    </a:lnTo>
                    <a:lnTo>
                      <a:pt x="41" y="50"/>
                    </a:lnTo>
                    <a:lnTo>
                      <a:pt x="36" y="52"/>
                    </a:lnTo>
                    <a:lnTo>
                      <a:pt x="32" y="54"/>
                    </a:lnTo>
                    <a:lnTo>
                      <a:pt x="28" y="55"/>
                    </a:lnTo>
                    <a:lnTo>
                      <a:pt x="24" y="57"/>
                    </a:lnTo>
                    <a:lnTo>
                      <a:pt x="20" y="59"/>
                    </a:lnTo>
                    <a:lnTo>
                      <a:pt x="16" y="61"/>
                    </a:lnTo>
                    <a:lnTo>
                      <a:pt x="12" y="62"/>
                    </a:lnTo>
                    <a:lnTo>
                      <a:pt x="8" y="64"/>
                    </a:lnTo>
                    <a:lnTo>
                      <a:pt x="4" y="66"/>
                    </a:lnTo>
                    <a:lnTo>
                      <a:pt x="0" y="68"/>
                    </a:lnTo>
                    <a:lnTo>
                      <a:pt x="305" y="719"/>
                    </a:lnTo>
                    <a:close/>
                  </a:path>
                </a:pathLst>
              </a:custGeom>
              <a:noFill/>
              <a:ln w="6350" cap="flat">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2" name="Freeform 14"/>
              <p:cNvSpPr>
                <a:spLocks/>
              </p:cNvSpPr>
              <p:nvPr/>
            </p:nvSpPr>
            <p:spPr bwMode="auto">
              <a:xfrm>
                <a:off x="4338638" y="5076825"/>
                <a:ext cx="1189038" cy="1193800"/>
              </a:xfrm>
              <a:custGeom>
                <a:avLst/>
                <a:gdLst>
                  <a:gd name="T0" fmla="*/ 360 w 1434"/>
                  <a:gd name="T1" fmla="*/ 95 h 1438"/>
                  <a:gd name="T2" fmla="*/ 303 w 1434"/>
                  <a:gd name="T3" fmla="*/ 132 h 1438"/>
                  <a:gd name="T4" fmla="*/ 250 w 1434"/>
                  <a:gd name="T5" fmla="*/ 173 h 1438"/>
                  <a:gd name="T6" fmla="*/ 201 w 1434"/>
                  <a:gd name="T7" fmla="*/ 220 h 1438"/>
                  <a:gd name="T8" fmla="*/ 156 w 1434"/>
                  <a:gd name="T9" fmla="*/ 271 h 1438"/>
                  <a:gd name="T10" fmla="*/ 117 w 1434"/>
                  <a:gd name="T11" fmla="*/ 326 h 1438"/>
                  <a:gd name="T12" fmla="*/ 83 w 1434"/>
                  <a:gd name="T13" fmla="*/ 384 h 1438"/>
                  <a:gd name="T14" fmla="*/ 54 w 1434"/>
                  <a:gd name="T15" fmla="*/ 446 h 1438"/>
                  <a:gd name="T16" fmla="*/ 31 w 1434"/>
                  <a:gd name="T17" fmla="*/ 510 h 1438"/>
                  <a:gd name="T18" fmla="*/ 15 w 1434"/>
                  <a:gd name="T19" fmla="*/ 575 h 1438"/>
                  <a:gd name="T20" fmla="*/ 4 w 1434"/>
                  <a:gd name="T21" fmla="*/ 642 h 1438"/>
                  <a:gd name="T22" fmla="*/ 0 w 1434"/>
                  <a:gd name="T23" fmla="*/ 710 h 1438"/>
                  <a:gd name="T24" fmla="*/ 3 w 1434"/>
                  <a:gd name="T25" fmla="*/ 778 h 1438"/>
                  <a:gd name="T26" fmla="*/ 11 w 1434"/>
                  <a:gd name="T27" fmla="*/ 845 h 1438"/>
                  <a:gd name="T28" fmla="*/ 26 w 1434"/>
                  <a:gd name="T29" fmla="*/ 911 h 1438"/>
                  <a:gd name="T30" fmla="*/ 47 w 1434"/>
                  <a:gd name="T31" fmla="*/ 975 h 1438"/>
                  <a:gd name="T32" fmla="*/ 74 w 1434"/>
                  <a:gd name="T33" fmla="*/ 1038 h 1438"/>
                  <a:gd name="T34" fmla="*/ 107 w 1434"/>
                  <a:gd name="T35" fmla="*/ 1097 h 1438"/>
                  <a:gd name="T36" fmla="*/ 145 w 1434"/>
                  <a:gd name="T37" fmla="*/ 1153 h 1438"/>
                  <a:gd name="T38" fmla="*/ 188 w 1434"/>
                  <a:gd name="T39" fmla="*/ 1205 h 1438"/>
                  <a:gd name="T40" fmla="*/ 236 w 1434"/>
                  <a:gd name="T41" fmla="*/ 1253 h 1438"/>
                  <a:gd name="T42" fmla="*/ 288 w 1434"/>
                  <a:gd name="T43" fmla="*/ 1296 h 1438"/>
                  <a:gd name="T44" fmla="*/ 344 w 1434"/>
                  <a:gd name="T45" fmla="*/ 1334 h 1438"/>
                  <a:gd name="T46" fmla="*/ 404 w 1434"/>
                  <a:gd name="T47" fmla="*/ 1366 h 1438"/>
                  <a:gd name="T48" fmla="*/ 466 w 1434"/>
                  <a:gd name="T49" fmla="*/ 1393 h 1438"/>
                  <a:gd name="T50" fmla="*/ 530 w 1434"/>
                  <a:gd name="T51" fmla="*/ 1414 h 1438"/>
                  <a:gd name="T52" fmla="*/ 596 w 1434"/>
                  <a:gd name="T53" fmla="*/ 1428 h 1438"/>
                  <a:gd name="T54" fmla="*/ 663 w 1434"/>
                  <a:gd name="T55" fmla="*/ 1436 h 1438"/>
                  <a:gd name="T56" fmla="*/ 731 w 1434"/>
                  <a:gd name="T57" fmla="*/ 1438 h 1438"/>
                  <a:gd name="T58" fmla="*/ 798 w 1434"/>
                  <a:gd name="T59" fmla="*/ 1434 h 1438"/>
                  <a:gd name="T60" fmla="*/ 865 w 1434"/>
                  <a:gd name="T61" fmla="*/ 1423 h 1438"/>
                  <a:gd name="T62" fmla="*/ 930 w 1434"/>
                  <a:gd name="T63" fmla="*/ 1406 h 1438"/>
                  <a:gd name="T64" fmla="*/ 993 w 1434"/>
                  <a:gd name="T65" fmla="*/ 1383 h 1438"/>
                  <a:gd name="T66" fmla="*/ 1054 w 1434"/>
                  <a:gd name="T67" fmla="*/ 1354 h 1438"/>
                  <a:gd name="T68" fmla="*/ 1112 w 1434"/>
                  <a:gd name="T69" fmla="*/ 1319 h 1438"/>
                  <a:gd name="T70" fmla="*/ 1167 w 1434"/>
                  <a:gd name="T71" fmla="*/ 1279 h 1438"/>
                  <a:gd name="T72" fmla="*/ 1217 w 1434"/>
                  <a:gd name="T73" fmla="*/ 1234 h 1438"/>
                  <a:gd name="T74" fmla="*/ 1263 w 1434"/>
                  <a:gd name="T75" fmla="*/ 1185 h 1438"/>
                  <a:gd name="T76" fmla="*/ 1305 w 1434"/>
                  <a:gd name="T77" fmla="*/ 1131 h 1438"/>
                  <a:gd name="T78" fmla="*/ 1341 w 1434"/>
                  <a:gd name="T79" fmla="*/ 1073 h 1438"/>
                  <a:gd name="T80" fmla="*/ 1371 w 1434"/>
                  <a:gd name="T81" fmla="*/ 1013 h 1438"/>
                  <a:gd name="T82" fmla="*/ 1396 w 1434"/>
                  <a:gd name="T83" fmla="*/ 950 h 1438"/>
                  <a:gd name="T84" fmla="*/ 1414 w 1434"/>
                  <a:gd name="T85" fmla="*/ 885 h 1438"/>
                  <a:gd name="T86" fmla="*/ 1427 w 1434"/>
                  <a:gd name="T87" fmla="*/ 818 h 1438"/>
                  <a:gd name="T88" fmla="*/ 1433 w 1434"/>
                  <a:gd name="T89" fmla="*/ 751 h 1438"/>
                  <a:gd name="T90" fmla="*/ 1433 w 1434"/>
                  <a:gd name="T91" fmla="*/ 683 h 1438"/>
                  <a:gd name="T92" fmla="*/ 1426 w 1434"/>
                  <a:gd name="T93" fmla="*/ 615 h 1438"/>
                  <a:gd name="T94" fmla="*/ 1413 w 1434"/>
                  <a:gd name="T95" fmla="*/ 549 h 1438"/>
                  <a:gd name="T96" fmla="*/ 1394 w 1434"/>
                  <a:gd name="T97" fmla="*/ 484 h 1438"/>
                  <a:gd name="T98" fmla="*/ 1369 w 1434"/>
                  <a:gd name="T99" fmla="*/ 421 h 1438"/>
                  <a:gd name="T100" fmla="*/ 1338 w 1434"/>
                  <a:gd name="T101" fmla="*/ 361 h 1438"/>
                  <a:gd name="T102" fmla="*/ 1302 w 1434"/>
                  <a:gd name="T103" fmla="*/ 303 h 1438"/>
                  <a:gd name="T104" fmla="*/ 1261 w 1434"/>
                  <a:gd name="T105" fmla="*/ 250 h 1438"/>
                  <a:gd name="T106" fmla="*/ 1214 w 1434"/>
                  <a:gd name="T107" fmla="*/ 201 h 1438"/>
                  <a:gd name="T108" fmla="*/ 1163 w 1434"/>
                  <a:gd name="T109" fmla="*/ 156 h 1438"/>
                  <a:gd name="T110" fmla="*/ 1109 w 1434"/>
                  <a:gd name="T111" fmla="*/ 116 h 1438"/>
                  <a:gd name="T112" fmla="*/ 1050 w 1434"/>
                  <a:gd name="T113" fmla="*/ 82 h 1438"/>
                  <a:gd name="T114" fmla="*/ 989 w 1434"/>
                  <a:gd name="T115" fmla="*/ 53 h 1438"/>
                  <a:gd name="T116" fmla="*/ 926 w 1434"/>
                  <a:gd name="T117" fmla="*/ 31 h 1438"/>
                  <a:gd name="T118" fmla="*/ 860 w 1434"/>
                  <a:gd name="T119" fmla="*/ 14 h 1438"/>
                  <a:gd name="T120" fmla="*/ 793 w 1434"/>
                  <a:gd name="T121" fmla="*/ 4 h 1438"/>
                  <a:gd name="T122" fmla="*/ 726 w 1434"/>
                  <a:gd name="T123"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4" h="1438">
                    <a:moveTo>
                      <a:pt x="717" y="719"/>
                    </a:moveTo>
                    <a:lnTo>
                      <a:pt x="412" y="68"/>
                    </a:lnTo>
                    <a:lnTo>
                      <a:pt x="408" y="70"/>
                    </a:lnTo>
                    <a:lnTo>
                      <a:pt x="404" y="72"/>
                    </a:lnTo>
                    <a:lnTo>
                      <a:pt x="400" y="74"/>
                    </a:lnTo>
                    <a:lnTo>
                      <a:pt x="396" y="76"/>
                    </a:lnTo>
                    <a:lnTo>
                      <a:pt x="392" y="78"/>
                    </a:lnTo>
                    <a:lnTo>
                      <a:pt x="388" y="80"/>
                    </a:lnTo>
                    <a:lnTo>
                      <a:pt x="384" y="82"/>
                    </a:lnTo>
                    <a:lnTo>
                      <a:pt x="380" y="84"/>
                    </a:lnTo>
                    <a:lnTo>
                      <a:pt x="376" y="86"/>
                    </a:lnTo>
                    <a:lnTo>
                      <a:pt x="372" y="89"/>
                    </a:lnTo>
                    <a:lnTo>
                      <a:pt x="368" y="91"/>
                    </a:lnTo>
                    <a:lnTo>
                      <a:pt x="364" y="93"/>
                    </a:lnTo>
                    <a:lnTo>
                      <a:pt x="360" y="95"/>
                    </a:lnTo>
                    <a:lnTo>
                      <a:pt x="356" y="97"/>
                    </a:lnTo>
                    <a:lnTo>
                      <a:pt x="352" y="100"/>
                    </a:lnTo>
                    <a:lnTo>
                      <a:pt x="348" y="102"/>
                    </a:lnTo>
                    <a:lnTo>
                      <a:pt x="344" y="104"/>
                    </a:lnTo>
                    <a:lnTo>
                      <a:pt x="341" y="107"/>
                    </a:lnTo>
                    <a:lnTo>
                      <a:pt x="337" y="109"/>
                    </a:lnTo>
                    <a:lnTo>
                      <a:pt x="333" y="112"/>
                    </a:lnTo>
                    <a:lnTo>
                      <a:pt x="329" y="114"/>
                    </a:lnTo>
                    <a:lnTo>
                      <a:pt x="325" y="116"/>
                    </a:lnTo>
                    <a:lnTo>
                      <a:pt x="322" y="119"/>
                    </a:lnTo>
                    <a:lnTo>
                      <a:pt x="318" y="121"/>
                    </a:lnTo>
                    <a:lnTo>
                      <a:pt x="314" y="124"/>
                    </a:lnTo>
                    <a:lnTo>
                      <a:pt x="310" y="127"/>
                    </a:lnTo>
                    <a:lnTo>
                      <a:pt x="307" y="129"/>
                    </a:lnTo>
                    <a:lnTo>
                      <a:pt x="303" y="132"/>
                    </a:lnTo>
                    <a:lnTo>
                      <a:pt x="299" y="134"/>
                    </a:lnTo>
                    <a:lnTo>
                      <a:pt x="296" y="137"/>
                    </a:lnTo>
                    <a:lnTo>
                      <a:pt x="292" y="140"/>
                    </a:lnTo>
                    <a:lnTo>
                      <a:pt x="288" y="142"/>
                    </a:lnTo>
                    <a:lnTo>
                      <a:pt x="285" y="145"/>
                    </a:lnTo>
                    <a:lnTo>
                      <a:pt x="281" y="148"/>
                    </a:lnTo>
                    <a:lnTo>
                      <a:pt x="278" y="151"/>
                    </a:lnTo>
                    <a:lnTo>
                      <a:pt x="274" y="153"/>
                    </a:lnTo>
                    <a:lnTo>
                      <a:pt x="271" y="156"/>
                    </a:lnTo>
                    <a:lnTo>
                      <a:pt x="267" y="159"/>
                    </a:lnTo>
                    <a:lnTo>
                      <a:pt x="264" y="162"/>
                    </a:lnTo>
                    <a:lnTo>
                      <a:pt x="260" y="165"/>
                    </a:lnTo>
                    <a:lnTo>
                      <a:pt x="257" y="168"/>
                    </a:lnTo>
                    <a:lnTo>
                      <a:pt x="253" y="170"/>
                    </a:lnTo>
                    <a:lnTo>
                      <a:pt x="250" y="173"/>
                    </a:lnTo>
                    <a:lnTo>
                      <a:pt x="246" y="176"/>
                    </a:lnTo>
                    <a:lnTo>
                      <a:pt x="243" y="179"/>
                    </a:lnTo>
                    <a:lnTo>
                      <a:pt x="240" y="182"/>
                    </a:lnTo>
                    <a:lnTo>
                      <a:pt x="236" y="185"/>
                    </a:lnTo>
                    <a:lnTo>
                      <a:pt x="233" y="188"/>
                    </a:lnTo>
                    <a:lnTo>
                      <a:pt x="230" y="191"/>
                    </a:lnTo>
                    <a:lnTo>
                      <a:pt x="226" y="195"/>
                    </a:lnTo>
                    <a:lnTo>
                      <a:pt x="223" y="198"/>
                    </a:lnTo>
                    <a:lnTo>
                      <a:pt x="220" y="201"/>
                    </a:lnTo>
                    <a:lnTo>
                      <a:pt x="217" y="204"/>
                    </a:lnTo>
                    <a:lnTo>
                      <a:pt x="213" y="207"/>
                    </a:lnTo>
                    <a:lnTo>
                      <a:pt x="210" y="210"/>
                    </a:lnTo>
                    <a:lnTo>
                      <a:pt x="207" y="213"/>
                    </a:lnTo>
                    <a:lnTo>
                      <a:pt x="204" y="217"/>
                    </a:lnTo>
                    <a:lnTo>
                      <a:pt x="201" y="220"/>
                    </a:lnTo>
                    <a:lnTo>
                      <a:pt x="198" y="223"/>
                    </a:lnTo>
                    <a:lnTo>
                      <a:pt x="195" y="227"/>
                    </a:lnTo>
                    <a:lnTo>
                      <a:pt x="191" y="230"/>
                    </a:lnTo>
                    <a:lnTo>
                      <a:pt x="188" y="233"/>
                    </a:lnTo>
                    <a:lnTo>
                      <a:pt x="185" y="236"/>
                    </a:lnTo>
                    <a:lnTo>
                      <a:pt x="182" y="240"/>
                    </a:lnTo>
                    <a:lnTo>
                      <a:pt x="179" y="243"/>
                    </a:lnTo>
                    <a:lnTo>
                      <a:pt x="176" y="247"/>
                    </a:lnTo>
                    <a:lnTo>
                      <a:pt x="173" y="250"/>
                    </a:lnTo>
                    <a:lnTo>
                      <a:pt x="171" y="253"/>
                    </a:lnTo>
                    <a:lnTo>
                      <a:pt x="168" y="257"/>
                    </a:lnTo>
                    <a:lnTo>
                      <a:pt x="165" y="260"/>
                    </a:lnTo>
                    <a:lnTo>
                      <a:pt x="162" y="264"/>
                    </a:lnTo>
                    <a:lnTo>
                      <a:pt x="159" y="267"/>
                    </a:lnTo>
                    <a:lnTo>
                      <a:pt x="156" y="271"/>
                    </a:lnTo>
                    <a:lnTo>
                      <a:pt x="153" y="274"/>
                    </a:lnTo>
                    <a:lnTo>
                      <a:pt x="151" y="278"/>
                    </a:lnTo>
                    <a:lnTo>
                      <a:pt x="148" y="282"/>
                    </a:lnTo>
                    <a:lnTo>
                      <a:pt x="145" y="285"/>
                    </a:lnTo>
                    <a:lnTo>
                      <a:pt x="143" y="289"/>
                    </a:lnTo>
                    <a:lnTo>
                      <a:pt x="140" y="292"/>
                    </a:lnTo>
                    <a:lnTo>
                      <a:pt x="137" y="296"/>
                    </a:lnTo>
                    <a:lnTo>
                      <a:pt x="135" y="300"/>
                    </a:lnTo>
                    <a:lnTo>
                      <a:pt x="132" y="303"/>
                    </a:lnTo>
                    <a:lnTo>
                      <a:pt x="129" y="307"/>
                    </a:lnTo>
                    <a:lnTo>
                      <a:pt x="127" y="311"/>
                    </a:lnTo>
                    <a:lnTo>
                      <a:pt x="124" y="315"/>
                    </a:lnTo>
                    <a:lnTo>
                      <a:pt x="122" y="318"/>
                    </a:lnTo>
                    <a:lnTo>
                      <a:pt x="119" y="322"/>
                    </a:lnTo>
                    <a:lnTo>
                      <a:pt x="117" y="326"/>
                    </a:lnTo>
                    <a:lnTo>
                      <a:pt x="114" y="330"/>
                    </a:lnTo>
                    <a:lnTo>
                      <a:pt x="112" y="334"/>
                    </a:lnTo>
                    <a:lnTo>
                      <a:pt x="109" y="337"/>
                    </a:lnTo>
                    <a:lnTo>
                      <a:pt x="107" y="341"/>
                    </a:lnTo>
                    <a:lnTo>
                      <a:pt x="105" y="345"/>
                    </a:lnTo>
                    <a:lnTo>
                      <a:pt x="102" y="349"/>
                    </a:lnTo>
                    <a:lnTo>
                      <a:pt x="100" y="353"/>
                    </a:lnTo>
                    <a:lnTo>
                      <a:pt x="98" y="357"/>
                    </a:lnTo>
                    <a:lnTo>
                      <a:pt x="96" y="361"/>
                    </a:lnTo>
                    <a:lnTo>
                      <a:pt x="93" y="365"/>
                    </a:lnTo>
                    <a:lnTo>
                      <a:pt x="91" y="368"/>
                    </a:lnTo>
                    <a:lnTo>
                      <a:pt x="89" y="372"/>
                    </a:lnTo>
                    <a:lnTo>
                      <a:pt x="87" y="376"/>
                    </a:lnTo>
                    <a:lnTo>
                      <a:pt x="85" y="380"/>
                    </a:lnTo>
                    <a:lnTo>
                      <a:pt x="83" y="384"/>
                    </a:lnTo>
                    <a:lnTo>
                      <a:pt x="80" y="388"/>
                    </a:lnTo>
                    <a:lnTo>
                      <a:pt x="78" y="392"/>
                    </a:lnTo>
                    <a:lnTo>
                      <a:pt x="76" y="396"/>
                    </a:lnTo>
                    <a:lnTo>
                      <a:pt x="74" y="400"/>
                    </a:lnTo>
                    <a:lnTo>
                      <a:pt x="72" y="405"/>
                    </a:lnTo>
                    <a:lnTo>
                      <a:pt x="70" y="409"/>
                    </a:lnTo>
                    <a:lnTo>
                      <a:pt x="68" y="413"/>
                    </a:lnTo>
                    <a:lnTo>
                      <a:pt x="67" y="417"/>
                    </a:lnTo>
                    <a:lnTo>
                      <a:pt x="65" y="421"/>
                    </a:lnTo>
                    <a:lnTo>
                      <a:pt x="63" y="425"/>
                    </a:lnTo>
                    <a:lnTo>
                      <a:pt x="61" y="429"/>
                    </a:lnTo>
                    <a:lnTo>
                      <a:pt x="59" y="433"/>
                    </a:lnTo>
                    <a:lnTo>
                      <a:pt x="57" y="437"/>
                    </a:lnTo>
                    <a:lnTo>
                      <a:pt x="56" y="442"/>
                    </a:lnTo>
                    <a:lnTo>
                      <a:pt x="54" y="446"/>
                    </a:lnTo>
                    <a:lnTo>
                      <a:pt x="52" y="450"/>
                    </a:lnTo>
                    <a:lnTo>
                      <a:pt x="51" y="454"/>
                    </a:lnTo>
                    <a:lnTo>
                      <a:pt x="49" y="458"/>
                    </a:lnTo>
                    <a:lnTo>
                      <a:pt x="47" y="463"/>
                    </a:lnTo>
                    <a:lnTo>
                      <a:pt x="46" y="467"/>
                    </a:lnTo>
                    <a:lnTo>
                      <a:pt x="44" y="471"/>
                    </a:lnTo>
                    <a:lnTo>
                      <a:pt x="43" y="475"/>
                    </a:lnTo>
                    <a:lnTo>
                      <a:pt x="41" y="480"/>
                    </a:lnTo>
                    <a:lnTo>
                      <a:pt x="40" y="484"/>
                    </a:lnTo>
                    <a:lnTo>
                      <a:pt x="38" y="488"/>
                    </a:lnTo>
                    <a:lnTo>
                      <a:pt x="37" y="492"/>
                    </a:lnTo>
                    <a:lnTo>
                      <a:pt x="35" y="497"/>
                    </a:lnTo>
                    <a:lnTo>
                      <a:pt x="34" y="501"/>
                    </a:lnTo>
                    <a:lnTo>
                      <a:pt x="33" y="505"/>
                    </a:lnTo>
                    <a:lnTo>
                      <a:pt x="31" y="510"/>
                    </a:lnTo>
                    <a:lnTo>
                      <a:pt x="30" y="514"/>
                    </a:lnTo>
                    <a:lnTo>
                      <a:pt x="29" y="518"/>
                    </a:lnTo>
                    <a:lnTo>
                      <a:pt x="27" y="523"/>
                    </a:lnTo>
                    <a:lnTo>
                      <a:pt x="26" y="527"/>
                    </a:lnTo>
                    <a:lnTo>
                      <a:pt x="25" y="531"/>
                    </a:lnTo>
                    <a:lnTo>
                      <a:pt x="24" y="536"/>
                    </a:lnTo>
                    <a:lnTo>
                      <a:pt x="23" y="540"/>
                    </a:lnTo>
                    <a:lnTo>
                      <a:pt x="22" y="544"/>
                    </a:lnTo>
                    <a:lnTo>
                      <a:pt x="21" y="549"/>
                    </a:lnTo>
                    <a:lnTo>
                      <a:pt x="20" y="553"/>
                    </a:lnTo>
                    <a:lnTo>
                      <a:pt x="19" y="558"/>
                    </a:lnTo>
                    <a:lnTo>
                      <a:pt x="18" y="562"/>
                    </a:lnTo>
                    <a:lnTo>
                      <a:pt x="17" y="566"/>
                    </a:lnTo>
                    <a:lnTo>
                      <a:pt x="16" y="571"/>
                    </a:lnTo>
                    <a:lnTo>
                      <a:pt x="15" y="575"/>
                    </a:lnTo>
                    <a:lnTo>
                      <a:pt x="14" y="580"/>
                    </a:lnTo>
                    <a:lnTo>
                      <a:pt x="13" y="584"/>
                    </a:lnTo>
                    <a:lnTo>
                      <a:pt x="12" y="589"/>
                    </a:lnTo>
                    <a:lnTo>
                      <a:pt x="11" y="593"/>
                    </a:lnTo>
                    <a:lnTo>
                      <a:pt x="11" y="598"/>
                    </a:lnTo>
                    <a:lnTo>
                      <a:pt x="10" y="602"/>
                    </a:lnTo>
                    <a:lnTo>
                      <a:pt x="9" y="606"/>
                    </a:lnTo>
                    <a:lnTo>
                      <a:pt x="8" y="611"/>
                    </a:lnTo>
                    <a:lnTo>
                      <a:pt x="8" y="615"/>
                    </a:lnTo>
                    <a:lnTo>
                      <a:pt x="7" y="620"/>
                    </a:lnTo>
                    <a:lnTo>
                      <a:pt x="7" y="624"/>
                    </a:lnTo>
                    <a:lnTo>
                      <a:pt x="6" y="629"/>
                    </a:lnTo>
                    <a:lnTo>
                      <a:pt x="5" y="633"/>
                    </a:lnTo>
                    <a:lnTo>
                      <a:pt x="5" y="638"/>
                    </a:lnTo>
                    <a:lnTo>
                      <a:pt x="4" y="642"/>
                    </a:lnTo>
                    <a:lnTo>
                      <a:pt x="4" y="647"/>
                    </a:lnTo>
                    <a:lnTo>
                      <a:pt x="3" y="651"/>
                    </a:lnTo>
                    <a:lnTo>
                      <a:pt x="3" y="656"/>
                    </a:lnTo>
                    <a:lnTo>
                      <a:pt x="3" y="660"/>
                    </a:lnTo>
                    <a:lnTo>
                      <a:pt x="2" y="665"/>
                    </a:lnTo>
                    <a:lnTo>
                      <a:pt x="2" y="669"/>
                    </a:lnTo>
                    <a:lnTo>
                      <a:pt x="2" y="674"/>
                    </a:lnTo>
                    <a:lnTo>
                      <a:pt x="1" y="678"/>
                    </a:lnTo>
                    <a:lnTo>
                      <a:pt x="1" y="683"/>
                    </a:lnTo>
                    <a:lnTo>
                      <a:pt x="1" y="687"/>
                    </a:lnTo>
                    <a:lnTo>
                      <a:pt x="1" y="692"/>
                    </a:lnTo>
                    <a:lnTo>
                      <a:pt x="1" y="696"/>
                    </a:lnTo>
                    <a:lnTo>
                      <a:pt x="1" y="701"/>
                    </a:lnTo>
                    <a:lnTo>
                      <a:pt x="0" y="705"/>
                    </a:lnTo>
                    <a:lnTo>
                      <a:pt x="0" y="710"/>
                    </a:lnTo>
                    <a:lnTo>
                      <a:pt x="0" y="714"/>
                    </a:lnTo>
                    <a:lnTo>
                      <a:pt x="0" y="719"/>
                    </a:lnTo>
                    <a:lnTo>
                      <a:pt x="0" y="724"/>
                    </a:lnTo>
                    <a:lnTo>
                      <a:pt x="0" y="728"/>
                    </a:lnTo>
                    <a:lnTo>
                      <a:pt x="0" y="733"/>
                    </a:lnTo>
                    <a:lnTo>
                      <a:pt x="1" y="737"/>
                    </a:lnTo>
                    <a:lnTo>
                      <a:pt x="1" y="742"/>
                    </a:lnTo>
                    <a:lnTo>
                      <a:pt x="1" y="746"/>
                    </a:lnTo>
                    <a:lnTo>
                      <a:pt x="1" y="751"/>
                    </a:lnTo>
                    <a:lnTo>
                      <a:pt x="1" y="755"/>
                    </a:lnTo>
                    <a:lnTo>
                      <a:pt x="1" y="760"/>
                    </a:lnTo>
                    <a:lnTo>
                      <a:pt x="2" y="764"/>
                    </a:lnTo>
                    <a:lnTo>
                      <a:pt x="2" y="769"/>
                    </a:lnTo>
                    <a:lnTo>
                      <a:pt x="2" y="773"/>
                    </a:lnTo>
                    <a:lnTo>
                      <a:pt x="3" y="778"/>
                    </a:lnTo>
                    <a:lnTo>
                      <a:pt x="3" y="782"/>
                    </a:lnTo>
                    <a:lnTo>
                      <a:pt x="3" y="787"/>
                    </a:lnTo>
                    <a:lnTo>
                      <a:pt x="4" y="791"/>
                    </a:lnTo>
                    <a:lnTo>
                      <a:pt x="4" y="796"/>
                    </a:lnTo>
                    <a:lnTo>
                      <a:pt x="5" y="800"/>
                    </a:lnTo>
                    <a:lnTo>
                      <a:pt x="5" y="805"/>
                    </a:lnTo>
                    <a:lnTo>
                      <a:pt x="6" y="809"/>
                    </a:lnTo>
                    <a:lnTo>
                      <a:pt x="7" y="814"/>
                    </a:lnTo>
                    <a:lnTo>
                      <a:pt x="7" y="818"/>
                    </a:lnTo>
                    <a:lnTo>
                      <a:pt x="8" y="823"/>
                    </a:lnTo>
                    <a:lnTo>
                      <a:pt x="8" y="827"/>
                    </a:lnTo>
                    <a:lnTo>
                      <a:pt x="9" y="832"/>
                    </a:lnTo>
                    <a:lnTo>
                      <a:pt x="10" y="836"/>
                    </a:lnTo>
                    <a:lnTo>
                      <a:pt x="11" y="840"/>
                    </a:lnTo>
                    <a:lnTo>
                      <a:pt x="11" y="845"/>
                    </a:lnTo>
                    <a:lnTo>
                      <a:pt x="12" y="849"/>
                    </a:lnTo>
                    <a:lnTo>
                      <a:pt x="13" y="854"/>
                    </a:lnTo>
                    <a:lnTo>
                      <a:pt x="14" y="858"/>
                    </a:lnTo>
                    <a:lnTo>
                      <a:pt x="15" y="863"/>
                    </a:lnTo>
                    <a:lnTo>
                      <a:pt x="16" y="867"/>
                    </a:lnTo>
                    <a:lnTo>
                      <a:pt x="17" y="872"/>
                    </a:lnTo>
                    <a:lnTo>
                      <a:pt x="18" y="876"/>
                    </a:lnTo>
                    <a:lnTo>
                      <a:pt x="19" y="880"/>
                    </a:lnTo>
                    <a:lnTo>
                      <a:pt x="20" y="885"/>
                    </a:lnTo>
                    <a:lnTo>
                      <a:pt x="21" y="889"/>
                    </a:lnTo>
                    <a:lnTo>
                      <a:pt x="22" y="894"/>
                    </a:lnTo>
                    <a:lnTo>
                      <a:pt x="23" y="898"/>
                    </a:lnTo>
                    <a:lnTo>
                      <a:pt x="24" y="902"/>
                    </a:lnTo>
                    <a:lnTo>
                      <a:pt x="25" y="907"/>
                    </a:lnTo>
                    <a:lnTo>
                      <a:pt x="26" y="911"/>
                    </a:lnTo>
                    <a:lnTo>
                      <a:pt x="27" y="915"/>
                    </a:lnTo>
                    <a:lnTo>
                      <a:pt x="29" y="920"/>
                    </a:lnTo>
                    <a:lnTo>
                      <a:pt x="30" y="924"/>
                    </a:lnTo>
                    <a:lnTo>
                      <a:pt x="31" y="928"/>
                    </a:lnTo>
                    <a:lnTo>
                      <a:pt x="33" y="933"/>
                    </a:lnTo>
                    <a:lnTo>
                      <a:pt x="34" y="937"/>
                    </a:lnTo>
                    <a:lnTo>
                      <a:pt x="35" y="941"/>
                    </a:lnTo>
                    <a:lnTo>
                      <a:pt x="37" y="946"/>
                    </a:lnTo>
                    <a:lnTo>
                      <a:pt x="38" y="950"/>
                    </a:lnTo>
                    <a:lnTo>
                      <a:pt x="40" y="954"/>
                    </a:lnTo>
                    <a:lnTo>
                      <a:pt x="41" y="958"/>
                    </a:lnTo>
                    <a:lnTo>
                      <a:pt x="43" y="963"/>
                    </a:lnTo>
                    <a:lnTo>
                      <a:pt x="44" y="967"/>
                    </a:lnTo>
                    <a:lnTo>
                      <a:pt x="46" y="971"/>
                    </a:lnTo>
                    <a:lnTo>
                      <a:pt x="47" y="975"/>
                    </a:lnTo>
                    <a:lnTo>
                      <a:pt x="49" y="980"/>
                    </a:lnTo>
                    <a:lnTo>
                      <a:pt x="51" y="984"/>
                    </a:lnTo>
                    <a:lnTo>
                      <a:pt x="52" y="988"/>
                    </a:lnTo>
                    <a:lnTo>
                      <a:pt x="54" y="992"/>
                    </a:lnTo>
                    <a:lnTo>
                      <a:pt x="56" y="996"/>
                    </a:lnTo>
                    <a:lnTo>
                      <a:pt x="57" y="1001"/>
                    </a:lnTo>
                    <a:lnTo>
                      <a:pt x="59" y="1005"/>
                    </a:lnTo>
                    <a:lnTo>
                      <a:pt x="61" y="1009"/>
                    </a:lnTo>
                    <a:lnTo>
                      <a:pt x="63" y="1013"/>
                    </a:lnTo>
                    <a:lnTo>
                      <a:pt x="65" y="1017"/>
                    </a:lnTo>
                    <a:lnTo>
                      <a:pt x="67" y="1021"/>
                    </a:lnTo>
                    <a:lnTo>
                      <a:pt x="68" y="1025"/>
                    </a:lnTo>
                    <a:lnTo>
                      <a:pt x="70" y="1029"/>
                    </a:lnTo>
                    <a:lnTo>
                      <a:pt x="72" y="1033"/>
                    </a:lnTo>
                    <a:lnTo>
                      <a:pt x="74" y="1038"/>
                    </a:lnTo>
                    <a:lnTo>
                      <a:pt x="76" y="1042"/>
                    </a:lnTo>
                    <a:lnTo>
                      <a:pt x="78" y="1046"/>
                    </a:lnTo>
                    <a:lnTo>
                      <a:pt x="80" y="1050"/>
                    </a:lnTo>
                    <a:lnTo>
                      <a:pt x="83" y="1054"/>
                    </a:lnTo>
                    <a:lnTo>
                      <a:pt x="85" y="1058"/>
                    </a:lnTo>
                    <a:lnTo>
                      <a:pt x="87" y="1062"/>
                    </a:lnTo>
                    <a:lnTo>
                      <a:pt x="89" y="1066"/>
                    </a:lnTo>
                    <a:lnTo>
                      <a:pt x="91" y="1070"/>
                    </a:lnTo>
                    <a:lnTo>
                      <a:pt x="93" y="1073"/>
                    </a:lnTo>
                    <a:lnTo>
                      <a:pt x="96" y="1077"/>
                    </a:lnTo>
                    <a:lnTo>
                      <a:pt x="98" y="1081"/>
                    </a:lnTo>
                    <a:lnTo>
                      <a:pt x="100" y="1085"/>
                    </a:lnTo>
                    <a:lnTo>
                      <a:pt x="102" y="1089"/>
                    </a:lnTo>
                    <a:lnTo>
                      <a:pt x="105" y="1093"/>
                    </a:lnTo>
                    <a:lnTo>
                      <a:pt x="107" y="1097"/>
                    </a:lnTo>
                    <a:lnTo>
                      <a:pt x="109" y="1101"/>
                    </a:lnTo>
                    <a:lnTo>
                      <a:pt x="112" y="1104"/>
                    </a:lnTo>
                    <a:lnTo>
                      <a:pt x="114" y="1108"/>
                    </a:lnTo>
                    <a:lnTo>
                      <a:pt x="117" y="1112"/>
                    </a:lnTo>
                    <a:lnTo>
                      <a:pt x="119" y="1116"/>
                    </a:lnTo>
                    <a:lnTo>
                      <a:pt x="122" y="1120"/>
                    </a:lnTo>
                    <a:lnTo>
                      <a:pt x="124" y="1123"/>
                    </a:lnTo>
                    <a:lnTo>
                      <a:pt x="127" y="1127"/>
                    </a:lnTo>
                    <a:lnTo>
                      <a:pt x="129" y="1131"/>
                    </a:lnTo>
                    <a:lnTo>
                      <a:pt x="132" y="1135"/>
                    </a:lnTo>
                    <a:lnTo>
                      <a:pt x="135" y="1138"/>
                    </a:lnTo>
                    <a:lnTo>
                      <a:pt x="137" y="1142"/>
                    </a:lnTo>
                    <a:lnTo>
                      <a:pt x="140" y="1146"/>
                    </a:lnTo>
                    <a:lnTo>
                      <a:pt x="143" y="1149"/>
                    </a:lnTo>
                    <a:lnTo>
                      <a:pt x="145" y="1153"/>
                    </a:lnTo>
                    <a:lnTo>
                      <a:pt x="148" y="1156"/>
                    </a:lnTo>
                    <a:lnTo>
                      <a:pt x="151" y="1160"/>
                    </a:lnTo>
                    <a:lnTo>
                      <a:pt x="153" y="1164"/>
                    </a:lnTo>
                    <a:lnTo>
                      <a:pt x="156" y="1167"/>
                    </a:lnTo>
                    <a:lnTo>
                      <a:pt x="159" y="1171"/>
                    </a:lnTo>
                    <a:lnTo>
                      <a:pt x="162" y="1174"/>
                    </a:lnTo>
                    <a:lnTo>
                      <a:pt x="165" y="1178"/>
                    </a:lnTo>
                    <a:lnTo>
                      <a:pt x="168" y="1181"/>
                    </a:lnTo>
                    <a:lnTo>
                      <a:pt x="171" y="1185"/>
                    </a:lnTo>
                    <a:lnTo>
                      <a:pt x="173" y="1188"/>
                    </a:lnTo>
                    <a:lnTo>
                      <a:pt x="176" y="1191"/>
                    </a:lnTo>
                    <a:lnTo>
                      <a:pt x="179" y="1195"/>
                    </a:lnTo>
                    <a:lnTo>
                      <a:pt x="182" y="1198"/>
                    </a:lnTo>
                    <a:lnTo>
                      <a:pt x="185" y="1202"/>
                    </a:lnTo>
                    <a:lnTo>
                      <a:pt x="188" y="1205"/>
                    </a:lnTo>
                    <a:lnTo>
                      <a:pt x="191" y="1208"/>
                    </a:lnTo>
                    <a:lnTo>
                      <a:pt x="195" y="1211"/>
                    </a:lnTo>
                    <a:lnTo>
                      <a:pt x="198" y="1215"/>
                    </a:lnTo>
                    <a:lnTo>
                      <a:pt x="201" y="1218"/>
                    </a:lnTo>
                    <a:lnTo>
                      <a:pt x="204" y="1221"/>
                    </a:lnTo>
                    <a:lnTo>
                      <a:pt x="207" y="1225"/>
                    </a:lnTo>
                    <a:lnTo>
                      <a:pt x="210" y="1228"/>
                    </a:lnTo>
                    <a:lnTo>
                      <a:pt x="213" y="1231"/>
                    </a:lnTo>
                    <a:lnTo>
                      <a:pt x="217" y="1234"/>
                    </a:lnTo>
                    <a:lnTo>
                      <a:pt x="220" y="1237"/>
                    </a:lnTo>
                    <a:lnTo>
                      <a:pt x="223" y="1240"/>
                    </a:lnTo>
                    <a:lnTo>
                      <a:pt x="226" y="1243"/>
                    </a:lnTo>
                    <a:lnTo>
                      <a:pt x="230" y="1247"/>
                    </a:lnTo>
                    <a:lnTo>
                      <a:pt x="233" y="1250"/>
                    </a:lnTo>
                    <a:lnTo>
                      <a:pt x="236" y="1253"/>
                    </a:lnTo>
                    <a:lnTo>
                      <a:pt x="240" y="1256"/>
                    </a:lnTo>
                    <a:lnTo>
                      <a:pt x="243" y="1259"/>
                    </a:lnTo>
                    <a:lnTo>
                      <a:pt x="246" y="1262"/>
                    </a:lnTo>
                    <a:lnTo>
                      <a:pt x="250" y="1265"/>
                    </a:lnTo>
                    <a:lnTo>
                      <a:pt x="253" y="1268"/>
                    </a:lnTo>
                    <a:lnTo>
                      <a:pt x="257" y="1270"/>
                    </a:lnTo>
                    <a:lnTo>
                      <a:pt x="260" y="1273"/>
                    </a:lnTo>
                    <a:lnTo>
                      <a:pt x="264" y="1276"/>
                    </a:lnTo>
                    <a:lnTo>
                      <a:pt x="267" y="1279"/>
                    </a:lnTo>
                    <a:lnTo>
                      <a:pt x="271" y="1282"/>
                    </a:lnTo>
                    <a:lnTo>
                      <a:pt x="274" y="1285"/>
                    </a:lnTo>
                    <a:lnTo>
                      <a:pt x="278" y="1287"/>
                    </a:lnTo>
                    <a:lnTo>
                      <a:pt x="281" y="1290"/>
                    </a:lnTo>
                    <a:lnTo>
                      <a:pt x="285" y="1293"/>
                    </a:lnTo>
                    <a:lnTo>
                      <a:pt x="288" y="1296"/>
                    </a:lnTo>
                    <a:lnTo>
                      <a:pt x="292" y="1298"/>
                    </a:lnTo>
                    <a:lnTo>
                      <a:pt x="296" y="1301"/>
                    </a:lnTo>
                    <a:lnTo>
                      <a:pt x="299" y="1304"/>
                    </a:lnTo>
                    <a:lnTo>
                      <a:pt x="303" y="1306"/>
                    </a:lnTo>
                    <a:lnTo>
                      <a:pt x="307" y="1309"/>
                    </a:lnTo>
                    <a:lnTo>
                      <a:pt x="310" y="1311"/>
                    </a:lnTo>
                    <a:lnTo>
                      <a:pt x="314" y="1314"/>
                    </a:lnTo>
                    <a:lnTo>
                      <a:pt x="318" y="1317"/>
                    </a:lnTo>
                    <a:lnTo>
                      <a:pt x="322" y="1319"/>
                    </a:lnTo>
                    <a:lnTo>
                      <a:pt x="325" y="1322"/>
                    </a:lnTo>
                    <a:lnTo>
                      <a:pt x="329" y="1324"/>
                    </a:lnTo>
                    <a:lnTo>
                      <a:pt x="333" y="1326"/>
                    </a:lnTo>
                    <a:lnTo>
                      <a:pt x="337" y="1329"/>
                    </a:lnTo>
                    <a:lnTo>
                      <a:pt x="341" y="1331"/>
                    </a:lnTo>
                    <a:lnTo>
                      <a:pt x="344" y="1334"/>
                    </a:lnTo>
                    <a:lnTo>
                      <a:pt x="348" y="1336"/>
                    </a:lnTo>
                    <a:lnTo>
                      <a:pt x="352" y="1338"/>
                    </a:lnTo>
                    <a:lnTo>
                      <a:pt x="356" y="1341"/>
                    </a:lnTo>
                    <a:lnTo>
                      <a:pt x="360" y="1343"/>
                    </a:lnTo>
                    <a:lnTo>
                      <a:pt x="364" y="1345"/>
                    </a:lnTo>
                    <a:lnTo>
                      <a:pt x="368" y="1347"/>
                    </a:lnTo>
                    <a:lnTo>
                      <a:pt x="372" y="1349"/>
                    </a:lnTo>
                    <a:lnTo>
                      <a:pt x="376" y="1352"/>
                    </a:lnTo>
                    <a:lnTo>
                      <a:pt x="380" y="1354"/>
                    </a:lnTo>
                    <a:lnTo>
                      <a:pt x="384" y="1356"/>
                    </a:lnTo>
                    <a:lnTo>
                      <a:pt x="388" y="1358"/>
                    </a:lnTo>
                    <a:lnTo>
                      <a:pt x="392" y="1360"/>
                    </a:lnTo>
                    <a:lnTo>
                      <a:pt x="396" y="1362"/>
                    </a:lnTo>
                    <a:lnTo>
                      <a:pt x="400" y="1364"/>
                    </a:lnTo>
                    <a:lnTo>
                      <a:pt x="404" y="1366"/>
                    </a:lnTo>
                    <a:lnTo>
                      <a:pt x="408" y="1368"/>
                    </a:lnTo>
                    <a:lnTo>
                      <a:pt x="412" y="1370"/>
                    </a:lnTo>
                    <a:lnTo>
                      <a:pt x="416" y="1372"/>
                    </a:lnTo>
                    <a:lnTo>
                      <a:pt x="420" y="1374"/>
                    </a:lnTo>
                    <a:lnTo>
                      <a:pt x="424" y="1376"/>
                    </a:lnTo>
                    <a:lnTo>
                      <a:pt x="428" y="1377"/>
                    </a:lnTo>
                    <a:lnTo>
                      <a:pt x="432" y="1379"/>
                    </a:lnTo>
                    <a:lnTo>
                      <a:pt x="436" y="1381"/>
                    </a:lnTo>
                    <a:lnTo>
                      <a:pt x="441" y="1383"/>
                    </a:lnTo>
                    <a:lnTo>
                      <a:pt x="445" y="1385"/>
                    </a:lnTo>
                    <a:lnTo>
                      <a:pt x="449" y="1386"/>
                    </a:lnTo>
                    <a:lnTo>
                      <a:pt x="453" y="1388"/>
                    </a:lnTo>
                    <a:lnTo>
                      <a:pt x="457" y="1390"/>
                    </a:lnTo>
                    <a:lnTo>
                      <a:pt x="462" y="1391"/>
                    </a:lnTo>
                    <a:lnTo>
                      <a:pt x="466" y="1393"/>
                    </a:lnTo>
                    <a:lnTo>
                      <a:pt x="470" y="1394"/>
                    </a:lnTo>
                    <a:lnTo>
                      <a:pt x="474" y="1396"/>
                    </a:lnTo>
                    <a:lnTo>
                      <a:pt x="478" y="1397"/>
                    </a:lnTo>
                    <a:lnTo>
                      <a:pt x="483" y="1399"/>
                    </a:lnTo>
                    <a:lnTo>
                      <a:pt x="487" y="1400"/>
                    </a:lnTo>
                    <a:lnTo>
                      <a:pt x="491" y="1402"/>
                    </a:lnTo>
                    <a:lnTo>
                      <a:pt x="496" y="1403"/>
                    </a:lnTo>
                    <a:lnTo>
                      <a:pt x="500" y="1405"/>
                    </a:lnTo>
                    <a:lnTo>
                      <a:pt x="504" y="1406"/>
                    </a:lnTo>
                    <a:lnTo>
                      <a:pt x="508" y="1407"/>
                    </a:lnTo>
                    <a:lnTo>
                      <a:pt x="513" y="1409"/>
                    </a:lnTo>
                    <a:lnTo>
                      <a:pt x="517" y="1410"/>
                    </a:lnTo>
                    <a:lnTo>
                      <a:pt x="521" y="1411"/>
                    </a:lnTo>
                    <a:lnTo>
                      <a:pt x="526" y="1412"/>
                    </a:lnTo>
                    <a:lnTo>
                      <a:pt x="530" y="1414"/>
                    </a:lnTo>
                    <a:lnTo>
                      <a:pt x="534" y="1415"/>
                    </a:lnTo>
                    <a:lnTo>
                      <a:pt x="539" y="1416"/>
                    </a:lnTo>
                    <a:lnTo>
                      <a:pt x="543" y="1417"/>
                    </a:lnTo>
                    <a:lnTo>
                      <a:pt x="547" y="1418"/>
                    </a:lnTo>
                    <a:lnTo>
                      <a:pt x="552" y="1419"/>
                    </a:lnTo>
                    <a:lnTo>
                      <a:pt x="556" y="1420"/>
                    </a:lnTo>
                    <a:lnTo>
                      <a:pt x="561" y="1421"/>
                    </a:lnTo>
                    <a:lnTo>
                      <a:pt x="565" y="1422"/>
                    </a:lnTo>
                    <a:lnTo>
                      <a:pt x="569" y="1423"/>
                    </a:lnTo>
                    <a:lnTo>
                      <a:pt x="574" y="1424"/>
                    </a:lnTo>
                    <a:lnTo>
                      <a:pt x="578" y="1425"/>
                    </a:lnTo>
                    <a:lnTo>
                      <a:pt x="583" y="1426"/>
                    </a:lnTo>
                    <a:lnTo>
                      <a:pt x="587" y="1427"/>
                    </a:lnTo>
                    <a:lnTo>
                      <a:pt x="592" y="1427"/>
                    </a:lnTo>
                    <a:lnTo>
                      <a:pt x="596" y="1428"/>
                    </a:lnTo>
                    <a:lnTo>
                      <a:pt x="600" y="1429"/>
                    </a:lnTo>
                    <a:lnTo>
                      <a:pt x="605" y="1430"/>
                    </a:lnTo>
                    <a:lnTo>
                      <a:pt x="609" y="1430"/>
                    </a:lnTo>
                    <a:lnTo>
                      <a:pt x="614" y="1431"/>
                    </a:lnTo>
                    <a:lnTo>
                      <a:pt x="618" y="1432"/>
                    </a:lnTo>
                    <a:lnTo>
                      <a:pt x="623" y="1432"/>
                    </a:lnTo>
                    <a:lnTo>
                      <a:pt x="627" y="1433"/>
                    </a:lnTo>
                    <a:lnTo>
                      <a:pt x="632" y="1433"/>
                    </a:lnTo>
                    <a:lnTo>
                      <a:pt x="636" y="1434"/>
                    </a:lnTo>
                    <a:lnTo>
                      <a:pt x="641" y="1434"/>
                    </a:lnTo>
                    <a:lnTo>
                      <a:pt x="645" y="1435"/>
                    </a:lnTo>
                    <a:lnTo>
                      <a:pt x="650" y="1435"/>
                    </a:lnTo>
                    <a:lnTo>
                      <a:pt x="654" y="1436"/>
                    </a:lnTo>
                    <a:lnTo>
                      <a:pt x="659" y="1436"/>
                    </a:lnTo>
                    <a:lnTo>
                      <a:pt x="663" y="1436"/>
                    </a:lnTo>
                    <a:lnTo>
                      <a:pt x="668" y="1437"/>
                    </a:lnTo>
                    <a:lnTo>
                      <a:pt x="672" y="1437"/>
                    </a:lnTo>
                    <a:lnTo>
                      <a:pt x="676" y="1437"/>
                    </a:lnTo>
                    <a:lnTo>
                      <a:pt x="681" y="1438"/>
                    </a:lnTo>
                    <a:lnTo>
                      <a:pt x="685" y="1438"/>
                    </a:lnTo>
                    <a:lnTo>
                      <a:pt x="690" y="1438"/>
                    </a:lnTo>
                    <a:lnTo>
                      <a:pt x="694" y="1438"/>
                    </a:lnTo>
                    <a:lnTo>
                      <a:pt x="699" y="1438"/>
                    </a:lnTo>
                    <a:lnTo>
                      <a:pt x="703" y="1438"/>
                    </a:lnTo>
                    <a:lnTo>
                      <a:pt x="708" y="1438"/>
                    </a:lnTo>
                    <a:lnTo>
                      <a:pt x="712" y="1438"/>
                    </a:lnTo>
                    <a:lnTo>
                      <a:pt x="717" y="1438"/>
                    </a:lnTo>
                    <a:lnTo>
                      <a:pt x="722" y="1438"/>
                    </a:lnTo>
                    <a:lnTo>
                      <a:pt x="726" y="1438"/>
                    </a:lnTo>
                    <a:lnTo>
                      <a:pt x="731" y="1438"/>
                    </a:lnTo>
                    <a:lnTo>
                      <a:pt x="735" y="1438"/>
                    </a:lnTo>
                    <a:lnTo>
                      <a:pt x="740" y="1438"/>
                    </a:lnTo>
                    <a:lnTo>
                      <a:pt x="744" y="1438"/>
                    </a:lnTo>
                    <a:lnTo>
                      <a:pt x="749" y="1438"/>
                    </a:lnTo>
                    <a:lnTo>
                      <a:pt x="753" y="1438"/>
                    </a:lnTo>
                    <a:lnTo>
                      <a:pt x="758" y="1437"/>
                    </a:lnTo>
                    <a:lnTo>
                      <a:pt x="762" y="1437"/>
                    </a:lnTo>
                    <a:lnTo>
                      <a:pt x="766" y="1437"/>
                    </a:lnTo>
                    <a:lnTo>
                      <a:pt x="771" y="1436"/>
                    </a:lnTo>
                    <a:lnTo>
                      <a:pt x="775" y="1436"/>
                    </a:lnTo>
                    <a:lnTo>
                      <a:pt x="780" y="1436"/>
                    </a:lnTo>
                    <a:lnTo>
                      <a:pt x="784" y="1435"/>
                    </a:lnTo>
                    <a:lnTo>
                      <a:pt x="789" y="1435"/>
                    </a:lnTo>
                    <a:lnTo>
                      <a:pt x="793" y="1434"/>
                    </a:lnTo>
                    <a:lnTo>
                      <a:pt x="798" y="1434"/>
                    </a:lnTo>
                    <a:lnTo>
                      <a:pt x="802" y="1433"/>
                    </a:lnTo>
                    <a:lnTo>
                      <a:pt x="807" y="1433"/>
                    </a:lnTo>
                    <a:lnTo>
                      <a:pt x="811" y="1432"/>
                    </a:lnTo>
                    <a:lnTo>
                      <a:pt x="816" y="1432"/>
                    </a:lnTo>
                    <a:lnTo>
                      <a:pt x="820" y="1431"/>
                    </a:lnTo>
                    <a:lnTo>
                      <a:pt x="825" y="1430"/>
                    </a:lnTo>
                    <a:lnTo>
                      <a:pt x="829" y="1430"/>
                    </a:lnTo>
                    <a:lnTo>
                      <a:pt x="834" y="1429"/>
                    </a:lnTo>
                    <a:lnTo>
                      <a:pt x="838" y="1428"/>
                    </a:lnTo>
                    <a:lnTo>
                      <a:pt x="842" y="1427"/>
                    </a:lnTo>
                    <a:lnTo>
                      <a:pt x="847" y="1427"/>
                    </a:lnTo>
                    <a:lnTo>
                      <a:pt x="851" y="1426"/>
                    </a:lnTo>
                    <a:lnTo>
                      <a:pt x="856" y="1425"/>
                    </a:lnTo>
                    <a:lnTo>
                      <a:pt x="860" y="1424"/>
                    </a:lnTo>
                    <a:lnTo>
                      <a:pt x="865" y="1423"/>
                    </a:lnTo>
                    <a:lnTo>
                      <a:pt x="869" y="1422"/>
                    </a:lnTo>
                    <a:lnTo>
                      <a:pt x="873" y="1421"/>
                    </a:lnTo>
                    <a:lnTo>
                      <a:pt x="878" y="1420"/>
                    </a:lnTo>
                    <a:lnTo>
                      <a:pt x="882" y="1419"/>
                    </a:lnTo>
                    <a:lnTo>
                      <a:pt x="887" y="1418"/>
                    </a:lnTo>
                    <a:lnTo>
                      <a:pt x="891" y="1417"/>
                    </a:lnTo>
                    <a:lnTo>
                      <a:pt x="895" y="1416"/>
                    </a:lnTo>
                    <a:lnTo>
                      <a:pt x="900" y="1415"/>
                    </a:lnTo>
                    <a:lnTo>
                      <a:pt x="904" y="1414"/>
                    </a:lnTo>
                    <a:lnTo>
                      <a:pt x="908" y="1412"/>
                    </a:lnTo>
                    <a:lnTo>
                      <a:pt x="913" y="1411"/>
                    </a:lnTo>
                    <a:lnTo>
                      <a:pt x="917" y="1410"/>
                    </a:lnTo>
                    <a:lnTo>
                      <a:pt x="921" y="1409"/>
                    </a:lnTo>
                    <a:lnTo>
                      <a:pt x="926" y="1407"/>
                    </a:lnTo>
                    <a:lnTo>
                      <a:pt x="930" y="1406"/>
                    </a:lnTo>
                    <a:lnTo>
                      <a:pt x="934" y="1405"/>
                    </a:lnTo>
                    <a:lnTo>
                      <a:pt x="938" y="1403"/>
                    </a:lnTo>
                    <a:lnTo>
                      <a:pt x="943" y="1402"/>
                    </a:lnTo>
                    <a:lnTo>
                      <a:pt x="947" y="1400"/>
                    </a:lnTo>
                    <a:lnTo>
                      <a:pt x="951" y="1399"/>
                    </a:lnTo>
                    <a:lnTo>
                      <a:pt x="956" y="1397"/>
                    </a:lnTo>
                    <a:lnTo>
                      <a:pt x="960" y="1396"/>
                    </a:lnTo>
                    <a:lnTo>
                      <a:pt x="964" y="1394"/>
                    </a:lnTo>
                    <a:lnTo>
                      <a:pt x="968" y="1393"/>
                    </a:lnTo>
                    <a:lnTo>
                      <a:pt x="972" y="1391"/>
                    </a:lnTo>
                    <a:lnTo>
                      <a:pt x="977" y="1390"/>
                    </a:lnTo>
                    <a:lnTo>
                      <a:pt x="981" y="1388"/>
                    </a:lnTo>
                    <a:lnTo>
                      <a:pt x="985" y="1386"/>
                    </a:lnTo>
                    <a:lnTo>
                      <a:pt x="989" y="1385"/>
                    </a:lnTo>
                    <a:lnTo>
                      <a:pt x="993" y="1383"/>
                    </a:lnTo>
                    <a:lnTo>
                      <a:pt x="998" y="1381"/>
                    </a:lnTo>
                    <a:lnTo>
                      <a:pt x="1002" y="1379"/>
                    </a:lnTo>
                    <a:lnTo>
                      <a:pt x="1006" y="1377"/>
                    </a:lnTo>
                    <a:lnTo>
                      <a:pt x="1010" y="1376"/>
                    </a:lnTo>
                    <a:lnTo>
                      <a:pt x="1014" y="1374"/>
                    </a:lnTo>
                    <a:lnTo>
                      <a:pt x="1018" y="1372"/>
                    </a:lnTo>
                    <a:lnTo>
                      <a:pt x="1022" y="1370"/>
                    </a:lnTo>
                    <a:lnTo>
                      <a:pt x="1026" y="1368"/>
                    </a:lnTo>
                    <a:lnTo>
                      <a:pt x="1030" y="1366"/>
                    </a:lnTo>
                    <a:lnTo>
                      <a:pt x="1034" y="1364"/>
                    </a:lnTo>
                    <a:lnTo>
                      <a:pt x="1038" y="1362"/>
                    </a:lnTo>
                    <a:lnTo>
                      <a:pt x="1042" y="1360"/>
                    </a:lnTo>
                    <a:lnTo>
                      <a:pt x="1046" y="1358"/>
                    </a:lnTo>
                    <a:lnTo>
                      <a:pt x="1050" y="1356"/>
                    </a:lnTo>
                    <a:lnTo>
                      <a:pt x="1054" y="1354"/>
                    </a:lnTo>
                    <a:lnTo>
                      <a:pt x="1058" y="1352"/>
                    </a:lnTo>
                    <a:lnTo>
                      <a:pt x="1062" y="1349"/>
                    </a:lnTo>
                    <a:lnTo>
                      <a:pt x="1066" y="1347"/>
                    </a:lnTo>
                    <a:lnTo>
                      <a:pt x="1070" y="1345"/>
                    </a:lnTo>
                    <a:lnTo>
                      <a:pt x="1074" y="1343"/>
                    </a:lnTo>
                    <a:lnTo>
                      <a:pt x="1078" y="1341"/>
                    </a:lnTo>
                    <a:lnTo>
                      <a:pt x="1082" y="1338"/>
                    </a:lnTo>
                    <a:lnTo>
                      <a:pt x="1086" y="1336"/>
                    </a:lnTo>
                    <a:lnTo>
                      <a:pt x="1090" y="1334"/>
                    </a:lnTo>
                    <a:lnTo>
                      <a:pt x="1093" y="1331"/>
                    </a:lnTo>
                    <a:lnTo>
                      <a:pt x="1097" y="1329"/>
                    </a:lnTo>
                    <a:lnTo>
                      <a:pt x="1101" y="1326"/>
                    </a:lnTo>
                    <a:lnTo>
                      <a:pt x="1105" y="1324"/>
                    </a:lnTo>
                    <a:lnTo>
                      <a:pt x="1109" y="1322"/>
                    </a:lnTo>
                    <a:lnTo>
                      <a:pt x="1112" y="1319"/>
                    </a:lnTo>
                    <a:lnTo>
                      <a:pt x="1116" y="1317"/>
                    </a:lnTo>
                    <a:lnTo>
                      <a:pt x="1120" y="1314"/>
                    </a:lnTo>
                    <a:lnTo>
                      <a:pt x="1124" y="1311"/>
                    </a:lnTo>
                    <a:lnTo>
                      <a:pt x="1127" y="1309"/>
                    </a:lnTo>
                    <a:lnTo>
                      <a:pt x="1131" y="1306"/>
                    </a:lnTo>
                    <a:lnTo>
                      <a:pt x="1135" y="1304"/>
                    </a:lnTo>
                    <a:lnTo>
                      <a:pt x="1138" y="1301"/>
                    </a:lnTo>
                    <a:lnTo>
                      <a:pt x="1142" y="1298"/>
                    </a:lnTo>
                    <a:lnTo>
                      <a:pt x="1146" y="1296"/>
                    </a:lnTo>
                    <a:lnTo>
                      <a:pt x="1149" y="1293"/>
                    </a:lnTo>
                    <a:lnTo>
                      <a:pt x="1153" y="1290"/>
                    </a:lnTo>
                    <a:lnTo>
                      <a:pt x="1156" y="1287"/>
                    </a:lnTo>
                    <a:lnTo>
                      <a:pt x="1160" y="1285"/>
                    </a:lnTo>
                    <a:lnTo>
                      <a:pt x="1163" y="1282"/>
                    </a:lnTo>
                    <a:lnTo>
                      <a:pt x="1167" y="1279"/>
                    </a:lnTo>
                    <a:lnTo>
                      <a:pt x="1170" y="1276"/>
                    </a:lnTo>
                    <a:lnTo>
                      <a:pt x="1174" y="1273"/>
                    </a:lnTo>
                    <a:lnTo>
                      <a:pt x="1177" y="1270"/>
                    </a:lnTo>
                    <a:lnTo>
                      <a:pt x="1181" y="1268"/>
                    </a:lnTo>
                    <a:lnTo>
                      <a:pt x="1184" y="1265"/>
                    </a:lnTo>
                    <a:lnTo>
                      <a:pt x="1188" y="1262"/>
                    </a:lnTo>
                    <a:lnTo>
                      <a:pt x="1191" y="1259"/>
                    </a:lnTo>
                    <a:lnTo>
                      <a:pt x="1194" y="1256"/>
                    </a:lnTo>
                    <a:lnTo>
                      <a:pt x="1198" y="1253"/>
                    </a:lnTo>
                    <a:lnTo>
                      <a:pt x="1201" y="1250"/>
                    </a:lnTo>
                    <a:lnTo>
                      <a:pt x="1204" y="1247"/>
                    </a:lnTo>
                    <a:lnTo>
                      <a:pt x="1208" y="1243"/>
                    </a:lnTo>
                    <a:lnTo>
                      <a:pt x="1211" y="1240"/>
                    </a:lnTo>
                    <a:lnTo>
                      <a:pt x="1214" y="1237"/>
                    </a:lnTo>
                    <a:lnTo>
                      <a:pt x="1217" y="1234"/>
                    </a:lnTo>
                    <a:lnTo>
                      <a:pt x="1221" y="1231"/>
                    </a:lnTo>
                    <a:lnTo>
                      <a:pt x="1224" y="1228"/>
                    </a:lnTo>
                    <a:lnTo>
                      <a:pt x="1227" y="1225"/>
                    </a:lnTo>
                    <a:lnTo>
                      <a:pt x="1230" y="1221"/>
                    </a:lnTo>
                    <a:lnTo>
                      <a:pt x="1233" y="1218"/>
                    </a:lnTo>
                    <a:lnTo>
                      <a:pt x="1236" y="1215"/>
                    </a:lnTo>
                    <a:lnTo>
                      <a:pt x="1239" y="1211"/>
                    </a:lnTo>
                    <a:lnTo>
                      <a:pt x="1243" y="1208"/>
                    </a:lnTo>
                    <a:lnTo>
                      <a:pt x="1246" y="1205"/>
                    </a:lnTo>
                    <a:lnTo>
                      <a:pt x="1249" y="1202"/>
                    </a:lnTo>
                    <a:lnTo>
                      <a:pt x="1252" y="1198"/>
                    </a:lnTo>
                    <a:lnTo>
                      <a:pt x="1255" y="1195"/>
                    </a:lnTo>
                    <a:lnTo>
                      <a:pt x="1258" y="1191"/>
                    </a:lnTo>
                    <a:lnTo>
                      <a:pt x="1261" y="1188"/>
                    </a:lnTo>
                    <a:lnTo>
                      <a:pt x="1263" y="1185"/>
                    </a:lnTo>
                    <a:lnTo>
                      <a:pt x="1266" y="1181"/>
                    </a:lnTo>
                    <a:lnTo>
                      <a:pt x="1269" y="1178"/>
                    </a:lnTo>
                    <a:lnTo>
                      <a:pt x="1272" y="1174"/>
                    </a:lnTo>
                    <a:lnTo>
                      <a:pt x="1275" y="1171"/>
                    </a:lnTo>
                    <a:lnTo>
                      <a:pt x="1278" y="1167"/>
                    </a:lnTo>
                    <a:lnTo>
                      <a:pt x="1281" y="1164"/>
                    </a:lnTo>
                    <a:lnTo>
                      <a:pt x="1283" y="1160"/>
                    </a:lnTo>
                    <a:lnTo>
                      <a:pt x="1286" y="1156"/>
                    </a:lnTo>
                    <a:lnTo>
                      <a:pt x="1289" y="1153"/>
                    </a:lnTo>
                    <a:lnTo>
                      <a:pt x="1291" y="1149"/>
                    </a:lnTo>
                    <a:lnTo>
                      <a:pt x="1294" y="1146"/>
                    </a:lnTo>
                    <a:lnTo>
                      <a:pt x="1297" y="1142"/>
                    </a:lnTo>
                    <a:lnTo>
                      <a:pt x="1299" y="1138"/>
                    </a:lnTo>
                    <a:lnTo>
                      <a:pt x="1302" y="1135"/>
                    </a:lnTo>
                    <a:lnTo>
                      <a:pt x="1305" y="1131"/>
                    </a:lnTo>
                    <a:lnTo>
                      <a:pt x="1307" y="1127"/>
                    </a:lnTo>
                    <a:lnTo>
                      <a:pt x="1310" y="1123"/>
                    </a:lnTo>
                    <a:lnTo>
                      <a:pt x="1312" y="1120"/>
                    </a:lnTo>
                    <a:lnTo>
                      <a:pt x="1315" y="1116"/>
                    </a:lnTo>
                    <a:lnTo>
                      <a:pt x="1317" y="1112"/>
                    </a:lnTo>
                    <a:lnTo>
                      <a:pt x="1320" y="1108"/>
                    </a:lnTo>
                    <a:lnTo>
                      <a:pt x="1322" y="1104"/>
                    </a:lnTo>
                    <a:lnTo>
                      <a:pt x="1325" y="1101"/>
                    </a:lnTo>
                    <a:lnTo>
                      <a:pt x="1327" y="1097"/>
                    </a:lnTo>
                    <a:lnTo>
                      <a:pt x="1329" y="1093"/>
                    </a:lnTo>
                    <a:lnTo>
                      <a:pt x="1332" y="1089"/>
                    </a:lnTo>
                    <a:lnTo>
                      <a:pt x="1334" y="1085"/>
                    </a:lnTo>
                    <a:lnTo>
                      <a:pt x="1336" y="1081"/>
                    </a:lnTo>
                    <a:lnTo>
                      <a:pt x="1338" y="1077"/>
                    </a:lnTo>
                    <a:lnTo>
                      <a:pt x="1341" y="1073"/>
                    </a:lnTo>
                    <a:lnTo>
                      <a:pt x="1343" y="1070"/>
                    </a:lnTo>
                    <a:lnTo>
                      <a:pt x="1345" y="1066"/>
                    </a:lnTo>
                    <a:lnTo>
                      <a:pt x="1347" y="1062"/>
                    </a:lnTo>
                    <a:lnTo>
                      <a:pt x="1349" y="1058"/>
                    </a:lnTo>
                    <a:lnTo>
                      <a:pt x="1351" y="1054"/>
                    </a:lnTo>
                    <a:lnTo>
                      <a:pt x="1354" y="1050"/>
                    </a:lnTo>
                    <a:lnTo>
                      <a:pt x="1356" y="1046"/>
                    </a:lnTo>
                    <a:lnTo>
                      <a:pt x="1358" y="1042"/>
                    </a:lnTo>
                    <a:lnTo>
                      <a:pt x="1360" y="1038"/>
                    </a:lnTo>
                    <a:lnTo>
                      <a:pt x="1362" y="1033"/>
                    </a:lnTo>
                    <a:lnTo>
                      <a:pt x="1364" y="1029"/>
                    </a:lnTo>
                    <a:lnTo>
                      <a:pt x="1366" y="1025"/>
                    </a:lnTo>
                    <a:lnTo>
                      <a:pt x="1367" y="1021"/>
                    </a:lnTo>
                    <a:lnTo>
                      <a:pt x="1369" y="1017"/>
                    </a:lnTo>
                    <a:lnTo>
                      <a:pt x="1371" y="1013"/>
                    </a:lnTo>
                    <a:lnTo>
                      <a:pt x="1373" y="1009"/>
                    </a:lnTo>
                    <a:lnTo>
                      <a:pt x="1375" y="1005"/>
                    </a:lnTo>
                    <a:lnTo>
                      <a:pt x="1377" y="1001"/>
                    </a:lnTo>
                    <a:lnTo>
                      <a:pt x="1378" y="996"/>
                    </a:lnTo>
                    <a:lnTo>
                      <a:pt x="1380" y="992"/>
                    </a:lnTo>
                    <a:lnTo>
                      <a:pt x="1382" y="988"/>
                    </a:lnTo>
                    <a:lnTo>
                      <a:pt x="1383" y="984"/>
                    </a:lnTo>
                    <a:lnTo>
                      <a:pt x="1385" y="980"/>
                    </a:lnTo>
                    <a:lnTo>
                      <a:pt x="1387" y="975"/>
                    </a:lnTo>
                    <a:lnTo>
                      <a:pt x="1388" y="971"/>
                    </a:lnTo>
                    <a:lnTo>
                      <a:pt x="1390" y="967"/>
                    </a:lnTo>
                    <a:lnTo>
                      <a:pt x="1391" y="963"/>
                    </a:lnTo>
                    <a:lnTo>
                      <a:pt x="1393" y="958"/>
                    </a:lnTo>
                    <a:lnTo>
                      <a:pt x="1394" y="954"/>
                    </a:lnTo>
                    <a:lnTo>
                      <a:pt x="1396" y="950"/>
                    </a:lnTo>
                    <a:lnTo>
                      <a:pt x="1397" y="946"/>
                    </a:lnTo>
                    <a:lnTo>
                      <a:pt x="1399" y="941"/>
                    </a:lnTo>
                    <a:lnTo>
                      <a:pt x="1400" y="937"/>
                    </a:lnTo>
                    <a:lnTo>
                      <a:pt x="1401" y="933"/>
                    </a:lnTo>
                    <a:lnTo>
                      <a:pt x="1403" y="928"/>
                    </a:lnTo>
                    <a:lnTo>
                      <a:pt x="1404" y="924"/>
                    </a:lnTo>
                    <a:lnTo>
                      <a:pt x="1405" y="920"/>
                    </a:lnTo>
                    <a:lnTo>
                      <a:pt x="1407" y="915"/>
                    </a:lnTo>
                    <a:lnTo>
                      <a:pt x="1408" y="911"/>
                    </a:lnTo>
                    <a:lnTo>
                      <a:pt x="1409" y="907"/>
                    </a:lnTo>
                    <a:lnTo>
                      <a:pt x="1410" y="902"/>
                    </a:lnTo>
                    <a:lnTo>
                      <a:pt x="1411" y="898"/>
                    </a:lnTo>
                    <a:lnTo>
                      <a:pt x="1412" y="894"/>
                    </a:lnTo>
                    <a:lnTo>
                      <a:pt x="1413" y="889"/>
                    </a:lnTo>
                    <a:lnTo>
                      <a:pt x="1414" y="885"/>
                    </a:lnTo>
                    <a:lnTo>
                      <a:pt x="1415" y="880"/>
                    </a:lnTo>
                    <a:lnTo>
                      <a:pt x="1416" y="876"/>
                    </a:lnTo>
                    <a:lnTo>
                      <a:pt x="1417" y="872"/>
                    </a:lnTo>
                    <a:lnTo>
                      <a:pt x="1418" y="867"/>
                    </a:lnTo>
                    <a:lnTo>
                      <a:pt x="1419" y="863"/>
                    </a:lnTo>
                    <a:lnTo>
                      <a:pt x="1420" y="858"/>
                    </a:lnTo>
                    <a:lnTo>
                      <a:pt x="1421" y="854"/>
                    </a:lnTo>
                    <a:lnTo>
                      <a:pt x="1422" y="849"/>
                    </a:lnTo>
                    <a:lnTo>
                      <a:pt x="1423" y="845"/>
                    </a:lnTo>
                    <a:lnTo>
                      <a:pt x="1423" y="840"/>
                    </a:lnTo>
                    <a:lnTo>
                      <a:pt x="1424" y="836"/>
                    </a:lnTo>
                    <a:lnTo>
                      <a:pt x="1425" y="832"/>
                    </a:lnTo>
                    <a:lnTo>
                      <a:pt x="1426" y="827"/>
                    </a:lnTo>
                    <a:lnTo>
                      <a:pt x="1426" y="823"/>
                    </a:lnTo>
                    <a:lnTo>
                      <a:pt x="1427" y="818"/>
                    </a:lnTo>
                    <a:lnTo>
                      <a:pt x="1427" y="814"/>
                    </a:lnTo>
                    <a:lnTo>
                      <a:pt x="1428" y="809"/>
                    </a:lnTo>
                    <a:lnTo>
                      <a:pt x="1429" y="805"/>
                    </a:lnTo>
                    <a:lnTo>
                      <a:pt x="1429" y="800"/>
                    </a:lnTo>
                    <a:lnTo>
                      <a:pt x="1430" y="796"/>
                    </a:lnTo>
                    <a:lnTo>
                      <a:pt x="1430" y="791"/>
                    </a:lnTo>
                    <a:lnTo>
                      <a:pt x="1431" y="787"/>
                    </a:lnTo>
                    <a:lnTo>
                      <a:pt x="1431" y="782"/>
                    </a:lnTo>
                    <a:lnTo>
                      <a:pt x="1431" y="778"/>
                    </a:lnTo>
                    <a:lnTo>
                      <a:pt x="1432" y="773"/>
                    </a:lnTo>
                    <a:lnTo>
                      <a:pt x="1432" y="769"/>
                    </a:lnTo>
                    <a:lnTo>
                      <a:pt x="1432" y="764"/>
                    </a:lnTo>
                    <a:lnTo>
                      <a:pt x="1433" y="760"/>
                    </a:lnTo>
                    <a:lnTo>
                      <a:pt x="1433" y="755"/>
                    </a:lnTo>
                    <a:lnTo>
                      <a:pt x="1433" y="751"/>
                    </a:lnTo>
                    <a:lnTo>
                      <a:pt x="1433" y="746"/>
                    </a:lnTo>
                    <a:lnTo>
                      <a:pt x="1433" y="742"/>
                    </a:lnTo>
                    <a:lnTo>
                      <a:pt x="1433" y="737"/>
                    </a:lnTo>
                    <a:lnTo>
                      <a:pt x="1434" y="733"/>
                    </a:lnTo>
                    <a:lnTo>
                      <a:pt x="1434" y="728"/>
                    </a:lnTo>
                    <a:lnTo>
                      <a:pt x="1434" y="724"/>
                    </a:lnTo>
                    <a:lnTo>
                      <a:pt x="1434" y="719"/>
                    </a:lnTo>
                    <a:lnTo>
                      <a:pt x="1434" y="714"/>
                    </a:lnTo>
                    <a:lnTo>
                      <a:pt x="1434" y="710"/>
                    </a:lnTo>
                    <a:lnTo>
                      <a:pt x="1434" y="705"/>
                    </a:lnTo>
                    <a:lnTo>
                      <a:pt x="1433" y="701"/>
                    </a:lnTo>
                    <a:lnTo>
                      <a:pt x="1433" y="696"/>
                    </a:lnTo>
                    <a:lnTo>
                      <a:pt x="1433" y="692"/>
                    </a:lnTo>
                    <a:lnTo>
                      <a:pt x="1433" y="687"/>
                    </a:lnTo>
                    <a:lnTo>
                      <a:pt x="1433" y="683"/>
                    </a:lnTo>
                    <a:lnTo>
                      <a:pt x="1433" y="678"/>
                    </a:lnTo>
                    <a:lnTo>
                      <a:pt x="1432" y="674"/>
                    </a:lnTo>
                    <a:lnTo>
                      <a:pt x="1432" y="669"/>
                    </a:lnTo>
                    <a:lnTo>
                      <a:pt x="1432" y="665"/>
                    </a:lnTo>
                    <a:lnTo>
                      <a:pt x="1431" y="660"/>
                    </a:lnTo>
                    <a:lnTo>
                      <a:pt x="1431" y="656"/>
                    </a:lnTo>
                    <a:lnTo>
                      <a:pt x="1431" y="651"/>
                    </a:lnTo>
                    <a:lnTo>
                      <a:pt x="1430" y="647"/>
                    </a:lnTo>
                    <a:lnTo>
                      <a:pt x="1430" y="642"/>
                    </a:lnTo>
                    <a:lnTo>
                      <a:pt x="1429" y="638"/>
                    </a:lnTo>
                    <a:lnTo>
                      <a:pt x="1429" y="633"/>
                    </a:lnTo>
                    <a:lnTo>
                      <a:pt x="1428" y="629"/>
                    </a:lnTo>
                    <a:lnTo>
                      <a:pt x="1427" y="624"/>
                    </a:lnTo>
                    <a:lnTo>
                      <a:pt x="1427" y="620"/>
                    </a:lnTo>
                    <a:lnTo>
                      <a:pt x="1426" y="615"/>
                    </a:lnTo>
                    <a:lnTo>
                      <a:pt x="1426" y="611"/>
                    </a:lnTo>
                    <a:lnTo>
                      <a:pt x="1425" y="606"/>
                    </a:lnTo>
                    <a:lnTo>
                      <a:pt x="1424" y="602"/>
                    </a:lnTo>
                    <a:lnTo>
                      <a:pt x="1423" y="598"/>
                    </a:lnTo>
                    <a:lnTo>
                      <a:pt x="1423" y="593"/>
                    </a:lnTo>
                    <a:lnTo>
                      <a:pt x="1422" y="589"/>
                    </a:lnTo>
                    <a:lnTo>
                      <a:pt x="1421" y="584"/>
                    </a:lnTo>
                    <a:lnTo>
                      <a:pt x="1420" y="580"/>
                    </a:lnTo>
                    <a:lnTo>
                      <a:pt x="1419" y="575"/>
                    </a:lnTo>
                    <a:lnTo>
                      <a:pt x="1418" y="571"/>
                    </a:lnTo>
                    <a:lnTo>
                      <a:pt x="1417" y="566"/>
                    </a:lnTo>
                    <a:lnTo>
                      <a:pt x="1416" y="562"/>
                    </a:lnTo>
                    <a:lnTo>
                      <a:pt x="1415" y="558"/>
                    </a:lnTo>
                    <a:lnTo>
                      <a:pt x="1414" y="553"/>
                    </a:lnTo>
                    <a:lnTo>
                      <a:pt x="1413" y="549"/>
                    </a:lnTo>
                    <a:lnTo>
                      <a:pt x="1412" y="544"/>
                    </a:lnTo>
                    <a:lnTo>
                      <a:pt x="1411" y="540"/>
                    </a:lnTo>
                    <a:lnTo>
                      <a:pt x="1410" y="536"/>
                    </a:lnTo>
                    <a:lnTo>
                      <a:pt x="1409" y="531"/>
                    </a:lnTo>
                    <a:lnTo>
                      <a:pt x="1408" y="527"/>
                    </a:lnTo>
                    <a:lnTo>
                      <a:pt x="1407" y="523"/>
                    </a:lnTo>
                    <a:lnTo>
                      <a:pt x="1405" y="518"/>
                    </a:lnTo>
                    <a:lnTo>
                      <a:pt x="1404" y="514"/>
                    </a:lnTo>
                    <a:lnTo>
                      <a:pt x="1403" y="510"/>
                    </a:lnTo>
                    <a:lnTo>
                      <a:pt x="1401" y="505"/>
                    </a:lnTo>
                    <a:lnTo>
                      <a:pt x="1400" y="501"/>
                    </a:lnTo>
                    <a:lnTo>
                      <a:pt x="1399" y="497"/>
                    </a:lnTo>
                    <a:lnTo>
                      <a:pt x="1397" y="492"/>
                    </a:lnTo>
                    <a:lnTo>
                      <a:pt x="1396" y="488"/>
                    </a:lnTo>
                    <a:lnTo>
                      <a:pt x="1394" y="484"/>
                    </a:lnTo>
                    <a:lnTo>
                      <a:pt x="1393" y="480"/>
                    </a:lnTo>
                    <a:lnTo>
                      <a:pt x="1391" y="475"/>
                    </a:lnTo>
                    <a:lnTo>
                      <a:pt x="1390" y="471"/>
                    </a:lnTo>
                    <a:lnTo>
                      <a:pt x="1388" y="467"/>
                    </a:lnTo>
                    <a:lnTo>
                      <a:pt x="1387" y="463"/>
                    </a:lnTo>
                    <a:lnTo>
                      <a:pt x="1385" y="458"/>
                    </a:lnTo>
                    <a:lnTo>
                      <a:pt x="1383" y="454"/>
                    </a:lnTo>
                    <a:lnTo>
                      <a:pt x="1382" y="450"/>
                    </a:lnTo>
                    <a:lnTo>
                      <a:pt x="1380" y="446"/>
                    </a:lnTo>
                    <a:lnTo>
                      <a:pt x="1378" y="442"/>
                    </a:lnTo>
                    <a:lnTo>
                      <a:pt x="1377" y="437"/>
                    </a:lnTo>
                    <a:lnTo>
                      <a:pt x="1375" y="433"/>
                    </a:lnTo>
                    <a:lnTo>
                      <a:pt x="1373" y="429"/>
                    </a:lnTo>
                    <a:lnTo>
                      <a:pt x="1371" y="425"/>
                    </a:lnTo>
                    <a:lnTo>
                      <a:pt x="1369" y="421"/>
                    </a:lnTo>
                    <a:lnTo>
                      <a:pt x="1367" y="417"/>
                    </a:lnTo>
                    <a:lnTo>
                      <a:pt x="1366" y="413"/>
                    </a:lnTo>
                    <a:lnTo>
                      <a:pt x="1364" y="409"/>
                    </a:lnTo>
                    <a:lnTo>
                      <a:pt x="1362" y="405"/>
                    </a:lnTo>
                    <a:lnTo>
                      <a:pt x="1360" y="400"/>
                    </a:lnTo>
                    <a:lnTo>
                      <a:pt x="1358" y="396"/>
                    </a:lnTo>
                    <a:lnTo>
                      <a:pt x="1356" y="392"/>
                    </a:lnTo>
                    <a:lnTo>
                      <a:pt x="1354" y="388"/>
                    </a:lnTo>
                    <a:lnTo>
                      <a:pt x="1351" y="384"/>
                    </a:lnTo>
                    <a:lnTo>
                      <a:pt x="1349" y="380"/>
                    </a:lnTo>
                    <a:lnTo>
                      <a:pt x="1347" y="376"/>
                    </a:lnTo>
                    <a:lnTo>
                      <a:pt x="1345" y="372"/>
                    </a:lnTo>
                    <a:lnTo>
                      <a:pt x="1343" y="368"/>
                    </a:lnTo>
                    <a:lnTo>
                      <a:pt x="1341" y="365"/>
                    </a:lnTo>
                    <a:lnTo>
                      <a:pt x="1338" y="361"/>
                    </a:lnTo>
                    <a:lnTo>
                      <a:pt x="1336" y="357"/>
                    </a:lnTo>
                    <a:lnTo>
                      <a:pt x="1334" y="353"/>
                    </a:lnTo>
                    <a:lnTo>
                      <a:pt x="1332" y="349"/>
                    </a:lnTo>
                    <a:lnTo>
                      <a:pt x="1329" y="345"/>
                    </a:lnTo>
                    <a:lnTo>
                      <a:pt x="1327" y="341"/>
                    </a:lnTo>
                    <a:lnTo>
                      <a:pt x="1325" y="337"/>
                    </a:lnTo>
                    <a:lnTo>
                      <a:pt x="1322" y="334"/>
                    </a:lnTo>
                    <a:lnTo>
                      <a:pt x="1320" y="330"/>
                    </a:lnTo>
                    <a:lnTo>
                      <a:pt x="1317" y="326"/>
                    </a:lnTo>
                    <a:lnTo>
                      <a:pt x="1315" y="322"/>
                    </a:lnTo>
                    <a:lnTo>
                      <a:pt x="1312" y="318"/>
                    </a:lnTo>
                    <a:lnTo>
                      <a:pt x="1310" y="315"/>
                    </a:lnTo>
                    <a:lnTo>
                      <a:pt x="1307" y="311"/>
                    </a:lnTo>
                    <a:lnTo>
                      <a:pt x="1305" y="307"/>
                    </a:lnTo>
                    <a:lnTo>
                      <a:pt x="1302" y="303"/>
                    </a:lnTo>
                    <a:lnTo>
                      <a:pt x="1299" y="300"/>
                    </a:lnTo>
                    <a:lnTo>
                      <a:pt x="1297" y="296"/>
                    </a:lnTo>
                    <a:lnTo>
                      <a:pt x="1294" y="292"/>
                    </a:lnTo>
                    <a:lnTo>
                      <a:pt x="1291" y="289"/>
                    </a:lnTo>
                    <a:lnTo>
                      <a:pt x="1289" y="285"/>
                    </a:lnTo>
                    <a:lnTo>
                      <a:pt x="1286" y="282"/>
                    </a:lnTo>
                    <a:lnTo>
                      <a:pt x="1283" y="278"/>
                    </a:lnTo>
                    <a:lnTo>
                      <a:pt x="1281" y="274"/>
                    </a:lnTo>
                    <a:lnTo>
                      <a:pt x="1278" y="271"/>
                    </a:lnTo>
                    <a:lnTo>
                      <a:pt x="1275" y="267"/>
                    </a:lnTo>
                    <a:lnTo>
                      <a:pt x="1272" y="264"/>
                    </a:lnTo>
                    <a:lnTo>
                      <a:pt x="1269" y="260"/>
                    </a:lnTo>
                    <a:lnTo>
                      <a:pt x="1266" y="257"/>
                    </a:lnTo>
                    <a:lnTo>
                      <a:pt x="1263" y="253"/>
                    </a:lnTo>
                    <a:lnTo>
                      <a:pt x="1261" y="250"/>
                    </a:lnTo>
                    <a:lnTo>
                      <a:pt x="1258" y="247"/>
                    </a:lnTo>
                    <a:lnTo>
                      <a:pt x="1255" y="243"/>
                    </a:lnTo>
                    <a:lnTo>
                      <a:pt x="1252" y="240"/>
                    </a:lnTo>
                    <a:lnTo>
                      <a:pt x="1249" y="236"/>
                    </a:lnTo>
                    <a:lnTo>
                      <a:pt x="1246" y="233"/>
                    </a:lnTo>
                    <a:lnTo>
                      <a:pt x="1243" y="230"/>
                    </a:lnTo>
                    <a:lnTo>
                      <a:pt x="1239" y="227"/>
                    </a:lnTo>
                    <a:lnTo>
                      <a:pt x="1236" y="223"/>
                    </a:lnTo>
                    <a:lnTo>
                      <a:pt x="1233" y="220"/>
                    </a:lnTo>
                    <a:lnTo>
                      <a:pt x="1230" y="217"/>
                    </a:lnTo>
                    <a:lnTo>
                      <a:pt x="1227" y="213"/>
                    </a:lnTo>
                    <a:lnTo>
                      <a:pt x="1224" y="210"/>
                    </a:lnTo>
                    <a:lnTo>
                      <a:pt x="1221" y="207"/>
                    </a:lnTo>
                    <a:lnTo>
                      <a:pt x="1217" y="204"/>
                    </a:lnTo>
                    <a:lnTo>
                      <a:pt x="1214" y="201"/>
                    </a:lnTo>
                    <a:lnTo>
                      <a:pt x="1211" y="198"/>
                    </a:lnTo>
                    <a:lnTo>
                      <a:pt x="1208" y="195"/>
                    </a:lnTo>
                    <a:lnTo>
                      <a:pt x="1204" y="191"/>
                    </a:lnTo>
                    <a:lnTo>
                      <a:pt x="1201" y="188"/>
                    </a:lnTo>
                    <a:lnTo>
                      <a:pt x="1198" y="185"/>
                    </a:lnTo>
                    <a:lnTo>
                      <a:pt x="1194" y="182"/>
                    </a:lnTo>
                    <a:lnTo>
                      <a:pt x="1191" y="179"/>
                    </a:lnTo>
                    <a:lnTo>
                      <a:pt x="1188" y="176"/>
                    </a:lnTo>
                    <a:lnTo>
                      <a:pt x="1184" y="173"/>
                    </a:lnTo>
                    <a:lnTo>
                      <a:pt x="1181" y="170"/>
                    </a:lnTo>
                    <a:lnTo>
                      <a:pt x="1177" y="168"/>
                    </a:lnTo>
                    <a:lnTo>
                      <a:pt x="1174" y="165"/>
                    </a:lnTo>
                    <a:lnTo>
                      <a:pt x="1170" y="162"/>
                    </a:lnTo>
                    <a:lnTo>
                      <a:pt x="1167" y="159"/>
                    </a:lnTo>
                    <a:lnTo>
                      <a:pt x="1163" y="156"/>
                    </a:lnTo>
                    <a:lnTo>
                      <a:pt x="1160" y="153"/>
                    </a:lnTo>
                    <a:lnTo>
                      <a:pt x="1156" y="151"/>
                    </a:lnTo>
                    <a:lnTo>
                      <a:pt x="1153" y="148"/>
                    </a:lnTo>
                    <a:lnTo>
                      <a:pt x="1149" y="145"/>
                    </a:lnTo>
                    <a:lnTo>
                      <a:pt x="1146" y="142"/>
                    </a:lnTo>
                    <a:lnTo>
                      <a:pt x="1142" y="140"/>
                    </a:lnTo>
                    <a:lnTo>
                      <a:pt x="1138" y="137"/>
                    </a:lnTo>
                    <a:lnTo>
                      <a:pt x="1135" y="134"/>
                    </a:lnTo>
                    <a:lnTo>
                      <a:pt x="1131" y="132"/>
                    </a:lnTo>
                    <a:lnTo>
                      <a:pt x="1127" y="129"/>
                    </a:lnTo>
                    <a:lnTo>
                      <a:pt x="1124" y="127"/>
                    </a:lnTo>
                    <a:lnTo>
                      <a:pt x="1120" y="124"/>
                    </a:lnTo>
                    <a:lnTo>
                      <a:pt x="1116" y="121"/>
                    </a:lnTo>
                    <a:lnTo>
                      <a:pt x="1112" y="119"/>
                    </a:lnTo>
                    <a:lnTo>
                      <a:pt x="1109" y="116"/>
                    </a:lnTo>
                    <a:lnTo>
                      <a:pt x="1105" y="114"/>
                    </a:lnTo>
                    <a:lnTo>
                      <a:pt x="1101" y="112"/>
                    </a:lnTo>
                    <a:lnTo>
                      <a:pt x="1097" y="109"/>
                    </a:lnTo>
                    <a:lnTo>
                      <a:pt x="1093" y="107"/>
                    </a:lnTo>
                    <a:lnTo>
                      <a:pt x="1090" y="104"/>
                    </a:lnTo>
                    <a:lnTo>
                      <a:pt x="1086" y="102"/>
                    </a:lnTo>
                    <a:lnTo>
                      <a:pt x="1082" y="100"/>
                    </a:lnTo>
                    <a:lnTo>
                      <a:pt x="1078" y="97"/>
                    </a:lnTo>
                    <a:lnTo>
                      <a:pt x="1074" y="95"/>
                    </a:lnTo>
                    <a:lnTo>
                      <a:pt x="1070" y="93"/>
                    </a:lnTo>
                    <a:lnTo>
                      <a:pt x="1066" y="91"/>
                    </a:lnTo>
                    <a:lnTo>
                      <a:pt x="1062" y="89"/>
                    </a:lnTo>
                    <a:lnTo>
                      <a:pt x="1058" y="86"/>
                    </a:lnTo>
                    <a:lnTo>
                      <a:pt x="1054" y="84"/>
                    </a:lnTo>
                    <a:lnTo>
                      <a:pt x="1050" y="82"/>
                    </a:lnTo>
                    <a:lnTo>
                      <a:pt x="1046" y="80"/>
                    </a:lnTo>
                    <a:lnTo>
                      <a:pt x="1042" y="78"/>
                    </a:lnTo>
                    <a:lnTo>
                      <a:pt x="1038" y="76"/>
                    </a:lnTo>
                    <a:lnTo>
                      <a:pt x="1034" y="74"/>
                    </a:lnTo>
                    <a:lnTo>
                      <a:pt x="1030" y="72"/>
                    </a:lnTo>
                    <a:lnTo>
                      <a:pt x="1026" y="70"/>
                    </a:lnTo>
                    <a:lnTo>
                      <a:pt x="1022" y="68"/>
                    </a:lnTo>
                    <a:lnTo>
                      <a:pt x="1018" y="66"/>
                    </a:lnTo>
                    <a:lnTo>
                      <a:pt x="1014" y="64"/>
                    </a:lnTo>
                    <a:lnTo>
                      <a:pt x="1010" y="62"/>
                    </a:lnTo>
                    <a:lnTo>
                      <a:pt x="1006" y="61"/>
                    </a:lnTo>
                    <a:lnTo>
                      <a:pt x="1002" y="59"/>
                    </a:lnTo>
                    <a:lnTo>
                      <a:pt x="998" y="57"/>
                    </a:lnTo>
                    <a:lnTo>
                      <a:pt x="993" y="55"/>
                    </a:lnTo>
                    <a:lnTo>
                      <a:pt x="989" y="53"/>
                    </a:lnTo>
                    <a:lnTo>
                      <a:pt x="985" y="52"/>
                    </a:lnTo>
                    <a:lnTo>
                      <a:pt x="981" y="50"/>
                    </a:lnTo>
                    <a:lnTo>
                      <a:pt x="977" y="48"/>
                    </a:lnTo>
                    <a:lnTo>
                      <a:pt x="972" y="47"/>
                    </a:lnTo>
                    <a:lnTo>
                      <a:pt x="968" y="45"/>
                    </a:lnTo>
                    <a:lnTo>
                      <a:pt x="964" y="44"/>
                    </a:lnTo>
                    <a:lnTo>
                      <a:pt x="960" y="42"/>
                    </a:lnTo>
                    <a:lnTo>
                      <a:pt x="956" y="41"/>
                    </a:lnTo>
                    <a:lnTo>
                      <a:pt x="951" y="39"/>
                    </a:lnTo>
                    <a:lnTo>
                      <a:pt x="947" y="38"/>
                    </a:lnTo>
                    <a:lnTo>
                      <a:pt x="943" y="36"/>
                    </a:lnTo>
                    <a:lnTo>
                      <a:pt x="938" y="35"/>
                    </a:lnTo>
                    <a:lnTo>
                      <a:pt x="934" y="33"/>
                    </a:lnTo>
                    <a:lnTo>
                      <a:pt x="930" y="32"/>
                    </a:lnTo>
                    <a:lnTo>
                      <a:pt x="926" y="31"/>
                    </a:lnTo>
                    <a:lnTo>
                      <a:pt x="921" y="29"/>
                    </a:lnTo>
                    <a:lnTo>
                      <a:pt x="917" y="28"/>
                    </a:lnTo>
                    <a:lnTo>
                      <a:pt x="913" y="27"/>
                    </a:lnTo>
                    <a:lnTo>
                      <a:pt x="908" y="26"/>
                    </a:lnTo>
                    <a:lnTo>
                      <a:pt x="904" y="24"/>
                    </a:lnTo>
                    <a:lnTo>
                      <a:pt x="900" y="23"/>
                    </a:lnTo>
                    <a:lnTo>
                      <a:pt x="895" y="22"/>
                    </a:lnTo>
                    <a:lnTo>
                      <a:pt x="891" y="21"/>
                    </a:lnTo>
                    <a:lnTo>
                      <a:pt x="887" y="20"/>
                    </a:lnTo>
                    <a:lnTo>
                      <a:pt x="882" y="19"/>
                    </a:lnTo>
                    <a:lnTo>
                      <a:pt x="878" y="18"/>
                    </a:lnTo>
                    <a:lnTo>
                      <a:pt x="873" y="17"/>
                    </a:lnTo>
                    <a:lnTo>
                      <a:pt x="869" y="16"/>
                    </a:lnTo>
                    <a:lnTo>
                      <a:pt x="865" y="15"/>
                    </a:lnTo>
                    <a:lnTo>
                      <a:pt x="860" y="14"/>
                    </a:lnTo>
                    <a:lnTo>
                      <a:pt x="856" y="13"/>
                    </a:lnTo>
                    <a:lnTo>
                      <a:pt x="851" y="12"/>
                    </a:lnTo>
                    <a:lnTo>
                      <a:pt x="847" y="11"/>
                    </a:lnTo>
                    <a:lnTo>
                      <a:pt x="842" y="11"/>
                    </a:lnTo>
                    <a:lnTo>
                      <a:pt x="838" y="10"/>
                    </a:lnTo>
                    <a:lnTo>
                      <a:pt x="834" y="9"/>
                    </a:lnTo>
                    <a:lnTo>
                      <a:pt x="829" y="8"/>
                    </a:lnTo>
                    <a:lnTo>
                      <a:pt x="825" y="8"/>
                    </a:lnTo>
                    <a:lnTo>
                      <a:pt x="820" y="7"/>
                    </a:lnTo>
                    <a:lnTo>
                      <a:pt x="816" y="6"/>
                    </a:lnTo>
                    <a:lnTo>
                      <a:pt x="811" y="6"/>
                    </a:lnTo>
                    <a:lnTo>
                      <a:pt x="807" y="5"/>
                    </a:lnTo>
                    <a:lnTo>
                      <a:pt x="802" y="5"/>
                    </a:lnTo>
                    <a:lnTo>
                      <a:pt x="798" y="4"/>
                    </a:lnTo>
                    <a:lnTo>
                      <a:pt x="793" y="4"/>
                    </a:lnTo>
                    <a:lnTo>
                      <a:pt x="789" y="3"/>
                    </a:lnTo>
                    <a:lnTo>
                      <a:pt x="784" y="3"/>
                    </a:lnTo>
                    <a:lnTo>
                      <a:pt x="780" y="2"/>
                    </a:lnTo>
                    <a:lnTo>
                      <a:pt x="775" y="2"/>
                    </a:lnTo>
                    <a:lnTo>
                      <a:pt x="771" y="2"/>
                    </a:lnTo>
                    <a:lnTo>
                      <a:pt x="766" y="1"/>
                    </a:lnTo>
                    <a:lnTo>
                      <a:pt x="762" y="1"/>
                    </a:lnTo>
                    <a:lnTo>
                      <a:pt x="758" y="1"/>
                    </a:lnTo>
                    <a:lnTo>
                      <a:pt x="753" y="0"/>
                    </a:lnTo>
                    <a:lnTo>
                      <a:pt x="749" y="0"/>
                    </a:lnTo>
                    <a:lnTo>
                      <a:pt x="744" y="0"/>
                    </a:lnTo>
                    <a:lnTo>
                      <a:pt x="740" y="0"/>
                    </a:lnTo>
                    <a:lnTo>
                      <a:pt x="735" y="0"/>
                    </a:lnTo>
                    <a:lnTo>
                      <a:pt x="731" y="0"/>
                    </a:lnTo>
                    <a:lnTo>
                      <a:pt x="726" y="0"/>
                    </a:lnTo>
                    <a:lnTo>
                      <a:pt x="722" y="0"/>
                    </a:lnTo>
                    <a:lnTo>
                      <a:pt x="717" y="0"/>
                    </a:lnTo>
                    <a:lnTo>
                      <a:pt x="717" y="719"/>
                    </a:lnTo>
                  </a:path>
                </a:pathLst>
              </a:custGeom>
              <a:solidFill>
                <a:srgbClr val="9933FF"/>
              </a:solidFill>
              <a:ln w="0">
                <a:solidFill>
                  <a:srgbClr val="9933FF"/>
                </a:solidFill>
                <a:prstDash val="solid"/>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73" name="Freeform 15"/>
              <p:cNvSpPr>
                <a:spLocks/>
              </p:cNvSpPr>
              <p:nvPr/>
            </p:nvSpPr>
            <p:spPr bwMode="auto">
              <a:xfrm>
                <a:off x="4338638" y="5076825"/>
                <a:ext cx="1189038" cy="1193800"/>
              </a:xfrm>
              <a:custGeom>
                <a:avLst/>
                <a:gdLst>
                  <a:gd name="T0" fmla="*/ 360 w 1434"/>
                  <a:gd name="T1" fmla="*/ 95 h 1438"/>
                  <a:gd name="T2" fmla="*/ 303 w 1434"/>
                  <a:gd name="T3" fmla="*/ 132 h 1438"/>
                  <a:gd name="T4" fmla="*/ 250 w 1434"/>
                  <a:gd name="T5" fmla="*/ 173 h 1438"/>
                  <a:gd name="T6" fmla="*/ 201 w 1434"/>
                  <a:gd name="T7" fmla="*/ 220 h 1438"/>
                  <a:gd name="T8" fmla="*/ 156 w 1434"/>
                  <a:gd name="T9" fmla="*/ 271 h 1438"/>
                  <a:gd name="T10" fmla="*/ 117 w 1434"/>
                  <a:gd name="T11" fmla="*/ 326 h 1438"/>
                  <a:gd name="T12" fmla="*/ 83 w 1434"/>
                  <a:gd name="T13" fmla="*/ 384 h 1438"/>
                  <a:gd name="T14" fmla="*/ 54 w 1434"/>
                  <a:gd name="T15" fmla="*/ 446 h 1438"/>
                  <a:gd name="T16" fmla="*/ 31 w 1434"/>
                  <a:gd name="T17" fmla="*/ 510 h 1438"/>
                  <a:gd name="T18" fmla="*/ 15 w 1434"/>
                  <a:gd name="T19" fmla="*/ 575 h 1438"/>
                  <a:gd name="T20" fmla="*/ 4 w 1434"/>
                  <a:gd name="T21" fmla="*/ 642 h 1438"/>
                  <a:gd name="T22" fmla="*/ 0 w 1434"/>
                  <a:gd name="T23" fmla="*/ 710 h 1438"/>
                  <a:gd name="T24" fmla="*/ 3 w 1434"/>
                  <a:gd name="T25" fmla="*/ 778 h 1438"/>
                  <a:gd name="T26" fmla="*/ 11 w 1434"/>
                  <a:gd name="T27" fmla="*/ 845 h 1438"/>
                  <a:gd name="T28" fmla="*/ 26 w 1434"/>
                  <a:gd name="T29" fmla="*/ 911 h 1438"/>
                  <a:gd name="T30" fmla="*/ 47 w 1434"/>
                  <a:gd name="T31" fmla="*/ 975 h 1438"/>
                  <a:gd name="T32" fmla="*/ 74 w 1434"/>
                  <a:gd name="T33" fmla="*/ 1038 h 1438"/>
                  <a:gd name="T34" fmla="*/ 107 w 1434"/>
                  <a:gd name="T35" fmla="*/ 1097 h 1438"/>
                  <a:gd name="T36" fmla="*/ 145 w 1434"/>
                  <a:gd name="T37" fmla="*/ 1153 h 1438"/>
                  <a:gd name="T38" fmla="*/ 188 w 1434"/>
                  <a:gd name="T39" fmla="*/ 1205 h 1438"/>
                  <a:gd name="T40" fmla="*/ 236 w 1434"/>
                  <a:gd name="T41" fmla="*/ 1253 h 1438"/>
                  <a:gd name="T42" fmla="*/ 288 w 1434"/>
                  <a:gd name="T43" fmla="*/ 1296 h 1438"/>
                  <a:gd name="T44" fmla="*/ 344 w 1434"/>
                  <a:gd name="T45" fmla="*/ 1334 h 1438"/>
                  <a:gd name="T46" fmla="*/ 404 w 1434"/>
                  <a:gd name="T47" fmla="*/ 1366 h 1438"/>
                  <a:gd name="T48" fmla="*/ 466 w 1434"/>
                  <a:gd name="T49" fmla="*/ 1393 h 1438"/>
                  <a:gd name="T50" fmla="*/ 530 w 1434"/>
                  <a:gd name="T51" fmla="*/ 1414 h 1438"/>
                  <a:gd name="T52" fmla="*/ 596 w 1434"/>
                  <a:gd name="T53" fmla="*/ 1428 h 1438"/>
                  <a:gd name="T54" fmla="*/ 663 w 1434"/>
                  <a:gd name="T55" fmla="*/ 1436 h 1438"/>
                  <a:gd name="T56" fmla="*/ 731 w 1434"/>
                  <a:gd name="T57" fmla="*/ 1438 h 1438"/>
                  <a:gd name="T58" fmla="*/ 798 w 1434"/>
                  <a:gd name="T59" fmla="*/ 1434 h 1438"/>
                  <a:gd name="T60" fmla="*/ 865 w 1434"/>
                  <a:gd name="T61" fmla="*/ 1423 h 1438"/>
                  <a:gd name="T62" fmla="*/ 930 w 1434"/>
                  <a:gd name="T63" fmla="*/ 1406 h 1438"/>
                  <a:gd name="T64" fmla="*/ 993 w 1434"/>
                  <a:gd name="T65" fmla="*/ 1383 h 1438"/>
                  <a:gd name="T66" fmla="*/ 1054 w 1434"/>
                  <a:gd name="T67" fmla="*/ 1354 h 1438"/>
                  <a:gd name="T68" fmla="*/ 1112 w 1434"/>
                  <a:gd name="T69" fmla="*/ 1319 h 1438"/>
                  <a:gd name="T70" fmla="*/ 1167 w 1434"/>
                  <a:gd name="T71" fmla="*/ 1279 h 1438"/>
                  <a:gd name="T72" fmla="*/ 1217 w 1434"/>
                  <a:gd name="T73" fmla="*/ 1234 h 1438"/>
                  <a:gd name="T74" fmla="*/ 1263 w 1434"/>
                  <a:gd name="T75" fmla="*/ 1185 h 1438"/>
                  <a:gd name="T76" fmla="*/ 1305 w 1434"/>
                  <a:gd name="T77" fmla="*/ 1131 h 1438"/>
                  <a:gd name="T78" fmla="*/ 1341 w 1434"/>
                  <a:gd name="T79" fmla="*/ 1073 h 1438"/>
                  <a:gd name="T80" fmla="*/ 1371 w 1434"/>
                  <a:gd name="T81" fmla="*/ 1013 h 1438"/>
                  <a:gd name="T82" fmla="*/ 1396 w 1434"/>
                  <a:gd name="T83" fmla="*/ 950 h 1438"/>
                  <a:gd name="T84" fmla="*/ 1414 w 1434"/>
                  <a:gd name="T85" fmla="*/ 885 h 1438"/>
                  <a:gd name="T86" fmla="*/ 1427 w 1434"/>
                  <a:gd name="T87" fmla="*/ 818 h 1438"/>
                  <a:gd name="T88" fmla="*/ 1433 w 1434"/>
                  <a:gd name="T89" fmla="*/ 751 h 1438"/>
                  <a:gd name="T90" fmla="*/ 1433 w 1434"/>
                  <a:gd name="T91" fmla="*/ 683 h 1438"/>
                  <a:gd name="T92" fmla="*/ 1426 w 1434"/>
                  <a:gd name="T93" fmla="*/ 615 h 1438"/>
                  <a:gd name="T94" fmla="*/ 1413 w 1434"/>
                  <a:gd name="T95" fmla="*/ 549 h 1438"/>
                  <a:gd name="T96" fmla="*/ 1394 w 1434"/>
                  <a:gd name="T97" fmla="*/ 484 h 1438"/>
                  <a:gd name="T98" fmla="*/ 1369 w 1434"/>
                  <a:gd name="T99" fmla="*/ 421 h 1438"/>
                  <a:gd name="T100" fmla="*/ 1338 w 1434"/>
                  <a:gd name="T101" fmla="*/ 361 h 1438"/>
                  <a:gd name="T102" fmla="*/ 1302 w 1434"/>
                  <a:gd name="T103" fmla="*/ 303 h 1438"/>
                  <a:gd name="T104" fmla="*/ 1261 w 1434"/>
                  <a:gd name="T105" fmla="*/ 250 h 1438"/>
                  <a:gd name="T106" fmla="*/ 1214 w 1434"/>
                  <a:gd name="T107" fmla="*/ 201 h 1438"/>
                  <a:gd name="T108" fmla="*/ 1163 w 1434"/>
                  <a:gd name="T109" fmla="*/ 156 h 1438"/>
                  <a:gd name="T110" fmla="*/ 1109 w 1434"/>
                  <a:gd name="T111" fmla="*/ 116 h 1438"/>
                  <a:gd name="T112" fmla="*/ 1050 w 1434"/>
                  <a:gd name="T113" fmla="*/ 82 h 1438"/>
                  <a:gd name="T114" fmla="*/ 989 w 1434"/>
                  <a:gd name="T115" fmla="*/ 53 h 1438"/>
                  <a:gd name="T116" fmla="*/ 926 w 1434"/>
                  <a:gd name="T117" fmla="*/ 31 h 1438"/>
                  <a:gd name="T118" fmla="*/ 860 w 1434"/>
                  <a:gd name="T119" fmla="*/ 14 h 1438"/>
                  <a:gd name="T120" fmla="*/ 793 w 1434"/>
                  <a:gd name="T121" fmla="*/ 4 h 1438"/>
                  <a:gd name="T122" fmla="*/ 726 w 1434"/>
                  <a:gd name="T123" fmla="*/ 0 h 1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434" h="1438">
                    <a:moveTo>
                      <a:pt x="717" y="719"/>
                    </a:moveTo>
                    <a:lnTo>
                      <a:pt x="412" y="68"/>
                    </a:lnTo>
                    <a:lnTo>
                      <a:pt x="408" y="70"/>
                    </a:lnTo>
                    <a:lnTo>
                      <a:pt x="404" y="72"/>
                    </a:lnTo>
                    <a:lnTo>
                      <a:pt x="400" y="74"/>
                    </a:lnTo>
                    <a:lnTo>
                      <a:pt x="396" y="76"/>
                    </a:lnTo>
                    <a:lnTo>
                      <a:pt x="392" y="78"/>
                    </a:lnTo>
                    <a:lnTo>
                      <a:pt x="388" y="80"/>
                    </a:lnTo>
                    <a:lnTo>
                      <a:pt x="384" y="82"/>
                    </a:lnTo>
                    <a:lnTo>
                      <a:pt x="380" y="84"/>
                    </a:lnTo>
                    <a:lnTo>
                      <a:pt x="376" y="86"/>
                    </a:lnTo>
                    <a:lnTo>
                      <a:pt x="372" y="89"/>
                    </a:lnTo>
                    <a:lnTo>
                      <a:pt x="368" y="91"/>
                    </a:lnTo>
                    <a:lnTo>
                      <a:pt x="364" y="93"/>
                    </a:lnTo>
                    <a:lnTo>
                      <a:pt x="360" y="95"/>
                    </a:lnTo>
                    <a:lnTo>
                      <a:pt x="356" y="97"/>
                    </a:lnTo>
                    <a:lnTo>
                      <a:pt x="352" y="100"/>
                    </a:lnTo>
                    <a:lnTo>
                      <a:pt x="348" y="102"/>
                    </a:lnTo>
                    <a:lnTo>
                      <a:pt x="344" y="104"/>
                    </a:lnTo>
                    <a:lnTo>
                      <a:pt x="341" y="107"/>
                    </a:lnTo>
                    <a:lnTo>
                      <a:pt x="337" y="109"/>
                    </a:lnTo>
                    <a:lnTo>
                      <a:pt x="333" y="112"/>
                    </a:lnTo>
                    <a:lnTo>
                      <a:pt x="329" y="114"/>
                    </a:lnTo>
                    <a:lnTo>
                      <a:pt x="325" y="116"/>
                    </a:lnTo>
                    <a:lnTo>
                      <a:pt x="322" y="119"/>
                    </a:lnTo>
                    <a:lnTo>
                      <a:pt x="318" y="121"/>
                    </a:lnTo>
                    <a:lnTo>
                      <a:pt x="314" y="124"/>
                    </a:lnTo>
                    <a:lnTo>
                      <a:pt x="310" y="127"/>
                    </a:lnTo>
                    <a:lnTo>
                      <a:pt x="307" y="129"/>
                    </a:lnTo>
                    <a:lnTo>
                      <a:pt x="303" y="132"/>
                    </a:lnTo>
                    <a:lnTo>
                      <a:pt x="299" y="134"/>
                    </a:lnTo>
                    <a:lnTo>
                      <a:pt x="296" y="137"/>
                    </a:lnTo>
                    <a:lnTo>
                      <a:pt x="292" y="140"/>
                    </a:lnTo>
                    <a:lnTo>
                      <a:pt x="288" y="142"/>
                    </a:lnTo>
                    <a:lnTo>
                      <a:pt x="285" y="145"/>
                    </a:lnTo>
                    <a:lnTo>
                      <a:pt x="281" y="148"/>
                    </a:lnTo>
                    <a:lnTo>
                      <a:pt x="278" y="151"/>
                    </a:lnTo>
                    <a:lnTo>
                      <a:pt x="274" y="153"/>
                    </a:lnTo>
                    <a:lnTo>
                      <a:pt x="271" y="156"/>
                    </a:lnTo>
                    <a:lnTo>
                      <a:pt x="267" y="159"/>
                    </a:lnTo>
                    <a:lnTo>
                      <a:pt x="264" y="162"/>
                    </a:lnTo>
                    <a:lnTo>
                      <a:pt x="260" y="165"/>
                    </a:lnTo>
                    <a:lnTo>
                      <a:pt x="257" y="168"/>
                    </a:lnTo>
                    <a:lnTo>
                      <a:pt x="253" y="170"/>
                    </a:lnTo>
                    <a:lnTo>
                      <a:pt x="250" y="173"/>
                    </a:lnTo>
                    <a:lnTo>
                      <a:pt x="246" y="176"/>
                    </a:lnTo>
                    <a:lnTo>
                      <a:pt x="243" y="179"/>
                    </a:lnTo>
                    <a:lnTo>
                      <a:pt x="240" y="182"/>
                    </a:lnTo>
                    <a:lnTo>
                      <a:pt x="236" y="185"/>
                    </a:lnTo>
                    <a:lnTo>
                      <a:pt x="233" y="188"/>
                    </a:lnTo>
                    <a:lnTo>
                      <a:pt x="230" y="191"/>
                    </a:lnTo>
                    <a:lnTo>
                      <a:pt x="226" y="195"/>
                    </a:lnTo>
                    <a:lnTo>
                      <a:pt x="223" y="198"/>
                    </a:lnTo>
                    <a:lnTo>
                      <a:pt x="220" y="201"/>
                    </a:lnTo>
                    <a:lnTo>
                      <a:pt x="217" y="204"/>
                    </a:lnTo>
                    <a:lnTo>
                      <a:pt x="213" y="207"/>
                    </a:lnTo>
                    <a:lnTo>
                      <a:pt x="210" y="210"/>
                    </a:lnTo>
                    <a:lnTo>
                      <a:pt x="207" y="213"/>
                    </a:lnTo>
                    <a:lnTo>
                      <a:pt x="204" y="217"/>
                    </a:lnTo>
                    <a:lnTo>
                      <a:pt x="201" y="220"/>
                    </a:lnTo>
                    <a:lnTo>
                      <a:pt x="198" y="223"/>
                    </a:lnTo>
                    <a:lnTo>
                      <a:pt x="195" y="227"/>
                    </a:lnTo>
                    <a:lnTo>
                      <a:pt x="191" y="230"/>
                    </a:lnTo>
                    <a:lnTo>
                      <a:pt x="188" y="233"/>
                    </a:lnTo>
                    <a:lnTo>
                      <a:pt x="185" y="236"/>
                    </a:lnTo>
                    <a:lnTo>
                      <a:pt x="182" y="240"/>
                    </a:lnTo>
                    <a:lnTo>
                      <a:pt x="179" y="243"/>
                    </a:lnTo>
                    <a:lnTo>
                      <a:pt x="176" y="247"/>
                    </a:lnTo>
                    <a:lnTo>
                      <a:pt x="173" y="250"/>
                    </a:lnTo>
                    <a:lnTo>
                      <a:pt x="171" y="253"/>
                    </a:lnTo>
                    <a:lnTo>
                      <a:pt x="168" y="257"/>
                    </a:lnTo>
                    <a:lnTo>
                      <a:pt x="165" y="260"/>
                    </a:lnTo>
                    <a:lnTo>
                      <a:pt x="162" y="264"/>
                    </a:lnTo>
                    <a:lnTo>
                      <a:pt x="159" y="267"/>
                    </a:lnTo>
                    <a:lnTo>
                      <a:pt x="156" y="271"/>
                    </a:lnTo>
                    <a:lnTo>
                      <a:pt x="153" y="274"/>
                    </a:lnTo>
                    <a:lnTo>
                      <a:pt x="151" y="278"/>
                    </a:lnTo>
                    <a:lnTo>
                      <a:pt x="148" y="282"/>
                    </a:lnTo>
                    <a:lnTo>
                      <a:pt x="145" y="285"/>
                    </a:lnTo>
                    <a:lnTo>
                      <a:pt x="143" y="289"/>
                    </a:lnTo>
                    <a:lnTo>
                      <a:pt x="140" y="292"/>
                    </a:lnTo>
                    <a:lnTo>
                      <a:pt x="137" y="296"/>
                    </a:lnTo>
                    <a:lnTo>
                      <a:pt x="135" y="300"/>
                    </a:lnTo>
                    <a:lnTo>
                      <a:pt x="132" y="303"/>
                    </a:lnTo>
                    <a:lnTo>
                      <a:pt x="129" y="307"/>
                    </a:lnTo>
                    <a:lnTo>
                      <a:pt x="127" y="311"/>
                    </a:lnTo>
                    <a:lnTo>
                      <a:pt x="124" y="315"/>
                    </a:lnTo>
                    <a:lnTo>
                      <a:pt x="122" y="318"/>
                    </a:lnTo>
                    <a:lnTo>
                      <a:pt x="119" y="322"/>
                    </a:lnTo>
                    <a:lnTo>
                      <a:pt x="117" y="326"/>
                    </a:lnTo>
                    <a:lnTo>
                      <a:pt x="114" y="330"/>
                    </a:lnTo>
                    <a:lnTo>
                      <a:pt x="112" y="334"/>
                    </a:lnTo>
                    <a:lnTo>
                      <a:pt x="109" y="337"/>
                    </a:lnTo>
                    <a:lnTo>
                      <a:pt x="107" y="341"/>
                    </a:lnTo>
                    <a:lnTo>
                      <a:pt x="105" y="345"/>
                    </a:lnTo>
                    <a:lnTo>
                      <a:pt x="102" y="349"/>
                    </a:lnTo>
                    <a:lnTo>
                      <a:pt x="100" y="353"/>
                    </a:lnTo>
                    <a:lnTo>
                      <a:pt x="98" y="357"/>
                    </a:lnTo>
                    <a:lnTo>
                      <a:pt x="96" y="361"/>
                    </a:lnTo>
                    <a:lnTo>
                      <a:pt x="93" y="365"/>
                    </a:lnTo>
                    <a:lnTo>
                      <a:pt x="91" y="368"/>
                    </a:lnTo>
                    <a:lnTo>
                      <a:pt x="89" y="372"/>
                    </a:lnTo>
                    <a:lnTo>
                      <a:pt x="87" y="376"/>
                    </a:lnTo>
                    <a:lnTo>
                      <a:pt x="85" y="380"/>
                    </a:lnTo>
                    <a:lnTo>
                      <a:pt x="83" y="384"/>
                    </a:lnTo>
                    <a:lnTo>
                      <a:pt x="80" y="388"/>
                    </a:lnTo>
                    <a:lnTo>
                      <a:pt x="78" y="392"/>
                    </a:lnTo>
                    <a:lnTo>
                      <a:pt x="76" y="396"/>
                    </a:lnTo>
                    <a:lnTo>
                      <a:pt x="74" y="400"/>
                    </a:lnTo>
                    <a:lnTo>
                      <a:pt x="72" y="405"/>
                    </a:lnTo>
                    <a:lnTo>
                      <a:pt x="70" y="409"/>
                    </a:lnTo>
                    <a:lnTo>
                      <a:pt x="68" y="413"/>
                    </a:lnTo>
                    <a:lnTo>
                      <a:pt x="67" y="417"/>
                    </a:lnTo>
                    <a:lnTo>
                      <a:pt x="65" y="421"/>
                    </a:lnTo>
                    <a:lnTo>
                      <a:pt x="63" y="425"/>
                    </a:lnTo>
                    <a:lnTo>
                      <a:pt x="61" y="429"/>
                    </a:lnTo>
                    <a:lnTo>
                      <a:pt x="59" y="433"/>
                    </a:lnTo>
                    <a:lnTo>
                      <a:pt x="57" y="437"/>
                    </a:lnTo>
                    <a:lnTo>
                      <a:pt x="56" y="442"/>
                    </a:lnTo>
                    <a:lnTo>
                      <a:pt x="54" y="446"/>
                    </a:lnTo>
                    <a:lnTo>
                      <a:pt x="52" y="450"/>
                    </a:lnTo>
                    <a:lnTo>
                      <a:pt x="51" y="454"/>
                    </a:lnTo>
                    <a:lnTo>
                      <a:pt x="49" y="458"/>
                    </a:lnTo>
                    <a:lnTo>
                      <a:pt x="47" y="463"/>
                    </a:lnTo>
                    <a:lnTo>
                      <a:pt x="46" y="467"/>
                    </a:lnTo>
                    <a:lnTo>
                      <a:pt x="44" y="471"/>
                    </a:lnTo>
                    <a:lnTo>
                      <a:pt x="43" y="475"/>
                    </a:lnTo>
                    <a:lnTo>
                      <a:pt x="41" y="480"/>
                    </a:lnTo>
                    <a:lnTo>
                      <a:pt x="40" y="484"/>
                    </a:lnTo>
                    <a:lnTo>
                      <a:pt x="38" y="488"/>
                    </a:lnTo>
                    <a:lnTo>
                      <a:pt x="37" y="492"/>
                    </a:lnTo>
                    <a:lnTo>
                      <a:pt x="35" y="497"/>
                    </a:lnTo>
                    <a:lnTo>
                      <a:pt x="34" y="501"/>
                    </a:lnTo>
                    <a:lnTo>
                      <a:pt x="33" y="505"/>
                    </a:lnTo>
                    <a:lnTo>
                      <a:pt x="31" y="510"/>
                    </a:lnTo>
                    <a:lnTo>
                      <a:pt x="30" y="514"/>
                    </a:lnTo>
                    <a:lnTo>
                      <a:pt x="29" y="518"/>
                    </a:lnTo>
                    <a:lnTo>
                      <a:pt x="27" y="523"/>
                    </a:lnTo>
                    <a:lnTo>
                      <a:pt x="26" y="527"/>
                    </a:lnTo>
                    <a:lnTo>
                      <a:pt x="25" y="531"/>
                    </a:lnTo>
                    <a:lnTo>
                      <a:pt x="24" y="536"/>
                    </a:lnTo>
                    <a:lnTo>
                      <a:pt x="23" y="540"/>
                    </a:lnTo>
                    <a:lnTo>
                      <a:pt x="22" y="544"/>
                    </a:lnTo>
                    <a:lnTo>
                      <a:pt x="21" y="549"/>
                    </a:lnTo>
                    <a:lnTo>
                      <a:pt x="20" y="553"/>
                    </a:lnTo>
                    <a:lnTo>
                      <a:pt x="19" y="558"/>
                    </a:lnTo>
                    <a:lnTo>
                      <a:pt x="18" y="562"/>
                    </a:lnTo>
                    <a:lnTo>
                      <a:pt x="17" y="566"/>
                    </a:lnTo>
                    <a:lnTo>
                      <a:pt x="16" y="571"/>
                    </a:lnTo>
                    <a:lnTo>
                      <a:pt x="15" y="575"/>
                    </a:lnTo>
                    <a:lnTo>
                      <a:pt x="14" y="580"/>
                    </a:lnTo>
                    <a:lnTo>
                      <a:pt x="13" y="584"/>
                    </a:lnTo>
                    <a:lnTo>
                      <a:pt x="12" y="589"/>
                    </a:lnTo>
                    <a:lnTo>
                      <a:pt x="11" y="593"/>
                    </a:lnTo>
                    <a:lnTo>
                      <a:pt x="11" y="598"/>
                    </a:lnTo>
                    <a:lnTo>
                      <a:pt x="10" y="602"/>
                    </a:lnTo>
                    <a:lnTo>
                      <a:pt x="9" y="606"/>
                    </a:lnTo>
                    <a:lnTo>
                      <a:pt x="8" y="611"/>
                    </a:lnTo>
                    <a:lnTo>
                      <a:pt x="8" y="615"/>
                    </a:lnTo>
                    <a:lnTo>
                      <a:pt x="7" y="620"/>
                    </a:lnTo>
                    <a:lnTo>
                      <a:pt x="7" y="624"/>
                    </a:lnTo>
                    <a:lnTo>
                      <a:pt x="6" y="629"/>
                    </a:lnTo>
                    <a:lnTo>
                      <a:pt x="5" y="633"/>
                    </a:lnTo>
                    <a:lnTo>
                      <a:pt x="5" y="638"/>
                    </a:lnTo>
                    <a:lnTo>
                      <a:pt x="4" y="642"/>
                    </a:lnTo>
                    <a:lnTo>
                      <a:pt x="4" y="647"/>
                    </a:lnTo>
                    <a:lnTo>
                      <a:pt x="3" y="651"/>
                    </a:lnTo>
                    <a:lnTo>
                      <a:pt x="3" y="656"/>
                    </a:lnTo>
                    <a:lnTo>
                      <a:pt x="3" y="660"/>
                    </a:lnTo>
                    <a:lnTo>
                      <a:pt x="2" y="665"/>
                    </a:lnTo>
                    <a:lnTo>
                      <a:pt x="2" y="669"/>
                    </a:lnTo>
                    <a:lnTo>
                      <a:pt x="2" y="674"/>
                    </a:lnTo>
                    <a:lnTo>
                      <a:pt x="1" y="678"/>
                    </a:lnTo>
                    <a:lnTo>
                      <a:pt x="1" y="683"/>
                    </a:lnTo>
                    <a:lnTo>
                      <a:pt x="1" y="687"/>
                    </a:lnTo>
                    <a:lnTo>
                      <a:pt x="1" y="692"/>
                    </a:lnTo>
                    <a:lnTo>
                      <a:pt x="1" y="696"/>
                    </a:lnTo>
                    <a:lnTo>
                      <a:pt x="1" y="701"/>
                    </a:lnTo>
                    <a:lnTo>
                      <a:pt x="0" y="705"/>
                    </a:lnTo>
                    <a:lnTo>
                      <a:pt x="0" y="710"/>
                    </a:lnTo>
                    <a:lnTo>
                      <a:pt x="0" y="714"/>
                    </a:lnTo>
                    <a:lnTo>
                      <a:pt x="0" y="719"/>
                    </a:lnTo>
                    <a:lnTo>
                      <a:pt x="0" y="724"/>
                    </a:lnTo>
                    <a:lnTo>
                      <a:pt x="0" y="728"/>
                    </a:lnTo>
                    <a:lnTo>
                      <a:pt x="0" y="733"/>
                    </a:lnTo>
                    <a:lnTo>
                      <a:pt x="1" y="737"/>
                    </a:lnTo>
                    <a:lnTo>
                      <a:pt x="1" y="742"/>
                    </a:lnTo>
                    <a:lnTo>
                      <a:pt x="1" y="746"/>
                    </a:lnTo>
                    <a:lnTo>
                      <a:pt x="1" y="751"/>
                    </a:lnTo>
                    <a:lnTo>
                      <a:pt x="1" y="755"/>
                    </a:lnTo>
                    <a:lnTo>
                      <a:pt x="1" y="760"/>
                    </a:lnTo>
                    <a:lnTo>
                      <a:pt x="2" y="764"/>
                    </a:lnTo>
                    <a:lnTo>
                      <a:pt x="2" y="769"/>
                    </a:lnTo>
                    <a:lnTo>
                      <a:pt x="2" y="773"/>
                    </a:lnTo>
                    <a:lnTo>
                      <a:pt x="3" y="778"/>
                    </a:lnTo>
                    <a:lnTo>
                      <a:pt x="3" y="782"/>
                    </a:lnTo>
                    <a:lnTo>
                      <a:pt x="3" y="787"/>
                    </a:lnTo>
                    <a:lnTo>
                      <a:pt x="4" y="791"/>
                    </a:lnTo>
                    <a:lnTo>
                      <a:pt x="4" y="796"/>
                    </a:lnTo>
                    <a:lnTo>
                      <a:pt x="5" y="800"/>
                    </a:lnTo>
                    <a:lnTo>
                      <a:pt x="5" y="805"/>
                    </a:lnTo>
                    <a:lnTo>
                      <a:pt x="6" y="809"/>
                    </a:lnTo>
                    <a:lnTo>
                      <a:pt x="7" y="814"/>
                    </a:lnTo>
                    <a:lnTo>
                      <a:pt x="7" y="818"/>
                    </a:lnTo>
                    <a:lnTo>
                      <a:pt x="8" y="823"/>
                    </a:lnTo>
                    <a:lnTo>
                      <a:pt x="8" y="827"/>
                    </a:lnTo>
                    <a:lnTo>
                      <a:pt x="9" y="832"/>
                    </a:lnTo>
                    <a:lnTo>
                      <a:pt x="10" y="836"/>
                    </a:lnTo>
                    <a:lnTo>
                      <a:pt x="11" y="840"/>
                    </a:lnTo>
                    <a:lnTo>
                      <a:pt x="11" y="845"/>
                    </a:lnTo>
                    <a:lnTo>
                      <a:pt x="12" y="849"/>
                    </a:lnTo>
                    <a:lnTo>
                      <a:pt x="13" y="854"/>
                    </a:lnTo>
                    <a:lnTo>
                      <a:pt x="14" y="858"/>
                    </a:lnTo>
                    <a:lnTo>
                      <a:pt x="15" y="863"/>
                    </a:lnTo>
                    <a:lnTo>
                      <a:pt x="16" y="867"/>
                    </a:lnTo>
                    <a:lnTo>
                      <a:pt x="17" y="872"/>
                    </a:lnTo>
                    <a:lnTo>
                      <a:pt x="18" y="876"/>
                    </a:lnTo>
                    <a:lnTo>
                      <a:pt x="19" y="880"/>
                    </a:lnTo>
                    <a:lnTo>
                      <a:pt x="20" y="885"/>
                    </a:lnTo>
                    <a:lnTo>
                      <a:pt x="21" y="889"/>
                    </a:lnTo>
                    <a:lnTo>
                      <a:pt x="22" y="894"/>
                    </a:lnTo>
                    <a:lnTo>
                      <a:pt x="23" y="898"/>
                    </a:lnTo>
                    <a:lnTo>
                      <a:pt x="24" y="902"/>
                    </a:lnTo>
                    <a:lnTo>
                      <a:pt x="25" y="907"/>
                    </a:lnTo>
                    <a:lnTo>
                      <a:pt x="26" y="911"/>
                    </a:lnTo>
                    <a:lnTo>
                      <a:pt x="27" y="915"/>
                    </a:lnTo>
                    <a:lnTo>
                      <a:pt x="29" y="920"/>
                    </a:lnTo>
                    <a:lnTo>
                      <a:pt x="30" y="924"/>
                    </a:lnTo>
                    <a:lnTo>
                      <a:pt x="31" y="928"/>
                    </a:lnTo>
                    <a:lnTo>
                      <a:pt x="33" y="933"/>
                    </a:lnTo>
                    <a:lnTo>
                      <a:pt x="34" y="937"/>
                    </a:lnTo>
                    <a:lnTo>
                      <a:pt x="35" y="941"/>
                    </a:lnTo>
                    <a:lnTo>
                      <a:pt x="37" y="946"/>
                    </a:lnTo>
                    <a:lnTo>
                      <a:pt x="38" y="950"/>
                    </a:lnTo>
                    <a:lnTo>
                      <a:pt x="40" y="954"/>
                    </a:lnTo>
                    <a:lnTo>
                      <a:pt x="41" y="958"/>
                    </a:lnTo>
                    <a:lnTo>
                      <a:pt x="43" y="963"/>
                    </a:lnTo>
                    <a:lnTo>
                      <a:pt x="44" y="967"/>
                    </a:lnTo>
                    <a:lnTo>
                      <a:pt x="46" y="971"/>
                    </a:lnTo>
                    <a:lnTo>
                      <a:pt x="47" y="975"/>
                    </a:lnTo>
                    <a:lnTo>
                      <a:pt x="49" y="980"/>
                    </a:lnTo>
                    <a:lnTo>
                      <a:pt x="51" y="984"/>
                    </a:lnTo>
                    <a:lnTo>
                      <a:pt x="52" y="988"/>
                    </a:lnTo>
                    <a:lnTo>
                      <a:pt x="54" y="992"/>
                    </a:lnTo>
                    <a:lnTo>
                      <a:pt x="56" y="996"/>
                    </a:lnTo>
                    <a:lnTo>
                      <a:pt x="57" y="1001"/>
                    </a:lnTo>
                    <a:lnTo>
                      <a:pt x="59" y="1005"/>
                    </a:lnTo>
                    <a:lnTo>
                      <a:pt x="61" y="1009"/>
                    </a:lnTo>
                    <a:lnTo>
                      <a:pt x="63" y="1013"/>
                    </a:lnTo>
                    <a:lnTo>
                      <a:pt x="65" y="1017"/>
                    </a:lnTo>
                    <a:lnTo>
                      <a:pt x="67" y="1021"/>
                    </a:lnTo>
                    <a:lnTo>
                      <a:pt x="68" y="1025"/>
                    </a:lnTo>
                    <a:lnTo>
                      <a:pt x="70" y="1029"/>
                    </a:lnTo>
                    <a:lnTo>
                      <a:pt x="72" y="1033"/>
                    </a:lnTo>
                    <a:lnTo>
                      <a:pt x="74" y="1038"/>
                    </a:lnTo>
                    <a:lnTo>
                      <a:pt x="76" y="1042"/>
                    </a:lnTo>
                    <a:lnTo>
                      <a:pt x="78" y="1046"/>
                    </a:lnTo>
                    <a:lnTo>
                      <a:pt x="80" y="1050"/>
                    </a:lnTo>
                    <a:lnTo>
                      <a:pt x="83" y="1054"/>
                    </a:lnTo>
                    <a:lnTo>
                      <a:pt x="85" y="1058"/>
                    </a:lnTo>
                    <a:lnTo>
                      <a:pt x="87" y="1062"/>
                    </a:lnTo>
                    <a:lnTo>
                      <a:pt x="89" y="1066"/>
                    </a:lnTo>
                    <a:lnTo>
                      <a:pt x="91" y="1070"/>
                    </a:lnTo>
                    <a:lnTo>
                      <a:pt x="93" y="1073"/>
                    </a:lnTo>
                    <a:lnTo>
                      <a:pt x="96" y="1077"/>
                    </a:lnTo>
                    <a:lnTo>
                      <a:pt x="98" y="1081"/>
                    </a:lnTo>
                    <a:lnTo>
                      <a:pt x="100" y="1085"/>
                    </a:lnTo>
                    <a:lnTo>
                      <a:pt x="102" y="1089"/>
                    </a:lnTo>
                    <a:lnTo>
                      <a:pt x="105" y="1093"/>
                    </a:lnTo>
                    <a:lnTo>
                      <a:pt x="107" y="1097"/>
                    </a:lnTo>
                    <a:lnTo>
                      <a:pt x="109" y="1101"/>
                    </a:lnTo>
                    <a:lnTo>
                      <a:pt x="112" y="1104"/>
                    </a:lnTo>
                    <a:lnTo>
                      <a:pt x="114" y="1108"/>
                    </a:lnTo>
                    <a:lnTo>
                      <a:pt x="117" y="1112"/>
                    </a:lnTo>
                    <a:lnTo>
                      <a:pt x="119" y="1116"/>
                    </a:lnTo>
                    <a:lnTo>
                      <a:pt x="122" y="1120"/>
                    </a:lnTo>
                    <a:lnTo>
                      <a:pt x="124" y="1123"/>
                    </a:lnTo>
                    <a:lnTo>
                      <a:pt x="127" y="1127"/>
                    </a:lnTo>
                    <a:lnTo>
                      <a:pt x="129" y="1131"/>
                    </a:lnTo>
                    <a:lnTo>
                      <a:pt x="132" y="1135"/>
                    </a:lnTo>
                    <a:lnTo>
                      <a:pt x="135" y="1138"/>
                    </a:lnTo>
                    <a:lnTo>
                      <a:pt x="137" y="1142"/>
                    </a:lnTo>
                    <a:lnTo>
                      <a:pt x="140" y="1146"/>
                    </a:lnTo>
                    <a:lnTo>
                      <a:pt x="143" y="1149"/>
                    </a:lnTo>
                    <a:lnTo>
                      <a:pt x="145" y="1153"/>
                    </a:lnTo>
                    <a:lnTo>
                      <a:pt x="148" y="1156"/>
                    </a:lnTo>
                    <a:lnTo>
                      <a:pt x="151" y="1160"/>
                    </a:lnTo>
                    <a:lnTo>
                      <a:pt x="153" y="1164"/>
                    </a:lnTo>
                    <a:lnTo>
                      <a:pt x="156" y="1167"/>
                    </a:lnTo>
                    <a:lnTo>
                      <a:pt x="159" y="1171"/>
                    </a:lnTo>
                    <a:lnTo>
                      <a:pt x="162" y="1174"/>
                    </a:lnTo>
                    <a:lnTo>
                      <a:pt x="165" y="1178"/>
                    </a:lnTo>
                    <a:lnTo>
                      <a:pt x="168" y="1181"/>
                    </a:lnTo>
                    <a:lnTo>
                      <a:pt x="171" y="1185"/>
                    </a:lnTo>
                    <a:lnTo>
                      <a:pt x="173" y="1188"/>
                    </a:lnTo>
                    <a:lnTo>
                      <a:pt x="176" y="1191"/>
                    </a:lnTo>
                    <a:lnTo>
                      <a:pt x="179" y="1195"/>
                    </a:lnTo>
                    <a:lnTo>
                      <a:pt x="182" y="1198"/>
                    </a:lnTo>
                    <a:lnTo>
                      <a:pt x="185" y="1202"/>
                    </a:lnTo>
                    <a:lnTo>
                      <a:pt x="188" y="1205"/>
                    </a:lnTo>
                    <a:lnTo>
                      <a:pt x="191" y="1208"/>
                    </a:lnTo>
                    <a:lnTo>
                      <a:pt x="195" y="1211"/>
                    </a:lnTo>
                    <a:lnTo>
                      <a:pt x="198" y="1215"/>
                    </a:lnTo>
                    <a:lnTo>
                      <a:pt x="201" y="1218"/>
                    </a:lnTo>
                    <a:lnTo>
                      <a:pt x="204" y="1221"/>
                    </a:lnTo>
                    <a:lnTo>
                      <a:pt x="207" y="1225"/>
                    </a:lnTo>
                    <a:lnTo>
                      <a:pt x="210" y="1228"/>
                    </a:lnTo>
                    <a:lnTo>
                      <a:pt x="213" y="1231"/>
                    </a:lnTo>
                    <a:lnTo>
                      <a:pt x="217" y="1234"/>
                    </a:lnTo>
                    <a:lnTo>
                      <a:pt x="220" y="1237"/>
                    </a:lnTo>
                    <a:lnTo>
                      <a:pt x="223" y="1240"/>
                    </a:lnTo>
                    <a:lnTo>
                      <a:pt x="226" y="1243"/>
                    </a:lnTo>
                    <a:lnTo>
                      <a:pt x="230" y="1247"/>
                    </a:lnTo>
                    <a:lnTo>
                      <a:pt x="233" y="1250"/>
                    </a:lnTo>
                    <a:lnTo>
                      <a:pt x="236" y="1253"/>
                    </a:lnTo>
                    <a:lnTo>
                      <a:pt x="240" y="1256"/>
                    </a:lnTo>
                    <a:lnTo>
                      <a:pt x="243" y="1259"/>
                    </a:lnTo>
                    <a:lnTo>
                      <a:pt x="246" y="1262"/>
                    </a:lnTo>
                    <a:lnTo>
                      <a:pt x="250" y="1265"/>
                    </a:lnTo>
                    <a:lnTo>
                      <a:pt x="253" y="1268"/>
                    </a:lnTo>
                    <a:lnTo>
                      <a:pt x="257" y="1270"/>
                    </a:lnTo>
                    <a:lnTo>
                      <a:pt x="260" y="1273"/>
                    </a:lnTo>
                    <a:lnTo>
                      <a:pt x="264" y="1276"/>
                    </a:lnTo>
                    <a:lnTo>
                      <a:pt x="267" y="1279"/>
                    </a:lnTo>
                    <a:lnTo>
                      <a:pt x="271" y="1282"/>
                    </a:lnTo>
                    <a:lnTo>
                      <a:pt x="274" y="1285"/>
                    </a:lnTo>
                    <a:lnTo>
                      <a:pt x="278" y="1287"/>
                    </a:lnTo>
                    <a:lnTo>
                      <a:pt x="281" y="1290"/>
                    </a:lnTo>
                    <a:lnTo>
                      <a:pt x="285" y="1293"/>
                    </a:lnTo>
                    <a:lnTo>
                      <a:pt x="288" y="1296"/>
                    </a:lnTo>
                    <a:lnTo>
                      <a:pt x="292" y="1298"/>
                    </a:lnTo>
                    <a:lnTo>
                      <a:pt x="296" y="1301"/>
                    </a:lnTo>
                    <a:lnTo>
                      <a:pt x="299" y="1304"/>
                    </a:lnTo>
                    <a:lnTo>
                      <a:pt x="303" y="1306"/>
                    </a:lnTo>
                    <a:lnTo>
                      <a:pt x="307" y="1309"/>
                    </a:lnTo>
                    <a:lnTo>
                      <a:pt x="310" y="1311"/>
                    </a:lnTo>
                    <a:lnTo>
                      <a:pt x="314" y="1314"/>
                    </a:lnTo>
                    <a:lnTo>
                      <a:pt x="318" y="1317"/>
                    </a:lnTo>
                    <a:lnTo>
                      <a:pt x="322" y="1319"/>
                    </a:lnTo>
                    <a:lnTo>
                      <a:pt x="325" y="1322"/>
                    </a:lnTo>
                    <a:lnTo>
                      <a:pt x="329" y="1324"/>
                    </a:lnTo>
                    <a:lnTo>
                      <a:pt x="333" y="1326"/>
                    </a:lnTo>
                    <a:lnTo>
                      <a:pt x="337" y="1329"/>
                    </a:lnTo>
                    <a:lnTo>
                      <a:pt x="341" y="1331"/>
                    </a:lnTo>
                    <a:lnTo>
                      <a:pt x="344" y="1334"/>
                    </a:lnTo>
                    <a:lnTo>
                      <a:pt x="348" y="1336"/>
                    </a:lnTo>
                    <a:lnTo>
                      <a:pt x="352" y="1338"/>
                    </a:lnTo>
                    <a:lnTo>
                      <a:pt x="356" y="1341"/>
                    </a:lnTo>
                    <a:lnTo>
                      <a:pt x="360" y="1343"/>
                    </a:lnTo>
                    <a:lnTo>
                      <a:pt x="364" y="1345"/>
                    </a:lnTo>
                    <a:lnTo>
                      <a:pt x="368" y="1347"/>
                    </a:lnTo>
                    <a:lnTo>
                      <a:pt x="372" y="1349"/>
                    </a:lnTo>
                    <a:lnTo>
                      <a:pt x="376" y="1352"/>
                    </a:lnTo>
                    <a:lnTo>
                      <a:pt x="380" y="1354"/>
                    </a:lnTo>
                    <a:lnTo>
                      <a:pt x="384" y="1356"/>
                    </a:lnTo>
                    <a:lnTo>
                      <a:pt x="388" y="1358"/>
                    </a:lnTo>
                    <a:lnTo>
                      <a:pt x="392" y="1360"/>
                    </a:lnTo>
                    <a:lnTo>
                      <a:pt x="396" y="1362"/>
                    </a:lnTo>
                    <a:lnTo>
                      <a:pt x="400" y="1364"/>
                    </a:lnTo>
                    <a:lnTo>
                      <a:pt x="404" y="1366"/>
                    </a:lnTo>
                    <a:lnTo>
                      <a:pt x="408" y="1368"/>
                    </a:lnTo>
                    <a:lnTo>
                      <a:pt x="412" y="1370"/>
                    </a:lnTo>
                    <a:lnTo>
                      <a:pt x="416" y="1372"/>
                    </a:lnTo>
                    <a:lnTo>
                      <a:pt x="420" y="1374"/>
                    </a:lnTo>
                    <a:lnTo>
                      <a:pt x="424" y="1376"/>
                    </a:lnTo>
                    <a:lnTo>
                      <a:pt x="428" y="1377"/>
                    </a:lnTo>
                    <a:lnTo>
                      <a:pt x="432" y="1379"/>
                    </a:lnTo>
                    <a:lnTo>
                      <a:pt x="436" y="1381"/>
                    </a:lnTo>
                    <a:lnTo>
                      <a:pt x="441" y="1383"/>
                    </a:lnTo>
                    <a:lnTo>
                      <a:pt x="445" y="1385"/>
                    </a:lnTo>
                    <a:lnTo>
                      <a:pt x="449" y="1386"/>
                    </a:lnTo>
                    <a:lnTo>
                      <a:pt x="453" y="1388"/>
                    </a:lnTo>
                    <a:lnTo>
                      <a:pt x="457" y="1390"/>
                    </a:lnTo>
                    <a:lnTo>
                      <a:pt x="462" y="1391"/>
                    </a:lnTo>
                    <a:lnTo>
                      <a:pt x="466" y="1393"/>
                    </a:lnTo>
                    <a:lnTo>
                      <a:pt x="470" y="1394"/>
                    </a:lnTo>
                    <a:lnTo>
                      <a:pt x="474" y="1396"/>
                    </a:lnTo>
                    <a:lnTo>
                      <a:pt x="478" y="1397"/>
                    </a:lnTo>
                    <a:lnTo>
                      <a:pt x="483" y="1399"/>
                    </a:lnTo>
                    <a:lnTo>
                      <a:pt x="487" y="1400"/>
                    </a:lnTo>
                    <a:lnTo>
                      <a:pt x="491" y="1402"/>
                    </a:lnTo>
                    <a:lnTo>
                      <a:pt x="496" y="1403"/>
                    </a:lnTo>
                    <a:lnTo>
                      <a:pt x="500" y="1405"/>
                    </a:lnTo>
                    <a:lnTo>
                      <a:pt x="504" y="1406"/>
                    </a:lnTo>
                    <a:lnTo>
                      <a:pt x="508" y="1407"/>
                    </a:lnTo>
                    <a:lnTo>
                      <a:pt x="513" y="1409"/>
                    </a:lnTo>
                    <a:lnTo>
                      <a:pt x="517" y="1410"/>
                    </a:lnTo>
                    <a:lnTo>
                      <a:pt x="521" y="1411"/>
                    </a:lnTo>
                    <a:lnTo>
                      <a:pt x="526" y="1412"/>
                    </a:lnTo>
                    <a:lnTo>
                      <a:pt x="530" y="1414"/>
                    </a:lnTo>
                    <a:lnTo>
                      <a:pt x="534" y="1415"/>
                    </a:lnTo>
                    <a:lnTo>
                      <a:pt x="539" y="1416"/>
                    </a:lnTo>
                    <a:lnTo>
                      <a:pt x="543" y="1417"/>
                    </a:lnTo>
                    <a:lnTo>
                      <a:pt x="547" y="1418"/>
                    </a:lnTo>
                    <a:lnTo>
                      <a:pt x="552" y="1419"/>
                    </a:lnTo>
                    <a:lnTo>
                      <a:pt x="556" y="1420"/>
                    </a:lnTo>
                    <a:lnTo>
                      <a:pt x="561" y="1421"/>
                    </a:lnTo>
                    <a:lnTo>
                      <a:pt x="565" y="1422"/>
                    </a:lnTo>
                    <a:lnTo>
                      <a:pt x="569" y="1423"/>
                    </a:lnTo>
                    <a:lnTo>
                      <a:pt x="574" y="1424"/>
                    </a:lnTo>
                    <a:lnTo>
                      <a:pt x="578" y="1425"/>
                    </a:lnTo>
                    <a:lnTo>
                      <a:pt x="583" y="1426"/>
                    </a:lnTo>
                    <a:lnTo>
                      <a:pt x="587" y="1427"/>
                    </a:lnTo>
                    <a:lnTo>
                      <a:pt x="592" y="1427"/>
                    </a:lnTo>
                    <a:lnTo>
                      <a:pt x="596" y="1428"/>
                    </a:lnTo>
                    <a:lnTo>
                      <a:pt x="600" y="1429"/>
                    </a:lnTo>
                    <a:lnTo>
                      <a:pt x="605" y="1430"/>
                    </a:lnTo>
                    <a:lnTo>
                      <a:pt x="609" y="1430"/>
                    </a:lnTo>
                    <a:lnTo>
                      <a:pt x="614" y="1431"/>
                    </a:lnTo>
                    <a:lnTo>
                      <a:pt x="618" y="1432"/>
                    </a:lnTo>
                    <a:lnTo>
                      <a:pt x="623" y="1432"/>
                    </a:lnTo>
                    <a:lnTo>
                      <a:pt x="627" y="1433"/>
                    </a:lnTo>
                    <a:lnTo>
                      <a:pt x="632" y="1433"/>
                    </a:lnTo>
                    <a:lnTo>
                      <a:pt x="636" y="1434"/>
                    </a:lnTo>
                    <a:lnTo>
                      <a:pt x="641" y="1434"/>
                    </a:lnTo>
                    <a:lnTo>
                      <a:pt x="645" y="1435"/>
                    </a:lnTo>
                    <a:lnTo>
                      <a:pt x="650" y="1435"/>
                    </a:lnTo>
                    <a:lnTo>
                      <a:pt x="654" y="1436"/>
                    </a:lnTo>
                    <a:lnTo>
                      <a:pt x="659" y="1436"/>
                    </a:lnTo>
                    <a:lnTo>
                      <a:pt x="663" y="1436"/>
                    </a:lnTo>
                    <a:lnTo>
                      <a:pt x="668" y="1437"/>
                    </a:lnTo>
                    <a:lnTo>
                      <a:pt x="672" y="1437"/>
                    </a:lnTo>
                    <a:lnTo>
                      <a:pt x="676" y="1437"/>
                    </a:lnTo>
                    <a:lnTo>
                      <a:pt x="681" y="1438"/>
                    </a:lnTo>
                    <a:lnTo>
                      <a:pt x="685" y="1438"/>
                    </a:lnTo>
                    <a:lnTo>
                      <a:pt x="690" y="1438"/>
                    </a:lnTo>
                    <a:lnTo>
                      <a:pt x="694" y="1438"/>
                    </a:lnTo>
                    <a:lnTo>
                      <a:pt x="699" y="1438"/>
                    </a:lnTo>
                    <a:lnTo>
                      <a:pt x="703" y="1438"/>
                    </a:lnTo>
                    <a:lnTo>
                      <a:pt x="708" y="1438"/>
                    </a:lnTo>
                    <a:lnTo>
                      <a:pt x="712" y="1438"/>
                    </a:lnTo>
                    <a:lnTo>
                      <a:pt x="717" y="1438"/>
                    </a:lnTo>
                    <a:lnTo>
                      <a:pt x="722" y="1438"/>
                    </a:lnTo>
                    <a:lnTo>
                      <a:pt x="726" y="1438"/>
                    </a:lnTo>
                    <a:lnTo>
                      <a:pt x="731" y="1438"/>
                    </a:lnTo>
                    <a:lnTo>
                      <a:pt x="735" y="1438"/>
                    </a:lnTo>
                    <a:lnTo>
                      <a:pt x="740" y="1438"/>
                    </a:lnTo>
                    <a:lnTo>
                      <a:pt x="744" y="1438"/>
                    </a:lnTo>
                    <a:lnTo>
                      <a:pt x="749" y="1438"/>
                    </a:lnTo>
                    <a:lnTo>
                      <a:pt x="753" y="1438"/>
                    </a:lnTo>
                    <a:lnTo>
                      <a:pt x="758" y="1437"/>
                    </a:lnTo>
                    <a:lnTo>
                      <a:pt x="762" y="1437"/>
                    </a:lnTo>
                    <a:lnTo>
                      <a:pt x="766" y="1437"/>
                    </a:lnTo>
                    <a:lnTo>
                      <a:pt x="771" y="1436"/>
                    </a:lnTo>
                    <a:lnTo>
                      <a:pt x="775" y="1436"/>
                    </a:lnTo>
                    <a:lnTo>
                      <a:pt x="780" y="1436"/>
                    </a:lnTo>
                    <a:lnTo>
                      <a:pt x="784" y="1435"/>
                    </a:lnTo>
                    <a:lnTo>
                      <a:pt x="789" y="1435"/>
                    </a:lnTo>
                    <a:lnTo>
                      <a:pt x="793" y="1434"/>
                    </a:lnTo>
                    <a:lnTo>
                      <a:pt x="798" y="1434"/>
                    </a:lnTo>
                    <a:lnTo>
                      <a:pt x="802" y="1433"/>
                    </a:lnTo>
                    <a:lnTo>
                      <a:pt x="807" y="1433"/>
                    </a:lnTo>
                    <a:lnTo>
                      <a:pt x="811" y="1432"/>
                    </a:lnTo>
                    <a:lnTo>
                      <a:pt x="816" y="1432"/>
                    </a:lnTo>
                    <a:lnTo>
                      <a:pt x="820" y="1431"/>
                    </a:lnTo>
                    <a:lnTo>
                      <a:pt x="825" y="1430"/>
                    </a:lnTo>
                    <a:lnTo>
                      <a:pt x="829" y="1430"/>
                    </a:lnTo>
                    <a:lnTo>
                      <a:pt x="834" y="1429"/>
                    </a:lnTo>
                    <a:lnTo>
                      <a:pt x="838" y="1428"/>
                    </a:lnTo>
                    <a:lnTo>
                      <a:pt x="842" y="1427"/>
                    </a:lnTo>
                    <a:lnTo>
                      <a:pt x="847" y="1427"/>
                    </a:lnTo>
                    <a:lnTo>
                      <a:pt x="851" y="1426"/>
                    </a:lnTo>
                    <a:lnTo>
                      <a:pt x="856" y="1425"/>
                    </a:lnTo>
                    <a:lnTo>
                      <a:pt x="860" y="1424"/>
                    </a:lnTo>
                    <a:lnTo>
                      <a:pt x="865" y="1423"/>
                    </a:lnTo>
                    <a:lnTo>
                      <a:pt x="869" y="1422"/>
                    </a:lnTo>
                    <a:lnTo>
                      <a:pt x="873" y="1421"/>
                    </a:lnTo>
                    <a:lnTo>
                      <a:pt x="878" y="1420"/>
                    </a:lnTo>
                    <a:lnTo>
                      <a:pt x="882" y="1419"/>
                    </a:lnTo>
                    <a:lnTo>
                      <a:pt x="887" y="1418"/>
                    </a:lnTo>
                    <a:lnTo>
                      <a:pt x="891" y="1417"/>
                    </a:lnTo>
                    <a:lnTo>
                      <a:pt x="895" y="1416"/>
                    </a:lnTo>
                    <a:lnTo>
                      <a:pt x="900" y="1415"/>
                    </a:lnTo>
                    <a:lnTo>
                      <a:pt x="904" y="1414"/>
                    </a:lnTo>
                    <a:lnTo>
                      <a:pt x="908" y="1412"/>
                    </a:lnTo>
                    <a:lnTo>
                      <a:pt x="913" y="1411"/>
                    </a:lnTo>
                    <a:lnTo>
                      <a:pt x="917" y="1410"/>
                    </a:lnTo>
                    <a:lnTo>
                      <a:pt x="921" y="1409"/>
                    </a:lnTo>
                    <a:lnTo>
                      <a:pt x="926" y="1407"/>
                    </a:lnTo>
                    <a:lnTo>
                      <a:pt x="930" y="1406"/>
                    </a:lnTo>
                    <a:lnTo>
                      <a:pt x="934" y="1405"/>
                    </a:lnTo>
                    <a:lnTo>
                      <a:pt x="938" y="1403"/>
                    </a:lnTo>
                    <a:lnTo>
                      <a:pt x="943" y="1402"/>
                    </a:lnTo>
                    <a:lnTo>
                      <a:pt x="947" y="1400"/>
                    </a:lnTo>
                    <a:lnTo>
                      <a:pt x="951" y="1399"/>
                    </a:lnTo>
                    <a:lnTo>
                      <a:pt x="956" y="1397"/>
                    </a:lnTo>
                    <a:lnTo>
                      <a:pt x="960" y="1396"/>
                    </a:lnTo>
                    <a:lnTo>
                      <a:pt x="964" y="1394"/>
                    </a:lnTo>
                    <a:lnTo>
                      <a:pt x="968" y="1393"/>
                    </a:lnTo>
                    <a:lnTo>
                      <a:pt x="972" y="1391"/>
                    </a:lnTo>
                    <a:lnTo>
                      <a:pt x="977" y="1390"/>
                    </a:lnTo>
                    <a:lnTo>
                      <a:pt x="981" y="1388"/>
                    </a:lnTo>
                    <a:lnTo>
                      <a:pt x="985" y="1386"/>
                    </a:lnTo>
                    <a:lnTo>
                      <a:pt x="989" y="1385"/>
                    </a:lnTo>
                    <a:lnTo>
                      <a:pt x="993" y="1383"/>
                    </a:lnTo>
                    <a:lnTo>
                      <a:pt x="998" y="1381"/>
                    </a:lnTo>
                    <a:lnTo>
                      <a:pt x="1002" y="1379"/>
                    </a:lnTo>
                    <a:lnTo>
                      <a:pt x="1006" y="1377"/>
                    </a:lnTo>
                    <a:lnTo>
                      <a:pt x="1010" y="1376"/>
                    </a:lnTo>
                    <a:lnTo>
                      <a:pt x="1014" y="1374"/>
                    </a:lnTo>
                    <a:lnTo>
                      <a:pt x="1018" y="1372"/>
                    </a:lnTo>
                    <a:lnTo>
                      <a:pt x="1022" y="1370"/>
                    </a:lnTo>
                    <a:lnTo>
                      <a:pt x="1026" y="1368"/>
                    </a:lnTo>
                    <a:lnTo>
                      <a:pt x="1030" y="1366"/>
                    </a:lnTo>
                    <a:lnTo>
                      <a:pt x="1034" y="1364"/>
                    </a:lnTo>
                    <a:lnTo>
                      <a:pt x="1038" y="1362"/>
                    </a:lnTo>
                    <a:lnTo>
                      <a:pt x="1042" y="1360"/>
                    </a:lnTo>
                    <a:lnTo>
                      <a:pt x="1046" y="1358"/>
                    </a:lnTo>
                    <a:lnTo>
                      <a:pt x="1050" y="1356"/>
                    </a:lnTo>
                    <a:lnTo>
                      <a:pt x="1054" y="1354"/>
                    </a:lnTo>
                    <a:lnTo>
                      <a:pt x="1058" y="1352"/>
                    </a:lnTo>
                    <a:lnTo>
                      <a:pt x="1062" y="1349"/>
                    </a:lnTo>
                    <a:lnTo>
                      <a:pt x="1066" y="1347"/>
                    </a:lnTo>
                    <a:lnTo>
                      <a:pt x="1070" y="1345"/>
                    </a:lnTo>
                    <a:lnTo>
                      <a:pt x="1074" y="1343"/>
                    </a:lnTo>
                    <a:lnTo>
                      <a:pt x="1078" y="1341"/>
                    </a:lnTo>
                    <a:lnTo>
                      <a:pt x="1082" y="1338"/>
                    </a:lnTo>
                    <a:lnTo>
                      <a:pt x="1086" y="1336"/>
                    </a:lnTo>
                    <a:lnTo>
                      <a:pt x="1090" y="1334"/>
                    </a:lnTo>
                    <a:lnTo>
                      <a:pt x="1093" y="1331"/>
                    </a:lnTo>
                    <a:lnTo>
                      <a:pt x="1097" y="1329"/>
                    </a:lnTo>
                    <a:lnTo>
                      <a:pt x="1101" y="1326"/>
                    </a:lnTo>
                    <a:lnTo>
                      <a:pt x="1105" y="1324"/>
                    </a:lnTo>
                    <a:lnTo>
                      <a:pt x="1109" y="1322"/>
                    </a:lnTo>
                    <a:lnTo>
                      <a:pt x="1112" y="1319"/>
                    </a:lnTo>
                    <a:lnTo>
                      <a:pt x="1116" y="1317"/>
                    </a:lnTo>
                    <a:lnTo>
                      <a:pt x="1120" y="1314"/>
                    </a:lnTo>
                    <a:lnTo>
                      <a:pt x="1124" y="1311"/>
                    </a:lnTo>
                    <a:lnTo>
                      <a:pt x="1127" y="1309"/>
                    </a:lnTo>
                    <a:lnTo>
                      <a:pt x="1131" y="1306"/>
                    </a:lnTo>
                    <a:lnTo>
                      <a:pt x="1135" y="1304"/>
                    </a:lnTo>
                    <a:lnTo>
                      <a:pt x="1138" y="1301"/>
                    </a:lnTo>
                    <a:lnTo>
                      <a:pt x="1142" y="1298"/>
                    </a:lnTo>
                    <a:lnTo>
                      <a:pt x="1146" y="1296"/>
                    </a:lnTo>
                    <a:lnTo>
                      <a:pt x="1149" y="1293"/>
                    </a:lnTo>
                    <a:lnTo>
                      <a:pt x="1153" y="1290"/>
                    </a:lnTo>
                    <a:lnTo>
                      <a:pt x="1156" y="1287"/>
                    </a:lnTo>
                    <a:lnTo>
                      <a:pt x="1160" y="1285"/>
                    </a:lnTo>
                    <a:lnTo>
                      <a:pt x="1163" y="1282"/>
                    </a:lnTo>
                    <a:lnTo>
                      <a:pt x="1167" y="1279"/>
                    </a:lnTo>
                    <a:lnTo>
                      <a:pt x="1170" y="1276"/>
                    </a:lnTo>
                    <a:lnTo>
                      <a:pt x="1174" y="1273"/>
                    </a:lnTo>
                    <a:lnTo>
                      <a:pt x="1177" y="1270"/>
                    </a:lnTo>
                    <a:lnTo>
                      <a:pt x="1181" y="1268"/>
                    </a:lnTo>
                    <a:lnTo>
                      <a:pt x="1184" y="1265"/>
                    </a:lnTo>
                    <a:lnTo>
                      <a:pt x="1188" y="1262"/>
                    </a:lnTo>
                    <a:lnTo>
                      <a:pt x="1191" y="1259"/>
                    </a:lnTo>
                    <a:lnTo>
                      <a:pt x="1194" y="1256"/>
                    </a:lnTo>
                    <a:lnTo>
                      <a:pt x="1198" y="1253"/>
                    </a:lnTo>
                    <a:lnTo>
                      <a:pt x="1201" y="1250"/>
                    </a:lnTo>
                    <a:lnTo>
                      <a:pt x="1204" y="1247"/>
                    </a:lnTo>
                    <a:lnTo>
                      <a:pt x="1208" y="1243"/>
                    </a:lnTo>
                    <a:lnTo>
                      <a:pt x="1211" y="1240"/>
                    </a:lnTo>
                    <a:lnTo>
                      <a:pt x="1214" y="1237"/>
                    </a:lnTo>
                    <a:lnTo>
                      <a:pt x="1217" y="1234"/>
                    </a:lnTo>
                    <a:lnTo>
                      <a:pt x="1221" y="1231"/>
                    </a:lnTo>
                    <a:lnTo>
                      <a:pt x="1224" y="1228"/>
                    </a:lnTo>
                    <a:lnTo>
                      <a:pt x="1227" y="1225"/>
                    </a:lnTo>
                    <a:lnTo>
                      <a:pt x="1230" y="1221"/>
                    </a:lnTo>
                    <a:lnTo>
                      <a:pt x="1233" y="1218"/>
                    </a:lnTo>
                    <a:lnTo>
                      <a:pt x="1236" y="1215"/>
                    </a:lnTo>
                    <a:lnTo>
                      <a:pt x="1239" y="1211"/>
                    </a:lnTo>
                    <a:lnTo>
                      <a:pt x="1243" y="1208"/>
                    </a:lnTo>
                    <a:lnTo>
                      <a:pt x="1246" y="1205"/>
                    </a:lnTo>
                    <a:lnTo>
                      <a:pt x="1249" y="1202"/>
                    </a:lnTo>
                    <a:lnTo>
                      <a:pt x="1252" y="1198"/>
                    </a:lnTo>
                    <a:lnTo>
                      <a:pt x="1255" y="1195"/>
                    </a:lnTo>
                    <a:lnTo>
                      <a:pt x="1258" y="1191"/>
                    </a:lnTo>
                    <a:lnTo>
                      <a:pt x="1261" y="1188"/>
                    </a:lnTo>
                    <a:lnTo>
                      <a:pt x="1263" y="1185"/>
                    </a:lnTo>
                    <a:lnTo>
                      <a:pt x="1266" y="1181"/>
                    </a:lnTo>
                    <a:lnTo>
                      <a:pt x="1269" y="1178"/>
                    </a:lnTo>
                    <a:lnTo>
                      <a:pt x="1272" y="1174"/>
                    </a:lnTo>
                    <a:lnTo>
                      <a:pt x="1275" y="1171"/>
                    </a:lnTo>
                    <a:lnTo>
                      <a:pt x="1278" y="1167"/>
                    </a:lnTo>
                    <a:lnTo>
                      <a:pt x="1281" y="1164"/>
                    </a:lnTo>
                    <a:lnTo>
                      <a:pt x="1283" y="1160"/>
                    </a:lnTo>
                    <a:lnTo>
                      <a:pt x="1286" y="1156"/>
                    </a:lnTo>
                    <a:lnTo>
                      <a:pt x="1289" y="1153"/>
                    </a:lnTo>
                    <a:lnTo>
                      <a:pt x="1291" y="1149"/>
                    </a:lnTo>
                    <a:lnTo>
                      <a:pt x="1294" y="1146"/>
                    </a:lnTo>
                    <a:lnTo>
                      <a:pt x="1297" y="1142"/>
                    </a:lnTo>
                    <a:lnTo>
                      <a:pt x="1299" y="1138"/>
                    </a:lnTo>
                    <a:lnTo>
                      <a:pt x="1302" y="1135"/>
                    </a:lnTo>
                    <a:lnTo>
                      <a:pt x="1305" y="1131"/>
                    </a:lnTo>
                    <a:lnTo>
                      <a:pt x="1307" y="1127"/>
                    </a:lnTo>
                    <a:lnTo>
                      <a:pt x="1310" y="1123"/>
                    </a:lnTo>
                    <a:lnTo>
                      <a:pt x="1312" y="1120"/>
                    </a:lnTo>
                    <a:lnTo>
                      <a:pt x="1315" y="1116"/>
                    </a:lnTo>
                    <a:lnTo>
                      <a:pt x="1317" y="1112"/>
                    </a:lnTo>
                    <a:lnTo>
                      <a:pt x="1320" y="1108"/>
                    </a:lnTo>
                    <a:lnTo>
                      <a:pt x="1322" y="1104"/>
                    </a:lnTo>
                    <a:lnTo>
                      <a:pt x="1325" y="1101"/>
                    </a:lnTo>
                    <a:lnTo>
                      <a:pt x="1327" y="1097"/>
                    </a:lnTo>
                    <a:lnTo>
                      <a:pt x="1329" y="1093"/>
                    </a:lnTo>
                    <a:lnTo>
                      <a:pt x="1332" y="1089"/>
                    </a:lnTo>
                    <a:lnTo>
                      <a:pt x="1334" y="1085"/>
                    </a:lnTo>
                    <a:lnTo>
                      <a:pt x="1336" y="1081"/>
                    </a:lnTo>
                    <a:lnTo>
                      <a:pt x="1338" y="1077"/>
                    </a:lnTo>
                    <a:lnTo>
                      <a:pt x="1341" y="1073"/>
                    </a:lnTo>
                    <a:lnTo>
                      <a:pt x="1343" y="1070"/>
                    </a:lnTo>
                    <a:lnTo>
                      <a:pt x="1345" y="1066"/>
                    </a:lnTo>
                    <a:lnTo>
                      <a:pt x="1347" y="1062"/>
                    </a:lnTo>
                    <a:lnTo>
                      <a:pt x="1349" y="1058"/>
                    </a:lnTo>
                    <a:lnTo>
                      <a:pt x="1351" y="1054"/>
                    </a:lnTo>
                    <a:lnTo>
                      <a:pt x="1354" y="1050"/>
                    </a:lnTo>
                    <a:lnTo>
                      <a:pt x="1356" y="1046"/>
                    </a:lnTo>
                    <a:lnTo>
                      <a:pt x="1358" y="1042"/>
                    </a:lnTo>
                    <a:lnTo>
                      <a:pt x="1360" y="1038"/>
                    </a:lnTo>
                    <a:lnTo>
                      <a:pt x="1362" y="1033"/>
                    </a:lnTo>
                    <a:lnTo>
                      <a:pt x="1364" y="1029"/>
                    </a:lnTo>
                    <a:lnTo>
                      <a:pt x="1366" y="1025"/>
                    </a:lnTo>
                    <a:lnTo>
                      <a:pt x="1367" y="1021"/>
                    </a:lnTo>
                    <a:lnTo>
                      <a:pt x="1369" y="1017"/>
                    </a:lnTo>
                    <a:lnTo>
                      <a:pt x="1371" y="1013"/>
                    </a:lnTo>
                    <a:lnTo>
                      <a:pt x="1373" y="1009"/>
                    </a:lnTo>
                    <a:lnTo>
                      <a:pt x="1375" y="1005"/>
                    </a:lnTo>
                    <a:lnTo>
                      <a:pt x="1377" y="1001"/>
                    </a:lnTo>
                    <a:lnTo>
                      <a:pt x="1378" y="996"/>
                    </a:lnTo>
                    <a:lnTo>
                      <a:pt x="1380" y="992"/>
                    </a:lnTo>
                    <a:lnTo>
                      <a:pt x="1382" y="988"/>
                    </a:lnTo>
                    <a:lnTo>
                      <a:pt x="1383" y="984"/>
                    </a:lnTo>
                    <a:lnTo>
                      <a:pt x="1385" y="980"/>
                    </a:lnTo>
                    <a:lnTo>
                      <a:pt x="1387" y="975"/>
                    </a:lnTo>
                    <a:lnTo>
                      <a:pt x="1388" y="971"/>
                    </a:lnTo>
                    <a:lnTo>
                      <a:pt x="1390" y="967"/>
                    </a:lnTo>
                    <a:lnTo>
                      <a:pt x="1391" y="963"/>
                    </a:lnTo>
                    <a:lnTo>
                      <a:pt x="1393" y="958"/>
                    </a:lnTo>
                    <a:lnTo>
                      <a:pt x="1394" y="954"/>
                    </a:lnTo>
                    <a:lnTo>
                      <a:pt x="1396" y="950"/>
                    </a:lnTo>
                    <a:lnTo>
                      <a:pt x="1397" y="946"/>
                    </a:lnTo>
                    <a:lnTo>
                      <a:pt x="1399" y="941"/>
                    </a:lnTo>
                    <a:lnTo>
                      <a:pt x="1400" y="937"/>
                    </a:lnTo>
                    <a:lnTo>
                      <a:pt x="1401" y="933"/>
                    </a:lnTo>
                    <a:lnTo>
                      <a:pt x="1403" y="928"/>
                    </a:lnTo>
                    <a:lnTo>
                      <a:pt x="1404" y="924"/>
                    </a:lnTo>
                    <a:lnTo>
                      <a:pt x="1405" y="920"/>
                    </a:lnTo>
                    <a:lnTo>
                      <a:pt x="1407" y="915"/>
                    </a:lnTo>
                    <a:lnTo>
                      <a:pt x="1408" y="911"/>
                    </a:lnTo>
                    <a:lnTo>
                      <a:pt x="1409" y="907"/>
                    </a:lnTo>
                    <a:lnTo>
                      <a:pt x="1410" y="902"/>
                    </a:lnTo>
                    <a:lnTo>
                      <a:pt x="1411" y="898"/>
                    </a:lnTo>
                    <a:lnTo>
                      <a:pt x="1412" y="894"/>
                    </a:lnTo>
                    <a:lnTo>
                      <a:pt x="1413" y="889"/>
                    </a:lnTo>
                    <a:lnTo>
                      <a:pt x="1414" y="885"/>
                    </a:lnTo>
                    <a:lnTo>
                      <a:pt x="1415" y="880"/>
                    </a:lnTo>
                    <a:lnTo>
                      <a:pt x="1416" y="876"/>
                    </a:lnTo>
                    <a:lnTo>
                      <a:pt x="1417" y="872"/>
                    </a:lnTo>
                    <a:lnTo>
                      <a:pt x="1418" y="867"/>
                    </a:lnTo>
                    <a:lnTo>
                      <a:pt x="1419" y="863"/>
                    </a:lnTo>
                    <a:lnTo>
                      <a:pt x="1420" y="858"/>
                    </a:lnTo>
                    <a:lnTo>
                      <a:pt x="1421" y="854"/>
                    </a:lnTo>
                    <a:lnTo>
                      <a:pt x="1422" y="849"/>
                    </a:lnTo>
                    <a:lnTo>
                      <a:pt x="1423" y="845"/>
                    </a:lnTo>
                    <a:lnTo>
                      <a:pt x="1423" y="840"/>
                    </a:lnTo>
                    <a:lnTo>
                      <a:pt x="1424" y="836"/>
                    </a:lnTo>
                    <a:lnTo>
                      <a:pt x="1425" y="832"/>
                    </a:lnTo>
                    <a:lnTo>
                      <a:pt x="1426" y="827"/>
                    </a:lnTo>
                    <a:lnTo>
                      <a:pt x="1426" y="823"/>
                    </a:lnTo>
                    <a:lnTo>
                      <a:pt x="1427" y="818"/>
                    </a:lnTo>
                    <a:lnTo>
                      <a:pt x="1427" y="814"/>
                    </a:lnTo>
                    <a:lnTo>
                      <a:pt x="1428" y="809"/>
                    </a:lnTo>
                    <a:lnTo>
                      <a:pt x="1429" y="805"/>
                    </a:lnTo>
                    <a:lnTo>
                      <a:pt x="1429" y="800"/>
                    </a:lnTo>
                    <a:lnTo>
                      <a:pt x="1430" y="796"/>
                    </a:lnTo>
                    <a:lnTo>
                      <a:pt x="1430" y="791"/>
                    </a:lnTo>
                    <a:lnTo>
                      <a:pt x="1431" y="787"/>
                    </a:lnTo>
                    <a:lnTo>
                      <a:pt x="1431" y="782"/>
                    </a:lnTo>
                    <a:lnTo>
                      <a:pt x="1431" y="778"/>
                    </a:lnTo>
                    <a:lnTo>
                      <a:pt x="1432" y="773"/>
                    </a:lnTo>
                    <a:lnTo>
                      <a:pt x="1432" y="769"/>
                    </a:lnTo>
                    <a:lnTo>
                      <a:pt x="1432" y="764"/>
                    </a:lnTo>
                    <a:lnTo>
                      <a:pt x="1433" y="760"/>
                    </a:lnTo>
                    <a:lnTo>
                      <a:pt x="1433" y="755"/>
                    </a:lnTo>
                    <a:lnTo>
                      <a:pt x="1433" y="751"/>
                    </a:lnTo>
                    <a:lnTo>
                      <a:pt x="1433" y="746"/>
                    </a:lnTo>
                    <a:lnTo>
                      <a:pt x="1433" y="742"/>
                    </a:lnTo>
                    <a:lnTo>
                      <a:pt x="1433" y="737"/>
                    </a:lnTo>
                    <a:lnTo>
                      <a:pt x="1434" y="733"/>
                    </a:lnTo>
                    <a:lnTo>
                      <a:pt x="1434" y="728"/>
                    </a:lnTo>
                    <a:lnTo>
                      <a:pt x="1434" y="724"/>
                    </a:lnTo>
                    <a:lnTo>
                      <a:pt x="1434" y="719"/>
                    </a:lnTo>
                    <a:lnTo>
                      <a:pt x="1434" y="714"/>
                    </a:lnTo>
                    <a:lnTo>
                      <a:pt x="1434" y="710"/>
                    </a:lnTo>
                    <a:lnTo>
                      <a:pt x="1434" y="705"/>
                    </a:lnTo>
                    <a:lnTo>
                      <a:pt x="1433" y="701"/>
                    </a:lnTo>
                    <a:lnTo>
                      <a:pt x="1433" y="696"/>
                    </a:lnTo>
                    <a:lnTo>
                      <a:pt x="1433" y="692"/>
                    </a:lnTo>
                    <a:lnTo>
                      <a:pt x="1433" y="687"/>
                    </a:lnTo>
                    <a:lnTo>
                      <a:pt x="1433" y="683"/>
                    </a:lnTo>
                    <a:lnTo>
                      <a:pt x="1433" y="678"/>
                    </a:lnTo>
                    <a:lnTo>
                      <a:pt x="1432" y="674"/>
                    </a:lnTo>
                    <a:lnTo>
                      <a:pt x="1432" y="669"/>
                    </a:lnTo>
                    <a:lnTo>
                      <a:pt x="1432" y="665"/>
                    </a:lnTo>
                    <a:lnTo>
                      <a:pt x="1431" y="660"/>
                    </a:lnTo>
                    <a:lnTo>
                      <a:pt x="1431" y="656"/>
                    </a:lnTo>
                    <a:lnTo>
                      <a:pt x="1431" y="651"/>
                    </a:lnTo>
                    <a:lnTo>
                      <a:pt x="1430" y="647"/>
                    </a:lnTo>
                    <a:lnTo>
                      <a:pt x="1430" y="642"/>
                    </a:lnTo>
                    <a:lnTo>
                      <a:pt x="1429" y="638"/>
                    </a:lnTo>
                    <a:lnTo>
                      <a:pt x="1429" y="633"/>
                    </a:lnTo>
                    <a:lnTo>
                      <a:pt x="1428" y="629"/>
                    </a:lnTo>
                    <a:lnTo>
                      <a:pt x="1427" y="624"/>
                    </a:lnTo>
                    <a:lnTo>
                      <a:pt x="1427" y="620"/>
                    </a:lnTo>
                    <a:lnTo>
                      <a:pt x="1426" y="615"/>
                    </a:lnTo>
                    <a:lnTo>
                      <a:pt x="1426" y="611"/>
                    </a:lnTo>
                    <a:lnTo>
                      <a:pt x="1425" y="606"/>
                    </a:lnTo>
                    <a:lnTo>
                      <a:pt x="1424" y="602"/>
                    </a:lnTo>
                    <a:lnTo>
                      <a:pt x="1423" y="598"/>
                    </a:lnTo>
                    <a:lnTo>
                      <a:pt x="1423" y="593"/>
                    </a:lnTo>
                    <a:lnTo>
                      <a:pt x="1422" y="589"/>
                    </a:lnTo>
                    <a:lnTo>
                      <a:pt x="1421" y="584"/>
                    </a:lnTo>
                    <a:lnTo>
                      <a:pt x="1420" y="580"/>
                    </a:lnTo>
                    <a:lnTo>
                      <a:pt x="1419" y="575"/>
                    </a:lnTo>
                    <a:lnTo>
                      <a:pt x="1418" y="571"/>
                    </a:lnTo>
                    <a:lnTo>
                      <a:pt x="1417" y="566"/>
                    </a:lnTo>
                    <a:lnTo>
                      <a:pt x="1416" y="562"/>
                    </a:lnTo>
                    <a:lnTo>
                      <a:pt x="1415" y="558"/>
                    </a:lnTo>
                    <a:lnTo>
                      <a:pt x="1414" y="553"/>
                    </a:lnTo>
                    <a:lnTo>
                      <a:pt x="1413" y="549"/>
                    </a:lnTo>
                    <a:lnTo>
                      <a:pt x="1412" y="544"/>
                    </a:lnTo>
                    <a:lnTo>
                      <a:pt x="1411" y="540"/>
                    </a:lnTo>
                    <a:lnTo>
                      <a:pt x="1410" y="536"/>
                    </a:lnTo>
                    <a:lnTo>
                      <a:pt x="1409" y="531"/>
                    </a:lnTo>
                    <a:lnTo>
                      <a:pt x="1408" y="527"/>
                    </a:lnTo>
                    <a:lnTo>
                      <a:pt x="1407" y="523"/>
                    </a:lnTo>
                    <a:lnTo>
                      <a:pt x="1405" y="518"/>
                    </a:lnTo>
                    <a:lnTo>
                      <a:pt x="1404" y="514"/>
                    </a:lnTo>
                    <a:lnTo>
                      <a:pt x="1403" y="510"/>
                    </a:lnTo>
                    <a:lnTo>
                      <a:pt x="1401" y="505"/>
                    </a:lnTo>
                    <a:lnTo>
                      <a:pt x="1400" y="501"/>
                    </a:lnTo>
                    <a:lnTo>
                      <a:pt x="1399" y="497"/>
                    </a:lnTo>
                    <a:lnTo>
                      <a:pt x="1397" y="492"/>
                    </a:lnTo>
                    <a:lnTo>
                      <a:pt x="1396" y="488"/>
                    </a:lnTo>
                    <a:lnTo>
                      <a:pt x="1394" y="484"/>
                    </a:lnTo>
                    <a:lnTo>
                      <a:pt x="1393" y="480"/>
                    </a:lnTo>
                    <a:lnTo>
                      <a:pt x="1391" y="475"/>
                    </a:lnTo>
                    <a:lnTo>
                      <a:pt x="1390" y="471"/>
                    </a:lnTo>
                    <a:lnTo>
                      <a:pt x="1388" y="467"/>
                    </a:lnTo>
                    <a:lnTo>
                      <a:pt x="1387" y="463"/>
                    </a:lnTo>
                    <a:lnTo>
                      <a:pt x="1385" y="458"/>
                    </a:lnTo>
                    <a:lnTo>
                      <a:pt x="1383" y="454"/>
                    </a:lnTo>
                    <a:lnTo>
                      <a:pt x="1382" y="450"/>
                    </a:lnTo>
                    <a:lnTo>
                      <a:pt x="1380" y="446"/>
                    </a:lnTo>
                    <a:lnTo>
                      <a:pt x="1378" y="442"/>
                    </a:lnTo>
                    <a:lnTo>
                      <a:pt x="1377" y="437"/>
                    </a:lnTo>
                    <a:lnTo>
                      <a:pt x="1375" y="433"/>
                    </a:lnTo>
                    <a:lnTo>
                      <a:pt x="1373" y="429"/>
                    </a:lnTo>
                    <a:lnTo>
                      <a:pt x="1371" y="425"/>
                    </a:lnTo>
                    <a:lnTo>
                      <a:pt x="1369" y="421"/>
                    </a:lnTo>
                    <a:lnTo>
                      <a:pt x="1367" y="417"/>
                    </a:lnTo>
                    <a:lnTo>
                      <a:pt x="1366" y="413"/>
                    </a:lnTo>
                    <a:lnTo>
                      <a:pt x="1364" y="409"/>
                    </a:lnTo>
                    <a:lnTo>
                      <a:pt x="1362" y="405"/>
                    </a:lnTo>
                    <a:lnTo>
                      <a:pt x="1360" y="400"/>
                    </a:lnTo>
                    <a:lnTo>
                      <a:pt x="1358" y="396"/>
                    </a:lnTo>
                    <a:lnTo>
                      <a:pt x="1356" y="392"/>
                    </a:lnTo>
                    <a:lnTo>
                      <a:pt x="1354" y="388"/>
                    </a:lnTo>
                    <a:lnTo>
                      <a:pt x="1351" y="384"/>
                    </a:lnTo>
                    <a:lnTo>
                      <a:pt x="1349" y="380"/>
                    </a:lnTo>
                    <a:lnTo>
                      <a:pt x="1347" y="376"/>
                    </a:lnTo>
                    <a:lnTo>
                      <a:pt x="1345" y="372"/>
                    </a:lnTo>
                    <a:lnTo>
                      <a:pt x="1343" y="368"/>
                    </a:lnTo>
                    <a:lnTo>
                      <a:pt x="1341" y="365"/>
                    </a:lnTo>
                    <a:lnTo>
                      <a:pt x="1338" y="361"/>
                    </a:lnTo>
                    <a:lnTo>
                      <a:pt x="1336" y="357"/>
                    </a:lnTo>
                    <a:lnTo>
                      <a:pt x="1334" y="353"/>
                    </a:lnTo>
                    <a:lnTo>
                      <a:pt x="1332" y="349"/>
                    </a:lnTo>
                    <a:lnTo>
                      <a:pt x="1329" y="345"/>
                    </a:lnTo>
                    <a:lnTo>
                      <a:pt x="1327" y="341"/>
                    </a:lnTo>
                    <a:lnTo>
                      <a:pt x="1325" y="337"/>
                    </a:lnTo>
                    <a:lnTo>
                      <a:pt x="1322" y="334"/>
                    </a:lnTo>
                    <a:lnTo>
                      <a:pt x="1320" y="330"/>
                    </a:lnTo>
                    <a:lnTo>
                      <a:pt x="1317" y="326"/>
                    </a:lnTo>
                    <a:lnTo>
                      <a:pt x="1315" y="322"/>
                    </a:lnTo>
                    <a:lnTo>
                      <a:pt x="1312" y="318"/>
                    </a:lnTo>
                    <a:lnTo>
                      <a:pt x="1310" y="315"/>
                    </a:lnTo>
                    <a:lnTo>
                      <a:pt x="1307" y="311"/>
                    </a:lnTo>
                    <a:lnTo>
                      <a:pt x="1305" y="307"/>
                    </a:lnTo>
                    <a:lnTo>
                      <a:pt x="1302" y="303"/>
                    </a:lnTo>
                    <a:lnTo>
                      <a:pt x="1299" y="300"/>
                    </a:lnTo>
                    <a:lnTo>
                      <a:pt x="1297" y="296"/>
                    </a:lnTo>
                    <a:lnTo>
                      <a:pt x="1294" y="292"/>
                    </a:lnTo>
                    <a:lnTo>
                      <a:pt x="1291" y="289"/>
                    </a:lnTo>
                    <a:lnTo>
                      <a:pt x="1289" y="285"/>
                    </a:lnTo>
                    <a:lnTo>
                      <a:pt x="1286" y="282"/>
                    </a:lnTo>
                    <a:lnTo>
                      <a:pt x="1283" y="278"/>
                    </a:lnTo>
                    <a:lnTo>
                      <a:pt x="1281" y="274"/>
                    </a:lnTo>
                    <a:lnTo>
                      <a:pt x="1278" y="271"/>
                    </a:lnTo>
                    <a:lnTo>
                      <a:pt x="1275" y="267"/>
                    </a:lnTo>
                    <a:lnTo>
                      <a:pt x="1272" y="264"/>
                    </a:lnTo>
                    <a:lnTo>
                      <a:pt x="1269" y="260"/>
                    </a:lnTo>
                    <a:lnTo>
                      <a:pt x="1266" y="257"/>
                    </a:lnTo>
                    <a:lnTo>
                      <a:pt x="1263" y="253"/>
                    </a:lnTo>
                    <a:lnTo>
                      <a:pt x="1261" y="250"/>
                    </a:lnTo>
                    <a:lnTo>
                      <a:pt x="1258" y="247"/>
                    </a:lnTo>
                    <a:lnTo>
                      <a:pt x="1255" y="243"/>
                    </a:lnTo>
                    <a:lnTo>
                      <a:pt x="1252" y="240"/>
                    </a:lnTo>
                    <a:lnTo>
                      <a:pt x="1249" y="236"/>
                    </a:lnTo>
                    <a:lnTo>
                      <a:pt x="1246" y="233"/>
                    </a:lnTo>
                    <a:lnTo>
                      <a:pt x="1243" y="230"/>
                    </a:lnTo>
                    <a:lnTo>
                      <a:pt x="1239" y="227"/>
                    </a:lnTo>
                    <a:lnTo>
                      <a:pt x="1236" y="223"/>
                    </a:lnTo>
                    <a:lnTo>
                      <a:pt x="1233" y="220"/>
                    </a:lnTo>
                    <a:lnTo>
                      <a:pt x="1230" y="217"/>
                    </a:lnTo>
                    <a:lnTo>
                      <a:pt x="1227" y="213"/>
                    </a:lnTo>
                    <a:lnTo>
                      <a:pt x="1224" y="210"/>
                    </a:lnTo>
                    <a:lnTo>
                      <a:pt x="1221" y="207"/>
                    </a:lnTo>
                    <a:lnTo>
                      <a:pt x="1217" y="204"/>
                    </a:lnTo>
                    <a:lnTo>
                      <a:pt x="1214" y="201"/>
                    </a:lnTo>
                    <a:lnTo>
                      <a:pt x="1211" y="198"/>
                    </a:lnTo>
                    <a:lnTo>
                      <a:pt x="1208" y="195"/>
                    </a:lnTo>
                    <a:lnTo>
                      <a:pt x="1204" y="191"/>
                    </a:lnTo>
                    <a:lnTo>
                      <a:pt x="1201" y="188"/>
                    </a:lnTo>
                    <a:lnTo>
                      <a:pt x="1198" y="185"/>
                    </a:lnTo>
                    <a:lnTo>
                      <a:pt x="1194" y="182"/>
                    </a:lnTo>
                    <a:lnTo>
                      <a:pt x="1191" y="179"/>
                    </a:lnTo>
                    <a:lnTo>
                      <a:pt x="1188" y="176"/>
                    </a:lnTo>
                    <a:lnTo>
                      <a:pt x="1184" y="173"/>
                    </a:lnTo>
                    <a:lnTo>
                      <a:pt x="1181" y="170"/>
                    </a:lnTo>
                    <a:lnTo>
                      <a:pt x="1177" y="168"/>
                    </a:lnTo>
                    <a:lnTo>
                      <a:pt x="1174" y="165"/>
                    </a:lnTo>
                    <a:lnTo>
                      <a:pt x="1170" y="162"/>
                    </a:lnTo>
                    <a:lnTo>
                      <a:pt x="1167" y="159"/>
                    </a:lnTo>
                    <a:lnTo>
                      <a:pt x="1163" y="156"/>
                    </a:lnTo>
                    <a:lnTo>
                      <a:pt x="1160" y="153"/>
                    </a:lnTo>
                    <a:lnTo>
                      <a:pt x="1156" y="151"/>
                    </a:lnTo>
                    <a:lnTo>
                      <a:pt x="1153" y="148"/>
                    </a:lnTo>
                    <a:lnTo>
                      <a:pt x="1149" y="145"/>
                    </a:lnTo>
                    <a:lnTo>
                      <a:pt x="1146" y="142"/>
                    </a:lnTo>
                    <a:lnTo>
                      <a:pt x="1142" y="140"/>
                    </a:lnTo>
                    <a:lnTo>
                      <a:pt x="1138" y="137"/>
                    </a:lnTo>
                    <a:lnTo>
                      <a:pt x="1135" y="134"/>
                    </a:lnTo>
                    <a:lnTo>
                      <a:pt x="1131" y="132"/>
                    </a:lnTo>
                    <a:lnTo>
                      <a:pt x="1127" y="129"/>
                    </a:lnTo>
                    <a:lnTo>
                      <a:pt x="1124" y="127"/>
                    </a:lnTo>
                    <a:lnTo>
                      <a:pt x="1120" y="124"/>
                    </a:lnTo>
                    <a:lnTo>
                      <a:pt x="1116" y="121"/>
                    </a:lnTo>
                    <a:lnTo>
                      <a:pt x="1112" y="119"/>
                    </a:lnTo>
                    <a:lnTo>
                      <a:pt x="1109" y="116"/>
                    </a:lnTo>
                    <a:lnTo>
                      <a:pt x="1105" y="114"/>
                    </a:lnTo>
                    <a:lnTo>
                      <a:pt x="1101" y="112"/>
                    </a:lnTo>
                    <a:lnTo>
                      <a:pt x="1097" y="109"/>
                    </a:lnTo>
                    <a:lnTo>
                      <a:pt x="1093" y="107"/>
                    </a:lnTo>
                    <a:lnTo>
                      <a:pt x="1090" y="104"/>
                    </a:lnTo>
                    <a:lnTo>
                      <a:pt x="1086" y="102"/>
                    </a:lnTo>
                    <a:lnTo>
                      <a:pt x="1082" y="100"/>
                    </a:lnTo>
                    <a:lnTo>
                      <a:pt x="1078" y="97"/>
                    </a:lnTo>
                    <a:lnTo>
                      <a:pt x="1074" y="95"/>
                    </a:lnTo>
                    <a:lnTo>
                      <a:pt x="1070" y="93"/>
                    </a:lnTo>
                    <a:lnTo>
                      <a:pt x="1066" y="91"/>
                    </a:lnTo>
                    <a:lnTo>
                      <a:pt x="1062" y="89"/>
                    </a:lnTo>
                    <a:lnTo>
                      <a:pt x="1058" y="86"/>
                    </a:lnTo>
                    <a:lnTo>
                      <a:pt x="1054" y="84"/>
                    </a:lnTo>
                    <a:lnTo>
                      <a:pt x="1050" y="82"/>
                    </a:lnTo>
                    <a:lnTo>
                      <a:pt x="1046" y="80"/>
                    </a:lnTo>
                    <a:lnTo>
                      <a:pt x="1042" y="78"/>
                    </a:lnTo>
                    <a:lnTo>
                      <a:pt x="1038" y="76"/>
                    </a:lnTo>
                    <a:lnTo>
                      <a:pt x="1034" y="74"/>
                    </a:lnTo>
                    <a:lnTo>
                      <a:pt x="1030" y="72"/>
                    </a:lnTo>
                    <a:lnTo>
                      <a:pt x="1026" y="70"/>
                    </a:lnTo>
                    <a:lnTo>
                      <a:pt x="1022" y="68"/>
                    </a:lnTo>
                    <a:lnTo>
                      <a:pt x="1018" y="66"/>
                    </a:lnTo>
                    <a:lnTo>
                      <a:pt x="1014" y="64"/>
                    </a:lnTo>
                    <a:lnTo>
                      <a:pt x="1010" y="62"/>
                    </a:lnTo>
                    <a:lnTo>
                      <a:pt x="1006" y="61"/>
                    </a:lnTo>
                    <a:lnTo>
                      <a:pt x="1002" y="59"/>
                    </a:lnTo>
                    <a:lnTo>
                      <a:pt x="998" y="57"/>
                    </a:lnTo>
                    <a:lnTo>
                      <a:pt x="993" y="55"/>
                    </a:lnTo>
                    <a:lnTo>
                      <a:pt x="989" y="53"/>
                    </a:lnTo>
                    <a:lnTo>
                      <a:pt x="985" y="52"/>
                    </a:lnTo>
                    <a:lnTo>
                      <a:pt x="981" y="50"/>
                    </a:lnTo>
                    <a:lnTo>
                      <a:pt x="977" y="48"/>
                    </a:lnTo>
                    <a:lnTo>
                      <a:pt x="972" y="47"/>
                    </a:lnTo>
                    <a:lnTo>
                      <a:pt x="968" y="45"/>
                    </a:lnTo>
                    <a:lnTo>
                      <a:pt x="964" y="44"/>
                    </a:lnTo>
                    <a:lnTo>
                      <a:pt x="960" y="42"/>
                    </a:lnTo>
                    <a:lnTo>
                      <a:pt x="956" y="41"/>
                    </a:lnTo>
                    <a:lnTo>
                      <a:pt x="951" y="39"/>
                    </a:lnTo>
                    <a:lnTo>
                      <a:pt x="947" y="38"/>
                    </a:lnTo>
                    <a:lnTo>
                      <a:pt x="943" y="36"/>
                    </a:lnTo>
                    <a:lnTo>
                      <a:pt x="938" y="35"/>
                    </a:lnTo>
                    <a:lnTo>
                      <a:pt x="934" y="33"/>
                    </a:lnTo>
                    <a:lnTo>
                      <a:pt x="930" y="32"/>
                    </a:lnTo>
                    <a:lnTo>
                      <a:pt x="926" y="31"/>
                    </a:lnTo>
                    <a:lnTo>
                      <a:pt x="921" y="29"/>
                    </a:lnTo>
                    <a:lnTo>
                      <a:pt x="917" y="28"/>
                    </a:lnTo>
                    <a:lnTo>
                      <a:pt x="913" y="27"/>
                    </a:lnTo>
                    <a:lnTo>
                      <a:pt x="908" y="26"/>
                    </a:lnTo>
                    <a:lnTo>
                      <a:pt x="904" y="24"/>
                    </a:lnTo>
                    <a:lnTo>
                      <a:pt x="900" y="23"/>
                    </a:lnTo>
                    <a:lnTo>
                      <a:pt x="895" y="22"/>
                    </a:lnTo>
                    <a:lnTo>
                      <a:pt x="891" y="21"/>
                    </a:lnTo>
                    <a:lnTo>
                      <a:pt x="887" y="20"/>
                    </a:lnTo>
                    <a:lnTo>
                      <a:pt x="882" y="19"/>
                    </a:lnTo>
                    <a:lnTo>
                      <a:pt x="878" y="18"/>
                    </a:lnTo>
                    <a:lnTo>
                      <a:pt x="873" y="17"/>
                    </a:lnTo>
                    <a:lnTo>
                      <a:pt x="869" y="16"/>
                    </a:lnTo>
                    <a:lnTo>
                      <a:pt x="865" y="15"/>
                    </a:lnTo>
                    <a:lnTo>
                      <a:pt x="860" y="14"/>
                    </a:lnTo>
                    <a:lnTo>
                      <a:pt x="856" y="13"/>
                    </a:lnTo>
                    <a:lnTo>
                      <a:pt x="851" y="12"/>
                    </a:lnTo>
                    <a:lnTo>
                      <a:pt x="847" y="11"/>
                    </a:lnTo>
                    <a:lnTo>
                      <a:pt x="842" y="11"/>
                    </a:lnTo>
                    <a:lnTo>
                      <a:pt x="838" y="10"/>
                    </a:lnTo>
                    <a:lnTo>
                      <a:pt x="834" y="9"/>
                    </a:lnTo>
                    <a:lnTo>
                      <a:pt x="829" y="8"/>
                    </a:lnTo>
                    <a:lnTo>
                      <a:pt x="825" y="8"/>
                    </a:lnTo>
                    <a:lnTo>
                      <a:pt x="820" y="7"/>
                    </a:lnTo>
                    <a:lnTo>
                      <a:pt x="816" y="6"/>
                    </a:lnTo>
                    <a:lnTo>
                      <a:pt x="811" y="6"/>
                    </a:lnTo>
                    <a:lnTo>
                      <a:pt x="807" y="5"/>
                    </a:lnTo>
                    <a:lnTo>
                      <a:pt x="802" y="5"/>
                    </a:lnTo>
                    <a:lnTo>
                      <a:pt x="798" y="4"/>
                    </a:lnTo>
                    <a:lnTo>
                      <a:pt x="793" y="4"/>
                    </a:lnTo>
                    <a:lnTo>
                      <a:pt x="789" y="3"/>
                    </a:lnTo>
                    <a:lnTo>
                      <a:pt x="784" y="3"/>
                    </a:lnTo>
                    <a:lnTo>
                      <a:pt x="780" y="2"/>
                    </a:lnTo>
                    <a:lnTo>
                      <a:pt x="775" y="2"/>
                    </a:lnTo>
                    <a:lnTo>
                      <a:pt x="771" y="2"/>
                    </a:lnTo>
                    <a:lnTo>
                      <a:pt x="766" y="1"/>
                    </a:lnTo>
                    <a:lnTo>
                      <a:pt x="762" y="1"/>
                    </a:lnTo>
                    <a:lnTo>
                      <a:pt x="758" y="1"/>
                    </a:lnTo>
                    <a:lnTo>
                      <a:pt x="753" y="0"/>
                    </a:lnTo>
                    <a:lnTo>
                      <a:pt x="749" y="0"/>
                    </a:lnTo>
                    <a:lnTo>
                      <a:pt x="744" y="0"/>
                    </a:lnTo>
                    <a:lnTo>
                      <a:pt x="740" y="0"/>
                    </a:lnTo>
                    <a:lnTo>
                      <a:pt x="735" y="0"/>
                    </a:lnTo>
                    <a:lnTo>
                      <a:pt x="731" y="0"/>
                    </a:lnTo>
                    <a:lnTo>
                      <a:pt x="726" y="0"/>
                    </a:lnTo>
                    <a:lnTo>
                      <a:pt x="722" y="0"/>
                    </a:lnTo>
                    <a:lnTo>
                      <a:pt x="717" y="0"/>
                    </a:lnTo>
                    <a:lnTo>
                      <a:pt x="717" y="719"/>
                    </a:lnTo>
                    <a:close/>
                  </a:path>
                </a:pathLst>
              </a:custGeom>
              <a:noFill/>
              <a:ln w="6350" cap="flat">
                <a:no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grpSp>
        <p:sp>
          <p:nvSpPr>
            <p:cNvPr id="59" name="Rectangle 141"/>
            <p:cNvSpPr>
              <a:spLocks noChangeArrowheads="1"/>
            </p:cNvSpPr>
            <p:nvPr/>
          </p:nvSpPr>
          <p:spPr bwMode="auto">
            <a:xfrm>
              <a:off x="9572814" y="4693972"/>
              <a:ext cx="182880" cy="182880"/>
            </a:xfrm>
            <a:prstGeom prst="rect">
              <a:avLst/>
            </a:prstGeom>
            <a:solidFill>
              <a:srgbClr val="9039E6"/>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Franklin Gothic Medium"/>
              </a:endParaRPr>
            </a:p>
          </p:txBody>
        </p:sp>
        <p:sp>
          <p:nvSpPr>
            <p:cNvPr id="60" name="Rectangle 143"/>
            <p:cNvSpPr>
              <a:spLocks noChangeArrowheads="1"/>
            </p:cNvSpPr>
            <p:nvPr/>
          </p:nvSpPr>
          <p:spPr bwMode="auto">
            <a:xfrm>
              <a:off x="9874826" y="4602387"/>
              <a:ext cx="192285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Shale oil basins included in this study</a:t>
              </a:r>
              <a:endParaRPr kumimoji="0" lang="en-US" altLang="en-US" sz="36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61" name="Rectangle 141"/>
            <p:cNvSpPr>
              <a:spLocks noChangeArrowheads="1"/>
            </p:cNvSpPr>
            <p:nvPr/>
          </p:nvSpPr>
          <p:spPr bwMode="auto">
            <a:xfrm>
              <a:off x="9563584" y="5208415"/>
              <a:ext cx="182880" cy="182880"/>
            </a:xfrm>
            <a:prstGeom prst="rect">
              <a:avLst/>
            </a:prstGeom>
            <a:solidFill>
              <a:srgbClr val="BFBFBF"/>
            </a:solidFill>
            <a:ln w="0">
              <a:no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smtClean="0">
                <a:ln>
                  <a:noFill/>
                </a:ln>
                <a:solidFill>
                  <a:prstClr val="black"/>
                </a:solidFill>
                <a:effectLst/>
                <a:uLnTx/>
                <a:uFillTx/>
                <a:latin typeface="Franklin Gothic Medium"/>
              </a:endParaRPr>
            </a:p>
          </p:txBody>
        </p:sp>
        <p:sp>
          <p:nvSpPr>
            <p:cNvPr id="62" name="Rectangle 143"/>
            <p:cNvSpPr>
              <a:spLocks noChangeArrowheads="1"/>
            </p:cNvSpPr>
            <p:nvPr/>
          </p:nvSpPr>
          <p:spPr bwMode="auto">
            <a:xfrm>
              <a:off x="9865596" y="5059277"/>
              <a:ext cx="1646536"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0" i="1" u="none" strike="noStrike" kern="0" cap="none" spc="0" normalizeH="0" baseline="0" noProof="0" dirty="0" smtClean="0">
                  <a:ln>
                    <a:noFill/>
                  </a:ln>
                  <a:solidFill>
                    <a:srgbClr val="000000"/>
                  </a:solidFill>
                  <a:effectLst/>
                  <a:uLnTx/>
                  <a:uFillTx/>
                  <a:latin typeface="Arial" panose="020B0604020202020204" pitchFamily="34" charset="0"/>
                </a:rPr>
                <a:t>Production from basins not studied</a:t>
              </a:r>
              <a:endParaRPr kumimoji="0" lang="en-US" altLang="en-US" sz="3600" b="1" i="1"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68" name="Rectangle 143"/>
            <p:cNvSpPr>
              <a:spLocks noChangeArrowheads="1"/>
            </p:cNvSpPr>
            <p:nvPr/>
          </p:nvSpPr>
          <p:spPr bwMode="auto">
            <a:xfrm>
              <a:off x="8395671" y="4131720"/>
              <a:ext cx="302693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Total Shale Oil = 4.6 million </a:t>
              </a:r>
              <a:r>
                <a:rPr kumimoji="0" lang="en-US" altLang="en-US" sz="1400" b="1" i="0" u="none" strike="noStrike" kern="0" cap="none" spc="0" normalizeH="0" baseline="0" noProof="0" dirty="0" err="1" smtClean="0">
                  <a:ln>
                    <a:noFill/>
                  </a:ln>
                  <a:solidFill>
                    <a:srgbClr val="000000"/>
                  </a:solidFill>
                  <a:effectLst/>
                  <a:uLnTx/>
                  <a:uFillTx/>
                  <a:latin typeface="Arial" panose="020B0604020202020204" pitchFamily="34" charset="0"/>
                </a:rPr>
                <a:t>bbl</a:t>
              </a:r>
              <a:r>
                <a:rPr kumimoji="0" lang="en-US" altLang="en-US" sz="1400" b="1" i="0" u="none" strike="noStrike" kern="0" cap="none" spc="0" normalizeH="0" baseline="0" noProof="0" dirty="0" smtClean="0">
                  <a:ln>
                    <a:noFill/>
                  </a:ln>
                  <a:solidFill>
                    <a:srgbClr val="000000"/>
                  </a:solidFill>
                  <a:effectLst/>
                  <a:uLnTx/>
                  <a:uFillTx/>
                  <a:latin typeface="Arial" panose="020B0604020202020204" pitchFamily="34" charset="0"/>
                </a:rPr>
                <a:t>/day</a:t>
              </a:r>
              <a:endParaRPr kumimoji="0" lang="en-US" altLang="en-US" sz="36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69" name="TextBox 68"/>
            <p:cNvSpPr txBox="1"/>
            <p:nvPr/>
          </p:nvSpPr>
          <p:spPr>
            <a:xfrm>
              <a:off x="9489756" y="4295124"/>
              <a:ext cx="2154441" cy="279198"/>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smtClean="0">
                  <a:ln>
                    <a:noFill/>
                  </a:ln>
                  <a:solidFill>
                    <a:prstClr val="black">
                      <a:lumMod val="50000"/>
                      <a:lumOff val="50000"/>
                    </a:prstClr>
                  </a:solidFill>
                  <a:effectLst/>
                  <a:uLnTx/>
                  <a:uFillTx/>
                  <a:latin typeface="Franklin Gothic Medium"/>
                </a:rPr>
                <a:t>1 </a:t>
              </a:r>
              <a:r>
                <a:rPr kumimoji="0" lang="en-US" sz="1200" b="0" i="0" u="none" strike="noStrike" kern="0" cap="none" spc="0" normalizeH="0" baseline="0" noProof="0" dirty="0" err="1" smtClean="0">
                  <a:ln>
                    <a:noFill/>
                  </a:ln>
                  <a:solidFill>
                    <a:prstClr val="black">
                      <a:lumMod val="50000"/>
                      <a:lumOff val="50000"/>
                    </a:prstClr>
                  </a:solidFill>
                  <a:effectLst/>
                  <a:uLnTx/>
                  <a:uFillTx/>
                  <a:latin typeface="Franklin Gothic Medium"/>
                </a:rPr>
                <a:t>bbl</a:t>
              </a:r>
              <a:r>
                <a:rPr kumimoji="0" lang="en-US" sz="1200" b="0" i="0" u="none" strike="noStrike" kern="0" cap="none" spc="0" normalizeH="0" baseline="0" noProof="0" dirty="0" smtClean="0">
                  <a:ln>
                    <a:noFill/>
                  </a:ln>
                  <a:solidFill>
                    <a:prstClr val="black">
                      <a:lumMod val="50000"/>
                      <a:lumOff val="50000"/>
                    </a:prstClr>
                  </a:solidFill>
                  <a:effectLst/>
                  <a:uLnTx/>
                  <a:uFillTx/>
                  <a:latin typeface="Franklin Gothic Medium"/>
                </a:rPr>
                <a:t> (barrel) = 159 L</a:t>
              </a:r>
            </a:p>
          </p:txBody>
        </p:sp>
      </p:grpSp>
      <p:sp>
        <p:nvSpPr>
          <p:cNvPr id="6" name="Rectangle 5"/>
          <p:cNvSpPr/>
          <p:nvPr/>
        </p:nvSpPr>
        <p:spPr>
          <a:xfrm>
            <a:off x="1295400" y="6305585"/>
            <a:ext cx="5937266" cy="369332"/>
          </a:xfrm>
          <a:prstGeom prst="rect">
            <a:avLst/>
          </a:prstGeom>
        </p:spPr>
        <p:txBody>
          <a:bodyPr wrap="none">
            <a:spAutoFit/>
          </a:bodyPr>
          <a:lstStyle/>
          <a:p>
            <a:r>
              <a:rPr lang="en-US" dirty="0" smtClean="0">
                <a:solidFill>
                  <a:schemeClr val="tx1">
                    <a:lumMod val="50000"/>
                  </a:schemeClr>
                </a:solidFill>
                <a:latin typeface="Franklin Gothic Medium" panose="020B0603020102020204" pitchFamily="34" charset="0"/>
              </a:rPr>
              <a:t>SONGNEX info:  www.esrl.noaa.gov/csd/projects/songnex</a:t>
            </a:r>
            <a:r>
              <a:rPr lang="en-US" dirty="0">
                <a:solidFill>
                  <a:schemeClr val="tx1">
                    <a:lumMod val="50000"/>
                  </a:schemeClr>
                </a:solidFill>
                <a:latin typeface="Franklin Gothic Medium" panose="020B0603020102020204" pitchFamily="34" charset="0"/>
              </a:rPr>
              <a:t>/</a:t>
            </a:r>
          </a:p>
        </p:txBody>
      </p:sp>
      <p:sp>
        <p:nvSpPr>
          <p:cNvPr id="79" name="Rectangle 78"/>
          <p:cNvSpPr/>
          <p:nvPr/>
        </p:nvSpPr>
        <p:spPr>
          <a:xfrm>
            <a:off x="8174819" y="6351751"/>
            <a:ext cx="3456459" cy="276999"/>
          </a:xfrm>
          <a:prstGeom prst="rect">
            <a:avLst/>
          </a:prstGeom>
        </p:spPr>
        <p:txBody>
          <a:bodyPr wrap="none">
            <a:spAutoFit/>
          </a:bodyPr>
          <a:lstStyle/>
          <a:p>
            <a:r>
              <a:rPr lang="en-US" sz="1200" dirty="0" smtClean="0">
                <a:solidFill>
                  <a:schemeClr val="tx1">
                    <a:lumMod val="50000"/>
                  </a:schemeClr>
                </a:solidFill>
                <a:latin typeface="Franklin Gothic Medium" panose="020B0603020102020204" pitchFamily="34" charset="0"/>
              </a:rPr>
              <a:t>Data from U.S. Energy Information Administration</a:t>
            </a:r>
            <a:endParaRPr lang="en-US" sz="1200" dirty="0">
              <a:solidFill>
                <a:schemeClr val="tx1">
                  <a:lumMod val="50000"/>
                </a:schemeClr>
              </a:solidFill>
              <a:latin typeface="Franklin Gothic Medium" panose="020B0603020102020204" pitchFamily="34" charset="0"/>
            </a:endParaRPr>
          </a:p>
        </p:txBody>
      </p:sp>
    </p:spTree>
    <p:extLst>
      <p:ext uri="{BB962C8B-B14F-4D97-AF65-F5344CB8AC3E}">
        <p14:creationId xmlns:p14="http://schemas.microsoft.com/office/powerpoint/2010/main" val="3031959658"/>
      </p:ext>
    </p:extLst>
  </p:cSld>
  <p:clrMapOvr>
    <a:masterClrMapping/>
  </p:clrMapOvr>
  <p:transition spd="med">
    <p:pull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t="14052"/>
          <a:stretch/>
        </p:blipFill>
        <p:spPr>
          <a:xfrm>
            <a:off x="212558" y="4495800"/>
            <a:ext cx="11747017" cy="2209800"/>
          </a:xfrm>
          <a:prstGeom prst="rect">
            <a:avLst/>
          </a:prstGeom>
          <a:ln>
            <a:noFill/>
          </a:ln>
        </p:spPr>
      </p:pic>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l="6644" r="14578"/>
          <a:stretch/>
        </p:blipFill>
        <p:spPr>
          <a:xfrm>
            <a:off x="391102" y="1351728"/>
            <a:ext cx="6496018" cy="2887663"/>
          </a:xfrm>
          <a:prstGeom prst="rect">
            <a:avLst/>
          </a:prstGeom>
        </p:spPr>
      </p:pic>
      <p:sp>
        <p:nvSpPr>
          <p:cNvPr id="9" name="TextBox 8"/>
          <p:cNvSpPr txBox="1"/>
          <p:nvPr/>
        </p:nvSpPr>
        <p:spPr>
          <a:xfrm>
            <a:off x="7029418" y="1128277"/>
            <a:ext cx="5058319" cy="2977738"/>
          </a:xfrm>
          <a:prstGeom prst="rect">
            <a:avLst/>
          </a:prstGeom>
          <a:noFill/>
        </p:spPr>
        <p:txBody>
          <a:bodyPr wrap="square" rtlCol="0">
            <a:spAutoFit/>
          </a:bodyPr>
          <a:lstStyle/>
          <a:p>
            <a:r>
              <a:rPr lang="en-US" sz="2400" u="sng" dirty="0" smtClean="0">
                <a:solidFill>
                  <a:srgbClr val="373545"/>
                </a:solidFill>
                <a:latin typeface="Franklin Gothic Medium" panose="020B0603020102020204" pitchFamily="34" charset="0"/>
              </a:rPr>
              <a:t>NOAA WP-3D instrument payload</a:t>
            </a:r>
            <a:r>
              <a:rPr lang="en-US" sz="2400" dirty="0" smtClean="0">
                <a:solidFill>
                  <a:srgbClr val="373545"/>
                </a:solidFill>
                <a:latin typeface="Franklin Gothic Medium" panose="020B0603020102020204" pitchFamily="34" charset="0"/>
              </a:rPr>
              <a:t>:</a:t>
            </a:r>
          </a:p>
          <a:p>
            <a:pPr marL="285750" indent="-165100">
              <a:spcAft>
                <a:spcPts val="300"/>
              </a:spcAft>
              <a:buFont typeface="Arial"/>
              <a:buChar char="•"/>
            </a:pPr>
            <a:r>
              <a:rPr lang="en-US" sz="2000" dirty="0" smtClean="0">
                <a:solidFill>
                  <a:srgbClr val="CEDBE6">
                    <a:lumMod val="50000"/>
                  </a:srgbClr>
                </a:solidFill>
                <a:latin typeface="Franklin Gothic Medium" panose="020B0603020102020204" pitchFamily="34" charset="0"/>
              </a:rPr>
              <a:t>CO, CO</a:t>
            </a:r>
            <a:r>
              <a:rPr lang="en-US" sz="2000" baseline="-25000" dirty="0" smtClean="0">
                <a:solidFill>
                  <a:srgbClr val="CEDBE6">
                    <a:lumMod val="50000"/>
                  </a:srgbClr>
                </a:solidFill>
                <a:latin typeface="Franklin Gothic Medium" panose="020B0603020102020204" pitchFamily="34" charset="0"/>
              </a:rPr>
              <a:t>2</a:t>
            </a:r>
            <a:r>
              <a:rPr lang="en-US" sz="2000" dirty="0" smtClean="0">
                <a:solidFill>
                  <a:srgbClr val="CEDBE6">
                    <a:lumMod val="50000"/>
                  </a:srgbClr>
                </a:solidFill>
                <a:latin typeface="Franklin Gothic Medium" panose="020B0603020102020204" pitchFamily="34" charset="0"/>
              </a:rPr>
              <a:t>, CH</a:t>
            </a:r>
            <a:r>
              <a:rPr lang="en-US" sz="2000" baseline="-25000" dirty="0" smtClean="0">
                <a:solidFill>
                  <a:srgbClr val="CEDBE6">
                    <a:lumMod val="50000"/>
                  </a:srgbClr>
                </a:solidFill>
                <a:latin typeface="Franklin Gothic Medium" panose="020B0603020102020204" pitchFamily="34" charset="0"/>
              </a:rPr>
              <a:t>4</a:t>
            </a:r>
            <a:endParaRPr lang="en-US" sz="2000" dirty="0" smtClean="0">
              <a:solidFill>
                <a:srgbClr val="CEDBE6">
                  <a:lumMod val="50000"/>
                </a:srgbClr>
              </a:solidFill>
              <a:latin typeface="Franklin Gothic Medium" panose="020B0603020102020204" pitchFamily="34" charset="0"/>
            </a:endParaRPr>
          </a:p>
          <a:p>
            <a:pPr marL="285750" indent="-165100">
              <a:spcAft>
                <a:spcPts val="300"/>
              </a:spcAft>
              <a:buFont typeface="Arial"/>
              <a:buChar char="•"/>
            </a:pPr>
            <a:r>
              <a:rPr lang="en-US" sz="2000" dirty="0" smtClean="0">
                <a:solidFill>
                  <a:srgbClr val="CEDBE6">
                    <a:lumMod val="50000"/>
                  </a:srgbClr>
                </a:solidFill>
                <a:latin typeface="Franklin Gothic Medium" panose="020B0603020102020204" pitchFamily="34" charset="0"/>
              </a:rPr>
              <a:t>O</a:t>
            </a:r>
            <a:r>
              <a:rPr lang="en-US" sz="2000" baseline="-25000" dirty="0" smtClean="0">
                <a:solidFill>
                  <a:srgbClr val="CEDBE6">
                    <a:lumMod val="50000"/>
                  </a:srgbClr>
                </a:solidFill>
                <a:latin typeface="Franklin Gothic Medium" panose="020B0603020102020204" pitchFamily="34" charset="0"/>
              </a:rPr>
              <a:t>3</a:t>
            </a:r>
            <a:r>
              <a:rPr lang="en-US" sz="2000" dirty="0" smtClean="0">
                <a:solidFill>
                  <a:srgbClr val="CEDBE6">
                    <a:lumMod val="50000"/>
                  </a:srgbClr>
                </a:solidFill>
                <a:latin typeface="Franklin Gothic Medium" panose="020B0603020102020204" pitchFamily="34" charset="0"/>
              </a:rPr>
              <a:t>, NOx, </a:t>
            </a:r>
            <a:r>
              <a:rPr lang="en-US" sz="2000" dirty="0" err="1" smtClean="0">
                <a:solidFill>
                  <a:srgbClr val="CEDBE6">
                    <a:lumMod val="50000"/>
                  </a:srgbClr>
                </a:solidFill>
                <a:latin typeface="Franklin Gothic Medium" panose="020B0603020102020204" pitchFamily="34" charset="0"/>
              </a:rPr>
              <a:t>NOy</a:t>
            </a:r>
            <a:r>
              <a:rPr lang="en-US" sz="2000" dirty="0" smtClean="0">
                <a:solidFill>
                  <a:srgbClr val="CEDBE6">
                    <a:lumMod val="50000"/>
                  </a:srgbClr>
                </a:solidFill>
                <a:latin typeface="Franklin Gothic Medium" panose="020B0603020102020204" pitchFamily="34" charset="0"/>
              </a:rPr>
              <a:t>, NH</a:t>
            </a:r>
            <a:r>
              <a:rPr lang="en-US" sz="2000" baseline="-25000" dirty="0" smtClean="0">
                <a:solidFill>
                  <a:srgbClr val="CEDBE6">
                    <a:lumMod val="50000"/>
                  </a:srgbClr>
                </a:solidFill>
                <a:latin typeface="Franklin Gothic Medium" panose="020B0603020102020204" pitchFamily="34" charset="0"/>
              </a:rPr>
              <a:t>3</a:t>
            </a:r>
            <a:r>
              <a:rPr lang="en-US" sz="2000" dirty="0" smtClean="0">
                <a:solidFill>
                  <a:srgbClr val="CEDBE6">
                    <a:lumMod val="50000"/>
                  </a:srgbClr>
                </a:solidFill>
                <a:latin typeface="Franklin Gothic Medium" panose="020B0603020102020204" pitchFamily="34" charset="0"/>
              </a:rPr>
              <a:t>, HNO</a:t>
            </a:r>
            <a:r>
              <a:rPr lang="en-US" sz="2000" baseline="-25000" dirty="0" smtClean="0">
                <a:solidFill>
                  <a:srgbClr val="CEDBE6">
                    <a:lumMod val="50000"/>
                  </a:srgbClr>
                </a:solidFill>
                <a:latin typeface="Franklin Gothic Medium" panose="020B0603020102020204" pitchFamily="34" charset="0"/>
              </a:rPr>
              <a:t>3</a:t>
            </a:r>
            <a:r>
              <a:rPr lang="en-US" sz="2000" dirty="0" smtClean="0">
                <a:solidFill>
                  <a:srgbClr val="CEDBE6">
                    <a:lumMod val="50000"/>
                  </a:srgbClr>
                </a:solidFill>
                <a:latin typeface="Franklin Gothic Medium" panose="020B0603020102020204" pitchFamily="34" charset="0"/>
              </a:rPr>
              <a:t>,</a:t>
            </a:r>
            <a:r>
              <a:rPr lang="en-US" sz="2000" baseline="-25000" dirty="0" smtClean="0">
                <a:solidFill>
                  <a:srgbClr val="CEDBE6">
                    <a:lumMod val="50000"/>
                  </a:srgbClr>
                </a:solidFill>
                <a:latin typeface="Franklin Gothic Medium" panose="020B0603020102020204" pitchFamily="34" charset="0"/>
              </a:rPr>
              <a:t> </a:t>
            </a:r>
            <a:r>
              <a:rPr lang="en-US" sz="2000" dirty="0">
                <a:solidFill>
                  <a:srgbClr val="CEDBE6">
                    <a:lumMod val="50000"/>
                  </a:srgbClr>
                </a:solidFill>
                <a:latin typeface="Franklin Gothic Medium" panose="020B0603020102020204" pitchFamily="34" charset="0"/>
              </a:rPr>
              <a:t>SO</a:t>
            </a:r>
            <a:r>
              <a:rPr lang="en-US" sz="2000" baseline="-25000" dirty="0">
                <a:solidFill>
                  <a:srgbClr val="CEDBE6">
                    <a:lumMod val="50000"/>
                  </a:srgbClr>
                </a:solidFill>
                <a:latin typeface="Franklin Gothic Medium" panose="020B0603020102020204" pitchFamily="34" charset="0"/>
              </a:rPr>
              <a:t>2</a:t>
            </a:r>
            <a:r>
              <a:rPr lang="en-US" sz="2000" dirty="0">
                <a:solidFill>
                  <a:srgbClr val="CEDBE6">
                    <a:lumMod val="50000"/>
                  </a:srgbClr>
                </a:solidFill>
                <a:latin typeface="Franklin Gothic Medium" panose="020B0603020102020204" pitchFamily="34" charset="0"/>
              </a:rPr>
              <a:t>, </a:t>
            </a:r>
            <a:r>
              <a:rPr lang="en-US" sz="2000" dirty="0" smtClean="0">
                <a:solidFill>
                  <a:srgbClr val="CEDBE6">
                    <a:lumMod val="50000"/>
                  </a:srgbClr>
                </a:solidFill>
                <a:latin typeface="Franklin Gothic Medium" panose="020B0603020102020204" pitchFamily="34" charset="0"/>
              </a:rPr>
              <a:t>H</a:t>
            </a:r>
            <a:r>
              <a:rPr lang="en-US" sz="2000" baseline="-25000" dirty="0" smtClean="0">
                <a:solidFill>
                  <a:srgbClr val="CEDBE6">
                    <a:lumMod val="50000"/>
                  </a:srgbClr>
                </a:solidFill>
                <a:latin typeface="Franklin Gothic Medium" panose="020B0603020102020204" pitchFamily="34" charset="0"/>
              </a:rPr>
              <a:t>2</a:t>
            </a:r>
            <a:r>
              <a:rPr lang="en-US" sz="2000" dirty="0" smtClean="0">
                <a:solidFill>
                  <a:srgbClr val="CEDBE6">
                    <a:lumMod val="50000"/>
                  </a:srgbClr>
                </a:solidFill>
                <a:latin typeface="Franklin Gothic Medium" panose="020B0603020102020204" pitchFamily="34" charset="0"/>
              </a:rPr>
              <a:t>S</a:t>
            </a:r>
            <a:endParaRPr lang="en-US" sz="2000" baseline="-25000" dirty="0" smtClean="0">
              <a:solidFill>
                <a:srgbClr val="CEDBE6">
                  <a:lumMod val="50000"/>
                </a:srgbClr>
              </a:solidFill>
              <a:latin typeface="Franklin Gothic Medium" panose="020B0603020102020204" pitchFamily="34" charset="0"/>
            </a:endParaRPr>
          </a:p>
          <a:p>
            <a:pPr marL="285750" indent="-165100">
              <a:spcAft>
                <a:spcPts val="300"/>
              </a:spcAft>
              <a:buFont typeface="Arial"/>
              <a:buChar char="•"/>
            </a:pPr>
            <a:r>
              <a:rPr lang="en-US" sz="2000" dirty="0" smtClean="0">
                <a:solidFill>
                  <a:srgbClr val="CEDBE6">
                    <a:lumMod val="50000"/>
                  </a:srgbClr>
                </a:solidFill>
                <a:latin typeface="Franklin Gothic Medium" panose="020B0603020102020204" pitchFamily="34" charset="0"/>
              </a:rPr>
              <a:t>Particle size distributions &amp; J-values</a:t>
            </a:r>
          </a:p>
          <a:p>
            <a:pPr marL="285750" indent="-165100">
              <a:spcAft>
                <a:spcPts val="300"/>
              </a:spcAft>
              <a:buFont typeface="Arial"/>
              <a:buChar char="•"/>
            </a:pPr>
            <a:r>
              <a:rPr lang="en-US" sz="2000" dirty="0" smtClean="0">
                <a:solidFill>
                  <a:srgbClr val="CEDBE6">
                    <a:lumMod val="50000"/>
                  </a:srgbClr>
                </a:solidFill>
                <a:latin typeface="Franklin Gothic Medium" panose="020B0603020102020204" pitchFamily="34" charset="0"/>
              </a:rPr>
              <a:t>VOCs and NMHCs:</a:t>
            </a:r>
          </a:p>
          <a:p>
            <a:pPr marL="577850" lvl="1" indent="-228600">
              <a:spcAft>
                <a:spcPts val="300"/>
              </a:spcAft>
              <a:buFont typeface="Courier New" panose="02070309020205020404" pitchFamily="49" charset="0"/>
              <a:buChar char="o"/>
            </a:pPr>
            <a:r>
              <a:rPr lang="en-US" sz="1600" dirty="0" smtClean="0">
                <a:solidFill>
                  <a:prstClr val="black">
                    <a:lumMod val="65000"/>
                    <a:lumOff val="35000"/>
                  </a:prstClr>
                </a:solidFill>
                <a:latin typeface="Franklin Gothic Medium" panose="020B0603020102020204" pitchFamily="34" charset="0"/>
              </a:rPr>
              <a:t>Fast ethane, HCHO, </a:t>
            </a:r>
            <a:r>
              <a:rPr lang="en-US" sz="1600" dirty="0" err="1" smtClean="0">
                <a:solidFill>
                  <a:prstClr val="black">
                    <a:lumMod val="65000"/>
                    <a:lumOff val="35000"/>
                  </a:prstClr>
                </a:solidFill>
                <a:latin typeface="Franklin Gothic Medium" panose="020B0603020102020204" pitchFamily="34" charset="0"/>
              </a:rPr>
              <a:t>glyoxal</a:t>
            </a:r>
            <a:endParaRPr lang="en-US" sz="1600" dirty="0" smtClean="0">
              <a:solidFill>
                <a:prstClr val="black">
                  <a:lumMod val="65000"/>
                  <a:lumOff val="35000"/>
                </a:prstClr>
              </a:solidFill>
              <a:latin typeface="Franklin Gothic Medium" panose="020B0603020102020204" pitchFamily="34" charset="0"/>
            </a:endParaRPr>
          </a:p>
          <a:p>
            <a:pPr marL="577850" lvl="1" indent="-228600">
              <a:spcAft>
                <a:spcPts val="300"/>
              </a:spcAft>
              <a:buFont typeface="Courier New" panose="02070309020205020404" pitchFamily="49" charset="0"/>
              <a:buChar char="o"/>
            </a:pPr>
            <a:r>
              <a:rPr lang="en-US" sz="1600" dirty="0" smtClean="0">
                <a:solidFill>
                  <a:prstClr val="black">
                    <a:lumMod val="65000"/>
                    <a:lumOff val="35000"/>
                  </a:prstClr>
                </a:solidFill>
                <a:latin typeface="Franklin Gothic Medium" panose="020B0603020102020204" pitchFamily="34" charset="0"/>
              </a:rPr>
              <a:t>Fast OVOCs and NMHCs via H</a:t>
            </a:r>
            <a:r>
              <a:rPr lang="en-US" sz="1600" baseline="-25000" dirty="0" smtClean="0">
                <a:solidFill>
                  <a:prstClr val="black">
                    <a:lumMod val="65000"/>
                    <a:lumOff val="35000"/>
                  </a:prstClr>
                </a:solidFill>
                <a:latin typeface="Franklin Gothic Medium" panose="020B0603020102020204" pitchFamily="34" charset="0"/>
              </a:rPr>
              <a:t>3</a:t>
            </a:r>
            <a:r>
              <a:rPr lang="en-US" sz="1600" dirty="0" smtClean="0">
                <a:solidFill>
                  <a:prstClr val="black">
                    <a:lumMod val="65000"/>
                    <a:lumOff val="35000"/>
                  </a:prstClr>
                </a:solidFill>
                <a:latin typeface="Franklin Gothic Medium" panose="020B0603020102020204" pitchFamily="34" charset="0"/>
              </a:rPr>
              <a:t>O</a:t>
            </a:r>
            <a:r>
              <a:rPr lang="en-US" sz="1600" baseline="30000" dirty="0" smtClean="0">
                <a:solidFill>
                  <a:prstClr val="black">
                    <a:lumMod val="65000"/>
                    <a:lumOff val="35000"/>
                  </a:prstClr>
                </a:solidFill>
                <a:latin typeface="Franklin Gothic Medium" panose="020B0603020102020204" pitchFamily="34" charset="0"/>
              </a:rPr>
              <a:t>+</a:t>
            </a:r>
            <a:r>
              <a:rPr lang="en-US" sz="1600" dirty="0" smtClean="0">
                <a:solidFill>
                  <a:prstClr val="black">
                    <a:lumMod val="65000"/>
                    <a:lumOff val="35000"/>
                  </a:prstClr>
                </a:solidFill>
                <a:latin typeface="Franklin Gothic Medium" panose="020B0603020102020204" pitchFamily="34" charset="0"/>
              </a:rPr>
              <a:t>-TOF-CIMS</a:t>
            </a:r>
          </a:p>
          <a:p>
            <a:pPr marL="577850" lvl="1" indent="-228600">
              <a:spcAft>
                <a:spcPts val="300"/>
              </a:spcAft>
              <a:buFont typeface="Courier New" panose="02070309020205020404" pitchFamily="49" charset="0"/>
              <a:buChar char="o"/>
            </a:pPr>
            <a:r>
              <a:rPr lang="en-US" sz="1600" dirty="0" smtClean="0">
                <a:solidFill>
                  <a:prstClr val="black">
                    <a:lumMod val="65000"/>
                    <a:lumOff val="35000"/>
                  </a:prstClr>
                </a:solidFill>
                <a:latin typeface="Franklin Gothic Medium" panose="020B0603020102020204" pitchFamily="34" charset="0"/>
              </a:rPr>
              <a:t>Discrete whole </a:t>
            </a:r>
            <a:r>
              <a:rPr lang="en-US" sz="1600" dirty="0">
                <a:solidFill>
                  <a:prstClr val="black">
                    <a:lumMod val="65000"/>
                    <a:lumOff val="35000"/>
                  </a:prstClr>
                </a:solidFill>
                <a:latin typeface="Franklin Gothic Medium" panose="020B0603020102020204" pitchFamily="34" charset="0"/>
              </a:rPr>
              <a:t>air </a:t>
            </a:r>
            <a:r>
              <a:rPr lang="en-US" sz="1600" dirty="0" smtClean="0">
                <a:solidFill>
                  <a:prstClr val="black">
                    <a:lumMod val="65000"/>
                    <a:lumOff val="35000"/>
                  </a:prstClr>
                </a:solidFill>
                <a:latin typeface="Franklin Gothic Medium" panose="020B0603020102020204" pitchFamily="34" charset="0"/>
              </a:rPr>
              <a:t>samplers (WAS)</a:t>
            </a:r>
          </a:p>
          <a:p>
            <a:pPr marL="742950" lvl="1" indent="-285750">
              <a:buFont typeface="Arial"/>
              <a:buChar char="•"/>
            </a:pPr>
            <a:endParaRPr lang="en-US" dirty="0" smtClean="0">
              <a:solidFill>
                <a:srgbClr val="CEDBE6">
                  <a:lumMod val="25000"/>
                </a:srgbClr>
              </a:solidFill>
              <a:latin typeface="Franklin Gothic Medium" panose="020B0603020102020204" pitchFamily="34" charset="0"/>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 y="1326919"/>
            <a:ext cx="778042" cy="788509"/>
          </a:xfrm>
          <a:prstGeom prst="rect">
            <a:avLst/>
          </a:prstGeom>
        </p:spPr>
      </p:pic>
      <p:sp>
        <p:nvSpPr>
          <p:cNvPr id="11" name="TextBox 10"/>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are used to characterize VOC emissions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Tree>
    <p:extLst>
      <p:ext uri="{BB962C8B-B14F-4D97-AF65-F5344CB8AC3E}">
        <p14:creationId xmlns:p14="http://schemas.microsoft.com/office/powerpoint/2010/main" val="57958309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graphicFrame>
        <p:nvGraphicFramePr>
          <p:cNvPr id="61" name="Table 60"/>
          <p:cNvGraphicFramePr>
            <a:graphicFrameLocks noGrp="1"/>
          </p:cNvGraphicFramePr>
          <p:nvPr>
            <p:extLst/>
          </p:nvPr>
        </p:nvGraphicFramePr>
        <p:xfrm>
          <a:off x="209550" y="1219201"/>
          <a:ext cx="9315451" cy="3139440"/>
        </p:xfrm>
        <a:graphic>
          <a:graphicData uri="http://schemas.openxmlformats.org/drawingml/2006/table">
            <a:tbl>
              <a:tblPr firstRow="1" bandRow="1"/>
              <a:tblGrid>
                <a:gridCol w="2838450"/>
                <a:gridCol w="2209800"/>
                <a:gridCol w="1219200"/>
                <a:gridCol w="3048001"/>
              </a:tblGrid>
              <a:tr h="0">
                <a:tc>
                  <a:txBody>
                    <a:bodyPr/>
                    <a:lstStyle>
                      <a:lvl1pPr marL="0" algn="l" defTabSz="914400" rtl="0" eaLnBrk="1" latinLnBrk="0" hangingPunct="1">
                        <a:defRPr sz="1800" b="1" kern="1200">
                          <a:solidFill>
                            <a:schemeClr val="bg1"/>
                          </a:solidFill>
                          <a:latin typeface="Franklin Gothic Medium"/>
                        </a:defRPr>
                      </a:lvl1pPr>
                      <a:lvl2pPr marL="457200" algn="l" defTabSz="914400" rtl="0" eaLnBrk="1" latinLnBrk="0" hangingPunct="1">
                        <a:defRPr sz="1800" b="1" kern="1200">
                          <a:solidFill>
                            <a:schemeClr val="bg1"/>
                          </a:solidFill>
                          <a:latin typeface="Franklin Gothic Medium"/>
                        </a:defRPr>
                      </a:lvl2pPr>
                      <a:lvl3pPr marL="914400" algn="l" defTabSz="914400" rtl="0" eaLnBrk="1" latinLnBrk="0" hangingPunct="1">
                        <a:defRPr sz="1800" b="1" kern="1200">
                          <a:solidFill>
                            <a:schemeClr val="bg1"/>
                          </a:solidFill>
                          <a:latin typeface="Franklin Gothic Medium"/>
                        </a:defRPr>
                      </a:lvl3pPr>
                      <a:lvl4pPr marL="1371600" algn="l" defTabSz="914400" rtl="0" eaLnBrk="1" latinLnBrk="0" hangingPunct="1">
                        <a:defRPr sz="1800" b="1" kern="1200">
                          <a:solidFill>
                            <a:schemeClr val="bg1"/>
                          </a:solidFill>
                          <a:latin typeface="Franklin Gothic Medium"/>
                        </a:defRPr>
                      </a:lvl4pPr>
                      <a:lvl5pPr marL="1828800" algn="l" defTabSz="914400" rtl="0" eaLnBrk="1" latinLnBrk="0" hangingPunct="1">
                        <a:defRPr sz="1800" b="1" kern="1200">
                          <a:solidFill>
                            <a:schemeClr val="bg1"/>
                          </a:solidFill>
                          <a:latin typeface="Franklin Gothic Medium"/>
                        </a:defRPr>
                      </a:lvl5pPr>
                      <a:lvl6pPr marL="2286000" algn="l" defTabSz="914400" rtl="0" eaLnBrk="1" latinLnBrk="0" hangingPunct="1">
                        <a:defRPr sz="1800" b="1" kern="1200">
                          <a:solidFill>
                            <a:schemeClr val="bg1"/>
                          </a:solidFill>
                          <a:latin typeface="Franklin Gothic Medium"/>
                        </a:defRPr>
                      </a:lvl6pPr>
                      <a:lvl7pPr marL="2743200" algn="l" defTabSz="914400" rtl="0" eaLnBrk="1" latinLnBrk="0" hangingPunct="1">
                        <a:defRPr sz="1800" b="1" kern="1200">
                          <a:solidFill>
                            <a:schemeClr val="bg1"/>
                          </a:solidFill>
                          <a:latin typeface="Franklin Gothic Medium"/>
                        </a:defRPr>
                      </a:lvl7pPr>
                      <a:lvl8pPr marL="3200400" algn="l" defTabSz="914400" rtl="0" eaLnBrk="1" latinLnBrk="0" hangingPunct="1">
                        <a:defRPr sz="1800" b="1" kern="1200">
                          <a:solidFill>
                            <a:schemeClr val="bg1"/>
                          </a:solidFill>
                          <a:latin typeface="Franklin Gothic Medium"/>
                        </a:defRPr>
                      </a:lvl8pPr>
                      <a:lvl9pPr marL="3657600" algn="l" defTabSz="914400" rtl="0" eaLnBrk="1" latinLnBrk="0" hangingPunct="1">
                        <a:defRPr sz="1800" b="1" kern="1200">
                          <a:solidFill>
                            <a:schemeClr val="bg1"/>
                          </a:solidFill>
                          <a:latin typeface="Franklin Gothic Medium"/>
                        </a:defRPr>
                      </a:lvl9pPr>
                    </a:lstStyle>
                    <a:p>
                      <a:pPr algn="l"/>
                      <a:r>
                        <a:rPr lang="en-US" sz="1400" dirty="0" smtClean="0">
                          <a:solidFill>
                            <a:schemeClr val="bg1"/>
                          </a:solidFill>
                          <a:effectLst/>
                        </a:rPr>
                        <a:t>Species Measured</a:t>
                      </a:r>
                      <a:endParaRPr lang="en-US" sz="1400" b="1"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solidFill>
                      <a:srgbClr val="7A8C8E"/>
                    </a:solidFill>
                  </a:tcPr>
                </a:tc>
                <a:tc>
                  <a:txBody>
                    <a:bodyPr/>
                    <a:lstStyle>
                      <a:lvl1pPr marL="0" algn="l" defTabSz="914400" rtl="0" eaLnBrk="1" latinLnBrk="0" hangingPunct="1">
                        <a:defRPr sz="1800" b="1" kern="1200">
                          <a:solidFill>
                            <a:schemeClr val="bg1"/>
                          </a:solidFill>
                          <a:latin typeface="Franklin Gothic Medium"/>
                        </a:defRPr>
                      </a:lvl1pPr>
                      <a:lvl2pPr marL="457200" algn="l" defTabSz="914400" rtl="0" eaLnBrk="1" latinLnBrk="0" hangingPunct="1">
                        <a:defRPr sz="1800" b="1" kern="1200">
                          <a:solidFill>
                            <a:schemeClr val="bg1"/>
                          </a:solidFill>
                          <a:latin typeface="Franklin Gothic Medium"/>
                        </a:defRPr>
                      </a:lvl2pPr>
                      <a:lvl3pPr marL="914400" algn="l" defTabSz="914400" rtl="0" eaLnBrk="1" latinLnBrk="0" hangingPunct="1">
                        <a:defRPr sz="1800" b="1" kern="1200">
                          <a:solidFill>
                            <a:schemeClr val="bg1"/>
                          </a:solidFill>
                          <a:latin typeface="Franklin Gothic Medium"/>
                        </a:defRPr>
                      </a:lvl3pPr>
                      <a:lvl4pPr marL="1371600" algn="l" defTabSz="914400" rtl="0" eaLnBrk="1" latinLnBrk="0" hangingPunct="1">
                        <a:defRPr sz="1800" b="1" kern="1200">
                          <a:solidFill>
                            <a:schemeClr val="bg1"/>
                          </a:solidFill>
                          <a:latin typeface="Franklin Gothic Medium"/>
                        </a:defRPr>
                      </a:lvl4pPr>
                      <a:lvl5pPr marL="1828800" algn="l" defTabSz="914400" rtl="0" eaLnBrk="1" latinLnBrk="0" hangingPunct="1">
                        <a:defRPr sz="1800" b="1" kern="1200">
                          <a:solidFill>
                            <a:schemeClr val="bg1"/>
                          </a:solidFill>
                          <a:latin typeface="Franklin Gothic Medium"/>
                        </a:defRPr>
                      </a:lvl5pPr>
                      <a:lvl6pPr marL="2286000" algn="l" defTabSz="914400" rtl="0" eaLnBrk="1" latinLnBrk="0" hangingPunct="1">
                        <a:defRPr sz="1800" b="1" kern="1200">
                          <a:solidFill>
                            <a:schemeClr val="bg1"/>
                          </a:solidFill>
                          <a:latin typeface="Franklin Gothic Medium"/>
                        </a:defRPr>
                      </a:lvl6pPr>
                      <a:lvl7pPr marL="2743200" algn="l" defTabSz="914400" rtl="0" eaLnBrk="1" latinLnBrk="0" hangingPunct="1">
                        <a:defRPr sz="1800" b="1" kern="1200">
                          <a:solidFill>
                            <a:schemeClr val="bg1"/>
                          </a:solidFill>
                          <a:latin typeface="Franklin Gothic Medium"/>
                        </a:defRPr>
                      </a:lvl7pPr>
                      <a:lvl8pPr marL="3200400" algn="l" defTabSz="914400" rtl="0" eaLnBrk="1" latinLnBrk="0" hangingPunct="1">
                        <a:defRPr sz="1800" b="1" kern="1200">
                          <a:solidFill>
                            <a:schemeClr val="bg1"/>
                          </a:solidFill>
                          <a:latin typeface="Franklin Gothic Medium"/>
                        </a:defRPr>
                      </a:lvl8pPr>
                      <a:lvl9pPr marL="3657600" algn="l" defTabSz="914400" rtl="0" eaLnBrk="1" latinLnBrk="0" hangingPunct="1">
                        <a:defRPr sz="1800" b="1" kern="1200">
                          <a:solidFill>
                            <a:schemeClr val="bg1"/>
                          </a:solidFill>
                          <a:latin typeface="Franklin Gothic Medium"/>
                        </a:defRPr>
                      </a:lvl9pPr>
                    </a:lstStyle>
                    <a:p>
                      <a:pPr algn="l"/>
                      <a:r>
                        <a:rPr lang="en-US" sz="1400" dirty="0" smtClean="0">
                          <a:solidFill>
                            <a:schemeClr val="bg1"/>
                          </a:solidFill>
                          <a:effectLst/>
                        </a:rPr>
                        <a:t>Instrument</a:t>
                      </a:r>
                      <a:endParaRPr lang="en-US" sz="1400" b="1"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solidFill>
                      <a:srgbClr val="7A8C8E"/>
                    </a:solidFill>
                  </a:tcPr>
                </a:tc>
                <a:tc>
                  <a:txBody>
                    <a:bodyPr/>
                    <a:lstStyle>
                      <a:lvl1pPr marL="0" algn="l" defTabSz="914400" rtl="0" eaLnBrk="1" latinLnBrk="0" hangingPunct="1">
                        <a:defRPr sz="1800" b="1" kern="1200">
                          <a:solidFill>
                            <a:schemeClr val="bg1"/>
                          </a:solidFill>
                          <a:latin typeface="Franklin Gothic Medium"/>
                        </a:defRPr>
                      </a:lvl1pPr>
                      <a:lvl2pPr marL="457200" algn="l" defTabSz="914400" rtl="0" eaLnBrk="1" latinLnBrk="0" hangingPunct="1">
                        <a:defRPr sz="1800" b="1" kern="1200">
                          <a:solidFill>
                            <a:schemeClr val="bg1"/>
                          </a:solidFill>
                          <a:latin typeface="Franklin Gothic Medium"/>
                        </a:defRPr>
                      </a:lvl2pPr>
                      <a:lvl3pPr marL="914400" algn="l" defTabSz="914400" rtl="0" eaLnBrk="1" latinLnBrk="0" hangingPunct="1">
                        <a:defRPr sz="1800" b="1" kern="1200">
                          <a:solidFill>
                            <a:schemeClr val="bg1"/>
                          </a:solidFill>
                          <a:latin typeface="Franklin Gothic Medium"/>
                        </a:defRPr>
                      </a:lvl3pPr>
                      <a:lvl4pPr marL="1371600" algn="l" defTabSz="914400" rtl="0" eaLnBrk="1" latinLnBrk="0" hangingPunct="1">
                        <a:defRPr sz="1800" b="1" kern="1200">
                          <a:solidFill>
                            <a:schemeClr val="bg1"/>
                          </a:solidFill>
                          <a:latin typeface="Franklin Gothic Medium"/>
                        </a:defRPr>
                      </a:lvl4pPr>
                      <a:lvl5pPr marL="1828800" algn="l" defTabSz="914400" rtl="0" eaLnBrk="1" latinLnBrk="0" hangingPunct="1">
                        <a:defRPr sz="1800" b="1" kern="1200">
                          <a:solidFill>
                            <a:schemeClr val="bg1"/>
                          </a:solidFill>
                          <a:latin typeface="Franklin Gothic Medium"/>
                        </a:defRPr>
                      </a:lvl5pPr>
                      <a:lvl6pPr marL="2286000" algn="l" defTabSz="914400" rtl="0" eaLnBrk="1" latinLnBrk="0" hangingPunct="1">
                        <a:defRPr sz="1800" b="1" kern="1200">
                          <a:solidFill>
                            <a:schemeClr val="bg1"/>
                          </a:solidFill>
                          <a:latin typeface="Franklin Gothic Medium"/>
                        </a:defRPr>
                      </a:lvl6pPr>
                      <a:lvl7pPr marL="2743200" algn="l" defTabSz="914400" rtl="0" eaLnBrk="1" latinLnBrk="0" hangingPunct="1">
                        <a:defRPr sz="1800" b="1" kern="1200">
                          <a:solidFill>
                            <a:schemeClr val="bg1"/>
                          </a:solidFill>
                          <a:latin typeface="Franklin Gothic Medium"/>
                        </a:defRPr>
                      </a:lvl7pPr>
                      <a:lvl8pPr marL="3200400" algn="l" defTabSz="914400" rtl="0" eaLnBrk="1" latinLnBrk="0" hangingPunct="1">
                        <a:defRPr sz="1800" b="1" kern="1200">
                          <a:solidFill>
                            <a:schemeClr val="bg1"/>
                          </a:solidFill>
                          <a:latin typeface="Franklin Gothic Medium"/>
                        </a:defRPr>
                      </a:lvl8pPr>
                      <a:lvl9pPr marL="3657600" algn="l" defTabSz="914400" rtl="0" eaLnBrk="1" latinLnBrk="0" hangingPunct="1">
                        <a:defRPr sz="1800" b="1" kern="1200">
                          <a:solidFill>
                            <a:schemeClr val="bg1"/>
                          </a:solidFill>
                          <a:latin typeface="Franklin Gothic Medium"/>
                        </a:defRPr>
                      </a:lvl9pPr>
                    </a:lstStyle>
                    <a:p>
                      <a:pPr algn="l"/>
                      <a:r>
                        <a:rPr lang="en-US" sz="1400" dirty="0" smtClean="0">
                          <a:solidFill>
                            <a:schemeClr val="bg1"/>
                          </a:solidFill>
                          <a:effectLst/>
                        </a:rPr>
                        <a:t>Time Res.*</a:t>
                      </a:r>
                      <a:endParaRPr lang="en-US" sz="1400" b="1"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solidFill>
                      <a:srgbClr val="7A8C8E"/>
                    </a:solidFill>
                  </a:tcPr>
                </a:tc>
                <a:tc>
                  <a:txBody>
                    <a:bodyPr/>
                    <a:lstStyle>
                      <a:lvl1pPr marL="0" algn="l" defTabSz="914400" rtl="0" eaLnBrk="1" latinLnBrk="0" hangingPunct="1">
                        <a:defRPr sz="1800" b="1" kern="1200">
                          <a:solidFill>
                            <a:schemeClr val="bg1"/>
                          </a:solidFill>
                          <a:latin typeface="Franklin Gothic Medium"/>
                        </a:defRPr>
                      </a:lvl1pPr>
                      <a:lvl2pPr marL="457200" algn="l" defTabSz="914400" rtl="0" eaLnBrk="1" latinLnBrk="0" hangingPunct="1">
                        <a:defRPr sz="1800" b="1" kern="1200">
                          <a:solidFill>
                            <a:schemeClr val="bg1"/>
                          </a:solidFill>
                          <a:latin typeface="Franklin Gothic Medium"/>
                        </a:defRPr>
                      </a:lvl2pPr>
                      <a:lvl3pPr marL="914400" algn="l" defTabSz="914400" rtl="0" eaLnBrk="1" latinLnBrk="0" hangingPunct="1">
                        <a:defRPr sz="1800" b="1" kern="1200">
                          <a:solidFill>
                            <a:schemeClr val="bg1"/>
                          </a:solidFill>
                          <a:latin typeface="Franklin Gothic Medium"/>
                        </a:defRPr>
                      </a:lvl3pPr>
                      <a:lvl4pPr marL="1371600" algn="l" defTabSz="914400" rtl="0" eaLnBrk="1" latinLnBrk="0" hangingPunct="1">
                        <a:defRPr sz="1800" b="1" kern="1200">
                          <a:solidFill>
                            <a:schemeClr val="bg1"/>
                          </a:solidFill>
                          <a:latin typeface="Franklin Gothic Medium"/>
                        </a:defRPr>
                      </a:lvl4pPr>
                      <a:lvl5pPr marL="1828800" algn="l" defTabSz="914400" rtl="0" eaLnBrk="1" latinLnBrk="0" hangingPunct="1">
                        <a:defRPr sz="1800" b="1" kern="1200">
                          <a:solidFill>
                            <a:schemeClr val="bg1"/>
                          </a:solidFill>
                          <a:latin typeface="Franklin Gothic Medium"/>
                        </a:defRPr>
                      </a:lvl5pPr>
                      <a:lvl6pPr marL="2286000" algn="l" defTabSz="914400" rtl="0" eaLnBrk="1" latinLnBrk="0" hangingPunct="1">
                        <a:defRPr sz="1800" b="1" kern="1200">
                          <a:solidFill>
                            <a:schemeClr val="bg1"/>
                          </a:solidFill>
                          <a:latin typeface="Franklin Gothic Medium"/>
                        </a:defRPr>
                      </a:lvl6pPr>
                      <a:lvl7pPr marL="2743200" algn="l" defTabSz="914400" rtl="0" eaLnBrk="1" latinLnBrk="0" hangingPunct="1">
                        <a:defRPr sz="1800" b="1" kern="1200">
                          <a:solidFill>
                            <a:schemeClr val="bg1"/>
                          </a:solidFill>
                          <a:latin typeface="Franklin Gothic Medium"/>
                        </a:defRPr>
                      </a:lvl7pPr>
                      <a:lvl8pPr marL="3200400" algn="l" defTabSz="914400" rtl="0" eaLnBrk="1" latinLnBrk="0" hangingPunct="1">
                        <a:defRPr sz="1800" b="1" kern="1200">
                          <a:solidFill>
                            <a:schemeClr val="bg1"/>
                          </a:solidFill>
                          <a:latin typeface="Franklin Gothic Medium"/>
                        </a:defRPr>
                      </a:lvl8pPr>
                      <a:lvl9pPr marL="3657600" algn="l" defTabSz="914400" rtl="0" eaLnBrk="1" latinLnBrk="0" hangingPunct="1">
                        <a:defRPr sz="1800" b="1" kern="1200">
                          <a:solidFill>
                            <a:schemeClr val="bg1"/>
                          </a:solidFill>
                          <a:latin typeface="Franklin Gothic Medium"/>
                        </a:defRPr>
                      </a:lvl9pPr>
                    </a:lstStyle>
                    <a:p>
                      <a:pPr algn="l"/>
                      <a:r>
                        <a:rPr lang="en-US" sz="1400" dirty="0" smtClean="0">
                          <a:solidFill>
                            <a:schemeClr val="bg1"/>
                          </a:solidFill>
                          <a:effectLst/>
                        </a:rPr>
                        <a:t>Principal Investigators</a:t>
                      </a:r>
                      <a:endParaRPr lang="en-US" sz="1400" b="1"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solidFill>
                      <a:srgbClr val="7A8C8E"/>
                    </a:solid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b="1" dirty="0" smtClean="0">
                          <a:solidFill>
                            <a:schemeClr val="bg1"/>
                          </a:solidFill>
                          <a:effectLst/>
                        </a:rPr>
                        <a:t>Alkanes (C2-C9)</a:t>
                      </a:r>
                      <a:r>
                        <a:rPr lang="en-US" sz="1200" b="1" baseline="0" dirty="0" smtClean="0">
                          <a:solidFill>
                            <a:schemeClr val="bg1"/>
                          </a:solidFill>
                          <a:effectLst/>
                        </a:rPr>
                        <a:t>,  Cycloalkanes (C6-C7), Aromatics (speciated C6-C8)</a:t>
                      </a:r>
                      <a:endParaRPr lang="en-US" sz="1200" b="1"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Whole</a:t>
                      </a:r>
                      <a:r>
                        <a:rPr lang="en-US" sz="1200" baseline="0" dirty="0" smtClean="0">
                          <a:solidFill>
                            <a:schemeClr val="bg1"/>
                          </a:solidFill>
                          <a:effectLst/>
                        </a:rPr>
                        <a:t> air samplers (WAS) with post-flight analysis by GC-MS</a:t>
                      </a:r>
                      <a:endParaRPr lang="en-US" sz="1200" b="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b="0" dirty="0" smtClean="0">
                          <a:solidFill>
                            <a:schemeClr val="bg1"/>
                          </a:solidFill>
                          <a:effectLst/>
                        </a:rPr>
                        <a:t>  </a:t>
                      </a:r>
                      <a:r>
                        <a:rPr lang="en-US" sz="1200" b="1" dirty="0" smtClean="0">
                          <a:solidFill>
                            <a:schemeClr val="bg1"/>
                          </a:solidFill>
                          <a:effectLst/>
                        </a:rPr>
                        <a:t>&lt; 10 s fill time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effectLst/>
                        </a:rPr>
                        <a:t>   72 per flight</a:t>
                      </a: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rPr>
                        <a:t>B.M. Lerner, W.C.</a:t>
                      </a:r>
                      <a:r>
                        <a:rPr lang="en-US" sz="1200" baseline="0" dirty="0" smtClean="0">
                          <a:solidFill>
                            <a:schemeClr val="bg1"/>
                          </a:solidFill>
                          <a:effectLst/>
                        </a:rPr>
                        <a:t> Kuster</a:t>
                      </a:r>
                      <a:endParaRPr lang="en-US" sz="1200" dirty="0" smtClean="0">
                        <a:solidFill>
                          <a:schemeClr val="bg1"/>
                        </a:solidFill>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rPr>
                        <a:t>T. </a:t>
                      </a:r>
                      <a:r>
                        <a:rPr lang="en-US" sz="1200" dirty="0" err="1" smtClean="0">
                          <a:solidFill>
                            <a:schemeClr val="bg1"/>
                          </a:solidFill>
                          <a:effectLst/>
                        </a:rPr>
                        <a:t>Tokarek</a:t>
                      </a:r>
                      <a:r>
                        <a:rPr lang="en-US" sz="1200" dirty="0" smtClean="0">
                          <a:solidFill>
                            <a:schemeClr val="bg1"/>
                          </a:solidFill>
                          <a:effectLst/>
                        </a:rPr>
                        <a:t>, and J.B. Gilman</a:t>
                      </a:r>
                      <a:endParaRPr lang="en-US" sz="1200" b="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b="1" dirty="0" smtClean="0">
                          <a:solidFill>
                            <a:schemeClr val="bg1"/>
                          </a:solidFill>
                          <a:effectLst/>
                        </a:rPr>
                        <a:t>Methane (CH</a:t>
                      </a:r>
                      <a:r>
                        <a:rPr lang="en-US" sz="1200" b="1" baseline="-25000" dirty="0" smtClean="0">
                          <a:solidFill>
                            <a:schemeClr val="bg1"/>
                          </a:solidFill>
                          <a:effectLst/>
                        </a:rPr>
                        <a:t>4</a:t>
                      </a:r>
                      <a:r>
                        <a:rPr lang="en-US" sz="1200" b="1" dirty="0" smtClean="0">
                          <a:solidFill>
                            <a:schemeClr val="bg1"/>
                          </a:solidFill>
                          <a:effectLst/>
                        </a:rPr>
                        <a:t>)</a:t>
                      </a:r>
                    </a:p>
                    <a:p>
                      <a:pPr algn="l"/>
                      <a:r>
                        <a:rPr lang="en-US" sz="1200" b="1" dirty="0" smtClean="0">
                          <a:solidFill>
                            <a:schemeClr val="bg1"/>
                          </a:solidFill>
                          <a:effectLst/>
                        </a:rPr>
                        <a:t>Ethane (C</a:t>
                      </a:r>
                      <a:r>
                        <a:rPr lang="en-US" sz="1200" b="1" baseline="-25000" dirty="0" smtClean="0">
                          <a:solidFill>
                            <a:schemeClr val="bg1"/>
                          </a:solidFill>
                          <a:effectLst/>
                        </a:rPr>
                        <a:t>2</a:t>
                      </a:r>
                      <a:r>
                        <a:rPr lang="en-US" sz="1200" b="1" dirty="0" smtClean="0">
                          <a:solidFill>
                            <a:schemeClr val="bg1"/>
                          </a:solidFill>
                          <a:effectLst/>
                        </a:rPr>
                        <a:t>H</a:t>
                      </a:r>
                      <a:r>
                        <a:rPr lang="en-US" sz="1200" b="1" baseline="-25000" dirty="0" smtClean="0">
                          <a:solidFill>
                            <a:schemeClr val="bg1"/>
                          </a:solidFill>
                          <a:effectLst/>
                        </a:rPr>
                        <a:t>6</a:t>
                      </a:r>
                      <a:r>
                        <a:rPr lang="en-US" sz="1200" b="1" dirty="0" smtClean="0">
                          <a:solidFill>
                            <a:schemeClr val="bg1"/>
                          </a:solidFill>
                          <a:effectLst/>
                        </a:rPr>
                        <a:t>)</a:t>
                      </a:r>
                      <a:endParaRPr lang="en-US" sz="1200" b="1"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Picarro CO</a:t>
                      </a:r>
                      <a:r>
                        <a:rPr lang="en-US" sz="1200" baseline="-25000" dirty="0" smtClean="0">
                          <a:solidFill>
                            <a:schemeClr val="bg1"/>
                          </a:solidFill>
                          <a:effectLst/>
                        </a:rPr>
                        <a:t>2</a:t>
                      </a:r>
                      <a:r>
                        <a:rPr lang="en-US" sz="1200" dirty="0" smtClean="0">
                          <a:solidFill>
                            <a:schemeClr val="bg1"/>
                          </a:solidFill>
                          <a:effectLst/>
                        </a:rPr>
                        <a:t>/CH</a:t>
                      </a:r>
                      <a:r>
                        <a:rPr lang="en-US" sz="1200" baseline="-25000" dirty="0" smtClean="0">
                          <a:solidFill>
                            <a:schemeClr val="bg1"/>
                          </a:solidFill>
                          <a:effectLst/>
                        </a:rPr>
                        <a:t>4</a:t>
                      </a:r>
                      <a:endParaRPr lang="en-US" sz="1200" baseline="0" dirty="0" smtClean="0">
                        <a:solidFill>
                          <a:schemeClr val="bg1"/>
                        </a:solidFill>
                        <a:effectLst/>
                      </a:endParaRPr>
                    </a:p>
                    <a:p>
                      <a:pPr algn="l"/>
                      <a:r>
                        <a:rPr lang="en-US" sz="1200" baseline="0" dirty="0" smtClean="0">
                          <a:solidFill>
                            <a:schemeClr val="bg1"/>
                          </a:solidFill>
                          <a:effectLst/>
                        </a:rPr>
                        <a:t>Aerodyne Fast Ethane </a:t>
                      </a:r>
                      <a:r>
                        <a:rPr lang="en-US" sz="1200" baseline="0" dirty="0" err="1" smtClean="0">
                          <a:solidFill>
                            <a:schemeClr val="bg1"/>
                          </a:solidFill>
                          <a:effectLst/>
                        </a:rPr>
                        <a:t>Spect</a:t>
                      </a:r>
                      <a:r>
                        <a:rPr lang="en-US" sz="1200" baseline="0" dirty="0" smtClean="0">
                          <a:solidFill>
                            <a:schemeClr val="bg1"/>
                          </a:solidFill>
                          <a:effectLst/>
                        </a:rPr>
                        <a:t>.</a:t>
                      </a:r>
                      <a:endParaRPr lang="en-US" sz="1200" b="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1 Hz</a:t>
                      </a:r>
                    </a:p>
                    <a:p>
                      <a:pPr algn="l"/>
                      <a:r>
                        <a:rPr lang="en-US" sz="1200" dirty="0" smtClean="0">
                          <a:solidFill>
                            <a:schemeClr val="bg1"/>
                          </a:solidFill>
                          <a:effectLst/>
                        </a:rPr>
                        <a:t>     1 Hz</a:t>
                      </a:r>
                      <a:endParaRPr lang="en-US" sz="1200" b="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J. Peischl and T.B. Ryerson</a:t>
                      </a:r>
                      <a:endParaRPr lang="en-US" sz="1200" b="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b="1" dirty="0" smtClean="0">
                          <a:solidFill>
                            <a:schemeClr val="bg1"/>
                          </a:solidFill>
                          <a:effectLst/>
                        </a:rPr>
                        <a:t>Aromatics (Sum of C9- C10),</a:t>
                      </a:r>
                      <a:r>
                        <a:rPr lang="en-US" sz="1200" b="1" baseline="0" dirty="0" smtClean="0">
                          <a:solidFill>
                            <a:schemeClr val="bg1"/>
                          </a:solidFill>
                          <a:effectLst/>
                        </a:rPr>
                        <a:t> Oxy-VOCs</a:t>
                      </a:r>
                      <a:endParaRPr lang="en-US" sz="1200" b="1"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H</a:t>
                      </a:r>
                      <a:r>
                        <a:rPr lang="en-US" sz="1200" baseline="-25000" dirty="0" smtClean="0">
                          <a:solidFill>
                            <a:schemeClr val="bg1"/>
                          </a:solidFill>
                          <a:effectLst/>
                        </a:rPr>
                        <a:t>3</a:t>
                      </a:r>
                      <a:r>
                        <a:rPr lang="en-US" sz="1200" dirty="0" smtClean="0">
                          <a:solidFill>
                            <a:schemeClr val="bg1"/>
                          </a:solidFill>
                          <a:effectLst/>
                        </a:rPr>
                        <a:t>O</a:t>
                      </a:r>
                      <a:r>
                        <a:rPr lang="en-US" sz="1200" baseline="30000" dirty="0" smtClean="0">
                          <a:solidFill>
                            <a:schemeClr val="bg1"/>
                          </a:solidFill>
                          <a:effectLst/>
                        </a:rPr>
                        <a:t>+ </a:t>
                      </a:r>
                      <a:r>
                        <a:rPr lang="en-US" sz="1200" dirty="0" smtClean="0">
                          <a:solidFill>
                            <a:schemeClr val="bg1"/>
                          </a:solidFill>
                          <a:effectLst/>
                        </a:rPr>
                        <a:t>- Time of Flight</a:t>
                      </a:r>
                      <a:r>
                        <a:rPr lang="en-US" sz="1200" baseline="0" dirty="0" smtClean="0">
                          <a:solidFill>
                            <a:schemeClr val="bg1"/>
                          </a:solidFill>
                          <a:effectLst/>
                        </a:rPr>
                        <a:t> </a:t>
                      </a:r>
                      <a:r>
                        <a:rPr lang="en-US" sz="1200" dirty="0" smtClean="0">
                          <a:solidFill>
                            <a:schemeClr val="bg1"/>
                          </a:solidFill>
                          <a:effectLst/>
                        </a:rPr>
                        <a:t>- CIMS</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&lt; 1 Hz</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B. Yuan, A. Koss, C. </a:t>
                      </a:r>
                      <a:r>
                        <a:rPr lang="en-US" sz="1200" dirty="0" err="1" smtClean="0">
                          <a:solidFill>
                            <a:schemeClr val="bg1"/>
                          </a:solidFill>
                          <a:effectLst/>
                        </a:rPr>
                        <a:t>Warkene</a:t>
                      </a:r>
                      <a:r>
                        <a:rPr lang="en-US" sz="1200" dirty="0" smtClean="0">
                          <a:solidFill>
                            <a:schemeClr val="bg1"/>
                          </a:solidFill>
                          <a:effectLst/>
                        </a:rPr>
                        <a:t>, J. de Gouw</a:t>
                      </a: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Formaldehyde</a:t>
                      </a:r>
                      <a:r>
                        <a:rPr lang="en-US" sz="1200" baseline="0" dirty="0" smtClean="0">
                          <a:solidFill>
                            <a:schemeClr val="bg1"/>
                          </a:solidFill>
                          <a:effectLst/>
                        </a:rPr>
                        <a:t> (HCHO)</a:t>
                      </a:r>
                      <a:endParaRPr lang="en-US" sz="1200"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Laser induced fluorescence</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&lt; 1 Hz</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M.</a:t>
                      </a:r>
                      <a:r>
                        <a:rPr lang="en-US" sz="1200" baseline="0" dirty="0" smtClean="0">
                          <a:solidFill>
                            <a:schemeClr val="bg1"/>
                          </a:solidFill>
                          <a:effectLst/>
                        </a:rPr>
                        <a:t> Thayer, F.N. Keutsch, G.M. Wolfe, and </a:t>
                      </a:r>
                    </a:p>
                    <a:p>
                      <a:pPr algn="l"/>
                      <a:r>
                        <a:rPr lang="en-US" sz="1200" baseline="0" dirty="0" smtClean="0">
                          <a:solidFill>
                            <a:schemeClr val="bg1"/>
                          </a:solidFill>
                          <a:effectLst/>
                        </a:rPr>
                        <a:t>T. </a:t>
                      </a:r>
                      <a:r>
                        <a:rPr lang="en-US" sz="1200" baseline="0" dirty="0" err="1" smtClean="0">
                          <a:solidFill>
                            <a:schemeClr val="bg1"/>
                          </a:solidFill>
                          <a:effectLst/>
                        </a:rPr>
                        <a:t>Hanisco</a:t>
                      </a:r>
                      <a:endParaRPr lang="en-US" sz="120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Carbon Monoxide</a:t>
                      </a:r>
                      <a:r>
                        <a:rPr lang="en-US" sz="1200" baseline="0" dirty="0" smtClean="0">
                          <a:solidFill>
                            <a:schemeClr val="bg1"/>
                          </a:solidFill>
                          <a:effectLst/>
                        </a:rPr>
                        <a:t> (CO)</a:t>
                      </a:r>
                      <a:endParaRPr lang="en-US" sz="1200"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VUV resonance fluorescence</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1 Hz</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J.S. Holloway</a:t>
                      </a:r>
                      <a:endParaRPr lang="en-US" sz="120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Nitrogen</a:t>
                      </a:r>
                      <a:r>
                        <a:rPr lang="en-US" sz="1200" baseline="0" dirty="0" smtClean="0">
                          <a:solidFill>
                            <a:schemeClr val="bg1"/>
                          </a:solidFill>
                          <a:effectLst/>
                        </a:rPr>
                        <a:t> Dioxide (NO</a:t>
                      </a:r>
                      <a:r>
                        <a:rPr lang="en-US" sz="1200" baseline="-25000" dirty="0" smtClean="0">
                          <a:solidFill>
                            <a:schemeClr val="bg1"/>
                          </a:solidFill>
                          <a:effectLst/>
                        </a:rPr>
                        <a:t>2</a:t>
                      </a:r>
                      <a:r>
                        <a:rPr lang="en-US" sz="1200" baseline="0" dirty="0" smtClean="0">
                          <a:solidFill>
                            <a:schemeClr val="bg1"/>
                          </a:solidFill>
                          <a:effectLst/>
                        </a:rPr>
                        <a:t>)</a:t>
                      </a:r>
                      <a:endParaRPr lang="en-US" sz="1200"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UV photolysis/O</a:t>
                      </a:r>
                      <a:r>
                        <a:rPr lang="en-US" sz="1200" baseline="-25000" dirty="0" smtClean="0">
                          <a:solidFill>
                            <a:schemeClr val="bg1"/>
                          </a:solidFill>
                          <a:effectLst/>
                        </a:rPr>
                        <a:t>3</a:t>
                      </a:r>
                      <a:r>
                        <a:rPr lang="en-US" sz="1200" dirty="0" smtClean="0">
                          <a:solidFill>
                            <a:schemeClr val="bg1"/>
                          </a:solidFill>
                          <a:effectLst/>
                        </a:rPr>
                        <a:t>-induced </a:t>
                      </a:r>
                      <a:r>
                        <a:rPr lang="en-US" sz="1200" dirty="0" err="1" smtClean="0">
                          <a:solidFill>
                            <a:schemeClr val="bg1"/>
                          </a:solidFill>
                          <a:effectLst/>
                        </a:rPr>
                        <a:t>chemiluminescence</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1</a:t>
                      </a:r>
                      <a:r>
                        <a:rPr lang="en-US" sz="1200" baseline="0" dirty="0" smtClean="0">
                          <a:solidFill>
                            <a:schemeClr val="bg1"/>
                          </a:solidFill>
                          <a:effectLst/>
                        </a:rPr>
                        <a:t> Hz</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C. Thompson, and T.B. Ryerson</a:t>
                      </a:r>
                      <a:endParaRPr lang="en-US" sz="120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r h="0">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rPr>
                        <a:t>Nitrogen</a:t>
                      </a:r>
                      <a:r>
                        <a:rPr lang="en-US" sz="1200" baseline="0" dirty="0" smtClean="0">
                          <a:solidFill>
                            <a:schemeClr val="bg1"/>
                          </a:solidFill>
                          <a:effectLst/>
                        </a:rPr>
                        <a:t> Dioxide (NO</a:t>
                      </a:r>
                      <a:r>
                        <a:rPr lang="en-US" sz="1200" baseline="-25000" dirty="0" smtClean="0">
                          <a:solidFill>
                            <a:schemeClr val="bg1"/>
                          </a:solidFill>
                          <a:effectLst/>
                        </a:rPr>
                        <a:t>2</a:t>
                      </a:r>
                      <a:r>
                        <a:rPr lang="en-US" sz="1200" baseline="0" dirty="0" smtClean="0">
                          <a:solidFill>
                            <a:schemeClr val="bg1"/>
                          </a:solidFill>
                          <a:effectLst/>
                        </a:rPr>
                        <a:t>)</a:t>
                      </a:r>
                      <a:endParaRPr lang="en-US" sz="1200" dirty="0" smtClean="0">
                        <a:solidFill>
                          <a:schemeClr val="bg1"/>
                        </a:solidFill>
                        <a:effectLst/>
                      </a:endParaRPr>
                    </a:p>
                    <a:p>
                      <a:pPr algn="l"/>
                      <a:endParaRPr lang="en-US" sz="1200" dirty="0">
                        <a:solidFill>
                          <a:schemeClr val="bg1"/>
                        </a:solidFill>
                        <a:effectLst/>
                      </a:endParaRPr>
                    </a:p>
                  </a:txBody>
                  <a:tcPr>
                    <a:lnL w="10000" cap="flat" cmpd="sng" algn="ctr">
                      <a:solidFill>
                        <a:srgbClr val="7A8C8E"/>
                      </a:solidFill>
                      <a:prstDash val="solid"/>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Cavity </a:t>
                      </a:r>
                      <a:r>
                        <a:rPr lang="en-US" sz="1200" dirty="0" err="1" smtClean="0">
                          <a:solidFill>
                            <a:schemeClr val="bg1"/>
                          </a:solidFill>
                          <a:effectLst/>
                        </a:rPr>
                        <a:t>ringdown</a:t>
                      </a:r>
                      <a:r>
                        <a:rPr lang="en-US" sz="1200" baseline="0" dirty="0" smtClean="0">
                          <a:solidFill>
                            <a:schemeClr val="bg1"/>
                          </a:solidFill>
                          <a:effectLst/>
                        </a:rPr>
                        <a:t> absorption spectrometer</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     1 Hz</a:t>
                      </a:r>
                      <a:endParaRPr lang="en-US" sz="1200" dirty="0">
                        <a:solidFill>
                          <a:schemeClr val="bg1"/>
                        </a:solidFill>
                        <a:effectLst/>
                      </a:endParaRPr>
                    </a:p>
                  </a:txBody>
                  <a:tcPr>
                    <a:lnL>
                      <a:noFill/>
                    </a:lnL>
                    <a:lnR>
                      <a:noFill/>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Franklin Gothic Medium"/>
                        </a:defRPr>
                      </a:lvl1pPr>
                      <a:lvl2pPr marL="457200" algn="l" defTabSz="914400" rtl="0" eaLnBrk="1" latinLnBrk="0" hangingPunct="1">
                        <a:defRPr sz="1800" kern="1200">
                          <a:solidFill>
                            <a:schemeClr val="tx1"/>
                          </a:solidFill>
                          <a:latin typeface="Franklin Gothic Medium"/>
                        </a:defRPr>
                      </a:lvl2pPr>
                      <a:lvl3pPr marL="914400" algn="l" defTabSz="914400" rtl="0" eaLnBrk="1" latinLnBrk="0" hangingPunct="1">
                        <a:defRPr sz="1800" kern="1200">
                          <a:solidFill>
                            <a:schemeClr val="tx1"/>
                          </a:solidFill>
                          <a:latin typeface="Franklin Gothic Medium"/>
                        </a:defRPr>
                      </a:lvl3pPr>
                      <a:lvl4pPr marL="1371600" algn="l" defTabSz="914400" rtl="0" eaLnBrk="1" latinLnBrk="0" hangingPunct="1">
                        <a:defRPr sz="1800" kern="1200">
                          <a:solidFill>
                            <a:schemeClr val="tx1"/>
                          </a:solidFill>
                          <a:latin typeface="Franklin Gothic Medium"/>
                        </a:defRPr>
                      </a:lvl4pPr>
                      <a:lvl5pPr marL="1828800" algn="l" defTabSz="914400" rtl="0" eaLnBrk="1" latinLnBrk="0" hangingPunct="1">
                        <a:defRPr sz="1800" kern="1200">
                          <a:solidFill>
                            <a:schemeClr val="tx1"/>
                          </a:solidFill>
                          <a:latin typeface="Franklin Gothic Medium"/>
                        </a:defRPr>
                      </a:lvl5pPr>
                      <a:lvl6pPr marL="2286000" algn="l" defTabSz="914400" rtl="0" eaLnBrk="1" latinLnBrk="0" hangingPunct="1">
                        <a:defRPr sz="1800" kern="1200">
                          <a:solidFill>
                            <a:schemeClr val="tx1"/>
                          </a:solidFill>
                          <a:latin typeface="Franklin Gothic Medium"/>
                        </a:defRPr>
                      </a:lvl6pPr>
                      <a:lvl7pPr marL="2743200" algn="l" defTabSz="914400" rtl="0" eaLnBrk="1" latinLnBrk="0" hangingPunct="1">
                        <a:defRPr sz="1800" kern="1200">
                          <a:solidFill>
                            <a:schemeClr val="tx1"/>
                          </a:solidFill>
                          <a:latin typeface="Franklin Gothic Medium"/>
                        </a:defRPr>
                      </a:lvl7pPr>
                      <a:lvl8pPr marL="3200400" algn="l" defTabSz="914400" rtl="0" eaLnBrk="1" latinLnBrk="0" hangingPunct="1">
                        <a:defRPr sz="1800" kern="1200">
                          <a:solidFill>
                            <a:schemeClr val="tx1"/>
                          </a:solidFill>
                          <a:latin typeface="Franklin Gothic Medium"/>
                        </a:defRPr>
                      </a:lvl8pPr>
                      <a:lvl9pPr marL="3657600" algn="l" defTabSz="914400" rtl="0" eaLnBrk="1" latinLnBrk="0" hangingPunct="1">
                        <a:defRPr sz="1800" kern="1200">
                          <a:solidFill>
                            <a:schemeClr val="tx1"/>
                          </a:solidFill>
                          <a:latin typeface="Franklin Gothic Medium"/>
                        </a:defRPr>
                      </a:lvl9pPr>
                    </a:lstStyle>
                    <a:p>
                      <a:pPr algn="l"/>
                      <a:r>
                        <a:rPr lang="en-US" sz="1200" dirty="0" smtClean="0">
                          <a:solidFill>
                            <a:schemeClr val="bg1"/>
                          </a:solidFill>
                          <a:effectLst/>
                        </a:rPr>
                        <a:t>R.J. Wild, P. Edwards, </a:t>
                      </a:r>
                    </a:p>
                    <a:p>
                      <a:pPr algn="l"/>
                      <a:r>
                        <a:rPr lang="en-US" sz="1200" dirty="0" smtClean="0">
                          <a:solidFill>
                            <a:schemeClr val="bg1"/>
                          </a:solidFill>
                          <a:effectLst/>
                        </a:rPr>
                        <a:t>B. </a:t>
                      </a:r>
                      <a:r>
                        <a:rPr lang="en-US" sz="1200" dirty="0" err="1" smtClean="0">
                          <a:solidFill>
                            <a:schemeClr val="bg1"/>
                          </a:solidFill>
                          <a:effectLst/>
                        </a:rPr>
                        <a:t>Dube</a:t>
                      </a:r>
                      <a:r>
                        <a:rPr lang="en-US" sz="1200" dirty="0" smtClean="0">
                          <a:solidFill>
                            <a:schemeClr val="bg1"/>
                          </a:solidFill>
                          <a:effectLst/>
                        </a:rPr>
                        <a:t>, and S.S. Brown</a:t>
                      </a:r>
                      <a:endParaRPr lang="en-US" sz="1200" dirty="0">
                        <a:solidFill>
                          <a:schemeClr val="bg1"/>
                        </a:solidFill>
                        <a:effectLst/>
                      </a:endParaRPr>
                    </a:p>
                  </a:txBody>
                  <a:tcPr>
                    <a:lnL>
                      <a:noFill/>
                    </a:lnL>
                    <a:lnR w="10000" cap="flat" cmpd="sng" algn="ctr">
                      <a:solidFill>
                        <a:srgbClr val="7A8C8E"/>
                      </a:solidFill>
                      <a:prstDash val="solid"/>
                    </a:lnR>
                    <a:lnT w="10000" cap="flat" cmpd="sng" algn="ctr">
                      <a:solidFill>
                        <a:srgbClr val="7A8C8E"/>
                      </a:solidFill>
                      <a:prstDash val="solid"/>
                    </a:lnT>
                    <a:lnB w="10000" cap="flat" cmpd="sng" algn="ctr">
                      <a:solidFill>
                        <a:srgbClr val="7A8C8E"/>
                      </a:solidFill>
                      <a:prstDash val="solid"/>
                    </a:lnB>
                    <a:lnTlToBr w="12700" cmpd="sng">
                      <a:noFill/>
                      <a:prstDash val="solid"/>
                    </a:lnTlToBr>
                    <a:lnBlToTr w="12700" cmpd="sng">
                      <a:noFill/>
                      <a:prstDash val="solid"/>
                    </a:lnBlToTr>
                    <a:noFill/>
                  </a:tcPr>
                </a:tc>
              </a:tr>
            </a:tbl>
          </a:graphicData>
        </a:graphic>
      </p:graphicFrame>
      <p:sp>
        <p:nvSpPr>
          <p:cNvPr id="62" name="Rectangle 61"/>
          <p:cNvSpPr/>
          <p:nvPr/>
        </p:nvSpPr>
        <p:spPr>
          <a:xfrm>
            <a:off x="133350" y="2438402"/>
            <a:ext cx="10991850" cy="4262232"/>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grpSp>
        <p:nvGrpSpPr>
          <p:cNvPr id="63" name="Group 62"/>
          <p:cNvGrpSpPr/>
          <p:nvPr/>
        </p:nvGrpSpPr>
        <p:grpSpPr>
          <a:xfrm>
            <a:off x="4695825" y="2606568"/>
            <a:ext cx="7419975" cy="4094065"/>
            <a:chOff x="4695825" y="2606568"/>
            <a:chExt cx="7419975" cy="4094065"/>
          </a:xfrm>
        </p:grpSpPr>
        <p:pic>
          <p:nvPicPr>
            <p:cNvPr id="64" name="Picture 63"/>
            <p:cNvPicPr>
              <a:picLocks noChangeAspect="1"/>
            </p:cNvPicPr>
            <p:nvPr/>
          </p:nvPicPr>
          <p:blipFill>
            <a:blip r:embed="rId3"/>
            <a:stretch>
              <a:fillRect/>
            </a:stretch>
          </p:blipFill>
          <p:spPr>
            <a:xfrm>
              <a:off x="4820097" y="3292892"/>
              <a:ext cx="3732501" cy="3180844"/>
            </a:xfrm>
            <a:prstGeom prst="rect">
              <a:avLst/>
            </a:prstGeom>
          </p:spPr>
        </p:pic>
        <p:sp>
          <p:nvSpPr>
            <p:cNvPr id="65" name="TextBox 64"/>
            <p:cNvSpPr txBox="1"/>
            <p:nvPr/>
          </p:nvSpPr>
          <p:spPr>
            <a:xfrm>
              <a:off x="4704943" y="2691825"/>
              <a:ext cx="5582058" cy="584775"/>
            </a:xfrm>
            <a:prstGeom prst="rect">
              <a:avLst/>
            </a:prstGeom>
            <a:noFill/>
          </p:spPr>
          <p:txBody>
            <a:bodyPr wrap="square" rtlCol="0">
              <a:spAutoFit/>
            </a:bodyPr>
            <a:lstStyle/>
            <a:p>
              <a:pPr>
                <a:spcAft>
                  <a:spcPts val="600"/>
                </a:spcAft>
              </a:pPr>
              <a:r>
                <a:rPr lang="en-US" sz="1600" kern="0" dirty="0" smtClean="0">
                  <a:solidFill>
                    <a:srgbClr val="373545"/>
                  </a:solidFill>
                  <a:latin typeface="Franklin Gothic Medium"/>
                </a:rPr>
                <a:t>Composition of air aloft matches surface measurements in Uintah, Utah and Denver-Julesburg, Colorado</a:t>
              </a:r>
              <a:endParaRPr lang="en-US" sz="1200" kern="0" dirty="0" smtClean="0">
                <a:solidFill>
                  <a:srgbClr val="373545"/>
                </a:solidFill>
                <a:latin typeface="Franklin Gothic Medium"/>
              </a:endParaRPr>
            </a:p>
          </p:txBody>
        </p:sp>
        <p:sp>
          <p:nvSpPr>
            <p:cNvPr id="66" name="Rectangle 65"/>
            <p:cNvSpPr/>
            <p:nvPr/>
          </p:nvSpPr>
          <p:spPr>
            <a:xfrm>
              <a:off x="4695825" y="2606568"/>
              <a:ext cx="7310856" cy="4094065"/>
            </a:xfrm>
            <a:prstGeom prst="rect">
              <a:avLst/>
            </a:prstGeom>
            <a:noFill/>
            <a:ln w="19050" cap="flat" cmpd="sng" algn="ctr">
              <a:solidFill>
                <a:srgbClr val="9BA9B2"/>
              </a:solidFill>
              <a:prstDash val="solid"/>
            </a:ln>
            <a:effectLst/>
          </p:spPr>
          <p:txBody>
            <a:bodyPr rtlCol="0" anchor="ctr"/>
            <a:lstStyle/>
            <a:p>
              <a:pPr algn="ctr"/>
              <a:endParaRPr lang="en-US" kern="0" smtClean="0">
                <a:solidFill>
                  <a:prstClr val="white"/>
                </a:solidFill>
                <a:latin typeface="Franklin Gothic Medium"/>
              </a:endParaRPr>
            </a:p>
          </p:txBody>
        </p:sp>
        <p:pic>
          <p:nvPicPr>
            <p:cNvPr id="67" name="Picture 66"/>
            <p:cNvPicPr>
              <a:picLocks noChangeAspect="1"/>
            </p:cNvPicPr>
            <p:nvPr/>
          </p:nvPicPr>
          <p:blipFill>
            <a:blip r:embed="rId4"/>
            <a:stretch>
              <a:fillRect/>
            </a:stretch>
          </p:blipFill>
          <p:spPr>
            <a:xfrm>
              <a:off x="8384421" y="3278449"/>
              <a:ext cx="3731379" cy="3264664"/>
            </a:xfrm>
            <a:prstGeom prst="rect">
              <a:avLst/>
            </a:prstGeom>
          </p:spPr>
        </p:pic>
        <p:sp>
          <p:nvSpPr>
            <p:cNvPr id="68" name="TextBox 67"/>
            <p:cNvSpPr txBox="1"/>
            <p:nvPr/>
          </p:nvSpPr>
          <p:spPr>
            <a:xfrm rot="16200000">
              <a:off x="4045057" y="4652632"/>
              <a:ext cx="1666464" cy="307777"/>
            </a:xfrm>
            <a:prstGeom prst="rect">
              <a:avLst/>
            </a:prstGeom>
            <a:solidFill>
              <a:sysClr val="window" lastClr="FFFFFF"/>
            </a:solidFill>
          </p:spPr>
          <p:txBody>
            <a:bodyPr wrap="square" rtlCol="0">
              <a:spAutoFit/>
            </a:bodyPr>
            <a:lstStyle/>
            <a:p>
              <a:pPr algn="ctr"/>
              <a:r>
                <a:rPr lang="en-US" sz="1400" kern="0" dirty="0" smtClean="0">
                  <a:solidFill>
                    <a:prstClr val="black"/>
                  </a:solidFill>
                  <a:latin typeface="Arial" panose="020B0604020202020204" pitchFamily="34" charset="0"/>
                  <a:cs typeface="Arial" panose="020B0604020202020204" pitchFamily="34" charset="0"/>
                </a:rPr>
                <a:t>Propane (ppbv)</a:t>
              </a:r>
            </a:p>
          </p:txBody>
        </p:sp>
        <p:sp>
          <p:nvSpPr>
            <p:cNvPr id="69" name="TextBox 68"/>
            <p:cNvSpPr txBox="1"/>
            <p:nvPr/>
          </p:nvSpPr>
          <p:spPr>
            <a:xfrm>
              <a:off x="5887068" y="6334759"/>
              <a:ext cx="1933575" cy="307777"/>
            </a:xfrm>
            <a:prstGeom prst="rect">
              <a:avLst/>
            </a:prstGeom>
            <a:solidFill>
              <a:sysClr val="window" lastClr="FFFFFF"/>
            </a:solidFill>
          </p:spPr>
          <p:txBody>
            <a:bodyPr wrap="square" rtlCol="0">
              <a:spAutoFit/>
            </a:bodyPr>
            <a:lstStyle/>
            <a:p>
              <a:pPr algn="ctr"/>
              <a:r>
                <a:rPr lang="en-US" sz="1400" kern="0" dirty="0" smtClean="0">
                  <a:solidFill>
                    <a:prstClr val="black"/>
                  </a:solidFill>
                  <a:latin typeface="Arial" panose="020B0604020202020204" pitchFamily="34" charset="0"/>
                  <a:cs typeface="Arial" panose="020B0604020202020204" pitchFamily="34" charset="0"/>
                </a:rPr>
                <a:t>Ethane(ppbv)</a:t>
              </a:r>
            </a:p>
          </p:txBody>
        </p:sp>
        <p:sp>
          <p:nvSpPr>
            <p:cNvPr id="70" name="TextBox 69"/>
            <p:cNvSpPr txBox="1"/>
            <p:nvPr/>
          </p:nvSpPr>
          <p:spPr>
            <a:xfrm rot="16200000">
              <a:off x="7580661" y="4576398"/>
              <a:ext cx="1933575" cy="307777"/>
            </a:xfrm>
            <a:prstGeom prst="rect">
              <a:avLst/>
            </a:prstGeom>
            <a:solidFill>
              <a:sysClr val="window" lastClr="FFFFFF"/>
            </a:solidFill>
          </p:spPr>
          <p:txBody>
            <a:bodyPr wrap="square" rtlCol="0">
              <a:spAutoFit/>
            </a:bodyPr>
            <a:lstStyle/>
            <a:p>
              <a:pPr algn="ctr"/>
              <a:r>
                <a:rPr lang="en-US" sz="1400" kern="0" dirty="0" err="1" smtClean="0">
                  <a:solidFill>
                    <a:prstClr val="black"/>
                  </a:solidFill>
                  <a:latin typeface="Arial" panose="020B0604020202020204" pitchFamily="34" charset="0"/>
                  <a:cs typeface="Arial" panose="020B0604020202020204" pitchFamily="34" charset="0"/>
                </a:rPr>
                <a:t>iso</a:t>
              </a:r>
              <a:r>
                <a:rPr lang="en-US" sz="1400" kern="0" dirty="0" smtClean="0">
                  <a:solidFill>
                    <a:prstClr val="black"/>
                  </a:solidFill>
                  <a:latin typeface="Arial" panose="020B0604020202020204" pitchFamily="34" charset="0"/>
                  <a:cs typeface="Arial" panose="020B0604020202020204" pitchFamily="34" charset="0"/>
                </a:rPr>
                <a:t>-Pentane (ppbv)</a:t>
              </a:r>
            </a:p>
          </p:txBody>
        </p:sp>
        <p:sp>
          <p:nvSpPr>
            <p:cNvPr id="71" name="TextBox 70"/>
            <p:cNvSpPr txBox="1"/>
            <p:nvPr/>
          </p:nvSpPr>
          <p:spPr>
            <a:xfrm>
              <a:off x="9443582" y="6311172"/>
              <a:ext cx="1933575" cy="307777"/>
            </a:xfrm>
            <a:prstGeom prst="rect">
              <a:avLst/>
            </a:prstGeom>
            <a:solidFill>
              <a:sysClr val="window" lastClr="FFFFFF"/>
            </a:solidFill>
          </p:spPr>
          <p:txBody>
            <a:bodyPr wrap="square" rtlCol="0">
              <a:spAutoFit/>
            </a:bodyPr>
            <a:lstStyle/>
            <a:p>
              <a:pPr algn="ctr"/>
              <a:r>
                <a:rPr lang="en-US" sz="1400" kern="0" dirty="0" smtClean="0">
                  <a:solidFill>
                    <a:prstClr val="black"/>
                  </a:solidFill>
                  <a:latin typeface="Arial" panose="020B0604020202020204" pitchFamily="34" charset="0"/>
                  <a:cs typeface="Arial" panose="020B0604020202020204" pitchFamily="34" charset="0"/>
                </a:rPr>
                <a:t>n-Pentane (ppbv)</a:t>
              </a:r>
            </a:p>
          </p:txBody>
        </p:sp>
      </p:grpSp>
      <p:pic>
        <p:nvPicPr>
          <p:cNvPr id="72" name="Picture 71"/>
          <p:cNvPicPr>
            <a:picLocks noChangeAspect="1"/>
          </p:cNvPicPr>
          <p:nvPr/>
        </p:nvPicPr>
        <p:blipFill>
          <a:blip r:embed="rId5"/>
          <a:stretch>
            <a:fillRect/>
          </a:stretch>
        </p:blipFill>
        <p:spPr>
          <a:xfrm>
            <a:off x="562464" y="3245267"/>
            <a:ext cx="3622349" cy="3212156"/>
          </a:xfrm>
          <a:prstGeom prst="rect">
            <a:avLst/>
          </a:prstGeom>
        </p:spPr>
      </p:pic>
      <p:sp>
        <p:nvSpPr>
          <p:cNvPr id="73" name="TextBox 72"/>
          <p:cNvSpPr txBox="1"/>
          <p:nvPr/>
        </p:nvSpPr>
        <p:spPr>
          <a:xfrm>
            <a:off x="897448" y="3353169"/>
            <a:ext cx="860259" cy="415498"/>
          </a:xfrm>
          <a:prstGeom prst="rect">
            <a:avLst/>
          </a:prstGeom>
          <a:noFill/>
        </p:spPr>
        <p:txBody>
          <a:bodyPr wrap="square" rtlCol="0">
            <a:spAutoFit/>
          </a:bodyPr>
          <a:lstStyle/>
          <a:p>
            <a:pPr algn="r"/>
            <a:r>
              <a:rPr lang="en-US" sz="1050" dirty="0">
                <a:solidFill>
                  <a:prstClr val="white">
                    <a:lumMod val="50000"/>
                  </a:prstClr>
                </a:solidFill>
                <a:latin typeface="Arial" panose="020B0604020202020204" pitchFamily="34" charset="0"/>
                <a:cs typeface="Arial" panose="020B0604020202020204" pitchFamily="34" charset="0"/>
              </a:rPr>
              <a:t>Off </a:t>
            </a:r>
            <a:r>
              <a:rPr lang="en-US" sz="1050" dirty="0" smtClean="0">
                <a:solidFill>
                  <a:prstClr val="white">
                    <a:lumMod val="50000"/>
                  </a:prstClr>
                </a:solidFill>
                <a:latin typeface="Arial" panose="020B0604020202020204" pitchFamily="34" charset="0"/>
                <a:cs typeface="Arial" panose="020B0604020202020204" pitchFamily="34" charset="0"/>
              </a:rPr>
              <a:t>Scale Max</a:t>
            </a:r>
            <a:endParaRPr lang="en-US" sz="1050" dirty="0">
              <a:solidFill>
                <a:prstClr val="white">
                  <a:lumMod val="50000"/>
                </a:prstClr>
              </a:solidFill>
              <a:latin typeface="Arial" panose="020B0604020202020204" pitchFamily="34" charset="0"/>
              <a:cs typeface="Arial" panose="020B0604020202020204" pitchFamily="34" charset="0"/>
            </a:endParaRPr>
          </a:p>
        </p:txBody>
      </p:sp>
      <p:sp>
        <p:nvSpPr>
          <p:cNvPr id="74" name="TextBox 73"/>
          <p:cNvSpPr txBox="1"/>
          <p:nvPr/>
        </p:nvSpPr>
        <p:spPr>
          <a:xfrm>
            <a:off x="212198" y="2691825"/>
            <a:ext cx="3972616" cy="584775"/>
          </a:xfrm>
          <a:prstGeom prst="rect">
            <a:avLst/>
          </a:prstGeom>
          <a:noFill/>
        </p:spPr>
        <p:txBody>
          <a:bodyPr wrap="square" rtlCol="0">
            <a:spAutoFit/>
          </a:bodyPr>
          <a:lstStyle/>
          <a:p>
            <a:pPr>
              <a:spcAft>
                <a:spcPts val="600"/>
              </a:spcAft>
            </a:pPr>
            <a:r>
              <a:rPr lang="en-US" sz="1600" dirty="0">
                <a:solidFill>
                  <a:srgbClr val="373545"/>
                </a:solidFill>
                <a:latin typeface="Franklin Gothic Medium"/>
              </a:rPr>
              <a:t>Discrete whole air samples adequately capture ethane </a:t>
            </a:r>
            <a:r>
              <a:rPr lang="en-US" sz="1600" dirty="0" smtClean="0">
                <a:solidFill>
                  <a:srgbClr val="373545"/>
                </a:solidFill>
                <a:latin typeface="Franklin Gothic Medium"/>
              </a:rPr>
              <a:t>distribution in Permian, NM</a:t>
            </a:r>
            <a:endParaRPr lang="en-US" sz="1600" dirty="0">
              <a:solidFill>
                <a:srgbClr val="373545"/>
              </a:solidFill>
              <a:latin typeface="Franklin Gothic Medium"/>
            </a:endParaRPr>
          </a:p>
        </p:txBody>
      </p:sp>
      <p:sp>
        <p:nvSpPr>
          <p:cNvPr id="75" name="Rectangle 74"/>
          <p:cNvSpPr/>
          <p:nvPr/>
        </p:nvSpPr>
        <p:spPr>
          <a:xfrm>
            <a:off x="209550" y="2606568"/>
            <a:ext cx="4362450" cy="4099031"/>
          </a:xfrm>
          <a:prstGeom prst="rect">
            <a:avLst/>
          </a:prstGeom>
          <a:noFill/>
          <a:ln w="19050" cap="flat" cmpd="sng" algn="ctr">
            <a:solidFill>
              <a:srgbClr val="9BA9B2"/>
            </a:solidFill>
            <a:prstDash val="solid"/>
          </a:ln>
          <a:effectLst/>
        </p:spPr>
        <p:txBody>
          <a:bodyPr rtlCol="0" anchor="ctr"/>
          <a:lstStyle/>
          <a:p>
            <a:pPr algn="ctr"/>
            <a:endParaRPr lang="en-US" kern="0" smtClean="0">
              <a:solidFill>
                <a:prstClr val="white"/>
              </a:solidFill>
              <a:latin typeface="Franklin Gothic Medium"/>
            </a:endParaRPr>
          </a:p>
        </p:txBody>
      </p:sp>
      <p:sp>
        <p:nvSpPr>
          <p:cNvPr id="76" name="TextBox 75"/>
          <p:cNvSpPr txBox="1"/>
          <p:nvPr/>
        </p:nvSpPr>
        <p:spPr>
          <a:xfrm>
            <a:off x="1524618" y="6295814"/>
            <a:ext cx="1933575" cy="307777"/>
          </a:xfrm>
          <a:prstGeom prst="rect">
            <a:avLst/>
          </a:prstGeom>
          <a:solidFill>
            <a:sysClr val="window" lastClr="FFFFFF"/>
          </a:solidFill>
        </p:spPr>
        <p:txBody>
          <a:bodyPr wrap="square" rtlCol="0">
            <a:spAutoFit/>
          </a:bodyPr>
          <a:lstStyle/>
          <a:p>
            <a:pPr algn="ctr"/>
            <a:r>
              <a:rPr lang="en-US" sz="1400" kern="0" dirty="0" smtClean="0">
                <a:solidFill>
                  <a:prstClr val="black"/>
                </a:solidFill>
                <a:latin typeface="Arial" panose="020B0604020202020204" pitchFamily="34" charset="0"/>
                <a:cs typeface="Arial" panose="020B0604020202020204" pitchFamily="34" charset="0"/>
              </a:rPr>
              <a:t>Ethane(ppbv)</a:t>
            </a:r>
          </a:p>
        </p:txBody>
      </p:sp>
      <p:sp>
        <p:nvSpPr>
          <p:cNvPr id="77" name="Rectangle 76"/>
          <p:cNvSpPr/>
          <p:nvPr/>
        </p:nvSpPr>
        <p:spPr>
          <a:xfrm>
            <a:off x="2152650" y="3417253"/>
            <a:ext cx="1680744" cy="155510"/>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sp>
        <p:nvSpPr>
          <p:cNvPr id="78" name="TextBox 77"/>
          <p:cNvSpPr txBox="1"/>
          <p:nvPr/>
        </p:nvSpPr>
        <p:spPr>
          <a:xfrm>
            <a:off x="2070099" y="3363576"/>
            <a:ext cx="1968501" cy="261610"/>
          </a:xfrm>
          <a:prstGeom prst="rect">
            <a:avLst/>
          </a:prstGeom>
          <a:noFill/>
        </p:spPr>
        <p:txBody>
          <a:bodyPr wrap="square" rtlCol="0">
            <a:spAutoFit/>
          </a:bodyPr>
          <a:lstStyle/>
          <a:p>
            <a:r>
              <a:rPr lang="en-US" sz="1100" b="1" dirty="0" smtClean="0">
                <a:solidFill>
                  <a:prstClr val="black"/>
                </a:solidFill>
                <a:latin typeface="Arial" panose="020B0604020202020204" pitchFamily="34" charset="0"/>
                <a:cs typeface="Arial" panose="020B0604020202020204" pitchFamily="34" charset="0"/>
              </a:rPr>
              <a:t>Permian, NM </a:t>
            </a:r>
            <a:r>
              <a:rPr lang="en-US" sz="900" dirty="0" smtClean="0">
                <a:solidFill>
                  <a:prstClr val="black"/>
                </a:solidFill>
                <a:latin typeface="Arial" panose="020B0604020202020204" pitchFamily="34" charset="0"/>
                <a:cs typeface="Arial" panose="020B0604020202020204" pitchFamily="34" charset="0"/>
              </a:rPr>
              <a:t>(Flt2015-04-23)</a:t>
            </a:r>
            <a:endParaRPr lang="en-US" sz="900" dirty="0">
              <a:solidFill>
                <a:prstClr val="black"/>
              </a:solidFill>
              <a:latin typeface="Arial" panose="020B0604020202020204" pitchFamily="34" charset="0"/>
              <a:cs typeface="Arial" panose="020B0604020202020204" pitchFamily="34" charset="0"/>
            </a:endParaRPr>
          </a:p>
        </p:txBody>
      </p:sp>
      <p:sp>
        <p:nvSpPr>
          <p:cNvPr id="79" name="TextBox 78"/>
          <p:cNvSpPr txBox="1"/>
          <p:nvPr/>
        </p:nvSpPr>
        <p:spPr>
          <a:xfrm rot="16200000">
            <a:off x="-816218" y="4655650"/>
            <a:ext cx="2784571" cy="307777"/>
          </a:xfrm>
          <a:prstGeom prst="rect">
            <a:avLst/>
          </a:prstGeom>
          <a:solidFill>
            <a:sysClr val="window" lastClr="FFFFFF"/>
          </a:solidFill>
        </p:spPr>
        <p:txBody>
          <a:bodyPr wrap="square" rtlCol="0">
            <a:spAutoFit/>
          </a:bodyPr>
          <a:lstStyle/>
          <a:p>
            <a:pPr algn="ctr"/>
            <a:r>
              <a:rPr lang="en-US" sz="1400" kern="0" dirty="0" smtClean="0">
                <a:solidFill>
                  <a:prstClr val="black"/>
                </a:solidFill>
                <a:latin typeface="Arial" panose="020B0604020202020204" pitchFamily="34" charset="0"/>
                <a:cs typeface="Arial" panose="020B0604020202020204" pitchFamily="34" charset="0"/>
              </a:rPr>
              <a:t>Number of Occurrences</a:t>
            </a:r>
          </a:p>
        </p:txBody>
      </p:sp>
      <p:cxnSp>
        <p:nvCxnSpPr>
          <p:cNvPr id="80" name="Straight Connector 79"/>
          <p:cNvCxnSpPr/>
          <p:nvPr/>
        </p:nvCxnSpPr>
        <p:spPr>
          <a:xfrm>
            <a:off x="209550" y="2422635"/>
            <a:ext cx="9313841" cy="0"/>
          </a:xfrm>
          <a:prstGeom prst="line">
            <a:avLst/>
          </a:prstGeom>
          <a:noFill/>
          <a:ln w="10000" cap="flat" cmpd="sng" algn="ctr">
            <a:solidFill>
              <a:srgbClr val="7A8C8E"/>
            </a:solidFill>
            <a:prstDash val="solid"/>
          </a:ln>
          <a:effectLst/>
        </p:spPr>
      </p:cxnSp>
      <p:sp>
        <p:nvSpPr>
          <p:cNvPr id="81" name="TextBox 80"/>
          <p:cNvSpPr txBox="1"/>
          <p:nvPr/>
        </p:nvSpPr>
        <p:spPr>
          <a:xfrm>
            <a:off x="9601201" y="1699736"/>
            <a:ext cx="2405481" cy="738664"/>
          </a:xfrm>
          <a:prstGeom prst="rect">
            <a:avLst/>
          </a:prstGeom>
          <a:noFill/>
        </p:spPr>
        <p:txBody>
          <a:bodyPr wrap="square" rtlCol="0">
            <a:spAutoFit/>
          </a:bodyPr>
          <a:lstStyle/>
          <a:p>
            <a:r>
              <a:rPr lang="en-US" sz="1400" dirty="0" smtClean="0">
                <a:solidFill>
                  <a:prstClr val="black">
                    <a:lumMod val="65000"/>
                    <a:lumOff val="35000"/>
                  </a:prstClr>
                </a:solidFill>
                <a:latin typeface="Franklin Gothic Medium"/>
              </a:rPr>
              <a:t>All </a:t>
            </a:r>
            <a:r>
              <a:rPr lang="en-US" sz="1400" dirty="0">
                <a:solidFill>
                  <a:prstClr val="black">
                    <a:lumMod val="65000"/>
                    <a:lumOff val="35000"/>
                  </a:prstClr>
                </a:solidFill>
                <a:latin typeface="Franklin Gothic Medium"/>
              </a:rPr>
              <a:t>1 Hz measurements are averaged over the open</a:t>
            </a:r>
            <a:r>
              <a:rPr lang="en-US" sz="1400" dirty="0" smtClean="0">
                <a:solidFill>
                  <a:prstClr val="black">
                    <a:lumMod val="65000"/>
                    <a:lumOff val="35000"/>
                  </a:prstClr>
                </a:solidFill>
                <a:latin typeface="Franklin Gothic Medium"/>
              </a:rPr>
              <a:t>/ close </a:t>
            </a:r>
            <a:r>
              <a:rPr lang="en-US" sz="1400" dirty="0">
                <a:solidFill>
                  <a:prstClr val="black">
                    <a:lumMod val="65000"/>
                    <a:lumOff val="35000"/>
                  </a:prstClr>
                </a:solidFill>
                <a:latin typeface="Franklin Gothic Medium"/>
              </a:rPr>
              <a:t>time of the </a:t>
            </a:r>
            <a:r>
              <a:rPr lang="en-US" sz="1400" dirty="0" smtClean="0">
                <a:solidFill>
                  <a:prstClr val="black">
                    <a:lumMod val="65000"/>
                    <a:lumOff val="35000"/>
                  </a:prstClr>
                </a:solidFill>
                <a:latin typeface="Franklin Gothic Medium"/>
              </a:rPr>
              <a:t>WAS</a:t>
            </a:r>
            <a:endParaRPr lang="en-US" sz="1400" dirty="0">
              <a:solidFill>
                <a:prstClr val="black">
                  <a:lumMod val="65000"/>
                  <a:lumOff val="35000"/>
                </a:prstClr>
              </a:solidFill>
              <a:latin typeface="Franklin Gothic Medium"/>
            </a:endParaRPr>
          </a:p>
        </p:txBody>
      </p:sp>
      <p:sp>
        <p:nvSpPr>
          <p:cNvPr id="25" name="TextBox 24"/>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are used to characterize VOC emissions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Tree>
    <p:extLst>
      <p:ext uri="{BB962C8B-B14F-4D97-AF65-F5344CB8AC3E}">
        <p14:creationId xmlns:p14="http://schemas.microsoft.com/office/powerpoint/2010/main" val="589087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p:cTn id="7"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sp>
        <p:nvSpPr>
          <p:cNvPr id="25" name="TextBox 24"/>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characterize VOC emissions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1386841"/>
            <a:ext cx="8645744" cy="5623559"/>
          </a:xfrm>
          <a:prstGeom prst="rect">
            <a:avLst/>
          </a:prstGeom>
        </p:spPr>
      </p:pic>
      <p:sp>
        <p:nvSpPr>
          <p:cNvPr id="23" name="Rectangle 22"/>
          <p:cNvSpPr/>
          <p:nvPr/>
        </p:nvSpPr>
        <p:spPr>
          <a:xfrm>
            <a:off x="2153175" y="1464931"/>
            <a:ext cx="6803624" cy="284921"/>
          </a:xfrm>
          <a:prstGeom prst="rect">
            <a:avLst/>
          </a:prstGeom>
          <a:solidFill>
            <a:sysClr val="window" lastClr="FFFFFF"/>
          </a:solid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4" name="TextBox 23"/>
          <p:cNvSpPr txBox="1"/>
          <p:nvPr/>
        </p:nvSpPr>
        <p:spPr>
          <a:xfrm>
            <a:off x="1957703" y="1176363"/>
            <a:ext cx="1371600" cy="615553"/>
          </a:xfrm>
          <a:prstGeom prst="rect">
            <a:avLst/>
          </a:prstGeom>
          <a:noFill/>
        </p:spPr>
        <p:txBody>
          <a:bodyPr wrap="square" rtlCol="0">
            <a:spAutoFit/>
          </a:bodyPr>
          <a:lstStyle/>
          <a:p>
            <a:pPr algn="ctr"/>
            <a:r>
              <a:rPr lang="en-US" dirty="0">
                <a:solidFill>
                  <a:srgbClr val="FF0066"/>
                </a:solidFill>
                <a:effectLst>
                  <a:outerShdw blurRad="38100" dist="38100" dir="2700000" algn="tl">
                    <a:srgbClr val="000000">
                      <a:alpha val="43137"/>
                    </a:srgbClr>
                  </a:outerShdw>
                </a:effectLst>
                <a:latin typeface="Franklin Gothic Medium"/>
              </a:rPr>
              <a:t>Ethane </a:t>
            </a:r>
            <a:r>
              <a:rPr lang="en-US" sz="1600" dirty="0">
                <a:solidFill>
                  <a:prstClr val="black"/>
                </a:solidFill>
                <a:latin typeface="Franklin Gothic Medium"/>
              </a:rPr>
              <a:t>0.009 - 0.33</a:t>
            </a:r>
          </a:p>
        </p:txBody>
      </p:sp>
      <p:sp>
        <p:nvSpPr>
          <p:cNvPr id="26" name="TextBox 25"/>
          <p:cNvSpPr txBox="1"/>
          <p:nvPr/>
        </p:nvSpPr>
        <p:spPr>
          <a:xfrm>
            <a:off x="344252" y="1264390"/>
            <a:ext cx="1613451" cy="492443"/>
          </a:xfrm>
          <a:prstGeom prst="rect">
            <a:avLst/>
          </a:prstGeom>
          <a:noFill/>
        </p:spPr>
        <p:txBody>
          <a:bodyPr wrap="square" rtlCol="0">
            <a:spAutoFit/>
          </a:bodyPr>
          <a:lstStyle/>
          <a:p>
            <a:pPr algn="ctr"/>
            <a:r>
              <a:rPr lang="en-US" sz="1400" dirty="0">
                <a:solidFill>
                  <a:prstClr val="black">
                    <a:lumMod val="50000"/>
                    <a:lumOff val="50000"/>
                  </a:prstClr>
                </a:solidFill>
                <a:latin typeface="Franklin Gothic Medium"/>
              </a:rPr>
              <a:t>[VOC]/[CH</a:t>
            </a:r>
            <a:r>
              <a:rPr lang="en-US" sz="1400" baseline="-25000" dirty="0">
                <a:solidFill>
                  <a:prstClr val="black">
                    <a:lumMod val="50000"/>
                    <a:lumOff val="50000"/>
                  </a:prstClr>
                </a:solidFill>
                <a:latin typeface="Franklin Gothic Medium"/>
              </a:rPr>
              <a:t>4</a:t>
            </a:r>
            <a:r>
              <a:rPr lang="en-US" sz="1400" dirty="0">
                <a:solidFill>
                  <a:prstClr val="black">
                    <a:lumMod val="50000"/>
                    <a:lumOff val="50000"/>
                  </a:prstClr>
                </a:solidFill>
                <a:latin typeface="Franklin Gothic Medium"/>
              </a:rPr>
              <a:t>]:</a:t>
            </a:r>
          </a:p>
          <a:p>
            <a:pPr algn="ctr"/>
            <a:r>
              <a:rPr lang="en-US" sz="1200" dirty="0">
                <a:solidFill>
                  <a:prstClr val="black">
                    <a:lumMod val="50000"/>
                    <a:lumOff val="50000"/>
                  </a:prstClr>
                </a:solidFill>
                <a:latin typeface="Franklin Gothic Medium"/>
              </a:rPr>
              <a:t>Range of ERs:</a:t>
            </a:r>
          </a:p>
        </p:txBody>
      </p:sp>
      <p:sp>
        <p:nvSpPr>
          <p:cNvPr id="41" name="Rectangle 40"/>
          <p:cNvSpPr/>
          <p:nvPr/>
        </p:nvSpPr>
        <p:spPr>
          <a:xfrm>
            <a:off x="3643392" y="1238886"/>
            <a:ext cx="5943600" cy="5466714"/>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1" name="TextBox 30"/>
          <p:cNvSpPr txBox="1"/>
          <p:nvPr/>
        </p:nvSpPr>
        <p:spPr>
          <a:xfrm>
            <a:off x="4191000" y="1176363"/>
            <a:ext cx="7543800" cy="400110"/>
          </a:xfrm>
          <a:prstGeom prst="rect">
            <a:avLst/>
          </a:prstGeom>
          <a:noFill/>
        </p:spPr>
        <p:txBody>
          <a:bodyPr wrap="square" rtlCol="0">
            <a:spAutoFit/>
          </a:bodyPr>
          <a:lstStyle/>
          <a:p>
            <a:pPr algn="r"/>
            <a:r>
              <a:rPr lang="en-US" sz="2000" b="1" dirty="0">
                <a:solidFill>
                  <a:prstClr val="black">
                    <a:lumMod val="75000"/>
                    <a:lumOff val="25000"/>
                  </a:prstClr>
                </a:solidFill>
                <a:latin typeface="Franklin Gothic Medium"/>
              </a:rPr>
              <a:t>Enhancement Ratios:  </a:t>
            </a:r>
            <a:r>
              <a:rPr lang="en-US" dirty="0">
                <a:solidFill>
                  <a:prstClr val="black">
                    <a:lumMod val="50000"/>
                    <a:lumOff val="50000"/>
                  </a:prstClr>
                </a:solidFill>
                <a:latin typeface="Franklin Gothic Medium"/>
              </a:rPr>
              <a:t>minimize effects of air mass mixing and dilution</a:t>
            </a:r>
            <a:endParaRPr lang="en-US" sz="2000" dirty="0">
              <a:solidFill>
                <a:prstClr val="black">
                  <a:lumMod val="50000"/>
                  <a:lumOff val="50000"/>
                </a:prstClr>
              </a:solidFill>
              <a:latin typeface="Franklin Gothic Medium"/>
            </a:endParaRPr>
          </a:p>
        </p:txBody>
      </p:sp>
      <p:grpSp>
        <p:nvGrpSpPr>
          <p:cNvPr id="32" name="Group 31"/>
          <p:cNvGrpSpPr/>
          <p:nvPr/>
        </p:nvGrpSpPr>
        <p:grpSpPr>
          <a:xfrm>
            <a:off x="4429274" y="1700530"/>
            <a:ext cx="7534126" cy="4857750"/>
            <a:chOff x="4429274" y="1552575"/>
            <a:chExt cx="7534126" cy="4857750"/>
          </a:xfrm>
        </p:grpSpPr>
        <p:pic>
          <p:nvPicPr>
            <p:cNvPr id="33" name="Picture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274" y="1552575"/>
              <a:ext cx="7534126" cy="4857750"/>
            </a:xfrm>
            <a:prstGeom prst="rect">
              <a:avLst/>
            </a:prstGeom>
          </p:spPr>
        </p:pic>
        <p:sp>
          <p:nvSpPr>
            <p:cNvPr id="34" name="TextBox 33"/>
            <p:cNvSpPr txBox="1"/>
            <p:nvPr/>
          </p:nvSpPr>
          <p:spPr>
            <a:xfrm>
              <a:off x="7170643" y="5873294"/>
              <a:ext cx="563657" cy="276999"/>
            </a:xfrm>
            <a:prstGeom prst="rect">
              <a:avLst/>
            </a:prstGeom>
            <a:noFill/>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rPr>
                <a:t>1</a:t>
              </a:r>
              <a:endParaRPr lang="en-US" sz="12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9447118" y="5866626"/>
              <a:ext cx="563657" cy="276999"/>
            </a:xfrm>
            <a:prstGeom prst="rect">
              <a:avLst/>
            </a:prstGeom>
            <a:noFill/>
          </p:spPr>
          <p:txBody>
            <a:bodyPr wrap="square" rtlCol="0">
              <a:spAutoFit/>
            </a:bodyPr>
            <a:lstStyle/>
            <a:p>
              <a:r>
                <a:rPr lang="en-US" sz="1200" dirty="0" smtClean="0">
                  <a:solidFill>
                    <a:prstClr val="black"/>
                  </a:solidFill>
                  <a:latin typeface="Arial" panose="020B0604020202020204" pitchFamily="34" charset="0"/>
                  <a:cs typeface="Arial" panose="020B0604020202020204" pitchFamily="34" charset="0"/>
                </a:rPr>
                <a:t>18</a:t>
              </a:r>
              <a:endParaRPr lang="en-US" sz="1200" dirty="0">
                <a:solidFill>
                  <a:prstClr val="black"/>
                </a:solidFill>
                <a:latin typeface="Arial" panose="020B0604020202020204" pitchFamily="34" charset="0"/>
                <a:cs typeface="Arial" panose="020B0604020202020204" pitchFamily="34" charset="0"/>
              </a:endParaRPr>
            </a:p>
          </p:txBody>
        </p:sp>
      </p:grpSp>
      <p:sp>
        <p:nvSpPr>
          <p:cNvPr id="28" name="TextBox 27"/>
          <p:cNvSpPr txBox="1"/>
          <p:nvPr/>
        </p:nvSpPr>
        <p:spPr>
          <a:xfrm>
            <a:off x="9674082" y="3021960"/>
            <a:ext cx="1617758" cy="475655"/>
          </a:xfrm>
          <a:prstGeom prst="rect">
            <a:avLst/>
          </a:prstGeom>
          <a:noFill/>
        </p:spPr>
        <p:txBody>
          <a:bodyPr wrap="square" rtlCol="0">
            <a:spAutoFit/>
          </a:bodyPr>
          <a:lstStyle/>
          <a:p>
            <a:r>
              <a:rPr lang="en-US" sz="1200" b="1" dirty="0">
                <a:solidFill>
                  <a:schemeClr val="bg1">
                    <a:lumMod val="50000"/>
                    <a:lumOff val="50000"/>
                  </a:schemeClr>
                </a:solidFill>
                <a:latin typeface="Arial" panose="020B0604020202020204" pitchFamily="34" charset="0"/>
                <a:cs typeface="Arial" panose="020B0604020202020204" pitchFamily="34" charset="0"/>
              </a:rPr>
              <a:t>Flt 2015-03-29</a:t>
            </a:r>
          </a:p>
          <a:p>
            <a:r>
              <a:rPr lang="en-US" sz="1200" b="1" dirty="0">
                <a:solidFill>
                  <a:schemeClr val="bg1">
                    <a:lumMod val="50000"/>
                    <a:lumOff val="50000"/>
                  </a:schemeClr>
                </a:solidFill>
                <a:latin typeface="Arial" panose="020B0604020202020204" pitchFamily="34" charset="0"/>
                <a:cs typeface="Arial" panose="020B0604020202020204" pitchFamily="34" charset="0"/>
              </a:rPr>
              <a:t>Flt 2015-04-27</a:t>
            </a:r>
          </a:p>
        </p:txBody>
      </p:sp>
      <p:sp>
        <p:nvSpPr>
          <p:cNvPr id="29" name="TextBox 28"/>
          <p:cNvSpPr txBox="1"/>
          <p:nvPr/>
        </p:nvSpPr>
        <p:spPr>
          <a:xfrm>
            <a:off x="5992510" y="5363223"/>
            <a:ext cx="1247163" cy="646331"/>
          </a:xfrm>
          <a:prstGeom prst="rect">
            <a:avLst/>
          </a:prstGeom>
        </p:spPr>
        <p:txBody>
          <a:bodyPr wrap="square" rtlCol="0">
            <a:spAutoFit/>
          </a:bodyPr>
          <a:lstStyle/>
          <a:p>
            <a:pPr algn="r"/>
            <a:r>
              <a:rPr lang="en-US" sz="1200" b="1" dirty="0">
                <a:solidFill>
                  <a:schemeClr val="bg1">
                    <a:lumMod val="50000"/>
                    <a:lumOff val="50000"/>
                  </a:schemeClr>
                </a:solidFill>
                <a:latin typeface="Arial" panose="020B0604020202020204" pitchFamily="34" charset="0"/>
                <a:cs typeface="Arial" panose="020B0604020202020204" pitchFamily="34" charset="0"/>
              </a:rPr>
              <a:t>Flt </a:t>
            </a:r>
            <a:r>
              <a:rPr lang="en-US" sz="1200" b="1" dirty="0" smtClean="0">
                <a:solidFill>
                  <a:schemeClr val="bg1">
                    <a:lumMod val="50000"/>
                    <a:lumOff val="50000"/>
                  </a:schemeClr>
                </a:solidFill>
                <a:latin typeface="Arial" panose="020B0604020202020204" pitchFamily="34" charset="0"/>
                <a:cs typeface="Arial" panose="020B0604020202020204" pitchFamily="34" charset="0"/>
              </a:rPr>
              <a:t>2015-03-28</a:t>
            </a:r>
          </a:p>
          <a:p>
            <a:pPr algn="r"/>
            <a:r>
              <a:rPr lang="en-US" sz="1200" b="1" dirty="0" smtClean="0">
                <a:solidFill>
                  <a:schemeClr val="bg1">
                    <a:lumMod val="50000"/>
                    <a:lumOff val="50000"/>
                  </a:schemeClr>
                </a:solidFill>
                <a:latin typeface="Arial" panose="020B0604020202020204" pitchFamily="34" charset="0"/>
                <a:cs typeface="Arial" panose="020B0604020202020204" pitchFamily="34" charset="0"/>
              </a:rPr>
              <a:t>Flt 2015-03-29</a:t>
            </a:r>
            <a:endParaRPr lang="en-US" sz="1200" b="1" dirty="0">
              <a:solidFill>
                <a:schemeClr val="bg1">
                  <a:lumMod val="50000"/>
                  <a:lumOff val="50000"/>
                </a:schemeClr>
              </a:solidFill>
              <a:latin typeface="Arial" panose="020B0604020202020204" pitchFamily="34" charset="0"/>
              <a:cs typeface="Arial" panose="020B0604020202020204" pitchFamily="34" charset="0"/>
            </a:endParaRPr>
          </a:p>
          <a:p>
            <a:pPr algn="r"/>
            <a:r>
              <a:rPr lang="en-US" sz="1200" b="1" dirty="0">
                <a:solidFill>
                  <a:schemeClr val="bg1">
                    <a:lumMod val="50000"/>
                    <a:lumOff val="50000"/>
                  </a:schemeClr>
                </a:solidFill>
                <a:latin typeface="Arial" panose="020B0604020202020204" pitchFamily="34" charset="0"/>
                <a:cs typeface="Arial" panose="020B0604020202020204" pitchFamily="34" charset="0"/>
              </a:rPr>
              <a:t>Flt 2015-04-13</a:t>
            </a:r>
          </a:p>
        </p:txBody>
      </p:sp>
      <p:sp>
        <p:nvSpPr>
          <p:cNvPr id="30" name="TextBox 29"/>
          <p:cNvSpPr txBox="1"/>
          <p:nvPr/>
        </p:nvSpPr>
        <p:spPr>
          <a:xfrm>
            <a:off x="8351546" y="5367940"/>
            <a:ext cx="1247163" cy="646331"/>
          </a:xfrm>
          <a:prstGeom prst="rect">
            <a:avLst/>
          </a:prstGeom>
        </p:spPr>
        <p:txBody>
          <a:bodyPr wrap="square" rtlCol="0">
            <a:spAutoFit/>
          </a:bodyPr>
          <a:lstStyle/>
          <a:p>
            <a:pPr algn="r"/>
            <a:r>
              <a:rPr lang="en-US" sz="1200" b="1" dirty="0">
                <a:solidFill>
                  <a:schemeClr val="bg1">
                    <a:lumMod val="50000"/>
                    <a:lumOff val="50000"/>
                  </a:schemeClr>
                </a:solidFill>
                <a:latin typeface="Arial" panose="020B0604020202020204" pitchFamily="34" charset="0"/>
                <a:cs typeface="Arial" panose="020B0604020202020204" pitchFamily="34" charset="0"/>
              </a:rPr>
              <a:t>Flt 2015-04-06</a:t>
            </a:r>
          </a:p>
          <a:p>
            <a:pPr algn="r"/>
            <a:r>
              <a:rPr lang="en-US" sz="1200" b="1" dirty="0">
                <a:solidFill>
                  <a:schemeClr val="bg1">
                    <a:lumMod val="50000"/>
                    <a:lumOff val="50000"/>
                  </a:schemeClr>
                </a:solidFill>
                <a:latin typeface="Arial" panose="020B0604020202020204" pitchFamily="34" charset="0"/>
                <a:cs typeface="Arial" panose="020B0604020202020204" pitchFamily="34" charset="0"/>
              </a:rPr>
              <a:t>Flt 2015-04-09</a:t>
            </a:r>
          </a:p>
          <a:p>
            <a:pPr algn="r"/>
            <a:r>
              <a:rPr lang="en-US" sz="1200" b="1" dirty="0">
                <a:solidFill>
                  <a:schemeClr val="bg1">
                    <a:lumMod val="50000"/>
                    <a:lumOff val="50000"/>
                  </a:schemeClr>
                </a:solidFill>
                <a:latin typeface="Arial" panose="020B0604020202020204" pitchFamily="34" charset="0"/>
                <a:cs typeface="Arial" panose="020B0604020202020204" pitchFamily="34" charset="0"/>
              </a:rPr>
              <a:t>Flt 2015-04-23</a:t>
            </a:r>
          </a:p>
        </p:txBody>
      </p:sp>
      <p:sp>
        <p:nvSpPr>
          <p:cNvPr id="36" name="TextBox 35"/>
          <p:cNvSpPr txBox="1"/>
          <p:nvPr/>
        </p:nvSpPr>
        <p:spPr>
          <a:xfrm>
            <a:off x="9700800" y="2498266"/>
            <a:ext cx="814800" cy="307777"/>
          </a:xfrm>
          <a:prstGeom prst="rect">
            <a:avLst/>
          </a:prstGeom>
          <a:noFill/>
        </p:spPr>
        <p:txBody>
          <a:bodyPr wrap="square" rtlCol="0">
            <a:spAutoFit/>
          </a:bodyPr>
          <a:lstStyle/>
          <a:p>
            <a:r>
              <a:rPr lang="en-US" sz="1400" dirty="0" smtClean="0">
                <a:solidFill>
                  <a:schemeClr val="bg1">
                    <a:lumMod val="50000"/>
                    <a:lumOff val="50000"/>
                  </a:schemeClr>
                </a:solidFill>
                <a:latin typeface="Franklin Gothic Medium"/>
              </a:rPr>
              <a:t>2 flights</a:t>
            </a:r>
            <a:endParaRPr lang="en-US" sz="1400" dirty="0">
              <a:solidFill>
                <a:schemeClr val="bg1">
                  <a:lumMod val="50000"/>
                  <a:lumOff val="50000"/>
                </a:schemeClr>
              </a:solidFill>
              <a:latin typeface="Franklin Gothic Medium"/>
            </a:endParaRPr>
          </a:p>
        </p:txBody>
      </p:sp>
      <p:sp>
        <p:nvSpPr>
          <p:cNvPr id="37" name="TextBox 36"/>
          <p:cNvSpPr txBox="1"/>
          <p:nvPr/>
        </p:nvSpPr>
        <p:spPr>
          <a:xfrm>
            <a:off x="7381537" y="4643755"/>
            <a:ext cx="814800" cy="307777"/>
          </a:xfrm>
          <a:prstGeom prst="rect">
            <a:avLst/>
          </a:prstGeom>
          <a:noFill/>
        </p:spPr>
        <p:txBody>
          <a:bodyPr wrap="square" rtlCol="0">
            <a:spAutoFit/>
          </a:bodyPr>
          <a:lstStyle/>
          <a:p>
            <a:r>
              <a:rPr lang="en-US" sz="1400" dirty="0" smtClean="0">
                <a:solidFill>
                  <a:schemeClr val="bg1">
                    <a:lumMod val="50000"/>
                    <a:lumOff val="50000"/>
                  </a:schemeClr>
                </a:solidFill>
                <a:latin typeface="Franklin Gothic Medium"/>
              </a:rPr>
              <a:t>3 flights</a:t>
            </a:r>
            <a:endParaRPr lang="en-US" sz="1400" dirty="0">
              <a:solidFill>
                <a:schemeClr val="bg1">
                  <a:lumMod val="50000"/>
                  <a:lumOff val="50000"/>
                </a:schemeClr>
              </a:solidFill>
              <a:latin typeface="Franklin Gothic Medium"/>
            </a:endParaRPr>
          </a:p>
        </p:txBody>
      </p:sp>
      <p:sp>
        <p:nvSpPr>
          <p:cNvPr id="38" name="TextBox 37"/>
          <p:cNvSpPr txBox="1"/>
          <p:nvPr/>
        </p:nvSpPr>
        <p:spPr>
          <a:xfrm>
            <a:off x="9700800" y="4617165"/>
            <a:ext cx="814800" cy="307777"/>
          </a:xfrm>
          <a:prstGeom prst="rect">
            <a:avLst/>
          </a:prstGeom>
          <a:noFill/>
        </p:spPr>
        <p:txBody>
          <a:bodyPr wrap="square" rtlCol="0">
            <a:spAutoFit/>
          </a:bodyPr>
          <a:lstStyle/>
          <a:p>
            <a:r>
              <a:rPr lang="en-US" sz="1400" dirty="0" smtClean="0">
                <a:solidFill>
                  <a:schemeClr val="bg1">
                    <a:lumMod val="50000"/>
                    <a:lumOff val="50000"/>
                  </a:schemeClr>
                </a:solidFill>
                <a:latin typeface="Franklin Gothic Medium"/>
              </a:rPr>
              <a:t>2 flights</a:t>
            </a:r>
            <a:endParaRPr lang="en-US" sz="1400" dirty="0">
              <a:solidFill>
                <a:schemeClr val="bg1">
                  <a:lumMod val="50000"/>
                  <a:lumOff val="50000"/>
                </a:schemeClr>
              </a:solidFill>
              <a:latin typeface="Franklin Gothic Medium"/>
            </a:endParaRPr>
          </a:p>
        </p:txBody>
      </p:sp>
      <p:sp>
        <p:nvSpPr>
          <p:cNvPr id="39" name="TextBox 38"/>
          <p:cNvSpPr txBox="1"/>
          <p:nvPr/>
        </p:nvSpPr>
        <p:spPr>
          <a:xfrm>
            <a:off x="5105400" y="4633122"/>
            <a:ext cx="814800" cy="307777"/>
          </a:xfrm>
          <a:prstGeom prst="rect">
            <a:avLst/>
          </a:prstGeom>
          <a:noFill/>
        </p:spPr>
        <p:txBody>
          <a:bodyPr wrap="square" rtlCol="0">
            <a:spAutoFit/>
          </a:bodyPr>
          <a:lstStyle/>
          <a:p>
            <a:r>
              <a:rPr lang="en-US" sz="1400" dirty="0" smtClean="0">
                <a:solidFill>
                  <a:schemeClr val="bg1">
                    <a:lumMod val="50000"/>
                    <a:lumOff val="50000"/>
                  </a:schemeClr>
                </a:solidFill>
                <a:latin typeface="Franklin Gothic Medium"/>
              </a:rPr>
              <a:t>3 flights</a:t>
            </a:r>
            <a:endParaRPr lang="en-US" sz="1400" dirty="0">
              <a:solidFill>
                <a:schemeClr val="bg1">
                  <a:lumMod val="50000"/>
                  <a:lumOff val="50000"/>
                </a:schemeClr>
              </a:solidFill>
              <a:latin typeface="Franklin Gothic Medium"/>
            </a:endParaRPr>
          </a:p>
        </p:txBody>
      </p:sp>
    </p:spTree>
    <p:extLst>
      <p:ext uri="{BB962C8B-B14F-4D97-AF65-F5344CB8AC3E}">
        <p14:creationId xmlns:p14="http://schemas.microsoft.com/office/powerpoint/2010/main" val="21186183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sp>
        <p:nvSpPr>
          <p:cNvPr id="4" name="TextBox 3"/>
          <p:cNvSpPr txBox="1"/>
          <p:nvPr/>
        </p:nvSpPr>
        <p:spPr>
          <a:xfrm>
            <a:off x="2362200" y="6544730"/>
            <a:ext cx="5715000" cy="381000"/>
          </a:xfrm>
          <a:prstGeom prst="rect">
            <a:avLst/>
          </a:prstGeom>
          <a:noFill/>
        </p:spPr>
        <p:txBody>
          <a:bodyPr wrap="square" rtlCol="0">
            <a:spAutoFit/>
          </a:bodyPr>
          <a:lstStyle/>
          <a:p>
            <a:pPr algn="ctr"/>
            <a:r>
              <a:rPr lang="en-US" dirty="0">
                <a:solidFill>
                  <a:prstClr val="black"/>
                </a:solidFill>
                <a:latin typeface="Franklin Gothic Medium"/>
              </a:rPr>
              <a:t>[VOC]/[CH</a:t>
            </a:r>
            <a:r>
              <a:rPr lang="en-US" baseline="-25000" dirty="0">
                <a:solidFill>
                  <a:prstClr val="black"/>
                </a:solidFill>
                <a:latin typeface="Franklin Gothic Medium"/>
              </a:rPr>
              <a:t>4</a:t>
            </a:r>
            <a:r>
              <a:rPr lang="en-US" dirty="0">
                <a:solidFill>
                  <a:prstClr val="black"/>
                </a:solidFill>
                <a:latin typeface="Franklin Gothic Medium"/>
              </a:rPr>
              <a:t>] Enhancement Ratios</a:t>
            </a:r>
          </a:p>
        </p:txBody>
      </p:sp>
      <p:sp>
        <p:nvSpPr>
          <p:cNvPr id="5" name="Rectangle 4"/>
          <p:cNvSpPr/>
          <p:nvPr/>
        </p:nvSpPr>
        <p:spPr>
          <a:xfrm>
            <a:off x="3962400" y="6159056"/>
            <a:ext cx="3352800" cy="228600"/>
          </a:xfrm>
          <a:prstGeom prst="rect">
            <a:avLst/>
          </a:prstGeom>
          <a:solidFill>
            <a:sysClr val="window" lastClr="FFFFFF"/>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6" name="TextBox 5"/>
          <p:cNvSpPr txBox="1"/>
          <p:nvPr/>
        </p:nvSpPr>
        <p:spPr>
          <a:xfrm>
            <a:off x="5334000" y="6135749"/>
            <a:ext cx="762000"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0</a:t>
            </a:r>
            <a:endParaRPr lang="en-US" sz="1400" dirty="0">
              <a:solidFill>
                <a:prstClr val="black"/>
              </a:solidFill>
              <a:latin typeface="Arial" panose="020B0604020202020204" pitchFamily="34" charset="0"/>
              <a:cs typeface="Arial" panose="020B0604020202020204" pitchFamily="34" charset="0"/>
            </a:endParaRPr>
          </a:p>
        </p:txBody>
      </p:sp>
      <p:sp>
        <p:nvSpPr>
          <p:cNvPr id="7" name="TextBox 6"/>
          <p:cNvSpPr txBox="1"/>
          <p:nvPr/>
        </p:nvSpPr>
        <p:spPr>
          <a:xfrm>
            <a:off x="6096000" y="6135749"/>
            <a:ext cx="762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0.001</a:t>
            </a:r>
            <a:endParaRPr lang="en-US" sz="1400" dirty="0">
              <a:solidFill>
                <a:prstClr val="black"/>
              </a:solidFill>
              <a:latin typeface="Arial" panose="020B0604020202020204" pitchFamily="34" charset="0"/>
              <a:cs typeface="Arial" panose="020B0604020202020204" pitchFamily="34" charset="0"/>
            </a:endParaRPr>
          </a:p>
        </p:txBody>
      </p:sp>
      <p:sp>
        <p:nvSpPr>
          <p:cNvPr id="8" name="TextBox 7"/>
          <p:cNvSpPr txBox="1"/>
          <p:nvPr/>
        </p:nvSpPr>
        <p:spPr>
          <a:xfrm>
            <a:off x="4372436" y="6135749"/>
            <a:ext cx="762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0.001</a:t>
            </a:r>
            <a:endParaRPr lang="en-US" sz="14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8479834" y="6150762"/>
            <a:ext cx="381000" cy="435381"/>
          </a:xfrm>
          <a:prstGeom prst="rect">
            <a:avLst/>
          </a:prstGeom>
          <a:solidFill>
            <a:sysClr val="window" lastClr="FFFFFF"/>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1378142"/>
            <a:ext cx="8650224" cy="5632258"/>
          </a:xfrm>
          <a:prstGeom prst="rect">
            <a:avLst/>
          </a:prstGeom>
        </p:spPr>
      </p:pic>
      <p:sp>
        <p:nvSpPr>
          <p:cNvPr id="11" name="Rectangle 10"/>
          <p:cNvSpPr/>
          <p:nvPr/>
        </p:nvSpPr>
        <p:spPr>
          <a:xfrm>
            <a:off x="2153175" y="1317440"/>
            <a:ext cx="6803624" cy="423713"/>
          </a:xfrm>
          <a:prstGeom prst="rect">
            <a:avLst/>
          </a:prstGeom>
          <a:solidFill>
            <a:sysClr val="window" lastClr="FFFFFF"/>
          </a:solid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mc:AlternateContent xmlns:mc="http://schemas.openxmlformats.org/markup-compatibility/2006" xmlns:a14="http://schemas.microsoft.com/office/drawing/2010/main">
        <mc:Choice Requires="a14">
          <p:sp>
            <p:nvSpPr>
              <p:cNvPr id="12" name="TextBox 11"/>
              <p:cNvSpPr txBox="1"/>
              <p:nvPr/>
            </p:nvSpPr>
            <p:spPr>
              <a:xfrm>
                <a:off x="263528" y="1088479"/>
                <a:ext cx="1626120" cy="4743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ox>
                        <m:boxPr>
                          <m:ctrlPr>
                            <a:rPr lang="en-US" sz="2000" i="1" smtClean="0">
                              <a:solidFill>
                                <a:prstClr val="white">
                                  <a:lumMod val="50000"/>
                                </a:prstClr>
                              </a:solidFill>
                              <a:latin typeface="Cambria Math" panose="02040503050406030204" pitchFamily="18" charset="0"/>
                            </a:rPr>
                          </m:ctrlPr>
                        </m:boxPr>
                        <m:e>
                          <m:argPr>
                            <m:argSz m:val="-1"/>
                          </m:argPr>
                          <m:f>
                            <m:fPr>
                              <m:ctrlPr>
                                <a:rPr lang="en-US" sz="2000" i="1" smtClean="0">
                                  <a:solidFill>
                                    <a:prstClr val="white">
                                      <a:lumMod val="50000"/>
                                    </a:prstClr>
                                  </a:solidFill>
                                  <a:latin typeface="Cambria Math" panose="02040503050406030204" pitchFamily="18" charset="0"/>
                                </a:rPr>
                              </m:ctrlPr>
                            </m:fPr>
                            <m:num>
                              <m:nary>
                                <m:naryPr>
                                  <m:chr m:val="∑"/>
                                  <m:subHide m:val="on"/>
                                  <m:supHide m:val="on"/>
                                  <m:ctrlPr>
                                    <a:rPr lang="en-US" sz="2000" i="1" smtClean="0">
                                      <a:solidFill>
                                        <a:prstClr val="white">
                                          <a:lumMod val="50000"/>
                                        </a:prstClr>
                                      </a:solidFill>
                                      <a:latin typeface="Cambria Math" panose="02040503050406030204" pitchFamily="18" charset="0"/>
                                    </a:rPr>
                                  </m:ctrlPr>
                                </m:naryPr>
                                <m:sub/>
                                <m:sup/>
                                <m:e>
                                  <m:r>
                                    <a:rPr lang="en-US" sz="2000" i="1" smtClean="0">
                                      <a:solidFill>
                                        <a:prstClr val="white">
                                          <a:lumMod val="50000"/>
                                        </a:prstClr>
                                      </a:solidFill>
                                      <a:latin typeface="Cambria Math" panose="02040503050406030204" pitchFamily="18" charset="0"/>
                                    </a:rPr>
                                    <m:t>𝑉𝑂𝐶</m:t>
                                  </m:r>
                                  <m:r>
                                    <a:rPr lang="en-US" sz="2000" i="1" smtClean="0">
                                      <a:solidFill>
                                        <a:prstClr val="white">
                                          <a:lumMod val="50000"/>
                                        </a:prstClr>
                                      </a:solidFill>
                                      <a:latin typeface="Cambria Math" panose="02040503050406030204" pitchFamily="18" charset="0"/>
                                    </a:rPr>
                                    <m:t> </m:t>
                                  </m:r>
                                  <m:r>
                                    <a:rPr lang="en-US" sz="2000" i="1" smtClean="0">
                                      <a:solidFill>
                                        <a:prstClr val="white">
                                          <a:lumMod val="50000"/>
                                        </a:prstClr>
                                      </a:solidFill>
                                      <a:latin typeface="Cambria Math" panose="02040503050406030204" pitchFamily="18" charset="0"/>
                                    </a:rPr>
                                    <m:t>𝑔𝑟𝑜𝑢𝑝</m:t>
                                  </m:r>
                                </m:e>
                              </m:nary>
                            </m:num>
                            <m:den>
                              <m:r>
                                <a:rPr lang="en-US" sz="2000" i="1" smtClean="0">
                                  <a:solidFill>
                                    <a:prstClr val="white">
                                      <a:lumMod val="50000"/>
                                    </a:prstClr>
                                  </a:solidFill>
                                  <a:latin typeface="Cambria Math" panose="02040503050406030204" pitchFamily="18" charset="0"/>
                                </a:rPr>
                                <m:t>𝑀𝑎𝑥</m:t>
                              </m:r>
                              <m:r>
                                <a:rPr lang="en-US" sz="2000" i="1" smtClean="0">
                                  <a:solidFill>
                                    <a:prstClr val="white">
                                      <a:lumMod val="50000"/>
                                    </a:prstClr>
                                  </a:solidFill>
                                  <a:latin typeface="Cambria Math" panose="02040503050406030204" pitchFamily="18" charset="0"/>
                                </a:rPr>
                                <m:t> </m:t>
                              </m:r>
                              <m:r>
                                <a:rPr lang="en-US" sz="2000" i="1" smtClean="0">
                                  <a:solidFill>
                                    <a:prstClr val="white">
                                      <a:lumMod val="50000"/>
                                    </a:prstClr>
                                  </a:solidFill>
                                  <a:latin typeface="Cambria Math" panose="02040503050406030204" pitchFamily="18" charset="0"/>
                                </a:rPr>
                                <m:t>𝑉𝑎𝑙𝑢𝑒</m:t>
                              </m:r>
                            </m:den>
                          </m:f>
                        </m:e>
                      </m:box>
                    </m:oMath>
                  </m:oMathPara>
                </a14:m>
                <a:endParaRPr lang="en-US" sz="2000" dirty="0">
                  <a:solidFill>
                    <a:prstClr val="white">
                      <a:lumMod val="50000"/>
                    </a:prstClr>
                  </a:solidFill>
                  <a:latin typeface="Franklin Gothic Medium"/>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263528" y="1088479"/>
                <a:ext cx="1626120" cy="474361"/>
              </a:xfrm>
              <a:prstGeom prst="rect">
                <a:avLst/>
              </a:prstGeom>
              <a:blipFill rotWithShape="0">
                <a:blip r:embed="rId4"/>
                <a:stretch>
                  <a:fillRect l="-8989" t="-77922" b="-87013"/>
                </a:stretch>
              </a:blipFill>
            </p:spPr>
            <p:txBody>
              <a:bodyPr/>
              <a:lstStyle/>
              <a:p>
                <a:r>
                  <a:rPr lang="en-US">
                    <a:noFill/>
                  </a:rPr>
                  <a:t> </a:t>
                </a:r>
              </a:p>
            </p:txBody>
          </p:sp>
        </mc:Fallback>
      </mc:AlternateContent>
      <p:sp>
        <p:nvSpPr>
          <p:cNvPr id="13" name="TextBox 12"/>
          <p:cNvSpPr txBox="1"/>
          <p:nvPr/>
        </p:nvSpPr>
        <p:spPr>
          <a:xfrm>
            <a:off x="1957702" y="1053656"/>
            <a:ext cx="1750177" cy="738664"/>
          </a:xfrm>
          <a:prstGeom prst="rect">
            <a:avLst/>
          </a:prstGeom>
          <a:noFill/>
        </p:spPr>
        <p:txBody>
          <a:bodyPr wrap="square" rtlCol="0">
            <a:spAutoFit/>
          </a:bodyPr>
          <a:lstStyle/>
          <a:p>
            <a:pPr algn="ctr"/>
            <a:r>
              <a:rPr lang="en-US" dirty="0" smtClean="0">
                <a:solidFill>
                  <a:srgbClr val="FF3399"/>
                </a:solidFill>
                <a:effectLst>
                  <a:outerShdw blurRad="38100" dist="38100" dir="2700000" algn="tl">
                    <a:srgbClr val="000000">
                      <a:alpha val="43137"/>
                    </a:srgbClr>
                  </a:outerShdw>
                </a:effectLst>
                <a:latin typeface="Franklin Gothic Medium"/>
              </a:rPr>
              <a:t>C2-C4 Alkanes</a:t>
            </a:r>
          </a:p>
          <a:p>
            <a:pPr algn="ctr"/>
            <a:r>
              <a:rPr lang="en-US" sz="1200" dirty="0" smtClean="0">
                <a:solidFill>
                  <a:prstClr val="black"/>
                </a:solidFill>
                <a:latin typeface="Franklin Gothic Medium"/>
              </a:rPr>
              <a:t>Nat. Gas. Plant Liquids (NGPLs)</a:t>
            </a:r>
            <a:endParaRPr lang="en-US" sz="1200" dirty="0">
              <a:solidFill>
                <a:prstClr val="black"/>
              </a:solidFill>
              <a:latin typeface="Franklin Gothic Medium"/>
            </a:endParaRPr>
          </a:p>
        </p:txBody>
      </p:sp>
      <p:sp>
        <p:nvSpPr>
          <p:cNvPr id="14" name="TextBox 13"/>
          <p:cNvSpPr txBox="1"/>
          <p:nvPr/>
        </p:nvSpPr>
        <p:spPr>
          <a:xfrm>
            <a:off x="3625223" y="1053656"/>
            <a:ext cx="1750177" cy="553999"/>
          </a:xfrm>
          <a:prstGeom prst="rect">
            <a:avLst/>
          </a:prstGeom>
          <a:noFill/>
        </p:spPr>
        <p:txBody>
          <a:bodyPr wrap="square" rtlCol="0">
            <a:spAutoFit/>
          </a:bodyPr>
          <a:lstStyle/>
          <a:p>
            <a:pPr algn="ctr"/>
            <a:r>
              <a:rPr lang="en-US" dirty="0" smtClean="0">
                <a:solidFill>
                  <a:srgbClr val="FF0066"/>
                </a:solidFill>
                <a:effectLst>
                  <a:outerShdw blurRad="38100" dist="38100" dir="2700000" algn="tl">
                    <a:srgbClr val="000000">
                      <a:alpha val="43137"/>
                    </a:srgbClr>
                  </a:outerShdw>
                </a:effectLst>
                <a:latin typeface="Franklin Gothic Medium"/>
              </a:rPr>
              <a:t>C5+ Alkanes</a:t>
            </a:r>
          </a:p>
          <a:p>
            <a:pPr algn="ctr"/>
            <a:r>
              <a:rPr lang="en-US" sz="1200" dirty="0" smtClean="0">
                <a:solidFill>
                  <a:prstClr val="black"/>
                </a:solidFill>
                <a:latin typeface="Franklin Gothic Medium"/>
              </a:rPr>
              <a:t>Liquid Condensates</a:t>
            </a:r>
            <a:endParaRPr lang="en-US" sz="1200" dirty="0">
              <a:solidFill>
                <a:prstClr val="black"/>
              </a:solidFill>
              <a:latin typeface="Franklin Gothic Medium"/>
            </a:endParaRPr>
          </a:p>
        </p:txBody>
      </p:sp>
      <p:sp>
        <p:nvSpPr>
          <p:cNvPr id="15" name="TextBox 14"/>
          <p:cNvSpPr txBox="1"/>
          <p:nvPr/>
        </p:nvSpPr>
        <p:spPr>
          <a:xfrm>
            <a:off x="5212749" y="1053656"/>
            <a:ext cx="1750177" cy="553999"/>
          </a:xfrm>
          <a:prstGeom prst="rect">
            <a:avLst/>
          </a:prstGeom>
          <a:noFill/>
        </p:spPr>
        <p:txBody>
          <a:bodyPr wrap="square" rtlCol="0">
            <a:spAutoFit/>
          </a:bodyPr>
          <a:lstStyle/>
          <a:p>
            <a:pPr algn="ctr"/>
            <a:r>
              <a:rPr lang="en-US" dirty="0">
                <a:solidFill>
                  <a:srgbClr val="9933FF"/>
                </a:solidFill>
                <a:effectLst>
                  <a:outerShdw blurRad="38100" dist="38100" dir="2700000" algn="tl">
                    <a:srgbClr val="000000">
                      <a:alpha val="43137"/>
                    </a:srgbClr>
                  </a:outerShdw>
                </a:effectLst>
                <a:latin typeface="Franklin Gothic Medium"/>
              </a:rPr>
              <a:t>Cycloalkanes</a:t>
            </a:r>
          </a:p>
          <a:p>
            <a:pPr algn="ctr"/>
            <a:r>
              <a:rPr lang="en-US" sz="1200" dirty="0" smtClean="0">
                <a:solidFill>
                  <a:prstClr val="black"/>
                </a:solidFill>
                <a:latin typeface="Franklin Gothic Medium"/>
              </a:rPr>
              <a:t>“</a:t>
            </a:r>
            <a:r>
              <a:rPr lang="en-US" sz="1200" dirty="0" err="1" smtClean="0">
                <a:solidFill>
                  <a:prstClr val="black"/>
                </a:solidFill>
                <a:latin typeface="Franklin Gothic Medium"/>
              </a:rPr>
              <a:t>Napthenes</a:t>
            </a:r>
            <a:r>
              <a:rPr lang="en-US" sz="1200" dirty="0" smtClean="0">
                <a:solidFill>
                  <a:prstClr val="black"/>
                </a:solidFill>
                <a:latin typeface="Franklin Gothic Medium"/>
              </a:rPr>
              <a:t>”</a:t>
            </a:r>
            <a:endParaRPr lang="en-US" sz="1200" dirty="0">
              <a:solidFill>
                <a:prstClr val="black"/>
              </a:solidFill>
              <a:latin typeface="Franklin Gothic Medium"/>
            </a:endParaRPr>
          </a:p>
        </p:txBody>
      </p:sp>
      <p:sp>
        <p:nvSpPr>
          <p:cNvPr id="16" name="TextBox 15"/>
          <p:cNvSpPr txBox="1"/>
          <p:nvPr/>
        </p:nvSpPr>
        <p:spPr>
          <a:xfrm>
            <a:off x="6961597" y="1053656"/>
            <a:ext cx="1750177" cy="553999"/>
          </a:xfrm>
          <a:prstGeom prst="rect">
            <a:avLst/>
          </a:prstGeom>
          <a:noFill/>
        </p:spPr>
        <p:txBody>
          <a:bodyPr wrap="square" rtlCol="0">
            <a:spAutoFit/>
          </a:bodyPr>
          <a:lstStyle/>
          <a:p>
            <a:pPr algn="ctr"/>
            <a:r>
              <a:rPr lang="en-US" dirty="0" smtClean="0">
                <a:solidFill>
                  <a:srgbClr val="660066"/>
                </a:solidFill>
                <a:effectLst>
                  <a:outerShdw blurRad="38100" dist="38100" dir="2700000" algn="tl">
                    <a:srgbClr val="000000">
                      <a:alpha val="43137"/>
                    </a:srgbClr>
                  </a:outerShdw>
                </a:effectLst>
                <a:latin typeface="Franklin Gothic Medium"/>
              </a:rPr>
              <a:t>Aromatics</a:t>
            </a:r>
            <a:endParaRPr lang="en-US" dirty="0">
              <a:solidFill>
                <a:srgbClr val="660066"/>
              </a:solidFill>
              <a:effectLst>
                <a:outerShdw blurRad="38100" dist="38100" dir="2700000" algn="tl">
                  <a:srgbClr val="000000">
                    <a:alpha val="43137"/>
                  </a:srgbClr>
                </a:outerShdw>
              </a:effectLst>
              <a:latin typeface="Franklin Gothic Medium"/>
            </a:endParaRPr>
          </a:p>
          <a:p>
            <a:pPr algn="ctr"/>
            <a:r>
              <a:rPr lang="en-US" sz="1200" dirty="0" smtClean="0">
                <a:solidFill>
                  <a:prstClr val="black"/>
                </a:solidFill>
                <a:latin typeface="Franklin Gothic Medium"/>
              </a:rPr>
              <a:t>BTEX and Air Toxics</a:t>
            </a:r>
            <a:endParaRPr lang="en-US" sz="1200" dirty="0">
              <a:solidFill>
                <a:prstClr val="black"/>
              </a:solidFill>
              <a:latin typeface="Franklin Gothic Medium"/>
            </a:endParaRPr>
          </a:p>
        </p:txBody>
      </p:sp>
      <p:grpSp>
        <p:nvGrpSpPr>
          <p:cNvPr id="17" name="Group 16"/>
          <p:cNvGrpSpPr/>
          <p:nvPr/>
        </p:nvGrpSpPr>
        <p:grpSpPr>
          <a:xfrm>
            <a:off x="212276" y="1741153"/>
            <a:ext cx="12041772" cy="375653"/>
            <a:chOff x="212276" y="1601897"/>
            <a:chExt cx="12041772" cy="375653"/>
          </a:xfrm>
        </p:grpSpPr>
        <p:sp>
          <p:nvSpPr>
            <p:cNvPr id="18" name="TextBox 17"/>
            <p:cNvSpPr txBox="1"/>
            <p:nvPr/>
          </p:nvSpPr>
          <p:spPr>
            <a:xfrm>
              <a:off x="8851735" y="1635834"/>
              <a:ext cx="3402313"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Max. [VOC]/[CH</a:t>
              </a:r>
              <a:r>
                <a:rPr kumimoji="0" lang="en-US" sz="1400" b="0" i="0" u="none" strike="noStrike" kern="0" cap="none" spc="0" normalizeH="0" baseline="-25000" noProof="0" dirty="0" smtClean="0">
                  <a:ln>
                    <a:noFill/>
                  </a:ln>
                  <a:solidFill>
                    <a:prstClr val="black"/>
                  </a:solidFill>
                  <a:effectLst/>
                  <a:uLnTx/>
                  <a:uFillTx/>
                  <a:latin typeface="Arial" panose="020B0604020202020204" pitchFamily="34" charset="0"/>
                  <a:cs typeface="Arial" panose="020B0604020202020204" pitchFamily="34" charset="0"/>
                </a:rPr>
                <a:t>4</a:t>
              </a:r>
              <a:r>
                <a:rPr kumimoji="0" lang="en-US" sz="14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for all VOC groups</a:t>
              </a:r>
              <a:endPar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p:txBody>
        </p:sp>
        <p:sp>
          <p:nvSpPr>
            <p:cNvPr id="19" name="Rectangle 18"/>
            <p:cNvSpPr/>
            <p:nvPr/>
          </p:nvSpPr>
          <p:spPr>
            <a:xfrm>
              <a:off x="212276" y="1601897"/>
              <a:ext cx="11751123" cy="375653"/>
            </a:xfrm>
            <a:prstGeom prst="rect">
              <a:avLst/>
            </a:prstGeom>
            <a:noFill/>
            <a:ln w="19050" cap="flat" cmpd="sng" algn="ctr">
              <a:solidFill>
                <a:sysClr val="window" lastClr="FFFFFF">
                  <a:lumMod val="65000"/>
                </a:sys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p:sp>
        <p:nvSpPr>
          <p:cNvPr id="20" name="Rectangle 19"/>
          <p:cNvSpPr/>
          <p:nvPr/>
        </p:nvSpPr>
        <p:spPr>
          <a:xfrm>
            <a:off x="1600200" y="6159056"/>
            <a:ext cx="7543800" cy="284470"/>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1" name="TextBox 20"/>
          <p:cNvSpPr txBox="1"/>
          <p:nvPr/>
        </p:nvSpPr>
        <p:spPr>
          <a:xfrm>
            <a:off x="1888958" y="6140037"/>
            <a:ext cx="1143000"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0</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2237874" y="6140037"/>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3017610" y="6140037"/>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26" name="TextBox 25"/>
          <p:cNvSpPr txBox="1"/>
          <p:nvPr/>
        </p:nvSpPr>
        <p:spPr>
          <a:xfrm>
            <a:off x="3928622"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27" name="TextBox 26"/>
          <p:cNvSpPr txBox="1"/>
          <p:nvPr/>
        </p:nvSpPr>
        <p:spPr>
          <a:xfrm>
            <a:off x="4708358"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28" name="TextBox 27"/>
          <p:cNvSpPr txBox="1"/>
          <p:nvPr/>
        </p:nvSpPr>
        <p:spPr>
          <a:xfrm>
            <a:off x="5621064"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29" name="TextBox 28"/>
          <p:cNvSpPr txBox="1"/>
          <p:nvPr/>
        </p:nvSpPr>
        <p:spPr>
          <a:xfrm>
            <a:off x="6400800"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0" name="TextBox 29"/>
          <p:cNvSpPr txBox="1"/>
          <p:nvPr/>
        </p:nvSpPr>
        <p:spPr>
          <a:xfrm>
            <a:off x="7331242"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31" name="TextBox 30"/>
          <p:cNvSpPr txBox="1"/>
          <p:nvPr/>
        </p:nvSpPr>
        <p:spPr>
          <a:xfrm>
            <a:off x="8110978"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2" name="TextBox 31"/>
          <p:cNvSpPr txBox="1"/>
          <p:nvPr/>
        </p:nvSpPr>
        <p:spPr>
          <a:xfrm>
            <a:off x="2362200" y="6400800"/>
            <a:ext cx="5715000" cy="381000"/>
          </a:xfrm>
          <a:prstGeom prst="rect">
            <a:avLst/>
          </a:prstGeom>
          <a:noFill/>
        </p:spPr>
        <p:txBody>
          <a:bodyPr wrap="square" rtlCol="0">
            <a:spAutoFit/>
          </a:bodyPr>
          <a:lstStyle/>
          <a:p>
            <a:pPr algn="ctr"/>
            <a:r>
              <a:rPr lang="en-US" dirty="0" smtClean="0">
                <a:solidFill>
                  <a:prstClr val="black"/>
                </a:solidFill>
                <a:latin typeface="Franklin Gothic Medium"/>
              </a:rPr>
              <a:t>[Sum of VOC class]/[Maximum Sum of VOC class]</a:t>
            </a:r>
            <a:endParaRPr lang="en-US" dirty="0">
              <a:solidFill>
                <a:prstClr val="black"/>
              </a:solidFill>
              <a:latin typeface="Franklin Gothic Medium"/>
            </a:endParaRPr>
          </a:p>
        </p:txBody>
      </p:sp>
      <p:sp>
        <p:nvSpPr>
          <p:cNvPr id="33" name="Rectangle 32"/>
          <p:cNvSpPr/>
          <p:nvPr/>
        </p:nvSpPr>
        <p:spPr>
          <a:xfrm>
            <a:off x="9428637" y="6443526"/>
            <a:ext cx="2631233"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Gilman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34" name="TextBox 33"/>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characterize VOC emissions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Tree>
    <p:extLst>
      <p:ext uri="{BB962C8B-B14F-4D97-AF65-F5344CB8AC3E}">
        <p14:creationId xmlns:p14="http://schemas.microsoft.com/office/powerpoint/2010/main" val="70998537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1378142"/>
            <a:ext cx="8650224" cy="5632258"/>
          </a:xfrm>
          <a:prstGeom prst="rect">
            <a:avLst/>
          </a:prstGeom>
        </p:spPr>
      </p:pic>
      <p:sp>
        <p:nvSpPr>
          <p:cNvPr id="5" name="Rectangle 4"/>
          <p:cNvSpPr/>
          <p:nvPr/>
        </p:nvSpPr>
        <p:spPr>
          <a:xfrm>
            <a:off x="2153175" y="1317440"/>
            <a:ext cx="6803624" cy="423713"/>
          </a:xfrm>
          <a:prstGeom prst="rect">
            <a:avLst/>
          </a:prstGeom>
          <a:solidFill>
            <a:sysClr val="window" lastClr="FFFFFF"/>
          </a:solidFill>
          <a:ln w="1905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6" name="TextBox 5"/>
          <p:cNvSpPr txBox="1"/>
          <p:nvPr/>
        </p:nvSpPr>
        <p:spPr>
          <a:xfrm>
            <a:off x="1957702" y="1053656"/>
            <a:ext cx="1750177" cy="738664"/>
          </a:xfrm>
          <a:prstGeom prst="rect">
            <a:avLst/>
          </a:prstGeom>
          <a:noFill/>
        </p:spPr>
        <p:txBody>
          <a:bodyPr wrap="square" rtlCol="0">
            <a:spAutoFit/>
          </a:bodyPr>
          <a:lstStyle/>
          <a:p>
            <a:pPr algn="ctr"/>
            <a:r>
              <a:rPr lang="en-US" dirty="0" smtClean="0">
                <a:solidFill>
                  <a:srgbClr val="FF3399"/>
                </a:solidFill>
                <a:effectLst>
                  <a:outerShdw blurRad="38100" dist="38100" dir="2700000" algn="tl">
                    <a:srgbClr val="000000">
                      <a:alpha val="43137"/>
                    </a:srgbClr>
                  </a:outerShdw>
                </a:effectLst>
                <a:latin typeface="Franklin Gothic Medium"/>
              </a:rPr>
              <a:t>C2-C4 Alkanes</a:t>
            </a:r>
          </a:p>
          <a:p>
            <a:pPr algn="ctr"/>
            <a:r>
              <a:rPr lang="en-US" sz="1200" dirty="0" smtClean="0">
                <a:solidFill>
                  <a:prstClr val="black"/>
                </a:solidFill>
                <a:latin typeface="Franklin Gothic Medium"/>
              </a:rPr>
              <a:t>Nat. Gas. Plant Liquids (NGPLs)</a:t>
            </a:r>
            <a:endParaRPr lang="en-US" sz="1200" dirty="0">
              <a:solidFill>
                <a:prstClr val="black"/>
              </a:solidFill>
              <a:latin typeface="Franklin Gothic Medium"/>
            </a:endParaRPr>
          </a:p>
        </p:txBody>
      </p:sp>
      <p:sp>
        <p:nvSpPr>
          <p:cNvPr id="7" name="TextBox 6"/>
          <p:cNvSpPr txBox="1"/>
          <p:nvPr/>
        </p:nvSpPr>
        <p:spPr>
          <a:xfrm>
            <a:off x="3625223" y="1053656"/>
            <a:ext cx="1750177" cy="553999"/>
          </a:xfrm>
          <a:prstGeom prst="rect">
            <a:avLst/>
          </a:prstGeom>
          <a:noFill/>
        </p:spPr>
        <p:txBody>
          <a:bodyPr wrap="square" rtlCol="0">
            <a:spAutoFit/>
          </a:bodyPr>
          <a:lstStyle/>
          <a:p>
            <a:pPr algn="ctr"/>
            <a:r>
              <a:rPr lang="en-US" dirty="0" smtClean="0">
                <a:solidFill>
                  <a:srgbClr val="FF0066"/>
                </a:solidFill>
                <a:effectLst>
                  <a:outerShdw blurRad="38100" dist="38100" dir="2700000" algn="tl">
                    <a:srgbClr val="000000">
                      <a:alpha val="43137"/>
                    </a:srgbClr>
                  </a:outerShdw>
                </a:effectLst>
                <a:latin typeface="Franklin Gothic Medium"/>
              </a:rPr>
              <a:t>C5+ Alkanes</a:t>
            </a:r>
          </a:p>
          <a:p>
            <a:pPr algn="ctr"/>
            <a:r>
              <a:rPr lang="en-US" sz="1200" dirty="0" smtClean="0">
                <a:solidFill>
                  <a:prstClr val="black"/>
                </a:solidFill>
                <a:latin typeface="Franklin Gothic Medium"/>
              </a:rPr>
              <a:t>Liquid Condensates</a:t>
            </a:r>
            <a:endParaRPr lang="en-US" sz="1200" dirty="0">
              <a:solidFill>
                <a:prstClr val="black"/>
              </a:solidFill>
              <a:latin typeface="Franklin Gothic Medium"/>
            </a:endParaRPr>
          </a:p>
        </p:txBody>
      </p:sp>
      <p:sp>
        <p:nvSpPr>
          <p:cNvPr id="8" name="TextBox 7"/>
          <p:cNvSpPr txBox="1"/>
          <p:nvPr/>
        </p:nvSpPr>
        <p:spPr>
          <a:xfrm>
            <a:off x="5212749" y="1053656"/>
            <a:ext cx="1750177" cy="553999"/>
          </a:xfrm>
          <a:prstGeom prst="rect">
            <a:avLst/>
          </a:prstGeom>
          <a:noFill/>
        </p:spPr>
        <p:txBody>
          <a:bodyPr wrap="square" rtlCol="0">
            <a:spAutoFit/>
          </a:bodyPr>
          <a:lstStyle/>
          <a:p>
            <a:pPr algn="ctr"/>
            <a:r>
              <a:rPr lang="en-US" dirty="0">
                <a:solidFill>
                  <a:srgbClr val="9933FF"/>
                </a:solidFill>
                <a:effectLst>
                  <a:outerShdw blurRad="38100" dist="38100" dir="2700000" algn="tl">
                    <a:srgbClr val="000000">
                      <a:alpha val="43137"/>
                    </a:srgbClr>
                  </a:outerShdw>
                </a:effectLst>
                <a:latin typeface="Franklin Gothic Medium"/>
              </a:rPr>
              <a:t>Cycloalkanes</a:t>
            </a:r>
          </a:p>
          <a:p>
            <a:pPr algn="ctr"/>
            <a:r>
              <a:rPr lang="en-US" sz="1200" dirty="0" smtClean="0">
                <a:solidFill>
                  <a:prstClr val="black"/>
                </a:solidFill>
                <a:latin typeface="Franklin Gothic Medium"/>
              </a:rPr>
              <a:t>“</a:t>
            </a:r>
            <a:r>
              <a:rPr lang="en-US" sz="1200" dirty="0" err="1" smtClean="0">
                <a:solidFill>
                  <a:prstClr val="black"/>
                </a:solidFill>
                <a:latin typeface="Franklin Gothic Medium"/>
              </a:rPr>
              <a:t>Napthenes</a:t>
            </a:r>
            <a:r>
              <a:rPr lang="en-US" sz="1200" dirty="0" smtClean="0">
                <a:solidFill>
                  <a:prstClr val="black"/>
                </a:solidFill>
                <a:latin typeface="Franklin Gothic Medium"/>
              </a:rPr>
              <a:t>”</a:t>
            </a:r>
            <a:endParaRPr lang="en-US" sz="1200" dirty="0">
              <a:solidFill>
                <a:prstClr val="black"/>
              </a:solidFill>
              <a:latin typeface="Franklin Gothic Medium"/>
            </a:endParaRPr>
          </a:p>
        </p:txBody>
      </p:sp>
      <p:sp>
        <p:nvSpPr>
          <p:cNvPr id="9" name="TextBox 8"/>
          <p:cNvSpPr txBox="1"/>
          <p:nvPr/>
        </p:nvSpPr>
        <p:spPr>
          <a:xfrm>
            <a:off x="6961597" y="1053656"/>
            <a:ext cx="1750177" cy="553999"/>
          </a:xfrm>
          <a:prstGeom prst="rect">
            <a:avLst/>
          </a:prstGeom>
          <a:noFill/>
        </p:spPr>
        <p:txBody>
          <a:bodyPr wrap="square" rtlCol="0">
            <a:spAutoFit/>
          </a:bodyPr>
          <a:lstStyle/>
          <a:p>
            <a:pPr algn="ctr"/>
            <a:r>
              <a:rPr lang="en-US" dirty="0" smtClean="0">
                <a:solidFill>
                  <a:srgbClr val="660066"/>
                </a:solidFill>
                <a:effectLst>
                  <a:outerShdw blurRad="38100" dist="38100" dir="2700000" algn="tl">
                    <a:srgbClr val="000000">
                      <a:alpha val="43137"/>
                    </a:srgbClr>
                  </a:outerShdw>
                </a:effectLst>
                <a:latin typeface="Franklin Gothic Medium"/>
              </a:rPr>
              <a:t>Aromatics</a:t>
            </a:r>
            <a:endParaRPr lang="en-US" dirty="0">
              <a:solidFill>
                <a:srgbClr val="660066"/>
              </a:solidFill>
              <a:effectLst>
                <a:outerShdw blurRad="38100" dist="38100" dir="2700000" algn="tl">
                  <a:srgbClr val="000000">
                    <a:alpha val="43137"/>
                  </a:srgbClr>
                </a:outerShdw>
              </a:effectLst>
              <a:latin typeface="Franklin Gothic Medium"/>
            </a:endParaRPr>
          </a:p>
          <a:p>
            <a:pPr algn="ctr"/>
            <a:r>
              <a:rPr lang="en-US" sz="1200" dirty="0" smtClean="0">
                <a:solidFill>
                  <a:prstClr val="black"/>
                </a:solidFill>
                <a:latin typeface="Franklin Gothic Medium"/>
              </a:rPr>
              <a:t>BTEX and Air Toxics</a:t>
            </a:r>
            <a:endParaRPr lang="en-US" sz="1200" dirty="0">
              <a:solidFill>
                <a:prstClr val="black"/>
              </a:solidFill>
              <a:latin typeface="Franklin Gothic Medium"/>
            </a:endParaRPr>
          </a:p>
        </p:txBody>
      </p:sp>
      <p:grpSp>
        <p:nvGrpSpPr>
          <p:cNvPr id="10" name="Group 9"/>
          <p:cNvGrpSpPr/>
          <p:nvPr/>
        </p:nvGrpSpPr>
        <p:grpSpPr>
          <a:xfrm>
            <a:off x="212276" y="3018814"/>
            <a:ext cx="11860796" cy="1508760"/>
            <a:chOff x="212276" y="2879558"/>
            <a:chExt cx="11860796" cy="1508760"/>
          </a:xfrm>
        </p:grpSpPr>
        <p:sp>
          <p:nvSpPr>
            <p:cNvPr id="11" name="TextBox 10"/>
            <p:cNvSpPr txBox="1"/>
            <p:nvPr/>
          </p:nvSpPr>
          <p:spPr>
            <a:xfrm>
              <a:off x="8670759" y="3019926"/>
              <a:ext cx="3402313" cy="1261884"/>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Moderate enhancement ratios for alkanes and cycloalkanes</a:t>
              </a:r>
              <a:endParaRPr kumimoji="0" lang="en-US" sz="16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US" sz="105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  </a:t>
              </a:r>
              <a:endParaRPr kumimoji="0" lang="en-US" sz="1400" b="1"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endParaRPr>
            </a:p>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Relatively large aromatic enhancement ratios</a:t>
              </a:r>
            </a:p>
          </p:txBody>
        </p:sp>
        <p:sp>
          <p:nvSpPr>
            <p:cNvPr id="12" name="Rectangle 11"/>
            <p:cNvSpPr/>
            <p:nvPr/>
          </p:nvSpPr>
          <p:spPr>
            <a:xfrm>
              <a:off x="212276" y="2879558"/>
              <a:ext cx="11751123" cy="1508760"/>
            </a:xfrm>
            <a:prstGeom prst="rect">
              <a:avLst/>
            </a:prstGeom>
            <a:noFill/>
            <a:ln w="19050" cap="flat" cmpd="sng" algn="ctr">
              <a:solidFill>
                <a:sysClr val="window" lastClr="FFFFFF">
                  <a:lumMod val="65000"/>
                </a:sys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p:sp>
        <p:nvSpPr>
          <p:cNvPr id="13" name="TextBox 12"/>
          <p:cNvSpPr txBox="1"/>
          <p:nvPr/>
        </p:nvSpPr>
        <p:spPr>
          <a:xfrm>
            <a:off x="8670759" y="1833312"/>
            <a:ext cx="3345999" cy="1077218"/>
          </a:xfrm>
          <a:prstGeom prst="rect">
            <a:avLst/>
          </a:prstGeom>
          <a:noFill/>
        </p:spPr>
        <p:txBody>
          <a:bodyPr wrap="square" rtlCol="0">
            <a:spAutoFit/>
          </a:bodyPr>
          <a:lstStyle/>
          <a:p>
            <a:pPr marL="285750" indent="-285750">
              <a:buFont typeface="Wingdings" panose="05000000000000000000" pitchFamily="2" charset="2"/>
              <a:buChar char="Ø"/>
            </a:pPr>
            <a:r>
              <a:rPr lang="en-US" sz="1600" dirty="0" smtClean="0">
                <a:solidFill>
                  <a:prstClr val="black"/>
                </a:solidFill>
                <a:latin typeface="Arial" panose="020B0604020202020204" pitchFamily="34" charset="0"/>
                <a:cs typeface="Arial" panose="020B0604020202020204" pitchFamily="34" charset="0"/>
              </a:rPr>
              <a:t>Largest collective enhancement ratios for “light” natural gas plant liquids and natural gas/crude oil condensates</a:t>
            </a:r>
            <a:endParaRPr lang="en-US" sz="1600" b="1" dirty="0">
              <a:solidFill>
                <a:prstClr val="black"/>
              </a:solidFill>
              <a:latin typeface="Arial" panose="020B0604020202020204" pitchFamily="34" charset="0"/>
              <a:cs typeface="Arial" panose="020B0604020202020204" pitchFamily="34" charset="0"/>
            </a:endParaRPr>
          </a:p>
        </p:txBody>
      </p:sp>
      <p:sp>
        <p:nvSpPr>
          <p:cNvPr id="14" name="Rectangle 13"/>
          <p:cNvSpPr/>
          <p:nvPr/>
        </p:nvSpPr>
        <p:spPr>
          <a:xfrm>
            <a:off x="212276" y="1741154"/>
            <a:ext cx="11751123" cy="1280160"/>
          </a:xfrm>
          <a:prstGeom prst="rect">
            <a:avLst/>
          </a:prstGeom>
          <a:noFill/>
          <a:ln w="19050" cap="flat" cmpd="sng" algn="ctr">
            <a:solidFill>
              <a:sysClr val="window" lastClr="FFFFFF">
                <a:lumMod val="65000"/>
              </a:sys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p:nvGrpSpPr>
          <p:cNvPr id="15" name="Group 14"/>
          <p:cNvGrpSpPr/>
          <p:nvPr/>
        </p:nvGrpSpPr>
        <p:grpSpPr>
          <a:xfrm>
            <a:off x="212276" y="4558054"/>
            <a:ext cx="11751123" cy="1463040"/>
            <a:chOff x="212276" y="4418798"/>
            <a:chExt cx="11751123" cy="1463040"/>
          </a:xfrm>
        </p:grpSpPr>
        <p:sp>
          <p:nvSpPr>
            <p:cNvPr id="16" name="TextBox 15"/>
            <p:cNvSpPr txBox="1"/>
            <p:nvPr/>
          </p:nvSpPr>
          <p:spPr>
            <a:xfrm>
              <a:off x="8670759" y="4572000"/>
              <a:ext cx="3140242" cy="1077218"/>
            </a:xfrm>
            <a:prstGeom prst="rect">
              <a:avLst/>
            </a:prstGeom>
            <a:noFill/>
          </p:spPr>
          <p:txBody>
            <a:bodyPr wrap="square" rtlCol="0">
              <a:spAutoFit/>
            </a:body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0" cap="none" spc="0" normalizeH="0" baseline="0" noProof="0" dirty="0" smtClean="0">
                  <a:ln>
                    <a:noFill/>
                  </a:ln>
                  <a:solidFill>
                    <a:prstClr val="black"/>
                  </a:solidFill>
                  <a:effectLst/>
                  <a:uLnTx/>
                  <a:uFillTx/>
                  <a:latin typeface="Arial" panose="020B0604020202020204" pitchFamily="34" charset="0"/>
                  <a:cs typeface="Arial" panose="020B0604020202020204" pitchFamily="34" charset="0"/>
                </a:rPr>
                <a:t>Smallest observed enhancement ratios for all compound classes compared to the Bakken</a:t>
              </a:r>
            </a:p>
          </p:txBody>
        </p:sp>
        <p:sp>
          <p:nvSpPr>
            <p:cNvPr id="17" name="Rectangle 16"/>
            <p:cNvSpPr/>
            <p:nvPr/>
          </p:nvSpPr>
          <p:spPr>
            <a:xfrm>
              <a:off x="212276" y="4418798"/>
              <a:ext cx="11751123" cy="1463040"/>
            </a:xfrm>
            <a:prstGeom prst="rect">
              <a:avLst/>
            </a:prstGeom>
            <a:noFill/>
            <a:ln w="19050" cap="flat" cmpd="sng" algn="ctr">
              <a:solidFill>
                <a:sysClr val="window" lastClr="FFFFFF">
                  <a:lumMod val="65000"/>
                </a:sysClr>
              </a:solidFill>
              <a:prstDash val="soli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mc:AlternateContent xmlns:mc="http://schemas.openxmlformats.org/markup-compatibility/2006" xmlns:a14="http://schemas.microsoft.com/office/drawing/2010/main">
        <mc:Choice Requires="a14">
          <p:sp>
            <p:nvSpPr>
              <p:cNvPr id="18" name="TextBox 17"/>
              <p:cNvSpPr txBox="1"/>
              <p:nvPr/>
            </p:nvSpPr>
            <p:spPr>
              <a:xfrm>
                <a:off x="263528" y="1088479"/>
                <a:ext cx="1626120" cy="474361"/>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box>
                        <m:boxPr>
                          <m:ctrlPr>
                            <a:rPr lang="en-US" sz="2000" i="1" smtClean="0">
                              <a:solidFill>
                                <a:prstClr val="white">
                                  <a:lumMod val="50000"/>
                                </a:prstClr>
                              </a:solidFill>
                              <a:latin typeface="Cambria Math" panose="02040503050406030204" pitchFamily="18" charset="0"/>
                            </a:rPr>
                          </m:ctrlPr>
                        </m:boxPr>
                        <m:e>
                          <m:argPr>
                            <m:argSz m:val="-1"/>
                          </m:argPr>
                          <m:f>
                            <m:fPr>
                              <m:ctrlPr>
                                <a:rPr lang="en-US" sz="2000" i="1" smtClean="0">
                                  <a:solidFill>
                                    <a:prstClr val="white">
                                      <a:lumMod val="50000"/>
                                    </a:prstClr>
                                  </a:solidFill>
                                  <a:latin typeface="Cambria Math" panose="02040503050406030204" pitchFamily="18" charset="0"/>
                                </a:rPr>
                              </m:ctrlPr>
                            </m:fPr>
                            <m:num>
                              <m:nary>
                                <m:naryPr>
                                  <m:chr m:val="∑"/>
                                  <m:subHide m:val="on"/>
                                  <m:supHide m:val="on"/>
                                  <m:ctrlPr>
                                    <a:rPr lang="en-US" sz="2000" i="1" smtClean="0">
                                      <a:solidFill>
                                        <a:prstClr val="white">
                                          <a:lumMod val="50000"/>
                                        </a:prstClr>
                                      </a:solidFill>
                                      <a:latin typeface="Cambria Math" panose="02040503050406030204" pitchFamily="18" charset="0"/>
                                    </a:rPr>
                                  </m:ctrlPr>
                                </m:naryPr>
                                <m:sub/>
                                <m:sup/>
                                <m:e>
                                  <m:r>
                                    <a:rPr lang="en-US" sz="2000" i="1" smtClean="0">
                                      <a:solidFill>
                                        <a:prstClr val="white">
                                          <a:lumMod val="50000"/>
                                        </a:prstClr>
                                      </a:solidFill>
                                      <a:latin typeface="Cambria Math" panose="02040503050406030204" pitchFamily="18" charset="0"/>
                                    </a:rPr>
                                    <m:t>𝑉𝑂𝐶</m:t>
                                  </m:r>
                                  <m:r>
                                    <a:rPr lang="en-US" sz="2000" i="1" smtClean="0">
                                      <a:solidFill>
                                        <a:prstClr val="white">
                                          <a:lumMod val="50000"/>
                                        </a:prstClr>
                                      </a:solidFill>
                                      <a:latin typeface="Cambria Math" panose="02040503050406030204" pitchFamily="18" charset="0"/>
                                    </a:rPr>
                                    <m:t> </m:t>
                                  </m:r>
                                  <m:r>
                                    <a:rPr lang="en-US" sz="2000" i="1" smtClean="0">
                                      <a:solidFill>
                                        <a:prstClr val="white">
                                          <a:lumMod val="50000"/>
                                        </a:prstClr>
                                      </a:solidFill>
                                      <a:latin typeface="Cambria Math" panose="02040503050406030204" pitchFamily="18" charset="0"/>
                                    </a:rPr>
                                    <m:t>𝑔𝑟𝑜𝑢𝑝</m:t>
                                  </m:r>
                                </m:e>
                              </m:nary>
                            </m:num>
                            <m:den>
                              <m:r>
                                <a:rPr lang="en-US" sz="2000" i="1" smtClean="0">
                                  <a:solidFill>
                                    <a:prstClr val="white">
                                      <a:lumMod val="50000"/>
                                    </a:prstClr>
                                  </a:solidFill>
                                  <a:latin typeface="Cambria Math" panose="02040503050406030204" pitchFamily="18" charset="0"/>
                                </a:rPr>
                                <m:t>𝑀𝑎𝑥</m:t>
                              </m:r>
                              <m:r>
                                <a:rPr lang="en-US" sz="2000" i="1" smtClean="0">
                                  <a:solidFill>
                                    <a:prstClr val="white">
                                      <a:lumMod val="50000"/>
                                    </a:prstClr>
                                  </a:solidFill>
                                  <a:latin typeface="Cambria Math" panose="02040503050406030204" pitchFamily="18" charset="0"/>
                                </a:rPr>
                                <m:t> </m:t>
                              </m:r>
                              <m:r>
                                <a:rPr lang="en-US" sz="2000" i="1" smtClean="0">
                                  <a:solidFill>
                                    <a:prstClr val="white">
                                      <a:lumMod val="50000"/>
                                    </a:prstClr>
                                  </a:solidFill>
                                  <a:latin typeface="Cambria Math" panose="02040503050406030204" pitchFamily="18" charset="0"/>
                                </a:rPr>
                                <m:t>𝑉𝑎𝑙𝑢𝑒</m:t>
                              </m:r>
                            </m:den>
                          </m:f>
                        </m:e>
                      </m:box>
                    </m:oMath>
                  </m:oMathPara>
                </a14:m>
                <a:endParaRPr lang="en-US" sz="2000" dirty="0">
                  <a:solidFill>
                    <a:prstClr val="white">
                      <a:lumMod val="50000"/>
                    </a:prstClr>
                  </a:solidFill>
                  <a:latin typeface="Franklin Gothic Medium"/>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263528" y="1088479"/>
                <a:ext cx="1626120" cy="474361"/>
              </a:xfrm>
              <a:prstGeom prst="rect">
                <a:avLst/>
              </a:prstGeom>
              <a:blipFill rotWithShape="0">
                <a:blip r:embed="rId4"/>
                <a:stretch>
                  <a:fillRect l="-8989" t="-77922" b="-87013"/>
                </a:stretch>
              </a:blipFill>
            </p:spPr>
            <p:txBody>
              <a:bodyPr/>
              <a:lstStyle/>
              <a:p>
                <a:r>
                  <a:rPr lang="en-US">
                    <a:noFill/>
                  </a:rPr>
                  <a:t> </a:t>
                </a:r>
              </a:p>
            </p:txBody>
          </p:sp>
        </mc:Fallback>
      </mc:AlternateContent>
      <p:sp>
        <p:nvSpPr>
          <p:cNvPr id="19" name="Rectangle 18"/>
          <p:cNvSpPr/>
          <p:nvPr/>
        </p:nvSpPr>
        <p:spPr>
          <a:xfrm>
            <a:off x="3962400" y="6159056"/>
            <a:ext cx="3352800" cy="228600"/>
          </a:xfrm>
          <a:prstGeom prst="rect">
            <a:avLst/>
          </a:prstGeom>
          <a:solidFill>
            <a:sysClr val="window" lastClr="FFFFFF"/>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0" name="TextBox 19"/>
          <p:cNvSpPr txBox="1"/>
          <p:nvPr/>
        </p:nvSpPr>
        <p:spPr>
          <a:xfrm>
            <a:off x="5334000" y="6135749"/>
            <a:ext cx="762000"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0</a:t>
            </a:r>
            <a:endParaRPr lang="en-US" sz="1400" dirty="0">
              <a:solidFill>
                <a:prstClr val="black"/>
              </a:solidFill>
              <a:latin typeface="Arial" panose="020B0604020202020204" pitchFamily="34" charset="0"/>
              <a:cs typeface="Arial" panose="020B0604020202020204" pitchFamily="34" charset="0"/>
            </a:endParaRPr>
          </a:p>
        </p:txBody>
      </p:sp>
      <p:sp>
        <p:nvSpPr>
          <p:cNvPr id="21" name="TextBox 20"/>
          <p:cNvSpPr txBox="1"/>
          <p:nvPr/>
        </p:nvSpPr>
        <p:spPr>
          <a:xfrm>
            <a:off x="6096000" y="6135749"/>
            <a:ext cx="762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0.001</a:t>
            </a:r>
            <a:endParaRPr lang="en-US" sz="1400" dirty="0">
              <a:solidFill>
                <a:prstClr val="black"/>
              </a:solidFill>
              <a:latin typeface="Arial" panose="020B0604020202020204" pitchFamily="34" charset="0"/>
              <a:cs typeface="Arial" panose="020B0604020202020204" pitchFamily="34" charset="0"/>
            </a:endParaRPr>
          </a:p>
        </p:txBody>
      </p:sp>
      <p:sp>
        <p:nvSpPr>
          <p:cNvPr id="23" name="TextBox 22"/>
          <p:cNvSpPr txBox="1"/>
          <p:nvPr/>
        </p:nvSpPr>
        <p:spPr>
          <a:xfrm>
            <a:off x="4372436" y="6135749"/>
            <a:ext cx="762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0.001</a:t>
            </a:r>
            <a:endParaRPr lang="en-US" sz="1400" dirty="0">
              <a:solidFill>
                <a:prstClr val="black"/>
              </a:solidFill>
              <a:latin typeface="Arial" panose="020B0604020202020204" pitchFamily="34" charset="0"/>
              <a:cs typeface="Arial" panose="020B0604020202020204" pitchFamily="34" charset="0"/>
            </a:endParaRPr>
          </a:p>
        </p:txBody>
      </p:sp>
      <p:sp>
        <p:nvSpPr>
          <p:cNvPr id="24" name="Rectangle 23"/>
          <p:cNvSpPr/>
          <p:nvPr/>
        </p:nvSpPr>
        <p:spPr>
          <a:xfrm>
            <a:off x="8479834" y="6150762"/>
            <a:ext cx="381000" cy="435381"/>
          </a:xfrm>
          <a:prstGeom prst="rect">
            <a:avLst/>
          </a:prstGeom>
          <a:solidFill>
            <a:sysClr val="window" lastClr="FFFFFF"/>
          </a:solidFill>
          <a:ln w="1905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6" name="Rectangle 25"/>
          <p:cNvSpPr/>
          <p:nvPr/>
        </p:nvSpPr>
        <p:spPr>
          <a:xfrm>
            <a:off x="1600200" y="6159056"/>
            <a:ext cx="7543800" cy="284470"/>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7" name="TextBox 26"/>
          <p:cNvSpPr txBox="1"/>
          <p:nvPr/>
        </p:nvSpPr>
        <p:spPr>
          <a:xfrm>
            <a:off x="1888958" y="6140037"/>
            <a:ext cx="1143000" cy="307777"/>
          </a:xfrm>
          <a:prstGeom prst="rect">
            <a:avLst/>
          </a:prstGeom>
          <a:noFill/>
        </p:spPr>
        <p:txBody>
          <a:bodyPr wrap="square" rtlCol="0">
            <a:spAutoFit/>
          </a:bodyPr>
          <a:lstStyle/>
          <a:p>
            <a:r>
              <a:rPr lang="en-US" sz="1400" dirty="0" smtClean="0">
                <a:solidFill>
                  <a:prstClr val="black"/>
                </a:solidFill>
                <a:latin typeface="Arial" panose="020B0604020202020204" pitchFamily="34" charset="0"/>
                <a:cs typeface="Arial" panose="020B0604020202020204" pitchFamily="34" charset="0"/>
              </a:rPr>
              <a:t>0</a:t>
            </a:r>
            <a:endParaRPr lang="en-US" sz="1400" dirty="0">
              <a:solidFill>
                <a:prstClr val="black"/>
              </a:solidFill>
              <a:latin typeface="Arial" panose="020B0604020202020204" pitchFamily="34" charset="0"/>
              <a:cs typeface="Arial" panose="020B0604020202020204" pitchFamily="34" charset="0"/>
            </a:endParaRPr>
          </a:p>
        </p:txBody>
      </p:sp>
      <p:sp>
        <p:nvSpPr>
          <p:cNvPr id="28" name="TextBox 27"/>
          <p:cNvSpPr txBox="1"/>
          <p:nvPr/>
        </p:nvSpPr>
        <p:spPr>
          <a:xfrm>
            <a:off x="2237874" y="6140037"/>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29" name="TextBox 28"/>
          <p:cNvSpPr txBox="1"/>
          <p:nvPr/>
        </p:nvSpPr>
        <p:spPr>
          <a:xfrm>
            <a:off x="3017610" y="6140037"/>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0" name="TextBox 29"/>
          <p:cNvSpPr txBox="1"/>
          <p:nvPr/>
        </p:nvSpPr>
        <p:spPr>
          <a:xfrm>
            <a:off x="3928622"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31" name="TextBox 30"/>
          <p:cNvSpPr txBox="1"/>
          <p:nvPr/>
        </p:nvSpPr>
        <p:spPr>
          <a:xfrm>
            <a:off x="4708358"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2" name="TextBox 31"/>
          <p:cNvSpPr txBox="1"/>
          <p:nvPr/>
        </p:nvSpPr>
        <p:spPr>
          <a:xfrm>
            <a:off x="5621064"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6400800"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4" name="TextBox 33"/>
          <p:cNvSpPr txBox="1"/>
          <p:nvPr/>
        </p:nvSpPr>
        <p:spPr>
          <a:xfrm>
            <a:off x="7331242"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0.5</a:t>
            </a:r>
            <a:endParaRPr lang="en-US" sz="14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8110978" y="6159056"/>
            <a:ext cx="1143000" cy="307777"/>
          </a:xfrm>
          <a:prstGeom prst="rect">
            <a:avLst/>
          </a:prstGeom>
          <a:noFill/>
        </p:spPr>
        <p:txBody>
          <a:bodyPr wrap="squar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1.0</a:t>
            </a:r>
            <a:endParaRPr lang="en-US" sz="1400" dirty="0">
              <a:solidFill>
                <a:prstClr val="black"/>
              </a:solidFill>
              <a:latin typeface="Arial" panose="020B0604020202020204" pitchFamily="34" charset="0"/>
              <a:cs typeface="Arial" panose="020B0604020202020204" pitchFamily="34" charset="0"/>
            </a:endParaRPr>
          </a:p>
        </p:txBody>
      </p:sp>
      <p:sp>
        <p:nvSpPr>
          <p:cNvPr id="36" name="TextBox 35"/>
          <p:cNvSpPr txBox="1"/>
          <p:nvPr/>
        </p:nvSpPr>
        <p:spPr>
          <a:xfrm>
            <a:off x="2362200" y="6400800"/>
            <a:ext cx="5715000" cy="381000"/>
          </a:xfrm>
          <a:prstGeom prst="rect">
            <a:avLst/>
          </a:prstGeom>
          <a:noFill/>
        </p:spPr>
        <p:txBody>
          <a:bodyPr wrap="square" rtlCol="0">
            <a:spAutoFit/>
          </a:bodyPr>
          <a:lstStyle/>
          <a:p>
            <a:pPr algn="ctr"/>
            <a:r>
              <a:rPr lang="en-US" dirty="0" smtClean="0">
                <a:solidFill>
                  <a:prstClr val="black"/>
                </a:solidFill>
                <a:latin typeface="Franklin Gothic Medium"/>
              </a:rPr>
              <a:t>[Sum of VOC class]/[Maximum Sum of VOC class]</a:t>
            </a:r>
            <a:endParaRPr lang="en-US" dirty="0">
              <a:solidFill>
                <a:prstClr val="black"/>
              </a:solidFill>
              <a:latin typeface="Franklin Gothic Medium"/>
            </a:endParaRPr>
          </a:p>
        </p:txBody>
      </p:sp>
      <p:sp>
        <p:nvSpPr>
          <p:cNvPr id="37" name="Rectangle 36"/>
          <p:cNvSpPr/>
          <p:nvPr/>
        </p:nvSpPr>
        <p:spPr>
          <a:xfrm>
            <a:off x="9428637" y="6443526"/>
            <a:ext cx="2631233"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Gilman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38" name="TextBox 37"/>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characterize VOC emissions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Tree>
    <p:extLst>
      <p:ext uri="{BB962C8B-B14F-4D97-AF65-F5344CB8AC3E}">
        <p14:creationId xmlns:p14="http://schemas.microsoft.com/office/powerpoint/2010/main" val="3103443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pic>
        <p:nvPicPr>
          <p:cNvPr id="842" name="Picture 84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2875" y="1379830"/>
            <a:ext cx="8650224" cy="5632258"/>
          </a:xfrm>
          <a:prstGeom prst="rect">
            <a:avLst/>
          </a:prstGeom>
        </p:spPr>
      </p:pic>
      <p:sp>
        <p:nvSpPr>
          <p:cNvPr id="843" name="Rectangle 842"/>
          <p:cNvSpPr/>
          <p:nvPr/>
        </p:nvSpPr>
        <p:spPr>
          <a:xfrm>
            <a:off x="2031833" y="1190379"/>
            <a:ext cx="7102642" cy="533699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844" name="Rectangle 843"/>
          <p:cNvSpPr/>
          <p:nvPr/>
        </p:nvSpPr>
        <p:spPr>
          <a:xfrm>
            <a:off x="888819" y="6150864"/>
            <a:ext cx="1387642" cy="7317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grpSp>
        <p:nvGrpSpPr>
          <p:cNvPr id="845" name="Group 844"/>
          <p:cNvGrpSpPr/>
          <p:nvPr/>
        </p:nvGrpSpPr>
        <p:grpSpPr>
          <a:xfrm>
            <a:off x="1892968" y="6007425"/>
            <a:ext cx="2401889" cy="503238"/>
            <a:chOff x="9363075" y="5802313"/>
            <a:chExt cx="2401889" cy="503238"/>
          </a:xfrm>
        </p:grpSpPr>
        <p:sp>
          <p:nvSpPr>
            <p:cNvPr id="846" name="Line 5"/>
            <p:cNvSpPr>
              <a:spLocks noChangeShapeType="1"/>
            </p:cNvSpPr>
            <p:nvPr/>
          </p:nvSpPr>
          <p:spPr bwMode="auto">
            <a:xfrm>
              <a:off x="9469438" y="5842000"/>
              <a:ext cx="2136775"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47" name="Line 7"/>
            <p:cNvSpPr>
              <a:spLocks noChangeShapeType="1"/>
            </p:cNvSpPr>
            <p:nvPr/>
          </p:nvSpPr>
          <p:spPr bwMode="auto">
            <a:xfrm flipV="1">
              <a:off x="11580813" y="5835650"/>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48" name="Rectangle 8"/>
            <p:cNvSpPr>
              <a:spLocks noChangeArrowheads="1"/>
            </p:cNvSpPr>
            <p:nvPr/>
          </p:nvSpPr>
          <p:spPr bwMode="auto">
            <a:xfrm>
              <a:off x="11480801" y="6034088"/>
              <a:ext cx="284163"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50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49" name="Line 9"/>
            <p:cNvSpPr>
              <a:spLocks noChangeShapeType="1"/>
            </p:cNvSpPr>
            <p:nvPr/>
          </p:nvSpPr>
          <p:spPr bwMode="auto">
            <a:xfrm flipV="1">
              <a:off x="11163301" y="5834063"/>
              <a:ext cx="0" cy="1588"/>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0" name="Line 10"/>
            <p:cNvSpPr>
              <a:spLocks noChangeShapeType="1"/>
            </p:cNvSpPr>
            <p:nvPr/>
          </p:nvSpPr>
          <p:spPr bwMode="auto">
            <a:xfrm flipV="1">
              <a:off x="11163301" y="5802313"/>
              <a:ext cx="0" cy="3175"/>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1" name="Line 138"/>
            <p:cNvSpPr>
              <a:spLocks noChangeShapeType="1"/>
            </p:cNvSpPr>
            <p:nvPr/>
          </p:nvSpPr>
          <p:spPr bwMode="auto">
            <a:xfrm flipV="1">
              <a:off x="11163301" y="5835650"/>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2" name="Rectangle 139"/>
            <p:cNvSpPr>
              <a:spLocks noChangeArrowheads="1"/>
            </p:cNvSpPr>
            <p:nvPr/>
          </p:nvSpPr>
          <p:spPr bwMode="auto">
            <a:xfrm>
              <a:off x="11064876" y="6034088"/>
              <a:ext cx="2825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40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53" name="Line 140"/>
            <p:cNvSpPr>
              <a:spLocks noChangeShapeType="1"/>
            </p:cNvSpPr>
            <p:nvPr/>
          </p:nvSpPr>
          <p:spPr bwMode="auto">
            <a:xfrm flipV="1">
              <a:off x="10745788" y="5834063"/>
              <a:ext cx="0" cy="1588"/>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4" name="Line 141"/>
            <p:cNvSpPr>
              <a:spLocks noChangeShapeType="1"/>
            </p:cNvSpPr>
            <p:nvPr/>
          </p:nvSpPr>
          <p:spPr bwMode="auto">
            <a:xfrm flipV="1">
              <a:off x="10745788" y="5802313"/>
              <a:ext cx="0" cy="3175"/>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5" name="Line 270"/>
            <p:cNvSpPr>
              <a:spLocks noChangeShapeType="1"/>
            </p:cNvSpPr>
            <p:nvPr/>
          </p:nvSpPr>
          <p:spPr bwMode="auto">
            <a:xfrm flipV="1">
              <a:off x="10745788" y="5835651"/>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6" name="Rectangle 271"/>
            <p:cNvSpPr>
              <a:spLocks noChangeArrowheads="1"/>
            </p:cNvSpPr>
            <p:nvPr/>
          </p:nvSpPr>
          <p:spPr bwMode="auto">
            <a:xfrm>
              <a:off x="10647363" y="6034088"/>
              <a:ext cx="2841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30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57" name="Line 272"/>
            <p:cNvSpPr>
              <a:spLocks noChangeShapeType="1"/>
            </p:cNvSpPr>
            <p:nvPr/>
          </p:nvSpPr>
          <p:spPr bwMode="auto">
            <a:xfrm flipV="1">
              <a:off x="10328275" y="5834063"/>
              <a:ext cx="0" cy="1588"/>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8" name="Line 273"/>
            <p:cNvSpPr>
              <a:spLocks noChangeShapeType="1"/>
            </p:cNvSpPr>
            <p:nvPr/>
          </p:nvSpPr>
          <p:spPr bwMode="auto">
            <a:xfrm flipV="1">
              <a:off x="10328275" y="5802313"/>
              <a:ext cx="0" cy="3175"/>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59" name="Line 401"/>
            <p:cNvSpPr>
              <a:spLocks noChangeShapeType="1"/>
            </p:cNvSpPr>
            <p:nvPr/>
          </p:nvSpPr>
          <p:spPr bwMode="auto">
            <a:xfrm flipV="1">
              <a:off x="10328275" y="5835651"/>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60" name="Rectangle 402"/>
            <p:cNvSpPr>
              <a:spLocks noChangeArrowheads="1"/>
            </p:cNvSpPr>
            <p:nvPr/>
          </p:nvSpPr>
          <p:spPr bwMode="auto">
            <a:xfrm>
              <a:off x="10229850" y="6034088"/>
              <a:ext cx="282575"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20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61" name="Line 403"/>
            <p:cNvSpPr>
              <a:spLocks noChangeShapeType="1"/>
            </p:cNvSpPr>
            <p:nvPr/>
          </p:nvSpPr>
          <p:spPr bwMode="auto">
            <a:xfrm flipV="1">
              <a:off x="9910763" y="5834063"/>
              <a:ext cx="0" cy="1588"/>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62" name="Line 404"/>
            <p:cNvSpPr>
              <a:spLocks noChangeShapeType="1"/>
            </p:cNvSpPr>
            <p:nvPr/>
          </p:nvSpPr>
          <p:spPr bwMode="auto">
            <a:xfrm flipV="1">
              <a:off x="9910763" y="5802313"/>
              <a:ext cx="0" cy="3175"/>
            </a:xfrm>
            <a:prstGeom prst="line">
              <a:avLst/>
            </a:prstGeom>
            <a:noFill/>
            <a:ln w="12700">
              <a:solidFill>
                <a:srgbClr val="888888"/>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63" name="Line 533"/>
            <p:cNvSpPr>
              <a:spLocks noChangeShapeType="1"/>
            </p:cNvSpPr>
            <p:nvPr/>
          </p:nvSpPr>
          <p:spPr bwMode="auto">
            <a:xfrm flipV="1">
              <a:off x="9910763" y="5835650"/>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64" name="Rectangle 534"/>
            <p:cNvSpPr>
              <a:spLocks noChangeArrowheads="1"/>
            </p:cNvSpPr>
            <p:nvPr/>
          </p:nvSpPr>
          <p:spPr bwMode="auto">
            <a:xfrm>
              <a:off x="9812338" y="6034088"/>
              <a:ext cx="284162"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10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65" name="Line 535"/>
            <p:cNvSpPr>
              <a:spLocks noChangeShapeType="1"/>
            </p:cNvSpPr>
            <p:nvPr/>
          </p:nvSpPr>
          <p:spPr bwMode="auto">
            <a:xfrm flipV="1">
              <a:off x="9494838" y="5835650"/>
              <a:ext cx="0" cy="131763"/>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866" name="Rectangle 536"/>
            <p:cNvSpPr>
              <a:spLocks noChangeArrowheads="1"/>
            </p:cNvSpPr>
            <p:nvPr/>
          </p:nvSpPr>
          <p:spPr bwMode="auto">
            <a:xfrm>
              <a:off x="9445625" y="6034088"/>
              <a:ext cx="18415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0" i="0" u="none" strike="noStrike" kern="0" cap="none" spc="0" normalizeH="0" baseline="0" noProof="0" smtClean="0">
                  <a:ln>
                    <a:noFill/>
                  </a:ln>
                  <a:solidFill>
                    <a:srgbClr val="000000"/>
                  </a:solidFill>
                  <a:effectLst/>
                  <a:uLnTx/>
                  <a:uFillTx/>
                  <a:latin typeface="Arial" panose="020B0604020202020204" pitchFamily="34" charset="0"/>
                </a:rPr>
                <a:t>0</a:t>
              </a:r>
              <a:endParaRPr kumimoji="0" lang="en-US" altLang="en-US" sz="1800" b="0" i="0" u="none" strike="noStrike" kern="0" cap="none" spc="0" normalizeH="0" baseline="0" noProof="0" smtClean="0">
                <a:ln>
                  <a:noFill/>
                </a:ln>
                <a:solidFill>
                  <a:prstClr val="black"/>
                </a:solidFill>
                <a:effectLst/>
                <a:uLnTx/>
                <a:uFillTx/>
                <a:latin typeface="Arial" panose="020B0604020202020204" pitchFamily="34" charset="0"/>
              </a:endParaRPr>
            </a:p>
          </p:txBody>
        </p:sp>
        <p:sp>
          <p:nvSpPr>
            <p:cNvPr id="867" name="Line 581"/>
            <p:cNvSpPr>
              <a:spLocks noChangeShapeType="1"/>
            </p:cNvSpPr>
            <p:nvPr/>
          </p:nvSpPr>
          <p:spPr bwMode="auto">
            <a:xfrm>
              <a:off x="9363075" y="5822950"/>
              <a:ext cx="119062" cy="0"/>
            </a:xfrm>
            <a:prstGeom prst="line">
              <a:avLst/>
            </a:prstGeom>
            <a:noFill/>
            <a:ln w="12700" cap="flat">
              <a:solidFill>
                <a:srgbClr val="000000"/>
              </a:solidFill>
              <a:prstDash val="solid"/>
              <a:round/>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grpSp>
      <p:sp>
        <p:nvSpPr>
          <p:cNvPr id="868" name="Freeform 31"/>
          <p:cNvSpPr>
            <a:spLocks/>
          </p:cNvSpPr>
          <p:nvPr/>
        </p:nvSpPr>
        <p:spPr bwMode="auto">
          <a:xfrm>
            <a:off x="9170987" y="4515301"/>
            <a:ext cx="447040" cy="796290"/>
          </a:xfrm>
          <a:custGeom>
            <a:avLst/>
            <a:gdLst>
              <a:gd name="T0" fmla="*/ 264 w 293"/>
              <a:gd name="T1" fmla="*/ 205 h 522"/>
              <a:gd name="T2" fmla="*/ 269 w 293"/>
              <a:gd name="T3" fmla="*/ 233 h 522"/>
              <a:gd name="T4" fmla="*/ 272 w 293"/>
              <a:gd name="T5" fmla="*/ 245 h 522"/>
              <a:gd name="T6" fmla="*/ 277 w 293"/>
              <a:gd name="T7" fmla="*/ 262 h 522"/>
              <a:gd name="T8" fmla="*/ 284 w 293"/>
              <a:gd name="T9" fmla="*/ 272 h 522"/>
              <a:gd name="T10" fmla="*/ 286 w 293"/>
              <a:gd name="T11" fmla="*/ 287 h 522"/>
              <a:gd name="T12" fmla="*/ 293 w 293"/>
              <a:gd name="T13" fmla="*/ 300 h 522"/>
              <a:gd name="T14" fmla="*/ 286 w 293"/>
              <a:gd name="T15" fmla="*/ 305 h 522"/>
              <a:gd name="T16" fmla="*/ 279 w 293"/>
              <a:gd name="T17" fmla="*/ 314 h 522"/>
              <a:gd name="T18" fmla="*/ 279 w 293"/>
              <a:gd name="T19" fmla="*/ 321 h 522"/>
              <a:gd name="T20" fmla="*/ 277 w 293"/>
              <a:gd name="T21" fmla="*/ 335 h 522"/>
              <a:gd name="T22" fmla="*/ 272 w 293"/>
              <a:gd name="T23" fmla="*/ 352 h 522"/>
              <a:gd name="T24" fmla="*/ 274 w 293"/>
              <a:gd name="T25" fmla="*/ 362 h 522"/>
              <a:gd name="T26" fmla="*/ 280 w 293"/>
              <a:gd name="T27" fmla="*/ 381 h 522"/>
              <a:gd name="T28" fmla="*/ 277 w 293"/>
              <a:gd name="T29" fmla="*/ 404 h 522"/>
              <a:gd name="T30" fmla="*/ 275 w 293"/>
              <a:gd name="T31" fmla="*/ 417 h 522"/>
              <a:gd name="T32" fmla="*/ 283 w 293"/>
              <a:gd name="T33" fmla="*/ 432 h 522"/>
              <a:gd name="T34" fmla="*/ 244 w 293"/>
              <a:gd name="T35" fmla="*/ 438 h 522"/>
              <a:gd name="T36" fmla="*/ 199 w 293"/>
              <a:gd name="T37" fmla="*/ 438 h 522"/>
              <a:gd name="T38" fmla="*/ 170 w 293"/>
              <a:gd name="T39" fmla="*/ 438 h 522"/>
              <a:gd name="T40" fmla="*/ 138 w 293"/>
              <a:gd name="T41" fmla="*/ 438 h 522"/>
              <a:gd name="T42" fmla="*/ 71 w 293"/>
              <a:gd name="T43" fmla="*/ 438 h 522"/>
              <a:gd name="T44" fmla="*/ 77 w 293"/>
              <a:gd name="T45" fmla="*/ 465 h 522"/>
              <a:gd name="T46" fmla="*/ 83 w 293"/>
              <a:gd name="T47" fmla="*/ 491 h 522"/>
              <a:gd name="T48" fmla="*/ 85 w 293"/>
              <a:gd name="T49" fmla="*/ 502 h 522"/>
              <a:gd name="T50" fmla="*/ 79 w 293"/>
              <a:gd name="T51" fmla="*/ 511 h 522"/>
              <a:gd name="T52" fmla="*/ 83 w 293"/>
              <a:gd name="T53" fmla="*/ 514 h 522"/>
              <a:gd name="T54" fmla="*/ 53 w 293"/>
              <a:gd name="T55" fmla="*/ 522 h 522"/>
              <a:gd name="T56" fmla="*/ 44 w 293"/>
              <a:gd name="T57" fmla="*/ 518 h 522"/>
              <a:gd name="T58" fmla="*/ 56 w 293"/>
              <a:gd name="T59" fmla="*/ 519 h 522"/>
              <a:gd name="T60" fmla="*/ 52 w 293"/>
              <a:gd name="T61" fmla="*/ 505 h 522"/>
              <a:gd name="T62" fmla="*/ 44 w 293"/>
              <a:gd name="T63" fmla="*/ 494 h 522"/>
              <a:gd name="T64" fmla="*/ 45 w 293"/>
              <a:gd name="T65" fmla="*/ 477 h 522"/>
              <a:gd name="T66" fmla="*/ 35 w 293"/>
              <a:gd name="T67" fmla="*/ 481 h 522"/>
              <a:gd name="T68" fmla="*/ 27 w 293"/>
              <a:gd name="T69" fmla="*/ 513 h 522"/>
              <a:gd name="T70" fmla="*/ 22 w 293"/>
              <a:gd name="T71" fmla="*/ 507 h 522"/>
              <a:gd name="T72" fmla="*/ 13 w 293"/>
              <a:gd name="T73" fmla="*/ 506 h 522"/>
              <a:gd name="T74" fmla="*/ 6 w 293"/>
              <a:gd name="T75" fmla="*/ 509 h 522"/>
              <a:gd name="T76" fmla="*/ 3 w 293"/>
              <a:gd name="T77" fmla="*/ 438 h 522"/>
              <a:gd name="T78" fmla="*/ 2 w 293"/>
              <a:gd name="T79" fmla="*/ 390 h 522"/>
              <a:gd name="T80" fmla="*/ 0 w 293"/>
              <a:gd name="T81" fmla="*/ 340 h 522"/>
              <a:gd name="T82" fmla="*/ 4 w 293"/>
              <a:gd name="T83" fmla="*/ 295 h 522"/>
              <a:gd name="T84" fmla="*/ 10 w 293"/>
              <a:gd name="T85" fmla="*/ 227 h 522"/>
              <a:gd name="T86" fmla="*/ 13 w 293"/>
              <a:gd name="T87" fmla="*/ 188 h 522"/>
              <a:gd name="T88" fmla="*/ 18 w 293"/>
              <a:gd name="T89" fmla="*/ 138 h 522"/>
              <a:gd name="T90" fmla="*/ 22 w 293"/>
              <a:gd name="T91" fmla="*/ 101 h 522"/>
              <a:gd name="T92" fmla="*/ 26 w 293"/>
              <a:gd name="T93" fmla="*/ 60 h 522"/>
              <a:gd name="T94" fmla="*/ 30 w 293"/>
              <a:gd name="T95" fmla="*/ 13 h 522"/>
              <a:gd name="T96" fmla="*/ 22 w 293"/>
              <a:gd name="T97" fmla="*/ 1 h 522"/>
              <a:gd name="T98" fmla="*/ 71 w 293"/>
              <a:gd name="T99" fmla="*/ 1 h 522"/>
              <a:gd name="T100" fmla="*/ 103 w 293"/>
              <a:gd name="T101" fmla="*/ 1 h 522"/>
              <a:gd name="T102" fmla="*/ 138 w 293"/>
              <a:gd name="T103" fmla="*/ 2 h 522"/>
              <a:gd name="T104" fmla="*/ 177 w 293"/>
              <a:gd name="T105" fmla="*/ 2 h 522"/>
              <a:gd name="T106" fmla="*/ 234 w 293"/>
              <a:gd name="T107" fmla="*/ 3 h 522"/>
              <a:gd name="T108" fmla="*/ 240 w 293"/>
              <a:gd name="T109" fmla="*/ 42 h 522"/>
              <a:gd name="T110" fmla="*/ 242 w 293"/>
              <a:gd name="T111" fmla="*/ 53 h 522"/>
              <a:gd name="T112" fmla="*/ 249 w 293"/>
              <a:gd name="T113" fmla="*/ 101 h 522"/>
              <a:gd name="T114" fmla="*/ 252 w 293"/>
              <a:gd name="T115" fmla="*/ 121 h 522"/>
              <a:gd name="T116" fmla="*/ 259 w 293"/>
              <a:gd name="T117" fmla="*/ 166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93" h="522">
                <a:moveTo>
                  <a:pt x="260" y="172"/>
                </a:moveTo>
                <a:lnTo>
                  <a:pt x="264" y="205"/>
                </a:lnTo>
                <a:lnTo>
                  <a:pt x="265" y="207"/>
                </a:lnTo>
                <a:lnTo>
                  <a:pt x="269" y="233"/>
                </a:lnTo>
                <a:lnTo>
                  <a:pt x="274" y="244"/>
                </a:lnTo>
                <a:lnTo>
                  <a:pt x="272" y="245"/>
                </a:lnTo>
                <a:lnTo>
                  <a:pt x="273" y="247"/>
                </a:lnTo>
                <a:lnTo>
                  <a:pt x="277" y="262"/>
                </a:lnTo>
                <a:lnTo>
                  <a:pt x="282" y="269"/>
                </a:lnTo>
                <a:lnTo>
                  <a:pt x="284" y="272"/>
                </a:lnTo>
                <a:lnTo>
                  <a:pt x="287" y="282"/>
                </a:lnTo>
                <a:lnTo>
                  <a:pt x="286" y="287"/>
                </a:lnTo>
                <a:lnTo>
                  <a:pt x="283" y="292"/>
                </a:lnTo>
                <a:lnTo>
                  <a:pt x="293" y="300"/>
                </a:lnTo>
                <a:lnTo>
                  <a:pt x="290" y="303"/>
                </a:lnTo>
                <a:lnTo>
                  <a:pt x="286" y="305"/>
                </a:lnTo>
                <a:lnTo>
                  <a:pt x="287" y="307"/>
                </a:lnTo>
                <a:lnTo>
                  <a:pt x="279" y="314"/>
                </a:lnTo>
                <a:lnTo>
                  <a:pt x="280" y="319"/>
                </a:lnTo>
                <a:lnTo>
                  <a:pt x="279" y="321"/>
                </a:lnTo>
                <a:lnTo>
                  <a:pt x="278" y="329"/>
                </a:lnTo>
                <a:lnTo>
                  <a:pt x="277" y="335"/>
                </a:lnTo>
                <a:lnTo>
                  <a:pt x="273" y="340"/>
                </a:lnTo>
                <a:lnTo>
                  <a:pt x="272" y="352"/>
                </a:lnTo>
                <a:lnTo>
                  <a:pt x="273" y="354"/>
                </a:lnTo>
                <a:lnTo>
                  <a:pt x="274" y="362"/>
                </a:lnTo>
                <a:lnTo>
                  <a:pt x="279" y="370"/>
                </a:lnTo>
                <a:lnTo>
                  <a:pt x="280" y="381"/>
                </a:lnTo>
                <a:lnTo>
                  <a:pt x="277" y="402"/>
                </a:lnTo>
                <a:lnTo>
                  <a:pt x="277" y="404"/>
                </a:lnTo>
                <a:lnTo>
                  <a:pt x="274" y="407"/>
                </a:lnTo>
                <a:lnTo>
                  <a:pt x="275" y="417"/>
                </a:lnTo>
                <a:lnTo>
                  <a:pt x="282" y="429"/>
                </a:lnTo>
                <a:lnTo>
                  <a:pt x="283" y="432"/>
                </a:lnTo>
                <a:lnTo>
                  <a:pt x="284" y="437"/>
                </a:lnTo>
                <a:lnTo>
                  <a:pt x="244" y="438"/>
                </a:lnTo>
                <a:lnTo>
                  <a:pt x="243" y="438"/>
                </a:lnTo>
                <a:lnTo>
                  <a:pt x="199" y="438"/>
                </a:lnTo>
                <a:lnTo>
                  <a:pt x="187" y="438"/>
                </a:lnTo>
                <a:lnTo>
                  <a:pt x="170" y="438"/>
                </a:lnTo>
                <a:lnTo>
                  <a:pt x="146" y="438"/>
                </a:lnTo>
                <a:lnTo>
                  <a:pt x="138" y="438"/>
                </a:lnTo>
                <a:lnTo>
                  <a:pt x="107" y="438"/>
                </a:lnTo>
                <a:lnTo>
                  <a:pt x="71" y="438"/>
                </a:lnTo>
                <a:lnTo>
                  <a:pt x="69" y="454"/>
                </a:lnTo>
                <a:lnTo>
                  <a:pt x="77" y="465"/>
                </a:lnTo>
                <a:lnTo>
                  <a:pt x="88" y="475"/>
                </a:lnTo>
                <a:lnTo>
                  <a:pt x="83" y="491"/>
                </a:lnTo>
                <a:lnTo>
                  <a:pt x="90" y="499"/>
                </a:lnTo>
                <a:lnTo>
                  <a:pt x="85" y="502"/>
                </a:lnTo>
                <a:lnTo>
                  <a:pt x="83" y="510"/>
                </a:lnTo>
                <a:lnTo>
                  <a:pt x="79" y="511"/>
                </a:lnTo>
                <a:lnTo>
                  <a:pt x="79" y="513"/>
                </a:lnTo>
                <a:lnTo>
                  <a:pt x="83" y="514"/>
                </a:lnTo>
                <a:lnTo>
                  <a:pt x="75" y="516"/>
                </a:lnTo>
                <a:lnTo>
                  <a:pt x="53" y="522"/>
                </a:lnTo>
                <a:lnTo>
                  <a:pt x="36" y="522"/>
                </a:lnTo>
                <a:lnTo>
                  <a:pt x="44" y="518"/>
                </a:lnTo>
                <a:lnTo>
                  <a:pt x="48" y="520"/>
                </a:lnTo>
                <a:lnTo>
                  <a:pt x="56" y="519"/>
                </a:lnTo>
                <a:lnTo>
                  <a:pt x="59" y="516"/>
                </a:lnTo>
                <a:lnTo>
                  <a:pt x="52" y="505"/>
                </a:lnTo>
                <a:lnTo>
                  <a:pt x="46" y="502"/>
                </a:lnTo>
                <a:lnTo>
                  <a:pt x="44" y="494"/>
                </a:lnTo>
                <a:lnTo>
                  <a:pt x="46" y="487"/>
                </a:lnTo>
                <a:lnTo>
                  <a:pt x="45" y="477"/>
                </a:lnTo>
                <a:lnTo>
                  <a:pt x="38" y="472"/>
                </a:lnTo>
                <a:lnTo>
                  <a:pt x="35" y="481"/>
                </a:lnTo>
                <a:lnTo>
                  <a:pt x="31" y="485"/>
                </a:lnTo>
                <a:lnTo>
                  <a:pt x="27" y="513"/>
                </a:lnTo>
                <a:lnTo>
                  <a:pt x="21" y="512"/>
                </a:lnTo>
                <a:lnTo>
                  <a:pt x="22" y="507"/>
                </a:lnTo>
                <a:lnTo>
                  <a:pt x="14" y="504"/>
                </a:lnTo>
                <a:lnTo>
                  <a:pt x="13" y="506"/>
                </a:lnTo>
                <a:lnTo>
                  <a:pt x="8" y="505"/>
                </a:lnTo>
                <a:lnTo>
                  <a:pt x="6" y="509"/>
                </a:lnTo>
                <a:lnTo>
                  <a:pt x="5" y="466"/>
                </a:lnTo>
                <a:lnTo>
                  <a:pt x="3" y="438"/>
                </a:lnTo>
                <a:lnTo>
                  <a:pt x="3" y="425"/>
                </a:lnTo>
                <a:lnTo>
                  <a:pt x="2" y="390"/>
                </a:lnTo>
                <a:lnTo>
                  <a:pt x="0" y="361"/>
                </a:lnTo>
                <a:lnTo>
                  <a:pt x="0" y="340"/>
                </a:lnTo>
                <a:lnTo>
                  <a:pt x="3" y="304"/>
                </a:lnTo>
                <a:lnTo>
                  <a:pt x="4" y="295"/>
                </a:lnTo>
                <a:lnTo>
                  <a:pt x="7" y="265"/>
                </a:lnTo>
                <a:lnTo>
                  <a:pt x="10" y="227"/>
                </a:lnTo>
                <a:lnTo>
                  <a:pt x="10" y="220"/>
                </a:lnTo>
                <a:lnTo>
                  <a:pt x="13" y="188"/>
                </a:lnTo>
                <a:lnTo>
                  <a:pt x="16" y="161"/>
                </a:lnTo>
                <a:lnTo>
                  <a:pt x="18" y="138"/>
                </a:lnTo>
                <a:lnTo>
                  <a:pt x="21" y="104"/>
                </a:lnTo>
                <a:lnTo>
                  <a:pt x="22" y="101"/>
                </a:lnTo>
                <a:lnTo>
                  <a:pt x="24" y="75"/>
                </a:lnTo>
                <a:lnTo>
                  <a:pt x="26" y="60"/>
                </a:lnTo>
                <a:lnTo>
                  <a:pt x="27" y="47"/>
                </a:lnTo>
                <a:lnTo>
                  <a:pt x="30" y="13"/>
                </a:lnTo>
                <a:lnTo>
                  <a:pt x="26" y="10"/>
                </a:lnTo>
                <a:lnTo>
                  <a:pt x="22" y="1"/>
                </a:lnTo>
                <a:lnTo>
                  <a:pt x="40" y="0"/>
                </a:lnTo>
                <a:lnTo>
                  <a:pt x="71" y="1"/>
                </a:lnTo>
                <a:lnTo>
                  <a:pt x="102" y="1"/>
                </a:lnTo>
                <a:lnTo>
                  <a:pt x="103" y="1"/>
                </a:lnTo>
                <a:lnTo>
                  <a:pt x="134" y="2"/>
                </a:lnTo>
                <a:lnTo>
                  <a:pt x="138" y="2"/>
                </a:lnTo>
                <a:lnTo>
                  <a:pt x="176" y="2"/>
                </a:lnTo>
                <a:lnTo>
                  <a:pt x="177" y="2"/>
                </a:lnTo>
                <a:lnTo>
                  <a:pt x="212" y="2"/>
                </a:lnTo>
                <a:lnTo>
                  <a:pt x="234" y="3"/>
                </a:lnTo>
                <a:lnTo>
                  <a:pt x="236" y="16"/>
                </a:lnTo>
                <a:lnTo>
                  <a:pt x="240" y="42"/>
                </a:lnTo>
                <a:lnTo>
                  <a:pt x="241" y="46"/>
                </a:lnTo>
                <a:lnTo>
                  <a:pt x="242" y="53"/>
                </a:lnTo>
                <a:lnTo>
                  <a:pt x="246" y="79"/>
                </a:lnTo>
                <a:lnTo>
                  <a:pt x="249" y="101"/>
                </a:lnTo>
                <a:lnTo>
                  <a:pt x="251" y="114"/>
                </a:lnTo>
                <a:lnTo>
                  <a:pt x="252" y="121"/>
                </a:lnTo>
                <a:lnTo>
                  <a:pt x="256" y="148"/>
                </a:lnTo>
                <a:lnTo>
                  <a:pt x="259" y="166"/>
                </a:lnTo>
                <a:lnTo>
                  <a:pt x="260" y="172"/>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69" name="Freeform 32"/>
          <p:cNvSpPr>
            <a:spLocks/>
          </p:cNvSpPr>
          <p:nvPr/>
        </p:nvSpPr>
        <p:spPr bwMode="auto">
          <a:xfrm>
            <a:off x="8406130" y="4267333"/>
            <a:ext cx="619918" cy="583247"/>
          </a:xfrm>
          <a:custGeom>
            <a:avLst/>
            <a:gdLst>
              <a:gd name="T0" fmla="*/ 241 w 407"/>
              <a:gd name="T1" fmla="*/ 0 h 382"/>
              <a:gd name="T2" fmla="*/ 286 w 407"/>
              <a:gd name="T3" fmla="*/ 0 h 382"/>
              <a:gd name="T4" fmla="*/ 360 w 407"/>
              <a:gd name="T5" fmla="*/ 0 h 382"/>
              <a:gd name="T6" fmla="*/ 372 w 407"/>
              <a:gd name="T7" fmla="*/ 12 h 382"/>
              <a:gd name="T8" fmla="*/ 362 w 407"/>
              <a:gd name="T9" fmla="*/ 33 h 382"/>
              <a:gd name="T10" fmla="*/ 347 w 407"/>
              <a:gd name="T11" fmla="*/ 55 h 382"/>
              <a:gd name="T12" fmla="*/ 400 w 407"/>
              <a:gd name="T13" fmla="*/ 54 h 382"/>
              <a:gd name="T14" fmla="*/ 399 w 407"/>
              <a:gd name="T15" fmla="*/ 65 h 382"/>
              <a:gd name="T16" fmla="*/ 401 w 407"/>
              <a:gd name="T17" fmla="*/ 75 h 382"/>
              <a:gd name="T18" fmla="*/ 385 w 407"/>
              <a:gd name="T19" fmla="*/ 81 h 382"/>
              <a:gd name="T20" fmla="*/ 390 w 407"/>
              <a:gd name="T21" fmla="*/ 92 h 382"/>
              <a:gd name="T22" fmla="*/ 384 w 407"/>
              <a:gd name="T23" fmla="*/ 108 h 382"/>
              <a:gd name="T24" fmla="*/ 374 w 407"/>
              <a:gd name="T25" fmla="*/ 108 h 382"/>
              <a:gd name="T26" fmla="*/ 371 w 407"/>
              <a:gd name="T27" fmla="*/ 112 h 382"/>
              <a:gd name="T28" fmla="*/ 363 w 407"/>
              <a:gd name="T29" fmla="*/ 122 h 382"/>
              <a:gd name="T30" fmla="*/ 368 w 407"/>
              <a:gd name="T31" fmla="*/ 119 h 382"/>
              <a:gd name="T32" fmla="*/ 369 w 407"/>
              <a:gd name="T33" fmla="*/ 131 h 382"/>
              <a:gd name="T34" fmla="*/ 368 w 407"/>
              <a:gd name="T35" fmla="*/ 143 h 382"/>
              <a:gd name="T36" fmla="*/ 364 w 407"/>
              <a:gd name="T37" fmla="*/ 150 h 382"/>
              <a:gd name="T38" fmla="*/ 352 w 407"/>
              <a:gd name="T39" fmla="*/ 164 h 382"/>
              <a:gd name="T40" fmla="*/ 352 w 407"/>
              <a:gd name="T41" fmla="*/ 178 h 382"/>
              <a:gd name="T42" fmla="*/ 342 w 407"/>
              <a:gd name="T43" fmla="*/ 183 h 382"/>
              <a:gd name="T44" fmla="*/ 340 w 407"/>
              <a:gd name="T45" fmla="*/ 192 h 382"/>
              <a:gd name="T46" fmla="*/ 334 w 407"/>
              <a:gd name="T47" fmla="*/ 186 h 382"/>
              <a:gd name="T48" fmla="*/ 340 w 407"/>
              <a:gd name="T49" fmla="*/ 199 h 382"/>
              <a:gd name="T50" fmla="*/ 331 w 407"/>
              <a:gd name="T51" fmla="*/ 197 h 382"/>
              <a:gd name="T52" fmla="*/ 333 w 407"/>
              <a:gd name="T53" fmla="*/ 211 h 382"/>
              <a:gd name="T54" fmla="*/ 331 w 407"/>
              <a:gd name="T55" fmla="*/ 226 h 382"/>
              <a:gd name="T56" fmla="*/ 321 w 407"/>
              <a:gd name="T57" fmla="*/ 238 h 382"/>
              <a:gd name="T58" fmla="*/ 317 w 407"/>
              <a:gd name="T59" fmla="*/ 240 h 382"/>
              <a:gd name="T60" fmla="*/ 302 w 407"/>
              <a:gd name="T61" fmla="*/ 247 h 382"/>
              <a:gd name="T62" fmla="*/ 311 w 407"/>
              <a:gd name="T63" fmla="*/ 257 h 382"/>
              <a:gd name="T64" fmla="*/ 306 w 407"/>
              <a:gd name="T65" fmla="*/ 263 h 382"/>
              <a:gd name="T66" fmla="*/ 289 w 407"/>
              <a:gd name="T67" fmla="*/ 276 h 382"/>
              <a:gd name="T68" fmla="*/ 297 w 407"/>
              <a:gd name="T69" fmla="*/ 297 h 382"/>
              <a:gd name="T70" fmla="*/ 292 w 407"/>
              <a:gd name="T71" fmla="*/ 304 h 382"/>
              <a:gd name="T72" fmla="*/ 282 w 407"/>
              <a:gd name="T73" fmla="*/ 305 h 382"/>
              <a:gd name="T74" fmla="*/ 285 w 407"/>
              <a:gd name="T75" fmla="*/ 316 h 382"/>
              <a:gd name="T76" fmla="*/ 278 w 407"/>
              <a:gd name="T77" fmla="*/ 324 h 382"/>
              <a:gd name="T78" fmla="*/ 281 w 407"/>
              <a:gd name="T79" fmla="*/ 334 h 382"/>
              <a:gd name="T80" fmla="*/ 279 w 407"/>
              <a:gd name="T81" fmla="*/ 337 h 382"/>
              <a:gd name="T82" fmla="*/ 289 w 407"/>
              <a:gd name="T83" fmla="*/ 333 h 382"/>
              <a:gd name="T84" fmla="*/ 287 w 407"/>
              <a:gd name="T85" fmla="*/ 356 h 382"/>
              <a:gd name="T86" fmla="*/ 288 w 407"/>
              <a:gd name="T87" fmla="*/ 358 h 382"/>
              <a:gd name="T88" fmla="*/ 286 w 407"/>
              <a:gd name="T89" fmla="*/ 376 h 382"/>
              <a:gd name="T90" fmla="*/ 274 w 407"/>
              <a:gd name="T91" fmla="*/ 382 h 382"/>
              <a:gd name="T92" fmla="*/ 208 w 407"/>
              <a:gd name="T93" fmla="*/ 381 h 382"/>
              <a:gd name="T94" fmla="*/ 113 w 407"/>
              <a:gd name="T95" fmla="*/ 380 h 382"/>
              <a:gd name="T96" fmla="*/ 66 w 407"/>
              <a:gd name="T97" fmla="*/ 380 h 382"/>
              <a:gd name="T98" fmla="*/ 43 w 407"/>
              <a:gd name="T99" fmla="*/ 319 h 382"/>
              <a:gd name="T100" fmla="*/ 34 w 407"/>
              <a:gd name="T101" fmla="*/ 322 h 382"/>
              <a:gd name="T102" fmla="*/ 28 w 407"/>
              <a:gd name="T103" fmla="*/ 321 h 382"/>
              <a:gd name="T104" fmla="*/ 22 w 407"/>
              <a:gd name="T105" fmla="*/ 320 h 382"/>
              <a:gd name="T106" fmla="*/ 19 w 407"/>
              <a:gd name="T107" fmla="*/ 319 h 382"/>
              <a:gd name="T108" fmla="*/ 13 w 407"/>
              <a:gd name="T109" fmla="*/ 312 h 382"/>
              <a:gd name="T110" fmla="*/ 12 w 407"/>
              <a:gd name="T111" fmla="*/ 252 h 382"/>
              <a:gd name="T112" fmla="*/ 14 w 407"/>
              <a:gd name="T113" fmla="*/ 171 h 382"/>
              <a:gd name="T114" fmla="*/ 12 w 407"/>
              <a:gd name="T115" fmla="*/ 94 h 382"/>
              <a:gd name="T116" fmla="*/ 4 w 407"/>
              <a:gd name="T117" fmla="*/ 37 h 382"/>
              <a:gd name="T118" fmla="*/ 61 w 407"/>
              <a:gd name="T119" fmla="*/ 0 h 382"/>
              <a:gd name="T120" fmla="*/ 108 w 407"/>
              <a:gd name="T121" fmla="*/ 0 h 382"/>
              <a:gd name="T122" fmla="*/ 171 w 407"/>
              <a:gd name="T123" fmla="*/ 0 h 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7" h="382">
                <a:moveTo>
                  <a:pt x="202" y="0"/>
                </a:moveTo>
                <a:lnTo>
                  <a:pt x="204" y="0"/>
                </a:lnTo>
                <a:lnTo>
                  <a:pt x="241" y="0"/>
                </a:lnTo>
                <a:lnTo>
                  <a:pt x="259" y="0"/>
                </a:lnTo>
                <a:lnTo>
                  <a:pt x="263" y="1"/>
                </a:lnTo>
                <a:lnTo>
                  <a:pt x="286" y="0"/>
                </a:lnTo>
                <a:lnTo>
                  <a:pt x="314" y="0"/>
                </a:lnTo>
                <a:lnTo>
                  <a:pt x="331" y="0"/>
                </a:lnTo>
                <a:lnTo>
                  <a:pt x="360" y="0"/>
                </a:lnTo>
                <a:lnTo>
                  <a:pt x="365" y="0"/>
                </a:lnTo>
                <a:lnTo>
                  <a:pt x="366" y="10"/>
                </a:lnTo>
                <a:lnTo>
                  <a:pt x="372" y="12"/>
                </a:lnTo>
                <a:lnTo>
                  <a:pt x="371" y="25"/>
                </a:lnTo>
                <a:lnTo>
                  <a:pt x="362" y="32"/>
                </a:lnTo>
                <a:lnTo>
                  <a:pt x="362" y="33"/>
                </a:lnTo>
                <a:lnTo>
                  <a:pt x="352" y="45"/>
                </a:lnTo>
                <a:lnTo>
                  <a:pt x="349" y="52"/>
                </a:lnTo>
                <a:lnTo>
                  <a:pt x="347" y="55"/>
                </a:lnTo>
                <a:lnTo>
                  <a:pt x="354" y="55"/>
                </a:lnTo>
                <a:lnTo>
                  <a:pt x="381" y="55"/>
                </a:lnTo>
                <a:lnTo>
                  <a:pt x="400" y="54"/>
                </a:lnTo>
                <a:lnTo>
                  <a:pt x="407" y="65"/>
                </a:lnTo>
                <a:lnTo>
                  <a:pt x="405" y="68"/>
                </a:lnTo>
                <a:lnTo>
                  <a:pt x="399" y="65"/>
                </a:lnTo>
                <a:lnTo>
                  <a:pt x="396" y="69"/>
                </a:lnTo>
                <a:lnTo>
                  <a:pt x="402" y="73"/>
                </a:lnTo>
                <a:lnTo>
                  <a:pt x="401" y="75"/>
                </a:lnTo>
                <a:lnTo>
                  <a:pt x="396" y="76"/>
                </a:lnTo>
                <a:lnTo>
                  <a:pt x="392" y="81"/>
                </a:lnTo>
                <a:lnTo>
                  <a:pt x="385" y="81"/>
                </a:lnTo>
                <a:lnTo>
                  <a:pt x="381" y="84"/>
                </a:lnTo>
                <a:lnTo>
                  <a:pt x="383" y="92"/>
                </a:lnTo>
                <a:lnTo>
                  <a:pt x="390" y="92"/>
                </a:lnTo>
                <a:lnTo>
                  <a:pt x="381" y="100"/>
                </a:lnTo>
                <a:lnTo>
                  <a:pt x="385" y="105"/>
                </a:lnTo>
                <a:lnTo>
                  <a:pt x="384" y="108"/>
                </a:lnTo>
                <a:lnTo>
                  <a:pt x="379" y="103"/>
                </a:lnTo>
                <a:lnTo>
                  <a:pt x="375" y="103"/>
                </a:lnTo>
                <a:lnTo>
                  <a:pt x="374" y="108"/>
                </a:lnTo>
                <a:lnTo>
                  <a:pt x="377" y="117"/>
                </a:lnTo>
                <a:lnTo>
                  <a:pt x="373" y="120"/>
                </a:lnTo>
                <a:lnTo>
                  <a:pt x="371" y="112"/>
                </a:lnTo>
                <a:lnTo>
                  <a:pt x="367" y="116"/>
                </a:lnTo>
                <a:lnTo>
                  <a:pt x="366" y="116"/>
                </a:lnTo>
                <a:lnTo>
                  <a:pt x="363" y="122"/>
                </a:lnTo>
                <a:lnTo>
                  <a:pt x="367" y="123"/>
                </a:lnTo>
                <a:lnTo>
                  <a:pt x="366" y="119"/>
                </a:lnTo>
                <a:lnTo>
                  <a:pt x="368" y="119"/>
                </a:lnTo>
                <a:lnTo>
                  <a:pt x="371" y="122"/>
                </a:lnTo>
                <a:lnTo>
                  <a:pt x="370" y="125"/>
                </a:lnTo>
                <a:lnTo>
                  <a:pt x="369" y="131"/>
                </a:lnTo>
                <a:lnTo>
                  <a:pt x="364" y="133"/>
                </a:lnTo>
                <a:lnTo>
                  <a:pt x="371" y="139"/>
                </a:lnTo>
                <a:lnTo>
                  <a:pt x="368" y="143"/>
                </a:lnTo>
                <a:lnTo>
                  <a:pt x="372" y="149"/>
                </a:lnTo>
                <a:lnTo>
                  <a:pt x="370" y="151"/>
                </a:lnTo>
                <a:lnTo>
                  <a:pt x="364" y="150"/>
                </a:lnTo>
                <a:lnTo>
                  <a:pt x="361" y="161"/>
                </a:lnTo>
                <a:lnTo>
                  <a:pt x="354" y="160"/>
                </a:lnTo>
                <a:lnTo>
                  <a:pt x="352" y="164"/>
                </a:lnTo>
                <a:lnTo>
                  <a:pt x="358" y="171"/>
                </a:lnTo>
                <a:lnTo>
                  <a:pt x="358" y="174"/>
                </a:lnTo>
                <a:lnTo>
                  <a:pt x="352" y="178"/>
                </a:lnTo>
                <a:lnTo>
                  <a:pt x="353" y="179"/>
                </a:lnTo>
                <a:lnTo>
                  <a:pt x="344" y="183"/>
                </a:lnTo>
                <a:lnTo>
                  <a:pt x="342" y="183"/>
                </a:lnTo>
                <a:lnTo>
                  <a:pt x="342" y="177"/>
                </a:lnTo>
                <a:lnTo>
                  <a:pt x="338" y="177"/>
                </a:lnTo>
                <a:lnTo>
                  <a:pt x="340" y="192"/>
                </a:lnTo>
                <a:lnTo>
                  <a:pt x="335" y="193"/>
                </a:lnTo>
                <a:lnTo>
                  <a:pt x="337" y="189"/>
                </a:lnTo>
                <a:lnTo>
                  <a:pt x="334" y="186"/>
                </a:lnTo>
                <a:lnTo>
                  <a:pt x="331" y="195"/>
                </a:lnTo>
                <a:lnTo>
                  <a:pt x="339" y="197"/>
                </a:lnTo>
                <a:lnTo>
                  <a:pt x="340" y="199"/>
                </a:lnTo>
                <a:lnTo>
                  <a:pt x="334" y="205"/>
                </a:lnTo>
                <a:lnTo>
                  <a:pt x="334" y="199"/>
                </a:lnTo>
                <a:lnTo>
                  <a:pt x="331" y="197"/>
                </a:lnTo>
                <a:lnTo>
                  <a:pt x="331" y="200"/>
                </a:lnTo>
                <a:lnTo>
                  <a:pt x="330" y="203"/>
                </a:lnTo>
                <a:lnTo>
                  <a:pt x="333" y="211"/>
                </a:lnTo>
                <a:lnTo>
                  <a:pt x="331" y="216"/>
                </a:lnTo>
                <a:lnTo>
                  <a:pt x="329" y="220"/>
                </a:lnTo>
                <a:lnTo>
                  <a:pt x="331" y="226"/>
                </a:lnTo>
                <a:lnTo>
                  <a:pt x="324" y="232"/>
                </a:lnTo>
                <a:lnTo>
                  <a:pt x="324" y="239"/>
                </a:lnTo>
                <a:lnTo>
                  <a:pt x="321" y="238"/>
                </a:lnTo>
                <a:lnTo>
                  <a:pt x="322" y="233"/>
                </a:lnTo>
                <a:lnTo>
                  <a:pt x="315" y="234"/>
                </a:lnTo>
                <a:lnTo>
                  <a:pt x="317" y="240"/>
                </a:lnTo>
                <a:lnTo>
                  <a:pt x="310" y="243"/>
                </a:lnTo>
                <a:lnTo>
                  <a:pt x="309" y="250"/>
                </a:lnTo>
                <a:lnTo>
                  <a:pt x="302" y="247"/>
                </a:lnTo>
                <a:lnTo>
                  <a:pt x="303" y="252"/>
                </a:lnTo>
                <a:lnTo>
                  <a:pt x="311" y="253"/>
                </a:lnTo>
                <a:lnTo>
                  <a:pt x="311" y="257"/>
                </a:lnTo>
                <a:lnTo>
                  <a:pt x="301" y="256"/>
                </a:lnTo>
                <a:lnTo>
                  <a:pt x="300" y="260"/>
                </a:lnTo>
                <a:lnTo>
                  <a:pt x="306" y="263"/>
                </a:lnTo>
                <a:lnTo>
                  <a:pt x="304" y="270"/>
                </a:lnTo>
                <a:lnTo>
                  <a:pt x="297" y="271"/>
                </a:lnTo>
                <a:lnTo>
                  <a:pt x="289" y="276"/>
                </a:lnTo>
                <a:lnTo>
                  <a:pt x="295" y="281"/>
                </a:lnTo>
                <a:lnTo>
                  <a:pt x="291" y="289"/>
                </a:lnTo>
                <a:lnTo>
                  <a:pt x="297" y="297"/>
                </a:lnTo>
                <a:lnTo>
                  <a:pt x="284" y="297"/>
                </a:lnTo>
                <a:lnTo>
                  <a:pt x="285" y="305"/>
                </a:lnTo>
                <a:lnTo>
                  <a:pt x="292" y="304"/>
                </a:lnTo>
                <a:lnTo>
                  <a:pt x="293" y="308"/>
                </a:lnTo>
                <a:lnTo>
                  <a:pt x="288" y="310"/>
                </a:lnTo>
                <a:lnTo>
                  <a:pt x="282" y="305"/>
                </a:lnTo>
                <a:lnTo>
                  <a:pt x="278" y="306"/>
                </a:lnTo>
                <a:lnTo>
                  <a:pt x="278" y="309"/>
                </a:lnTo>
                <a:lnTo>
                  <a:pt x="285" y="316"/>
                </a:lnTo>
                <a:lnTo>
                  <a:pt x="281" y="319"/>
                </a:lnTo>
                <a:lnTo>
                  <a:pt x="277" y="321"/>
                </a:lnTo>
                <a:lnTo>
                  <a:pt x="278" y="324"/>
                </a:lnTo>
                <a:lnTo>
                  <a:pt x="281" y="327"/>
                </a:lnTo>
                <a:lnTo>
                  <a:pt x="277" y="334"/>
                </a:lnTo>
                <a:lnTo>
                  <a:pt x="281" y="334"/>
                </a:lnTo>
                <a:lnTo>
                  <a:pt x="282" y="328"/>
                </a:lnTo>
                <a:lnTo>
                  <a:pt x="286" y="333"/>
                </a:lnTo>
                <a:lnTo>
                  <a:pt x="279" y="337"/>
                </a:lnTo>
                <a:lnTo>
                  <a:pt x="280" y="340"/>
                </a:lnTo>
                <a:lnTo>
                  <a:pt x="285" y="341"/>
                </a:lnTo>
                <a:lnTo>
                  <a:pt x="289" y="333"/>
                </a:lnTo>
                <a:lnTo>
                  <a:pt x="291" y="333"/>
                </a:lnTo>
                <a:lnTo>
                  <a:pt x="284" y="344"/>
                </a:lnTo>
                <a:lnTo>
                  <a:pt x="287" y="356"/>
                </a:lnTo>
                <a:lnTo>
                  <a:pt x="289" y="351"/>
                </a:lnTo>
                <a:lnTo>
                  <a:pt x="292" y="353"/>
                </a:lnTo>
                <a:lnTo>
                  <a:pt x="288" y="358"/>
                </a:lnTo>
                <a:lnTo>
                  <a:pt x="288" y="367"/>
                </a:lnTo>
                <a:lnTo>
                  <a:pt x="279" y="369"/>
                </a:lnTo>
                <a:lnTo>
                  <a:pt x="286" y="376"/>
                </a:lnTo>
                <a:lnTo>
                  <a:pt x="282" y="381"/>
                </a:lnTo>
                <a:lnTo>
                  <a:pt x="282" y="382"/>
                </a:lnTo>
                <a:lnTo>
                  <a:pt x="274" y="382"/>
                </a:lnTo>
                <a:lnTo>
                  <a:pt x="260" y="382"/>
                </a:lnTo>
                <a:lnTo>
                  <a:pt x="258" y="382"/>
                </a:lnTo>
                <a:lnTo>
                  <a:pt x="208" y="381"/>
                </a:lnTo>
                <a:lnTo>
                  <a:pt x="155" y="381"/>
                </a:lnTo>
                <a:lnTo>
                  <a:pt x="133" y="380"/>
                </a:lnTo>
                <a:lnTo>
                  <a:pt x="113" y="380"/>
                </a:lnTo>
                <a:lnTo>
                  <a:pt x="92" y="380"/>
                </a:lnTo>
                <a:lnTo>
                  <a:pt x="90" y="380"/>
                </a:lnTo>
                <a:lnTo>
                  <a:pt x="66" y="380"/>
                </a:lnTo>
                <a:lnTo>
                  <a:pt x="47" y="380"/>
                </a:lnTo>
                <a:lnTo>
                  <a:pt x="47" y="322"/>
                </a:lnTo>
                <a:lnTo>
                  <a:pt x="43" y="319"/>
                </a:lnTo>
                <a:lnTo>
                  <a:pt x="40" y="322"/>
                </a:lnTo>
                <a:lnTo>
                  <a:pt x="35" y="317"/>
                </a:lnTo>
                <a:lnTo>
                  <a:pt x="34" y="322"/>
                </a:lnTo>
                <a:lnTo>
                  <a:pt x="30" y="321"/>
                </a:lnTo>
                <a:lnTo>
                  <a:pt x="31" y="318"/>
                </a:lnTo>
                <a:lnTo>
                  <a:pt x="28" y="321"/>
                </a:lnTo>
                <a:lnTo>
                  <a:pt x="27" y="319"/>
                </a:lnTo>
                <a:lnTo>
                  <a:pt x="25" y="322"/>
                </a:lnTo>
                <a:lnTo>
                  <a:pt x="22" y="320"/>
                </a:lnTo>
                <a:lnTo>
                  <a:pt x="19" y="323"/>
                </a:lnTo>
                <a:lnTo>
                  <a:pt x="18" y="321"/>
                </a:lnTo>
                <a:lnTo>
                  <a:pt x="19" y="319"/>
                </a:lnTo>
                <a:lnTo>
                  <a:pt x="17" y="320"/>
                </a:lnTo>
                <a:lnTo>
                  <a:pt x="12" y="317"/>
                </a:lnTo>
                <a:lnTo>
                  <a:pt x="13" y="312"/>
                </a:lnTo>
                <a:lnTo>
                  <a:pt x="11" y="313"/>
                </a:lnTo>
                <a:lnTo>
                  <a:pt x="11" y="280"/>
                </a:lnTo>
                <a:lnTo>
                  <a:pt x="12" y="252"/>
                </a:lnTo>
                <a:lnTo>
                  <a:pt x="13" y="218"/>
                </a:lnTo>
                <a:lnTo>
                  <a:pt x="13" y="194"/>
                </a:lnTo>
                <a:lnTo>
                  <a:pt x="14" y="171"/>
                </a:lnTo>
                <a:lnTo>
                  <a:pt x="15" y="122"/>
                </a:lnTo>
                <a:lnTo>
                  <a:pt x="15" y="120"/>
                </a:lnTo>
                <a:lnTo>
                  <a:pt x="12" y="94"/>
                </a:lnTo>
                <a:lnTo>
                  <a:pt x="10" y="81"/>
                </a:lnTo>
                <a:lnTo>
                  <a:pt x="5" y="44"/>
                </a:lnTo>
                <a:lnTo>
                  <a:pt x="4" y="37"/>
                </a:lnTo>
                <a:lnTo>
                  <a:pt x="0" y="0"/>
                </a:lnTo>
                <a:lnTo>
                  <a:pt x="44" y="0"/>
                </a:lnTo>
                <a:lnTo>
                  <a:pt x="61" y="0"/>
                </a:lnTo>
                <a:lnTo>
                  <a:pt x="84" y="0"/>
                </a:lnTo>
                <a:lnTo>
                  <a:pt x="106" y="0"/>
                </a:lnTo>
                <a:lnTo>
                  <a:pt x="108" y="0"/>
                </a:lnTo>
                <a:lnTo>
                  <a:pt x="144" y="0"/>
                </a:lnTo>
                <a:lnTo>
                  <a:pt x="151" y="0"/>
                </a:lnTo>
                <a:lnTo>
                  <a:pt x="171" y="0"/>
                </a:lnTo>
                <a:lnTo>
                  <a:pt x="202"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0" name="Freeform 33"/>
          <p:cNvSpPr>
            <a:spLocks/>
          </p:cNvSpPr>
          <p:nvPr/>
        </p:nvSpPr>
        <p:spPr bwMode="auto">
          <a:xfrm>
            <a:off x="5888037" y="4181767"/>
            <a:ext cx="719455" cy="946467"/>
          </a:xfrm>
          <a:custGeom>
            <a:avLst/>
            <a:gdLst>
              <a:gd name="T0" fmla="*/ 0 w 472"/>
              <a:gd name="T1" fmla="*/ 492 h 619"/>
              <a:gd name="T2" fmla="*/ 8 w 472"/>
              <a:gd name="T3" fmla="*/ 468 h 619"/>
              <a:gd name="T4" fmla="*/ 16 w 472"/>
              <a:gd name="T5" fmla="*/ 467 h 619"/>
              <a:gd name="T6" fmla="*/ 29 w 472"/>
              <a:gd name="T7" fmla="*/ 447 h 619"/>
              <a:gd name="T8" fmla="*/ 25 w 472"/>
              <a:gd name="T9" fmla="*/ 436 h 619"/>
              <a:gd name="T10" fmla="*/ 13 w 472"/>
              <a:gd name="T11" fmla="*/ 433 h 619"/>
              <a:gd name="T12" fmla="*/ 12 w 472"/>
              <a:gd name="T13" fmla="*/ 409 h 619"/>
              <a:gd name="T14" fmla="*/ 10 w 472"/>
              <a:gd name="T15" fmla="*/ 399 h 619"/>
              <a:gd name="T16" fmla="*/ 15 w 472"/>
              <a:gd name="T17" fmla="*/ 390 h 619"/>
              <a:gd name="T18" fmla="*/ 24 w 472"/>
              <a:gd name="T19" fmla="*/ 377 h 619"/>
              <a:gd name="T20" fmla="*/ 26 w 472"/>
              <a:gd name="T21" fmla="*/ 360 h 619"/>
              <a:gd name="T22" fmla="*/ 26 w 472"/>
              <a:gd name="T23" fmla="*/ 343 h 619"/>
              <a:gd name="T24" fmla="*/ 31 w 472"/>
              <a:gd name="T25" fmla="*/ 326 h 619"/>
              <a:gd name="T26" fmla="*/ 56 w 472"/>
              <a:gd name="T27" fmla="*/ 300 h 619"/>
              <a:gd name="T28" fmla="*/ 39 w 472"/>
              <a:gd name="T29" fmla="*/ 279 h 619"/>
              <a:gd name="T30" fmla="*/ 36 w 472"/>
              <a:gd name="T31" fmla="*/ 271 h 619"/>
              <a:gd name="T32" fmla="*/ 28 w 472"/>
              <a:gd name="T33" fmla="*/ 251 h 619"/>
              <a:gd name="T34" fmla="*/ 15 w 472"/>
              <a:gd name="T35" fmla="*/ 233 h 619"/>
              <a:gd name="T36" fmla="*/ 17 w 472"/>
              <a:gd name="T37" fmla="*/ 211 h 619"/>
              <a:gd name="T38" fmla="*/ 19 w 472"/>
              <a:gd name="T39" fmla="*/ 205 h 619"/>
              <a:gd name="T40" fmla="*/ 17 w 472"/>
              <a:gd name="T41" fmla="*/ 180 h 619"/>
              <a:gd name="T42" fmla="*/ 13 w 472"/>
              <a:gd name="T43" fmla="*/ 152 h 619"/>
              <a:gd name="T44" fmla="*/ 9 w 472"/>
              <a:gd name="T45" fmla="*/ 131 h 619"/>
              <a:gd name="T46" fmla="*/ 13 w 472"/>
              <a:gd name="T47" fmla="*/ 124 h 619"/>
              <a:gd name="T48" fmla="*/ 8 w 472"/>
              <a:gd name="T49" fmla="*/ 107 h 619"/>
              <a:gd name="T50" fmla="*/ 20 w 472"/>
              <a:gd name="T51" fmla="*/ 93 h 619"/>
              <a:gd name="T52" fmla="*/ 26 w 472"/>
              <a:gd name="T53" fmla="*/ 96 h 619"/>
              <a:gd name="T54" fmla="*/ 46 w 472"/>
              <a:gd name="T55" fmla="*/ 107 h 619"/>
              <a:gd name="T56" fmla="*/ 57 w 472"/>
              <a:gd name="T57" fmla="*/ 97 h 619"/>
              <a:gd name="T58" fmla="*/ 63 w 472"/>
              <a:gd name="T59" fmla="*/ 1 h 619"/>
              <a:gd name="T60" fmla="*/ 186 w 472"/>
              <a:gd name="T61" fmla="*/ 1 h 619"/>
              <a:gd name="T62" fmla="*/ 333 w 472"/>
              <a:gd name="T63" fmla="*/ 0 h 619"/>
              <a:gd name="T64" fmla="*/ 472 w 472"/>
              <a:gd name="T65" fmla="*/ 1 h 619"/>
              <a:gd name="T66" fmla="*/ 356 w 472"/>
              <a:gd name="T67" fmla="*/ 619 h 619"/>
              <a:gd name="T68" fmla="*/ 282 w 472"/>
              <a:gd name="T69" fmla="*/ 609 h 6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72" h="619">
                <a:moveTo>
                  <a:pt x="121" y="542"/>
                </a:moveTo>
                <a:lnTo>
                  <a:pt x="0" y="492"/>
                </a:lnTo>
                <a:lnTo>
                  <a:pt x="1" y="478"/>
                </a:lnTo>
                <a:lnTo>
                  <a:pt x="8" y="468"/>
                </a:lnTo>
                <a:lnTo>
                  <a:pt x="9" y="465"/>
                </a:lnTo>
                <a:lnTo>
                  <a:pt x="16" y="467"/>
                </a:lnTo>
                <a:lnTo>
                  <a:pt x="24" y="464"/>
                </a:lnTo>
                <a:lnTo>
                  <a:pt x="29" y="447"/>
                </a:lnTo>
                <a:lnTo>
                  <a:pt x="28" y="440"/>
                </a:lnTo>
                <a:lnTo>
                  <a:pt x="25" y="436"/>
                </a:lnTo>
                <a:lnTo>
                  <a:pt x="24" y="434"/>
                </a:lnTo>
                <a:lnTo>
                  <a:pt x="13" y="433"/>
                </a:lnTo>
                <a:lnTo>
                  <a:pt x="9" y="428"/>
                </a:lnTo>
                <a:lnTo>
                  <a:pt x="12" y="409"/>
                </a:lnTo>
                <a:lnTo>
                  <a:pt x="7" y="404"/>
                </a:lnTo>
                <a:lnTo>
                  <a:pt x="10" y="399"/>
                </a:lnTo>
                <a:lnTo>
                  <a:pt x="7" y="393"/>
                </a:lnTo>
                <a:lnTo>
                  <a:pt x="15" y="390"/>
                </a:lnTo>
                <a:lnTo>
                  <a:pt x="16" y="387"/>
                </a:lnTo>
                <a:lnTo>
                  <a:pt x="24" y="377"/>
                </a:lnTo>
                <a:lnTo>
                  <a:pt x="23" y="364"/>
                </a:lnTo>
                <a:lnTo>
                  <a:pt x="26" y="360"/>
                </a:lnTo>
                <a:lnTo>
                  <a:pt x="23" y="344"/>
                </a:lnTo>
                <a:lnTo>
                  <a:pt x="26" y="343"/>
                </a:lnTo>
                <a:lnTo>
                  <a:pt x="23" y="335"/>
                </a:lnTo>
                <a:lnTo>
                  <a:pt x="31" y="326"/>
                </a:lnTo>
                <a:lnTo>
                  <a:pt x="31" y="319"/>
                </a:lnTo>
                <a:lnTo>
                  <a:pt x="56" y="300"/>
                </a:lnTo>
                <a:lnTo>
                  <a:pt x="55" y="295"/>
                </a:lnTo>
                <a:lnTo>
                  <a:pt x="39" y="279"/>
                </a:lnTo>
                <a:lnTo>
                  <a:pt x="35" y="278"/>
                </a:lnTo>
                <a:lnTo>
                  <a:pt x="36" y="271"/>
                </a:lnTo>
                <a:lnTo>
                  <a:pt x="31" y="263"/>
                </a:lnTo>
                <a:lnTo>
                  <a:pt x="28" y="251"/>
                </a:lnTo>
                <a:lnTo>
                  <a:pt x="22" y="245"/>
                </a:lnTo>
                <a:lnTo>
                  <a:pt x="15" y="233"/>
                </a:lnTo>
                <a:lnTo>
                  <a:pt x="15" y="216"/>
                </a:lnTo>
                <a:lnTo>
                  <a:pt x="17" y="211"/>
                </a:lnTo>
                <a:lnTo>
                  <a:pt x="14" y="208"/>
                </a:lnTo>
                <a:lnTo>
                  <a:pt x="19" y="205"/>
                </a:lnTo>
                <a:lnTo>
                  <a:pt x="20" y="199"/>
                </a:lnTo>
                <a:lnTo>
                  <a:pt x="17" y="180"/>
                </a:lnTo>
                <a:lnTo>
                  <a:pt x="11" y="165"/>
                </a:lnTo>
                <a:lnTo>
                  <a:pt x="13" y="152"/>
                </a:lnTo>
                <a:lnTo>
                  <a:pt x="10" y="148"/>
                </a:lnTo>
                <a:lnTo>
                  <a:pt x="9" y="131"/>
                </a:lnTo>
                <a:lnTo>
                  <a:pt x="9" y="126"/>
                </a:lnTo>
                <a:lnTo>
                  <a:pt x="13" y="124"/>
                </a:lnTo>
                <a:lnTo>
                  <a:pt x="7" y="116"/>
                </a:lnTo>
                <a:lnTo>
                  <a:pt x="8" y="107"/>
                </a:lnTo>
                <a:lnTo>
                  <a:pt x="5" y="101"/>
                </a:lnTo>
                <a:lnTo>
                  <a:pt x="20" y="93"/>
                </a:lnTo>
                <a:lnTo>
                  <a:pt x="25" y="93"/>
                </a:lnTo>
                <a:lnTo>
                  <a:pt x="26" y="96"/>
                </a:lnTo>
                <a:lnTo>
                  <a:pt x="36" y="94"/>
                </a:lnTo>
                <a:lnTo>
                  <a:pt x="46" y="107"/>
                </a:lnTo>
                <a:lnTo>
                  <a:pt x="54" y="107"/>
                </a:lnTo>
                <a:lnTo>
                  <a:pt x="57" y="97"/>
                </a:lnTo>
                <a:lnTo>
                  <a:pt x="63" y="89"/>
                </a:lnTo>
                <a:lnTo>
                  <a:pt x="63" y="1"/>
                </a:lnTo>
                <a:lnTo>
                  <a:pt x="157" y="1"/>
                </a:lnTo>
                <a:lnTo>
                  <a:pt x="186" y="1"/>
                </a:lnTo>
                <a:lnTo>
                  <a:pt x="282" y="1"/>
                </a:lnTo>
                <a:lnTo>
                  <a:pt x="333" y="0"/>
                </a:lnTo>
                <a:lnTo>
                  <a:pt x="394" y="1"/>
                </a:lnTo>
                <a:lnTo>
                  <a:pt x="472" y="1"/>
                </a:lnTo>
                <a:lnTo>
                  <a:pt x="472" y="619"/>
                </a:lnTo>
                <a:lnTo>
                  <a:pt x="356" y="619"/>
                </a:lnTo>
                <a:lnTo>
                  <a:pt x="306" y="619"/>
                </a:lnTo>
                <a:lnTo>
                  <a:pt x="282" y="609"/>
                </a:lnTo>
                <a:lnTo>
                  <a:pt x="121" y="542"/>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1" name="Freeform 34"/>
          <p:cNvSpPr>
            <a:spLocks/>
          </p:cNvSpPr>
          <p:nvPr/>
        </p:nvSpPr>
        <p:spPr bwMode="auto">
          <a:xfrm>
            <a:off x="4690110" y="3348806"/>
            <a:ext cx="1283493" cy="1578610"/>
          </a:xfrm>
          <a:custGeom>
            <a:avLst/>
            <a:gdLst>
              <a:gd name="T0" fmla="*/ 417 w 842"/>
              <a:gd name="T1" fmla="*/ 379 h 1034"/>
              <a:gd name="T2" fmla="*/ 593 w 842"/>
              <a:gd name="T3" fmla="*/ 550 h 1034"/>
              <a:gd name="T4" fmla="*/ 801 w 842"/>
              <a:gd name="T5" fmla="*/ 779 h 1034"/>
              <a:gd name="T6" fmla="*/ 822 w 842"/>
              <a:gd name="T7" fmla="*/ 817 h 1034"/>
              <a:gd name="T8" fmla="*/ 842 w 842"/>
              <a:gd name="T9" fmla="*/ 846 h 1034"/>
              <a:gd name="T10" fmla="*/ 812 w 842"/>
              <a:gd name="T11" fmla="*/ 889 h 1034"/>
              <a:gd name="T12" fmla="*/ 810 w 842"/>
              <a:gd name="T13" fmla="*/ 923 h 1034"/>
              <a:gd name="T14" fmla="*/ 796 w 842"/>
              <a:gd name="T15" fmla="*/ 945 h 1034"/>
              <a:gd name="T16" fmla="*/ 799 w 842"/>
              <a:gd name="T17" fmla="*/ 979 h 1034"/>
              <a:gd name="T18" fmla="*/ 815 w 842"/>
              <a:gd name="T19" fmla="*/ 993 h 1034"/>
              <a:gd name="T20" fmla="*/ 794 w 842"/>
              <a:gd name="T21" fmla="*/ 1014 h 1034"/>
              <a:gd name="T22" fmla="*/ 591 w 842"/>
              <a:gd name="T23" fmla="*/ 1017 h 1034"/>
              <a:gd name="T24" fmla="*/ 580 w 842"/>
              <a:gd name="T25" fmla="*/ 970 h 1034"/>
              <a:gd name="T26" fmla="*/ 549 w 842"/>
              <a:gd name="T27" fmla="*/ 933 h 1034"/>
              <a:gd name="T28" fmla="*/ 492 w 842"/>
              <a:gd name="T29" fmla="*/ 903 h 1034"/>
              <a:gd name="T30" fmla="*/ 481 w 842"/>
              <a:gd name="T31" fmla="*/ 870 h 1034"/>
              <a:gd name="T32" fmla="*/ 448 w 842"/>
              <a:gd name="T33" fmla="*/ 869 h 1034"/>
              <a:gd name="T34" fmla="*/ 393 w 842"/>
              <a:gd name="T35" fmla="*/ 828 h 1034"/>
              <a:gd name="T36" fmla="*/ 361 w 842"/>
              <a:gd name="T37" fmla="*/ 824 h 1034"/>
              <a:gd name="T38" fmla="*/ 308 w 842"/>
              <a:gd name="T39" fmla="*/ 811 h 1034"/>
              <a:gd name="T40" fmla="*/ 307 w 842"/>
              <a:gd name="T41" fmla="*/ 775 h 1034"/>
              <a:gd name="T42" fmla="*/ 299 w 842"/>
              <a:gd name="T43" fmla="*/ 748 h 1034"/>
              <a:gd name="T44" fmla="*/ 279 w 842"/>
              <a:gd name="T45" fmla="*/ 714 h 1034"/>
              <a:gd name="T46" fmla="*/ 242 w 842"/>
              <a:gd name="T47" fmla="*/ 668 h 1034"/>
              <a:gd name="T48" fmla="*/ 206 w 842"/>
              <a:gd name="T49" fmla="*/ 622 h 1034"/>
              <a:gd name="T50" fmla="*/ 200 w 842"/>
              <a:gd name="T51" fmla="*/ 592 h 1034"/>
              <a:gd name="T52" fmla="*/ 215 w 842"/>
              <a:gd name="T53" fmla="*/ 568 h 1034"/>
              <a:gd name="T54" fmla="*/ 180 w 842"/>
              <a:gd name="T55" fmla="*/ 544 h 1034"/>
              <a:gd name="T56" fmla="*/ 165 w 842"/>
              <a:gd name="T57" fmla="*/ 507 h 1034"/>
              <a:gd name="T58" fmla="*/ 157 w 842"/>
              <a:gd name="T59" fmla="*/ 469 h 1034"/>
              <a:gd name="T60" fmla="*/ 167 w 842"/>
              <a:gd name="T61" fmla="*/ 469 h 1034"/>
              <a:gd name="T62" fmla="*/ 177 w 842"/>
              <a:gd name="T63" fmla="*/ 484 h 1034"/>
              <a:gd name="T64" fmla="*/ 193 w 842"/>
              <a:gd name="T65" fmla="*/ 498 h 1034"/>
              <a:gd name="T66" fmla="*/ 185 w 842"/>
              <a:gd name="T67" fmla="*/ 473 h 1034"/>
              <a:gd name="T68" fmla="*/ 171 w 842"/>
              <a:gd name="T69" fmla="*/ 461 h 1034"/>
              <a:gd name="T70" fmla="*/ 163 w 842"/>
              <a:gd name="T71" fmla="*/ 441 h 1034"/>
              <a:gd name="T72" fmla="*/ 176 w 842"/>
              <a:gd name="T73" fmla="*/ 430 h 1034"/>
              <a:gd name="T74" fmla="*/ 157 w 842"/>
              <a:gd name="T75" fmla="*/ 436 h 1034"/>
              <a:gd name="T76" fmla="*/ 161 w 842"/>
              <a:gd name="T77" fmla="*/ 453 h 1034"/>
              <a:gd name="T78" fmla="*/ 145 w 842"/>
              <a:gd name="T79" fmla="*/ 448 h 1034"/>
              <a:gd name="T80" fmla="*/ 118 w 842"/>
              <a:gd name="T81" fmla="*/ 437 h 1034"/>
              <a:gd name="T82" fmla="*/ 116 w 842"/>
              <a:gd name="T83" fmla="*/ 405 h 1034"/>
              <a:gd name="T84" fmla="*/ 106 w 842"/>
              <a:gd name="T85" fmla="*/ 390 h 1034"/>
              <a:gd name="T86" fmla="*/ 60 w 842"/>
              <a:gd name="T87" fmla="*/ 323 h 1034"/>
              <a:gd name="T88" fmla="*/ 48 w 842"/>
              <a:gd name="T89" fmla="*/ 249 h 1034"/>
              <a:gd name="T90" fmla="*/ 28 w 842"/>
              <a:gd name="T91" fmla="*/ 216 h 1034"/>
              <a:gd name="T92" fmla="*/ 0 w 842"/>
              <a:gd name="T93" fmla="*/ 171 h 1034"/>
              <a:gd name="T94" fmla="*/ 19 w 842"/>
              <a:gd name="T95" fmla="*/ 96 h 1034"/>
              <a:gd name="T96" fmla="*/ 22 w 842"/>
              <a:gd name="T97" fmla="*/ 32 h 1034"/>
              <a:gd name="T98" fmla="*/ 49 w 842"/>
              <a:gd name="T99" fmla="*/ 1 h 1034"/>
              <a:gd name="T100" fmla="*/ 243 w 842"/>
              <a:gd name="T101" fmla="*/ 1 h 1034"/>
              <a:gd name="T102" fmla="*/ 361 w 842"/>
              <a:gd name="T103" fmla="*/ 294 h 1034"/>
              <a:gd name="T104" fmla="*/ 362 w 842"/>
              <a:gd name="T105" fmla="*/ 328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842" h="1034">
                <a:moveTo>
                  <a:pt x="362" y="328"/>
                </a:moveTo>
                <a:lnTo>
                  <a:pt x="371" y="338"/>
                </a:lnTo>
                <a:lnTo>
                  <a:pt x="396" y="360"/>
                </a:lnTo>
                <a:lnTo>
                  <a:pt x="417" y="379"/>
                </a:lnTo>
                <a:lnTo>
                  <a:pt x="431" y="392"/>
                </a:lnTo>
                <a:lnTo>
                  <a:pt x="490" y="449"/>
                </a:lnTo>
                <a:lnTo>
                  <a:pt x="539" y="496"/>
                </a:lnTo>
                <a:lnTo>
                  <a:pt x="593" y="550"/>
                </a:lnTo>
                <a:lnTo>
                  <a:pt x="697" y="656"/>
                </a:lnTo>
                <a:lnTo>
                  <a:pt x="719" y="678"/>
                </a:lnTo>
                <a:lnTo>
                  <a:pt x="801" y="764"/>
                </a:lnTo>
                <a:lnTo>
                  <a:pt x="801" y="779"/>
                </a:lnTo>
                <a:lnTo>
                  <a:pt x="808" y="791"/>
                </a:lnTo>
                <a:lnTo>
                  <a:pt x="814" y="797"/>
                </a:lnTo>
                <a:lnTo>
                  <a:pt x="817" y="809"/>
                </a:lnTo>
                <a:lnTo>
                  <a:pt x="822" y="817"/>
                </a:lnTo>
                <a:lnTo>
                  <a:pt x="821" y="824"/>
                </a:lnTo>
                <a:lnTo>
                  <a:pt x="825" y="825"/>
                </a:lnTo>
                <a:lnTo>
                  <a:pt x="841" y="841"/>
                </a:lnTo>
                <a:lnTo>
                  <a:pt x="842" y="846"/>
                </a:lnTo>
                <a:lnTo>
                  <a:pt x="817" y="865"/>
                </a:lnTo>
                <a:lnTo>
                  <a:pt x="817" y="872"/>
                </a:lnTo>
                <a:lnTo>
                  <a:pt x="809" y="881"/>
                </a:lnTo>
                <a:lnTo>
                  <a:pt x="812" y="889"/>
                </a:lnTo>
                <a:lnTo>
                  <a:pt x="809" y="890"/>
                </a:lnTo>
                <a:lnTo>
                  <a:pt x="812" y="906"/>
                </a:lnTo>
                <a:lnTo>
                  <a:pt x="809" y="910"/>
                </a:lnTo>
                <a:lnTo>
                  <a:pt x="810" y="923"/>
                </a:lnTo>
                <a:lnTo>
                  <a:pt x="802" y="933"/>
                </a:lnTo>
                <a:lnTo>
                  <a:pt x="801" y="936"/>
                </a:lnTo>
                <a:lnTo>
                  <a:pt x="793" y="939"/>
                </a:lnTo>
                <a:lnTo>
                  <a:pt x="796" y="945"/>
                </a:lnTo>
                <a:lnTo>
                  <a:pt x="793" y="950"/>
                </a:lnTo>
                <a:lnTo>
                  <a:pt x="798" y="955"/>
                </a:lnTo>
                <a:lnTo>
                  <a:pt x="795" y="974"/>
                </a:lnTo>
                <a:lnTo>
                  <a:pt x="799" y="979"/>
                </a:lnTo>
                <a:lnTo>
                  <a:pt x="810" y="980"/>
                </a:lnTo>
                <a:lnTo>
                  <a:pt x="811" y="982"/>
                </a:lnTo>
                <a:lnTo>
                  <a:pt x="814" y="986"/>
                </a:lnTo>
                <a:lnTo>
                  <a:pt x="815" y="993"/>
                </a:lnTo>
                <a:lnTo>
                  <a:pt x="810" y="1010"/>
                </a:lnTo>
                <a:lnTo>
                  <a:pt x="802" y="1013"/>
                </a:lnTo>
                <a:lnTo>
                  <a:pt x="795" y="1011"/>
                </a:lnTo>
                <a:lnTo>
                  <a:pt x="794" y="1014"/>
                </a:lnTo>
                <a:lnTo>
                  <a:pt x="680" y="1025"/>
                </a:lnTo>
                <a:lnTo>
                  <a:pt x="597" y="1034"/>
                </a:lnTo>
                <a:lnTo>
                  <a:pt x="594" y="1020"/>
                </a:lnTo>
                <a:lnTo>
                  <a:pt x="591" y="1017"/>
                </a:lnTo>
                <a:lnTo>
                  <a:pt x="587" y="1020"/>
                </a:lnTo>
                <a:lnTo>
                  <a:pt x="584" y="1001"/>
                </a:lnTo>
                <a:lnTo>
                  <a:pt x="586" y="994"/>
                </a:lnTo>
                <a:lnTo>
                  <a:pt x="580" y="970"/>
                </a:lnTo>
                <a:lnTo>
                  <a:pt x="568" y="950"/>
                </a:lnTo>
                <a:lnTo>
                  <a:pt x="558" y="941"/>
                </a:lnTo>
                <a:lnTo>
                  <a:pt x="554" y="934"/>
                </a:lnTo>
                <a:lnTo>
                  <a:pt x="549" y="933"/>
                </a:lnTo>
                <a:lnTo>
                  <a:pt x="543" y="924"/>
                </a:lnTo>
                <a:lnTo>
                  <a:pt x="515" y="903"/>
                </a:lnTo>
                <a:lnTo>
                  <a:pt x="503" y="906"/>
                </a:lnTo>
                <a:lnTo>
                  <a:pt x="492" y="903"/>
                </a:lnTo>
                <a:lnTo>
                  <a:pt x="490" y="899"/>
                </a:lnTo>
                <a:lnTo>
                  <a:pt x="493" y="892"/>
                </a:lnTo>
                <a:lnTo>
                  <a:pt x="488" y="877"/>
                </a:lnTo>
                <a:lnTo>
                  <a:pt x="481" y="870"/>
                </a:lnTo>
                <a:lnTo>
                  <a:pt x="464" y="871"/>
                </a:lnTo>
                <a:lnTo>
                  <a:pt x="459" y="874"/>
                </a:lnTo>
                <a:lnTo>
                  <a:pt x="456" y="870"/>
                </a:lnTo>
                <a:lnTo>
                  <a:pt x="448" y="869"/>
                </a:lnTo>
                <a:lnTo>
                  <a:pt x="426" y="858"/>
                </a:lnTo>
                <a:lnTo>
                  <a:pt x="421" y="845"/>
                </a:lnTo>
                <a:lnTo>
                  <a:pt x="405" y="833"/>
                </a:lnTo>
                <a:lnTo>
                  <a:pt x="393" y="828"/>
                </a:lnTo>
                <a:lnTo>
                  <a:pt x="386" y="831"/>
                </a:lnTo>
                <a:lnTo>
                  <a:pt x="378" y="828"/>
                </a:lnTo>
                <a:lnTo>
                  <a:pt x="372" y="830"/>
                </a:lnTo>
                <a:lnTo>
                  <a:pt x="361" y="824"/>
                </a:lnTo>
                <a:lnTo>
                  <a:pt x="351" y="822"/>
                </a:lnTo>
                <a:lnTo>
                  <a:pt x="323" y="825"/>
                </a:lnTo>
                <a:lnTo>
                  <a:pt x="320" y="817"/>
                </a:lnTo>
                <a:lnTo>
                  <a:pt x="308" y="811"/>
                </a:lnTo>
                <a:lnTo>
                  <a:pt x="313" y="797"/>
                </a:lnTo>
                <a:lnTo>
                  <a:pt x="310" y="791"/>
                </a:lnTo>
                <a:lnTo>
                  <a:pt x="312" y="780"/>
                </a:lnTo>
                <a:lnTo>
                  <a:pt x="307" y="775"/>
                </a:lnTo>
                <a:lnTo>
                  <a:pt x="309" y="768"/>
                </a:lnTo>
                <a:lnTo>
                  <a:pt x="309" y="749"/>
                </a:lnTo>
                <a:lnTo>
                  <a:pt x="302" y="745"/>
                </a:lnTo>
                <a:lnTo>
                  <a:pt x="299" y="748"/>
                </a:lnTo>
                <a:lnTo>
                  <a:pt x="288" y="738"/>
                </a:lnTo>
                <a:lnTo>
                  <a:pt x="291" y="726"/>
                </a:lnTo>
                <a:lnTo>
                  <a:pt x="289" y="718"/>
                </a:lnTo>
                <a:lnTo>
                  <a:pt x="279" y="714"/>
                </a:lnTo>
                <a:lnTo>
                  <a:pt x="266" y="696"/>
                </a:lnTo>
                <a:lnTo>
                  <a:pt x="256" y="692"/>
                </a:lnTo>
                <a:lnTo>
                  <a:pt x="252" y="678"/>
                </a:lnTo>
                <a:lnTo>
                  <a:pt x="242" y="668"/>
                </a:lnTo>
                <a:lnTo>
                  <a:pt x="239" y="656"/>
                </a:lnTo>
                <a:lnTo>
                  <a:pt x="232" y="653"/>
                </a:lnTo>
                <a:lnTo>
                  <a:pt x="224" y="638"/>
                </a:lnTo>
                <a:lnTo>
                  <a:pt x="206" y="622"/>
                </a:lnTo>
                <a:lnTo>
                  <a:pt x="201" y="599"/>
                </a:lnTo>
                <a:lnTo>
                  <a:pt x="204" y="598"/>
                </a:lnTo>
                <a:lnTo>
                  <a:pt x="204" y="595"/>
                </a:lnTo>
                <a:lnTo>
                  <a:pt x="200" y="592"/>
                </a:lnTo>
                <a:lnTo>
                  <a:pt x="203" y="586"/>
                </a:lnTo>
                <a:lnTo>
                  <a:pt x="207" y="590"/>
                </a:lnTo>
                <a:lnTo>
                  <a:pt x="211" y="586"/>
                </a:lnTo>
                <a:lnTo>
                  <a:pt x="215" y="568"/>
                </a:lnTo>
                <a:lnTo>
                  <a:pt x="214" y="563"/>
                </a:lnTo>
                <a:lnTo>
                  <a:pt x="206" y="550"/>
                </a:lnTo>
                <a:lnTo>
                  <a:pt x="189" y="551"/>
                </a:lnTo>
                <a:lnTo>
                  <a:pt x="180" y="544"/>
                </a:lnTo>
                <a:lnTo>
                  <a:pt x="174" y="535"/>
                </a:lnTo>
                <a:lnTo>
                  <a:pt x="170" y="535"/>
                </a:lnTo>
                <a:lnTo>
                  <a:pt x="165" y="525"/>
                </a:lnTo>
                <a:lnTo>
                  <a:pt x="165" y="507"/>
                </a:lnTo>
                <a:lnTo>
                  <a:pt x="161" y="493"/>
                </a:lnTo>
                <a:lnTo>
                  <a:pt x="157" y="493"/>
                </a:lnTo>
                <a:lnTo>
                  <a:pt x="156" y="489"/>
                </a:lnTo>
                <a:lnTo>
                  <a:pt x="157" y="469"/>
                </a:lnTo>
                <a:lnTo>
                  <a:pt x="156" y="461"/>
                </a:lnTo>
                <a:lnTo>
                  <a:pt x="163" y="458"/>
                </a:lnTo>
                <a:lnTo>
                  <a:pt x="169" y="467"/>
                </a:lnTo>
                <a:lnTo>
                  <a:pt x="167" y="469"/>
                </a:lnTo>
                <a:lnTo>
                  <a:pt x="166" y="477"/>
                </a:lnTo>
                <a:lnTo>
                  <a:pt x="169" y="480"/>
                </a:lnTo>
                <a:lnTo>
                  <a:pt x="167" y="480"/>
                </a:lnTo>
                <a:lnTo>
                  <a:pt x="177" y="484"/>
                </a:lnTo>
                <a:lnTo>
                  <a:pt x="184" y="492"/>
                </a:lnTo>
                <a:lnTo>
                  <a:pt x="187" y="491"/>
                </a:lnTo>
                <a:lnTo>
                  <a:pt x="189" y="496"/>
                </a:lnTo>
                <a:lnTo>
                  <a:pt x="193" y="498"/>
                </a:lnTo>
                <a:lnTo>
                  <a:pt x="195" y="496"/>
                </a:lnTo>
                <a:lnTo>
                  <a:pt x="194" y="492"/>
                </a:lnTo>
                <a:lnTo>
                  <a:pt x="189" y="491"/>
                </a:lnTo>
                <a:lnTo>
                  <a:pt x="185" y="473"/>
                </a:lnTo>
                <a:lnTo>
                  <a:pt x="179" y="469"/>
                </a:lnTo>
                <a:lnTo>
                  <a:pt x="180" y="468"/>
                </a:lnTo>
                <a:lnTo>
                  <a:pt x="179" y="465"/>
                </a:lnTo>
                <a:lnTo>
                  <a:pt x="171" y="461"/>
                </a:lnTo>
                <a:lnTo>
                  <a:pt x="174" y="455"/>
                </a:lnTo>
                <a:lnTo>
                  <a:pt x="172" y="449"/>
                </a:lnTo>
                <a:lnTo>
                  <a:pt x="166" y="447"/>
                </a:lnTo>
                <a:lnTo>
                  <a:pt x="163" y="441"/>
                </a:lnTo>
                <a:lnTo>
                  <a:pt x="166" y="442"/>
                </a:lnTo>
                <a:lnTo>
                  <a:pt x="168" y="436"/>
                </a:lnTo>
                <a:lnTo>
                  <a:pt x="174" y="436"/>
                </a:lnTo>
                <a:lnTo>
                  <a:pt x="176" y="430"/>
                </a:lnTo>
                <a:lnTo>
                  <a:pt x="165" y="421"/>
                </a:lnTo>
                <a:lnTo>
                  <a:pt x="163" y="424"/>
                </a:lnTo>
                <a:lnTo>
                  <a:pt x="157" y="425"/>
                </a:lnTo>
                <a:lnTo>
                  <a:pt x="157" y="436"/>
                </a:lnTo>
                <a:lnTo>
                  <a:pt x="162" y="439"/>
                </a:lnTo>
                <a:lnTo>
                  <a:pt x="157" y="444"/>
                </a:lnTo>
                <a:lnTo>
                  <a:pt x="162" y="451"/>
                </a:lnTo>
                <a:lnTo>
                  <a:pt x="161" y="453"/>
                </a:lnTo>
                <a:lnTo>
                  <a:pt x="157" y="449"/>
                </a:lnTo>
                <a:lnTo>
                  <a:pt x="160" y="455"/>
                </a:lnTo>
                <a:lnTo>
                  <a:pt x="155" y="458"/>
                </a:lnTo>
                <a:lnTo>
                  <a:pt x="145" y="448"/>
                </a:lnTo>
                <a:lnTo>
                  <a:pt x="139" y="448"/>
                </a:lnTo>
                <a:lnTo>
                  <a:pt x="127" y="435"/>
                </a:lnTo>
                <a:lnTo>
                  <a:pt x="120" y="434"/>
                </a:lnTo>
                <a:lnTo>
                  <a:pt x="118" y="437"/>
                </a:lnTo>
                <a:lnTo>
                  <a:pt x="119" y="439"/>
                </a:lnTo>
                <a:lnTo>
                  <a:pt x="114" y="438"/>
                </a:lnTo>
                <a:lnTo>
                  <a:pt x="120" y="421"/>
                </a:lnTo>
                <a:lnTo>
                  <a:pt x="116" y="405"/>
                </a:lnTo>
                <a:lnTo>
                  <a:pt x="113" y="403"/>
                </a:lnTo>
                <a:lnTo>
                  <a:pt x="111" y="405"/>
                </a:lnTo>
                <a:lnTo>
                  <a:pt x="111" y="399"/>
                </a:lnTo>
                <a:lnTo>
                  <a:pt x="106" y="390"/>
                </a:lnTo>
                <a:lnTo>
                  <a:pt x="89" y="376"/>
                </a:lnTo>
                <a:lnTo>
                  <a:pt x="72" y="354"/>
                </a:lnTo>
                <a:lnTo>
                  <a:pt x="55" y="333"/>
                </a:lnTo>
                <a:lnTo>
                  <a:pt x="60" y="323"/>
                </a:lnTo>
                <a:lnTo>
                  <a:pt x="48" y="290"/>
                </a:lnTo>
                <a:lnTo>
                  <a:pt x="53" y="268"/>
                </a:lnTo>
                <a:lnTo>
                  <a:pt x="51" y="254"/>
                </a:lnTo>
                <a:lnTo>
                  <a:pt x="48" y="249"/>
                </a:lnTo>
                <a:lnTo>
                  <a:pt x="47" y="237"/>
                </a:lnTo>
                <a:lnTo>
                  <a:pt x="42" y="235"/>
                </a:lnTo>
                <a:lnTo>
                  <a:pt x="32" y="219"/>
                </a:lnTo>
                <a:lnTo>
                  <a:pt x="28" y="216"/>
                </a:lnTo>
                <a:lnTo>
                  <a:pt x="25" y="208"/>
                </a:lnTo>
                <a:lnTo>
                  <a:pt x="4" y="192"/>
                </a:lnTo>
                <a:lnTo>
                  <a:pt x="5" y="179"/>
                </a:lnTo>
                <a:lnTo>
                  <a:pt x="0" y="171"/>
                </a:lnTo>
                <a:lnTo>
                  <a:pt x="23" y="120"/>
                </a:lnTo>
                <a:lnTo>
                  <a:pt x="25" y="107"/>
                </a:lnTo>
                <a:lnTo>
                  <a:pt x="21" y="103"/>
                </a:lnTo>
                <a:lnTo>
                  <a:pt x="19" y="96"/>
                </a:lnTo>
                <a:lnTo>
                  <a:pt x="23" y="94"/>
                </a:lnTo>
                <a:lnTo>
                  <a:pt x="26" y="81"/>
                </a:lnTo>
                <a:lnTo>
                  <a:pt x="29" y="59"/>
                </a:lnTo>
                <a:lnTo>
                  <a:pt x="22" y="32"/>
                </a:lnTo>
                <a:lnTo>
                  <a:pt x="13" y="25"/>
                </a:lnTo>
                <a:lnTo>
                  <a:pt x="17" y="14"/>
                </a:lnTo>
                <a:lnTo>
                  <a:pt x="17" y="1"/>
                </a:lnTo>
                <a:lnTo>
                  <a:pt x="49" y="1"/>
                </a:lnTo>
                <a:lnTo>
                  <a:pt x="74" y="1"/>
                </a:lnTo>
                <a:lnTo>
                  <a:pt x="97" y="0"/>
                </a:lnTo>
                <a:lnTo>
                  <a:pt x="174" y="0"/>
                </a:lnTo>
                <a:lnTo>
                  <a:pt x="243" y="1"/>
                </a:lnTo>
                <a:lnTo>
                  <a:pt x="290" y="2"/>
                </a:lnTo>
                <a:lnTo>
                  <a:pt x="362" y="2"/>
                </a:lnTo>
                <a:lnTo>
                  <a:pt x="362" y="280"/>
                </a:lnTo>
                <a:lnTo>
                  <a:pt x="361" y="294"/>
                </a:lnTo>
                <a:lnTo>
                  <a:pt x="361" y="310"/>
                </a:lnTo>
                <a:lnTo>
                  <a:pt x="362" y="316"/>
                </a:lnTo>
                <a:lnTo>
                  <a:pt x="362" y="321"/>
                </a:lnTo>
                <a:lnTo>
                  <a:pt x="362" y="32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2" name="Freeform 35"/>
          <p:cNvSpPr>
            <a:spLocks/>
          </p:cNvSpPr>
          <p:nvPr/>
        </p:nvSpPr>
        <p:spPr bwMode="auto">
          <a:xfrm>
            <a:off x="5210492" y="4677702"/>
            <a:ext cx="34925" cy="24447"/>
          </a:xfrm>
          <a:custGeom>
            <a:avLst/>
            <a:gdLst>
              <a:gd name="T0" fmla="*/ 16 w 23"/>
              <a:gd name="T1" fmla="*/ 0 h 16"/>
              <a:gd name="T2" fmla="*/ 17 w 23"/>
              <a:gd name="T3" fmla="*/ 4 h 16"/>
              <a:gd name="T4" fmla="*/ 22 w 23"/>
              <a:gd name="T5" fmla="*/ 6 h 16"/>
              <a:gd name="T6" fmla="*/ 23 w 23"/>
              <a:gd name="T7" fmla="*/ 10 h 16"/>
              <a:gd name="T8" fmla="*/ 11 w 23"/>
              <a:gd name="T9" fmla="*/ 16 h 16"/>
              <a:gd name="T10" fmla="*/ 6 w 23"/>
              <a:gd name="T11" fmla="*/ 12 h 16"/>
              <a:gd name="T12" fmla="*/ 0 w 23"/>
              <a:gd name="T13" fmla="*/ 4 h 16"/>
              <a:gd name="T14" fmla="*/ 16 w 23"/>
              <a:gd name="T15" fmla="*/ 0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 h="16">
                <a:moveTo>
                  <a:pt x="16" y="0"/>
                </a:moveTo>
                <a:lnTo>
                  <a:pt x="17" y="4"/>
                </a:lnTo>
                <a:lnTo>
                  <a:pt x="22" y="6"/>
                </a:lnTo>
                <a:lnTo>
                  <a:pt x="23" y="10"/>
                </a:lnTo>
                <a:lnTo>
                  <a:pt x="11" y="16"/>
                </a:lnTo>
                <a:lnTo>
                  <a:pt x="6" y="12"/>
                </a:lnTo>
                <a:lnTo>
                  <a:pt x="0" y="4"/>
                </a:lnTo>
                <a:lnTo>
                  <a:pt x="16"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3" name="Freeform 36"/>
          <p:cNvSpPr>
            <a:spLocks/>
          </p:cNvSpPr>
          <p:nvPr/>
        </p:nvSpPr>
        <p:spPr bwMode="auto">
          <a:xfrm>
            <a:off x="5250656" y="4670717"/>
            <a:ext cx="50641" cy="19209"/>
          </a:xfrm>
          <a:custGeom>
            <a:avLst/>
            <a:gdLst>
              <a:gd name="T0" fmla="*/ 0 w 33"/>
              <a:gd name="T1" fmla="*/ 0 h 12"/>
              <a:gd name="T2" fmla="*/ 13 w 33"/>
              <a:gd name="T3" fmla="*/ 2 h 12"/>
              <a:gd name="T4" fmla="*/ 21 w 33"/>
              <a:gd name="T5" fmla="*/ 6 h 12"/>
              <a:gd name="T6" fmla="*/ 25 w 33"/>
              <a:gd name="T7" fmla="*/ 6 h 12"/>
              <a:gd name="T8" fmla="*/ 28 w 33"/>
              <a:gd name="T9" fmla="*/ 2 h 12"/>
              <a:gd name="T10" fmla="*/ 33 w 33"/>
              <a:gd name="T11" fmla="*/ 4 h 12"/>
              <a:gd name="T12" fmla="*/ 30 w 33"/>
              <a:gd name="T13" fmla="*/ 9 h 12"/>
              <a:gd name="T14" fmla="*/ 9 w 33"/>
              <a:gd name="T15" fmla="*/ 12 h 12"/>
              <a:gd name="T16" fmla="*/ 4 w 33"/>
              <a:gd name="T17" fmla="*/ 10 h 12"/>
              <a:gd name="T18" fmla="*/ 4 w 33"/>
              <a:gd name="T19" fmla="*/ 5 h 12"/>
              <a:gd name="T20" fmla="*/ 0 w 33"/>
              <a:gd name="T21"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2">
                <a:moveTo>
                  <a:pt x="0" y="0"/>
                </a:moveTo>
                <a:lnTo>
                  <a:pt x="13" y="2"/>
                </a:lnTo>
                <a:lnTo>
                  <a:pt x="21" y="6"/>
                </a:lnTo>
                <a:lnTo>
                  <a:pt x="25" y="6"/>
                </a:lnTo>
                <a:lnTo>
                  <a:pt x="28" y="2"/>
                </a:lnTo>
                <a:lnTo>
                  <a:pt x="33" y="4"/>
                </a:lnTo>
                <a:lnTo>
                  <a:pt x="30" y="9"/>
                </a:lnTo>
                <a:lnTo>
                  <a:pt x="9" y="12"/>
                </a:lnTo>
                <a:lnTo>
                  <a:pt x="4" y="10"/>
                </a:lnTo>
                <a:lnTo>
                  <a:pt x="4" y="5"/>
                </a:lnTo>
                <a:lnTo>
                  <a:pt x="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4" name="Freeform 37"/>
          <p:cNvSpPr>
            <a:spLocks/>
          </p:cNvSpPr>
          <p:nvPr/>
        </p:nvSpPr>
        <p:spPr bwMode="auto">
          <a:xfrm>
            <a:off x="5414803" y="4770253"/>
            <a:ext cx="36671" cy="31432"/>
          </a:xfrm>
          <a:custGeom>
            <a:avLst/>
            <a:gdLst>
              <a:gd name="T0" fmla="*/ 0 w 24"/>
              <a:gd name="T1" fmla="*/ 0 h 20"/>
              <a:gd name="T2" fmla="*/ 5 w 24"/>
              <a:gd name="T3" fmla="*/ 0 h 20"/>
              <a:gd name="T4" fmla="*/ 19 w 24"/>
              <a:gd name="T5" fmla="*/ 8 h 20"/>
              <a:gd name="T6" fmla="*/ 24 w 24"/>
              <a:gd name="T7" fmla="*/ 15 h 20"/>
              <a:gd name="T8" fmla="*/ 23 w 24"/>
              <a:gd name="T9" fmla="*/ 20 h 20"/>
              <a:gd name="T10" fmla="*/ 11 w 24"/>
              <a:gd name="T11" fmla="*/ 17 h 20"/>
              <a:gd name="T12" fmla="*/ 9 w 24"/>
              <a:gd name="T13" fmla="*/ 6 h 20"/>
              <a:gd name="T14" fmla="*/ 0 w 24"/>
              <a:gd name="T15" fmla="*/ 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 h="20">
                <a:moveTo>
                  <a:pt x="0" y="0"/>
                </a:moveTo>
                <a:lnTo>
                  <a:pt x="5" y="0"/>
                </a:lnTo>
                <a:lnTo>
                  <a:pt x="19" y="8"/>
                </a:lnTo>
                <a:lnTo>
                  <a:pt x="24" y="15"/>
                </a:lnTo>
                <a:lnTo>
                  <a:pt x="23" y="20"/>
                </a:lnTo>
                <a:lnTo>
                  <a:pt x="11" y="17"/>
                </a:lnTo>
                <a:lnTo>
                  <a:pt x="9" y="6"/>
                </a:lnTo>
                <a:lnTo>
                  <a:pt x="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5" name="Freeform 38"/>
          <p:cNvSpPr>
            <a:spLocks/>
          </p:cNvSpPr>
          <p:nvPr/>
        </p:nvSpPr>
        <p:spPr bwMode="auto">
          <a:xfrm>
            <a:off x="5416550" y="4843596"/>
            <a:ext cx="31432" cy="40164"/>
          </a:xfrm>
          <a:custGeom>
            <a:avLst/>
            <a:gdLst>
              <a:gd name="T0" fmla="*/ 0 w 20"/>
              <a:gd name="T1" fmla="*/ 0 h 26"/>
              <a:gd name="T2" fmla="*/ 20 w 20"/>
              <a:gd name="T3" fmla="*/ 24 h 26"/>
              <a:gd name="T4" fmla="*/ 16 w 20"/>
              <a:gd name="T5" fmla="*/ 23 h 26"/>
              <a:gd name="T6" fmla="*/ 13 w 20"/>
              <a:gd name="T7" fmla="*/ 26 h 26"/>
              <a:gd name="T8" fmla="*/ 7 w 20"/>
              <a:gd name="T9" fmla="*/ 20 h 26"/>
              <a:gd name="T10" fmla="*/ 0 w 20"/>
              <a:gd name="T11" fmla="*/ 0 h 26"/>
            </a:gdLst>
            <a:ahLst/>
            <a:cxnLst>
              <a:cxn ang="0">
                <a:pos x="T0" y="T1"/>
              </a:cxn>
              <a:cxn ang="0">
                <a:pos x="T2" y="T3"/>
              </a:cxn>
              <a:cxn ang="0">
                <a:pos x="T4" y="T5"/>
              </a:cxn>
              <a:cxn ang="0">
                <a:pos x="T6" y="T7"/>
              </a:cxn>
              <a:cxn ang="0">
                <a:pos x="T8" y="T9"/>
              </a:cxn>
              <a:cxn ang="0">
                <a:pos x="T10" y="T11"/>
              </a:cxn>
            </a:cxnLst>
            <a:rect l="0" t="0" r="r" b="b"/>
            <a:pathLst>
              <a:path w="20" h="26">
                <a:moveTo>
                  <a:pt x="0" y="0"/>
                </a:moveTo>
                <a:lnTo>
                  <a:pt x="20" y="24"/>
                </a:lnTo>
                <a:lnTo>
                  <a:pt x="16" y="23"/>
                </a:lnTo>
                <a:lnTo>
                  <a:pt x="13" y="26"/>
                </a:lnTo>
                <a:lnTo>
                  <a:pt x="7" y="20"/>
                </a:lnTo>
                <a:lnTo>
                  <a:pt x="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6" name="Freeform 39"/>
          <p:cNvSpPr>
            <a:spLocks/>
          </p:cNvSpPr>
          <p:nvPr/>
        </p:nvSpPr>
        <p:spPr bwMode="auto">
          <a:xfrm>
            <a:off x="6605746" y="3516446"/>
            <a:ext cx="873125" cy="667067"/>
          </a:xfrm>
          <a:custGeom>
            <a:avLst/>
            <a:gdLst>
              <a:gd name="T0" fmla="*/ 314 w 574"/>
              <a:gd name="T1" fmla="*/ 437 h 437"/>
              <a:gd name="T2" fmla="*/ 273 w 574"/>
              <a:gd name="T3" fmla="*/ 437 h 437"/>
              <a:gd name="T4" fmla="*/ 250 w 574"/>
              <a:gd name="T5" fmla="*/ 437 h 437"/>
              <a:gd name="T6" fmla="*/ 211 w 574"/>
              <a:gd name="T7" fmla="*/ 437 h 437"/>
              <a:gd name="T8" fmla="*/ 134 w 574"/>
              <a:gd name="T9" fmla="*/ 437 h 437"/>
              <a:gd name="T10" fmla="*/ 129 w 574"/>
              <a:gd name="T11" fmla="*/ 437 h 437"/>
              <a:gd name="T12" fmla="*/ 56 w 574"/>
              <a:gd name="T13" fmla="*/ 437 h 437"/>
              <a:gd name="T14" fmla="*/ 1 w 574"/>
              <a:gd name="T15" fmla="*/ 437 h 437"/>
              <a:gd name="T16" fmla="*/ 1 w 574"/>
              <a:gd name="T17" fmla="*/ 311 h 437"/>
              <a:gd name="T18" fmla="*/ 0 w 574"/>
              <a:gd name="T19" fmla="*/ 273 h 437"/>
              <a:gd name="T20" fmla="*/ 1 w 574"/>
              <a:gd name="T21" fmla="*/ 178 h 437"/>
              <a:gd name="T22" fmla="*/ 1 w 574"/>
              <a:gd name="T23" fmla="*/ 0 h 437"/>
              <a:gd name="T24" fmla="*/ 93 w 574"/>
              <a:gd name="T25" fmla="*/ 0 h 437"/>
              <a:gd name="T26" fmla="*/ 143 w 574"/>
              <a:gd name="T27" fmla="*/ 0 h 437"/>
              <a:gd name="T28" fmla="*/ 180 w 574"/>
              <a:gd name="T29" fmla="*/ 0 h 437"/>
              <a:gd name="T30" fmla="*/ 224 w 574"/>
              <a:gd name="T31" fmla="*/ 0 h 437"/>
              <a:gd name="T32" fmla="*/ 235 w 574"/>
              <a:gd name="T33" fmla="*/ 0 h 437"/>
              <a:gd name="T34" fmla="*/ 310 w 574"/>
              <a:gd name="T35" fmla="*/ 0 h 437"/>
              <a:gd name="T36" fmla="*/ 337 w 574"/>
              <a:gd name="T37" fmla="*/ 0 h 437"/>
              <a:gd name="T38" fmla="*/ 410 w 574"/>
              <a:gd name="T39" fmla="*/ 0 h 437"/>
              <a:gd name="T40" fmla="*/ 449 w 574"/>
              <a:gd name="T41" fmla="*/ 0 h 437"/>
              <a:gd name="T42" fmla="*/ 465 w 574"/>
              <a:gd name="T43" fmla="*/ 0 h 437"/>
              <a:gd name="T44" fmla="*/ 524 w 574"/>
              <a:gd name="T45" fmla="*/ 0 h 437"/>
              <a:gd name="T46" fmla="*/ 527 w 574"/>
              <a:gd name="T47" fmla="*/ 0 h 437"/>
              <a:gd name="T48" fmla="*/ 573 w 574"/>
              <a:gd name="T49" fmla="*/ 0 h 437"/>
              <a:gd name="T50" fmla="*/ 574 w 574"/>
              <a:gd name="T51" fmla="*/ 27 h 437"/>
              <a:gd name="T52" fmla="*/ 574 w 574"/>
              <a:gd name="T53" fmla="*/ 71 h 437"/>
              <a:gd name="T54" fmla="*/ 573 w 574"/>
              <a:gd name="T55" fmla="*/ 109 h 437"/>
              <a:gd name="T56" fmla="*/ 574 w 574"/>
              <a:gd name="T57" fmla="*/ 156 h 437"/>
              <a:gd name="T58" fmla="*/ 574 w 574"/>
              <a:gd name="T59" fmla="*/ 437 h 437"/>
              <a:gd name="T60" fmla="*/ 496 w 574"/>
              <a:gd name="T61" fmla="*/ 437 h 437"/>
              <a:gd name="T62" fmla="*/ 489 w 574"/>
              <a:gd name="T63" fmla="*/ 437 h 437"/>
              <a:gd name="T64" fmla="*/ 413 w 574"/>
              <a:gd name="T65" fmla="*/ 437 h 437"/>
              <a:gd name="T66" fmla="*/ 320 w 574"/>
              <a:gd name="T67" fmla="*/ 437 h 437"/>
              <a:gd name="T68" fmla="*/ 314 w 574"/>
              <a:gd name="T69"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74" h="437">
                <a:moveTo>
                  <a:pt x="314" y="437"/>
                </a:moveTo>
                <a:lnTo>
                  <a:pt x="273" y="437"/>
                </a:lnTo>
                <a:lnTo>
                  <a:pt x="250" y="437"/>
                </a:lnTo>
                <a:lnTo>
                  <a:pt x="211" y="437"/>
                </a:lnTo>
                <a:lnTo>
                  <a:pt x="134" y="437"/>
                </a:lnTo>
                <a:lnTo>
                  <a:pt x="129" y="437"/>
                </a:lnTo>
                <a:lnTo>
                  <a:pt x="56" y="437"/>
                </a:lnTo>
                <a:lnTo>
                  <a:pt x="1" y="437"/>
                </a:lnTo>
                <a:lnTo>
                  <a:pt x="1" y="311"/>
                </a:lnTo>
                <a:lnTo>
                  <a:pt x="0" y="273"/>
                </a:lnTo>
                <a:lnTo>
                  <a:pt x="1" y="178"/>
                </a:lnTo>
                <a:lnTo>
                  <a:pt x="1" y="0"/>
                </a:lnTo>
                <a:lnTo>
                  <a:pt x="93" y="0"/>
                </a:lnTo>
                <a:lnTo>
                  <a:pt x="143" y="0"/>
                </a:lnTo>
                <a:lnTo>
                  <a:pt x="180" y="0"/>
                </a:lnTo>
                <a:lnTo>
                  <a:pt x="224" y="0"/>
                </a:lnTo>
                <a:lnTo>
                  <a:pt x="235" y="0"/>
                </a:lnTo>
                <a:lnTo>
                  <a:pt x="310" y="0"/>
                </a:lnTo>
                <a:lnTo>
                  <a:pt x="337" y="0"/>
                </a:lnTo>
                <a:lnTo>
                  <a:pt x="410" y="0"/>
                </a:lnTo>
                <a:lnTo>
                  <a:pt x="449" y="0"/>
                </a:lnTo>
                <a:lnTo>
                  <a:pt x="465" y="0"/>
                </a:lnTo>
                <a:lnTo>
                  <a:pt x="524" y="0"/>
                </a:lnTo>
                <a:lnTo>
                  <a:pt x="527" y="0"/>
                </a:lnTo>
                <a:lnTo>
                  <a:pt x="573" y="0"/>
                </a:lnTo>
                <a:lnTo>
                  <a:pt x="574" y="27"/>
                </a:lnTo>
                <a:lnTo>
                  <a:pt x="574" y="71"/>
                </a:lnTo>
                <a:lnTo>
                  <a:pt x="573" y="109"/>
                </a:lnTo>
                <a:lnTo>
                  <a:pt x="574" y="156"/>
                </a:lnTo>
                <a:lnTo>
                  <a:pt x="574" y="437"/>
                </a:lnTo>
                <a:lnTo>
                  <a:pt x="496" y="437"/>
                </a:lnTo>
                <a:lnTo>
                  <a:pt x="489" y="437"/>
                </a:lnTo>
                <a:lnTo>
                  <a:pt x="413" y="437"/>
                </a:lnTo>
                <a:lnTo>
                  <a:pt x="320" y="437"/>
                </a:lnTo>
                <a:lnTo>
                  <a:pt x="314" y="43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7" name="Freeform 40"/>
          <p:cNvSpPr>
            <a:spLocks/>
          </p:cNvSpPr>
          <p:nvPr/>
        </p:nvSpPr>
        <p:spPr bwMode="auto">
          <a:xfrm>
            <a:off x="11008042" y="3343567"/>
            <a:ext cx="242728" cy="176372"/>
          </a:xfrm>
          <a:custGeom>
            <a:avLst/>
            <a:gdLst>
              <a:gd name="T0" fmla="*/ 105 w 159"/>
              <a:gd name="T1" fmla="*/ 84 h 116"/>
              <a:gd name="T2" fmla="*/ 98 w 159"/>
              <a:gd name="T3" fmla="*/ 87 h 116"/>
              <a:gd name="T4" fmla="*/ 91 w 159"/>
              <a:gd name="T5" fmla="*/ 84 h 116"/>
              <a:gd name="T6" fmla="*/ 85 w 159"/>
              <a:gd name="T7" fmla="*/ 87 h 116"/>
              <a:gd name="T8" fmla="*/ 69 w 159"/>
              <a:gd name="T9" fmla="*/ 88 h 116"/>
              <a:gd name="T10" fmla="*/ 66 w 159"/>
              <a:gd name="T11" fmla="*/ 85 h 116"/>
              <a:gd name="T12" fmla="*/ 52 w 159"/>
              <a:gd name="T13" fmla="*/ 96 h 116"/>
              <a:gd name="T14" fmla="*/ 43 w 159"/>
              <a:gd name="T15" fmla="*/ 97 h 116"/>
              <a:gd name="T16" fmla="*/ 39 w 159"/>
              <a:gd name="T17" fmla="*/ 101 h 116"/>
              <a:gd name="T18" fmla="*/ 31 w 159"/>
              <a:gd name="T19" fmla="*/ 103 h 116"/>
              <a:gd name="T20" fmla="*/ 28 w 159"/>
              <a:gd name="T21" fmla="*/ 108 h 116"/>
              <a:gd name="T22" fmla="*/ 6 w 159"/>
              <a:gd name="T23" fmla="*/ 116 h 116"/>
              <a:gd name="T24" fmla="*/ 0 w 159"/>
              <a:gd name="T25" fmla="*/ 103 h 116"/>
              <a:gd name="T26" fmla="*/ 20 w 159"/>
              <a:gd name="T27" fmla="*/ 91 h 116"/>
              <a:gd name="T28" fmla="*/ 15 w 159"/>
              <a:gd name="T29" fmla="*/ 82 h 116"/>
              <a:gd name="T30" fmla="*/ 15 w 159"/>
              <a:gd name="T31" fmla="*/ 74 h 116"/>
              <a:gd name="T32" fmla="*/ 16 w 159"/>
              <a:gd name="T33" fmla="*/ 57 h 116"/>
              <a:gd name="T34" fmla="*/ 17 w 159"/>
              <a:gd name="T35" fmla="*/ 41 h 116"/>
              <a:gd name="T36" fmla="*/ 20 w 159"/>
              <a:gd name="T37" fmla="*/ 0 h 116"/>
              <a:gd name="T38" fmla="*/ 56 w 159"/>
              <a:gd name="T39" fmla="*/ 1 h 116"/>
              <a:gd name="T40" fmla="*/ 59 w 159"/>
              <a:gd name="T41" fmla="*/ 1 h 116"/>
              <a:gd name="T42" fmla="*/ 75 w 159"/>
              <a:gd name="T43" fmla="*/ 1 h 116"/>
              <a:gd name="T44" fmla="*/ 75 w 159"/>
              <a:gd name="T45" fmla="*/ 5 h 116"/>
              <a:gd name="T46" fmla="*/ 79 w 159"/>
              <a:gd name="T47" fmla="*/ 5 h 116"/>
              <a:gd name="T48" fmla="*/ 80 w 159"/>
              <a:gd name="T49" fmla="*/ 1 h 116"/>
              <a:gd name="T50" fmla="*/ 100 w 159"/>
              <a:gd name="T51" fmla="*/ 1 h 116"/>
              <a:gd name="T52" fmla="*/ 131 w 159"/>
              <a:gd name="T53" fmla="*/ 2 h 116"/>
              <a:gd name="T54" fmla="*/ 133 w 159"/>
              <a:gd name="T55" fmla="*/ 2 h 116"/>
              <a:gd name="T56" fmla="*/ 158 w 159"/>
              <a:gd name="T57" fmla="*/ 4 h 116"/>
              <a:gd name="T58" fmla="*/ 159 w 159"/>
              <a:gd name="T59" fmla="*/ 35 h 116"/>
              <a:gd name="T60" fmla="*/ 159 w 159"/>
              <a:gd name="T61" fmla="*/ 49 h 116"/>
              <a:gd name="T62" fmla="*/ 158 w 159"/>
              <a:gd name="T63" fmla="*/ 69 h 116"/>
              <a:gd name="T64" fmla="*/ 155 w 159"/>
              <a:gd name="T65" fmla="*/ 69 h 116"/>
              <a:gd name="T66" fmla="*/ 156 w 159"/>
              <a:gd name="T67" fmla="*/ 77 h 116"/>
              <a:gd name="T68" fmla="*/ 153 w 159"/>
              <a:gd name="T69" fmla="*/ 79 h 116"/>
              <a:gd name="T70" fmla="*/ 150 w 159"/>
              <a:gd name="T71" fmla="*/ 78 h 116"/>
              <a:gd name="T72" fmla="*/ 132 w 159"/>
              <a:gd name="T73" fmla="*/ 81 h 116"/>
              <a:gd name="T74" fmla="*/ 126 w 159"/>
              <a:gd name="T75" fmla="*/ 79 h 116"/>
              <a:gd name="T76" fmla="*/ 125 w 159"/>
              <a:gd name="T77" fmla="*/ 83 h 116"/>
              <a:gd name="T78" fmla="*/ 114 w 159"/>
              <a:gd name="T79" fmla="*/ 84 h 116"/>
              <a:gd name="T80" fmla="*/ 105 w 159"/>
              <a:gd name="T81" fmla="*/ 8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 h="116">
                <a:moveTo>
                  <a:pt x="105" y="84"/>
                </a:moveTo>
                <a:lnTo>
                  <a:pt x="98" y="87"/>
                </a:lnTo>
                <a:lnTo>
                  <a:pt x="91" y="84"/>
                </a:lnTo>
                <a:lnTo>
                  <a:pt x="85" y="87"/>
                </a:lnTo>
                <a:lnTo>
                  <a:pt x="69" y="88"/>
                </a:lnTo>
                <a:lnTo>
                  <a:pt x="66" y="85"/>
                </a:lnTo>
                <a:lnTo>
                  <a:pt x="52" y="96"/>
                </a:lnTo>
                <a:lnTo>
                  <a:pt x="43" y="97"/>
                </a:lnTo>
                <a:lnTo>
                  <a:pt x="39" y="101"/>
                </a:lnTo>
                <a:lnTo>
                  <a:pt x="31" y="103"/>
                </a:lnTo>
                <a:lnTo>
                  <a:pt x="28" y="108"/>
                </a:lnTo>
                <a:lnTo>
                  <a:pt x="6" y="116"/>
                </a:lnTo>
                <a:lnTo>
                  <a:pt x="0" y="103"/>
                </a:lnTo>
                <a:lnTo>
                  <a:pt x="20" y="91"/>
                </a:lnTo>
                <a:lnTo>
                  <a:pt x="15" y="82"/>
                </a:lnTo>
                <a:lnTo>
                  <a:pt x="15" y="74"/>
                </a:lnTo>
                <a:lnTo>
                  <a:pt x="16" y="57"/>
                </a:lnTo>
                <a:lnTo>
                  <a:pt x="17" y="41"/>
                </a:lnTo>
                <a:lnTo>
                  <a:pt x="20" y="0"/>
                </a:lnTo>
                <a:lnTo>
                  <a:pt x="56" y="1"/>
                </a:lnTo>
                <a:lnTo>
                  <a:pt x="59" y="1"/>
                </a:lnTo>
                <a:lnTo>
                  <a:pt x="75" y="1"/>
                </a:lnTo>
                <a:lnTo>
                  <a:pt x="75" y="5"/>
                </a:lnTo>
                <a:lnTo>
                  <a:pt x="79" y="5"/>
                </a:lnTo>
                <a:lnTo>
                  <a:pt x="80" y="1"/>
                </a:lnTo>
                <a:lnTo>
                  <a:pt x="100" y="1"/>
                </a:lnTo>
                <a:lnTo>
                  <a:pt x="131" y="2"/>
                </a:lnTo>
                <a:lnTo>
                  <a:pt x="133" y="2"/>
                </a:lnTo>
                <a:lnTo>
                  <a:pt x="158" y="4"/>
                </a:lnTo>
                <a:lnTo>
                  <a:pt x="159" y="35"/>
                </a:lnTo>
                <a:lnTo>
                  <a:pt x="159" y="49"/>
                </a:lnTo>
                <a:lnTo>
                  <a:pt x="158" y="69"/>
                </a:lnTo>
                <a:lnTo>
                  <a:pt x="155" y="69"/>
                </a:lnTo>
                <a:lnTo>
                  <a:pt x="156" y="77"/>
                </a:lnTo>
                <a:lnTo>
                  <a:pt x="153" y="79"/>
                </a:lnTo>
                <a:lnTo>
                  <a:pt x="150" y="78"/>
                </a:lnTo>
                <a:lnTo>
                  <a:pt x="132" y="81"/>
                </a:lnTo>
                <a:lnTo>
                  <a:pt x="126" y="79"/>
                </a:lnTo>
                <a:lnTo>
                  <a:pt x="125" y="83"/>
                </a:lnTo>
                <a:lnTo>
                  <a:pt x="114" y="84"/>
                </a:lnTo>
                <a:lnTo>
                  <a:pt x="105" y="8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8" name="Freeform 41"/>
          <p:cNvSpPr>
            <a:spLocks/>
          </p:cNvSpPr>
          <p:nvPr/>
        </p:nvSpPr>
        <p:spPr bwMode="auto">
          <a:xfrm>
            <a:off x="10587195" y="3851726"/>
            <a:ext cx="26193" cy="34925"/>
          </a:xfrm>
          <a:custGeom>
            <a:avLst/>
            <a:gdLst>
              <a:gd name="T0" fmla="*/ 6 w 17"/>
              <a:gd name="T1" fmla="*/ 23 h 23"/>
              <a:gd name="T2" fmla="*/ 6 w 17"/>
              <a:gd name="T3" fmla="*/ 14 h 23"/>
              <a:gd name="T4" fmla="*/ 0 w 17"/>
              <a:gd name="T5" fmla="*/ 7 h 23"/>
              <a:gd name="T6" fmla="*/ 6 w 17"/>
              <a:gd name="T7" fmla="*/ 0 h 23"/>
              <a:gd name="T8" fmla="*/ 9 w 17"/>
              <a:gd name="T9" fmla="*/ 3 h 23"/>
              <a:gd name="T10" fmla="*/ 17 w 17"/>
              <a:gd name="T11" fmla="*/ 11 h 23"/>
              <a:gd name="T12" fmla="*/ 6 w 17"/>
              <a:gd name="T13" fmla="*/ 23 h 23"/>
            </a:gdLst>
            <a:ahLst/>
            <a:cxnLst>
              <a:cxn ang="0">
                <a:pos x="T0" y="T1"/>
              </a:cxn>
              <a:cxn ang="0">
                <a:pos x="T2" y="T3"/>
              </a:cxn>
              <a:cxn ang="0">
                <a:pos x="T4" y="T5"/>
              </a:cxn>
              <a:cxn ang="0">
                <a:pos x="T6" y="T7"/>
              </a:cxn>
              <a:cxn ang="0">
                <a:pos x="T8" y="T9"/>
              </a:cxn>
              <a:cxn ang="0">
                <a:pos x="T10" y="T11"/>
              </a:cxn>
              <a:cxn ang="0">
                <a:pos x="T12" y="T13"/>
              </a:cxn>
            </a:cxnLst>
            <a:rect l="0" t="0" r="r" b="b"/>
            <a:pathLst>
              <a:path w="17" h="23">
                <a:moveTo>
                  <a:pt x="6" y="23"/>
                </a:moveTo>
                <a:lnTo>
                  <a:pt x="6" y="14"/>
                </a:lnTo>
                <a:lnTo>
                  <a:pt x="0" y="7"/>
                </a:lnTo>
                <a:lnTo>
                  <a:pt x="6" y="0"/>
                </a:lnTo>
                <a:lnTo>
                  <a:pt x="9" y="3"/>
                </a:lnTo>
                <a:lnTo>
                  <a:pt x="17" y="11"/>
                </a:lnTo>
                <a:lnTo>
                  <a:pt x="6" y="23"/>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79" name="Freeform 42"/>
          <p:cNvSpPr>
            <a:spLocks/>
          </p:cNvSpPr>
          <p:nvPr/>
        </p:nvSpPr>
        <p:spPr bwMode="auto">
          <a:xfrm>
            <a:off x="10753090" y="3710280"/>
            <a:ext cx="90805" cy="230505"/>
          </a:xfrm>
          <a:custGeom>
            <a:avLst/>
            <a:gdLst>
              <a:gd name="T0" fmla="*/ 39 w 60"/>
              <a:gd name="T1" fmla="*/ 97 h 151"/>
              <a:gd name="T2" fmla="*/ 49 w 60"/>
              <a:gd name="T3" fmla="*/ 112 h 151"/>
              <a:gd name="T4" fmla="*/ 54 w 60"/>
              <a:gd name="T5" fmla="*/ 115 h 151"/>
              <a:gd name="T6" fmla="*/ 57 w 60"/>
              <a:gd name="T7" fmla="*/ 113 h 151"/>
              <a:gd name="T8" fmla="*/ 60 w 60"/>
              <a:gd name="T9" fmla="*/ 151 h 151"/>
              <a:gd name="T10" fmla="*/ 36 w 60"/>
              <a:gd name="T11" fmla="*/ 151 h 151"/>
              <a:gd name="T12" fmla="*/ 7 w 60"/>
              <a:gd name="T13" fmla="*/ 150 h 151"/>
              <a:gd name="T14" fmla="*/ 7 w 60"/>
              <a:gd name="T15" fmla="*/ 139 h 151"/>
              <a:gd name="T16" fmla="*/ 6 w 60"/>
              <a:gd name="T17" fmla="*/ 131 h 151"/>
              <a:gd name="T18" fmla="*/ 5 w 60"/>
              <a:gd name="T19" fmla="*/ 110 h 151"/>
              <a:gd name="T20" fmla="*/ 3 w 60"/>
              <a:gd name="T21" fmla="*/ 76 h 151"/>
              <a:gd name="T22" fmla="*/ 2 w 60"/>
              <a:gd name="T23" fmla="*/ 65 h 151"/>
              <a:gd name="T24" fmla="*/ 2 w 60"/>
              <a:gd name="T25" fmla="*/ 59 h 151"/>
              <a:gd name="T26" fmla="*/ 1 w 60"/>
              <a:gd name="T27" fmla="*/ 50 h 151"/>
              <a:gd name="T28" fmla="*/ 0 w 60"/>
              <a:gd name="T29" fmla="*/ 21 h 151"/>
              <a:gd name="T30" fmla="*/ 0 w 60"/>
              <a:gd name="T31" fmla="*/ 13 h 151"/>
              <a:gd name="T32" fmla="*/ 1 w 60"/>
              <a:gd name="T33" fmla="*/ 13 h 151"/>
              <a:gd name="T34" fmla="*/ 7 w 60"/>
              <a:gd name="T35" fmla="*/ 3 h 151"/>
              <a:gd name="T36" fmla="*/ 15 w 60"/>
              <a:gd name="T37" fmla="*/ 0 h 151"/>
              <a:gd name="T38" fmla="*/ 30 w 60"/>
              <a:gd name="T39" fmla="*/ 4 h 151"/>
              <a:gd name="T40" fmla="*/ 28 w 60"/>
              <a:gd name="T41" fmla="*/ 6 h 151"/>
              <a:gd name="T42" fmla="*/ 19 w 60"/>
              <a:gd name="T43" fmla="*/ 22 h 151"/>
              <a:gd name="T44" fmla="*/ 19 w 60"/>
              <a:gd name="T45" fmla="*/ 26 h 151"/>
              <a:gd name="T46" fmla="*/ 16 w 60"/>
              <a:gd name="T47" fmla="*/ 40 h 151"/>
              <a:gd name="T48" fmla="*/ 22 w 60"/>
              <a:gd name="T49" fmla="*/ 51 h 151"/>
              <a:gd name="T50" fmla="*/ 31 w 60"/>
              <a:gd name="T51" fmla="*/ 64 h 151"/>
              <a:gd name="T52" fmla="*/ 31 w 60"/>
              <a:gd name="T53" fmla="*/ 84 h 151"/>
              <a:gd name="T54" fmla="*/ 39 w 60"/>
              <a:gd name="T55" fmla="*/ 97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0" h="151">
                <a:moveTo>
                  <a:pt x="39" y="97"/>
                </a:moveTo>
                <a:lnTo>
                  <a:pt x="49" y="112"/>
                </a:lnTo>
                <a:lnTo>
                  <a:pt x="54" y="115"/>
                </a:lnTo>
                <a:lnTo>
                  <a:pt x="57" y="113"/>
                </a:lnTo>
                <a:lnTo>
                  <a:pt x="60" y="151"/>
                </a:lnTo>
                <a:lnTo>
                  <a:pt x="36" y="151"/>
                </a:lnTo>
                <a:lnTo>
                  <a:pt x="7" y="150"/>
                </a:lnTo>
                <a:lnTo>
                  <a:pt x="7" y="139"/>
                </a:lnTo>
                <a:lnTo>
                  <a:pt x="6" y="131"/>
                </a:lnTo>
                <a:lnTo>
                  <a:pt x="5" y="110"/>
                </a:lnTo>
                <a:lnTo>
                  <a:pt x="3" y="76"/>
                </a:lnTo>
                <a:lnTo>
                  <a:pt x="2" y="65"/>
                </a:lnTo>
                <a:lnTo>
                  <a:pt x="2" y="59"/>
                </a:lnTo>
                <a:lnTo>
                  <a:pt x="1" y="50"/>
                </a:lnTo>
                <a:lnTo>
                  <a:pt x="0" y="21"/>
                </a:lnTo>
                <a:lnTo>
                  <a:pt x="0" y="13"/>
                </a:lnTo>
                <a:lnTo>
                  <a:pt x="1" y="13"/>
                </a:lnTo>
                <a:lnTo>
                  <a:pt x="7" y="3"/>
                </a:lnTo>
                <a:lnTo>
                  <a:pt x="15" y="0"/>
                </a:lnTo>
                <a:lnTo>
                  <a:pt x="30" y="4"/>
                </a:lnTo>
                <a:lnTo>
                  <a:pt x="28" y="6"/>
                </a:lnTo>
                <a:lnTo>
                  <a:pt x="19" y="22"/>
                </a:lnTo>
                <a:lnTo>
                  <a:pt x="19" y="26"/>
                </a:lnTo>
                <a:lnTo>
                  <a:pt x="16" y="40"/>
                </a:lnTo>
                <a:lnTo>
                  <a:pt x="22" y="51"/>
                </a:lnTo>
                <a:lnTo>
                  <a:pt x="31" y="64"/>
                </a:lnTo>
                <a:lnTo>
                  <a:pt x="31" y="84"/>
                </a:lnTo>
                <a:lnTo>
                  <a:pt x="39" y="9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0" name="Freeform 43"/>
          <p:cNvSpPr>
            <a:spLocks/>
          </p:cNvSpPr>
          <p:nvPr/>
        </p:nvSpPr>
        <p:spPr bwMode="auto">
          <a:xfrm>
            <a:off x="9277508" y="5182368"/>
            <a:ext cx="946467" cy="1004094"/>
          </a:xfrm>
          <a:custGeom>
            <a:avLst/>
            <a:gdLst>
              <a:gd name="T0" fmla="*/ 398 w 622"/>
              <a:gd name="T1" fmla="*/ 240 h 657"/>
              <a:gd name="T2" fmla="*/ 398 w 622"/>
              <a:gd name="T3" fmla="*/ 216 h 657"/>
              <a:gd name="T4" fmla="*/ 376 w 622"/>
              <a:gd name="T5" fmla="*/ 206 h 657"/>
              <a:gd name="T6" fmla="*/ 359 w 622"/>
              <a:gd name="T7" fmla="*/ 172 h 657"/>
              <a:gd name="T8" fmla="*/ 344 w 622"/>
              <a:gd name="T9" fmla="*/ 146 h 657"/>
              <a:gd name="T10" fmla="*/ 315 w 622"/>
              <a:gd name="T11" fmla="*/ 113 h 657"/>
              <a:gd name="T12" fmla="*/ 290 w 622"/>
              <a:gd name="T13" fmla="*/ 99 h 657"/>
              <a:gd name="T14" fmla="*/ 260 w 622"/>
              <a:gd name="T15" fmla="*/ 117 h 657"/>
              <a:gd name="T16" fmla="*/ 215 w 622"/>
              <a:gd name="T17" fmla="*/ 141 h 657"/>
              <a:gd name="T18" fmla="*/ 196 w 622"/>
              <a:gd name="T19" fmla="*/ 145 h 657"/>
              <a:gd name="T20" fmla="*/ 188 w 622"/>
              <a:gd name="T21" fmla="*/ 144 h 657"/>
              <a:gd name="T22" fmla="*/ 164 w 622"/>
              <a:gd name="T23" fmla="*/ 101 h 657"/>
              <a:gd name="T24" fmla="*/ 63 w 622"/>
              <a:gd name="T25" fmla="*/ 68 h 657"/>
              <a:gd name="T26" fmla="*/ 10 w 622"/>
              <a:gd name="T27" fmla="*/ 74 h 657"/>
              <a:gd name="T28" fmla="*/ 14 w 622"/>
              <a:gd name="T29" fmla="*/ 54 h 657"/>
              <a:gd name="T30" fmla="*/ 2 w 622"/>
              <a:gd name="T31" fmla="*/ 1 h 657"/>
              <a:gd name="T32" fmla="*/ 101 w 622"/>
              <a:gd name="T33" fmla="*/ 1 h 657"/>
              <a:gd name="T34" fmla="*/ 175 w 622"/>
              <a:gd name="T35" fmla="*/ 1 h 657"/>
              <a:gd name="T36" fmla="*/ 225 w 622"/>
              <a:gd name="T37" fmla="*/ 31 h 657"/>
              <a:gd name="T38" fmla="*/ 290 w 622"/>
              <a:gd name="T39" fmla="*/ 36 h 657"/>
              <a:gd name="T40" fmla="*/ 349 w 622"/>
              <a:gd name="T41" fmla="*/ 40 h 657"/>
              <a:gd name="T42" fmla="*/ 413 w 622"/>
              <a:gd name="T43" fmla="*/ 45 h 657"/>
              <a:gd name="T44" fmla="*/ 441 w 622"/>
              <a:gd name="T45" fmla="*/ 51 h 657"/>
              <a:gd name="T46" fmla="*/ 457 w 622"/>
              <a:gd name="T47" fmla="*/ 69 h 657"/>
              <a:gd name="T48" fmla="*/ 459 w 622"/>
              <a:gd name="T49" fmla="*/ 26 h 657"/>
              <a:gd name="T50" fmla="*/ 468 w 622"/>
              <a:gd name="T51" fmla="*/ 19 h 657"/>
              <a:gd name="T52" fmla="*/ 488 w 622"/>
              <a:gd name="T53" fmla="*/ 27 h 657"/>
              <a:gd name="T54" fmla="*/ 506 w 622"/>
              <a:gd name="T55" fmla="*/ 54 h 657"/>
              <a:gd name="T56" fmla="*/ 510 w 622"/>
              <a:gd name="T57" fmla="*/ 69 h 657"/>
              <a:gd name="T58" fmla="*/ 546 w 622"/>
              <a:gd name="T59" fmla="*/ 204 h 657"/>
              <a:gd name="T60" fmla="*/ 576 w 622"/>
              <a:gd name="T61" fmla="*/ 283 h 657"/>
              <a:gd name="T62" fmla="*/ 598 w 622"/>
              <a:gd name="T63" fmla="*/ 376 h 657"/>
              <a:gd name="T64" fmla="*/ 618 w 622"/>
              <a:gd name="T65" fmla="*/ 511 h 657"/>
              <a:gd name="T66" fmla="*/ 604 w 622"/>
              <a:gd name="T67" fmla="*/ 577 h 657"/>
              <a:gd name="T68" fmla="*/ 597 w 622"/>
              <a:gd name="T69" fmla="*/ 597 h 657"/>
              <a:gd name="T70" fmla="*/ 593 w 622"/>
              <a:gd name="T71" fmla="*/ 622 h 657"/>
              <a:gd name="T72" fmla="*/ 607 w 622"/>
              <a:gd name="T73" fmla="*/ 610 h 657"/>
              <a:gd name="T74" fmla="*/ 579 w 622"/>
              <a:gd name="T75" fmla="*/ 657 h 657"/>
              <a:gd name="T76" fmla="*/ 587 w 622"/>
              <a:gd name="T77" fmla="*/ 634 h 657"/>
              <a:gd name="T78" fmla="*/ 566 w 622"/>
              <a:gd name="T79" fmla="*/ 640 h 657"/>
              <a:gd name="T80" fmla="*/ 554 w 622"/>
              <a:gd name="T81" fmla="*/ 636 h 657"/>
              <a:gd name="T82" fmla="*/ 528 w 622"/>
              <a:gd name="T83" fmla="*/ 629 h 657"/>
              <a:gd name="T84" fmla="*/ 529 w 622"/>
              <a:gd name="T85" fmla="*/ 604 h 657"/>
              <a:gd name="T86" fmla="*/ 520 w 622"/>
              <a:gd name="T87" fmla="*/ 588 h 657"/>
              <a:gd name="T88" fmla="*/ 511 w 622"/>
              <a:gd name="T89" fmla="*/ 572 h 657"/>
              <a:gd name="T90" fmla="*/ 486 w 622"/>
              <a:gd name="T91" fmla="*/ 562 h 657"/>
              <a:gd name="T92" fmla="*/ 459 w 622"/>
              <a:gd name="T93" fmla="*/ 494 h 657"/>
              <a:gd name="T94" fmla="*/ 441 w 622"/>
              <a:gd name="T95" fmla="*/ 477 h 657"/>
              <a:gd name="T96" fmla="*/ 417 w 622"/>
              <a:gd name="T97" fmla="*/ 412 h 657"/>
              <a:gd name="T98" fmla="*/ 415 w 622"/>
              <a:gd name="T99" fmla="*/ 367 h 657"/>
              <a:gd name="T100" fmla="*/ 422 w 622"/>
              <a:gd name="T101" fmla="*/ 347 h 657"/>
              <a:gd name="T102" fmla="*/ 407 w 622"/>
              <a:gd name="T103" fmla="*/ 332 h 657"/>
              <a:gd name="T104" fmla="*/ 410 w 622"/>
              <a:gd name="T105" fmla="*/ 337 h 657"/>
              <a:gd name="T106" fmla="*/ 409 w 622"/>
              <a:gd name="T107" fmla="*/ 351 h 657"/>
              <a:gd name="T108" fmla="*/ 400 w 622"/>
              <a:gd name="T109" fmla="*/ 370 h 657"/>
              <a:gd name="T110" fmla="*/ 392 w 622"/>
              <a:gd name="T111" fmla="*/ 318 h 657"/>
              <a:gd name="T112" fmla="*/ 398 w 622"/>
              <a:gd name="T113" fmla="*/ 304 h 657"/>
              <a:gd name="T114" fmla="*/ 401 w 622"/>
              <a:gd name="T115" fmla="*/ 250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22" h="657">
                <a:moveTo>
                  <a:pt x="401" y="250"/>
                </a:moveTo>
                <a:lnTo>
                  <a:pt x="403" y="243"/>
                </a:lnTo>
                <a:lnTo>
                  <a:pt x="400" y="243"/>
                </a:lnTo>
                <a:lnTo>
                  <a:pt x="398" y="240"/>
                </a:lnTo>
                <a:lnTo>
                  <a:pt x="401" y="233"/>
                </a:lnTo>
                <a:lnTo>
                  <a:pt x="404" y="230"/>
                </a:lnTo>
                <a:lnTo>
                  <a:pt x="398" y="220"/>
                </a:lnTo>
                <a:lnTo>
                  <a:pt x="398" y="216"/>
                </a:lnTo>
                <a:lnTo>
                  <a:pt x="393" y="211"/>
                </a:lnTo>
                <a:lnTo>
                  <a:pt x="393" y="201"/>
                </a:lnTo>
                <a:lnTo>
                  <a:pt x="380" y="200"/>
                </a:lnTo>
                <a:lnTo>
                  <a:pt x="376" y="206"/>
                </a:lnTo>
                <a:lnTo>
                  <a:pt x="371" y="206"/>
                </a:lnTo>
                <a:lnTo>
                  <a:pt x="372" y="191"/>
                </a:lnTo>
                <a:lnTo>
                  <a:pt x="365" y="187"/>
                </a:lnTo>
                <a:lnTo>
                  <a:pt x="359" y="172"/>
                </a:lnTo>
                <a:lnTo>
                  <a:pt x="355" y="172"/>
                </a:lnTo>
                <a:lnTo>
                  <a:pt x="352" y="167"/>
                </a:lnTo>
                <a:lnTo>
                  <a:pt x="346" y="164"/>
                </a:lnTo>
                <a:lnTo>
                  <a:pt x="344" y="146"/>
                </a:lnTo>
                <a:lnTo>
                  <a:pt x="332" y="139"/>
                </a:lnTo>
                <a:lnTo>
                  <a:pt x="329" y="128"/>
                </a:lnTo>
                <a:lnTo>
                  <a:pt x="324" y="120"/>
                </a:lnTo>
                <a:lnTo>
                  <a:pt x="315" y="113"/>
                </a:lnTo>
                <a:lnTo>
                  <a:pt x="311" y="113"/>
                </a:lnTo>
                <a:lnTo>
                  <a:pt x="297" y="101"/>
                </a:lnTo>
                <a:lnTo>
                  <a:pt x="295" y="98"/>
                </a:lnTo>
                <a:lnTo>
                  <a:pt x="290" y="99"/>
                </a:lnTo>
                <a:lnTo>
                  <a:pt x="275" y="101"/>
                </a:lnTo>
                <a:lnTo>
                  <a:pt x="268" y="108"/>
                </a:lnTo>
                <a:lnTo>
                  <a:pt x="268" y="121"/>
                </a:lnTo>
                <a:lnTo>
                  <a:pt x="260" y="117"/>
                </a:lnTo>
                <a:lnTo>
                  <a:pt x="253" y="119"/>
                </a:lnTo>
                <a:lnTo>
                  <a:pt x="224" y="140"/>
                </a:lnTo>
                <a:lnTo>
                  <a:pt x="223" y="133"/>
                </a:lnTo>
                <a:lnTo>
                  <a:pt x="215" y="141"/>
                </a:lnTo>
                <a:lnTo>
                  <a:pt x="199" y="142"/>
                </a:lnTo>
                <a:lnTo>
                  <a:pt x="209" y="145"/>
                </a:lnTo>
                <a:lnTo>
                  <a:pt x="207" y="150"/>
                </a:lnTo>
                <a:lnTo>
                  <a:pt x="196" y="145"/>
                </a:lnTo>
                <a:lnTo>
                  <a:pt x="186" y="146"/>
                </a:lnTo>
                <a:lnTo>
                  <a:pt x="184" y="144"/>
                </a:lnTo>
                <a:lnTo>
                  <a:pt x="182" y="137"/>
                </a:lnTo>
                <a:lnTo>
                  <a:pt x="188" y="144"/>
                </a:lnTo>
                <a:lnTo>
                  <a:pt x="190" y="132"/>
                </a:lnTo>
                <a:lnTo>
                  <a:pt x="183" y="118"/>
                </a:lnTo>
                <a:lnTo>
                  <a:pt x="173" y="113"/>
                </a:lnTo>
                <a:lnTo>
                  <a:pt x="164" y="101"/>
                </a:lnTo>
                <a:lnTo>
                  <a:pt x="133" y="80"/>
                </a:lnTo>
                <a:lnTo>
                  <a:pt x="101" y="68"/>
                </a:lnTo>
                <a:lnTo>
                  <a:pt x="68" y="67"/>
                </a:lnTo>
                <a:lnTo>
                  <a:pt x="63" y="68"/>
                </a:lnTo>
                <a:lnTo>
                  <a:pt x="6" y="79"/>
                </a:lnTo>
                <a:lnTo>
                  <a:pt x="14" y="77"/>
                </a:lnTo>
                <a:lnTo>
                  <a:pt x="10" y="76"/>
                </a:lnTo>
                <a:lnTo>
                  <a:pt x="10" y="74"/>
                </a:lnTo>
                <a:lnTo>
                  <a:pt x="14" y="73"/>
                </a:lnTo>
                <a:lnTo>
                  <a:pt x="16" y="65"/>
                </a:lnTo>
                <a:lnTo>
                  <a:pt x="21" y="62"/>
                </a:lnTo>
                <a:lnTo>
                  <a:pt x="14" y="54"/>
                </a:lnTo>
                <a:lnTo>
                  <a:pt x="19" y="38"/>
                </a:lnTo>
                <a:lnTo>
                  <a:pt x="8" y="28"/>
                </a:lnTo>
                <a:lnTo>
                  <a:pt x="0" y="17"/>
                </a:lnTo>
                <a:lnTo>
                  <a:pt x="2" y="1"/>
                </a:lnTo>
                <a:lnTo>
                  <a:pt x="38" y="1"/>
                </a:lnTo>
                <a:lnTo>
                  <a:pt x="69" y="1"/>
                </a:lnTo>
                <a:lnTo>
                  <a:pt x="77" y="1"/>
                </a:lnTo>
                <a:lnTo>
                  <a:pt x="101" y="1"/>
                </a:lnTo>
                <a:lnTo>
                  <a:pt x="118" y="1"/>
                </a:lnTo>
                <a:lnTo>
                  <a:pt x="130" y="1"/>
                </a:lnTo>
                <a:lnTo>
                  <a:pt x="174" y="1"/>
                </a:lnTo>
                <a:lnTo>
                  <a:pt x="175" y="1"/>
                </a:lnTo>
                <a:lnTo>
                  <a:pt x="215" y="0"/>
                </a:lnTo>
                <a:lnTo>
                  <a:pt x="220" y="13"/>
                </a:lnTo>
                <a:lnTo>
                  <a:pt x="222" y="27"/>
                </a:lnTo>
                <a:lnTo>
                  <a:pt x="225" y="31"/>
                </a:lnTo>
                <a:lnTo>
                  <a:pt x="226" y="32"/>
                </a:lnTo>
                <a:lnTo>
                  <a:pt x="266" y="34"/>
                </a:lnTo>
                <a:lnTo>
                  <a:pt x="273" y="35"/>
                </a:lnTo>
                <a:lnTo>
                  <a:pt x="290" y="36"/>
                </a:lnTo>
                <a:lnTo>
                  <a:pt x="296" y="36"/>
                </a:lnTo>
                <a:lnTo>
                  <a:pt x="318" y="38"/>
                </a:lnTo>
                <a:lnTo>
                  <a:pt x="328" y="39"/>
                </a:lnTo>
                <a:lnTo>
                  <a:pt x="349" y="40"/>
                </a:lnTo>
                <a:lnTo>
                  <a:pt x="356" y="41"/>
                </a:lnTo>
                <a:lnTo>
                  <a:pt x="367" y="42"/>
                </a:lnTo>
                <a:lnTo>
                  <a:pt x="404" y="44"/>
                </a:lnTo>
                <a:lnTo>
                  <a:pt x="413" y="45"/>
                </a:lnTo>
                <a:lnTo>
                  <a:pt x="423" y="46"/>
                </a:lnTo>
                <a:lnTo>
                  <a:pt x="426" y="46"/>
                </a:lnTo>
                <a:lnTo>
                  <a:pt x="442" y="48"/>
                </a:lnTo>
                <a:lnTo>
                  <a:pt x="441" y="51"/>
                </a:lnTo>
                <a:lnTo>
                  <a:pt x="444" y="57"/>
                </a:lnTo>
                <a:lnTo>
                  <a:pt x="445" y="69"/>
                </a:lnTo>
                <a:lnTo>
                  <a:pt x="456" y="70"/>
                </a:lnTo>
                <a:lnTo>
                  <a:pt x="457" y="69"/>
                </a:lnTo>
                <a:lnTo>
                  <a:pt x="460" y="48"/>
                </a:lnTo>
                <a:lnTo>
                  <a:pt x="456" y="38"/>
                </a:lnTo>
                <a:lnTo>
                  <a:pt x="457" y="30"/>
                </a:lnTo>
                <a:lnTo>
                  <a:pt x="459" y="26"/>
                </a:lnTo>
                <a:lnTo>
                  <a:pt x="459" y="24"/>
                </a:lnTo>
                <a:lnTo>
                  <a:pt x="462" y="25"/>
                </a:lnTo>
                <a:lnTo>
                  <a:pt x="464" y="19"/>
                </a:lnTo>
                <a:lnTo>
                  <a:pt x="468" y="19"/>
                </a:lnTo>
                <a:lnTo>
                  <a:pt x="471" y="23"/>
                </a:lnTo>
                <a:lnTo>
                  <a:pt x="477" y="24"/>
                </a:lnTo>
                <a:lnTo>
                  <a:pt x="483" y="28"/>
                </a:lnTo>
                <a:lnTo>
                  <a:pt x="488" y="27"/>
                </a:lnTo>
                <a:lnTo>
                  <a:pt x="492" y="31"/>
                </a:lnTo>
                <a:lnTo>
                  <a:pt x="505" y="32"/>
                </a:lnTo>
                <a:lnTo>
                  <a:pt x="507" y="33"/>
                </a:lnTo>
                <a:lnTo>
                  <a:pt x="506" y="54"/>
                </a:lnTo>
                <a:lnTo>
                  <a:pt x="509" y="57"/>
                </a:lnTo>
                <a:lnTo>
                  <a:pt x="509" y="65"/>
                </a:lnTo>
                <a:lnTo>
                  <a:pt x="511" y="66"/>
                </a:lnTo>
                <a:lnTo>
                  <a:pt x="510" y="69"/>
                </a:lnTo>
                <a:lnTo>
                  <a:pt x="511" y="82"/>
                </a:lnTo>
                <a:lnTo>
                  <a:pt x="525" y="146"/>
                </a:lnTo>
                <a:lnTo>
                  <a:pt x="534" y="172"/>
                </a:lnTo>
                <a:lnTo>
                  <a:pt x="546" y="204"/>
                </a:lnTo>
                <a:lnTo>
                  <a:pt x="564" y="242"/>
                </a:lnTo>
                <a:lnTo>
                  <a:pt x="577" y="264"/>
                </a:lnTo>
                <a:lnTo>
                  <a:pt x="581" y="278"/>
                </a:lnTo>
                <a:lnTo>
                  <a:pt x="576" y="283"/>
                </a:lnTo>
                <a:lnTo>
                  <a:pt x="574" y="291"/>
                </a:lnTo>
                <a:lnTo>
                  <a:pt x="578" y="319"/>
                </a:lnTo>
                <a:lnTo>
                  <a:pt x="587" y="343"/>
                </a:lnTo>
                <a:lnTo>
                  <a:pt x="598" y="376"/>
                </a:lnTo>
                <a:lnTo>
                  <a:pt x="608" y="408"/>
                </a:lnTo>
                <a:lnTo>
                  <a:pt x="617" y="440"/>
                </a:lnTo>
                <a:lnTo>
                  <a:pt x="622" y="462"/>
                </a:lnTo>
                <a:lnTo>
                  <a:pt x="618" y="511"/>
                </a:lnTo>
                <a:lnTo>
                  <a:pt x="614" y="549"/>
                </a:lnTo>
                <a:lnTo>
                  <a:pt x="611" y="582"/>
                </a:lnTo>
                <a:lnTo>
                  <a:pt x="610" y="574"/>
                </a:lnTo>
                <a:lnTo>
                  <a:pt x="604" y="577"/>
                </a:lnTo>
                <a:lnTo>
                  <a:pt x="602" y="586"/>
                </a:lnTo>
                <a:lnTo>
                  <a:pt x="599" y="588"/>
                </a:lnTo>
                <a:lnTo>
                  <a:pt x="599" y="598"/>
                </a:lnTo>
                <a:lnTo>
                  <a:pt x="597" y="597"/>
                </a:lnTo>
                <a:lnTo>
                  <a:pt x="596" y="601"/>
                </a:lnTo>
                <a:lnTo>
                  <a:pt x="597" y="611"/>
                </a:lnTo>
                <a:lnTo>
                  <a:pt x="601" y="612"/>
                </a:lnTo>
                <a:lnTo>
                  <a:pt x="593" y="622"/>
                </a:lnTo>
                <a:lnTo>
                  <a:pt x="594" y="624"/>
                </a:lnTo>
                <a:lnTo>
                  <a:pt x="597" y="624"/>
                </a:lnTo>
                <a:lnTo>
                  <a:pt x="602" y="617"/>
                </a:lnTo>
                <a:lnTo>
                  <a:pt x="607" y="610"/>
                </a:lnTo>
                <a:lnTo>
                  <a:pt x="603" y="618"/>
                </a:lnTo>
                <a:lnTo>
                  <a:pt x="593" y="641"/>
                </a:lnTo>
                <a:lnTo>
                  <a:pt x="582" y="655"/>
                </a:lnTo>
                <a:lnTo>
                  <a:pt x="579" y="657"/>
                </a:lnTo>
                <a:lnTo>
                  <a:pt x="578" y="654"/>
                </a:lnTo>
                <a:lnTo>
                  <a:pt x="586" y="647"/>
                </a:lnTo>
                <a:lnTo>
                  <a:pt x="583" y="644"/>
                </a:lnTo>
                <a:lnTo>
                  <a:pt x="587" y="634"/>
                </a:lnTo>
                <a:lnTo>
                  <a:pt x="584" y="633"/>
                </a:lnTo>
                <a:lnTo>
                  <a:pt x="581" y="631"/>
                </a:lnTo>
                <a:lnTo>
                  <a:pt x="571" y="634"/>
                </a:lnTo>
                <a:lnTo>
                  <a:pt x="566" y="640"/>
                </a:lnTo>
                <a:lnTo>
                  <a:pt x="559" y="638"/>
                </a:lnTo>
                <a:lnTo>
                  <a:pt x="559" y="636"/>
                </a:lnTo>
                <a:lnTo>
                  <a:pt x="556" y="638"/>
                </a:lnTo>
                <a:lnTo>
                  <a:pt x="554" y="636"/>
                </a:lnTo>
                <a:lnTo>
                  <a:pt x="550" y="641"/>
                </a:lnTo>
                <a:lnTo>
                  <a:pt x="535" y="643"/>
                </a:lnTo>
                <a:lnTo>
                  <a:pt x="531" y="638"/>
                </a:lnTo>
                <a:lnTo>
                  <a:pt x="528" y="629"/>
                </a:lnTo>
                <a:lnTo>
                  <a:pt x="530" y="620"/>
                </a:lnTo>
                <a:lnTo>
                  <a:pt x="533" y="617"/>
                </a:lnTo>
                <a:lnTo>
                  <a:pt x="530" y="613"/>
                </a:lnTo>
                <a:lnTo>
                  <a:pt x="529" y="604"/>
                </a:lnTo>
                <a:lnTo>
                  <a:pt x="525" y="600"/>
                </a:lnTo>
                <a:lnTo>
                  <a:pt x="525" y="596"/>
                </a:lnTo>
                <a:lnTo>
                  <a:pt x="522" y="588"/>
                </a:lnTo>
                <a:lnTo>
                  <a:pt x="520" y="588"/>
                </a:lnTo>
                <a:lnTo>
                  <a:pt x="518" y="580"/>
                </a:lnTo>
                <a:lnTo>
                  <a:pt x="516" y="578"/>
                </a:lnTo>
                <a:lnTo>
                  <a:pt x="513" y="580"/>
                </a:lnTo>
                <a:lnTo>
                  <a:pt x="511" y="572"/>
                </a:lnTo>
                <a:lnTo>
                  <a:pt x="504" y="568"/>
                </a:lnTo>
                <a:lnTo>
                  <a:pt x="493" y="558"/>
                </a:lnTo>
                <a:lnTo>
                  <a:pt x="489" y="558"/>
                </a:lnTo>
                <a:lnTo>
                  <a:pt x="486" y="562"/>
                </a:lnTo>
                <a:lnTo>
                  <a:pt x="477" y="537"/>
                </a:lnTo>
                <a:lnTo>
                  <a:pt x="473" y="510"/>
                </a:lnTo>
                <a:lnTo>
                  <a:pt x="463" y="494"/>
                </a:lnTo>
                <a:lnTo>
                  <a:pt x="459" y="494"/>
                </a:lnTo>
                <a:lnTo>
                  <a:pt x="459" y="497"/>
                </a:lnTo>
                <a:lnTo>
                  <a:pt x="454" y="500"/>
                </a:lnTo>
                <a:lnTo>
                  <a:pt x="446" y="494"/>
                </a:lnTo>
                <a:lnTo>
                  <a:pt x="441" y="477"/>
                </a:lnTo>
                <a:lnTo>
                  <a:pt x="438" y="472"/>
                </a:lnTo>
                <a:lnTo>
                  <a:pt x="438" y="460"/>
                </a:lnTo>
                <a:lnTo>
                  <a:pt x="430" y="443"/>
                </a:lnTo>
                <a:lnTo>
                  <a:pt x="417" y="412"/>
                </a:lnTo>
                <a:lnTo>
                  <a:pt x="408" y="395"/>
                </a:lnTo>
                <a:lnTo>
                  <a:pt x="400" y="379"/>
                </a:lnTo>
                <a:lnTo>
                  <a:pt x="406" y="380"/>
                </a:lnTo>
                <a:lnTo>
                  <a:pt x="415" y="367"/>
                </a:lnTo>
                <a:lnTo>
                  <a:pt x="427" y="348"/>
                </a:lnTo>
                <a:lnTo>
                  <a:pt x="427" y="341"/>
                </a:lnTo>
                <a:lnTo>
                  <a:pt x="421" y="336"/>
                </a:lnTo>
                <a:lnTo>
                  <a:pt x="422" y="347"/>
                </a:lnTo>
                <a:lnTo>
                  <a:pt x="417" y="346"/>
                </a:lnTo>
                <a:lnTo>
                  <a:pt x="415" y="344"/>
                </a:lnTo>
                <a:lnTo>
                  <a:pt x="416" y="333"/>
                </a:lnTo>
                <a:lnTo>
                  <a:pt x="407" y="332"/>
                </a:lnTo>
                <a:lnTo>
                  <a:pt x="403" y="332"/>
                </a:lnTo>
                <a:lnTo>
                  <a:pt x="401" y="335"/>
                </a:lnTo>
                <a:lnTo>
                  <a:pt x="408" y="338"/>
                </a:lnTo>
                <a:lnTo>
                  <a:pt x="410" y="337"/>
                </a:lnTo>
                <a:lnTo>
                  <a:pt x="408" y="339"/>
                </a:lnTo>
                <a:lnTo>
                  <a:pt x="412" y="342"/>
                </a:lnTo>
                <a:lnTo>
                  <a:pt x="412" y="348"/>
                </a:lnTo>
                <a:lnTo>
                  <a:pt x="409" y="351"/>
                </a:lnTo>
                <a:lnTo>
                  <a:pt x="408" y="360"/>
                </a:lnTo>
                <a:lnTo>
                  <a:pt x="402" y="361"/>
                </a:lnTo>
                <a:lnTo>
                  <a:pt x="403" y="367"/>
                </a:lnTo>
                <a:lnTo>
                  <a:pt x="400" y="370"/>
                </a:lnTo>
                <a:lnTo>
                  <a:pt x="400" y="358"/>
                </a:lnTo>
                <a:lnTo>
                  <a:pt x="391" y="342"/>
                </a:lnTo>
                <a:lnTo>
                  <a:pt x="393" y="323"/>
                </a:lnTo>
                <a:lnTo>
                  <a:pt x="392" y="318"/>
                </a:lnTo>
                <a:lnTo>
                  <a:pt x="394" y="321"/>
                </a:lnTo>
                <a:lnTo>
                  <a:pt x="397" y="317"/>
                </a:lnTo>
                <a:lnTo>
                  <a:pt x="395" y="309"/>
                </a:lnTo>
                <a:lnTo>
                  <a:pt x="398" y="304"/>
                </a:lnTo>
                <a:lnTo>
                  <a:pt x="405" y="281"/>
                </a:lnTo>
                <a:lnTo>
                  <a:pt x="407" y="269"/>
                </a:lnTo>
                <a:lnTo>
                  <a:pt x="405" y="252"/>
                </a:lnTo>
                <a:lnTo>
                  <a:pt x="401" y="25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1" name="Freeform 44"/>
          <p:cNvSpPr>
            <a:spLocks/>
          </p:cNvSpPr>
          <p:nvPr/>
        </p:nvSpPr>
        <p:spPr bwMode="auto">
          <a:xfrm>
            <a:off x="10091260" y="5814511"/>
            <a:ext cx="59372" cy="85567"/>
          </a:xfrm>
          <a:custGeom>
            <a:avLst/>
            <a:gdLst>
              <a:gd name="T0" fmla="*/ 24 w 39"/>
              <a:gd name="T1" fmla="*/ 0 h 56"/>
              <a:gd name="T2" fmla="*/ 18 w 39"/>
              <a:gd name="T3" fmla="*/ 7 h 56"/>
              <a:gd name="T4" fmla="*/ 0 w 39"/>
              <a:gd name="T5" fmla="*/ 27 h 56"/>
              <a:gd name="T6" fmla="*/ 4 w 39"/>
              <a:gd name="T7" fmla="*/ 37 h 56"/>
              <a:gd name="T8" fmla="*/ 9 w 39"/>
              <a:gd name="T9" fmla="*/ 36 h 56"/>
              <a:gd name="T10" fmla="*/ 12 w 39"/>
              <a:gd name="T11" fmla="*/ 46 h 56"/>
              <a:gd name="T12" fmla="*/ 17 w 39"/>
              <a:gd name="T13" fmla="*/ 51 h 56"/>
              <a:gd name="T14" fmla="*/ 22 w 39"/>
              <a:gd name="T15" fmla="*/ 55 h 56"/>
              <a:gd name="T16" fmla="*/ 30 w 39"/>
              <a:gd name="T17" fmla="*/ 56 h 56"/>
              <a:gd name="T18" fmla="*/ 33 w 39"/>
              <a:gd name="T19" fmla="*/ 50 h 56"/>
              <a:gd name="T20" fmla="*/ 32 w 39"/>
              <a:gd name="T21" fmla="*/ 44 h 56"/>
              <a:gd name="T22" fmla="*/ 39 w 39"/>
              <a:gd name="T23" fmla="*/ 34 h 56"/>
              <a:gd name="T24" fmla="*/ 39 w 39"/>
              <a:gd name="T25" fmla="*/ 28 h 56"/>
              <a:gd name="T26" fmla="*/ 34 w 39"/>
              <a:gd name="T27" fmla="*/ 10 h 56"/>
              <a:gd name="T28" fmla="*/ 24 w 39"/>
              <a:gd name="T29" fmla="*/ 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 h="56">
                <a:moveTo>
                  <a:pt x="24" y="0"/>
                </a:moveTo>
                <a:lnTo>
                  <a:pt x="18" y="7"/>
                </a:lnTo>
                <a:lnTo>
                  <a:pt x="0" y="27"/>
                </a:lnTo>
                <a:lnTo>
                  <a:pt x="4" y="37"/>
                </a:lnTo>
                <a:lnTo>
                  <a:pt x="9" y="36"/>
                </a:lnTo>
                <a:lnTo>
                  <a:pt x="12" y="46"/>
                </a:lnTo>
                <a:lnTo>
                  <a:pt x="17" y="51"/>
                </a:lnTo>
                <a:lnTo>
                  <a:pt x="22" y="55"/>
                </a:lnTo>
                <a:lnTo>
                  <a:pt x="30" y="56"/>
                </a:lnTo>
                <a:lnTo>
                  <a:pt x="33" y="50"/>
                </a:lnTo>
                <a:lnTo>
                  <a:pt x="32" y="44"/>
                </a:lnTo>
                <a:lnTo>
                  <a:pt x="39" y="34"/>
                </a:lnTo>
                <a:lnTo>
                  <a:pt x="39" y="28"/>
                </a:lnTo>
                <a:lnTo>
                  <a:pt x="34" y="10"/>
                </a:lnTo>
                <a:lnTo>
                  <a:pt x="24"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2" name="Freeform 45"/>
          <p:cNvSpPr>
            <a:spLocks/>
          </p:cNvSpPr>
          <p:nvPr/>
        </p:nvSpPr>
        <p:spPr bwMode="auto">
          <a:xfrm>
            <a:off x="10002202" y="6216148"/>
            <a:ext cx="62865" cy="41910"/>
          </a:xfrm>
          <a:custGeom>
            <a:avLst/>
            <a:gdLst>
              <a:gd name="T0" fmla="*/ 28 w 42"/>
              <a:gd name="T1" fmla="*/ 0 h 28"/>
              <a:gd name="T2" fmla="*/ 29 w 42"/>
              <a:gd name="T3" fmla="*/ 4 h 28"/>
              <a:gd name="T4" fmla="*/ 32 w 42"/>
              <a:gd name="T5" fmla="*/ 3 h 28"/>
              <a:gd name="T6" fmla="*/ 40 w 42"/>
              <a:gd name="T7" fmla="*/ 11 h 28"/>
              <a:gd name="T8" fmla="*/ 42 w 42"/>
              <a:gd name="T9" fmla="*/ 16 h 28"/>
              <a:gd name="T10" fmla="*/ 34 w 42"/>
              <a:gd name="T11" fmla="*/ 19 h 28"/>
              <a:gd name="T12" fmla="*/ 25 w 42"/>
              <a:gd name="T13" fmla="*/ 15 h 28"/>
              <a:gd name="T14" fmla="*/ 24 w 42"/>
              <a:gd name="T15" fmla="*/ 20 h 28"/>
              <a:gd name="T16" fmla="*/ 17 w 42"/>
              <a:gd name="T17" fmla="*/ 23 h 28"/>
              <a:gd name="T18" fmla="*/ 0 w 42"/>
              <a:gd name="T19" fmla="*/ 28 h 28"/>
              <a:gd name="T20" fmla="*/ 1 w 42"/>
              <a:gd name="T21" fmla="*/ 23 h 28"/>
              <a:gd name="T22" fmla="*/ 8 w 42"/>
              <a:gd name="T23" fmla="*/ 23 h 28"/>
              <a:gd name="T24" fmla="*/ 4 w 42"/>
              <a:gd name="T25" fmla="*/ 16 h 28"/>
              <a:gd name="T26" fmla="*/ 8 w 42"/>
              <a:gd name="T27" fmla="*/ 17 h 28"/>
              <a:gd name="T28" fmla="*/ 9 w 42"/>
              <a:gd name="T29" fmla="*/ 14 h 28"/>
              <a:gd name="T30" fmla="*/ 18 w 42"/>
              <a:gd name="T31" fmla="*/ 7 h 28"/>
              <a:gd name="T32" fmla="*/ 23 w 42"/>
              <a:gd name="T33" fmla="*/ 11 h 28"/>
              <a:gd name="T34" fmla="*/ 25 w 42"/>
              <a:gd name="T35" fmla="*/ 8 h 28"/>
              <a:gd name="T36" fmla="*/ 28 w 42"/>
              <a:gd name="T37"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2" h="28">
                <a:moveTo>
                  <a:pt x="28" y="0"/>
                </a:moveTo>
                <a:lnTo>
                  <a:pt x="29" y="4"/>
                </a:lnTo>
                <a:lnTo>
                  <a:pt x="32" y="3"/>
                </a:lnTo>
                <a:lnTo>
                  <a:pt x="40" y="11"/>
                </a:lnTo>
                <a:lnTo>
                  <a:pt x="42" y="16"/>
                </a:lnTo>
                <a:lnTo>
                  <a:pt x="34" y="19"/>
                </a:lnTo>
                <a:lnTo>
                  <a:pt x="25" y="15"/>
                </a:lnTo>
                <a:lnTo>
                  <a:pt x="24" y="20"/>
                </a:lnTo>
                <a:lnTo>
                  <a:pt x="17" y="23"/>
                </a:lnTo>
                <a:lnTo>
                  <a:pt x="0" y="28"/>
                </a:lnTo>
                <a:lnTo>
                  <a:pt x="1" y="23"/>
                </a:lnTo>
                <a:lnTo>
                  <a:pt x="8" y="23"/>
                </a:lnTo>
                <a:lnTo>
                  <a:pt x="4" y="16"/>
                </a:lnTo>
                <a:lnTo>
                  <a:pt x="8" y="17"/>
                </a:lnTo>
                <a:lnTo>
                  <a:pt x="9" y="14"/>
                </a:lnTo>
                <a:lnTo>
                  <a:pt x="18" y="7"/>
                </a:lnTo>
                <a:lnTo>
                  <a:pt x="23" y="11"/>
                </a:lnTo>
                <a:lnTo>
                  <a:pt x="25" y="8"/>
                </a:lnTo>
                <a:lnTo>
                  <a:pt x="28"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3" name="Freeform 46"/>
          <p:cNvSpPr>
            <a:spLocks/>
          </p:cNvSpPr>
          <p:nvPr/>
        </p:nvSpPr>
        <p:spPr bwMode="auto">
          <a:xfrm>
            <a:off x="9528968" y="4517047"/>
            <a:ext cx="591978" cy="771842"/>
          </a:xfrm>
          <a:custGeom>
            <a:avLst/>
            <a:gdLst>
              <a:gd name="T0" fmla="*/ 52 w 389"/>
              <a:gd name="T1" fmla="*/ 286 h 506"/>
              <a:gd name="T2" fmla="*/ 48 w 389"/>
              <a:gd name="T3" fmla="*/ 268 h 506"/>
              <a:gd name="T4" fmla="*/ 38 w 389"/>
              <a:gd name="T5" fmla="*/ 244 h 506"/>
              <a:gd name="T6" fmla="*/ 31 w 389"/>
              <a:gd name="T7" fmla="*/ 206 h 506"/>
              <a:gd name="T8" fmla="*/ 25 w 389"/>
              <a:gd name="T9" fmla="*/ 165 h 506"/>
              <a:gd name="T10" fmla="*/ 17 w 389"/>
              <a:gd name="T11" fmla="*/ 113 h 506"/>
              <a:gd name="T12" fmla="*/ 8 w 389"/>
              <a:gd name="T13" fmla="*/ 52 h 506"/>
              <a:gd name="T14" fmla="*/ 2 w 389"/>
              <a:gd name="T15" fmla="*/ 15 h 506"/>
              <a:gd name="T16" fmla="*/ 20 w 389"/>
              <a:gd name="T17" fmla="*/ 2 h 506"/>
              <a:gd name="T18" fmla="*/ 65 w 389"/>
              <a:gd name="T19" fmla="*/ 1 h 506"/>
              <a:gd name="T20" fmla="*/ 105 w 389"/>
              <a:gd name="T21" fmla="*/ 1 h 506"/>
              <a:gd name="T22" fmla="*/ 137 w 389"/>
              <a:gd name="T23" fmla="*/ 1 h 506"/>
              <a:gd name="T24" fmla="*/ 174 w 389"/>
              <a:gd name="T25" fmla="*/ 1 h 506"/>
              <a:gd name="T26" fmla="*/ 194 w 389"/>
              <a:gd name="T27" fmla="*/ 14 h 506"/>
              <a:gd name="T28" fmla="*/ 195 w 389"/>
              <a:gd name="T29" fmla="*/ 42 h 506"/>
              <a:gd name="T30" fmla="*/ 209 w 389"/>
              <a:gd name="T31" fmla="*/ 55 h 506"/>
              <a:gd name="T32" fmla="*/ 232 w 389"/>
              <a:gd name="T33" fmla="*/ 77 h 506"/>
              <a:gd name="T34" fmla="*/ 249 w 389"/>
              <a:gd name="T35" fmla="*/ 113 h 506"/>
              <a:gd name="T36" fmla="*/ 277 w 389"/>
              <a:gd name="T37" fmla="*/ 143 h 506"/>
              <a:gd name="T38" fmla="*/ 292 w 389"/>
              <a:gd name="T39" fmla="*/ 157 h 506"/>
              <a:gd name="T40" fmla="*/ 301 w 389"/>
              <a:gd name="T41" fmla="*/ 168 h 506"/>
              <a:gd name="T42" fmla="*/ 300 w 389"/>
              <a:gd name="T43" fmla="*/ 181 h 506"/>
              <a:gd name="T44" fmla="*/ 308 w 389"/>
              <a:gd name="T45" fmla="*/ 185 h 506"/>
              <a:gd name="T46" fmla="*/ 315 w 389"/>
              <a:gd name="T47" fmla="*/ 197 h 506"/>
              <a:gd name="T48" fmla="*/ 332 w 389"/>
              <a:gd name="T49" fmla="*/ 213 h 506"/>
              <a:gd name="T50" fmla="*/ 340 w 389"/>
              <a:gd name="T51" fmla="*/ 235 h 506"/>
              <a:gd name="T52" fmla="*/ 344 w 389"/>
              <a:gd name="T53" fmla="*/ 246 h 506"/>
              <a:gd name="T54" fmla="*/ 344 w 389"/>
              <a:gd name="T55" fmla="*/ 260 h 506"/>
              <a:gd name="T56" fmla="*/ 362 w 389"/>
              <a:gd name="T57" fmla="*/ 277 h 506"/>
              <a:gd name="T58" fmla="*/ 367 w 389"/>
              <a:gd name="T59" fmla="*/ 297 h 506"/>
              <a:gd name="T60" fmla="*/ 368 w 389"/>
              <a:gd name="T61" fmla="*/ 308 h 506"/>
              <a:gd name="T62" fmla="*/ 373 w 389"/>
              <a:gd name="T63" fmla="*/ 318 h 506"/>
              <a:gd name="T64" fmla="*/ 386 w 389"/>
              <a:gd name="T65" fmla="*/ 322 h 506"/>
              <a:gd name="T66" fmla="*/ 380 w 389"/>
              <a:gd name="T67" fmla="*/ 334 h 506"/>
              <a:gd name="T68" fmla="*/ 378 w 389"/>
              <a:gd name="T69" fmla="*/ 343 h 506"/>
              <a:gd name="T70" fmla="*/ 374 w 389"/>
              <a:gd name="T71" fmla="*/ 347 h 506"/>
              <a:gd name="T72" fmla="*/ 365 w 389"/>
              <a:gd name="T73" fmla="*/ 356 h 506"/>
              <a:gd name="T74" fmla="*/ 366 w 389"/>
              <a:gd name="T75" fmla="*/ 361 h 506"/>
              <a:gd name="T76" fmla="*/ 354 w 389"/>
              <a:gd name="T77" fmla="*/ 377 h 506"/>
              <a:gd name="T78" fmla="*/ 354 w 389"/>
              <a:gd name="T79" fmla="*/ 404 h 506"/>
              <a:gd name="T80" fmla="*/ 346 w 389"/>
              <a:gd name="T81" fmla="*/ 422 h 506"/>
              <a:gd name="T82" fmla="*/ 341 w 389"/>
              <a:gd name="T83" fmla="*/ 427 h 506"/>
              <a:gd name="T84" fmla="*/ 337 w 389"/>
              <a:gd name="T85" fmla="*/ 438 h 506"/>
              <a:gd name="T86" fmla="*/ 340 w 389"/>
              <a:gd name="T87" fmla="*/ 468 h 506"/>
              <a:gd name="T88" fmla="*/ 318 w 389"/>
              <a:gd name="T89" fmla="*/ 464 h 506"/>
              <a:gd name="T90" fmla="*/ 303 w 389"/>
              <a:gd name="T91" fmla="*/ 455 h 506"/>
              <a:gd name="T92" fmla="*/ 294 w 389"/>
              <a:gd name="T93" fmla="*/ 460 h 506"/>
              <a:gd name="T94" fmla="*/ 291 w 389"/>
              <a:gd name="T95" fmla="*/ 474 h 506"/>
              <a:gd name="T96" fmla="*/ 291 w 389"/>
              <a:gd name="T97" fmla="*/ 506 h 506"/>
              <a:gd name="T98" fmla="*/ 276 w 389"/>
              <a:gd name="T99" fmla="*/ 487 h 506"/>
              <a:gd name="T100" fmla="*/ 258 w 389"/>
              <a:gd name="T101" fmla="*/ 482 h 506"/>
              <a:gd name="T102" fmla="*/ 202 w 389"/>
              <a:gd name="T103" fmla="*/ 478 h 506"/>
              <a:gd name="T104" fmla="*/ 163 w 389"/>
              <a:gd name="T105" fmla="*/ 475 h 506"/>
              <a:gd name="T106" fmla="*/ 125 w 389"/>
              <a:gd name="T107" fmla="*/ 472 h 506"/>
              <a:gd name="T108" fmla="*/ 61 w 389"/>
              <a:gd name="T109" fmla="*/ 468 h 506"/>
              <a:gd name="T110" fmla="*/ 55 w 389"/>
              <a:gd name="T111" fmla="*/ 449 h 506"/>
              <a:gd name="T112" fmla="*/ 48 w 389"/>
              <a:gd name="T113" fmla="*/ 428 h 506"/>
              <a:gd name="T114" fmla="*/ 43 w 389"/>
              <a:gd name="T115" fmla="*/ 403 h 506"/>
              <a:gd name="T116" fmla="*/ 45 w 389"/>
              <a:gd name="T117" fmla="*/ 369 h 506"/>
              <a:gd name="T118" fmla="*/ 38 w 389"/>
              <a:gd name="T119" fmla="*/ 351 h 506"/>
              <a:gd name="T120" fmla="*/ 44 w 389"/>
              <a:gd name="T121" fmla="*/ 328 h 506"/>
              <a:gd name="T122" fmla="*/ 45 w 389"/>
              <a:gd name="T123" fmla="*/ 313 h 506"/>
              <a:gd name="T124" fmla="*/ 56 w 389"/>
              <a:gd name="T125" fmla="*/ 302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89" h="506">
                <a:moveTo>
                  <a:pt x="59" y="299"/>
                </a:moveTo>
                <a:lnTo>
                  <a:pt x="49" y="291"/>
                </a:lnTo>
                <a:lnTo>
                  <a:pt x="52" y="286"/>
                </a:lnTo>
                <a:lnTo>
                  <a:pt x="53" y="281"/>
                </a:lnTo>
                <a:lnTo>
                  <a:pt x="50" y="271"/>
                </a:lnTo>
                <a:lnTo>
                  <a:pt x="48" y="268"/>
                </a:lnTo>
                <a:lnTo>
                  <a:pt x="43" y="261"/>
                </a:lnTo>
                <a:lnTo>
                  <a:pt x="39" y="246"/>
                </a:lnTo>
                <a:lnTo>
                  <a:pt x="38" y="244"/>
                </a:lnTo>
                <a:lnTo>
                  <a:pt x="40" y="243"/>
                </a:lnTo>
                <a:lnTo>
                  <a:pt x="35" y="232"/>
                </a:lnTo>
                <a:lnTo>
                  <a:pt x="31" y="206"/>
                </a:lnTo>
                <a:lnTo>
                  <a:pt x="30" y="204"/>
                </a:lnTo>
                <a:lnTo>
                  <a:pt x="26" y="171"/>
                </a:lnTo>
                <a:lnTo>
                  <a:pt x="25" y="165"/>
                </a:lnTo>
                <a:lnTo>
                  <a:pt x="22" y="147"/>
                </a:lnTo>
                <a:lnTo>
                  <a:pt x="18" y="120"/>
                </a:lnTo>
                <a:lnTo>
                  <a:pt x="17" y="113"/>
                </a:lnTo>
                <a:lnTo>
                  <a:pt x="15" y="100"/>
                </a:lnTo>
                <a:lnTo>
                  <a:pt x="12" y="78"/>
                </a:lnTo>
                <a:lnTo>
                  <a:pt x="8" y="52"/>
                </a:lnTo>
                <a:lnTo>
                  <a:pt x="7" y="45"/>
                </a:lnTo>
                <a:lnTo>
                  <a:pt x="6" y="41"/>
                </a:lnTo>
                <a:lnTo>
                  <a:pt x="2" y="15"/>
                </a:lnTo>
                <a:lnTo>
                  <a:pt x="0" y="2"/>
                </a:lnTo>
                <a:lnTo>
                  <a:pt x="11" y="2"/>
                </a:lnTo>
                <a:lnTo>
                  <a:pt x="20" y="2"/>
                </a:lnTo>
                <a:lnTo>
                  <a:pt x="28" y="2"/>
                </a:lnTo>
                <a:lnTo>
                  <a:pt x="52" y="1"/>
                </a:lnTo>
                <a:lnTo>
                  <a:pt x="65" y="1"/>
                </a:lnTo>
                <a:lnTo>
                  <a:pt x="68" y="1"/>
                </a:lnTo>
                <a:lnTo>
                  <a:pt x="81" y="1"/>
                </a:lnTo>
                <a:lnTo>
                  <a:pt x="105" y="1"/>
                </a:lnTo>
                <a:lnTo>
                  <a:pt x="121" y="1"/>
                </a:lnTo>
                <a:lnTo>
                  <a:pt x="131" y="1"/>
                </a:lnTo>
                <a:lnTo>
                  <a:pt x="137" y="1"/>
                </a:lnTo>
                <a:lnTo>
                  <a:pt x="163" y="1"/>
                </a:lnTo>
                <a:lnTo>
                  <a:pt x="169" y="1"/>
                </a:lnTo>
                <a:lnTo>
                  <a:pt x="174" y="1"/>
                </a:lnTo>
                <a:lnTo>
                  <a:pt x="205" y="0"/>
                </a:lnTo>
                <a:lnTo>
                  <a:pt x="204" y="7"/>
                </a:lnTo>
                <a:lnTo>
                  <a:pt x="194" y="14"/>
                </a:lnTo>
                <a:lnTo>
                  <a:pt x="185" y="29"/>
                </a:lnTo>
                <a:lnTo>
                  <a:pt x="185" y="35"/>
                </a:lnTo>
                <a:lnTo>
                  <a:pt x="195" y="42"/>
                </a:lnTo>
                <a:lnTo>
                  <a:pt x="200" y="44"/>
                </a:lnTo>
                <a:lnTo>
                  <a:pt x="205" y="51"/>
                </a:lnTo>
                <a:lnTo>
                  <a:pt x="209" y="55"/>
                </a:lnTo>
                <a:lnTo>
                  <a:pt x="214" y="57"/>
                </a:lnTo>
                <a:lnTo>
                  <a:pt x="224" y="57"/>
                </a:lnTo>
                <a:lnTo>
                  <a:pt x="232" y="77"/>
                </a:lnTo>
                <a:lnTo>
                  <a:pt x="235" y="86"/>
                </a:lnTo>
                <a:lnTo>
                  <a:pt x="247" y="107"/>
                </a:lnTo>
                <a:lnTo>
                  <a:pt x="249" y="113"/>
                </a:lnTo>
                <a:lnTo>
                  <a:pt x="249" y="114"/>
                </a:lnTo>
                <a:lnTo>
                  <a:pt x="271" y="131"/>
                </a:lnTo>
                <a:lnTo>
                  <a:pt x="277" y="143"/>
                </a:lnTo>
                <a:lnTo>
                  <a:pt x="280" y="150"/>
                </a:lnTo>
                <a:lnTo>
                  <a:pt x="286" y="153"/>
                </a:lnTo>
                <a:lnTo>
                  <a:pt x="292" y="157"/>
                </a:lnTo>
                <a:lnTo>
                  <a:pt x="293" y="159"/>
                </a:lnTo>
                <a:lnTo>
                  <a:pt x="296" y="165"/>
                </a:lnTo>
                <a:lnTo>
                  <a:pt x="301" y="168"/>
                </a:lnTo>
                <a:lnTo>
                  <a:pt x="303" y="173"/>
                </a:lnTo>
                <a:lnTo>
                  <a:pt x="300" y="174"/>
                </a:lnTo>
                <a:lnTo>
                  <a:pt x="300" y="181"/>
                </a:lnTo>
                <a:lnTo>
                  <a:pt x="303" y="180"/>
                </a:lnTo>
                <a:lnTo>
                  <a:pt x="305" y="185"/>
                </a:lnTo>
                <a:lnTo>
                  <a:pt x="308" y="185"/>
                </a:lnTo>
                <a:lnTo>
                  <a:pt x="308" y="190"/>
                </a:lnTo>
                <a:lnTo>
                  <a:pt x="307" y="191"/>
                </a:lnTo>
                <a:lnTo>
                  <a:pt x="315" y="197"/>
                </a:lnTo>
                <a:lnTo>
                  <a:pt x="316" y="203"/>
                </a:lnTo>
                <a:lnTo>
                  <a:pt x="327" y="208"/>
                </a:lnTo>
                <a:lnTo>
                  <a:pt x="332" y="213"/>
                </a:lnTo>
                <a:lnTo>
                  <a:pt x="337" y="217"/>
                </a:lnTo>
                <a:lnTo>
                  <a:pt x="335" y="223"/>
                </a:lnTo>
                <a:lnTo>
                  <a:pt x="340" y="235"/>
                </a:lnTo>
                <a:lnTo>
                  <a:pt x="343" y="236"/>
                </a:lnTo>
                <a:lnTo>
                  <a:pt x="342" y="243"/>
                </a:lnTo>
                <a:lnTo>
                  <a:pt x="344" y="246"/>
                </a:lnTo>
                <a:lnTo>
                  <a:pt x="342" y="251"/>
                </a:lnTo>
                <a:lnTo>
                  <a:pt x="345" y="255"/>
                </a:lnTo>
                <a:lnTo>
                  <a:pt x="344" y="260"/>
                </a:lnTo>
                <a:lnTo>
                  <a:pt x="345" y="262"/>
                </a:lnTo>
                <a:lnTo>
                  <a:pt x="354" y="267"/>
                </a:lnTo>
                <a:lnTo>
                  <a:pt x="362" y="277"/>
                </a:lnTo>
                <a:lnTo>
                  <a:pt x="360" y="281"/>
                </a:lnTo>
                <a:lnTo>
                  <a:pt x="367" y="290"/>
                </a:lnTo>
                <a:lnTo>
                  <a:pt x="367" y="297"/>
                </a:lnTo>
                <a:lnTo>
                  <a:pt x="365" y="301"/>
                </a:lnTo>
                <a:lnTo>
                  <a:pt x="365" y="303"/>
                </a:lnTo>
                <a:lnTo>
                  <a:pt x="368" y="308"/>
                </a:lnTo>
                <a:lnTo>
                  <a:pt x="367" y="309"/>
                </a:lnTo>
                <a:lnTo>
                  <a:pt x="368" y="315"/>
                </a:lnTo>
                <a:lnTo>
                  <a:pt x="373" y="318"/>
                </a:lnTo>
                <a:lnTo>
                  <a:pt x="377" y="316"/>
                </a:lnTo>
                <a:lnTo>
                  <a:pt x="385" y="322"/>
                </a:lnTo>
                <a:lnTo>
                  <a:pt x="386" y="322"/>
                </a:lnTo>
                <a:lnTo>
                  <a:pt x="389" y="323"/>
                </a:lnTo>
                <a:lnTo>
                  <a:pt x="389" y="330"/>
                </a:lnTo>
                <a:lnTo>
                  <a:pt x="380" y="334"/>
                </a:lnTo>
                <a:lnTo>
                  <a:pt x="380" y="337"/>
                </a:lnTo>
                <a:lnTo>
                  <a:pt x="383" y="337"/>
                </a:lnTo>
                <a:lnTo>
                  <a:pt x="378" y="343"/>
                </a:lnTo>
                <a:lnTo>
                  <a:pt x="372" y="341"/>
                </a:lnTo>
                <a:lnTo>
                  <a:pt x="371" y="345"/>
                </a:lnTo>
                <a:lnTo>
                  <a:pt x="374" y="347"/>
                </a:lnTo>
                <a:lnTo>
                  <a:pt x="372" y="352"/>
                </a:lnTo>
                <a:lnTo>
                  <a:pt x="366" y="358"/>
                </a:lnTo>
                <a:lnTo>
                  <a:pt x="365" y="356"/>
                </a:lnTo>
                <a:lnTo>
                  <a:pt x="362" y="358"/>
                </a:lnTo>
                <a:lnTo>
                  <a:pt x="363" y="361"/>
                </a:lnTo>
                <a:lnTo>
                  <a:pt x="366" y="361"/>
                </a:lnTo>
                <a:lnTo>
                  <a:pt x="367" y="368"/>
                </a:lnTo>
                <a:lnTo>
                  <a:pt x="361" y="374"/>
                </a:lnTo>
                <a:lnTo>
                  <a:pt x="354" y="377"/>
                </a:lnTo>
                <a:lnTo>
                  <a:pt x="363" y="380"/>
                </a:lnTo>
                <a:lnTo>
                  <a:pt x="353" y="396"/>
                </a:lnTo>
                <a:lnTo>
                  <a:pt x="354" y="404"/>
                </a:lnTo>
                <a:lnTo>
                  <a:pt x="356" y="408"/>
                </a:lnTo>
                <a:lnTo>
                  <a:pt x="353" y="414"/>
                </a:lnTo>
                <a:lnTo>
                  <a:pt x="346" y="422"/>
                </a:lnTo>
                <a:lnTo>
                  <a:pt x="341" y="420"/>
                </a:lnTo>
                <a:lnTo>
                  <a:pt x="339" y="426"/>
                </a:lnTo>
                <a:lnTo>
                  <a:pt x="341" y="427"/>
                </a:lnTo>
                <a:lnTo>
                  <a:pt x="344" y="424"/>
                </a:lnTo>
                <a:lnTo>
                  <a:pt x="341" y="435"/>
                </a:lnTo>
                <a:lnTo>
                  <a:pt x="337" y="438"/>
                </a:lnTo>
                <a:lnTo>
                  <a:pt x="341" y="441"/>
                </a:lnTo>
                <a:lnTo>
                  <a:pt x="344" y="439"/>
                </a:lnTo>
                <a:lnTo>
                  <a:pt x="340" y="468"/>
                </a:lnTo>
                <a:lnTo>
                  <a:pt x="327" y="467"/>
                </a:lnTo>
                <a:lnTo>
                  <a:pt x="323" y="463"/>
                </a:lnTo>
                <a:lnTo>
                  <a:pt x="318" y="464"/>
                </a:lnTo>
                <a:lnTo>
                  <a:pt x="312" y="460"/>
                </a:lnTo>
                <a:lnTo>
                  <a:pt x="306" y="459"/>
                </a:lnTo>
                <a:lnTo>
                  <a:pt x="303" y="455"/>
                </a:lnTo>
                <a:lnTo>
                  <a:pt x="299" y="455"/>
                </a:lnTo>
                <a:lnTo>
                  <a:pt x="297" y="461"/>
                </a:lnTo>
                <a:lnTo>
                  <a:pt x="294" y="460"/>
                </a:lnTo>
                <a:lnTo>
                  <a:pt x="294" y="462"/>
                </a:lnTo>
                <a:lnTo>
                  <a:pt x="292" y="466"/>
                </a:lnTo>
                <a:lnTo>
                  <a:pt x="291" y="474"/>
                </a:lnTo>
                <a:lnTo>
                  <a:pt x="295" y="484"/>
                </a:lnTo>
                <a:lnTo>
                  <a:pt x="292" y="505"/>
                </a:lnTo>
                <a:lnTo>
                  <a:pt x="291" y="506"/>
                </a:lnTo>
                <a:lnTo>
                  <a:pt x="280" y="505"/>
                </a:lnTo>
                <a:lnTo>
                  <a:pt x="279" y="493"/>
                </a:lnTo>
                <a:lnTo>
                  <a:pt x="276" y="487"/>
                </a:lnTo>
                <a:lnTo>
                  <a:pt x="277" y="484"/>
                </a:lnTo>
                <a:lnTo>
                  <a:pt x="261" y="482"/>
                </a:lnTo>
                <a:lnTo>
                  <a:pt x="258" y="482"/>
                </a:lnTo>
                <a:lnTo>
                  <a:pt x="248" y="481"/>
                </a:lnTo>
                <a:lnTo>
                  <a:pt x="239" y="480"/>
                </a:lnTo>
                <a:lnTo>
                  <a:pt x="202" y="478"/>
                </a:lnTo>
                <a:lnTo>
                  <a:pt x="191" y="477"/>
                </a:lnTo>
                <a:lnTo>
                  <a:pt x="184" y="476"/>
                </a:lnTo>
                <a:lnTo>
                  <a:pt x="163" y="475"/>
                </a:lnTo>
                <a:lnTo>
                  <a:pt x="153" y="474"/>
                </a:lnTo>
                <a:lnTo>
                  <a:pt x="131" y="472"/>
                </a:lnTo>
                <a:lnTo>
                  <a:pt x="125" y="472"/>
                </a:lnTo>
                <a:lnTo>
                  <a:pt x="108" y="471"/>
                </a:lnTo>
                <a:lnTo>
                  <a:pt x="101" y="470"/>
                </a:lnTo>
                <a:lnTo>
                  <a:pt x="61" y="468"/>
                </a:lnTo>
                <a:lnTo>
                  <a:pt x="60" y="467"/>
                </a:lnTo>
                <a:lnTo>
                  <a:pt x="57" y="463"/>
                </a:lnTo>
                <a:lnTo>
                  <a:pt x="55" y="449"/>
                </a:lnTo>
                <a:lnTo>
                  <a:pt x="50" y="436"/>
                </a:lnTo>
                <a:lnTo>
                  <a:pt x="49" y="431"/>
                </a:lnTo>
                <a:lnTo>
                  <a:pt x="48" y="428"/>
                </a:lnTo>
                <a:lnTo>
                  <a:pt x="41" y="416"/>
                </a:lnTo>
                <a:lnTo>
                  <a:pt x="40" y="406"/>
                </a:lnTo>
                <a:lnTo>
                  <a:pt x="43" y="403"/>
                </a:lnTo>
                <a:lnTo>
                  <a:pt x="43" y="401"/>
                </a:lnTo>
                <a:lnTo>
                  <a:pt x="46" y="380"/>
                </a:lnTo>
                <a:lnTo>
                  <a:pt x="45" y="369"/>
                </a:lnTo>
                <a:lnTo>
                  <a:pt x="40" y="361"/>
                </a:lnTo>
                <a:lnTo>
                  <a:pt x="39" y="353"/>
                </a:lnTo>
                <a:lnTo>
                  <a:pt x="38" y="351"/>
                </a:lnTo>
                <a:lnTo>
                  <a:pt x="39" y="339"/>
                </a:lnTo>
                <a:lnTo>
                  <a:pt x="43" y="334"/>
                </a:lnTo>
                <a:lnTo>
                  <a:pt x="44" y="328"/>
                </a:lnTo>
                <a:lnTo>
                  <a:pt x="45" y="320"/>
                </a:lnTo>
                <a:lnTo>
                  <a:pt x="46" y="318"/>
                </a:lnTo>
                <a:lnTo>
                  <a:pt x="45" y="313"/>
                </a:lnTo>
                <a:lnTo>
                  <a:pt x="53" y="306"/>
                </a:lnTo>
                <a:lnTo>
                  <a:pt x="52" y="304"/>
                </a:lnTo>
                <a:lnTo>
                  <a:pt x="56" y="302"/>
                </a:lnTo>
                <a:lnTo>
                  <a:pt x="59" y="29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4" name="Freeform 47"/>
          <p:cNvSpPr>
            <a:spLocks/>
          </p:cNvSpPr>
          <p:nvPr/>
        </p:nvSpPr>
        <p:spPr bwMode="auto">
          <a:xfrm>
            <a:off x="8154670" y="3100838"/>
            <a:ext cx="806767" cy="520382"/>
          </a:xfrm>
          <a:custGeom>
            <a:avLst/>
            <a:gdLst>
              <a:gd name="T0" fmla="*/ 234 w 530"/>
              <a:gd name="T1" fmla="*/ 319 h 341"/>
              <a:gd name="T2" fmla="*/ 177 w 530"/>
              <a:gd name="T3" fmla="*/ 320 h 341"/>
              <a:gd name="T4" fmla="*/ 117 w 530"/>
              <a:gd name="T5" fmla="*/ 319 h 341"/>
              <a:gd name="T6" fmla="*/ 70 w 530"/>
              <a:gd name="T7" fmla="*/ 311 h 341"/>
              <a:gd name="T8" fmla="*/ 64 w 530"/>
              <a:gd name="T9" fmla="*/ 294 h 341"/>
              <a:gd name="T10" fmla="*/ 61 w 530"/>
              <a:gd name="T11" fmla="*/ 267 h 341"/>
              <a:gd name="T12" fmla="*/ 58 w 530"/>
              <a:gd name="T13" fmla="*/ 252 h 341"/>
              <a:gd name="T14" fmla="*/ 60 w 530"/>
              <a:gd name="T15" fmla="*/ 243 h 341"/>
              <a:gd name="T16" fmla="*/ 57 w 530"/>
              <a:gd name="T17" fmla="*/ 230 h 341"/>
              <a:gd name="T18" fmla="*/ 51 w 530"/>
              <a:gd name="T19" fmla="*/ 221 h 341"/>
              <a:gd name="T20" fmla="*/ 48 w 530"/>
              <a:gd name="T21" fmla="*/ 217 h 341"/>
              <a:gd name="T22" fmla="*/ 42 w 530"/>
              <a:gd name="T23" fmla="*/ 198 h 341"/>
              <a:gd name="T24" fmla="*/ 46 w 530"/>
              <a:gd name="T25" fmla="*/ 187 h 341"/>
              <a:gd name="T26" fmla="*/ 41 w 530"/>
              <a:gd name="T27" fmla="*/ 167 h 341"/>
              <a:gd name="T28" fmla="*/ 32 w 530"/>
              <a:gd name="T29" fmla="*/ 164 h 341"/>
              <a:gd name="T30" fmla="*/ 29 w 530"/>
              <a:gd name="T31" fmla="*/ 158 h 341"/>
              <a:gd name="T32" fmla="*/ 23 w 530"/>
              <a:gd name="T33" fmla="*/ 141 h 341"/>
              <a:gd name="T34" fmla="*/ 21 w 530"/>
              <a:gd name="T35" fmla="*/ 129 h 341"/>
              <a:gd name="T36" fmla="*/ 15 w 530"/>
              <a:gd name="T37" fmla="*/ 111 h 341"/>
              <a:gd name="T38" fmla="*/ 10 w 530"/>
              <a:gd name="T39" fmla="*/ 95 h 341"/>
              <a:gd name="T40" fmla="*/ 7 w 530"/>
              <a:gd name="T41" fmla="*/ 73 h 341"/>
              <a:gd name="T42" fmla="*/ 10 w 530"/>
              <a:gd name="T43" fmla="*/ 50 h 341"/>
              <a:gd name="T44" fmla="*/ 13 w 530"/>
              <a:gd name="T45" fmla="*/ 31 h 341"/>
              <a:gd name="T46" fmla="*/ 4 w 530"/>
              <a:gd name="T47" fmla="*/ 22 h 341"/>
              <a:gd name="T48" fmla="*/ 3 w 530"/>
              <a:gd name="T49" fmla="*/ 7 h 341"/>
              <a:gd name="T50" fmla="*/ 47 w 530"/>
              <a:gd name="T51" fmla="*/ 0 h 341"/>
              <a:gd name="T52" fmla="*/ 102 w 530"/>
              <a:gd name="T53" fmla="*/ 0 h 341"/>
              <a:gd name="T54" fmla="*/ 179 w 530"/>
              <a:gd name="T55" fmla="*/ 0 h 341"/>
              <a:gd name="T56" fmla="*/ 244 w 530"/>
              <a:gd name="T57" fmla="*/ 0 h 341"/>
              <a:gd name="T58" fmla="*/ 295 w 530"/>
              <a:gd name="T59" fmla="*/ 0 h 341"/>
              <a:gd name="T60" fmla="*/ 372 w 530"/>
              <a:gd name="T61" fmla="*/ 0 h 341"/>
              <a:gd name="T62" fmla="*/ 443 w 530"/>
              <a:gd name="T63" fmla="*/ 0 h 341"/>
              <a:gd name="T64" fmla="*/ 452 w 530"/>
              <a:gd name="T65" fmla="*/ 21 h 341"/>
              <a:gd name="T66" fmla="*/ 446 w 530"/>
              <a:gd name="T67" fmla="*/ 46 h 341"/>
              <a:gd name="T68" fmla="*/ 454 w 530"/>
              <a:gd name="T69" fmla="*/ 69 h 341"/>
              <a:gd name="T70" fmla="*/ 485 w 530"/>
              <a:gd name="T71" fmla="*/ 95 h 341"/>
              <a:gd name="T72" fmla="*/ 504 w 530"/>
              <a:gd name="T73" fmla="*/ 122 h 341"/>
              <a:gd name="T74" fmla="*/ 517 w 530"/>
              <a:gd name="T75" fmla="*/ 143 h 341"/>
              <a:gd name="T76" fmla="*/ 530 w 530"/>
              <a:gd name="T77" fmla="*/ 160 h 341"/>
              <a:gd name="T78" fmla="*/ 523 w 530"/>
              <a:gd name="T79" fmla="*/ 188 h 341"/>
              <a:gd name="T80" fmla="*/ 515 w 530"/>
              <a:gd name="T81" fmla="*/ 209 h 341"/>
              <a:gd name="T82" fmla="*/ 489 w 530"/>
              <a:gd name="T83" fmla="*/ 223 h 341"/>
              <a:gd name="T84" fmla="*/ 458 w 530"/>
              <a:gd name="T85" fmla="*/ 227 h 341"/>
              <a:gd name="T86" fmla="*/ 452 w 530"/>
              <a:gd name="T87" fmla="*/ 247 h 341"/>
              <a:gd name="T88" fmla="*/ 464 w 530"/>
              <a:gd name="T89" fmla="*/ 281 h 341"/>
              <a:gd name="T90" fmla="*/ 452 w 530"/>
              <a:gd name="T91" fmla="*/ 306 h 341"/>
              <a:gd name="T92" fmla="*/ 428 w 530"/>
              <a:gd name="T93" fmla="*/ 321 h 341"/>
              <a:gd name="T94" fmla="*/ 427 w 530"/>
              <a:gd name="T95" fmla="*/ 341 h 341"/>
              <a:gd name="T96" fmla="*/ 414 w 530"/>
              <a:gd name="T97" fmla="*/ 331 h 341"/>
              <a:gd name="T98" fmla="*/ 402 w 530"/>
              <a:gd name="T99" fmla="*/ 317 h 341"/>
              <a:gd name="T100" fmla="*/ 364 w 530"/>
              <a:gd name="T101" fmla="*/ 317 h 341"/>
              <a:gd name="T102" fmla="*/ 321 w 530"/>
              <a:gd name="T103" fmla="*/ 318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30" h="341">
                <a:moveTo>
                  <a:pt x="267" y="319"/>
                </a:moveTo>
                <a:lnTo>
                  <a:pt x="252" y="319"/>
                </a:lnTo>
                <a:lnTo>
                  <a:pt x="234" y="319"/>
                </a:lnTo>
                <a:lnTo>
                  <a:pt x="214" y="320"/>
                </a:lnTo>
                <a:lnTo>
                  <a:pt x="196" y="320"/>
                </a:lnTo>
                <a:lnTo>
                  <a:pt x="177" y="320"/>
                </a:lnTo>
                <a:lnTo>
                  <a:pt x="164" y="320"/>
                </a:lnTo>
                <a:lnTo>
                  <a:pt x="140" y="320"/>
                </a:lnTo>
                <a:lnTo>
                  <a:pt x="117" y="319"/>
                </a:lnTo>
                <a:lnTo>
                  <a:pt x="103" y="319"/>
                </a:lnTo>
                <a:lnTo>
                  <a:pt x="71" y="319"/>
                </a:lnTo>
                <a:lnTo>
                  <a:pt x="70" y="311"/>
                </a:lnTo>
                <a:lnTo>
                  <a:pt x="61" y="303"/>
                </a:lnTo>
                <a:lnTo>
                  <a:pt x="65" y="297"/>
                </a:lnTo>
                <a:lnTo>
                  <a:pt x="64" y="294"/>
                </a:lnTo>
                <a:lnTo>
                  <a:pt x="64" y="288"/>
                </a:lnTo>
                <a:lnTo>
                  <a:pt x="67" y="284"/>
                </a:lnTo>
                <a:lnTo>
                  <a:pt x="61" y="267"/>
                </a:lnTo>
                <a:lnTo>
                  <a:pt x="61" y="256"/>
                </a:lnTo>
                <a:lnTo>
                  <a:pt x="64" y="253"/>
                </a:lnTo>
                <a:lnTo>
                  <a:pt x="58" y="252"/>
                </a:lnTo>
                <a:lnTo>
                  <a:pt x="59" y="248"/>
                </a:lnTo>
                <a:lnTo>
                  <a:pt x="58" y="241"/>
                </a:lnTo>
                <a:lnTo>
                  <a:pt x="60" y="243"/>
                </a:lnTo>
                <a:lnTo>
                  <a:pt x="62" y="240"/>
                </a:lnTo>
                <a:lnTo>
                  <a:pt x="55" y="235"/>
                </a:lnTo>
                <a:lnTo>
                  <a:pt x="57" y="230"/>
                </a:lnTo>
                <a:lnTo>
                  <a:pt x="57" y="228"/>
                </a:lnTo>
                <a:lnTo>
                  <a:pt x="58" y="223"/>
                </a:lnTo>
                <a:lnTo>
                  <a:pt x="51" y="221"/>
                </a:lnTo>
                <a:lnTo>
                  <a:pt x="52" y="217"/>
                </a:lnTo>
                <a:lnTo>
                  <a:pt x="51" y="213"/>
                </a:lnTo>
                <a:lnTo>
                  <a:pt x="48" y="217"/>
                </a:lnTo>
                <a:lnTo>
                  <a:pt x="44" y="215"/>
                </a:lnTo>
                <a:lnTo>
                  <a:pt x="42" y="199"/>
                </a:lnTo>
                <a:lnTo>
                  <a:pt x="42" y="198"/>
                </a:lnTo>
                <a:lnTo>
                  <a:pt x="46" y="196"/>
                </a:lnTo>
                <a:lnTo>
                  <a:pt x="43" y="193"/>
                </a:lnTo>
                <a:lnTo>
                  <a:pt x="46" y="187"/>
                </a:lnTo>
                <a:lnTo>
                  <a:pt x="41" y="179"/>
                </a:lnTo>
                <a:lnTo>
                  <a:pt x="38" y="174"/>
                </a:lnTo>
                <a:lnTo>
                  <a:pt x="41" y="167"/>
                </a:lnTo>
                <a:lnTo>
                  <a:pt x="36" y="166"/>
                </a:lnTo>
                <a:lnTo>
                  <a:pt x="36" y="163"/>
                </a:lnTo>
                <a:lnTo>
                  <a:pt x="32" y="164"/>
                </a:lnTo>
                <a:lnTo>
                  <a:pt x="33" y="160"/>
                </a:lnTo>
                <a:lnTo>
                  <a:pt x="29" y="159"/>
                </a:lnTo>
                <a:lnTo>
                  <a:pt x="29" y="158"/>
                </a:lnTo>
                <a:lnTo>
                  <a:pt x="30" y="151"/>
                </a:lnTo>
                <a:lnTo>
                  <a:pt x="23" y="146"/>
                </a:lnTo>
                <a:lnTo>
                  <a:pt x="23" y="141"/>
                </a:lnTo>
                <a:lnTo>
                  <a:pt x="25" y="138"/>
                </a:lnTo>
                <a:lnTo>
                  <a:pt x="22" y="133"/>
                </a:lnTo>
                <a:lnTo>
                  <a:pt x="21" y="129"/>
                </a:lnTo>
                <a:lnTo>
                  <a:pt x="18" y="126"/>
                </a:lnTo>
                <a:lnTo>
                  <a:pt x="20" y="113"/>
                </a:lnTo>
                <a:lnTo>
                  <a:pt x="15" y="111"/>
                </a:lnTo>
                <a:lnTo>
                  <a:pt x="13" y="110"/>
                </a:lnTo>
                <a:lnTo>
                  <a:pt x="13" y="103"/>
                </a:lnTo>
                <a:lnTo>
                  <a:pt x="10" y="95"/>
                </a:lnTo>
                <a:lnTo>
                  <a:pt x="0" y="83"/>
                </a:lnTo>
                <a:lnTo>
                  <a:pt x="3" y="75"/>
                </a:lnTo>
                <a:lnTo>
                  <a:pt x="7" y="73"/>
                </a:lnTo>
                <a:lnTo>
                  <a:pt x="8" y="65"/>
                </a:lnTo>
                <a:lnTo>
                  <a:pt x="11" y="59"/>
                </a:lnTo>
                <a:lnTo>
                  <a:pt x="10" y="50"/>
                </a:lnTo>
                <a:lnTo>
                  <a:pt x="14" y="46"/>
                </a:lnTo>
                <a:lnTo>
                  <a:pt x="16" y="42"/>
                </a:lnTo>
                <a:lnTo>
                  <a:pt x="13" y="31"/>
                </a:lnTo>
                <a:lnTo>
                  <a:pt x="6" y="30"/>
                </a:lnTo>
                <a:lnTo>
                  <a:pt x="6" y="27"/>
                </a:lnTo>
                <a:lnTo>
                  <a:pt x="4" y="22"/>
                </a:lnTo>
                <a:lnTo>
                  <a:pt x="9" y="21"/>
                </a:lnTo>
                <a:lnTo>
                  <a:pt x="9" y="12"/>
                </a:lnTo>
                <a:lnTo>
                  <a:pt x="3" y="7"/>
                </a:lnTo>
                <a:lnTo>
                  <a:pt x="3" y="0"/>
                </a:lnTo>
                <a:lnTo>
                  <a:pt x="15" y="0"/>
                </a:lnTo>
                <a:lnTo>
                  <a:pt x="47" y="0"/>
                </a:lnTo>
                <a:lnTo>
                  <a:pt x="63" y="0"/>
                </a:lnTo>
                <a:lnTo>
                  <a:pt x="96" y="0"/>
                </a:lnTo>
                <a:lnTo>
                  <a:pt x="102" y="0"/>
                </a:lnTo>
                <a:lnTo>
                  <a:pt x="141" y="0"/>
                </a:lnTo>
                <a:lnTo>
                  <a:pt x="145" y="0"/>
                </a:lnTo>
                <a:lnTo>
                  <a:pt x="179" y="0"/>
                </a:lnTo>
                <a:lnTo>
                  <a:pt x="195" y="0"/>
                </a:lnTo>
                <a:lnTo>
                  <a:pt x="218" y="0"/>
                </a:lnTo>
                <a:lnTo>
                  <a:pt x="244" y="0"/>
                </a:lnTo>
                <a:lnTo>
                  <a:pt x="257" y="0"/>
                </a:lnTo>
                <a:lnTo>
                  <a:pt x="293" y="0"/>
                </a:lnTo>
                <a:lnTo>
                  <a:pt x="295" y="0"/>
                </a:lnTo>
                <a:lnTo>
                  <a:pt x="334" y="0"/>
                </a:lnTo>
                <a:lnTo>
                  <a:pt x="342" y="0"/>
                </a:lnTo>
                <a:lnTo>
                  <a:pt x="372" y="0"/>
                </a:lnTo>
                <a:lnTo>
                  <a:pt x="401" y="0"/>
                </a:lnTo>
                <a:lnTo>
                  <a:pt x="411" y="0"/>
                </a:lnTo>
                <a:lnTo>
                  <a:pt x="443" y="0"/>
                </a:lnTo>
                <a:lnTo>
                  <a:pt x="444" y="9"/>
                </a:lnTo>
                <a:lnTo>
                  <a:pt x="444" y="16"/>
                </a:lnTo>
                <a:lnTo>
                  <a:pt x="452" y="21"/>
                </a:lnTo>
                <a:lnTo>
                  <a:pt x="456" y="27"/>
                </a:lnTo>
                <a:lnTo>
                  <a:pt x="446" y="40"/>
                </a:lnTo>
                <a:lnTo>
                  <a:pt x="446" y="46"/>
                </a:lnTo>
                <a:lnTo>
                  <a:pt x="448" y="56"/>
                </a:lnTo>
                <a:lnTo>
                  <a:pt x="449" y="65"/>
                </a:lnTo>
                <a:lnTo>
                  <a:pt x="454" y="69"/>
                </a:lnTo>
                <a:lnTo>
                  <a:pt x="456" y="82"/>
                </a:lnTo>
                <a:lnTo>
                  <a:pt x="469" y="90"/>
                </a:lnTo>
                <a:lnTo>
                  <a:pt x="485" y="95"/>
                </a:lnTo>
                <a:lnTo>
                  <a:pt x="490" y="108"/>
                </a:lnTo>
                <a:lnTo>
                  <a:pt x="489" y="112"/>
                </a:lnTo>
                <a:lnTo>
                  <a:pt x="504" y="122"/>
                </a:lnTo>
                <a:lnTo>
                  <a:pt x="509" y="128"/>
                </a:lnTo>
                <a:lnTo>
                  <a:pt x="508" y="136"/>
                </a:lnTo>
                <a:lnTo>
                  <a:pt x="517" y="143"/>
                </a:lnTo>
                <a:lnTo>
                  <a:pt x="529" y="151"/>
                </a:lnTo>
                <a:lnTo>
                  <a:pt x="529" y="159"/>
                </a:lnTo>
                <a:lnTo>
                  <a:pt x="530" y="160"/>
                </a:lnTo>
                <a:lnTo>
                  <a:pt x="530" y="172"/>
                </a:lnTo>
                <a:lnTo>
                  <a:pt x="528" y="185"/>
                </a:lnTo>
                <a:lnTo>
                  <a:pt x="523" y="188"/>
                </a:lnTo>
                <a:lnTo>
                  <a:pt x="519" y="190"/>
                </a:lnTo>
                <a:lnTo>
                  <a:pt x="517" y="194"/>
                </a:lnTo>
                <a:lnTo>
                  <a:pt x="515" y="209"/>
                </a:lnTo>
                <a:lnTo>
                  <a:pt x="505" y="216"/>
                </a:lnTo>
                <a:lnTo>
                  <a:pt x="497" y="216"/>
                </a:lnTo>
                <a:lnTo>
                  <a:pt x="489" y="223"/>
                </a:lnTo>
                <a:lnTo>
                  <a:pt x="481" y="224"/>
                </a:lnTo>
                <a:lnTo>
                  <a:pt x="478" y="224"/>
                </a:lnTo>
                <a:lnTo>
                  <a:pt x="458" y="227"/>
                </a:lnTo>
                <a:lnTo>
                  <a:pt x="455" y="233"/>
                </a:lnTo>
                <a:lnTo>
                  <a:pt x="455" y="237"/>
                </a:lnTo>
                <a:lnTo>
                  <a:pt x="452" y="247"/>
                </a:lnTo>
                <a:lnTo>
                  <a:pt x="465" y="262"/>
                </a:lnTo>
                <a:lnTo>
                  <a:pt x="465" y="265"/>
                </a:lnTo>
                <a:lnTo>
                  <a:pt x="464" y="281"/>
                </a:lnTo>
                <a:lnTo>
                  <a:pt x="453" y="293"/>
                </a:lnTo>
                <a:lnTo>
                  <a:pt x="451" y="303"/>
                </a:lnTo>
                <a:lnTo>
                  <a:pt x="452" y="306"/>
                </a:lnTo>
                <a:lnTo>
                  <a:pt x="446" y="313"/>
                </a:lnTo>
                <a:lnTo>
                  <a:pt x="433" y="315"/>
                </a:lnTo>
                <a:lnTo>
                  <a:pt x="428" y="321"/>
                </a:lnTo>
                <a:lnTo>
                  <a:pt x="431" y="328"/>
                </a:lnTo>
                <a:lnTo>
                  <a:pt x="429" y="340"/>
                </a:lnTo>
                <a:lnTo>
                  <a:pt x="427" y="341"/>
                </a:lnTo>
                <a:lnTo>
                  <a:pt x="418" y="337"/>
                </a:lnTo>
                <a:lnTo>
                  <a:pt x="418" y="333"/>
                </a:lnTo>
                <a:lnTo>
                  <a:pt x="414" y="331"/>
                </a:lnTo>
                <a:lnTo>
                  <a:pt x="410" y="323"/>
                </a:lnTo>
                <a:lnTo>
                  <a:pt x="405" y="321"/>
                </a:lnTo>
                <a:lnTo>
                  <a:pt x="402" y="317"/>
                </a:lnTo>
                <a:lnTo>
                  <a:pt x="401" y="315"/>
                </a:lnTo>
                <a:lnTo>
                  <a:pt x="384" y="316"/>
                </a:lnTo>
                <a:lnTo>
                  <a:pt x="364" y="317"/>
                </a:lnTo>
                <a:lnTo>
                  <a:pt x="350" y="317"/>
                </a:lnTo>
                <a:lnTo>
                  <a:pt x="327" y="318"/>
                </a:lnTo>
                <a:lnTo>
                  <a:pt x="321" y="318"/>
                </a:lnTo>
                <a:lnTo>
                  <a:pt x="289" y="318"/>
                </a:lnTo>
                <a:lnTo>
                  <a:pt x="267" y="31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5" name="Freeform 48"/>
          <p:cNvSpPr>
            <a:spLocks/>
          </p:cNvSpPr>
          <p:nvPr/>
        </p:nvSpPr>
        <p:spPr bwMode="auto">
          <a:xfrm>
            <a:off x="5585936" y="2184058"/>
            <a:ext cx="771842" cy="1168242"/>
          </a:xfrm>
          <a:custGeom>
            <a:avLst/>
            <a:gdLst>
              <a:gd name="T0" fmla="*/ 243 w 507"/>
              <a:gd name="T1" fmla="*/ 384 h 765"/>
              <a:gd name="T2" fmla="*/ 258 w 507"/>
              <a:gd name="T3" fmla="*/ 372 h 765"/>
              <a:gd name="T4" fmla="*/ 270 w 507"/>
              <a:gd name="T5" fmla="*/ 361 h 765"/>
              <a:gd name="T6" fmla="*/ 278 w 507"/>
              <a:gd name="T7" fmla="*/ 380 h 765"/>
              <a:gd name="T8" fmla="*/ 287 w 507"/>
              <a:gd name="T9" fmla="*/ 394 h 765"/>
              <a:gd name="T10" fmla="*/ 298 w 507"/>
              <a:gd name="T11" fmla="*/ 416 h 765"/>
              <a:gd name="T12" fmla="*/ 304 w 507"/>
              <a:gd name="T13" fmla="*/ 427 h 765"/>
              <a:gd name="T14" fmla="*/ 306 w 507"/>
              <a:gd name="T15" fmla="*/ 443 h 765"/>
              <a:gd name="T16" fmla="*/ 319 w 507"/>
              <a:gd name="T17" fmla="*/ 460 h 765"/>
              <a:gd name="T18" fmla="*/ 342 w 507"/>
              <a:gd name="T19" fmla="*/ 476 h 765"/>
              <a:gd name="T20" fmla="*/ 346 w 507"/>
              <a:gd name="T21" fmla="*/ 496 h 765"/>
              <a:gd name="T22" fmla="*/ 362 w 507"/>
              <a:gd name="T23" fmla="*/ 505 h 765"/>
              <a:gd name="T24" fmla="*/ 369 w 507"/>
              <a:gd name="T25" fmla="*/ 491 h 765"/>
              <a:gd name="T26" fmla="*/ 397 w 507"/>
              <a:gd name="T27" fmla="*/ 497 h 765"/>
              <a:gd name="T28" fmla="*/ 420 w 507"/>
              <a:gd name="T29" fmla="*/ 489 h 765"/>
              <a:gd name="T30" fmla="*/ 453 w 507"/>
              <a:gd name="T31" fmla="*/ 485 h 765"/>
              <a:gd name="T32" fmla="*/ 472 w 507"/>
              <a:gd name="T33" fmla="*/ 487 h 765"/>
              <a:gd name="T34" fmla="*/ 470 w 507"/>
              <a:gd name="T35" fmla="*/ 468 h 765"/>
              <a:gd name="T36" fmla="*/ 484 w 507"/>
              <a:gd name="T37" fmla="*/ 466 h 765"/>
              <a:gd name="T38" fmla="*/ 495 w 507"/>
              <a:gd name="T39" fmla="*/ 483 h 765"/>
              <a:gd name="T40" fmla="*/ 506 w 507"/>
              <a:gd name="T41" fmla="*/ 600 h 765"/>
              <a:gd name="T42" fmla="*/ 506 w 507"/>
              <a:gd name="T43" fmla="*/ 708 h 765"/>
              <a:gd name="T44" fmla="*/ 419 w 507"/>
              <a:gd name="T45" fmla="*/ 764 h 765"/>
              <a:gd name="T46" fmla="*/ 274 w 507"/>
              <a:gd name="T47" fmla="*/ 765 h 765"/>
              <a:gd name="T48" fmla="*/ 180 w 507"/>
              <a:gd name="T49" fmla="*/ 764 h 765"/>
              <a:gd name="T50" fmla="*/ 17 w 507"/>
              <a:gd name="T51" fmla="*/ 564 h 765"/>
              <a:gd name="T52" fmla="*/ 25 w 507"/>
              <a:gd name="T53" fmla="*/ 547 h 765"/>
              <a:gd name="T54" fmla="*/ 27 w 507"/>
              <a:gd name="T55" fmla="*/ 526 h 765"/>
              <a:gd name="T56" fmla="*/ 15 w 507"/>
              <a:gd name="T57" fmla="*/ 520 h 765"/>
              <a:gd name="T58" fmla="*/ 1 w 507"/>
              <a:gd name="T59" fmla="*/ 513 h 765"/>
              <a:gd name="T60" fmla="*/ 0 w 507"/>
              <a:gd name="T61" fmla="*/ 503 h 765"/>
              <a:gd name="T62" fmla="*/ 14 w 507"/>
              <a:gd name="T63" fmla="*/ 466 h 765"/>
              <a:gd name="T64" fmla="*/ 33 w 507"/>
              <a:gd name="T65" fmla="*/ 444 h 765"/>
              <a:gd name="T66" fmla="*/ 38 w 507"/>
              <a:gd name="T67" fmla="*/ 425 h 765"/>
              <a:gd name="T68" fmla="*/ 63 w 507"/>
              <a:gd name="T69" fmla="*/ 370 h 765"/>
              <a:gd name="T70" fmla="*/ 43 w 507"/>
              <a:gd name="T71" fmla="*/ 346 h 765"/>
              <a:gd name="T72" fmla="*/ 26 w 507"/>
              <a:gd name="T73" fmla="*/ 328 h 765"/>
              <a:gd name="T74" fmla="*/ 26 w 507"/>
              <a:gd name="T75" fmla="*/ 309 h 765"/>
              <a:gd name="T76" fmla="*/ 14 w 507"/>
              <a:gd name="T77" fmla="*/ 288 h 765"/>
              <a:gd name="T78" fmla="*/ 17 w 507"/>
              <a:gd name="T79" fmla="*/ 0 h 765"/>
              <a:gd name="T80" fmla="*/ 108 w 507"/>
              <a:gd name="T81" fmla="*/ 125 h 765"/>
              <a:gd name="T82" fmla="*/ 124 w 507"/>
              <a:gd name="T83" fmla="*/ 142 h 765"/>
              <a:gd name="T84" fmla="*/ 121 w 507"/>
              <a:gd name="T85" fmla="*/ 158 h 765"/>
              <a:gd name="T86" fmla="*/ 132 w 507"/>
              <a:gd name="T87" fmla="*/ 166 h 765"/>
              <a:gd name="T88" fmla="*/ 143 w 507"/>
              <a:gd name="T89" fmla="*/ 187 h 765"/>
              <a:gd name="T90" fmla="*/ 171 w 507"/>
              <a:gd name="T91" fmla="*/ 207 h 765"/>
              <a:gd name="T92" fmla="*/ 185 w 507"/>
              <a:gd name="T93" fmla="*/ 225 h 765"/>
              <a:gd name="T94" fmla="*/ 187 w 507"/>
              <a:gd name="T95" fmla="*/ 233 h 765"/>
              <a:gd name="T96" fmla="*/ 202 w 507"/>
              <a:gd name="T97" fmla="*/ 244 h 765"/>
              <a:gd name="T98" fmla="*/ 214 w 507"/>
              <a:gd name="T99" fmla="*/ 250 h 765"/>
              <a:gd name="T100" fmla="*/ 226 w 507"/>
              <a:gd name="T101" fmla="*/ 258 h 765"/>
              <a:gd name="T102" fmla="*/ 237 w 507"/>
              <a:gd name="T103" fmla="*/ 271 h 765"/>
              <a:gd name="T104" fmla="*/ 230 w 507"/>
              <a:gd name="T105" fmla="*/ 285 h 765"/>
              <a:gd name="T106" fmla="*/ 228 w 507"/>
              <a:gd name="T107" fmla="*/ 309 h 765"/>
              <a:gd name="T108" fmla="*/ 227 w 507"/>
              <a:gd name="T109" fmla="*/ 317 h 765"/>
              <a:gd name="T110" fmla="*/ 225 w 507"/>
              <a:gd name="T111" fmla="*/ 328 h 765"/>
              <a:gd name="T112" fmla="*/ 233 w 507"/>
              <a:gd name="T113" fmla="*/ 340 h 765"/>
              <a:gd name="T114" fmla="*/ 218 w 507"/>
              <a:gd name="T115" fmla="*/ 352 h 765"/>
              <a:gd name="T116" fmla="*/ 219 w 507"/>
              <a:gd name="T117" fmla="*/ 367 h 765"/>
              <a:gd name="T118" fmla="*/ 227 w 507"/>
              <a:gd name="T119" fmla="*/ 375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07" h="765">
                <a:moveTo>
                  <a:pt x="227" y="375"/>
                </a:moveTo>
                <a:lnTo>
                  <a:pt x="237" y="386"/>
                </a:lnTo>
                <a:lnTo>
                  <a:pt x="243" y="384"/>
                </a:lnTo>
                <a:lnTo>
                  <a:pt x="244" y="377"/>
                </a:lnTo>
                <a:lnTo>
                  <a:pt x="249" y="378"/>
                </a:lnTo>
                <a:lnTo>
                  <a:pt x="258" y="372"/>
                </a:lnTo>
                <a:lnTo>
                  <a:pt x="263" y="365"/>
                </a:lnTo>
                <a:lnTo>
                  <a:pt x="263" y="361"/>
                </a:lnTo>
                <a:lnTo>
                  <a:pt x="270" y="361"/>
                </a:lnTo>
                <a:lnTo>
                  <a:pt x="273" y="368"/>
                </a:lnTo>
                <a:lnTo>
                  <a:pt x="281" y="371"/>
                </a:lnTo>
                <a:lnTo>
                  <a:pt x="278" y="380"/>
                </a:lnTo>
                <a:lnTo>
                  <a:pt x="284" y="380"/>
                </a:lnTo>
                <a:lnTo>
                  <a:pt x="283" y="392"/>
                </a:lnTo>
                <a:lnTo>
                  <a:pt x="287" y="394"/>
                </a:lnTo>
                <a:lnTo>
                  <a:pt x="286" y="401"/>
                </a:lnTo>
                <a:lnTo>
                  <a:pt x="290" y="408"/>
                </a:lnTo>
                <a:lnTo>
                  <a:pt x="298" y="416"/>
                </a:lnTo>
                <a:lnTo>
                  <a:pt x="300" y="423"/>
                </a:lnTo>
                <a:lnTo>
                  <a:pt x="305" y="424"/>
                </a:lnTo>
                <a:lnTo>
                  <a:pt x="304" y="427"/>
                </a:lnTo>
                <a:lnTo>
                  <a:pt x="309" y="430"/>
                </a:lnTo>
                <a:lnTo>
                  <a:pt x="310" y="441"/>
                </a:lnTo>
                <a:lnTo>
                  <a:pt x="306" y="443"/>
                </a:lnTo>
                <a:lnTo>
                  <a:pt x="309" y="451"/>
                </a:lnTo>
                <a:lnTo>
                  <a:pt x="317" y="456"/>
                </a:lnTo>
                <a:lnTo>
                  <a:pt x="319" y="460"/>
                </a:lnTo>
                <a:lnTo>
                  <a:pt x="326" y="456"/>
                </a:lnTo>
                <a:lnTo>
                  <a:pt x="336" y="461"/>
                </a:lnTo>
                <a:lnTo>
                  <a:pt x="342" y="476"/>
                </a:lnTo>
                <a:lnTo>
                  <a:pt x="339" y="480"/>
                </a:lnTo>
                <a:lnTo>
                  <a:pt x="346" y="488"/>
                </a:lnTo>
                <a:lnTo>
                  <a:pt x="346" y="496"/>
                </a:lnTo>
                <a:lnTo>
                  <a:pt x="356" y="502"/>
                </a:lnTo>
                <a:lnTo>
                  <a:pt x="358" y="506"/>
                </a:lnTo>
                <a:lnTo>
                  <a:pt x="362" y="505"/>
                </a:lnTo>
                <a:lnTo>
                  <a:pt x="360" y="499"/>
                </a:lnTo>
                <a:lnTo>
                  <a:pt x="365" y="493"/>
                </a:lnTo>
                <a:lnTo>
                  <a:pt x="369" y="491"/>
                </a:lnTo>
                <a:lnTo>
                  <a:pt x="387" y="495"/>
                </a:lnTo>
                <a:lnTo>
                  <a:pt x="390" y="493"/>
                </a:lnTo>
                <a:lnTo>
                  <a:pt x="397" y="497"/>
                </a:lnTo>
                <a:lnTo>
                  <a:pt x="400" y="487"/>
                </a:lnTo>
                <a:lnTo>
                  <a:pt x="405" y="484"/>
                </a:lnTo>
                <a:lnTo>
                  <a:pt x="420" y="489"/>
                </a:lnTo>
                <a:lnTo>
                  <a:pt x="439" y="484"/>
                </a:lnTo>
                <a:lnTo>
                  <a:pt x="443" y="490"/>
                </a:lnTo>
                <a:lnTo>
                  <a:pt x="453" y="485"/>
                </a:lnTo>
                <a:lnTo>
                  <a:pt x="460" y="486"/>
                </a:lnTo>
                <a:lnTo>
                  <a:pt x="462" y="485"/>
                </a:lnTo>
                <a:lnTo>
                  <a:pt x="472" y="487"/>
                </a:lnTo>
                <a:lnTo>
                  <a:pt x="467" y="480"/>
                </a:lnTo>
                <a:lnTo>
                  <a:pt x="472" y="473"/>
                </a:lnTo>
                <a:lnTo>
                  <a:pt x="470" y="468"/>
                </a:lnTo>
                <a:lnTo>
                  <a:pt x="476" y="468"/>
                </a:lnTo>
                <a:lnTo>
                  <a:pt x="479" y="464"/>
                </a:lnTo>
                <a:lnTo>
                  <a:pt x="484" y="466"/>
                </a:lnTo>
                <a:lnTo>
                  <a:pt x="492" y="478"/>
                </a:lnTo>
                <a:lnTo>
                  <a:pt x="492" y="483"/>
                </a:lnTo>
                <a:lnTo>
                  <a:pt x="495" y="483"/>
                </a:lnTo>
                <a:lnTo>
                  <a:pt x="502" y="492"/>
                </a:lnTo>
                <a:lnTo>
                  <a:pt x="506" y="494"/>
                </a:lnTo>
                <a:lnTo>
                  <a:pt x="506" y="600"/>
                </a:lnTo>
                <a:lnTo>
                  <a:pt x="507" y="620"/>
                </a:lnTo>
                <a:lnTo>
                  <a:pt x="507" y="653"/>
                </a:lnTo>
                <a:lnTo>
                  <a:pt x="506" y="708"/>
                </a:lnTo>
                <a:lnTo>
                  <a:pt x="506" y="764"/>
                </a:lnTo>
                <a:lnTo>
                  <a:pt x="469" y="764"/>
                </a:lnTo>
                <a:lnTo>
                  <a:pt x="419" y="764"/>
                </a:lnTo>
                <a:lnTo>
                  <a:pt x="415" y="764"/>
                </a:lnTo>
                <a:lnTo>
                  <a:pt x="346" y="764"/>
                </a:lnTo>
                <a:lnTo>
                  <a:pt x="274" y="765"/>
                </a:lnTo>
                <a:lnTo>
                  <a:pt x="261" y="765"/>
                </a:lnTo>
                <a:lnTo>
                  <a:pt x="242" y="765"/>
                </a:lnTo>
                <a:lnTo>
                  <a:pt x="180" y="764"/>
                </a:lnTo>
                <a:lnTo>
                  <a:pt x="19" y="764"/>
                </a:lnTo>
                <a:lnTo>
                  <a:pt x="17" y="764"/>
                </a:lnTo>
                <a:lnTo>
                  <a:pt x="17" y="564"/>
                </a:lnTo>
                <a:lnTo>
                  <a:pt x="21" y="559"/>
                </a:lnTo>
                <a:lnTo>
                  <a:pt x="21" y="550"/>
                </a:lnTo>
                <a:lnTo>
                  <a:pt x="25" y="547"/>
                </a:lnTo>
                <a:lnTo>
                  <a:pt x="21" y="536"/>
                </a:lnTo>
                <a:lnTo>
                  <a:pt x="28" y="529"/>
                </a:lnTo>
                <a:lnTo>
                  <a:pt x="27" y="526"/>
                </a:lnTo>
                <a:lnTo>
                  <a:pt x="22" y="524"/>
                </a:lnTo>
                <a:lnTo>
                  <a:pt x="21" y="519"/>
                </a:lnTo>
                <a:lnTo>
                  <a:pt x="15" y="520"/>
                </a:lnTo>
                <a:lnTo>
                  <a:pt x="11" y="515"/>
                </a:lnTo>
                <a:lnTo>
                  <a:pt x="5" y="517"/>
                </a:lnTo>
                <a:lnTo>
                  <a:pt x="1" y="513"/>
                </a:lnTo>
                <a:lnTo>
                  <a:pt x="2" y="512"/>
                </a:lnTo>
                <a:lnTo>
                  <a:pt x="4" y="509"/>
                </a:lnTo>
                <a:lnTo>
                  <a:pt x="0" y="503"/>
                </a:lnTo>
                <a:lnTo>
                  <a:pt x="1" y="493"/>
                </a:lnTo>
                <a:lnTo>
                  <a:pt x="7" y="487"/>
                </a:lnTo>
                <a:lnTo>
                  <a:pt x="14" y="466"/>
                </a:lnTo>
                <a:lnTo>
                  <a:pt x="25" y="460"/>
                </a:lnTo>
                <a:lnTo>
                  <a:pt x="27" y="454"/>
                </a:lnTo>
                <a:lnTo>
                  <a:pt x="33" y="444"/>
                </a:lnTo>
                <a:lnTo>
                  <a:pt x="32" y="434"/>
                </a:lnTo>
                <a:lnTo>
                  <a:pt x="37" y="428"/>
                </a:lnTo>
                <a:lnTo>
                  <a:pt x="38" y="425"/>
                </a:lnTo>
                <a:lnTo>
                  <a:pt x="45" y="407"/>
                </a:lnTo>
                <a:lnTo>
                  <a:pt x="46" y="402"/>
                </a:lnTo>
                <a:lnTo>
                  <a:pt x="63" y="370"/>
                </a:lnTo>
                <a:lnTo>
                  <a:pt x="56" y="354"/>
                </a:lnTo>
                <a:lnTo>
                  <a:pt x="47" y="351"/>
                </a:lnTo>
                <a:lnTo>
                  <a:pt x="43" y="346"/>
                </a:lnTo>
                <a:lnTo>
                  <a:pt x="38" y="347"/>
                </a:lnTo>
                <a:lnTo>
                  <a:pt x="36" y="343"/>
                </a:lnTo>
                <a:lnTo>
                  <a:pt x="26" y="328"/>
                </a:lnTo>
                <a:lnTo>
                  <a:pt x="24" y="322"/>
                </a:lnTo>
                <a:lnTo>
                  <a:pt x="21" y="318"/>
                </a:lnTo>
                <a:lnTo>
                  <a:pt x="26" y="309"/>
                </a:lnTo>
                <a:lnTo>
                  <a:pt x="22" y="305"/>
                </a:lnTo>
                <a:lnTo>
                  <a:pt x="20" y="295"/>
                </a:lnTo>
                <a:lnTo>
                  <a:pt x="14" y="288"/>
                </a:lnTo>
                <a:lnTo>
                  <a:pt x="16" y="281"/>
                </a:lnTo>
                <a:lnTo>
                  <a:pt x="16" y="17"/>
                </a:lnTo>
                <a:lnTo>
                  <a:pt x="17" y="0"/>
                </a:lnTo>
                <a:lnTo>
                  <a:pt x="97" y="0"/>
                </a:lnTo>
                <a:lnTo>
                  <a:pt x="97" y="112"/>
                </a:lnTo>
                <a:lnTo>
                  <a:pt x="108" y="125"/>
                </a:lnTo>
                <a:lnTo>
                  <a:pt x="113" y="128"/>
                </a:lnTo>
                <a:lnTo>
                  <a:pt x="115" y="136"/>
                </a:lnTo>
                <a:lnTo>
                  <a:pt x="124" y="142"/>
                </a:lnTo>
                <a:lnTo>
                  <a:pt x="123" y="148"/>
                </a:lnTo>
                <a:lnTo>
                  <a:pt x="126" y="153"/>
                </a:lnTo>
                <a:lnTo>
                  <a:pt x="121" y="158"/>
                </a:lnTo>
                <a:lnTo>
                  <a:pt x="126" y="160"/>
                </a:lnTo>
                <a:lnTo>
                  <a:pt x="127" y="165"/>
                </a:lnTo>
                <a:lnTo>
                  <a:pt x="132" y="166"/>
                </a:lnTo>
                <a:lnTo>
                  <a:pt x="121" y="172"/>
                </a:lnTo>
                <a:lnTo>
                  <a:pt x="136" y="178"/>
                </a:lnTo>
                <a:lnTo>
                  <a:pt x="143" y="187"/>
                </a:lnTo>
                <a:lnTo>
                  <a:pt x="157" y="190"/>
                </a:lnTo>
                <a:lnTo>
                  <a:pt x="158" y="198"/>
                </a:lnTo>
                <a:lnTo>
                  <a:pt x="171" y="207"/>
                </a:lnTo>
                <a:lnTo>
                  <a:pt x="179" y="221"/>
                </a:lnTo>
                <a:lnTo>
                  <a:pt x="183" y="221"/>
                </a:lnTo>
                <a:lnTo>
                  <a:pt x="185" y="225"/>
                </a:lnTo>
                <a:lnTo>
                  <a:pt x="186" y="225"/>
                </a:lnTo>
                <a:lnTo>
                  <a:pt x="189" y="228"/>
                </a:lnTo>
                <a:lnTo>
                  <a:pt x="187" y="233"/>
                </a:lnTo>
                <a:lnTo>
                  <a:pt x="191" y="240"/>
                </a:lnTo>
                <a:lnTo>
                  <a:pt x="194" y="238"/>
                </a:lnTo>
                <a:lnTo>
                  <a:pt x="202" y="244"/>
                </a:lnTo>
                <a:lnTo>
                  <a:pt x="202" y="251"/>
                </a:lnTo>
                <a:lnTo>
                  <a:pt x="210" y="247"/>
                </a:lnTo>
                <a:lnTo>
                  <a:pt x="214" y="250"/>
                </a:lnTo>
                <a:lnTo>
                  <a:pt x="212" y="254"/>
                </a:lnTo>
                <a:lnTo>
                  <a:pt x="215" y="258"/>
                </a:lnTo>
                <a:lnTo>
                  <a:pt x="226" y="258"/>
                </a:lnTo>
                <a:lnTo>
                  <a:pt x="230" y="255"/>
                </a:lnTo>
                <a:lnTo>
                  <a:pt x="238" y="255"/>
                </a:lnTo>
                <a:lnTo>
                  <a:pt x="237" y="271"/>
                </a:lnTo>
                <a:lnTo>
                  <a:pt x="232" y="273"/>
                </a:lnTo>
                <a:lnTo>
                  <a:pt x="235" y="280"/>
                </a:lnTo>
                <a:lnTo>
                  <a:pt x="230" y="285"/>
                </a:lnTo>
                <a:lnTo>
                  <a:pt x="230" y="296"/>
                </a:lnTo>
                <a:lnTo>
                  <a:pt x="226" y="298"/>
                </a:lnTo>
                <a:lnTo>
                  <a:pt x="228" y="309"/>
                </a:lnTo>
                <a:lnTo>
                  <a:pt x="223" y="309"/>
                </a:lnTo>
                <a:lnTo>
                  <a:pt x="222" y="312"/>
                </a:lnTo>
                <a:lnTo>
                  <a:pt x="227" y="317"/>
                </a:lnTo>
                <a:lnTo>
                  <a:pt x="223" y="324"/>
                </a:lnTo>
                <a:lnTo>
                  <a:pt x="225" y="324"/>
                </a:lnTo>
                <a:lnTo>
                  <a:pt x="225" y="328"/>
                </a:lnTo>
                <a:lnTo>
                  <a:pt x="231" y="330"/>
                </a:lnTo>
                <a:lnTo>
                  <a:pt x="229" y="334"/>
                </a:lnTo>
                <a:lnTo>
                  <a:pt x="233" y="340"/>
                </a:lnTo>
                <a:lnTo>
                  <a:pt x="231" y="343"/>
                </a:lnTo>
                <a:lnTo>
                  <a:pt x="223" y="344"/>
                </a:lnTo>
                <a:lnTo>
                  <a:pt x="218" y="352"/>
                </a:lnTo>
                <a:lnTo>
                  <a:pt x="224" y="359"/>
                </a:lnTo>
                <a:lnTo>
                  <a:pt x="223" y="365"/>
                </a:lnTo>
                <a:lnTo>
                  <a:pt x="219" y="367"/>
                </a:lnTo>
                <a:lnTo>
                  <a:pt x="221" y="370"/>
                </a:lnTo>
                <a:lnTo>
                  <a:pt x="219" y="376"/>
                </a:lnTo>
                <a:lnTo>
                  <a:pt x="227" y="37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6" name="Freeform 49"/>
          <p:cNvSpPr>
            <a:spLocks/>
          </p:cNvSpPr>
          <p:nvPr/>
        </p:nvSpPr>
        <p:spPr bwMode="auto">
          <a:xfrm>
            <a:off x="8793797" y="3264986"/>
            <a:ext cx="497681" cy="922020"/>
          </a:xfrm>
          <a:custGeom>
            <a:avLst/>
            <a:gdLst>
              <a:gd name="T0" fmla="*/ 113 w 327"/>
              <a:gd name="T1" fmla="*/ 405 h 604"/>
              <a:gd name="T2" fmla="*/ 85 w 327"/>
              <a:gd name="T3" fmla="*/ 387 h 604"/>
              <a:gd name="T4" fmla="*/ 68 w 327"/>
              <a:gd name="T5" fmla="*/ 391 h 604"/>
              <a:gd name="T6" fmla="*/ 67 w 327"/>
              <a:gd name="T7" fmla="*/ 372 h 604"/>
              <a:gd name="T8" fmla="*/ 46 w 327"/>
              <a:gd name="T9" fmla="*/ 340 h 604"/>
              <a:gd name="T10" fmla="*/ 16 w 327"/>
              <a:gd name="T11" fmla="*/ 309 h 604"/>
              <a:gd name="T12" fmla="*/ 4 w 327"/>
              <a:gd name="T13" fmla="*/ 288 h 604"/>
              <a:gd name="T14" fmla="*/ 0 w 327"/>
              <a:gd name="T15" fmla="*/ 247 h 604"/>
              <a:gd name="T16" fmla="*/ 9 w 327"/>
              <a:gd name="T17" fmla="*/ 232 h 604"/>
              <a:gd name="T18" fmla="*/ 13 w 327"/>
              <a:gd name="T19" fmla="*/ 207 h 604"/>
              <a:gd name="T20" fmla="*/ 31 w 327"/>
              <a:gd name="T21" fmla="*/ 195 h 604"/>
              <a:gd name="T22" fmla="*/ 45 w 327"/>
              <a:gd name="T23" fmla="*/ 157 h 604"/>
              <a:gd name="T24" fmla="*/ 35 w 327"/>
              <a:gd name="T25" fmla="*/ 129 h 604"/>
              <a:gd name="T26" fmla="*/ 58 w 327"/>
              <a:gd name="T27" fmla="*/ 116 h 604"/>
              <a:gd name="T28" fmla="*/ 77 w 327"/>
              <a:gd name="T29" fmla="*/ 108 h 604"/>
              <a:gd name="T30" fmla="*/ 97 w 327"/>
              <a:gd name="T31" fmla="*/ 86 h 604"/>
              <a:gd name="T32" fmla="*/ 108 w 327"/>
              <a:gd name="T33" fmla="*/ 77 h 604"/>
              <a:gd name="T34" fmla="*/ 109 w 327"/>
              <a:gd name="T35" fmla="*/ 51 h 604"/>
              <a:gd name="T36" fmla="*/ 88 w 327"/>
              <a:gd name="T37" fmla="*/ 28 h 604"/>
              <a:gd name="T38" fmla="*/ 69 w 327"/>
              <a:gd name="T39" fmla="*/ 4 h 604"/>
              <a:gd name="T40" fmla="*/ 129 w 327"/>
              <a:gd name="T41" fmla="*/ 1 h 604"/>
              <a:gd name="T42" fmla="*/ 175 w 327"/>
              <a:gd name="T43" fmla="*/ 1 h 604"/>
              <a:gd name="T44" fmla="*/ 228 w 327"/>
              <a:gd name="T45" fmla="*/ 2 h 604"/>
              <a:gd name="T46" fmla="*/ 303 w 327"/>
              <a:gd name="T47" fmla="*/ 2 h 604"/>
              <a:gd name="T48" fmla="*/ 313 w 327"/>
              <a:gd name="T49" fmla="*/ 47 h 604"/>
              <a:gd name="T50" fmla="*/ 319 w 327"/>
              <a:gd name="T51" fmla="*/ 74 h 604"/>
              <a:gd name="T52" fmla="*/ 317 w 327"/>
              <a:gd name="T53" fmla="*/ 350 h 604"/>
              <a:gd name="T54" fmla="*/ 321 w 327"/>
              <a:gd name="T55" fmla="*/ 360 h 604"/>
              <a:gd name="T56" fmla="*/ 321 w 327"/>
              <a:gd name="T57" fmla="*/ 377 h 604"/>
              <a:gd name="T58" fmla="*/ 325 w 327"/>
              <a:gd name="T59" fmla="*/ 394 h 604"/>
              <a:gd name="T60" fmla="*/ 325 w 327"/>
              <a:gd name="T61" fmla="*/ 418 h 604"/>
              <a:gd name="T62" fmla="*/ 316 w 327"/>
              <a:gd name="T63" fmla="*/ 430 h 604"/>
              <a:gd name="T64" fmla="*/ 306 w 327"/>
              <a:gd name="T65" fmla="*/ 442 h 604"/>
              <a:gd name="T66" fmla="*/ 301 w 327"/>
              <a:gd name="T67" fmla="*/ 455 h 604"/>
              <a:gd name="T68" fmla="*/ 294 w 327"/>
              <a:gd name="T69" fmla="*/ 463 h 604"/>
              <a:gd name="T70" fmla="*/ 288 w 327"/>
              <a:gd name="T71" fmla="*/ 466 h 604"/>
              <a:gd name="T72" fmla="*/ 285 w 327"/>
              <a:gd name="T73" fmla="*/ 481 h 604"/>
              <a:gd name="T74" fmla="*/ 289 w 327"/>
              <a:gd name="T75" fmla="*/ 485 h 604"/>
              <a:gd name="T76" fmla="*/ 285 w 327"/>
              <a:gd name="T77" fmla="*/ 496 h 604"/>
              <a:gd name="T78" fmla="*/ 285 w 327"/>
              <a:gd name="T79" fmla="*/ 504 h 604"/>
              <a:gd name="T80" fmla="*/ 284 w 327"/>
              <a:gd name="T81" fmla="*/ 511 h 604"/>
              <a:gd name="T82" fmla="*/ 282 w 327"/>
              <a:gd name="T83" fmla="*/ 521 h 604"/>
              <a:gd name="T84" fmla="*/ 275 w 327"/>
              <a:gd name="T85" fmla="*/ 539 h 604"/>
              <a:gd name="T86" fmla="*/ 261 w 327"/>
              <a:gd name="T87" fmla="*/ 554 h 604"/>
              <a:gd name="T88" fmla="*/ 247 w 327"/>
              <a:gd name="T89" fmla="*/ 559 h 604"/>
              <a:gd name="T90" fmla="*/ 247 w 327"/>
              <a:gd name="T91" fmla="*/ 594 h 604"/>
              <a:gd name="T92" fmla="*/ 236 w 327"/>
              <a:gd name="T93" fmla="*/ 589 h 604"/>
              <a:gd name="T94" fmla="*/ 190 w 327"/>
              <a:gd name="T95" fmla="*/ 594 h 604"/>
              <a:gd name="T96" fmla="*/ 189 w 327"/>
              <a:gd name="T97" fmla="*/ 604 h 604"/>
              <a:gd name="T98" fmla="*/ 183 w 327"/>
              <a:gd name="T99" fmla="*/ 602 h 604"/>
              <a:gd name="T100" fmla="*/ 174 w 327"/>
              <a:gd name="T101" fmla="*/ 591 h 604"/>
              <a:gd name="T102" fmla="*/ 162 w 327"/>
              <a:gd name="T103" fmla="*/ 574 h 604"/>
              <a:gd name="T104" fmla="*/ 170 w 327"/>
              <a:gd name="T105" fmla="*/ 559 h 604"/>
              <a:gd name="T106" fmla="*/ 165 w 327"/>
              <a:gd name="T107" fmla="*/ 538 h 604"/>
              <a:gd name="T108" fmla="*/ 150 w 327"/>
              <a:gd name="T109" fmla="*/ 520 h 604"/>
              <a:gd name="T110" fmla="*/ 128 w 327"/>
              <a:gd name="T111" fmla="*/ 506 h 604"/>
              <a:gd name="T112" fmla="*/ 129 w 327"/>
              <a:gd name="T113" fmla="*/ 497 h 604"/>
              <a:gd name="T114" fmla="*/ 106 w 327"/>
              <a:gd name="T115" fmla="*/ 483 h 604"/>
              <a:gd name="T116" fmla="*/ 92 w 327"/>
              <a:gd name="T117" fmla="*/ 457 h 604"/>
              <a:gd name="T118" fmla="*/ 101 w 327"/>
              <a:gd name="T119" fmla="*/ 436 h 604"/>
              <a:gd name="T120" fmla="*/ 108 w 327"/>
              <a:gd name="T121" fmla="*/ 420 h 6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27" h="604">
                <a:moveTo>
                  <a:pt x="105" y="415"/>
                </a:moveTo>
                <a:lnTo>
                  <a:pt x="109" y="408"/>
                </a:lnTo>
                <a:lnTo>
                  <a:pt x="113" y="405"/>
                </a:lnTo>
                <a:lnTo>
                  <a:pt x="113" y="400"/>
                </a:lnTo>
                <a:lnTo>
                  <a:pt x="100" y="392"/>
                </a:lnTo>
                <a:lnTo>
                  <a:pt x="85" y="387"/>
                </a:lnTo>
                <a:lnTo>
                  <a:pt x="78" y="397"/>
                </a:lnTo>
                <a:lnTo>
                  <a:pt x="71" y="395"/>
                </a:lnTo>
                <a:lnTo>
                  <a:pt x="68" y="391"/>
                </a:lnTo>
                <a:lnTo>
                  <a:pt x="68" y="390"/>
                </a:lnTo>
                <a:lnTo>
                  <a:pt x="64" y="378"/>
                </a:lnTo>
                <a:lnTo>
                  <a:pt x="67" y="372"/>
                </a:lnTo>
                <a:lnTo>
                  <a:pt x="64" y="359"/>
                </a:lnTo>
                <a:lnTo>
                  <a:pt x="58" y="350"/>
                </a:lnTo>
                <a:lnTo>
                  <a:pt x="46" y="340"/>
                </a:lnTo>
                <a:lnTo>
                  <a:pt x="37" y="334"/>
                </a:lnTo>
                <a:lnTo>
                  <a:pt x="26" y="318"/>
                </a:lnTo>
                <a:lnTo>
                  <a:pt x="16" y="309"/>
                </a:lnTo>
                <a:lnTo>
                  <a:pt x="11" y="304"/>
                </a:lnTo>
                <a:lnTo>
                  <a:pt x="11" y="296"/>
                </a:lnTo>
                <a:lnTo>
                  <a:pt x="4" y="288"/>
                </a:lnTo>
                <a:lnTo>
                  <a:pt x="5" y="280"/>
                </a:lnTo>
                <a:lnTo>
                  <a:pt x="0" y="270"/>
                </a:lnTo>
                <a:lnTo>
                  <a:pt x="0" y="247"/>
                </a:lnTo>
                <a:lnTo>
                  <a:pt x="1" y="246"/>
                </a:lnTo>
                <a:lnTo>
                  <a:pt x="7" y="233"/>
                </a:lnTo>
                <a:lnTo>
                  <a:pt x="9" y="232"/>
                </a:lnTo>
                <a:lnTo>
                  <a:pt x="11" y="220"/>
                </a:lnTo>
                <a:lnTo>
                  <a:pt x="8" y="213"/>
                </a:lnTo>
                <a:lnTo>
                  <a:pt x="13" y="207"/>
                </a:lnTo>
                <a:lnTo>
                  <a:pt x="26" y="205"/>
                </a:lnTo>
                <a:lnTo>
                  <a:pt x="32" y="198"/>
                </a:lnTo>
                <a:lnTo>
                  <a:pt x="31" y="195"/>
                </a:lnTo>
                <a:lnTo>
                  <a:pt x="33" y="185"/>
                </a:lnTo>
                <a:lnTo>
                  <a:pt x="44" y="173"/>
                </a:lnTo>
                <a:lnTo>
                  <a:pt x="45" y="157"/>
                </a:lnTo>
                <a:lnTo>
                  <a:pt x="45" y="154"/>
                </a:lnTo>
                <a:lnTo>
                  <a:pt x="32" y="139"/>
                </a:lnTo>
                <a:lnTo>
                  <a:pt x="35" y="129"/>
                </a:lnTo>
                <a:lnTo>
                  <a:pt x="35" y="125"/>
                </a:lnTo>
                <a:lnTo>
                  <a:pt x="38" y="119"/>
                </a:lnTo>
                <a:lnTo>
                  <a:pt x="58" y="116"/>
                </a:lnTo>
                <a:lnTo>
                  <a:pt x="61" y="116"/>
                </a:lnTo>
                <a:lnTo>
                  <a:pt x="69" y="115"/>
                </a:lnTo>
                <a:lnTo>
                  <a:pt x="77" y="108"/>
                </a:lnTo>
                <a:lnTo>
                  <a:pt x="85" y="108"/>
                </a:lnTo>
                <a:lnTo>
                  <a:pt x="95" y="101"/>
                </a:lnTo>
                <a:lnTo>
                  <a:pt x="97" y="86"/>
                </a:lnTo>
                <a:lnTo>
                  <a:pt x="99" y="82"/>
                </a:lnTo>
                <a:lnTo>
                  <a:pt x="103" y="80"/>
                </a:lnTo>
                <a:lnTo>
                  <a:pt x="108" y="77"/>
                </a:lnTo>
                <a:lnTo>
                  <a:pt x="110" y="64"/>
                </a:lnTo>
                <a:lnTo>
                  <a:pt x="110" y="52"/>
                </a:lnTo>
                <a:lnTo>
                  <a:pt x="109" y="51"/>
                </a:lnTo>
                <a:lnTo>
                  <a:pt x="109" y="43"/>
                </a:lnTo>
                <a:lnTo>
                  <a:pt x="97" y="35"/>
                </a:lnTo>
                <a:lnTo>
                  <a:pt x="88" y="28"/>
                </a:lnTo>
                <a:lnTo>
                  <a:pt x="89" y="20"/>
                </a:lnTo>
                <a:lnTo>
                  <a:pt x="84" y="14"/>
                </a:lnTo>
                <a:lnTo>
                  <a:pt x="69" y="4"/>
                </a:lnTo>
                <a:lnTo>
                  <a:pt x="70" y="0"/>
                </a:lnTo>
                <a:lnTo>
                  <a:pt x="88" y="1"/>
                </a:lnTo>
                <a:lnTo>
                  <a:pt x="129" y="1"/>
                </a:lnTo>
                <a:lnTo>
                  <a:pt x="136" y="1"/>
                </a:lnTo>
                <a:lnTo>
                  <a:pt x="172" y="1"/>
                </a:lnTo>
                <a:lnTo>
                  <a:pt x="175" y="1"/>
                </a:lnTo>
                <a:lnTo>
                  <a:pt x="209" y="2"/>
                </a:lnTo>
                <a:lnTo>
                  <a:pt x="223" y="2"/>
                </a:lnTo>
                <a:lnTo>
                  <a:pt x="228" y="2"/>
                </a:lnTo>
                <a:lnTo>
                  <a:pt x="261" y="2"/>
                </a:lnTo>
                <a:lnTo>
                  <a:pt x="270" y="2"/>
                </a:lnTo>
                <a:lnTo>
                  <a:pt x="303" y="2"/>
                </a:lnTo>
                <a:lnTo>
                  <a:pt x="300" y="23"/>
                </a:lnTo>
                <a:lnTo>
                  <a:pt x="306" y="39"/>
                </a:lnTo>
                <a:lnTo>
                  <a:pt x="313" y="47"/>
                </a:lnTo>
                <a:lnTo>
                  <a:pt x="317" y="65"/>
                </a:lnTo>
                <a:lnTo>
                  <a:pt x="320" y="67"/>
                </a:lnTo>
                <a:lnTo>
                  <a:pt x="319" y="74"/>
                </a:lnTo>
                <a:lnTo>
                  <a:pt x="325" y="87"/>
                </a:lnTo>
                <a:lnTo>
                  <a:pt x="325" y="345"/>
                </a:lnTo>
                <a:lnTo>
                  <a:pt x="317" y="350"/>
                </a:lnTo>
                <a:lnTo>
                  <a:pt x="319" y="355"/>
                </a:lnTo>
                <a:lnTo>
                  <a:pt x="321" y="356"/>
                </a:lnTo>
                <a:lnTo>
                  <a:pt x="321" y="360"/>
                </a:lnTo>
                <a:lnTo>
                  <a:pt x="316" y="366"/>
                </a:lnTo>
                <a:lnTo>
                  <a:pt x="315" y="371"/>
                </a:lnTo>
                <a:lnTo>
                  <a:pt x="321" y="377"/>
                </a:lnTo>
                <a:lnTo>
                  <a:pt x="321" y="384"/>
                </a:lnTo>
                <a:lnTo>
                  <a:pt x="326" y="388"/>
                </a:lnTo>
                <a:lnTo>
                  <a:pt x="325" y="394"/>
                </a:lnTo>
                <a:lnTo>
                  <a:pt x="324" y="399"/>
                </a:lnTo>
                <a:lnTo>
                  <a:pt x="327" y="411"/>
                </a:lnTo>
                <a:lnTo>
                  <a:pt x="325" y="418"/>
                </a:lnTo>
                <a:lnTo>
                  <a:pt x="317" y="423"/>
                </a:lnTo>
                <a:lnTo>
                  <a:pt x="318" y="428"/>
                </a:lnTo>
                <a:lnTo>
                  <a:pt x="316" y="430"/>
                </a:lnTo>
                <a:lnTo>
                  <a:pt x="315" y="431"/>
                </a:lnTo>
                <a:lnTo>
                  <a:pt x="314" y="438"/>
                </a:lnTo>
                <a:lnTo>
                  <a:pt x="306" y="442"/>
                </a:lnTo>
                <a:lnTo>
                  <a:pt x="308" y="444"/>
                </a:lnTo>
                <a:lnTo>
                  <a:pt x="307" y="448"/>
                </a:lnTo>
                <a:lnTo>
                  <a:pt x="301" y="455"/>
                </a:lnTo>
                <a:lnTo>
                  <a:pt x="299" y="462"/>
                </a:lnTo>
                <a:lnTo>
                  <a:pt x="297" y="458"/>
                </a:lnTo>
                <a:lnTo>
                  <a:pt x="294" y="463"/>
                </a:lnTo>
                <a:lnTo>
                  <a:pt x="292" y="460"/>
                </a:lnTo>
                <a:lnTo>
                  <a:pt x="289" y="467"/>
                </a:lnTo>
                <a:lnTo>
                  <a:pt x="288" y="466"/>
                </a:lnTo>
                <a:lnTo>
                  <a:pt x="288" y="467"/>
                </a:lnTo>
                <a:lnTo>
                  <a:pt x="293" y="475"/>
                </a:lnTo>
                <a:lnTo>
                  <a:pt x="285" y="481"/>
                </a:lnTo>
                <a:lnTo>
                  <a:pt x="286" y="483"/>
                </a:lnTo>
                <a:lnTo>
                  <a:pt x="290" y="482"/>
                </a:lnTo>
                <a:lnTo>
                  <a:pt x="289" y="485"/>
                </a:lnTo>
                <a:lnTo>
                  <a:pt x="283" y="487"/>
                </a:lnTo>
                <a:lnTo>
                  <a:pt x="286" y="489"/>
                </a:lnTo>
                <a:lnTo>
                  <a:pt x="285" y="496"/>
                </a:lnTo>
                <a:lnTo>
                  <a:pt x="284" y="501"/>
                </a:lnTo>
                <a:lnTo>
                  <a:pt x="281" y="501"/>
                </a:lnTo>
                <a:lnTo>
                  <a:pt x="285" y="504"/>
                </a:lnTo>
                <a:lnTo>
                  <a:pt x="278" y="503"/>
                </a:lnTo>
                <a:lnTo>
                  <a:pt x="278" y="504"/>
                </a:lnTo>
                <a:lnTo>
                  <a:pt x="284" y="511"/>
                </a:lnTo>
                <a:lnTo>
                  <a:pt x="279" y="512"/>
                </a:lnTo>
                <a:lnTo>
                  <a:pt x="284" y="514"/>
                </a:lnTo>
                <a:lnTo>
                  <a:pt x="282" y="521"/>
                </a:lnTo>
                <a:lnTo>
                  <a:pt x="276" y="524"/>
                </a:lnTo>
                <a:lnTo>
                  <a:pt x="274" y="533"/>
                </a:lnTo>
                <a:lnTo>
                  <a:pt x="275" y="539"/>
                </a:lnTo>
                <a:lnTo>
                  <a:pt x="281" y="546"/>
                </a:lnTo>
                <a:lnTo>
                  <a:pt x="280" y="550"/>
                </a:lnTo>
                <a:lnTo>
                  <a:pt x="261" y="554"/>
                </a:lnTo>
                <a:lnTo>
                  <a:pt x="257" y="558"/>
                </a:lnTo>
                <a:lnTo>
                  <a:pt x="252" y="555"/>
                </a:lnTo>
                <a:lnTo>
                  <a:pt x="247" y="559"/>
                </a:lnTo>
                <a:lnTo>
                  <a:pt x="244" y="570"/>
                </a:lnTo>
                <a:lnTo>
                  <a:pt x="252" y="585"/>
                </a:lnTo>
                <a:lnTo>
                  <a:pt x="247" y="594"/>
                </a:lnTo>
                <a:lnTo>
                  <a:pt x="246" y="594"/>
                </a:lnTo>
                <a:lnTo>
                  <a:pt x="240" y="593"/>
                </a:lnTo>
                <a:lnTo>
                  <a:pt x="236" y="589"/>
                </a:lnTo>
                <a:lnTo>
                  <a:pt x="210" y="577"/>
                </a:lnTo>
                <a:lnTo>
                  <a:pt x="202" y="579"/>
                </a:lnTo>
                <a:lnTo>
                  <a:pt x="190" y="594"/>
                </a:lnTo>
                <a:lnTo>
                  <a:pt x="190" y="600"/>
                </a:lnTo>
                <a:lnTo>
                  <a:pt x="194" y="604"/>
                </a:lnTo>
                <a:lnTo>
                  <a:pt x="189" y="604"/>
                </a:lnTo>
                <a:lnTo>
                  <a:pt x="184" y="594"/>
                </a:lnTo>
                <a:lnTo>
                  <a:pt x="179" y="595"/>
                </a:lnTo>
                <a:lnTo>
                  <a:pt x="183" y="602"/>
                </a:lnTo>
                <a:lnTo>
                  <a:pt x="178" y="601"/>
                </a:lnTo>
                <a:lnTo>
                  <a:pt x="173" y="596"/>
                </a:lnTo>
                <a:lnTo>
                  <a:pt x="174" y="591"/>
                </a:lnTo>
                <a:lnTo>
                  <a:pt x="167" y="580"/>
                </a:lnTo>
                <a:lnTo>
                  <a:pt x="167" y="575"/>
                </a:lnTo>
                <a:lnTo>
                  <a:pt x="162" y="574"/>
                </a:lnTo>
                <a:lnTo>
                  <a:pt x="165" y="565"/>
                </a:lnTo>
                <a:lnTo>
                  <a:pt x="169" y="564"/>
                </a:lnTo>
                <a:lnTo>
                  <a:pt x="170" y="559"/>
                </a:lnTo>
                <a:lnTo>
                  <a:pt x="162" y="540"/>
                </a:lnTo>
                <a:lnTo>
                  <a:pt x="164" y="539"/>
                </a:lnTo>
                <a:lnTo>
                  <a:pt x="165" y="538"/>
                </a:lnTo>
                <a:lnTo>
                  <a:pt x="162" y="526"/>
                </a:lnTo>
                <a:lnTo>
                  <a:pt x="154" y="520"/>
                </a:lnTo>
                <a:lnTo>
                  <a:pt x="150" y="520"/>
                </a:lnTo>
                <a:lnTo>
                  <a:pt x="149" y="514"/>
                </a:lnTo>
                <a:lnTo>
                  <a:pt x="136" y="503"/>
                </a:lnTo>
                <a:lnTo>
                  <a:pt x="128" y="506"/>
                </a:lnTo>
                <a:lnTo>
                  <a:pt x="126" y="503"/>
                </a:lnTo>
                <a:lnTo>
                  <a:pt x="125" y="501"/>
                </a:lnTo>
                <a:lnTo>
                  <a:pt x="129" y="497"/>
                </a:lnTo>
                <a:lnTo>
                  <a:pt x="123" y="496"/>
                </a:lnTo>
                <a:lnTo>
                  <a:pt x="112" y="486"/>
                </a:lnTo>
                <a:lnTo>
                  <a:pt x="106" y="483"/>
                </a:lnTo>
                <a:lnTo>
                  <a:pt x="102" y="479"/>
                </a:lnTo>
                <a:lnTo>
                  <a:pt x="93" y="468"/>
                </a:lnTo>
                <a:lnTo>
                  <a:pt x="92" y="457"/>
                </a:lnTo>
                <a:lnTo>
                  <a:pt x="95" y="450"/>
                </a:lnTo>
                <a:lnTo>
                  <a:pt x="100" y="444"/>
                </a:lnTo>
                <a:lnTo>
                  <a:pt x="101" y="436"/>
                </a:lnTo>
                <a:lnTo>
                  <a:pt x="102" y="435"/>
                </a:lnTo>
                <a:lnTo>
                  <a:pt x="107" y="427"/>
                </a:lnTo>
                <a:lnTo>
                  <a:pt x="108" y="420"/>
                </a:lnTo>
                <a:lnTo>
                  <a:pt x="105" y="41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7" name="Freeform 50"/>
          <p:cNvSpPr>
            <a:spLocks/>
          </p:cNvSpPr>
          <p:nvPr/>
        </p:nvSpPr>
        <p:spPr bwMode="auto">
          <a:xfrm>
            <a:off x="9218135" y="3390716"/>
            <a:ext cx="412115" cy="663575"/>
          </a:xfrm>
          <a:custGeom>
            <a:avLst/>
            <a:gdLst>
              <a:gd name="T0" fmla="*/ 268 w 271"/>
              <a:gd name="T1" fmla="*/ 290 h 435"/>
              <a:gd name="T2" fmla="*/ 264 w 271"/>
              <a:gd name="T3" fmla="*/ 298 h 435"/>
              <a:gd name="T4" fmla="*/ 264 w 271"/>
              <a:gd name="T5" fmla="*/ 312 h 435"/>
              <a:gd name="T6" fmla="*/ 268 w 271"/>
              <a:gd name="T7" fmla="*/ 320 h 435"/>
              <a:gd name="T8" fmla="*/ 252 w 271"/>
              <a:gd name="T9" fmla="*/ 327 h 435"/>
              <a:gd name="T10" fmla="*/ 227 w 271"/>
              <a:gd name="T11" fmla="*/ 330 h 435"/>
              <a:gd name="T12" fmla="*/ 219 w 271"/>
              <a:gd name="T13" fmla="*/ 346 h 435"/>
              <a:gd name="T14" fmla="*/ 205 w 271"/>
              <a:gd name="T15" fmla="*/ 362 h 435"/>
              <a:gd name="T16" fmla="*/ 198 w 271"/>
              <a:gd name="T17" fmla="*/ 378 h 435"/>
              <a:gd name="T18" fmla="*/ 186 w 271"/>
              <a:gd name="T19" fmla="*/ 380 h 435"/>
              <a:gd name="T20" fmla="*/ 176 w 271"/>
              <a:gd name="T21" fmla="*/ 410 h 435"/>
              <a:gd name="T22" fmla="*/ 169 w 271"/>
              <a:gd name="T23" fmla="*/ 415 h 435"/>
              <a:gd name="T24" fmla="*/ 150 w 271"/>
              <a:gd name="T25" fmla="*/ 404 h 435"/>
              <a:gd name="T26" fmla="*/ 141 w 271"/>
              <a:gd name="T27" fmla="*/ 390 h 435"/>
              <a:gd name="T28" fmla="*/ 134 w 271"/>
              <a:gd name="T29" fmla="*/ 397 h 435"/>
              <a:gd name="T30" fmla="*/ 129 w 271"/>
              <a:gd name="T31" fmla="*/ 407 h 435"/>
              <a:gd name="T32" fmla="*/ 120 w 271"/>
              <a:gd name="T33" fmla="*/ 428 h 435"/>
              <a:gd name="T34" fmla="*/ 112 w 271"/>
              <a:gd name="T35" fmla="*/ 422 h 435"/>
              <a:gd name="T36" fmla="*/ 92 w 271"/>
              <a:gd name="T37" fmla="*/ 418 h 435"/>
              <a:gd name="T38" fmla="*/ 81 w 271"/>
              <a:gd name="T39" fmla="*/ 434 h 435"/>
              <a:gd name="T40" fmla="*/ 65 w 271"/>
              <a:gd name="T41" fmla="*/ 422 h 435"/>
              <a:gd name="T42" fmla="*/ 42 w 271"/>
              <a:gd name="T43" fmla="*/ 413 h 435"/>
              <a:gd name="T44" fmla="*/ 39 w 271"/>
              <a:gd name="T45" fmla="*/ 429 h 435"/>
              <a:gd name="T46" fmla="*/ 33 w 271"/>
              <a:gd name="T47" fmla="*/ 421 h 435"/>
              <a:gd name="T48" fmla="*/ 17 w 271"/>
              <a:gd name="T49" fmla="*/ 419 h 435"/>
              <a:gd name="T50" fmla="*/ 12 w 271"/>
              <a:gd name="T51" fmla="*/ 435 h 435"/>
              <a:gd name="T52" fmla="*/ 1 w 271"/>
              <a:gd name="T53" fmla="*/ 430 h 435"/>
              <a:gd name="T54" fmla="*/ 0 w 271"/>
              <a:gd name="T55" fmla="*/ 421 h 435"/>
              <a:gd name="T56" fmla="*/ 6 w 271"/>
              <a:gd name="T57" fmla="*/ 419 h 435"/>
              <a:gd name="T58" fmla="*/ 5 w 271"/>
              <a:gd name="T59" fmla="*/ 405 h 435"/>
              <a:gd name="T60" fmla="*/ 8 w 271"/>
              <a:gd name="T61" fmla="*/ 401 h 435"/>
              <a:gd name="T62" fmla="*/ 10 w 271"/>
              <a:gd name="T63" fmla="*/ 385 h 435"/>
              <a:gd name="T64" fmla="*/ 14 w 271"/>
              <a:gd name="T65" fmla="*/ 378 h 435"/>
              <a:gd name="T66" fmla="*/ 21 w 271"/>
              <a:gd name="T67" fmla="*/ 380 h 435"/>
              <a:gd name="T68" fmla="*/ 30 w 271"/>
              <a:gd name="T69" fmla="*/ 362 h 435"/>
              <a:gd name="T70" fmla="*/ 37 w 271"/>
              <a:gd name="T71" fmla="*/ 349 h 435"/>
              <a:gd name="T72" fmla="*/ 39 w 271"/>
              <a:gd name="T73" fmla="*/ 341 h 435"/>
              <a:gd name="T74" fmla="*/ 46 w 271"/>
              <a:gd name="T75" fmla="*/ 317 h 435"/>
              <a:gd name="T76" fmla="*/ 43 w 271"/>
              <a:gd name="T77" fmla="*/ 302 h 435"/>
              <a:gd name="T78" fmla="*/ 38 w 271"/>
              <a:gd name="T79" fmla="*/ 284 h 435"/>
              <a:gd name="T80" fmla="*/ 41 w 271"/>
              <a:gd name="T81" fmla="*/ 273 h 435"/>
              <a:gd name="T82" fmla="*/ 47 w 271"/>
              <a:gd name="T83" fmla="*/ 5 h 435"/>
              <a:gd name="T84" fmla="*/ 60 w 271"/>
              <a:gd name="T85" fmla="*/ 14 h 435"/>
              <a:gd name="T86" fmla="*/ 105 w 271"/>
              <a:gd name="T87" fmla="*/ 0 h 435"/>
              <a:gd name="T88" fmla="*/ 167 w 271"/>
              <a:gd name="T89" fmla="*/ 0 h 435"/>
              <a:gd name="T90" fmla="*/ 230 w 271"/>
              <a:gd name="T91" fmla="*/ 0 h 435"/>
              <a:gd name="T92" fmla="*/ 270 w 271"/>
              <a:gd name="T93" fmla="*/ 7 h 435"/>
              <a:gd name="T94" fmla="*/ 269 w 271"/>
              <a:gd name="T95" fmla="*/ 201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1" h="435">
                <a:moveTo>
                  <a:pt x="269" y="222"/>
                </a:moveTo>
                <a:lnTo>
                  <a:pt x="269" y="268"/>
                </a:lnTo>
                <a:lnTo>
                  <a:pt x="268" y="290"/>
                </a:lnTo>
                <a:lnTo>
                  <a:pt x="262" y="295"/>
                </a:lnTo>
                <a:lnTo>
                  <a:pt x="263" y="297"/>
                </a:lnTo>
                <a:lnTo>
                  <a:pt x="264" y="298"/>
                </a:lnTo>
                <a:lnTo>
                  <a:pt x="268" y="305"/>
                </a:lnTo>
                <a:lnTo>
                  <a:pt x="264" y="311"/>
                </a:lnTo>
                <a:lnTo>
                  <a:pt x="264" y="312"/>
                </a:lnTo>
                <a:lnTo>
                  <a:pt x="271" y="314"/>
                </a:lnTo>
                <a:lnTo>
                  <a:pt x="271" y="317"/>
                </a:lnTo>
                <a:lnTo>
                  <a:pt x="268" y="320"/>
                </a:lnTo>
                <a:lnTo>
                  <a:pt x="269" y="325"/>
                </a:lnTo>
                <a:lnTo>
                  <a:pt x="254" y="326"/>
                </a:lnTo>
                <a:lnTo>
                  <a:pt x="252" y="327"/>
                </a:lnTo>
                <a:lnTo>
                  <a:pt x="237" y="335"/>
                </a:lnTo>
                <a:lnTo>
                  <a:pt x="233" y="330"/>
                </a:lnTo>
                <a:lnTo>
                  <a:pt x="227" y="330"/>
                </a:lnTo>
                <a:lnTo>
                  <a:pt x="217" y="333"/>
                </a:lnTo>
                <a:lnTo>
                  <a:pt x="218" y="344"/>
                </a:lnTo>
                <a:lnTo>
                  <a:pt x="219" y="346"/>
                </a:lnTo>
                <a:lnTo>
                  <a:pt x="218" y="353"/>
                </a:lnTo>
                <a:lnTo>
                  <a:pt x="213" y="360"/>
                </a:lnTo>
                <a:lnTo>
                  <a:pt x="205" y="362"/>
                </a:lnTo>
                <a:lnTo>
                  <a:pt x="202" y="368"/>
                </a:lnTo>
                <a:lnTo>
                  <a:pt x="202" y="369"/>
                </a:lnTo>
                <a:lnTo>
                  <a:pt x="198" y="378"/>
                </a:lnTo>
                <a:lnTo>
                  <a:pt x="193" y="381"/>
                </a:lnTo>
                <a:lnTo>
                  <a:pt x="189" y="379"/>
                </a:lnTo>
                <a:lnTo>
                  <a:pt x="186" y="380"/>
                </a:lnTo>
                <a:lnTo>
                  <a:pt x="180" y="391"/>
                </a:lnTo>
                <a:lnTo>
                  <a:pt x="177" y="409"/>
                </a:lnTo>
                <a:lnTo>
                  <a:pt x="176" y="410"/>
                </a:lnTo>
                <a:lnTo>
                  <a:pt x="172" y="411"/>
                </a:lnTo>
                <a:lnTo>
                  <a:pt x="170" y="411"/>
                </a:lnTo>
                <a:lnTo>
                  <a:pt x="169" y="415"/>
                </a:lnTo>
                <a:lnTo>
                  <a:pt x="164" y="409"/>
                </a:lnTo>
                <a:lnTo>
                  <a:pt x="154" y="407"/>
                </a:lnTo>
                <a:lnTo>
                  <a:pt x="150" y="404"/>
                </a:lnTo>
                <a:lnTo>
                  <a:pt x="150" y="395"/>
                </a:lnTo>
                <a:lnTo>
                  <a:pt x="146" y="391"/>
                </a:lnTo>
                <a:lnTo>
                  <a:pt x="141" y="390"/>
                </a:lnTo>
                <a:lnTo>
                  <a:pt x="146" y="395"/>
                </a:lnTo>
                <a:lnTo>
                  <a:pt x="139" y="399"/>
                </a:lnTo>
                <a:lnTo>
                  <a:pt x="134" y="397"/>
                </a:lnTo>
                <a:lnTo>
                  <a:pt x="136" y="403"/>
                </a:lnTo>
                <a:lnTo>
                  <a:pt x="132" y="406"/>
                </a:lnTo>
                <a:lnTo>
                  <a:pt x="129" y="407"/>
                </a:lnTo>
                <a:lnTo>
                  <a:pt x="130" y="419"/>
                </a:lnTo>
                <a:lnTo>
                  <a:pt x="124" y="419"/>
                </a:lnTo>
                <a:lnTo>
                  <a:pt x="120" y="428"/>
                </a:lnTo>
                <a:lnTo>
                  <a:pt x="118" y="428"/>
                </a:lnTo>
                <a:lnTo>
                  <a:pt x="119" y="420"/>
                </a:lnTo>
                <a:lnTo>
                  <a:pt x="112" y="422"/>
                </a:lnTo>
                <a:lnTo>
                  <a:pt x="105" y="411"/>
                </a:lnTo>
                <a:lnTo>
                  <a:pt x="97" y="417"/>
                </a:lnTo>
                <a:lnTo>
                  <a:pt x="92" y="418"/>
                </a:lnTo>
                <a:lnTo>
                  <a:pt x="86" y="422"/>
                </a:lnTo>
                <a:lnTo>
                  <a:pt x="85" y="432"/>
                </a:lnTo>
                <a:lnTo>
                  <a:pt x="81" y="434"/>
                </a:lnTo>
                <a:lnTo>
                  <a:pt x="77" y="428"/>
                </a:lnTo>
                <a:lnTo>
                  <a:pt x="68" y="424"/>
                </a:lnTo>
                <a:lnTo>
                  <a:pt x="65" y="422"/>
                </a:lnTo>
                <a:lnTo>
                  <a:pt x="53" y="417"/>
                </a:lnTo>
                <a:lnTo>
                  <a:pt x="48" y="421"/>
                </a:lnTo>
                <a:lnTo>
                  <a:pt x="42" y="413"/>
                </a:lnTo>
                <a:lnTo>
                  <a:pt x="39" y="419"/>
                </a:lnTo>
                <a:lnTo>
                  <a:pt x="42" y="426"/>
                </a:lnTo>
                <a:lnTo>
                  <a:pt x="39" y="429"/>
                </a:lnTo>
                <a:lnTo>
                  <a:pt x="35" y="429"/>
                </a:lnTo>
                <a:lnTo>
                  <a:pt x="36" y="423"/>
                </a:lnTo>
                <a:lnTo>
                  <a:pt x="33" y="421"/>
                </a:lnTo>
                <a:lnTo>
                  <a:pt x="25" y="424"/>
                </a:lnTo>
                <a:lnTo>
                  <a:pt x="22" y="424"/>
                </a:lnTo>
                <a:lnTo>
                  <a:pt x="17" y="419"/>
                </a:lnTo>
                <a:lnTo>
                  <a:pt x="14" y="421"/>
                </a:lnTo>
                <a:lnTo>
                  <a:pt x="16" y="432"/>
                </a:lnTo>
                <a:lnTo>
                  <a:pt x="12" y="435"/>
                </a:lnTo>
                <a:lnTo>
                  <a:pt x="9" y="433"/>
                </a:lnTo>
                <a:lnTo>
                  <a:pt x="6" y="432"/>
                </a:lnTo>
                <a:lnTo>
                  <a:pt x="1" y="430"/>
                </a:lnTo>
                <a:lnTo>
                  <a:pt x="6" y="429"/>
                </a:lnTo>
                <a:lnTo>
                  <a:pt x="0" y="422"/>
                </a:lnTo>
                <a:lnTo>
                  <a:pt x="0" y="421"/>
                </a:lnTo>
                <a:lnTo>
                  <a:pt x="7" y="422"/>
                </a:lnTo>
                <a:lnTo>
                  <a:pt x="3" y="419"/>
                </a:lnTo>
                <a:lnTo>
                  <a:pt x="6" y="419"/>
                </a:lnTo>
                <a:lnTo>
                  <a:pt x="7" y="414"/>
                </a:lnTo>
                <a:lnTo>
                  <a:pt x="8" y="407"/>
                </a:lnTo>
                <a:lnTo>
                  <a:pt x="5" y="405"/>
                </a:lnTo>
                <a:lnTo>
                  <a:pt x="11" y="403"/>
                </a:lnTo>
                <a:lnTo>
                  <a:pt x="12" y="400"/>
                </a:lnTo>
                <a:lnTo>
                  <a:pt x="8" y="401"/>
                </a:lnTo>
                <a:lnTo>
                  <a:pt x="7" y="399"/>
                </a:lnTo>
                <a:lnTo>
                  <a:pt x="15" y="393"/>
                </a:lnTo>
                <a:lnTo>
                  <a:pt x="10" y="385"/>
                </a:lnTo>
                <a:lnTo>
                  <a:pt x="10" y="384"/>
                </a:lnTo>
                <a:lnTo>
                  <a:pt x="11" y="385"/>
                </a:lnTo>
                <a:lnTo>
                  <a:pt x="14" y="378"/>
                </a:lnTo>
                <a:lnTo>
                  <a:pt x="16" y="381"/>
                </a:lnTo>
                <a:lnTo>
                  <a:pt x="19" y="376"/>
                </a:lnTo>
                <a:lnTo>
                  <a:pt x="21" y="380"/>
                </a:lnTo>
                <a:lnTo>
                  <a:pt x="23" y="373"/>
                </a:lnTo>
                <a:lnTo>
                  <a:pt x="29" y="366"/>
                </a:lnTo>
                <a:lnTo>
                  <a:pt x="30" y="362"/>
                </a:lnTo>
                <a:lnTo>
                  <a:pt x="28" y="360"/>
                </a:lnTo>
                <a:lnTo>
                  <a:pt x="36" y="356"/>
                </a:lnTo>
                <a:lnTo>
                  <a:pt x="37" y="349"/>
                </a:lnTo>
                <a:lnTo>
                  <a:pt x="38" y="348"/>
                </a:lnTo>
                <a:lnTo>
                  <a:pt x="40" y="346"/>
                </a:lnTo>
                <a:lnTo>
                  <a:pt x="39" y="341"/>
                </a:lnTo>
                <a:lnTo>
                  <a:pt x="47" y="336"/>
                </a:lnTo>
                <a:lnTo>
                  <a:pt x="49" y="329"/>
                </a:lnTo>
                <a:lnTo>
                  <a:pt x="46" y="317"/>
                </a:lnTo>
                <a:lnTo>
                  <a:pt x="47" y="312"/>
                </a:lnTo>
                <a:lnTo>
                  <a:pt x="48" y="306"/>
                </a:lnTo>
                <a:lnTo>
                  <a:pt x="43" y="302"/>
                </a:lnTo>
                <a:lnTo>
                  <a:pt x="43" y="295"/>
                </a:lnTo>
                <a:lnTo>
                  <a:pt x="37" y="289"/>
                </a:lnTo>
                <a:lnTo>
                  <a:pt x="38" y="284"/>
                </a:lnTo>
                <a:lnTo>
                  <a:pt x="43" y="278"/>
                </a:lnTo>
                <a:lnTo>
                  <a:pt x="43" y="274"/>
                </a:lnTo>
                <a:lnTo>
                  <a:pt x="41" y="273"/>
                </a:lnTo>
                <a:lnTo>
                  <a:pt x="39" y="268"/>
                </a:lnTo>
                <a:lnTo>
                  <a:pt x="47" y="263"/>
                </a:lnTo>
                <a:lnTo>
                  <a:pt x="47" y="5"/>
                </a:lnTo>
                <a:lnTo>
                  <a:pt x="51" y="9"/>
                </a:lnTo>
                <a:lnTo>
                  <a:pt x="55" y="9"/>
                </a:lnTo>
                <a:lnTo>
                  <a:pt x="60" y="14"/>
                </a:lnTo>
                <a:lnTo>
                  <a:pt x="72" y="15"/>
                </a:lnTo>
                <a:lnTo>
                  <a:pt x="96" y="6"/>
                </a:lnTo>
                <a:lnTo>
                  <a:pt x="105" y="0"/>
                </a:lnTo>
                <a:lnTo>
                  <a:pt x="129" y="0"/>
                </a:lnTo>
                <a:lnTo>
                  <a:pt x="154" y="0"/>
                </a:lnTo>
                <a:lnTo>
                  <a:pt x="167" y="0"/>
                </a:lnTo>
                <a:lnTo>
                  <a:pt x="192" y="0"/>
                </a:lnTo>
                <a:lnTo>
                  <a:pt x="200" y="0"/>
                </a:lnTo>
                <a:lnTo>
                  <a:pt x="230" y="0"/>
                </a:lnTo>
                <a:lnTo>
                  <a:pt x="238" y="0"/>
                </a:lnTo>
                <a:lnTo>
                  <a:pt x="268" y="0"/>
                </a:lnTo>
                <a:lnTo>
                  <a:pt x="270" y="7"/>
                </a:lnTo>
                <a:lnTo>
                  <a:pt x="270" y="158"/>
                </a:lnTo>
                <a:lnTo>
                  <a:pt x="269" y="192"/>
                </a:lnTo>
                <a:lnTo>
                  <a:pt x="269" y="201"/>
                </a:lnTo>
                <a:lnTo>
                  <a:pt x="269" y="222"/>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8" name="Freeform 51"/>
          <p:cNvSpPr>
            <a:spLocks/>
          </p:cNvSpPr>
          <p:nvPr/>
        </p:nvSpPr>
        <p:spPr bwMode="auto">
          <a:xfrm>
            <a:off x="7477125" y="3684086"/>
            <a:ext cx="930751" cy="499427"/>
          </a:xfrm>
          <a:custGeom>
            <a:avLst/>
            <a:gdLst>
              <a:gd name="T0" fmla="*/ 304 w 610"/>
              <a:gd name="T1" fmla="*/ 328 h 328"/>
              <a:gd name="T2" fmla="*/ 250 w 610"/>
              <a:gd name="T3" fmla="*/ 328 h 328"/>
              <a:gd name="T4" fmla="*/ 206 w 610"/>
              <a:gd name="T5" fmla="*/ 328 h 328"/>
              <a:gd name="T6" fmla="*/ 161 w 610"/>
              <a:gd name="T7" fmla="*/ 327 h 328"/>
              <a:gd name="T8" fmla="*/ 91 w 610"/>
              <a:gd name="T9" fmla="*/ 328 h 328"/>
              <a:gd name="T10" fmla="*/ 41 w 610"/>
              <a:gd name="T11" fmla="*/ 328 h 328"/>
              <a:gd name="T12" fmla="*/ 1 w 610"/>
              <a:gd name="T13" fmla="*/ 328 h 328"/>
              <a:gd name="T14" fmla="*/ 0 w 610"/>
              <a:gd name="T15" fmla="*/ 0 h 328"/>
              <a:gd name="T16" fmla="*/ 60 w 610"/>
              <a:gd name="T17" fmla="*/ 0 h 328"/>
              <a:gd name="T18" fmla="*/ 108 w 610"/>
              <a:gd name="T19" fmla="*/ 0 h 328"/>
              <a:gd name="T20" fmla="*/ 154 w 610"/>
              <a:gd name="T21" fmla="*/ 0 h 328"/>
              <a:gd name="T22" fmla="*/ 236 w 610"/>
              <a:gd name="T23" fmla="*/ 0 h 328"/>
              <a:gd name="T24" fmla="*/ 273 w 610"/>
              <a:gd name="T25" fmla="*/ 0 h 328"/>
              <a:gd name="T26" fmla="*/ 310 w 610"/>
              <a:gd name="T27" fmla="*/ 0 h 328"/>
              <a:gd name="T28" fmla="*/ 347 w 610"/>
              <a:gd name="T29" fmla="*/ 0 h 328"/>
              <a:gd name="T30" fmla="*/ 421 w 610"/>
              <a:gd name="T31" fmla="*/ 0 h 328"/>
              <a:gd name="T32" fmla="*/ 458 w 610"/>
              <a:gd name="T33" fmla="*/ 0 h 328"/>
              <a:gd name="T34" fmla="*/ 495 w 610"/>
              <a:gd name="T35" fmla="*/ 0 h 328"/>
              <a:gd name="T36" fmla="*/ 550 w 610"/>
              <a:gd name="T37" fmla="*/ 0 h 328"/>
              <a:gd name="T38" fmla="*/ 561 w 610"/>
              <a:gd name="T39" fmla="*/ 7 h 328"/>
              <a:gd name="T40" fmla="*/ 565 w 610"/>
              <a:gd name="T41" fmla="*/ 10 h 328"/>
              <a:gd name="T42" fmla="*/ 575 w 610"/>
              <a:gd name="T43" fmla="*/ 15 h 328"/>
              <a:gd name="T44" fmla="*/ 583 w 610"/>
              <a:gd name="T45" fmla="*/ 12 h 328"/>
              <a:gd name="T46" fmla="*/ 588 w 610"/>
              <a:gd name="T47" fmla="*/ 20 h 328"/>
              <a:gd name="T48" fmla="*/ 588 w 610"/>
              <a:gd name="T49" fmla="*/ 25 h 328"/>
              <a:gd name="T50" fmla="*/ 586 w 610"/>
              <a:gd name="T51" fmla="*/ 30 h 328"/>
              <a:gd name="T52" fmla="*/ 580 w 610"/>
              <a:gd name="T53" fmla="*/ 35 h 328"/>
              <a:gd name="T54" fmla="*/ 573 w 610"/>
              <a:gd name="T55" fmla="*/ 45 h 328"/>
              <a:gd name="T56" fmla="*/ 569 w 610"/>
              <a:gd name="T57" fmla="*/ 51 h 328"/>
              <a:gd name="T58" fmla="*/ 582 w 610"/>
              <a:gd name="T59" fmla="*/ 67 h 328"/>
              <a:gd name="T60" fmla="*/ 586 w 610"/>
              <a:gd name="T61" fmla="*/ 77 h 328"/>
              <a:gd name="T62" fmla="*/ 591 w 610"/>
              <a:gd name="T63" fmla="*/ 86 h 328"/>
              <a:gd name="T64" fmla="*/ 599 w 610"/>
              <a:gd name="T65" fmla="*/ 91 h 328"/>
              <a:gd name="T66" fmla="*/ 606 w 610"/>
              <a:gd name="T67" fmla="*/ 92 h 328"/>
              <a:gd name="T68" fmla="*/ 610 w 610"/>
              <a:gd name="T69" fmla="*/ 138 h 328"/>
              <a:gd name="T70" fmla="*/ 609 w 610"/>
              <a:gd name="T71" fmla="*/ 328 h 328"/>
              <a:gd name="T72" fmla="*/ 572 w 610"/>
              <a:gd name="T73" fmla="*/ 328 h 328"/>
              <a:gd name="T74" fmla="*/ 535 w 610"/>
              <a:gd name="T75" fmla="*/ 328 h 328"/>
              <a:gd name="T76" fmla="*/ 499 w 610"/>
              <a:gd name="T77" fmla="*/ 328 h 328"/>
              <a:gd name="T78" fmla="*/ 453 w 610"/>
              <a:gd name="T79" fmla="*/ 328 h 328"/>
              <a:gd name="T80" fmla="*/ 402 w 610"/>
              <a:gd name="T81" fmla="*/ 328 h 328"/>
              <a:gd name="T82" fmla="*/ 348 w 610"/>
              <a:gd name="T83" fmla="*/ 32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10" h="328">
                <a:moveTo>
                  <a:pt x="323" y="328"/>
                </a:moveTo>
                <a:lnTo>
                  <a:pt x="304" y="328"/>
                </a:lnTo>
                <a:lnTo>
                  <a:pt x="287" y="328"/>
                </a:lnTo>
                <a:lnTo>
                  <a:pt x="250" y="328"/>
                </a:lnTo>
                <a:lnTo>
                  <a:pt x="213" y="328"/>
                </a:lnTo>
                <a:lnTo>
                  <a:pt x="206" y="328"/>
                </a:lnTo>
                <a:lnTo>
                  <a:pt x="168" y="327"/>
                </a:lnTo>
                <a:lnTo>
                  <a:pt x="161" y="327"/>
                </a:lnTo>
                <a:lnTo>
                  <a:pt x="117" y="328"/>
                </a:lnTo>
                <a:lnTo>
                  <a:pt x="91" y="328"/>
                </a:lnTo>
                <a:lnTo>
                  <a:pt x="81" y="328"/>
                </a:lnTo>
                <a:lnTo>
                  <a:pt x="41" y="328"/>
                </a:lnTo>
                <a:lnTo>
                  <a:pt x="2" y="328"/>
                </a:lnTo>
                <a:lnTo>
                  <a:pt x="1" y="328"/>
                </a:lnTo>
                <a:lnTo>
                  <a:pt x="1" y="47"/>
                </a:lnTo>
                <a:lnTo>
                  <a:pt x="0" y="0"/>
                </a:lnTo>
                <a:lnTo>
                  <a:pt x="53" y="0"/>
                </a:lnTo>
                <a:lnTo>
                  <a:pt x="60" y="0"/>
                </a:lnTo>
                <a:lnTo>
                  <a:pt x="106" y="0"/>
                </a:lnTo>
                <a:lnTo>
                  <a:pt x="108" y="0"/>
                </a:lnTo>
                <a:lnTo>
                  <a:pt x="153" y="0"/>
                </a:lnTo>
                <a:lnTo>
                  <a:pt x="154" y="0"/>
                </a:lnTo>
                <a:lnTo>
                  <a:pt x="199" y="0"/>
                </a:lnTo>
                <a:lnTo>
                  <a:pt x="236" y="0"/>
                </a:lnTo>
                <a:lnTo>
                  <a:pt x="245" y="0"/>
                </a:lnTo>
                <a:lnTo>
                  <a:pt x="273" y="0"/>
                </a:lnTo>
                <a:lnTo>
                  <a:pt x="291" y="0"/>
                </a:lnTo>
                <a:lnTo>
                  <a:pt x="310" y="0"/>
                </a:lnTo>
                <a:lnTo>
                  <a:pt x="338" y="0"/>
                </a:lnTo>
                <a:lnTo>
                  <a:pt x="347" y="0"/>
                </a:lnTo>
                <a:lnTo>
                  <a:pt x="384" y="0"/>
                </a:lnTo>
                <a:lnTo>
                  <a:pt x="421" y="0"/>
                </a:lnTo>
                <a:lnTo>
                  <a:pt x="430" y="0"/>
                </a:lnTo>
                <a:lnTo>
                  <a:pt x="458" y="0"/>
                </a:lnTo>
                <a:lnTo>
                  <a:pt x="476" y="0"/>
                </a:lnTo>
                <a:lnTo>
                  <a:pt x="495" y="0"/>
                </a:lnTo>
                <a:lnTo>
                  <a:pt x="513" y="0"/>
                </a:lnTo>
                <a:lnTo>
                  <a:pt x="550" y="0"/>
                </a:lnTo>
                <a:lnTo>
                  <a:pt x="552" y="0"/>
                </a:lnTo>
                <a:lnTo>
                  <a:pt x="561" y="7"/>
                </a:lnTo>
                <a:lnTo>
                  <a:pt x="561" y="11"/>
                </a:lnTo>
                <a:lnTo>
                  <a:pt x="565" y="10"/>
                </a:lnTo>
                <a:lnTo>
                  <a:pt x="567" y="14"/>
                </a:lnTo>
                <a:lnTo>
                  <a:pt x="575" y="15"/>
                </a:lnTo>
                <a:lnTo>
                  <a:pt x="578" y="11"/>
                </a:lnTo>
                <a:lnTo>
                  <a:pt x="583" y="12"/>
                </a:lnTo>
                <a:lnTo>
                  <a:pt x="582" y="16"/>
                </a:lnTo>
                <a:lnTo>
                  <a:pt x="588" y="20"/>
                </a:lnTo>
                <a:lnTo>
                  <a:pt x="583" y="25"/>
                </a:lnTo>
                <a:lnTo>
                  <a:pt x="588" y="25"/>
                </a:lnTo>
                <a:lnTo>
                  <a:pt x="589" y="29"/>
                </a:lnTo>
                <a:lnTo>
                  <a:pt x="586" y="30"/>
                </a:lnTo>
                <a:lnTo>
                  <a:pt x="581" y="28"/>
                </a:lnTo>
                <a:lnTo>
                  <a:pt x="580" y="35"/>
                </a:lnTo>
                <a:lnTo>
                  <a:pt x="573" y="41"/>
                </a:lnTo>
                <a:lnTo>
                  <a:pt x="573" y="45"/>
                </a:lnTo>
                <a:lnTo>
                  <a:pt x="569" y="46"/>
                </a:lnTo>
                <a:lnTo>
                  <a:pt x="569" y="51"/>
                </a:lnTo>
                <a:lnTo>
                  <a:pt x="580" y="63"/>
                </a:lnTo>
                <a:lnTo>
                  <a:pt x="582" y="67"/>
                </a:lnTo>
                <a:lnTo>
                  <a:pt x="587" y="67"/>
                </a:lnTo>
                <a:lnTo>
                  <a:pt x="586" y="77"/>
                </a:lnTo>
                <a:lnTo>
                  <a:pt x="591" y="81"/>
                </a:lnTo>
                <a:lnTo>
                  <a:pt x="591" y="86"/>
                </a:lnTo>
                <a:lnTo>
                  <a:pt x="596" y="87"/>
                </a:lnTo>
                <a:lnTo>
                  <a:pt x="599" y="91"/>
                </a:lnTo>
                <a:lnTo>
                  <a:pt x="604" y="89"/>
                </a:lnTo>
                <a:lnTo>
                  <a:pt x="606" y="92"/>
                </a:lnTo>
                <a:lnTo>
                  <a:pt x="610" y="92"/>
                </a:lnTo>
                <a:lnTo>
                  <a:pt x="610" y="138"/>
                </a:lnTo>
                <a:lnTo>
                  <a:pt x="609" y="166"/>
                </a:lnTo>
                <a:lnTo>
                  <a:pt x="609" y="328"/>
                </a:lnTo>
                <a:lnTo>
                  <a:pt x="577" y="328"/>
                </a:lnTo>
                <a:lnTo>
                  <a:pt x="572" y="328"/>
                </a:lnTo>
                <a:lnTo>
                  <a:pt x="544" y="328"/>
                </a:lnTo>
                <a:lnTo>
                  <a:pt x="535" y="328"/>
                </a:lnTo>
                <a:lnTo>
                  <a:pt x="513" y="328"/>
                </a:lnTo>
                <a:lnTo>
                  <a:pt x="499" y="328"/>
                </a:lnTo>
                <a:lnTo>
                  <a:pt x="496" y="328"/>
                </a:lnTo>
                <a:lnTo>
                  <a:pt x="453" y="328"/>
                </a:lnTo>
                <a:lnTo>
                  <a:pt x="434" y="328"/>
                </a:lnTo>
                <a:lnTo>
                  <a:pt x="402" y="328"/>
                </a:lnTo>
                <a:lnTo>
                  <a:pt x="376" y="328"/>
                </a:lnTo>
                <a:lnTo>
                  <a:pt x="348" y="328"/>
                </a:lnTo>
                <a:lnTo>
                  <a:pt x="323" y="32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89" name="Freeform 52"/>
          <p:cNvSpPr>
            <a:spLocks/>
          </p:cNvSpPr>
          <p:nvPr/>
        </p:nvSpPr>
        <p:spPr bwMode="auto">
          <a:xfrm>
            <a:off x="9052242" y="3825532"/>
            <a:ext cx="929005" cy="441802"/>
          </a:xfrm>
          <a:custGeom>
            <a:avLst/>
            <a:gdLst>
              <a:gd name="T0" fmla="*/ 297 w 610"/>
              <a:gd name="T1" fmla="*/ 94 h 290"/>
              <a:gd name="T2" fmla="*/ 310 w 610"/>
              <a:gd name="T3" fmla="*/ 83 h 290"/>
              <a:gd name="T4" fmla="*/ 327 w 610"/>
              <a:gd name="T5" fmla="*/ 61 h 290"/>
              <a:gd name="T6" fmla="*/ 341 w 610"/>
              <a:gd name="T7" fmla="*/ 45 h 290"/>
              <a:gd name="T8" fmla="*/ 377 w 610"/>
              <a:gd name="T9" fmla="*/ 40 h 290"/>
              <a:gd name="T10" fmla="*/ 372 w 610"/>
              <a:gd name="T11" fmla="*/ 27 h 290"/>
              <a:gd name="T12" fmla="*/ 371 w 610"/>
              <a:gd name="T13" fmla="*/ 12 h 290"/>
              <a:gd name="T14" fmla="*/ 393 w 610"/>
              <a:gd name="T15" fmla="*/ 8 h 290"/>
              <a:gd name="T16" fmla="*/ 409 w 610"/>
              <a:gd name="T17" fmla="*/ 11 h 290"/>
              <a:gd name="T18" fmla="*/ 427 w 610"/>
              <a:gd name="T19" fmla="*/ 38 h 290"/>
              <a:gd name="T20" fmla="*/ 461 w 610"/>
              <a:gd name="T21" fmla="*/ 49 h 290"/>
              <a:gd name="T22" fmla="*/ 473 w 610"/>
              <a:gd name="T23" fmla="*/ 55 h 290"/>
              <a:gd name="T24" fmla="*/ 502 w 610"/>
              <a:gd name="T25" fmla="*/ 60 h 290"/>
              <a:gd name="T26" fmla="*/ 524 w 610"/>
              <a:gd name="T27" fmla="*/ 46 h 290"/>
              <a:gd name="T28" fmla="*/ 548 w 610"/>
              <a:gd name="T29" fmla="*/ 65 h 290"/>
              <a:gd name="T30" fmla="*/ 560 w 610"/>
              <a:gd name="T31" fmla="*/ 99 h 290"/>
              <a:gd name="T32" fmla="*/ 555 w 610"/>
              <a:gd name="T33" fmla="*/ 110 h 290"/>
              <a:gd name="T34" fmla="*/ 567 w 610"/>
              <a:gd name="T35" fmla="*/ 131 h 290"/>
              <a:gd name="T36" fmla="*/ 580 w 610"/>
              <a:gd name="T37" fmla="*/ 154 h 290"/>
              <a:gd name="T38" fmla="*/ 593 w 610"/>
              <a:gd name="T39" fmla="*/ 164 h 290"/>
              <a:gd name="T40" fmla="*/ 604 w 610"/>
              <a:gd name="T41" fmla="*/ 175 h 290"/>
              <a:gd name="T42" fmla="*/ 561 w 610"/>
              <a:gd name="T43" fmla="*/ 213 h 290"/>
              <a:gd name="T44" fmla="*/ 536 w 610"/>
              <a:gd name="T45" fmla="*/ 237 h 290"/>
              <a:gd name="T46" fmla="*/ 514 w 610"/>
              <a:gd name="T47" fmla="*/ 262 h 290"/>
              <a:gd name="T48" fmla="*/ 470 w 610"/>
              <a:gd name="T49" fmla="*/ 278 h 290"/>
              <a:gd name="T50" fmla="*/ 425 w 610"/>
              <a:gd name="T51" fmla="*/ 279 h 290"/>
              <a:gd name="T52" fmla="*/ 364 w 610"/>
              <a:gd name="T53" fmla="*/ 277 h 290"/>
              <a:gd name="T54" fmla="*/ 297 w 610"/>
              <a:gd name="T55" fmla="*/ 276 h 290"/>
              <a:gd name="T56" fmla="*/ 238 w 610"/>
              <a:gd name="T57" fmla="*/ 273 h 290"/>
              <a:gd name="T58" fmla="*/ 193 w 610"/>
              <a:gd name="T59" fmla="*/ 274 h 290"/>
              <a:gd name="T60" fmla="*/ 141 w 610"/>
              <a:gd name="T61" fmla="*/ 274 h 290"/>
              <a:gd name="T62" fmla="*/ 113 w 610"/>
              <a:gd name="T63" fmla="*/ 288 h 290"/>
              <a:gd name="T64" fmla="*/ 50 w 610"/>
              <a:gd name="T65" fmla="*/ 289 h 290"/>
              <a:gd name="T66" fmla="*/ 0 w 610"/>
              <a:gd name="T67" fmla="*/ 289 h 290"/>
              <a:gd name="T68" fmla="*/ 20 w 610"/>
              <a:gd name="T69" fmla="*/ 273 h 290"/>
              <a:gd name="T70" fmla="*/ 24 w 610"/>
              <a:gd name="T71" fmla="*/ 258 h 290"/>
              <a:gd name="T72" fmla="*/ 26 w 610"/>
              <a:gd name="T73" fmla="*/ 241 h 290"/>
              <a:gd name="T74" fmla="*/ 32 w 610"/>
              <a:gd name="T75" fmla="*/ 212 h 290"/>
              <a:gd name="T76" fmla="*/ 76 w 610"/>
              <a:gd name="T77" fmla="*/ 227 h 290"/>
              <a:gd name="T78" fmla="*/ 77 w 610"/>
              <a:gd name="T79" fmla="*/ 192 h 290"/>
              <a:gd name="T80" fmla="*/ 110 w 610"/>
              <a:gd name="T81" fmla="*/ 183 h 290"/>
              <a:gd name="T82" fmla="*/ 106 w 610"/>
              <a:gd name="T83" fmla="*/ 157 h 290"/>
              <a:gd name="T84" fmla="*/ 120 w 610"/>
              <a:gd name="T85" fmla="*/ 150 h 290"/>
              <a:gd name="T86" fmla="*/ 130 w 610"/>
              <a:gd name="T87" fmla="*/ 139 h 290"/>
              <a:gd name="T88" fmla="*/ 143 w 610"/>
              <a:gd name="T89" fmla="*/ 144 h 290"/>
              <a:gd name="T90" fmla="*/ 150 w 610"/>
              <a:gd name="T91" fmla="*/ 128 h 290"/>
              <a:gd name="T92" fmla="*/ 176 w 610"/>
              <a:gd name="T93" fmla="*/ 139 h 290"/>
              <a:gd name="T94" fmla="*/ 194 w 610"/>
              <a:gd name="T95" fmla="*/ 137 h 290"/>
              <a:gd name="T96" fmla="*/ 220 w 610"/>
              <a:gd name="T97" fmla="*/ 137 h 290"/>
              <a:gd name="T98" fmla="*/ 232 w 610"/>
              <a:gd name="T99" fmla="*/ 134 h 290"/>
              <a:gd name="T100" fmla="*/ 244 w 610"/>
              <a:gd name="T101" fmla="*/ 118 h 290"/>
              <a:gd name="T102" fmla="*/ 249 w 610"/>
              <a:gd name="T103" fmla="*/ 105 h 290"/>
              <a:gd name="T104" fmla="*/ 262 w 610"/>
              <a:gd name="T105" fmla="*/ 122 h 290"/>
              <a:gd name="T106" fmla="*/ 280 w 610"/>
              <a:gd name="T107" fmla="*/ 126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0" h="290">
                <a:moveTo>
                  <a:pt x="285" y="124"/>
                </a:moveTo>
                <a:lnTo>
                  <a:pt x="288" y="106"/>
                </a:lnTo>
                <a:lnTo>
                  <a:pt x="294" y="95"/>
                </a:lnTo>
                <a:lnTo>
                  <a:pt x="297" y="94"/>
                </a:lnTo>
                <a:lnTo>
                  <a:pt x="301" y="96"/>
                </a:lnTo>
                <a:lnTo>
                  <a:pt x="306" y="93"/>
                </a:lnTo>
                <a:lnTo>
                  <a:pt x="310" y="84"/>
                </a:lnTo>
                <a:lnTo>
                  <a:pt x="310" y="83"/>
                </a:lnTo>
                <a:lnTo>
                  <a:pt x="313" y="77"/>
                </a:lnTo>
                <a:lnTo>
                  <a:pt x="321" y="75"/>
                </a:lnTo>
                <a:lnTo>
                  <a:pt x="326" y="68"/>
                </a:lnTo>
                <a:lnTo>
                  <a:pt x="327" y="61"/>
                </a:lnTo>
                <a:lnTo>
                  <a:pt x="326" y="59"/>
                </a:lnTo>
                <a:lnTo>
                  <a:pt x="325" y="48"/>
                </a:lnTo>
                <a:lnTo>
                  <a:pt x="335" y="45"/>
                </a:lnTo>
                <a:lnTo>
                  <a:pt x="341" y="45"/>
                </a:lnTo>
                <a:lnTo>
                  <a:pt x="345" y="50"/>
                </a:lnTo>
                <a:lnTo>
                  <a:pt x="360" y="42"/>
                </a:lnTo>
                <a:lnTo>
                  <a:pt x="362" y="41"/>
                </a:lnTo>
                <a:lnTo>
                  <a:pt x="377" y="40"/>
                </a:lnTo>
                <a:lnTo>
                  <a:pt x="376" y="35"/>
                </a:lnTo>
                <a:lnTo>
                  <a:pt x="379" y="32"/>
                </a:lnTo>
                <a:lnTo>
                  <a:pt x="379" y="29"/>
                </a:lnTo>
                <a:lnTo>
                  <a:pt x="372" y="27"/>
                </a:lnTo>
                <a:lnTo>
                  <a:pt x="372" y="26"/>
                </a:lnTo>
                <a:lnTo>
                  <a:pt x="376" y="20"/>
                </a:lnTo>
                <a:lnTo>
                  <a:pt x="372" y="13"/>
                </a:lnTo>
                <a:lnTo>
                  <a:pt x="371" y="12"/>
                </a:lnTo>
                <a:lnTo>
                  <a:pt x="370" y="10"/>
                </a:lnTo>
                <a:lnTo>
                  <a:pt x="376" y="5"/>
                </a:lnTo>
                <a:lnTo>
                  <a:pt x="383" y="0"/>
                </a:lnTo>
                <a:lnTo>
                  <a:pt x="393" y="8"/>
                </a:lnTo>
                <a:lnTo>
                  <a:pt x="402" y="6"/>
                </a:lnTo>
                <a:lnTo>
                  <a:pt x="403" y="5"/>
                </a:lnTo>
                <a:lnTo>
                  <a:pt x="406" y="3"/>
                </a:lnTo>
                <a:lnTo>
                  <a:pt x="409" y="11"/>
                </a:lnTo>
                <a:lnTo>
                  <a:pt x="417" y="14"/>
                </a:lnTo>
                <a:lnTo>
                  <a:pt x="425" y="28"/>
                </a:lnTo>
                <a:lnTo>
                  <a:pt x="425" y="35"/>
                </a:lnTo>
                <a:lnTo>
                  <a:pt x="427" y="38"/>
                </a:lnTo>
                <a:lnTo>
                  <a:pt x="439" y="41"/>
                </a:lnTo>
                <a:lnTo>
                  <a:pt x="446" y="40"/>
                </a:lnTo>
                <a:lnTo>
                  <a:pt x="452" y="42"/>
                </a:lnTo>
                <a:lnTo>
                  <a:pt x="461" y="49"/>
                </a:lnTo>
                <a:lnTo>
                  <a:pt x="463" y="54"/>
                </a:lnTo>
                <a:lnTo>
                  <a:pt x="468" y="56"/>
                </a:lnTo>
                <a:lnTo>
                  <a:pt x="473" y="56"/>
                </a:lnTo>
                <a:lnTo>
                  <a:pt x="473" y="55"/>
                </a:lnTo>
                <a:lnTo>
                  <a:pt x="474" y="51"/>
                </a:lnTo>
                <a:lnTo>
                  <a:pt x="483" y="49"/>
                </a:lnTo>
                <a:lnTo>
                  <a:pt x="496" y="54"/>
                </a:lnTo>
                <a:lnTo>
                  <a:pt x="502" y="60"/>
                </a:lnTo>
                <a:lnTo>
                  <a:pt x="504" y="58"/>
                </a:lnTo>
                <a:lnTo>
                  <a:pt x="514" y="57"/>
                </a:lnTo>
                <a:lnTo>
                  <a:pt x="523" y="46"/>
                </a:lnTo>
                <a:lnTo>
                  <a:pt x="524" y="46"/>
                </a:lnTo>
                <a:lnTo>
                  <a:pt x="536" y="44"/>
                </a:lnTo>
                <a:lnTo>
                  <a:pt x="538" y="59"/>
                </a:lnTo>
                <a:lnTo>
                  <a:pt x="541" y="63"/>
                </a:lnTo>
                <a:lnTo>
                  <a:pt x="548" y="65"/>
                </a:lnTo>
                <a:lnTo>
                  <a:pt x="553" y="70"/>
                </a:lnTo>
                <a:lnTo>
                  <a:pt x="557" y="74"/>
                </a:lnTo>
                <a:lnTo>
                  <a:pt x="559" y="80"/>
                </a:lnTo>
                <a:lnTo>
                  <a:pt x="560" y="99"/>
                </a:lnTo>
                <a:lnTo>
                  <a:pt x="558" y="99"/>
                </a:lnTo>
                <a:lnTo>
                  <a:pt x="558" y="104"/>
                </a:lnTo>
                <a:lnTo>
                  <a:pt x="555" y="107"/>
                </a:lnTo>
                <a:lnTo>
                  <a:pt x="555" y="110"/>
                </a:lnTo>
                <a:lnTo>
                  <a:pt x="562" y="118"/>
                </a:lnTo>
                <a:lnTo>
                  <a:pt x="565" y="125"/>
                </a:lnTo>
                <a:lnTo>
                  <a:pt x="569" y="127"/>
                </a:lnTo>
                <a:lnTo>
                  <a:pt x="567" y="131"/>
                </a:lnTo>
                <a:lnTo>
                  <a:pt x="573" y="141"/>
                </a:lnTo>
                <a:lnTo>
                  <a:pt x="575" y="146"/>
                </a:lnTo>
                <a:lnTo>
                  <a:pt x="582" y="152"/>
                </a:lnTo>
                <a:lnTo>
                  <a:pt x="580" y="154"/>
                </a:lnTo>
                <a:lnTo>
                  <a:pt x="582" y="161"/>
                </a:lnTo>
                <a:lnTo>
                  <a:pt x="588" y="163"/>
                </a:lnTo>
                <a:lnTo>
                  <a:pt x="590" y="166"/>
                </a:lnTo>
                <a:lnTo>
                  <a:pt x="593" y="164"/>
                </a:lnTo>
                <a:lnTo>
                  <a:pt x="596" y="174"/>
                </a:lnTo>
                <a:lnTo>
                  <a:pt x="601" y="174"/>
                </a:lnTo>
                <a:lnTo>
                  <a:pt x="604" y="177"/>
                </a:lnTo>
                <a:lnTo>
                  <a:pt x="604" y="175"/>
                </a:lnTo>
                <a:lnTo>
                  <a:pt x="610" y="176"/>
                </a:lnTo>
                <a:lnTo>
                  <a:pt x="583" y="201"/>
                </a:lnTo>
                <a:lnTo>
                  <a:pt x="562" y="213"/>
                </a:lnTo>
                <a:lnTo>
                  <a:pt x="561" y="213"/>
                </a:lnTo>
                <a:lnTo>
                  <a:pt x="548" y="221"/>
                </a:lnTo>
                <a:lnTo>
                  <a:pt x="548" y="230"/>
                </a:lnTo>
                <a:lnTo>
                  <a:pt x="537" y="237"/>
                </a:lnTo>
                <a:lnTo>
                  <a:pt x="536" y="237"/>
                </a:lnTo>
                <a:lnTo>
                  <a:pt x="536" y="246"/>
                </a:lnTo>
                <a:lnTo>
                  <a:pt x="525" y="251"/>
                </a:lnTo>
                <a:lnTo>
                  <a:pt x="520" y="251"/>
                </a:lnTo>
                <a:lnTo>
                  <a:pt x="514" y="262"/>
                </a:lnTo>
                <a:lnTo>
                  <a:pt x="488" y="271"/>
                </a:lnTo>
                <a:lnTo>
                  <a:pt x="482" y="271"/>
                </a:lnTo>
                <a:lnTo>
                  <a:pt x="471" y="277"/>
                </a:lnTo>
                <a:lnTo>
                  <a:pt x="470" y="278"/>
                </a:lnTo>
                <a:lnTo>
                  <a:pt x="469" y="280"/>
                </a:lnTo>
                <a:lnTo>
                  <a:pt x="449" y="280"/>
                </a:lnTo>
                <a:lnTo>
                  <a:pt x="443" y="279"/>
                </a:lnTo>
                <a:lnTo>
                  <a:pt x="425" y="279"/>
                </a:lnTo>
                <a:lnTo>
                  <a:pt x="422" y="279"/>
                </a:lnTo>
                <a:lnTo>
                  <a:pt x="380" y="278"/>
                </a:lnTo>
                <a:lnTo>
                  <a:pt x="379" y="278"/>
                </a:lnTo>
                <a:lnTo>
                  <a:pt x="364" y="277"/>
                </a:lnTo>
                <a:lnTo>
                  <a:pt x="339" y="275"/>
                </a:lnTo>
                <a:lnTo>
                  <a:pt x="338" y="275"/>
                </a:lnTo>
                <a:lnTo>
                  <a:pt x="326" y="276"/>
                </a:lnTo>
                <a:lnTo>
                  <a:pt x="297" y="276"/>
                </a:lnTo>
                <a:lnTo>
                  <a:pt x="282" y="275"/>
                </a:lnTo>
                <a:lnTo>
                  <a:pt x="263" y="274"/>
                </a:lnTo>
                <a:lnTo>
                  <a:pt x="246" y="273"/>
                </a:lnTo>
                <a:lnTo>
                  <a:pt x="238" y="273"/>
                </a:lnTo>
                <a:lnTo>
                  <a:pt x="234" y="275"/>
                </a:lnTo>
                <a:lnTo>
                  <a:pt x="232" y="273"/>
                </a:lnTo>
                <a:lnTo>
                  <a:pt x="218" y="273"/>
                </a:lnTo>
                <a:lnTo>
                  <a:pt x="193" y="274"/>
                </a:lnTo>
                <a:lnTo>
                  <a:pt x="189" y="274"/>
                </a:lnTo>
                <a:lnTo>
                  <a:pt x="171" y="274"/>
                </a:lnTo>
                <a:lnTo>
                  <a:pt x="146" y="274"/>
                </a:lnTo>
                <a:lnTo>
                  <a:pt x="141" y="274"/>
                </a:lnTo>
                <a:lnTo>
                  <a:pt x="128" y="275"/>
                </a:lnTo>
                <a:lnTo>
                  <a:pt x="129" y="271"/>
                </a:lnTo>
                <a:lnTo>
                  <a:pt x="111" y="270"/>
                </a:lnTo>
                <a:lnTo>
                  <a:pt x="113" y="288"/>
                </a:lnTo>
                <a:lnTo>
                  <a:pt x="112" y="290"/>
                </a:lnTo>
                <a:lnTo>
                  <a:pt x="76" y="289"/>
                </a:lnTo>
                <a:lnTo>
                  <a:pt x="74" y="289"/>
                </a:lnTo>
                <a:lnTo>
                  <a:pt x="50" y="289"/>
                </a:lnTo>
                <a:lnTo>
                  <a:pt x="49" y="289"/>
                </a:lnTo>
                <a:lnTo>
                  <a:pt x="48" y="289"/>
                </a:lnTo>
                <a:lnTo>
                  <a:pt x="6" y="289"/>
                </a:lnTo>
                <a:lnTo>
                  <a:pt x="0" y="289"/>
                </a:lnTo>
                <a:lnTo>
                  <a:pt x="4" y="277"/>
                </a:lnTo>
                <a:lnTo>
                  <a:pt x="8" y="275"/>
                </a:lnTo>
                <a:lnTo>
                  <a:pt x="15" y="282"/>
                </a:lnTo>
                <a:lnTo>
                  <a:pt x="20" y="273"/>
                </a:lnTo>
                <a:lnTo>
                  <a:pt x="22" y="271"/>
                </a:lnTo>
                <a:lnTo>
                  <a:pt x="18" y="264"/>
                </a:lnTo>
                <a:lnTo>
                  <a:pt x="24" y="262"/>
                </a:lnTo>
                <a:lnTo>
                  <a:pt x="24" y="258"/>
                </a:lnTo>
                <a:lnTo>
                  <a:pt x="21" y="257"/>
                </a:lnTo>
                <a:lnTo>
                  <a:pt x="20" y="253"/>
                </a:lnTo>
                <a:lnTo>
                  <a:pt x="23" y="251"/>
                </a:lnTo>
                <a:lnTo>
                  <a:pt x="26" y="241"/>
                </a:lnTo>
                <a:lnTo>
                  <a:pt x="24" y="237"/>
                </a:lnTo>
                <a:lnTo>
                  <a:pt x="20" y="233"/>
                </a:lnTo>
                <a:lnTo>
                  <a:pt x="20" y="227"/>
                </a:lnTo>
                <a:lnTo>
                  <a:pt x="32" y="212"/>
                </a:lnTo>
                <a:lnTo>
                  <a:pt x="40" y="210"/>
                </a:lnTo>
                <a:lnTo>
                  <a:pt x="66" y="222"/>
                </a:lnTo>
                <a:lnTo>
                  <a:pt x="70" y="226"/>
                </a:lnTo>
                <a:lnTo>
                  <a:pt x="76" y="227"/>
                </a:lnTo>
                <a:lnTo>
                  <a:pt x="77" y="227"/>
                </a:lnTo>
                <a:lnTo>
                  <a:pt x="82" y="218"/>
                </a:lnTo>
                <a:lnTo>
                  <a:pt x="74" y="203"/>
                </a:lnTo>
                <a:lnTo>
                  <a:pt x="77" y="192"/>
                </a:lnTo>
                <a:lnTo>
                  <a:pt x="82" y="188"/>
                </a:lnTo>
                <a:lnTo>
                  <a:pt x="87" y="191"/>
                </a:lnTo>
                <a:lnTo>
                  <a:pt x="91" y="187"/>
                </a:lnTo>
                <a:lnTo>
                  <a:pt x="110" y="183"/>
                </a:lnTo>
                <a:lnTo>
                  <a:pt x="111" y="179"/>
                </a:lnTo>
                <a:lnTo>
                  <a:pt x="105" y="172"/>
                </a:lnTo>
                <a:lnTo>
                  <a:pt x="104" y="166"/>
                </a:lnTo>
                <a:lnTo>
                  <a:pt x="106" y="157"/>
                </a:lnTo>
                <a:lnTo>
                  <a:pt x="112" y="154"/>
                </a:lnTo>
                <a:lnTo>
                  <a:pt x="114" y="147"/>
                </a:lnTo>
                <a:lnTo>
                  <a:pt x="117" y="148"/>
                </a:lnTo>
                <a:lnTo>
                  <a:pt x="120" y="150"/>
                </a:lnTo>
                <a:lnTo>
                  <a:pt x="124" y="147"/>
                </a:lnTo>
                <a:lnTo>
                  <a:pt x="122" y="136"/>
                </a:lnTo>
                <a:lnTo>
                  <a:pt x="125" y="134"/>
                </a:lnTo>
                <a:lnTo>
                  <a:pt x="130" y="139"/>
                </a:lnTo>
                <a:lnTo>
                  <a:pt x="133" y="139"/>
                </a:lnTo>
                <a:lnTo>
                  <a:pt x="141" y="136"/>
                </a:lnTo>
                <a:lnTo>
                  <a:pt x="144" y="138"/>
                </a:lnTo>
                <a:lnTo>
                  <a:pt x="143" y="144"/>
                </a:lnTo>
                <a:lnTo>
                  <a:pt x="147" y="144"/>
                </a:lnTo>
                <a:lnTo>
                  <a:pt x="150" y="141"/>
                </a:lnTo>
                <a:lnTo>
                  <a:pt x="147" y="134"/>
                </a:lnTo>
                <a:lnTo>
                  <a:pt x="150" y="128"/>
                </a:lnTo>
                <a:lnTo>
                  <a:pt x="156" y="136"/>
                </a:lnTo>
                <a:lnTo>
                  <a:pt x="161" y="132"/>
                </a:lnTo>
                <a:lnTo>
                  <a:pt x="173" y="137"/>
                </a:lnTo>
                <a:lnTo>
                  <a:pt x="176" y="139"/>
                </a:lnTo>
                <a:lnTo>
                  <a:pt x="185" y="143"/>
                </a:lnTo>
                <a:lnTo>
                  <a:pt x="189" y="149"/>
                </a:lnTo>
                <a:lnTo>
                  <a:pt x="193" y="147"/>
                </a:lnTo>
                <a:lnTo>
                  <a:pt x="194" y="137"/>
                </a:lnTo>
                <a:lnTo>
                  <a:pt x="200" y="133"/>
                </a:lnTo>
                <a:lnTo>
                  <a:pt x="205" y="132"/>
                </a:lnTo>
                <a:lnTo>
                  <a:pt x="213" y="126"/>
                </a:lnTo>
                <a:lnTo>
                  <a:pt x="220" y="137"/>
                </a:lnTo>
                <a:lnTo>
                  <a:pt x="227" y="135"/>
                </a:lnTo>
                <a:lnTo>
                  <a:pt x="226" y="143"/>
                </a:lnTo>
                <a:lnTo>
                  <a:pt x="228" y="143"/>
                </a:lnTo>
                <a:lnTo>
                  <a:pt x="232" y="134"/>
                </a:lnTo>
                <a:lnTo>
                  <a:pt x="238" y="134"/>
                </a:lnTo>
                <a:lnTo>
                  <a:pt x="237" y="122"/>
                </a:lnTo>
                <a:lnTo>
                  <a:pt x="240" y="121"/>
                </a:lnTo>
                <a:lnTo>
                  <a:pt x="244" y="118"/>
                </a:lnTo>
                <a:lnTo>
                  <a:pt x="242" y="112"/>
                </a:lnTo>
                <a:lnTo>
                  <a:pt x="247" y="114"/>
                </a:lnTo>
                <a:lnTo>
                  <a:pt x="254" y="110"/>
                </a:lnTo>
                <a:lnTo>
                  <a:pt x="249" y="105"/>
                </a:lnTo>
                <a:lnTo>
                  <a:pt x="254" y="106"/>
                </a:lnTo>
                <a:lnTo>
                  <a:pt x="258" y="110"/>
                </a:lnTo>
                <a:lnTo>
                  <a:pt x="258" y="119"/>
                </a:lnTo>
                <a:lnTo>
                  <a:pt x="262" y="122"/>
                </a:lnTo>
                <a:lnTo>
                  <a:pt x="272" y="124"/>
                </a:lnTo>
                <a:lnTo>
                  <a:pt x="277" y="130"/>
                </a:lnTo>
                <a:lnTo>
                  <a:pt x="278" y="126"/>
                </a:lnTo>
                <a:lnTo>
                  <a:pt x="280" y="126"/>
                </a:lnTo>
                <a:lnTo>
                  <a:pt x="284" y="125"/>
                </a:lnTo>
                <a:lnTo>
                  <a:pt x="285" y="12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0" name="Freeform 53"/>
          <p:cNvSpPr>
            <a:spLocks/>
          </p:cNvSpPr>
          <p:nvPr/>
        </p:nvSpPr>
        <p:spPr bwMode="auto">
          <a:xfrm>
            <a:off x="9034780" y="4253363"/>
            <a:ext cx="12223" cy="13970"/>
          </a:xfrm>
          <a:custGeom>
            <a:avLst/>
            <a:gdLst>
              <a:gd name="T0" fmla="*/ 2 w 8"/>
              <a:gd name="T1" fmla="*/ 9 h 9"/>
              <a:gd name="T2" fmla="*/ 0 w 8"/>
              <a:gd name="T3" fmla="*/ 4 h 9"/>
              <a:gd name="T4" fmla="*/ 3 w 8"/>
              <a:gd name="T5" fmla="*/ 0 h 9"/>
              <a:gd name="T6" fmla="*/ 8 w 8"/>
              <a:gd name="T7" fmla="*/ 2 h 9"/>
              <a:gd name="T8" fmla="*/ 7 w 8"/>
              <a:gd name="T9" fmla="*/ 9 h 9"/>
              <a:gd name="T10" fmla="*/ 2 w 8"/>
              <a:gd name="T11" fmla="*/ 9 h 9"/>
            </a:gdLst>
            <a:ahLst/>
            <a:cxnLst>
              <a:cxn ang="0">
                <a:pos x="T0" y="T1"/>
              </a:cxn>
              <a:cxn ang="0">
                <a:pos x="T2" y="T3"/>
              </a:cxn>
              <a:cxn ang="0">
                <a:pos x="T4" y="T5"/>
              </a:cxn>
              <a:cxn ang="0">
                <a:pos x="T6" y="T7"/>
              </a:cxn>
              <a:cxn ang="0">
                <a:pos x="T8" y="T9"/>
              </a:cxn>
              <a:cxn ang="0">
                <a:pos x="T10" y="T11"/>
              </a:cxn>
            </a:cxnLst>
            <a:rect l="0" t="0" r="r" b="b"/>
            <a:pathLst>
              <a:path w="8" h="9">
                <a:moveTo>
                  <a:pt x="2" y="9"/>
                </a:moveTo>
                <a:lnTo>
                  <a:pt x="0" y="4"/>
                </a:lnTo>
                <a:lnTo>
                  <a:pt x="3" y="0"/>
                </a:lnTo>
                <a:lnTo>
                  <a:pt x="8" y="2"/>
                </a:lnTo>
                <a:lnTo>
                  <a:pt x="7" y="9"/>
                </a:lnTo>
                <a:lnTo>
                  <a:pt x="2" y="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1" name="Freeform 54"/>
          <p:cNvSpPr>
            <a:spLocks/>
          </p:cNvSpPr>
          <p:nvPr/>
        </p:nvSpPr>
        <p:spPr bwMode="auto">
          <a:xfrm>
            <a:off x="8477725" y="4847088"/>
            <a:ext cx="626903" cy="684530"/>
          </a:xfrm>
          <a:custGeom>
            <a:avLst/>
            <a:gdLst>
              <a:gd name="T0" fmla="*/ 216 w 412"/>
              <a:gd name="T1" fmla="*/ 156 h 449"/>
              <a:gd name="T2" fmla="*/ 202 w 412"/>
              <a:gd name="T3" fmla="*/ 176 h 449"/>
              <a:gd name="T4" fmla="*/ 203 w 412"/>
              <a:gd name="T5" fmla="*/ 215 h 449"/>
              <a:gd name="T6" fmla="*/ 286 w 412"/>
              <a:gd name="T7" fmla="*/ 221 h 449"/>
              <a:gd name="T8" fmla="*/ 348 w 412"/>
              <a:gd name="T9" fmla="*/ 240 h 449"/>
              <a:gd name="T10" fmla="*/ 361 w 412"/>
              <a:gd name="T11" fmla="*/ 293 h 449"/>
              <a:gd name="T12" fmla="*/ 365 w 412"/>
              <a:gd name="T13" fmla="*/ 313 h 449"/>
              <a:gd name="T14" fmla="*/ 315 w 412"/>
              <a:gd name="T15" fmla="*/ 287 h 449"/>
              <a:gd name="T16" fmla="*/ 321 w 412"/>
              <a:gd name="T17" fmla="*/ 327 h 449"/>
              <a:gd name="T18" fmla="*/ 357 w 412"/>
              <a:gd name="T19" fmla="*/ 321 h 449"/>
              <a:gd name="T20" fmla="*/ 353 w 412"/>
              <a:gd name="T21" fmla="*/ 334 h 449"/>
              <a:gd name="T22" fmla="*/ 372 w 412"/>
              <a:gd name="T23" fmla="*/ 326 h 449"/>
              <a:gd name="T24" fmla="*/ 395 w 412"/>
              <a:gd name="T25" fmla="*/ 322 h 449"/>
              <a:gd name="T26" fmla="*/ 393 w 412"/>
              <a:gd name="T27" fmla="*/ 342 h 449"/>
              <a:gd name="T28" fmla="*/ 377 w 412"/>
              <a:gd name="T29" fmla="*/ 358 h 449"/>
              <a:gd name="T30" fmla="*/ 367 w 412"/>
              <a:gd name="T31" fmla="*/ 367 h 449"/>
              <a:gd name="T32" fmla="*/ 370 w 412"/>
              <a:gd name="T33" fmla="*/ 379 h 449"/>
              <a:gd name="T34" fmla="*/ 371 w 412"/>
              <a:gd name="T35" fmla="*/ 397 h 449"/>
              <a:gd name="T36" fmla="*/ 397 w 412"/>
              <a:gd name="T37" fmla="*/ 401 h 449"/>
              <a:gd name="T38" fmla="*/ 411 w 412"/>
              <a:gd name="T39" fmla="*/ 424 h 449"/>
              <a:gd name="T40" fmla="*/ 377 w 412"/>
              <a:gd name="T41" fmla="*/ 449 h 449"/>
              <a:gd name="T42" fmla="*/ 339 w 412"/>
              <a:gd name="T43" fmla="*/ 407 h 449"/>
              <a:gd name="T44" fmla="*/ 308 w 412"/>
              <a:gd name="T45" fmla="*/ 416 h 449"/>
              <a:gd name="T46" fmla="*/ 288 w 412"/>
              <a:gd name="T47" fmla="*/ 415 h 449"/>
              <a:gd name="T48" fmla="*/ 265 w 412"/>
              <a:gd name="T49" fmla="*/ 430 h 449"/>
              <a:gd name="T50" fmla="*/ 221 w 412"/>
              <a:gd name="T51" fmla="*/ 405 h 449"/>
              <a:gd name="T52" fmla="*/ 239 w 412"/>
              <a:gd name="T53" fmla="*/ 411 h 449"/>
              <a:gd name="T54" fmla="*/ 214 w 412"/>
              <a:gd name="T55" fmla="*/ 383 h 449"/>
              <a:gd name="T56" fmla="*/ 198 w 412"/>
              <a:gd name="T57" fmla="*/ 361 h 449"/>
              <a:gd name="T58" fmla="*/ 177 w 412"/>
              <a:gd name="T59" fmla="*/ 356 h 449"/>
              <a:gd name="T60" fmla="*/ 169 w 412"/>
              <a:gd name="T61" fmla="*/ 352 h 449"/>
              <a:gd name="T62" fmla="*/ 156 w 412"/>
              <a:gd name="T63" fmla="*/ 366 h 449"/>
              <a:gd name="T64" fmla="*/ 191 w 412"/>
              <a:gd name="T65" fmla="*/ 378 h 449"/>
              <a:gd name="T66" fmla="*/ 143 w 412"/>
              <a:gd name="T67" fmla="*/ 381 h 449"/>
              <a:gd name="T68" fmla="*/ 14 w 412"/>
              <a:gd name="T69" fmla="*/ 358 h 449"/>
              <a:gd name="T70" fmla="*/ 29 w 412"/>
              <a:gd name="T71" fmla="*/ 314 h 449"/>
              <a:gd name="T72" fmla="*/ 27 w 412"/>
              <a:gd name="T73" fmla="*/ 274 h 449"/>
              <a:gd name="T74" fmla="*/ 35 w 412"/>
              <a:gd name="T75" fmla="*/ 247 h 449"/>
              <a:gd name="T76" fmla="*/ 44 w 412"/>
              <a:gd name="T77" fmla="*/ 217 h 449"/>
              <a:gd name="T78" fmla="*/ 29 w 412"/>
              <a:gd name="T79" fmla="*/ 187 h 449"/>
              <a:gd name="T80" fmla="*/ 21 w 412"/>
              <a:gd name="T81" fmla="*/ 163 h 449"/>
              <a:gd name="T82" fmla="*/ 9 w 412"/>
              <a:gd name="T83" fmla="*/ 123 h 449"/>
              <a:gd name="T84" fmla="*/ 43 w 412"/>
              <a:gd name="T85" fmla="*/ 0 h 449"/>
              <a:gd name="T86" fmla="*/ 211 w 412"/>
              <a:gd name="T87" fmla="*/ 2 h 449"/>
              <a:gd name="T88" fmla="*/ 238 w 412"/>
              <a:gd name="T89" fmla="*/ 4 h 449"/>
              <a:gd name="T90" fmla="*/ 244 w 412"/>
              <a:gd name="T91" fmla="*/ 33 h 449"/>
              <a:gd name="T92" fmla="*/ 246 w 412"/>
              <a:gd name="T93" fmla="*/ 48 h 449"/>
              <a:gd name="T94" fmla="*/ 241 w 412"/>
              <a:gd name="T95" fmla="*/ 52 h 449"/>
              <a:gd name="T96" fmla="*/ 256 w 412"/>
              <a:gd name="T97" fmla="*/ 74 h 449"/>
              <a:gd name="T98" fmla="*/ 240 w 412"/>
              <a:gd name="T99" fmla="*/ 89 h 449"/>
              <a:gd name="T100" fmla="*/ 241 w 412"/>
              <a:gd name="T101" fmla="*/ 96 h 449"/>
              <a:gd name="T102" fmla="*/ 246 w 412"/>
              <a:gd name="T103" fmla="*/ 99 h 449"/>
              <a:gd name="T104" fmla="*/ 234 w 412"/>
              <a:gd name="T105" fmla="*/ 120 h 449"/>
              <a:gd name="T106" fmla="*/ 221 w 412"/>
              <a:gd name="T107" fmla="*/ 128 h 449"/>
              <a:gd name="T108" fmla="*/ 216 w 412"/>
              <a:gd name="T109" fmla="*/ 153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12" h="449">
                <a:moveTo>
                  <a:pt x="216" y="153"/>
                </a:moveTo>
                <a:lnTo>
                  <a:pt x="213" y="154"/>
                </a:lnTo>
                <a:lnTo>
                  <a:pt x="208" y="150"/>
                </a:lnTo>
                <a:lnTo>
                  <a:pt x="207" y="152"/>
                </a:lnTo>
                <a:lnTo>
                  <a:pt x="209" y="156"/>
                </a:lnTo>
                <a:lnTo>
                  <a:pt x="216" y="156"/>
                </a:lnTo>
                <a:lnTo>
                  <a:pt x="212" y="161"/>
                </a:lnTo>
                <a:lnTo>
                  <a:pt x="206" y="164"/>
                </a:lnTo>
                <a:lnTo>
                  <a:pt x="210" y="180"/>
                </a:lnTo>
                <a:lnTo>
                  <a:pt x="206" y="180"/>
                </a:lnTo>
                <a:lnTo>
                  <a:pt x="204" y="173"/>
                </a:lnTo>
                <a:lnTo>
                  <a:pt x="202" y="176"/>
                </a:lnTo>
                <a:lnTo>
                  <a:pt x="207" y="186"/>
                </a:lnTo>
                <a:lnTo>
                  <a:pt x="207" y="190"/>
                </a:lnTo>
                <a:lnTo>
                  <a:pt x="195" y="192"/>
                </a:lnTo>
                <a:lnTo>
                  <a:pt x="201" y="200"/>
                </a:lnTo>
                <a:lnTo>
                  <a:pt x="198" y="208"/>
                </a:lnTo>
                <a:lnTo>
                  <a:pt x="203" y="215"/>
                </a:lnTo>
                <a:lnTo>
                  <a:pt x="197" y="220"/>
                </a:lnTo>
                <a:lnTo>
                  <a:pt x="235" y="221"/>
                </a:lnTo>
                <a:lnTo>
                  <a:pt x="244" y="221"/>
                </a:lnTo>
                <a:lnTo>
                  <a:pt x="263" y="221"/>
                </a:lnTo>
                <a:lnTo>
                  <a:pt x="284" y="221"/>
                </a:lnTo>
                <a:lnTo>
                  <a:pt x="286" y="221"/>
                </a:lnTo>
                <a:lnTo>
                  <a:pt x="302" y="220"/>
                </a:lnTo>
                <a:lnTo>
                  <a:pt x="307" y="220"/>
                </a:lnTo>
                <a:lnTo>
                  <a:pt x="309" y="220"/>
                </a:lnTo>
                <a:lnTo>
                  <a:pt x="344" y="220"/>
                </a:lnTo>
                <a:lnTo>
                  <a:pt x="353" y="220"/>
                </a:lnTo>
                <a:lnTo>
                  <a:pt x="348" y="240"/>
                </a:lnTo>
                <a:lnTo>
                  <a:pt x="344" y="246"/>
                </a:lnTo>
                <a:lnTo>
                  <a:pt x="344" y="257"/>
                </a:lnTo>
                <a:lnTo>
                  <a:pt x="347" y="270"/>
                </a:lnTo>
                <a:lnTo>
                  <a:pt x="356" y="280"/>
                </a:lnTo>
                <a:lnTo>
                  <a:pt x="357" y="285"/>
                </a:lnTo>
                <a:lnTo>
                  <a:pt x="361" y="293"/>
                </a:lnTo>
                <a:lnTo>
                  <a:pt x="360" y="298"/>
                </a:lnTo>
                <a:lnTo>
                  <a:pt x="362" y="305"/>
                </a:lnTo>
                <a:lnTo>
                  <a:pt x="366" y="310"/>
                </a:lnTo>
                <a:lnTo>
                  <a:pt x="369" y="308"/>
                </a:lnTo>
                <a:lnTo>
                  <a:pt x="369" y="310"/>
                </a:lnTo>
                <a:lnTo>
                  <a:pt x="365" y="313"/>
                </a:lnTo>
                <a:lnTo>
                  <a:pt x="354" y="311"/>
                </a:lnTo>
                <a:lnTo>
                  <a:pt x="342" y="302"/>
                </a:lnTo>
                <a:lnTo>
                  <a:pt x="332" y="301"/>
                </a:lnTo>
                <a:lnTo>
                  <a:pt x="331" y="296"/>
                </a:lnTo>
                <a:lnTo>
                  <a:pt x="324" y="290"/>
                </a:lnTo>
                <a:lnTo>
                  <a:pt x="315" y="287"/>
                </a:lnTo>
                <a:lnTo>
                  <a:pt x="311" y="290"/>
                </a:lnTo>
                <a:lnTo>
                  <a:pt x="306" y="297"/>
                </a:lnTo>
                <a:lnTo>
                  <a:pt x="296" y="310"/>
                </a:lnTo>
                <a:lnTo>
                  <a:pt x="298" y="320"/>
                </a:lnTo>
                <a:lnTo>
                  <a:pt x="308" y="324"/>
                </a:lnTo>
                <a:lnTo>
                  <a:pt x="321" y="327"/>
                </a:lnTo>
                <a:lnTo>
                  <a:pt x="332" y="324"/>
                </a:lnTo>
                <a:lnTo>
                  <a:pt x="342" y="313"/>
                </a:lnTo>
                <a:lnTo>
                  <a:pt x="346" y="319"/>
                </a:lnTo>
                <a:lnTo>
                  <a:pt x="356" y="311"/>
                </a:lnTo>
                <a:lnTo>
                  <a:pt x="361" y="314"/>
                </a:lnTo>
                <a:lnTo>
                  <a:pt x="357" y="321"/>
                </a:lnTo>
                <a:lnTo>
                  <a:pt x="353" y="323"/>
                </a:lnTo>
                <a:lnTo>
                  <a:pt x="354" y="327"/>
                </a:lnTo>
                <a:lnTo>
                  <a:pt x="346" y="325"/>
                </a:lnTo>
                <a:lnTo>
                  <a:pt x="342" y="331"/>
                </a:lnTo>
                <a:lnTo>
                  <a:pt x="345" y="336"/>
                </a:lnTo>
                <a:lnTo>
                  <a:pt x="353" y="334"/>
                </a:lnTo>
                <a:lnTo>
                  <a:pt x="352" y="340"/>
                </a:lnTo>
                <a:lnTo>
                  <a:pt x="356" y="344"/>
                </a:lnTo>
                <a:lnTo>
                  <a:pt x="361" y="344"/>
                </a:lnTo>
                <a:lnTo>
                  <a:pt x="364" y="342"/>
                </a:lnTo>
                <a:lnTo>
                  <a:pt x="365" y="330"/>
                </a:lnTo>
                <a:lnTo>
                  <a:pt x="372" y="326"/>
                </a:lnTo>
                <a:lnTo>
                  <a:pt x="373" y="321"/>
                </a:lnTo>
                <a:lnTo>
                  <a:pt x="379" y="324"/>
                </a:lnTo>
                <a:lnTo>
                  <a:pt x="384" y="324"/>
                </a:lnTo>
                <a:lnTo>
                  <a:pt x="397" y="312"/>
                </a:lnTo>
                <a:lnTo>
                  <a:pt x="394" y="317"/>
                </a:lnTo>
                <a:lnTo>
                  <a:pt x="395" y="322"/>
                </a:lnTo>
                <a:lnTo>
                  <a:pt x="399" y="323"/>
                </a:lnTo>
                <a:lnTo>
                  <a:pt x="395" y="327"/>
                </a:lnTo>
                <a:lnTo>
                  <a:pt x="396" y="337"/>
                </a:lnTo>
                <a:lnTo>
                  <a:pt x="394" y="335"/>
                </a:lnTo>
                <a:lnTo>
                  <a:pt x="387" y="341"/>
                </a:lnTo>
                <a:lnTo>
                  <a:pt x="393" y="342"/>
                </a:lnTo>
                <a:lnTo>
                  <a:pt x="387" y="349"/>
                </a:lnTo>
                <a:lnTo>
                  <a:pt x="390" y="352"/>
                </a:lnTo>
                <a:lnTo>
                  <a:pt x="389" y="355"/>
                </a:lnTo>
                <a:lnTo>
                  <a:pt x="390" y="356"/>
                </a:lnTo>
                <a:lnTo>
                  <a:pt x="380" y="353"/>
                </a:lnTo>
                <a:lnTo>
                  <a:pt x="377" y="358"/>
                </a:lnTo>
                <a:lnTo>
                  <a:pt x="377" y="367"/>
                </a:lnTo>
                <a:lnTo>
                  <a:pt x="374" y="368"/>
                </a:lnTo>
                <a:lnTo>
                  <a:pt x="374" y="362"/>
                </a:lnTo>
                <a:lnTo>
                  <a:pt x="372" y="360"/>
                </a:lnTo>
                <a:lnTo>
                  <a:pt x="370" y="361"/>
                </a:lnTo>
                <a:lnTo>
                  <a:pt x="367" y="367"/>
                </a:lnTo>
                <a:lnTo>
                  <a:pt x="361" y="371"/>
                </a:lnTo>
                <a:lnTo>
                  <a:pt x="365" y="372"/>
                </a:lnTo>
                <a:lnTo>
                  <a:pt x="363" y="375"/>
                </a:lnTo>
                <a:lnTo>
                  <a:pt x="366" y="376"/>
                </a:lnTo>
                <a:lnTo>
                  <a:pt x="366" y="379"/>
                </a:lnTo>
                <a:lnTo>
                  <a:pt x="370" y="379"/>
                </a:lnTo>
                <a:lnTo>
                  <a:pt x="369" y="384"/>
                </a:lnTo>
                <a:lnTo>
                  <a:pt x="367" y="382"/>
                </a:lnTo>
                <a:lnTo>
                  <a:pt x="364" y="384"/>
                </a:lnTo>
                <a:lnTo>
                  <a:pt x="370" y="389"/>
                </a:lnTo>
                <a:lnTo>
                  <a:pt x="370" y="395"/>
                </a:lnTo>
                <a:lnTo>
                  <a:pt x="371" y="397"/>
                </a:lnTo>
                <a:lnTo>
                  <a:pt x="374" y="394"/>
                </a:lnTo>
                <a:lnTo>
                  <a:pt x="385" y="397"/>
                </a:lnTo>
                <a:lnTo>
                  <a:pt x="385" y="400"/>
                </a:lnTo>
                <a:lnTo>
                  <a:pt x="388" y="399"/>
                </a:lnTo>
                <a:lnTo>
                  <a:pt x="393" y="405"/>
                </a:lnTo>
                <a:lnTo>
                  <a:pt x="397" y="401"/>
                </a:lnTo>
                <a:lnTo>
                  <a:pt x="406" y="413"/>
                </a:lnTo>
                <a:lnTo>
                  <a:pt x="404" y="416"/>
                </a:lnTo>
                <a:lnTo>
                  <a:pt x="411" y="415"/>
                </a:lnTo>
                <a:lnTo>
                  <a:pt x="412" y="419"/>
                </a:lnTo>
                <a:lnTo>
                  <a:pt x="406" y="422"/>
                </a:lnTo>
                <a:lnTo>
                  <a:pt x="411" y="424"/>
                </a:lnTo>
                <a:lnTo>
                  <a:pt x="407" y="431"/>
                </a:lnTo>
                <a:lnTo>
                  <a:pt x="402" y="432"/>
                </a:lnTo>
                <a:lnTo>
                  <a:pt x="401" y="439"/>
                </a:lnTo>
                <a:lnTo>
                  <a:pt x="393" y="430"/>
                </a:lnTo>
                <a:lnTo>
                  <a:pt x="387" y="434"/>
                </a:lnTo>
                <a:lnTo>
                  <a:pt x="377" y="449"/>
                </a:lnTo>
                <a:lnTo>
                  <a:pt x="385" y="435"/>
                </a:lnTo>
                <a:lnTo>
                  <a:pt x="384" y="431"/>
                </a:lnTo>
                <a:lnTo>
                  <a:pt x="379" y="429"/>
                </a:lnTo>
                <a:lnTo>
                  <a:pt x="374" y="416"/>
                </a:lnTo>
                <a:lnTo>
                  <a:pt x="352" y="405"/>
                </a:lnTo>
                <a:lnTo>
                  <a:pt x="339" y="407"/>
                </a:lnTo>
                <a:lnTo>
                  <a:pt x="323" y="421"/>
                </a:lnTo>
                <a:lnTo>
                  <a:pt x="315" y="428"/>
                </a:lnTo>
                <a:lnTo>
                  <a:pt x="307" y="431"/>
                </a:lnTo>
                <a:lnTo>
                  <a:pt x="312" y="425"/>
                </a:lnTo>
                <a:lnTo>
                  <a:pt x="306" y="420"/>
                </a:lnTo>
                <a:lnTo>
                  <a:pt x="308" y="416"/>
                </a:lnTo>
                <a:lnTo>
                  <a:pt x="305" y="411"/>
                </a:lnTo>
                <a:lnTo>
                  <a:pt x="300" y="409"/>
                </a:lnTo>
                <a:lnTo>
                  <a:pt x="299" y="417"/>
                </a:lnTo>
                <a:lnTo>
                  <a:pt x="297" y="417"/>
                </a:lnTo>
                <a:lnTo>
                  <a:pt x="292" y="418"/>
                </a:lnTo>
                <a:lnTo>
                  <a:pt x="288" y="415"/>
                </a:lnTo>
                <a:lnTo>
                  <a:pt x="281" y="416"/>
                </a:lnTo>
                <a:lnTo>
                  <a:pt x="281" y="419"/>
                </a:lnTo>
                <a:lnTo>
                  <a:pt x="279" y="416"/>
                </a:lnTo>
                <a:lnTo>
                  <a:pt x="278" y="425"/>
                </a:lnTo>
                <a:lnTo>
                  <a:pt x="268" y="426"/>
                </a:lnTo>
                <a:lnTo>
                  <a:pt x="265" y="430"/>
                </a:lnTo>
                <a:lnTo>
                  <a:pt x="267" y="433"/>
                </a:lnTo>
                <a:lnTo>
                  <a:pt x="262" y="435"/>
                </a:lnTo>
                <a:lnTo>
                  <a:pt x="253" y="419"/>
                </a:lnTo>
                <a:lnTo>
                  <a:pt x="244" y="419"/>
                </a:lnTo>
                <a:lnTo>
                  <a:pt x="225" y="411"/>
                </a:lnTo>
                <a:lnTo>
                  <a:pt x="221" y="405"/>
                </a:lnTo>
                <a:lnTo>
                  <a:pt x="225" y="405"/>
                </a:lnTo>
                <a:lnTo>
                  <a:pt x="230" y="398"/>
                </a:lnTo>
                <a:lnTo>
                  <a:pt x="232" y="404"/>
                </a:lnTo>
                <a:lnTo>
                  <a:pt x="235" y="403"/>
                </a:lnTo>
                <a:lnTo>
                  <a:pt x="235" y="410"/>
                </a:lnTo>
                <a:lnTo>
                  <a:pt x="239" y="411"/>
                </a:lnTo>
                <a:lnTo>
                  <a:pt x="238" y="402"/>
                </a:lnTo>
                <a:lnTo>
                  <a:pt x="231" y="396"/>
                </a:lnTo>
                <a:lnTo>
                  <a:pt x="231" y="392"/>
                </a:lnTo>
                <a:lnTo>
                  <a:pt x="227" y="387"/>
                </a:lnTo>
                <a:lnTo>
                  <a:pt x="220" y="383"/>
                </a:lnTo>
                <a:lnTo>
                  <a:pt x="214" y="383"/>
                </a:lnTo>
                <a:lnTo>
                  <a:pt x="213" y="379"/>
                </a:lnTo>
                <a:lnTo>
                  <a:pt x="204" y="382"/>
                </a:lnTo>
                <a:lnTo>
                  <a:pt x="206" y="379"/>
                </a:lnTo>
                <a:lnTo>
                  <a:pt x="204" y="370"/>
                </a:lnTo>
                <a:lnTo>
                  <a:pt x="196" y="369"/>
                </a:lnTo>
                <a:lnTo>
                  <a:pt x="198" y="361"/>
                </a:lnTo>
                <a:lnTo>
                  <a:pt x="197" y="358"/>
                </a:lnTo>
                <a:lnTo>
                  <a:pt x="187" y="357"/>
                </a:lnTo>
                <a:lnTo>
                  <a:pt x="179" y="362"/>
                </a:lnTo>
                <a:lnTo>
                  <a:pt x="177" y="361"/>
                </a:lnTo>
                <a:lnTo>
                  <a:pt x="179" y="358"/>
                </a:lnTo>
                <a:lnTo>
                  <a:pt x="177" y="356"/>
                </a:lnTo>
                <a:lnTo>
                  <a:pt x="179" y="352"/>
                </a:lnTo>
                <a:lnTo>
                  <a:pt x="181" y="354"/>
                </a:lnTo>
                <a:lnTo>
                  <a:pt x="180" y="348"/>
                </a:lnTo>
                <a:lnTo>
                  <a:pt x="172" y="350"/>
                </a:lnTo>
                <a:lnTo>
                  <a:pt x="169" y="348"/>
                </a:lnTo>
                <a:lnTo>
                  <a:pt x="169" y="352"/>
                </a:lnTo>
                <a:lnTo>
                  <a:pt x="155" y="361"/>
                </a:lnTo>
                <a:lnTo>
                  <a:pt x="157" y="357"/>
                </a:lnTo>
                <a:lnTo>
                  <a:pt x="150" y="358"/>
                </a:lnTo>
                <a:lnTo>
                  <a:pt x="154" y="362"/>
                </a:lnTo>
                <a:lnTo>
                  <a:pt x="159" y="362"/>
                </a:lnTo>
                <a:lnTo>
                  <a:pt x="156" y="366"/>
                </a:lnTo>
                <a:lnTo>
                  <a:pt x="158" y="371"/>
                </a:lnTo>
                <a:lnTo>
                  <a:pt x="164" y="370"/>
                </a:lnTo>
                <a:lnTo>
                  <a:pt x="167" y="372"/>
                </a:lnTo>
                <a:lnTo>
                  <a:pt x="172" y="372"/>
                </a:lnTo>
                <a:lnTo>
                  <a:pt x="175" y="369"/>
                </a:lnTo>
                <a:lnTo>
                  <a:pt x="191" y="378"/>
                </a:lnTo>
                <a:lnTo>
                  <a:pt x="186" y="382"/>
                </a:lnTo>
                <a:lnTo>
                  <a:pt x="186" y="385"/>
                </a:lnTo>
                <a:lnTo>
                  <a:pt x="182" y="387"/>
                </a:lnTo>
                <a:lnTo>
                  <a:pt x="164" y="375"/>
                </a:lnTo>
                <a:lnTo>
                  <a:pt x="154" y="375"/>
                </a:lnTo>
                <a:lnTo>
                  <a:pt x="143" y="381"/>
                </a:lnTo>
                <a:lnTo>
                  <a:pt x="116" y="376"/>
                </a:lnTo>
                <a:lnTo>
                  <a:pt x="86" y="360"/>
                </a:lnTo>
                <a:lnTo>
                  <a:pt x="67" y="354"/>
                </a:lnTo>
                <a:lnTo>
                  <a:pt x="23" y="359"/>
                </a:lnTo>
                <a:lnTo>
                  <a:pt x="17" y="363"/>
                </a:lnTo>
                <a:lnTo>
                  <a:pt x="14" y="358"/>
                </a:lnTo>
                <a:lnTo>
                  <a:pt x="9" y="351"/>
                </a:lnTo>
                <a:lnTo>
                  <a:pt x="15" y="344"/>
                </a:lnTo>
                <a:lnTo>
                  <a:pt x="26" y="324"/>
                </a:lnTo>
                <a:lnTo>
                  <a:pt x="27" y="322"/>
                </a:lnTo>
                <a:lnTo>
                  <a:pt x="25" y="321"/>
                </a:lnTo>
                <a:lnTo>
                  <a:pt x="29" y="314"/>
                </a:lnTo>
                <a:lnTo>
                  <a:pt x="27" y="303"/>
                </a:lnTo>
                <a:lnTo>
                  <a:pt x="27" y="298"/>
                </a:lnTo>
                <a:lnTo>
                  <a:pt x="23" y="293"/>
                </a:lnTo>
                <a:lnTo>
                  <a:pt x="25" y="286"/>
                </a:lnTo>
                <a:lnTo>
                  <a:pt x="28" y="282"/>
                </a:lnTo>
                <a:lnTo>
                  <a:pt x="27" y="274"/>
                </a:lnTo>
                <a:lnTo>
                  <a:pt x="25" y="271"/>
                </a:lnTo>
                <a:lnTo>
                  <a:pt x="26" y="267"/>
                </a:lnTo>
                <a:lnTo>
                  <a:pt x="30" y="265"/>
                </a:lnTo>
                <a:lnTo>
                  <a:pt x="29" y="261"/>
                </a:lnTo>
                <a:lnTo>
                  <a:pt x="34" y="256"/>
                </a:lnTo>
                <a:lnTo>
                  <a:pt x="35" y="247"/>
                </a:lnTo>
                <a:lnTo>
                  <a:pt x="40" y="239"/>
                </a:lnTo>
                <a:lnTo>
                  <a:pt x="40" y="235"/>
                </a:lnTo>
                <a:lnTo>
                  <a:pt x="39" y="230"/>
                </a:lnTo>
                <a:lnTo>
                  <a:pt x="42" y="227"/>
                </a:lnTo>
                <a:lnTo>
                  <a:pt x="38" y="220"/>
                </a:lnTo>
                <a:lnTo>
                  <a:pt x="44" y="217"/>
                </a:lnTo>
                <a:lnTo>
                  <a:pt x="39" y="210"/>
                </a:lnTo>
                <a:lnTo>
                  <a:pt x="42" y="201"/>
                </a:lnTo>
                <a:lnTo>
                  <a:pt x="40" y="200"/>
                </a:lnTo>
                <a:lnTo>
                  <a:pt x="36" y="201"/>
                </a:lnTo>
                <a:lnTo>
                  <a:pt x="34" y="191"/>
                </a:lnTo>
                <a:lnTo>
                  <a:pt x="29" y="187"/>
                </a:lnTo>
                <a:lnTo>
                  <a:pt x="33" y="180"/>
                </a:lnTo>
                <a:lnTo>
                  <a:pt x="30" y="180"/>
                </a:lnTo>
                <a:lnTo>
                  <a:pt x="28" y="171"/>
                </a:lnTo>
                <a:lnTo>
                  <a:pt x="24" y="169"/>
                </a:lnTo>
                <a:lnTo>
                  <a:pt x="27" y="165"/>
                </a:lnTo>
                <a:lnTo>
                  <a:pt x="21" y="163"/>
                </a:lnTo>
                <a:lnTo>
                  <a:pt x="17" y="157"/>
                </a:lnTo>
                <a:lnTo>
                  <a:pt x="17" y="154"/>
                </a:lnTo>
                <a:lnTo>
                  <a:pt x="20" y="144"/>
                </a:lnTo>
                <a:lnTo>
                  <a:pt x="14" y="128"/>
                </a:lnTo>
                <a:lnTo>
                  <a:pt x="12" y="123"/>
                </a:lnTo>
                <a:lnTo>
                  <a:pt x="9" y="123"/>
                </a:lnTo>
                <a:lnTo>
                  <a:pt x="2" y="113"/>
                </a:lnTo>
                <a:lnTo>
                  <a:pt x="2" y="112"/>
                </a:lnTo>
                <a:lnTo>
                  <a:pt x="0" y="112"/>
                </a:lnTo>
                <a:lnTo>
                  <a:pt x="0" y="0"/>
                </a:lnTo>
                <a:lnTo>
                  <a:pt x="19" y="0"/>
                </a:lnTo>
                <a:lnTo>
                  <a:pt x="43" y="0"/>
                </a:lnTo>
                <a:lnTo>
                  <a:pt x="45" y="0"/>
                </a:lnTo>
                <a:lnTo>
                  <a:pt x="66" y="0"/>
                </a:lnTo>
                <a:lnTo>
                  <a:pt x="86" y="0"/>
                </a:lnTo>
                <a:lnTo>
                  <a:pt x="108" y="1"/>
                </a:lnTo>
                <a:lnTo>
                  <a:pt x="161" y="1"/>
                </a:lnTo>
                <a:lnTo>
                  <a:pt x="211" y="2"/>
                </a:lnTo>
                <a:lnTo>
                  <a:pt x="213" y="2"/>
                </a:lnTo>
                <a:lnTo>
                  <a:pt x="227" y="2"/>
                </a:lnTo>
                <a:lnTo>
                  <a:pt x="235" y="2"/>
                </a:lnTo>
                <a:lnTo>
                  <a:pt x="232" y="11"/>
                </a:lnTo>
                <a:lnTo>
                  <a:pt x="237" y="13"/>
                </a:lnTo>
                <a:lnTo>
                  <a:pt x="238" y="4"/>
                </a:lnTo>
                <a:lnTo>
                  <a:pt x="240" y="3"/>
                </a:lnTo>
                <a:lnTo>
                  <a:pt x="244" y="13"/>
                </a:lnTo>
                <a:lnTo>
                  <a:pt x="237" y="19"/>
                </a:lnTo>
                <a:lnTo>
                  <a:pt x="235" y="26"/>
                </a:lnTo>
                <a:lnTo>
                  <a:pt x="238" y="31"/>
                </a:lnTo>
                <a:lnTo>
                  <a:pt x="244" y="33"/>
                </a:lnTo>
                <a:lnTo>
                  <a:pt x="236" y="44"/>
                </a:lnTo>
                <a:lnTo>
                  <a:pt x="239" y="48"/>
                </a:lnTo>
                <a:lnTo>
                  <a:pt x="245" y="45"/>
                </a:lnTo>
                <a:lnTo>
                  <a:pt x="247" y="41"/>
                </a:lnTo>
                <a:lnTo>
                  <a:pt x="249" y="44"/>
                </a:lnTo>
                <a:lnTo>
                  <a:pt x="246" y="48"/>
                </a:lnTo>
                <a:lnTo>
                  <a:pt x="245" y="48"/>
                </a:lnTo>
                <a:lnTo>
                  <a:pt x="243" y="50"/>
                </a:lnTo>
                <a:lnTo>
                  <a:pt x="243" y="51"/>
                </a:lnTo>
                <a:lnTo>
                  <a:pt x="250" y="58"/>
                </a:lnTo>
                <a:lnTo>
                  <a:pt x="246" y="58"/>
                </a:lnTo>
                <a:lnTo>
                  <a:pt x="241" y="52"/>
                </a:lnTo>
                <a:lnTo>
                  <a:pt x="239" y="57"/>
                </a:lnTo>
                <a:lnTo>
                  <a:pt x="241" y="61"/>
                </a:lnTo>
                <a:lnTo>
                  <a:pt x="251" y="63"/>
                </a:lnTo>
                <a:lnTo>
                  <a:pt x="252" y="65"/>
                </a:lnTo>
                <a:lnTo>
                  <a:pt x="249" y="72"/>
                </a:lnTo>
                <a:lnTo>
                  <a:pt x="256" y="74"/>
                </a:lnTo>
                <a:lnTo>
                  <a:pt x="259" y="71"/>
                </a:lnTo>
                <a:lnTo>
                  <a:pt x="255" y="79"/>
                </a:lnTo>
                <a:lnTo>
                  <a:pt x="251" y="79"/>
                </a:lnTo>
                <a:lnTo>
                  <a:pt x="249" y="90"/>
                </a:lnTo>
                <a:lnTo>
                  <a:pt x="246" y="85"/>
                </a:lnTo>
                <a:lnTo>
                  <a:pt x="240" y="89"/>
                </a:lnTo>
                <a:lnTo>
                  <a:pt x="239" y="88"/>
                </a:lnTo>
                <a:lnTo>
                  <a:pt x="238" y="88"/>
                </a:lnTo>
                <a:lnTo>
                  <a:pt x="235" y="90"/>
                </a:lnTo>
                <a:lnTo>
                  <a:pt x="235" y="97"/>
                </a:lnTo>
                <a:lnTo>
                  <a:pt x="240" y="98"/>
                </a:lnTo>
                <a:lnTo>
                  <a:pt x="241" y="96"/>
                </a:lnTo>
                <a:lnTo>
                  <a:pt x="245" y="98"/>
                </a:lnTo>
                <a:lnTo>
                  <a:pt x="244" y="92"/>
                </a:lnTo>
                <a:lnTo>
                  <a:pt x="249" y="94"/>
                </a:lnTo>
                <a:lnTo>
                  <a:pt x="247" y="98"/>
                </a:lnTo>
                <a:lnTo>
                  <a:pt x="246" y="98"/>
                </a:lnTo>
                <a:lnTo>
                  <a:pt x="246" y="99"/>
                </a:lnTo>
                <a:lnTo>
                  <a:pt x="242" y="103"/>
                </a:lnTo>
                <a:lnTo>
                  <a:pt x="242" y="106"/>
                </a:lnTo>
                <a:lnTo>
                  <a:pt x="236" y="104"/>
                </a:lnTo>
                <a:lnTo>
                  <a:pt x="242" y="110"/>
                </a:lnTo>
                <a:lnTo>
                  <a:pt x="234" y="114"/>
                </a:lnTo>
                <a:lnTo>
                  <a:pt x="234" y="120"/>
                </a:lnTo>
                <a:lnTo>
                  <a:pt x="229" y="125"/>
                </a:lnTo>
                <a:lnTo>
                  <a:pt x="227" y="126"/>
                </a:lnTo>
                <a:lnTo>
                  <a:pt x="228" y="132"/>
                </a:lnTo>
                <a:lnTo>
                  <a:pt x="226" y="131"/>
                </a:lnTo>
                <a:lnTo>
                  <a:pt x="225" y="127"/>
                </a:lnTo>
                <a:lnTo>
                  <a:pt x="221" y="128"/>
                </a:lnTo>
                <a:lnTo>
                  <a:pt x="219" y="138"/>
                </a:lnTo>
                <a:lnTo>
                  <a:pt x="227" y="136"/>
                </a:lnTo>
                <a:lnTo>
                  <a:pt x="224" y="139"/>
                </a:lnTo>
                <a:lnTo>
                  <a:pt x="223" y="139"/>
                </a:lnTo>
                <a:lnTo>
                  <a:pt x="218" y="140"/>
                </a:lnTo>
                <a:lnTo>
                  <a:pt x="216" y="153"/>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2" name="Freeform 55"/>
          <p:cNvSpPr>
            <a:spLocks/>
          </p:cNvSpPr>
          <p:nvPr/>
        </p:nvSpPr>
        <p:spPr bwMode="auto">
          <a:xfrm>
            <a:off x="9122092" y="5348262"/>
            <a:ext cx="5238" cy="43657"/>
          </a:xfrm>
          <a:custGeom>
            <a:avLst/>
            <a:gdLst>
              <a:gd name="T0" fmla="*/ 2 w 4"/>
              <a:gd name="T1" fmla="*/ 0 h 28"/>
              <a:gd name="T2" fmla="*/ 4 w 4"/>
              <a:gd name="T3" fmla="*/ 15 h 28"/>
              <a:gd name="T4" fmla="*/ 0 w 4"/>
              <a:gd name="T5" fmla="*/ 28 h 28"/>
              <a:gd name="T6" fmla="*/ 2 w 4"/>
              <a:gd name="T7" fmla="*/ 0 h 28"/>
            </a:gdLst>
            <a:ahLst/>
            <a:cxnLst>
              <a:cxn ang="0">
                <a:pos x="T0" y="T1"/>
              </a:cxn>
              <a:cxn ang="0">
                <a:pos x="T2" y="T3"/>
              </a:cxn>
              <a:cxn ang="0">
                <a:pos x="T4" y="T5"/>
              </a:cxn>
              <a:cxn ang="0">
                <a:pos x="T6" y="T7"/>
              </a:cxn>
            </a:cxnLst>
            <a:rect l="0" t="0" r="r" b="b"/>
            <a:pathLst>
              <a:path w="4" h="28">
                <a:moveTo>
                  <a:pt x="2" y="0"/>
                </a:moveTo>
                <a:lnTo>
                  <a:pt x="4" y="15"/>
                </a:lnTo>
                <a:lnTo>
                  <a:pt x="0" y="28"/>
                </a:lnTo>
                <a:lnTo>
                  <a:pt x="2"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3" name="Freeform 56"/>
          <p:cNvSpPr>
            <a:spLocks/>
          </p:cNvSpPr>
          <p:nvPr/>
        </p:nvSpPr>
        <p:spPr bwMode="auto">
          <a:xfrm>
            <a:off x="11035982" y="3202121"/>
            <a:ext cx="447040" cy="246222"/>
          </a:xfrm>
          <a:custGeom>
            <a:avLst/>
            <a:gdLst>
              <a:gd name="T0" fmla="*/ 140 w 293"/>
              <a:gd name="T1" fmla="*/ 96 h 161"/>
              <a:gd name="T2" fmla="*/ 113 w 293"/>
              <a:gd name="T3" fmla="*/ 94 h 161"/>
              <a:gd name="T4" fmla="*/ 62 w 293"/>
              <a:gd name="T5" fmla="*/ 93 h 161"/>
              <a:gd name="T6" fmla="*/ 57 w 293"/>
              <a:gd name="T7" fmla="*/ 97 h 161"/>
              <a:gd name="T8" fmla="*/ 41 w 293"/>
              <a:gd name="T9" fmla="*/ 93 h 161"/>
              <a:gd name="T10" fmla="*/ 2 w 293"/>
              <a:gd name="T11" fmla="*/ 92 h 161"/>
              <a:gd name="T12" fmla="*/ 0 w 293"/>
              <a:gd name="T13" fmla="*/ 88 h 161"/>
              <a:gd name="T14" fmla="*/ 20 w 293"/>
              <a:gd name="T15" fmla="*/ 16 h 161"/>
              <a:gd name="T16" fmla="*/ 48 w 293"/>
              <a:gd name="T17" fmla="*/ 16 h 161"/>
              <a:gd name="T18" fmla="*/ 101 w 293"/>
              <a:gd name="T19" fmla="*/ 18 h 161"/>
              <a:gd name="T20" fmla="*/ 132 w 293"/>
              <a:gd name="T21" fmla="*/ 19 h 161"/>
              <a:gd name="T22" fmla="*/ 185 w 293"/>
              <a:gd name="T23" fmla="*/ 17 h 161"/>
              <a:gd name="T24" fmla="*/ 191 w 293"/>
              <a:gd name="T25" fmla="*/ 16 h 161"/>
              <a:gd name="T26" fmla="*/ 200 w 293"/>
              <a:gd name="T27" fmla="*/ 9 h 161"/>
              <a:gd name="T28" fmla="*/ 213 w 293"/>
              <a:gd name="T29" fmla="*/ 0 h 161"/>
              <a:gd name="T30" fmla="*/ 224 w 293"/>
              <a:gd name="T31" fmla="*/ 22 h 161"/>
              <a:gd name="T32" fmla="*/ 237 w 293"/>
              <a:gd name="T33" fmla="*/ 22 h 161"/>
              <a:gd name="T34" fmla="*/ 234 w 293"/>
              <a:gd name="T35" fmla="*/ 33 h 161"/>
              <a:gd name="T36" fmla="*/ 222 w 293"/>
              <a:gd name="T37" fmla="*/ 41 h 161"/>
              <a:gd name="T38" fmla="*/ 210 w 293"/>
              <a:gd name="T39" fmla="*/ 49 h 161"/>
              <a:gd name="T40" fmla="*/ 212 w 293"/>
              <a:gd name="T41" fmla="*/ 63 h 161"/>
              <a:gd name="T42" fmla="*/ 224 w 293"/>
              <a:gd name="T43" fmla="*/ 69 h 161"/>
              <a:gd name="T44" fmla="*/ 230 w 293"/>
              <a:gd name="T45" fmla="*/ 98 h 161"/>
              <a:gd name="T46" fmla="*/ 243 w 293"/>
              <a:gd name="T47" fmla="*/ 118 h 161"/>
              <a:gd name="T48" fmla="*/ 267 w 293"/>
              <a:gd name="T49" fmla="*/ 128 h 161"/>
              <a:gd name="T50" fmla="*/ 286 w 293"/>
              <a:gd name="T51" fmla="*/ 107 h 161"/>
              <a:gd name="T52" fmla="*/ 281 w 293"/>
              <a:gd name="T53" fmla="*/ 108 h 161"/>
              <a:gd name="T54" fmla="*/ 273 w 293"/>
              <a:gd name="T55" fmla="*/ 91 h 161"/>
              <a:gd name="T56" fmla="*/ 267 w 293"/>
              <a:gd name="T57" fmla="*/ 90 h 161"/>
              <a:gd name="T58" fmla="*/ 284 w 293"/>
              <a:gd name="T59" fmla="*/ 95 h 161"/>
              <a:gd name="T60" fmla="*/ 293 w 293"/>
              <a:gd name="T61" fmla="*/ 132 h 161"/>
              <a:gd name="T62" fmla="*/ 290 w 293"/>
              <a:gd name="T63" fmla="*/ 136 h 161"/>
              <a:gd name="T64" fmla="*/ 272 w 293"/>
              <a:gd name="T65" fmla="*/ 135 h 161"/>
              <a:gd name="T66" fmla="*/ 265 w 293"/>
              <a:gd name="T67" fmla="*/ 137 h 161"/>
              <a:gd name="T68" fmla="*/ 251 w 293"/>
              <a:gd name="T69" fmla="*/ 140 h 161"/>
              <a:gd name="T70" fmla="*/ 236 w 293"/>
              <a:gd name="T71" fmla="*/ 147 h 161"/>
              <a:gd name="T72" fmla="*/ 223 w 293"/>
              <a:gd name="T73" fmla="*/ 157 h 161"/>
              <a:gd name="T74" fmla="*/ 212 w 293"/>
              <a:gd name="T75" fmla="*/ 157 h 161"/>
              <a:gd name="T76" fmla="*/ 231 w 293"/>
              <a:gd name="T77" fmla="*/ 149 h 161"/>
              <a:gd name="T78" fmla="*/ 233 w 293"/>
              <a:gd name="T79" fmla="*/ 129 h 161"/>
              <a:gd name="T80" fmla="*/ 229 w 293"/>
              <a:gd name="T81" fmla="*/ 132 h 161"/>
              <a:gd name="T82" fmla="*/ 221 w 293"/>
              <a:gd name="T83" fmla="*/ 142 h 161"/>
              <a:gd name="T84" fmla="*/ 215 w 293"/>
              <a:gd name="T85" fmla="*/ 137 h 161"/>
              <a:gd name="T86" fmla="*/ 211 w 293"/>
              <a:gd name="T87" fmla="*/ 147 h 161"/>
              <a:gd name="T88" fmla="*/ 202 w 293"/>
              <a:gd name="T89" fmla="*/ 153 h 161"/>
              <a:gd name="T90" fmla="*/ 196 w 293"/>
              <a:gd name="T91" fmla="*/ 152 h 161"/>
              <a:gd name="T92" fmla="*/ 195 w 293"/>
              <a:gd name="T93" fmla="*/ 134 h 161"/>
              <a:gd name="T94" fmla="*/ 184 w 293"/>
              <a:gd name="T95" fmla="*/ 124 h 161"/>
              <a:gd name="T96" fmla="*/ 177 w 293"/>
              <a:gd name="T97" fmla="*/ 116 h 161"/>
              <a:gd name="T98" fmla="*/ 174 w 293"/>
              <a:gd name="T99" fmla="*/ 109 h 161"/>
              <a:gd name="T100" fmla="*/ 165 w 293"/>
              <a:gd name="T101" fmla="*/ 95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93" h="161">
                <a:moveTo>
                  <a:pt x="165" y="95"/>
                </a:moveTo>
                <a:lnTo>
                  <a:pt x="140" y="96"/>
                </a:lnTo>
                <a:lnTo>
                  <a:pt x="115" y="94"/>
                </a:lnTo>
                <a:lnTo>
                  <a:pt x="113" y="94"/>
                </a:lnTo>
                <a:lnTo>
                  <a:pt x="82" y="93"/>
                </a:lnTo>
                <a:lnTo>
                  <a:pt x="62" y="93"/>
                </a:lnTo>
                <a:lnTo>
                  <a:pt x="61" y="97"/>
                </a:lnTo>
                <a:lnTo>
                  <a:pt x="57" y="97"/>
                </a:lnTo>
                <a:lnTo>
                  <a:pt x="57" y="93"/>
                </a:lnTo>
                <a:lnTo>
                  <a:pt x="41" y="93"/>
                </a:lnTo>
                <a:lnTo>
                  <a:pt x="38" y="93"/>
                </a:lnTo>
                <a:lnTo>
                  <a:pt x="2" y="92"/>
                </a:lnTo>
                <a:lnTo>
                  <a:pt x="1" y="92"/>
                </a:lnTo>
                <a:lnTo>
                  <a:pt x="0" y="88"/>
                </a:lnTo>
                <a:lnTo>
                  <a:pt x="13" y="41"/>
                </a:lnTo>
                <a:lnTo>
                  <a:pt x="20" y="16"/>
                </a:lnTo>
                <a:lnTo>
                  <a:pt x="40" y="16"/>
                </a:lnTo>
                <a:lnTo>
                  <a:pt x="48" y="16"/>
                </a:lnTo>
                <a:lnTo>
                  <a:pt x="86" y="18"/>
                </a:lnTo>
                <a:lnTo>
                  <a:pt x="101" y="18"/>
                </a:lnTo>
                <a:lnTo>
                  <a:pt x="129" y="19"/>
                </a:lnTo>
                <a:lnTo>
                  <a:pt x="132" y="19"/>
                </a:lnTo>
                <a:lnTo>
                  <a:pt x="181" y="21"/>
                </a:lnTo>
                <a:lnTo>
                  <a:pt x="185" y="17"/>
                </a:lnTo>
                <a:lnTo>
                  <a:pt x="185" y="16"/>
                </a:lnTo>
                <a:lnTo>
                  <a:pt x="191" y="16"/>
                </a:lnTo>
                <a:lnTo>
                  <a:pt x="192" y="9"/>
                </a:lnTo>
                <a:lnTo>
                  <a:pt x="200" y="9"/>
                </a:lnTo>
                <a:lnTo>
                  <a:pt x="203" y="3"/>
                </a:lnTo>
                <a:lnTo>
                  <a:pt x="213" y="0"/>
                </a:lnTo>
                <a:lnTo>
                  <a:pt x="221" y="2"/>
                </a:lnTo>
                <a:lnTo>
                  <a:pt x="224" y="22"/>
                </a:lnTo>
                <a:lnTo>
                  <a:pt x="231" y="25"/>
                </a:lnTo>
                <a:lnTo>
                  <a:pt x="237" y="22"/>
                </a:lnTo>
                <a:lnTo>
                  <a:pt x="239" y="28"/>
                </a:lnTo>
                <a:lnTo>
                  <a:pt x="234" y="33"/>
                </a:lnTo>
                <a:lnTo>
                  <a:pt x="224" y="37"/>
                </a:lnTo>
                <a:lnTo>
                  <a:pt x="222" y="41"/>
                </a:lnTo>
                <a:lnTo>
                  <a:pt x="211" y="47"/>
                </a:lnTo>
                <a:lnTo>
                  <a:pt x="210" y="49"/>
                </a:lnTo>
                <a:lnTo>
                  <a:pt x="206" y="52"/>
                </a:lnTo>
                <a:lnTo>
                  <a:pt x="212" y="63"/>
                </a:lnTo>
                <a:lnTo>
                  <a:pt x="220" y="68"/>
                </a:lnTo>
                <a:lnTo>
                  <a:pt x="224" y="69"/>
                </a:lnTo>
                <a:lnTo>
                  <a:pt x="235" y="87"/>
                </a:lnTo>
                <a:lnTo>
                  <a:pt x="230" y="98"/>
                </a:lnTo>
                <a:lnTo>
                  <a:pt x="243" y="105"/>
                </a:lnTo>
                <a:lnTo>
                  <a:pt x="243" y="118"/>
                </a:lnTo>
                <a:lnTo>
                  <a:pt x="249" y="123"/>
                </a:lnTo>
                <a:lnTo>
                  <a:pt x="267" y="128"/>
                </a:lnTo>
                <a:lnTo>
                  <a:pt x="285" y="120"/>
                </a:lnTo>
                <a:lnTo>
                  <a:pt x="286" y="107"/>
                </a:lnTo>
                <a:lnTo>
                  <a:pt x="283" y="106"/>
                </a:lnTo>
                <a:lnTo>
                  <a:pt x="281" y="108"/>
                </a:lnTo>
                <a:lnTo>
                  <a:pt x="278" y="92"/>
                </a:lnTo>
                <a:lnTo>
                  <a:pt x="273" y="91"/>
                </a:lnTo>
                <a:lnTo>
                  <a:pt x="272" y="95"/>
                </a:lnTo>
                <a:lnTo>
                  <a:pt x="267" y="90"/>
                </a:lnTo>
                <a:lnTo>
                  <a:pt x="272" y="88"/>
                </a:lnTo>
                <a:lnTo>
                  <a:pt x="284" y="95"/>
                </a:lnTo>
                <a:lnTo>
                  <a:pt x="289" y="103"/>
                </a:lnTo>
                <a:lnTo>
                  <a:pt x="293" y="132"/>
                </a:lnTo>
                <a:lnTo>
                  <a:pt x="287" y="147"/>
                </a:lnTo>
                <a:lnTo>
                  <a:pt x="290" y="136"/>
                </a:lnTo>
                <a:lnTo>
                  <a:pt x="286" y="133"/>
                </a:lnTo>
                <a:lnTo>
                  <a:pt x="272" y="135"/>
                </a:lnTo>
                <a:lnTo>
                  <a:pt x="265" y="139"/>
                </a:lnTo>
                <a:lnTo>
                  <a:pt x="265" y="137"/>
                </a:lnTo>
                <a:lnTo>
                  <a:pt x="259" y="137"/>
                </a:lnTo>
                <a:lnTo>
                  <a:pt x="251" y="140"/>
                </a:lnTo>
                <a:lnTo>
                  <a:pt x="248" y="146"/>
                </a:lnTo>
                <a:lnTo>
                  <a:pt x="236" y="147"/>
                </a:lnTo>
                <a:lnTo>
                  <a:pt x="233" y="150"/>
                </a:lnTo>
                <a:lnTo>
                  <a:pt x="223" y="157"/>
                </a:lnTo>
                <a:lnTo>
                  <a:pt x="210" y="161"/>
                </a:lnTo>
                <a:lnTo>
                  <a:pt x="212" y="157"/>
                </a:lnTo>
                <a:lnTo>
                  <a:pt x="215" y="159"/>
                </a:lnTo>
                <a:lnTo>
                  <a:pt x="231" y="149"/>
                </a:lnTo>
                <a:lnTo>
                  <a:pt x="235" y="143"/>
                </a:lnTo>
                <a:lnTo>
                  <a:pt x="233" y="129"/>
                </a:lnTo>
                <a:lnTo>
                  <a:pt x="228" y="127"/>
                </a:lnTo>
                <a:lnTo>
                  <a:pt x="229" y="132"/>
                </a:lnTo>
                <a:lnTo>
                  <a:pt x="219" y="139"/>
                </a:lnTo>
                <a:lnTo>
                  <a:pt x="221" y="142"/>
                </a:lnTo>
                <a:lnTo>
                  <a:pt x="217" y="143"/>
                </a:lnTo>
                <a:lnTo>
                  <a:pt x="215" y="137"/>
                </a:lnTo>
                <a:lnTo>
                  <a:pt x="211" y="143"/>
                </a:lnTo>
                <a:lnTo>
                  <a:pt x="211" y="147"/>
                </a:lnTo>
                <a:lnTo>
                  <a:pt x="207" y="151"/>
                </a:lnTo>
                <a:lnTo>
                  <a:pt x="202" y="153"/>
                </a:lnTo>
                <a:lnTo>
                  <a:pt x="200" y="151"/>
                </a:lnTo>
                <a:lnTo>
                  <a:pt x="196" y="152"/>
                </a:lnTo>
                <a:lnTo>
                  <a:pt x="195" y="141"/>
                </a:lnTo>
                <a:lnTo>
                  <a:pt x="195" y="134"/>
                </a:lnTo>
                <a:lnTo>
                  <a:pt x="189" y="131"/>
                </a:lnTo>
                <a:lnTo>
                  <a:pt x="184" y="124"/>
                </a:lnTo>
                <a:lnTo>
                  <a:pt x="180" y="121"/>
                </a:lnTo>
                <a:lnTo>
                  <a:pt x="177" y="116"/>
                </a:lnTo>
                <a:lnTo>
                  <a:pt x="178" y="108"/>
                </a:lnTo>
                <a:lnTo>
                  <a:pt x="174" y="109"/>
                </a:lnTo>
                <a:lnTo>
                  <a:pt x="174" y="95"/>
                </a:lnTo>
                <a:lnTo>
                  <a:pt x="165" y="9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4" name="Freeform 57"/>
          <p:cNvSpPr>
            <a:spLocks/>
          </p:cNvSpPr>
          <p:nvPr/>
        </p:nvSpPr>
        <p:spPr bwMode="auto">
          <a:xfrm>
            <a:off x="11369515" y="3436118"/>
            <a:ext cx="47148" cy="29687"/>
          </a:xfrm>
          <a:custGeom>
            <a:avLst/>
            <a:gdLst>
              <a:gd name="T0" fmla="*/ 19 w 31"/>
              <a:gd name="T1" fmla="*/ 0 h 20"/>
              <a:gd name="T2" fmla="*/ 27 w 31"/>
              <a:gd name="T3" fmla="*/ 11 h 20"/>
              <a:gd name="T4" fmla="*/ 31 w 31"/>
              <a:gd name="T5" fmla="*/ 7 h 20"/>
              <a:gd name="T6" fmla="*/ 31 w 31"/>
              <a:gd name="T7" fmla="*/ 15 h 20"/>
              <a:gd name="T8" fmla="*/ 11 w 31"/>
              <a:gd name="T9" fmla="*/ 16 h 20"/>
              <a:gd name="T10" fmla="*/ 5 w 31"/>
              <a:gd name="T11" fmla="*/ 20 h 20"/>
              <a:gd name="T12" fmla="*/ 3 w 31"/>
              <a:gd name="T13" fmla="*/ 19 h 20"/>
              <a:gd name="T14" fmla="*/ 0 w 31"/>
              <a:gd name="T15" fmla="*/ 15 h 20"/>
              <a:gd name="T16" fmla="*/ 5 w 31"/>
              <a:gd name="T17" fmla="*/ 15 h 20"/>
              <a:gd name="T18" fmla="*/ 19 w 31"/>
              <a:gd name="T1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 h="20">
                <a:moveTo>
                  <a:pt x="19" y="0"/>
                </a:moveTo>
                <a:lnTo>
                  <a:pt x="27" y="11"/>
                </a:lnTo>
                <a:lnTo>
                  <a:pt x="31" y="7"/>
                </a:lnTo>
                <a:lnTo>
                  <a:pt x="31" y="15"/>
                </a:lnTo>
                <a:lnTo>
                  <a:pt x="11" y="16"/>
                </a:lnTo>
                <a:lnTo>
                  <a:pt x="5" y="20"/>
                </a:lnTo>
                <a:lnTo>
                  <a:pt x="3" y="19"/>
                </a:lnTo>
                <a:lnTo>
                  <a:pt x="0" y="15"/>
                </a:lnTo>
                <a:lnTo>
                  <a:pt x="5" y="15"/>
                </a:lnTo>
                <a:lnTo>
                  <a:pt x="19"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5" name="Freeform 58"/>
          <p:cNvSpPr>
            <a:spLocks/>
          </p:cNvSpPr>
          <p:nvPr/>
        </p:nvSpPr>
        <p:spPr bwMode="auto">
          <a:xfrm>
            <a:off x="11448097" y="3453581"/>
            <a:ext cx="29686" cy="24447"/>
          </a:xfrm>
          <a:custGeom>
            <a:avLst/>
            <a:gdLst>
              <a:gd name="T0" fmla="*/ 15 w 20"/>
              <a:gd name="T1" fmla="*/ 0 h 15"/>
              <a:gd name="T2" fmla="*/ 20 w 20"/>
              <a:gd name="T3" fmla="*/ 13 h 15"/>
              <a:gd name="T4" fmla="*/ 8 w 20"/>
              <a:gd name="T5" fmla="*/ 15 h 15"/>
              <a:gd name="T6" fmla="*/ 0 w 20"/>
              <a:gd name="T7" fmla="*/ 11 h 15"/>
              <a:gd name="T8" fmla="*/ 10 w 20"/>
              <a:gd name="T9" fmla="*/ 9 h 15"/>
              <a:gd name="T10" fmla="*/ 15 w 20"/>
              <a:gd name="T11" fmla="*/ 0 h 15"/>
            </a:gdLst>
            <a:ahLst/>
            <a:cxnLst>
              <a:cxn ang="0">
                <a:pos x="T0" y="T1"/>
              </a:cxn>
              <a:cxn ang="0">
                <a:pos x="T2" y="T3"/>
              </a:cxn>
              <a:cxn ang="0">
                <a:pos x="T4" y="T5"/>
              </a:cxn>
              <a:cxn ang="0">
                <a:pos x="T6" y="T7"/>
              </a:cxn>
              <a:cxn ang="0">
                <a:pos x="T8" y="T9"/>
              </a:cxn>
              <a:cxn ang="0">
                <a:pos x="T10" y="T11"/>
              </a:cxn>
            </a:cxnLst>
            <a:rect l="0" t="0" r="r" b="b"/>
            <a:pathLst>
              <a:path w="20" h="15">
                <a:moveTo>
                  <a:pt x="15" y="0"/>
                </a:moveTo>
                <a:lnTo>
                  <a:pt x="20" y="13"/>
                </a:lnTo>
                <a:lnTo>
                  <a:pt x="8" y="15"/>
                </a:lnTo>
                <a:lnTo>
                  <a:pt x="0" y="11"/>
                </a:lnTo>
                <a:lnTo>
                  <a:pt x="10" y="9"/>
                </a:lnTo>
                <a:lnTo>
                  <a:pt x="15"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6" name="Freeform 59"/>
          <p:cNvSpPr>
            <a:spLocks/>
          </p:cNvSpPr>
          <p:nvPr/>
        </p:nvSpPr>
        <p:spPr bwMode="auto">
          <a:xfrm>
            <a:off x="10292080" y="3729488"/>
            <a:ext cx="551815" cy="302102"/>
          </a:xfrm>
          <a:custGeom>
            <a:avLst/>
            <a:gdLst>
              <a:gd name="T0" fmla="*/ 254 w 363"/>
              <a:gd name="T1" fmla="*/ 147 h 198"/>
              <a:gd name="T2" fmla="*/ 259 w 363"/>
              <a:gd name="T3" fmla="*/ 173 h 198"/>
              <a:gd name="T4" fmla="*/ 247 w 363"/>
              <a:gd name="T5" fmla="*/ 177 h 198"/>
              <a:gd name="T6" fmla="*/ 216 w 363"/>
              <a:gd name="T7" fmla="*/ 154 h 198"/>
              <a:gd name="T8" fmla="*/ 188 w 363"/>
              <a:gd name="T9" fmla="*/ 149 h 198"/>
              <a:gd name="T10" fmla="*/ 193 w 363"/>
              <a:gd name="T11" fmla="*/ 121 h 198"/>
              <a:gd name="T12" fmla="*/ 200 w 363"/>
              <a:gd name="T13" fmla="*/ 103 h 198"/>
              <a:gd name="T14" fmla="*/ 194 w 363"/>
              <a:gd name="T15" fmla="*/ 87 h 198"/>
              <a:gd name="T16" fmla="*/ 177 w 363"/>
              <a:gd name="T17" fmla="*/ 73 h 198"/>
              <a:gd name="T18" fmla="*/ 166 w 363"/>
              <a:gd name="T19" fmla="*/ 55 h 198"/>
              <a:gd name="T20" fmla="*/ 141 w 363"/>
              <a:gd name="T21" fmla="*/ 43 h 198"/>
              <a:gd name="T22" fmla="*/ 136 w 363"/>
              <a:gd name="T23" fmla="*/ 26 h 198"/>
              <a:gd name="T24" fmla="*/ 131 w 363"/>
              <a:gd name="T25" fmla="*/ 19 h 198"/>
              <a:gd name="T26" fmla="*/ 126 w 363"/>
              <a:gd name="T27" fmla="*/ 16 h 198"/>
              <a:gd name="T28" fmla="*/ 103 w 363"/>
              <a:gd name="T29" fmla="*/ 6 h 198"/>
              <a:gd name="T30" fmla="*/ 86 w 363"/>
              <a:gd name="T31" fmla="*/ 12 h 198"/>
              <a:gd name="T32" fmla="*/ 85 w 363"/>
              <a:gd name="T33" fmla="*/ 20 h 198"/>
              <a:gd name="T34" fmla="*/ 58 w 363"/>
              <a:gd name="T35" fmla="*/ 13 h 198"/>
              <a:gd name="T36" fmla="*/ 54 w 363"/>
              <a:gd name="T37" fmla="*/ 15 h 198"/>
              <a:gd name="T38" fmla="*/ 34 w 363"/>
              <a:gd name="T39" fmla="*/ 27 h 198"/>
              <a:gd name="T40" fmla="*/ 17 w 363"/>
              <a:gd name="T41" fmla="*/ 43 h 198"/>
              <a:gd name="T42" fmla="*/ 47 w 363"/>
              <a:gd name="T43" fmla="*/ 0 h 198"/>
              <a:gd name="T44" fmla="*/ 114 w 363"/>
              <a:gd name="T45" fmla="*/ 1 h 198"/>
              <a:gd name="T46" fmla="*/ 204 w 363"/>
              <a:gd name="T47" fmla="*/ 1 h 198"/>
              <a:gd name="T48" fmla="*/ 277 w 363"/>
              <a:gd name="T49" fmla="*/ 0 h 198"/>
              <a:gd name="T50" fmla="*/ 305 w 363"/>
              <a:gd name="T51" fmla="*/ 47 h 198"/>
              <a:gd name="T52" fmla="*/ 309 w 363"/>
              <a:gd name="T53" fmla="*/ 119 h 198"/>
              <a:gd name="T54" fmla="*/ 363 w 363"/>
              <a:gd name="T55" fmla="*/ 139 h 198"/>
              <a:gd name="T56" fmla="*/ 309 w 363"/>
              <a:gd name="T57" fmla="*/ 191 h 198"/>
              <a:gd name="T58" fmla="*/ 301 w 363"/>
              <a:gd name="T59" fmla="*/ 182 h 198"/>
              <a:gd name="T60" fmla="*/ 290 w 363"/>
              <a:gd name="T61" fmla="*/ 176 h 198"/>
              <a:gd name="T62" fmla="*/ 296 w 363"/>
              <a:gd name="T63" fmla="*/ 163 h 198"/>
              <a:gd name="T64" fmla="*/ 288 w 363"/>
              <a:gd name="T65" fmla="*/ 153 h 198"/>
              <a:gd name="T66" fmla="*/ 276 w 363"/>
              <a:gd name="T67" fmla="*/ 157 h 198"/>
              <a:gd name="T68" fmla="*/ 272 w 363"/>
              <a:gd name="T69" fmla="*/ 162 h 198"/>
              <a:gd name="T70" fmla="*/ 263 w 363"/>
              <a:gd name="T71" fmla="*/ 149 h 198"/>
              <a:gd name="T72" fmla="*/ 263 w 363"/>
              <a:gd name="T73" fmla="*/ 124 h 198"/>
              <a:gd name="T74" fmla="*/ 266 w 363"/>
              <a:gd name="T75" fmla="*/ 108 h 198"/>
              <a:gd name="T76" fmla="*/ 257 w 363"/>
              <a:gd name="T77" fmla="*/ 114 h 198"/>
              <a:gd name="T78" fmla="*/ 269 w 363"/>
              <a:gd name="T79" fmla="*/ 100 h 198"/>
              <a:gd name="T80" fmla="*/ 264 w 363"/>
              <a:gd name="T81" fmla="*/ 87 h 198"/>
              <a:gd name="T82" fmla="*/ 256 w 363"/>
              <a:gd name="T83" fmla="*/ 86 h 198"/>
              <a:gd name="T84" fmla="*/ 273 w 363"/>
              <a:gd name="T85" fmla="*/ 69 h 198"/>
              <a:gd name="T86" fmla="*/ 263 w 363"/>
              <a:gd name="T87" fmla="*/ 61 h 198"/>
              <a:gd name="T88" fmla="*/ 282 w 363"/>
              <a:gd name="T89" fmla="*/ 37 h 198"/>
              <a:gd name="T90" fmla="*/ 279 w 363"/>
              <a:gd name="T91" fmla="*/ 20 h 198"/>
              <a:gd name="T92" fmla="*/ 265 w 363"/>
              <a:gd name="T93" fmla="*/ 40 h 198"/>
              <a:gd name="T94" fmla="*/ 259 w 363"/>
              <a:gd name="T95" fmla="*/ 45 h 198"/>
              <a:gd name="T96" fmla="*/ 251 w 363"/>
              <a:gd name="T97" fmla="*/ 57 h 198"/>
              <a:gd name="T98" fmla="*/ 246 w 363"/>
              <a:gd name="T99" fmla="*/ 61 h 198"/>
              <a:gd name="T100" fmla="*/ 247 w 363"/>
              <a:gd name="T101" fmla="*/ 83 h 198"/>
              <a:gd name="T102" fmla="*/ 245 w 363"/>
              <a:gd name="T103" fmla="*/ 100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3" h="198">
                <a:moveTo>
                  <a:pt x="240" y="105"/>
                </a:moveTo>
                <a:lnTo>
                  <a:pt x="242" y="111"/>
                </a:lnTo>
                <a:lnTo>
                  <a:pt x="244" y="133"/>
                </a:lnTo>
                <a:lnTo>
                  <a:pt x="254" y="147"/>
                </a:lnTo>
                <a:lnTo>
                  <a:pt x="251" y="155"/>
                </a:lnTo>
                <a:lnTo>
                  <a:pt x="255" y="156"/>
                </a:lnTo>
                <a:lnTo>
                  <a:pt x="253" y="160"/>
                </a:lnTo>
                <a:lnTo>
                  <a:pt x="259" y="173"/>
                </a:lnTo>
                <a:lnTo>
                  <a:pt x="258" y="183"/>
                </a:lnTo>
                <a:lnTo>
                  <a:pt x="251" y="177"/>
                </a:lnTo>
                <a:lnTo>
                  <a:pt x="249" y="171"/>
                </a:lnTo>
                <a:lnTo>
                  <a:pt x="247" y="177"/>
                </a:lnTo>
                <a:lnTo>
                  <a:pt x="242" y="174"/>
                </a:lnTo>
                <a:lnTo>
                  <a:pt x="237" y="165"/>
                </a:lnTo>
                <a:lnTo>
                  <a:pt x="220" y="163"/>
                </a:lnTo>
                <a:lnTo>
                  <a:pt x="216" y="154"/>
                </a:lnTo>
                <a:lnTo>
                  <a:pt x="216" y="161"/>
                </a:lnTo>
                <a:lnTo>
                  <a:pt x="210" y="157"/>
                </a:lnTo>
                <a:lnTo>
                  <a:pt x="202" y="139"/>
                </a:lnTo>
                <a:lnTo>
                  <a:pt x="188" y="149"/>
                </a:lnTo>
                <a:lnTo>
                  <a:pt x="183" y="147"/>
                </a:lnTo>
                <a:lnTo>
                  <a:pt x="182" y="133"/>
                </a:lnTo>
                <a:lnTo>
                  <a:pt x="189" y="123"/>
                </a:lnTo>
                <a:lnTo>
                  <a:pt x="193" y="121"/>
                </a:lnTo>
                <a:lnTo>
                  <a:pt x="193" y="115"/>
                </a:lnTo>
                <a:lnTo>
                  <a:pt x="196" y="111"/>
                </a:lnTo>
                <a:lnTo>
                  <a:pt x="200" y="110"/>
                </a:lnTo>
                <a:lnTo>
                  <a:pt x="200" y="103"/>
                </a:lnTo>
                <a:lnTo>
                  <a:pt x="211" y="91"/>
                </a:lnTo>
                <a:lnTo>
                  <a:pt x="203" y="83"/>
                </a:lnTo>
                <a:lnTo>
                  <a:pt x="200" y="80"/>
                </a:lnTo>
                <a:lnTo>
                  <a:pt x="194" y="87"/>
                </a:lnTo>
                <a:lnTo>
                  <a:pt x="192" y="83"/>
                </a:lnTo>
                <a:lnTo>
                  <a:pt x="184" y="82"/>
                </a:lnTo>
                <a:lnTo>
                  <a:pt x="183" y="76"/>
                </a:lnTo>
                <a:lnTo>
                  <a:pt x="177" y="73"/>
                </a:lnTo>
                <a:lnTo>
                  <a:pt x="166" y="71"/>
                </a:lnTo>
                <a:lnTo>
                  <a:pt x="161" y="66"/>
                </a:lnTo>
                <a:lnTo>
                  <a:pt x="161" y="61"/>
                </a:lnTo>
                <a:lnTo>
                  <a:pt x="166" y="55"/>
                </a:lnTo>
                <a:lnTo>
                  <a:pt x="157" y="46"/>
                </a:lnTo>
                <a:lnTo>
                  <a:pt x="148" y="44"/>
                </a:lnTo>
                <a:lnTo>
                  <a:pt x="145" y="44"/>
                </a:lnTo>
                <a:lnTo>
                  <a:pt x="141" y="43"/>
                </a:lnTo>
                <a:lnTo>
                  <a:pt x="142" y="33"/>
                </a:lnTo>
                <a:lnTo>
                  <a:pt x="138" y="32"/>
                </a:lnTo>
                <a:lnTo>
                  <a:pt x="140" y="25"/>
                </a:lnTo>
                <a:lnTo>
                  <a:pt x="136" y="26"/>
                </a:lnTo>
                <a:lnTo>
                  <a:pt x="134" y="25"/>
                </a:lnTo>
                <a:lnTo>
                  <a:pt x="136" y="22"/>
                </a:lnTo>
                <a:lnTo>
                  <a:pt x="133" y="23"/>
                </a:lnTo>
                <a:lnTo>
                  <a:pt x="131" y="19"/>
                </a:lnTo>
                <a:lnTo>
                  <a:pt x="135" y="17"/>
                </a:lnTo>
                <a:lnTo>
                  <a:pt x="135" y="13"/>
                </a:lnTo>
                <a:lnTo>
                  <a:pt x="127" y="12"/>
                </a:lnTo>
                <a:lnTo>
                  <a:pt x="126" y="16"/>
                </a:lnTo>
                <a:lnTo>
                  <a:pt x="120" y="12"/>
                </a:lnTo>
                <a:lnTo>
                  <a:pt x="114" y="5"/>
                </a:lnTo>
                <a:lnTo>
                  <a:pt x="107" y="3"/>
                </a:lnTo>
                <a:lnTo>
                  <a:pt x="103" y="6"/>
                </a:lnTo>
                <a:lnTo>
                  <a:pt x="100" y="12"/>
                </a:lnTo>
                <a:lnTo>
                  <a:pt x="94" y="10"/>
                </a:lnTo>
                <a:lnTo>
                  <a:pt x="91" y="13"/>
                </a:lnTo>
                <a:lnTo>
                  <a:pt x="86" y="12"/>
                </a:lnTo>
                <a:lnTo>
                  <a:pt x="89" y="15"/>
                </a:lnTo>
                <a:lnTo>
                  <a:pt x="84" y="15"/>
                </a:lnTo>
                <a:lnTo>
                  <a:pt x="87" y="20"/>
                </a:lnTo>
                <a:lnTo>
                  <a:pt x="85" y="20"/>
                </a:lnTo>
                <a:lnTo>
                  <a:pt x="83" y="23"/>
                </a:lnTo>
                <a:lnTo>
                  <a:pt x="68" y="21"/>
                </a:lnTo>
                <a:lnTo>
                  <a:pt x="59" y="15"/>
                </a:lnTo>
                <a:lnTo>
                  <a:pt x="58" y="13"/>
                </a:lnTo>
                <a:lnTo>
                  <a:pt x="62" y="12"/>
                </a:lnTo>
                <a:lnTo>
                  <a:pt x="58" y="11"/>
                </a:lnTo>
                <a:lnTo>
                  <a:pt x="59" y="9"/>
                </a:lnTo>
                <a:lnTo>
                  <a:pt x="54" y="15"/>
                </a:lnTo>
                <a:lnTo>
                  <a:pt x="55" y="18"/>
                </a:lnTo>
                <a:lnTo>
                  <a:pt x="52" y="18"/>
                </a:lnTo>
                <a:lnTo>
                  <a:pt x="43" y="31"/>
                </a:lnTo>
                <a:lnTo>
                  <a:pt x="34" y="27"/>
                </a:lnTo>
                <a:lnTo>
                  <a:pt x="32" y="28"/>
                </a:lnTo>
                <a:lnTo>
                  <a:pt x="27" y="37"/>
                </a:lnTo>
                <a:lnTo>
                  <a:pt x="18" y="43"/>
                </a:lnTo>
                <a:lnTo>
                  <a:pt x="17" y="43"/>
                </a:lnTo>
                <a:lnTo>
                  <a:pt x="0" y="57"/>
                </a:lnTo>
                <a:lnTo>
                  <a:pt x="1" y="1"/>
                </a:lnTo>
                <a:lnTo>
                  <a:pt x="8" y="1"/>
                </a:lnTo>
                <a:lnTo>
                  <a:pt x="47" y="0"/>
                </a:lnTo>
                <a:lnTo>
                  <a:pt x="56" y="0"/>
                </a:lnTo>
                <a:lnTo>
                  <a:pt x="91" y="1"/>
                </a:lnTo>
                <a:lnTo>
                  <a:pt x="93" y="1"/>
                </a:lnTo>
                <a:lnTo>
                  <a:pt x="114" y="1"/>
                </a:lnTo>
                <a:lnTo>
                  <a:pt x="165" y="1"/>
                </a:lnTo>
                <a:lnTo>
                  <a:pt x="166" y="1"/>
                </a:lnTo>
                <a:lnTo>
                  <a:pt x="186" y="1"/>
                </a:lnTo>
                <a:lnTo>
                  <a:pt x="204" y="1"/>
                </a:lnTo>
                <a:lnTo>
                  <a:pt x="221" y="1"/>
                </a:lnTo>
                <a:lnTo>
                  <a:pt x="239" y="1"/>
                </a:lnTo>
                <a:lnTo>
                  <a:pt x="266" y="1"/>
                </a:lnTo>
                <a:lnTo>
                  <a:pt x="277" y="0"/>
                </a:lnTo>
                <a:lnTo>
                  <a:pt x="303" y="1"/>
                </a:lnTo>
                <a:lnTo>
                  <a:pt x="303" y="9"/>
                </a:lnTo>
                <a:lnTo>
                  <a:pt x="304" y="38"/>
                </a:lnTo>
                <a:lnTo>
                  <a:pt x="305" y="47"/>
                </a:lnTo>
                <a:lnTo>
                  <a:pt x="305" y="53"/>
                </a:lnTo>
                <a:lnTo>
                  <a:pt x="306" y="64"/>
                </a:lnTo>
                <a:lnTo>
                  <a:pt x="308" y="98"/>
                </a:lnTo>
                <a:lnTo>
                  <a:pt x="309" y="119"/>
                </a:lnTo>
                <a:lnTo>
                  <a:pt x="310" y="127"/>
                </a:lnTo>
                <a:lnTo>
                  <a:pt x="310" y="138"/>
                </a:lnTo>
                <a:lnTo>
                  <a:pt x="339" y="139"/>
                </a:lnTo>
                <a:lnTo>
                  <a:pt x="363" y="139"/>
                </a:lnTo>
                <a:lnTo>
                  <a:pt x="347" y="186"/>
                </a:lnTo>
                <a:lnTo>
                  <a:pt x="316" y="189"/>
                </a:lnTo>
                <a:lnTo>
                  <a:pt x="313" y="194"/>
                </a:lnTo>
                <a:lnTo>
                  <a:pt x="309" y="191"/>
                </a:lnTo>
                <a:lnTo>
                  <a:pt x="303" y="192"/>
                </a:lnTo>
                <a:lnTo>
                  <a:pt x="293" y="198"/>
                </a:lnTo>
                <a:lnTo>
                  <a:pt x="296" y="185"/>
                </a:lnTo>
                <a:lnTo>
                  <a:pt x="301" y="182"/>
                </a:lnTo>
                <a:lnTo>
                  <a:pt x="295" y="180"/>
                </a:lnTo>
                <a:lnTo>
                  <a:pt x="299" y="175"/>
                </a:lnTo>
                <a:lnTo>
                  <a:pt x="293" y="173"/>
                </a:lnTo>
                <a:lnTo>
                  <a:pt x="290" y="176"/>
                </a:lnTo>
                <a:lnTo>
                  <a:pt x="289" y="174"/>
                </a:lnTo>
                <a:lnTo>
                  <a:pt x="290" y="168"/>
                </a:lnTo>
                <a:lnTo>
                  <a:pt x="298" y="166"/>
                </a:lnTo>
                <a:lnTo>
                  <a:pt x="296" y="163"/>
                </a:lnTo>
                <a:lnTo>
                  <a:pt x="291" y="159"/>
                </a:lnTo>
                <a:lnTo>
                  <a:pt x="288" y="162"/>
                </a:lnTo>
                <a:lnTo>
                  <a:pt x="284" y="155"/>
                </a:lnTo>
                <a:lnTo>
                  <a:pt x="288" y="153"/>
                </a:lnTo>
                <a:lnTo>
                  <a:pt x="287" y="148"/>
                </a:lnTo>
                <a:lnTo>
                  <a:pt x="281" y="155"/>
                </a:lnTo>
                <a:lnTo>
                  <a:pt x="283" y="165"/>
                </a:lnTo>
                <a:lnTo>
                  <a:pt x="276" y="157"/>
                </a:lnTo>
                <a:lnTo>
                  <a:pt x="271" y="156"/>
                </a:lnTo>
                <a:lnTo>
                  <a:pt x="272" y="161"/>
                </a:lnTo>
                <a:lnTo>
                  <a:pt x="275" y="162"/>
                </a:lnTo>
                <a:lnTo>
                  <a:pt x="272" y="162"/>
                </a:lnTo>
                <a:lnTo>
                  <a:pt x="264" y="154"/>
                </a:lnTo>
                <a:lnTo>
                  <a:pt x="264" y="151"/>
                </a:lnTo>
                <a:lnTo>
                  <a:pt x="266" y="151"/>
                </a:lnTo>
                <a:lnTo>
                  <a:pt x="263" y="149"/>
                </a:lnTo>
                <a:lnTo>
                  <a:pt x="258" y="134"/>
                </a:lnTo>
                <a:lnTo>
                  <a:pt x="265" y="131"/>
                </a:lnTo>
                <a:lnTo>
                  <a:pt x="260" y="127"/>
                </a:lnTo>
                <a:lnTo>
                  <a:pt x="263" y="124"/>
                </a:lnTo>
                <a:lnTo>
                  <a:pt x="262" y="120"/>
                </a:lnTo>
                <a:lnTo>
                  <a:pt x="268" y="122"/>
                </a:lnTo>
                <a:lnTo>
                  <a:pt x="273" y="120"/>
                </a:lnTo>
                <a:lnTo>
                  <a:pt x="266" y="108"/>
                </a:lnTo>
                <a:lnTo>
                  <a:pt x="263" y="111"/>
                </a:lnTo>
                <a:lnTo>
                  <a:pt x="260" y="109"/>
                </a:lnTo>
                <a:lnTo>
                  <a:pt x="259" y="114"/>
                </a:lnTo>
                <a:lnTo>
                  <a:pt x="257" y="114"/>
                </a:lnTo>
                <a:lnTo>
                  <a:pt x="261" y="98"/>
                </a:lnTo>
                <a:lnTo>
                  <a:pt x="265" y="95"/>
                </a:lnTo>
                <a:lnTo>
                  <a:pt x="265" y="99"/>
                </a:lnTo>
                <a:lnTo>
                  <a:pt x="269" y="100"/>
                </a:lnTo>
                <a:lnTo>
                  <a:pt x="269" y="87"/>
                </a:lnTo>
                <a:lnTo>
                  <a:pt x="266" y="86"/>
                </a:lnTo>
                <a:lnTo>
                  <a:pt x="265" y="90"/>
                </a:lnTo>
                <a:lnTo>
                  <a:pt x="264" y="87"/>
                </a:lnTo>
                <a:lnTo>
                  <a:pt x="259" y="89"/>
                </a:lnTo>
                <a:lnTo>
                  <a:pt x="258" y="94"/>
                </a:lnTo>
                <a:lnTo>
                  <a:pt x="255" y="97"/>
                </a:lnTo>
                <a:lnTo>
                  <a:pt x="256" y="86"/>
                </a:lnTo>
                <a:lnTo>
                  <a:pt x="260" y="76"/>
                </a:lnTo>
                <a:lnTo>
                  <a:pt x="263" y="81"/>
                </a:lnTo>
                <a:lnTo>
                  <a:pt x="270" y="81"/>
                </a:lnTo>
                <a:lnTo>
                  <a:pt x="273" y="69"/>
                </a:lnTo>
                <a:lnTo>
                  <a:pt x="269" y="70"/>
                </a:lnTo>
                <a:lnTo>
                  <a:pt x="269" y="78"/>
                </a:lnTo>
                <a:lnTo>
                  <a:pt x="266" y="77"/>
                </a:lnTo>
                <a:lnTo>
                  <a:pt x="263" y="61"/>
                </a:lnTo>
                <a:lnTo>
                  <a:pt x="271" y="43"/>
                </a:lnTo>
                <a:lnTo>
                  <a:pt x="276" y="39"/>
                </a:lnTo>
                <a:lnTo>
                  <a:pt x="285" y="38"/>
                </a:lnTo>
                <a:lnTo>
                  <a:pt x="282" y="37"/>
                </a:lnTo>
                <a:lnTo>
                  <a:pt x="287" y="31"/>
                </a:lnTo>
                <a:lnTo>
                  <a:pt x="285" y="30"/>
                </a:lnTo>
                <a:lnTo>
                  <a:pt x="288" y="19"/>
                </a:lnTo>
                <a:lnTo>
                  <a:pt x="279" y="20"/>
                </a:lnTo>
                <a:lnTo>
                  <a:pt x="276" y="26"/>
                </a:lnTo>
                <a:lnTo>
                  <a:pt x="280" y="30"/>
                </a:lnTo>
                <a:lnTo>
                  <a:pt x="267" y="41"/>
                </a:lnTo>
                <a:lnTo>
                  <a:pt x="265" y="40"/>
                </a:lnTo>
                <a:lnTo>
                  <a:pt x="262" y="47"/>
                </a:lnTo>
                <a:lnTo>
                  <a:pt x="261" y="41"/>
                </a:lnTo>
                <a:lnTo>
                  <a:pt x="258" y="41"/>
                </a:lnTo>
                <a:lnTo>
                  <a:pt x="259" y="45"/>
                </a:lnTo>
                <a:lnTo>
                  <a:pt x="254" y="47"/>
                </a:lnTo>
                <a:lnTo>
                  <a:pt x="253" y="51"/>
                </a:lnTo>
                <a:lnTo>
                  <a:pt x="255" y="52"/>
                </a:lnTo>
                <a:lnTo>
                  <a:pt x="251" y="57"/>
                </a:lnTo>
                <a:lnTo>
                  <a:pt x="242" y="56"/>
                </a:lnTo>
                <a:lnTo>
                  <a:pt x="242" y="57"/>
                </a:lnTo>
                <a:lnTo>
                  <a:pt x="245" y="62"/>
                </a:lnTo>
                <a:lnTo>
                  <a:pt x="246" y="61"/>
                </a:lnTo>
                <a:lnTo>
                  <a:pt x="250" y="65"/>
                </a:lnTo>
                <a:lnTo>
                  <a:pt x="250" y="74"/>
                </a:lnTo>
                <a:lnTo>
                  <a:pt x="253" y="78"/>
                </a:lnTo>
                <a:lnTo>
                  <a:pt x="247" y="83"/>
                </a:lnTo>
                <a:lnTo>
                  <a:pt x="247" y="90"/>
                </a:lnTo>
                <a:lnTo>
                  <a:pt x="245" y="89"/>
                </a:lnTo>
                <a:lnTo>
                  <a:pt x="243" y="94"/>
                </a:lnTo>
                <a:lnTo>
                  <a:pt x="245" y="100"/>
                </a:lnTo>
                <a:lnTo>
                  <a:pt x="240" y="10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7" name="Freeform 60"/>
          <p:cNvSpPr>
            <a:spLocks/>
          </p:cNvSpPr>
          <p:nvPr/>
        </p:nvSpPr>
        <p:spPr bwMode="auto">
          <a:xfrm>
            <a:off x="10714672" y="3982695"/>
            <a:ext cx="10477" cy="20955"/>
          </a:xfrm>
          <a:custGeom>
            <a:avLst/>
            <a:gdLst>
              <a:gd name="T0" fmla="*/ 5 w 7"/>
              <a:gd name="T1" fmla="*/ 6 h 14"/>
              <a:gd name="T2" fmla="*/ 7 w 7"/>
              <a:gd name="T3" fmla="*/ 14 h 14"/>
              <a:gd name="T4" fmla="*/ 4 w 7"/>
              <a:gd name="T5" fmla="*/ 14 h 14"/>
              <a:gd name="T6" fmla="*/ 3 w 7"/>
              <a:gd name="T7" fmla="*/ 10 h 14"/>
              <a:gd name="T8" fmla="*/ 0 w 7"/>
              <a:gd name="T9" fmla="*/ 10 h 14"/>
              <a:gd name="T10" fmla="*/ 0 w 7"/>
              <a:gd name="T11" fmla="*/ 1 h 14"/>
              <a:gd name="T12" fmla="*/ 3 w 7"/>
              <a:gd name="T13" fmla="*/ 0 h 14"/>
              <a:gd name="T14" fmla="*/ 5 w 7"/>
              <a:gd name="T15" fmla="*/ 6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 h="14">
                <a:moveTo>
                  <a:pt x="5" y="6"/>
                </a:moveTo>
                <a:lnTo>
                  <a:pt x="7" y="14"/>
                </a:lnTo>
                <a:lnTo>
                  <a:pt x="4" y="14"/>
                </a:lnTo>
                <a:lnTo>
                  <a:pt x="3" y="10"/>
                </a:lnTo>
                <a:lnTo>
                  <a:pt x="0" y="10"/>
                </a:lnTo>
                <a:lnTo>
                  <a:pt x="0" y="1"/>
                </a:lnTo>
                <a:lnTo>
                  <a:pt x="3" y="0"/>
                </a:lnTo>
                <a:lnTo>
                  <a:pt x="5" y="6"/>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8" name="Freeform 61"/>
          <p:cNvSpPr>
            <a:spLocks/>
          </p:cNvSpPr>
          <p:nvPr/>
        </p:nvSpPr>
        <p:spPr bwMode="auto">
          <a:xfrm>
            <a:off x="10719910" y="4010635"/>
            <a:ext cx="10477" cy="13970"/>
          </a:xfrm>
          <a:custGeom>
            <a:avLst/>
            <a:gdLst>
              <a:gd name="T0" fmla="*/ 0 w 6"/>
              <a:gd name="T1" fmla="*/ 10 h 10"/>
              <a:gd name="T2" fmla="*/ 0 w 6"/>
              <a:gd name="T3" fmla="*/ 2 h 10"/>
              <a:gd name="T4" fmla="*/ 2 w 6"/>
              <a:gd name="T5" fmla="*/ 0 h 10"/>
              <a:gd name="T6" fmla="*/ 6 w 6"/>
              <a:gd name="T7" fmla="*/ 4 h 10"/>
              <a:gd name="T8" fmla="*/ 4 w 6"/>
              <a:gd name="T9" fmla="*/ 10 h 10"/>
              <a:gd name="T10" fmla="*/ 0 w 6"/>
              <a:gd name="T11" fmla="*/ 10 h 10"/>
            </a:gdLst>
            <a:ahLst/>
            <a:cxnLst>
              <a:cxn ang="0">
                <a:pos x="T0" y="T1"/>
              </a:cxn>
              <a:cxn ang="0">
                <a:pos x="T2" y="T3"/>
              </a:cxn>
              <a:cxn ang="0">
                <a:pos x="T4" y="T5"/>
              </a:cxn>
              <a:cxn ang="0">
                <a:pos x="T6" y="T7"/>
              </a:cxn>
              <a:cxn ang="0">
                <a:pos x="T8" y="T9"/>
              </a:cxn>
              <a:cxn ang="0">
                <a:pos x="T10" y="T11"/>
              </a:cxn>
            </a:cxnLst>
            <a:rect l="0" t="0" r="r" b="b"/>
            <a:pathLst>
              <a:path w="6" h="10">
                <a:moveTo>
                  <a:pt x="0" y="10"/>
                </a:moveTo>
                <a:lnTo>
                  <a:pt x="0" y="2"/>
                </a:lnTo>
                <a:lnTo>
                  <a:pt x="2" y="0"/>
                </a:lnTo>
                <a:lnTo>
                  <a:pt x="6" y="4"/>
                </a:lnTo>
                <a:lnTo>
                  <a:pt x="4" y="10"/>
                </a:lnTo>
                <a:lnTo>
                  <a:pt x="0" y="1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899" name="Freeform 62"/>
          <p:cNvSpPr>
            <a:spLocks/>
          </p:cNvSpPr>
          <p:nvPr/>
        </p:nvSpPr>
        <p:spPr bwMode="auto">
          <a:xfrm>
            <a:off x="11338083" y="2440756"/>
            <a:ext cx="515143" cy="733425"/>
          </a:xfrm>
          <a:custGeom>
            <a:avLst/>
            <a:gdLst>
              <a:gd name="T0" fmla="*/ 172 w 339"/>
              <a:gd name="T1" fmla="*/ 332 h 480"/>
              <a:gd name="T2" fmla="*/ 165 w 339"/>
              <a:gd name="T3" fmla="*/ 360 h 480"/>
              <a:gd name="T4" fmla="*/ 165 w 339"/>
              <a:gd name="T5" fmla="*/ 371 h 480"/>
              <a:gd name="T6" fmla="*/ 157 w 339"/>
              <a:gd name="T7" fmla="*/ 380 h 480"/>
              <a:gd name="T8" fmla="*/ 148 w 339"/>
              <a:gd name="T9" fmla="*/ 392 h 480"/>
              <a:gd name="T10" fmla="*/ 144 w 339"/>
              <a:gd name="T11" fmla="*/ 384 h 480"/>
              <a:gd name="T12" fmla="*/ 129 w 339"/>
              <a:gd name="T13" fmla="*/ 396 h 480"/>
              <a:gd name="T14" fmla="*/ 121 w 339"/>
              <a:gd name="T15" fmla="*/ 398 h 480"/>
              <a:gd name="T16" fmla="*/ 109 w 339"/>
              <a:gd name="T17" fmla="*/ 406 h 480"/>
              <a:gd name="T18" fmla="*/ 99 w 339"/>
              <a:gd name="T19" fmla="*/ 405 h 480"/>
              <a:gd name="T20" fmla="*/ 83 w 339"/>
              <a:gd name="T21" fmla="*/ 409 h 480"/>
              <a:gd name="T22" fmla="*/ 73 w 339"/>
              <a:gd name="T23" fmla="*/ 418 h 480"/>
              <a:gd name="T24" fmla="*/ 67 w 339"/>
              <a:gd name="T25" fmla="*/ 426 h 480"/>
              <a:gd name="T26" fmla="*/ 58 w 339"/>
              <a:gd name="T27" fmla="*/ 435 h 480"/>
              <a:gd name="T28" fmla="*/ 55 w 339"/>
              <a:gd name="T29" fmla="*/ 448 h 480"/>
              <a:gd name="T30" fmla="*/ 39 w 339"/>
              <a:gd name="T31" fmla="*/ 469 h 480"/>
              <a:gd name="T32" fmla="*/ 23 w 339"/>
              <a:gd name="T33" fmla="*/ 462 h 480"/>
              <a:gd name="T34" fmla="*/ 8 w 339"/>
              <a:gd name="T35" fmla="*/ 400 h 480"/>
              <a:gd name="T36" fmla="*/ 0 w 339"/>
              <a:gd name="T37" fmla="*/ 235 h 480"/>
              <a:gd name="T38" fmla="*/ 14 w 339"/>
              <a:gd name="T39" fmla="*/ 234 h 480"/>
              <a:gd name="T40" fmla="*/ 21 w 339"/>
              <a:gd name="T41" fmla="*/ 238 h 480"/>
              <a:gd name="T42" fmla="*/ 39 w 339"/>
              <a:gd name="T43" fmla="*/ 225 h 480"/>
              <a:gd name="T44" fmla="*/ 57 w 339"/>
              <a:gd name="T45" fmla="*/ 190 h 480"/>
              <a:gd name="T46" fmla="*/ 70 w 339"/>
              <a:gd name="T47" fmla="*/ 166 h 480"/>
              <a:gd name="T48" fmla="*/ 63 w 339"/>
              <a:gd name="T49" fmla="*/ 157 h 480"/>
              <a:gd name="T50" fmla="*/ 70 w 339"/>
              <a:gd name="T51" fmla="*/ 144 h 480"/>
              <a:gd name="T52" fmla="*/ 85 w 339"/>
              <a:gd name="T53" fmla="*/ 114 h 480"/>
              <a:gd name="T54" fmla="*/ 153 w 339"/>
              <a:gd name="T55" fmla="*/ 0 h 480"/>
              <a:gd name="T56" fmla="*/ 179 w 339"/>
              <a:gd name="T57" fmla="*/ 31 h 480"/>
              <a:gd name="T58" fmla="*/ 206 w 339"/>
              <a:gd name="T59" fmla="*/ 19 h 480"/>
              <a:gd name="T60" fmla="*/ 225 w 339"/>
              <a:gd name="T61" fmla="*/ 11 h 480"/>
              <a:gd name="T62" fmla="*/ 262 w 339"/>
              <a:gd name="T63" fmla="*/ 39 h 480"/>
              <a:gd name="T64" fmla="*/ 273 w 339"/>
              <a:gd name="T65" fmla="*/ 169 h 480"/>
              <a:gd name="T66" fmla="*/ 269 w 339"/>
              <a:gd name="T67" fmla="*/ 182 h 480"/>
              <a:gd name="T68" fmla="*/ 276 w 339"/>
              <a:gd name="T69" fmla="*/ 196 h 480"/>
              <a:gd name="T70" fmla="*/ 293 w 339"/>
              <a:gd name="T71" fmla="*/ 205 h 480"/>
              <a:gd name="T72" fmla="*/ 301 w 339"/>
              <a:gd name="T73" fmla="*/ 214 h 480"/>
              <a:gd name="T74" fmla="*/ 295 w 339"/>
              <a:gd name="T75" fmla="*/ 238 h 480"/>
              <a:gd name="T76" fmla="*/ 312 w 339"/>
              <a:gd name="T77" fmla="*/ 248 h 480"/>
              <a:gd name="T78" fmla="*/ 339 w 339"/>
              <a:gd name="T79" fmla="*/ 289 h 480"/>
              <a:gd name="T80" fmla="*/ 312 w 339"/>
              <a:gd name="T81" fmla="*/ 310 h 480"/>
              <a:gd name="T82" fmla="*/ 309 w 339"/>
              <a:gd name="T83" fmla="*/ 306 h 480"/>
              <a:gd name="T84" fmla="*/ 302 w 339"/>
              <a:gd name="T85" fmla="*/ 315 h 480"/>
              <a:gd name="T86" fmla="*/ 290 w 339"/>
              <a:gd name="T87" fmla="*/ 317 h 480"/>
              <a:gd name="T88" fmla="*/ 285 w 339"/>
              <a:gd name="T89" fmla="*/ 330 h 480"/>
              <a:gd name="T90" fmla="*/ 280 w 339"/>
              <a:gd name="T91" fmla="*/ 327 h 480"/>
              <a:gd name="T92" fmla="*/ 269 w 339"/>
              <a:gd name="T93" fmla="*/ 322 h 480"/>
              <a:gd name="T94" fmla="*/ 264 w 339"/>
              <a:gd name="T95" fmla="*/ 333 h 480"/>
              <a:gd name="T96" fmla="*/ 250 w 339"/>
              <a:gd name="T97" fmla="*/ 342 h 480"/>
              <a:gd name="T98" fmla="*/ 233 w 339"/>
              <a:gd name="T99" fmla="*/ 348 h 480"/>
              <a:gd name="T100" fmla="*/ 216 w 339"/>
              <a:gd name="T101" fmla="*/ 345 h 480"/>
              <a:gd name="T102" fmla="*/ 218 w 339"/>
              <a:gd name="T103" fmla="*/ 334 h 480"/>
              <a:gd name="T104" fmla="*/ 215 w 339"/>
              <a:gd name="T105" fmla="*/ 336 h 480"/>
              <a:gd name="T106" fmla="*/ 208 w 339"/>
              <a:gd name="T107" fmla="*/ 339 h 480"/>
              <a:gd name="T108" fmla="*/ 210 w 339"/>
              <a:gd name="T109" fmla="*/ 351 h 480"/>
              <a:gd name="T110" fmla="*/ 202 w 339"/>
              <a:gd name="T111" fmla="*/ 365 h 480"/>
              <a:gd name="T112" fmla="*/ 199 w 339"/>
              <a:gd name="T113" fmla="*/ 377 h 480"/>
              <a:gd name="T114" fmla="*/ 195 w 339"/>
              <a:gd name="T115" fmla="*/ 365 h 480"/>
              <a:gd name="T116" fmla="*/ 188 w 339"/>
              <a:gd name="T117" fmla="*/ 32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39" h="480">
                <a:moveTo>
                  <a:pt x="181" y="331"/>
                </a:moveTo>
                <a:lnTo>
                  <a:pt x="179" y="328"/>
                </a:lnTo>
                <a:lnTo>
                  <a:pt x="172" y="332"/>
                </a:lnTo>
                <a:lnTo>
                  <a:pt x="175" y="341"/>
                </a:lnTo>
                <a:lnTo>
                  <a:pt x="169" y="350"/>
                </a:lnTo>
                <a:lnTo>
                  <a:pt x="165" y="360"/>
                </a:lnTo>
                <a:lnTo>
                  <a:pt x="165" y="366"/>
                </a:lnTo>
                <a:lnTo>
                  <a:pt x="169" y="369"/>
                </a:lnTo>
                <a:lnTo>
                  <a:pt x="165" y="371"/>
                </a:lnTo>
                <a:lnTo>
                  <a:pt x="168" y="376"/>
                </a:lnTo>
                <a:lnTo>
                  <a:pt x="165" y="381"/>
                </a:lnTo>
                <a:lnTo>
                  <a:pt x="157" y="380"/>
                </a:lnTo>
                <a:lnTo>
                  <a:pt x="152" y="388"/>
                </a:lnTo>
                <a:lnTo>
                  <a:pt x="146" y="388"/>
                </a:lnTo>
                <a:lnTo>
                  <a:pt x="148" y="392"/>
                </a:lnTo>
                <a:lnTo>
                  <a:pt x="145" y="393"/>
                </a:lnTo>
                <a:lnTo>
                  <a:pt x="146" y="385"/>
                </a:lnTo>
                <a:lnTo>
                  <a:pt x="144" y="384"/>
                </a:lnTo>
                <a:lnTo>
                  <a:pt x="139" y="388"/>
                </a:lnTo>
                <a:lnTo>
                  <a:pt x="134" y="388"/>
                </a:lnTo>
                <a:lnTo>
                  <a:pt x="129" y="396"/>
                </a:lnTo>
                <a:lnTo>
                  <a:pt x="127" y="393"/>
                </a:lnTo>
                <a:lnTo>
                  <a:pt x="121" y="405"/>
                </a:lnTo>
                <a:lnTo>
                  <a:pt x="121" y="398"/>
                </a:lnTo>
                <a:lnTo>
                  <a:pt x="118" y="402"/>
                </a:lnTo>
                <a:lnTo>
                  <a:pt x="114" y="398"/>
                </a:lnTo>
                <a:lnTo>
                  <a:pt x="109" y="406"/>
                </a:lnTo>
                <a:lnTo>
                  <a:pt x="103" y="408"/>
                </a:lnTo>
                <a:lnTo>
                  <a:pt x="103" y="411"/>
                </a:lnTo>
                <a:lnTo>
                  <a:pt x="99" y="405"/>
                </a:lnTo>
                <a:lnTo>
                  <a:pt x="96" y="403"/>
                </a:lnTo>
                <a:lnTo>
                  <a:pt x="89" y="409"/>
                </a:lnTo>
                <a:lnTo>
                  <a:pt x="83" y="409"/>
                </a:lnTo>
                <a:lnTo>
                  <a:pt x="82" y="413"/>
                </a:lnTo>
                <a:lnTo>
                  <a:pt x="78" y="411"/>
                </a:lnTo>
                <a:lnTo>
                  <a:pt x="73" y="418"/>
                </a:lnTo>
                <a:lnTo>
                  <a:pt x="73" y="425"/>
                </a:lnTo>
                <a:lnTo>
                  <a:pt x="71" y="428"/>
                </a:lnTo>
                <a:lnTo>
                  <a:pt x="67" y="426"/>
                </a:lnTo>
                <a:lnTo>
                  <a:pt x="64" y="429"/>
                </a:lnTo>
                <a:lnTo>
                  <a:pt x="60" y="428"/>
                </a:lnTo>
                <a:lnTo>
                  <a:pt x="58" y="435"/>
                </a:lnTo>
                <a:lnTo>
                  <a:pt x="62" y="439"/>
                </a:lnTo>
                <a:lnTo>
                  <a:pt x="55" y="445"/>
                </a:lnTo>
                <a:lnTo>
                  <a:pt x="55" y="448"/>
                </a:lnTo>
                <a:lnTo>
                  <a:pt x="44" y="452"/>
                </a:lnTo>
                <a:lnTo>
                  <a:pt x="41" y="469"/>
                </a:lnTo>
                <a:lnTo>
                  <a:pt x="39" y="469"/>
                </a:lnTo>
                <a:lnTo>
                  <a:pt x="32" y="480"/>
                </a:lnTo>
                <a:lnTo>
                  <a:pt x="22" y="473"/>
                </a:lnTo>
                <a:lnTo>
                  <a:pt x="23" y="462"/>
                </a:lnTo>
                <a:lnTo>
                  <a:pt x="9" y="445"/>
                </a:lnTo>
                <a:lnTo>
                  <a:pt x="11" y="428"/>
                </a:lnTo>
                <a:lnTo>
                  <a:pt x="8" y="400"/>
                </a:lnTo>
                <a:lnTo>
                  <a:pt x="6" y="347"/>
                </a:lnTo>
                <a:lnTo>
                  <a:pt x="4" y="296"/>
                </a:lnTo>
                <a:lnTo>
                  <a:pt x="0" y="235"/>
                </a:lnTo>
                <a:lnTo>
                  <a:pt x="7" y="234"/>
                </a:lnTo>
                <a:lnTo>
                  <a:pt x="7" y="231"/>
                </a:lnTo>
                <a:lnTo>
                  <a:pt x="14" y="234"/>
                </a:lnTo>
                <a:lnTo>
                  <a:pt x="17" y="243"/>
                </a:lnTo>
                <a:lnTo>
                  <a:pt x="21" y="243"/>
                </a:lnTo>
                <a:lnTo>
                  <a:pt x="21" y="238"/>
                </a:lnTo>
                <a:lnTo>
                  <a:pt x="24" y="222"/>
                </a:lnTo>
                <a:lnTo>
                  <a:pt x="35" y="227"/>
                </a:lnTo>
                <a:lnTo>
                  <a:pt x="39" y="225"/>
                </a:lnTo>
                <a:lnTo>
                  <a:pt x="30" y="213"/>
                </a:lnTo>
                <a:lnTo>
                  <a:pt x="44" y="196"/>
                </a:lnTo>
                <a:lnTo>
                  <a:pt x="57" y="190"/>
                </a:lnTo>
                <a:lnTo>
                  <a:pt x="55" y="182"/>
                </a:lnTo>
                <a:lnTo>
                  <a:pt x="68" y="171"/>
                </a:lnTo>
                <a:lnTo>
                  <a:pt x="70" y="166"/>
                </a:lnTo>
                <a:lnTo>
                  <a:pt x="63" y="163"/>
                </a:lnTo>
                <a:lnTo>
                  <a:pt x="66" y="160"/>
                </a:lnTo>
                <a:lnTo>
                  <a:pt x="63" y="157"/>
                </a:lnTo>
                <a:lnTo>
                  <a:pt x="67" y="153"/>
                </a:lnTo>
                <a:lnTo>
                  <a:pt x="65" y="151"/>
                </a:lnTo>
                <a:lnTo>
                  <a:pt x="70" y="144"/>
                </a:lnTo>
                <a:lnTo>
                  <a:pt x="65" y="139"/>
                </a:lnTo>
                <a:lnTo>
                  <a:pt x="74" y="121"/>
                </a:lnTo>
                <a:lnTo>
                  <a:pt x="85" y="114"/>
                </a:lnTo>
                <a:lnTo>
                  <a:pt x="87" y="97"/>
                </a:lnTo>
                <a:lnTo>
                  <a:pt x="90" y="83"/>
                </a:lnTo>
                <a:lnTo>
                  <a:pt x="153" y="0"/>
                </a:lnTo>
                <a:lnTo>
                  <a:pt x="168" y="4"/>
                </a:lnTo>
                <a:lnTo>
                  <a:pt x="167" y="23"/>
                </a:lnTo>
                <a:lnTo>
                  <a:pt x="179" y="31"/>
                </a:lnTo>
                <a:lnTo>
                  <a:pt x="194" y="24"/>
                </a:lnTo>
                <a:lnTo>
                  <a:pt x="203" y="23"/>
                </a:lnTo>
                <a:lnTo>
                  <a:pt x="206" y="19"/>
                </a:lnTo>
                <a:lnTo>
                  <a:pt x="222" y="19"/>
                </a:lnTo>
                <a:lnTo>
                  <a:pt x="223" y="12"/>
                </a:lnTo>
                <a:lnTo>
                  <a:pt x="225" y="11"/>
                </a:lnTo>
                <a:lnTo>
                  <a:pt x="240" y="15"/>
                </a:lnTo>
                <a:lnTo>
                  <a:pt x="257" y="28"/>
                </a:lnTo>
                <a:lnTo>
                  <a:pt x="262" y="39"/>
                </a:lnTo>
                <a:lnTo>
                  <a:pt x="270" y="43"/>
                </a:lnTo>
                <a:lnTo>
                  <a:pt x="271" y="166"/>
                </a:lnTo>
                <a:lnTo>
                  <a:pt x="273" y="169"/>
                </a:lnTo>
                <a:lnTo>
                  <a:pt x="269" y="172"/>
                </a:lnTo>
                <a:lnTo>
                  <a:pt x="273" y="179"/>
                </a:lnTo>
                <a:lnTo>
                  <a:pt x="269" y="182"/>
                </a:lnTo>
                <a:lnTo>
                  <a:pt x="271" y="189"/>
                </a:lnTo>
                <a:lnTo>
                  <a:pt x="269" y="194"/>
                </a:lnTo>
                <a:lnTo>
                  <a:pt x="276" y="196"/>
                </a:lnTo>
                <a:lnTo>
                  <a:pt x="275" y="193"/>
                </a:lnTo>
                <a:lnTo>
                  <a:pt x="282" y="201"/>
                </a:lnTo>
                <a:lnTo>
                  <a:pt x="293" y="205"/>
                </a:lnTo>
                <a:lnTo>
                  <a:pt x="298" y="203"/>
                </a:lnTo>
                <a:lnTo>
                  <a:pt x="300" y="205"/>
                </a:lnTo>
                <a:lnTo>
                  <a:pt x="301" y="214"/>
                </a:lnTo>
                <a:lnTo>
                  <a:pt x="294" y="215"/>
                </a:lnTo>
                <a:lnTo>
                  <a:pt x="301" y="227"/>
                </a:lnTo>
                <a:lnTo>
                  <a:pt x="295" y="238"/>
                </a:lnTo>
                <a:lnTo>
                  <a:pt x="306" y="254"/>
                </a:lnTo>
                <a:lnTo>
                  <a:pt x="311" y="252"/>
                </a:lnTo>
                <a:lnTo>
                  <a:pt x="312" y="248"/>
                </a:lnTo>
                <a:lnTo>
                  <a:pt x="322" y="251"/>
                </a:lnTo>
                <a:lnTo>
                  <a:pt x="337" y="278"/>
                </a:lnTo>
                <a:lnTo>
                  <a:pt x="339" y="289"/>
                </a:lnTo>
                <a:lnTo>
                  <a:pt x="330" y="295"/>
                </a:lnTo>
                <a:lnTo>
                  <a:pt x="319" y="307"/>
                </a:lnTo>
                <a:lnTo>
                  <a:pt x="312" y="310"/>
                </a:lnTo>
                <a:lnTo>
                  <a:pt x="313" y="312"/>
                </a:lnTo>
                <a:lnTo>
                  <a:pt x="309" y="312"/>
                </a:lnTo>
                <a:lnTo>
                  <a:pt x="309" y="306"/>
                </a:lnTo>
                <a:lnTo>
                  <a:pt x="303" y="311"/>
                </a:lnTo>
                <a:lnTo>
                  <a:pt x="305" y="312"/>
                </a:lnTo>
                <a:lnTo>
                  <a:pt x="302" y="315"/>
                </a:lnTo>
                <a:lnTo>
                  <a:pt x="295" y="312"/>
                </a:lnTo>
                <a:lnTo>
                  <a:pt x="299" y="317"/>
                </a:lnTo>
                <a:lnTo>
                  <a:pt x="290" y="317"/>
                </a:lnTo>
                <a:lnTo>
                  <a:pt x="293" y="324"/>
                </a:lnTo>
                <a:lnTo>
                  <a:pt x="290" y="327"/>
                </a:lnTo>
                <a:lnTo>
                  <a:pt x="285" y="330"/>
                </a:lnTo>
                <a:lnTo>
                  <a:pt x="286" y="325"/>
                </a:lnTo>
                <a:lnTo>
                  <a:pt x="281" y="324"/>
                </a:lnTo>
                <a:lnTo>
                  <a:pt x="280" y="327"/>
                </a:lnTo>
                <a:lnTo>
                  <a:pt x="273" y="324"/>
                </a:lnTo>
                <a:lnTo>
                  <a:pt x="273" y="321"/>
                </a:lnTo>
                <a:lnTo>
                  <a:pt x="269" y="322"/>
                </a:lnTo>
                <a:lnTo>
                  <a:pt x="271" y="326"/>
                </a:lnTo>
                <a:lnTo>
                  <a:pt x="267" y="325"/>
                </a:lnTo>
                <a:lnTo>
                  <a:pt x="264" y="333"/>
                </a:lnTo>
                <a:lnTo>
                  <a:pt x="258" y="334"/>
                </a:lnTo>
                <a:lnTo>
                  <a:pt x="252" y="335"/>
                </a:lnTo>
                <a:lnTo>
                  <a:pt x="250" y="342"/>
                </a:lnTo>
                <a:lnTo>
                  <a:pt x="239" y="334"/>
                </a:lnTo>
                <a:lnTo>
                  <a:pt x="238" y="344"/>
                </a:lnTo>
                <a:lnTo>
                  <a:pt x="233" y="348"/>
                </a:lnTo>
                <a:lnTo>
                  <a:pt x="236" y="350"/>
                </a:lnTo>
                <a:lnTo>
                  <a:pt x="223" y="353"/>
                </a:lnTo>
                <a:lnTo>
                  <a:pt x="216" y="345"/>
                </a:lnTo>
                <a:lnTo>
                  <a:pt x="216" y="339"/>
                </a:lnTo>
                <a:lnTo>
                  <a:pt x="220" y="336"/>
                </a:lnTo>
                <a:lnTo>
                  <a:pt x="218" y="334"/>
                </a:lnTo>
                <a:lnTo>
                  <a:pt x="218" y="326"/>
                </a:lnTo>
                <a:lnTo>
                  <a:pt x="215" y="326"/>
                </a:lnTo>
                <a:lnTo>
                  <a:pt x="215" y="336"/>
                </a:lnTo>
                <a:lnTo>
                  <a:pt x="211" y="334"/>
                </a:lnTo>
                <a:lnTo>
                  <a:pt x="214" y="343"/>
                </a:lnTo>
                <a:lnTo>
                  <a:pt x="208" y="339"/>
                </a:lnTo>
                <a:lnTo>
                  <a:pt x="207" y="342"/>
                </a:lnTo>
                <a:lnTo>
                  <a:pt x="212" y="350"/>
                </a:lnTo>
                <a:lnTo>
                  <a:pt x="210" y="351"/>
                </a:lnTo>
                <a:lnTo>
                  <a:pt x="211" y="354"/>
                </a:lnTo>
                <a:lnTo>
                  <a:pt x="207" y="354"/>
                </a:lnTo>
                <a:lnTo>
                  <a:pt x="202" y="365"/>
                </a:lnTo>
                <a:lnTo>
                  <a:pt x="206" y="371"/>
                </a:lnTo>
                <a:lnTo>
                  <a:pt x="203" y="377"/>
                </a:lnTo>
                <a:lnTo>
                  <a:pt x="199" y="377"/>
                </a:lnTo>
                <a:lnTo>
                  <a:pt x="198" y="370"/>
                </a:lnTo>
                <a:lnTo>
                  <a:pt x="201" y="367"/>
                </a:lnTo>
                <a:lnTo>
                  <a:pt x="195" y="365"/>
                </a:lnTo>
                <a:lnTo>
                  <a:pt x="191" y="347"/>
                </a:lnTo>
                <a:lnTo>
                  <a:pt x="185" y="344"/>
                </a:lnTo>
                <a:lnTo>
                  <a:pt x="188" y="322"/>
                </a:lnTo>
                <a:lnTo>
                  <a:pt x="181" y="33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0" name="Freeform 63"/>
          <p:cNvSpPr>
            <a:spLocks/>
          </p:cNvSpPr>
          <p:nvPr/>
        </p:nvSpPr>
        <p:spPr bwMode="auto">
          <a:xfrm>
            <a:off x="11605260" y="2973363"/>
            <a:ext cx="20955" cy="40164"/>
          </a:xfrm>
          <a:custGeom>
            <a:avLst/>
            <a:gdLst>
              <a:gd name="T0" fmla="*/ 10 w 14"/>
              <a:gd name="T1" fmla="*/ 10 h 26"/>
              <a:gd name="T2" fmla="*/ 13 w 14"/>
              <a:gd name="T3" fmla="*/ 13 h 26"/>
              <a:gd name="T4" fmla="*/ 10 w 14"/>
              <a:gd name="T5" fmla="*/ 15 h 26"/>
              <a:gd name="T6" fmla="*/ 14 w 14"/>
              <a:gd name="T7" fmla="*/ 20 h 26"/>
              <a:gd name="T8" fmla="*/ 13 w 14"/>
              <a:gd name="T9" fmla="*/ 24 h 26"/>
              <a:gd name="T10" fmla="*/ 12 w 14"/>
              <a:gd name="T11" fmla="*/ 26 h 26"/>
              <a:gd name="T12" fmla="*/ 3 w 14"/>
              <a:gd name="T13" fmla="*/ 25 h 26"/>
              <a:gd name="T14" fmla="*/ 1 w 14"/>
              <a:gd name="T15" fmla="*/ 22 h 26"/>
              <a:gd name="T16" fmla="*/ 3 w 14"/>
              <a:gd name="T17" fmla="*/ 15 h 26"/>
              <a:gd name="T18" fmla="*/ 0 w 14"/>
              <a:gd name="T19" fmla="*/ 17 h 26"/>
              <a:gd name="T20" fmla="*/ 1 w 14"/>
              <a:gd name="T21" fmla="*/ 14 h 26"/>
              <a:gd name="T22" fmla="*/ 10 w 14"/>
              <a:gd name="T23" fmla="*/ 7 h 26"/>
              <a:gd name="T24" fmla="*/ 7 w 14"/>
              <a:gd name="T25" fmla="*/ 0 h 26"/>
              <a:gd name="T26" fmla="*/ 9 w 14"/>
              <a:gd name="T27" fmla="*/ 0 h 26"/>
              <a:gd name="T28" fmla="*/ 14 w 14"/>
              <a:gd name="T29" fmla="*/ 5 h 26"/>
              <a:gd name="T30" fmla="*/ 13 w 14"/>
              <a:gd name="T31" fmla="*/ 9 h 26"/>
              <a:gd name="T32" fmla="*/ 10 w 14"/>
              <a:gd name="T33" fmla="*/ 10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4" h="26">
                <a:moveTo>
                  <a:pt x="10" y="10"/>
                </a:moveTo>
                <a:lnTo>
                  <a:pt x="13" y="13"/>
                </a:lnTo>
                <a:lnTo>
                  <a:pt x="10" y="15"/>
                </a:lnTo>
                <a:lnTo>
                  <a:pt x="14" y="20"/>
                </a:lnTo>
                <a:lnTo>
                  <a:pt x="13" y="24"/>
                </a:lnTo>
                <a:lnTo>
                  <a:pt x="12" y="26"/>
                </a:lnTo>
                <a:lnTo>
                  <a:pt x="3" y="25"/>
                </a:lnTo>
                <a:lnTo>
                  <a:pt x="1" y="22"/>
                </a:lnTo>
                <a:lnTo>
                  <a:pt x="3" y="15"/>
                </a:lnTo>
                <a:lnTo>
                  <a:pt x="0" y="17"/>
                </a:lnTo>
                <a:lnTo>
                  <a:pt x="1" y="14"/>
                </a:lnTo>
                <a:lnTo>
                  <a:pt x="10" y="7"/>
                </a:lnTo>
                <a:lnTo>
                  <a:pt x="7" y="0"/>
                </a:lnTo>
                <a:lnTo>
                  <a:pt x="9" y="0"/>
                </a:lnTo>
                <a:lnTo>
                  <a:pt x="14" y="5"/>
                </a:lnTo>
                <a:lnTo>
                  <a:pt x="13" y="9"/>
                </a:lnTo>
                <a:lnTo>
                  <a:pt x="10" y="1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1" name="Freeform 64"/>
          <p:cNvSpPr>
            <a:spLocks/>
          </p:cNvSpPr>
          <p:nvPr/>
        </p:nvSpPr>
        <p:spPr bwMode="auto">
          <a:xfrm>
            <a:off x="11659393" y="2980348"/>
            <a:ext cx="22701" cy="20955"/>
          </a:xfrm>
          <a:custGeom>
            <a:avLst/>
            <a:gdLst>
              <a:gd name="T0" fmla="*/ 3 w 15"/>
              <a:gd name="T1" fmla="*/ 0 h 14"/>
              <a:gd name="T2" fmla="*/ 15 w 15"/>
              <a:gd name="T3" fmla="*/ 14 h 14"/>
              <a:gd name="T4" fmla="*/ 12 w 15"/>
              <a:gd name="T5" fmla="*/ 14 h 14"/>
              <a:gd name="T6" fmla="*/ 10 w 15"/>
              <a:gd name="T7" fmla="*/ 9 h 14"/>
              <a:gd name="T8" fmla="*/ 3 w 15"/>
              <a:gd name="T9" fmla="*/ 14 h 14"/>
              <a:gd name="T10" fmla="*/ 0 w 15"/>
              <a:gd name="T11" fmla="*/ 13 h 14"/>
              <a:gd name="T12" fmla="*/ 4 w 15"/>
              <a:gd name="T13" fmla="*/ 4 h 14"/>
              <a:gd name="T14" fmla="*/ 3 w 15"/>
              <a:gd name="T15" fmla="*/ 0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 h="14">
                <a:moveTo>
                  <a:pt x="3" y="0"/>
                </a:moveTo>
                <a:lnTo>
                  <a:pt x="15" y="14"/>
                </a:lnTo>
                <a:lnTo>
                  <a:pt x="12" y="14"/>
                </a:lnTo>
                <a:lnTo>
                  <a:pt x="10" y="9"/>
                </a:lnTo>
                <a:lnTo>
                  <a:pt x="3" y="14"/>
                </a:lnTo>
                <a:lnTo>
                  <a:pt x="0" y="13"/>
                </a:lnTo>
                <a:lnTo>
                  <a:pt x="4" y="4"/>
                </a:lnTo>
                <a:lnTo>
                  <a:pt x="3"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2" name="Freeform 65"/>
          <p:cNvSpPr>
            <a:spLocks/>
          </p:cNvSpPr>
          <p:nvPr/>
        </p:nvSpPr>
        <p:spPr bwMode="auto">
          <a:xfrm>
            <a:off x="11603513" y="2952408"/>
            <a:ext cx="12223" cy="27940"/>
          </a:xfrm>
          <a:custGeom>
            <a:avLst/>
            <a:gdLst>
              <a:gd name="T0" fmla="*/ 7 w 9"/>
              <a:gd name="T1" fmla="*/ 0 h 19"/>
              <a:gd name="T2" fmla="*/ 9 w 9"/>
              <a:gd name="T3" fmla="*/ 3 h 19"/>
              <a:gd name="T4" fmla="*/ 4 w 9"/>
              <a:gd name="T5" fmla="*/ 16 h 19"/>
              <a:gd name="T6" fmla="*/ 1 w 9"/>
              <a:gd name="T7" fmla="*/ 19 h 19"/>
              <a:gd name="T8" fmla="*/ 0 w 9"/>
              <a:gd name="T9" fmla="*/ 15 h 19"/>
              <a:gd name="T10" fmla="*/ 7 w 9"/>
              <a:gd name="T11" fmla="*/ 0 h 19"/>
            </a:gdLst>
            <a:ahLst/>
            <a:cxnLst>
              <a:cxn ang="0">
                <a:pos x="T0" y="T1"/>
              </a:cxn>
              <a:cxn ang="0">
                <a:pos x="T2" y="T3"/>
              </a:cxn>
              <a:cxn ang="0">
                <a:pos x="T4" y="T5"/>
              </a:cxn>
              <a:cxn ang="0">
                <a:pos x="T6" y="T7"/>
              </a:cxn>
              <a:cxn ang="0">
                <a:pos x="T8" y="T9"/>
              </a:cxn>
              <a:cxn ang="0">
                <a:pos x="T10" y="T11"/>
              </a:cxn>
            </a:cxnLst>
            <a:rect l="0" t="0" r="r" b="b"/>
            <a:pathLst>
              <a:path w="9" h="19">
                <a:moveTo>
                  <a:pt x="7" y="0"/>
                </a:moveTo>
                <a:lnTo>
                  <a:pt x="9" y="3"/>
                </a:lnTo>
                <a:lnTo>
                  <a:pt x="4" y="16"/>
                </a:lnTo>
                <a:lnTo>
                  <a:pt x="1" y="19"/>
                </a:lnTo>
                <a:lnTo>
                  <a:pt x="0" y="15"/>
                </a:lnTo>
                <a:lnTo>
                  <a:pt x="7"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3" name="Freeform 66"/>
          <p:cNvSpPr>
            <a:spLocks/>
          </p:cNvSpPr>
          <p:nvPr/>
        </p:nvSpPr>
        <p:spPr bwMode="auto">
          <a:xfrm>
            <a:off x="9377045" y="2720156"/>
            <a:ext cx="550068" cy="681037"/>
          </a:xfrm>
          <a:custGeom>
            <a:avLst/>
            <a:gdLst>
              <a:gd name="T0" fmla="*/ 101 w 361"/>
              <a:gd name="T1" fmla="*/ 100 h 446"/>
              <a:gd name="T2" fmla="*/ 108 w 361"/>
              <a:gd name="T3" fmla="*/ 101 h 446"/>
              <a:gd name="T4" fmla="*/ 106 w 361"/>
              <a:gd name="T5" fmla="*/ 113 h 446"/>
              <a:gd name="T6" fmla="*/ 117 w 361"/>
              <a:gd name="T7" fmla="*/ 63 h 446"/>
              <a:gd name="T8" fmla="*/ 132 w 361"/>
              <a:gd name="T9" fmla="*/ 46 h 446"/>
              <a:gd name="T10" fmla="*/ 156 w 361"/>
              <a:gd name="T11" fmla="*/ 42 h 446"/>
              <a:gd name="T12" fmla="*/ 141 w 361"/>
              <a:gd name="T13" fmla="*/ 33 h 446"/>
              <a:gd name="T14" fmla="*/ 143 w 361"/>
              <a:gd name="T15" fmla="*/ 2 h 446"/>
              <a:gd name="T16" fmla="*/ 171 w 361"/>
              <a:gd name="T17" fmla="*/ 0 h 446"/>
              <a:gd name="T18" fmla="*/ 214 w 361"/>
              <a:gd name="T19" fmla="*/ 17 h 446"/>
              <a:gd name="T20" fmla="*/ 246 w 361"/>
              <a:gd name="T21" fmla="*/ 40 h 446"/>
              <a:gd name="T22" fmla="*/ 272 w 361"/>
              <a:gd name="T23" fmla="*/ 46 h 446"/>
              <a:gd name="T24" fmla="*/ 281 w 361"/>
              <a:gd name="T25" fmla="*/ 63 h 446"/>
              <a:gd name="T26" fmla="*/ 280 w 361"/>
              <a:gd name="T27" fmla="*/ 78 h 446"/>
              <a:gd name="T28" fmla="*/ 277 w 361"/>
              <a:gd name="T29" fmla="*/ 93 h 446"/>
              <a:gd name="T30" fmla="*/ 286 w 361"/>
              <a:gd name="T31" fmla="*/ 139 h 446"/>
              <a:gd name="T32" fmla="*/ 272 w 361"/>
              <a:gd name="T33" fmla="*/ 164 h 446"/>
              <a:gd name="T34" fmla="*/ 258 w 361"/>
              <a:gd name="T35" fmla="*/ 190 h 446"/>
              <a:gd name="T36" fmla="*/ 238 w 361"/>
              <a:gd name="T37" fmla="*/ 204 h 446"/>
              <a:gd name="T38" fmla="*/ 255 w 361"/>
              <a:gd name="T39" fmla="*/ 239 h 446"/>
              <a:gd name="T40" fmla="*/ 273 w 361"/>
              <a:gd name="T41" fmla="*/ 226 h 446"/>
              <a:gd name="T42" fmla="*/ 275 w 361"/>
              <a:gd name="T43" fmla="*/ 215 h 446"/>
              <a:gd name="T44" fmla="*/ 285 w 361"/>
              <a:gd name="T45" fmla="*/ 208 h 446"/>
              <a:gd name="T46" fmla="*/ 291 w 361"/>
              <a:gd name="T47" fmla="*/ 197 h 446"/>
              <a:gd name="T48" fmla="*/ 320 w 361"/>
              <a:gd name="T49" fmla="*/ 187 h 446"/>
              <a:gd name="T50" fmla="*/ 345 w 361"/>
              <a:gd name="T51" fmla="*/ 228 h 446"/>
              <a:gd name="T52" fmla="*/ 361 w 361"/>
              <a:gd name="T53" fmla="*/ 306 h 446"/>
              <a:gd name="T54" fmla="*/ 353 w 361"/>
              <a:gd name="T55" fmla="*/ 343 h 446"/>
              <a:gd name="T56" fmla="*/ 338 w 361"/>
              <a:gd name="T57" fmla="*/ 356 h 446"/>
              <a:gd name="T58" fmla="*/ 343 w 361"/>
              <a:gd name="T59" fmla="*/ 340 h 446"/>
              <a:gd name="T60" fmla="*/ 327 w 361"/>
              <a:gd name="T61" fmla="*/ 346 h 446"/>
              <a:gd name="T62" fmla="*/ 326 w 361"/>
              <a:gd name="T63" fmla="*/ 351 h 446"/>
              <a:gd name="T64" fmla="*/ 305 w 361"/>
              <a:gd name="T65" fmla="*/ 381 h 446"/>
              <a:gd name="T66" fmla="*/ 297 w 361"/>
              <a:gd name="T67" fmla="*/ 410 h 446"/>
              <a:gd name="T68" fmla="*/ 285 w 361"/>
              <a:gd name="T69" fmla="*/ 426 h 446"/>
              <a:gd name="T70" fmla="*/ 250 w 361"/>
              <a:gd name="T71" fmla="*/ 443 h 446"/>
              <a:gd name="T72" fmla="*/ 198 w 361"/>
              <a:gd name="T73" fmla="*/ 445 h 446"/>
              <a:gd name="T74" fmla="*/ 133 w 361"/>
              <a:gd name="T75" fmla="*/ 439 h 446"/>
              <a:gd name="T76" fmla="*/ 87 w 361"/>
              <a:gd name="T77" fmla="*/ 439 h 446"/>
              <a:gd name="T78" fmla="*/ 24 w 361"/>
              <a:gd name="T79" fmla="*/ 439 h 446"/>
              <a:gd name="T80" fmla="*/ 27 w 361"/>
              <a:gd name="T81" fmla="*/ 400 h 446"/>
              <a:gd name="T82" fmla="*/ 50 w 361"/>
              <a:gd name="T83" fmla="*/ 329 h 446"/>
              <a:gd name="T84" fmla="*/ 29 w 361"/>
              <a:gd name="T85" fmla="*/ 252 h 446"/>
              <a:gd name="T86" fmla="*/ 25 w 361"/>
              <a:gd name="T87" fmla="*/ 188 h 446"/>
              <a:gd name="T88" fmla="*/ 48 w 361"/>
              <a:gd name="T89" fmla="*/ 138 h 446"/>
              <a:gd name="T90" fmla="*/ 61 w 361"/>
              <a:gd name="T91" fmla="*/ 110 h 446"/>
              <a:gd name="T92" fmla="*/ 73 w 361"/>
              <a:gd name="T93" fmla="*/ 89 h 446"/>
              <a:gd name="T94" fmla="*/ 98 w 361"/>
              <a:gd name="T95" fmla="*/ 65 h 446"/>
              <a:gd name="T96" fmla="*/ 106 w 361"/>
              <a:gd name="T97" fmla="*/ 65 h 446"/>
              <a:gd name="T98" fmla="*/ 99 w 361"/>
              <a:gd name="T99" fmla="*/ 72 h 446"/>
              <a:gd name="T100" fmla="*/ 100 w 361"/>
              <a:gd name="T101" fmla="*/ 87 h 446"/>
              <a:gd name="T102" fmla="*/ 96 w 361"/>
              <a:gd name="T103" fmla="*/ 110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61" h="446">
                <a:moveTo>
                  <a:pt x="100" y="111"/>
                </a:moveTo>
                <a:lnTo>
                  <a:pt x="104" y="101"/>
                </a:lnTo>
                <a:lnTo>
                  <a:pt x="101" y="100"/>
                </a:lnTo>
                <a:lnTo>
                  <a:pt x="109" y="87"/>
                </a:lnTo>
                <a:lnTo>
                  <a:pt x="111" y="90"/>
                </a:lnTo>
                <a:lnTo>
                  <a:pt x="108" y="101"/>
                </a:lnTo>
                <a:lnTo>
                  <a:pt x="103" y="106"/>
                </a:lnTo>
                <a:lnTo>
                  <a:pt x="102" y="112"/>
                </a:lnTo>
                <a:lnTo>
                  <a:pt x="106" y="113"/>
                </a:lnTo>
                <a:lnTo>
                  <a:pt x="113" y="101"/>
                </a:lnTo>
                <a:lnTo>
                  <a:pt x="118" y="85"/>
                </a:lnTo>
                <a:lnTo>
                  <a:pt x="117" y="63"/>
                </a:lnTo>
                <a:lnTo>
                  <a:pt x="120" y="54"/>
                </a:lnTo>
                <a:lnTo>
                  <a:pt x="124" y="51"/>
                </a:lnTo>
                <a:lnTo>
                  <a:pt x="132" y="46"/>
                </a:lnTo>
                <a:lnTo>
                  <a:pt x="141" y="46"/>
                </a:lnTo>
                <a:lnTo>
                  <a:pt x="150" y="45"/>
                </a:lnTo>
                <a:lnTo>
                  <a:pt x="156" y="42"/>
                </a:lnTo>
                <a:lnTo>
                  <a:pt x="155" y="39"/>
                </a:lnTo>
                <a:lnTo>
                  <a:pt x="146" y="38"/>
                </a:lnTo>
                <a:lnTo>
                  <a:pt x="141" y="33"/>
                </a:lnTo>
                <a:lnTo>
                  <a:pt x="139" y="22"/>
                </a:lnTo>
                <a:lnTo>
                  <a:pt x="154" y="7"/>
                </a:lnTo>
                <a:lnTo>
                  <a:pt x="143" y="2"/>
                </a:lnTo>
                <a:lnTo>
                  <a:pt x="164" y="4"/>
                </a:lnTo>
                <a:lnTo>
                  <a:pt x="166" y="0"/>
                </a:lnTo>
                <a:lnTo>
                  <a:pt x="171" y="0"/>
                </a:lnTo>
                <a:lnTo>
                  <a:pt x="193" y="14"/>
                </a:lnTo>
                <a:lnTo>
                  <a:pt x="204" y="13"/>
                </a:lnTo>
                <a:lnTo>
                  <a:pt x="214" y="17"/>
                </a:lnTo>
                <a:lnTo>
                  <a:pt x="224" y="32"/>
                </a:lnTo>
                <a:lnTo>
                  <a:pt x="236" y="32"/>
                </a:lnTo>
                <a:lnTo>
                  <a:pt x="246" y="40"/>
                </a:lnTo>
                <a:lnTo>
                  <a:pt x="254" y="40"/>
                </a:lnTo>
                <a:lnTo>
                  <a:pt x="261" y="46"/>
                </a:lnTo>
                <a:lnTo>
                  <a:pt x="272" y="46"/>
                </a:lnTo>
                <a:lnTo>
                  <a:pt x="281" y="56"/>
                </a:lnTo>
                <a:lnTo>
                  <a:pt x="279" y="59"/>
                </a:lnTo>
                <a:lnTo>
                  <a:pt x="281" y="63"/>
                </a:lnTo>
                <a:lnTo>
                  <a:pt x="287" y="70"/>
                </a:lnTo>
                <a:lnTo>
                  <a:pt x="291" y="83"/>
                </a:lnTo>
                <a:lnTo>
                  <a:pt x="280" y="78"/>
                </a:lnTo>
                <a:lnTo>
                  <a:pt x="276" y="81"/>
                </a:lnTo>
                <a:lnTo>
                  <a:pt x="276" y="86"/>
                </a:lnTo>
                <a:lnTo>
                  <a:pt x="277" y="93"/>
                </a:lnTo>
                <a:lnTo>
                  <a:pt x="286" y="101"/>
                </a:lnTo>
                <a:lnTo>
                  <a:pt x="290" y="117"/>
                </a:lnTo>
                <a:lnTo>
                  <a:pt x="286" y="139"/>
                </a:lnTo>
                <a:lnTo>
                  <a:pt x="285" y="158"/>
                </a:lnTo>
                <a:lnTo>
                  <a:pt x="277" y="166"/>
                </a:lnTo>
                <a:lnTo>
                  <a:pt x="272" y="164"/>
                </a:lnTo>
                <a:lnTo>
                  <a:pt x="266" y="177"/>
                </a:lnTo>
                <a:lnTo>
                  <a:pt x="265" y="189"/>
                </a:lnTo>
                <a:lnTo>
                  <a:pt x="258" y="190"/>
                </a:lnTo>
                <a:lnTo>
                  <a:pt x="257" y="196"/>
                </a:lnTo>
                <a:lnTo>
                  <a:pt x="243" y="196"/>
                </a:lnTo>
                <a:lnTo>
                  <a:pt x="238" y="204"/>
                </a:lnTo>
                <a:lnTo>
                  <a:pt x="236" y="226"/>
                </a:lnTo>
                <a:lnTo>
                  <a:pt x="240" y="231"/>
                </a:lnTo>
                <a:lnTo>
                  <a:pt x="255" y="239"/>
                </a:lnTo>
                <a:lnTo>
                  <a:pt x="260" y="238"/>
                </a:lnTo>
                <a:lnTo>
                  <a:pt x="269" y="225"/>
                </a:lnTo>
                <a:lnTo>
                  <a:pt x="273" y="226"/>
                </a:lnTo>
                <a:lnTo>
                  <a:pt x="274" y="224"/>
                </a:lnTo>
                <a:lnTo>
                  <a:pt x="278" y="217"/>
                </a:lnTo>
                <a:lnTo>
                  <a:pt x="275" y="215"/>
                </a:lnTo>
                <a:lnTo>
                  <a:pt x="276" y="210"/>
                </a:lnTo>
                <a:lnTo>
                  <a:pt x="281" y="212"/>
                </a:lnTo>
                <a:lnTo>
                  <a:pt x="285" y="208"/>
                </a:lnTo>
                <a:lnTo>
                  <a:pt x="282" y="205"/>
                </a:lnTo>
                <a:lnTo>
                  <a:pt x="287" y="204"/>
                </a:lnTo>
                <a:lnTo>
                  <a:pt x="291" y="197"/>
                </a:lnTo>
                <a:lnTo>
                  <a:pt x="307" y="194"/>
                </a:lnTo>
                <a:lnTo>
                  <a:pt x="315" y="187"/>
                </a:lnTo>
                <a:lnTo>
                  <a:pt x="320" y="187"/>
                </a:lnTo>
                <a:lnTo>
                  <a:pt x="334" y="196"/>
                </a:lnTo>
                <a:lnTo>
                  <a:pt x="343" y="211"/>
                </a:lnTo>
                <a:lnTo>
                  <a:pt x="345" y="228"/>
                </a:lnTo>
                <a:lnTo>
                  <a:pt x="350" y="257"/>
                </a:lnTo>
                <a:lnTo>
                  <a:pt x="353" y="285"/>
                </a:lnTo>
                <a:lnTo>
                  <a:pt x="361" y="306"/>
                </a:lnTo>
                <a:lnTo>
                  <a:pt x="356" y="316"/>
                </a:lnTo>
                <a:lnTo>
                  <a:pt x="356" y="330"/>
                </a:lnTo>
                <a:lnTo>
                  <a:pt x="353" y="343"/>
                </a:lnTo>
                <a:lnTo>
                  <a:pt x="347" y="352"/>
                </a:lnTo>
                <a:lnTo>
                  <a:pt x="342" y="352"/>
                </a:lnTo>
                <a:lnTo>
                  <a:pt x="338" y="356"/>
                </a:lnTo>
                <a:lnTo>
                  <a:pt x="340" y="353"/>
                </a:lnTo>
                <a:lnTo>
                  <a:pt x="336" y="347"/>
                </a:lnTo>
                <a:lnTo>
                  <a:pt x="343" y="340"/>
                </a:lnTo>
                <a:lnTo>
                  <a:pt x="335" y="339"/>
                </a:lnTo>
                <a:lnTo>
                  <a:pt x="328" y="343"/>
                </a:lnTo>
                <a:lnTo>
                  <a:pt x="327" y="346"/>
                </a:lnTo>
                <a:lnTo>
                  <a:pt x="331" y="348"/>
                </a:lnTo>
                <a:lnTo>
                  <a:pt x="330" y="351"/>
                </a:lnTo>
                <a:lnTo>
                  <a:pt x="326" y="351"/>
                </a:lnTo>
                <a:lnTo>
                  <a:pt x="323" y="364"/>
                </a:lnTo>
                <a:lnTo>
                  <a:pt x="319" y="375"/>
                </a:lnTo>
                <a:lnTo>
                  <a:pt x="305" y="381"/>
                </a:lnTo>
                <a:lnTo>
                  <a:pt x="302" y="387"/>
                </a:lnTo>
                <a:lnTo>
                  <a:pt x="301" y="404"/>
                </a:lnTo>
                <a:lnTo>
                  <a:pt x="297" y="410"/>
                </a:lnTo>
                <a:lnTo>
                  <a:pt x="291" y="420"/>
                </a:lnTo>
                <a:lnTo>
                  <a:pt x="287" y="420"/>
                </a:lnTo>
                <a:lnTo>
                  <a:pt x="285" y="426"/>
                </a:lnTo>
                <a:lnTo>
                  <a:pt x="277" y="433"/>
                </a:lnTo>
                <a:lnTo>
                  <a:pt x="275" y="442"/>
                </a:lnTo>
                <a:lnTo>
                  <a:pt x="250" y="443"/>
                </a:lnTo>
                <a:lnTo>
                  <a:pt x="240" y="444"/>
                </a:lnTo>
                <a:lnTo>
                  <a:pt x="201" y="445"/>
                </a:lnTo>
                <a:lnTo>
                  <a:pt x="198" y="445"/>
                </a:lnTo>
                <a:lnTo>
                  <a:pt x="165" y="446"/>
                </a:lnTo>
                <a:lnTo>
                  <a:pt x="163" y="439"/>
                </a:lnTo>
                <a:lnTo>
                  <a:pt x="133" y="439"/>
                </a:lnTo>
                <a:lnTo>
                  <a:pt x="125" y="439"/>
                </a:lnTo>
                <a:lnTo>
                  <a:pt x="95" y="439"/>
                </a:lnTo>
                <a:lnTo>
                  <a:pt x="87" y="439"/>
                </a:lnTo>
                <a:lnTo>
                  <a:pt x="62" y="439"/>
                </a:lnTo>
                <a:lnTo>
                  <a:pt x="49" y="439"/>
                </a:lnTo>
                <a:lnTo>
                  <a:pt x="24" y="439"/>
                </a:lnTo>
                <a:lnTo>
                  <a:pt x="0" y="439"/>
                </a:lnTo>
                <a:lnTo>
                  <a:pt x="17" y="424"/>
                </a:lnTo>
                <a:lnTo>
                  <a:pt x="27" y="400"/>
                </a:lnTo>
                <a:lnTo>
                  <a:pt x="37" y="386"/>
                </a:lnTo>
                <a:lnTo>
                  <a:pt x="45" y="367"/>
                </a:lnTo>
                <a:lnTo>
                  <a:pt x="50" y="329"/>
                </a:lnTo>
                <a:lnTo>
                  <a:pt x="49" y="305"/>
                </a:lnTo>
                <a:lnTo>
                  <a:pt x="45" y="291"/>
                </a:lnTo>
                <a:lnTo>
                  <a:pt x="29" y="252"/>
                </a:lnTo>
                <a:lnTo>
                  <a:pt x="23" y="233"/>
                </a:lnTo>
                <a:lnTo>
                  <a:pt x="32" y="214"/>
                </a:lnTo>
                <a:lnTo>
                  <a:pt x="25" y="188"/>
                </a:lnTo>
                <a:lnTo>
                  <a:pt x="35" y="175"/>
                </a:lnTo>
                <a:lnTo>
                  <a:pt x="45" y="156"/>
                </a:lnTo>
                <a:lnTo>
                  <a:pt x="48" y="138"/>
                </a:lnTo>
                <a:lnTo>
                  <a:pt x="46" y="119"/>
                </a:lnTo>
                <a:lnTo>
                  <a:pt x="59" y="114"/>
                </a:lnTo>
                <a:lnTo>
                  <a:pt x="61" y="110"/>
                </a:lnTo>
                <a:lnTo>
                  <a:pt x="62" y="96"/>
                </a:lnTo>
                <a:lnTo>
                  <a:pt x="68" y="96"/>
                </a:lnTo>
                <a:lnTo>
                  <a:pt x="73" y="89"/>
                </a:lnTo>
                <a:lnTo>
                  <a:pt x="78" y="92"/>
                </a:lnTo>
                <a:lnTo>
                  <a:pt x="83" y="91"/>
                </a:lnTo>
                <a:lnTo>
                  <a:pt x="98" y="65"/>
                </a:lnTo>
                <a:lnTo>
                  <a:pt x="101" y="66"/>
                </a:lnTo>
                <a:lnTo>
                  <a:pt x="104" y="63"/>
                </a:lnTo>
                <a:lnTo>
                  <a:pt x="106" y="65"/>
                </a:lnTo>
                <a:lnTo>
                  <a:pt x="103" y="71"/>
                </a:lnTo>
                <a:lnTo>
                  <a:pt x="101" y="69"/>
                </a:lnTo>
                <a:lnTo>
                  <a:pt x="99" y="72"/>
                </a:lnTo>
                <a:lnTo>
                  <a:pt x="103" y="81"/>
                </a:lnTo>
                <a:lnTo>
                  <a:pt x="96" y="88"/>
                </a:lnTo>
                <a:lnTo>
                  <a:pt x="100" y="87"/>
                </a:lnTo>
                <a:lnTo>
                  <a:pt x="100" y="94"/>
                </a:lnTo>
                <a:lnTo>
                  <a:pt x="96" y="99"/>
                </a:lnTo>
                <a:lnTo>
                  <a:pt x="96" y="110"/>
                </a:lnTo>
                <a:lnTo>
                  <a:pt x="100" y="11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4" name="Freeform 67"/>
          <p:cNvSpPr>
            <a:spLocks/>
          </p:cNvSpPr>
          <p:nvPr/>
        </p:nvSpPr>
        <p:spPr bwMode="auto">
          <a:xfrm>
            <a:off x="8930005" y="2437263"/>
            <a:ext cx="864393" cy="396399"/>
          </a:xfrm>
          <a:custGeom>
            <a:avLst/>
            <a:gdLst>
              <a:gd name="T0" fmla="*/ 481 w 568"/>
              <a:gd name="T1" fmla="*/ 166 h 260"/>
              <a:gd name="T2" fmla="*/ 469 w 568"/>
              <a:gd name="T3" fmla="*/ 164 h 260"/>
              <a:gd name="T4" fmla="*/ 463 w 568"/>
              <a:gd name="T5" fmla="*/ 179 h 260"/>
              <a:gd name="T6" fmla="*/ 412 w 568"/>
              <a:gd name="T7" fmla="*/ 153 h 260"/>
              <a:gd name="T8" fmla="*/ 389 w 568"/>
              <a:gd name="T9" fmla="*/ 165 h 260"/>
              <a:gd name="T10" fmla="*/ 368 w 568"/>
              <a:gd name="T11" fmla="*/ 170 h 260"/>
              <a:gd name="T12" fmla="*/ 335 w 568"/>
              <a:gd name="T13" fmla="*/ 171 h 260"/>
              <a:gd name="T14" fmla="*/ 323 w 568"/>
              <a:gd name="T15" fmla="*/ 188 h 260"/>
              <a:gd name="T16" fmla="*/ 314 w 568"/>
              <a:gd name="T17" fmla="*/ 193 h 260"/>
              <a:gd name="T18" fmla="*/ 311 w 568"/>
              <a:gd name="T19" fmla="*/ 205 h 260"/>
              <a:gd name="T20" fmla="*/ 309 w 568"/>
              <a:gd name="T21" fmla="*/ 185 h 260"/>
              <a:gd name="T22" fmla="*/ 317 w 568"/>
              <a:gd name="T23" fmla="*/ 173 h 260"/>
              <a:gd name="T24" fmla="*/ 297 w 568"/>
              <a:gd name="T25" fmla="*/ 177 h 260"/>
              <a:gd name="T26" fmla="*/ 292 w 568"/>
              <a:gd name="T27" fmla="*/ 192 h 260"/>
              <a:gd name="T28" fmla="*/ 280 w 568"/>
              <a:gd name="T29" fmla="*/ 182 h 260"/>
              <a:gd name="T30" fmla="*/ 265 w 568"/>
              <a:gd name="T31" fmla="*/ 198 h 260"/>
              <a:gd name="T32" fmla="*/ 230 w 568"/>
              <a:gd name="T33" fmla="*/ 254 h 260"/>
              <a:gd name="T34" fmla="*/ 219 w 568"/>
              <a:gd name="T35" fmla="*/ 249 h 260"/>
              <a:gd name="T36" fmla="*/ 218 w 568"/>
              <a:gd name="T37" fmla="*/ 232 h 260"/>
              <a:gd name="T38" fmla="*/ 214 w 568"/>
              <a:gd name="T39" fmla="*/ 216 h 260"/>
              <a:gd name="T40" fmla="*/ 216 w 568"/>
              <a:gd name="T41" fmla="*/ 205 h 260"/>
              <a:gd name="T42" fmla="*/ 211 w 568"/>
              <a:gd name="T43" fmla="*/ 192 h 260"/>
              <a:gd name="T44" fmla="*/ 198 w 568"/>
              <a:gd name="T45" fmla="*/ 184 h 260"/>
              <a:gd name="T46" fmla="*/ 186 w 568"/>
              <a:gd name="T47" fmla="*/ 181 h 260"/>
              <a:gd name="T48" fmla="*/ 177 w 568"/>
              <a:gd name="T49" fmla="*/ 165 h 260"/>
              <a:gd name="T50" fmla="*/ 157 w 568"/>
              <a:gd name="T51" fmla="*/ 162 h 260"/>
              <a:gd name="T52" fmla="*/ 145 w 568"/>
              <a:gd name="T53" fmla="*/ 163 h 260"/>
              <a:gd name="T54" fmla="*/ 121 w 568"/>
              <a:gd name="T55" fmla="*/ 153 h 260"/>
              <a:gd name="T56" fmla="*/ 39 w 568"/>
              <a:gd name="T57" fmla="*/ 129 h 260"/>
              <a:gd name="T58" fmla="*/ 8 w 568"/>
              <a:gd name="T59" fmla="*/ 105 h 260"/>
              <a:gd name="T60" fmla="*/ 0 w 568"/>
              <a:gd name="T61" fmla="*/ 100 h 260"/>
              <a:gd name="T62" fmla="*/ 43 w 568"/>
              <a:gd name="T63" fmla="*/ 78 h 260"/>
              <a:gd name="T64" fmla="*/ 97 w 568"/>
              <a:gd name="T65" fmla="*/ 62 h 260"/>
              <a:gd name="T66" fmla="*/ 121 w 568"/>
              <a:gd name="T67" fmla="*/ 49 h 260"/>
              <a:gd name="T68" fmla="*/ 163 w 568"/>
              <a:gd name="T69" fmla="*/ 12 h 260"/>
              <a:gd name="T70" fmla="*/ 214 w 568"/>
              <a:gd name="T71" fmla="*/ 1 h 260"/>
              <a:gd name="T72" fmla="*/ 201 w 568"/>
              <a:gd name="T73" fmla="*/ 10 h 260"/>
              <a:gd name="T74" fmla="*/ 178 w 568"/>
              <a:gd name="T75" fmla="*/ 37 h 260"/>
              <a:gd name="T76" fmla="*/ 160 w 568"/>
              <a:gd name="T77" fmla="*/ 59 h 260"/>
              <a:gd name="T78" fmla="*/ 165 w 568"/>
              <a:gd name="T79" fmla="*/ 67 h 260"/>
              <a:gd name="T80" fmla="*/ 183 w 568"/>
              <a:gd name="T81" fmla="*/ 63 h 260"/>
              <a:gd name="T82" fmla="*/ 218 w 568"/>
              <a:gd name="T83" fmla="*/ 67 h 260"/>
              <a:gd name="T84" fmla="*/ 231 w 568"/>
              <a:gd name="T85" fmla="*/ 76 h 260"/>
              <a:gd name="T86" fmla="*/ 242 w 568"/>
              <a:gd name="T87" fmla="*/ 92 h 260"/>
              <a:gd name="T88" fmla="*/ 250 w 568"/>
              <a:gd name="T89" fmla="*/ 106 h 260"/>
              <a:gd name="T90" fmla="*/ 290 w 568"/>
              <a:gd name="T91" fmla="*/ 114 h 260"/>
              <a:gd name="T92" fmla="*/ 304 w 568"/>
              <a:gd name="T93" fmla="*/ 114 h 260"/>
              <a:gd name="T94" fmla="*/ 310 w 568"/>
              <a:gd name="T95" fmla="*/ 103 h 260"/>
              <a:gd name="T96" fmla="*/ 313 w 568"/>
              <a:gd name="T97" fmla="*/ 111 h 260"/>
              <a:gd name="T98" fmla="*/ 348 w 568"/>
              <a:gd name="T99" fmla="*/ 88 h 260"/>
              <a:gd name="T100" fmla="*/ 401 w 568"/>
              <a:gd name="T101" fmla="*/ 88 h 260"/>
              <a:gd name="T102" fmla="*/ 441 w 568"/>
              <a:gd name="T103" fmla="*/ 86 h 260"/>
              <a:gd name="T104" fmla="*/ 442 w 568"/>
              <a:gd name="T105" fmla="*/ 109 h 260"/>
              <a:gd name="T106" fmla="*/ 469 w 568"/>
              <a:gd name="T107" fmla="*/ 108 h 260"/>
              <a:gd name="T108" fmla="*/ 490 w 568"/>
              <a:gd name="T109" fmla="*/ 107 h 260"/>
              <a:gd name="T110" fmla="*/ 514 w 568"/>
              <a:gd name="T111" fmla="*/ 104 h 260"/>
              <a:gd name="T112" fmla="*/ 528 w 568"/>
              <a:gd name="T113" fmla="*/ 155 h 260"/>
              <a:gd name="T114" fmla="*/ 545 w 568"/>
              <a:gd name="T115" fmla="*/ 153 h 260"/>
              <a:gd name="T116" fmla="*/ 564 w 568"/>
              <a:gd name="T117" fmla="*/ 170 h 260"/>
              <a:gd name="T118" fmla="*/ 538 w 568"/>
              <a:gd name="T119" fmla="*/ 168 h 260"/>
              <a:gd name="T120" fmla="*/ 524 w 568"/>
              <a:gd name="T121" fmla="*/ 167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68" h="260">
                <a:moveTo>
                  <a:pt x="494" y="169"/>
                </a:moveTo>
                <a:lnTo>
                  <a:pt x="484" y="162"/>
                </a:lnTo>
                <a:lnTo>
                  <a:pt x="481" y="166"/>
                </a:lnTo>
                <a:lnTo>
                  <a:pt x="480" y="159"/>
                </a:lnTo>
                <a:lnTo>
                  <a:pt x="470" y="156"/>
                </a:lnTo>
                <a:lnTo>
                  <a:pt x="469" y="164"/>
                </a:lnTo>
                <a:lnTo>
                  <a:pt x="464" y="167"/>
                </a:lnTo>
                <a:lnTo>
                  <a:pt x="467" y="178"/>
                </a:lnTo>
                <a:lnTo>
                  <a:pt x="463" y="179"/>
                </a:lnTo>
                <a:lnTo>
                  <a:pt x="442" y="161"/>
                </a:lnTo>
                <a:lnTo>
                  <a:pt x="415" y="151"/>
                </a:lnTo>
                <a:lnTo>
                  <a:pt x="412" y="153"/>
                </a:lnTo>
                <a:lnTo>
                  <a:pt x="409" y="150"/>
                </a:lnTo>
                <a:lnTo>
                  <a:pt x="400" y="151"/>
                </a:lnTo>
                <a:lnTo>
                  <a:pt x="389" y="165"/>
                </a:lnTo>
                <a:lnTo>
                  <a:pt x="372" y="165"/>
                </a:lnTo>
                <a:lnTo>
                  <a:pt x="368" y="166"/>
                </a:lnTo>
                <a:lnTo>
                  <a:pt x="368" y="170"/>
                </a:lnTo>
                <a:lnTo>
                  <a:pt x="355" y="165"/>
                </a:lnTo>
                <a:lnTo>
                  <a:pt x="339" y="167"/>
                </a:lnTo>
                <a:lnTo>
                  <a:pt x="335" y="171"/>
                </a:lnTo>
                <a:lnTo>
                  <a:pt x="332" y="184"/>
                </a:lnTo>
                <a:lnTo>
                  <a:pt x="327" y="184"/>
                </a:lnTo>
                <a:lnTo>
                  <a:pt x="323" y="188"/>
                </a:lnTo>
                <a:lnTo>
                  <a:pt x="319" y="188"/>
                </a:lnTo>
                <a:lnTo>
                  <a:pt x="317" y="193"/>
                </a:lnTo>
                <a:lnTo>
                  <a:pt x="314" y="193"/>
                </a:lnTo>
                <a:lnTo>
                  <a:pt x="313" y="198"/>
                </a:lnTo>
                <a:lnTo>
                  <a:pt x="310" y="199"/>
                </a:lnTo>
                <a:lnTo>
                  <a:pt x="311" y="205"/>
                </a:lnTo>
                <a:lnTo>
                  <a:pt x="302" y="196"/>
                </a:lnTo>
                <a:lnTo>
                  <a:pt x="306" y="194"/>
                </a:lnTo>
                <a:lnTo>
                  <a:pt x="309" y="185"/>
                </a:lnTo>
                <a:lnTo>
                  <a:pt x="313" y="186"/>
                </a:lnTo>
                <a:lnTo>
                  <a:pt x="315" y="182"/>
                </a:lnTo>
                <a:lnTo>
                  <a:pt x="317" y="173"/>
                </a:lnTo>
                <a:lnTo>
                  <a:pt x="313" y="173"/>
                </a:lnTo>
                <a:lnTo>
                  <a:pt x="308" y="180"/>
                </a:lnTo>
                <a:lnTo>
                  <a:pt x="297" y="177"/>
                </a:lnTo>
                <a:lnTo>
                  <a:pt x="299" y="183"/>
                </a:lnTo>
                <a:lnTo>
                  <a:pt x="294" y="186"/>
                </a:lnTo>
                <a:lnTo>
                  <a:pt x="292" y="192"/>
                </a:lnTo>
                <a:lnTo>
                  <a:pt x="284" y="194"/>
                </a:lnTo>
                <a:lnTo>
                  <a:pt x="282" y="197"/>
                </a:lnTo>
                <a:lnTo>
                  <a:pt x="280" y="182"/>
                </a:lnTo>
                <a:lnTo>
                  <a:pt x="277" y="179"/>
                </a:lnTo>
                <a:lnTo>
                  <a:pt x="274" y="193"/>
                </a:lnTo>
                <a:lnTo>
                  <a:pt x="265" y="198"/>
                </a:lnTo>
                <a:lnTo>
                  <a:pt x="258" y="210"/>
                </a:lnTo>
                <a:lnTo>
                  <a:pt x="244" y="238"/>
                </a:lnTo>
                <a:lnTo>
                  <a:pt x="230" y="254"/>
                </a:lnTo>
                <a:lnTo>
                  <a:pt x="231" y="260"/>
                </a:lnTo>
                <a:lnTo>
                  <a:pt x="225" y="259"/>
                </a:lnTo>
                <a:lnTo>
                  <a:pt x="219" y="249"/>
                </a:lnTo>
                <a:lnTo>
                  <a:pt x="225" y="230"/>
                </a:lnTo>
                <a:lnTo>
                  <a:pt x="222" y="228"/>
                </a:lnTo>
                <a:lnTo>
                  <a:pt x="218" y="232"/>
                </a:lnTo>
                <a:lnTo>
                  <a:pt x="207" y="232"/>
                </a:lnTo>
                <a:lnTo>
                  <a:pt x="209" y="223"/>
                </a:lnTo>
                <a:lnTo>
                  <a:pt x="214" y="216"/>
                </a:lnTo>
                <a:lnTo>
                  <a:pt x="211" y="208"/>
                </a:lnTo>
                <a:lnTo>
                  <a:pt x="214" y="209"/>
                </a:lnTo>
                <a:lnTo>
                  <a:pt x="216" y="205"/>
                </a:lnTo>
                <a:lnTo>
                  <a:pt x="212" y="200"/>
                </a:lnTo>
                <a:lnTo>
                  <a:pt x="215" y="196"/>
                </a:lnTo>
                <a:lnTo>
                  <a:pt x="211" y="192"/>
                </a:lnTo>
                <a:lnTo>
                  <a:pt x="207" y="188"/>
                </a:lnTo>
                <a:lnTo>
                  <a:pt x="200" y="187"/>
                </a:lnTo>
                <a:lnTo>
                  <a:pt x="198" y="184"/>
                </a:lnTo>
                <a:lnTo>
                  <a:pt x="193" y="185"/>
                </a:lnTo>
                <a:lnTo>
                  <a:pt x="192" y="185"/>
                </a:lnTo>
                <a:lnTo>
                  <a:pt x="186" y="181"/>
                </a:lnTo>
                <a:lnTo>
                  <a:pt x="191" y="175"/>
                </a:lnTo>
                <a:lnTo>
                  <a:pt x="187" y="170"/>
                </a:lnTo>
                <a:lnTo>
                  <a:pt x="177" y="165"/>
                </a:lnTo>
                <a:lnTo>
                  <a:pt x="171" y="166"/>
                </a:lnTo>
                <a:lnTo>
                  <a:pt x="166" y="162"/>
                </a:lnTo>
                <a:lnTo>
                  <a:pt x="157" y="162"/>
                </a:lnTo>
                <a:lnTo>
                  <a:pt x="155" y="159"/>
                </a:lnTo>
                <a:lnTo>
                  <a:pt x="148" y="159"/>
                </a:lnTo>
                <a:lnTo>
                  <a:pt x="145" y="163"/>
                </a:lnTo>
                <a:lnTo>
                  <a:pt x="141" y="160"/>
                </a:lnTo>
                <a:lnTo>
                  <a:pt x="131" y="159"/>
                </a:lnTo>
                <a:lnTo>
                  <a:pt x="121" y="153"/>
                </a:lnTo>
                <a:lnTo>
                  <a:pt x="116" y="151"/>
                </a:lnTo>
                <a:lnTo>
                  <a:pt x="108" y="146"/>
                </a:lnTo>
                <a:lnTo>
                  <a:pt x="39" y="129"/>
                </a:lnTo>
                <a:lnTo>
                  <a:pt x="24" y="125"/>
                </a:lnTo>
                <a:lnTo>
                  <a:pt x="16" y="107"/>
                </a:lnTo>
                <a:lnTo>
                  <a:pt x="8" y="105"/>
                </a:lnTo>
                <a:lnTo>
                  <a:pt x="7" y="101"/>
                </a:lnTo>
                <a:lnTo>
                  <a:pt x="2" y="103"/>
                </a:lnTo>
                <a:lnTo>
                  <a:pt x="0" y="100"/>
                </a:lnTo>
                <a:lnTo>
                  <a:pt x="6" y="95"/>
                </a:lnTo>
                <a:lnTo>
                  <a:pt x="31" y="88"/>
                </a:lnTo>
                <a:lnTo>
                  <a:pt x="43" y="78"/>
                </a:lnTo>
                <a:lnTo>
                  <a:pt x="54" y="71"/>
                </a:lnTo>
                <a:lnTo>
                  <a:pt x="82" y="69"/>
                </a:lnTo>
                <a:lnTo>
                  <a:pt x="97" y="62"/>
                </a:lnTo>
                <a:lnTo>
                  <a:pt x="105" y="53"/>
                </a:lnTo>
                <a:lnTo>
                  <a:pt x="116" y="53"/>
                </a:lnTo>
                <a:lnTo>
                  <a:pt x="121" y="49"/>
                </a:lnTo>
                <a:lnTo>
                  <a:pt x="125" y="41"/>
                </a:lnTo>
                <a:lnTo>
                  <a:pt x="156" y="21"/>
                </a:lnTo>
                <a:lnTo>
                  <a:pt x="163" y="12"/>
                </a:lnTo>
                <a:lnTo>
                  <a:pt x="180" y="3"/>
                </a:lnTo>
                <a:lnTo>
                  <a:pt x="199" y="0"/>
                </a:lnTo>
                <a:lnTo>
                  <a:pt x="214" y="1"/>
                </a:lnTo>
                <a:lnTo>
                  <a:pt x="220" y="4"/>
                </a:lnTo>
                <a:lnTo>
                  <a:pt x="220" y="8"/>
                </a:lnTo>
                <a:lnTo>
                  <a:pt x="201" y="10"/>
                </a:lnTo>
                <a:lnTo>
                  <a:pt x="202" y="16"/>
                </a:lnTo>
                <a:lnTo>
                  <a:pt x="179" y="30"/>
                </a:lnTo>
                <a:lnTo>
                  <a:pt x="178" y="37"/>
                </a:lnTo>
                <a:lnTo>
                  <a:pt x="175" y="37"/>
                </a:lnTo>
                <a:lnTo>
                  <a:pt x="169" y="44"/>
                </a:lnTo>
                <a:lnTo>
                  <a:pt x="160" y="59"/>
                </a:lnTo>
                <a:lnTo>
                  <a:pt x="158" y="71"/>
                </a:lnTo>
                <a:lnTo>
                  <a:pt x="161" y="76"/>
                </a:lnTo>
                <a:lnTo>
                  <a:pt x="165" y="67"/>
                </a:lnTo>
                <a:lnTo>
                  <a:pt x="169" y="68"/>
                </a:lnTo>
                <a:lnTo>
                  <a:pt x="185" y="56"/>
                </a:lnTo>
                <a:lnTo>
                  <a:pt x="183" y="63"/>
                </a:lnTo>
                <a:lnTo>
                  <a:pt x="194" y="62"/>
                </a:lnTo>
                <a:lnTo>
                  <a:pt x="206" y="62"/>
                </a:lnTo>
                <a:lnTo>
                  <a:pt x="218" y="67"/>
                </a:lnTo>
                <a:lnTo>
                  <a:pt x="220" y="71"/>
                </a:lnTo>
                <a:lnTo>
                  <a:pt x="224" y="70"/>
                </a:lnTo>
                <a:lnTo>
                  <a:pt x="231" y="76"/>
                </a:lnTo>
                <a:lnTo>
                  <a:pt x="232" y="82"/>
                </a:lnTo>
                <a:lnTo>
                  <a:pt x="238" y="91"/>
                </a:lnTo>
                <a:lnTo>
                  <a:pt x="242" y="92"/>
                </a:lnTo>
                <a:lnTo>
                  <a:pt x="241" y="94"/>
                </a:lnTo>
                <a:lnTo>
                  <a:pt x="248" y="96"/>
                </a:lnTo>
                <a:lnTo>
                  <a:pt x="250" y="106"/>
                </a:lnTo>
                <a:lnTo>
                  <a:pt x="270" y="107"/>
                </a:lnTo>
                <a:lnTo>
                  <a:pt x="279" y="103"/>
                </a:lnTo>
                <a:lnTo>
                  <a:pt x="290" y="114"/>
                </a:lnTo>
                <a:lnTo>
                  <a:pt x="294" y="114"/>
                </a:lnTo>
                <a:lnTo>
                  <a:pt x="299" y="109"/>
                </a:lnTo>
                <a:lnTo>
                  <a:pt x="304" y="114"/>
                </a:lnTo>
                <a:lnTo>
                  <a:pt x="303" y="102"/>
                </a:lnTo>
                <a:lnTo>
                  <a:pt x="305" y="100"/>
                </a:lnTo>
                <a:lnTo>
                  <a:pt x="310" y="103"/>
                </a:lnTo>
                <a:lnTo>
                  <a:pt x="308" y="108"/>
                </a:lnTo>
                <a:lnTo>
                  <a:pt x="311" y="108"/>
                </a:lnTo>
                <a:lnTo>
                  <a:pt x="313" y="111"/>
                </a:lnTo>
                <a:lnTo>
                  <a:pt x="323" y="101"/>
                </a:lnTo>
                <a:lnTo>
                  <a:pt x="332" y="98"/>
                </a:lnTo>
                <a:lnTo>
                  <a:pt x="348" y="88"/>
                </a:lnTo>
                <a:lnTo>
                  <a:pt x="353" y="90"/>
                </a:lnTo>
                <a:lnTo>
                  <a:pt x="372" y="86"/>
                </a:lnTo>
                <a:lnTo>
                  <a:pt x="401" y="88"/>
                </a:lnTo>
                <a:lnTo>
                  <a:pt x="423" y="79"/>
                </a:lnTo>
                <a:lnTo>
                  <a:pt x="447" y="77"/>
                </a:lnTo>
                <a:lnTo>
                  <a:pt x="441" y="86"/>
                </a:lnTo>
                <a:lnTo>
                  <a:pt x="441" y="102"/>
                </a:lnTo>
                <a:lnTo>
                  <a:pt x="438" y="105"/>
                </a:lnTo>
                <a:lnTo>
                  <a:pt x="442" y="109"/>
                </a:lnTo>
                <a:lnTo>
                  <a:pt x="448" y="108"/>
                </a:lnTo>
                <a:lnTo>
                  <a:pt x="458" y="113"/>
                </a:lnTo>
                <a:lnTo>
                  <a:pt x="469" y="108"/>
                </a:lnTo>
                <a:lnTo>
                  <a:pt x="473" y="108"/>
                </a:lnTo>
                <a:lnTo>
                  <a:pt x="479" y="116"/>
                </a:lnTo>
                <a:lnTo>
                  <a:pt x="490" y="107"/>
                </a:lnTo>
                <a:lnTo>
                  <a:pt x="502" y="108"/>
                </a:lnTo>
                <a:lnTo>
                  <a:pt x="506" y="103"/>
                </a:lnTo>
                <a:lnTo>
                  <a:pt x="514" y="104"/>
                </a:lnTo>
                <a:lnTo>
                  <a:pt x="513" y="116"/>
                </a:lnTo>
                <a:lnTo>
                  <a:pt x="516" y="135"/>
                </a:lnTo>
                <a:lnTo>
                  <a:pt x="528" y="155"/>
                </a:lnTo>
                <a:lnTo>
                  <a:pt x="533" y="155"/>
                </a:lnTo>
                <a:lnTo>
                  <a:pt x="539" y="148"/>
                </a:lnTo>
                <a:lnTo>
                  <a:pt x="545" y="153"/>
                </a:lnTo>
                <a:lnTo>
                  <a:pt x="555" y="150"/>
                </a:lnTo>
                <a:lnTo>
                  <a:pt x="568" y="163"/>
                </a:lnTo>
                <a:lnTo>
                  <a:pt x="564" y="170"/>
                </a:lnTo>
                <a:lnTo>
                  <a:pt x="560" y="171"/>
                </a:lnTo>
                <a:lnTo>
                  <a:pt x="553" y="168"/>
                </a:lnTo>
                <a:lnTo>
                  <a:pt x="538" y="168"/>
                </a:lnTo>
                <a:lnTo>
                  <a:pt x="534" y="165"/>
                </a:lnTo>
                <a:lnTo>
                  <a:pt x="526" y="165"/>
                </a:lnTo>
                <a:lnTo>
                  <a:pt x="524" y="167"/>
                </a:lnTo>
                <a:lnTo>
                  <a:pt x="515" y="163"/>
                </a:lnTo>
                <a:lnTo>
                  <a:pt x="494" y="16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5" name="Freeform 68"/>
          <p:cNvSpPr>
            <a:spLocks/>
          </p:cNvSpPr>
          <p:nvPr/>
        </p:nvSpPr>
        <p:spPr bwMode="auto">
          <a:xfrm>
            <a:off x="9071450" y="2318518"/>
            <a:ext cx="106521" cy="61119"/>
          </a:xfrm>
          <a:custGeom>
            <a:avLst/>
            <a:gdLst>
              <a:gd name="T0" fmla="*/ 70 w 70"/>
              <a:gd name="T1" fmla="*/ 0 h 40"/>
              <a:gd name="T2" fmla="*/ 55 w 70"/>
              <a:gd name="T3" fmla="*/ 17 h 40"/>
              <a:gd name="T4" fmla="*/ 30 w 70"/>
              <a:gd name="T5" fmla="*/ 26 h 40"/>
              <a:gd name="T6" fmla="*/ 23 w 70"/>
              <a:gd name="T7" fmla="*/ 32 h 40"/>
              <a:gd name="T8" fmla="*/ 29 w 70"/>
              <a:gd name="T9" fmla="*/ 33 h 40"/>
              <a:gd name="T10" fmla="*/ 13 w 70"/>
              <a:gd name="T11" fmla="*/ 40 h 40"/>
              <a:gd name="T12" fmla="*/ 7 w 70"/>
              <a:gd name="T13" fmla="*/ 39 h 40"/>
              <a:gd name="T14" fmla="*/ 3 w 70"/>
              <a:gd name="T15" fmla="*/ 35 h 40"/>
              <a:gd name="T16" fmla="*/ 0 w 70"/>
              <a:gd name="T17" fmla="*/ 36 h 40"/>
              <a:gd name="T18" fmla="*/ 5 w 70"/>
              <a:gd name="T19" fmla="*/ 31 h 40"/>
              <a:gd name="T20" fmla="*/ 50 w 70"/>
              <a:gd name="T21" fmla="*/ 6 h 40"/>
              <a:gd name="T22" fmla="*/ 70 w 70"/>
              <a:gd name="T2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0" h="40">
                <a:moveTo>
                  <a:pt x="70" y="0"/>
                </a:moveTo>
                <a:lnTo>
                  <a:pt x="55" y="17"/>
                </a:lnTo>
                <a:lnTo>
                  <a:pt x="30" y="26"/>
                </a:lnTo>
                <a:lnTo>
                  <a:pt x="23" y="32"/>
                </a:lnTo>
                <a:lnTo>
                  <a:pt x="29" y="33"/>
                </a:lnTo>
                <a:lnTo>
                  <a:pt x="13" y="40"/>
                </a:lnTo>
                <a:lnTo>
                  <a:pt x="7" y="39"/>
                </a:lnTo>
                <a:lnTo>
                  <a:pt x="3" y="35"/>
                </a:lnTo>
                <a:lnTo>
                  <a:pt x="0" y="36"/>
                </a:lnTo>
                <a:lnTo>
                  <a:pt x="5" y="31"/>
                </a:lnTo>
                <a:lnTo>
                  <a:pt x="50" y="6"/>
                </a:lnTo>
                <a:lnTo>
                  <a:pt x="7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6" name="Freeform 69"/>
          <p:cNvSpPr>
            <a:spLocks/>
          </p:cNvSpPr>
          <p:nvPr/>
        </p:nvSpPr>
        <p:spPr bwMode="auto">
          <a:xfrm>
            <a:off x="9527222" y="2723648"/>
            <a:ext cx="15716" cy="31432"/>
          </a:xfrm>
          <a:custGeom>
            <a:avLst/>
            <a:gdLst>
              <a:gd name="T0" fmla="*/ 5 w 11"/>
              <a:gd name="T1" fmla="*/ 0 h 21"/>
              <a:gd name="T2" fmla="*/ 10 w 11"/>
              <a:gd name="T3" fmla="*/ 1 h 21"/>
              <a:gd name="T4" fmla="*/ 11 w 11"/>
              <a:gd name="T5" fmla="*/ 17 h 21"/>
              <a:gd name="T6" fmla="*/ 5 w 11"/>
              <a:gd name="T7" fmla="*/ 21 h 21"/>
              <a:gd name="T8" fmla="*/ 0 w 11"/>
              <a:gd name="T9" fmla="*/ 18 h 21"/>
              <a:gd name="T10" fmla="*/ 5 w 11"/>
              <a:gd name="T11" fmla="*/ 0 h 21"/>
            </a:gdLst>
            <a:ahLst/>
            <a:cxnLst>
              <a:cxn ang="0">
                <a:pos x="T0" y="T1"/>
              </a:cxn>
              <a:cxn ang="0">
                <a:pos x="T2" y="T3"/>
              </a:cxn>
              <a:cxn ang="0">
                <a:pos x="T4" y="T5"/>
              </a:cxn>
              <a:cxn ang="0">
                <a:pos x="T6" y="T7"/>
              </a:cxn>
              <a:cxn ang="0">
                <a:pos x="T8" y="T9"/>
              </a:cxn>
              <a:cxn ang="0">
                <a:pos x="T10" y="T11"/>
              </a:cxn>
            </a:cxnLst>
            <a:rect l="0" t="0" r="r" b="b"/>
            <a:pathLst>
              <a:path w="11" h="21">
                <a:moveTo>
                  <a:pt x="5" y="0"/>
                </a:moveTo>
                <a:lnTo>
                  <a:pt x="10" y="1"/>
                </a:lnTo>
                <a:lnTo>
                  <a:pt x="11" y="17"/>
                </a:lnTo>
                <a:lnTo>
                  <a:pt x="5" y="21"/>
                </a:lnTo>
                <a:lnTo>
                  <a:pt x="0" y="18"/>
                </a:lnTo>
                <a:lnTo>
                  <a:pt x="5"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7" name="Freeform 70"/>
          <p:cNvSpPr>
            <a:spLocks/>
          </p:cNvSpPr>
          <p:nvPr/>
        </p:nvSpPr>
        <p:spPr bwMode="auto">
          <a:xfrm>
            <a:off x="9647713" y="2702693"/>
            <a:ext cx="36671" cy="27940"/>
          </a:xfrm>
          <a:custGeom>
            <a:avLst/>
            <a:gdLst>
              <a:gd name="T0" fmla="*/ 0 w 24"/>
              <a:gd name="T1" fmla="*/ 0 h 18"/>
              <a:gd name="T2" fmla="*/ 5 w 24"/>
              <a:gd name="T3" fmla="*/ 7 h 18"/>
              <a:gd name="T4" fmla="*/ 24 w 24"/>
              <a:gd name="T5" fmla="*/ 12 h 18"/>
              <a:gd name="T6" fmla="*/ 20 w 24"/>
              <a:gd name="T7" fmla="*/ 18 h 18"/>
              <a:gd name="T8" fmla="*/ 12 w 24"/>
              <a:gd name="T9" fmla="*/ 16 h 18"/>
              <a:gd name="T10" fmla="*/ 0 w 24"/>
              <a:gd name="T11" fmla="*/ 0 h 18"/>
            </a:gdLst>
            <a:ahLst/>
            <a:cxnLst>
              <a:cxn ang="0">
                <a:pos x="T0" y="T1"/>
              </a:cxn>
              <a:cxn ang="0">
                <a:pos x="T2" y="T3"/>
              </a:cxn>
              <a:cxn ang="0">
                <a:pos x="T4" y="T5"/>
              </a:cxn>
              <a:cxn ang="0">
                <a:pos x="T6" y="T7"/>
              </a:cxn>
              <a:cxn ang="0">
                <a:pos x="T8" y="T9"/>
              </a:cxn>
              <a:cxn ang="0">
                <a:pos x="T10" y="T11"/>
              </a:cxn>
            </a:cxnLst>
            <a:rect l="0" t="0" r="r" b="b"/>
            <a:pathLst>
              <a:path w="24" h="18">
                <a:moveTo>
                  <a:pt x="0" y="0"/>
                </a:moveTo>
                <a:lnTo>
                  <a:pt x="5" y="7"/>
                </a:lnTo>
                <a:lnTo>
                  <a:pt x="24" y="12"/>
                </a:lnTo>
                <a:lnTo>
                  <a:pt x="20" y="18"/>
                </a:lnTo>
                <a:lnTo>
                  <a:pt x="12" y="16"/>
                </a:lnTo>
                <a:lnTo>
                  <a:pt x="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8" name="Freeform 71"/>
          <p:cNvSpPr>
            <a:spLocks/>
          </p:cNvSpPr>
          <p:nvPr/>
        </p:nvSpPr>
        <p:spPr bwMode="auto">
          <a:xfrm>
            <a:off x="9471342" y="2823185"/>
            <a:ext cx="12223" cy="19209"/>
          </a:xfrm>
          <a:custGeom>
            <a:avLst/>
            <a:gdLst>
              <a:gd name="T0" fmla="*/ 1 w 8"/>
              <a:gd name="T1" fmla="*/ 0 h 12"/>
              <a:gd name="T2" fmla="*/ 7 w 8"/>
              <a:gd name="T3" fmla="*/ 2 h 12"/>
              <a:gd name="T4" fmla="*/ 8 w 8"/>
              <a:gd name="T5" fmla="*/ 11 h 12"/>
              <a:gd name="T6" fmla="*/ 5 w 8"/>
              <a:gd name="T7" fmla="*/ 12 h 12"/>
              <a:gd name="T8" fmla="*/ 0 w 8"/>
              <a:gd name="T9" fmla="*/ 7 h 12"/>
              <a:gd name="T10" fmla="*/ 1 w 8"/>
              <a:gd name="T11" fmla="*/ 0 h 12"/>
            </a:gdLst>
            <a:ahLst/>
            <a:cxnLst>
              <a:cxn ang="0">
                <a:pos x="T0" y="T1"/>
              </a:cxn>
              <a:cxn ang="0">
                <a:pos x="T2" y="T3"/>
              </a:cxn>
              <a:cxn ang="0">
                <a:pos x="T4" y="T5"/>
              </a:cxn>
              <a:cxn ang="0">
                <a:pos x="T6" y="T7"/>
              </a:cxn>
              <a:cxn ang="0">
                <a:pos x="T8" y="T9"/>
              </a:cxn>
              <a:cxn ang="0">
                <a:pos x="T10" y="T11"/>
              </a:cxn>
            </a:cxnLst>
            <a:rect l="0" t="0" r="r" b="b"/>
            <a:pathLst>
              <a:path w="8" h="12">
                <a:moveTo>
                  <a:pt x="1" y="0"/>
                </a:moveTo>
                <a:lnTo>
                  <a:pt x="7" y="2"/>
                </a:lnTo>
                <a:lnTo>
                  <a:pt x="8" y="11"/>
                </a:lnTo>
                <a:lnTo>
                  <a:pt x="5" y="12"/>
                </a:lnTo>
                <a:lnTo>
                  <a:pt x="0" y="7"/>
                </a:lnTo>
                <a:lnTo>
                  <a:pt x="1"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09" name="Freeform 72"/>
          <p:cNvSpPr>
            <a:spLocks/>
          </p:cNvSpPr>
          <p:nvPr/>
        </p:nvSpPr>
        <p:spPr bwMode="auto">
          <a:xfrm>
            <a:off x="9462610" y="2842393"/>
            <a:ext cx="6985" cy="8732"/>
          </a:xfrm>
          <a:custGeom>
            <a:avLst/>
            <a:gdLst>
              <a:gd name="T0" fmla="*/ 1 w 5"/>
              <a:gd name="T1" fmla="*/ 0 h 6"/>
              <a:gd name="T2" fmla="*/ 5 w 5"/>
              <a:gd name="T3" fmla="*/ 2 h 6"/>
              <a:gd name="T4" fmla="*/ 0 w 5"/>
              <a:gd name="T5" fmla="*/ 6 h 6"/>
              <a:gd name="T6" fmla="*/ 1 w 5"/>
              <a:gd name="T7" fmla="*/ 0 h 6"/>
            </a:gdLst>
            <a:ahLst/>
            <a:cxnLst>
              <a:cxn ang="0">
                <a:pos x="T0" y="T1"/>
              </a:cxn>
              <a:cxn ang="0">
                <a:pos x="T2" y="T3"/>
              </a:cxn>
              <a:cxn ang="0">
                <a:pos x="T4" y="T5"/>
              </a:cxn>
              <a:cxn ang="0">
                <a:pos x="T6" y="T7"/>
              </a:cxn>
            </a:cxnLst>
            <a:rect l="0" t="0" r="r" b="b"/>
            <a:pathLst>
              <a:path w="5" h="6">
                <a:moveTo>
                  <a:pt x="1" y="0"/>
                </a:moveTo>
                <a:lnTo>
                  <a:pt x="5" y="2"/>
                </a:lnTo>
                <a:lnTo>
                  <a:pt x="0" y="6"/>
                </a:lnTo>
                <a:lnTo>
                  <a:pt x="1"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0" name="Freeform 73"/>
          <p:cNvSpPr>
            <a:spLocks/>
          </p:cNvSpPr>
          <p:nvPr/>
        </p:nvSpPr>
        <p:spPr bwMode="auto">
          <a:xfrm>
            <a:off x="8079581" y="2119446"/>
            <a:ext cx="963930" cy="981392"/>
          </a:xfrm>
          <a:custGeom>
            <a:avLst/>
            <a:gdLst>
              <a:gd name="T0" fmla="*/ 368 w 633"/>
              <a:gd name="T1" fmla="*/ 466 h 642"/>
              <a:gd name="T2" fmla="*/ 366 w 633"/>
              <a:gd name="T3" fmla="*/ 492 h 642"/>
              <a:gd name="T4" fmla="*/ 368 w 633"/>
              <a:gd name="T5" fmla="*/ 510 h 642"/>
              <a:gd name="T6" fmla="*/ 408 w 633"/>
              <a:gd name="T7" fmla="*/ 538 h 642"/>
              <a:gd name="T8" fmla="*/ 438 w 633"/>
              <a:gd name="T9" fmla="*/ 566 h 642"/>
              <a:gd name="T10" fmla="*/ 475 w 633"/>
              <a:gd name="T11" fmla="*/ 589 h 642"/>
              <a:gd name="T12" fmla="*/ 489 w 633"/>
              <a:gd name="T13" fmla="*/ 618 h 642"/>
              <a:gd name="T14" fmla="*/ 492 w 633"/>
              <a:gd name="T15" fmla="*/ 642 h 642"/>
              <a:gd name="T16" fmla="*/ 421 w 633"/>
              <a:gd name="T17" fmla="*/ 642 h 642"/>
              <a:gd name="T18" fmla="*/ 344 w 633"/>
              <a:gd name="T19" fmla="*/ 642 h 642"/>
              <a:gd name="T20" fmla="*/ 293 w 633"/>
              <a:gd name="T21" fmla="*/ 642 h 642"/>
              <a:gd name="T22" fmla="*/ 228 w 633"/>
              <a:gd name="T23" fmla="*/ 642 h 642"/>
              <a:gd name="T24" fmla="*/ 151 w 633"/>
              <a:gd name="T25" fmla="*/ 642 h 642"/>
              <a:gd name="T26" fmla="*/ 96 w 633"/>
              <a:gd name="T27" fmla="*/ 642 h 642"/>
              <a:gd name="T28" fmla="*/ 62 w 633"/>
              <a:gd name="T29" fmla="*/ 443 h 642"/>
              <a:gd name="T30" fmla="*/ 32 w 633"/>
              <a:gd name="T31" fmla="*/ 415 h 642"/>
              <a:gd name="T32" fmla="*/ 53 w 633"/>
              <a:gd name="T33" fmla="*/ 389 h 642"/>
              <a:gd name="T34" fmla="*/ 54 w 633"/>
              <a:gd name="T35" fmla="*/ 367 h 642"/>
              <a:gd name="T36" fmla="*/ 42 w 633"/>
              <a:gd name="T37" fmla="*/ 321 h 642"/>
              <a:gd name="T38" fmla="*/ 35 w 633"/>
              <a:gd name="T39" fmla="*/ 281 h 642"/>
              <a:gd name="T40" fmla="*/ 32 w 633"/>
              <a:gd name="T41" fmla="*/ 259 h 642"/>
              <a:gd name="T42" fmla="*/ 31 w 633"/>
              <a:gd name="T43" fmla="*/ 206 h 642"/>
              <a:gd name="T44" fmla="*/ 17 w 633"/>
              <a:gd name="T45" fmla="*/ 164 h 642"/>
              <a:gd name="T46" fmla="*/ 8 w 633"/>
              <a:gd name="T47" fmla="*/ 130 h 642"/>
              <a:gd name="T48" fmla="*/ 9 w 633"/>
              <a:gd name="T49" fmla="*/ 106 h 642"/>
              <a:gd name="T50" fmla="*/ 7 w 633"/>
              <a:gd name="T51" fmla="*/ 92 h 642"/>
              <a:gd name="T52" fmla="*/ 11 w 633"/>
              <a:gd name="T53" fmla="*/ 76 h 642"/>
              <a:gd name="T54" fmla="*/ 68 w 633"/>
              <a:gd name="T55" fmla="*/ 42 h 642"/>
              <a:gd name="T56" fmla="*/ 170 w 633"/>
              <a:gd name="T57" fmla="*/ 0 h 642"/>
              <a:gd name="T58" fmla="*/ 197 w 633"/>
              <a:gd name="T59" fmla="*/ 7 h 642"/>
              <a:gd name="T60" fmla="*/ 220 w 633"/>
              <a:gd name="T61" fmla="*/ 74 h 642"/>
              <a:gd name="T62" fmla="*/ 246 w 633"/>
              <a:gd name="T63" fmla="*/ 80 h 642"/>
              <a:gd name="T64" fmla="*/ 308 w 633"/>
              <a:gd name="T65" fmla="*/ 91 h 642"/>
              <a:gd name="T66" fmla="*/ 339 w 633"/>
              <a:gd name="T67" fmla="*/ 83 h 642"/>
              <a:gd name="T68" fmla="*/ 368 w 633"/>
              <a:gd name="T69" fmla="*/ 92 h 642"/>
              <a:gd name="T70" fmla="*/ 371 w 633"/>
              <a:gd name="T71" fmla="*/ 97 h 642"/>
              <a:gd name="T72" fmla="*/ 386 w 633"/>
              <a:gd name="T73" fmla="*/ 102 h 642"/>
              <a:gd name="T74" fmla="*/ 398 w 633"/>
              <a:gd name="T75" fmla="*/ 127 h 642"/>
              <a:gd name="T76" fmla="*/ 416 w 633"/>
              <a:gd name="T77" fmla="*/ 111 h 642"/>
              <a:gd name="T78" fmla="*/ 428 w 633"/>
              <a:gd name="T79" fmla="*/ 122 h 642"/>
              <a:gd name="T80" fmla="*/ 439 w 633"/>
              <a:gd name="T81" fmla="*/ 129 h 642"/>
              <a:gd name="T82" fmla="*/ 452 w 633"/>
              <a:gd name="T83" fmla="*/ 139 h 642"/>
              <a:gd name="T84" fmla="*/ 488 w 633"/>
              <a:gd name="T85" fmla="*/ 143 h 642"/>
              <a:gd name="T86" fmla="*/ 523 w 633"/>
              <a:gd name="T87" fmla="*/ 132 h 642"/>
              <a:gd name="T88" fmla="*/ 530 w 633"/>
              <a:gd name="T89" fmla="*/ 141 h 642"/>
              <a:gd name="T90" fmla="*/ 561 w 633"/>
              <a:gd name="T91" fmla="*/ 141 h 642"/>
              <a:gd name="T92" fmla="*/ 592 w 633"/>
              <a:gd name="T93" fmla="*/ 148 h 642"/>
              <a:gd name="T94" fmla="*/ 633 w 633"/>
              <a:gd name="T95" fmla="*/ 151 h 642"/>
              <a:gd name="T96" fmla="*/ 621 w 633"/>
              <a:gd name="T97" fmla="*/ 156 h 642"/>
              <a:gd name="T98" fmla="*/ 548 w 633"/>
              <a:gd name="T99" fmla="*/ 183 h 642"/>
              <a:gd name="T100" fmla="*/ 445 w 633"/>
              <a:gd name="T101" fmla="*/ 267 h 642"/>
              <a:gd name="T102" fmla="*/ 411 w 633"/>
              <a:gd name="T103" fmla="*/ 292 h 642"/>
              <a:gd name="T104" fmla="*/ 404 w 633"/>
              <a:gd name="T105" fmla="*/ 297 h 642"/>
              <a:gd name="T106" fmla="*/ 394 w 633"/>
              <a:gd name="T107" fmla="*/ 366 h 642"/>
              <a:gd name="T108" fmla="*/ 374 w 633"/>
              <a:gd name="T109" fmla="*/ 378 h 642"/>
              <a:gd name="T110" fmla="*/ 358 w 633"/>
              <a:gd name="T111" fmla="*/ 399 h 642"/>
              <a:gd name="T112" fmla="*/ 365 w 633"/>
              <a:gd name="T113" fmla="*/ 417 h 642"/>
              <a:gd name="T114" fmla="*/ 367 w 633"/>
              <a:gd name="T115" fmla="*/ 446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33" h="642">
                <a:moveTo>
                  <a:pt x="367" y="446"/>
                </a:moveTo>
                <a:lnTo>
                  <a:pt x="366" y="456"/>
                </a:lnTo>
                <a:lnTo>
                  <a:pt x="368" y="466"/>
                </a:lnTo>
                <a:lnTo>
                  <a:pt x="362" y="471"/>
                </a:lnTo>
                <a:lnTo>
                  <a:pt x="366" y="476"/>
                </a:lnTo>
                <a:lnTo>
                  <a:pt x="366" y="492"/>
                </a:lnTo>
                <a:lnTo>
                  <a:pt x="365" y="494"/>
                </a:lnTo>
                <a:lnTo>
                  <a:pt x="362" y="506"/>
                </a:lnTo>
                <a:lnTo>
                  <a:pt x="368" y="510"/>
                </a:lnTo>
                <a:lnTo>
                  <a:pt x="383" y="526"/>
                </a:lnTo>
                <a:lnTo>
                  <a:pt x="402" y="529"/>
                </a:lnTo>
                <a:lnTo>
                  <a:pt x="408" y="538"/>
                </a:lnTo>
                <a:lnTo>
                  <a:pt x="421" y="543"/>
                </a:lnTo>
                <a:lnTo>
                  <a:pt x="434" y="551"/>
                </a:lnTo>
                <a:lnTo>
                  <a:pt x="438" y="566"/>
                </a:lnTo>
                <a:lnTo>
                  <a:pt x="440" y="567"/>
                </a:lnTo>
                <a:lnTo>
                  <a:pt x="464" y="585"/>
                </a:lnTo>
                <a:lnTo>
                  <a:pt x="475" y="589"/>
                </a:lnTo>
                <a:lnTo>
                  <a:pt x="487" y="604"/>
                </a:lnTo>
                <a:lnTo>
                  <a:pt x="490" y="612"/>
                </a:lnTo>
                <a:lnTo>
                  <a:pt x="489" y="618"/>
                </a:lnTo>
                <a:lnTo>
                  <a:pt x="488" y="630"/>
                </a:lnTo>
                <a:lnTo>
                  <a:pt x="492" y="641"/>
                </a:lnTo>
                <a:lnTo>
                  <a:pt x="492" y="642"/>
                </a:lnTo>
                <a:lnTo>
                  <a:pt x="460" y="642"/>
                </a:lnTo>
                <a:lnTo>
                  <a:pt x="450" y="642"/>
                </a:lnTo>
                <a:lnTo>
                  <a:pt x="421" y="642"/>
                </a:lnTo>
                <a:lnTo>
                  <a:pt x="391" y="642"/>
                </a:lnTo>
                <a:lnTo>
                  <a:pt x="383" y="642"/>
                </a:lnTo>
                <a:lnTo>
                  <a:pt x="344" y="642"/>
                </a:lnTo>
                <a:lnTo>
                  <a:pt x="342" y="642"/>
                </a:lnTo>
                <a:lnTo>
                  <a:pt x="306" y="642"/>
                </a:lnTo>
                <a:lnTo>
                  <a:pt x="293" y="642"/>
                </a:lnTo>
                <a:lnTo>
                  <a:pt x="267" y="642"/>
                </a:lnTo>
                <a:lnTo>
                  <a:pt x="244" y="642"/>
                </a:lnTo>
                <a:lnTo>
                  <a:pt x="228" y="642"/>
                </a:lnTo>
                <a:lnTo>
                  <a:pt x="194" y="642"/>
                </a:lnTo>
                <a:lnTo>
                  <a:pt x="190" y="642"/>
                </a:lnTo>
                <a:lnTo>
                  <a:pt x="151" y="642"/>
                </a:lnTo>
                <a:lnTo>
                  <a:pt x="145" y="642"/>
                </a:lnTo>
                <a:lnTo>
                  <a:pt x="112" y="642"/>
                </a:lnTo>
                <a:lnTo>
                  <a:pt x="96" y="642"/>
                </a:lnTo>
                <a:lnTo>
                  <a:pt x="64" y="642"/>
                </a:lnTo>
                <a:lnTo>
                  <a:pt x="64" y="449"/>
                </a:lnTo>
                <a:lnTo>
                  <a:pt x="62" y="443"/>
                </a:lnTo>
                <a:lnTo>
                  <a:pt x="61" y="441"/>
                </a:lnTo>
                <a:lnTo>
                  <a:pt x="44" y="433"/>
                </a:lnTo>
                <a:lnTo>
                  <a:pt x="32" y="415"/>
                </a:lnTo>
                <a:lnTo>
                  <a:pt x="32" y="408"/>
                </a:lnTo>
                <a:lnTo>
                  <a:pt x="46" y="398"/>
                </a:lnTo>
                <a:lnTo>
                  <a:pt x="53" y="389"/>
                </a:lnTo>
                <a:lnTo>
                  <a:pt x="55" y="377"/>
                </a:lnTo>
                <a:lnTo>
                  <a:pt x="55" y="375"/>
                </a:lnTo>
                <a:lnTo>
                  <a:pt x="54" y="367"/>
                </a:lnTo>
                <a:lnTo>
                  <a:pt x="55" y="360"/>
                </a:lnTo>
                <a:lnTo>
                  <a:pt x="52" y="334"/>
                </a:lnTo>
                <a:lnTo>
                  <a:pt x="42" y="321"/>
                </a:lnTo>
                <a:lnTo>
                  <a:pt x="36" y="301"/>
                </a:lnTo>
                <a:lnTo>
                  <a:pt x="35" y="301"/>
                </a:lnTo>
                <a:lnTo>
                  <a:pt x="35" y="281"/>
                </a:lnTo>
                <a:lnTo>
                  <a:pt x="39" y="268"/>
                </a:lnTo>
                <a:lnTo>
                  <a:pt x="36" y="268"/>
                </a:lnTo>
                <a:lnTo>
                  <a:pt x="32" y="259"/>
                </a:lnTo>
                <a:lnTo>
                  <a:pt x="33" y="244"/>
                </a:lnTo>
                <a:lnTo>
                  <a:pt x="32" y="234"/>
                </a:lnTo>
                <a:lnTo>
                  <a:pt x="31" y="206"/>
                </a:lnTo>
                <a:lnTo>
                  <a:pt x="31" y="196"/>
                </a:lnTo>
                <a:lnTo>
                  <a:pt x="27" y="187"/>
                </a:lnTo>
                <a:lnTo>
                  <a:pt x="17" y="164"/>
                </a:lnTo>
                <a:lnTo>
                  <a:pt x="8" y="132"/>
                </a:lnTo>
                <a:lnTo>
                  <a:pt x="7" y="130"/>
                </a:lnTo>
                <a:lnTo>
                  <a:pt x="8" y="130"/>
                </a:lnTo>
                <a:lnTo>
                  <a:pt x="10" y="119"/>
                </a:lnTo>
                <a:lnTo>
                  <a:pt x="6" y="108"/>
                </a:lnTo>
                <a:lnTo>
                  <a:pt x="9" y="106"/>
                </a:lnTo>
                <a:lnTo>
                  <a:pt x="6" y="99"/>
                </a:lnTo>
                <a:lnTo>
                  <a:pt x="8" y="94"/>
                </a:lnTo>
                <a:lnTo>
                  <a:pt x="7" y="92"/>
                </a:lnTo>
                <a:lnTo>
                  <a:pt x="5" y="92"/>
                </a:lnTo>
                <a:lnTo>
                  <a:pt x="6" y="91"/>
                </a:lnTo>
                <a:lnTo>
                  <a:pt x="11" y="76"/>
                </a:lnTo>
                <a:lnTo>
                  <a:pt x="3" y="62"/>
                </a:lnTo>
                <a:lnTo>
                  <a:pt x="0" y="42"/>
                </a:lnTo>
                <a:lnTo>
                  <a:pt x="68" y="42"/>
                </a:lnTo>
                <a:lnTo>
                  <a:pt x="156" y="42"/>
                </a:lnTo>
                <a:lnTo>
                  <a:pt x="170" y="42"/>
                </a:lnTo>
                <a:lnTo>
                  <a:pt x="170" y="0"/>
                </a:lnTo>
                <a:lnTo>
                  <a:pt x="178" y="3"/>
                </a:lnTo>
                <a:lnTo>
                  <a:pt x="186" y="2"/>
                </a:lnTo>
                <a:lnTo>
                  <a:pt x="197" y="7"/>
                </a:lnTo>
                <a:lnTo>
                  <a:pt x="209" y="55"/>
                </a:lnTo>
                <a:lnTo>
                  <a:pt x="208" y="66"/>
                </a:lnTo>
                <a:lnTo>
                  <a:pt x="220" y="74"/>
                </a:lnTo>
                <a:lnTo>
                  <a:pt x="229" y="75"/>
                </a:lnTo>
                <a:lnTo>
                  <a:pt x="241" y="74"/>
                </a:lnTo>
                <a:lnTo>
                  <a:pt x="246" y="80"/>
                </a:lnTo>
                <a:lnTo>
                  <a:pt x="277" y="82"/>
                </a:lnTo>
                <a:lnTo>
                  <a:pt x="282" y="95"/>
                </a:lnTo>
                <a:lnTo>
                  <a:pt x="308" y="91"/>
                </a:lnTo>
                <a:lnTo>
                  <a:pt x="308" y="87"/>
                </a:lnTo>
                <a:lnTo>
                  <a:pt x="325" y="81"/>
                </a:lnTo>
                <a:lnTo>
                  <a:pt x="339" y="83"/>
                </a:lnTo>
                <a:lnTo>
                  <a:pt x="350" y="82"/>
                </a:lnTo>
                <a:lnTo>
                  <a:pt x="350" y="85"/>
                </a:lnTo>
                <a:lnTo>
                  <a:pt x="368" y="92"/>
                </a:lnTo>
                <a:lnTo>
                  <a:pt x="376" y="92"/>
                </a:lnTo>
                <a:lnTo>
                  <a:pt x="377" y="96"/>
                </a:lnTo>
                <a:lnTo>
                  <a:pt x="371" y="97"/>
                </a:lnTo>
                <a:lnTo>
                  <a:pt x="370" y="101"/>
                </a:lnTo>
                <a:lnTo>
                  <a:pt x="374" y="103"/>
                </a:lnTo>
                <a:lnTo>
                  <a:pt x="386" y="102"/>
                </a:lnTo>
                <a:lnTo>
                  <a:pt x="391" y="106"/>
                </a:lnTo>
                <a:lnTo>
                  <a:pt x="390" y="113"/>
                </a:lnTo>
                <a:lnTo>
                  <a:pt x="398" y="127"/>
                </a:lnTo>
                <a:lnTo>
                  <a:pt x="406" y="124"/>
                </a:lnTo>
                <a:lnTo>
                  <a:pt x="404" y="114"/>
                </a:lnTo>
                <a:lnTo>
                  <a:pt x="416" y="111"/>
                </a:lnTo>
                <a:lnTo>
                  <a:pt x="424" y="112"/>
                </a:lnTo>
                <a:lnTo>
                  <a:pt x="428" y="116"/>
                </a:lnTo>
                <a:lnTo>
                  <a:pt x="428" y="122"/>
                </a:lnTo>
                <a:lnTo>
                  <a:pt x="431" y="126"/>
                </a:lnTo>
                <a:lnTo>
                  <a:pt x="437" y="125"/>
                </a:lnTo>
                <a:lnTo>
                  <a:pt x="439" y="129"/>
                </a:lnTo>
                <a:lnTo>
                  <a:pt x="445" y="129"/>
                </a:lnTo>
                <a:lnTo>
                  <a:pt x="452" y="129"/>
                </a:lnTo>
                <a:lnTo>
                  <a:pt x="452" y="139"/>
                </a:lnTo>
                <a:lnTo>
                  <a:pt x="464" y="139"/>
                </a:lnTo>
                <a:lnTo>
                  <a:pt x="463" y="146"/>
                </a:lnTo>
                <a:lnTo>
                  <a:pt x="488" y="143"/>
                </a:lnTo>
                <a:lnTo>
                  <a:pt x="507" y="131"/>
                </a:lnTo>
                <a:lnTo>
                  <a:pt x="522" y="124"/>
                </a:lnTo>
                <a:lnTo>
                  <a:pt x="523" y="132"/>
                </a:lnTo>
                <a:lnTo>
                  <a:pt x="528" y="133"/>
                </a:lnTo>
                <a:lnTo>
                  <a:pt x="527" y="136"/>
                </a:lnTo>
                <a:lnTo>
                  <a:pt x="530" y="141"/>
                </a:lnTo>
                <a:lnTo>
                  <a:pt x="544" y="138"/>
                </a:lnTo>
                <a:lnTo>
                  <a:pt x="546" y="141"/>
                </a:lnTo>
                <a:lnTo>
                  <a:pt x="561" y="141"/>
                </a:lnTo>
                <a:lnTo>
                  <a:pt x="581" y="139"/>
                </a:lnTo>
                <a:lnTo>
                  <a:pt x="590" y="142"/>
                </a:lnTo>
                <a:lnTo>
                  <a:pt x="592" y="148"/>
                </a:lnTo>
                <a:lnTo>
                  <a:pt x="600" y="153"/>
                </a:lnTo>
                <a:lnTo>
                  <a:pt x="610" y="149"/>
                </a:lnTo>
                <a:lnTo>
                  <a:pt x="633" y="151"/>
                </a:lnTo>
                <a:lnTo>
                  <a:pt x="626" y="156"/>
                </a:lnTo>
                <a:lnTo>
                  <a:pt x="621" y="152"/>
                </a:lnTo>
                <a:lnTo>
                  <a:pt x="621" y="156"/>
                </a:lnTo>
                <a:lnTo>
                  <a:pt x="612" y="162"/>
                </a:lnTo>
                <a:lnTo>
                  <a:pt x="586" y="173"/>
                </a:lnTo>
                <a:lnTo>
                  <a:pt x="548" y="183"/>
                </a:lnTo>
                <a:lnTo>
                  <a:pt x="508" y="210"/>
                </a:lnTo>
                <a:lnTo>
                  <a:pt x="472" y="246"/>
                </a:lnTo>
                <a:lnTo>
                  <a:pt x="445" y="267"/>
                </a:lnTo>
                <a:lnTo>
                  <a:pt x="425" y="292"/>
                </a:lnTo>
                <a:lnTo>
                  <a:pt x="419" y="288"/>
                </a:lnTo>
                <a:lnTo>
                  <a:pt x="411" y="292"/>
                </a:lnTo>
                <a:lnTo>
                  <a:pt x="414" y="294"/>
                </a:lnTo>
                <a:lnTo>
                  <a:pt x="411" y="298"/>
                </a:lnTo>
                <a:lnTo>
                  <a:pt x="404" y="297"/>
                </a:lnTo>
                <a:lnTo>
                  <a:pt x="404" y="361"/>
                </a:lnTo>
                <a:lnTo>
                  <a:pt x="399" y="368"/>
                </a:lnTo>
                <a:lnTo>
                  <a:pt x="394" y="366"/>
                </a:lnTo>
                <a:lnTo>
                  <a:pt x="390" y="372"/>
                </a:lnTo>
                <a:lnTo>
                  <a:pt x="385" y="371"/>
                </a:lnTo>
                <a:lnTo>
                  <a:pt x="374" y="378"/>
                </a:lnTo>
                <a:lnTo>
                  <a:pt x="370" y="381"/>
                </a:lnTo>
                <a:lnTo>
                  <a:pt x="362" y="397"/>
                </a:lnTo>
                <a:lnTo>
                  <a:pt x="358" y="399"/>
                </a:lnTo>
                <a:lnTo>
                  <a:pt x="355" y="408"/>
                </a:lnTo>
                <a:lnTo>
                  <a:pt x="356" y="416"/>
                </a:lnTo>
                <a:lnTo>
                  <a:pt x="365" y="417"/>
                </a:lnTo>
                <a:lnTo>
                  <a:pt x="375" y="429"/>
                </a:lnTo>
                <a:lnTo>
                  <a:pt x="370" y="443"/>
                </a:lnTo>
                <a:lnTo>
                  <a:pt x="367" y="446"/>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1" name="Freeform 74"/>
          <p:cNvSpPr>
            <a:spLocks/>
          </p:cNvSpPr>
          <p:nvPr/>
        </p:nvSpPr>
        <p:spPr bwMode="auto">
          <a:xfrm>
            <a:off x="8262937" y="3581057"/>
            <a:ext cx="829468" cy="770097"/>
          </a:xfrm>
          <a:custGeom>
            <a:avLst/>
            <a:gdLst>
              <a:gd name="T0" fmla="*/ 407 w 545"/>
              <a:gd name="T1" fmla="*/ 143 h 504"/>
              <a:gd name="T2" fmla="*/ 417 w 545"/>
              <a:gd name="T3" fmla="*/ 183 h 504"/>
              <a:gd name="T4" fmla="*/ 434 w 545"/>
              <a:gd name="T5" fmla="*/ 180 h 504"/>
              <a:gd name="T6" fmla="*/ 458 w 545"/>
              <a:gd name="T7" fmla="*/ 201 h 504"/>
              <a:gd name="T8" fmla="*/ 451 w 545"/>
              <a:gd name="T9" fmla="*/ 228 h 504"/>
              <a:gd name="T10" fmla="*/ 441 w 545"/>
              <a:gd name="T11" fmla="*/ 250 h 504"/>
              <a:gd name="T12" fmla="*/ 461 w 545"/>
              <a:gd name="T13" fmla="*/ 279 h 504"/>
              <a:gd name="T14" fmla="*/ 475 w 545"/>
              <a:gd name="T15" fmla="*/ 296 h 504"/>
              <a:gd name="T16" fmla="*/ 499 w 545"/>
              <a:gd name="T17" fmla="*/ 313 h 504"/>
              <a:gd name="T18" fmla="*/ 513 w 545"/>
              <a:gd name="T19" fmla="*/ 332 h 504"/>
              <a:gd name="T20" fmla="*/ 514 w 545"/>
              <a:gd name="T21" fmla="*/ 358 h 504"/>
              <a:gd name="T22" fmla="*/ 523 w 545"/>
              <a:gd name="T23" fmla="*/ 384 h 504"/>
              <a:gd name="T24" fmla="*/ 528 w 545"/>
              <a:gd name="T25" fmla="*/ 388 h 504"/>
              <a:gd name="T26" fmla="*/ 545 w 545"/>
              <a:gd name="T27" fmla="*/ 401 h 504"/>
              <a:gd name="T28" fmla="*/ 543 w 545"/>
              <a:gd name="T29" fmla="*/ 418 h 504"/>
              <a:gd name="T30" fmla="*/ 539 w 545"/>
              <a:gd name="T31" fmla="*/ 433 h 504"/>
              <a:gd name="T32" fmla="*/ 519 w 545"/>
              <a:gd name="T33" fmla="*/ 449 h 504"/>
              <a:gd name="T34" fmla="*/ 510 w 545"/>
              <a:gd name="T35" fmla="*/ 440 h 504"/>
              <a:gd name="T36" fmla="*/ 509 w 545"/>
              <a:gd name="T37" fmla="*/ 467 h 504"/>
              <a:gd name="T38" fmla="*/ 496 w 545"/>
              <a:gd name="T39" fmla="*/ 478 h 504"/>
              <a:gd name="T40" fmla="*/ 494 w 545"/>
              <a:gd name="T41" fmla="*/ 503 h 504"/>
              <a:gd name="T42" fmla="*/ 443 w 545"/>
              <a:gd name="T43" fmla="*/ 501 h 504"/>
              <a:gd name="T44" fmla="*/ 465 w 545"/>
              <a:gd name="T45" fmla="*/ 474 h 504"/>
              <a:gd name="T46" fmla="*/ 454 w 545"/>
              <a:gd name="T47" fmla="*/ 449 h 504"/>
              <a:gd name="T48" fmla="*/ 357 w 545"/>
              <a:gd name="T49" fmla="*/ 450 h 504"/>
              <a:gd name="T50" fmla="*/ 296 w 545"/>
              <a:gd name="T51" fmla="*/ 449 h 504"/>
              <a:gd name="T52" fmla="*/ 202 w 545"/>
              <a:gd name="T53" fmla="*/ 449 h 504"/>
              <a:gd name="T54" fmla="*/ 138 w 545"/>
              <a:gd name="T55" fmla="*/ 449 h 504"/>
              <a:gd name="T56" fmla="*/ 95 w 545"/>
              <a:gd name="T57" fmla="*/ 159 h 504"/>
              <a:gd name="T58" fmla="*/ 81 w 545"/>
              <a:gd name="T59" fmla="*/ 154 h 504"/>
              <a:gd name="T60" fmla="*/ 72 w 545"/>
              <a:gd name="T61" fmla="*/ 134 h 504"/>
              <a:gd name="T62" fmla="*/ 54 w 545"/>
              <a:gd name="T63" fmla="*/ 113 h 504"/>
              <a:gd name="T64" fmla="*/ 66 w 545"/>
              <a:gd name="T65" fmla="*/ 95 h 504"/>
              <a:gd name="T66" fmla="*/ 68 w 545"/>
              <a:gd name="T67" fmla="*/ 92 h 504"/>
              <a:gd name="T68" fmla="*/ 63 w 545"/>
              <a:gd name="T69" fmla="*/ 78 h 504"/>
              <a:gd name="T70" fmla="*/ 46 w 545"/>
              <a:gd name="T71" fmla="*/ 78 h 504"/>
              <a:gd name="T72" fmla="*/ 29 w 545"/>
              <a:gd name="T73" fmla="*/ 63 h 504"/>
              <a:gd name="T74" fmla="*/ 17 w 545"/>
              <a:gd name="T75" fmla="*/ 38 h 504"/>
              <a:gd name="T76" fmla="*/ 8 w 545"/>
              <a:gd name="T77" fmla="*/ 22 h 504"/>
              <a:gd name="T78" fmla="*/ 9 w 545"/>
              <a:gd name="T79" fmla="*/ 8 h 504"/>
              <a:gd name="T80" fmla="*/ 0 w 545"/>
              <a:gd name="T81" fmla="*/ 4 h 504"/>
              <a:gd name="T82" fmla="*/ 93 w 545"/>
              <a:gd name="T83" fmla="*/ 5 h 504"/>
              <a:gd name="T84" fmla="*/ 163 w 545"/>
              <a:gd name="T85" fmla="*/ 4 h 504"/>
              <a:gd name="T86" fmla="*/ 250 w 545"/>
              <a:gd name="T87" fmla="*/ 3 h 504"/>
              <a:gd name="T88" fmla="*/ 313 w 545"/>
              <a:gd name="T89" fmla="*/ 1 h 504"/>
              <a:gd name="T90" fmla="*/ 339 w 545"/>
              <a:gd name="T91" fmla="*/ 8 h 504"/>
              <a:gd name="T92" fmla="*/ 356 w 545"/>
              <a:gd name="T93" fmla="*/ 26 h 504"/>
              <a:gd name="T94" fmla="*/ 354 w 545"/>
              <a:gd name="T95" fmla="*/ 73 h 504"/>
              <a:gd name="T96" fmla="*/ 365 w 545"/>
              <a:gd name="T97" fmla="*/ 102 h 5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45" h="504">
                <a:moveTo>
                  <a:pt x="375" y="111"/>
                </a:moveTo>
                <a:lnTo>
                  <a:pt x="386" y="127"/>
                </a:lnTo>
                <a:lnTo>
                  <a:pt x="395" y="133"/>
                </a:lnTo>
                <a:lnTo>
                  <a:pt x="407" y="143"/>
                </a:lnTo>
                <a:lnTo>
                  <a:pt x="413" y="152"/>
                </a:lnTo>
                <a:lnTo>
                  <a:pt x="416" y="165"/>
                </a:lnTo>
                <a:lnTo>
                  <a:pt x="413" y="171"/>
                </a:lnTo>
                <a:lnTo>
                  <a:pt x="417" y="183"/>
                </a:lnTo>
                <a:lnTo>
                  <a:pt x="417" y="184"/>
                </a:lnTo>
                <a:lnTo>
                  <a:pt x="420" y="188"/>
                </a:lnTo>
                <a:lnTo>
                  <a:pt x="427" y="190"/>
                </a:lnTo>
                <a:lnTo>
                  <a:pt x="434" y="180"/>
                </a:lnTo>
                <a:lnTo>
                  <a:pt x="449" y="185"/>
                </a:lnTo>
                <a:lnTo>
                  <a:pt x="462" y="193"/>
                </a:lnTo>
                <a:lnTo>
                  <a:pt x="462" y="198"/>
                </a:lnTo>
                <a:lnTo>
                  <a:pt x="458" y="201"/>
                </a:lnTo>
                <a:lnTo>
                  <a:pt x="454" y="208"/>
                </a:lnTo>
                <a:lnTo>
                  <a:pt x="457" y="213"/>
                </a:lnTo>
                <a:lnTo>
                  <a:pt x="456" y="220"/>
                </a:lnTo>
                <a:lnTo>
                  <a:pt x="451" y="228"/>
                </a:lnTo>
                <a:lnTo>
                  <a:pt x="450" y="229"/>
                </a:lnTo>
                <a:lnTo>
                  <a:pt x="449" y="237"/>
                </a:lnTo>
                <a:lnTo>
                  <a:pt x="444" y="243"/>
                </a:lnTo>
                <a:lnTo>
                  <a:pt x="441" y="250"/>
                </a:lnTo>
                <a:lnTo>
                  <a:pt x="442" y="261"/>
                </a:lnTo>
                <a:lnTo>
                  <a:pt x="451" y="272"/>
                </a:lnTo>
                <a:lnTo>
                  <a:pt x="455" y="276"/>
                </a:lnTo>
                <a:lnTo>
                  <a:pt x="461" y="279"/>
                </a:lnTo>
                <a:lnTo>
                  <a:pt x="472" y="289"/>
                </a:lnTo>
                <a:lnTo>
                  <a:pt x="478" y="290"/>
                </a:lnTo>
                <a:lnTo>
                  <a:pt x="474" y="294"/>
                </a:lnTo>
                <a:lnTo>
                  <a:pt x="475" y="296"/>
                </a:lnTo>
                <a:lnTo>
                  <a:pt x="477" y="299"/>
                </a:lnTo>
                <a:lnTo>
                  <a:pt x="485" y="296"/>
                </a:lnTo>
                <a:lnTo>
                  <a:pt x="498" y="307"/>
                </a:lnTo>
                <a:lnTo>
                  <a:pt x="499" y="313"/>
                </a:lnTo>
                <a:lnTo>
                  <a:pt x="503" y="313"/>
                </a:lnTo>
                <a:lnTo>
                  <a:pt x="511" y="319"/>
                </a:lnTo>
                <a:lnTo>
                  <a:pt x="514" y="331"/>
                </a:lnTo>
                <a:lnTo>
                  <a:pt x="513" y="332"/>
                </a:lnTo>
                <a:lnTo>
                  <a:pt x="511" y="333"/>
                </a:lnTo>
                <a:lnTo>
                  <a:pt x="519" y="352"/>
                </a:lnTo>
                <a:lnTo>
                  <a:pt x="518" y="357"/>
                </a:lnTo>
                <a:lnTo>
                  <a:pt x="514" y="358"/>
                </a:lnTo>
                <a:lnTo>
                  <a:pt x="511" y="367"/>
                </a:lnTo>
                <a:lnTo>
                  <a:pt x="516" y="368"/>
                </a:lnTo>
                <a:lnTo>
                  <a:pt x="516" y="373"/>
                </a:lnTo>
                <a:lnTo>
                  <a:pt x="523" y="384"/>
                </a:lnTo>
                <a:lnTo>
                  <a:pt x="522" y="389"/>
                </a:lnTo>
                <a:lnTo>
                  <a:pt x="527" y="394"/>
                </a:lnTo>
                <a:lnTo>
                  <a:pt x="532" y="395"/>
                </a:lnTo>
                <a:lnTo>
                  <a:pt x="528" y="388"/>
                </a:lnTo>
                <a:lnTo>
                  <a:pt x="533" y="387"/>
                </a:lnTo>
                <a:lnTo>
                  <a:pt x="538" y="397"/>
                </a:lnTo>
                <a:lnTo>
                  <a:pt x="543" y="397"/>
                </a:lnTo>
                <a:lnTo>
                  <a:pt x="545" y="401"/>
                </a:lnTo>
                <a:lnTo>
                  <a:pt x="542" y="411"/>
                </a:lnTo>
                <a:lnTo>
                  <a:pt x="539" y="413"/>
                </a:lnTo>
                <a:lnTo>
                  <a:pt x="540" y="417"/>
                </a:lnTo>
                <a:lnTo>
                  <a:pt x="543" y="418"/>
                </a:lnTo>
                <a:lnTo>
                  <a:pt x="543" y="422"/>
                </a:lnTo>
                <a:lnTo>
                  <a:pt x="537" y="424"/>
                </a:lnTo>
                <a:lnTo>
                  <a:pt x="541" y="431"/>
                </a:lnTo>
                <a:lnTo>
                  <a:pt x="539" y="433"/>
                </a:lnTo>
                <a:lnTo>
                  <a:pt x="534" y="442"/>
                </a:lnTo>
                <a:lnTo>
                  <a:pt x="527" y="435"/>
                </a:lnTo>
                <a:lnTo>
                  <a:pt x="523" y="437"/>
                </a:lnTo>
                <a:lnTo>
                  <a:pt x="519" y="449"/>
                </a:lnTo>
                <a:lnTo>
                  <a:pt x="515" y="454"/>
                </a:lnTo>
                <a:lnTo>
                  <a:pt x="514" y="449"/>
                </a:lnTo>
                <a:lnTo>
                  <a:pt x="515" y="442"/>
                </a:lnTo>
                <a:lnTo>
                  <a:pt x="510" y="440"/>
                </a:lnTo>
                <a:lnTo>
                  <a:pt x="507" y="444"/>
                </a:lnTo>
                <a:lnTo>
                  <a:pt x="509" y="449"/>
                </a:lnTo>
                <a:lnTo>
                  <a:pt x="511" y="466"/>
                </a:lnTo>
                <a:lnTo>
                  <a:pt x="509" y="467"/>
                </a:lnTo>
                <a:lnTo>
                  <a:pt x="503" y="468"/>
                </a:lnTo>
                <a:lnTo>
                  <a:pt x="509" y="474"/>
                </a:lnTo>
                <a:lnTo>
                  <a:pt x="510" y="476"/>
                </a:lnTo>
                <a:lnTo>
                  <a:pt x="496" y="478"/>
                </a:lnTo>
                <a:lnTo>
                  <a:pt x="502" y="484"/>
                </a:lnTo>
                <a:lnTo>
                  <a:pt x="505" y="490"/>
                </a:lnTo>
                <a:lnTo>
                  <a:pt x="498" y="494"/>
                </a:lnTo>
                <a:lnTo>
                  <a:pt x="494" y="503"/>
                </a:lnTo>
                <a:lnTo>
                  <a:pt x="475" y="504"/>
                </a:lnTo>
                <a:lnTo>
                  <a:pt x="448" y="504"/>
                </a:lnTo>
                <a:lnTo>
                  <a:pt x="441" y="504"/>
                </a:lnTo>
                <a:lnTo>
                  <a:pt x="443" y="501"/>
                </a:lnTo>
                <a:lnTo>
                  <a:pt x="446" y="494"/>
                </a:lnTo>
                <a:lnTo>
                  <a:pt x="456" y="482"/>
                </a:lnTo>
                <a:lnTo>
                  <a:pt x="456" y="481"/>
                </a:lnTo>
                <a:lnTo>
                  <a:pt x="465" y="474"/>
                </a:lnTo>
                <a:lnTo>
                  <a:pt x="466" y="461"/>
                </a:lnTo>
                <a:lnTo>
                  <a:pt x="460" y="459"/>
                </a:lnTo>
                <a:lnTo>
                  <a:pt x="459" y="449"/>
                </a:lnTo>
                <a:lnTo>
                  <a:pt x="454" y="449"/>
                </a:lnTo>
                <a:lnTo>
                  <a:pt x="425" y="449"/>
                </a:lnTo>
                <a:lnTo>
                  <a:pt x="408" y="449"/>
                </a:lnTo>
                <a:lnTo>
                  <a:pt x="380" y="449"/>
                </a:lnTo>
                <a:lnTo>
                  <a:pt x="357" y="450"/>
                </a:lnTo>
                <a:lnTo>
                  <a:pt x="353" y="449"/>
                </a:lnTo>
                <a:lnTo>
                  <a:pt x="335" y="449"/>
                </a:lnTo>
                <a:lnTo>
                  <a:pt x="298" y="449"/>
                </a:lnTo>
                <a:lnTo>
                  <a:pt x="296" y="449"/>
                </a:lnTo>
                <a:lnTo>
                  <a:pt x="265" y="449"/>
                </a:lnTo>
                <a:lnTo>
                  <a:pt x="245" y="449"/>
                </a:lnTo>
                <a:lnTo>
                  <a:pt x="238" y="449"/>
                </a:lnTo>
                <a:lnTo>
                  <a:pt x="202" y="449"/>
                </a:lnTo>
                <a:lnTo>
                  <a:pt x="200" y="449"/>
                </a:lnTo>
                <a:lnTo>
                  <a:pt x="178" y="449"/>
                </a:lnTo>
                <a:lnTo>
                  <a:pt x="155" y="449"/>
                </a:lnTo>
                <a:lnTo>
                  <a:pt x="138" y="449"/>
                </a:lnTo>
                <a:lnTo>
                  <a:pt x="94" y="449"/>
                </a:lnTo>
                <a:lnTo>
                  <a:pt x="94" y="233"/>
                </a:lnTo>
                <a:lnTo>
                  <a:pt x="95" y="205"/>
                </a:lnTo>
                <a:lnTo>
                  <a:pt x="95" y="159"/>
                </a:lnTo>
                <a:lnTo>
                  <a:pt x="91" y="159"/>
                </a:lnTo>
                <a:lnTo>
                  <a:pt x="89" y="156"/>
                </a:lnTo>
                <a:lnTo>
                  <a:pt x="84" y="158"/>
                </a:lnTo>
                <a:lnTo>
                  <a:pt x="81" y="154"/>
                </a:lnTo>
                <a:lnTo>
                  <a:pt x="76" y="153"/>
                </a:lnTo>
                <a:lnTo>
                  <a:pt x="76" y="148"/>
                </a:lnTo>
                <a:lnTo>
                  <a:pt x="71" y="144"/>
                </a:lnTo>
                <a:lnTo>
                  <a:pt x="72" y="134"/>
                </a:lnTo>
                <a:lnTo>
                  <a:pt x="67" y="134"/>
                </a:lnTo>
                <a:lnTo>
                  <a:pt x="65" y="130"/>
                </a:lnTo>
                <a:lnTo>
                  <a:pt x="54" y="118"/>
                </a:lnTo>
                <a:lnTo>
                  <a:pt x="54" y="113"/>
                </a:lnTo>
                <a:lnTo>
                  <a:pt x="58" y="112"/>
                </a:lnTo>
                <a:lnTo>
                  <a:pt x="58" y="108"/>
                </a:lnTo>
                <a:lnTo>
                  <a:pt x="65" y="102"/>
                </a:lnTo>
                <a:lnTo>
                  <a:pt x="66" y="95"/>
                </a:lnTo>
                <a:lnTo>
                  <a:pt x="71" y="97"/>
                </a:lnTo>
                <a:lnTo>
                  <a:pt x="74" y="96"/>
                </a:lnTo>
                <a:lnTo>
                  <a:pt x="73" y="92"/>
                </a:lnTo>
                <a:lnTo>
                  <a:pt x="68" y="92"/>
                </a:lnTo>
                <a:lnTo>
                  <a:pt x="73" y="87"/>
                </a:lnTo>
                <a:lnTo>
                  <a:pt x="67" y="83"/>
                </a:lnTo>
                <a:lnTo>
                  <a:pt x="68" y="79"/>
                </a:lnTo>
                <a:lnTo>
                  <a:pt x="63" y="78"/>
                </a:lnTo>
                <a:lnTo>
                  <a:pt x="60" y="82"/>
                </a:lnTo>
                <a:lnTo>
                  <a:pt x="52" y="81"/>
                </a:lnTo>
                <a:lnTo>
                  <a:pt x="50" y="77"/>
                </a:lnTo>
                <a:lnTo>
                  <a:pt x="46" y="78"/>
                </a:lnTo>
                <a:lnTo>
                  <a:pt x="46" y="74"/>
                </a:lnTo>
                <a:lnTo>
                  <a:pt x="37" y="67"/>
                </a:lnTo>
                <a:lnTo>
                  <a:pt x="38" y="66"/>
                </a:lnTo>
                <a:lnTo>
                  <a:pt x="29" y="63"/>
                </a:lnTo>
                <a:lnTo>
                  <a:pt x="30" y="54"/>
                </a:lnTo>
                <a:lnTo>
                  <a:pt x="23" y="46"/>
                </a:lnTo>
                <a:lnTo>
                  <a:pt x="23" y="41"/>
                </a:lnTo>
                <a:lnTo>
                  <a:pt x="17" y="38"/>
                </a:lnTo>
                <a:lnTo>
                  <a:pt x="17" y="35"/>
                </a:lnTo>
                <a:lnTo>
                  <a:pt x="9" y="33"/>
                </a:lnTo>
                <a:lnTo>
                  <a:pt x="12" y="30"/>
                </a:lnTo>
                <a:lnTo>
                  <a:pt x="8" y="22"/>
                </a:lnTo>
                <a:lnTo>
                  <a:pt x="10" y="20"/>
                </a:lnTo>
                <a:lnTo>
                  <a:pt x="9" y="16"/>
                </a:lnTo>
                <a:lnTo>
                  <a:pt x="6" y="15"/>
                </a:lnTo>
                <a:lnTo>
                  <a:pt x="9" y="8"/>
                </a:lnTo>
                <a:lnTo>
                  <a:pt x="7" y="6"/>
                </a:lnTo>
                <a:lnTo>
                  <a:pt x="5" y="10"/>
                </a:lnTo>
                <a:lnTo>
                  <a:pt x="0" y="9"/>
                </a:lnTo>
                <a:lnTo>
                  <a:pt x="0" y="4"/>
                </a:lnTo>
                <a:lnTo>
                  <a:pt x="32" y="4"/>
                </a:lnTo>
                <a:lnTo>
                  <a:pt x="46" y="4"/>
                </a:lnTo>
                <a:lnTo>
                  <a:pt x="69" y="5"/>
                </a:lnTo>
                <a:lnTo>
                  <a:pt x="93" y="5"/>
                </a:lnTo>
                <a:lnTo>
                  <a:pt x="106" y="5"/>
                </a:lnTo>
                <a:lnTo>
                  <a:pt x="125" y="5"/>
                </a:lnTo>
                <a:lnTo>
                  <a:pt x="143" y="5"/>
                </a:lnTo>
                <a:lnTo>
                  <a:pt x="163" y="4"/>
                </a:lnTo>
                <a:lnTo>
                  <a:pt x="181" y="4"/>
                </a:lnTo>
                <a:lnTo>
                  <a:pt x="196" y="4"/>
                </a:lnTo>
                <a:lnTo>
                  <a:pt x="218" y="3"/>
                </a:lnTo>
                <a:lnTo>
                  <a:pt x="250" y="3"/>
                </a:lnTo>
                <a:lnTo>
                  <a:pt x="256" y="3"/>
                </a:lnTo>
                <a:lnTo>
                  <a:pt x="279" y="2"/>
                </a:lnTo>
                <a:lnTo>
                  <a:pt x="293" y="2"/>
                </a:lnTo>
                <a:lnTo>
                  <a:pt x="313" y="1"/>
                </a:lnTo>
                <a:lnTo>
                  <a:pt x="330" y="0"/>
                </a:lnTo>
                <a:lnTo>
                  <a:pt x="331" y="2"/>
                </a:lnTo>
                <a:lnTo>
                  <a:pt x="334" y="6"/>
                </a:lnTo>
                <a:lnTo>
                  <a:pt x="339" y="8"/>
                </a:lnTo>
                <a:lnTo>
                  <a:pt x="343" y="16"/>
                </a:lnTo>
                <a:lnTo>
                  <a:pt x="347" y="18"/>
                </a:lnTo>
                <a:lnTo>
                  <a:pt x="347" y="22"/>
                </a:lnTo>
                <a:lnTo>
                  <a:pt x="356" y="26"/>
                </a:lnTo>
                <a:lnTo>
                  <a:pt x="350" y="39"/>
                </a:lnTo>
                <a:lnTo>
                  <a:pt x="349" y="40"/>
                </a:lnTo>
                <a:lnTo>
                  <a:pt x="349" y="63"/>
                </a:lnTo>
                <a:lnTo>
                  <a:pt x="354" y="73"/>
                </a:lnTo>
                <a:lnTo>
                  <a:pt x="353" y="81"/>
                </a:lnTo>
                <a:lnTo>
                  <a:pt x="360" y="89"/>
                </a:lnTo>
                <a:lnTo>
                  <a:pt x="360" y="97"/>
                </a:lnTo>
                <a:lnTo>
                  <a:pt x="365" y="102"/>
                </a:lnTo>
                <a:lnTo>
                  <a:pt x="375" y="11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2" name="Freeform 75"/>
          <p:cNvSpPr>
            <a:spLocks/>
          </p:cNvSpPr>
          <p:nvPr/>
        </p:nvSpPr>
        <p:spPr bwMode="auto">
          <a:xfrm>
            <a:off x="8774588" y="4517047"/>
            <a:ext cx="443547" cy="803275"/>
          </a:xfrm>
          <a:custGeom>
            <a:avLst/>
            <a:gdLst>
              <a:gd name="T0" fmla="*/ 261 w 291"/>
              <a:gd name="T1" fmla="*/ 339 h 526"/>
              <a:gd name="T2" fmla="*/ 264 w 291"/>
              <a:gd name="T3" fmla="*/ 437 h 526"/>
              <a:gd name="T4" fmla="*/ 248 w 291"/>
              <a:gd name="T5" fmla="*/ 506 h 526"/>
              <a:gd name="T6" fmla="*/ 220 w 291"/>
              <a:gd name="T7" fmla="*/ 503 h 526"/>
              <a:gd name="T8" fmla="*/ 188 w 291"/>
              <a:gd name="T9" fmla="*/ 507 h 526"/>
              <a:gd name="T10" fmla="*/ 174 w 291"/>
              <a:gd name="T11" fmla="*/ 526 h 526"/>
              <a:gd name="T12" fmla="*/ 165 w 291"/>
              <a:gd name="T13" fmla="*/ 514 h 526"/>
              <a:gd name="T14" fmla="*/ 152 w 291"/>
              <a:gd name="T15" fmla="*/ 486 h 526"/>
              <a:gd name="T16" fmla="*/ 158 w 291"/>
              <a:gd name="T17" fmla="*/ 436 h 526"/>
              <a:gd name="T18" fmla="*/ 107 w 291"/>
              <a:gd name="T19" fmla="*/ 436 h 526"/>
              <a:gd name="T20" fmla="*/ 49 w 291"/>
              <a:gd name="T21" fmla="*/ 437 h 526"/>
              <a:gd name="T22" fmla="*/ 3 w 291"/>
              <a:gd name="T23" fmla="*/ 424 h 526"/>
              <a:gd name="T24" fmla="*/ 12 w 291"/>
              <a:gd name="T25" fmla="*/ 402 h 526"/>
              <a:gd name="T26" fmla="*/ 15 w 291"/>
              <a:gd name="T27" fmla="*/ 396 h 526"/>
              <a:gd name="T28" fmla="*/ 14 w 291"/>
              <a:gd name="T29" fmla="*/ 372 h 526"/>
              <a:gd name="T30" fmla="*/ 21 w 291"/>
              <a:gd name="T31" fmla="*/ 369 h 526"/>
              <a:gd name="T32" fmla="*/ 32 w 291"/>
              <a:gd name="T33" fmla="*/ 352 h 526"/>
              <a:gd name="T34" fmla="*/ 31 w 291"/>
              <a:gd name="T35" fmla="*/ 347 h 526"/>
              <a:gd name="T36" fmla="*/ 39 w 291"/>
              <a:gd name="T37" fmla="*/ 336 h 526"/>
              <a:gd name="T38" fmla="*/ 47 w 291"/>
              <a:gd name="T39" fmla="*/ 322 h 526"/>
              <a:gd name="T40" fmla="*/ 52 w 291"/>
              <a:gd name="T41" fmla="*/ 314 h 526"/>
              <a:gd name="T42" fmla="*/ 46 w 291"/>
              <a:gd name="T43" fmla="*/ 312 h 526"/>
              <a:gd name="T44" fmla="*/ 43 w 291"/>
              <a:gd name="T45" fmla="*/ 304 h 526"/>
              <a:gd name="T46" fmla="*/ 54 w 291"/>
              <a:gd name="T47" fmla="*/ 306 h 526"/>
              <a:gd name="T48" fmla="*/ 61 w 291"/>
              <a:gd name="T49" fmla="*/ 290 h 526"/>
              <a:gd name="T50" fmla="*/ 46 w 291"/>
              <a:gd name="T51" fmla="*/ 277 h 526"/>
              <a:gd name="T52" fmla="*/ 55 w 291"/>
              <a:gd name="T53" fmla="*/ 274 h 526"/>
              <a:gd name="T54" fmla="*/ 51 w 291"/>
              <a:gd name="T55" fmla="*/ 264 h 526"/>
              <a:gd name="T56" fmla="*/ 44 w 291"/>
              <a:gd name="T57" fmla="*/ 264 h 526"/>
              <a:gd name="T58" fmla="*/ 40 w 291"/>
              <a:gd name="T59" fmla="*/ 242 h 526"/>
              <a:gd name="T60" fmla="*/ 43 w 291"/>
              <a:gd name="T61" fmla="*/ 220 h 526"/>
              <a:gd name="T62" fmla="*/ 40 w 291"/>
              <a:gd name="T63" fmla="*/ 217 h 526"/>
              <a:gd name="T64" fmla="*/ 46 w 291"/>
              <a:gd name="T65" fmla="*/ 194 h 526"/>
              <a:gd name="T66" fmla="*/ 42 w 291"/>
              <a:gd name="T67" fmla="*/ 180 h 526"/>
              <a:gd name="T68" fmla="*/ 38 w 291"/>
              <a:gd name="T69" fmla="*/ 176 h 526"/>
              <a:gd name="T70" fmla="*/ 39 w 291"/>
              <a:gd name="T71" fmla="*/ 170 h 526"/>
              <a:gd name="T72" fmla="*/ 35 w 291"/>
              <a:gd name="T73" fmla="*/ 157 h 526"/>
              <a:gd name="T74" fmla="*/ 36 w 291"/>
              <a:gd name="T75" fmla="*/ 142 h 526"/>
              <a:gd name="T76" fmla="*/ 50 w 291"/>
              <a:gd name="T77" fmla="*/ 140 h 526"/>
              <a:gd name="T78" fmla="*/ 49 w 291"/>
              <a:gd name="T79" fmla="*/ 125 h 526"/>
              <a:gd name="T80" fmla="*/ 62 w 291"/>
              <a:gd name="T81" fmla="*/ 106 h 526"/>
              <a:gd name="T82" fmla="*/ 69 w 291"/>
              <a:gd name="T83" fmla="*/ 93 h 526"/>
              <a:gd name="T84" fmla="*/ 67 w 291"/>
              <a:gd name="T85" fmla="*/ 86 h 526"/>
              <a:gd name="T86" fmla="*/ 80 w 291"/>
              <a:gd name="T87" fmla="*/ 69 h 526"/>
              <a:gd name="T88" fmla="*/ 89 w 291"/>
              <a:gd name="T89" fmla="*/ 62 h 526"/>
              <a:gd name="T90" fmla="*/ 88 w 291"/>
              <a:gd name="T91" fmla="*/ 39 h 526"/>
              <a:gd name="T92" fmla="*/ 92 w 291"/>
              <a:gd name="T93" fmla="*/ 41 h 526"/>
              <a:gd name="T94" fmla="*/ 92 w 291"/>
              <a:gd name="T95" fmla="*/ 22 h 526"/>
              <a:gd name="T96" fmla="*/ 96 w 291"/>
              <a:gd name="T97" fmla="*/ 13 h 526"/>
              <a:gd name="T98" fmla="*/ 111 w 291"/>
              <a:gd name="T99" fmla="*/ 15 h 526"/>
              <a:gd name="T100" fmla="*/ 110 w 291"/>
              <a:gd name="T101" fmla="*/ 0 h 526"/>
              <a:gd name="T102" fmla="*/ 201 w 291"/>
              <a:gd name="T103" fmla="*/ 1 h 526"/>
              <a:gd name="T104" fmla="*/ 268 w 291"/>
              <a:gd name="T105" fmla="*/ 0 h 526"/>
              <a:gd name="T106" fmla="*/ 291 w 291"/>
              <a:gd name="T107" fmla="*/ 12 h 526"/>
              <a:gd name="T108" fmla="*/ 283 w 291"/>
              <a:gd name="T109" fmla="*/ 100 h 526"/>
              <a:gd name="T110" fmla="*/ 274 w 291"/>
              <a:gd name="T111" fmla="*/ 187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91" h="526">
                <a:moveTo>
                  <a:pt x="268" y="264"/>
                </a:moveTo>
                <a:lnTo>
                  <a:pt x="265" y="294"/>
                </a:lnTo>
                <a:lnTo>
                  <a:pt x="264" y="303"/>
                </a:lnTo>
                <a:lnTo>
                  <a:pt x="261" y="339"/>
                </a:lnTo>
                <a:lnTo>
                  <a:pt x="261" y="360"/>
                </a:lnTo>
                <a:lnTo>
                  <a:pt x="263" y="389"/>
                </a:lnTo>
                <a:lnTo>
                  <a:pt x="264" y="424"/>
                </a:lnTo>
                <a:lnTo>
                  <a:pt x="264" y="437"/>
                </a:lnTo>
                <a:lnTo>
                  <a:pt x="266" y="465"/>
                </a:lnTo>
                <a:lnTo>
                  <a:pt x="267" y="508"/>
                </a:lnTo>
                <a:lnTo>
                  <a:pt x="259" y="511"/>
                </a:lnTo>
                <a:lnTo>
                  <a:pt x="248" y="506"/>
                </a:lnTo>
                <a:lnTo>
                  <a:pt x="239" y="508"/>
                </a:lnTo>
                <a:lnTo>
                  <a:pt x="230" y="501"/>
                </a:lnTo>
                <a:lnTo>
                  <a:pt x="230" y="505"/>
                </a:lnTo>
                <a:lnTo>
                  <a:pt x="220" y="503"/>
                </a:lnTo>
                <a:lnTo>
                  <a:pt x="195" y="513"/>
                </a:lnTo>
                <a:lnTo>
                  <a:pt x="195" y="508"/>
                </a:lnTo>
                <a:lnTo>
                  <a:pt x="190" y="505"/>
                </a:lnTo>
                <a:lnTo>
                  <a:pt x="188" y="507"/>
                </a:lnTo>
                <a:lnTo>
                  <a:pt x="191" y="512"/>
                </a:lnTo>
                <a:lnTo>
                  <a:pt x="183" y="518"/>
                </a:lnTo>
                <a:lnTo>
                  <a:pt x="181" y="525"/>
                </a:lnTo>
                <a:lnTo>
                  <a:pt x="174" y="526"/>
                </a:lnTo>
                <a:lnTo>
                  <a:pt x="174" y="524"/>
                </a:lnTo>
                <a:lnTo>
                  <a:pt x="171" y="526"/>
                </a:lnTo>
                <a:lnTo>
                  <a:pt x="167" y="521"/>
                </a:lnTo>
                <a:lnTo>
                  <a:pt x="165" y="514"/>
                </a:lnTo>
                <a:lnTo>
                  <a:pt x="166" y="509"/>
                </a:lnTo>
                <a:lnTo>
                  <a:pt x="162" y="501"/>
                </a:lnTo>
                <a:lnTo>
                  <a:pt x="161" y="496"/>
                </a:lnTo>
                <a:lnTo>
                  <a:pt x="152" y="486"/>
                </a:lnTo>
                <a:lnTo>
                  <a:pt x="149" y="473"/>
                </a:lnTo>
                <a:lnTo>
                  <a:pt x="149" y="462"/>
                </a:lnTo>
                <a:lnTo>
                  <a:pt x="153" y="456"/>
                </a:lnTo>
                <a:lnTo>
                  <a:pt x="158" y="436"/>
                </a:lnTo>
                <a:lnTo>
                  <a:pt x="149" y="436"/>
                </a:lnTo>
                <a:lnTo>
                  <a:pt x="114" y="436"/>
                </a:lnTo>
                <a:lnTo>
                  <a:pt x="112" y="436"/>
                </a:lnTo>
                <a:lnTo>
                  <a:pt x="107" y="436"/>
                </a:lnTo>
                <a:lnTo>
                  <a:pt x="91" y="437"/>
                </a:lnTo>
                <a:lnTo>
                  <a:pt x="89" y="437"/>
                </a:lnTo>
                <a:lnTo>
                  <a:pt x="68" y="437"/>
                </a:lnTo>
                <a:lnTo>
                  <a:pt x="49" y="437"/>
                </a:lnTo>
                <a:lnTo>
                  <a:pt x="40" y="437"/>
                </a:lnTo>
                <a:lnTo>
                  <a:pt x="2" y="436"/>
                </a:lnTo>
                <a:lnTo>
                  <a:pt x="8" y="431"/>
                </a:lnTo>
                <a:lnTo>
                  <a:pt x="3" y="424"/>
                </a:lnTo>
                <a:lnTo>
                  <a:pt x="6" y="416"/>
                </a:lnTo>
                <a:lnTo>
                  <a:pt x="0" y="408"/>
                </a:lnTo>
                <a:lnTo>
                  <a:pt x="12" y="406"/>
                </a:lnTo>
                <a:lnTo>
                  <a:pt x="12" y="402"/>
                </a:lnTo>
                <a:lnTo>
                  <a:pt x="7" y="392"/>
                </a:lnTo>
                <a:lnTo>
                  <a:pt x="9" y="389"/>
                </a:lnTo>
                <a:lnTo>
                  <a:pt x="11" y="396"/>
                </a:lnTo>
                <a:lnTo>
                  <a:pt x="15" y="396"/>
                </a:lnTo>
                <a:lnTo>
                  <a:pt x="11" y="380"/>
                </a:lnTo>
                <a:lnTo>
                  <a:pt x="17" y="377"/>
                </a:lnTo>
                <a:lnTo>
                  <a:pt x="21" y="372"/>
                </a:lnTo>
                <a:lnTo>
                  <a:pt x="14" y="372"/>
                </a:lnTo>
                <a:lnTo>
                  <a:pt x="12" y="368"/>
                </a:lnTo>
                <a:lnTo>
                  <a:pt x="13" y="366"/>
                </a:lnTo>
                <a:lnTo>
                  <a:pt x="18" y="370"/>
                </a:lnTo>
                <a:lnTo>
                  <a:pt x="21" y="369"/>
                </a:lnTo>
                <a:lnTo>
                  <a:pt x="23" y="356"/>
                </a:lnTo>
                <a:lnTo>
                  <a:pt x="28" y="355"/>
                </a:lnTo>
                <a:lnTo>
                  <a:pt x="29" y="355"/>
                </a:lnTo>
                <a:lnTo>
                  <a:pt x="32" y="352"/>
                </a:lnTo>
                <a:lnTo>
                  <a:pt x="24" y="354"/>
                </a:lnTo>
                <a:lnTo>
                  <a:pt x="26" y="344"/>
                </a:lnTo>
                <a:lnTo>
                  <a:pt x="30" y="343"/>
                </a:lnTo>
                <a:lnTo>
                  <a:pt x="31" y="347"/>
                </a:lnTo>
                <a:lnTo>
                  <a:pt x="33" y="348"/>
                </a:lnTo>
                <a:lnTo>
                  <a:pt x="32" y="342"/>
                </a:lnTo>
                <a:lnTo>
                  <a:pt x="34" y="341"/>
                </a:lnTo>
                <a:lnTo>
                  <a:pt x="39" y="336"/>
                </a:lnTo>
                <a:lnTo>
                  <a:pt x="39" y="330"/>
                </a:lnTo>
                <a:lnTo>
                  <a:pt x="47" y="326"/>
                </a:lnTo>
                <a:lnTo>
                  <a:pt x="41" y="320"/>
                </a:lnTo>
                <a:lnTo>
                  <a:pt x="47" y="322"/>
                </a:lnTo>
                <a:lnTo>
                  <a:pt x="47" y="319"/>
                </a:lnTo>
                <a:lnTo>
                  <a:pt x="51" y="315"/>
                </a:lnTo>
                <a:lnTo>
                  <a:pt x="51" y="314"/>
                </a:lnTo>
                <a:lnTo>
                  <a:pt x="52" y="314"/>
                </a:lnTo>
                <a:lnTo>
                  <a:pt x="54" y="310"/>
                </a:lnTo>
                <a:lnTo>
                  <a:pt x="49" y="308"/>
                </a:lnTo>
                <a:lnTo>
                  <a:pt x="50" y="314"/>
                </a:lnTo>
                <a:lnTo>
                  <a:pt x="46" y="312"/>
                </a:lnTo>
                <a:lnTo>
                  <a:pt x="45" y="314"/>
                </a:lnTo>
                <a:lnTo>
                  <a:pt x="40" y="313"/>
                </a:lnTo>
                <a:lnTo>
                  <a:pt x="40" y="306"/>
                </a:lnTo>
                <a:lnTo>
                  <a:pt x="43" y="304"/>
                </a:lnTo>
                <a:lnTo>
                  <a:pt x="44" y="304"/>
                </a:lnTo>
                <a:lnTo>
                  <a:pt x="45" y="305"/>
                </a:lnTo>
                <a:lnTo>
                  <a:pt x="51" y="301"/>
                </a:lnTo>
                <a:lnTo>
                  <a:pt x="54" y="306"/>
                </a:lnTo>
                <a:lnTo>
                  <a:pt x="56" y="295"/>
                </a:lnTo>
                <a:lnTo>
                  <a:pt x="60" y="295"/>
                </a:lnTo>
                <a:lnTo>
                  <a:pt x="64" y="287"/>
                </a:lnTo>
                <a:lnTo>
                  <a:pt x="61" y="290"/>
                </a:lnTo>
                <a:lnTo>
                  <a:pt x="54" y="288"/>
                </a:lnTo>
                <a:lnTo>
                  <a:pt x="57" y="281"/>
                </a:lnTo>
                <a:lnTo>
                  <a:pt x="56" y="279"/>
                </a:lnTo>
                <a:lnTo>
                  <a:pt x="46" y="277"/>
                </a:lnTo>
                <a:lnTo>
                  <a:pt x="44" y="273"/>
                </a:lnTo>
                <a:lnTo>
                  <a:pt x="46" y="268"/>
                </a:lnTo>
                <a:lnTo>
                  <a:pt x="51" y="274"/>
                </a:lnTo>
                <a:lnTo>
                  <a:pt x="55" y="274"/>
                </a:lnTo>
                <a:lnTo>
                  <a:pt x="48" y="267"/>
                </a:lnTo>
                <a:lnTo>
                  <a:pt x="48" y="266"/>
                </a:lnTo>
                <a:lnTo>
                  <a:pt x="50" y="264"/>
                </a:lnTo>
                <a:lnTo>
                  <a:pt x="51" y="264"/>
                </a:lnTo>
                <a:lnTo>
                  <a:pt x="54" y="260"/>
                </a:lnTo>
                <a:lnTo>
                  <a:pt x="52" y="257"/>
                </a:lnTo>
                <a:lnTo>
                  <a:pt x="50" y="261"/>
                </a:lnTo>
                <a:lnTo>
                  <a:pt x="44" y="264"/>
                </a:lnTo>
                <a:lnTo>
                  <a:pt x="41" y="260"/>
                </a:lnTo>
                <a:lnTo>
                  <a:pt x="49" y="249"/>
                </a:lnTo>
                <a:lnTo>
                  <a:pt x="43" y="247"/>
                </a:lnTo>
                <a:lnTo>
                  <a:pt x="40" y="242"/>
                </a:lnTo>
                <a:lnTo>
                  <a:pt x="42" y="235"/>
                </a:lnTo>
                <a:lnTo>
                  <a:pt x="49" y="229"/>
                </a:lnTo>
                <a:lnTo>
                  <a:pt x="45" y="219"/>
                </a:lnTo>
                <a:lnTo>
                  <a:pt x="43" y="220"/>
                </a:lnTo>
                <a:lnTo>
                  <a:pt x="42" y="229"/>
                </a:lnTo>
                <a:lnTo>
                  <a:pt x="37" y="227"/>
                </a:lnTo>
                <a:lnTo>
                  <a:pt x="40" y="218"/>
                </a:lnTo>
                <a:lnTo>
                  <a:pt x="40" y="217"/>
                </a:lnTo>
                <a:lnTo>
                  <a:pt x="44" y="212"/>
                </a:lnTo>
                <a:lnTo>
                  <a:pt x="37" y="205"/>
                </a:lnTo>
                <a:lnTo>
                  <a:pt x="46" y="203"/>
                </a:lnTo>
                <a:lnTo>
                  <a:pt x="46" y="194"/>
                </a:lnTo>
                <a:lnTo>
                  <a:pt x="50" y="189"/>
                </a:lnTo>
                <a:lnTo>
                  <a:pt x="47" y="187"/>
                </a:lnTo>
                <a:lnTo>
                  <a:pt x="45" y="192"/>
                </a:lnTo>
                <a:lnTo>
                  <a:pt x="42" y="180"/>
                </a:lnTo>
                <a:lnTo>
                  <a:pt x="49" y="169"/>
                </a:lnTo>
                <a:lnTo>
                  <a:pt x="47" y="169"/>
                </a:lnTo>
                <a:lnTo>
                  <a:pt x="43" y="177"/>
                </a:lnTo>
                <a:lnTo>
                  <a:pt x="38" y="176"/>
                </a:lnTo>
                <a:lnTo>
                  <a:pt x="37" y="173"/>
                </a:lnTo>
                <a:lnTo>
                  <a:pt x="44" y="169"/>
                </a:lnTo>
                <a:lnTo>
                  <a:pt x="40" y="164"/>
                </a:lnTo>
                <a:lnTo>
                  <a:pt x="39" y="170"/>
                </a:lnTo>
                <a:lnTo>
                  <a:pt x="35" y="170"/>
                </a:lnTo>
                <a:lnTo>
                  <a:pt x="39" y="163"/>
                </a:lnTo>
                <a:lnTo>
                  <a:pt x="36" y="160"/>
                </a:lnTo>
                <a:lnTo>
                  <a:pt x="35" y="157"/>
                </a:lnTo>
                <a:lnTo>
                  <a:pt x="39" y="155"/>
                </a:lnTo>
                <a:lnTo>
                  <a:pt x="43" y="152"/>
                </a:lnTo>
                <a:lnTo>
                  <a:pt x="36" y="145"/>
                </a:lnTo>
                <a:lnTo>
                  <a:pt x="36" y="142"/>
                </a:lnTo>
                <a:lnTo>
                  <a:pt x="40" y="141"/>
                </a:lnTo>
                <a:lnTo>
                  <a:pt x="46" y="146"/>
                </a:lnTo>
                <a:lnTo>
                  <a:pt x="51" y="144"/>
                </a:lnTo>
                <a:lnTo>
                  <a:pt x="50" y="140"/>
                </a:lnTo>
                <a:lnTo>
                  <a:pt x="43" y="141"/>
                </a:lnTo>
                <a:lnTo>
                  <a:pt x="42" y="133"/>
                </a:lnTo>
                <a:lnTo>
                  <a:pt x="55" y="133"/>
                </a:lnTo>
                <a:lnTo>
                  <a:pt x="49" y="125"/>
                </a:lnTo>
                <a:lnTo>
                  <a:pt x="53" y="117"/>
                </a:lnTo>
                <a:lnTo>
                  <a:pt x="47" y="112"/>
                </a:lnTo>
                <a:lnTo>
                  <a:pt x="55" y="107"/>
                </a:lnTo>
                <a:lnTo>
                  <a:pt x="62" y="106"/>
                </a:lnTo>
                <a:lnTo>
                  <a:pt x="64" y="99"/>
                </a:lnTo>
                <a:lnTo>
                  <a:pt x="58" y="96"/>
                </a:lnTo>
                <a:lnTo>
                  <a:pt x="59" y="92"/>
                </a:lnTo>
                <a:lnTo>
                  <a:pt x="69" y="93"/>
                </a:lnTo>
                <a:lnTo>
                  <a:pt x="69" y="89"/>
                </a:lnTo>
                <a:lnTo>
                  <a:pt x="61" y="88"/>
                </a:lnTo>
                <a:lnTo>
                  <a:pt x="60" y="83"/>
                </a:lnTo>
                <a:lnTo>
                  <a:pt x="67" y="86"/>
                </a:lnTo>
                <a:lnTo>
                  <a:pt x="68" y="79"/>
                </a:lnTo>
                <a:lnTo>
                  <a:pt x="75" y="76"/>
                </a:lnTo>
                <a:lnTo>
                  <a:pt x="73" y="70"/>
                </a:lnTo>
                <a:lnTo>
                  <a:pt x="80" y="69"/>
                </a:lnTo>
                <a:lnTo>
                  <a:pt x="79" y="74"/>
                </a:lnTo>
                <a:lnTo>
                  <a:pt x="82" y="75"/>
                </a:lnTo>
                <a:lnTo>
                  <a:pt x="82" y="68"/>
                </a:lnTo>
                <a:lnTo>
                  <a:pt x="89" y="62"/>
                </a:lnTo>
                <a:lnTo>
                  <a:pt x="87" y="56"/>
                </a:lnTo>
                <a:lnTo>
                  <a:pt x="89" y="52"/>
                </a:lnTo>
                <a:lnTo>
                  <a:pt x="91" y="47"/>
                </a:lnTo>
                <a:lnTo>
                  <a:pt x="88" y="39"/>
                </a:lnTo>
                <a:lnTo>
                  <a:pt x="89" y="36"/>
                </a:lnTo>
                <a:lnTo>
                  <a:pt x="89" y="33"/>
                </a:lnTo>
                <a:lnTo>
                  <a:pt x="92" y="35"/>
                </a:lnTo>
                <a:lnTo>
                  <a:pt x="92" y="41"/>
                </a:lnTo>
                <a:lnTo>
                  <a:pt x="98" y="35"/>
                </a:lnTo>
                <a:lnTo>
                  <a:pt x="97" y="33"/>
                </a:lnTo>
                <a:lnTo>
                  <a:pt x="89" y="31"/>
                </a:lnTo>
                <a:lnTo>
                  <a:pt x="92" y="22"/>
                </a:lnTo>
                <a:lnTo>
                  <a:pt x="95" y="25"/>
                </a:lnTo>
                <a:lnTo>
                  <a:pt x="93" y="29"/>
                </a:lnTo>
                <a:lnTo>
                  <a:pt x="98" y="28"/>
                </a:lnTo>
                <a:lnTo>
                  <a:pt x="96" y="13"/>
                </a:lnTo>
                <a:lnTo>
                  <a:pt x="100" y="13"/>
                </a:lnTo>
                <a:lnTo>
                  <a:pt x="100" y="19"/>
                </a:lnTo>
                <a:lnTo>
                  <a:pt x="102" y="19"/>
                </a:lnTo>
                <a:lnTo>
                  <a:pt x="111" y="15"/>
                </a:lnTo>
                <a:lnTo>
                  <a:pt x="110" y="14"/>
                </a:lnTo>
                <a:lnTo>
                  <a:pt x="116" y="10"/>
                </a:lnTo>
                <a:lnTo>
                  <a:pt x="116" y="7"/>
                </a:lnTo>
                <a:lnTo>
                  <a:pt x="110" y="0"/>
                </a:lnTo>
                <a:lnTo>
                  <a:pt x="158" y="0"/>
                </a:lnTo>
                <a:lnTo>
                  <a:pt x="165" y="0"/>
                </a:lnTo>
                <a:lnTo>
                  <a:pt x="189" y="1"/>
                </a:lnTo>
                <a:lnTo>
                  <a:pt x="201" y="1"/>
                </a:lnTo>
                <a:lnTo>
                  <a:pt x="216" y="1"/>
                </a:lnTo>
                <a:lnTo>
                  <a:pt x="232" y="0"/>
                </a:lnTo>
                <a:lnTo>
                  <a:pt x="235" y="0"/>
                </a:lnTo>
                <a:lnTo>
                  <a:pt x="268" y="0"/>
                </a:lnTo>
                <a:lnTo>
                  <a:pt x="270" y="0"/>
                </a:lnTo>
                <a:lnTo>
                  <a:pt x="283" y="0"/>
                </a:lnTo>
                <a:lnTo>
                  <a:pt x="287" y="9"/>
                </a:lnTo>
                <a:lnTo>
                  <a:pt x="291" y="12"/>
                </a:lnTo>
                <a:lnTo>
                  <a:pt x="288" y="46"/>
                </a:lnTo>
                <a:lnTo>
                  <a:pt x="287" y="59"/>
                </a:lnTo>
                <a:lnTo>
                  <a:pt x="285" y="74"/>
                </a:lnTo>
                <a:lnTo>
                  <a:pt x="283" y="100"/>
                </a:lnTo>
                <a:lnTo>
                  <a:pt x="282" y="103"/>
                </a:lnTo>
                <a:lnTo>
                  <a:pt x="279" y="137"/>
                </a:lnTo>
                <a:lnTo>
                  <a:pt x="277" y="160"/>
                </a:lnTo>
                <a:lnTo>
                  <a:pt x="274" y="187"/>
                </a:lnTo>
                <a:lnTo>
                  <a:pt x="271" y="219"/>
                </a:lnTo>
                <a:lnTo>
                  <a:pt x="271" y="226"/>
                </a:lnTo>
                <a:lnTo>
                  <a:pt x="268" y="26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3" name="Freeform 76"/>
          <p:cNvSpPr>
            <a:spLocks/>
          </p:cNvSpPr>
          <p:nvPr/>
        </p:nvSpPr>
        <p:spPr bwMode="auto">
          <a:xfrm>
            <a:off x="5734367" y="2184058"/>
            <a:ext cx="1496536" cy="771842"/>
          </a:xfrm>
          <a:custGeom>
            <a:avLst/>
            <a:gdLst>
              <a:gd name="T0" fmla="*/ 409 w 983"/>
              <a:gd name="T1" fmla="*/ 494 h 506"/>
              <a:gd name="T2" fmla="*/ 395 w 983"/>
              <a:gd name="T3" fmla="*/ 483 h 506"/>
              <a:gd name="T4" fmla="*/ 382 w 983"/>
              <a:gd name="T5" fmla="*/ 464 h 506"/>
              <a:gd name="T6" fmla="*/ 375 w 983"/>
              <a:gd name="T7" fmla="*/ 473 h 506"/>
              <a:gd name="T8" fmla="*/ 365 w 983"/>
              <a:gd name="T9" fmla="*/ 485 h 506"/>
              <a:gd name="T10" fmla="*/ 346 w 983"/>
              <a:gd name="T11" fmla="*/ 490 h 506"/>
              <a:gd name="T12" fmla="*/ 308 w 983"/>
              <a:gd name="T13" fmla="*/ 484 h 506"/>
              <a:gd name="T14" fmla="*/ 293 w 983"/>
              <a:gd name="T15" fmla="*/ 493 h 506"/>
              <a:gd name="T16" fmla="*/ 268 w 983"/>
              <a:gd name="T17" fmla="*/ 493 h 506"/>
              <a:gd name="T18" fmla="*/ 261 w 983"/>
              <a:gd name="T19" fmla="*/ 506 h 506"/>
              <a:gd name="T20" fmla="*/ 249 w 983"/>
              <a:gd name="T21" fmla="*/ 488 h 506"/>
              <a:gd name="T22" fmla="*/ 239 w 983"/>
              <a:gd name="T23" fmla="*/ 461 h 506"/>
              <a:gd name="T24" fmla="*/ 220 w 983"/>
              <a:gd name="T25" fmla="*/ 456 h 506"/>
              <a:gd name="T26" fmla="*/ 213 w 983"/>
              <a:gd name="T27" fmla="*/ 441 h 506"/>
              <a:gd name="T28" fmla="*/ 208 w 983"/>
              <a:gd name="T29" fmla="*/ 424 h 506"/>
              <a:gd name="T30" fmla="*/ 193 w 983"/>
              <a:gd name="T31" fmla="*/ 408 h 506"/>
              <a:gd name="T32" fmla="*/ 186 w 983"/>
              <a:gd name="T33" fmla="*/ 392 h 506"/>
              <a:gd name="T34" fmla="*/ 184 w 983"/>
              <a:gd name="T35" fmla="*/ 371 h 506"/>
              <a:gd name="T36" fmla="*/ 166 w 983"/>
              <a:gd name="T37" fmla="*/ 361 h 506"/>
              <a:gd name="T38" fmla="*/ 152 w 983"/>
              <a:gd name="T39" fmla="*/ 378 h 506"/>
              <a:gd name="T40" fmla="*/ 140 w 983"/>
              <a:gd name="T41" fmla="*/ 386 h 506"/>
              <a:gd name="T42" fmla="*/ 124 w 983"/>
              <a:gd name="T43" fmla="*/ 370 h 506"/>
              <a:gd name="T44" fmla="*/ 127 w 983"/>
              <a:gd name="T45" fmla="*/ 359 h 506"/>
              <a:gd name="T46" fmla="*/ 134 w 983"/>
              <a:gd name="T47" fmla="*/ 343 h 506"/>
              <a:gd name="T48" fmla="*/ 134 w 983"/>
              <a:gd name="T49" fmla="*/ 330 h 506"/>
              <a:gd name="T50" fmla="*/ 126 w 983"/>
              <a:gd name="T51" fmla="*/ 324 h 506"/>
              <a:gd name="T52" fmla="*/ 126 w 983"/>
              <a:gd name="T53" fmla="*/ 309 h 506"/>
              <a:gd name="T54" fmla="*/ 133 w 983"/>
              <a:gd name="T55" fmla="*/ 296 h 506"/>
              <a:gd name="T56" fmla="*/ 135 w 983"/>
              <a:gd name="T57" fmla="*/ 273 h 506"/>
              <a:gd name="T58" fmla="*/ 133 w 983"/>
              <a:gd name="T59" fmla="*/ 255 h 506"/>
              <a:gd name="T60" fmla="*/ 115 w 983"/>
              <a:gd name="T61" fmla="*/ 254 h 506"/>
              <a:gd name="T62" fmla="*/ 105 w 983"/>
              <a:gd name="T63" fmla="*/ 251 h 506"/>
              <a:gd name="T64" fmla="*/ 94 w 983"/>
              <a:gd name="T65" fmla="*/ 240 h 506"/>
              <a:gd name="T66" fmla="*/ 89 w 983"/>
              <a:gd name="T67" fmla="*/ 225 h 506"/>
              <a:gd name="T68" fmla="*/ 82 w 983"/>
              <a:gd name="T69" fmla="*/ 221 h 506"/>
              <a:gd name="T70" fmla="*/ 60 w 983"/>
              <a:gd name="T71" fmla="*/ 190 h 506"/>
              <a:gd name="T72" fmla="*/ 24 w 983"/>
              <a:gd name="T73" fmla="*/ 172 h 506"/>
              <a:gd name="T74" fmla="*/ 29 w 983"/>
              <a:gd name="T75" fmla="*/ 160 h 506"/>
              <a:gd name="T76" fmla="*/ 26 w 983"/>
              <a:gd name="T77" fmla="*/ 148 h 506"/>
              <a:gd name="T78" fmla="*/ 16 w 983"/>
              <a:gd name="T79" fmla="*/ 128 h 506"/>
              <a:gd name="T80" fmla="*/ 0 w 983"/>
              <a:gd name="T81" fmla="*/ 0 h 506"/>
              <a:gd name="T82" fmla="*/ 316 w 983"/>
              <a:gd name="T83" fmla="*/ 0 h 506"/>
              <a:gd name="T84" fmla="*/ 537 w 983"/>
              <a:gd name="T85" fmla="*/ 0 h 506"/>
              <a:gd name="T86" fmla="*/ 813 w 983"/>
              <a:gd name="T87" fmla="*/ 0 h 506"/>
              <a:gd name="T88" fmla="*/ 982 w 983"/>
              <a:gd name="T89" fmla="*/ 341 h 506"/>
              <a:gd name="T90" fmla="*/ 981 w 983"/>
              <a:gd name="T91" fmla="*/ 437 h 506"/>
              <a:gd name="T92" fmla="*/ 824 w 983"/>
              <a:gd name="T93" fmla="*/ 437 h 506"/>
              <a:gd name="T94" fmla="*/ 666 w 983"/>
              <a:gd name="T95" fmla="*/ 437 h 506"/>
              <a:gd name="T96" fmla="*/ 512 w 983"/>
              <a:gd name="T97" fmla="*/ 436 h 5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83" h="506">
                <a:moveTo>
                  <a:pt x="495" y="436"/>
                </a:moveTo>
                <a:lnTo>
                  <a:pt x="409" y="437"/>
                </a:lnTo>
                <a:lnTo>
                  <a:pt x="409" y="494"/>
                </a:lnTo>
                <a:lnTo>
                  <a:pt x="405" y="492"/>
                </a:lnTo>
                <a:lnTo>
                  <a:pt x="398" y="483"/>
                </a:lnTo>
                <a:lnTo>
                  <a:pt x="395" y="483"/>
                </a:lnTo>
                <a:lnTo>
                  <a:pt x="395" y="478"/>
                </a:lnTo>
                <a:lnTo>
                  <a:pt x="387" y="466"/>
                </a:lnTo>
                <a:lnTo>
                  <a:pt x="382" y="464"/>
                </a:lnTo>
                <a:lnTo>
                  <a:pt x="379" y="468"/>
                </a:lnTo>
                <a:lnTo>
                  <a:pt x="373" y="468"/>
                </a:lnTo>
                <a:lnTo>
                  <a:pt x="375" y="473"/>
                </a:lnTo>
                <a:lnTo>
                  <a:pt x="370" y="480"/>
                </a:lnTo>
                <a:lnTo>
                  <a:pt x="375" y="487"/>
                </a:lnTo>
                <a:lnTo>
                  <a:pt x="365" y="485"/>
                </a:lnTo>
                <a:lnTo>
                  <a:pt x="363" y="486"/>
                </a:lnTo>
                <a:lnTo>
                  <a:pt x="356" y="485"/>
                </a:lnTo>
                <a:lnTo>
                  <a:pt x="346" y="490"/>
                </a:lnTo>
                <a:lnTo>
                  <a:pt x="342" y="484"/>
                </a:lnTo>
                <a:lnTo>
                  <a:pt x="323" y="489"/>
                </a:lnTo>
                <a:lnTo>
                  <a:pt x="308" y="484"/>
                </a:lnTo>
                <a:lnTo>
                  <a:pt x="303" y="487"/>
                </a:lnTo>
                <a:lnTo>
                  <a:pt x="300" y="497"/>
                </a:lnTo>
                <a:lnTo>
                  <a:pt x="293" y="493"/>
                </a:lnTo>
                <a:lnTo>
                  <a:pt x="290" y="495"/>
                </a:lnTo>
                <a:lnTo>
                  <a:pt x="272" y="491"/>
                </a:lnTo>
                <a:lnTo>
                  <a:pt x="268" y="493"/>
                </a:lnTo>
                <a:lnTo>
                  <a:pt x="263" y="499"/>
                </a:lnTo>
                <a:lnTo>
                  <a:pt x="265" y="505"/>
                </a:lnTo>
                <a:lnTo>
                  <a:pt x="261" y="506"/>
                </a:lnTo>
                <a:lnTo>
                  <a:pt x="259" y="502"/>
                </a:lnTo>
                <a:lnTo>
                  <a:pt x="249" y="496"/>
                </a:lnTo>
                <a:lnTo>
                  <a:pt x="249" y="488"/>
                </a:lnTo>
                <a:lnTo>
                  <a:pt x="242" y="480"/>
                </a:lnTo>
                <a:lnTo>
                  <a:pt x="245" y="476"/>
                </a:lnTo>
                <a:lnTo>
                  <a:pt x="239" y="461"/>
                </a:lnTo>
                <a:lnTo>
                  <a:pt x="229" y="456"/>
                </a:lnTo>
                <a:lnTo>
                  <a:pt x="222" y="460"/>
                </a:lnTo>
                <a:lnTo>
                  <a:pt x="220" y="456"/>
                </a:lnTo>
                <a:lnTo>
                  <a:pt x="212" y="451"/>
                </a:lnTo>
                <a:lnTo>
                  <a:pt x="209" y="443"/>
                </a:lnTo>
                <a:lnTo>
                  <a:pt x="213" y="441"/>
                </a:lnTo>
                <a:lnTo>
                  <a:pt x="212" y="430"/>
                </a:lnTo>
                <a:lnTo>
                  <a:pt x="207" y="427"/>
                </a:lnTo>
                <a:lnTo>
                  <a:pt x="208" y="424"/>
                </a:lnTo>
                <a:lnTo>
                  <a:pt x="203" y="423"/>
                </a:lnTo>
                <a:lnTo>
                  <a:pt x="201" y="416"/>
                </a:lnTo>
                <a:lnTo>
                  <a:pt x="193" y="408"/>
                </a:lnTo>
                <a:lnTo>
                  <a:pt x="189" y="401"/>
                </a:lnTo>
                <a:lnTo>
                  <a:pt x="190" y="394"/>
                </a:lnTo>
                <a:lnTo>
                  <a:pt x="186" y="392"/>
                </a:lnTo>
                <a:lnTo>
                  <a:pt x="187" y="380"/>
                </a:lnTo>
                <a:lnTo>
                  <a:pt x="181" y="380"/>
                </a:lnTo>
                <a:lnTo>
                  <a:pt x="184" y="371"/>
                </a:lnTo>
                <a:lnTo>
                  <a:pt x="176" y="368"/>
                </a:lnTo>
                <a:lnTo>
                  <a:pt x="173" y="361"/>
                </a:lnTo>
                <a:lnTo>
                  <a:pt x="166" y="361"/>
                </a:lnTo>
                <a:lnTo>
                  <a:pt x="166" y="365"/>
                </a:lnTo>
                <a:lnTo>
                  <a:pt x="161" y="372"/>
                </a:lnTo>
                <a:lnTo>
                  <a:pt x="152" y="378"/>
                </a:lnTo>
                <a:lnTo>
                  <a:pt x="147" y="377"/>
                </a:lnTo>
                <a:lnTo>
                  <a:pt x="146" y="384"/>
                </a:lnTo>
                <a:lnTo>
                  <a:pt x="140" y="386"/>
                </a:lnTo>
                <a:lnTo>
                  <a:pt x="130" y="375"/>
                </a:lnTo>
                <a:lnTo>
                  <a:pt x="122" y="376"/>
                </a:lnTo>
                <a:lnTo>
                  <a:pt x="124" y="370"/>
                </a:lnTo>
                <a:lnTo>
                  <a:pt x="122" y="367"/>
                </a:lnTo>
                <a:lnTo>
                  <a:pt x="126" y="365"/>
                </a:lnTo>
                <a:lnTo>
                  <a:pt x="127" y="359"/>
                </a:lnTo>
                <a:lnTo>
                  <a:pt x="121" y="352"/>
                </a:lnTo>
                <a:lnTo>
                  <a:pt x="126" y="344"/>
                </a:lnTo>
                <a:lnTo>
                  <a:pt x="134" y="343"/>
                </a:lnTo>
                <a:lnTo>
                  <a:pt x="136" y="340"/>
                </a:lnTo>
                <a:lnTo>
                  <a:pt x="132" y="334"/>
                </a:lnTo>
                <a:lnTo>
                  <a:pt x="134" y="330"/>
                </a:lnTo>
                <a:lnTo>
                  <a:pt x="128" y="328"/>
                </a:lnTo>
                <a:lnTo>
                  <a:pt x="128" y="324"/>
                </a:lnTo>
                <a:lnTo>
                  <a:pt x="126" y="324"/>
                </a:lnTo>
                <a:lnTo>
                  <a:pt x="130" y="317"/>
                </a:lnTo>
                <a:lnTo>
                  <a:pt x="125" y="312"/>
                </a:lnTo>
                <a:lnTo>
                  <a:pt x="126" y="309"/>
                </a:lnTo>
                <a:lnTo>
                  <a:pt x="131" y="309"/>
                </a:lnTo>
                <a:lnTo>
                  <a:pt x="129" y="298"/>
                </a:lnTo>
                <a:lnTo>
                  <a:pt x="133" y="296"/>
                </a:lnTo>
                <a:lnTo>
                  <a:pt x="133" y="285"/>
                </a:lnTo>
                <a:lnTo>
                  <a:pt x="138" y="280"/>
                </a:lnTo>
                <a:lnTo>
                  <a:pt x="135" y="273"/>
                </a:lnTo>
                <a:lnTo>
                  <a:pt x="140" y="271"/>
                </a:lnTo>
                <a:lnTo>
                  <a:pt x="141" y="255"/>
                </a:lnTo>
                <a:lnTo>
                  <a:pt x="133" y="255"/>
                </a:lnTo>
                <a:lnTo>
                  <a:pt x="129" y="258"/>
                </a:lnTo>
                <a:lnTo>
                  <a:pt x="118" y="258"/>
                </a:lnTo>
                <a:lnTo>
                  <a:pt x="115" y="254"/>
                </a:lnTo>
                <a:lnTo>
                  <a:pt x="117" y="250"/>
                </a:lnTo>
                <a:lnTo>
                  <a:pt x="113" y="247"/>
                </a:lnTo>
                <a:lnTo>
                  <a:pt x="105" y="251"/>
                </a:lnTo>
                <a:lnTo>
                  <a:pt x="105" y="244"/>
                </a:lnTo>
                <a:lnTo>
                  <a:pt x="97" y="238"/>
                </a:lnTo>
                <a:lnTo>
                  <a:pt x="94" y="240"/>
                </a:lnTo>
                <a:lnTo>
                  <a:pt x="90" y="233"/>
                </a:lnTo>
                <a:lnTo>
                  <a:pt x="92" y="228"/>
                </a:lnTo>
                <a:lnTo>
                  <a:pt x="89" y="225"/>
                </a:lnTo>
                <a:lnTo>
                  <a:pt x="88" y="225"/>
                </a:lnTo>
                <a:lnTo>
                  <a:pt x="86" y="221"/>
                </a:lnTo>
                <a:lnTo>
                  <a:pt x="82" y="221"/>
                </a:lnTo>
                <a:lnTo>
                  <a:pt x="74" y="207"/>
                </a:lnTo>
                <a:lnTo>
                  <a:pt x="61" y="198"/>
                </a:lnTo>
                <a:lnTo>
                  <a:pt x="60" y="190"/>
                </a:lnTo>
                <a:lnTo>
                  <a:pt x="46" y="187"/>
                </a:lnTo>
                <a:lnTo>
                  <a:pt x="39" y="178"/>
                </a:lnTo>
                <a:lnTo>
                  <a:pt x="24" y="172"/>
                </a:lnTo>
                <a:lnTo>
                  <a:pt x="35" y="166"/>
                </a:lnTo>
                <a:lnTo>
                  <a:pt x="30" y="165"/>
                </a:lnTo>
                <a:lnTo>
                  <a:pt x="29" y="160"/>
                </a:lnTo>
                <a:lnTo>
                  <a:pt x="24" y="158"/>
                </a:lnTo>
                <a:lnTo>
                  <a:pt x="29" y="153"/>
                </a:lnTo>
                <a:lnTo>
                  <a:pt x="26" y="148"/>
                </a:lnTo>
                <a:lnTo>
                  <a:pt x="27" y="142"/>
                </a:lnTo>
                <a:lnTo>
                  <a:pt x="18" y="136"/>
                </a:lnTo>
                <a:lnTo>
                  <a:pt x="16" y="128"/>
                </a:lnTo>
                <a:lnTo>
                  <a:pt x="11" y="125"/>
                </a:lnTo>
                <a:lnTo>
                  <a:pt x="0" y="112"/>
                </a:lnTo>
                <a:lnTo>
                  <a:pt x="0" y="0"/>
                </a:lnTo>
                <a:lnTo>
                  <a:pt x="108" y="0"/>
                </a:lnTo>
                <a:lnTo>
                  <a:pt x="162" y="0"/>
                </a:lnTo>
                <a:lnTo>
                  <a:pt x="316" y="0"/>
                </a:lnTo>
                <a:lnTo>
                  <a:pt x="391" y="0"/>
                </a:lnTo>
                <a:lnTo>
                  <a:pt x="434" y="0"/>
                </a:lnTo>
                <a:lnTo>
                  <a:pt x="537" y="0"/>
                </a:lnTo>
                <a:lnTo>
                  <a:pt x="639" y="0"/>
                </a:lnTo>
                <a:lnTo>
                  <a:pt x="725" y="0"/>
                </a:lnTo>
                <a:lnTo>
                  <a:pt x="813" y="0"/>
                </a:lnTo>
                <a:lnTo>
                  <a:pt x="900" y="0"/>
                </a:lnTo>
                <a:lnTo>
                  <a:pt x="982" y="0"/>
                </a:lnTo>
                <a:lnTo>
                  <a:pt x="982" y="341"/>
                </a:lnTo>
                <a:lnTo>
                  <a:pt x="983" y="413"/>
                </a:lnTo>
                <a:lnTo>
                  <a:pt x="983" y="437"/>
                </a:lnTo>
                <a:lnTo>
                  <a:pt x="981" y="437"/>
                </a:lnTo>
                <a:lnTo>
                  <a:pt x="901" y="436"/>
                </a:lnTo>
                <a:lnTo>
                  <a:pt x="897" y="437"/>
                </a:lnTo>
                <a:lnTo>
                  <a:pt x="824" y="437"/>
                </a:lnTo>
                <a:lnTo>
                  <a:pt x="821" y="437"/>
                </a:lnTo>
                <a:lnTo>
                  <a:pt x="801" y="437"/>
                </a:lnTo>
                <a:lnTo>
                  <a:pt x="666" y="437"/>
                </a:lnTo>
                <a:lnTo>
                  <a:pt x="639" y="437"/>
                </a:lnTo>
                <a:lnTo>
                  <a:pt x="608" y="436"/>
                </a:lnTo>
                <a:lnTo>
                  <a:pt x="512" y="436"/>
                </a:lnTo>
                <a:lnTo>
                  <a:pt x="495" y="436"/>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4" name="Freeform 77"/>
          <p:cNvSpPr>
            <a:spLocks/>
          </p:cNvSpPr>
          <p:nvPr/>
        </p:nvSpPr>
        <p:spPr bwMode="auto">
          <a:xfrm>
            <a:off x="9687877" y="4253363"/>
            <a:ext cx="1073943" cy="457517"/>
          </a:xfrm>
          <a:custGeom>
            <a:avLst/>
            <a:gdLst>
              <a:gd name="T0" fmla="*/ 289 w 705"/>
              <a:gd name="T1" fmla="*/ 193 h 300"/>
              <a:gd name="T2" fmla="*/ 277 w 705"/>
              <a:gd name="T3" fmla="*/ 161 h 300"/>
              <a:gd name="T4" fmla="*/ 242 w 705"/>
              <a:gd name="T5" fmla="*/ 155 h 300"/>
              <a:gd name="T6" fmla="*/ 173 w 705"/>
              <a:gd name="T7" fmla="*/ 152 h 300"/>
              <a:gd name="T8" fmla="*/ 154 w 705"/>
              <a:gd name="T9" fmla="*/ 155 h 300"/>
              <a:gd name="T10" fmla="*/ 126 w 705"/>
              <a:gd name="T11" fmla="*/ 164 h 300"/>
              <a:gd name="T12" fmla="*/ 69 w 705"/>
              <a:gd name="T13" fmla="*/ 174 h 300"/>
              <a:gd name="T14" fmla="*/ 26 w 705"/>
              <a:gd name="T15" fmla="*/ 174 h 300"/>
              <a:gd name="T16" fmla="*/ 3 w 705"/>
              <a:gd name="T17" fmla="*/ 148 h 300"/>
              <a:gd name="T18" fmla="*/ 24 w 705"/>
              <a:gd name="T19" fmla="*/ 141 h 300"/>
              <a:gd name="T20" fmla="*/ 32 w 705"/>
              <a:gd name="T21" fmla="*/ 121 h 300"/>
              <a:gd name="T22" fmla="*/ 72 w 705"/>
              <a:gd name="T23" fmla="*/ 106 h 300"/>
              <a:gd name="T24" fmla="*/ 87 w 705"/>
              <a:gd name="T25" fmla="*/ 96 h 300"/>
              <a:gd name="T26" fmla="*/ 112 w 705"/>
              <a:gd name="T27" fmla="*/ 87 h 300"/>
              <a:gd name="T28" fmla="*/ 123 w 705"/>
              <a:gd name="T29" fmla="*/ 72 h 300"/>
              <a:gd name="T30" fmla="*/ 140 w 705"/>
              <a:gd name="T31" fmla="*/ 67 h 300"/>
              <a:gd name="T32" fmla="*/ 156 w 705"/>
              <a:gd name="T33" fmla="*/ 56 h 300"/>
              <a:gd name="T34" fmla="*/ 184 w 705"/>
              <a:gd name="T35" fmla="*/ 53 h 300"/>
              <a:gd name="T36" fmla="*/ 197 w 705"/>
              <a:gd name="T37" fmla="*/ 33 h 300"/>
              <a:gd name="T38" fmla="*/ 214 w 705"/>
              <a:gd name="T39" fmla="*/ 26 h 300"/>
              <a:gd name="T40" fmla="*/ 280 w 705"/>
              <a:gd name="T41" fmla="*/ 3 h 300"/>
              <a:gd name="T42" fmla="*/ 350 w 705"/>
              <a:gd name="T43" fmla="*/ 5 h 300"/>
              <a:gd name="T44" fmla="*/ 398 w 705"/>
              <a:gd name="T45" fmla="*/ 4 h 300"/>
              <a:gd name="T46" fmla="*/ 458 w 705"/>
              <a:gd name="T47" fmla="*/ 5 h 300"/>
              <a:gd name="T48" fmla="*/ 526 w 705"/>
              <a:gd name="T49" fmla="*/ 4 h 300"/>
              <a:gd name="T50" fmla="*/ 606 w 705"/>
              <a:gd name="T51" fmla="*/ 4 h 300"/>
              <a:gd name="T52" fmla="*/ 671 w 705"/>
              <a:gd name="T53" fmla="*/ 4 h 300"/>
              <a:gd name="T54" fmla="*/ 687 w 705"/>
              <a:gd name="T55" fmla="*/ 18 h 300"/>
              <a:gd name="T56" fmla="*/ 685 w 705"/>
              <a:gd name="T57" fmla="*/ 34 h 300"/>
              <a:gd name="T58" fmla="*/ 670 w 705"/>
              <a:gd name="T59" fmla="*/ 32 h 300"/>
              <a:gd name="T60" fmla="*/ 666 w 705"/>
              <a:gd name="T61" fmla="*/ 50 h 300"/>
              <a:gd name="T62" fmla="*/ 650 w 705"/>
              <a:gd name="T63" fmla="*/ 51 h 300"/>
              <a:gd name="T64" fmla="*/ 627 w 705"/>
              <a:gd name="T65" fmla="*/ 59 h 300"/>
              <a:gd name="T66" fmla="*/ 624 w 705"/>
              <a:gd name="T67" fmla="*/ 31 h 300"/>
              <a:gd name="T68" fmla="*/ 623 w 705"/>
              <a:gd name="T69" fmla="*/ 73 h 300"/>
              <a:gd name="T70" fmla="*/ 669 w 705"/>
              <a:gd name="T71" fmla="*/ 64 h 300"/>
              <a:gd name="T72" fmla="*/ 677 w 705"/>
              <a:gd name="T73" fmla="*/ 87 h 300"/>
              <a:gd name="T74" fmla="*/ 679 w 705"/>
              <a:gd name="T75" fmla="*/ 102 h 300"/>
              <a:gd name="T76" fmla="*/ 690 w 705"/>
              <a:gd name="T77" fmla="*/ 74 h 300"/>
              <a:gd name="T78" fmla="*/ 704 w 705"/>
              <a:gd name="T79" fmla="*/ 85 h 300"/>
              <a:gd name="T80" fmla="*/ 701 w 705"/>
              <a:gd name="T81" fmla="*/ 108 h 300"/>
              <a:gd name="T82" fmla="*/ 685 w 705"/>
              <a:gd name="T83" fmla="*/ 116 h 300"/>
              <a:gd name="T84" fmla="*/ 669 w 705"/>
              <a:gd name="T85" fmla="*/ 137 h 300"/>
              <a:gd name="T86" fmla="*/ 652 w 705"/>
              <a:gd name="T87" fmla="*/ 135 h 300"/>
              <a:gd name="T88" fmla="*/ 643 w 705"/>
              <a:gd name="T89" fmla="*/ 117 h 300"/>
              <a:gd name="T90" fmla="*/ 631 w 705"/>
              <a:gd name="T91" fmla="*/ 117 h 300"/>
              <a:gd name="T92" fmla="*/ 614 w 705"/>
              <a:gd name="T93" fmla="*/ 122 h 300"/>
              <a:gd name="T94" fmla="*/ 612 w 705"/>
              <a:gd name="T95" fmla="*/ 127 h 300"/>
              <a:gd name="T96" fmla="*/ 632 w 705"/>
              <a:gd name="T97" fmla="*/ 137 h 300"/>
              <a:gd name="T98" fmla="*/ 638 w 705"/>
              <a:gd name="T99" fmla="*/ 158 h 300"/>
              <a:gd name="T100" fmla="*/ 600 w 705"/>
              <a:gd name="T101" fmla="*/ 168 h 300"/>
              <a:gd name="T102" fmla="*/ 627 w 705"/>
              <a:gd name="T103" fmla="*/ 183 h 300"/>
              <a:gd name="T104" fmla="*/ 635 w 705"/>
              <a:gd name="T105" fmla="*/ 173 h 300"/>
              <a:gd name="T106" fmla="*/ 645 w 705"/>
              <a:gd name="T107" fmla="*/ 179 h 300"/>
              <a:gd name="T108" fmla="*/ 656 w 705"/>
              <a:gd name="T109" fmla="*/ 183 h 300"/>
              <a:gd name="T110" fmla="*/ 635 w 705"/>
              <a:gd name="T111" fmla="*/ 196 h 300"/>
              <a:gd name="T112" fmla="*/ 623 w 705"/>
              <a:gd name="T113" fmla="*/ 203 h 300"/>
              <a:gd name="T114" fmla="*/ 588 w 705"/>
              <a:gd name="T115" fmla="*/ 213 h 300"/>
              <a:gd name="T116" fmla="*/ 523 w 705"/>
              <a:gd name="T117" fmla="*/ 290 h 300"/>
              <a:gd name="T118" fmla="*/ 503 w 705"/>
              <a:gd name="T119" fmla="*/ 291 h 300"/>
              <a:gd name="T120" fmla="*/ 430 w 705"/>
              <a:gd name="T121" fmla="*/ 249 h 300"/>
              <a:gd name="T122" fmla="*/ 360 w 705"/>
              <a:gd name="T123" fmla="*/ 194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5" h="300">
                <a:moveTo>
                  <a:pt x="360" y="194"/>
                </a:moveTo>
                <a:lnTo>
                  <a:pt x="328" y="193"/>
                </a:lnTo>
                <a:lnTo>
                  <a:pt x="308" y="193"/>
                </a:lnTo>
                <a:lnTo>
                  <a:pt x="289" y="193"/>
                </a:lnTo>
                <a:lnTo>
                  <a:pt x="290" y="180"/>
                </a:lnTo>
                <a:lnTo>
                  <a:pt x="285" y="172"/>
                </a:lnTo>
                <a:lnTo>
                  <a:pt x="280" y="165"/>
                </a:lnTo>
                <a:lnTo>
                  <a:pt x="277" y="161"/>
                </a:lnTo>
                <a:lnTo>
                  <a:pt x="269" y="168"/>
                </a:lnTo>
                <a:lnTo>
                  <a:pt x="269" y="157"/>
                </a:lnTo>
                <a:lnTo>
                  <a:pt x="245" y="155"/>
                </a:lnTo>
                <a:lnTo>
                  <a:pt x="242" y="155"/>
                </a:lnTo>
                <a:lnTo>
                  <a:pt x="209" y="153"/>
                </a:lnTo>
                <a:lnTo>
                  <a:pt x="201" y="153"/>
                </a:lnTo>
                <a:lnTo>
                  <a:pt x="193" y="153"/>
                </a:lnTo>
                <a:lnTo>
                  <a:pt x="173" y="152"/>
                </a:lnTo>
                <a:lnTo>
                  <a:pt x="161" y="152"/>
                </a:lnTo>
                <a:lnTo>
                  <a:pt x="160" y="153"/>
                </a:lnTo>
                <a:lnTo>
                  <a:pt x="158" y="149"/>
                </a:lnTo>
                <a:lnTo>
                  <a:pt x="154" y="155"/>
                </a:lnTo>
                <a:lnTo>
                  <a:pt x="143" y="157"/>
                </a:lnTo>
                <a:lnTo>
                  <a:pt x="134" y="159"/>
                </a:lnTo>
                <a:lnTo>
                  <a:pt x="128" y="166"/>
                </a:lnTo>
                <a:lnTo>
                  <a:pt x="126" y="164"/>
                </a:lnTo>
                <a:lnTo>
                  <a:pt x="116" y="167"/>
                </a:lnTo>
                <a:lnTo>
                  <a:pt x="108" y="170"/>
                </a:lnTo>
                <a:lnTo>
                  <a:pt x="100" y="173"/>
                </a:lnTo>
                <a:lnTo>
                  <a:pt x="69" y="174"/>
                </a:lnTo>
                <a:lnTo>
                  <a:pt x="64" y="174"/>
                </a:lnTo>
                <a:lnTo>
                  <a:pt x="58" y="174"/>
                </a:lnTo>
                <a:lnTo>
                  <a:pt x="32" y="174"/>
                </a:lnTo>
                <a:lnTo>
                  <a:pt x="26" y="174"/>
                </a:lnTo>
                <a:lnTo>
                  <a:pt x="16" y="174"/>
                </a:lnTo>
                <a:lnTo>
                  <a:pt x="0" y="174"/>
                </a:lnTo>
                <a:lnTo>
                  <a:pt x="3" y="150"/>
                </a:lnTo>
                <a:lnTo>
                  <a:pt x="3" y="148"/>
                </a:lnTo>
                <a:lnTo>
                  <a:pt x="8" y="144"/>
                </a:lnTo>
                <a:lnTo>
                  <a:pt x="11" y="147"/>
                </a:lnTo>
                <a:lnTo>
                  <a:pt x="19" y="146"/>
                </a:lnTo>
                <a:lnTo>
                  <a:pt x="24" y="141"/>
                </a:lnTo>
                <a:lnTo>
                  <a:pt x="25" y="128"/>
                </a:lnTo>
                <a:lnTo>
                  <a:pt x="30" y="123"/>
                </a:lnTo>
                <a:lnTo>
                  <a:pt x="31" y="123"/>
                </a:lnTo>
                <a:lnTo>
                  <a:pt x="32" y="121"/>
                </a:lnTo>
                <a:lnTo>
                  <a:pt x="45" y="112"/>
                </a:lnTo>
                <a:lnTo>
                  <a:pt x="54" y="111"/>
                </a:lnTo>
                <a:lnTo>
                  <a:pt x="68" y="112"/>
                </a:lnTo>
                <a:lnTo>
                  <a:pt x="72" y="106"/>
                </a:lnTo>
                <a:lnTo>
                  <a:pt x="81" y="100"/>
                </a:lnTo>
                <a:lnTo>
                  <a:pt x="84" y="101"/>
                </a:lnTo>
                <a:lnTo>
                  <a:pt x="88" y="97"/>
                </a:lnTo>
                <a:lnTo>
                  <a:pt x="87" y="96"/>
                </a:lnTo>
                <a:lnTo>
                  <a:pt x="88" y="95"/>
                </a:lnTo>
                <a:lnTo>
                  <a:pt x="102" y="87"/>
                </a:lnTo>
                <a:lnTo>
                  <a:pt x="109" y="88"/>
                </a:lnTo>
                <a:lnTo>
                  <a:pt x="112" y="87"/>
                </a:lnTo>
                <a:lnTo>
                  <a:pt x="114" y="82"/>
                </a:lnTo>
                <a:lnTo>
                  <a:pt x="117" y="70"/>
                </a:lnTo>
                <a:lnTo>
                  <a:pt x="121" y="69"/>
                </a:lnTo>
                <a:lnTo>
                  <a:pt x="123" y="72"/>
                </a:lnTo>
                <a:lnTo>
                  <a:pt x="127" y="64"/>
                </a:lnTo>
                <a:lnTo>
                  <a:pt x="138" y="57"/>
                </a:lnTo>
                <a:lnTo>
                  <a:pt x="141" y="59"/>
                </a:lnTo>
                <a:lnTo>
                  <a:pt x="140" y="67"/>
                </a:lnTo>
                <a:lnTo>
                  <a:pt x="145" y="69"/>
                </a:lnTo>
                <a:lnTo>
                  <a:pt x="149" y="66"/>
                </a:lnTo>
                <a:lnTo>
                  <a:pt x="153" y="63"/>
                </a:lnTo>
                <a:lnTo>
                  <a:pt x="156" y="56"/>
                </a:lnTo>
                <a:lnTo>
                  <a:pt x="172" y="47"/>
                </a:lnTo>
                <a:lnTo>
                  <a:pt x="178" y="47"/>
                </a:lnTo>
                <a:lnTo>
                  <a:pt x="180" y="52"/>
                </a:lnTo>
                <a:lnTo>
                  <a:pt x="184" y="53"/>
                </a:lnTo>
                <a:lnTo>
                  <a:pt x="186" y="50"/>
                </a:lnTo>
                <a:lnTo>
                  <a:pt x="188" y="51"/>
                </a:lnTo>
                <a:lnTo>
                  <a:pt x="196" y="35"/>
                </a:lnTo>
                <a:lnTo>
                  <a:pt x="197" y="33"/>
                </a:lnTo>
                <a:lnTo>
                  <a:pt x="198" y="31"/>
                </a:lnTo>
                <a:lnTo>
                  <a:pt x="207" y="24"/>
                </a:lnTo>
                <a:lnTo>
                  <a:pt x="210" y="27"/>
                </a:lnTo>
                <a:lnTo>
                  <a:pt x="214" y="26"/>
                </a:lnTo>
                <a:lnTo>
                  <a:pt x="212" y="22"/>
                </a:lnTo>
                <a:lnTo>
                  <a:pt x="217" y="0"/>
                </a:lnTo>
                <a:lnTo>
                  <a:pt x="243" y="1"/>
                </a:lnTo>
                <a:lnTo>
                  <a:pt x="280" y="3"/>
                </a:lnTo>
                <a:lnTo>
                  <a:pt x="285" y="2"/>
                </a:lnTo>
                <a:lnTo>
                  <a:pt x="304" y="3"/>
                </a:lnTo>
                <a:lnTo>
                  <a:pt x="318" y="4"/>
                </a:lnTo>
                <a:lnTo>
                  <a:pt x="350" y="5"/>
                </a:lnTo>
                <a:lnTo>
                  <a:pt x="352" y="5"/>
                </a:lnTo>
                <a:lnTo>
                  <a:pt x="377" y="5"/>
                </a:lnTo>
                <a:lnTo>
                  <a:pt x="394" y="5"/>
                </a:lnTo>
                <a:lnTo>
                  <a:pt x="398" y="4"/>
                </a:lnTo>
                <a:lnTo>
                  <a:pt x="418" y="5"/>
                </a:lnTo>
                <a:lnTo>
                  <a:pt x="425" y="5"/>
                </a:lnTo>
                <a:lnTo>
                  <a:pt x="453" y="5"/>
                </a:lnTo>
                <a:lnTo>
                  <a:pt x="458" y="5"/>
                </a:lnTo>
                <a:lnTo>
                  <a:pt x="480" y="5"/>
                </a:lnTo>
                <a:lnTo>
                  <a:pt x="491" y="4"/>
                </a:lnTo>
                <a:lnTo>
                  <a:pt x="514" y="4"/>
                </a:lnTo>
                <a:lnTo>
                  <a:pt x="526" y="4"/>
                </a:lnTo>
                <a:lnTo>
                  <a:pt x="537" y="4"/>
                </a:lnTo>
                <a:lnTo>
                  <a:pt x="575" y="4"/>
                </a:lnTo>
                <a:lnTo>
                  <a:pt x="587" y="5"/>
                </a:lnTo>
                <a:lnTo>
                  <a:pt x="606" y="4"/>
                </a:lnTo>
                <a:lnTo>
                  <a:pt x="637" y="4"/>
                </a:lnTo>
                <a:lnTo>
                  <a:pt x="641" y="4"/>
                </a:lnTo>
                <a:lnTo>
                  <a:pt x="656" y="4"/>
                </a:lnTo>
                <a:lnTo>
                  <a:pt x="671" y="4"/>
                </a:lnTo>
                <a:lnTo>
                  <a:pt x="678" y="4"/>
                </a:lnTo>
                <a:lnTo>
                  <a:pt x="679" y="6"/>
                </a:lnTo>
                <a:lnTo>
                  <a:pt x="675" y="8"/>
                </a:lnTo>
                <a:lnTo>
                  <a:pt x="687" y="18"/>
                </a:lnTo>
                <a:lnTo>
                  <a:pt x="697" y="51"/>
                </a:lnTo>
                <a:lnTo>
                  <a:pt x="697" y="56"/>
                </a:lnTo>
                <a:lnTo>
                  <a:pt x="693" y="52"/>
                </a:lnTo>
                <a:lnTo>
                  <a:pt x="685" y="34"/>
                </a:lnTo>
                <a:lnTo>
                  <a:pt x="685" y="42"/>
                </a:lnTo>
                <a:lnTo>
                  <a:pt x="688" y="45"/>
                </a:lnTo>
                <a:lnTo>
                  <a:pt x="679" y="43"/>
                </a:lnTo>
                <a:lnTo>
                  <a:pt x="670" y="32"/>
                </a:lnTo>
                <a:lnTo>
                  <a:pt x="667" y="32"/>
                </a:lnTo>
                <a:lnTo>
                  <a:pt x="674" y="42"/>
                </a:lnTo>
                <a:lnTo>
                  <a:pt x="676" y="48"/>
                </a:lnTo>
                <a:lnTo>
                  <a:pt x="666" y="50"/>
                </a:lnTo>
                <a:lnTo>
                  <a:pt x="659" y="43"/>
                </a:lnTo>
                <a:lnTo>
                  <a:pt x="663" y="52"/>
                </a:lnTo>
                <a:lnTo>
                  <a:pt x="649" y="46"/>
                </a:lnTo>
                <a:lnTo>
                  <a:pt x="650" y="51"/>
                </a:lnTo>
                <a:lnTo>
                  <a:pt x="656" y="53"/>
                </a:lnTo>
                <a:lnTo>
                  <a:pt x="648" y="56"/>
                </a:lnTo>
                <a:lnTo>
                  <a:pt x="639" y="63"/>
                </a:lnTo>
                <a:lnTo>
                  <a:pt x="627" y="59"/>
                </a:lnTo>
                <a:lnTo>
                  <a:pt x="623" y="46"/>
                </a:lnTo>
                <a:lnTo>
                  <a:pt x="627" y="34"/>
                </a:lnTo>
                <a:lnTo>
                  <a:pt x="625" y="31"/>
                </a:lnTo>
                <a:lnTo>
                  <a:pt x="624" y="31"/>
                </a:lnTo>
                <a:lnTo>
                  <a:pt x="623" y="37"/>
                </a:lnTo>
                <a:lnTo>
                  <a:pt x="620" y="46"/>
                </a:lnTo>
                <a:lnTo>
                  <a:pt x="625" y="65"/>
                </a:lnTo>
                <a:lnTo>
                  <a:pt x="623" y="73"/>
                </a:lnTo>
                <a:lnTo>
                  <a:pt x="643" y="69"/>
                </a:lnTo>
                <a:lnTo>
                  <a:pt x="647" y="66"/>
                </a:lnTo>
                <a:lnTo>
                  <a:pt x="651" y="72"/>
                </a:lnTo>
                <a:lnTo>
                  <a:pt x="669" y="64"/>
                </a:lnTo>
                <a:lnTo>
                  <a:pt x="679" y="67"/>
                </a:lnTo>
                <a:lnTo>
                  <a:pt x="679" y="77"/>
                </a:lnTo>
                <a:lnTo>
                  <a:pt x="675" y="78"/>
                </a:lnTo>
                <a:lnTo>
                  <a:pt x="677" y="87"/>
                </a:lnTo>
                <a:lnTo>
                  <a:pt x="674" y="88"/>
                </a:lnTo>
                <a:lnTo>
                  <a:pt x="677" y="92"/>
                </a:lnTo>
                <a:lnTo>
                  <a:pt x="676" y="99"/>
                </a:lnTo>
                <a:lnTo>
                  <a:pt x="679" y="102"/>
                </a:lnTo>
                <a:lnTo>
                  <a:pt x="680" y="100"/>
                </a:lnTo>
                <a:lnTo>
                  <a:pt x="683" y="75"/>
                </a:lnTo>
                <a:lnTo>
                  <a:pt x="686" y="72"/>
                </a:lnTo>
                <a:lnTo>
                  <a:pt x="690" y="74"/>
                </a:lnTo>
                <a:lnTo>
                  <a:pt x="694" y="67"/>
                </a:lnTo>
                <a:lnTo>
                  <a:pt x="697" y="69"/>
                </a:lnTo>
                <a:lnTo>
                  <a:pt x="700" y="72"/>
                </a:lnTo>
                <a:lnTo>
                  <a:pt x="704" y="85"/>
                </a:lnTo>
                <a:lnTo>
                  <a:pt x="705" y="97"/>
                </a:lnTo>
                <a:lnTo>
                  <a:pt x="700" y="97"/>
                </a:lnTo>
                <a:lnTo>
                  <a:pt x="703" y="104"/>
                </a:lnTo>
                <a:lnTo>
                  <a:pt x="701" y="108"/>
                </a:lnTo>
                <a:lnTo>
                  <a:pt x="696" y="111"/>
                </a:lnTo>
                <a:lnTo>
                  <a:pt x="691" y="107"/>
                </a:lnTo>
                <a:lnTo>
                  <a:pt x="689" y="114"/>
                </a:lnTo>
                <a:lnTo>
                  <a:pt x="685" y="116"/>
                </a:lnTo>
                <a:lnTo>
                  <a:pt x="681" y="126"/>
                </a:lnTo>
                <a:lnTo>
                  <a:pt x="676" y="124"/>
                </a:lnTo>
                <a:lnTo>
                  <a:pt x="676" y="132"/>
                </a:lnTo>
                <a:lnTo>
                  <a:pt x="669" y="137"/>
                </a:lnTo>
                <a:lnTo>
                  <a:pt x="662" y="133"/>
                </a:lnTo>
                <a:lnTo>
                  <a:pt x="659" y="136"/>
                </a:lnTo>
                <a:lnTo>
                  <a:pt x="654" y="129"/>
                </a:lnTo>
                <a:lnTo>
                  <a:pt x="652" y="135"/>
                </a:lnTo>
                <a:lnTo>
                  <a:pt x="649" y="129"/>
                </a:lnTo>
                <a:lnTo>
                  <a:pt x="639" y="132"/>
                </a:lnTo>
                <a:lnTo>
                  <a:pt x="636" y="120"/>
                </a:lnTo>
                <a:lnTo>
                  <a:pt x="643" y="117"/>
                </a:lnTo>
                <a:lnTo>
                  <a:pt x="644" y="113"/>
                </a:lnTo>
                <a:lnTo>
                  <a:pt x="642" y="112"/>
                </a:lnTo>
                <a:lnTo>
                  <a:pt x="639" y="116"/>
                </a:lnTo>
                <a:lnTo>
                  <a:pt x="631" y="117"/>
                </a:lnTo>
                <a:lnTo>
                  <a:pt x="633" y="127"/>
                </a:lnTo>
                <a:lnTo>
                  <a:pt x="631" y="130"/>
                </a:lnTo>
                <a:lnTo>
                  <a:pt x="617" y="126"/>
                </a:lnTo>
                <a:lnTo>
                  <a:pt x="614" y="122"/>
                </a:lnTo>
                <a:lnTo>
                  <a:pt x="611" y="124"/>
                </a:lnTo>
                <a:lnTo>
                  <a:pt x="598" y="119"/>
                </a:lnTo>
                <a:lnTo>
                  <a:pt x="601" y="124"/>
                </a:lnTo>
                <a:lnTo>
                  <a:pt x="612" y="127"/>
                </a:lnTo>
                <a:lnTo>
                  <a:pt x="614" y="131"/>
                </a:lnTo>
                <a:lnTo>
                  <a:pt x="625" y="134"/>
                </a:lnTo>
                <a:lnTo>
                  <a:pt x="631" y="139"/>
                </a:lnTo>
                <a:lnTo>
                  <a:pt x="632" y="137"/>
                </a:lnTo>
                <a:lnTo>
                  <a:pt x="641" y="138"/>
                </a:lnTo>
                <a:lnTo>
                  <a:pt x="643" y="144"/>
                </a:lnTo>
                <a:lnTo>
                  <a:pt x="636" y="153"/>
                </a:lnTo>
                <a:lnTo>
                  <a:pt x="638" y="158"/>
                </a:lnTo>
                <a:lnTo>
                  <a:pt x="630" y="168"/>
                </a:lnTo>
                <a:lnTo>
                  <a:pt x="616" y="176"/>
                </a:lnTo>
                <a:lnTo>
                  <a:pt x="604" y="166"/>
                </a:lnTo>
                <a:lnTo>
                  <a:pt x="600" y="168"/>
                </a:lnTo>
                <a:lnTo>
                  <a:pt x="605" y="177"/>
                </a:lnTo>
                <a:lnTo>
                  <a:pt x="619" y="182"/>
                </a:lnTo>
                <a:lnTo>
                  <a:pt x="626" y="177"/>
                </a:lnTo>
                <a:lnTo>
                  <a:pt x="627" y="183"/>
                </a:lnTo>
                <a:lnTo>
                  <a:pt x="630" y="181"/>
                </a:lnTo>
                <a:lnTo>
                  <a:pt x="629" y="175"/>
                </a:lnTo>
                <a:lnTo>
                  <a:pt x="637" y="181"/>
                </a:lnTo>
                <a:lnTo>
                  <a:pt x="635" y="173"/>
                </a:lnTo>
                <a:lnTo>
                  <a:pt x="641" y="173"/>
                </a:lnTo>
                <a:lnTo>
                  <a:pt x="644" y="165"/>
                </a:lnTo>
                <a:lnTo>
                  <a:pt x="647" y="169"/>
                </a:lnTo>
                <a:lnTo>
                  <a:pt x="645" y="179"/>
                </a:lnTo>
                <a:lnTo>
                  <a:pt x="650" y="178"/>
                </a:lnTo>
                <a:lnTo>
                  <a:pt x="652" y="170"/>
                </a:lnTo>
                <a:lnTo>
                  <a:pt x="659" y="173"/>
                </a:lnTo>
                <a:lnTo>
                  <a:pt x="656" y="183"/>
                </a:lnTo>
                <a:lnTo>
                  <a:pt x="649" y="187"/>
                </a:lnTo>
                <a:lnTo>
                  <a:pt x="639" y="202"/>
                </a:lnTo>
                <a:lnTo>
                  <a:pt x="634" y="201"/>
                </a:lnTo>
                <a:lnTo>
                  <a:pt x="635" y="196"/>
                </a:lnTo>
                <a:lnTo>
                  <a:pt x="631" y="196"/>
                </a:lnTo>
                <a:lnTo>
                  <a:pt x="630" y="202"/>
                </a:lnTo>
                <a:lnTo>
                  <a:pt x="627" y="200"/>
                </a:lnTo>
                <a:lnTo>
                  <a:pt x="623" y="203"/>
                </a:lnTo>
                <a:lnTo>
                  <a:pt x="608" y="203"/>
                </a:lnTo>
                <a:lnTo>
                  <a:pt x="594" y="207"/>
                </a:lnTo>
                <a:lnTo>
                  <a:pt x="589" y="199"/>
                </a:lnTo>
                <a:lnTo>
                  <a:pt x="588" y="213"/>
                </a:lnTo>
                <a:lnTo>
                  <a:pt x="557" y="234"/>
                </a:lnTo>
                <a:lnTo>
                  <a:pt x="541" y="250"/>
                </a:lnTo>
                <a:lnTo>
                  <a:pt x="532" y="265"/>
                </a:lnTo>
                <a:lnTo>
                  <a:pt x="523" y="290"/>
                </a:lnTo>
                <a:lnTo>
                  <a:pt x="521" y="300"/>
                </a:lnTo>
                <a:lnTo>
                  <a:pt x="517" y="297"/>
                </a:lnTo>
                <a:lnTo>
                  <a:pt x="518" y="294"/>
                </a:lnTo>
                <a:lnTo>
                  <a:pt x="503" y="291"/>
                </a:lnTo>
                <a:lnTo>
                  <a:pt x="486" y="293"/>
                </a:lnTo>
                <a:lnTo>
                  <a:pt x="473" y="298"/>
                </a:lnTo>
                <a:lnTo>
                  <a:pt x="464" y="288"/>
                </a:lnTo>
                <a:lnTo>
                  <a:pt x="430" y="249"/>
                </a:lnTo>
                <a:lnTo>
                  <a:pt x="399" y="214"/>
                </a:lnTo>
                <a:lnTo>
                  <a:pt x="398" y="213"/>
                </a:lnTo>
                <a:lnTo>
                  <a:pt x="380" y="194"/>
                </a:lnTo>
                <a:lnTo>
                  <a:pt x="360" y="19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5" name="Freeform 78"/>
          <p:cNvSpPr>
            <a:spLocks/>
          </p:cNvSpPr>
          <p:nvPr/>
        </p:nvSpPr>
        <p:spPr bwMode="auto">
          <a:xfrm>
            <a:off x="10737373" y="4258602"/>
            <a:ext cx="45402" cy="125730"/>
          </a:xfrm>
          <a:custGeom>
            <a:avLst/>
            <a:gdLst>
              <a:gd name="T0" fmla="*/ 11 w 30"/>
              <a:gd name="T1" fmla="*/ 35 h 82"/>
              <a:gd name="T2" fmla="*/ 30 w 30"/>
              <a:gd name="T3" fmla="*/ 82 h 82"/>
              <a:gd name="T4" fmla="*/ 23 w 30"/>
              <a:gd name="T5" fmla="*/ 71 h 82"/>
              <a:gd name="T6" fmla="*/ 22 w 30"/>
              <a:gd name="T7" fmla="*/ 66 h 82"/>
              <a:gd name="T8" fmla="*/ 14 w 30"/>
              <a:gd name="T9" fmla="*/ 59 h 82"/>
              <a:gd name="T10" fmla="*/ 10 w 30"/>
              <a:gd name="T11" fmla="*/ 35 h 82"/>
              <a:gd name="T12" fmla="*/ 7 w 30"/>
              <a:gd name="T13" fmla="*/ 34 h 82"/>
              <a:gd name="T14" fmla="*/ 3 w 30"/>
              <a:gd name="T15" fmla="*/ 26 h 82"/>
              <a:gd name="T16" fmla="*/ 5 w 30"/>
              <a:gd name="T17" fmla="*/ 21 h 82"/>
              <a:gd name="T18" fmla="*/ 0 w 30"/>
              <a:gd name="T19" fmla="*/ 8 h 82"/>
              <a:gd name="T20" fmla="*/ 0 w 30"/>
              <a:gd name="T21" fmla="*/ 0 h 82"/>
              <a:gd name="T22" fmla="*/ 3 w 30"/>
              <a:gd name="T23" fmla="*/ 0 h 82"/>
              <a:gd name="T24" fmla="*/ 11 w 30"/>
              <a:gd name="T25" fmla="*/ 35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 h="82">
                <a:moveTo>
                  <a:pt x="11" y="35"/>
                </a:moveTo>
                <a:lnTo>
                  <a:pt x="30" y="82"/>
                </a:lnTo>
                <a:lnTo>
                  <a:pt x="23" y="71"/>
                </a:lnTo>
                <a:lnTo>
                  <a:pt x="22" y="66"/>
                </a:lnTo>
                <a:lnTo>
                  <a:pt x="14" y="59"/>
                </a:lnTo>
                <a:lnTo>
                  <a:pt x="10" y="35"/>
                </a:lnTo>
                <a:lnTo>
                  <a:pt x="7" y="34"/>
                </a:lnTo>
                <a:lnTo>
                  <a:pt x="3" y="26"/>
                </a:lnTo>
                <a:lnTo>
                  <a:pt x="5" y="21"/>
                </a:lnTo>
                <a:lnTo>
                  <a:pt x="0" y="8"/>
                </a:lnTo>
                <a:lnTo>
                  <a:pt x="0" y="0"/>
                </a:lnTo>
                <a:lnTo>
                  <a:pt x="3" y="0"/>
                </a:lnTo>
                <a:lnTo>
                  <a:pt x="11" y="3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6" name="Freeform 79"/>
          <p:cNvSpPr>
            <a:spLocks/>
          </p:cNvSpPr>
          <p:nvPr/>
        </p:nvSpPr>
        <p:spPr bwMode="auto">
          <a:xfrm>
            <a:off x="10644822" y="4504823"/>
            <a:ext cx="76835" cy="80327"/>
          </a:xfrm>
          <a:custGeom>
            <a:avLst/>
            <a:gdLst>
              <a:gd name="T0" fmla="*/ 49 w 51"/>
              <a:gd name="T1" fmla="*/ 0 h 53"/>
              <a:gd name="T2" fmla="*/ 51 w 51"/>
              <a:gd name="T3" fmla="*/ 1 h 53"/>
              <a:gd name="T4" fmla="*/ 23 w 51"/>
              <a:gd name="T5" fmla="*/ 31 h 53"/>
              <a:gd name="T6" fmla="*/ 10 w 51"/>
              <a:gd name="T7" fmla="*/ 53 h 53"/>
              <a:gd name="T8" fmla="*/ 8 w 51"/>
              <a:gd name="T9" fmla="*/ 47 h 53"/>
              <a:gd name="T10" fmla="*/ 0 w 51"/>
              <a:gd name="T11" fmla="*/ 42 h 53"/>
              <a:gd name="T12" fmla="*/ 11 w 51"/>
              <a:gd name="T13" fmla="*/ 46 h 53"/>
              <a:gd name="T14" fmla="*/ 21 w 51"/>
              <a:gd name="T15" fmla="*/ 30 h 53"/>
              <a:gd name="T16" fmla="*/ 49 w 51"/>
              <a:gd name="T17" fmla="*/ 0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53">
                <a:moveTo>
                  <a:pt x="49" y="0"/>
                </a:moveTo>
                <a:lnTo>
                  <a:pt x="51" y="1"/>
                </a:lnTo>
                <a:lnTo>
                  <a:pt x="23" y="31"/>
                </a:lnTo>
                <a:lnTo>
                  <a:pt x="10" y="53"/>
                </a:lnTo>
                <a:lnTo>
                  <a:pt x="8" y="47"/>
                </a:lnTo>
                <a:lnTo>
                  <a:pt x="0" y="42"/>
                </a:lnTo>
                <a:lnTo>
                  <a:pt x="11" y="46"/>
                </a:lnTo>
                <a:lnTo>
                  <a:pt x="21" y="30"/>
                </a:lnTo>
                <a:lnTo>
                  <a:pt x="49"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7" name="Freeform 80"/>
          <p:cNvSpPr>
            <a:spLocks/>
          </p:cNvSpPr>
          <p:nvPr/>
        </p:nvSpPr>
        <p:spPr bwMode="auto">
          <a:xfrm>
            <a:off x="10756582" y="4386078"/>
            <a:ext cx="34925" cy="99537"/>
          </a:xfrm>
          <a:custGeom>
            <a:avLst/>
            <a:gdLst>
              <a:gd name="T0" fmla="*/ 18 w 23"/>
              <a:gd name="T1" fmla="*/ 0 h 65"/>
              <a:gd name="T2" fmla="*/ 23 w 23"/>
              <a:gd name="T3" fmla="*/ 20 h 65"/>
              <a:gd name="T4" fmla="*/ 18 w 23"/>
              <a:gd name="T5" fmla="*/ 62 h 65"/>
              <a:gd name="T6" fmla="*/ 13 w 23"/>
              <a:gd name="T7" fmla="*/ 60 h 65"/>
              <a:gd name="T8" fmla="*/ 1 w 23"/>
              <a:gd name="T9" fmla="*/ 65 h 65"/>
              <a:gd name="T10" fmla="*/ 0 w 23"/>
              <a:gd name="T11" fmla="*/ 64 h 65"/>
              <a:gd name="T12" fmla="*/ 18 w 23"/>
              <a:gd name="T13" fmla="*/ 55 h 65"/>
              <a:gd name="T14" fmla="*/ 22 w 23"/>
              <a:gd name="T15" fmla="*/ 20 h 65"/>
              <a:gd name="T16" fmla="*/ 18 w 23"/>
              <a:gd name="T17"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65">
                <a:moveTo>
                  <a:pt x="18" y="0"/>
                </a:moveTo>
                <a:lnTo>
                  <a:pt x="23" y="20"/>
                </a:lnTo>
                <a:lnTo>
                  <a:pt x="18" y="62"/>
                </a:lnTo>
                <a:lnTo>
                  <a:pt x="13" y="60"/>
                </a:lnTo>
                <a:lnTo>
                  <a:pt x="1" y="65"/>
                </a:lnTo>
                <a:lnTo>
                  <a:pt x="0" y="64"/>
                </a:lnTo>
                <a:lnTo>
                  <a:pt x="18" y="55"/>
                </a:lnTo>
                <a:lnTo>
                  <a:pt x="22" y="20"/>
                </a:lnTo>
                <a:lnTo>
                  <a:pt x="18"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8" name="Freeform 81"/>
          <p:cNvSpPr>
            <a:spLocks/>
          </p:cNvSpPr>
          <p:nvPr/>
        </p:nvSpPr>
        <p:spPr bwMode="auto">
          <a:xfrm>
            <a:off x="10588942" y="4564196"/>
            <a:ext cx="52387" cy="12224"/>
          </a:xfrm>
          <a:custGeom>
            <a:avLst/>
            <a:gdLst>
              <a:gd name="T0" fmla="*/ 29 w 35"/>
              <a:gd name="T1" fmla="*/ 0 h 8"/>
              <a:gd name="T2" fmla="*/ 35 w 35"/>
              <a:gd name="T3" fmla="*/ 3 h 8"/>
              <a:gd name="T4" fmla="*/ 0 w 35"/>
              <a:gd name="T5" fmla="*/ 8 h 8"/>
              <a:gd name="T6" fmla="*/ 3 w 35"/>
              <a:gd name="T7" fmla="*/ 5 h 8"/>
              <a:gd name="T8" fmla="*/ 29 w 35"/>
              <a:gd name="T9" fmla="*/ 0 h 8"/>
            </a:gdLst>
            <a:ahLst/>
            <a:cxnLst>
              <a:cxn ang="0">
                <a:pos x="T0" y="T1"/>
              </a:cxn>
              <a:cxn ang="0">
                <a:pos x="T2" y="T3"/>
              </a:cxn>
              <a:cxn ang="0">
                <a:pos x="T4" y="T5"/>
              </a:cxn>
              <a:cxn ang="0">
                <a:pos x="T6" y="T7"/>
              </a:cxn>
              <a:cxn ang="0">
                <a:pos x="T8" y="T9"/>
              </a:cxn>
            </a:cxnLst>
            <a:rect l="0" t="0" r="r" b="b"/>
            <a:pathLst>
              <a:path w="35" h="8">
                <a:moveTo>
                  <a:pt x="29" y="0"/>
                </a:moveTo>
                <a:lnTo>
                  <a:pt x="35" y="3"/>
                </a:lnTo>
                <a:lnTo>
                  <a:pt x="0" y="8"/>
                </a:lnTo>
                <a:lnTo>
                  <a:pt x="3" y="5"/>
                </a:lnTo>
                <a:lnTo>
                  <a:pt x="29"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19" name="Freeform 82"/>
          <p:cNvSpPr>
            <a:spLocks/>
          </p:cNvSpPr>
          <p:nvPr/>
        </p:nvSpPr>
        <p:spPr bwMode="auto">
          <a:xfrm>
            <a:off x="10723403" y="4258602"/>
            <a:ext cx="13970" cy="10477"/>
          </a:xfrm>
          <a:custGeom>
            <a:avLst/>
            <a:gdLst>
              <a:gd name="T0" fmla="*/ 8 w 9"/>
              <a:gd name="T1" fmla="*/ 0 h 7"/>
              <a:gd name="T2" fmla="*/ 9 w 9"/>
              <a:gd name="T3" fmla="*/ 7 h 7"/>
              <a:gd name="T4" fmla="*/ 7 w 9"/>
              <a:gd name="T5" fmla="*/ 7 h 7"/>
              <a:gd name="T6" fmla="*/ 3 w 9"/>
              <a:gd name="T7" fmla="*/ 7 h 7"/>
              <a:gd name="T8" fmla="*/ 0 w 9"/>
              <a:gd name="T9" fmla="*/ 0 h 7"/>
              <a:gd name="T10" fmla="*/ 8 w 9"/>
              <a:gd name="T11" fmla="*/ 0 h 7"/>
            </a:gdLst>
            <a:ahLst/>
            <a:cxnLst>
              <a:cxn ang="0">
                <a:pos x="T0" y="T1"/>
              </a:cxn>
              <a:cxn ang="0">
                <a:pos x="T2" y="T3"/>
              </a:cxn>
              <a:cxn ang="0">
                <a:pos x="T4" y="T5"/>
              </a:cxn>
              <a:cxn ang="0">
                <a:pos x="T6" y="T7"/>
              </a:cxn>
              <a:cxn ang="0">
                <a:pos x="T8" y="T9"/>
              </a:cxn>
              <a:cxn ang="0">
                <a:pos x="T10" y="T11"/>
              </a:cxn>
            </a:cxnLst>
            <a:rect l="0" t="0" r="r" b="b"/>
            <a:pathLst>
              <a:path w="9" h="7">
                <a:moveTo>
                  <a:pt x="8" y="0"/>
                </a:moveTo>
                <a:lnTo>
                  <a:pt x="9" y="7"/>
                </a:lnTo>
                <a:lnTo>
                  <a:pt x="7" y="7"/>
                </a:lnTo>
                <a:lnTo>
                  <a:pt x="3" y="7"/>
                </a:lnTo>
                <a:lnTo>
                  <a:pt x="0" y="0"/>
                </a:lnTo>
                <a:lnTo>
                  <a:pt x="8"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0" name="Freeform 83"/>
          <p:cNvSpPr>
            <a:spLocks/>
          </p:cNvSpPr>
          <p:nvPr/>
        </p:nvSpPr>
        <p:spPr bwMode="auto">
          <a:xfrm>
            <a:off x="10725150" y="4483868"/>
            <a:ext cx="31432" cy="20955"/>
          </a:xfrm>
          <a:custGeom>
            <a:avLst/>
            <a:gdLst>
              <a:gd name="T0" fmla="*/ 20 w 20"/>
              <a:gd name="T1" fmla="*/ 0 h 14"/>
              <a:gd name="T2" fmla="*/ 0 w 20"/>
              <a:gd name="T3" fmla="*/ 14 h 14"/>
              <a:gd name="T4" fmla="*/ 1 w 20"/>
              <a:gd name="T5" fmla="*/ 9 h 14"/>
              <a:gd name="T6" fmla="*/ 20 w 20"/>
              <a:gd name="T7" fmla="*/ 0 h 14"/>
            </a:gdLst>
            <a:ahLst/>
            <a:cxnLst>
              <a:cxn ang="0">
                <a:pos x="T0" y="T1"/>
              </a:cxn>
              <a:cxn ang="0">
                <a:pos x="T2" y="T3"/>
              </a:cxn>
              <a:cxn ang="0">
                <a:pos x="T4" y="T5"/>
              </a:cxn>
              <a:cxn ang="0">
                <a:pos x="T6" y="T7"/>
              </a:cxn>
            </a:cxnLst>
            <a:rect l="0" t="0" r="r" b="b"/>
            <a:pathLst>
              <a:path w="20" h="14">
                <a:moveTo>
                  <a:pt x="20" y="0"/>
                </a:moveTo>
                <a:lnTo>
                  <a:pt x="0" y="14"/>
                </a:lnTo>
                <a:lnTo>
                  <a:pt x="1" y="9"/>
                </a:lnTo>
                <a:lnTo>
                  <a:pt x="2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1" name="Freeform 84"/>
          <p:cNvSpPr>
            <a:spLocks/>
          </p:cNvSpPr>
          <p:nvPr/>
        </p:nvSpPr>
        <p:spPr bwMode="auto">
          <a:xfrm>
            <a:off x="7229157" y="2184058"/>
            <a:ext cx="934243" cy="511652"/>
          </a:xfrm>
          <a:custGeom>
            <a:avLst/>
            <a:gdLst>
              <a:gd name="T0" fmla="*/ 291 w 613"/>
              <a:gd name="T1" fmla="*/ 334 h 335"/>
              <a:gd name="T2" fmla="*/ 290 w 613"/>
              <a:gd name="T3" fmla="*/ 334 h 335"/>
              <a:gd name="T4" fmla="*/ 168 w 613"/>
              <a:gd name="T5" fmla="*/ 333 h 335"/>
              <a:gd name="T6" fmla="*/ 91 w 613"/>
              <a:gd name="T7" fmla="*/ 333 h 335"/>
              <a:gd name="T8" fmla="*/ 86 w 613"/>
              <a:gd name="T9" fmla="*/ 333 h 335"/>
              <a:gd name="T10" fmla="*/ 0 w 613"/>
              <a:gd name="T11" fmla="*/ 333 h 335"/>
              <a:gd name="T12" fmla="*/ 0 w 613"/>
              <a:gd name="T13" fmla="*/ 0 h 335"/>
              <a:gd name="T14" fmla="*/ 91 w 613"/>
              <a:gd name="T15" fmla="*/ 0 h 335"/>
              <a:gd name="T16" fmla="*/ 166 w 613"/>
              <a:gd name="T17" fmla="*/ 0 h 335"/>
              <a:gd name="T18" fmla="*/ 209 w 613"/>
              <a:gd name="T19" fmla="*/ 0 h 335"/>
              <a:gd name="T20" fmla="*/ 316 w 613"/>
              <a:gd name="T21" fmla="*/ 0 h 335"/>
              <a:gd name="T22" fmla="*/ 370 w 613"/>
              <a:gd name="T23" fmla="*/ 0 h 335"/>
              <a:gd name="T24" fmla="*/ 413 w 613"/>
              <a:gd name="T25" fmla="*/ 0 h 335"/>
              <a:gd name="T26" fmla="*/ 499 w 613"/>
              <a:gd name="T27" fmla="*/ 0 h 335"/>
              <a:gd name="T28" fmla="*/ 558 w 613"/>
              <a:gd name="T29" fmla="*/ 0 h 335"/>
              <a:gd name="T30" fmla="*/ 561 w 613"/>
              <a:gd name="T31" fmla="*/ 20 h 335"/>
              <a:gd name="T32" fmla="*/ 569 w 613"/>
              <a:gd name="T33" fmla="*/ 34 h 335"/>
              <a:gd name="T34" fmla="*/ 564 w 613"/>
              <a:gd name="T35" fmla="*/ 49 h 335"/>
              <a:gd name="T36" fmla="*/ 563 w 613"/>
              <a:gd name="T37" fmla="*/ 50 h 335"/>
              <a:gd name="T38" fmla="*/ 565 w 613"/>
              <a:gd name="T39" fmla="*/ 50 h 335"/>
              <a:gd name="T40" fmla="*/ 566 w 613"/>
              <a:gd name="T41" fmla="*/ 52 h 335"/>
              <a:gd name="T42" fmla="*/ 564 w 613"/>
              <a:gd name="T43" fmla="*/ 57 h 335"/>
              <a:gd name="T44" fmla="*/ 567 w 613"/>
              <a:gd name="T45" fmla="*/ 64 h 335"/>
              <a:gd name="T46" fmla="*/ 564 w 613"/>
              <a:gd name="T47" fmla="*/ 66 h 335"/>
              <a:gd name="T48" fmla="*/ 568 w 613"/>
              <a:gd name="T49" fmla="*/ 77 h 335"/>
              <a:gd name="T50" fmla="*/ 566 w 613"/>
              <a:gd name="T51" fmla="*/ 88 h 335"/>
              <a:gd name="T52" fmla="*/ 565 w 613"/>
              <a:gd name="T53" fmla="*/ 88 h 335"/>
              <a:gd name="T54" fmla="*/ 566 w 613"/>
              <a:gd name="T55" fmla="*/ 90 h 335"/>
              <a:gd name="T56" fmla="*/ 575 w 613"/>
              <a:gd name="T57" fmla="*/ 122 h 335"/>
              <a:gd name="T58" fmla="*/ 585 w 613"/>
              <a:gd name="T59" fmla="*/ 145 h 335"/>
              <a:gd name="T60" fmla="*/ 589 w 613"/>
              <a:gd name="T61" fmla="*/ 154 h 335"/>
              <a:gd name="T62" fmla="*/ 589 w 613"/>
              <a:gd name="T63" fmla="*/ 164 h 335"/>
              <a:gd name="T64" fmla="*/ 590 w 613"/>
              <a:gd name="T65" fmla="*/ 192 h 335"/>
              <a:gd name="T66" fmla="*/ 591 w 613"/>
              <a:gd name="T67" fmla="*/ 202 h 335"/>
              <a:gd name="T68" fmla="*/ 590 w 613"/>
              <a:gd name="T69" fmla="*/ 217 h 335"/>
              <a:gd name="T70" fmla="*/ 594 w 613"/>
              <a:gd name="T71" fmla="*/ 226 h 335"/>
              <a:gd name="T72" fmla="*/ 597 w 613"/>
              <a:gd name="T73" fmla="*/ 226 h 335"/>
              <a:gd name="T74" fmla="*/ 593 w 613"/>
              <a:gd name="T75" fmla="*/ 239 h 335"/>
              <a:gd name="T76" fmla="*/ 593 w 613"/>
              <a:gd name="T77" fmla="*/ 259 h 335"/>
              <a:gd name="T78" fmla="*/ 594 w 613"/>
              <a:gd name="T79" fmla="*/ 259 h 335"/>
              <a:gd name="T80" fmla="*/ 600 w 613"/>
              <a:gd name="T81" fmla="*/ 279 h 335"/>
              <a:gd name="T82" fmla="*/ 610 w 613"/>
              <a:gd name="T83" fmla="*/ 292 h 335"/>
              <a:gd name="T84" fmla="*/ 613 w 613"/>
              <a:gd name="T85" fmla="*/ 318 h 335"/>
              <a:gd name="T86" fmla="*/ 612 w 613"/>
              <a:gd name="T87" fmla="*/ 325 h 335"/>
              <a:gd name="T88" fmla="*/ 613 w 613"/>
              <a:gd name="T89" fmla="*/ 333 h 335"/>
              <a:gd name="T90" fmla="*/ 613 w 613"/>
              <a:gd name="T91" fmla="*/ 335 h 335"/>
              <a:gd name="T92" fmla="*/ 558 w 613"/>
              <a:gd name="T93" fmla="*/ 334 h 335"/>
              <a:gd name="T94" fmla="*/ 497 w 613"/>
              <a:gd name="T95" fmla="*/ 334 h 335"/>
              <a:gd name="T96" fmla="*/ 494 w 613"/>
              <a:gd name="T97" fmla="*/ 334 h 335"/>
              <a:gd name="T98" fmla="*/ 436 w 613"/>
              <a:gd name="T99" fmla="*/ 334 h 335"/>
              <a:gd name="T100" fmla="*/ 413 w 613"/>
              <a:gd name="T101" fmla="*/ 334 h 335"/>
              <a:gd name="T102" fmla="*/ 355 w 613"/>
              <a:gd name="T103" fmla="*/ 334 h 335"/>
              <a:gd name="T104" fmla="*/ 341 w 613"/>
              <a:gd name="T105" fmla="*/ 334 h 335"/>
              <a:gd name="T106" fmla="*/ 291 w 613"/>
              <a:gd name="T107" fmla="*/ 33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13" h="335">
                <a:moveTo>
                  <a:pt x="291" y="334"/>
                </a:moveTo>
                <a:lnTo>
                  <a:pt x="290" y="334"/>
                </a:lnTo>
                <a:lnTo>
                  <a:pt x="168" y="333"/>
                </a:lnTo>
                <a:lnTo>
                  <a:pt x="91" y="333"/>
                </a:lnTo>
                <a:lnTo>
                  <a:pt x="86" y="333"/>
                </a:lnTo>
                <a:lnTo>
                  <a:pt x="0" y="333"/>
                </a:lnTo>
                <a:lnTo>
                  <a:pt x="0" y="0"/>
                </a:lnTo>
                <a:lnTo>
                  <a:pt x="91" y="0"/>
                </a:lnTo>
                <a:lnTo>
                  <a:pt x="166" y="0"/>
                </a:lnTo>
                <a:lnTo>
                  <a:pt x="209" y="0"/>
                </a:lnTo>
                <a:lnTo>
                  <a:pt x="316" y="0"/>
                </a:lnTo>
                <a:lnTo>
                  <a:pt x="370" y="0"/>
                </a:lnTo>
                <a:lnTo>
                  <a:pt x="413" y="0"/>
                </a:lnTo>
                <a:lnTo>
                  <a:pt x="499" y="0"/>
                </a:lnTo>
                <a:lnTo>
                  <a:pt x="558" y="0"/>
                </a:lnTo>
                <a:lnTo>
                  <a:pt x="561" y="20"/>
                </a:lnTo>
                <a:lnTo>
                  <a:pt x="569" y="34"/>
                </a:lnTo>
                <a:lnTo>
                  <a:pt x="564" y="49"/>
                </a:lnTo>
                <a:lnTo>
                  <a:pt x="563" y="50"/>
                </a:lnTo>
                <a:lnTo>
                  <a:pt x="565" y="50"/>
                </a:lnTo>
                <a:lnTo>
                  <a:pt x="566" y="52"/>
                </a:lnTo>
                <a:lnTo>
                  <a:pt x="564" y="57"/>
                </a:lnTo>
                <a:lnTo>
                  <a:pt x="567" y="64"/>
                </a:lnTo>
                <a:lnTo>
                  <a:pt x="564" y="66"/>
                </a:lnTo>
                <a:lnTo>
                  <a:pt x="568" y="77"/>
                </a:lnTo>
                <a:lnTo>
                  <a:pt x="566" y="88"/>
                </a:lnTo>
                <a:lnTo>
                  <a:pt x="565" y="88"/>
                </a:lnTo>
                <a:lnTo>
                  <a:pt x="566" y="90"/>
                </a:lnTo>
                <a:lnTo>
                  <a:pt x="575" y="122"/>
                </a:lnTo>
                <a:lnTo>
                  <a:pt x="585" y="145"/>
                </a:lnTo>
                <a:lnTo>
                  <a:pt x="589" y="154"/>
                </a:lnTo>
                <a:lnTo>
                  <a:pt x="589" y="164"/>
                </a:lnTo>
                <a:lnTo>
                  <a:pt x="590" y="192"/>
                </a:lnTo>
                <a:lnTo>
                  <a:pt x="591" y="202"/>
                </a:lnTo>
                <a:lnTo>
                  <a:pt x="590" y="217"/>
                </a:lnTo>
                <a:lnTo>
                  <a:pt x="594" y="226"/>
                </a:lnTo>
                <a:lnTo>
                  <a:pt x="597" y="226"/>
                </a:lnTo>
                <a:lnTo>
                  <a:pt x="593" y="239"/>
                </a:lnTo>
                <a:lnTo>
                  <a:pt x="593" y="259"/>
                </a:lnTo>
                <a:lnTo>
                  <a:pt x="594" y="259"/>
                </a:lnTo>
                <a:lnTo>
                  <a:pt x="600" y="279"/>
                </a:lnTo>
                <a:lnTo>
                  <a:pt x="610" y="292"/>
                </a:lnTo>
                <a:lnTo>
                  <a:pt x="613" y="318"/>
                </a:lnTo>
                <a:lnTo>
                  <a:pt x="612" y="325"/>
                </a:lnTo>
                <a:lnTo>
                  <a:pt x="613" y="333"/>
                </a:lnTo>
                <a:lnTo>
                  <a:pt x="613" y="335"/>
                </a:lnTo>
                <a:lnTo>
                  <a:pt x="558" y="334"/>
                </a:lnTo>
                <a:lnTo>
                  <a:pt x="497" y="334"/>
                </a:lnTo>
                <a:lnTo>
                  <a:pt x="494" y="334"/>
                </a:lnTo>
                <a:lnTo>
                  <a:pt x="436" y="334"/>
                </a:lnTo>
                <a:lnTo>
                  <a:pt x="413" y="334"/>
                </a:lnTo>
                <a:lnTo>
                  <a:pt x="355" y="334"/>
                </a:lnTo>
                <a:lnTo>
                  <a:pt x="341" y="334"/>
                </a:lnTo>
                <a:lnTo>
                  <a:pt x="291" y="33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2" name="Freeform 85"/>
          <p:cNvSpPr>
            <a:spLocks/>
          </p:cNvSpPr>
          <p:nvPr/>
        </p:nvSpPr>
        <p:spPr bwMode="auto">
          <a:xfrm>
            <a:off x="7229157" y="3184658"/>
            <a:ext cx="1091406" cy="499427"/>
          </a:xfrm>
          <a:custGeom>
            <a:avLst/>
            <a:gdLst>
              <a:gd name="T0" fmla="*/ 362 w 716"/>
              <a:gd name="T1" fmla="*/ 327 h 327"/>
              <a:gd name="T2" fmla="*/ 271 w 716"/>
              <a:gd name="T3" fmla="*/ 327 h 327"/>
              <a:gd name="T4" fmla="*/ 216 w 716"/>
              <a:gd name="T5" fmla="*/ 327 h 327"/>
              <a:gd name="T6" fmla="*/ 164 w 716"/>
              <a:gd name="T7" fmla="*/ 245 h 327"/>
              <a:gd name="T8" fmla="*/ 114 w 716"/>
              <a:gd name="T9" fmla="*/ 218 h 327"/>
              <a:gd name="T10" fmla="*/ 0 w 716"/>
              <a:gd name="T11" fmla="*/ 218 h 327"/>
              <a:gd name="T12" fmla="*/ 86 w 716"/>
              <a:gd name="T13" fmla="*/ 0 h 327"/>
              <a:gd name="T14" fmla="*/ 231 w 716"/>
              <a:gd name="T15" fmla="*/ 0 h 327"/>
              <a:gd name="T16" fmla="*/ 392 w 716"/>
              <a:gd name="T17" fmla="*/ 0 h 327"/>
              <a:gd name="T18" fmla="*/ 466 w 716"/>
              <a:gd name="T19" fmla="*/ 11 h 327"/>
              <a:gd name="T20" fmla="*/ 494 w 716"/>
              <a:gd name="T21" fmla="*/ 26 h 327"/>
              <a:gd name="T22" fmla="*/ 525 w 716"/>
              <a:gd name="T23" fmla="*/ 16 h 327"/>
              <a:gd name="T24" fmla="*/ 551 w 716"/>
              <a:gd name="T25" fmla="*/ 14 h 327"/>
              <a:gd name="T26" fmla="*/ 564 w 716"/>
              <a:gd name="T27" fmla="*/ 22 h 327"/>
              <a:gd name="T28" fmla="*/ 579 w 716"/>
              <a:gd name="T29" fmla="*/ 27 h 327"/>
              <a:gd name="T30" fmla="*/ 593 w 716"/>
              <a:gd name="T31" fmla="*/ 32 h 327"/>
              <a:gd name="T32" fmla="*/ 601 w 716"/>
              <a:gd name="T33" fmla="*/ 43 h 327"/>
              <a:gd name="T34" fmla="*/ 615 w 716"/>
              <a:gd name="T35" fmla="*/ 53 h 327"/>
              <a:gd name="T36" fmla="*/ 627 w 716"/>
              <a:gd name="T37" fmla="*/ 58 h 327"/>
              <a:gd name="T38" fmla="*/ 629 w 716"/>
              <a:gd name="T39" fmla="*/ 78 h 327"/>
              <a:gd name="T40" fmla="*/ 630 w 716"/>
              <a:gd name="T41" fmla="*/ 91 h 327"/>
              <a:gd name="T42" fmla="*/ 636 w 716"/>
              <a:gd name="T43" fmla="*/ 104 h 327"/>
              <a:gd name="T44" fmla="*/ 643 w 716"/>
              <a:gd name="T45" fmla="*/ 108 h 327"/>
              <a:gd name="T46" fmla="*/ 645 w 716"/>
              <a:gd name="T47" fmla="*/ 119 h 327"/>
              <a:gd name="T48" fmla="*/ 650 w 716"/>
              <a:gd name="T49" fmla="*/ 138 h 327"/>
              <a:gd name="T50" fmla="*/ 649 w 716"/>
              <a:gd name="T51" fmla="*/ 144 h 327"/>
              <a:gd name="T52" fmla="*/ 658 w 716"/>
              <a:gd name="T53" fmla="*/ 158 h 327"/>
              <a:gd name="T54" fmla="*/ 665 w 716"/>
              <a:gd name="T55" fmla="*/ 168 h 327"/>
              <a:gd name="T56" fmla="*/ 662 w 716"/>
              <a:gd name="T57" fmla="*/ 180 h 327"/>
              <a:gd name="T58" fmla="*/ 665 w 716"/>
              <a:gd name="T59" fmla="*/ 186 h 327"/>
              <a:gd name="T60" fmla="*/ 671 w 716"/>
              <a:gd name="T61" fmla="*/ 198 h 327"/>
              <a:gd name="T62" fmla="*/ 674 w 716"/>
              <a:gd name="T63" fmla="*/ 229 h 327"/>
              <a:gd name="T64" fmla="*/ 672 w 716"/>
              <a:gd name="T65" fmla="*/ 242 h 327"/>
              <a:gd name="T66" fmla="*/ 678 w 716"/>
              <a:gd name="T67" fmla="*/ 264 h 327"/>
              <a:gd name="T68" fmla="*/ 685 w 716"/>
              <a:gd name="T69" fmla="*/ 266 h 327"/>
              <a:gd name="T70" fmla="*/ 687 w 716"/>
              <a:gd name="T71" fmla="*/ 276 h 327"/>
              <a:gd name="T72" fmla="*/ 690 w 716"/>
              <a:gd name="T73" fmla="*/ 290 h 327"/>
              <a:gd name="T74" fmla="*/ 695 w 716"/>
              <a:gd name="T75" fmla="*/ 298 h 327"/>
              <a:gd name="T76" fmla="*/ 708 w 716"/>
              <a:gd name="T77" fmla="*/ 314 h 327"/>
              <a:gd name="T78" fmla="*/ 715 w 716"/>
              <a:gd name="T79" fmla="*/ 327 h 327"/>
              <a:gd name="T80" fmla="*/ 658 w 716"/>
              <a:gd name="T81" fmla="*/ 327 h 327"/>
              <a:gd name="T82" fmla="*/ 593 w 716"/>
              <a:gd name="T83" fmla="*/ 327 h 327"/>
              <a:gd name="T84" fmla="*/ 510 w 716"/>
              <a:gd name="T85" fmla="*/ 327 h 327"/>
              <a:gd name="T86" fmla="*/ 454 w 716"/>
              <a:gd name="T87" fmla="*/ 327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16" h="327">
                <a:moveTo>
                  <a:pt x="408" y="327"/>
                </a:moveTo>
                <a:lnTo>
                  <a:pt x="399" y="327"/>
                </a:lnTo>
                <a:lnTo>
                  <a:pt x="362" y="327"/>
                </a:lnTo>
                <a:lnTo>
                  <a:pt x="317" y="327"/>
                </a:lnTo>
                <a:lnTo>
                  <a:pt x="316" y="327"/>
                </a:lnTo>
                <a:lnTo>
                  <a:pt x="271" y="327"/>
                </a:lnTo>
                <a:lnTo>
                  <a:pt x="269" y="327"/>
                </a:lnTo>
                <a:lnTo>
                  <a:pt x="223" y="327"/>
                </a:lnTo>
                <a:lnTo>
                  <a:pt x="216" y="327"/>
                </a:lnTo>
                <a:lnTo>
                  <a:pt x="163" y="327"/>
                </a:lnTo>
                <a:lnTo>
                  <a:pt x="164" y="289"/>
                </a:lnTo>
                <a:lnTo>
                  <a:pt x="164" y="245"/>
                </a:lnTo>
                <a:lnTo>
                  <a:pt x="163" y="218"/>
                </a:lnTo>
                <a:lnTo>
                  <a:pt x="117" y="218"/>
                </a:lnTo>
                <a:lnTo>
                  <a:pt x="114" y="218"/>
                </a:lnTo>
                <a:lnTo>
                  <a:pt x="55" y="218"/>
                </a:lnTo>
                <a:lnTo>
                  <a:pt x="39" y="218"/>
                </a:lnTo>
                <a:lnTo>
                  <a:pt x="0" y="218"/>
                </a:lnTo>
                <a:lnTo>
                  <a:pt x="0" y="0"/>
                </a:lnTo>
                <a:lnTo>
                  <a:pt x="44" y="0"/>
                </a:lnTo>
                <a:lnTo>
                  <a:pt x="86" y="0"/>
                </a:lnTo>
                <a:lnTo>
                  <a:pt x="103" y="0"/>
                </a:lnTo>
                <a:lnTo>
                  <a:pt x="161" y="0"/>
                </a:lnTo>
                <a:lnTo>
                  <a:pt x="231" y="0"/>
                </a:lnTo>
                <a:lnTo>
                  <a:pt x="315" y="0"/>
                </a:lnTo>
                <a:lnTo>
                  <a:pt x="369" y="0"/>
                </a:lnTo>
                <a:lnTo>
                  <a:pt x="392" y="0"/>
                </a:lnTo>
                <a:lnTo>
                  <a:pt x="454" y="0"/>
                </a:lnTo>
                <a:lnTo>
                  <a:pt x="458" y="6"/>
                </a:lnTo>
                <a:lnTo>
                  <a:pt x="466" y="11"/>
                </a:lnTo>
                <a:lnTo>
                  <a:pt x="470" y="13"/>
                </a:lnTo>
                <a:lnTo>
                  <a:pt x="483" y="17"/>
                </a:lnTo>
                <a:lnTo>
                  <a:pt x="494" y="26"/>
                </a:lnTo>
                <a:lnTo>
                  <a:pt x="501" y="23"/>
                </a:lnTo>
                <a:lnTo>
                  <a:pt x="506" y="15"/>
                </a:lnTo>
                <a:lnTo>
                  <a:pt x="525" y="16"/>
                </a:lnTo>
                <a:lnTo>
                  <a:pt x="537" y="16"/>
                </a:lnTo>
                <a:lnTo>
                  <a:pt x="540" y="17"/>
                </a:lnTo>
                <a:lnTo>
                  <a:pt x="551" y="14"/>
                </a:lnTo>
                <a:lnTo>
                  <a:pt x="559" y="16"/>
                </a:lnTo>
                <a:lnTo>
                  <a:pt x="560" y="21"/>
                </a:lnTo>
                <a:lnTo>
                  <a:pt x="564" y="22"/>
                </a:lnTo>
                <a:lnTo>
                  <a:pt x="566" y="25"/>
                </a:lnTo>
                <a:lnTo>
                  <a:pt x="576" y="26"/>
                </a:lnTo>
                <a:lnTo>
                  <a:pt x="579" y="27"/>
                </a:lnTo>
                <a:lnTo>
                  <a:pt x="580" y="30"/>
                </a:lnTo>
                <a:lnTo>
                  <a:pt x="584" y="29"/>
                </a:lnTo>
                <a:lnTo>
                  <a:pt x="593" y="32"/>
                </a:lnTo>
                <a:lnTo>
                  <a:pt x="593" y="36"/>
                </a:lnTo>
                <a:lnTo>
                  <a:pt x="602" y="38"/>
                </a:lnTo>
                <a:lnTo>
                  <a:pt x="601" y="43"/>
                </a:lnTo>
                <a:lnTo>
                  <a:pt x="607" y="52"/>
                </a:lnTo>
                <a:lnTo>
                  <a:pt x="609" y="54"/>
                </a:lnTo>
                <a:lnTo>
                  <a:pt x="615" y="53"/>
                </a:lnTo>
                <a:lnTo>
                  <a:pt x="619" y="56"/>
                </a:lnTo>
                <a:lnTo>
                  <a:pt x="622" y="56"/>
                </a:lnTo>
                <a:lnTo>
                  <a:pt x="627" y="58"/>
                </a:lnTo>
                <a:lnTo>
                  <a:pt x="625" y="71"/>
                </a:lnTo>
                <a:lnTo>
                  <a:pt x="628" y="74"/>
                </a:lnTo>
                <a:lnTo>
                  <a:pt x="629" y="78"/>
                </a:lnTo>
                <a:lnTo>
                  <a:pt x="632" y="83"/>
                </a:lnTo>
                <a:lnTo>
                  <a:pt x="630" y="86"/>
                </a:lnTo>
                <a:lnTo>
                  <a:pt x="630" y="91"/>
                </a:lnTo>
                <a:lnTo>
                  <a:pt x="637" y="96"/>
                </a:lnTo>
                <a:lnTo>
                  <a:pt x="636" y="103"/>
                </a:lnTo>
                <a:lnTo>
                  <a:pt x="636" y="104"/>
                </a:lnTo>
                <a:lnTo>
                  <a:pt x="640" y="105"/>
                </a:lnTo>
                <a:lnTo>
                  <a:pt x="639" y="109"/>
                </a:lnTo>
                <a:lnTo>
                  <a:pt x="643" y="108"/>
                </a:lnTo>
                <a:lnTo>
                  <a:pt x="643" y="111"/>
                </a:lnTo>
                <a:lnTo>
                  <a:pt x="648" y="112"/>
                </a:lnTo>
                <a:lnTo>
                  <a:pt x="645" y="119"/>
                </a:lnTo>
                <a:lnTo>
                  <a:pt x="648" y="124"/>
                </a:lnTo>
                <a:lnTo>
                  <a:pt x="653" y="132"/>
                </a:lnTo>
                <a:lnTo>
                  <a:pt x="650" y="138"/>
                </a:lnTo>
                <a:lnTo>
                  <a:pt x="653" y="141"/>
                </a:lnTo>
                <a:lnTo>
                  <a:pt x="649" y="143"/>
                </a:lnTo>
                <a:lnTo>
                  <a:pt x="649" y="144"/>
                </a:lnTo>
                <a:lnTo>
                  <a:pt x="651" y="160"/>
                </a:lnTo>
                <a:lnTo>
                  <a:pt x="655" y="162"/>
                </a:lnTo>
                <a:lnTo>
                  <a:pt x="658" y="158"/>
                </a:lnTo>
                <a:lnTo>
                  <a:pt x="659" y="162"/>
                </a:lnTo>
                <a:lnTo>
                  <a:pt x="658" y="166"/>
                </a:lnTo>
                <a:lnTo>
                  <a:pt x="665" y="168"/>
                </a:lnTo>
                <a:lnTo>
                  <a:pt x="664" y="173"/>
                </a:lnTo>
                <a:lnTo>
                  <a:pt x="664" y="175"/>
                </a:lnTo>
                <a:lnTo>
                  <a:pt x="662" y="180"/>
                </a:lnTo>
                <a:lnTo>
                  <a:pt x="669" y="185"/>
                </a:lnTo>
                <a:lnTo>
                  <a:pt x="667" y="188"/>
                </a:lnTo>
                <a:lnTo>
                  <a:pt x="665" y="186"/>
                </a:lnTo>
                <a:lnTo>
                  <a:pt x="666" y="193"/>
                </a:lnTo>
                <a:lnTo>
                  <a:pt x="665" y="197"/>
                </a:lnTo>
                <a:lnTo>
                  <a:pt x="671" y="198"/>
                </a:lnTo>
                <a:lnTo>
                  <a:pt x="668" y="201"/>
                </a:lnTo>
                <a:lnTo>
                  <a:pt x="668" y="212"/>
                </a:lnTo>
                <a:lnTo>
                  <a:pt x="674" y="229"/>
                </a:lnTo>
                <a:lnTo>
                  <a:pt x="671" y="233"/>
                </a:lnTo>
                <a:lnTo>
                  <a:pt x="671" y="239"/>
                </a:lnTo>
                <a:lnTo>
                  <a:pt x="672" y="242"/>
                </a:lnTo>
                <a:lnTo>
                  <a:pt x="668" y="248"/>
                </a:lnTo>
                <a:lnTo>
                  <a:pt x="677" y="256"/>
                </a:lnTo>
                <a:lnTo>
                  <a:pt x="678" y="264"/>
                </a:lnTo>
                <a:lnTo>
                  <a:pt x="678" y="269"/>
                </a:lnTo>
                <a:lnTo>
                  <a:pt x="683" y="270"/>
                </a:lnTo>
                <a:lnTo>
                  <a:pt x="685" y="266"/>
                </a:lnTo>
                <a:lnTo>
                  <a:pt x="687" y="268"/>
                </a:lnTo>
                <a:lnTo>
                  <a:pt x="684" y="275"/>
                </a:lnTo>
                <a:lnTo>
                  <a:pt x="687" y="276"/>
                </a:lnTo>
                <a:lnTo>
                  <a:pt x="688" y="280"/>
                </a:lnTo>
                <a:lnTo>
                  <a:pt x="686" y="282"/>
                </a:lnTo>
                <a:lnTo>
                  <a:pt x="690" y="290"/>
                </a:lnTo>
                <a:lnTo>
                  <a:pt x="687" y="293"/>
                </a:lnTo>
                <a:lnTo>
                  <a:pt x="695" y="295"/>
                </a:lnTo>
                <a:lnTo>
                  <a:pt x="695" y="298"/>
                </a:lnTo>
                <a:lnTo>
                  <a:pt x="701" y="301"/>
                </a:lnTo>
                <a:lnTo>
                  <a:pt x="701" y="306"/>
                </a:lnTo>
                <a:lnTo>
                  <a:pt x="708" y="314"/>
                </a:lnTo>
                <a:lnTo>
                  <a:pt x="707" y="323"/>
                </a:lnTo>
                <a:lnTo>
                  <a:pt x="716" y="326"/>
                </a:lnTo>
                <a:lnTo>
                  <a:pt x="715" y="327"/>
                </a:lnTo>
                <a:lnTo>
                  <a:pt x="713" y="327"/>
                </a:lnTo>
                <a:lnTo>
                  <a:pt x="676" y="327"/>
                </a:lnTo>
                <a:lnTo>
                  <a:pt x="658" y="327"/>
                </a:lnTo>
                <a:lnTo>
                  <a:pt x="639" y="327"/>
                </a:lnTo>
                <a:lnTo>
                  <a:pt x="621" y="327"/>
                </a:lnTo>
                <a:lnTo>
                  <a:pt x="593" y="327"/>
                </a:lnTo>
                <a:lnTo>
                  <a:pt x="584" y="327"/>
                </a:lnTo>
                <a:lnTo>
                  <a:pt x="547" y="327"/>
                </a:lnTo>
                <a:lnTo>
                  <a:pt x="510" y="327"/>
                </a:lnTo>
                <a:lnTo>
                  <a:pt x="501" y="327"/>
                </a:lnTo>
                <a:lnTo>
                  <a:pt x="473" y="327"/>
                </a:lnTo>
                <a:lnTo>
                  <a:pt x="454" y="327"/>
                </a:lnTo>
                <a:lnTo>
                  <a:pt x="436" y="327"/>
                </a:lnTo>
                <a:lnTo>
                  <a:pt x="408" y="32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3" name="Freeform 86"/>
          <p:cNvSpPr>
            <a:spLocks/>
          </p:cNvSpPr>
          <p:nvPr/>
        </p:nvSpPr>
        <p:spPr bwMode="auto">
          <a:xfrm>
            <a:off x="11154727" y="2798738"/>
            <a:ext cx="232251" cy="436562"/>
          </a:xfrm>
          <a:custGeom>
            <a:avLst/>
            <a:gdLst>
              <a:gd name="T0" fmla="*/ 29 w 152"/>
              <a:gd name="T1" fmla="*/ 168 h 285"/>
              <a:gd name="T2" fmla="*/ 32 w 152"/>
              <a:gd name="T3" fmla="*/ 155 h 285"/>
              <a:gd name="T4" fmla="*/ 36 w 152"/>
              <a:gd name="T5" fmla="*/ 143 h 285"/>
              <a:gd name="T6" fmla="*/ 42 w 152"/>
              <a:gd name="T7" fmla="*/ 126 h 285"/>
              <a:gd name="T8" fmla="*/ 43 w 152"/>
              <a:gd name="T9" fmla="*/ 108 h 285"/>
              <a:gd name="T10" fmla="*/ 65 w 152"/>
              <a:gd name="T11" fmla="*/ 98 h 285"/>
              <a:gd name="T12" fmla="*/ 81 w 152"/>
              <a:gd name="T13" fmla="*/ 84 h 285"/>
              <a:gd name="T14" fmla="*/ 84 w 152"/>
              <a:gd name="T15" fmla="*/ 78 h 285"/>
              <a:gd name="T16" fmla="*/ 87 w 152"/>
              <a:gd name="T17" fmla="*/ 44 h 285"/>
              <a:gd name="T18" fmla="*/ 88 w 152"/>
              <a:gd name="T19" fmla="*/ 33 h 285"/>
              <a:gd name="T20" fmla="*/ 87 w 152"/>
              <a:gd name="T21" fmla="*/ 32 h 285"/>
              <a:gd name="T22" fmla="*/ 92 w 152"/>
              <a:gd name="T23" fmla="*/ 20 h 285"/>
              <a:gd name="T24" fmla="*/ 91 w 152"/>
              <a:gd name="T25" fmla="*/ 8 h 285"/>
              <a:gd name="T26" fmla="*/ 104 w 152"/>
              <a:gd name="T27" fmla="*/ 1 h 285"/>
              <a:gd name="T28" fmla="*/ 116 w 152"/>
              <a:gd name="T29" fmla="*/ 7 h 285"/>
              <a:gd name="T30" fmla="*/ 124 w 152"/>
              <a:gd name="T31" fmla="*/ 61 h 285"/>
              <a:gd name="T32" fmla="*/ 128 w 152"/>
              <a:gd name="T33" fmla="*/ 165 h 285"/>
              <a:gd name="T34" fmla="*/ 129 w 152"/>
              <a:gd name="T35" fmla="*/ 210 h 285"/>
              <a:gd name="T36" fmla="*/ 142 w 152"/>
              <a:gd name="T37" fmla="*/ 238 h 285"/>
              <a:gd name="T38" fmla="*/ 143 w 152"/>
              <a:gd name="T39" fmla="*/ 266 h 285"/>
              <a:gd name="T40" fmla="*/ 125 w 152"/>
              <a:gd name="T41" fmla="*/ 267 h 285"/>
              <a:gd name="T42" fmla="*/ 114 w 152"/>
              <a:gd name="T43" fmla="*/ 273 h 285"/>
              <a:gd name="T44" fmla="*/ 107 w 152"/>
              <a:gd name="T45" fmla="*/ 280 h 285"/>
              <a:gd name="T46" fmla="*/ 103 w 152"/>
              <a:gd name="T47" fmla="*/ 285 h 285"/>
              <a:gd name="T48" fmla="*/ 51 w 152"/>
              <a:gd name="T49" fmla="*/ 283 h 285"/>
              <a:gd name="T50" fmla="*/ 8 w 152"/>
              <a:gd name="T51" fmla="*/ 282 h 285"/>
              <a:gd name="T52" fmla="*/ 4 w 152"/>
              <a:gd name="T53" fmla="*/ 277 h 285"/>
              <a:gd name="T54" fmla="*/ 2 w 152"/>
              <a:gd name="T55" fmla="*/ 257 h 285"/>
              <a:gd name="T56" fmla="*/ 9 w 152"/>
              <a:gd name="T57" fmla="*/ 234 h 285"/>
              <a:gd name="T58" fmla="*/ 10 w 152"/>
              <a:gd name="T59" fmla="*/ 225 h 285"/>
              <a:gd name="T60" fmla="*/ 12 w 152"/>
              <a:gd name="T61" fmla="*/ 211 h 285"/>
              <a:gd name="T62" fmla="*/ 15 w 152"/>
              <a:gd name="T63" fmla="*/ 189 h 285"/>
              <a:gd name="T64" fmla="*/ 21 w 152"/>
              <a:gd name="T65" fmla="*/ 17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52" h="285">
                <a:moveTo>
                  <a:pt x="21" y="175"/>
                </a:moveTo>
                <a:lnTo>
                  <a:pt x="29" y="168"/>
                </a:lnTo>
                <a:lnTo>
                  <a:pt x="29" y="166"/>
                </a:lnTo>
                <a:lnTo>
                  <a:pt x="32" y="155"/>
                </a:lnTo>
                <a:lnTo>
                  <a:pt x="38" y="146"/>
                </a:lnTo>
                <a:lnTo>
                  <a:pt x="36" y="143"/>
                </a:lnTo>
                <a:lnTo>
                  <a:pt x="43" y="134"/>
                </a:lnTo>
                <a:lnTo>
                  <a:pt x="42" y="126"/>
                </a:lnTo>
                <a:lnTo>
                  <a:pt x="40" y="122"/>
                </a:lnTo>
                <a:lnTo>
                  <a:pt x="43" y="108"/>
                </a:lnTo>
                <a:lnTo>
                  <a:pt x="59" y="105"/>
                </a:lnTo>
                <a:lnTo>
                  <a:pt x="65" y="98"/>
                </a:lnTo>
                <a:lnTo>
                  <a:pt x="78" y="90"/>
                </a:lnTo>
                <a:lnTo>
                  <a:pt x="81" y="84"/>
                </a:lnTo>
                <a:lnTo>
                  <a:pt x="79" y="82"/>
                </a:lnTo>
                <a:lnTo>
                  <a:pt x="84" y="78"/>
                </a:lnTo>
                <a:lnTo>
                  <a:pt x="76" y="61"/>
                </a:lnTo>
                <a:lnTo>
                  <a:pt x="87" y="44"/>
                </a:lnTo>
                <a:lnTo>
                  <a:pt x="83" y="35"/>
                </a:lnTo>
                <a:lnTo>
                  <a:pt x="88" y="33"/>
                </a:lnTo>
                <a:lnTo>
                  <a:pt x="89" y="32"/>
                </a:lnTo>
                <a:lnTo>
                  <a:pt x="87" y="32"/>
                </a:lnTo>
                <a:lnTo>
                  <a:pt x="87" y="26"/>
                </a:lnTo>
                <a:lnTo>
                  <a:pt x="92" y="20"/>
                </a:lnTo>
                <a:lnTo>
                  <a:pt x="95" y="11"/>
                </a:lnTo>
                <a:lnTo>
                  <a:pt x="91" y="8"/>
                </a:lnTo>
                <a:lnTo>
                  <a:pt x="96" y="8"/>
                </a:lnTo>
                <a:lnTo>
                  <a:pt x="104" y="1"/>
                </a:lnTo>
                <a:lnTo>
                  <a:pt x="109" y="6"/>
                </a:lnTo>
                <a:lnTo>
                  <a:pt x="116" y="7"/>
                </a:lnTo>
                <a:lnTo>
                  <a:pt x="120" y="0"/>
                </a:lnTo>
                <a:lnTo>
                  <a:pt x="124" y="61"/>
                </a:lnTo>
                <a:lnTo>
                  <a:pt x="126" y="112"/>
                </a:lnTo>
                <a:lnTo>
                  <a:pt x="128" y="165"/>
                </a:lnTo>
                <a:lnTo>
                  <a:pt x="131" y="193"/>
                </a:lnTo>
                <a:lnTo>
                  <a:pt x="129" y="210"/>
                </a:lnTo>
                <a:lnTo>
                  <a:pt x="143" y="227"/>
                </a:lnTo>
                <a:lnTo>
                  <a:pt x="142" y="238"/>
                </a:lnTo>
                <a:lnTo>
                  <a:pt x="152" y="245"/>
                </a:lnTo>
                <a:lnTo>
                  <a:pt x="143" y="266"/>
                </a:lnTo>
                <a:lnTo>
                  <a:pt x="135" y="264"/>
                </a:lnTo>
                <a:lnTo>
                  <a:pt x="125" y="267"/>
                </a:lnTo>
                <a:lnTo>
                  <a:pt x="122" y="273"/>
                </a:lnTo>
                <a:lnTo>
                  <a:pt x="114" y="273"/>
                </a:lnTo>
                <a:lnTo>
                  <a:pt x="113" y="280"/>
                </a:lnTo>
                <a:lnTo>
                  <a:pt x="107" y="280"/>
                </a:lnTo>
                <a:lnTo>
                  <a:pt x="107" y="281"/>
                </a:lnTo>
                <a:lnTo>
                  <a:pt x="103" y="285"/>
                </a:lnTo>
                <a:lnTo>
                  <a:pt x="54" y="283"/>
                </a:lnTo>
                <a:lnTo>
                  <a:pt x="51" y="283"/>
                </a:lnTo>
                <a:lnTo>
                  <a:pt x="23" y="282"/>
                </a:lnTo>
                <a:lnTo>
                  <a:pt x="8" y="282"/>
                </a:lnTo>
                <a:lnTo>
                  <a:pt x="7" y="278"/>
                </a:lnTo>
                <a:lnTo>
                  <a:pt x="4" y="277"/>
                </a:lnTo>
                <a:lnTo>
                  <a:pt x="0" y="268"/>
                </a:lnTo>
                <a:lnTo>
                  <a:pt x="2" y="257"/>
                </a:lnTo>
                <a:lnTo>
                  <a:pt x="9" y="251"/>
                </a:lnTo>
                <a:lnTo>
                  <a:pt x="9" y="234"/>
                </a:lnTo>
                <a:lnTo>
                  <a:pt x="10" y="226"/>
                </a:lnTo>
                <a:lnTo>
                  <a:pt x="10" y="225"/>
                </a:lnTo>
                <a:lnTo>
                  <a:pt x="14" y="213"/>
                </a:lnTo>
                <a:lnTo>
                  <a:pt x="12" y="211"/>
                </a:lnTo>
                <a:lnTo>
                  <a:pt x="13" y="196"/>
                </a:lnTo>
                <a:lnTo>
                  <a:pt x="15" y="189"/>
                </a:lnTo>
                <a:lnTo>
                  <a:pt x="19" y="186"/>
                </a:lnTo>
                <a:lnTo>
                  <a:pt x="21" y="17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4" name="Freeform 87"/>
          <p:cNvSpPr>
            <a:spLocks/>
          </p:cNvSpPr>
          <p:nvPr/>
        </p:nvSpPr>
        <p:spPr bwMode="auto">
          <a:xfrm>
            <a:off x="10781030" y="3457073"/>
            <a:ext cx="206057" cy="403384"/>
          </a:xfrm>
          <a:custGeom>
            <a:avLst/>
            <a:gdLst>
              <a:gd name="T0" fmla="*/ 51 w 135"/>
              <a:gd name="T1" fmla="*/ 112 h 264"/>
              <a:gd name="T2" fmla="*/ 40 w 135"/>
              <a:gd name="T3" fmla="*/ 102 h 264"/>
              <a:gd name="T4" fmla="*/ 36 w 135"/>
              <a:gd name="T5" fmla="*/ 86 h 264"/>
              <a:gd name="T6" fmla="*/ 30 w 135"/>
              <a:gd name="T7" fmla="*/ 83 h 264"/>
              <a:gd name="T8" fmla="*/ 29 w 135"/>
              <a:gd name="T9" fmla="*/ 66 h 264"/>
              <a:gd name="T10" fmla="*/ 37 w 135"/>
              <a:gd name="T11" fmla="*/ 56 h 264"/>
              <a:gd name="T12" fmla="*/ 35 w 135"/>
              <a:gd name="T13" fmla="*/ 43 h 264"/>
              <a:gd name="T14" fmla="*/ 48 w 135"/>
              <a:gd name="T15" fmla="*/ 29 h 264"/>
              <a:gd name="T16" fmla="*/ 47 w 135"/>
              <a:gd name="T17" fmla="*/ 28 h 264"/>
              <a:gd name="T18" fmla="*/ 62 w 135"/>
              <a:gd name="T19" fmla="*/ 4 h 264"/>
              <a:gd name="T20" fmla="*/ 97 w 135"/>
              <a:gd name="T21" fmla="*/ 17 h 264"/>
              <a:gd name="T22" fmla="*/ 110 w 135"/>
              <a:gd name="T23" fmla="*/ 24 h 264"/>
              <a:gd name="T24" fmla="*/ 128 w 135"/>
              <a:gd name="T25" fmla="*/ 61 h 264"/>
              <a:gd name="T26" fmla="*/ 115 w 135"/>
              <a:gd name="T27" fmla="*/ 78 h 264"/>
              <a:gd name="T28" fmla="*/ 115 w 135"/>
              <a:gd name="T29" fmla="*/ 74 h 264"/>
              <a:gd name="T30" fmla="*/ 111 w 135"/>
              <a:gd name="T31" fmla="*/ 83 h 264"/>
              <a:gd name="T32" fmla="*/ 106 w 135"/>
              <a:gd name="T33" fmla="*/ 94 h 264"/>
              <a:gd name="T34" fmla="*/ 110 w 135"/>
              <a:gd name="T35" fmla="*/ 100 h 264"/>
              <a:gd name="T36" fmla="*/ 127 w 135"/>
              <a:gd name="T37" fmla="*/ 103 h 264"/>
              <a:gd name="T38" fmla="*/ 128 w 135"/>
              <a:gd name="T39" fmla="*/ 99 h 264"/>
              <a:gd name="T40" fmla="*/ 124 w 135"/>
              <a:gd name="T41" fmla="*/ 137 h 264"/>
              <a:gd name="T42" fmla="*/ 105 w 135"/>
              <a:gd name="T43" fmla="*/ 200 h 264"/>
              <a:gd name="T44" fmla="*/ 102 w 135"/>
              <a:gd name="T45" fmla="*/ 205 h 264"/>
              <a:gd name="T46" fmla="*/ 83 w 135"/>
              <a:gd name="T47" fmla="*/ 225 h 264"/>
              <a:gd name="T48" fmla="*/ 63 w 135"/>
              <a:gd name="T49" fmla="*/ 257 h 264"/>
              <a:gd name="T50" fmla="*/ 47 w 135"/>
              <a:gd name="T51" fmla="*/ 264 h 264"/>
              <a:gd name="T52" fmla="*/ 52 w 135"/>
              <a:gd name="T53" fmla="*/ 238 h 264"/>
              <a:gd name="T54" fmla="*/ 36 w 135"/>
              <a:gd name="T55" fmla="*/ 235 h 264"/>
              <a:gd name="T56" fmla="*/ 31 w 135"/>
              <a:gd name="T57" fmla="*/ 231 h 264"/>
              <a:gd name="T58" fmla="*/ 21 w 135"/>
              <a:gd name="T59" fmla="*/ 226 h 264"/>
              <a:gd name="T60" fmla="*/ 15 w 135"/>
              <a:gd name="T61" fmla="*/ 220 h 264"/>
              <a:gd name="T62" fmla="*/ 1 w 135"/>
              <a:gd name="T63" fmla="*/ 206 h 264"/>
              <a:gd name="T64" fmla="*/ 0 w 135"/>
              <a:gd name="T65" fmla="*/ 192 h 264"/>
              <a:gd name="T66" fmla="*/ 9 w 135"/>
              <a:gd name="T67" fmla="*/ 172 h 264"/>
              <a:gd name="T68" fmla="*/ 17 w 135"/>
              <a:gd name="T69" fmla="*/ 165 h 264"/>
              <a:gd name="T70" fmla="*/ 34 w 135"/>
              <a:gd name="T71" fmla="*/ 160 h 264"/>
              <a:gd name="T72" fmla="*/ 34 w 135"/>
              <a:gd name="T73" fmla="*/ 153 h 264"/>
              <a:gd name="T74" fmla="*/ 47 w 135"/>
              <a:gd name="T75" fmla="*/ 143 h 264"/>
              <a:gd name="T76" fmla="*/ 68 w 135"/>
              <a:gd name="T77" fmla="*/ 132 h 2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5" h="264">
                <a:moveTo>
                  <a:pt x="64" y="125"/>
                </a:moveTo>
                <a:lnTo>
                  <a:pt x="51" y="112"/>
                </a:lnTo>
                <a:lnTo>
                  <a:pt x="48" y="105"/>
                </a:lnTo>
                <a:lnTo>
                  <a:pt x="40" y="102"/>
                </a:lnTo>
                <a:lnTo>
                  <a:pt x="39" y="89"/>
                </a:lnTo>
                <a:lnTo>
                  <a:pt x="36" y="86"/>
                </a:lnTo>
                <a:lnTo>
                  <a:pt x="30" y="86"/>
                </a:lnTo>
                <a:lnTo>
                  <a:pt x="30" y="83"/>
                </a:lnTo>
                <a:lnTo>
                  <a:pt x="29" y="82"/>
                </a:lnTo>
                <a:lnTo>
                  <a:pt x="29" y="66"/>
                </a:lnTo>
                <a:lnTo>
                  <a:pt x="36" y="62"/>
                </a:lnTo>
                <a:lnTo>
                  <a:pt x="37" y="56"/>
                </a:lnTo>
                <a:lnTo>
                  <a:pt x="41" y="53"/>
                </a:lnTo>
                <a:lnTo>
                  <a:pt x="35" y="43"/>
                </a:lnTo>
                <a:lnTo>
                  <a:pt x="35" y="42"/>
                </a:lnTo>
                <a:lnTo>
                  <a:pt x="48" y="29"/>
                </a:lnTo>
                <a:lnTo>
                  <a:pt x="46" y="29"/>
                </a:lnTo>
                <a:lnTo>
                  <a:pt x="47" y="28"/>
                </a:lnTo>
                <a:lnTo>
                  <a:pt x="55" y="20"/>
                </a:lnTo>
                <a:lnTo>
                  <a:pt x="62" y="4"/>
                </a:lnTo>
                <a:lnTo>
                  <a:pt x="70" y="0"/>
                </a:lnTo>
                <a:lnTo>
                  <a:pt x="97" y="17"/>
                </a:lnTo>
                <a:lnTo>
                  <a:pt x="108" y="23"/>
                </a:lnTo>
                <a:lnTo>
                  <a:pt x="110" y="24"/>
                </a:lnTo>
                <a:lnTo>
                  <a:pt x="135" y="39"/>
                </a:lnTo>
                <a:lnTo>
                  <a:pt x="128" y="61"/>
                </a:lnTo>
                <a:lnTo>
                  <a:pt x="121" y="76"/>
                </a:lnTo>
                <a:lnTo>
                  <a:pt x="115" y="78"/>
                </a:lnTo>
                <a:lnTo>
                  <a:pt x="117" y="70"/>
                </a:lnTo>
                <a:lnTo>
                  <a:pt x="115" y="74"/>
                </a:lnTo>
                <a:lnTo>
                  <a:pt x="112" y="78"/>
                </a:lnTo>
                <a:lnTo>
                  <a:pt x="111" y="83"/>
                </a:lnTo>
                <a:lnTo>
                  <a:pt x="110" y="84"/>
                </a:lnTo>
                <a:lnTo>
                  <a:pt x="106" y="94"/>
                </a:lnTo>
                <a:lnTo>
                  <a:pt x="106" y="97"/>
                </a:lnTo>
                <a:lnTo>
                  <a:pt x="110" y="100"/>
                </a:lnTo>
                <a:lnTo>
                  <a:pt x="116" y="98"/>
                </a:lnTo>
                <a:lnTo>
                  <a:pt x="127" y="103"/>
                </a:lnTo>
                <a:lnTo>
                  <a:pt x="126" y="96"/>
                </a:lnTo>
                <a:lnTo>
                  <a:pt x="128" y="99"/>
                </a:lnTo>
                <a:lnTo>
                  <a:pt x="129" y="112"/>
                </a:lnTo>
                <a:lnTo>
                  <a:pt x="124" y="137"/>
                </a:lnTo>
                <a:lnTo>
                  <a:pt x="120" y="175"/>
                </a:lnTo>
                <a:lnTo>
                  <a:pt x="105" y="200"/>
                </a:lnTo>
                <a:lnTo>
                  <a:pt x="100" y="203"/>
                </a:lnTo>
                <a:lnTo>
                  <a:pt x="102" y="205"/>
                </a:lnTo>
                <a:lnTo>
                  <a:pt x="100" y="210"/>
                </a:lnTo>
                <a:lnTo>
                  <a:pt x="83" y="225"/>
                </a:lnTo>
                <a:lnTo>
                  <a:pt x="74" y="235"/>
                </a:lnTo>
                <a:lnTo>
                  <a:pt x="63" y="257"/>
                </a:lnTo>
                <a:lnTo>
                  <a:pt x="56" y="264"/>
                </a:lnTo>
                <a:lnTo>
                  <a:pt x="47" y="264"/>
                </a:lnTo>
                <a:lnTo>
                  <a:pt x="54" y="245"/>
                </a:lnTo>
                <a:lnTo>
                  <a:pt x="52" y="238"/>
                </a:lnTo>
                <a:lnTo>
                  <a:pt x="41" y="234"/>
                </a:lnTo>
                <a:lnTo>
                  <a:pt x="36" y="235"/>
                </a:lnTo>
                <a:lnTo>
                  <a:pt x="34" y="238"/>
                </a:lnTo>
                <a:lnTo>
                  <a:pt x="31" y="231"/>
                </a:lnTo>
                <a:lnTo>
                  <a:pt x="24" y="225"/>
                </a:lnTo>
                <a:lnTo>
                  <a:pt x="21" y="226"/>
                </a:lnTo>
                <a:lnTo>
                  <a:pt x="18" y="220"/>
                </a:lnTo>
                <a:lnTo>
                  <a:pt x="15" y="220"/>
                </a:lnTo>
                <a:lnTo>
                  <a:pt x="11" y="215"/>
                </a:lnTo>
                <a:lnTo>
                  <a:pt x="1" y="206"/>
                </a:lnTo>
                <a:lnTo>
                  <a:pt x="3" y="194"/>
                </a:lnTo>
                <a:lnTo>
                  <a:pt x="0" y="192"/>
                </a:lnTo>
                <a:lnTo>
                  <a:pt x="0" y="188"/>
                </a:lnTo>
                <a:lnTo>
                  <a:pt x="9" y="172"/>
                </a:lnTo>
                <a:lnTo>
                  <a:pt x="11" y="170"/>
                </a:lnTo>
                <a:lnTo>
                  <a:pt x="17" y="165"/>
                </a:lnTo>
                <a:lnTo>
                  <a:pt x="28" y="163"/>
                </a:lnTo>
                <a:lnTo>
                  <a:pt x="34" y="160"/>
                </a:lnTo>
                <a:lnTo>
                  <a:pt x="35" y="158"/>
                </a:lnTo>
                <a:lnTo>
                  <a:pt x="34" y="153"/>
                </a:lnTo>
                <a:lnTo>
                  <a:pt x="40" y="149"/>
                </a:lnTo>
                <a:lnTo>
                  <a:pt x="47" y="143"/>
                </a:lnTo>
                <a:lnTo>
                  <a:pt x="49" y="142"/>
                </a:lnTo>
                <a:lnTo>
                  <a:pt x="68" y="132"/>
                </a:lnTo>
                <a:lnTo>
                  <a:pt x="64" y="12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5" name="Freeform 88"/>
          <p:cNvSpPr>
            <a:spLocks/>
          </p:cNvSpPr>
          <p:nvPr/>
        </p:nvSpPr>
        <p:spPr bwMode="auto">
          <a:xfrm>
            <a:off x="6607492" y="4183513"/>
            <a:ext cx="752633" cy="944722"/>
          </a:xfrm>
          <a:custGeom>
            <a:avLst/>
            <a:gdLst>
              <a:gd name="T0" fmla="*/ 338 w 495"/>
              <a:gd name="T1" fmla="*/ 545 h 618"/>
              <a:gd name="T2" fmla="*/ 250 w 495"/>
              <a:gd name="T3" fmla="*/ 545 h 618"/>
              <a:gd name="T4" fmla="*/ 219 w 495"/>
              <a:gd name="T5" fmla="*/ 545 h 618"/>
              <a:gd name="T6" fmla="*/ 199 w 495"/>
              <a:gd name="T7" fmla="*/ 545 h 618"/>
              <a:gd name="T8" fmla="*/ 197 w 495"/>
              <a:gd name="T9" fmla="*/ 548 h 618"/>
              <a:gd name="T10" fmla="*/ 199 w 495"/>
              <a:gd name="T11" fmla="*/ 554 h 618"/>
              <a:gd name="T12" fmla="*/ 197 w 495"/>
              <a:gd name="T13" fmla="*/ 556 h 618"/>
              <a:gd name="T14" fmla="*/ 197 w 495"/>
              <a:gd name="T15" fmla="*/ 560 h 618"/>
              <a:gd name="T16" fmla="*/ 205 w 495"/>
              <a:gd name="T17" fmla="*/ 568 h 618"/>
              <a:gd name="T18" fmla="*/ 206 w 495"/>
              <a:gd name="T19" fmla="*/ 569 h 618"/>
              <a:gd name="T20" fmla="*/ 143 w 495"/>
              <a:gd name="T21" fmla="*/ 569 h 618"/>
              <a:gd name="T22" fmla="*/ 69 w 495"/>
              <a:gd name="T23" fmla="*/ 569 h 618"/>
              <a:gd name="T24" fmla="*/ 69 w 495"/>
              <a:gd name="T25" fmla="*/ 618 h 618"/>
              <a:gd name="T26" fmla="*/ 0 w 495"/>
              <a:gd name="T27" fmla="*/ 618 h 618"/>
              <a:gd name="T28" fmla="*/ 0 w 495"/>
              <a:gd name="T29" fmla="*/ 0 h 618"/>
              <a:gd name="T30" fmla="*/ 55 w 495"/>
              <a:gd name="T31" fmla="*/ 0 h 618"/>
              <a:gd name="T32" fmla="*/ 128 w 495"/>
              <a:gd name="T33" fmla="*/ 0 h 618"/>
              <a:gd name="T34" fmla="*/ 133 w 495"/>
              <a:gd name="T35" fmla="*/ 0 h 618"/>
              <a:gd name="T36" fmla="*/ 210 w 495"/>
              <a:gd name="T37" fmla="*/ 0 h 618"/>
              <a:gd name="T38" fmla="*/ 249 w 495"/>
              <a:gd name="T39" fmla="*/ 0 h 618"/>
              <a:gd name="T40" fmla="*/ 272 w 495"/>
              <a:gd name="T41" fmla="*/ 0 h 618"/>
              <a:gd name="T42" fmla="*/ 313 w 495"/>
              <a:gd name="T43" fmla="*/ 0 h 618"/>
              <a:gd name="T44" fmla="*/ 319 w 495"/>
              <a:gd name="T45" fmla="*/ 0 h 618"/>
              <a:gd name="T46" fmla="*/ 412 w 495"/>
              <a:gd name="T47" fmla="*/ 0 h 618"/>
              <a:gd name="T48" fmla="*/ 488 w 495"/>
              <a:gd name="T49" fmla="*/ 0 h 618"/>
              <a:gd name="T50" fmla="*/ 495 w 495"/>
              <a:gd name="T51" fmla="*/ 0 h 618"/>
              <a:gd name="T52" fmla="*/ 495 w 495"/>
              <a:gd name="T53" fmla="*/ 54 h 618"/>
              <a:gd name="T54" fmla="*/ 491 w 495"/>
              <a:gd name="T55" fmla="*/ 54 h 618"/>
              <a:gd name="T56" fmla="*/ 492 w 495"/>
              <a:gd name="T57" fmla="*/ 103 h 618"/>
              <a:gd name="T58" fmla="*/ 491 w 495"/>
              <a:gd name="T59" fmla="*/ 137 h 618"/>
              <a:gd name="T60" fmla="*/ 491 w 495"/>
              <a:gd name="T61" fmla="*/ 374 h 618"/>
              <a:gd name="T62" fmla="*/ 490 w 495"/>
              <a:gd name="T63" fmla="*/ 394 h 618"/>
              <a:gd name="T64" fmla="*/ 490 w 495"/>
              <a:gd name="T65" fmla="*/ 545 h 618"/>
              <a:gd name="T66" fmla="*/ 468 w 495"/>
              <a:gd name="T67" fmla="*/ 545 h 618"/>
              <a:gd name="T68" fmla="*/ 436 w 495"/>
              <a:gd name="T69" fmla="*/ 545 h 618"/>
              <a:gd name="T70" fmla="*/ 415 w 495"/>
              <a:gd name="T71" fmla="*/ 545 h 618"/>
              <a:gd name="T72" fmla="*/ 411 w 495"/>
              <a:gd name="T73" fmla="*/ 545 h 618"/>
              <a:gd name="T74" fmla="*/ 344 w 495"/>
              <a:gd name="T75" fmla="*/ 545 h 618"/>
              <a:gd name="T76" fmla="*/ 338 w 495"/>
              <a:gd name="T77" fmla="*/ 545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95" h="618">
                <a:moveTo>
                  <a:pt x="338" y="545"/>
                </a:moveTo>
                <a:lnTo>
                  <a:pt x="250" y="545"/>
                </a:lnTo>
                <a:lnTo>
                  <a:pt x="219" y="545"/>
                </a:lnTo>
                <a:lnTo>
                  <a:pt x="199" y="545"/>
                </a:lnTo>
                <a:lnTo>
                  <a:pt x="197" y="548"/>
                </a:lnTo>
                <a:lnTo>
                  <a:pt x="199" y="554"/>
                </a:lnTo>
                <a:lnTo>
                  <a:pt x="197" y="556"/>
                </a:lnTo>
                <a:lnTo>
                  <a:pt x="197" y="560"/>
                </a:lnTo>
                <a:lnTo>
                  <a:pt x="205" y="568"/>
                </a:lnTo>
                <a:lnTo>
                  <a:pt x="206" y="569"/>
                </a:lnTo>
                <a:lnTo>
                  <a:pt x="143" y="569"/>
                </a:lnTo>
                <a:lnTo>
                  <a:pt x="69" y="569"/>
                </a:lnTo>
                <a:lnTo>
                  <a:pt x="69" y="618"/>
                </a:lnTo>
                <a:lnTo>
                  <a:pt x="0" y="618"/>
                </a:lnTo>
                <a:lnTo>
                  <a:pt x="0" y="0"/>
                </a:lnTo>
                <a:lnTo>
                  <a:pt x="55" y="0"/>
                </a:lnTo>
                <a:lnTo>
                  <a:pt x="128" y="0"/>
                </a:lnTo>
                <a:lnTo>
                  <a:pt x="133" y="0"/>
                </a:lnTo>
                <a:lnTo>
                  <a:pt x="210" y="0"/>
                </a:lnTo>
                <a:lnTo>
                  <a:pt x="249" y="0"/>
                </a:lnTo>
                <a:lnTo>
                  <a:pt x="272" y="0"/>
                </a:lnTo>
                <a:lnTo>
                  <a:pt x="313" y="0"/>
                </a:lnTo>
                <a:lnTo>
                  <a:pt x="319" y="0"/>
                </a:lnTo>
                <a:lnTo>
                  <a:pt x="412" y="0"/>
                </a:lnTo>
                <a:lnTo>
                  <a:pt x="488" y="0"/>
                </a:lnTo>
                <a:lnTo>
                  <a:pt x="495" y="0"/>
                </a:lnTo>
                <a:lnTo>
                  <a:pt x="495" y="54"/>
                </a:lnTo>
                <a:lnTo>
                  <a:pt x="491" y="54"/>
                </a:lnTo>
                <a:lnTo>
                  <a:pt x="492" y="103"/>
                </a:lnTo>
                <a:lnTo>
                  <a:pt x="491" y="137"/>
                </a:lnTo>
                <a:lnTo>
                  <a:pt x="491" y="374"/>
                </a:lnTo>
                <a:lnTo>
                  <a:pt x="490" y="394"/>
                </a:lnTo>
                <a:lnTo>
                  <a:pt x="490" y="545"/>
                </a:lnTo>
                <a:lnTo>
                  <a:pt x="468" y="545"/>
                </a:lnTo>
                <a:lnTo>
                  <a:pt x="436" y="545"/>
                </a:lnTo>
                <a:lnTo>
                  <a:pt x="415" y="545"/>
                </a:lnTo>
                <a:lnTo>
                  <a:pt x="411" y="545"/>
                </a:lnTo>
                <a:lnTo>
                  <a:pt x="344" y="545"/>
                </a:lnTo>
                <a:lnTo>
                  <a:pt x="338" y="54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6" name="Freeform 89"/>
          <p:cNvSpPr>
            <a:spLocks/>
          </p:cNvSpPr>
          <p:nvPr/>
        </p:nvSpPr>
        <p:spPr bwMode="auto">
          <a:xfrm>
            <a:off x="5240178" y="3350552"/>
            <a:ext cx="743902" cy="1164749"/>
          </a:xfrm>
          <a:custGeom>
            <a:avLst/>
            <a:gdLst>
              <a:gd name="T0" fmla="*/ 70 w 488"/>
              <a:gd name="T1" fmla="*/ 391 h 763"/>
              <a:gd name="T2" fmla="*/ 56 w 488"/>
              <a:gd name="T3" fmla="*/ 378 h 763"/>
              <a:gd name="T4" fmla="*/ 35 w 488"/>
              <a:gd name="T5" fmla="*/ 359 h 763"/>
              <a:gd name="T6" fmla="*/ 10 w 488"/>
              <a:gd name="T7" fmla="*/ 337 h 763"/>
              <a:gd name="T8" fmla="*/ 1 w 488"/>
              <a:gd name="T9" fmla="*/ 327 h 763"/>
              <a:gd name="T10" fmla="*/ 1 w 488"/>
              <a:gd name="T11" fmla="*/ 315 h 763"/>
              <a:gd name="T12" fmla="*/ 0 w 488"/>
              <a:gd name="T13" fmla="*/ 309 h 763"/>
              <a:gd name="T14" fmla="*/ 0 w 488"/>
              <a:gd name="T15" fmla="*/ 293 h 763"/>
              <a:gd name="T16" fmla="*/ 1 w 488"/>
              <a:gd name="T17" fmla="*/ 279 h 763"/>
              <a:gd name="T18" fmla="*/ 1 w 488"/>
              <a:gd name="T19" fmla="*/ 1 h 763"/>
              <a:gd name="T20" fmla="*/ 53 w 488"/>
              <a:gd name="T21" fmla="*/ 1 h 763"/>
              <a:gd name="T22" fmla="*/ 56 w 488"/>
              <a:gd name="T23" fmla="*/ 1 h 763"/>
              <a:gd name="T24" fmla="*/ 148 w 488"/>
              <a:gd name="T25" fmla="*/ 0 h 763"/>
              <a:gd name="T26" fmla="*/ 244 w 488"/>
              <a:gd name="T27" fmla="*/ 0 h 763"/>
              <a:gd name="T28" fmla="*/ 246 w 488"/>
              <a:gd name="T29" fmla="*/ 0 h 763"/>
              <a:gd name="T30" fmla="*/ 407 w 488"/>
              <a:gd name="T31" fmla="*/ 0 h 763"/>
              <a:gd name="T32" fmla="*/ 469 w 488"/>
              <a:gd name="T33" fmla="*/ 1 h 763"/>
              <a:gd name="T34" fmla="*/ 488 w 488"/>
              <a:gd name="T35" fmla="*/ 1 h 763"/>
              <a:gd name="T36" fmla="*/ 488 w 488"/>
              <a:gd name="T37" fmla="*/ 420 h 763"/>
              <a:gd name="T38" fmla="*/ 487 w 488"/>
              <a:gd name="T39" fmla="*/ 480 h 763"/>
              <a:gd name="T40" fmla="*/ 488 w 488"/>
              <a:gd name="T41" fmla="*/ 546 h 763"/>
              <a:gd name="T42" fmla="*/ 488 w 488"/>
              <a:gd name="T43" fmla="*/ 634 h 763"/>
              <a:gd name="T44" fmla="*/ 482 w 488"/>
              <a:gd name="T45" fmla="*/ 642 h 763"/>
              <a:gd name="T46" fmla="*/ 479 w 488"/>
              <a:gd name="T47" fmla="*/ 652 h 763"/>
              <a:gd name="T48" fmla="*/ 471 w 488"/>
              <a:gd name="T49" fmla="*/ 652 h 763"/>
              <a:gd name="T50" fmla="*/ 461 w 488"/>
              <a:gd name="T51" fmla="*/ 639 h 763"/>
              <a:gd name="T52" fmla="*/ 451 w 488"/>
              <a:gd name="T53" fmla="*/ 641 h 763"/>
              <a:gd name="T54" fmla="*/ 450 w 488"/>
              <a:gd name="T55" fmla="*/ 638 h 763"/>
              <a:gd name="T56" fmla="*/ 445 w 488"/>
              <a:gd name="T57" fmla="*/ 638 h 763"/>
              <a:gd name="T58" fmla="*/ 430 w 488"/>
              <a:gd name="T59" fmla="*/ 646 h 763"/>
              <a:gd name="T60" fmla="*/ 433 w 488"/>
              <a:gd name="T61" fmla="*/ 652 h 763"/>
              <a:gd name="T62" fmla="*/ 432 w 488"/>
              <a:gd name="T63" fmla="*/ 661 h 763"/>
              <a:gd name="T64" fmla="*/ 438 w 488"/>
              <a:gd name="T65" fmla="*/ 669 h 763"/>
              <a:gd name="T66" fmla="*/ 434 w 488"/>
              <a:gd name="T67" fmla="*/ 671 h 763"/>
              <a:gd name="T68" fmla="*/ 434 w 488"/>
              <a:gd name="T69" fmla="*/ 676 h 763"/>
              <a:gd name="T70" fmla="*/ 435 w 488"/>
              <a:gd name="T71" fmla="*/ 693 h 763"/>
              <a:gd name="T72" fmla="*/ 438 w 488"/>
              <a:gd name="T73" fmla="*/ 697 h 763"/>
              <a:gd name="T74" fmla="*/ 436 w 488"/>
              <a:gd name="T75" fmla="*/ 710 h 763"/>
              <a:gd name="T76" fmla="*/ 442 w 488"/>
              <a:gd name="T77" fmla="*/ 725 h 763"/>
              <a:gd name="T78" fmla="*/ 445 w 488"/>
              <a:gd name="T79" fmla="*/ 744 h 763"/>
              <a:gd name="T80" fmla="*/ 444 w 488"/>
              <a:gd name="T81" fmla="*/ 750 h 763"/>
              <a:gd name="T82" fmla="*/ 439 w 488"/>
              <a:gd name="T83" fmla="*/ 753 h 763"/>
              <a:gd name="T84" fmla="*/ 442 w 488"/>
              <a:gd name="T85" fmla="*/ 756 h 763"/>
              <a:gd name="T86" fmla="*/ 440 w 488"/>
              <a:gd name="T87" fmla="*/ 761 h 763"/>
              <a:gd name="T88" fmla="*/ 440 w 488"/>
              <a:gd name="T89" fmla="*/ 763 h 763"/>
              <a:gd name="T90" fmla="*/ 358 w 488"/>
              <a:gd name="T91" fmla="*/ 677 h 763"/>
              <a:gd name="T92" fmla="*/ 336 w 488"/>
              <a:gd name="T93" fmla="*/ 655 h 763"/>
              <a:gd name="T94" fmla="*/ 232 w 488"/>
              <a:gd name="T95" fmla="*/ 549 h 763"/>
              <a:gd name="T96" fmla="*/ 178 w 488"/>
              <a:gd name="T97" fmla="*/ 495 h 763"/>
              <a:gd name="T98" fmla="*/ 129 w 488"/>
              <a:gd name="T99" fmla="*/ 448 h 763"/>
              <a:gd name="T100" fmla="*/ 70 w 488"/>
              <a:gd name="T101" fmla="*/ 391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488" h="763">
                <a:moveTo>
                  <a:pt x="70" y="391"/>
                </a:moveTo>
                <a:lnTo>
                  <a:pt x="56" y="378"/>
                </a:lnTo>
                <a:lnTo>
                  <a:pt x="35" y="359"/>
                </a:lnTo>
                <a:lnTo>
                  <a:pt x="10" y="337"/>
                </a:lnTo>
                <a:lnTo>
                  <a:pt x="1" y="327"/>
                </a:lnTo>
                <a:lnTo>
                  <a:pt x="1" y="315"/>
                </a:lnTo>
                <a:lnTo>
                  <a:pt x="0" y="309"/>
                </a:lnTo>
                <a:lnTo>
                  <a:pt x="0" y="293"/>
                </a:lnTo>
                <a:lnTo>
                  <a:pt x="1" y="279"/>
                </a:lnTo>
                <a:lnTo>
                  <a:pt x="1" y="1"/>
                </a:lnTo>
                <a:lnTo>
                  <a:pt x="53" y="1"/>
                </a:lnTo>
                <a:lnTo>
                  <a:pt x="56" y="1"/>
                </a:lnTo>
                <a:lnTo>
                  <a:pt x="148" y="0"/>
                </a:lnTo>
                <a:lnTo>
                  <a:pt x="244" y="0"/>
                </a:lnTo>
                <a:lnTo>
                  <a:pt x="246" y="0"/>
                </a:lnTo>
                <a:lnTo>
                  <a:pt x="407" y="0"/>
                </a:lnTo>
                <a:lnTo>
                  <a:pt x="469" y="1"/>
                </a:lnTo>
                <a:lnTo>
                  <a:pt x="488" y="1"/>
                </a:lnTo>
                <a:lnTo>
                  <a:pt x="488" y="420"/>
                </a:lnTo>
                <a:lnTo>
                  <a:pt x="487" y="480"/>
                </a:lnTo>
                <a:lnTo>
                  <a:pt x="488" y="546"/>
                </a:lnTo>
                <a:lnTo>
                  <a:pt x="488" y="634"/>
                </a:lnTo>
                <a:lnTo>
                  <a:pt x="482" y="642"/>
                </a:lnTo>
                <a:lnTo>
                  <a:pt x="479" y="652"/>
                </a:lnTo>
                <a:lnTo>
                  <a:pt x="471" y="652"/>
                </a:lnTo>
                <a:lnTo>
                  <a:pt x="461" y="639"/>
                </a:lnTo>
                <a:lnTo>
                  <a:pt x="451" y="641"/>
                </a:lnTo>
                <a:lnTo>
                  <a:pt x="450" y="638"/>
                </a:lnTo>
                <a:lnTo>
                  <a:pt x="445" y="638"/>
                </a:lnTo>
                <a:lnTo>
                  <a:pt x="430" y="646"/>
                </a:lnTo>
                <a:lnTo>
                  <a:pt x="433" y="652"/>
                </a:lnTo>
                <a:lnTo>
                  <a:pt x="432" y="661"/>
                </a:lnTo>
                <a:lnTo>
                  <a:pt x="438" y="669"/>
                </a:lnTo>
                <a:lnTo>
                  <a:pt x="434" y="671"/>
                </a:lnTo>
                <a:lnTo>
                  <a:pt x="434" y="676"/>
                </a:lnTo>
                <a:lnTo>
                  <a:pt x="435" y="693"/>
                </a:lnTo>
                <a:lnTo>
                  <a:pt x="438" y="697"/>
                </a:lnTo>
                <a:lnTo>
                  <a:pt x="436" y="710"/>
                </a:lnTo>
                <a:lnTo>
                  <a:pt x="442" y="725"/>
                </a:lnTo>
                <a:lnTo>
                  <a:pt x="445" y="744"/>
                </a:lnTo>
                <a:lnTo>
                  <a:pt x="444" y="750"/>
                </a:lnTo>
                <a:lnTo>
                  <a:pt x="439" y="753"/>
                </a:lnTo>
                <a:lnTo>
                  <a:pt x="442" y="756"/>
                </a:lnTo>
                <a:lnTo>
                  <a:pt x="440" y="761"/>
                </a:lnTo>
                <a:lnTo>
                  <a:pt x="440" y="763"/>
                </a:lnTo>
                <a:lnTo>
                  <a:pt x="358" y="677"/>
                </a:lnTo>
                <a:lnTo>
                  <a:pt x="336" y="655"/>
                </a:lnTo>
                <a:lnTo>
                  <a:pt x="232" y="549"/>
                </a:lnTo>
                <a:lnTo>
                  <a:pt x="178" y="495"/>
                </a:lnTo>
                <a:lnTo>
                  <a:pt x="129" y="448"/>
                </a:lnTo>
                <a:lnTo>
                  <a:pt x="70" y="39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7" name="Freeform 90"/>
          <p:cNvSpPr>
            <a:spLocks/>
          </p:cNvSpPr>
          <p:nvPr/>
        </p:nvSpPr>
        <p:spPr bwMode="auto">
          <a:xfrm>
            <a:off x="10255408" y="2847633"/>
            <a:ext cx="812006" cy="717709"/>
          </a:xfrm>
          <a:custGeom>
            <a:avLst/>
            <a:gdLst>
              <a:gd name="T0" fmla="*/ 296 w 533"/>
              <a:gd name="T1" fmla="*/ 329 h 470"/>
              <a:gd name="T2" fmla="*/ 229 w 533"/>
              <a:gd name="T3" fmla="*/ 329 h 470"/>
              <a:gd name="T4" fmla="*/ 128 w 533"/>
              <a:gd name="T5" fmla="*/ 329 h 470"/>
              <a:gd name="T6" fmla="*/ 58 w 533"/>
              <a:gd name="T7" fmla="*/ 329 h 470"/>
              <a:gd name="T8" fmla="*/ 0 w 533"/>
              <a:gd name="T9" fmla="*/ 300 h 470"/>
              <a:gd name="T10" fmla="*/ 52 w 533"/>
              <a:gd name="T11" fmla="*/ 267 h 470"/>
              <a:gd name="T12" fmla="*/ 69 w 533"/>
              <a:gd name="T13" fmla="*/ 226 h 470"/>
              <a:gd name="T14" fmla="*/ 57 w 533"/>
              <a:gd name="T15" fmla="*/ 211 h 470"/>
              <a:gd name="T16" fmla="*/ 92 w 533"/>
              <a:gd name="T17" fmla="*/ 181 h 470"/>
              <a:gd name="T18" fmla="*/ 164 w 533"/>
              <a:gd name="T19" fmla="*/ 183 h 470"/>
              <a:gd name="T20" fmla="*/ 215 w 533"/>
              <a:gd name="T21" fmla="*/ 188 h 470"/>
              <a:gd name="T22" fmla="*/ 258 w 533"/>
              <a:gd name="T23" fmla="*/ 174 h 470"/>
              <a:gd name="T24" fmla="*/ 292 w 533"/>
              <a:gd name="T25" fmla="*/ 146 h 470"/>
              <a:gd name="T26" fmla="*/ 287 w 533"/>
              <a:gd name="T27" fmla="*/ 124 h 470"/>
              <a:gd name="T28" fmla="*/ 298 w 533"/>
              <a:gd name="T29" fmla="*/ 122 h 470"/>
              <a:gd name="T30" fmla="*/ 286 w 533"/>
              <a:gd name="T31" fmla="*/ 115 h 470"/>
              <a:gd name="T32" fmla="*/ 279 w 533"/>
              <a:gd name="T33" fmla="*/ 105 h 470"/>
              <a:gd name="T34" fmla="*/ 293 w 533"/>
              <a:gd name="T35" fmla="*/ 87 h 470"/>
              <a:gd name="T36" fmla="*/ 320 w 533"/>
              <a:gd name="T37" fmla="*/ 67 h 470"/>
              <a:gd name="T38" fmla="*/ 392 w 533"/>
              <a:gd name="T39" fmla="*/ 3 h 470"/>
              <a:gd name="T40" fmla="*/ 470 w 533"/>
              <a:gd name="T41" fmla="*/ 2 h 470"/>
              <a:gd name="T42" fmla="*/ 523 w 533"/>
              <a:gd name="T43" fmla="*/ 18 h 470"/>
              <a:gd name="T44" fmla="*/ 525 w 533"/>
              <a:gd name="T45" fmla="*/ 49 h 470"/>
              <a:gd name="T46" fmla="*/ 526 w 533"/>
              <a:gd name="T47" fmla="*/ 70 h 470"/>
              <a:gd name="T48" fmla="*/ 518 w 533"/>
              <a:gd name="T49" fmla="*/ 105 h 470"/>
              <a:gd name="T50" fmla="*/ 524 w 533"/>
              <a:gd name="T51" fmla="*/ 138 h 470"/>
              <a:gd name="T52" fmla="*/ 523 w 533"/>
              <a:gd name="T53" fmla="*/ 152 h 470"/>
              <a:gd name="T54" fmla="*/ 533 w 533"/>
              <a:gd name="T55" fmla="*/ 186 h 470"/>
              <a:gd name="T56" fmla="*/ 532 w 533"/>
              <a:gd name="T57" fmla="*/ 248 h 470"/>
              <a:gd name="T58" fmla="*/ 513 w 533"/>
              <a:gd name="T59" fmla="*/ 324 h 470"/>
              <a:gd name="T60" fmla="*/ 510 w 533"/>
              <a:gd name="T61" fmla="*/ 381 h 470"/>
              <a:gd name="T62" fmla="*/ 514 w 533"/>
              <a:gd name="T63" fmla="*/ 415 h 470"/>
              <a:gd name="T64" fmla="*/ 490 w 533"/>
              <a:gd name="T65" fmla="*/ 451 h 470"/>
              <a:gd name="T66" fmla="*/ 478 w 533"/>
              <a:gd name="T67" fmla="*/ 460 h 470"/>
              <a:gd name="T68" fmla="*/ 478 w 533"/>
              <a:gd name="T69" fmla="*/ 451 h 470"/>
              <a:gd name="T70" fmla="*/ 481 w 533"/>
              <a:gd name="T71" fmla="*/ 416 h 470"/>
              <a:gd name="T72" fmla="*/ 474 w 533"/>
              <a:gd name="T73" fmla="*/ 403 h 470"/>
              <a:gd name="T74" fmla="*/ 474 w 533"/>
              <a:gd name="T75" fmla="*/ 410 h 470"/>
              <a:gd name="T76" fmla="*/ 480 w 533"/>
              <a:gd name="T77" fmla="*/ 438 h 470"/>
              <a:gd name="T78" fmla="*/ 442 w 533"/>
              <a:gd name="T79" fmla="*/ 416 h 470"/>
              <a:gd name="T80" fmla="*/ 399 w 533"/>
              <a:gd name="T81" fmla="*/ 390 h 470"/>
              <a:gd name="T82" fmla="*/ 384 w 533"/>
              <a:gd name="T83" fmla="*/ 372 h 470"/>
              <a:gd name="T84" fmla="*/ 382 w 533"/>
              <a:gd name="T85" fmla="*/ 354 h 470"/>
              <a:gd name="T86" fmla="*/ 376 w 533"/>
              <a:gd name="T87" fmla="*/ 343 h 470"/>
              <a:gd name="T88" fmla="*/ 358 w 533"/>
              <a:gd name="T89" fmla="*/ 329 h 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33" h="470">
                <a:moveTo>
                  <a:pt x="350" y="329"/>
                </a:moveTo>
                <a:lnTo>
                  <a:pt x="300" y="329"/>
                </a:lnTo>
                <a:lnTo>
                  <a:pt x="296" y="329"/>
                </a:lnTo>
                <a:lnTo>
                  <a:pt x="263" y="329"/>
                </a:lnTo>
                <a:lnTo>
                  <a:pt x="233" y="329"/>
                </a:lnTo>
                <a:lnTo>
                  <a:pt x="229" y="329"/>
                </a:lnTo>
                <a:lnTo>
                  <a:pt x="176" y="329"/>
                </a:lnTo>
                <a:lnTo>
                  <a:pt x="165" y="329"/>
                </a:lnTo>
                <a:lnTo>
                  <a:pt x="128" y="329"/>
                </a:lnTo>
                <a:lnTo>
                  <a:pt x="119" y="329"/>
                </a:lnTo>
                <a:lnTo>
                  <a:pt x="69" y="329"/>
                </a:lnTo>
                <a:lnTo>
                  <a:pt x="58" y="329"/>
                </a:lnTo>
                <a:lnTo>
                  <a:pt x="13" y="329"/>
                </a:lnTo>
                <a:lnTo>
                  <a:pt x="1" y="329"/>
                </a:lnTo>
                <a:lnTo>
                  <a:pt x="0" y="300"/>
                </a:lnTo>
                <a:lnTo>
                  <a:pt x="26" y="284"/>
                </a:lnTo>
                <a:lnTo>
                  <a:pt x="34" y="275"/>
                </a:lnTo>
                <a:lnTo>
                  <a:pt x="52" y="267"/>
                </a:lnTo>
                <a:lnTo>
                  <a:pt x="59" y="253"/>
                </a:lnTo>
                <a:lnTo>
                  <a:pt x="75" y="243"/>
                </a:lnTo>
                <a:lnTo>
                  <a:pt x="69" y="226"/>
                </a:lnTo>
                <a:lnTo>
                  <a:pt x="61" y="220"/>
                </a:lnTo>
                <a:lnTo>
                  <a:pt x="62" y="213"/>
                </a:lnTo>
                <a:lnTo>
                  <a:pt x="57" y="211"/>
                </a:lnTo>
                <a:lnTo>
                  <a:pt x="59" y="204"/>
                </a:lnTo>
                <a:lnTo>
                  <a:pt x="57" y="191"/>
                </a:lnTo>
                <a:lnTo>
                  <a:pt x="92" y="181"/>
                </a:lnTo>
                <a:lnTo>
                  <a:pt x="107" y="179"/>
                </a:lnTo>
                <a:lnTo>
                  <a:pt x="145" y="180"/>
                </a:lnTo>
                <a:lnTo>
                  <a:pt x="164" y="183"/>
                </a:lnTo>
                <a:lnTo>
                  <a:pt x="181" y="194"/>
                </a:lnTo>
                <a:lnTo>
                  <a:pt x="196" y="190"/>
                </a:lnTo>
                <a:lnTo>
                  <a:pt x="215" y="188"/>
                </a:lnTo>
                <a:lnTo>
                  <a:pt x="230" y="190"/>
                </a:lnTo>
                <a:lnTo>
                  <a:pt x="249" y="182"/>
                </a:lnTo>
                <a:lnTo>
                  <a:pt x="258" y="174"/>
                </a:lnTo>
                <a:lnTo>
                  <a:pt x="274" y="163"/>
                </a:lnTo>
                <a:lnTo>
                  <a:pt x="290" y="162"/>
                </a:lnTo>
                <a:lnTo>
                  <a:pt x="292" y="146"/>
                </a:lnTo>
                <a:lnTo>
                  <a:pt x="290" y="132"/>
                </a:lnTo>
                <a:lnTo>
                  <a:pt x="284" y="127"/>
                </a:lnTo>
                <a:lnTo>
                  <a:pt x="287" y="124"/>
                </a:lnTo>
                <a:lnTo>
                  <a:pt x="290" y="123"/>
                </a:lnTo>
                <a:lnTo>
                  <a:pt x="291" y="126"/>
                </a:lnTo>
                <a:lnTo>
                  <a:pt x="298" y="122"/>
                </a:lnTo>
                <a:lnTo>
                  <a:pt x="298" y="116"/>
                </a:lnTo>
                <a:lnTo>
                  <a:pt x="290" y="112"/>
                </a:lnTo>
                <a:lnTo>
                  <a:pt x="286" y="115"/>
                </a:lnTo>
                <a:lnTo>
                  <a:pt x="286" y="110"/>
                </a:lnTo>
                <a:lnTo>
                  <a:pt x="277" y="107"/>
                </a:lnTo>
                <a:lnTo>
                  <a:pt x="279" y="105"/>
                </a:lnTo>
                <a:lnTo>
                  <a:pt x="279" y="96"/>
                </a:lnTo>
                <a:lnTo>
                  <a:pt x="283" y="89"/>
                </a:lnTo>
                <a:lnTo>
                  <a:pt x="293" y="87"/>
                </a:lnTo>
                <a:lnTo>
                  <a:pt x="295" y="80"/>
                </a:lnTo>
                <a:lnTo>
                  <a:pt x="312" y="73"/>
                </a:lnTo>
                <a:lnTo>
                  <a:pt x="320" y="67"/>
                </a:lnTo>
                <a:lnTo>
                  <a:pt x="327" y="54"/>
                </a:lnTo>
                <a:lnTo>
                  <a:pt x="365" y="19"/>
                </a:lnTo>
                <a:lnTo>
                  <a:pt x="392" y="3"/>
                </a:lnTo>
                <a:lnTo>
                  <a:pt x="404" y="0"/>
                </a:lnTo>
                <a:lnTo>
                  <a:pt x="413" y="2"/>
                </a:lnTo>
                <a:lnTo>
                  <a:pt x="470" y="2"/>
                </a:lnTo>
                <a:lnTo>
                  <a:pt x="526" y="0"/>
                </a:lnTo>
                <a:lnTo>
                  <a:pt x="526" y="11"/>
                </a:lnTo>
                <a:lnTo>
                  <a:pt x="523" y="18"/>
                </a:lnTo>
                <a:lnTo>
                  <a:pt x="527" y="25"/>
                </a:lnTo>
                <a:lnTo>
                  <a:pt x="522" y="43"/>
                </a:lnTo>
                <a:lnTo>
                  <a:pt x="525" y="49"/>
                </a:lnTo>
                <a:lnTo>
                  <a:pt x="526" y="51"/>
                </a:lnTo>
                <a:lnTo>
                  <a:pt x="530" y="62"/>
                </a:lnTo>
                <a:lnTo>
                  <a:pt x="526" y="70"/>
                </a:lnTo>
                <a:lnTo>
                  <a:pt x="528" y="82"/>
                </a:lnTo>
                <a:lnTo>
                  <a:pt x="522" y="90"/>
                </a:lnTo>
                <a:lnTo>
                  <a:pt x="518" y="105"/>
                </a:lnTo>
                <a:lnTo>
                  <a:pt x="523" y="124"/>
                </a:lnTo>
                <a:lnTo>
                  <a:pt x="522" y="132"/>
                </a:lnTo>
                <a:lnTo>
                  <a:pt x="524" y="138"/>
                </a:lnTo>
                <a:lnTo>
                  <a:pt x="519" y="156"/>
                </a:lnTo>
                <a:lnTo>
                  <a:pt x="521" y="158"/>
                </a:lnTo>
                <a:lnTo>
                  <a:pt x="523" y="152"/>
                </a:lnTo>
                <a:lnTo>
                  <a:pt x="528" y="151"/>
                </a:lnTo>
                <a:lnTo>
                  <a:pt x="533" y="159"/>
                </a:lnTo>
                <a:lnTo>
                  <a:pt x="533" y="186"/>
                </a:lnTo>
                <a:lnTo>
                  <a:pt x="531" y="226"/>
                </a:lnTo>
                <a:lnTo>
                  <a:pt x="530" y="241"/>
                </a:lnTo>
                <a:lnTo>
                  <a:pt x="532" y="248"/>
                </a:lnTo>
                <a:lnTo>
                  <a:pt x="525" y="273"/>
                </a:lnTo>
                <a:lnTo>
                  <a:pt x="512" y="320"/>
                </a:lnTo>
                <a:lnTo>
                  <a:pt x="513" y="324"/>
                </a:lnTo>
                <a:lnTo>
                  <a:pt x="514" y="324"/>
                </a:lnTo>
                <a:lnTo>
                  <a:pt x="511" y="365"/>
                </a:lnTo>
                <a:lnTo>
                  <a:pt x="510" y="381"/>
                </a:lnTo>
                <a:lnTo>
                  <a:pt x="509" y="398"/>
                </a:lnTo>
                <a:lnTo>
                  <a:pt x="509" y="406"/>
                </a:lnTo>
                <a:lnTo>
                  <a:pt x="514" y="415"/>
                </a:lnTo>
                <a:lnTo>
                  <a:pt x="494" y="427"/>
                </a:lnTo>
                <a:lnTo>
                  <a:pt x="500" y="440"/>
                </a:lnTo>
                <a:lnTo>
                  <a:pt x="490" y="451"/>
                </a:lnTo>
                <a:lnTo>
                  <a:pt x="487" y="455"/>
                </a:lnTo>
                <a:lnTo>
                  <a:pt x="489" y="460"/>
                </a:lnTo>
                <a:lnTo>
                  <a:pt x="478" y="460"/>
                </a:lnTo>
                <a:lnTo>
                  <a:pt x="474" y="469"/>
                </a:lnTo>
                <a:lnTo>
                  <a:pt x="470" y="470"/>
                </a:lnTo>
                <a:lnTo>
                  <a:pt x="478" y="451"/>
                </a:lnTo>
                <a:lnTo>
                  <a:pt x="479" y="447"/>
                </a:lnTo>
                <a:lnTo>
                  <a:pt x="483" y="423"/>
                </a:lnTo>
                <a:lnTo>
                  <a:pt x="481" y="416"/>
                </a:lnTo>
                <a:lnTo>
                  <a:pt x="475" y="411"/>
                </a:lnTo>
                <a:lnTo>
                  <a:pt x="478" y="407"/>
                </a:lnTo>
                <a:lnTo>
                  <a:pt x="474" y="403"/>
                </a:lnTo>
                <a:lnTo>
                  <a:pt x="473" y="403"/>
                </a:lnTo>
                <a:lnTo>
                  <a:pt x="476" y="407"/>
                </a:lnTo>
                <a:lnTo>
                  <a:pt x="474" y="410"/>
                </a:lnTo>
                <a:lnTo>
                  <a:pt x="475" y="417"/>
                </a:lnTo>
                <a:lnTo>
                  <a:pt x="480" y="422"/>
                </a:lnTo>
                <a:lnTo>
                  <a:pt x="480" y="438"/>
                </a:lnTo>
                <a:lnTo>
                  <a:pt x="455" y="423"/>
                </a:lnTo>
                <a:lnTo>
                  <a:pt x="453" y="422"/>
                </a:lnTo>
                <a:lnTo>
                  <a:pt x="442" y="416"/>
                </a:lnTo>
                <a:lnTo>
                  <a:pt x="415" y="399"/>
                </a:lnTo>
                <a:lnTo>
                  <a:pt x="410" y="391"/>
                </a:lnTo>
                <a:lnTo>
                  <a:pt x="399" y="390"/>
                </a:lnTo>
                <a:lnTo>
                  <a:pt x="397" y="386"/>
                </a:lnTo>
                <a:lnTo>
                  <a:pt x="392" y="386"/>
                </a:lnTo>
                <a:lnTo>
                  <a:pt x="384" y="372"/>
                </a:lnTo>
                <a:lnTo>
                  <a:pt x="387" y="371"/>
                </a:lnTo>
                <a:lnTo>
                  <a:pt x="386" y="356"/>
                </a:lnTo>
                <a:lnTo>
                  <a:pt x="382" y="354"/>
                </a:lnTo>
                <a:lnTo>
                  <a:pt x="384" y="349"/>
                </a:lnTo>
                <a:lnTo>
                  <a:pt x="378" y="346"/>
                </a:lnTo>
                <a:lnTo>
                  <a:pt x="376" y="343"/>
                </a:lnTo>
                <a:lnTo>
                  <a:pt x="369" y="344"/>
                </a:lnTo>
                <a:lnTo>
                  <a:pt x="367" y="336"/>
                </a:lnTo>
                <a:lnTo>
                  <a:pt x="358" y="329"/>
                </a:lnTo>
                <a:lnTo>
                  <a:pt x="350" y="32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8" name="Freeform 91"/>
          <p:cNvSpPr>
            <a:spLocks/>
          </p:cNvSpPr>
          <p:nvPr/>
        </p:nvSpPr>
        <p:spPr bwMode="auto">
          <a:xfrm>
            <a:off x="10971370" y="3490252"/>
            <a:ext cx="270668" cy="103029"/>
          </a:xfrm>
          <a:custGeom>
            <a:avLst/>
            <a:gdLst>
              <a:gd name="T0" fmla="*/ 12 w 178"/>
              <a:gd name="T1" fmla="*/ 60 h 68"/>
              <a:gd name="T2" fmla="*/ 13 w 178"/>
              <a:gd name="T3" fmla="*/ 64 h 68"/>
              <a:gd name="T4" fmla="*/ 2 w 178"/>
              <a:gd name="T5" fmla="*/ 65 h 68"/>
              <a:gd name="T6" fmla="*/ 4 w 178"/>
              <a:gd name="T7" fmla="*/ 64 h 68"/>
              <a:gd name="T8" fmla="*/ 0 w 178"/>
              <a:gd name="T9" fmla="*/ 59 h 68"/>
              <a:gd name="T10" fmla="*/ 6 w 178"/>
              <a:gd name="T11" fmla="*/ 47 h 68"/>
              <a:gd name="T12" fmla="*/ 10 w 178"/>
              <a:gd name="T13" fmla="*/ 41 h 68"/>
              <a:gd name="T14" fmla="*/ 15 w 178"/>
              <a:gd name="T15" fmla="*/ 44 h 68"/>
              <a:gd name="T16" fmla="*/ 16 w 178"/>
              <a:gd name="T17" fmla="*/ 40 h 68"/>
              <a:gd name="T18" fmla="*/ 21 w 178"/>
              <a:gd name="T19" fmla="*/ 40 h 68"/>
              <a:gd name="T20" fmla="*/ 23 w 178"/>
              <a:gd name="T21" fmla="*/ 44 h 68"/>
              <a:gd name="T22" fmla="*/ 23 w 178"/>
              <a:gd name="T23" fmla="*/ 42 h 68"/>
              <a:gd name="T24" fmla="*/ 21 w 178"/>
              <a:gd name="T25" fmla="*/ 37 h 68"/>
              <a:gd name="T26" fmla="*/ 25 w 178"/>
              <a:gd name="T27" fmla="*/ 33 h 68"/>
              <a:gd name="T28" fmla="*/ 30 w 178"/>
              <a:gd name="T29" fmla="*/ 34 h 68"/>
              <a:gd name="T30" fmla="*/ 33 w 178"/>
              <a:gd name="T31" fmla="*/ 29 h 68"/>
              <a:gd name="T32" fmla="*/ 44 w 178"/>
              <a:gd name="T33" fmla="*/ 27 h 68"/>
              <a:gd name="T34" fmla="*/ 45 w 178"/>
              <a:gd name="T35" fmla="*/ 24 h 68"/>
              <a:gd name="T36" fmla="*/ 52 w 178"/>
              <a:gd name="T37" fmla="*/ 28 h 68"/>
              <a:gd name="T38" fmla="*/ 52 w 178"/>
              <a:gd name="T39" fmla="*/ 23 h 68"/>
              <a:gd name="T40" fmla="*/ 67 w 178"/>
              <a:gd name="T41" fmla="*/ 28 h 68"/>
              <a:gd name="T42" fmla="*/ 73 w 178"/>
              <a:gd name="T43" fmla="*/ 26 h 68"/>
              <a:gd name="T44" fmla="*/ 72 w 178"/>
              <a:gd name="T45" fmla="*/ 22 h 68"/>
              <a:gd name="T46" fmla="*/ 75 w 178"/>
              <a:gd name="T47" fmla="*/ 21 h 68"/>
              <a:gd name="T48" fmla="*/ 94 w 178"/>
              <a:gd name="T49" fmla="*/ 22 h 68"/>
              <a:gd name="T50" fmla="*/ 114 w 178"/>
              <a:gd name="T51" fmla="*/ 20 h 68"/>
              <a:gd name="T52" fmla="*/ 144 w 178"/>
              <a:gd name="T53" fmla="*/ 0 h 68"/>
              <a:gd name="T54" fmla="*/ 148 w 178"/>
              <a:gd name="T55" fmla="*/ 0 h 68"/>
              <a:gd name="T56" fmla="*/ 146 w 178"/>
              <a:gd name="T57" fmla="*/ 3 h 68"/>
              <a:gd name="T58" fmla="*/ 142 w 178"/>
              <a:gd name="T59" fmla="*/ 5 h 68"/>
              <a:gd name="T60" fmla="*/ 140 w 178"/>
              <a:gd name="T61" fmla="*/ 3 h 68"/>
              <a:gd name="T62" fmla="*/ 139 w 178"/>
              <a:gd name="T63" fmla="*/ 6 h 68"/>
              <a:gd name="T64" fmla="*/ 145 w 178"/>
              <a:gd name="T65" fmla="*/ 14 h 68"/>
              <a:gd name="T66" fmla="*/ 151 w 178"/>
              <a:gd name="T67" fmla="*/ 15 h 68"/>
              <a:gd name="T68" fmla="*/ 154 w 178"/>
              <a:gd name="T69" fmla="*/ 12 h 68"/>
              <a:gd name="T70" fmla="*/ 159 w 178"/>
              <a:gd name="T71" fmla="*/ 19 h 68"/>
              <a:gd name="T72" fmla="*/ 170 w 178"/>
              <a:gd name="T73" fmla="*/ 13 h 68"/>
              <a:gd name="T74" fmla="*/ 170 w 178"/>
              <a:gd name="T75" fmla="*/ 10 h 68"/>
              <a:gd name="T76" fmla="*/ 178 w 178"/>
              <a:gd name="T77" fmla="*/ 10 h 68"/>
              <a:gd name="T78" fmla="*/ 128 w 178"/>
              <a:gd name="T79" fmla="*/ 35 h 68"/>
              <a:gd name="T80" fmla="*/ 78 w 178"/>
              <a:gd name="T81" fmla="*/ 55 h 68"/>
              <a:gd name="T82" fmla="*/ 64 w 178"/>
              <a:gd name="T83" fmla="*/ 59 h 68"/>
              <a:gd name="T84" fmla="*/ 50 w 178"/>
              <a:gd name="T85" fmla="*/ 61 h 68"/>
              <a:gd name="T86" fmla="*/ 38 w 178"/>
              <a:gd name="T87" fmla="*/ 64 h 68"/>
              <a:gd name="T88" fmla="*/ 23 w 178"/>
              <a:gd name="T89" fmla="*/ 63 h 68"/>
              <a:gd name="T90" fmla="*/ 8 w 178"/>
              <a:gd name="T91" fmla="*/ 68 h 68"/>
              <a:gd name="T92" fmla="*/ 21 w 178"/>
              <a:gd name="T93" fmla="*/ 60 h 68"/>
              <a:gd name="T94" fmla="*/ 19 w 178"/>
              <a:gd name="T95" fmla="*/ 57 h 68"/>
              <a:gd name="T96" fmla="*/ 15 w 178"/>
              <a:gd name="T97" fmla="*/ 57 h 68"/>
              <a:gd name="T98" fmla="*/ 12 w 178"/>
              <a:gd name="T99" fmla="*/ 60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78" h="68">
                <a:moveTo>
                  <a:pt x="12" y="60"/>
                </a:moveTo>
                <a:lnTo>
                  <a:pt x="13" y="64"/>
                </a:lnTo>
                <a:lnTo>
                  <a:pt x="2" y="65"/>
                </a:lnTo>
                <a:lnTo>
                  <a:pt x="4" y="64"/>
                </a:lnTo>
                <a:lnTo>
                  <a:pt x="0" y="59"/>
                </a:lnTo>
                <a:lnTo>
                  <a:pt x="6" y="47"/>
                </a:lnTo>
                <a:lnTo>
                  <a:pt x="10" y="41"/>
                </a:lnTo>
                <a:lnTo>
                  <a:pt x="15" y="44"/>
                </a:lnTo>
                <a:lnTo>
                  <a:pt x="16" y="40"/>
                </a:lnTo>
                <a:lnTo>
                  <a:pt x="21" y="40"/>
                </a:lnTo>
                <a:lnTo>
                  <a:pt x="23" y="44"/>
                </a:lnTo>
                <a:lnTo>
                  <a:pt x="23" y="42"/>
                </a:lnTo>
                <a:lnTo>
                  <a:pt x="21" y="37"/>
                </a:lnTo>
                <a:lnTo>
                  <a:pt x="25" y="33"/>
                </a:lnTo>
                <a:lnTo>
                  <a:pt x="30" y="34"/>
                </a:lnTo>
                <a:lnTo>
                  <a:pt x="33" y="29"/>
                </a:lnTo>
                <a:lnTo>
                  <a:pt x="44" y="27"/>
                </a:lnTo>
                <a:lnTo>
                  <a:pt x="45" y="24"/>
                </a:lnTo>
                <a:lnTo>
                  <a:pt x="52" y="28"/>
                </a:lnTo>
                <a:lnTo>
                  <a:pt x="52" y="23"/>
                </a:lnTo>
                <a:lnTo>
                  <a:pt x="67" y="28"/>
                </a:lnTo>
                <a:lnTo>
                  <a:pt x="73" y="26"/>
                </a:lnTo>
                <a:lnTo>
                  <a:pt x="72" y="22"/>
                </a:lnTo>
                <a:lnTo>
                  <a:pt x="75" y="21"/>
                </a:lnTo>
                <a:lnTo>
                  <a:pt x="94" y="22"/>
                </a:lnTo>
                <a:lnTo>
                  <a:pt x="114" y="20"/>
                </a:lnTo>
                <a:lnTo>
                  <a:pt x="144" y="0"/>
                </a:lnTo>
                <a:lnTo>
                  <a:pt x="148" y="0"/>
                </a:lnTo>
                <a:lnTo>
                  <a:pt x="146" y="3"/>
                </a:lnTo>
                <a:lnTo>
                  <a:pt x="142" y="5"/>
                </a:lnTo>
                <a:lnTo>
                  <a:pt x="140" y="3"/>
                </a:lnTo>
                <a:lnTo>
                  <a:pt x="139" y="6"/>
                </a:lnTo>
                <a:lnTo>
                  <a:pt x="145" y="14"/>
                </a:lnTo>
                <a:lnTo>
                  <a:pt x="151" y="15"/>
                </a:lnTo>
                <a:lnTo>
                  <a:pt x="154" y="12"/>
                </a:lnTo>
                <a:lnTo>
                  <a:pt x="159" y="19"/>
                </a:lnTo>
                <a:lnTo>
                  <a:pt x="170" y="13"/>
                </a:lnTo>
                <a:lnTo>
                  <a:pt x="170" y="10"/>
                </a:lnTo>
                <a:lnTo>
                  <a:pt x="178" y="10"/>
                </a:lnTo>
                <a:lnTo>
                  <a:pt x="128" y="35"/>
                </a:lnTo>
                <a:lnTo>
                  <a:pt x="78" y="55"/>
                </a:lnTo>
                <a:lnTo>
                  <a:pt x="64" y="59"/>
                </a:lnTo>
                <a:lnTo>
                  <a:pt x="50" y="61"/>
                </a:lnTo>
                <a:lnTo>
                  <a:pt x="38" y="64"/>
                </a:lnTo>
                <a:lnTo>
                  <a:pt x="23" y="63"/>
                </a:lnTo>
                <a:lnTo>
                  <a:pt x="8" y="68"/>
                </a:lnTo>
                <a:lnTo>
                  <a:pt x="21" y="60"/>
                </a:lnTo>
                <a:lnTo>
                  <a:pt x="19" y="57"/>
                </a:lnTo>
                <a:lnTo>
                  <a:pt x="15" y="57"/>
                </a:lnTo>
                <a:lnTo>
                  <a:pt x="12" y="6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29" name="Freeform 92"/>
          <p:cNvSpPr>
            <a:spLocks/>
          </p:cNvSpPr>
          <p:nvPr/>
        </p:nvSpPr>
        <p:spPr bwMode="auto">
          <a:xfrm>
            <a:off x="10943430" y="3575818"/>
            <a:ext cx="26193" cy="24447"/>
          </a:xfrm>
          <a:custGeom>
            <a:avLst/>
            <a:gdLst>
              <a:gd name="T0" fmla="*/ 0 w 17"/>
              <a:gd name="T1" fmla="*/ 16 h 16"/>
              <a:gd name="T2" fmla="*/ 4 w 17"/>
              <a:gd name="T3" fmla="*/ 6 h 16"/>
              <a:gd name="T4" fmla="*/ 5 w 17"/>
              <a:gd name="T5" fmla="*/ 5 h 16"/>
              <a:gd name="T6" fmla="*/ 6 w 17"/>
              <a:gd name="T7" fmla="*/ 0 h 16"/>
              <a:gd name="T8" fmla="*/ 15 w 17"/>
              <a:gd name="T9" fmla="*/ 0 h 16"/>
              <a:gd name="T10" fmla="*/ 17 w 17"/>
              <a:gd name="T11" fmla="*/ 5 h 16"/>
              <a:gd name="T12" fmla="*/ 10 w 17"/>
              <a:gd name="T13" fmla="*/ 12 h 16"/>
              <a:gd name="T14" fmla="*/ 0 w 17"/>
              <a:gd name="T15" fmla="*/ 16 h 1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6">
                <a:moveTo>
                  <a:pt x="0" y="16"/>
                </a:moveTo>
                <a:lnTo>
                  <a:pt x="4" y="6"/>
                </a:lnTo>
                <a:lnTo>
                  <a:pt x="5" y="5"/>
                </a:lnTo>
                <a:lnTo>
                  <a:pt x="6" y="0"/>
                </a:lnTo>
                <a:lnTo>
                  <a:pt x="15" y="0"/>
                </a:lnTo>
                <a:lnTo>
                  <a:pt x="17" y="5"/>
                </a:lnTo>
                <a:lnTo>
                  <a:pt x="10" y="12"/>
                </a:lnTo>
                <a:lnTo>
                  <a:pt x="0" y="16"/>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0" name="Freeform 93"/>
          <p:cNvSpPr>
            <a:spLocks/>
          </p:cNvSpPr>
          <p:nvPr/>
        </p:nvSpPr>
        <p:spPr bwMode="auto">
          <a:xfrm>
            <a:off x="10990580" y="3577565"/>
            <a:ext cx="12223" cy="8732"/>
          </a:xfrm>
          <a:custGeom>
            <a:avLst/>
            <a:gdLst>
              <a:gd name="T0" fmla="*/ 3 w 8"/>
              <a:gd name="T1" fmla="*/ 0 h 5"/>
              <a:gd name="T2" fmla="*/ 8 w 8"/>
              <a:gd name="T3" fmla="*/ 2 h 5"/>
              <a:gd name="T4" fmla="*/ 4 w 8"/>
              <a:gd name="T5" fmla="*/ 5 h 5"/>
              <a:gd name="T6" fmla="*/ 4 w 8"/>
              <a:gd name="T7" fmla="*/ 2 h 5"/>
              <a:gd name="T8" fmla="*/ 2 w 8"/>
              <a:gd name="T9" fmla="*/ 4 h 5"/>
              <a:gd name="T10" fmla="*/ 0 w 8"/>
              <a:gd name="T11" fmla="*/ 2 h 5"/>
              <a:gd name="T12" fmla="*/ 3 w 8"/>
              <a:gd name="T13" fmla="*/ 0 h 5"/>
            </a:gdLst>
            <a:ahLst/>
            <a:cxnLst>
              <a:cxn ang="0">
                <a:pos x="T0" y="T1"/>
              </a:cxn>
              <a:cxn ang="0">
                <a:pos x="T2" y="T3"/>
              </a:cxn>
              <a:cxn ang="0">
                <a:pos x="T4" y="T5"/>
              </a:cxn>
              <a:cxn ang="0">
                <a:pos x="T6" y="T7"/>
              </a:cxn>
              <a:cxn ang="0">
                <a:pos x="T8" y="T9"/>
              </a:cxn>
              <a:cxn ang="0">
                <a:pos x="T10" y="T11"/>
              </a:cxn>
              <a:cxn ang="0">
                <a:pos x="T12" y="T13"/>
              </a:cxn>
            </a:cxnLst>
            <a:rect l="0" t="0" r="r" b="b"/>
            <a:pathLst>
              <a:path w="8" h="5">
                <a:moveTo>
                  <a:pt x="3" y="0"/>
                </a:moveTo>
                <a:lnTo>
                  <a:pt x="8" y="2"/>
                </a:lnTo>
                <a:lnTo>
                  <a:pt x="4" y="5"/>
                </a:lnTo>
                <a:lnTo>
                  <a:pt x="4" y="2"/>
                </a:lnTo>
                <a:lnTo>
                  <a:pt x="2" y="4"/>
                </a:lnTo>
                <a:lnTo>
                  <a:pt x="0" y="2"/>
                </a:lnTo>
                <a:lnTo>
                  <a:pt x="3"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1" name="Freeform 94"/>
          <p:cNvSpPr>
            <a:spLocks/>
          </p:cNvSpPr>
          <p:nvPr/>
        </p:nvSpPr>
        <p:spPr bwMode="auto">
          <a:xfrm>
            <a:off x="9625012" y="3354045"/>
            <a:ext cx="537845" cy="595472"/>
          </a:xfrm>
          <a:custGeom>
            <a:avLst/>
            <a:gdLst>
              <a:gd name="T0" fmla="*/ 203 w 353"/>
              <a:gd name="T1" fmla="*/ 60 h 390"/>
              <a:gd name="T2" fmla="*/ 215 w 353"/>
              <a:gd name="T3" fmla="*/ 55 h 390"/>
              <a:gd name="T4" fmla="*/ 252 w 353"/>
              <a:gd name="T5" fmla="*/ 54 h 390"/>
              <a:gd name="T6" fmla="*/ 290 w 353"/>
              <a:gd name="T7" fmla="*/ 23 h 390"/>
              <a:gd name="T8" fmla="*/ 313 w 353"/>
              <a:gd name="T9" fmla="*/ 14 h 390"/>
              <a:gd name="T10" fmla="*/ 353 w 353"/>
              <a:gd name="T11" fmla="*/ 147 h 390"/>
              <a:gd name="T12" fmla="*/ 340 w 353"/>
              <a:gd name="T13" fmla="*/ 153 h 390"/>
              <a:gd name="T14" fmla="*/ 343 w 353"/>
              <a:gd name="T15" fmla="*/ 173 h 390"/>
              <a:gd name="T16" fmla="*/ 339 w 353"/>
              <a:gd name="T17" fmla="*/ 196 h 390"/>
              <a:gd name="T18" fmla="*/ 335 w 353"/>
              <a:gd name="T19" fmla="*/ 213 h 390"/>
              <a:gd name="T20" fmla="*/ 329 w 353"/>
              <a:gd name="T21" fmla="*/ 225 h 390"/>
              <a:gd name="T22" fmla="*/ 327 w 353"/>
              <a:gd name="T23" fmla="*/ 233 h 390"/>
              <a:gd name="T24" fmla="*/ 324 w 353"/>
              <a:gd name="T25" fmla="*/ 242 h 390"/>
              <a:gd name="T26" fmla="*/ 323 w 353"/>
              <a:gd name="T27" fmla="*/ 258 h 390"/>
              <a:gd name="T28" fmla="*/ 310 w 353"/>
              <a:gd name="T29" fmla="*/ 266 h 390"/>
              <a:gd name="T30" fmla="*/ 296 w 353"/>
              <a:gd name="T31" fmla="*/ 283 h 390"/>
              <a:gd name="T32" fmla="*/ 283 w 353"/>
              <a:gd name="T33" fmla="*/ 288 h 390"/>
              <a:gd name="T34" fmla="*/ 268 w 353"/>
              <a:gd name="T35" fmla="*/ 288 h 390"/>
              <a:gd name="T36" fmla="*/ 258 w 353"/>
              <a:gd name="T37" fmla="*/ 296 h 390"/>
              <a:gd name="T38" fmla="*/ 254 w 353"/>
              <a:gd name="T39" fmla="*/ 302 h 390"/>
              <a:gd name="T40" fmla="*/ 251 w 353"/>
              <a:gd name="T41" fmla="*/ 306 h 390"/>
              <a:gd name="T42" fmla="*/ 247 w 353"/>
              <a:gd name="T43" fmla="*/ 317 h 390"/>
              <a:gd name="T44" fmla="*/ 251 w 353"/>
              <a:gd name="T45" fmla="*/ 334 h 390"/>
              <a:gd name="T46" fmla="*/ 243 w 353"/>
              <a:gd name="T47" fmla="*/ 337 h 390"/>
              <a:gd name="T48" fmla="*/ 238 w 353"/>
              <a:gd name="T49" fmla="*/ 328 h 390"/>
              <a:gd name="T50" fmla="*/ 224 w 353"/>
              <a:gd name="T51" fmla="*/ 328 h 390"/>
              <a:gd name="T52" fmla="*/ 219 w 353"/>
              <a:gd name="T53" fmla="*/ 343 h 390"/>
              <a:gd name="T54" fmla="*/ 216 w 353"/>
              <a:gd name="T55" fmla="*/ 357 h 390"/>
              <a:gd name="T56" fmla="*/ 214 w 353"/>
              <a:gd name="T57" fmla="*/ 370 h 390"/>
              <a:gd name="T58" fmla="*/ 204 w 353"/>
              <a:gd name="T59" fmla="*/ 386 h 390"/>
              <a:gd name="T60" fmla="*/ 190 w 353"/>
              <a:gd name="T61" fmla="*/ 390 h 390"/>
              <a:gd name="T62" fmla="*/ 181 w 353"/>
              <a:gd name="T63" fmla="*/ 383 h 390"/>
              <a:gd name="T64" fmla="*/ 172 w 353"/>
              <a:gd name="T65" fmla="*/ 374 h 390"/>
              <a:gd name="T66" fmla="*/ 162 w 353"/>
              <a:gd name="T67" fmla="*/ 368 h 390"/>
              <a:gd name="T68" fmla="*/ 148 w 353"/>
              <a:gd name="T69" fmla="*/ 355 h 390"/>
              <a:gd name="T70" fmla="*/ 138 w 353"/>
              <a:gd name="T71" fmla="*/ 366 h 390"/>
              <a:gd name="T72" fmla="*/ 126 w 353"/>
              <a:gd name="T73" fmla="*/ 369 h 390"/>
              <a:gd name="T74" fmla="*/ 107 w 353"/>
              <a:gd name="T75" fmla="*/ 358 h 390"/>
              <a:gd name="T76" fmla="*/ 97 w 353"/>
              <a:gd name="T77" fmla="*/ 364 h 390"/>
              <a:gd name="T78" fmla="*/ 92 w 353"/>
              <a:gd name="T79" fmla="*/ 365 h 390"/>
              <a:gd name="T80" fmla="*/ 85 w 353"/>
              <a:gd name="T81" fmla="*/ 358 h 390"/>
              <a:gd name="T82" fmla="*/ 70 w 353"/>
              <a:gd name="T83" fmla="*/ 349 h 390"/>
              <a:gd name="T84" fmla="*/ 51 w 353"/>
              <a:gd name="T85" fmla="*/ 347 h 390"/>
              <a:gd name="T86" fmla="*/ 49 w 353"/>
              <a:gd name="T87" fmla="*/ 337 h 390"/>
              <a:gd name="T88" fmla="*/ 33 w 353"/>
              <a:gd name="T89" fmla="*/ 320 h 390"/>
              <a:gd name="T90" fmla="*/ 27 w 353"/>
              <a:gd name="T91" fmla="*/ 314 h 390"/>
              <a:gd name="T92" fmla="*/ 17 w 353"/>
              <a:gd name="T93" fmla="*/ 317 h 390"/>
              <a:gd name="T94" fmla="*/ 0 w 353"/>
              <a:gd name="T95" fmla="*/ 314 h 390"/>
              <a:gd name="T96" fmla="*/ 1 w 353"/>
              <a:gd name="T97" fmla="*/ 216 h 390"/>
              <a:gd name="T98" fmla="*/ 2 w 353"/>
              <a:gd name="T99" fmla="*/ 31 h 390"/>
              <a:gd name="T100" fmla="*/ 38 w 353"/>
              <a:gd name="T101" fmla="*/ 30 h 390"/>
              <a:gd name="T102" fmla="*/ 87 w 353"/>
              <a:gd name="T103" fmla="*/ 28 h 390"/>
              <a:gd name="T104" fmla="*/ 114 w 353"/>
              <a:gd name="T105" fmla="*/ 31 h 390"/>
              <a:gd name="T106" fmla="*/ 122 w 353"/>
              <a:gd name="T107" fmla="*/ 30 h 390"/>
              <a:gd name="T108" fmla="*/ 143 w 353"/>
              <a:gd name="T109" fmla="*/ 41 h 390"/>
              <a:gd name="T110" fmla="*/ 160 w 353"/>
              <a:gd name="T111" fmla="*/ 49 h 390"/>
              <a:gd name="T112" fmla="*/ 167 w 353"/>
              <a:gd name="T113" fmla="*/ 48 h 390"/>
              <a:gd name="T114" fmla="*/ 174 w 353"/>
              <a:gd name="T115" fmla="*/ 54 h 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53" h="390">
                <a:moveTo>
                  <a:pt x="190" y="65"/>
                </a:moveTo>
                <a:lnTo>
                  <a:pt x="203" y="60"/>
                </a:lnTo>
                <a:lnTo>
                  <a:pt x="210" y="60"/>
                </a:lnTo>
                <a:lnTo>
                  <a:pt x="215" y="55"/>
                </a:lnTo>
                <a:lnTo>
                  <a:pt x="234" y="52"/>
                </a:lnTo>
                <a:lnTo>
                  <a:pt x="252" y="54"/>
                </a:lnTo>
                <a:lnTo>
                  <a:pt x="273" y="38"/>
                </a:lnTo>
                <a:lnTo>
                  <a:pt x="290" y="23"/>
                </a:lnTo>
                <a:lnTo>
                  <a:pt x="293" y="24"/>
                </a:lnTo>
                <a:lnTo>
                  <a:pt x="313" y="14"/>
                </a:lnTo>
                <a:lnTo>
                  <a:pt x="353" y="0"/>
                </a:lnTo>
                <a:lnTo>
                  <a:pt x="353" y="147"/>
                </a:lnTo>
                <a:lnTo>
                  <a:pt x="344" y="149"/>
                </a:lnTo>
                <a:lnTo>
                  <a:pt x="340" y="153"/>
                </a:lnTo>
                <a:lnTo>
                  <a:pt x="346" y="164"/>
                </a:lnTo>
                <a:lnTo>
                  <a:pt x="343" y="173"/>
                </a:lnTo>
                <a:lnTo>
                  <a:pt x="346" y="182"/>
                </a:lnTo>
                <a:lnTo>
                  <a:pt x="339" y="196"/>
                </a:lnTo>
                <a:lnTo>
                  <a:pt x="337" y="200"/>
                </a:lnTo>
                <a:lnTo>
                  <a:pt x="335" y="213"/>
                </a:lnTo>
                <a:lnTo>
                  <a:pt x="333" y="226"/>
                </a:lnTo>
                <a:lnTo>
                  <a:pt x="329" y="225"/>
                </a:lnTo>
                <a:lnTo>
                  <a:pt x="330" y="231"/>
                </a:lnTo>
                <a:lnTo>
                  <a:pt x="327" y="233"/>
                </a:lnTo>
                <a:lnTo>
                  <a:pt x="327" y="238"/>
                </a:lnTo>
                <a:lnTo>
                  <a:pt x="324" y="242"/>
                </a:lnTo>
                <a:lnTo>
                  <a:pt x="327" y="247"/>
                </a:lnTo>
                <a:lnTo>
                  <a:pt x="323" y="258"/>
                </a:lnTo>
                <a:lnTo>
                  <a:pt x="318" y="259"/>
                </a:lnTo>
                <a:lnTo>
                  <a:pt x="310" y="266"/>
                </a:lnTo>
                <a:lnTo>
                  <a:pt x="303" y="275"/>
                </a:lnTo>
                <a:lnTo>
                  <a:pt x="296" y="283"/>
                </a:lnTo>
                <a:lnTo>
                  <a:pt x="285" y="287"/>
                </a:lnTo>
                <a:lnTo>
                  <a:pt x="283" y="288"/>
                </a:lnTo>
                <a:lnTo>
                  <a:pt x="276" y="281"/>
                </a:lnTo>
                <a:lnTo>
                  <a:pt x="268" y="288"/>
                </a:lnTo>
                <a:lnTo>
                  <a:pt x="267" y="296"/>
                </a:lnTo>
                <a:lnTo>
                  <a:pt x="258" y="296"/>
                </a:lnTo>
                <a:lnTo>
                  <a:pt x="257" y="301"/>
                </a:lnTo>
                <a:lnTo>
                  <a:pt x="254" y="302"/>
                </a:lnTo>
                <a:lnTo>
                  <a:pt x="253" y="304"/>
                </a:lnTo>
                <a:lnTo>
                  <a:pt x="251" y="306"/>
                </a:lnTo>
                <a:lnTo>
                  <a:pt x="252" y="315"/>
                </a:lnTo>
                <a:lnTo>
                  <a:pt x="247" y="317"/>
                </a:lnTo>
                <a:lnTo>
                  <a:pt x="251" y="324"/>
                </a:lnTo>
                <a:lnTo>
                  <a:pt x="251" y="334"/>
                </a:lnTo>
                <a:lnTo>
                  <a:pt x="246" y="331"/>
                </a:lnTo>
                <a:lnTo>
                  <a:pt x="243" y="337"/>
                </a:lnTo>
                <a:lnTo>
                  <a:pt x="239" y="339"/>
                </a:lnTo>
                <a:lnTo>
                  <a:pt x="238" y="328"/>
                </a:lnTo>
                <a:lnTo>
                  <a:pt x="231" y="322"/>
                </a:lnTo>
                <a:lnTo>
                  <a:pt x="224" y="328"/>
                </a:lnTo>
                <a:lnTo>
                  <a:pt x="223" y="329"/>
                </a:lnTo>
                <a:lnTo>
                  <a:pt x="219" y="343"/>
                </a:lnTo>
                <a:lnTo>
                  <a:pt x="213" y="349"/>
                </a:lnTo>
                <a:lnTo>
                  <a:pt x="216" y="357"/>
                </a:lnTo>
                <a:lnTo>
                  <a:pt x="216" y="369"/>
                </a:lnTo>
                <a:lnTo>
                  <a:pt x="214" y="370"/>
                </a:lnTo>
                <a:lnTo>
                  <a:pt x="208" y="371"/>
                </a:lnTo>
                <a:lnTo>
                  <a:pt x="204" y="386"/>
                </a:lnTo>
                <a:lnTo>
                  <a:pt x="198" y="387"/>
                </a:lnTo>
                <a:lnTo>
                  <a:pt x="190" y="390"/>
                </a:lnTo>
                <a:lnTo>
                  <a:pt x="183" y="389"/>
                </a:lnTo>
                <a:lnTo>
                  <a:pt x="181" y="383"/>
                </a:lnTo>
                <a:lnTo>
                  <a:pt x="177" y="379"/>
                </a:lnTo>
                <a:lnTo>
                  <a:pt x="172" y="374"/>
                </a:lnTo>
                <a:lnTo>
                  <a:pt x="165" y="372"/>
                </a:lnTo>
                <a:lnTo>
                  <a:pt x="162" y="368"/>
                </a:lnTo>
                <a:lnTo>
                  <a:pt x="160" y="353"/>
                </a:lnTo>
                <a:lnTo>
                  <a:pt x="148" y="355"/>
                </a:lnTo>
                <a:lnTo>
                  <a:pt x="147" y="355"/>
                </a:lnTo>
                <a:lnTo>
                  <a:pt x="138" y="366"/>
                </a:lnTo>
                <a:lnTo>
                  <a:pt x="128" y="367"/>
                </a:lnTo>
                <a:lnTo>
                  <a:pt x="126" y="369"/>
                </a:lnTo>
                <a:lnTo>
                  <a:pt x="120" y="363"/>
                </a:lnTo>
                <a:lnTo>
                  <a:pt x="107" y="358"/>
                </a:lnTo>
                <a:lnTo>
                  <a:pt x="98" y="360"/>
                </a:lnTo>
                <a:lnTo>
                  <a:pt x="97" y="364"/>
                </a:lnTo>
                <a:lnTo>
                  <a:pt x="97" y="365"/>
                </a:lnTo>
                <a:lnTo>
                  <a:pt x="92" y="365"/>
                </a:lnTo>
                <a:lnTo>
                  <a:pt x="87" y="363"/>
                </a:lnTo>
                <a:lnTo>
                  <a:pt x="85" y="358"/>
                </a:lnTo>
                <a:lnTo>
                  <a:pt x="76" y="351"/>
                </a:lnTo>
                <a:lnTo>
                  <a:pt x="70" y="349"/>
                </a:lnTo>
                <a:lnTo>
                  <a:pt x="63" y="350"/>
                </a:lnTo>
                <a:lnTo>
                  <a:pt x="51" y="347"/>
                </a:lnTo>
                <a:lnTo>
                  <a:pt x="49" y="344"/>
                </a:lnTo>
                <a:lnTo>
                  <a:pt x="49" y="337"/>
                </a:lnTo>
                <a:lnTo>
                  <a:pt x="41" y="323"/>
                </a:lnTo>
                <a:lnTo>
                  <a:pt x="33" y="320"/>
                </a:lnTo>
                <a:lnTo>
                  <a:pt x="30" y="312"/>
                </a:lnTo>
                <a:lnTo>
                  <a:pt x="27" y="314"/>
                </a:lnTo>
                <a:lnTo>
                  <a:pt x="26" y="315"/>
                </a:lnTo>
                <a:lnTo>
                  <a:pt x="17" y="317"/>
                </a:lnTo>
                <a:lnTo>
                  <a:pt x="7" y="309"/>
                </a:lnTo>
                <a:lnTo>
                  <a:pt x="0" y="314"/>
                </a:lnTo>
                <a:lnTo>
                  <a:pt x="1" y="292"/>
                </a:lnTo>
                <a:lnTo>
                  <a:pt x="1" y="216"/>
                </a:lnTo>
                <a:lnTo>
                  <a:pt x="2" y="182"/>
                </a:lnTo>
                <a:lnTo>
                  <a:pt x="2" y="31"/>
                </a:lnTo>
                <a:lnTo>
                  <a:pt x="35" y="30"/>
                </a:lnTo>
                <a:lnTo>
                  <a:pt x="38" y="30"/>
                </a:lnTo>
                <a:lnTo>
                  <a:pt x="77" y="29"/>
                </a:lnTo>
                <a:lnTo>
                  <a:pt x="87" y="28"/>
                </a:lnTo>
                <a:lnTo>
                  <a:pt x="112" y="27"/>
                </a:lnTo>
                <a:lnTo>
                  <a:pt x="114" y="31"/>
                </a:lnTo>
                <a:lnTo>
                  <a:pt x="120" y="32"/>
                </a:lnTo>
                <a:lnTo>
                  <a:pt x="122" y="30"/>
                </a:lnTo>
                <a:lnTo>
                  <a:pt x="136" y="39"/>
                </a:lnTo>
                <a:lnTo>
                  <a:pt x="143" y="41"/>
                </a:lnTo>
                <a:lnTo>
                  <a:pt x="155" y="51"/>
                </a:lnTo>
                <a:lnTo>
                  <a:pt x="160" y="49"/>
                </a:lnTo>
                <a:lnTo>
                  <a:pt x="163" y="43"/>
                </a:lnTo>
                <a:lnTo>
                  <a:pt x="167" y="48"/>
                </a:lnTo>
                <a:lnTo>
                  <a:pt x="173" y="48"/>
                </a:lnTo>
                <a:lnTo>
                  <a:pt x="174" y="54"/>
                </a:lnTo>
                <a:lnTo>
                  <a:pt x="190" y="6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2" name="Freeform 95"/>
          <p:cNvSpPr>
            <a:spLocks/>
          </p:cNvSpPr>
          <p:nvPr/>
        </p:nvSpPr>
        <p:spPr bwMode="auto">
          <a:xfrm>
            <a:off x="7360126" y="4181767"/>
            <a:ext cx="1068705" cy="565785"/>
          </a:xfrm>
          <a:custGeom>
            <a:avLst/>
            <a:gdLst>
              <a:gd name="T0" fmla="*/ 530 w 701"/>
              <a:gd name="T1" fmla="*/ 1 h 370"/>
              <a:gd name="T2" fmla="*/ 590 w 701"/>
              <a:gd name="T3" fmla="*/ 1 h 370"/>
              <a:gd name="T4" fmla="*/ 649 w 701"/>
              <a:gd name="T5" fmla="*/ 1 h 370"/>
              <a:gd name="T6" fmla="*/ 686 w 701"/>
              <a:gd name="T7" fmla="*/ 55 h 370"/>
              <a:gd name="T8" fmla="*/ 696 w 701"/>
              <a:gd name="T9" fmla="*/ 136 h 370"/>
              <a:gd name="T10" fmla="*/ 701 w 701"/>
              <a:gd name="T11" fmla="*/ 177 h 370"/>
              <a:gd name="T12" fmla="*/ 699 w 701"/>
              <a:gd name="T13" fmla="*/ 273 h 370"/>
              <a:gd name="T14" fmla="*/ 697 w 701"/>
              <a:gd name="T15" fmla="*/ 368 h 370"/>
              <a:gd name="T16" fmla="*/ 690 w 701"/>
              <a:gd name="T17" fmla="*/ 369 h 370"/>
              <a:gd name="T18" fmla="*/ 690 w 701"/>
              <a:gd name="T19" fmla="*/ 365 h 370"/>
              <a:gd name="T20" fmla="*/ 685 w 701"/>
              <a:gd name="T21" fmla="*/ 363 h 370"/>
              <a:gd name="T22" fmla="*/ 675 w 701"/>
              <a:gd name="T23" fmla="*/ 361 h 370"/>
              <a:gd name="T24" fmla="*/ 674 w 701"/>
              <a:gd name="T25" fmla="*/ 354 h 370"/>
              <a:gd name="T26" fmla="*/ 669 w 701"/>
              <a:gd name="T27" fmla="*/ 357 h 370"/>
              <a:gd name="T28" fmla="*/ 661 w 701"/>
              <a:gd name="T29" fmla="*/ 347 h 370"/>
              <a:gd name="T30" fmla="*/ 651 w 701"/>
              <a:gd name="T31" fmla="*/ 343 h 370"/>
              <a:gd name="T32" fmla="*/ 645 w 701"/>
              <a:gd name="T33" fmla="*/ 336 h 370"/>
              <a:gd name="T34" fmla="*/ 632 w 701"/>
              <a:gd name="T35" fmla="*/ 342 h 370"/>
              <a:gd name="T36" fmla="*/ 608 w 701"/>
              <a:gd name="T37" fmla="*/ 335 h 370"/>
              <a:gd name="T38" fmla="*/ 597 w 701"/>
              <a:gd name="T39" fmla="*/ 341 h 370"/>
              <a:gd name="T40" fmla="*/ 592 w 701"/>
              <a:gd name="T41" fmla="*/ 344 h 370"/>
              <a:gd name="T42" fmla="*/ 578 w 701"/>
              <a:gd name="T43" fmla="*/ 340 h 370"/>
              <a:gd name="T44" fmla="*/ 571 w 701"/>
              <a:gd name="T45" fmla="*/ 345 h 370"/>
              <a:gd name="T46" fmla="*/ 560 w 701"/>
              <a:gd name="T47" fmla="*/ 346 h 370"/>
              <a:gd name="T48" fmla="*/ 550 w 701"/>
              <a:gd name="T49" fmla="*/ 353 h 370"/>
              <a:gd name="T50" fmla="*/ 542 w 701"/>
              <a:gd name="T51" fmla="*/ 358 h 370"/>
              <a:gd name="T52" fmla="*/ 530 w 701"/>
              <a:gd name="T53" fmla="*/ 348 h 370"/>
              <a:gd name="T54" fmla="*/ 518 w 701"/>
              <a:gd name="T55" fmla="*/ 337 h 370"/>
              <a:gd name="T56" fmla="*/ 508 w 701"/>
              <a:gd name="T57" fmla="*/ 342 h 370"/>
              <a:gd name="T58" fmla="*/ 496 w 701"/>
              <a:gd name="T59" fmla="*/ 333 h 370"/>
              <a:gd name="T60" fmla="*/ 492 w 701"/>
              <a:gd name="T61" fmla="*/ 340 h 370"/>
              <a:gd name="T62" fmla="*/ 487 w 701"/>
              <a:gd name="T63" fmla="*/ 348 h 370"/>
              <a:gd name="T64" fmla="*/ 481 w 701"/>
              <a:gd name="T65" fmla="*/ 359 h 370"/>
              <a:gd name="T66" fmla="*/ 477 w 701"/>
              <a:gd name="T67" fmla="*/ 345 h 370"/>
              <a:gd name="T68" fmla="*/ 470 w 701"/>
              <a:gd name="T69" fmla="*/ 343 h 370"/>
              <a:gd name="T70" fmla="*/ 453 w 701"/>
              <a:gd name="T71" fmla="*/ 347 h 370"/>
              <a:gd name="T72" fmla="*/ 445 w 701"/>
              <a:gd name="T73" fmla="*/ 339 h 370"/>
              <a:gd name="T74" fmla="*/ 436 w 701"/>
              <a:gd name="T75" fmla="*/ 329 h 370"/>
              <a:gd name="T76" fmla="*/ 411 w 701"/>
              <a:gd name="T77" fmla="*/ 340 h 370"/>
              <a:gd name="T78" fmla="*/ 401 w 701"/>
              <a:gd name="T79" fmla="*/ 313 h 370"/>
              <a:gd name="T80" fmla="*/ 378 w 701"/>
              <a:gd name="T81" fmla="*/ 313 h 370"/>
              <a:gd name="T82" fmla="*/ 359 w 701"/>
              <a:gd name="T83" fmla="*/ 312 h 370"/>
              <a:gd name="T84" fmla="*/ 331 w 701"/>
              <a:gd name="T85" fmla="*/ 307 h 370"/>
              <a:gd name="T86" fmla="*/ 311 w 701"/>
              <a:gd name="T87" fmla="*/ 304 h 370"/>
              <a:gd name="T88" fmla="*/ 294 w 701"/>
              <a:gd name="T89" fmla="*/ 287 h 370"/>
              <a:gd name="T90" fmla="*/ 277 w 701"/>
              <a:gd name="T91" fmla="*/ 288 h 370"/>
              <a:gd name="T92" fmla="*/ 251 w 701"/>
              <a:gd name="T93" fmla="*/ 265 h 370"/>
              <a:gd name="T94" fmla="*/ 201 w 701"/>
              <a:gd name="T95" fmla="*/ 55 h 370"/>
              <a:gd name="T96" fmla="*/ 112 w 701"/>
              <a:gd name="T97" fmla="*/ 55 h 370"/>
              <a:gd name="T98" fmla="*/ 0 w 701"/>
              <a:gd name="T99" fmla="*/ 55 h 370"/>
              <a:gd name="T100" fmla="*/ 79 w 701"/>
              <a:gd name="T101" fmla="*/ 1 h 370"/>
              <a:gd name="T102" fmla="*/ 168 w 701"/>
              <a:gd name="T103" fmla="*/ 1 h 370"/>
              <a:gd name="T104" fmla="*/ 245 w 701"/>
              <a:gd name="T105" fmla="*/ 0 h 370"/>
              <a:gd name="T106" fmla="*/ 327 w 701"/>
              <a:gd name="T107" fmla="*/ 1 h 370"/>
              <a:gd name="T108" fmla="*/ 400 w 701"/>
              <a:gd name="T109" fmla="*/ 1 h 370"/>
              <a:gd name="T110" fmla="*/ 479 w 701"/>
              <a:gd name="T111" fmla="*/ 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01" h="370">
                <a:moveTo>
                  <a:pt x="479" y="1"/>
                </a:moveTo>
                <a:lnTo>
                  <a:pt x="511" y="1"/>
                </a:lnTo>
                <a:lnTo>
                  <a:pt x="530" y="1"/>
                </a:lnTo>
                <a:lnTo>
                  <a:pt x="573" y="1"/>
                </a:lnTo>
                <a:lnTo>
                  <a:pt x="576" y="1"/>
                </a:lnTo>
                <a:lnTo>
                  <a:pt x="590" y="1"/>
                </a:lnTo>
                <a:lnTo>
                  <a:pt x="612" y="1"/>
                </a:lnTo>
                <a:lnTo>
                  <a:pt x="621" y="1"/>
                </a:lnTo>
                <a:lnTo>
                  <a:pt x="649" y="1"/>
                </a:lnTo>
                <a:lnTo>
                  <a:pt x="654" y="1"/>
                </a:lnTo>
                <a:lnTo>
                  <a:pt x="686" y="1"/>
                </a:lnTo>
                <a:lnTo>
                  <a:pt x="686" y="55"/>
                </a:lnTo>
                <a:lnTo>
                  <a:pt x="690" y="92"/>
                </a:lnTo>
                <a:lnTo>
                  <a:pt x="691" y="99"/>
                </a:lnTo>
                <a:lnTo>
                  <a:pt x="696" y="136"/>
                </a:lnTo>
                <a:lnTo>
                  <a:pt x="698" y="149"/>
                </a:lnTo>
                <a:lnTo>
                  <a:pt x="701" y="175"/>
                </a:lnTo>
                <a:lnTo>
                  <a:pt x="701" y="177"/>
                </a:lnTo>
                <a:lnTo>
                  <a:pt x="700" y="226"/>
                </a:lnTo>
                <a:lnTo>
                  <a:pt x="699" y="249"/>
                </a:lnTo>
                <a:lnTo>
                  <a:pt x="699" y="273"/>
                </a:lnTo>
                <a:lnTo>
                  <a:pt x="698" y="307"/>
                </a:lnTo>
                <a:lnTo>
                  <a:pt x="697" y="335"/>
                </a:lnTo>
                <a:lnTo>
                  <a:pt x="697" y="368"/>
                </a:lnTo>
                <a:lnTo>
                  <a:pt x="694" y="370"/>
                </a:lnTo>
                <a:lnTo>
                  <a:pt x="694" y="367"/>
                </a:lnTo>
                <a:lnTo>
                  <a:pt x="690" y="369"/>
                </a:lnTo>
                <a:lnTo>
                  <a:pt x="692" y="366"/>
                </a:lnTo>
                <a:lnTo>
                  <a:pt x="688" y="367"/>
                </a:lnTo>
                <a:lnTo>
                  <a:pt x="690" y="365"/>
                </a:lnTo>
                <a:lnTo>
                  <a:pt x="688" y="362"/>
                </a:lnTo>
                <a:lnTo>
                  <a:pt x="688" y="365"/>
                </a:lnTo>
                <a:lnTo>
                  <a:pt x="685" y="363"/>
                </a:lnTo>
                <a:lnTo>
                  <a:pt x="682" y="365"/>
                </a:lnTo>
                <a:lnTo>
                  <a:pt x="684" y="362"/>
                </a:lnTo>
                <a:lnTo>
                  <a:pt x="675" y="361"/>
                </a:lnTo>
                <a:lnTo>
                  <a:pt x="676" y="358"/>
                </a:lnTo>
                <a:lnTo>
                  <a:pt x="673" y="358"/>
                </a:lnTo>
                <a:lnTo>
                  <a:pt x="674" y="354"/>
                </a:lnTo>
                <a:lnTo>
                  <a:pt x="671" y="357"/>
                </a:lnTo>
                <a:lnTo>
                  <a:pt x="669" y="353"/>
                </a:lnTo>
                <a:lnTo>
                  <a:pt x="669" y="357"/>
                </a:lnTo>
                <a:lnTo>
                  <a:pt x="665" y="356"/>
                </a:lnTo>
                <a:lnTo>
                  <a:pt x="661" y="351"/>
                </a:lnTo>
                <a:lnTo>
                  <a:pt x="661" y="347"/>
                </a:lnTo>
                <a:lnTo>
                  <a:pt x="659" y="349"/>
                </a:lnTo>
                <a:lnTo>
                  <a:pt x="657" y="343"/>
                </a:lnTo>
                <a:lnTo>
                  <a:pt x="651" y="343"/>
                </a:lnTo>
                <a:lnTo>
                  <a:pt x="648" y="337"/>
                </a:lnTo>
                <a:lnTo>
                  <a:pt x="645" y="338"/>
                </a:lnTo>
                <a:lnTo>
                  <a:pt x="645" y="336"/>
                </a:lnTo>
                <a:lnTo>
                  <a:pt x="641" y="335"/>
                </a:lnTo>
                <a:lnTo>
                  <a:pt x="636" y="332"/>
                </a:lnTo>
                <a:lnTo>
                  <a:pt x="632" y="342"/>
                </a:lnTo>
                <a:lnTo>
                  <a:pt x="629" y="341"/>
                </a:lnTo>
                <a:lnTo>
                  <a:pt x="610" y="341"/>
                </a:lnTo>
                <a:lnTo>
                  <a:pt x="608" y="335"/>
                </a:lnTo>
                <a:lnTo>
                  <a:pt x="605" y="335"/>
                </a:lnTo>
                <a:lnTo>
                  <a:pt x="605" y="337"/>
                </a:lnTo>
                <a:lnTo>
                  <a:pt x="597" y="341"/>
                </a:lnTo>
                <a:lnTo>
                  <a:pt x="593" y="339"/>
                </a:lnTo>
                <a:lnTo>
                  <a:pt x="592" y="342"/>
                </a:lnTo>
                <a:lnTo>
                  <a:pt x="592" y="344"/>
                </a:lnTo>
                <a:lnTo>
                  <a:pt x="588" y="343"/>
                </a:lnTo>
                <a:lnTo>
                  <a:pt x="585" y="346"/>
                </a:lnTo>
                <a:lnTo>
                  <a:pt x="578" y="340"/>
                </a:lnTo>
                <a:lnTo>
                  <a:pt x="577" y="343"/>
                </a:lnTo>
                <a:lnTo>
                  <a:pt x="573" y="342"/>
                </a:lnTo>
                <a:lnTo>
                  <a:pt x="571" y="345"/>
                </a:lnTo>
                <a:lnTo>
                  <a:pt x="571" y="344"/>
                </a:lnTo>
                <a:lnTo>
                  <a:pt x="569" y="346"/>
                </a:lnTo>
                <a:lnTo>
                  <a:pt x="560" y="346"/>
                </a:lnTo>
                <a:lnTo>
                  <a:pt x="558" y="354"/>
                </a:lnTo>
                <a:lnTo>
                  <a:pt x="554" y="355"/>
                </a:lnTo>
                <a:lnTo>
                  <a:pt x="550" y="353"/>
                </a:lnTo>
                <a:lnTo>
                  <a:pt x="546" y="361"/>
                </a:lnTo>
                <a:lnTo>
                  <a:pt x="544" y="362"/>
                </a:lnTo>
                <a:lnTo>
                  <a:pt x="542" y="358"/>
                </a:lnTo>
                <a:lnTo>
                  <a:pt x="538" y="352"/>
                </a:lnTo>
                <a:lnTo>
                  <a:pt x="532" y="353"/>
                </a:lnTo>
                <a:lnTo>
                  <a:pt x="530" y="348"/>
                </a:lnTo>
                <a:lnTo>
                  <a:pt x="521" y="345"/>
                </a:lnTo>
                <a:lnTo>
                  <a:pt x="524" y="339"/>
                </a:lnTo>
                <a:lnTo>
                  <a:pt x="518" y="337"/>
                </a:lnTo>
                <a:lnTo>
                  <a:pt x="515" y="346"/>
                </a:lnTo>
                <a:lnTo>
                  <a:pt x="510" y="347"/>
                </a:lnTo>
                <a:lnTo>
                  <a:pt x="508" y="342"/>
                </a:lnTo>
                <a:lnTo>
                  <a:pt x="501" y="344"/>
                </a:lnTo>
                <a:lnTo>
                  <a:pt x="498" y="333"/>
                </a:lnTo>
                <a:lnTo>
                  <a:pt x="496" y="333"/>
                </a:lnTo>
                <a:lnTo>
                  <a:pt x="495" y="334"/>
                </a:lnTo>
                <a:lnTo>
                  <a:pt x="491" y="334"/>
                </a:lnTo>
                <a:lnTo>
                  <a:pt x="492" y="340"/>
                </a:lnTo>
                <a:lnTo>
                  <a:pt x="489" y="345"/>
                </a:lnTo>
                <a:lnTo>
                  <a:pt x="484" y="344"/>
                </a:lnTo>
                <a:lnTo>
                  <a:pt x="487" y="348"/>
                </a:lnTo>
                <a:lnTo>
                  <a:pt x="483" y="350"/>
                </a:lnTo>
                <a:lnTo>
                  <a:pt x="484" y="356"/>
                </a:lnTo>
                <a:lnTo>
                  <a:pt x="481" y="359"/>
                </a:lnTo>
                <a:lnTo>
                  <a:pt x="475" y="354"/>
                </a:lnTo>
                <a:lnTo>
                  <a:pt x="474" y="348"/>
                </a:lnTo>
                <a:lnTo>
                  <a:pt x="477" y="345"/>
                </a:lnTo>
                <a:lnTo>
                  <a:pt x="474" y="338"/>
                </a:lnTo>
                <a:lnTo>
                  <a:pt x="471" y="338"/>
                </a:lnTo>
                <a:lnTo>
                  <a:pt x="470" y="343"/>
                </a:lnTo>
                <a:lnTo>
                  <a:pt x="465" y="340"/>
                </a:lnTo>
                <a:lnTo>
                  <a:pt x="460" y="348"/>
                </a:lnTo>
                <a:lnTo>
                  <a:pt x="453" y="347"/>
                </a:lnTo>
                <a:lnTo>
                  <a:pt x="454" y="340"/>
                </a:lnTo>
                <a:lnTo>
                  <a:pt x="451" y="337"/>
                </a:lnTo>
                <a:lnTo>
                  <a:pt x="445" y="339"/>
                </a:lnTo>
                <a:lnTo>
                  <a:pt x="442" y="338"/>
                </a:lnTo>
                <a:lnTo>
                  <a:pt x="442" y="333"/>
                </a:lnTo>
                <a:lnTo>
                  <a:pt x="436" y="329"/>
                </a:lnTo>
                <a:lnTo>
                  <a:pt x="422" y="344"/>
                </a:lnTo>
                <a:lnTo>
                  <a:pt x="419" y="344"/>
                </a:lnTo>
                <a:lnTo>
                  <a:pt x="411" y="340"/>
                </a:lnTo>
                <a:lnTo>
                  <a:pt x="413" y="329"/>
                </a:lnTo>
                <a:lnTo>
                  <a:pt x="402" y="327"/>
                </a:lnTo>
                <a:lnTo>
                  <a:pt x="401" y="313"/>
                </a:lnTo>
                <a:lnTo>
                  <a:pt x="398" y="313"/>
                </a:lnTo>
                <a:lnTo>
                  <a:pt x="395" y="316"/>
                </a:lnTo>
                <a:lnTo>
                  <a:pt x="378" y="313"/>
                </a:lnTo>
                <a:lnTo>
                  <a:pt x="374" y="320"/>
                </a:lnTo>
                <a:lnTo>
                  <a:pt x="369" y="321"/>
                </a:lnTo>
                <a:lnTo>
                  <a:pt x="359" y="312"/>
                </a:lnTo>
                <a:lnTo>
                  <a:pt x="348" y="316"/>
                </a:lnTo>
                <a:lnTo>
                  <a:pt x="336" y="312"/>
                </a:lnTo>
                <a:lnTo>
                  <a:pt x="331" y="307"/>
                </a:lnTo>
                <a:lnTo>
                  <a:pt x="327" y="306"/>
                </a:lnTo>
                <a:lnTo>
                  <a:pt x="317" y="307"/>
                </a:lnTo>
                <a:lnTo>
                  <a:pt x="311" y="304"/>
                </a:lnTo>
                <a:lnTo>
                  <a:pt x="310" y="292"/>
                </a:lnTo>
                <a:lnTo>
                  <a:pt x="297" y="279"/>
                </a:lnTo>
                <a:lnTo>
                  <a:pt x="294" y="287"/>
                </a:lnTo>
                <a:lnTo>
                  <a:pt x="288" y="285"/>
                </a:lnTo>
                <a:lnTo>
                  <a:pt x="280" y="283"/>
                </a:lnTo>
                <a:lnTo>
                  <a:pt x="277" y="288"/>
                </a:lnTo>
                <a:lnTo>
                  <a:pt x="269" y="286"/>
                </a:lnTo>
                <a:lnTo>
                  <a:pt x="258" y="273"/>
                </a:lnTo>
                <a:lnTo>
                  <a:pt x="251" y="265"/>
                </a:lnTo>
                <a:lnTo>
                  <a:pt x="245" y="267"/>
                </a:lnTo>
                <a:lnTo>
                  <a:pt x="245" y="55"/>
                </a:lnTo>
                <a:lnTo>
                  <a:pt x="201" y="55"/>
                </a:lnTo>
                <a:lnTo>
                  <a:pt x="167" y="55"/>
                </a:lnTo>
                <a:lnTo>
                  <a:pt x="157" y="55"/>
                </a:lnTo>
                <a:lnTo>
                  <a:pt x="112" y="55"/>
                </a:lnTo>
                <a:lnTo>
                  <a:pt x="79" y="55"/>
                </a:lnTo>
                <a:lnTo>
                  <a:pt x="68" y="55"/>
                </a:lnTo>
                <a:lnTo>
                  <a:pt x="0" y="55"/>
                </a:lnTo>
                <a:lnTo>
                  <a:pt x="0" y="1"/>
                </a:lnTo>
                <a:lnTo>
                  <a:pt x="78" y="1"/>
                </a:lnTo>
                <a:lnTo>
                  <a:pt x="79" y="1"/>
                </a:lnTo>
                <a:lnTo>
                  <a:pt x="118" y="1"/>
                </a:lnTo>
                <a:lnTo>
                  <a:pt x="158" y="1"/>
                </a:lnTo>
                <a:lnTo>
                  <a:pt x="168" y="1"/>
                </a:lnTo>
                <a:lnTo>
                  <a:pt x="194" y="1"/>
                </a:lnTo>
                <a:lnTo>
                  <a:pt x="238" y="0"/>
                </a:lnTo>
                <a:lnTo>
                  <a:pt x="245" y="0"/>
                </a:lnTo>
                <a:lnTo>
                  <a:pt x="283" y="1"/>
                </a:lnTo>
                <a:lnTo>
                  <a:pt x="290" y="1"/>
                </a:lnTo>
                <a:lnTo>
                  <a:pt x="327" y="1"/>
                </a:lnTo>
                <a:lnTo>
                  <a:pt x="364" y="1"/>
                </a:lnTo>
                <a:lnTo>
                  <a:pt x="381" y="1"/>
                </a:lnTo>
                <a:lnTo>
                  <a:pt x="400" y="1"/>
                </a:lnTo>
                <a:lnTo>
                  <a:pt x="425" y="1"/>
                </a:lnTo>
                <a:lnTo>
                  <a:pt x="453" y="1"/>
                </a:lnTo>
                <a:lnTo>
                  <a:pt x="479" y="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3" name="Freeform 96"/>
          <p:cNvSpPr>
            <a:spLocks/>
          </p:cNvSpPr>
          <p:nvPr/>
        </p:nvSpPr>
        <p:spPr bwMode="auto">
          <a:xfrm>
            <a:off x="4669155" y="2639828"/>
            <a:ext cx="1012825" cy="712470"/>
          </a:xfrm>
          <a:custGeom>
            <a:avLst/>
            <a:gdLst>
              <a:gd name="T0" fmla="*/ 276 w 665"/>
              <a:gd name="T1" fmla="*/ 65 h 467"/>
              <a:gd name="T2" fmla="*/ 289 w 665"/>
              <a:gd name="T3" fmla="*/ 67 h 467"/>
              <a:gd name="T4" fmla="*/ 302 w 665"/>
              <a:gd name="T5" fmla="*/ 68 h 467"/>
              <a:gd name="T6" fmla="*/ 327 w 665"/>
              <a:gd name="T7" fmla="*/ 57 h 467"/>
              <a:gd name="T8" fmla="*/ 359 w 665"/>
              <a:gd name="T9" fmla="*/ 59 h 467"/>
              <a:gd name="T10" fmla="*/ 376 w 665"/>
              <a:gd name="T11" fmla="*/ 50 h 467"/>
              <a:gd name="T12" fmla="*/ 403 w 665"/>
              <a:gd name="T13" fmla="*/ 45 h 467"/>
              <a:gd name="T14" fmla="*/ 422 w 665"/>
              <a:gd name="T15" fmla="*/ 38 h 467"/>
              <a:gd name="T16" fmla="*/ 447 w 665"/>
              <a:gd name="T17" fmla="*/ 37 h 467"/>
              <a:gd name="T18" fmla="*/ 540 w 665"/>
              <a:gd name="T19" fmla="*/ 29 h 467"/>
              <a:gd name="T20" fmla="*/ 572 w 665"/>
              <a:gd name="T21" fmla="*/ 30 h 467"/>
              <a:gd name="T22" fmla="*/ 628 w 665"/>
              <a:gd name="T23" fmla="*/ 30 h 467"/>
              <a:gd name="T24" fmla="*/ 640 w 665"/>
              <a:gd name="T25" fmla="*/ 49 h 467"/>
              <a:gd name="T26" fmla="*/ 649 w 665"/>
              <a:gd name="T27" fmla="*/ 53 h 467"/>
              <a:gd name="T28" fmla="*/ 665 w 665"/>
              <a:gd name="T29" fmla="*/ 72 h 467"/>
              <a:gd name="T30" fmla="*/ 647 w 665"/>
              <a:gd name="T31" fmla="*/ 109 h 467"/>
              <a:gd name="T32" fmla="*/ 639 w 665"/>
              <a:gd name="T33" fmla="*/ 130 h 467"/>
              <a:gd name="T34" fmla="*/ 635 w 665"/>
              <a:gd name="T35" fmla="*/ 146 h 467"/>
              <a:gd name="T36" fmla="*/ 627 w 665"/>
              <a:gd name="T37" fmla="*/ 162 h 467"/>
              <a:gd name="T38" fmla="*/ 609 w 665"/>
              <a:gd name="T39" fmla="*/ 189 h 467"/>
              <a:gd name="T40" fmla="*/ 602 w 665"/>
              <a:gd name="T41" fmla="*/ 205 h 467"/>
              <a:gd name="T42" fmla="*/ 604 w 665"/>
              <a:gd name="T43" fmla="*/ 214 h 467"/>
              <a:gd name="T44" fmla="*/ 607 w 665"/>
              <a:gd name="T45" fmla="*/ 219 h 467"/>
              <a:gd name="T46" fmla="*/ 617 w 665"/>
              <a:gd name="T47" fmla="*/ 222 h 467"/>
              <a:gd name="T48" fmla="*/ 624 w 665"/>
              <a:gd name="T49" fmla="*/ 226 h 467"/>
              <a:gd name="T50" fmla="*/ 630 w 665"/>
              <a:gd name="T51" fmla="*/ 231 h 467"/>
              <a:gd name="T52" fmla="*/ 627 w 665"/>
              <a:gd name="T53" fmla="*/ 249 h 467"/>
              <a:gd name="T54" fmla="*/ 623 w 665"/>
              <a:gd name="T55" fmla="*/ 261 h 467"/>
              <a:gd name="T56" fmla="*/ 619 w 665"/>
              <a:gd name="T57" fmla="*/ 466 h 467"/>
              <a:gd name="T58" fmla="*/ 431 w 665"/>
              <a:gd name="T59" fmla="*/ 467 h 467"/>
              <a:gd name="T60" fmla="*/ 376 w 665"/>
              <a:gd name="T61" fmla="*/ 467 h 467"/>
              <a:gd name="T62" fmla="*/ 257 w 665"/>
              <a:gd name="T63" fmla="*/ 466 h 467"/>
              <a:gd name="T64" fmla="*/ 111 w 665"/>
              <a:gd name="T65" fmla="*/ 465 h 467"/>
              <a:gd name="T66" fmla="*/ 63 w 665"/>
              <a:gd name="T67" fmla="*/ 466 h 467"/>
              <a:gd name="T68" fmla="*/ 19 w 665"/>
              <a:gd name="T69" fmla="*/ 455 h 467"/>
              <a:gd name="T70" fmla="*/ 13 w 665"/>
              <a:gd name="T71" fmla="*/ 431 h 467"/>
              <a:gd name="T72" fmla="*/ 16 w 665"/>
              <a:gd name="T73" fmla="*/ 404 h 467"/>
              <a:gd name="T74" fmla="*/ 10 w 665"/>
              <a:gd name="T75" fmla="*/ 386 h 467"/>
              <a:gd name="T76" fmla="*/ 4 w 665"/>
              <a:gd name="T77" fmla="*/ 376 h 467"/>
              <a:gd name="T78" fmla="*/ 9 w 665"/>
              <a:gd name="T79" fmla="*/ 362 h 467"/>
              <a:gd name="T80" fmla="*/ 15 w 665"/>
              <a:gd name="T81" fmla="*/ 322 h 467"/>
              <a:gd name="T82" fmla="*/ 31 w 665"/>
              <a:gd name="T83" fmla="*/ 290 h 467"/>
              <a:gd name="T84" fmla="*/ 39 w 665"/>
              <a:gd name="T85" fmla="*/ 218 h 467"/>
              <a:gd name="T86" fmla="*/ 42 w 665"/>
              <a:gd name="T87" fmla="*/ 161 h 467"/>
              <a:gd name="T88" fmla="*/ 51 w 665"/>
              <a:gd name="T89" fmla="*/ 121 h 467"/>
              <a:gd name="T90" fmla="*/ 48 w 665"/>
              <a:gd name="T91" fmla="*/ 102 h 467"/>
              <a:gd name="T92" fmla="*/ 50 w 665"/>
              <a:gd name="T93" fmla="*/ 84 h 467"/>
              <a:gd name="T94" fmla="*/ 54 w 665"/>
              <a:gd name="T95" fmla="*/ 66 h 467"/>
              <a:gd name="T96" fmla="*/ 51 w 665"/>
              <a:gd name="T97" fmla="*/ 40 h 467"/>
              <a:gd name="T98" fmla="*/ 55 w 665"/>
              <a:gd name="T99" fmla="*/ 28 h 467"/>
              <a:gd name="T100" fmla="*/ 47 w 665"/>
              <a:gd name="T101" fmla="*/ 4 h 467"/>
              <a:gd name="T102" fmla="*/ 59 w 665"/>
              <a:gd name="T103" fmla="*/ 9 h 467"/>
              <a:gd name="T104" fmla="*/ 76 w 665"/>
              <a:gd name="T105" fmla="*/ 1 h 467"/>
              <a:gd name="T106" fmla="*/ 95 w 665"/>
              <a:gd name="T107" fmla="*/ 4 h 467"/>
              <a:gd name="T108" fmla="*/ 100 w 665"/>
              <a:gd name="T109" fmla="*/ 13 h 467"/>
              <a:gd name="T110" fmla="*/ 121 w 665"/>
              <a:gd name="T111" fmla="*/ 9 h 467"/>
              <a:gd name="T112" fmla="*/ 145 w 665"/>
              <a:gd name="T113" fmla="*/ 34 h 467"/>
              <a:gd name="T114" fmla="*/ 150 w 665"/>
              <a:gd name="T115" fmla="*/ 58 h 467"/>
              <a:gd name="T116" fmla="*/ 157 w 665"/>
              <a:gd name="T117" fmla="*/ 71 h 467"/>
              <a:gd name="T118" fmla="*/ 219 w 665"/>
              <a:gd name="T119" fmla="*/ 68 h 467"/>
              <a:gd name="T120" fmla="*/ 228 w 665"/>
              <a:gd name="T121" fmla="*/ 61 h 467"/>
              <a:gd name="T122" fmla="*/ 251 w 665"/>
              <a:gd name="T123" fmla="*/ 59 h 467"/>
              <a:gd name="T124" fmla="*/ 266 w 665"/>
              <a:gd name="T125" fmla="*/ 62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65" h="467">
                <a:moveTo>
                  <a:pt x="266" y="62"/>
                </a:moveTo>
                <a:lnTo>
                  <a:pt x="276" y="65"/>
                </a:lnTo>
                <a:lnTo>
                  <a:pt x="279" y="72"/>
                </a:lnTo>
                <a:lnTo>
                  <a:pt x="289" y="67"/>
                </a:lnTo>
                <a:lnTo>
                  <a:pt x="301" y="69"/>
                </a:lnTo>
                <a:lnTo>
                  <a:pt x="302" y="68"/>
                </a:lnTo>
                <a:lnTo>
                  <a:pt x="322" y="58"/>
                </a:lnTo>
                <a:lnTo>
                  <a:pt x="327" y="57"/>
                </a:lnTo>
                <a:lnTo>
                  <a:pt x="335" y="62"/>
                </a:lnTo>
                <a:lnTo>
                  <a:pt x="359" y="59"/>
                </a:lnTo>
                <a:lnTo>
                  <a:pt x="362" y="55"/>
                </a:lnTo>
                <a:lnTo>
                  <a:pt x="376" y="50"/>
                </a:lnTo>
                <a:lnTo>
                  <a:pt x="387" y="47"/>
                </a:lnTo>
                <a:lnTo>
                  <a:pt x="403" y="45"/>
                </a:lnTo>
                <a:lnTo>
                  <a:pt x="411" y="38"/>
                </a:lnTo>
                <a:lnTo>
                  <a:pt x="422" y="38"/>
                </a:lnTo>
                <a:lnTo>
                  <a:pt x="437" y="36"/>
                </a:lnTo>
                <a:lnTo>
                  <a:pt x="447" y="37"/>
                </a:lnTo>
                <a:lnTo>
                  <a:pt x="459" y="29"/>
                </a:lnTo>
                <a:lnTo>
                  <a:pt x="540" y="29"/>
                </a:lnTo>
                <a:lnTo>
                  <a:pt x="541" y="29"/>
                </a:lnTo>
                <a:lnTo>
                  <a:pt x="572" y="30"/>
                </a:lnTo>
                <a:lnTo>
                  <a:pt x="582" y="30"/>
                </a:lnTo>
                <a:lnTo>
                  <a:pt x="628" y="30"/>
                </a:lnTo>
                <a:lnTo>
                  <a:pt x="638" y="45"/>
                </a:lnTo>
                <a:lnTo>
                  <a:pt x="640" y="49"/>
                </a:lnTo>
                <a:lnTo>
                  <a:pt x="645" y="48"/>
                </a:lnTo>
                <a:lnTo>
                  <a:pt x="649" y="53"/>
                </a:lnTo>
                <a:lnTo>
                  <a:pt x="658" y="56"/>
                </a:lnTo>
                <a:lnTo>
                  <a:pt x="665" y="72"/>
                </a:lnTo>
                <a:lnTo>
                  <a:pt x="648" y="104"/>
                </a:lnTo>
                <a:lnTo>
                  <a:pt x="647" y="109"/>
                </a:lnTo>
                <a:lnTo>
                  <a:pt x="640" y="127"/>
                </a:lnTo>
                <a:lnTo>
                  <a:pt x="639" y="130"/>
                </a:lnTo>
                <a:lnTo>
                  <a:pt x="634" y="136"/>
                </a:lnTo>
                <a:lnTo>
                  <a:pt x="635" y="146"/>
                </a:lnTo>
                <a:lnTo>
                  <a:pt x="629" y="156"/>
                </a:lnTo>
                <a:lnTo>
                  <a:pt x="627" y="162"/>
                </a:lnTo>
                <a:lnTo>
                  <a:pt x="616" y="168"/>
                </a:lnTo>
                <a:lnTo>
                  <a:pt x="609" y="189"/>
                </a:lnTo>
                <a:lnTo>
                  <a:pt x="603" y="195"/>
                </a:lnTo>
                <a:lnTo>
                  <a:pt x="602" y="205"/>
                </a:lnTo>
                <a:lnTo>
                  <a:pt x="606" y="211"/>
                </a:lnTo>
                <a:lnTo>
                  <a:pt x="604" y="214"/>
                </a:lnTo>
                <a:lnTo>
                  <a:pt x="603" y="215"/>
                </a:lnTo>
                <a:lnTo>
                  <a:pt x="607" y="219"/>
                </a:lnTo>
                <a:lnTo>
                  <a:pt x="613" y="217"/>
                </a:lnTo>
                <a:lnTo>
                  <a:pt x="617" y="222"/>
                </a:lnTo>
                <a:lnTo>
                  <a:pt x="623" y="221"/>
                </a:lnTo>
                <a:lnTo>
                  <a:pt x="624" y="226"/>
                </a:lnTo>
                <a:lnTo>
                  <a:pt x="629" y="228"/>
                </a:lnTo>
                <a:lnTo>
                  <a:pt x="630" y="231"/>
                </a:lnTo>
                <a:lnTo>
                  <a:pt x="623" y="238"/>
                </a:lnTo>
                <a:lnTo>
                  <a:pt x="627" y="249"/>
                </a:lnTo>
                <a:lnTo>
                  <a:pt x="623" y="252"/>
                </a:lnTo>
                <a:lnTo>
                  <a:pt x="623" y="261"/>
                </a:lnTo>
                <a:lnTo>
                  <a:pt x="619" y="266"/>
                </a:lnTo>
                <a:lnTo>
                  <a:pt x="619" y="466"/>
                </a:lnTo>
                <a:lnTo>
                  <a:pt x="523" y="466"/>
                </a:lnTo>
                <a:lnTo>
                  <a:pt x="431" y="467"/>
                </a:lnTo>
                <a:lnTo>
                  <a:pt x="428" y="467"/>
                </a:lnTo>
                <a:lnTo>
                  <a:pt x="376" y="467"/>
                </a:lnTo>
                <a:lnTo>
                  <a:pt x="304" y="467"/>
                </a:lnTo>
                <a:lnTo>
                  <a:pt x="257" y="466"/>
                </a:lnTo>
                <a:lnTo>
                  <a:pt x="188" y="465"/>
                </a:lnTo>
                <a:lnTo>
                  <a:pt x="111" y="465"/>
                </a:lnTo>
                <a:lnTo>
                  <a:pt x="88" y="466"/>
                </a:lnTo>
                <a:lnTo>
                  <a:pt x="63" y="466"/>
                </a:lnTo>
                <a:lnTo>
                  <a:pt x="31" y="466"/>
                </a:lnTo>
                <a:lnTo>
                  <a:pt x="19" y="455"/>
                </a:lnTo>
                <a:lnTo>
                  <a:pt x="18" y="446"/>
                </a:lnTo>
                <a:lnTo>
                  <a:pt x="13" y="431"/>
                </a:lnTo>
                <a:lnTo>
                  <a:pt x="13" y="414"/>
                </a:lnTo>
                <a:lnTo>
                  <a:pt x="16" y="404"/>
                </a:lnTo>
                <a:lnTo>
                  <a:pt x="15" y="395"/>
                </a:lnTo>
                <a:lnTo>
                  <a:pt x="10" y="386"/>
                </a:lnTo>
                <a:lnTo>
                  <a:pt x="7" y="386"/>
                </a:lnTo>
                <a:lnTo>
                  <a:pt x="4" y="376"/>
                </a:lnTo>
                <a:lnTo>
                  <a:pt x="0" y="375"/>
                </a:lnTo>
                <a:lnTo>
                  <a:pt x="9" y="362"/>
                </a:lnTo>
                <a:lnTo>
                  <a:pt x="17" y="327"/>
                </a:lnTo>
                <a:lnTo>
                  <a:pt x="15" y="322"/>
                </a:lnTo>
                <a:lnTo>
                  <a:pt x="22" y="315"/>
                </a:lnTo>
                <a:lnTo>
                  <a:pt x="31" y="290"/>
                </a:lnTo>
                <a:lnTo>
                  <a:pt x="35" y="263"/>
                </a:lnTo>
                <a:lnTo>
                  <a:pt x="39" y="218"/>
                </a:lnTo>
                <a:lnTo>
                  <a:pt x="44" y="175"/>
                </a:lnTo>
                <a:lnTo>
                  <a:pt x="42" y="161"/>
                </a:lnTo>
                <a:lnTo>
                  <a:pt x="47" y="134"/>
                </a:lnTo>
                <a:lnTo>
                  <a:pt x="51" y="121"/>
                </a:lnTo>
                <a:lnTo>
                  <a:pt x="51" y="104"/>
                </a:lnTo>
                <a:lnTo>
                  <a:pt x="48" y="102"/>
                </a:lnTo>
                <a:lnTo>
                  <a:pt x="51" y="96"/>
                </a:lnTo>
                <a:lnTo>
                  <a:pt x="50" y="84"/>
                </a:lnTo>
                <a:lnTo>
                  <a:pt x="53" y="78"/>
                </a:lnTo>
                <a:lnTo>
                  <a:pt x="54" y="66"/>
                </a:lnTo>
                <a:lnTo>
                  <a:pt x="51" y="53"/>
                </a:lnTo>
                <a:lnTo>
                  <a:pt x="51" y="40"/>
                </a:lnTo>
                <a:lnTo>
                  <a:pt x="49" y="35"/>
                </a:lnTo>
                <a:lnTo>
                  <a:pt x="55" y="28"/>
                </a:lnTo>
                <a:lnTo>
                  <a:pt x="53" y="16"/>
                </a:lnTo>
                <a:lnTo>
                  <a:pt x="47" y="4"/>
                </a:lnTo>
                <a:lnTo>
                  <a:pt x="57" y="11"/>
                </a:lnTo>
                <a:lnTo>
                  <a:pt x="59" y="9"/>
                </a:lnTo>
                <a:lnTo>
                  <a:pt x="77" y="6"/>
                </a:lnTo>
                <a:lnTo>
                  <a:pt x="76" y="1"/>
                </a:lnTo>
                <a:lnTo>
                  <a:pt x="91" y="0"/>
                </a:lnTo>
                <a:lnTo>
                  <a:pt x="95" y="4"/>
                </a:lnTo>
                <a:lnTo>
                  <a:pt x="95" y="10"/>
                </a:lnTo>
                <a:lnTo>
                  <a:pt x="100" y="13"/>
                </a:lnTo>
                <a:lnTo>
                  <a:pt x="113" y="11"/>
                </a:lnTo>
                <a:lnTo>
                  <a:pt x="121" y="9"/>
                </a:lnTo>
                <a:lnTo>
                  <a:pt x="138" y="20"/>
                </a:lnTo>
                <a:lnTo>
                  <a:pt x="145" y="34"/>
                </a:lnTo>
                <a:lnTo>
                  <a:pt x="148" y="46"/>
                </a:lnTo>
                <a:lnTo>
                  <a:pt x="150" y="58"/>
                </a:lnTo>
                <a:lnTo>
                  <a:pt x="150" y="67"/>
                </a:lnTo>
                <a:lnTo>
                  <a:pt x="157" y="71"/>
                </a:lnTo>
                <a:lnTo>
                  <a:pt x="192" y="79"/>
                </a:lnTo>
                <a:lnTo>
                  <a:pt x="219" y="68"/>
                </a:lnTo>
                <a:lnTo>
                  <a:pt x="220" y="67"/>
                </a:lnTo>
                <a:lnTo>
                  <a:pt x="228" y="61"/>
                </a:lnTo>
                <a:lnTo>
                  <a:pt x="236" y="63"/>
                </a:lnTo>
                <a:lnTo>
                  <a:pt x="251" y="59"/>
                </a:lnTo>
                <a:lnTo>
                  <a:pt x="258" y="62"/>
                </a:lnTo>
                <a:lnTo>
                  <a:pt x="266" y="62"/>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4" name="Freeform 97"/>
          <p:cNvSpPr>
            <a:spLocks/>
          </p:cNvSpPr>
          <p:nvPr/>
        </p:nvSpPr>
        <p:spPr bwMode="auto">
          <a:xfrm>
            <a:off x="10162857" y="3306896"/>
            <a:ext cx="724693" cy="424339"/>
          </a:xfrm>
          <a:custGeom>
            <a:avLst/>
            <a:gdLst>
              <a:gd name="T0" fmla="*/ 198 w 476"/>
              <a:gd name="T1" fmla="*/ 278 h 278"/>
              <a:gd name="T2" fmla="*/ 175 w 476"/>
              <a:gd name="T3" fmla="*/ 278 h 278"/>
              <a:gd name="T4" fmla="*/ 131 w 476"/>
              <a:gd name="T5" fmla="*/ 277 h 278"/>
              <a:gd name="T6" fmla="*/ 85 w 476"/>
              <a:gd name="T7" fmla="*/ 278 h 278"/>
              <a:gd name="T8" fmla="*/ 49 w 476"/>
              <a:gd name="T9" fmla="*/ 278 h 278"/>
              <a:gd name="T10" fmla="*/ 0 w 476"/>
              <a:gd name="T11" fmla="*/ 278 h 278"/>
              <a:gd name="T12" fmla="*/ 27 w 476"/>
              <a:gd name="T13" fmla="*/ 19 h 278"/>
              <a:gd name="T14" fmla="*/ 38 w 476"/>
              <a:gd name="T15" fmla="*/ 13 h 278"/>
              <a:gd name="T16" fmla="*/ 62 w 476"/>
              <a:gd name="T17" fmla="*/ 29 h 278"/>
              <a:gd name="T18" fmla="*/ 119 w 476"/>
              <a:gd name="T19" fmla="*/ 29 h 278"/>
              <a:gd name="T20" fmla="*/ 180 w 476"/>
              <a:gd name="T21" fmla="*/ 29 h 278"/>
              <a:gd name="T22" fmla="*/ 226 w 476"/>
              <a:gd name="T23" fmla="*/ 29 h 278"/>
              <a:gd name="T24" fmla="*/ 290 w 476"/>
              <a:gd name="T25" fmla="*/ 29 h 278"/>
              <a:gd name="T26" fmla="*/ 324 w 476"/>
              <a:gd name="T27" fmla="*/ 29 h 278"/>
              <a:gd name="T28" fmla="*/ 361 w 476"/>
              <a:gd name="T29" fmla="*/ 29 h 278"/>
              <a:gd name="T30" fmla="*/ 419 w 476"/>
              <a:gd name="T31" fmla="*/ 29 h 278"/>
              <a:gd name="T32" fmla="*/ 430 w 476"/>
              <a:gd name="T33" fmla="*/ 44 h 278"/>
              <a:gd name="T34" fmla="*/ 439 w 476"/>
              <a:gd name="T35" fmla="*/ 46 h 278"/>
              <a:gd name="T36" fmla="*/ 443 w 476"/>
              <a:gd name="T37" fmla="*/ 54 h 278"/>
              <a:gd name="T38" fmla="*/ 448 w 476"/>
              <a:gd name="T39" fmla="*/ 71 h 278"/>
              <a:gd name="T40" fmla="*/ 453 w 476"/>
              <a:gd name="T41" fmla="*/ 86 h 278"/>
              <a:gd name="T42" fmla="*/ 460 w 476"/>
              <a:gd name="T43" fmla="*/ 90 h 278"/>
              <a:gd name="T44" fmla="*/ 476 w 476"/>
              <a:gd name="T45" fmla="*/ 99 h 278"/>
              <a:gd name="T46" fmla="*/ 461 w 476"/>
              <a:gd name="T47" fmla="*/ 119 h 278"/>
              <a:gd name="T48" fmla="*/ 452 w 476"/>
              <a:gd name="T49" fmla="*/ 128 h 278"/>
              <a:gd name="T50" fmla="*/ 441 w 476"/>
              <a:gd name="T51" fmla="*/ 141 h 278"/>
              <a:gd name="T52" fmla="*/ 447 w 476"/>
              <a:gd name="T53" fmla="*/ 152 h 278"/>
              <a:gd name="T54" fmla="*/ 442 w 476"/>
              <a:gd name="T55" fmla="*/ 161 h 278"/>
              <a:gd name="T56" fmla="*/ 435 w 476"/>
              <a:gd name="T57" fmla="*/ 181 h 278"/>
              <a:gd name="T58" fmla="*/ 436 w 476"/>
              <a:gd name="T59" fmla="*/ 185 h 278"/>
              <a:gd name="T60" fmla="*/ 445 w 476"/>
              <a:gd name="T61" fmla="*/ 188 h 278"/>
              <a:gd name="T62" fmla="*/ 454 w 476"/>
              <a:gd name="T63" fmla="*/ 204 h 278"/>
              <a:gd name="T64" fmla="*/ 470 w 476"/>
              <a:gd name="T65" fmla="*/ 224 h 278"/>
              <a:gd name="T66" fmla="*/ 455 w 476"/>
              <a:gd name="T67" fmla="*/ 241 h 278"/>
              <a:gd name="T68" fmla="*/ 446 w 476"/>
              <a:gd name="T69" fmla="*/ 248 h 278"/>
              <a:gd name="T70" fmla="*/ 441 w 476"/>
              <a:gd name="T71" fmla="*/ 257 h 278"/>
              <a:gd name="T72" fmla="*/ 434 w 476"/>
              <a:gd name="T73" fmla="*/ 262 h 278"/>
              <a:gd name="T74" fmla="*/ 417 w 476"/>
              <a:gd name="T75" fmla="*/ 269 h 278"/>
              <a:gd name="T76" fmla="*/ 394 w 476"/>
              <a:gd name="T77" fmla="*/ 268 h 278"/>
              <a:gd name="T78" fmla="*/ 387 w 476"/>
              <a:gd name="T79" fmla="*/ 278 h 278"/>
              <a:gd name="T80" fmla="*/ 350 w 476"/>
              <a:gd name="T81" fmla="*/ 278 h 278"/>
              <a:gd name="T82" fmla="*/ 305 w 476"/>
              <a:gd name="T83" fmla="*/ 278 h 278"/>
              <a:gd name="T84" fmla="*/ 270 w 476"/>
              <a:gd name="T85" fmla="*/ 278 h 278"/>
              <a:gd name="T86" fmla="*/ 249 w 476"/>
              <a:gd name="T87" fmla="*/ 278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76" h="278">
                <a:moveTo>
                  <a:pt x="249" y="278"/>
                </a:moveTo>
                <a:lnTo>
                  <a:pt x="198" y="278"/>
                </a:lnTo>
                <a:lnTo>
                  <a:pt x="177" y="278"/>
                </a:lnTo>
                <a:lnTo>
                  <a:pt x="175" y="278"/>
                </a:lnTo>
                <a:lnTo>
                  <a:pt x="140" y="277"/>
                </a:lnTo>
                <a:lnTo>
                  <a:pt x="131" y="277"/>
                </a:lnTo>
                <a:lnTo>
                  <a:pt x="92" y="278"/>
                </a:lnTo>
                <a:lnTo>
                  <a:pt x="85" y="278"/>
                </a:lnTo>
                <a:lnTo>
                  <a:pt x="61" y="278"/>
                </a:lnTo>
                <a:lnTo>
                  <a:pt x="49" y="278"/>
                </a:lnTo>
                <a:lnTo>
                  <a:pt x="9" y="278"/>
                </a:lnTo>
                <a:lnTo>
                  <a:pt x="0" y="278"/>
                </a:lnTo>
                <a:lnTo>
                  <a:pt x="0" y="31"/>
                </a:lnTo>
                <a:lnTo>
                  <a:pt x="27" y="19"/>
                </a:lnTo>
                <a:lnTo>
                  <a:pt x="33" y="11"/>
                </a:lnTo>
                <a:lnTo>
                  <a:pt x="38" y="13"/>
                </a:lnTo>
                <a:lnTo>
                  <a:pt x="61" y="0"/>
                </a:lnTo>
                <a:lnTo>
                  <a:pt x="62" y="29"/>
                </a:lnTo>
                <a:lnTo>
                  <a:pt x="74" y="29"/>
                </a:lnTo>
                <a:lnTo>
                  <a:pt x="119" y="29"/>
                </a:lnTo>
                <a:lnTo>
                  <a:pt x="130" y="29"/>
                </a:lnTo>
                <a:lnTo>
                  <a:pt x="180" y="29"/>
                </a:lnTo>
                <a:lnTo>
                  <a:pt x="189" y="29"/>
                </a:lnTo>
                <a:lnTo>
                  <a:pt x="226" y="29"/>
                </a:lnTo>
                <a:lnTo>
                  <a:pt x="237" y="29"/>
                </a:lnTo>
                <a:lnTo>
                  <a:pt x="290" y="29"/>
                </a:lnTo>
                <a:lnTo>
                  <a:pt x="294" y="29"/>
                </a:lnTo>
                <a:lnTo>
                  <a:pt x="324" y="29"/>
                </a:lnTo>
                <a:lnTo>
                  <a:pt x="357" y="29"/>
                </a:lnTo>
                <a:lnTo>
                  <a:pt x="361" y="29"/>
                </a:lnTo>
                <a:lnTo>
                  <a:pt x="411" y="29"/>
                </a:lnTo>
                <a:lnTo>
                  <a:pt x="419" y="29"/>
                </a:lnTo>
                <a:lnTo>
                  <a:pt x="428" y="36"/>
                </a:lnTo>
                <a:lnTo>
                  <a:pt x="430" y="44"/>
                </a:lnTo>
                <a:lnTo>
                  <a:pt x="437" y="43"/>
                </a:lnTo>
                <a:lnTo>
                  <a:pt x="439" y="46"/>
                </a:lnTo>
                <a:lnTo>
                  <a:pt x="445" y="49"/>
                </a:lnTo>
                <a:lnTo>
                  <a:pt x="443" y="54"/>
                </a:lnTo>
                <a:lnTo>
                  <a:pt x="447" y="56"/>
                </a:lnTo>
                <a:lnTo>
                  <a:pt x="448" y="71"/>
                </a:lnTo>
                <a:lnTo>
                  <a:pt x="445" y="72"/>
                </a:lnTo>
                <a:lnTo>
                  <a:pt x="453" y="86"/>
                </a:lnTo>
                <a:lnTo>
                  <a:pt x="458" y="86"/>
                </a:lnTo>
                <a:lnTo>
                  <a:pt x="460" y="90"/>
                </a:lnTo>
                <a:lnTo>
                  <a:pt x="471" y="91"/>
                </a:lnTo>
                <a:lnTo>
                  <a:pt x="476" y="99"/>
                </a:lnTo>
                <a:lnTo>
                  <a:pt x="468" y="103"/>
                </a:lnTo>
                <a:lnTo>
                  <a:pt x="461" y="119"/>
                </a:lnTo>
                <a:lnTo>
                  <a:pt x="453" y="127"/>
                </a:lnTo>
                <a:lnTo>
                  <a:pt x="452" y="128"/>
                </a:lnTo>
                <a:lnTo>
                  <a:pt x="454" y="128"/>
                </a:lnTo>
                <a:lnTo>
                  <a:pt x="441" y="141"/>
                </a:lnTo>
                <a:lnTo>
                  <a:pt x="441" y="142"/>
                </a:lnTo>
                <a:lnTo>
                  <a:pt x="447" y="152"/>
                </a:lnTo>
                <a:lnTo>
                  <a:pt x="443" y="155"/>
                </a:lnTo>
                <a:lnTo>
                  <a:pt x="442" y="161"/>
                </a:lnTo>
                <a:lnTo>
                  <a:pt x="435" y="165"/>
                </a:lnTo>
                <a:lnTo>
                  <a:pt x="435" y="181"/>
                </a:lnTo>
                <a:lnTo>
                  <a:pt x="436" y="182"/>
                </a:lnTo>
                <a:lnTo>
                  <a:pt x="436" y="185"/>
                </a:lnTo>
                <a:lnTo>
                  <a:pt x="442" y="185"/>
                </a:lnTo>
                <a:lnTo>
                  <a:pt x="445" y="188"/>
                </a:lnTo>
                <a:lnTo>
                  <a:pt x="446" y="201"/>
                </a:lnTo>
                <a:lnTo>
                  <a:pt x="454" y="204"/>
                </a:lnTo>
                <a:lnTo>
                  <a:pt x="457" y="211"/>
                </a:lnTo>
                <a:lnTo>
                  <a:pt x="470" y="224"/>
                </a:lnTo>
                <a:lnTo>
                  <a:pt x="474" y="231"/>
                </a:lnTo>
                <a:lnTo>
                  <a:pt x="455" y="241"/>
                </a:lnTo>
                <a:lnTo>
                  <a:pt x="453" y="242"/>
                </a:lnTo>
                <a:lnTo>
                  <a:pt x="446" y="248"/>
                </a:lnTo>
                <a:lnTo>
                  <a:pt x="440" y="252"/>
                </a:lnTo>
                <a:lnTo>
                  <a:pt x="441" y="257"/>
                </a:lnTo>
                <a:lnTo>
                  <a:pt x="440" y="259"/>
                </a:lnTo>
                <a:lnTo>
                  <a:pt x="434" y="262"/>
                </a:lnTo>
                <a:lnTo>
                  <a:pt x="423" y="264"/>
                </a:lnTo>
                <a:lnTo>
                  <a:pt x="417" y="269"/>
                </a:lnTo>
                <a:lnTo>
                  <a:pt x="402" y="265"/>
                </a:lnTo>
                <a:lnTo>
                  <a:pt x="394" y="268"/>
                </a:lnTo>
                <a:lnTo>
                  <a:pt x="388" y="278"/>
                </a:lnTo>
                <a:lnTo>
                  <a:pt x="387" y="278"/>
                </a:lnTo>
                <a:lnTo>
                  <a:pt x="361" y="277"/>
                </a:lnTo>
                <a:lnTo>
                  <a:pt x="350" y="278"/>
                </a:lnTo>
                <a:lnTo>
                  <a:pt x="323" y="278"/>
                </a:lnTo>
                <a:lnTo>
                  <a:pt x="305" y="278"/>
                </a:lnTo>
                <a:lnTo>
                  <a:pt x="288" y="278"/>
                </a:lnTo>
                <a:lnTo>
                  <a:pt x="270" y="278"/>
                </a:lnTo>
                <a:lnTo>
                  <a:pt x="250" y="278"/>
                </a:lnTo>
                <a:lnTo>
                  <a:pt x="249" y="27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5" name="Freeform 98"/>
          <p:cNvSpPr>
            <a:spLocks/>
          </p:cNvSpPr>
          <p:nvPr/>
        </p:nvSpPr>
        <p:spPr bwMode="auto">
          <a:xfrm>
            <a:off x="11236800" y="3347060"/>
            <a:ext cx="97790" cy="118745"/>
          </a:xfrm>
          <a:custGeom>
            <a:avLst/>
            <a:gdLst>
              <a:gd name="T0" fmla="*/ 9 w 64"/>
              <a:gd name="T1" fmla="*/ 41 h 78"/>
              <a:gd name="T2" fmla="*/ 9 w 64"/>
              <a:gd name="T3" fmla="*/ 32 h 78"/>
              <a:gd name="T4" fmla="*/ 8 w 64"/>
              <a:gd name="T5" fmla="*/ 1 h 78"/>
              <a:gd name="T6" fmla="*/ 33 w 64"/>
              <a:gd name="T7" fmla="*/ 0 h 78"/>
              <a:gd name="T8" fmla="*/ 42 w 64"/>
              <a:gd name="T9" fmla="*/ 0 h 78"/>
              <a:gd name="T10" fmla="*/ 42 w 64"/>
              <a:gd name="T11" fmla="*/ 14 h 78"/>
              <a:gd name="T12" fmla="*/ 46 w 64"/>
              <a:gd name="T13" fmla="*/ 13 h 78"/>
              <a:gd name="T14" fmla="*/ 45 w 64"/>
              <a:gd name="T15" fmla="*/ 21 h 78"/>
              <a:gd name="T16" fmla="*/ 48 w 64"/>
              <a:gd name="T17" fmla="*/ 26 h 78"/>
              <a:gd name="T18" fmla="*/ 52 w 64"/>
              <a:gd name="T19" fmla="*/ 29 h 78"/>
              <a:gd name="T20" fmla="*/ 57 w 64"/>
              <a:gd name="T21" fmla="*/ 36 h 78"/>
              <a:gd name="T22" fmla="*/ 63 w 64"/>
              <a:gd name="T23" fmla="*/ 39 h 78"/>
              <a:gd name="T24" fmla="*/ 63 w 64"/>
              <a:gd name="T25" fmla="*/ 46 h 78"/>
              <a:gd name="T26" fmla="*/ 64 w 64"/>
              <a:gd name="T27" fmla="*/ 57 h 78"/>
              <a:gd name="T28" fmla="*/ 58 w 64"/>
              <a:gd name="T29" fmla="*/ 61 h 78"/>
              <a:gd name="T30" fmla="*/ 57 w 64"/>
              <a:gd name="T31" fmla="*/ 54 h 78"/>
              <a:gd name="T32" fmla="*/ 55 w 64"/>
              <a:gd name="T33" fmla="*/ 54 h 78"/>
              <a:gd name="T34" fmla="*/ 48 w 64"/>
              <a:gd name="T35" fmla="*/ 62 h 78"/>
              <a:gd name="T36" fmla="*/ 41 w 64"/>
              <a:gd name="T37" fmla="*/ 62 h 78"/>
              <a:gd name="T38" fmla="*/ 40 w 64"/>
              <a:gd name="T39" fmla="*/ 60 h 78"/>
              <a:gd name="T40" fmla="*/ 34 w 64"/>
              <a:gd name="T41" fmla="*/ 72 h 78"/>
              <a:gd name="T42" fmla="*/ 28 w 64"/>
              <a:gd name="T43" fmla="*/ 70 h 78"/>
              <a:gd name="T44" fmla="*/ 3 w 64"/>
              <a:gd name="T45" fmla="*/ 78 h 78"/>
              <a:gd name="T46" fmla="*/ 0 w 64"/>
              <a:gd name="T47" fmla="*/ 75 h 78"/>
              <a:gd name="T48" fmla="*/ 3 w 64"/>
              <a:gd name="T49" fmla="*/ 76 h 78"/>
              <a:gd name="T50" fmla="*/ 6 w 64"/>
              <a:gd name="T51" fmla="*/ 74 h 78"/>
              <a:gd name="T52" fmla="*/ 5 w 64"/>
              <a:gd name="T53" fmla="*/ 66 h 78"/>
              <a:gd name="T54" fmla="*/ 8 w 64"/>
              <a:gd name="T55" fmla="*/ 66 h 78"/>
              <a:gd name="T56" fmla="*/ 9 w 64"/>
              <a:gd name="T57" fmla="*/ 46 h 78"/>
              <a:gd name="T58" fmla="*/ 9 w 64"/>
              <a:gd name="T59" fmla="*/ 41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 h="78">
                <a:moveTo>
                  <a:pt x="9" y="41"/>
                </a:moveTo>
                <a:lnTo>
                  <a:pt x="9" y="32"/>
                </a:lnTo>
                <a:lnTo>
                  <a:pt x="8" y="1"/>
                </a:lnTo>
                <a:lnTo>
                  <a:pt x="33" y="0"/>
                </a:lnTo>
                <a:lnTo>
                  <a:pt x="42" y="0"/>
                </a:lnTo>
                <a:lnTo>
                  <a:pt x="42" y="14"/>
                </a:lnTo>
                <a:lnTo>
                  <a:pt x="46" y="13"/>
                </a:lnTo>
                <a:lnTo>
                  <a:pt x="45" y="21"/>
                </a:lnTo>
                <a:lnTo>
                  <a:pt x="48" y="26"/>
                </a:lnTo>
                <a:lnTo>
                  <a:pt x="52" y="29"/>
                </a:lnTo>
                <a:lnTo>
                  <a:pt x="57" y="36"/>
                </a:lnTo>
                <a:lnTo>
                  <a:pt x="63" y="39"/>
                </a:lnTo>
                <a:lnTo>
                  <a:pt x="63" y="46"/>
                </a:lnTo>
                <a:lnTo>
                  <a:pt x="64" y="57"/>
                </a:lnTo>
                <a:lnTo>
                  <a:pt x="58" y="61"/>
                </a:lnTo>
                <a:lnTo>
                  <a:pt x="57" y="54"/>
                </a:lnTo>
                <a:lnTo>
                  <a:pt x="55" y="54"/>
                </a:lnTo>
                <a:lnTo>
                  <a:pt x="48" y="62"/>
                </a:lnTo>
                <a:lnTo>
                  <a:pt x="41" y="62"/>
                </a:lnTo>
                <a:lnTo>
                  <a:pt x="40" y="60"/>
                </a:lnTo>
                <a:lnTo>
                  <a:pt x="34" y="72"/>
                </a:lnTo>
                <a:lnTo>
                  <a:pt x="28" y="70"/>
                </a:lnTo>
                <a:lnTo>
                  <a:pt x="3" y="78"/>
                </a:lnTo>
                <a:lnTo>
                  <a:pt x="0" y="75"/>
                </a:lnTo>
                <a:lnTo>
                  <a:pt x="3" y="76"/>
                </a:lnTo>
                <a:lnTo>
                  <a:pt x="6" y="74"/>
                </a:lnTo>
                <a:lnTo>
                  <a:pt x="5" y="66"/>
                </a:lnTo>
                <a:lnTo>
                  <a:pt x="8" y="66"/>
                </a:lnTo>
                <a:lnTo>
                  <a:pt x="9" y="46"/>
                </a:lnTo>
                <a:lnTo>
                  <a:pt x="9" y="41"/>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6" name="Freeform 99"/>
          <p:cNvSpPr>
            <a:spLocks/>
          </p:cNvSpPr>
          <p:nvPr/>
        </p:nvSpPr>
        <p:spPr bwMode="auto">
          <a:xfrm>
            <a:off x="9810115" y="4480376"/>
            <a:ext cx="598963" cy="527367"/>
          </a:xfrm>
          <a:custGeom>
            <a:avLst/>
            <a:gdLst>
              <a:gd name="T0" fmla="*/ 123 w 393"/>
              <a:gd name="T1" fmla="*/ 209 h 346"/>
              <a:gd name="T2" fmla="*/ 115 w 393"/>
              <a:gd name="T3" fmla="*/ 205 h 346"/>
              <a:gd name="T4" fmla="*/ 116 w 393"/>
              <a:gd name="T5" fmla="*/ 192 h 346"/>
              <a:gd name="T6" fmla="*/ 107 w 393"/>
              <a:gd name="T7" fmla="*/ 181 h 346"/>
              <a:gd name="T8" fmla="*/ 92 w 393"/>
              <a:gd name="T9" fmla="*/ 167 h 346"/>
              <a:gd name="T10" fmla="*/ 64 w 393"/>
              <a:gd name="T11" fmla="*/ 137 h 346"/>
              <a:gd name="T12" fmla="*/ 47 w 393"/>
              <a:gd name="T13" fmla="*/ 101 h 346"/>
              <a:gd name="T14" fmla="*/ 24 w 393"/>
              <a:gd name="T15" fmla="*/ 79 h 346"/>
              <a:gd name="T16" fmla="*/ 10 w 393"/>
              <a:gd name="T17" fmla="*/ 66 h 346"/>
              <a:gd name="T18" fmla="*/ 9 w 393"/>
              <a:gd name="T19" fmla="*/ 38 h 346"/>
              <a:gd name="T20" fmla="*/ 28 w 393"/>
              <a:gd name="T21" fmla="*/ 21 h 346"/>
              <a:gd name="T22" fmla="*/ 48 w 393"/>
              <a:gd name="T23" fmla="*/ 17 h 346"/>
              <a:gd name="T24" fmla="*/ 74 w 393"/>
              <a:gd name="T25" fmla="*/ 6 h 346"/>
              <a:gd name="T26" fmla="*/ 81 w 393"/>
              <a:gd name="T27" fmla="*/ 3 h 346"/>
              <a:gd name="T28" fmla="*/ 121 w 393"/>
              <a:gd name="T29" fmla="*/ 4 h 346"/>
              <a:gd name="T30" fmla="*/ 165 w 393"/>
              <a:gd name="T31" fmla="*/ 6 h 346"/>
              <a:gd name="T32" fmla="*/ 197 w 393"/>
              <a:gd name="T33" fmla="*/ 12 h 346"/>
              <a:gd name="T34" fmla="*/ 210 w 393"/>
              <a:gd name="T35" fmla="*/ 31 h 346"/>
              <a:gd name="T36" fmla="*/ 248 w 393"/>
              <a:gd name="T37" fmla="*/ 44 h 346"/>
              <a:gd name="T38" fmla="*/ 318 w 393"/>
              <a:gd name="T39" fmla="*/ 64 h 346"/>
              <a:gd name="T40" fmla="*/ 384 w 393"/>
              <a:gd name="T41" fmla="*/ 139 h 346"/>
              <a:gd name="T42" fmla="*/ 356 w 393"/>
              <a:gd name="T43" fmla="*/ 180 h 346"/>
              <a:gd name="T44" fmla="*/ 344 w 393"/>
              <a:gd name="T45" fmla="*/ 221 h 346"/>
              <a:gd name="T46" fmla="*/ 326 w 393"/>
              <a:gd name="T47" fmla="*/ 242 h 346"/>
              <a:gd name="T48" fmla="*/ 309 w 393"/>
              <a:gd name="T49" fmla="*/ 241 h 346"/>
              <a:gd name="T50" fmla="*/ 309 w 393"/>
              <a:gd name="T51" fmla="*/ 249 h 346"/>
              <a:gd name="T52" fmla="*/ 297 w 393"/>
              <a:gd name="T53" fmla="*/ 263 h 346"/>
              <a:gd name="T54" fmla="*/ 274 w 393"/>
              <a:gd name="T55" fmla="*/ 285 h 346"/>
              <a:gd name="T56" fmla="*/ 257 w 393"/>
              <a:gd name="T57" fmla="*/ 291 h 346"/>
              <a:gd name="T58" fmla="*/ 239 w 393"/>
              <a:gd name="T59" fmla="*/ 297 h 346"/>
              <a:gd name="T60" fmla="*/ 239 w 393"/>
              <a:gd name="T61" fmla="*/ 307 h 346"/>
              <a:gd name="T62" fmla="*/ 221 w 393"/>
              <a:gd name="T63" fmla="*/ 323 h 346"/>
              <a:gd name="T64" fmla="*/ 207 w 393"/>
              <a:gd name="T65" fmla="*/ 304 h 346"/>
              <a:gd name="T66" fmla="*/ 212 w 393"/>
              <a:gd name="T67" fmla="*/ 320 h 346"/>
              <a:gd name="T68" fmla="*/ 202 w 393"/>
              <a:gd name="T69" fmla="*/ 343 h 346"/>
              <a:gd name="T70" fmla="*/ 192 w 393"/>
              <a:gd name="T71" fmla="*/ 340 h 346"/>
              <a:gd name="T72" fmla="*/ 182 w 393"/>
              <a:gd name="T73" fmla="*/ 333 h 346"/>
              <a:gd name="T74" fmla="*/ 180 w 393"/>
              <a:gd name="T75" fmla="*/ 325 h 346"/>
              <a:gd name="T76" fmla="*/ 175 w 393"/>
              <a:gd name="T77" fmla="*/ 305 h 346"/>
              <a:gd name="T78" fmla="*/ 160 w 393"/>
              <a:gd name="T79" fmla="*/ 286 h 346"/>
              <a:gd name="T80" fmla="*/ 157 w 393"/>
              <a:gd name="T81" fmla="*/ 275 h 346"/>
              <a:gd name="T82" fmla="*/ 158 w 393"/>
              <a:gd name="T83" fmla="*/ 260 h 346"/>
              <a:gd name="T84" fmla="*/ 152 w 393"/>
              <a:gd name="T85" fmla="*/ 241 h 346"/>
              <a:gd name="T86" fmla="*/ 131 w 393"/>
              <a:gd name="T87" fmla="*/ 227 h 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3" h="346">
                <a:moveTo>
                  <a:pt x="122" y="215"/>
                </a:moveTo>
                <a:lnTo>
                  <a:pt x="123" y="214"/>
                </a:lnTo>
                <a:lnTo>
                  <a:pt x="123" y="209"/>
                </a:lnTo>
                <a:lnTo>
                  <a:pt x="120" y="209"/>
                </a:lnTo>
                <a:lnTo>
                  <a:pt x="118" y="204"/>
                </a:lnTo>
                <a:lnTo>
                  <a:pt x="115" y="205"/>
                </a:lnTo>
                <a:lnTo>
                  <a:pt x="115" y="198"/>
                </a:lnTo>
                <a:lnTo>
                  <a:pt x="118" y="197"/>
                </a:lnTo>
                <a:lnTo>
                  <a:pt x="116" y="192"/>
                </a:lnTo>
                <a:lnTo>
                  <a:pt x="111" y="189"/>
                </a:lnTo>
                <a:lnTo>
                  <a:pt x="108" y="183"/>
                </a:lnTo>
                <a:lnTo>
                  <a:pt x="107" y="181"/>
                </a:lnTo>
                <a:lnTo>
                  <a:pt x="101" y="177"/>
                </a:lnTo>
                <a:lnTo>
                  <a:pt x="95" y="174"/>
                </a:lnTo>
                <a:lnTo>
                  <a:pt x="92" y="167"/>
                </a:lnTo>
                <a:lnTo>
                  <a:pt x="86" y="155"/>
                </a:lnTo>
                <a:lnTo>
                  <a:pt x="64" y="138"/>
                </a:lnTo>
                <a:lnTo>
                  <a:pt x="64" y="137"/>
                </a:lnTo>
                <a:lnTo>
                  <a:pt x="62" y="131"/>
                </a:lnTo>
                <a:lnTo>
                  <a:pt x="50" y="110"/>
                </a:lnTo>
                <a:lnTo>
                  <a:pt x="47" y="101"/>
                </a:lnTo>
                <a:lnTo>
                  <a:pt x="39" y="81"/>
                </a:lnTo>
                <a:lnTo>
                  <a:pt x="29" y="81"/>
                </a:lnTo>
                <a:lnTo>
                  <a:pt x="24" y="79"/>
                </a:lnTo>
                <a:lnTo>
                  <a:pt x="20" y="75"/>
                </a:lnTo>
                <a:lnTo>
                  <a:pt x="15" y="68"/>
                </a:lnTo>
                <a:lnTo>
                  <a:pt x="10" y="66"/>
                </a:lnTo>
                <a:lnTo>
                  <a:pt x="0" y="59"/>
                </a:lnTo>
                <a:lnTo>
                  <a:pt x="0" y="53"/>
                </a:lnTo>
                <a:lnTo>
                  <a:pt x="9" y="38"/>
                </a:lnTo>
                <a:lnTo>
                  <a:pt x="19" y="31"/>
                </a:lnTo>
                <a:lnTo>
                  <a:pt x="20" y="24"/>
                </a:lnTo>
                <a:lnTo>
                  <a:pt x="28" y="21"/>
                </a:lnTo>
                <a:lnTo>
                  <a:pt x="36" y="18"/>
                </a:lnTo>
                <a:lnTo>
                  <a:pt x="46" y="15"/>
                </a:lnTo>
                <a:lnTo>
                  <a:pt x="48" y="17"/>
                </a:lnTo>
                <a:lnTo>
                  <a:pt x="54" y="10"/>
                </a:lnTo>
                <a:lnTo>
                  <a:pt x="63" y="8"/>
                </a:lnTo>
                <a:lnTo>
                  <a:pt x="74" y="6"/>
                </a:lnTo>
                <a:lnTo>
                  <a:pt x="78" y="0"/>
                </a:lnTo>
                <a:lnTo>
                  <a:pt x="80" y="4"/>
                </a:lnTo>
                <a:lnTo>
                  <a:pt x="81" y="3"/>
                </a:lnTo>
                <a:lnTo>
                  <a:pt x="93" y="3"/>
                </a:lnTo>
                <a:lnTo>
                  <a:pt x="113" y="4"/>
                </a:lnTo>
                <a:lnTo>
                  <a:pt x="121" y="4"/>
                </a:lnTo>
                <a:lnTo>
                  <a:pt x="129" y="4"/>
                </a:lnTo>
                <a:lnTo>
                  <a:pt x="162" y="6"/>
                </a:lnTo>
                <a:lnTo>
                  <a:pt x="165" y="6"/>
                </a:lnTo>
                <a:lnTo>
                  <a:pt x="189" y="8"/>
                </a:lnTo>
                <a:lnTo>
                  <a:pt x="189" y="19"/>
                </a:lnTo>
                <a:lnTo>
                  <a:pt x="197" y="12"/>
                </a:lnTo>
                <a:lnTo>
                  <a:pt x="200" y="16"/>
                </a:lnTo>
                <a:lnTo>
                  <a:pt x="205" y="23"/>
                </a:lnTo>
                <a:lnTo>
                  <a:pt x="210" y="31"/>
                </a:lnTo>
                <a:lnTo>
                  <a:pt x="209" y="44"/>
                </a:lnTo>
                <a:lnTo>
                  <a:pt x="228" y="44"/>
                </a:lnTo>
                <a:lnTo>
                  <a:pt x="248" y="44"/>
                </a:lnTo>
                <a:lnTo>
                  <a:pt x="280" y="45"/>
                </a:lnTo>
                <a:lnTo>
                  <a:pt x="300" y="45"/>
                </a:lnTo>
                <a:lnTo>
                  <a:pt x="318" y="64"/>
                </a:lnTo>
                <a:lnTo>
                  <a:pt x="319" y="65"/>
                </a:lnTo>
                <a:lnTo>
                  <a:pt x="350" y="100"/>
                </a:lnTo>
                <a:lnTo>
                  <a:pt x="384" y="139"/>
                </a:lnTo>
                <a:lnTo>
                  <a:pt x="393" y="149"/>
                </a:lnTo>
                <a:lnTo>
                  <a:pt x="382" y="153"/>
                </a:lnTo>
                <a:lnTo>
                  <a:pt x="356" y="180"/>
                </a:lnTo>
                <a:lnTo>
                  <a:pt x="344" y="200"/>
                </a:lnTo>
                <a:lnTo>
                  <a:pt x="341" y="216"/>
                </a:lnTo>
                <a:lnTo>
                  <a:pt x="344" y="221"/>
                </a:lnTo>
                <a:lnTo>
                  <a:pt x="333" y="229"/>
                </a:lnTo>
                <a:lnTo>
                  <a:pt x="328" y="233"/>
                </a:lnTo>
                <a:lnTo>
                  <a:pt x="326" y="242"/>
                </a:lnTo>
                <a:lnTo>
                  <a:pt x="316" y="242"/>
                </a:lnTo>
                <a:lnTo>
                  <a:pt x="312" y="239"/>
                </a:lnTo>
                <a:lnTo>
                  <a:pt x="309" y="241"/>
                </a:lnTo>
                <a:lnTo>
                  <a:pt x="305" y="248"/>
                </a:lnTo>
                <a:lnTo>
                  <a:pt x="306" y="250"/>
                </a:lnTo>
                <a:lnTo>
                  <a:pt x="309" y="249"/>
                </a:lnTo>
                <a:lnTo>
                  <a:pt x="309" y="252"/>
                </a:lnTo>
                <a:lnTo>
                  <a:pt x="299" y="259"/>
                </a:lnTo>
                <a:lnTo>
                  <a:pt x="297" y="263"/>
                </a:lnTo>
                <a:lnTo>
                  <a:pt x="284" y="269"/>
                </a:lnTo>
                <a:lnTo>
                  <a:pt x="283" y="277"/>
                </a:lnTo>
                <a:lnTo>
                  <a:pt x="274" y="285"/>
                </a:lnTo>
                <a:lnTo>
                  <a:pt x="264" y="287"/>
                </a:lnTo>
                <a:lnTo>
                  <a:pt x="260" y="292"/>
                </a:lnTo>
                <a:lnTo>
                  <a:pt x="257" y="291"/>
                </a:lnTo>
                <a:lnTo>
                  <a:pt x="245" y="297"/>
                </a:lnTo>
                <a:lnTo>
                  <a:pt x="240" y="300"/>
                </a:lnTo>
                <a:lnTo>
                  <a:pt x="239" y="297"/>
                </a:lnTo>
                <a:lnTo>
                  <a:pt x="232" y="295"/>
                </a:lnTo>
                <a:lnTo>
                  <a:pt x="231" y="297"/>
                </a:lnTo>
                <a:lnTo>
                  <a:pt x="239" y="307"/>
                </a:lnTo>
                <a:lnTo>
                  <a:pt x="237" y="316"/>
                </a:lnTo>
                <a:lnTo>
                  <a:pt x="223" y="323"/>
                </a:lnTo>
                <a:lnTo>
                  <a:pt x="221" y="323"/>
                </a:lnTo>
                <a:lnTo>
                  <a:pt x="221" y="317"/>
                </a:lnTo>
                <a:lnTo>
                  <a:pt x="218" y="318"/>
                </a:lnTo>
                <a:lnTo>
                  <a:pt x="207" y="304"/>
                </a:lnTo>
                <a:lnTo>
                  <a:pt x="210" y="313"/>
                </a:lnTo>
                <a:lnTo>
                  <a:pt x="214" y="317"/>
                </a:lnTo>
                <a:lnTo>
                  <a:pt x="212" y="320"/>
                </a:lnTo>
                <a:lnTo>
                  <a:pt x="219" y="328"/>
                </a:lnTo>
                <a:lnTo>
                  <a:pt x="214" y="335"/>
                </a:lnTo>
                <a:lnTo>
                  <a:pt x="202" y="343"/>
                </a:lnTo>
                <a:lnTo>
                  <a:pt x="201" y="346"/>
                </a:lnTo>
                <a:lnTo>
                  <a:pt x="200" y="346"/>
                </a:lnTo>
                <a:lnTo>
                  <a:pt x="192" y="340"/>
                </a:lnTo>
                <a:lnTo>
                  <a:pt x="188" y="342"/>
                </a:lnTo>
                <a:lnTo>
                  <a:pt x="183" y="339"/>
                </a:lnTo>
                <a:lnTo>
                  <a:pt x="182" y="333"/>
                </a:lnTo>
                <a:lnTo>
                  <a:pt x="183" y="332"/>
                </a:lnTo>
                <a:lnTo>
                  <a:pt x="180" y="327"/>
                </a:lnTo>
                <a:lnTo>
                  <a:pt x="180" y="325"/>
                </a:lnTo>
                <a:lnTo>
                  <a:pt x="182" y="321"/>
                </a:lnTo>
                <a:lnTo>
                  <a:pt x="182" y="314"/>
                </a:lnTo>
                <a:lnTo>
                  <a:pt x="175" y="305"/>
                </a:lnTo>
                <a:lnTo>
                  <a:pt x="177" y="301"/>
                </a:lnTo>
                <a:lnTo>
                  <a:pt x="169" y="291"/>
                </a:lnTo>
                <a:lnTo>
                  <a:pt x="160" y="286"/>
                </a:lnTo>
                <a:lnTo>
                  <a:pt x="159" y="284"/>
                </a:lnTo>
                <a:lnTo>
                  <a:pt x="160" y="279"/>
                </a:lnTo>
                <a:lnTo>
                  <a:pt x="157" y="275"/>
                </a:lnTo>
                <a:lnTo>
                  <a:pt x="159" y="270"/>
                </a:lnTo>
                <a:lnTo>
                  <a:pt x="157" y="267"/>
                </a:lnTo>
                <a:lnTo>
                  <a:pt x="158" y="260"/>
                </a:lnTo>
                <a:lnTo>
                  <a:pt x="155" y="259"/>
                </a:lnTo>
                <a:lnTo>
                  <a:pt x="150" y="247"/>
                </a:lnTo>
                <a:lnTo>
                  <a:pt x="152" y="241"/>
                </a:lnTo>
                <a:lnTo>
                  <a:pt x="147" y="237"/>
                </a:lnTo>
                <a:lnTo>
                  <a:pt x="142" y="232"/>
                </a:lnTo>
                <a:lnTo>
                  <a:pt x="131" y="227"/>
                </a:lnTo>
                <a:lnTo>
                  <a:pt x="130" y="221"/>
                </a:lnTo>
                <a:lnTo>
                  <a:pt x="122" y="21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7" name="Freeform 100"/>
          <p:cNvSpPr>
            <a:spLocks/>
          </p:cNvSpPr>
          <p:nvPr/>
        </p:nvSpPr>
        <p:spPr bwMode="auto">
          <a:xfrm>
            <a:off x="7227411" y="2692216"/>
            <a:ext cx="951706" cy="578009"/>
          </a:xfrm>
          <a:custGeom>
            <a:avLst/>
            <a:gdLst>
              <a:gd name="T0" fmla="*/ 370 w 624"/>
              <a:gd name="T1" fmla="*/ 322 h 378"/>
              <a:gd name="T2" fmla="*/ 232 w 624"/>
              <a:gd name="T3" fmla="*/ 322 h 378"/>
              <a:gd name="T4" fmla="*/ 104 w 624"/>
              <a:gd name="T5" fmla="*/ 322 h 378"/>
              <a:gd name="T6" fmla="*/ 45 w 624"/>
              <a:gd name="T7" fmla="*/ 322 h 378"/>
              <a:gd name="T8" fmla="*/ 1 w 624"/>
              <a:gd name="T9" fmla="*/ 150 h 378"/>
              <a:gd name="T10" fmla="*/ 2 w 624"/>
              <a:gd name="T11" fmla="*/ 104 h 378"/>
              <a:gd name="T12" fmla="*/ 1 w 624"/>
              <a:gd name="T13" fmla="*/ 8 h 378"/>
              <a:gd name="T14" fmla="*/ 87 w 624"/>
              <a:gd name="T15" fmla="*/ 0 h 378"/>
              <a:gd name="T16" fmla="*/ 169 w 624"/>
              <a:gd name="T17" fmla="*/ 0 h 378"/>
              <a:gd name="T18" fmla="*/ 292 w 624"/>
              <a:gd name="T19" fmla="*/ 1 h 378"/>
              <a:gd name="T20" fmla="*/ 356 w 624"/>
              <a:gd name="T21" fmla="*/ 1 h 378"/>
              <a:gd name="T22" fmla="*/ 437 w 624"/>
              <a:gd name="T23" fmla="*/ 1 h 378"/>
              <a:gd name="T24" fmla="*/ 498 w 624"/>
              <a:gd name="T25" fmla="*/ 1 h 378"/>
              <a:gd name="T26" fmla="*/ 614 w 624"/>
              <a:gd name="T27" fmla="*/ 2 h 378"/>
              <a:gd name="T28" fmla="*/ 605 w 624"/>
              <a:gd name="T29" fmla="*/ 23 h 378"/>
              <a:gd name="T30" fmla="*/ 591 w 624"/>
              <a:gd name="T31" fmla="*/ 40 h 378"/>
              <a:gd name="T32" fmla="*/ 620 w 624"/>
              <a:gd name="T33" fmla="*/ 66 h 378"/>
              <a:gd name="T34" fmla="*/ 623 w 624"/>
              <a:gd name="T35" fmla="*/ 74 h 378"/>
              <a:gd name="T36" fmla="*/ 611 w 624"/>
              <a:gd name="T37" fmla="*/ 267 h 378"/>
              <a:gd name="T38" fmla="*/ 617 w 624"/>
              <a:gd name="T39" fmla="*/ 279 h 378"/>
              <a:gd name="T40" fmla="*/ 612 w 624"/>
              <a:gd name="T41" fmla="*/ 289 h 378"/>
              <a:gd name="T42" fmla="*/ 614 w 624"/>
              <a:gd name="T43" fmla="*/ 297 h 378"/>
              <a:gd name="T44" fmla="*/ 624 w 624"/>
              <a:gd name="T45" fmla="*/ 309 h 378"/>
              <a:gd name="T46" fmla="*/ 618 w 624"/>
              <a:gd name="T47" fmla="*/ 317 h 378"/>
              <a:gd name="T48" fmla="*/ 616 w 624"/>
              <a:gd name="T49" fmla="*/ 332 h 378"/>
              <a:gd name="T50" fmla="*/ 611 w 624"/>
              <a:gd name="T51" fmla="*/ 342 h 378"/>
              <a:gd name="T52" fmla="*/ 618 w 624"/>
              <a:gd name="T53" fmla="*/ 362 h 378"/>
              <a:gd name="T54" fmla="*/ 621 w 624"/>
              <a:gd name="T55" fmla="*/ 377 h 378"/>
              <a:gd name="T56" fmla="*/ 620 w 624"/>
              <a:gd name="T57" fmla="*/ 378 h 378"/>
              <a:gd name="T58" fmla="*/ 610 w 624"/>
              <a:gd name="T59" fmla="*/ 376 h 378"/>
              <a:gd name="T60" fmla="*/ 602 w 624"/>
              <a:gd name="T61" fmla="*/ 365 h 378"/>
              <a:gd name="T62" fmla="*/ 594 w 624"/>
              <a:gd name="T63" fmla="*/ 358 h 378"/>
              <a:gd name="T64" fmla="*/ 585 w 624"/>
              <a:gd name="T65" fmla="*/ 351 h 378"/>
              <a:gd name="T66" fmla="*/ 580 w 624"/>
              <a:gd name="T67" fmla="*/ 349 h 378"/>
              <a:gd name="T68" fmla="*/ 567 w 624"/>
              <a:gd name="T69" fmla="*/ 347 h 378"/>
              <a:gd name="T70" fmla="*/ 561 w 624"/>
              <a:gd name="T71" fmla="*/ 343 h 378"/>
              <a:gd name="T72" fmla="*/ 552 w 624"/>
              <a:gd name="T73" fmla="*/ 336 h 378"/>
              <a:gd name="T74" fmla="*/ 538 w 624"/>
              <a:gd name="T75" fmla="*/ 338 h 378"/>
              <a:gd name="T76" fmla="*/ 507 w 624"/>
              <a:gd name="T77" fmla="*/ 337 h 378"/>
              <a:gd name="T78" fmla="*/ 495 w 624"/>
              <a:gd name="T79" fmla="*/ 348 h 378"/>
              <a:gd name="T80" fmla="*/ 471 w 624"/>
              <a:gd name="T81" fmla="*/ 335 h 378"/>
              <a:gd name="T82" fmla="*/ 459 w 624"/>
              <a:gd name="T83" fmla="*/ 328 h 378"/>
              <a:gd name="T84" fmla="*/ 393 w 624"/>
              <a:gd name="T85" fmla="*/ 322 h 3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24" h="378">
                <a:moveTo>
                  <a:pt x="393" y="322"/>
                </a:moveTo>
                <a:lnTo>
                  <a:pt x="370" y="322"/>
                </a:lnTo>
                <a:lnTo>
                  <a:pt x="316" y="322"/>
                </a:lnTo>
                <a:lnTo>
                  <a:pt x="232" y="322"/>
                </a:lnTo>
                <a:lnTo>
                  <a:pt x="162" y="322"/>
                </a:lnTo>
                <a:lnTo>
                  <a:pt x="104" y="322"/>
                </a:lnTo>
                <a:lnTo>
                  <a:pt x="87" y="322"/>
                </a:lnTo>
                <a:lnTo>
                  <a:pt x="45" y="322"/>
                </a:lnTo>
                <a:lnTo>
                  <a:pt x="1" y="322"/>
                </a:lnTo>
                <a:lnTo>
                  <a:pt x="1" y="150"/>
                </a:lnTo>
                <a:lnTo>
                  <a:pt x="0" y="104"/>
                </a:lnTo>
                <a:lnTo>
                  <a:pt x="2" y="104"/>
                </a:lnTo>
                <a:lnTo>
                  <a:pt x="2" y="80"/>
                </a:lnTo>
                <a:lnTo>
                  <a:pt x="1" y="8"/>
                </a:lnTo>
                <a:lnTo>
                  <a:pt x="1" y="0"/>
                </a:lnTo>
                <a:lnTo>
                  <a:pt x="87" y="0"/>
                </a:lnTo>
                <a:lnTo>
                  <a:pt x="92" y="0"/>
                </a:lnTo>
                <a:lnTo>
                  <a:pt x="169" y="0"/>
                </a:lnTo>
                <a:lnTo>
                  <a:pt x="291" y="1"/>
                </a:lnTo>
                <a:lnTo>
                  <a:pt x="292" y="1"/>
                </a:lnTo>
                <a:lnTo>
                  <a:pt x="342" y="1"/>
                </a:lnTo>
                <a:lnTo>
                  <a:pt x="356" y="1"/>
                </a:lnTo>
                <a:lnTo>
                  <a:pt x="414" y="1"/>
                </a:lnTo>
                <a:lnTo>
                  <a:pt x="437" y="1"/>
                </a:lnTo>
                <a:lnTo>
                  <a:pt x="495" y="1"/>
                </a:lnTo>
                <a:lnTo>
                  <a:pt x="498" y="1"/>
                </a:lnTo>
                <a:lnTo>
                  <a:pt x="559" y="1"/>
                </a:lnTo>
                <a:lnTo>
                  <a:pt x="614" y="2"/>
                </a:lnTo>
                <a:lnTo>
                  <a:pt x="612" y="14"/>
                </a:lnTo>
                <a:lnTo>
                  <a:pt x="605" y="23"/>
                </a:lnTo>
                <a:lnTo>
                  <a:pt x="591" y="33"/>
                </a:lnTo>
                <a:lnTo>
                  <a:pt x="591" y="40"/>
                </a:lnTo>
                <a:lnTo>
                  <a:pt x="603" y="58"/>
                </a:lnTo>
                <a:lnTo>
                  <a:pt x="620" y="66"/>
                </a:lnTo>
                <a:lnTo>
                  <a:pt x="621" y="68"/>
                </a:lnTo>
                <a:lnTo>
                  <a:pt x="623" y="74"/>
                </a:lnTo>
                <a:lnTo>
                  <a:pt x="623" y="267"/>
                </a:lnTo>
                <a:lnTo>
                  <a:pt x="611" y="267"/>
                </a:lnTo>
                <a:lnTo>
                  <a:pt x="611" y="274"/>
                </a:lnTo>
                <a:lnTo>
                  <a:pt x="617" y="279"/>
                </a:lnTo>
                <a:lnTo>
                  <a:pt x="617" y="288"/>
                </a:lnTo>
                <a:lnTo>
                  <a:pt x="612" y="289"/>
                </a:lnTo>
                <a:lnTo>
                  <a:pt x="614" y="294"/>
                </a:lnTo>
                <a:lnTo>
                  <a:pt x="614" y="297"/>
                </a:lnTo>
                <a:lnTo>
                  <a:pt x="621" y="298"/>
                </a:lnTo>
                <a:lnTo>
                  <a:pt x="624" y="309"/>
                </a:lnTo>
                <a:lnTo>
                  <a:pt x="622" y="313"/>
                </a:lnTo>
                <a:lnTo>
                  <a:pt x="618" y="317"/>
                </a:lnTo>
                <a:lnTo>
                  <a:pt x="619" y="326"/>
                </a:lnTo>
                <a:lnTo>
                  <a:pt x="616" y="332"/>
                </a:lnTo>
                <a:lnTo>
                  <a:pt x="615" y="340"/>
                </a:lnTo>
                <a:lnTo>
                  <a:pt x="611" y="342"/>
                </a:lnTo>
                <a:lnTo>
                  <a:pt x="608" y="350"/>
                </a:lnTo>
                <a:lnTo>
                  <a:pt x="618" y="362"/>
                </a:lnTo>
                <a:lnTo>
                  <a:pt x="621" y="370"/>
                </a:lnTo>
                <a:lnTo>
                  <a:pt x="621" y="377"/>
                </a:lnTo>
                <a:lnTo>
                  <a:pt x="623" y="378"/>
                </a:lnTo>
                <a:lnTo>
                  <a:pt x="620" y="378"/>
                </a:lnTo>
                <a:lnTo>
                  <a:pt x="616" y="375"/>
                </a:lnTo>
                <a:lnTo>
                  <a:pt x="610" y="376"/>
                </a:lnTo>
                <a:lnTo>
                  <a:pt x="608" y="374"/>
                </a:lnTo>
                <a:lnTo>
                  <a:pt x="602" y="365"/>
                </a:lnTo>
                <a:lnTo>
                  <a:pt x="603" y="360"/>
                </a:lnTo>
                <a:lnTo>
                  <a:pt x="594" y="358"/>
                </a:lnTo>
                <a:lnTo>
                  <a:pt x="594" y="354"/>
                </a:lnTo>
                <a:lnTo>
                  <a:pt x="585" y="351"/>
                </a:lnTo>
                <a:lnTo>
                  <a:pt x="581" y="352"/>
                </a:lnTo>
                <a:lnTo>
                  <a:pt x="580" y="349"/>
                </a:lnTo>
                <a:lnTo>
                  <a:pt x="577" y="348"/>
                </a:lnTo>
                <a:lnTo>
                  <a:pt x="567" y="347"/>
                </a:lnTo>
                <a:lnTo>
                  <a:pt x="565" y="344"/>
                </a:lnTo>
                <a:lnTo>
                  <a:pt x="561" y="343"/>
                </a:lnTo>
                <a:lnTo>
                  <a:pt x="560" y="338"/>
                </a:lnTo>
                <a:lnTo>
                  <a:pt x="552" y="336"/>
                </a:lnTo>
                <a:lnTo>
                  <a:pt x="541" y="339"/>
                </a:lnTo>
                <a:lnTo>
                  <a:pt x="538" y="338"/>
                </a:lnTo>
                <a:lnTo>
                  <a:pt x="526" y="338"/>
                </a:lnTo>
                <a:lnTo>
                  <a:pt x="507" y="337"/>
                </a:lnTo>
                <a:lnTo>
                  <a:pt x="502" y="345"/>
                </a:lnTo>
                <a:lnTo>
                  <a:pt x="495" y="348"/>
                </a:lnTo>
                <a:lnTo>
                  <a:pt x="484" y="339"/>
                </a:lnTo>
                <a:lnTo>
                  <a:pt x="471" y="335"/>
                </a:lnTo>
                <a:lnTo>
                  <a:pt x="467" y="333"/>
                </a:lnTo>
                <a:lnTo>
                  <a:pt x="459" y="328"/>
                </a:lnTo>
                <a:lnTo>
                  <a:pt x="455" y="322"/>
                </a:lnTo>
                <a:lnTo>
                  <a:pt x="393" y="322"/>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8" name="Freeform 101"/>
          <p:cNvSpPr>
            <a:spLocks/>
          </p:cNvSpPr>
          <p:nvPr/>
        </p:nvSpPr>
        <p:spPr bwMode="auto">
          <a:xfrm>
            <a:off x="8942228" y="4237647"/>
            <a:ext cx="1079182" cy="282892"/>
          </a:xfrm>
          <a:custGeom>
            <a:avLst/>
            <a:gdLst>
              <a:gd name="T0" fmla="*/ 399 w 709"/>
              <a:gd name="T1" fmla="*/ 6 h 185"/>
              <a:gd name="T2" fmla="*/ 437 w 709"/>
              <a:gd name="T3" fmla="*/ 7 h 185"/>
              <a:gd name="T4" fmla="*/ 495 w 709"/>
              <a:gd name="T5" fmla="*/ 9 h 185"/>
              <a:gd name="T6" fmla="*/ 522 w 709"/>
              <a:gd name="T7" fmla="*/ 10 h 185"/>
              <a:gd name="T8" fmla="*/ 560 w 709"/>
              <a:gd name="T9" fmla="*/ 9 h 185"/>
              <a:gd name="T10" fmla="*/ 631 w 709"/>
              <a:gd name="T11" fmla="*/ 9 h 185"/>
              <a:gd name="T12" fmla="*/ 668 w 709"/>
              <a:gd name="T13" fmla="*/ 9 h 185"/>
              <a:gd name="T14" fmla="*/ 707 w 709"/>
              <a:gd name="T15" fmla="*/ 10 h 185"/>
              <a:gd name="T16" fmla="*/ 700 w 709"/>
              <a:gd name="T17" fmla="*/ 37 h 185"/>
              <a:gd name="T18" fmla="*/ 687 w 709"/>
              <a:gd name="T19" fmla="*/ 43 h 185"/>
              <a:gd name="T20" fmla="*/ 676 w 709"/>
              <a:gd name="T21" fmla="*/ 60 h 185"/>
              <a:gd name="T22" fmla="*/ 668 w 709"/>
              <a:gd name="T23" fmla="*/ 57 h 185"/>
              <a:gd name="T24" fmla="*/ 643 w 709"/>
              <a:gd name="T25" fmla="*/ 73 h 185"/>
              <a:gd name="T26" fmla="*/ 630 w 709"/>
              <a:gd name="T27" fmla="*/ 77 h 185"/>
              <a:gd name="T28" fmla="*/ 617 w 709"/>
              <a:gd name="T29" fmla="*/ 74 h 185"/>
              <a:gd name="T30" fmla="*/ 607 w 709"/>
              <a:gd name="T31" fmla="*/ 80 h 185"/>
              <a:gd name="T32" fmla="*/ 599 w 709"/>
              <a:gd name="T33" fmla="*/ 98 h 185"/>
              <a:gd name="T34" fmla="*/ 577 w 709"/>
              <a:gd name="T35" fmla="*/ 106 h 185"/>
              <a:gd name="T36" fmla="*/ 571 w 709"/>
              <a:gd name="T37" fmla="*/ 110 h 185"/>
              <a:gd name="T38" fmla="*/ 544 w 709"/>
              <a:gd name="T39" fmla="*/ 121 h 185"/>
              <a:gd name="T40" fmla="*/ 521 w 709"/>
              <a:gd name="T41" fmla="*/ 133 h 185"/>
              <a:gd name="T42" fmla="*/ 514 w 709"/>
              <a:gd name="T43" fmla="*/ 151 h 185"/>
              <a:gd name="T44" fmla="*/ 498 w 709"/>
              <a:gd name="T45" fmla="*/ 154 h 185"/>
              <a:gd name="T46" fmla="*/ 490 w 709"/>
              <a:gd name="T47" fmla="*/ 184 h 185"/>
              <a:gd name="T48" fmla="*/ 450 w 709"/>
              <a:gd name="T49" fmla="*/ 184 h 185"/>
              <a:gd name="T50" fmla="*/ 405 w 709"/>
              <a:gd name="T51" fmla="*/ 185 h 185"/>
              <a:gd name="T52" fmla="*/ 363 w 709"/>
              <a:gd name="T53" fmla="*/ 184 h 185"/>
              <a:gd name="T54" fmla="*/ 289 w 709"/>
              <a:gd name="T55" fmla="*/ 184 h 185"/>
              <a:gd name="T56" fmla="*/ 253 w 709"/>
              <a:gd name="T57" fmla="*/ 183 h 185"/>
              <a:gd name="T58" fmla="*/ 173 w 709"/>
              <a:gd name="T59" fmla="*/ 183 h 185"/>
              <a:gd name="T60" fmla="*/ 125 w 709"/>
              <a:gd name="T61" fmla="*/ 183 h 185"/>
              <a:gd name="T62" fmla="*/ 91 w 709"/>
              <a:gd name="T63" fmla="*/ 184 h 185"/>
              <a:gd name="T64" fmla="*/ 48 w 709"/>
              <a:gd name="T65" fmla="*/ 183 h 185"/>
              <a:gd name="T66" fmla="*/ 9 w 709"/>
              <a:gd name="T67" fmla="*/ 180 h 185"/>
              <a:gd name="T68" fmla="*/ 20 w 709"/>
              <a:gd name="T69" fmla="*/ 168 h 185"/>
              <a:gd name="T70" fmla="*/ 12 w 709"/>
              <a:gd name="T71" fmla="*/ 152 h 185"/>
              <a:gd name="T72" fmla="*/ 19 w 709"/>
              <a:gd name="T73" fmla="*/ 141 h 185"/>
              <a:gd name="T74" fmla="*/ 15 w 709"/>
              <a:gd name="T75" fmla="*/ 142 h 185"/>
              <a:gd name="T76" fmla="*/ 15 w 709"/>
              <a:gd name="T77" fmla="*/ 135 h 185"/>
              <a:gd name="T78" fmla="*/ 25 w 709"/>
              <a:gd name="T79" fmla="*/ 136 h 185"/>
              <a:gd name="T80" fmla="*/ 27 w 709"/>
              <a:gd name="T81" fmla="*/ 122 h 185"/>
              <a:gd name="T82" fmla="*/ 29 w 709"/>
              <a:gd name="T83" fmla="*/ 119 h 185"/>
              <a:gd name="T84" fmla="*/ 29 w 709"/>
              <a:gd name="T85" fmla="*/ 103 h 185"/>
              <a:gd name="T86" fmla="*/ 44 w 709"/>
              <a:gd name="T87" fmla="*/ 95 h 185"/>
              <a:gd name="T88" fmla="*/ 44 w 709"/>
              <a:gd name="T89" fmla="*/ 88 h 185"/>
              <a:gd name="T90" fmla="*/ 55 w 709"/>
              <a:gd name="T91" fmla="*/ 84 h 185"/>
              <a:gd name="T92" fmla="*/ 59 w 709"/>
              <a:gd name="T93" fmla="*/ 60 h 185"/>
              <a:gd name="T94" fmla="*/ 64 w 709"/>
              <a:gd name="T95" fmla="*/ 46 h 185"/>
              <a:gd name="T96" fmla="*/ 63 w 709"/>
              <a:gd name="T97" fmla="*/ 37 h 185"/>
              <a:gd name="T98" fmla="*/ 68 w 709"/>
              <a:gd name="T99" fmla="*/ 19 h 185"/>
              <a:gd name="T100" fmla="*/ 79 w 709"/>
              <a:gd name="T101" fmla="*/ 19 h 185"/>
              <a:gd name="T102" fmla="*/ 123 w 709"/>
              <a:gd name="T103" fmla="*/ 19 h 185"/>
              <a:gd name="T104" fmla="*/ 185 w 709"/>
              <a:gd name="T105" fmla="*/ 20 h 185"/>
              <a:gd name="T106" fmla="*/ 202 w 709"/>
              <a:gd name="T107" fmla="*/ 1 h 185"/>
              <a:gd name="T108" fmla="*/ 219 w 709"/>
              <a:gd name="T109" fmla="*/ 4 h 185"/>
              <a:gd name="T110" fmla="*/ 266 w 709"/>
              <a:gd name="T111" fmla="*/ 4 h 185"/>
              <a:gd name="T112" fmla="*/ 307 w 709"/>
              <a:gd name="T113" fmla="*/ 5 h 185"/>
              <a:gd name="T114" fmla="*/ 336 w 709"/>
              <a:gd name="T115" fmla="*/ 4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09" h="185">
                <a:moveTo>
                  <a:pt x="355" y="5"/>
                </a:moveTo>
                <a:lnTo>
                  <a:pt x="370" y="6"/>
                </a:lnTo>
                <a:lnTo>
                  <a:pt x="399" y="6"/>
                </a:lnTo>
                <a:lnTo>
                  <a:pt x="411" y="5"/>
                </a:lnTo>
                <a:lnTo>
                  <a:pt x="412" y="5"/>
                </a:lnTo>
                <a:lnTo>
                  <a:pt x="437" y="7"/>
                </a:lnTo>
                <a:lnTo>
                  <a:pt x="452" y="8"/>
                </a:lnTo>
                <a:lnTo>
                  <a:pt x="453" y="8"/>
                </a:lnTo>
                <a:lnTo>
                  <a:pt x="495" y="9"/>
                </a:lnTo>
                <a:lnTo>
                  <a:pt x="498" y="9"/>
                </a:lnTo>
                <a:lnTo>
                  <a:pt x="516" y="9"/>
                </a:lnTo>
                <a:lnTo>
                  <a:pt x="522" y="10"/>
                </a:lnTo>
                <a:lnTo>
                  <a:pt x="542" y="10"/>
                </a:lnTo>
                <a:lnTo>
                  <a:pt x="543" y="8"/>
                </a:lnTo>
                <a:lnTo>
                  <a:pt x="560" y="9"/>
                </a:lnTo>
                <a:lnTo>
                  <a:pt x="600" y="9"/>
                </a:lnTo>
                <a:lnTo>
                  <a:pt x="612" y="9"/>
                </a:lnTo>
                <a:lnTo>
                  <a:pt x="631" y="9"/>
                </a:lnTo>
                <a:lnTo>
                  <a:pt x="656" y="9"/>
                </a:lnTo>
                <a:lnTo>
                  <a:pt x="660" y="9"/>
                </a:lnTo>
                <a:lnTo>
                  <a:pt x="668" y="9"/>
                </a:lnTo>
                <a:lnTo>
                  <a:pt x="695" y="7"/>
                </a:lnTo>
                <a:lnTo>
                  <a:pt x="709" y="7"/>
                </a:lnTo>
                <a:lnTo>
                  <a:pt x="707" y="10"/>
                </a:lnTo>
                <a:lnTo>
                  <a:pt x="702" y="32"/>
                </a:lnTo>
                <a:lnTo>
                  <a:pt x="704" y="36"/>
                </a:lnTo>
                <a:lnTo>
                  <a:pt x="700" y="37"/>
                </a:lnTo>
                <a:lnTo>
                  <a:pt x="697" y="34"/>
                </a:lnTo>
                <a:lnTo>
                  <a:pt x="688" y="41"/>
                </a:lnTo>
                <a:lnTo>
                  <a:pt x="687" y="43"/>
                </a:lnTo>
                <a:lnTo>
                  <a:pt x="686" y="45"/>
                </a:lnTo>
                <a:lnTo>
                  <a:pt x="678" y="61"/>
                </a:lnTo>
                <a:lnTo>
                  <a:pt x="676" y="60"/>
                </a:lnTo>
                <a:lnTo>
                  <a:pt x="674" y="63"/>
                </a:lnTo>
                <a:lnTo>
                  <a:pt x="670" y="62"/>
                </a:lnTo>
                <a:lnTo>
                  <a:pt x="668" y="57"/>
                </a:lnTo>
                <a:lnTo>
                  <a:pt x="662" y="57"/>
                </a:lnTo>
                <a:lnTo>
                  <a:pt x="646" y="66"/>
                </a:lnTo>
                <a:lnTo>
                  <a:pt x="643" y="73"/>
                </a:lnTo>
                <a:lnTo>
                  <a:pt x="639" y="76"/>
                </a:lnTo>
                <a:lnTo>
                  <a:pt x="635" y="79"/>
                </a:lnTo>
                <a:lnTo>
                  <a:pt x="630" y="77"/>
                </a:lnTo>
                <a:lnTo>
                  <a:pt x="631" y="69"/>
                </a:lnTo>
                <a:lnTo>
                  <a:pt x="628" y="67"/>
                </a:lnTo>
                <a:lnTo>
                  <a:pt x="617" y="74"/>
                </a:lnTo>
                <a:lnTo>
                  <a:pt x="613" y="82"/>
                </a:lnTo>
                <a:lnTo>
                  <a:pt x="611" y="79"/>
                </a:lnTo>
                <a:lnTo>
                  <a:pt x="607" y="80"/>
                </a:lnTo>
                <a:lnTo>
                  <a:pt x="604" y="92"/>
                </a:lnTo>
                <a:lnTo>
                  <a:pt x="602" y="97"/>
                </a:lnTo>
                <a:lnTo>
                  <a:pt x="599" y="98"/>
                </a:lnTo>
                <a:lnTo>
                  <a:pt x="592" y="97"/>
                </a:lnTo>
                <a:lnTo>
                  <a:pt x="578" y="105"/>
                </a:lnTo>
                <a:lnTo>
                  <a:pt x="577" y="106"/>
                </a:lnTo>
                <a:lnTo>
                  <a:pt x="578" y="107"/>
                </a:lnTo>
                <a:lnTo>
                  <a:pt x="574" y="111"/>
                </a:lnTo>
                <a:lnTo>
                  <a:pt x="571" y="110"/>
                </a:lnTo>
                <a:lnTo>
                  <a:pt x="562" y="116"/>
                </a:lnTo>
                <a:lnTo>
                  <a:pt x="558" y="122"/>
                </a:lnTo>
                <a:lnTo>
                  <a:pt x="544" y="121"/>
                </a:lnTo>
                <a:lnTo>
                  <a:pt x="535" y="122"/>
                </a:lnTo>
                <a:lnTo>
                  <a:pt x="522" y="131"/>
                </a:lnTo>
                <a:lnTo>
                  <a:pt x="521" y="133"/>
                </a:lnTo>
                <a:lnTo>
                  <a:pt x="520" y="133"/>
                </a:lnTo>
                <a:lnTo>
                  <a:pt x="515" y="138"/>
                </a:lnTo>
                <a:lnTo>
                  <a:pt x="514" y="151"/>
                </a:lnTo>
                <a:lnTo>
                  <a:pt x="509" y="156"/>
                </a:lnTo>
                <a:lnTo>
                  <a:pt x="501" y="157"/>
                </a:lnTo>
                <a:lnTo>
                  <a:pt x="498" y="154"/>
                </a:lnTo>
                <a:lnTo>
                  <a:pt x="493" y="158"/>
                </a:lnTo>
                <a:lnTo>
                  <a:pt x="493" y="160"/>
                </a:lnTo>
                <a:lnTo>
                  <a:pt x="490" y="184"/>
                </a:lnTo>
                <a:lnTo>
                  <a:pt x="466" y="184"/>
                </a:lnTo>
                <a:lnTo>
                  <a:pt x="453" y="184"/>
                </a:lnTo>
                <a:lnTo>
                  <a:pt x="450" y="184"/>
                </a:lnTo>
                <a:lnTo>
                  <a:pt x="437" y="184"/>
                </a:lnTo>
                <a:lnTo>
                  <a:pt x="413" y="185"/>
                </a:lnTo>
                <a:lnTo>
                  <a:pt x="405" y="185"/>
                </a:lnTo>
                <a:lnTo>
                  <a:pt x="396" y="185"/>
                </a:lnTo>
                <a:lnTo>
                  <a:pt x="385" y="185"/>
                </a:lnTo>
                <a:lnTo>
                  <a:pt x="363" y="184"/>
                </a:lnTo>
                <a:lnTo>
                  <a:pt x="328" y="184"/>
                </a:lnTo>
                <a:lnTo>
                  <a:pt x="327" y="184"/>
                </a:lnTo>
                <a:lnTo>
                  <a:pt x="289" y="184"/>
                </a:lnTo>
                <a:lnTo>
                  <a:pt x="285" y="184"/>
                </a:lnTo>
                <a:lnTo>
                  <a:pt x="254" y="183"/>
                </a:lnTo>
                <a:lnTo>
                  <a:pt x="253" y="183"/>
                </a:lnTo>
                <a:lnTo>
                  <a:pt x="222" y="183"/>
                </a:lnTo>
                <a:lnTo>
                  <a:pt x="191" y="182"/>
                </a:lnTo>
                <a:lnTo>
                  <a:pt x="173" y="183"/>
                </a:lnTo>
                <a:lnTo>
                  <a:pt x="160" y="183"/>
                </a:lnTo>
                <a:lnTo>
                  <a:pt x="158" y="183"/>
                </a:lnTo>
                <a:lnTo>
                  <a:pt x="125" y="183"/>
                </a:lnTo>
                <a:lnTo>
                  <a:pt x="122" y="183"/>
                </a:lnTo>
                <a:lnTo>
                  <a:pt x="106" y="184"/>
                </a:lnTo>
                <a:lnTo>
                  <a:pt x="91" y="184"/>
                </a:lnTo>
                <a:lnTo>
                  <a:pt x="79" y="184"/>
                </a:lnTo>
                <a:lnTo>
                  <a:pt x="55" y="183"/>
                </a:lnTo>
                <a:lnTo>
                  <a:pt x="48" y="183"/>
                </a:lnTo>
                <a:lnTo>
                  <a:pt x="0" y="183"/>
                </a:lnTo>
                <a:lnTo>
                  <a:pt x="2" y="179"/>
                </a:lnTo>
                <a:lnTo>
                  <a:pt x="9" y="180"/>
                </a:lnTo>
                <a:lnTo>
                  <a:pt x="12" y="169"/>
                </a:lnTo>
                <a:lnTo>
                  <a:pt x="18" y="170"/>
                </a:lnTo>
                <a:lnTo>
                  <a:pt x="20" y="168"/>
                </a:lnTo>
                <a:lnTo>
                  <a:pt x="16" y="162"/>
                </a:lnTo>
                <a:lnTo>
                  <a:pt x="19" y="158"/>
                </a:lnTo>
                <a:lnTo>
                  <a:pt x="12" y="152"/>
                </a:lnTo>
                <a:lnTo>
                  <a:pt x="17" y="150"/>
                </a:lnTo>
                <a:lnTo>
                  <a:pt x="18" y="144"/>
                </a:lnTo>
                <a:lnTo>
                  <a:pt x="19" y="141"/>
                </a:lnTo>
                <a:lnTo>
                  <a:pt x="16" y="138"/>
                </a:lnTo>
                <a:lnTo>
                  <a:pt x="14" y="138"/>
                </a:lnTo>
                <a:lnTo>
                  <a:pt x="15" y="142"/>
                </a:lnTo>
                <a:lnTo>
                  <a:pt x="11" y="141"/>
                </a:lnTo>
                <a:lnTo>
                  <a:pt x="14" y="135"/>
                </a:lnTo>
                <a:lnTo>
                  <a:pt x="15" y="135"/>
                </a:lnTo>
                <a:lnTo>
                  <a:pt x="19" y="131"/>
                </a:lnTo>
                <a:lnTo>
                  <a:pt x="21" y="139"/>
                </a:lnTo>
                <a:lnTo>
                  <a:pt x="25" y="136"/>
                </a:lnTo>
                <a:lnTo>
                  <a:pt x="22" y="127"/>
                </a:lnTo>
                <a:lnTo>
                  <a:pt x="23" y="122"/>
                </a:lnTo>
                <a:lnTo>
                  <a:pt x="27" y="122"/>
                </a:lnTo>
                <a:lnTo>
                  <a:pt x="32" y="127"/>
                </a:lnTo>
                <a:lnTo>
                  <a:pt x="33" y="124"/>
                </a:lnTo>
                <a:lnTo>
                  <a:pt x="29" y="119"/>
                </a:lnTo>
                <a:lnTo>
                  <a:pt x="38" y="111"/>
                </a:lnTo>
                <a:lnTo>
                  <a:pt x="31" y="111"/>
                </a:lnTo>
                <a:lnTo>
                  <a:pt x="29" y="103"/>
                </a:lnTo>
                <a:lnTo>
                  <a:pt x="33" y="100"/>
                </a:lnTo>
                <a:lnTo>
                  <a:pt x="40" y="100"/>
                </a:lnTo>
                <a:lnTo>
                  <a:pt x="44" y="95"/>
                </a:lnTo>
                <a:lnTo>
                  <a:pt x="49" y="94"/>
                </a:lnTo>
                <a:lnTo>
                  <a:pt x="50" y="92"/>
                </a:lnTo>
                <a:lnTo>
                  <a:pt x="44" y="88"/>
                </a:lnTo>
                <a:lnTo>
                  <a:pt x="47" y="84"/>
                </a:lnTo>
                <a:lnTo>
                  <a:pt x="53" y="87"/>
                </a:lnTo>
                <a:lnTo>
                  <a:pt x="55" y="84"/>
                </a:lnTo>
                <a:lnTo>
                  <a:pt x="48" y="73"/>
                </a:lnTo>
                <a:lnTo>
                  <a:pt x="52" y="64"/>
                </a:lnTo>
                <a:lnTo>
                  <a:pt x="59" y="60"/>
                </a:lnTo>
                <a:lnTo>
                  <a:pt x="56" y="54"/>
                </a:lnTo>
                <a:lnTo>
                  <a:pt x="50" y="48"/>
                </a:lnTo>
                <a:lnTo>
                  <a:pt x="64" y="46"/>
                </a:lnTo>
                <a:lnTo>
                  <a:pt x="63" y="44"/>
                </a:lnTo>
                <a:lnTo>
                  <a:pt x="57" y="38"/>
                </a:lnTo>
                <a:lnTo>
                  <a:pt x="63" y="37"/>
                </a:lnTo>
                <a:lnTo>
                  <a:pt x="65" y="36"/>
                </a:lnTo>
                <a:lnTo>
                  <a:pt x="63" y="19"/>
                </a:lnTo>
                <a:lnTo>
                  <a:pt x="68" y="19"/>
                </a:lnTo>
                <a:lnTo>
                  <a:pt x="69" y="24"/>
                </a:lnTo>
                <a:lnTo>
                  <a:pt x="73" y="19"/>
                </a:lnTo>
                <a:lnTo>
                  <a:pt x="79" y="19"/>
                </a:lnTo>
                <a:lnTo>
                  <a:pt x="121" y="19"/>
                </a:lnTo>
                <a:lnTo>
                  <a:pt x="122" y="19"/>
                </a:lnTo>
                <a:lnTo>
                  <a:pt x="123" y="19"/>
                </a:lnTo>
                <a:lnTo>
                  <a:pt x="147" y="19"/>
                </a:lnTo>
                <a:lnTo>
                  <a:pt x="149" y="19"/>
                </a:lnTo>
                <a:lnTo>
                  <a:pt x="185" y="20"/>
                </a:lnTo>
                <a:lnTo>
                  <a:pt x="186" y="18"/>
                </a:lnTo>
                <a:lnTo>
                  <a:pt x="184" y="0"/>
                </a:lnTo>
                <a:lnTo>
                  <a:pt x="202" y="1"/>
                </a:lnTo>
                <a:lnTo>
                  <a:pt x="201" y="5"/>
                </a:lnTo>
                <a:lnTo>
                  <a:pt x="214" y="4"/>
                </a:lnTo>
                <a:lnTo>
                  <a:pt x="219" y="4"/>
                </a:lnTo>
                <a:lnTo>
                  <a:pt x="244" y="4"/>
                </a:lnTo>
                <a:lnTo>
                  <a:pt x="262" y="4"/>
                </a:lnTo>
                <a:lnTo>
                  <a:pt x="266" y="4"/>
                </a:lnTo>
                <a:lnTo>
                  <a:pt x="291" y="3"/>
                </a:lnTo>
                <a:lnTo>
                  <a:pt x="305" y="3"/>
                </a:lnTo>
                <a:lnTo>
                  <a:pt x="307" y="5"/>
                </a:lnTo>
                <a:lnTo>
                  <a:pt x="311" y="3"/>
                </a:lnTo>
                <a:lnTo>
                  <a:pt x="319" y="3"/>
                </a:lnTo>
                <a:lnTo>
                  <a:pt x="336" y="4"/>
                </a:lnTo>
                <a:lnTo>
                  <a:pt x="355" y="5"/>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39" name="Freeform 102"/>
          <p:cNvSpPr>
            <a:spLocks/>
          </p:cNvSpPr>
          <p:nvPr/>
        </p:nvSpPr>
        <p:spPr bwMode="auto">
          <a:xfrm>
            <a:off x="6906101" y="4267333"/>
            <a:ext cx="1637982" cy="1775937"/>
          </a:xfrm>
          <a:custGeom>
            <a:avLst/>
            <a:gdLst>
              <a:gd name="T0" fmla="*/ 709 w 1075"/>
              <a:gd name="T1" fmla="*/ 285 h 1164"/>
              <a:gd name="T2" fmla="*/ 749 w 1075"/>
              <a:gd name="T3" fmla="*/ 282 h 1164"/>
              <a:gd name="T4" fmla="*/ 772 w 1075"/>
              <a:gd name="T5" fmla="*/ 283 h 1164"/>
              <a:gd name="T6" fmla="*/ 785 w 1075"/>
              <a:gd name="T7" fmla="*/ 293 h 1164"/>
              <a:gd name="T8" fmla="*/ 796 w 1075"/>
              <a:gd name="T9" fmla="*/ 278 h 1164"/>
              <a:gd name="T10" fmla="*/ 819 w 1075"/>
              <a:gd name="T11" fmla="*/ 290 h 1164"/>
              <a:gd name="T12" fmla="*/ 848 w 1075"/>
              <a:gd name="T13" fmla="*/ 298 h 1164"/>
              <a:gd name="T14" fmla="*/ 871 w 1075"/>
              <a:gd name="T15" fmla="*/ 287 h 1164"/>
              <a:gd name="T16" fmla="*/ 891 w 1075"/>
              <a:gd name="T17" fmla="*/ 284 h 1164"/>
              <a:gd name="T18" fmla="*/ 930 w 1075"/>
              <a:gd name="T19" fmla="*/ 287 h 1164"/>
              <a:gd name="T20" fmla="*/ 955 w 1075"/>
              <a:gd name="T21" fmla="*/ 288 h 1164"/>
              <a:gd name="T22" fmla="*/ 969 w 1075"/>
              <a:gd name="T23" fmla="*/ 302 h 1164"/>
              <a:gd name="T24" fmla="*/ 983 w 1075"/>
              <a:gd name="T25" fmla="*/ 308 h 1164"/>
              <a:gd name="T26" fmla="*/ 992 w 1075"/>
              <a:gd name="T27" fmla="*/ 312 h 1164"/>
              <a:gd name="T28" fmla="*/ 1002 w 1075"/>
              <a:gd name="T29" fmla="*/ 321 h 1164"/>
              <a:gd name="T30" fmla="*/ 1014 w 1075"/>
              <a:gd name="T31" fmla="*/ 321 h 1164"/>
              <a:gd name="T32" fmla="*/ 1033 w 1075"/>
              <a:gd name="T33" fmla="*/ 492 h 1164"/>
              <a:gd name="T34" fmla="*/ 1048 w 1075"/>
              <a:gd name="T35" fmla="*/ 537 h 1164"/>
              <a:gd name="T36" fmla="*/ 1060 w 1075"/>
              <a:gd name="T37" fmla="*/ 567 h 1164"/>
              <a:gd name="T38" fmla="*/ 1069 w 1075"/>
              <a:gd name="T39" fmla="*/ 600 h 1164"/>
              <a:gd name="T40" fmla="*/ 1060 w 1075"/>
              <a:gd name="T41" fmla="*/ 641 h 1164"/>
              <a:gd name="T42" fmla="*/ 1054 w 1075"/>
              <a:gd name="T43" fmla="*/ 673 h 1164"/>
              <a:gd name="T44" fmla="*/ 1046 w 1075"/>
              <a:gd name="T45" fmla="*/ 724 h 1164"/>
              <a:gd name="T46" fmla="*/ 1004 w 1075"/>
              <a:gd name="T47" fmla="*/ 758 h 1164"/>
              <a:gd name="T48" fmla="*/ 993 w 1075"/>
              <a:gd name="T49" fmla="*/ 762 h 1164"/>
              <a:gd name="T50" fmla="*/ 974 w 1075"/>
              <a:gd name="T51" fmla="*/ 734 h 1164"/>
              <a:gd name="T52" fmla="*/ 954 w 1075"/>
              <a:gd name="T53" fmla="*/ 763 h 1164"/>
              <a:gd name="T54" fmla="*/ 911 w 1075"/>
              <a:gd name="T55" fmla="*/ 838 h 1164"/>
              <a:gd name="T56" fmla="*/ 771 w 1075"/>
              <a:gd name="T57" fmla="*/ 974 h 1164"/>
              <a:gd name="T58" fmla="*/ 766 w 1075"/>
              <a:gd name="T59" fmla="*/ 1151 h 1164"/>
              <a:gd name="T60" fmla="*/ 736 w 1075"/>
              <a:gd name="T61" fmla="*/ 1143 h 1164"/>
              <a:gd name="T62" fmla="*/ 701 w 1075"/>
              <a:gd name="T63" fmla="*/ 1139 h 1164"/>
              <a:gd name="T64" fmla="*/ 671 w 1075"/>
              <a:gd name="T65" fmla="*/ 1122 h 1164"/>
              <a:gd name="T66" fmla="*/ 630 w 1075"/>
              <a:gd name="T67" fmla="*/ 1106 h 1164"/>
              <a:gd name="T68" fmla="*/ 611 w 1075"/>
              <a:gd name="T69" fmla="*/ 1084 h 1164"/>
              <a:gd name="T70" fmla="*/ 590 w 1075"/>
              <a:gd name="T71" fmla="*/ 1017 h 1164"/>
              <a:gd name="T72" fmla="*/ 582 w 1075"/>
              <a:gd name="T73" fmla="*/ 983 h 1164"/>
              <a:gd name="T74" fmla="*/ 567 w 1075"/>
              <a:gd name="T75" fmla="*/ 965 h 1164"/>
              <a:gd name="T76" fmla="*/ 526 w 1075"/>
              <a:gd name="T77" fmla="*/ 906 h 1164"/>
              <a:gd name="T78" fmla="*/ 516 w 1075"/>
              <a:gd name="T79" fmla="*/ 873 h 1164"/>
              <a:gd name="T80" fmla="*/ 491 w 1075"/>
              <a:gd name="T81" fmla="*/ 828 h 1164"/>
              <a:gd name="T82" fmla="*/ 447 w 1075"/>
              <a:gd name="T83" fmla="*/ 762 h 1164"/>
              <a:gd name="T84" fmla="*/ 429 w 1075"/>
              <a:gd name="T85" fmla="*/ 735 h 1164"/>
              <a:gd name="T86" fmla="*/ 399 w 1075"/>
              <a:gd name="T87" fmla="*/ 734 h 1164"/>
              <a:gd name="T88" fmla="*/ 376 w 1075"/>
              <a:gd name="T89" fmla="*/ 733 h 1164"/>
              <a:gd name="T90" fmla="*/ 335 w 1075"/>
              <a:gd name="T91" fmla="*/ 738 h 1164"/>
              <a:gd name="T92" fmla="*/ 313 w 1075"/>
              <a:gd name="T93" fmla="*/ 775 h 1164"/>
              <a:gd name="T94" fmla="*/ 295 w 1075"/>
              <a:gd name="T95" fmla="*/ 808 h 1164"/>
              <a:gd name="T96" fmla="*/ 270 w 1075"/>
              <a:gd name="T97" fmla="*/ 817 h 1164"/>
              <a:gd name="T98" fmla="*/ 213 w 1075"/>
              <a:gd name="T99" fmla="*/ 784 h 1164"/>
              <a:gd name="T100" fmla="*/ 160 w 1075"/>
              <a:gd name="T101" fmla="*/ 717 h 1164"/>
              <a:gd name="T102" fmla="*/ 124 w 1075"/>
              <a:gd name="T103" fmla="*/ 628 h 1164"/>
              <a:gd name="T104" fmla="*/ 71 w 1075"/>
              <a:gd name="T105" fmla="*/ 582 h 1164"/>
              <a:gd name="T106" fmla="*/ 21 w 1075"/>
              <a:gd name="T107" fmla="*/ 521 h 1164"/>
              <a:gd name="T108" fmla="*/ 2 w 1075"/>
              <a:gd name="T109" fmla="*/ 500 h 1164"/>
              <a:gd name="T110" fmla="*/ 214 w 1075"/>
              <a:gd name="T111" fmla="*/ 491 h 1164"/>
              <a:gd name="T112" fmla="*/ 294 w 1075"/>
              <a:gd name="T113" fmla="*/ 83 h 1164"/>
              <a:gd name="T114" fmla="*/ 455 w 1075"/>
              <a:gd name="T115" fmla="*/ 0 h 1164"/>
              <a:gd name="T116" fmla="*/ 567 w 1075"/>
              <a:gd name="T117" fmla="*/ 231 h 1164"/>
              <a:gd name="T118" fmla="*/ 609 w 1075"/>
              <a:gd name="T119" fmla="*/ 249 h 1164"/>
              <a:gd name="T120" fmla="*/ 667 w 1075"/>
              <a:gd name="T121" fmla="*/ 266 h 1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75" h="1164">
                <a:moveTo>
                  <a:pt x="676" y="258"/>
                </a:moveTo>
                <a:lnTo>
                  <a:pt x="693" y="261"/>
                </a:lnTo>
                <a:lnTo>
                  <a:pt x="696" y="258"/>
                </a:lnTo>
                <a:lnTo>
                  <a:pt x="699" y="258"/>
                </a:lnTo>
                <a:lnTo>
                  <a:pt x="700" y="272"/>
                </a:lnTo>
                <a:lnTo>
                  <a:pt x="711" y="274"/>
                </a:lnTo>
                <a:lnTo>
                  <a:pt x="709" y="285"/>
                </a:lnTo>
                <a:lnTo>
                  <a:pt x="717" y="289"/>
                </a:lnTo>
                <a:lnTo>
                  <a:pt x="720" y="289"/>
                </a:lnTo>
                <a:lnTo>
                  <a:pt x="734" y="274"/>
                </a:lnTo>
                <a:lnTo>
                  <a:pt x="740" y="278"/>
                </a:lnTo>
                <a:lnTo>
                  <a:pt x="740" y="283"/>
                </a:lnTo>
                <a:lnTo>
                  <a:pt x="743" y="284"/>
                </a:lnTo>
                <a:lnTo>
                  <a:pt x="749" y="282"/>
                </a:lnTo>
                <a:lnTo>
                  <a:pt x="752" y="285"/>
                </a:lnTo>
                <a:lnTo>
                  <a:pt x="751" y="292"/>
                </a:lnTo>
                <a:lnTo>
                  <a:pt x="758" y="293"/>
                </a:lnTo>
                <a:lnTo>
                  <a:pt x="763" y="285"/>
                </a:lnTo>
                <a:lnTo>
                  <a:pt x="768" y="288"/>
                </a:lnTo>
                <a:lnTo>
                  <a:pt x="769" y="283"/>
                </a:lnTo>
                <a:lnTo>
                  <a:pt x="772" y="283"/>
                </a:lnTo>
                <a:lnTo>
                  <a:pt x="775" y="290"/>
                </a:lnTo>
                <a:lnTo>
                  <a:pt x="772" y="293"/>
                </a:lnTo>
                <a:lnTo>
                  <a:pt x="773" y="299"/>
                </a:lnTo>
                <a:lnTo>
                  <a:pt x="779" y="304"/>
                </a:lnTo>
                <a:lnTo>
                  <a:pt x="782" y="301"/>
                </a:lnTo>
                <a:lnTo>
                  <a:pt x="781" y="295"/>
                </a:lnTo>
                <a:lnTo>
                  <a:pt x="785" y="293"/>
                </a:lnTo>
                <a:lnTo>
                  <a:pt x="782" y="289"/>
                </a:lnTo>
                <a:lnTo>
                  <a:pt x="787" y="290"/>
                </a:lnTo>
                <a:lnTo>
                  <a:pt x="790" y="285"/>
                </a:lnTo>
                <a:lnTo>
                  <a:pt x="789" y="279"/>
                </a:lnTo>
                <a:lnTo>
                  <a:pt x="793" y="279"/>
                </a:lnTo>
                <a:lnTo>
                  <a:pt x="794" y="278"/>
                </a:lnTo>
                <a:lnTo>
                  <a:pt x="796" y="278"/>
                </a:lnTo>
                <a:lnTo>
                  <a:pt x="799" y="289"/>
                </a:lnTo>
                <a:lnTo>
                  <a:pt x="806" y="287"/>
                </a:lnTo>
                <a:lnTo>
                  <a:pt x="808" y="292"/>
                </a:lnTo>
                <a:lnTo>
                  <a:pt x="813" y="291"/>
                </a:lnTo>
                <a:lnTo>
                  <a:pt x="816" y="282"/>
                </a:lnTo>
                <a:lnTo>
                  <a:pt x="822" y="284"/>
                </a:lnTo>
                <a:lnTo>
                  <a:pt x="819" y="290"/>
                </a:lnTo>
                <a:lnTo>
                  <a:pt x="828" y="293"/>
                </a:lnTo>
                <a:lnTo>
                  <a:pt x="830" y="298"/>
                </a:lnTo>
                <a:lnTo>
                  <a:pt x="836" y="297"/>
                </a:lnTo>
                <a:lnTo>
                  <a:pt x="840" y="303"/>
                </a:lnTo>
                <a:lnTo>
                  <a:pt x="842" y="307"/>
                </a:lnTo>
                <a:lnTo>
                  <a:pt x="844" y="306"/>
                </a:lnTo>
                <a:lnTo>
                  <a:pt x="848" y="298"/>
                </a:lnTo>
                <a:lnTo>
                  <a:pt x="852" y="300"/>
                </a:lnTo>
                <a:lnTo>
                  <a:pt x="856" y="299"/>
                </a:lnTo>
                <a:lnTo>
                  <a:pt x="858" y="291"/>
                </a:lnTo>
                <a:lnTo>
                  <a:pt x="867" y="291"/>
                </a:lnTo>
                <a:lnTo>
                  <a:pt x="869" y="289"/>
                </a:lnTo>
                <a:lnTo>
                  <a:pt x="869" y="290"/>
                </a:lnTo>
                <a:lnTo>
                  <a:pt x="871" y="287"/>
                </a:lnTo>
                <a:lnTo>
                  <a:pt x="875" y="288"/>
                </a:lnTo>
                <a:lnTo>
                  <a:pt x="876" y="285"/>
                </a:lnTo>
                <a:lnTo>
                  <a:pt x="883" y="291"/>
                </a:lnTo>
                <a:lnTo>
                  <a:pt x="886" y="288"/>
                </a:lnTo>
                <a:lnTo>
                  <a:pt x="890" y="289"/>
                </a:lnTo>
                <a:lnTo>
                  <a:pt x="890" y="287"/>
                </a:lnTo>
                <a:lnTo>
                  <a:pt x="891" y="284"/>
                </a:lnTo>
                <a:lnTo>
                  <a:pt x="895" y="286"/>
                </a:lnTo>
                <a:lnTo>
                  <a:pt x="903" y="282"/>
                </a:lnTo>
                <a:lnTo>
                  <a:pt x="903" y="280"/>
                </a:lnTo>
                <a:lnTo>
                  <a:pt x="906" y="280"/>
                </a:lnTo>
                <a:lnTo>
                  <a:pt x="908" y="286"/>
                </a:lnTo>
                <a:lnTo>
                  <a:pt x="927" y="286"/>
                </a:lnTo>
                <a:lnTo>
                  <a:pt x="930" y="287"/>
                </a:lnTo>
                <a:lnTo>
                  <a:pt x="934" y="277"/>
                </a:lnTo>
                <a:lnTo>
                  <a:pt x="939" y="280"/>
                </a:lnTo>
                <a:lnTo>
                  <a:pt x="943" y="281"/>
                </a:lnTo>
                <a:lnTo>
                  <a:pt x="943" y="283"/>
                </a:lnTo>
                <a:lnTo>
                  <a:pt x="946" y="282"/>
                </a:lnTo>
                <a:lnTo>
                  <a:pt x="949" y="288"/>
                </a:lnTo>
                <a:lnTo>
                  <a:pt x="955" y="288"/>
                </a:lnTo>
                <a:lnTo>
                  <a:pt x="957" y="294"/>
                </a:lnTo>
                <a:lnTo>
                  <a:pt x="959" y="292"/>
                </a:lnTo>
                <a:lnTo>
                  <a:pt x="959" y="296"/>
                </a:lnTo>
                <a:lnTo>
                  <a:pt x="963" y="301"/>
                </a:lnTo>
                <a:lnTo>
                  <a:pt x="967" y="302"/>
                </a:lnTo>
                <a:lnTo>
                  <a:pt x="967" y="298"/>
                </a:lnTo>
                <a:lnTo>
                  <a:pt x="969" y="302"/>
                </a:lnTo>
                <a:lnTo>
                  <a:pt x="972" y="299"/>
                </a:lnTo>
                <a:lnTo>
                  <a:pt x="971" y="303"/>
                </a:lnTo>
                <a:lnTo>
                  <a:pt x="974" y="303"/>
                </a:lnTo>
                <a:lnTo>
                  <a:pt x="973" y="306"/>
                </a:lnTo>
                <a:lnTo>
                  <a:pt x="982" y="307"/>
                </a:lnTo>
                <a:lnTo>
                  <a:pt x="980" y="310"/>
                </a:lnTo>
                <a:lnTo>
                  <a:pt x="983" y="308"/>
                </a:lnTo>
                <a:lnTo>
                  <a:pt x="986" y="310"/>
                </a:lnTo>
                <a:lnTo>
                  <a:pt x="986" y="307"/>
                </a:lnTo>
                <a:lnTo>
                  <a:pt x="988" y="310"/>
                </a:lnTo>
                <a:lnTo>
                  <a:pt x="986" y="312"/>
                </a:lnTo>
                <a:lnTo>
                  <a:pt x="990" y="311"/>
                </a:lnTo>
                <a:lnTo>
                  <a:pt x="988" y="314"/>
                </a:lnTo>
                <a:lnTo>
                  <a:pt x="992" y="312"/>
                </a:lnTo>
                <a:lnTo>
                  <a:pt x="992" y="315"/>
                </a:lnTo>
                <a:lnTo>
                  <a:pt x="995" y="313"/>
                </a:lnTo>
                <a:lnTo>
                  <a:pt x="997" y="312"/>
                </a:lnTo>
                <a:lnTo>
                  <a:pt x="996" y="317"/>
                </a:lnTo>
                <a:lnTo>
                  <a:pt x="1001" y="320"/>
                </a:lnTo>
                <a:lnTo>
                  <a:pt x="1003" y="319"/>
                </a:lnTo>
                <a:lnTo>
                  <a:pt x="1002" y="321"/>
                </a:lnTo>
                <a:lnTo>
                  <a:pt x="1003" y="323"/>
                </a:lnTo>
                <a:lnTo>
                  <a:pt x="1006" y="320"/>
                </a:lnTo>
                <a:lnTo>
                  <a:pt x="1009" y="322"/>
                </a:lnTo>
                <a:lnTo>
                  <a:pt x="1011" y="319"/>
                </a:lnTo>
                <a:lnTo>
                  <a:pt x="1012" y="321"/>
                </a:lnTo>
                <a:lnTo>
                  <a:pt x="1015" y="318"/>
                </a:lnTo>
                <a:lnTo>
                  <a:pt x="1014" y="321"/>
                </a:lnTo>
                <a:lnTo>
                  <a:pt x="1018" y="322"/>
                </a:lnTo>
                <a:lnTo>
                  <a:pt x="1019" y="317"/>
                </a:lnTo>
                <a:lnTo>
                  <a:pt x="1024" y="322"/>
                </a:lnTo>
                <a:lnTo>
                  <a:pt x="1027" y="319"/>
                </a:lnTo>
                <a:lnTo>
                  <a:pt x="1031" y="322"/>
                </a:lnTo>
                <a:lnTo>
                  <a:pt x="1031" y="492"/>
                </a:lnTo>
                <a:lnTo>
                  <a:pt x="1033" y="492"/>
                </a:lnTo>
                <a:lnTo>
                  <a:pt x="1033" y="493"/>
                </a:lnTo>
                <a:lnTo>
                  <a:pt x="1040" y="503"/>
                </a:lnTo>
                <a:lnTo>
                  <a:pt x="1043" y="503"/>
                </a:lnTo>
                <a:lnTo>
                  <a:pt x="1045" y="508"/>
                </a:lnTo>
                <a:lnTo>
                  <a:pt x="1051" y="524"/>
                </a:lnTo>
                <a:lnTo>
                  <a:pt x="1048" y="534"/>
                </a:lnTo>
                <a:lnTo>
                  <a:pt x="1048" y="537"/>
                </a:lnTo>
                <a:lnTo>
                  <a:pt x="1052" y="543"/>
                </a:lnTo>
                <a:lnTo>
                  <a:pt x="1058" y="545"/>
                </a:lnTo>
                <a:lnTo>
                  <a:pt x="1055" y="549"/>
                </a:lnTo>
                <a:lnTo>
                  <a:pt x="1059" y="551"/>
                </a:lnTo>
                <a:lnTo>
                  <a:pt x="1061" y="560"/>
                </a:lnTo>
                <a:lnTo>
                  <a:pt x="1064" y="560"/>
                </a:lnTo>
                <a:lnTo>
                  <a:pt x="1060" y="567"/>
                </a:lnTo>
                <a:lnTo>
                  <a:pt x="1065" y="571"/>
                </a:lnTo>
                <a:lnTo>
                  <a:pt x="1067" y="581"/>
                </a:lnTo>
                <a:lnTo>
                  <a:pt x="1071" y="580"/>
                </a:lnTo>
                <a:lnTo>
                  <a:pt x="1073" y="581"/>
                </a:lnTo>
                <a:lnTo>
                  <a:pt x="1070" y="590"/>
                </a:lnTo>
                <a:lnTo>
                  <a:pt x="1075" y="597"/>
                </a:lnTo>
                <a:lnTo>
                  <a:pt x="1069" y="600"/>
                </a:lnTo>
                <a:lnTo>
                  <a:pt x="1073" y="607"/>
                </a:lnTo>
                <a:lnTo>
                  <a:pt x="1070" y="610"/>
                </a:lnTo>
                <a:lnTo>
                  <a:pt x="1071" y="615"/>
                </a:lnTo>
                <a:lnTo>
                  <a:pt x="1071" y="619"/>
                </a:lnTo>
                <a:lnTo>
                  <a:pt x="1066" y="627"/>
                </a:lnTo>
                <a:lnTo>
                  <a:pt x="1065" y="636"/>
                </a:lnTo>
                <a:lnTo>
                  <a:pt x="1060" y="641"/>
                </a:lnTo>
                <a:lnTo>
                  <a:pt x="1061" y="645"/>
                </a:lnTo>
                <a:lnTo>
                  <a:pt x="1057" y="647"/>
                </a:lnTo>
                <a:lnTo>
                  <a:pt x="1056" y="651"/>
                </a:lnTo>
                <a:lnTo>
                  <a:pt x="1058" y="654"/>
                </a:lnTo>
                <a:lnTo>
                  <a:pt x="1059" y="662"/>
                </a:lnTo>
                <a:lnTo>
                  <a:pt x="1056" y="666"/>
                </a:lnTo>
                <a:lnTo>
                  <a:pt x="1054" y="673"/>
                </a:lnTo>
                <a:lnTo>
                  <a:pt x="1058" y="678"/>
                </a:lnTo>
                <a:lnTo>
                  <a:pt x="1058" y="683"/>
                </a:lnTo>
                <a:lnTo>
                  <a:pt x="1060" y="694"/>
                </a:lnTo>
                <a:lnTo>
                  <a:pt x="1056" y="701"/>
                </a:lnTo>
                <a:lnTo>
                  <a:pt x="1058" y="702"/>
                </a:lnTo>
                <a:lnTo>
                  <a:pt x="1057" y="704"/>
                </a:lnTo>
                <a:lnTo>
                  <a:pt x="1046" y="724"/>
                </a:lnTo>
                <a:lnTo>
                  <a:pt x="1040" y="731"/>
                </a:lnTo>
                <a:lnTo>
                  <a:pt x="1045" y="738"/>
                </a:lnTo>
                <a:lnTo>
                  <a:pt x="1048" y="743"/>
                </a:lnTo>
                <a:lnTo>
                  <a:pt x="1048" y="745"/>
                </a:lnTo>
                <a:lnTo>
                  <a:pt x="1030" y="745"/>
                </a:lnTo>
                <a:lnTo>
                  <a:pt x="1005" y="758"/>
                </a:lnTo>
                <a:lnTo>
                  <a:pt x="1004" y="758"/>
                </a:lnTo>
                <a:lnTo>
                  <a:pt x="981" y="771"/>
                </a:lnTo>
                <a:lnTo>
                  <a:pt x="974" y="779"/>
                </a:lnTo>
                <a:lnTo>
                  <a:pt x="970" y="778"/>
                </a:lnTo>
                <a:lnTo>
                  <a:pt x="979" y="767"/>
                </a:lnTo>
                <a:lnTo>
                  <a:pt x="985" y="766"/>
                </a:lnTo>
                <a:lnTo>
                  <a:pt x="988" y="761"/>
                </a:lnTo>
                <a:lnTo>
                  <a:pt x="993" y="762"/>
                </a:lnTo>
                <a:lnTo>
                  <a:pt x="994" y="759"/>
                </a:lnTo>
                <a:lnTo>
                  <a:pt x="989" y="756"/>
                </a:lnTo>
                <a:lnTo>
                  <a:pt x="970" y="761"/>
                </a:lnTo>
                <a:lnTo>
                  <a:pt x="970" y="759"/>
                </a:lnTo>
                <a:lnTo>
                  <a:pt x="976" y="752"/>
                </a:lnTo>
                <a:lnTo>
                  <a:pt x="978" y="743"/>
                </a:lnTo>
                <a:lnTo>
                  <a:pt x="974" y="734"/>
                </a:lnTo>
                <a:lnTo>
                  <a:pt x="968" y="736"/>
                </a:lnTo>
                <a:lnTo>
                  <a:pt x="963" y="745"/>
                </a:lnTo>
                <a:lnTo>
                  <a:pt x="959" y="747"/>
                </a:lnTo>
                <a:lnTo>
                  <a:pt x="958" y="745"/>
                </a:lnTo>
                <a:lnTo>
                  <a:pt x="952" y="747"/>
                </a:lnTo>
                <a:lnTo>
                  <a:pt x="951" y="759"/>
                </a:lnTo>
                <a:lnTo>
                  <a:pt x="954" y="763"/>
                </a:lnTo>
                <a:lnTo>
                  <a:pt x="960" y="765"/>
                </a:lnTo>
                <a:lnTo>
                  <a:pt x="959" y="769"/>
                </a:lnTo>
                <a:lnTo>
                  <a:pt x="962" y="776"/>
                </a:lnTo>
                <a:lnTo>
                  <a:pt x="975" y="783"/>
                </a:lnTo>
                <a:lnTo>
                  <a:pt x="943" y="810"/>
                </a:lnTo>
                <a:lnTo>
                  <a:pt x="929" y="827"/>
                </a:lnTo>
                <a:lnTo>
                  <a:pt x="911" y="838"/>
                </a:lnTo>
                <a:lnTo>
                  <a:pt x="886" y="856"/>
                </a:lnTo>
                <a:lnTo>
                  <a:pt x="853" y="874"/>
                </a:lnTo>
                <a:lnTo>
                  <a:pt x="840" y="886"/>
                </a:lnTo>
                <a:lnTo>
                  <a:pt x="837" y="892"/>
                </a:lnTo>
                <a:lnTo>
                  <a:pt x="801" y="921"/>
                </a:lnTo>
                <a:lnTo>
                  <a:pt x="785" y="946"/>
                </a:lnTo>
                <a:lnTo>
                  <a:pt x="771" y="974"/>
                </a:lnTo>
                <a:lnTo>
                  <a:pt x="760" y="1007"/>
                </a:lnTo>
                <a:lnTo>
                  <a:pt x="758" y="1042"/>
                </a:lnTo>
                <a:lnTo>
                  <a:pt x="765" y="1081"/>
                </a:lnTo>
                <a:lnTo>
                  <a:pt x="771" y="1101"/>
                </a:lnTo>
                <a:lnTo>
                  <a:pt x="777" y="1139"/>
                </a:lnTo>
                <a:lnTo>
                  <a:pt x="777" y="1151"/>
                </a:lnTo>
                <a:lnTo>
                  <a:pt x="766" y="1151"/>
                </a:lnTo>
                <a:lnTo>
                  <a:pt x="766" y="1153"/>
                </a:lnTo>
                <a:lnTo>
                  <a:pt x="759" y="1155"/>
                </a:lnTo>
                <a:lnTo>
                  <a:pt x="759" y="1163"/>
                </a:lnTo>
                <a:lnTo>
                  <a:pt x="754" y="1164"/>
                </a:lnTo>
                <a:lnTo>
                  <a:pt x="752" y="1159"/>
                </a:lnTo>
                <a:lnTo>
                  <a:pt x="746" y="1159"/>
                </a:lnTo>
                <a:lnTo>
                  <a:pt x="736" y="1143"/>
                </a:lnTo>
                <a:lnTo>
                  <a:pt x="727" y="1143"/>
                </a:lnTo>
                <a:lnTo>
                  <a:pt x="723" y="1140"/>
                </a:lnTo>
                <a:lnTo>
                  <a:pt x="718" y="1139"/>
                </a:lnTo>
                <a:lnTo>
                  <a:pt x="705" y="1139"/>
                </a:lnTo>
                <a:lnTo>
                  <a:pt x="704" y="1142"/>
                </a:lnTo>
                <a:lnTo>
                  <a:pt x="701" y="1142"/>
                </a:lnTo>
                <a:lnTo>
                  <a:pt x="701" y="1139"/>
                </a:lnTo>
                <a:lnTo>
                  <a:pt x="691" y="1140"/>
                </a:lnTo>
                <a:lnTo>
                  <a:pt x="684" y="1135"/>
                </a:lnTo>
                <a:lnTo>
                  <a:pt x="684" y="1132"/>
                </a:lnTo>
                <a:lnTo>
                  <a:pt x="682" y="1135"/>
                </a:lnTo>
                <a:lnTo>
                  <a:pt x="679" y="1128"/>
                </a:lnTo>
                <a:lnTo>
                  <a:pt x="675" y="1129"/>
                </a:lnTo>
                <a:lnTo>
                  <a:pt x="671" y="1122"/>
                </a:lnTo>
                <a:lnTo>
                  <a:pt x="666" y="1123"/>
                </a:lnTo>
                <a:lnTo>
                  <a:pt x="659" y="1118"/>
                </a:lnTo>
                <a:lnTo>
                  <a:pt x="652" y="1120"/>
                </a:lnTo>
                <a:lnTo>
                  <a:pt x="641" y="1106"/>
                </a:lnTo>
                <a:lnTo>
                  <a:pt x="634" y="1108"/>
                </a:lnTo>
                <a:lnTo>
                  <a:pt x="631" y="1103"/>
                </a:lnTo>
                <a:lnTo>
                  <a:pt x="630" y="1106"/>
                </a:lnTo>
                <a:lnTo>
                  <a:pt x="629" y="1103"/>
                </a:lnTo>
                <a:lnTo>
                  <a:pt x="622" y="1101"/>
                </a:lnTo>
                <a:lnTo>
                  <a:pt x="618" y="1103"/>
                </a:lnTo>
                <a:lnTo>
                  <a:pt x="616" y="1099"/>
                </a:lnTo>
                <a:lnTo>
                  <a:pt x="618" y="1094"/>
                </a:lnTo>
                <a:lnTo>
                  <a:pt x="611" y="1087"/>
                </a:lnTo>
                <a:lnTo>
                  <a:pt x="611" y="1084"/>
                </a:lnTo>
                <a:lnTo>
                  <a:pt x="603" y="1054"/>
                </a:lnTo>
                <a:lnTo>
                  <a:pt x="599" y="1051"/>
                </a:lnTo>
                <a:lnTo>
                  <a:pt x="599" y="1046"/>
                </a:lnTo>
                <a:lnTo>
                  <a:pt x="593" y="1044"/>
                </a:lnTo>
                <a:lnTo>
                  <a:pt x="594" y="1039"/>
                </a:lnTo>
                <a:lnTo>
                  <a:pt x="589" y="1035"/>
                </a:lnTo>
                <a:lnTo>
                  <a:pt x="590" y="1017"/>
                </a:lnTo>
                <a:lnTo>
                  <a:pt x="588" y="1008"/>
                </a:lnTo>
                <a:lnTo>
                  <a:pt x="585" y="1009"/>
                </a:lnTo>
                <a:lnTo>
                  <a:pt x="585" y="1004"/>
                </a:lnTo>
                <a:lnTo>
                  <a:pt x="581" y="1002"/>
                </a:lnTo>
                <a:lnTo>
                  <a:pt x="584" y="1000"/>
                </a:lnTo>
                <a:lnTo>
                  <a:pt x="586" y="984"/>
                </a:lnTo>
                <a:lnTo>
                  <a:pt x="582" y="983"/>
                </a:lnTo>
                <a:lnTo>
                  <a:pt x="583" y="975"/>
                </a:lnTo>
                <a:lnTo>
                  <a:pt x="580" y="970"/>
                </a:lnTo>
                <a:lnTo>
                  <a:pt x="577" y="971"/>
                </a:lnTo>
                <a:lnTo>
                  <a:pt x="576" y="967"/>
                </a:lnTo>
                <a:lnTo>
                  <a:pt x="573" y="969"/>
                </a:lnTo>
                <a:lnTo>
                  <a:pt x="571" y="965"/>
                </a:lnTo>
                <a:lnTo>
                  <a:pt x="567" y="965"/>
                </a:lnTo>
                <a:lnTo>
                  <a:pt x="559" y="953"/>
                </a:lnTo>
                <a:lnTo>
                  <a:pt x="557" y="954"/>
                </a:lnTo>
                <a:lnTo>
                  <a:pt x="553" y="950"/>
                </a:lnTo>
                <a:lnTo>
                  <a:pt x="549" y="930"/>
                </a:lnTo>
                <a:lnTo>
                  <a:pt x="544" y="928"/>
                </a:lnTo>
                <a:lnTo>
                  <a:pt x="536" y="912"/>
                </a:lnTo>
                <a:lnTo>
                  <a:pt x="526" y="906"/>
                </a:lnTo>
                <a:lnTo>
                  <a:pt x="525" y="903"/>
                </a:lnTo>
                <a:lnTo>
                  <a:pt x="520" y="898"/>
                </a:lnTo>
                <a:lnTo>
                  <a:pt x="520" y="894"/>
                </a:lnTo>
                <a:lnTo>
                  <a:pt x="515" y="885"/>
                </a:lnTo>
                <a:lnTo>
                  <a:pt x="516" y="880"/>
                </a:lnTo>
                <a:lnTo>
                  <a:pt x="513" y="876"/>
                </a:lnTo>
                <a:lnTo>
                  <a:pt x="516" y="873"/>
                </a:lnTo>
                <a:lnTo>
                  <a:pt x="512" y="872"/>
                </a:lnTo>
                <a:lnTo>
                  <a:pt x="511" y="864"/>
                </a:lnTo>
                <a:lnTo>
                  <a:pt x="502" y="856"/>
                </a:lnTo>
                <a:lnTo>
                  <a:pt x="500" y="840"/>
                </a:lnTo>
                <a:lnTo>
                  <a:pt x="496" y="837"/>
                </a:lnTo>
                <a:lnTo>
                  <a:pt x="494" y="829"/>
                </a:lnTo>
                <a:lnTo>
                  <a:pt x="491" y="828"/>
                </a:lnTo>
                <a:lnTo>
                  <a:pt x="489" y="810"/>
                </a:lnTo>
                <a:lnTo>
                  <a:pt x="480" y="800"/>
                </a:lnTo>
                <a:lnTo>
                  <a:pt x="478" y="792"/>
                </a:lnTo>
                <a:lnTo>
                  <a:pt x="461" y="779"/>
                </a:lnTo>
                <a:lnTo>
                  <a:pt x="457" y="769"/>
                </a:lnTo>
                <a:lnTo>
                  <a:pt x="450" y="767"/>
                </a:lnTo>
                <a:lnTo>
                  <a:pt x="447" y="762"/>
                </a:lnTo>
                <a:lnTo>
                  <a:pt x="441" y="762"/>
                </a:lnTo>
                <a:lnTo>
                  <a:pt x="441" y="751"/>
                </a:lnTo>
                <a:lnTo>
                  <a:pt x="437" y="756"/>
                </a:lnTo>
                <a:lnTo>
                  <a:pt x="437" y="748"/>
                </a:lnTo>
                <a:lnTo>
                  <a:pt x="432" y="748"/>
                </a:lnTo>
                <a:lnTo>
                  <a:pt x="427" y="737"/>
                </a:lnTo>
                <a:lnTo>
                  <a:pt x="429" y="735"/>
                </a:lnTo>
                <a:lnTo>
                  <a:pt x="425" y="737"/>
                </a:lnTo>
                <a:lnTo>
                  <a:pt x="424" y="733"/>
                </a:lnTo>
                <a:lnTo>
                  <a:pt x="418" y="736"/>
                </a:lnTo>
                <a:lnTo>
                  <a:pt x="417" y="731"/>
                </a:lnTo>
                <a:lnTo>
                  <a:pt x="414" y="735"/>
                </a:lnTo>
                <a:lnTo>
                  <a:pt x="409" y="736"/>
                </a:lnTo>
                <a:lnTo>
                  <a:pt x="399" y="734"/>
                </a:lnTo>
                <a:lnTo>
                  <a:pt x="396" y="734"/>
                </a:lnTo>
                <a:lnTo>
                  <a:pt x="395" y="730"/>
                </a:lnTo>
                <a:lnTo>
                  <a:pt x="394" y="733"/>
                </a:lnTo>
                <a:lnTo>
                  <a:pt x="392" y="731"/>
                </a:lnTo>
                <a:lnTo>
                  <a:pt x="385" y="733"/>
                </a:lnTo>
                <a:lnTo>
                  <a:pt x="382" y="730"/>
                </a:lnTo>
                <a:lnTo>
                  <a:pt x="376" y="733"/>
                </a:lnTo>
                <a:lnTo>
                  <a:pt x="370" y="732"/>
                </a:lnTo>
                <a:lnTo>
                  <a:pt x="364" y="726"/>
                </a:lnTo>
                <a:lnTo>
                  <a:pt x="353" y="723"/>
                </a:lnTo>
                <a:lnTo>
                  <a:pt x="350" y="727"/>
                </a:lnTo>
                <a:lnTo>
                  <a:pt x="348" y="735"/>
                </a:lnTo>
                <a:lnTo>
                  <a:pt x="340" y="733"/>
                </a:lnTo>
                <a:lnTo>
                  <a:pt x="335" y="738"/>
                </a:lnTo>
                <a:lnTo>
                  <a:pt x="333" y="735"/>
                </a:lnTo>
                <a:lnTo>
                  <a:pt x="328" y="739"/>
                </a:lnTo>
                <a:lnTo>
                  <a:pt x="324" y="738"/>
                </a:lnTo>
                <a:lnTo>
                  <a:pt x="319" y="754"/>
                </a:lnTo>
                <a:lnTo>
                  <a:pt x="314" y="762"/>
                </a:lnTo>
                <a:lnTo>
                  <a:pt x="312" y="774"/>
                </a:lnTo>
                <a:lnTo>
                  <a:pt x="313" y="775"/>
                </a:lnTo>
                <a:lnTo>
                  <a:pt x="307" y="781"/>
                </a:lnTo>
                <a:lnTo>
                  <a:pt x="306" y="790"/>
                </a:lnTo>
                <a:lnTo>
                  <a:pt x="309" y="794"/>
                </a:lnTo>
                <a:lnTo>
                  <a:pt x="305" y="795"/>
                </a:lnTo>
                <a:lnTo>
                  <a:pt x="302" y="800"/>
                </a:lnTo>
                <a:lnTo>
                  <a:pt x="298" y="800"/>
                </a:lnTo>
                <a:lnTo>
                  <a:pt x="295" y="808"/>
                </a:lnTo>
                <a:lnTo>
                  <a:pt x="290" y="812"/>
                </a:lnTo>
                <a:lnTo>
                  <a:pt x="288" y="820"/>
                </a:lnTo>
                <a:lnTo>
                  <a:pt x="285" y="822"/>
                </a:lnTo>
                <a:lnTo>
                  <a:pt x="276" y="819"/>
                </a:lnTo>
                <a:lnTo>
                  <a:pt x="275" y="821"/>
                </a:lnTo>
                <a:lnTo>
                  <a:pt x="273" y="816"/>
                </a:lnTo>
                <a:lnTo>
                  <a:pt x="270" y="817"/>
                </a:lnTo>
                <a:lnTo>
                  <a:pt x="271" y="814"/>
                </a:lnTo>
                <a:lnTo>
                  <a:pt x="266" y="816"/>
                </a:lnTo>
                <a:lnTo>
                  <a:pt x="259" y="812"/>
                </a:lnTo>
                <a:lnTo>
                  <a:pt x="253" y="802"/>
                </a:lnTo>
                <a:lnTo>
                  <a:pt x="239" y="799"/>
                </a:lnTo>
                <a:lnTo>
                  <a:pt x="233" y="790"/>
                </a:lnTo>
                <a:lnTo>
                  <a:pt x="213" y="784"/>
                </a:lnTo>
                <a:lnTo>
                  <a:pt x="202" y="776"/>
                </a:lnTo>
                <a:lnTo>
                  <a:pt x="198" y="769"/>
                </a:lnTo>
                <a:lnTo>
                  <a:pt x="199" y="766"/>
                </a:lnTo>
                <a:lnTo>
                  <a:pt x="189" y="762"/>
                </a:lnTo>
                <a:lnTo>
                  <a:pt x="174" y="750"/>
                </a:lnTo>
                <a:lnTo>
                  <a:pt x="170" y="734"/>
                </a:lnTo>
                <a:lnTo>
                  <a:pt x="160" y="717"/>
                </a:lnTo>
                <a:lnTo>
                  <a:pt x="158" y="684"/>
                </a:lnTo>
                <a:lnTo>
                  <a:pt x="146" y="667"/>
                </a:lnTo>
                <a:lnTo>
                  <a:pt x="143" y="647"/>
                </a:lnTo>
                <a:lnTo>
                  <a:pt x="136" y="641"/>
                </a:lnTo>
                <a:lnTo>
                  <a:pt x="134" y="635"/>
                </a:lnTo>
                <a:lnTo>
                  <a:pt x="130" y="635"/>
                </a:lnTo>
                <a:lnTo>
                  <a:pt x="124" y="628"/>
                </a:lnTo>
                <a:lnTo>
                  <a:pt x="121" y="628"/>
                </a:lnTo>
                <a:lnTo>
                  <a:pt x="121" y="625"/>
                </a:lnTo>
                <a:lnTo>
                  <a:pt x="101" y="617"/>
                </a:lnTo>
                <a:lnTo>
                  <a:pt x="102" y="613"/>
                </a:lnTo>
                <a:lnTo>
                  <a:pt x="89" y="602"/>
                </a:lnTo>
                <a:lnTo>
                  <a:pt x="85" y="591"/>
                </a:lnTo>
                <a:lnTo>
                  <a:pt x="71" y="582"/>
                </a:lnTo>
                <a:lnTo>
                  <a:pt x="63" y="569"/>
                </a:lnTo>
                <a:lnTo>
                  <a:pt x="58" y="566"/>
                </a:lnTo>
                <a:lnTo>
                  <a:pt x="56" y="561"/>
                </a:lnTo>
                <a:lnTo>
                  <a:pt x="53" y="558"/>
                </a:lnTo>
                <a:lnTo>
                  <a:pt x="46" y="557"/>
                </a:lnTo>
                <a:lnTo>
                  <a:pt x="35" y="550"/>
                </a:lnTo>
                <a:lnTo>
                  <a:pt x="21" y="521"/>
                </a:lnTo>
                <a:lnTo>
                  <a:pt x="15" y="517"/>
                </a:lnTo>
                <a:lnTo>
                  <a:pt x="12" y="519"/>
                </a:lnTo>
                <a:lnTo>
                  <a:pt x="9" y="515"/>
                </a:lnTo>
                <a:lnTo>
                  <a:pt x="8" y="514"/>
                </a:lnTo>
                <a:lnTo>
                  <a:pt x="0" y="506"/>
                </a:lnTo>
                <a:lnTo>
                  <a:pt x="0" y="502"/>
                </a:lnTo>
                <a:lnTo>
                  <a:pt x="2" y="500"/>
                </a:lnTo>
                <a:lnTo>
                  <a:pt x="0" y="494"/>
                </a:lnTo>
                <a:lnTo>
                  <a:pt x="2" y="491"/>
                </a:lnTo>
                <a:lnTo>
                  <a:pt x="22" y="491"/>
                </a:lnTo>
                <a:lnTo>
                  <a:pt x="53" y="491"/>
                </a:lnTo>
                <a:lnTo>
                  <a:pt x="141" y="491"/>
                </a:lnTo>
                <a:lnTo>
                  <a:pt x="147" y="491"/>
                </a:lnTo>
                <a:lnTo>
                  <a:pt x="214" y="491"/>
                </a:lnTo>
                <a:lnTo>
                  <a:pt x="218" y="491"/>
                </a:lnTo>
                <a:lnTo>
                  <a:pt x="239" y="491"/>
                </a:lnTo>
                <a:lnTo>
                  <a:pt x="271" y="491"/>
                </a:lnTo>
                <a:lnTo>
                  <a:pt x="293" y="491"/>
                </a:lnTo>
                <a:lnTo>
                  <a:pt x="293" y="340"/>
                </a:lnTo>
                <a:lnTo>
                  <a:pt x="294" y="320"/>
                </a:lnTo>
                <a:lnTo>
                  <a:pt x="294" y="83"/>
                </a:lnTo>
                <a:lnTo>
                  <a:pt x="295" y="49"/>
                </a:lnTo>
                <a:lnTo>
                  <a:pt x="294" y="0"/>
                </a:lnTo>
                <a:lnTo>
                  <a:pt x="298" y="0"/>
                </a:lnTo>
                <a:lnTo>
                  <a:pt x="366" y="0"/>
                </a:lnTo>
                <a:lnTo>
                  <a:pt x="377" y="0"/>
                </a:lnTo>
                <a:lnTo>
                  <a:pt x="410" y="0"/>
                </a:lnTo>
                <a:lnTo>
                  <a:pt x="455" y="0"/>
                </a:lnTo>
                <a:lnTo>
                  <a:pt x="465" y="0"/>
                </a:lnTo>
                <a:lnTo>
                  <a:pt x="499" y="0"/>
                </a:lnTo>
                <a:lnTo>
                  <a:pt x="543" y="0"/>
                </a:lnTo>
                <a:lnTo>
                  <a:pt x="543" y="212"/>
                </a:lnTo>
                <a:lnTo>
                  <a:pt x="549" y="210"/>
                </a:lnTo>
                <a:lnTo>
                  <a:pt x="556" y="218"/>
                </a:lnTo>
                <a:lnTo>
                  <a:pt x="567" y="231"/>
                </a:lnTo>
                <a:lnTo>
                  <a:pt x="575" y="233"/>
                </a:lnTo>
                <a:lnTo>
                  <a:pt x="578" y="228"/>
                </a:lnTo>
                <a:lnTo>
                  <a:pt x="586" y="230"/>
                </a:lnTo>
                <a:lnTo>
                  <a:pt x="592" y="232"/>
                </a:lnTo>
                <a:lnTo>
                  <a:pt x="595" y="224"/>
                </a:lnTo>
                <a:lnTo>
                  <a:pt x="608" y="237"/>
                </a:lnTo>
                <a:lnTo>
                  <a:pt x="609" y="249"/>
                </a:lnTo>
                <a:lnTo>
                  <a:pt x="615" y="252"/>
                </a:lnTo>
                <a:lnTo>
                  <a:pt x="625" y="251"/>
                </a:lnTo>
                <a:lnTo>
                  <a:pt x="629" y="252"/>
                </a:lnTo>
                <a:lnTo>
                  <a:pt x="634" y="257"/>
                </a:lnTo>
                <a:lnTo>
                  <a:pt x="646" y="261"/>
                </a:lnTo>
                <a:lnTo>
                  <a:pt x="657" y="257"/>
                </a:lnTo>
                <a:lnTo>
                  <a:pt x="667" y="266"/>
                </a:lnTo>
                <a:lnTo>
                  <a:pt x="672" y="265"/>
                </a:lnTo>
                <a:lnTo>
                  <a:pt x="676" y="25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0" name="Freeform 103"/>
          <p:cNvSpPr>
            <a:spLocks/>
          </p:cNvSpPr>
          <p:nvPr/>
        </p:nvSpPr>
        <p:spPr bwMode="auto">
          <a:xfrm>
            <a:off x="5982335" y="3350552"/>
            <a:ext cx="625157" cy="832962"/>
          </a:xfrm>
          <a:custGeom>
            <a:avLst/>
            <a:gdLst>
              <a:gd name="T0" fmla="*/ 1 w 410"/>
              <a:gd name="T1" fmla="*/ 228 h 546"/>
              <a:gd name="T2" fmla="*/ 1 w 410"/>
              <a:gd name="T3" fmla="*/ 1 h 546"/>
              <a:gd name="T4" fmla="*/ 14 w 410"/>
              <a:gd name="T5" fmla="*/ 1 h 546"/>
              <a:gd name="T6" fmla="*/ 86 w 410"/>
              <a:gd name="T7" fmla="*/ 0 h 546"/>
              <a:gd name="T8" fmla="*/ 155 w 410"/>
              <a:gd name="T9" fmla="*/ 0 h 546"/>
              <a:gd name="T10" fmla="*/ 159 w 410"/>
              <a:gd name="T11" fmla="*/ 0 h 546"/>
              <a:gd name="T12" fmla="*/ 209 w 410"/>
              <a:gd name="T13" fmla="*/ 0 h 546"/>
              <a:gd name="T14" fmla="*/ 246 w 410"/>
              <a:gd name="T15" fmla="*/ 0 h 546"/>
              <a:gd name="T16" fmla="*/ 246 w 410"/>
              <a:gd name="T17" fmla="*/ 109 h 546"/>
              <a:gd name="T18" fmla="*/ 328 w 410"/>
              <a:gd name="T19" fmla="*/ 109 h 546"/>
              <a:gd name="T20" fmla="*/ 332 w 410"/>
              <a:gd name="T21" fmla="*/ 109 h 546"/>
              <a:gd name="T22" fmla="*/ 410 w 410"/>
              <a:gd name="T23" fmla="*/ 109 h 546"/>
              <a:gd name="T24" fmla="*/ 410 w 410"/>
              <a:gd name="T25" fmla="*/ 287 h 546"/>
              <a:gd name="T26" fmla="*/ 409 w 410"/>
              <a:gd name="T27" fmla="*/ 382 h 546"/>
              <a:gd name="T28" fmla="*/ 410 w 410"/>
              <a:gd name="T29" fmla="*/ 420 h 546"/>
              <a:gd name="T30" fmla="*/ 410 w 410"/>
              <a:gd name="T31" fmla="*/ 546 h 546"/>
              <a:gd name="T32" fmla="*/ 332 w 410"/>
              <a:gd name="T33" fmla="*/ 546 h 546"/>
              <a:gd name="T34" fmla="*/ 271 w 410"/>
              <a:gd name="T35" fmla="*/ 545 h 546"/>
              <a:gd name="T36" fmla="*/ 220 w 410"/>
              <a:gd name="T37" fmla="*/ 546 h 546"/>
              <a:gd name="T38" fmla="*/ 124 w 410"/>
              <a:gd name="T39" fmla="*/ 546 h 546"/>
              <a:gd name="T40" fmla="*/ 95 w 410"/>
              <a:gd name="T41" fmla="*/ 546 h 546"/>
              <a:gd name="T42" fmla="*/ 1 w 410"/>
              <a:gd name="T43" fmla="*/ 546 h 546"/>
              <a:gd name="T44" fmla="*/ 0 w 410"/>
              <a:gd name="T45" fmla="*/ 480 h 546"/>
              <a:gd name="T46" fmla="*/ 1 w 410"/>
              <a:gd name="T47" fmla="*/ 420 h 546"/>
              <a:gd name="T48" fmla="*/ 1 w 410"/>
              <a:gd name="T49" fmla="*/ 268 h 546"/>
              <a:gd name="T50" fmla="*/ 1 w 410"/>
              <a:gd name="T51" fmla="*/ 22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10" h="546">
                <a:moveTo>
                  <a:pt x="1" y="228"/>
                </a:moveTo>
                <a:lnTo>
                  <a:pt x="1" y="1"/>
                </a:lnTo>
                <a:lnTo>
                  <a:pt x="14" y="1"/>
                </a:lnTo>
                <a:lnTo>
                  <a:pt x="86" y="0"/>
                </a:lnTo>
                <a:lnTo>
                  <a:pt x="155" y="0"/>
                </a:lnTo>
                <a:lnTo>
                  <a:pt x="159" y="0"/>
                </a:lnTo>
                <a:lnTo>
                  <a:pt x="209" y="0"/>
                </a:lnTo>
                <a:lnTo>
                  <a:pt x="246" y="0"/>
                </a:lnTo>
                <a:lnTo>
                  <a:pt x="246" y="109"/>
                </a:lnTo>
                <a:lnTo>
                  <a:pt x="328" y="109"/>
                </a:lnTo>
                <a:lnTo>
                  <a:pt x="332" y="109"/>
                </a:lnTo>
                <a:lnTo>
                  <a:pt x="410" y="109"/>
                </a:lnTo>
                <a:lnTo>
                  <a:pt x="410" y="287"/>
                </a:lnTo>
                <a:lnTo>
                  <a:pt x="409" y="382"/>
                </a:lnTo>
                <a:lnTo>
                  <a:pt x="410" y="420"/>
                </a:lnTo>
                <a:lnTo>
                  <a:pt x="410" y="546"/>
                </a:lnTo>
                <a:lnTo>
                  <a:pt x="332" y="546"/>
                </a:lnTo>
                <a:lnTo>
                  <a:pt x="271" y="545"/>
                </a:lnTo>
                <a:lnTo>
                  <a:pt x="220" y="546"/>
                </a:lnTo>
                <a:lnTo>
                  <a:pt x="124" y="546"/>
                </a:lnTo>
                <a:lnTo>
                  <a:pt x="95" y="546"/>
                </a:lnTo>
                <a:lnTo>
                  <a:pt x="1" y="546"/>
                </a:lnTo>
                <a:lnTo>
                  <a:pt x="0" y="480"/>
                </a:lnTo>
                <a:lnTo>
                  <a:pt x="1" y="420"/>
                </a:lnTo>
                <a:lnTo>
                  <a:pt x="1" y="268"/>
                </a:lnTo>
                <a:lnTo>
                  <a:pt x="1" y="22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1" name="Freeform 104"/>
          <p:cNvSpPr>
            <a:spLocks/>
          </p:cNvSpPr>
          <p:nvPr/>
        </p:nvSpPr>
        <p:spPr bwMode="auto">
          <a:xfrm>
            <a:off x="6106318" y="3401193"/>
            <a:ext cx="141446" cy="169387"/>
          </a:xfrm>
          <a:custGeom>
            <a:avLst/>
            <a:gdLst>
              <a:gd name="T0" fmla="*/ 75 w 93"/>
              <a:gd name="T1" fmla="*/ 93 h 111"/>
              <a:gd name="T2" fmla="*/ 93 w 93"/>
              <a:gd name="T3" fmla="*/ 81 h 111"/>
              <a:gd name="T4" fmla="*/ 85 w 93"/>
              <a:gd name="T5" fmla="*/ 77 h 111"/>
              <a:gd name="T6" fmla="*/ 62 w 93"/>
              <a:gd name="T7" fmla="*/ 47 h 111"/>
              <a:gd name="T8" fmla="*/ 66 w 93"/>
              <a:gd name="T9" fmla="*/ 37 h 111"/>
              <a:gd name="T10" fmla="*/ 77 w 93"/>
              <a:gd name="T11" fmla="*/ 39 h 111"/>
              <a:gd name="T12" fmla="*/ 79 w 93"/>
              <a:gd name="T13" fmla="*/ 39 h 111"/>
              <a:gd name="T14" fmla="*/ 83 w 93"/>
              <a:gd name="T15" fmla="*/ 30 h 111"/>
              <a:gd name="T16" fmla="*/ 63 w 93"/>
              <a:gd name="T17" fmla="*/ 37 h 111"/>
              <a:gd name="T18" fmla="*/ 60 w 93"/>
              <a:gd name="T19" fmla="*/ 24 h 111"/>
              <a:gd name="T20" fmla="*/ 53 w 93"/>
              <a:gd name="T21" fmla="*/ 28 h 111"/>
              <a:gd name="T22" fmla="*/ 52 w 93"/>
              <a:gd name="T23" fmla="*/ 54 h 111"/>
              <a:gd name="T24" fmla="*/ 47 w 93"/>
              <a:gd name="T25" fmla="*/ 40 h 111"/>
              <a:gd name="T26" fmla="*/ 42 w 93"/>
              <a:gd name="T27" fmla="*/ 29 h 111"/>
              <a:gd name="T28" fmla="*/ 22 w 93"/>
              <a:gd name="T29" fmla="*/ 15 h 111"/>
              <a:gd name="T30" fmla="*/ 21 w 93"/>
              <a:gd name="T31" fmla="*/ 9 h 111"/>
              <a:gd name="T32" fmla="*/ 24 w 93"/>
              <a:gd name="T33" fmla="*/ 2 h 111"/>
              <a:gd name="T34" fmla="*/ 13 w 93"/>
              <a:gd name="T35" fmla="*/ 5 h 111"/>
              <a:gd name="T36" fmla="*/ 4 w 93"/>
              <a:gd name="T37" fmla="*/ 17 h 111"/>
              <a:gd name="T38" fmla="*/ 5 w 93"/>
              <a:gd name="T39" fmla="*/ 29 h 111"/>
              <a:gd name="T40" fmla="*/ 3 w 93"/>
              <a:gd name="T41" fmla="*/ 45 h 111"/>
              <a:gd name="T42" fmla="*/ 10 w 93"/>
              <a:gd name="T43" fmla="*/ 49 h 111"/>
              <a:gd name="T44" fmla="*/ 17 w 93"/>
              <a:gd name="T45" fmla="*/ 49 h 111"/>
              <a:gd name="T46" fmla="*/ 26 w 93"/>
              <a:gd name="T47" fmla="*/ 80 h 111"/>
              <a:gd name="T48" fmla="*/ 40 w 93"/>
              <a:gd name="T49" fmla="*/ 83 h 111"/>
              <a:gd name="T50" fmla="*/ 33 w 93"/>
              <a:gd name="T51" fmla="*/ 79 h 111"/>
              <a:gd name="T52" fmla="*/ 39 w 93"/>
              <a:gd name="T53" fmla="*/ 76 h 111"/>
              <a:gd name="T54" fmla="*/ 42 w 93"/>
              <a:gd name="T55" fmla="*/ 83 h 111"/>
              <a:gd name="T56" fmla="*/ 38 w 93"/>
              <a:gd name="T57" fmla="*/ 99 h 111"/>
              <a:gd name="T58" fmla="*/ 46 w 93"/>
              <a:gd name="T59" fmla="*/ 84 h 111"/>
              <a:gd name="T60" fmla="*/ 56 w 93"/>
              <a:gd name="T61" fmla="*/ 104 h 111"/>
              <a:gd name="T62" fmla="*/ 69 w 93"/>
              <a:gd name="T63" fmla="*/ 106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 h="111">
                <a:moveTo>
                  <a:pt x="76" y="98"/>
                </a:moveTo>
                <a:lnTo>
                  <a:pt x="75" y="93"/>
                </a:lnTo>
                <a:lnTo>
                  <a:pt x="89" y="85"/>
                </a:lnTo>
                <a:lnTo>
                  <a:pt x="93" y="81"/>
                </a:lnTo>
                <a:lnTo>
                  <a:pt x="92" y="78"/>
                </a:lnTo>
                <a:lnTo>
                  <a:pt x="85" y="77"/>
                </a:lnTo>
                <a:lnTo>
                  <a:pt x="72" y="59"/>
                </a:lnTo>
                <a:lnTo>
                  <a:pt x="62" y="47"/>
                </a:lnTo>
                <a:lnTo>
                  <a:pt x="60" y="45"/>
                </a:lnTo>
                <a:lnTo>
                  <a:pt x="66" y="37"/>
                </a:lnTo>
                <a:lnTo>
                  <a:pt x="76" y="36"/>
                </a:lnTo>
                <a:lnTo>
                  <a:pt x="77" y="39"/>
                </a:lnTo>
                <a:lnTo>
                  <a:pt x="77" y="43"/>
                </a:lnTo>
                <a:lnTo>
                  <a:pt x="79" y="39"/>
                </a:lnTo>
                <a:lnTo>
                  <a:pt x="83" y="35"/>
                </a:lnTo>
                <a:lnTo>
                  <a:pt x="83" y="30"/>
                </a:lnTo>
                <a:lnTo>
                  <a:pt x="71" y="32"/>
                </a:lnTo>
                <a:lnTo>
                  <a:pt x="63" y="37"/>
                </a:lnTo>
                <a:lnTo>
                  <a:pt x="58" y="31"/>
                </a:lnTo>
                <a:lnTo>
                  <a:pt x="60" y="24"/>
                </a:lnTo>
                <a:lnTo>
                  <a:pt x="57" y="25"/>
                </a:lnTo>
                <a:lnTo>
                  <a:pt x="53" y="28"/>
                </a:lnTo>
                <a:lnTo>
                  <a:pt x="56" y="50"/>
                </a:lnTo>
                <a:lnTo>
                  <a:pt x="52" y="54"/>
                </a:lnTo>
                <a:lnTo>
                  <a:pt x="47" y="53"/>
                </a:lnTo>
                <a:lnTo>
                  <a:pt x="47" y="40"/>
                </a:lnTo>
                <a:lnTo>
                  <a:pt x="44" y="38"/>
                </a:lnTo>
                <a:lnTo>
                  <a:pt x="42" y="29"/>
                </a:lnTo>
                <a:lnTo>
                  <a:pt x="33" y="28"/>
                </a:lnTo>
                <a:lnTo>
                  <a:pt x="22" y="15"/>
                </a:lnTo>
                <a:lnTo>
                  <a:pt x="26" y="10"/>
                </a:lnTo>
                <a:lnTo>
                  <a:pt x="21" y="9"/>
                </a:lnTo>
                <a:lnTo>
                  <a:pt x="27" y="6"/>
                </a:lnTo>
                <a:lnTo>
                  <a:pt x="24" y="2"/>
                </a:lnTo>
                <a:lnTo>
                  <a:pt x="17" y="0"/>
                </a:lnTo>
                <a:lnTo>
                  <a:pt x="13" y="5"/>
                </a:lnTo>
                <a:lnTo>
                  <a:pt x="5" y="6"/>
                </a:lnTo>
                <a:lnTo>
                  <a:pt x="4" y="17"/>
                </a:lnTo>
                <a:lnTo>
                  <a:pt x="0" y="21"/>
                </a:lnTo>
                <a:lnTo>
                  <a:pt x="5" y="29"/>
                </a:lnTo>
                <a:lnTo>
                  <a:pt x="6" y="42"/>
                </a:lnTo>
                <a:lnTo>
                  <a:pt x="3" y="45"/>
                </a:lnTo>
                <a:lnTo>
                  <a:pt x="6" y="49"/>
                </a:lnTo>
                <a:lnTo>
                  <a:pt x="10" y="49"/>
                </a:lnTo>
                <a:lnTo>
                  <a:pt x="10" y="47"/>
                </a:lnTo>
                <a:lnTo>
                  <a:pt x="17" y="49"/>
                </a:lnTo>
                <a:lnTo>
                  <a:pt x="24" y="75"/>
                </a:lnTo>
                <a:lnTo>
                  <a:pt x="26" y="80"/>
                </a:lnTo>
                <a:lnTo>
                  <a:pt x="34" y="84"/>
                </a:lnTo>
                <a:lnTo>
                  <a:pt x="40" y="83"/>
                </a:lnTo>
                <a:lnTo>
                  <a:pt x="36" y="76"/>
                </a:lnTo>
                <a:lnTo>
                  <a:pt x="33" y="79"/>
                </a:lnTo>
                <a:lnTo>
                  <a:pt x="35" y="73"/>
                </a:lnTo>
                <a:lnTo>
                  <a:pt x="39" y="76"/>
                </a:lnTo>
                <a:lnTo>
                  <a:pt x="42" y="74"/>
                </a:lnTo>
                <a:lnTo>
                  <a:pt x="42" y="83"/>
                </a:lnTo>
                <a:lnTo>
                  <a:pt x="33" y="87"/>
                </a:lnTo>
                <a:lnTo>
                  <a:pt x="38" y="99"/>
                </a:lnTo>
                <a:lnTo>
                  <a:pt x="42" y="87"/>
                </a:lnTo>
                <a:lnTo>
                  <a:pt x="46" y="84"/>
                </a:lnTo>
                <a:lnTo>
                  <a:pt x="50" y="99"/>
                </a:lnTo>
                <a:lnTo>
                  <a:pt x="56" y="104"/>
                </a:lnTo>
                <a:lnTo>
                  <a:pt x="56" y="111"/>
                </a:lnTo>
                <a:lnTo>
                  <a:pt x="69" y="106"/>
                </a:lnTo>
                <a:lnTo>
                  <a:pt x="76" y="98"/>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2" name="Freeform 105"/>
          <p:cNvSpPr>
            <a:spLocks/>
          </p:cNvSpPr>
          <p:nvPr/>
        </p:nvSpPr>
        <p:spPr bwMode="auto">
          <a:xfrm>
            <a:off x="6204108" y="3505968"/>
            <a:ext cx="17462" cy="36672"/>
          </a:xfrm>
          <a:custGeom>
            <a:avLst/>
            <a:gdLst>
              <a:gd name="T0" fmla="*/ 3 w 11"/>
              <a:gd name="T1" fmla="*/ 0 h 24"/>
              <a:gd name="T2" fmla="*/ 7 w 11"/>
              <a:gd name="T3" fmla="*/ 4 h 24"/>
              <a:gd name="T4" fmla="*/ 7 w 11"/>
              <a:gd name="T5" fmla="*/ 8 h 24"/>
              <a:gd name="T6" fmla="*/ 11 w 11"/>
              <a:gd name="T7" fmla="*/ 14 h 24"/>
              <a:gd name="T8" fmla="*/ 8 w 11"/>
              <a:gd name="T9" fmla="*/ 24 h 24"/>
              <a:gd name="T10" fmla="*/ 1 w 11"/>
              <a:gd name="T11" fmla="*/ 12 h 24"/>
              <a:gd name="T12" fmla="*/ 3 w 11"/>
              <a:gd name="T13" fmla="*/ 5 h 24"/>
              <a:gd name="T14" fmla="*/ 0 w 11"/>
              <a:gd name="T15" fmla="*/ 3 h 24"/>
              <a:gd name="T16" fmla="*/ 3 w 11"/>
              <a:gd name="T1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 h="24">
                <a:moveTo>
                  <a:pt x="3" y="0"/>
                </a:moveTo>
                <a:lnTo>
                  <a:pt x="7" y="4"/>
                </a:lnTo>
                <a:lnTo>
                  <a:pt x="7" y="8"/>
                </a:lnTo>
                <a:lnTo>
                  <a:pt x="11" y="14"/>
                </a:lnTo>
                <a:lnTo>
                  <a:pt x="8" y="24"/>
                </a:lnTo>
                <a:lnTo>
                  <a:pt x="1" y="12"/>
                </a:lnTo>
                <a:lnTo>
                  <a:pt x="3" y="5"/>
                </a:lnTo>
                <a:lnTo>
                  <a:pt x="0" y="3"/>
                </a:lnTo>
                <a:lnTo>
                  <a:pt x="3"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3" name="Freeform 106"/>
          <p:cNvSpPr>
            <a:spLocks/>
          </p:cNvSpPr>
          <p:nvPr/>
        </p:nvSpPr>
        <p:spPr bwMode="auto">
          <a:xfrm>
            <a:off x="9768205" y="3773145"/>
            <a:ext cx="974407" cy="487204"/>
          </a:xfrm>
          <a:custGeom>
            <a:avLst/>
            <a:gdLst>
              <a:gd name="T0" fmla="*/ 378 w 639"/>
              <a:gd name="T1" fmla="*/ 76 h 319"/>
              <a:gd name="T2" fmla="*/ 401 w 639"/>
              <a:gd name="T3" fmla="*/ 62 h 319"/>
              <a:gd name="T4" fmla="*/ 413 w 639"/>
              <a:gd name="T5" fmla="*/ 52 h 319"/>
              <a:gd name="T6" fmla="*/ 424 w 639"/>
              <a:gd name="T7" fmla="*/ 39 h 319"/>
              <a:gd name="T8" fmla="*/ 435 w 639"/>
              <a:gd name="T9" fmla="*/ 11 h 319"/>
              <a:gd name="T10" fmla="*/ 479 w 639"/>
              <a:gd name="T11" fmla="*/ 36 h 319"/>
              <a:gd name="T12" fmla="*/ 500 w 639"/>
              <a:gd name="T13" fmla="*/ 17 h 319"/>
              <a:gd name="T14" fmla="*/ 509 w 639"/>
              <a:gd name="T15" fmla="*/ 42 h 319"/>
              <a:gd name="T16" fmla="*/ 535 w 639"/>
              <a:gd name="T17" fmla="*/ 54 h 319"/>
              <a:gd name="T18" fmla="*/ 539 w 639"/>
              <a:gd name="T19" fmla="*/ 82 h 319"/>
              <a:gd name="T20" fmla="*/ 528 w 639"/>
              <a:gd name="T21" fmla="*/ 90 h 319"/>
              <a:gd name="T22" fmla="*/ 523 w 639"/>
              <a:gd name="T23" fmla="*/ 122 h 319"/>
              <a:gd name="T24" fmla="*/ 544 w 639"/>
              <a:gd name="T25" fmla="*/ 126 h 319"/>
              <a:gd name="T26" fmla="*/ 557 w 639"/>
              <a:gd name="T27" fmla="*/ 141 h 319"/>
              <a:gd name="T28" fmla="*/ 578 w 639"/>
              <a:gd name="T29" fmla="*/ 143 h 319"/>
              <a:gd name="T30" fmla="*/ 603 w 639"/>
              <a:gd name="T31" fmla="*/ 180 h 319"/>
              <a:gd name="T32" fmla="*/ 601 w 639"/>
              <a:gd name="T33" fmla="*/ 197 h 319"/>
              <a:gd name="T34" fmla="*/ 587 w 639"/>
              <a:gd name="T35" fmla="*/ 199 h 319"/>
              <a:gd name="T36" fmla="*/ 568 w 639"/>
              <a:gd name="T37" fmla="*/ 182 h 319"/>
              <a:gd name="T38" fmla="*/ 593 w 639"/>
              <a:gd name="T39" fmla="*/ 202 h 319"/>
              <a:gd name="T40" fmla="*/ 599 w 639"/>
              <a:gd name="T41" fmla="*/ 211 h 319"/>
              <a:gd name="T42" fmla="*/ 606 w 639"/>
              <a:gd name="T43" fmla="*/ 235 h 319"/>
              <a:gd name="T44" fmla="*/ 600 w 639"/>
              <a:gd name="T45" fmla="*/ 239 h 319"/>
              <a:gd name="T46" fmla="*/ 596 w 639"/>
              <a:gd name="T47" fmla="*/ 250 h 319"/>
              <a:gd name="T48" fmla="*/ 604 w 639"/>
              <a:gd name="T49" fmla="*/ 271 h 319"/>
              <a:gd name="T50" fmla="*/ 626 w 639"/>
              <a:gd name="T51" fmla="*/ 276 h 319"/>
              <a:gd name="T52" fmla="*/ 635 w 639"/>
              <a:gd name="T53" fmla="*/ 318 h 319"/>
              <a:gd name="T54" fmla="*/ 603 w 639"/>
              <a:gd name="T55" fmla="*/ 318 h 319"/>
              <a:gd name="T56" fmla="*/ 534 w 639"/>
              <a:gd name="T57" fmla="*/ 319 h 319"/>
              <a:gd name="T58" fmla="*/ 461 w 639"/>
              <a:gd name="T59" fmla="*/ 318 h 319"/>
              <a:gd name="T60" fmla="*/ 400 w 639"/>
              <a:gd name="T61" fmla="*/ 319 h 319"/>
              <a:gd name="T62" fmla="*/ 341 w 639"/>
              <a:gd name="T63" fmla="*/ 319 h 319"/>
              <a:gd name="T64" fmla="*/ 265 w 639"/>
              <a:gd name="T65" fmla="*/ 318 h 319"/>
              <a:gd name="T66" fmla="*/ 190 w 639"/>
              <a:gd name="T67" fmla="*/ 315 h 319"/>
              <a:gd name="T68" fmla="*/ 125 w 639"/>
              <a:gd name="T69" fmla="*/ 313 h 319"/>
              <a:gd name="T70" fmla="*/ 69 w 639"/>
              <a:gd name="T71" fmla="*/ 313 h 319"/>
              <a:gd name="T72" fmla="*/ 1 w 639"/>
              <a:gd name="T73" fmla="*/ 311 h 319"/>
              <a:gd name="T74" fmla="*/ 50 w 639"/>
              <a:gd name="T75" fmla="*/ 285 h 319"/>
              <a:gd name="T76" fmla="*/ 67 w 639"/>
              <a:gd name="T77" fmla="*/ 271 h 319"/>
              <a:gd name="T78" fmla="*/ 92 w 639"/>
              <a:gd name="T79" fmla="*/ 247 h 319"/>
              <a:gd name="T80" fmla="*/ 138 w 639"/>
              <a:gd name="T81" fmla="*/ 217 h 319"/>
              <a:gd name="T82" fmla="*/ 157 w 639"/>
              <a:gd name="T83" fmla="*/ 239 h 319"/>
              <a:gd name="T84" fmla="*/ 178 w 639"/>
              <a:gd name="T85" fmla="*/ 241 h 319"/>
              <a:gd name="T86" fmla="*/ 211 w 639"/>
              <a:gd name="T87" fmla="*/ 238 h 319"/>
              <a:gd name="T88" fmla="*/ 229 w 639"/>
              <a:gd name="T89" fmla="*/ 227 h 319"/>
              <a:gd name="T90" fmla="*/ 262 w 639"/>
              <a:gd name="T91" fmla="*/ 222 h 319"/>
              <a:gd name="T92" fmla="*/ 274 w 639"/>
              <a:gd name="T93" fmla="*/ 207 h 319"/>
              <a:gd name="T94" fmla="*/ 280 w 639"/>
              <a:gd name="T95" fmla="*/ 186 h 319"/>
              <a:gd name="T96" fmla="*/ 296 w 639"/>
              <a:gd name="T97" fmla="*/ 165 h 319"/>
              <a:gd name="T98" fmla="*/ 318 w 639"/>
              <a:gd name="T99" fmla="*/ 130 h 319"/>
              <a:gd name="T100" fmla="*/ 339 w 639"/>
              <a:gd name="T101" fmla="*/ 99 h 3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39" h="319">
                <a:moveTo>
                  <a:pt x="365" y="107"/>
                </a:moveTo>
                <a:lnTo>
                  <a:pt x="372" y="88"/>
                </a:lnTo>
                <a:lnTo>
                  <a:pt x="375" y="88"/>
                </a:lnTo>
                <a:lnTo>
                  <a:pt x="378" y="76"/>
                </a:lnTo>
                <a:lnTo>
                  <a:pt x="378" y="75"/>
                </a:lnTo>
                <a:lnTo>
                  <a:pt x="383" y="67"/>
                </a:lnTo>
                <a:lnTo>
                  <a:pt x="394" y="76"/>
                </a:lnTo>
                <a:lnTo>
                  <a:pt x="401" y="62"/>
                </a:lnTo>
                <a:lnTo>
                  <a:pt x="406" y="57"/>
                </a:lnTo>
                <a:lnTo>
                  <a:pt x="406" y="61"/>
                </a:lnTo>
                <a:lnTo>
                  <a:pt x="408" y="60"/>
                </a:lnTo>
                <a:lnTo>
                  <a:pt x="413" y="52"/>
                </a:lnTo>
                <a:lnTo>
                  <a:pt x="415" y="54"/>
                </a:lnTo>
                <a:lnTo>
                  <a:pt x="420" y="44"/>
                </a:lnTo>
                <a:lnTo>
                  <a:pt x="423" y="41"/>
                </a:lnTo>
                <a:lnTo>
                  <a:pt x="424" y="39"/>
                </a:lnTo>
                <a:lnTo>
                  <a:pt x="432" y="32"/>
                </a:lnTo>
                <a:lnTo>
                  <a:pt x="429" y="29"/>
                </a:lnTo>
                <a:lnTo>
                  <a:pt x="437" y="12"/>
                </a:lnTo>
                <a:lnTo>
                  <a:pt x="435" y="11"/>
                </a:lnTo>
                <a:lnTo>
                  <a:pt x="436" y="0"/>
                </a:lnTo>
                <a:lnTo>
                  <a:pt x="446" y="8"/>
                </a:lnTo>
                <a:lnTo>
                  <a:pt x="462" y="22"/>
                </a:lnTo>
                <a:lnTo>
                  <a:pt x="479" y="36"/>
                </a:lnTo>
                <a:lnTo>
                  <a:pt x="479" y="35"/>
                </a:lnTo>
                <a:lnTo>
                  <a:pt x="488" y="15"/>
                </a:lnTo>
                <a:lnTo>
                  <a:pt x="491" y="15"/>
                </a:lnTo>
                <a:lnTo>
                  <a:pt x="500" y="17"/>
                </a:lnTo>
                <a:lnTo>
                  <a:pt x="509" y="26"/>
                </a:lnTo>
                <a:lnTo>
                  <a:pt x="504" y="32"/>
                </a:lnTo>
                <a:lnTo>
                  <a:pt x="504" y="37"/>
                </a:lnTo>
                <a:lnTo>
                  <a:pt x="509" y="42"/>
                </a:lnTo>
                <a:lnTo>
                  <a:pt x="520" y="44"/>
                </a:lnTo>
                <a:lnTo>
                  <a:pt x="526" y="47"/>
                </a:lnTo>
                <a:lnTo>
                  <a:pt x="527" y="53"/>
                </a:lnTo>
                <a:lnTo>
                  <a:pt x="535" y="54"/>
                </a:lnTo>
                <a:lnTo>
                  <a:pt x="537" y="58"/>
                </a:lnTo>
                <a:lnTo>
                  <a:pt x="543" y="65"/>
                </a:lnTo>
                <a:lnTo>
                  <a:pt x="543" y="81"/>
                </a:lnTo>
                <a:lnTo>
                  <a:pt x="539" y="82"/>
                </a:lnTo>
                <a:lnTo>
                  <a:pt x="536" y="86"/>
                </a:lnTo>
                <a:lnTo>
                  <a:pt x="536" y="90"/>
                </a:lnTo>
                <a:lnTo>
                  <a:pt x="530" y="92"/>
                </a:lnTo>
                <a:lnTo>
                  <a:pt x="528" y="90"/>
                </a:lnTo>
                <a:lnTo>
                  <a:pt x="526" y="90"/>
                </a:lnTo>
                <a:lnTo>
                  <a:pt x="522" y="105"/>
                </a:lnTo>
                <a:lnTo>
                  <a:pt x="520" y="111"/>
                </a:lnTo>
                <a:lnTo>
                  <a:pt x="523" y="122"/>
                </a:lnTo>
                <a:lnTo>
                  <a:pt x="532" y="122"/>
                </a:lnTo>
                <a:lnTo>
                  <a:pt x="543" y="116"/>
                </a:lnTo>
                <a:lnTo>
                  <a:pt x="546" y="119"/>
                </a:lnTo>
                <a:lnTo>
                  <a:pt x="544" y="126"/>
                </a:lnTo>
                <a:lnTo>
                  <a:pt x="546" y="129"/>
                </a:lnTo>
                <a:lnTo>
                  <a:pt x="550" y="132"/>
                </a:lnTo>
                <a:lnTo>
                  <a:pt x="550" y="136"/>
                </a:lnTo>
                <a:lnTo>
                  <a:pt x="557" y="141"/>
                </a:lnTo>
                <a:lnTo>
                  <a:pt x="566" y="141"/>
                </a:lnTo>
                <a:lnTo>
                  <a:pt x="569" y="144"/>
                </a:lnTo>
                <a:lnTo>
                  <a:pt x="571" y="142"/>
                </a:lnTo>
                <a:lnTo>
                  <a:pt x="578" y="143"/>
                </a:lnTo>
                <a:lnTo>
                  <a:pt x="586" y="156"/>
                </a:lnTo>
                <a:lnTo>
                  <a:pt x="609" y="172"/>
                </a:lnTo>
                <a:lnTo>
                  <a:pt x="607" y="179"/>
                </a:lnTo>
                <a:lnTo>
                  <a:pt x="603" y="180"/>
                </a:lnTo>
                <a:lnTo>
                  <a:pt x="605" y="183"/>
                </a:lnTo>
                <a:lnTo>
                  <a:pt x="602" y="187"/>
                </a:lnTo>
                <a:lnTo>
                  <a:pt x="602" y="195"/>
                </a:lnTo>
                <a:lnTo>
                  <a:pt x="601" y="197"/>
                </a:lnTo>
                <a:lnTo>
                  <a:pt x="605" y="202"/>
                </a:lnTo>
                <a:lnTo>
                  <a:pt x="599" y="202"/>
                </a:lnTo>
                <a:lnTo>
                  <a:pt x="589" y="196"/>
                </a:lnTo>
                <a:lnTo>
                  <a:pt x="587" y="199"/>
                </a:lnTo>
                <a:lnTo>
                  <a:pt x="581" y="185"/>
                </a:lnTo>
                <a:lnTo>
                  <a:pt x="576" y="182"/>
                </a:lnTo>
                <a:lnTo>
                  <a:pt x="565" y="173"/>
                </a:lnTo>
                <a:lnTo>
                  <a:pt x="568" y="182"/>
                </a:lnTo>
                <a:lnTo>
                  <a:pt x="572" y="185"/>
                </a:lnTo>
                <a:lnTo>
                  <a:pt x="578" y="188"/>
                </a:lnTo>
                <a:lnTo>
                  <a:pt x="584" y="201"/>
                </a:lnTo>
                <a:lnTo>
                  <a:pt x="593" y="202"/>
                </a:lnTo>
                <a:lnTo>
                  <a:pt x="595" y="205"/>
                </a:lnTo>
                <a:lnTo>
                  <a:pt x="604" y="207"/>
                </a:lnTo>
                <a:lnTo>
                  <a:pt x="601" y="211"/>
                </a:lnTo>
                <a:lnTo>
                  <a:pt x="599" y="211"/>
                </a:lnTo>
                <a:lnTo>
                  <a:pt x="601" y="214"/>
                </a:lnTo>
                <a:lnTo>
                  <a:pt x="605" y="213"/>
                </a:lnTo>
                <a:lnTo>
                  <a:pt x="608" y="228"/>
                </a:lnTo>
                <a:lnTo>
                  <a:pt x="606" y="235"/>
                </a:lnTo>
                <a:lnTo>
                  <a:pt x="595" y="225"/>
                </a:lnTo>
                <a:lnTo>
                  <a:pt x="595" y="228"/>
                </a:lnTo>
                <a:lnTo>
                  <a:pt x="592" y="229"/>
                </a:lnTo>
                <a:lnTo>
                  <a:pt x="600" y="239"/>
                </a:lnTo>
                <a:lnTo>
                  <a:pt x="587" y="242"/>
                </a:lnTo>
                <a:lnTo>
                  <a:pt x="590" y="245"/>
                </a:lnTo>
                <a:lnTo>
                  <a:pt x="597" y="244"/>
                </a:lnTo>
                <a:lnTo>
                  <a:pt x="596" y="250"/>
                </a:lnTo>
                <a:lnTo>
                  <a:pt x="601" y="250"/>
                </a:lnTo>
                <a:lnTo>
                  <a:pt x="604" y="256"/>
                </a:lnTo>
                <a:lnTo>
                  <a:pt x="606" y="259"/>
                </a:lnTo>
                <a:lnTo>
                  <a:pt x="604" y="271"/>
                </a:lnTo>
                <a:lnTo>
                  <a:pt x="604" y="272"/>
                </a:lnTo>
                <a:lnTo>
                  <a:pt x="613" y="276"/>
                </a:lnTo>
                <a:lnTo>
                  <a:pt x="621" y="279"/>
                </a:lnTo>
                <a:lnTo>
                  <a:pt x="626" y="276"/>
                </a:lnTo>
                <a:lnTo>
                  <a:pt x="629" y="277"/>
                </a:lnTo>
                <a:lnTo>
                  <a:pt x="639" y="318"/>
                </a:lnTo>
                <a:lnTo>
                  <a:pt x="636" y="318"/>
                </a:lnTo>
                <a:lnTo>
                  <a:pt x="635" y="318"/>
                </a:lnTo>
                <a:lnTo>
                  <a:pt x="627" y="318"/>
                </a:lnTo>
                <a:lnTo>
                  <a:pt x="625" y="318"/>
                </a:lnTo>
                <a:lnTo>
                  <a:pt x="618" y="318"/>
                </a:lnTo>
                <a:lnTo>
                  <a:pt x="603" y="318"/>
                </a:lnTo>
                <a:lnTo>
                  <a:pt x="588" y="318"/>
                </a:lnTo>
                <a:lnTo>
                  <a:pt x="584" y="318"/>
                </a:lnTo>
                <a:lnTo>
                  <a:pt x="553" y="318"/>
                </a:lnTo>
                <a:lnTo>
                  <a:pt x="534" y="319"/>
                </a:lnTo>
                <a:lnTo>
                  <a:pt x="522" y="318"/>
                </a:lnTo>
                <a:lnTo>
                  <a:pt x="484" y="318"/>
                </a:lnTo>
                <a:lnTo>
                  <a:pt x="473" y="318"/>
                </a:lnTo>
                <a:lnTo>
                  <a:pt x="461" y="318"/>
                </a:lnTo>
                <a:lnTo>
                  <a:pt x="438" y="318"/>
                </a:lnTo>
                <a:lnTo>
                  <a:pt x="427" y="319"/>
                </a:lnTo>
                <a:lnTo>
                  <a:pt x="405" y="319"/>
                </a:lnTo>
                <a:lnTo>
                  <a:pt x="400" y="319"/>
                </a:lnTo>
                <a:lnTo>
                  <a:pt x="372" y="319"/>
                </a:lnTo>
                <a:lnTo>
                  <a:pt x="365" y="319"/>
                </a:lnTo>
                <a:lnTo>
                  <a:pt x="345" y="318"/>
                </a:lnTo>
                <a:lnTo>
                  <a:pt x="341" y="319"/>
                </a:lnTo>
                <a:lnTo>
                  <a:pt x="324" y="319"/>
                </a:lnTo>
                <a:lnTo>
                  <a:pt x="299" y="319"/>
                </a:lnTo>
                <a:lnTo>
                  <a:pt x="297" y="319"/>
                </a:lnTo>
                <a:lnTo>
                  <a:pt x="265" y="318"/>
                </a:lnTo>
                <a:lnTo>
                  <a:pt x="251" y="317"/>
                </a:lnTo>
                <a:lnTo>
                  <a:pt x="232" y="316"/>
                </a:lnTo>
                <a:lnTo>
                  <a:pt x="227" y="317"/>
                </a:lnTo>
                <a:lnTo>
                  <a:pt x="190" y="315"/>
                </a:lnTo>
                <a:lnTo>
                  <a:pt x="164" y="314"/>
                </a:lnTo>
                <a:lnTo>
                  <a:pt x="166" y="311"/>
                </a:lnTo>
                <a:lnTo>
                  <a:pt x="152" y="311"/>
                </a:lnTo>
                <a:lnTo>
                  <a:pt x="125" y="313"/>
                </a:lnTo>
                <a:lnTo>
                  <a:pt x="117" y="313"/>
                </a:lnTo>
                <a:lnTo>
                  <a:pt x="113" y="313"/>
                </a:lnTo>
                <a:lnTo>
                  <a:pt x="88" y="313"/>
                </a:lnTo>
                <a:lnTo>
                  <a:pt x="69" y="313"/>
                </a:lnTo>
                <a:lnTo>
                  <a:pt x="57" y="313"/>
                </a:lnTo>
                <a:lnTo>
                  <a:pt x="17" y="313"/>
                </a:lnTo>
                <a:lnTo>
                  <a:pt x="0" y="312"/>
                </a:lnTo>
                <a:lnTo>
                  <a:pt x="1" y="311"/>
                </a:lnTo>
                <a:lnTo>
                  <a:pt x="12" y="305"/>
                </a:lnTo>
                <a:lnTo>
                  <a:pt x="18" y="305"/>
                </a:lnTo>
                <a:lnTo>
                  <a:pt x="44" y="296"/>
                </a:lnTo>
                <a:lnTo>
                  <a:pt x="50" y="285"/>
                </a:lnTo>
                <a:lnTo>
                  <a:pt x="55" y="285"/>
                </a:lnTo>
                <a:lnTo>
                  <a:pt x="66" y="280"/>
                </a:lnTo>
                <a:lnTo>
                  <a:pt x="66" y="271"/>
                </a:lnTo>
                <a:lnTo>
                  <a:pt x="67" y="271"/>
                </a:lnTo>
                <a:lnTo>
                  <a:pt x="78" y="264"/>
                </a:lnTo>
                <a:lnTo>
                  <a:pt x="78" y="255"/>
                </a:lnTo>
                <a:lnTo>
                  <a:pt x="91" y="247"/>
                </a:lnTo>
                <a:lnTo>
                  <a:pt x="92" y="247"/>
                </a:lnTo>
                <a:lnTo>
                  <a:pt x="113" y="235"/>
                </a:lnTo>
                <a:lnTo>
                  <a:pt x="140" y="210"/>
                </a:lnTo>
                <a:lnTo>
                  <a:pt x="143" y="213"/>
                </a:lnTo>
                <a:lnTo>
                  <a:pt x="138" y="217"/>
                </a:lnTo>
                <a:lnTo>
                  <a:pt x="143" y="221"/>
                </a:lnTo>
                <a:lnTo>
                  <a:pt x="143" y="230"/>
                </a:lnTo>
                <a:lnTo>
                  <a:pt x="149" y="237"/>
                </a:lnTo>
                <a:lnTo>
                  <a:pt x="157" y="239"/>
                </a:lnTo>
                <a:lnTo>
                  <a:pt x="159" y="243"/>
                </a:lnTo>
                <a:lnTo>
                  <a:pt x="164" y="247"/>
                </a:lnTo>
                <a:lnTo>
                  <a:pt x="174" y="246"/>
                </a:lnTo>
                <a:lnTo>
                  <a:pt x="178" y="241"/>
                </a:lnTo>
                <a:lnTo>
                  <a:pt x="185" y="239"/>
                </a:lnTo>
                <a:lnTo>
                  <a:pt x="190" y="232"/>
                </a:lnTo>
                <a:lnTo>
                  <a:pt x="201" y="243"/>
                </a:lnTo>
                <a:lnTo>
                  <a:pt x="211" y="238"/>
                </a:lnTo>
                <a:lnTo>
                  <a:pt x="221" y="237"/>
                </a:lnTo>
                <a:lnTo>
                  <a:pt x="227" y="235"/>
                </a:lnTo>
                <a:lnTo>
                  <a:pt x="232" y="231"/>
                </a:lnTo>
                <a:lnTo>
                  <a:pt x="229" y="227"/>
                </a:lnTo>
                <a:lnTo>
                  <a:pt x="231" y="222"/>
                </a:lnTo>
                <a:lnTo>
                  <a:pt x="238" y="228"/>
                </a:lnTo>
                <a:lnTo>
                  <a:pt x="259" y="216"/>
                </a:lnTo>
                <a:lnTo>
                  <a:pt x="262" y="222"/>
                </a:lnTo>
                <a:lnTo>
                  <a:pt x="271" y="217"/>
                </a:lnTo>
                <a:lnTo>
                  <a:pt x="278" y="210"/>
                </a:lnTo>
                <a:lnTo>
                  <a:pt x="274" y="210"/>
                </a:lnTo>
                <a:lnTo>
                  <a:pt x="274" y="207"/>
                </a:lnTo>
                <a:lnTo>
                  <a:pt x="283" y="200"/>
                </a:lnTo>
                <a:lnTo>
                  <a:pt x="276" y="193"/>
                </a:lnTo>
                <a:lnTo>
                  <a:pt x="280" y="189"/>
                </a:lnTo>
                <a:lnTo>
                  <a:pt x="280" y="186"/>
                </a:lnTo>
                <a:lnTo>
                  <a:pt x="283" y="184"/>
                </a:lnTo>
                <a:lnTo>
                  <a:pt x="282" y="182"/>
                </a:lnTo>
                <a:lnTo>
                  <a:pt x="288" y="173"/>
                </a:lnTo>
                <a:lnTo>
                  <a:pt x="296" y="165"/>
                </a:lnTo>
                <a:lnTo>
                  <a:pt x="304" y="153"/>
                </a:lnTo>
                <a:lnTo>
                  <a:pt x="305" y="151"/>
                </a:lnTo>
                <a:lnTo>
                  <a:pt x="308" y="140"/>
                </a:lnTo>
                <a:lnTo>
                  <a:pt x="318" y="130"/>
                </a:lnTo>
                <a:lnTo>
                  <a:pt x="317" y="126"/>
                </a:lnTo>
                <a:lnTo>
                  <a:pt x="323" y="120"/>
                </a:lnTo>
                <a:lnTo>
                  <a:pt x="330" y="95"/>
                </a:lnTo>
                <a:lnTo>
                  <a:pt x="339" y="99"/>
                </a:lnTo>
                <a:lnTo>
                  <a:pt x="344" y="110"/>
                </a:lnTo>
                <a:lnTo>
                  <a:pt x="357" y="115"/>
                </a:lnTo>
                <a:lnTo>
                  <a:pt x="365" y="10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4" name="Freeform 107"/>
          <p:cNvSpPr>
            <a:spLocks/>
          </p:cNvSpPr>
          <p:nvPr/>
        </p:nvSpPr>
        <p:spPr bwMode="auto">
          <a:xfrm>
            <a:off x="10721657" y="4012381"/>
            <a:ext cx="97790" cy="157162"/>
          </a:xfrm>
          <a:custGeom>
            <a:avLst/>
            <a:gdLst>
              <a:gd name="T0" fmla="*/ 26 w 64"/>
              <a:gd name="T1" fmla="*/ 74 h 102"/>
              <a:gd name="T2" fmla="*/ 19 w 64"/>
              <a:gd name="T3" fmla="*/ 80 h 102"/>
              <a:gd name="T4" fmla="*/ 19 w 64"/>
              <a:gd name="T5" fmla="*/ 90 h 102"/>
              <a:gd name="T6" fmla="*/ 11 w 64"/>
              <a:gd name="T7" fmla="*/ 99 h 102"/>
              <a:gd name="T8" fmla="*/ 7 w 64"/>
              <a:gd name="T9" fmla="*/ 98 h 102"/>
              <a:gd name="T10" fmla="*/ 7 w 64"/>
              <a:gd name="T11" fmla="*/ 102 h 102"/>
              <a:gd name="T12" fmla="*/ 4 w 64"/>
              <a:gd name="T13" fmla="*/ 102 h 102"/>
              <a:gd name="T14" fmla="*/ 4 w 64"/>
              <a:gd name="T15" fmla="*/ 95 h 102"/>
              <a:gd name="T16" fmla="*/ 0 w 64"/>
              <a:gd name="T17" fmla="*/ 83 h 102"/>
              <a:gd name="T18" fmla="*/ 7 w 64"/>
              <a:gd name="T19" fmla="*/ 52 h 102"/>
              <a:gd name="T20" fmla="*/ 18 w 64"/>
              <a:gd name="T21" fmla="*/ 29 h 102"/>
              <a:gd name="T22" fmla="*/ 17 w 64"/>
              <a:gd name="T23" fmla="*/ 25 h 102"/>
              <a:gd name="T24" fmla="*/ 25 w 64"/>
              <a:gd name="T25" fmla="*/ 21 h 102"/>
              <a:gd name="T26" fmla="*/ 28 w 64"/>
              <a:gd name="T27" fmla="*/ 16 h 102"/>
              <a:gd name="T28" fmla="*/ 22 w 64"/>
              <a:gd name="T29" fmla="*/ 14 h 102"/>
              <a:gd name="T30" fmla="*/ 30 w 64"/>
              <a:gd name="T31" fmla="*/ 8 h 102"/>
              <a:gd name="T32" fmla="*/ 33 w 64"/>
              <a:gd name="T33" fmla="*/ 3 h 102"/>
              <a:gd name="T34" fmla="*/ 64 w 64"/>
              <a:gd name="T35" fmla="*/ 0 h 102"/>
              <a:gd name="T36" fmla="*/ 55 w 64"/>
              <a:gd name="T37" fmla="*/ 17 h 102"/>
              <a:gd name="T38" fmla="*/ 50 w 64"/>
              <a:gd name="T39" fmla="*/ 15 h 102"/>
              <a:gd name="T40" fmla="*/ 42 w 64"/>
              <a:gd name="T41" fmla="*/ 25 h 102"/>
              <a:gd name="T42" fmla="*/ 36 w 64"/>
              <a:gd name="T43" fmla="*/ 37 h 102"/>
              <a:gd name="T44" fmla="*/ 36 w 64"/>
              <a:gd name="T45" fmla="*/ 50 h 102"/>
              <a:gd name="T46" fmla="*/ 30 w 64"/>
              <a:gd name="T47" fmla="*/ 61 h 102"/>
              <a:gd name="T48" fmla="*/ 26 w 64"/>
              <a:gd name="T49" fmla="*/ 74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 h="102">
                <a:moveTo>
                  <a:pt x="26" y="74"/>
                </a:moveTo>
                <a:lnTo>
                  <a:pt x="19" y="80"/>
                </a:lnTo>
                <a:lnTo>
                  <a:pt x="19" y="90"/>
                </a:lnTo>
                <a:lnTo>
                  <a:pt x="11" y="99"/>
                </a:lnTo>
                <a:lnTo>
                  <a:pt x="7" y="98"/>
                </a:lnTo>
                <a:lnTo>
                  <a:pt x="7" y="102"/>
                </a:lnTo>
                <a:lnTo>
                  <a:pt x="4" y="102"/>
                </a:lnTo>
                <a:lnTo>
                  <a:pt x="4" y="95"/>
                </a:lnTo>
                <a:lnTo>
                  <a:pt x="0" y="83"/>
                </a:lnTo>
                <a:lnTo>
                  <a:pt x="7" y="52"/>
                </a:lnTo>
                <a:lnTo>
                  <a:pt x="18" y="29"/>
                </a:lnTo>
                <a:lnTo>
                  <a:pt x="17" y="25"/>
                </a:lnTo>
                <a:lnTo>
                  <a:pt x="25" y="21"/>
                </a:lnTo>
                <a:lnTo>
                  <a:pt x="28" y="16"/>
                </a:lnTo>
                <a:lnTo>
                  <a:pt x="22" y="14"/>
                </a:lnTo>
                <a:lnTo>
                  <a:pt x="30" y="8"/>
                </a:lnTo>
                <a:lnTo>
                  <a:pt x="33" y="3"/>
                </a:lnTo>
                <a:lnTo>
                  <a:pt x="64" y="0"/>
                </a:lnTo>
                <a:lnTo>
                  <a:pt x="55" y="17"/>
                </a:lnTo>
                <a:lnTo>
                  <a:pt x="50" y="15"/>
                </a:lnTo>
                <a:lnTo>
                  <a:pt x="42" y="25"/>
                </a:lnTo>
                <a:lnTo>
                  <a:pt x="36" y="37"/>
                </a:lnTo>
                <a:lnTo>
                  <a:pt x="36" y="50"/>
                </a:lnTo>
                <a:lnTo>
                  <a:pt x="30" y="61"/>
                </a:lnTo>
                <a:lnTo>
                  <a:pt x="26" y="74"/>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5" name="Freeform 108"/>
          <p:cNvSpPr>
            <a:spLocks/>
          </p:cNvSpPr>
          <p:nvPr/>
        </p:nvSpPr>
        <p:spPr bwMode="auto">
          <a:xfrm>
            <a:off x="11044713" y="2847633"/>
            <a:ext cx="246221" cy="382429"/>
          </a:xfrm>
          <a:custGeom>
            <a:avLst/>
            <a:gdLst>
              <a:gd name="T0" fmla="*/ 93 w 161"/>
              <a:gd name="T1" fmla="*/ 143 h 250"/>
              <a:gd name="T2" fmla="*/ 87 w 161"/>
              <a:gd name="T3" fmla="*/ 157 h 250"/>
              <a:gd name="T4" fmla="*/ 84 w 161"/>
              <a:gd name="T5" fmla="*/ 179 h 250"/>
              <a:gd name="T6" fmla="*/ 82 w 161"/>
              <a:gd name="T7" fmla="*/ 193 h 250"/>
              <a:gd name="T8" fmla="*/ 81 w 161"/>
              <a:gd name="T9" fmla="*/ 202 h 250"/>
              <a:gd name="T10" fmla="*/ 74 w 161"/>
              <a:gd name="T11" fmla="*/ 225 h 250"/>
              <a:gd name="T12" fmla="*/ 76 w 161"/>
              <a:gd name="T13" fmla="*/ 245 h 250"/>
              <a:gd name="T14" fmla="*/ 80 w 161"/>
              <a:gd name="T15" fmla="*/ 250 h 250"/>
              <a:gd name="T16" fmla="*/ 34 w 161"/>
              <a:gd name="T17" fmla="*/ 248 h 250"/>
              <a:gd name="T18" fmla="*/ 12 w 161"/>
              <a:gd name="T19" fmla="*/ 241 h 250"/>
              <a:gd name="T20" fmla="*/ 15 w 161"/>
              <a:gd name="T21" fmla="*/ 186 h 250"/>
              <a:gd name="T22" fmla="*/ 10 w 161"/>
              <a:gd name="T23" fmla="*/ 151 h 250"/>
              <a:gd name="T24" fmla="*/ 3 w 161"/>
              <a:gd name="T25" fmla="*/ 158 h 250"/>
              <a:gd name="T26" fmla="*/ 6 w 161"/>
              <a:gd name="T27" fmla="*/ 138 h 250"/>
              <a:gd name="T28" fmla="*/ 5 w 161"/>
              <a:gd name="T29" fmla="*/ 124 h 250"/>
              <a:gd name="T30" fmla="*/ 4 w 161"/>
              <a:gd name="T31" fmla="*/ 90 h 250"/>
              <a:gd name="T32" fmla="*/ 8 w 161"/>
              <a:gd name="T33" fmla="*/ 70 h 250"/>
              <a:gd name="T34" fmla="*/ 8 w 161"/>
              <a:gd name="T35" fmla="*/ 51 h 250"/>
              <a:gd name="T36" fmla="*/ 4 w 161"/>
              <a:gd name="T37" fmla="*/ 43 h 250"/>
              <a:gd name="T38" fmla="*/ 5 w 161"/>
              <a:gd name="T39" fmla="*/ 18 h 250"/>
              <a:gd name="T40" fmla="*/ 8 w 161"/>
              <a:gd name="T41" fmla="*/ 0 h 250"/>
              <a:gd name="T42" fmla="*/ 72 w 161"/>
              <a:gd name="T43" fmla="*/ 1 h 250"/>
              <a:gd name="T44" fmla="*/ 159 w 161"/>
              <a:gd name="T45" fmla="*/ 0 h 250"/>
              <a:gd name="T46" fmla="*/ 160 w 161"/>
              <a:gd name="T47" fmla="*/ 1 h 250"/>
              <a:gd name="T48" fmla="*/ 159 w 161"/>
              <a:gd name="T49" fmla="*/ 12 h 250"/>
              <a:gd name="T50" fmla="*/ 156 w 161"/>
              <a:gd name="T51" fmla="*/ 46 h 250"/>
              <a:gd name="T52" fmla="*/ 153 w 161"/>
              <a:gd name="T53" fmla="*/ 52 h 250"/>
              <a:gd name="T54" fmla="*/ 137 w 161"/>
              <a:gd name="T55" fmla="*/ 66 h 250"/>
              <a:gd name="T56" fmla="*/ 115 w 161"/>
              <a:gd name="T57" fmla="*/ 76 h 250"/>
              <a:gd name="T58" fmla="*/ 114 w 161"/>
              <a:gd name="T59" fmla="*/ 94 h 250"/>
              <a:gd name="T60" fmla="*/ 108 w 161"/>
              <a:gd name="T61" fmla="*/ 111 h 250"/>
              <a:gd name="T62" fmla="*/ 104 w 161"/>
              <a:gd name="T63" fmla="*/ 123 h 250"/>
              <a:gd name="T64" fmla="*/ 101 w 161"/>
              <a:gd name="T65" fmla="*/ 136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61" h="250">
                <a:moveTo>
                  <a:pt x="101" y="136"/>
                </a:moveTo>
                <a:lnTo>
                  <a:pt x="93" y="143"/>
                </a:lnTo>
                <a:lnTo>
                  <a:pt x="91" y="154"/>
                </a:lnTo>
                <a:lnTo>
                  <a:pt x="87" y="157"/>
                </a:lnTo>
                <a:lnTo>
                  <a:pt x="85" y="164"/>
                </a:lnTo>
                <a:lnTo>
                  <a:pt x="84" y="179"/>
                </a:lnTo>
                <a:lnTo>
                  <a:pt x="86" y="181"/>
                </a:lnTo>
                <a:lnTo>
                  <a:pt x="82" y="193"/>
                </a:lnTo>
                <a:lnTo>
                  <a:pt x="82" y="194"/>
                </a:lnTo>
                <a:lnTo>
                  <a:pt x="81" y="202"/>
                </a:lnTo>
                <a:lnTo>
                  <a:pt x="81" y="219"/>
                </a:lnTo>
                <a:lnTo>
                  <a:pt x="74" y="225"/>
                </a:lnTo>
                <a:lnTo>
                  <a:pt x="72" y="236"/>
                </a:lnTo>
                <a:lnTo>
                  <a:pt x="76" y="245"/>
                </a:lnTo>
                <a:lnTo>
                  <a:pt x="79" y="246"/>
                </a:lnTo>
                <a:lnTo>
                  <a:pt x="80" y="250"/>
                </a:lnTo>
                <a:lnTo>
                  <a:pt x="42" y="248"/>
                </a:lnTo>
                <a:lnTo>
                  <a:pt x="34" y="248"/>
                </a:lnTo>
                <a:lnTo>
                  <a:pt x="14" y="248"/>
                </a:lnTo>
                <a:lnTo>
                  <a:pt x="12" y="241"/>
                </a:lnTo>
                <a:lnTo>
                  <a:pt x="13" y="226"/>
                </a:lnTo>
                <a:lnTo>
                  <a:pt x="15" y="186"/>
                </a:lnTo>
                <a:lnTo>
                  <a:pt x="15" y="159"/>
                </a:lnTo>
                <a:lnTo>
                  <a:pt x="10" y="151"/>
                </a:lnTo>
                <a:lnTo>
                  <a:pt x="5" y="152"/>
                </a:lnTo>
                <a:lnTo>
                  <a:pt x="3" y="158"/>
                </a:lnTo>
                <a:lnTo>
                  <a:pt x="1" y="156"/>
                </a:lnTo>
                <a:lnTo>
                  <a:pt x="6" y="138"/>
                </a:lnTo>
                <a:lnTo>
                  <a:pt x="4" y="132"/>
                </a:lnTo>
                <a:lnTo>
                  <a:pt x="5" y="124"/>
                </a:lnTo>
                <a:lnTo>
                  <a:pt x="0" y="105"/>
                </a:lnTo>
                <a:lnTo>
                  <a:pt x="4" y="90"/>
                </a:lnTo>
                <a:lnTo>
                  <a:pt x="10" y="82"/>
                </a:lnTo>
                <a:lnTo>
                  <a:pt x="8" y="70"/>
                </a:lnTo>
                <a:lnTo>
                  <a:pt x="12" y="62"/>
                </a:lnTo>
                <a:lnTo>
                  <a:pt x="8" y="51"/>
                </a:lnTo>
                <a:lnTo>
                  <a:pt x="7" y="49"/>
                </a:lnTo>
                <a:lnTo>
                  <a:pt x="4" y="43"/>
                </a:lnTo>
                <a:lnTo>
                  <a:pt x="9" y="25"/>
                </a:lnTo>
                <a:lnTo>
                  <a:pt x="5" y="18"/>
                </a:lnTo>
                <a:lnTo>
                  <a:pt x="8" y="11"/>
                </a:lnTo>
                <a:lnTo>
                  <a:pt x="8" y="0"/>
                </a:lnTo>
                <a:lnTo>
                  <a:pt x="20" y="0"/>
                </a:lnTo>
                <a:lnTo>
                  <a:pt x="72" y="1"/>
                </a:lnTo>
                <a:lnTo>
                  <a:pt x="126" y="1"/>
                </a:lnTo>
                <a:lnTo>
                  <a:pt x="159" y="0"/>
                </a:lnTo>
                <a:lnTo>
                  <a:pt x="161" y="0"/>
                </a:lnTo>
                <a:lnTo>
                  <a:pt x="160" y="1"/>
                </a:lnTo>
                <a:lnTo>
                  <a:pt x="155" y="3"/>
                </a:lnTo>
                <a:lnTo>
                  <a:pt x="159" y="12"/>
                </a:lnTo>
                <a:lnTo>
                  <a:pt x="148" y="29"/>
                </a:lnTo>
                <a:lnTo>
                  <a:pt x="156" y="46"/>
                </a:lnTo>
                <a:lnTo>
                  <a:pt x="151" y="50"/>
                </a:lnTo>
                <a:lnTo>
                  <a:pt x="153" y="52"/>
                </a:lnTo>
                <a:lnTo>
                  <a:pt x="150" y="58"/>
                </a:lnTo>
                <a:lnTo>
                  <a:pt x="137" y="66"/>
                </a:lnTo>
                <a:lnTo>
                  <a:pt x="131" y="73"/>
                </a:lnTo>
                <a:lnTo>
                  <a:pt x="115" y="76"/>
                </a:lnTo>
                <a:lnTo>
                  <a:pt x="112" y="90"/>
                </a:lnTo>
                <a:lnTo>
                  <a:pt x="114" y="94"/>
                </a:lnTo>
                <a:lnTo>
                  <a:pt x="115" y="102"/>
                </a:lnTo>
                <a:lnTo>
                  <a:pt x="108" y="111"/>
                </a:lnTo>
                <a:lnTo>
                  <a:pt x="110" y="114"/>
                </a:lnTo>
                <a:lnTo>
                  <a:pt x="104" y="123"/>
                </a:lnTo>
                <a:lnTo>
                  <a:pt x="101" y="134"/>
                </a:lnTo>
                <a:lnTo>
                  <a:pt x="101" y="136"/>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6" name="Freeform 109"/>
          <p:cNvSpPr>
            <a:spLocks/>
          </p:cNvSpPr>
          <p:nvPr/>
        </p:nvSpPr>
        <p:spPr bwMode="auto">
          <a:xfrm>
            <a:off x="4648200" y="2184058"/>
            <a:ext cx="977900" cy="576262"/>
          </a:xfrm>
          <a:custGeom>
            <a:avLst/>
            <a:gdLst>
              <a:gd name="T0" fmla="*/ 191 w 642"/>
              <a:gd name="T1" fmla="*/ 146 h 377"/>
              <a:gd name="T2" fmla="*/ 207 w 642"/>
              <a:gd name="T3" fmla="*/ 112 h 377"/>
              <a:gd name="T4" fmla="*/ 189 w 642"/>
              <a:gd name="T5" fmla="*/ 84 h 377"/>
              <a:gd name="T6" fmla="*/ 182 w 642"/>
              <a:gd name="T7" fmla="*/ 83 h 377"/>
              <a:gd name="T8" fmla="*/ 178 w 642"/>
              <a:gd name="T9" fmla="*/ 71 h 377"/>
              <a:gd name="T10" fmla="*/ 171 w 642"/>
              <a:gd name="T11" fmla="*/ 85 h 377"/>
              <a:gd name="T12" fmla="*/ 183 w 642"/>
              <a:gd name="T13" fmla="*/ 99 h 377"/>
              <a:gd name="T14" fmla="*/ 195 w 642"/>
              <a:gd name="T15" fmla="*/ 119 h 377"/>
              <a:gd name="T16" fmla="*/ 182 w 642"/>
              <a:gd name="T17" fmla="*/ 109 h 377"/>
              <a:gd name="T18" fmla="*/ 163 w 642"/>
              <a:gd name="T19" fmla="*/ 84 h 377"/>
              <a:gd name="T20" fmla="*/ 169 w 642"/>
              <a:gd name="T21" fmla="*/ 59 h 377"/>
              <a:gd name="T22" fmla="*/ 167 w 642"/>
              <a:gd name="T23" fmla="*/ 50 h 377"/>
              <a:gd name="T24" fmla="*/ 176 w 642"/>
              <a:gd name="T25" fmla="*/ 45 h 377"/>
              <a:gd name="T26" fmla="*/ 186 w 642"/>
              <a:gd name="T27" fmla="*/ 51 h 377"/>
              <a:gd name="T28" fmla="*/ 186 w 642"/>
              <a:gd name="T29" fmla="*/ 39 h 377"/>
              <a:gd name="T30" fmla="*/ 178 w 642"/>
              <a:gd name="T31" fmla="*/ 25 h 377"/>
              <a:gd name="T32" fmla="*/ 168 w 642"/>
              <a:gd name="T33" fmla="*/ 27 h 377"/>
              <a:gd name="T34" fmla="*/ 167 w 642"/>
              <a:gd name="T35" fmla="*/ 16 h 377"/>
              <a:gd name="T36" fmla="*/ 164 w 642"/>
              <a:gd name="T37" fmla="*/ 0 h 377"/>
              <a:gd name="T38" fmla="*/ 600 w 642"/>
              <a:gd name="T39" fmla="*/ 0 h 377"/>
              <a:gd name="T40" fmla="*/ 630 w 642"/>
              <a:gd name="T41" fmla="*/ 288 h 377"/>
              <a:gd name="T42" fmla="*/ 637 w 642"/>
              <a:gd name="T43" fmla="*/ 318 h 377"/>
              <a:gd name="T44" fmla="*/ 586 w 642"/>
              <a:gd name="T45" fmla="*/ 328 h 377"/>
              <a:gd name="T46" fmla="*/ 461 w 642"/>
              <a:gd name="T47" fmla="*/ 335 h 377"/>
              <a:gd name="T48" fmla="*/ 417 w 642"/>
              <a:gd name="T49" fmla="*/ 343 h 377"/>
              <a:gd name="T50" fmla="*/ 373 w 642"/>
              <a:gd name="T51" fmla="*/ 357 h 377"/>
              <a:gd name="T52" fmla="*/ 316 w 642"/>
              <a:gd name="T53" fmla="*/ 366 h 377"/>
              <a:gd name="T54" fmla="*/ 290 w 642"/>
              <a:gd name="T55" fmla="*/ 363 h 377"/>
              <a:gd name="T56" fmla="*/ 250 w 642"/>
              <a:gd name="T57" fmla="*/ 361 h 377"/>
              <a:gd name="T58" fmla="*/ 206 w 642"/>
              <a:gd name="T59" fmla="*/ 377 h 377"/>
              <a:gd name="T60" fmla="*/ 162 w 642"/>
              <a:gd name="T61" fmla="*/ 344 h 377"/>
              <a:gd name="T62" fmla="*/ 127 w 642"/>
              <a:gd name="T63" fmla="*/ 309 h 377"/>
              <a:gd name="T64" fmla="*/ 105 w 642"/>
              <a:gd name="T65" fmla="*/ 298 h 377"/>
              <a:gd name="T66" fmla="*/ 78 w 642"/>
              <a:gd name="T67" fmla="*/ 296 h 377"/>
              <a:gd name="T68" fmla="*/ 61 w 642"/>
              <a:gd name="T69" fmla="*/ 293 h 377"/>
              <a:gd name="T70" fmla="*/ 60 w 642"/>
              <a:gd name="T71" fmla="*/ 258 h 377"/>
              <a:gd name="T72" fmla="*/ 71 w 642"/>
              <a:gd name="T73" fmla="*/ 268 h 377"/>
              <a:gd name="T74" fmla="*/ 62 w 642"/>
              <a:gd name="T75" fmla="*/ 251 h 377"/>
              <a:gd name="T76" fmla="*/ 53 w 642"/>
              <a:gd name="T77" fmla="*/ 228 h 377"/>
              <a:gd name="T78" fmla="*/ 61 w 642"/>
              <a:gd name="T79" fmla="*/ 220 h 377"/>
              <a:gd name="T80" fmla="*/ 52 w 642"/>
              <a:gd name="T81" fmla="*/ 225 h 377"/>
              <a:gd name="T82" fmla="*/ 39 w 642"/>
              <a:gd name="T83" fmla="*/ 186 h 377"/>
              <a:gd name="T84" fmla="*/ 20 w 642"/>
              <a:gd name="T85" fmla="*/ 128 h 377"/>
              <a:gd name="T86" fmla="*/ 5 w 642"/>
              <a:gd name="T87" fmla="*/ 108 h 377"/>
              <a:gd name="T88" fmla="*/ 0 w 642"/>
              <a:gd name="T89" fmla="*/ 90 h 377"/>
              <a:gd name="T90" fmla="*/ 13 w 642"/>
              <a:gd name="T91" fmla="*/ 67 h 377"/>
              <a:gd name="T92" fmla="*/ 86 w 642"/>
              <a:gd name="T93" fmla="*/ 91 h 377"/>
              <a:gd name="T94" fmla="*/ 124 w 642"/>
              <a:gd name="T95" fmla="*/ 96 h 377"/>
              <a:gd name="T96" fmla="*/ 156 w 642"/>
              <a:gd name="T97" fmla="*/ 103 h 377"/>
              <a:gd name="T98" fmla="*/ 165 w 642"/>
              <a:gd name="T99" fmla="*/ 96 h 377"/>
              <a:gd name="T100" fmla="*/ 170 w 642"/>
              <a:gd name="T101" fmla="*/ 98 h 377"/>
              <a:gd name="T102" fmla="*/ 165 w 642"/>
              <a:gd name="T103" fmla="*/ 130 h 377"/>
              <a:gd name="T104" fmla="*/ 183 w 642"/>
              <a:gd name="T105" fmla="*/ 119 h 377"/>
              <a:gd name="T106" fmla="*/ 186 w 642"/>
              <a:gd name="T107" fmla="*/ 154 h 377"/>
              <a:gd name="T108" fmla="*/ 190 w 642"/>
              <a:gd name="T109" fmla="*/ 174 h 377"/>
              <a:gd name="T110" fmla="*/ 179 w 642"/>
              <a:gd name="T111" fmla="*/ 183 h 377"/>
              <a:gd name="T112" fmla="*/ 192 w 642"/>
              <a:gd name="T113" fmla="*/ 183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42" h="377">
                <a:moveTo>
                  <a:pt x="200" y="180"/>
                </a:moveTo>
                <a:lnTo>
                  <a:pt x="192" y="155"/>
                </a:lnTo>
                <a:lnTo>
                  <a:pt x="198" y="152"/>
                </a:lnTo>
                <a:lnTo>
                  <a:pt x="191" y="146"/>
                </a:lnTo>
                <a:lnTo>
                  <a:pt x="195" y="140"/>
                </a:lnTo>
                <a:lnTo>
                  <a:pt x="194" y="133"/>
                </a:lnTo>
                <a:lnTo>
                  <a:pt x="201" y="115"/>
                </a:lnTo>
                <a:lnTo>
                  <a:pt x="207" y="112"/>
                </a:lnTo>
                <a:lnTo>
                  <a:pt x="208" y="107"/>
                </a:lnTo>
                <a:lnTo>
                  <a:pt x="198" y="98"/>
                </a:lnTo>
                <a:lnTo>
                  <a:pt x="193" y="85"/>
                </a:lnTo>
                <a:lnTo>
                  <a:pt x="189" y="84"/>
                </a:lnTo>
                <a:lnTo>
                  <a:pt x="187" y="90"/>
                </a:lnTo>
                <a:lnTo>
                  <a:pt x="197" y="103"/>
                </a:lnTo>
                <a:lnTo>
                  <a:pt x="184" y="95"/>
                </a:lnTo>
                <a:lnTo>
                  <a:pt x="182" y="83"/>
                </a:lnTo>
                <a:lnTo>
                  <a:pt x="193" y="81"/>
                </a:lnTo>
                <a:lnTo>
                  <a:pt x="195" y="77"/>
                </a:lnTo>
                <a:lnTo>
                  <a:pt x="179" y="66"/>
                </a:lnTo>
                <a:lnTo>
                  <a:pt x="178" y="71"/>
                </a:lnTo>
                <a:lnTo>
                  <a:pt x="185" y="76"/>
                </a:lnTo>
                <a:lnTo>
                  <a:pt x="180" y="79"/>
                </a:lnTo>
                <a:lnTo>
                  <a:pt x="176" y="77"/>
                </a:lnTo>
                <a:lnTo>
                  <a:pt x="171" y="85"/>
                </a:lnTo>
                <a:lnTo>
                  <a:pt x="178" y="89"/>
                </a:lnTo>
                <a:lnTo>
                  <a:pt x="181" y="103"/>
                </a:lnTo>
                <a:lnTo>
                  <a:pt x="184" y="103"/>
                </a:lnTo>
                <a:lnTo>
                  <a:pt x="183" y="99"/>
                </a:lnTo>
                <a:lnTo>
                  <a:pt x="186" y="99"/>
                </a:lnTo>
                <a:lnTo>
                  <a:pt x="195" y="106"/>
                </a:lnTo>
                <a:lnTo>
                  <a:pt x="197" y="116"/>
                </a:lnTo>
                <a:lnTo>
                  <a:pt x="195" y="119"/>
                </a:lnTo>
                <a:lnTo>
                  <a:pt x="191" y="119"/>
                </a:lnTo>
                <a:lnTo>
                  <a:pt x="187" y="110"/>
                </a:lnTo>
                <a:lnTo>
                  <a:pt x="181" y="113"/>
                </a:lnTo>
                <a:lnTo>
                  <a:pt x="182" y="109"/>
                </a:lnTo>
                <a:lnTo>
                  <a:pt x="177" y="106"/>
                </a:lnTo>
                <a:lnTo>
                  <a:pt x="176" y="92"/>
                </a:lnTo>
                <a:lnTo>
                  <a:pt x="171" y="92"/>
                </a:lnTo>
                <a:lnTo>
                  <a:pt x="163" y="84"/>
                </a:lnTo>
                <a:lnTo>
                  <a:pt x="171" y="70"/>
                </a:lnTo>
                <a:lnTo>
                  <a:pt x="171" y="64"/>
                </a:lnTo>
                <a:lnTo>
                  <a:pt x="172" y="58"/>
                </a:lnTo>
                <a:lnTo>
                  <a:pt x="169" y="59"/>
                </a:lnTo>
                <a:lnTo>
                  <a:pt x="168" y="57"/>
                </a:lnTo>
                <a:lnTo>
                  <a:pt x="173" y="53"/>
                </a:lnTo>
                <a:lnTo>
                  <a:pt x="173" y="48"/>
                </a:lnTo>
                <a:lnTo>
                  <a:pt x="167" y="50"/>
                </a:lnTo>
                <a:lnTo>
                  <a:pt x="166" y="45"/>
                </a:lnTo>
                <a:lnTo>
                  <a:pt x="171" y="40"/>
                </a:lnTo>
                <a:lnTo>
                  <a:pt x="171" y="44"/>
                </a:lnTo>
                <a:lnTo>
                  <a:pt x="176" y="45"/>
                </a:lnTo>
                <a:lnTo>
                  <a:pt x="182" y="52"/>
                </a:lnTo>
                <a:lnTo>
                  <a:pt x="177" y="53"/>
                </a:lnTo>
                <a:lnTo>
                  <a:pt x="185" y="59"/>
                </a:lnTo>
                <a:lnTo>
                  <a:pt x="186" y="51"/>
                </a:lnTo>
                <a:lnTo>
                  <a:pt x="183" y="47"/>
                </a:lnTo>
                <a:lnTo>
                  <a:pt x="189" y="47"/>
                </a:lnTo>
                <a:lnTo>
                  <a:pt x="191" y="44"/>
                </a:lnTo>
                <a:lnTo>
                  <a:pt x="186" y="39"/>
                </a:lnTo>
                <a:lnTo>
                  <a:pt x="184" y="31"/>
                </a:lnTo>
                <a:lnTo>
                  <a:pt x="186" y="29"/>
                </a:lnTo>
                <a:lnTo>
                  <a:pt x="182" y="24"/>
                </a:lnTo>
                <a:lnTo>
                  <a:pt x="178" y="25"/>
                </a:lnTo>
                <a:lnTo>
                  <a:pt x="174" y="29"/>
                </a:lnTo>
                <a:lnTo>
                  <a:pt x="176" y="39"/>
                </a:lnTo>
                <a:lnTo>
                  <a:pt x="167" y="31"/>
                </a:lnTo>
                <a:lnTo>
                  <a:pt x="168" y="27"/>
                </a:lnTo>
                <a:lnTo>
                  <a:pt x="171" y="29"/>
                </a:lnTo>
                <a:lnTo>
                  <a:pt x="173" y="26"/>
                </a:lnTo>
                <a:lnTo>
                  <a:pt x="168" y="23"/>
                </a:lnTo>
                <a:lnTo>
                  <a:pt x="167" y="16"/>
                </a:lnTo>
                <a:lnTo>
                  <a:pt x="161" y="11"/>
                </a:lnTo>
                <a:lnTo>
                  <a:pt x="165" y="7"/>
                </a:lnTo>
                <a:lnTo>
                  <a:pt x="159" y="6"/>
                </a:lnTo>
                <a:lnTo>
                  <a:pt x="164" y="0"/>
                </a:lnTo>
                <a:lnTo>
                  <a:pt x="320" y="0"/>
                </a:lnTo>
                <a:lnTo>
                  <a:pt x="485" y="0"/>
                </a:lnTo>
                <a:lnTo>
                  <a:pt x="536" y="0"/>
                </a:lnTo>
                <a:lnTo>
                  <a:pt x="600" y="0"/>
                </a:lnTo>
                <a:lnTo>
                  <a:pt x="633" y="0"/>
                </a:lnTo>
                <a:lnTo>
                  <a:pt x="632" y="17"/>
                </a:lnTo>
                <a:lnTo>
                  <a:pt x="632" y="281"/>
                </a:lnTo>
                <a:lnTo>
                  <a:pt x="630" y="288"/>
                </a:lnTo>
                <a:lnTo>
                  <a:pt x="636" y="295"/>
                </a:lnTo>
                <a:lnTo>
                  <a:pt x="638" y="305"/>
                </a:lnTo>
                <a:lnTo>
                  <a:pt x="642" y="309"/>
                </a:lnTo>
                <a:lnTo>
                  <a:pt x="637" y="318"/>
                </a:lnTo>
                <a:lnTo>
                  <a:pt x="640" y="322"/>
                </a:lnTo>
                <a:lnTo>
                  <a:pt x="642" y="328"/>
                </a:lnTo>
                <a:lnTo>
                  <a:pt x="596" y="328"/>
                </a:lnTo>
                <a:lnTo>
                  <a:pt x="586" y="328"/>
                </a:lnTo>
                <a:lnTo>
                  <a:pt x="555" y="327"/>
                </a:lnTo>
                <a:lnTo>
                  <a:pt x="554" y="327"/>
                </a:lnTo>
                <a:lnTo>
                  <a:pt x="473" y="327"/>
                </a:lnTo>
                <a:lnTo>
                  <a:pt x="461" y="335"/>
                </a:lnTo>
                <a:lnTo>
                  <a:pt x="451" y="334"/>
                </a:lnTo>
                <a:lnTo>
                  <a:pt x="436" y="336"/>
                </a:lnTo>
                <a:lnTo>
                  <a:pt x="425" y="336"/>
                </a:lnTo>
                <a:lnTo>
                  <a:pt x="417" y="343"/>
                </a:lnTo>
                <a:lnTo>
                  <a:pt x="401" y="345"/>
                </a:lnTo>
                <a:lnTo>
                  <a:pt x="390" y="348"/>
                </a:lnTo>
                <a:lnTo>
                  <a:pt x="376" y="353"/>
                </a:lnTo>
                <a:lnTo>
                  <a:pt x="373" y="357"/>
                </a:lnTo>
                <a:lnTo>
                  <a:pt x="349" y="360"/>
                </a:lnTo>
                <a:lnTo>
                  <a:pt x="341" y="355"/>
                </a:lnTo>
                <a:lnTo>
                  <a:pt x="336" y="356"/>
                </a:lnTo>
                <a:lnTo>
                  <a:pt x="316" y="366"/>
                </a:lnTo>
                <a:lnTo>
                  <a:pt x="315" y="367"/>
                </a:lnTo>
                <a:lnTo>
                  <a:pt x="303" y="365"/>
                </a:lnTo>
                <a:lnTo>
                  <a:pt x="293" y="370"/>
                </a:lnTo>
                <a:lnTo>
                  <a:pt x="290" y="363"/>
                </a:lnTo>
                <a:lnTo>
                  <a:pt x="280" y="360"/>
                </a:lnTo>
                <a:lnTo>
                  <a:pt x="272" y="360"/>
                </a:lnTo>
                <a:lnTo>
                  <a:pt x="265" y="357"/>
                </a:lnTo>
                <a:lnTo>
                  <a:pt x="250" y="361"/>
                </a:lnTo>
                <a:lnTo>
                  <a:pt x="242" y="359"/>
                </a:lnTo>
                <a:lnTo>
                  <a:pt x="234" y="365"/>
                </a:lnTo>
                <a:lnTo>
                  <a:pt x="233" y="366"/>
                </a:lnTo>
                <a:lnTo>
                  <a:pt x="206" y="377"/>
                </a:lnTo>
                <a:lnTo>
                  <a:pt x="171" y="369"/>
                </a:lnTo>
                <a:lnTo>
                  <a:pt x="164" y="365"/>
                </a:lnTo>
                <a:lnTo>
                  <a:pt x="164" y="356"/>
                </a:lnTo>
                <a:lnTo>
                  <a:pt x="162" y="344"/>
                </a:lnTo>
                <a:lnTo>
                  <a:pt x="159" y="332"/>
                </a:lnTo>
                <a:lnTo>
                  <a:pt x="152" y="318"/>
                </a:lnTo>
                <a:lnTo>
                  <a:pt x="135" y="307"/>
                </a:lnTo>
                <a:lnTo>
                  <a:pt x="127" y="309"/>
                </a:lnTo>
                <a:lnTo>
                  <a:pt x="114" y="311"/>
                </a:lnTo>
                <a:lnTo>
                  <a:pt x="109" y="308"/>
                </a:lnTo>
                <a:lnTo>
                  <a:pt x="109" y="302"/>
                </a:lnTo>
                <a:lnTo>
                  <a:pt x="105" y="298"/>
                </a:lnTo>
                <a:lnTo>
                  <a:pt x="90" y="299"/>
                </a:lnTo>
                <a:lnTo>
                  <a:pt x="88" y="294"/>
                </a:lnTo>
                <a:lnTo>
                  <a:pt x="85" y="296"/>
                </a:lnTo>
                <a:lnTo>
                  <a:pt x="78" y="296"/>
                </a:lnTo>
                <a:lnTo>
                  <a:pt x="72" y="301"/>
                </a:lnTo>
                <a:lnTo>
                  <a:pt x="64" y="299"/>
                </a:lnTo>
                <a:lnTo>
                  <a:pt x="66" y="296"/>
                </a:lnTo>
                <a:lnTo>
                  <a:pt x="61" y="293"/>
                </a:lnTo>
                <a:lnTo>
                  <a:pt x="60" y="298"/>
                </a:lnTo>
                <a:lnTo>
                  <a:pt x="56" y="298"/>
                </a:lnTo>
                <a:lnTo>
                  <a:pt x="57" y="258"/>
                </a:lnTo>
                <a:lnTo>
                  <a:pt x="60" y="258"/>
                </a:lnTo>
                <a:lnTo>
                  <a:pt x="60" y="277"/>
                </a:lnTo>
                <a:lnTo>
                  <a:pt x="64" y="273"/>
                </a:lnTo>
                <a:lnTo>
                  <a:pt x="66" y="276"/>
                </a:lnTo>
                <a:lnTo>
                  <a:pt x="71" y="268"/>
                </a:lnTo>
                <a:lnTo>
                  <a:pt x="66" y="258"/>
                </a:lnTo>
                <a:lnTo>
                  <a:pt x="74" y="251"/>
                </a:lnTo>
                <a:lnTo>
                  <a:pt x="71" y="247"/>
                </a:lnTo>
                <a:lnTo>
                  <a:pt x="62" y="251"/>
                </a:lnTo>
                <a:lnTo>
                  <a:pt x="55" y="247"/>
                </a:lnTo>
                <a:lnTo>
                  <a:pt x="54" y="241"/>
                </a:lnTo>
                <a:lnTo>
                  <a:pt x="51" y="229"/>
                </a:lnTo>
                <a:lnTo>
                  <a:pt x="53" y="228"/>
                </a:lnTo>
                <a:lnTo>
                  <a:pt x="57" y="233"/>
                </a:lnTo>
                <a:lnTo>
                  <a:pt x="59" y="230"/>
                </a:lnTo>
                <a:lnTo>
                  <a:pt x="73" y="222"/>
                </a:lnTo>
                <a:lnTo>
                  <a:pt x="61" y="220"/>
                </a:lnTo>
                <a:lnTo>
                  <a:pt x="60" y="215"/>
                </a:lnTo>
                <a:lnTo>
                  <a:pt x="53" y="214"/>
                </a:lnTo>
                <a:lnTo>
                  <a:pt x="50" y="216"/>
                </a:lnTo>
                <a:lnTo>
                  <a:pt x="52" y="225"/>
                </a:lnTo>
                <a:lnTo>
                  <a:pt x="48" y="226"/>
                </a:lnTo>
                <a:lnTo>
                  <a:pt x="46" y="196"/>
                </a:lnTo>
                <a:lnTo>
                  <a:pt x="43" y="187"/>
                </a:lnTo>
                <a:lnTo>
                  <a:pt x="39" y="186"/>
                </a:lnTo>
                <a:lnTo>
                  <a:pt x="33" y="174"/>
                </a:lnTo>
                <a:lnTo>
                  <a:pt x="33" y="160"/>
                </a:lnTo>
                <a:lnTo>
                  <a:pt x="27" y="137"/>
                </a:lnTo>
                <a:lnTo>
                  <a:pt x="20" y="128"/>
                </a:lnTo>
                <a:lnTo>
                  <a:pt x="16" y="127"/>
                </a:lnTo>
                <a:lnTo>
                  <a:pt x="15" y="123"/>
                </a:lnTo>
                <a:lnTo>
                  <a:pt x="10" y="122"/>
                </a:lnTo>
                <a:lnTo>
                  <a:pt x="5" y="108"/>
                </a:lnTo>
                <a:lnTo>
                  <a:pt x="6" y="98"/>
                </a:lnTo>
                <a:lnTo>
                  <a:pt x="4" y="93"/>
                </a:lnTo>
                <a:lnTo>
                  <a:pt x="0" y="92"/>
                </a:lnTo>
                <a:lnTo>
                  <a:pt x="0" y="90"/>
                </a:lnTo>
                <a:lnTo>
                  <a:pt x="5" y="89"/>
                </a:lnTo>
                <a:lnTo>
                  <a:pt x="8" y="74"/>
                </a:lnTo>
                <a:lnTo>
                  <a:pt x="1" y="66"/>
                </a:lnTo>
                <a:lnTo>
                  <a:pt x="13" y="67"/>
                </a:lnTo>
                <a:lnTo>
                  <a:pt x="31" y="78"/>
                </a:lnTo>
                <a:lnTo>
                  <a:pt x="42" y="80"/>
                </a:lnTo>
                <a:lnTo>
                  <a:pt x="64" y="91"/>
                </a:lnTo>
                <a:lnTo>
                  <a:pt x="86" y="91"/>
                </a:lnTo>
                <a:lnTo>
                  <a:pt x="96" y="94"/>
                </a:lnTo>
                <a:lnTo>
                  <a:pt x="108" y="94"/>
                </a:lnTo>
                <a:lnTo>
                  <a:pt x="112" y="97"/>
                </a:lnTo>
                <a:lnTo>
                  <a:pt x="124" y="96"/>
                </a:lnTo>
                <a:lnTo>
                  <a:pt x="133" y="90"/>
                </a:lnTo>
                <a:lnTo>
                  <a:pt x="141" y="100"/>
                </a:lnTo>
                <a:lnTo>
                  <a:pt x="150" y="102"/>
                </a:lnTo>
                <a:lnTo>
                  <a:pt x="156" y="103"/>
                </a:lnTo>
                <a:lnTo>
                  <a:pt x="154" y="97"/>
                </a:lnTo>
                <a:lnTo>
                  <a:pt x="158" y="94"/>
                </a:lnTo>
                <a:lnTo>
                  <a:pt x="164" y="94"/>
                </a:lnTo>
                <a:lnTo>
                  <a:pt x="165" y="96"/>
                </a:lnTo>
                <a:lnTo>
                  <a:pt x="161" y="100"/>
                </a:lnTo>
                <a:lnTo>
                  <a:pt x="164" y="105"/>
                </a:lnTo>
                <a:lnTo>
                  <a:pt x="166" y="99"/>
                </a:lnTo>
                <a:lnTo>
                  <a:pt x="170" y="98"/>
                </a:lnTo>
                <a:lnTo>
                  <a:pt x="171" y="107"/>
                </a:lnTo>
                <a:lnTo>
                  <a:pt x="167" y="110"/>
                </a:lnTo>
                <a:lnTo>
                  <a:pt x="176" y="122"/>
                </a:lnTo>
                <a:lnTo>
                  <a:pt x="165" y="130"/>
                </a:lnTo>
                <a:lnTo>
                  <a:pt x="165" y="137"/>
                </a:lnTo>
                <a:lnTo>
                  <a:pt x="179" y="124"/>
                </a:lnTo>
                <a:lnTo>
                  <a:pt x="177" y="117"/>
                </a:lnTo>
                <a:lnTo>
                  <a:pt x="183" y="119"/>
                </a:lnTo>
                <a:lnTo>
                  <a:pt x="187" y="135"/>
                </a:lnTo>
                <a:lnTo>
                  <a:pt x="181" y="139"/>
                </a:lnTo>
                <a:lnTo>
                  <a:pt x="185" y="142"/>
                </a:lnTo>
                <a:lnTo>
                  <a:pt x="186" y="154"/>
                </a:lnTo>
                <a:lnTo>
                  <a:pt x="181" y="161"/>
                </a:lnTo>
                <a:lnTo>
                  <a:pt x="186" y="162"/>
                </a:lnTo>
                <a:lnTo>
                  <a:pt x="190" y="167"/>
                </a:lnTo>
                <a:lnTo>
                  <a:pt x="190" y="174"/>
                </a:lnTo>
                <a:lnTo>
                  <a:pt x="195" y="176"/>
                </a:lnTo>
                <a:lnTo>
                  <a:pt x="186" y="182"/>
                </a:lnTo>
                <a:lnTo>
                  <a:pt x="182" y="179"/>
                </a:lnTo>
                <a:lnTo>
                  <a:pt x="179" y="183"/>
                </a:lnTo>
                <a:lnTo>
                  <a:pt x="190" y="189"/>
                </a:lnTo>
                <a:lnTo>
                  <a:pt x="193" y="187"/>
                </a:lnTo>
                <a:lnTo>
                  <a:pt x="190" y="185"/>
                </a:lnTo>
                <a:lnTo>
                  <a:pt x="192" y="183"/>
                </a:lnTo>
                <a:lnTo>
                  <a:pt x="200" y="18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7" name="Freeform 110"/>
          <p:cNvSpPr>
            <a:spLocks/>
          </p:cNvSpPr>
          <p:nvPr/>
        </p:nvSpPr>
        <p:spPr bwMode="auto">
          <a:xfrm>
            <a:off x="4838541" y="2231206"/>
            <a:ext cx="61118" cy="50642"/>
          </a:xfrm>
          <a:custGeom>
            <a:avLst/>
            <a:gdLst>
              <a:gd name="T0" fmla="*/ 27 w 40"/>
              <a:gd name="T1" fmla="*/ 0 h 33"/>
              <a:gd name="T2" fmla="*/ 40 w 40"/>
              <a:gd name="T3" fmla="*/ 6 h 33"/>
              <a:gd name="T4" fmla="*/ 35 w 40"/>
              <a:gd name="T5" fmla="*/ 11 h 33"/>
              <a:gd name="T6" fmla="*/ 38 w 40"/>
              <a:gd name="T7" fmla="*/ 19 h 33"/>
              <a:gd name="T8" fmla="*/ 38 w 40"/>
              <a:gd name="T9" fmla="*/ 23 h 33"/>
              <a:gd name="T10" fmla="*/ 34 w 40"/>
              <a:gd name="T11" fmla="*/ 25 h 33"/>
              <a:gd name="T12" fmla="*/ 34 w 40"/>
              <a:gd name="T13" fmla="*/ 33 h 33"/>
              <a:gd name="T14" fmla="*/ 9 w 40"/>
              <a:gd name="T15" fmla="*/ 24 h 33"/>
              <a:gd name="T16" fmla="*/ 3 w 40"/>
              <a:gd name="T17" fmla="*/ 14 h 33"/>
              <a:gd name="T18" fmla="*/ 7 w 40"/>
              <a:gd name="T19" fmla="*/ 8 h 33"/>
              <a:gd name="T20" fmla="*/ 0 w 40"/>
              <a:gd name="T21" fmla="*/ 4 h 33"/>
              <a:gd name="T22" fmla="*/ 2 w 40"/>
              <a:gd name="T23" fmla="*/ 3 h 33"/>
              <a:gd name="T24" fmla="*/ 9 w 40"/>
              <a:gd name="T25" fmla="*/ 6 h 33"/>
              <a:gd name="T26" fmla="*/ 16 w 40"/>
              <a:gd name="T27" fmla="*/ 16 h 33"/>
              <a:gd name="T28" fmla="*/ 20 w 40"/>
              <a:gd name="T29" fmla="*/ 17 h 33"/>
              <a:gd name="T30" fmla="*/ 15 w 40"/>
              <a:gd name="T31" fmla="*/ 11 h 33"/>
              <a:gd name="T32" fmla="*/ 27 w 40"/>
              <a:gd name="T33"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 h="33">
                <a:moveTo>
                  <a:pt x="27" y="0"/>
                </a:moveTo>
                <a:lnTo>
                  <a:pt x="40" y="6"/>
                </a:lnTo>
                <a:lnTo>
                  <a:pt x="35" y="11"/>
                </a:lnTo>
                <a:lnTo>
                  <a:pt x="38" y="19"/>
                </a:lnTo>
                <a:lnTo>
                  <a:pt x="38" y="23"/>
                </a:lnTo>
                <a:lnTo>
                  <a:pt x="34" y="25"/>
                </a:lnTo>
                <a:lnTo>
                  <a:pt x="34" y="33"/>
                </a:lnTo>
                <a:lnTo>
                  <a:pt x="9" y="24"/>
                </a:lnTo>
                <a:lnTo>
                  <a:pt x="3" y="14"/>
                </a:lnTo>
                <a:lnTo>
                  <a:pt x="7" y="8"/>
                </a:lnTo>
                <a:lnTo>
                  <a:pt x="0" y="4"/>
                </a:lnTo>
                <a:lnTo>
                  <a:pt x="2" y="3"/>
                </a:lnTo>
                <a:lnTo>
                  <a:pt x="9" y="6"/>
                </a:lnTo>
                <a:lnTo>
                  <a:pt x="16" y="16"/>
                </a:lnTo>
                <a:lnTo>
                  <a:pt x="20" y="17"/>
                </a:lnTo>
                <a:lnTo>
                  <a:pt x="15" y="11"/>
                </a:lnTo>
                <a:lnTo>
                  <a:pt x="27"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8" name="Freeform 111"/>
          <p:cNvSpPr>
            <a:spLocks/>
          </p:cNvSpPr>
          <p:nvPr/>
        </p:nvSpPr>
        <p:spPr bwMode="auto">
          <a:xfrm>
            <a:off x="8620918" y="2524576"/>
            <a:ext cx="736917" cy="743902"/>
          </a:xfrm>
          <a:custGeom>
            <a:avLst/>
            <a:gdLst>
              <a:gd name="T0" fmla="*/ 133 w 484"/>
              <a:gd name="T1" fmla="*/ 365 h 487"/>
              <a:gd name="T2" fmla="*/ 132 w 484"/>
              <a:gd name="T3" fmla="*/ 339 h 487"/>
              <a:gd name="T4" fmla="*/ 85 w 484"/>
              <a:gd name="T5" fmla="*/ 302 h 487"/>
              <a:gd name="T6" fmla="*/ 66 w 484"/>
              <a:gd name="T7" fmla="*/ 278 h 487"/>
              <a:gd name="T8" fmla="*/ 28 w 484"/>
              <a:gd name="T9" fmla="*/ 261 h 487"/>
              <a:gd name="T10" fmla="*/ 10 w 484"/>
              <a:gd name="T11" fmla="*/ 229 h 487"/>
              <a:gd name="T12" fmla="*/ 7 w 484"/>
              <a:gd name="T13" fmla="*/ 206 h 487"/>
              <a:gd name="T14" fmla="*/ 12 w 484"/>
              <a:gd name="T15" fmla="*/ 181 h 487"/>
              <a:gd name="T16" fmla="*/ 10 w 484"/>
              <a:gd name="T17" fmla="*/ 152 h 487"/>
              <a:gd name="T18" fmla="*/ 3 w 484"/>
              <a:gd name="T19" fmla="*/ 134 h 487"/>
              <a:gd name="T20" fmla="*/ 19 w 484"/>
              <a:gd name="T21" fmla="*/ 113 h 487"/>
              <a:gd name="T22" fmla="*/ 39 w 484"/>
              <a:gd name="T23" fmla="*/ 101 h 487"/>
              <a:gd name="T24" fmla="*/ 49 w 484"/>
              <a:gd name="T25" fmla="*/ 32 h 487"/>
              <a:gd name="T26" fmla="*/ 56 w 484"/>
              <a:gd name="T27" fmla="*/ 27 h 487"/>
              <a:gd name="T28" fmla="*/ 77 w 484"/>
              <a:gd name="T29" fmla="*/ 30 h 487"/>
              <a:gd name="T30" fmla="*/ 125 w 484"/>
              <a:gd name="T31" fmla="*/ 18 h 487"/>
              <a:gd name="T32" fmla="*/ 144 w 484"/>
              <a:gd name="T33" fmla="*/ 9 h 487"/>
              <a:gd name="T34" fmla="*/ 162 w 484"/>
              <a:gd name="T35" fmla="*/ 3 h 487"/>
              <a:gd name="T36" fmla="*/ 164 w 484"/>
              <a:gd name="T37" fmla="*/ 22 h 487"/>
              <a:gd name="T38" fmla="*/ 159 w 484"/>
              <a:gd name="T39" fmla="*/ 39 h 487"/>
              <a:gd name="T40" fmla="*/ 177 w 484"/>
              <a:gd name="T41" fmla="*/ 29 h 487"/>
              <a:gd name="T42" fmla="*/ 205 w 484"/>
              <a:gd name="T43" fmla="*/ 46 h 487"/>
              <a:gd name="T44" fmla="*/ 219 w 484"/>
              <a:gd name="T45" fmla="*/ 50 h 487"/>
              <a:gd name="T46" fmla="*/ 311 w 484"/>
              <a:gd name="T47" fmla="*/ 89 h 487"/>
              <a:gd name="T48" fmla="*/ 334 w 484"/>
              <a:gd name="T49" fmla="*/ 102 h 487"/>
              <a:gd name="T50" fmla="*/ 351 w 484"/>
              <a:gd name="T51" fmla="*/ 102 h 487"/>
              <a:gd name="T52" fmla="*/ 369 w 484"/>
              <a:gd name="T53" fmla="*/ 105 h 487"/>
              <a:gd name="T54" fmla="*/ 390 w 484"/>
              <a:gd name="T55" fmla="*/ 113 h 487"/>
              <a:gd name="T56" fmla="*/ 395 w 484"/>
              <a:gd name="T57" fmla="*/ 128 h 487"/>
              <a:gd name="T58" fmla="*/ 403 w 484"/>
              <a:gd name="T59" fmla="*/ 130 h 487"/>
              <a:gd name="T60" fmla="*/ 418 w 484"/>
              <a:gd name="T61" fmla="*/ 139 h 487"/>
              <a:gd name="T62" fmla="*/ 417 w 484"/>
              <a:gd name="T63" fmla="*/ 152 h 487"/>
              <a:gd name="T64" fmla="*/ 412 w 484"/>
              <a:gd name="T65" fmla="*/ 166 h 487"/>
              <a:gd name="T66" fmla="*/ 425 w 484"/>
              <a:gd name="T67" fmla="*/ 171 h 487"/>
              <a:gd name="T68" fmla="*/ 428 w 484"/>
              <a:gd name="T69" fmla="*/ 202 h 487"/>
              <a:gd name="T70" fmla="*/ 420 w 484"/>
              <a:gd name="T71" fmla="*/ 217 h 487"/>
              <a:gd name="T72" fmla="*/ 401 w 484"/>
              <a:gd name="T73" fmla="*/ 249 h 487"/>
              <a:gd name="T74" fmla="*/ 403 w 484"/>
              <a:gd name="T75" fmla="*/ 265 h 487"/>
              <a:gd name="T76" fmla="*/ 420 w 484"/>
              <a:gd name="T77" fmla="*/ 252 h 487"/>
              <a:gd name="T78" fmla="*/ 440 w 484"/>
              <a:gd name="T79" fmla="*/ 228 h 487"/>
              <a:gd name="T80" fmla="*/ 451 w 484"/>
              <a:gd name="T81" fmla="*/ 228 h 487"/>
              <a:gd name="T82" fmla="*/ 463 w 484"/>
              <a:gd name="T83" fmla="*/ 195 h 487"/>
              <a:gd name="T84" fmla="*/ 484 w 484"/>
              <a:gd name="T85" fmla="*/ 181 h 487"/>
              <a:gd name="T86" fmla="*/ 479 w 484"/>
              <a:gd name="T87" fmla="*/ 190 h 487"/>
              <a:gd name="T88" fmla="*/ 472 w 484"/>
              <a:gd name="T89" fmla="*/ 207 h 487"/>
              <a:gd name="T90" fmla="*/ 457 w 484"/>
              <a:gd name="T91" fmla="*/ 235 h 487"/>
              <a:gd name="T92" fmla="*/ 438 w 484"/>
              <a:gd name="T93" fmla="*/ 287 h 487"/>
              <a:gd name="T94" fmla="*/ 422 w 484"/>
              <a:gd name="T95" fmla="*/ 334 h 487"/>
              <a:gd name="T96" fmla="*/ 409 w 484"/>
              <a:gd name="T97" fmla="*/ 411 h 487"/>
              <a:gd name="T98" fmla="*/ 416 w 484"/>
              <a:gd name="T99" fmla="*/ 468 h 487"/>
              <a:gd name="T100" fmla="*/ 375 w 484"/>
              <a:gd name="T101" fmla="*/ 487 h 487"/>
              <a:gd name="T102" fmla="*/ 323 w 484"/>
              <a:gd name="T103" fmla="*/ 487 h 487"/>
              <a:gd name="T104" fmla="*/ 250 w 484"/>
              <a:gd name="T105" fmla="*/ 486 h 487"/>
              <a:gd name="T106" fmla="*/ 184 w 484"/>
              <a:gd name="T107" fmla="*/ 485 h 487"/>
              <a:gd name="T108" fmla="*/ 150 w 484"/>
              <a:gd name="T109" fmla="*/ 459 h 487"/>
              <a:gd name="T110" fmla="*/ 142 w 484"/>
              <a:gd name="T111" fmla="*/ 433 h 487"/>
              <a:gd name="T112" fmla="*/ 150 w 484"/>
              <a:gd name="T113" fmla="*/ 404 h 487"/>
              <a:gd name="T114" fmla="*/ 138 w 484"/>
              <a:gd name="T115" fmla="*/ 386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84" h="487">
                <a:moveTo>
                  <a:pt x="137" y="377"/>
                </a:moveTo>
                <a:lnTo>
                  <a:pt x="137" y="376"/>
                </a:lnTo>
                <a:lnTo>
                  <a:pt x="133" y="365"/>
                </a:lnTo>
                <a:lnTo>
                  <a:pt x="134" y="353"/>
                </a:lnTo>
                <a:lnTo>
                  <a:pt x="135" y="347"/>
                </a:lnTo>
                <a:lnTo>
                  <a:pt x="132" y="339"/>
                </a:lnTo>
                <a:lnTo>
                  <a:pt x="120" y="324"/>
                </a:lnTo>
                <a:lnTo>
                  <a:pt x="109" y="320"/>
                </a:lnTo>
                <a:lnTo>
                  <a:pt x="85" y="302"/>
                </a:lnTo>
                <a:lnTo>
                  <a:pt x="83" y="301"/>
                </a:lnTo>
                <a:lnTo>
                  <a:pt x="79" y="286"/>
                </a:lnTo>
                <a:lnTo>
                  <a:pt x="66" y="278"/>
                </a:lnTo>
                <a:lnTo>
                  <a:pt x="53" y="273"/>
                </a:lnTo>
                <a:lnTo>
                  <a:pt x="47" y="264"/>
                </a:lnTo>
                <a:lnTo>
                  <a:pt x="28" y="261"/>
                </a:lnTo>
                <a:lnTo>
                  <a:pt x="13" y="245"/>
                </a:lnTo>
                <a:lnTo>
                  <a:pt x="7" y="241"/>
                </a:lnTo>
                <a:lnTo>
                  <a:pt x="10" y="229"/>
                </a:lnTo>
                <a:lnTo>
                  <a:pt x="11" y="227"/>
                </a:lnTo>
                <a:lnTo>
                  <a:pt x="11" y="211"/>
                </a:lnTo>
                <a:lnTo>
                  <a:pt x="7" y="206"/>
                </a:lnTo>
                <a:lnTo>
                  <a:pt x="13" y="201"/>
                </a:lnTo>
                <a:lnTo>
                  <a:pt x="11" y="191"/>
                </a:lnTo>
                <a:lnTo>
                  <a:pt x="12" y="181"/>
                </a:lnTo>
                <a:lnTo>
                  <a:pt x="15" y="178"/>
                </a:lnTo>
                <a:lnTo>
                  <a:pt x="20" y="164"/>
                </a:lnTo>
                <a:lnTo>
                  <a:pt x="10" y="152"/>
                </a:lnTo>
                <a:lnTo>
                  <a:pt x="1" y="151"/>
                </a:lnTo>
                <a:lnTo>
                  <a:pt x="0" y="143"/>
                </a:lnTo>
                <a:lnTo>
                  <a:pt x="3" y="134"/>
                </a:lnTo>
                <a:lnTo>
                  <a:pt x="7" y="132"/>
                </a:lnTo>
                <a:lnTo>
                  <a:pt x="15" y="116"/>
                </a:lnTo>
                <a:lnTo>
                  <a:pt x="19" y="113"/>
                </a:lnTo>
                <a:lnTo>
                  <a:pt x="30" y="106"/>
                </a:lnTo>
                <a:lnTo>
                  <a:pt x="35" y="107"/>
                </a:lnTo>
                <a:lnTo>
                  <a:pt x="39" y="101"/>
                </a:lnTo>
                <a:lnTo>
                  <a:pt x="44" y="103"/>
                </a:lnTo>
                <a:lnTo>
                  <a:pt x="49" y="96"/>
                </a:lnTo>
                <a:lnTo>
                  <a:pt x="49" y="32"/>
                </a:lnTo>
                <a:lnTo>
                  <a:pt x="56" y="33"/>
                </a:lnTo>
                <a:lnTo>
                  <a:pt x="59" y="29"/>
                </a:lnTo>
                <a:lnTo>
                  <a:pt x="56" y="27"/>
                </a:lnTo>
                <a:lnTo>
                  <a:pt x="64" y="23"/>
                </a:lnTo>
                <a:lnTo>
                  <a:pt x="70" y="27"/>
                </a:lnTo>
                <a:lnTo>
                  <a:pt x="77" y="30"/>
                </a:lnTo>
                <a:lnTo>
                  <a:pt x="89" y="29"/>
                </a:lnTo>
                <a:lnTo>
                  <a:pt x="110" y="22"/>
                </a:lnTo>
                <a:lnTo>
                  <a:pt x="125" y="18"/>
                </a:lnTo>
                <a:lnTo>
                  <a:pt x="139" y="9"/>
                </a:lnTo>
                <a:lnTo>
                  <a:pt x="141" y="12"/>
                </a:lnTo>
                <a:lnTo>
                  <a:pt x="144" y="9"/>
                </a:lnTo>
                <a:lnTo>
                  <a:pt x="146" y="11"/>
                </a:lnTo>
                <a:lnTo>
                  <a:pt x="157" y="2"/>
                </a:lnTo>
                <a:lnTo>
                  <a:pt x="162" y="3"/>
                </a:lnTo>
                <a:lnTo>
                  <a:pt x="168" y="0"/>
                </a:lnTo>
                <a:lnTo>
                  <a:pt x="175" y="8"/>
                </a:lnTo>
                <a:lnTo>
                  <a:pt x="164" y="22"/>
                </a:lnTo>
                <a:lnTo>
                  <a:pt x="167" y="29"/>
                </a:lnTo>
                <a:lnTo>
                  <a:pt x="162" y="33"/>
                </a:lnTo>
                <a:lnTo>
                  <a:pt x="159" y="39"/>
                </a:lnTo>
                <a:lnTo>
                  <a:pt x="161" y="40"/>
                </a:lnTo>
                <a:lnTo>
                  <a:pt x="175" y="34"/>
                </a:lnTo>
                <a:lnTo>
                  <a:pt x="177" y="29"/>
                </a:lnTo>
                <a:lnTo>
                  <a:pt x="192" y="41"/>
                </a:lnTo>
                <a:lnTo>
                  <a:pt x="203" y="43"/>
                </a:lnTo>
                <a:lnTo>
                  <a:pt x="205" y="46"/>
                </a:lnTo>
                <a:lnTo>
                  <a:pt x="210" y="44"/>
                </a:lnTo>
                <a:lnTo>
                  <a:pt x="211" y="48"/>
                </a:lnTo>
                <a:lnTo>
                  <a:pt x="219" y="50"/>
                </a:lnTo>
                <a:lnTo>
                  <a:pt x="227" y="68"/>
                </a:lnTo>
                <a:lnTo>
                  <a:pt x="242" y="72"/>
                </a:lnTo>
                <a:lnTo>
                  <a:pt x="311" y="89"/>
                </a:lnTo>
                <a:lnTo>
                  <a:pt x="319" y="94"/>
                </a:lnTo>
                <a:lnTo>
                  <a:pt x="324" y="96"/>
                </a:lnTo>
                <a:lnTo>
                  <a:pt x="334" y="102"/>
                </a:lnTo>
                <a:lnTo>
                  <a:pt x="344" y="103"/>
                </a:lnTo>
                <a:lnTo>
                  <a:pt x="348" y="106"/>
                </a:lnTo>
                <a:lnTo>
                  <a:pt x="351" y="102"/>
                </a:lnTo>
                <a:lnTo>
                  <a:pt x="358" y="102"/>
                </a:lnTo>
                <a:lnTo>
                  <a:pt x="360" y="105"/>
                </a:lnTo>
                <a:lnTo>
                  <a:pt x="369" y="105"/>
                </a:lnTo>
                <a:lnTo>
                  <a:pt x="374" y="109"/>
                </a:lnTo>
                <a:lnTo>
                  <a:pt x="380" y="108"/>
                </a:lnTo>
                <a:lnTo>
                  <a:pt x="390" y="113"/>
                </a:lnTo>
                <a:lnTo>
                  <a:pt x="394" y="118"/>
                </a:lnTo>
                <a:lnTo>
                  <a:pt x="389" y="124"/>
                </a:lnTo>
                <a:lnTo>
                  <a:pt x="395" y="128"/>
                </a:lnTo>
                <a:lnTo>
                  <a:pt x="396" y="128"/>
                </a:lnTo>
                <a:lnTo>
                  <a:pt x="401" y="127"/>
                </a:lnTo>
                <a:lnTo>
                  <a:pt x="403" y="130"/>
                </a:lnTo>
                <a:lnTo>
                  <a:pt x="410" y="131"/>
                </a:lnTo>
                <a:lnTo>
                  <a:pt x="414" y="135"/>
                </a:lnTo>
                <a:lnTo>
                  <a:pt x="418" y="139"/>
                </a:lnTo>
                <a:lnTo>
                  <a:pt x="415" y="143"/>
                </a:lnTo>
                <a:lnTo>
                  <a:pt x="419" y="148"/>
                </a:lnTo>
                <a:lnTo>
                  <a:pt x="417" y="152"/>
                </a:lnTo>
                <a:lnTo>
                  <a:pt x="414" y="151"/>
                </a:lnTo>
                <a:lnTo>
                  <a:pt x="417" y="159"/>
                </a:lnTo>
                <a:lnTo>
                  <a:pt x="412" y="166"/>
                </a:lnTo>
                <a:lnTo>
                  <a:pt x="410" y="175"/>
                </a:lnTo>
                <a:lnTo>
                  <a:pt x="421" y="175"/>
                </a:lnTo>
                <a:lnTo>
                  <a:pt x="425" y="171"/>
                </a:lnTo>
                <a:lnTo>
                  <a:pt x="428" y="173"/>
                </a:lnTo>
                <a:lnTo>
                  <a:pt x="422" y="192"/>
                </a:lnTo>
                <a:lnTo>
                  <a:pt x="428" y="202"/>
                </a:lnTo>
                <a:lnTo>
                  <a:pt x="434" y="203"/>
                </a:lnTo>
                <a:lnTo>
                  <a:pt x="430" y="216"/>
                </a:lnTo>
                <a:lnTo>
                  <a:pt x="420" y="217"/>
                </a:lnTo>
                <a:lnTo>
                  <a:pt x="413" y="221"/>
                </a:lnTo>
                <a:lnTo>
                  <a:pt x="415" y="226"/>
                </a:lnTo>
                <a:lnTo>
                  <a:pt x="401" y="249"/>
                </a:lnTo>
                <a:lnTo>
                  <a:pt x="402" y="252"/>
                </a:lnTo>
                <a:lnTo>
                  <a:pt x="400" y="253"/>
                </a:lnTo>
                <a:lnTo>
                  <a:pt x="403" y="265"/>
                </a:lnTo>
                <a:lnTo>
                  <a:pt x="406" y="264"/>
                </a:lnTo>
                <a:lnTo>
                  <a:pt x="412" y="255"/>
                </a:lnTo>
                <a:lnTo>
                  <a:pt x="420" y="252"/>
                </a:lnTo>
                <a:lnTo>
                  <a:pt x="422" y="249"/>
                </a:lnTo>
                <a:lnTo>
                  <a:pt x="432" y="231"/>
                </a:lnTo>
                <a:lnTo>
                  <a:pt x="440" y="228"/>
                </a:lnTo>
                <a:lnTo>
                  <a:pt x="443" y="229"/>
                </a:lnTo>
                <a:lnTo>
                  <a:pt x="447" y="225"/>
                </a:lnTo>
                <a:lnTo>
                  <a:pt x="451" y="228"/>
                </a:lnTo>
                <a:lnTo>
                  <a:pt x="449" y="223"/>
                </a:lnTo>
                <a:lnTo>
                  <a:pt x="461" y="205"/>
                </a:lnTo>
                <a:lnTo>
                  <a:pt x="463" y="195"/>
                </a:lnTo>
                <a:lnTo>
                  <a:pt x="471" y="193"/>
                </a:lnTo>
                <a:lnTo>
                  <a:pt x="477" y="181"/>
                </a:lnTo>
                <a:lnTo>
                  <a:pt x="484" y="181"/>
                </a:lnTo>
                <a:lnTo>
                  <a:pt x="484" y="191"/>
                </a:lnTo>
                <a:lnTo>
                  <a:pt x="481" y="189"/>
                </a:lnTo>
                <a:lnTo>
                  <a:pt x="479" y="190"/>
                </a:lnTo>
                <a:lnTo>
                  <a:pt x="478" y="204"/>
                </a:lnTo>
                <a:lnTo>
                  <a:pt x="475" y="208"/>
                </a:lnTo>
                <a:lnTo>
                  <a:pt x="472" y="207"/>
                </a:lnTo>
                <a:lnTo>
                  <a:pt x="467" y="217"/>
                </a:lnTo>
                <a:lnTo>
                  <a:pt x="465" y="227"/>
                </a:lnTo>
                <a:lnTo>
                  <a:pt x="457" y="235"/>
                </a:lnTo>
                <a:lnTo>
                  <a:pt x="452" y="249"/>
                </a:lnTo>
                <a:lnTo>
                  <a:pt x="444" y="262"/>
                </a:lnTo>
                <a:lnTo>
                  <a:pt x="438" y="287"/>
                </a:lnTo>
                <a:lnTo>
                  <a:pt x="440" y="302"/>
                </a:lnTo>
                <a:lnTo>
                  <a:pt x="429" y="311"/>
                </a:lnTo>
                <a:lnTo>
                  <a:pt x="422" y="334"/>
                </a:lnTo>
                <a:lnTo>
                  <a:pt x="425" y="357"/>
                </a:lnTo>
                <a:lnTo>
                  <a:pt x="417" y="373"/>
                </a:lnTo>
                <a:lnTo>
                  <a:pt x="409" y="411"/>
                </a:lnTo>
                <a:lnTo>
                  <a:pt x="415" y="449"/>
                </a:lnTo>
                <a:lnTo>
                  <a:pt x="420" y="456"/>
                </a:lnTo>
                <a:lnTo>
                  <a:pt x="416" y="468"/>
                </a:lnTo>
                <a:lnTo>
                  <a:pt x="417" y="487"/>
                </a:lnTo>
                <a:lnTo>
                  <a:pt x="384" y="487"/>
                </a:lnTo>
                <a:lnTo>
                  <a:pt x="375" y="487"/>
                </a:lnTo>
                <a:lnTo>
                  <a:pt x="342" y="487"/>
                </a:lnTo>
                <a:lnTo>
                  <a:pt x="337" y="487"/>
                </a:lnTo>
                <a:lnTo>
                  <a:pt x="323" y="487"/>
                </a:lnTo>
                <a:lnTo>
                  <a:pt x="289" y="486"/>
                </a:lnTo>
                <a:lnTo>
                  <a:pt x="286" y="486"/>
                </a:lnTo>
                <a:lnTo>
                  <a:pt x="250" y="486"/>
                </a:lnTo>
                <a:lnTo>
                  <a:pt x="243" y="486"/>
                </a:lnTo>
                <a:lnTo>
                  <a:pt x="202" y="486"/>
                </a:lnTo>
                <a:lnTo>
                  <a:pt x="184" y="485"/>
                </a:lnTo>
                <a:lnTo>
                  <a:pt x="179" y="472"/>
                </a:lnTo>
                <a:lnTo>
                  <a:pt x="163" y="467"/>
                </a:lnTo>
                <a:lnTo>
                  <a:pt x="150" y="459"/>
                </a:lnTo>
                <a:lnTo>
                  <a:pt x="148" y="446"/>
                </a:lnTo>
                <a:lnTo>
                  <a:pt x="143" y="442"/>
                </a:lnTo>
                <a:lnTo>
                  <a:pt x="142" y="433"/>
                </a:lnTo>
                <a:lnTo>
                  <a:pt x="140" y="423"/>
                </a:lnTo>
                <a:lnTo>
                  <a:pt x="140" y="417"/>
                </a:lnTo>
                <a:lnTo>
                  <a:pt x="150" y="404"/>
                </a:lnTo>
                <a:lnTo>
                  <a:pt x="146" y="398"/>
                </a:lnTo>
                <a:lnTo>
                  <a:pt x="138" y="393"/>
                </a:lnTo>
                <a:lnTo>
                  <a:pt x="138" y="386"/>
                </a:lnTo>
                <a:lnTo>
                  <a:pt x="137" y="37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49" name="Freeform 112"/>
          <p:cNvSpPr>
            <a:spLocks/>
          </p:cNvSpPr>
          <p:nvPr/>
        </p:nvSpPr>
        <p:spPr bwMode="auto">
          <a:xfrm>
            <a:off x="9361328" y="2779528"/>
            <a:ext cx="17462" cy="17462"/>
          </a:xfrm>
          <a:custGeom>
            <a:avLst/>
            <a:gdLst>
              <a:gd name="T0" fmla="*/ 11 w 12"/>
              <a:gd name="T1" fmla="*/ 0 h 12"/>
              <a:gd name="T2" fmla="*/ 12 w 12"/>
              <a:gd name="T3" fmla="*/ 2 h 12"/>
              <a:gd name="T4" fmla="*/ 4 w 12"/>
              <a:gd name="T5" fmla="*/ 12 h 12"/>
              <a:gd name="T6" fmla="*/ 0 w 12"/>
              <a:gd name="T7" fmla="*/ 9 h 12"/>
              <a:gd name="T8" fmla="*/ 0 w 12"/>
              <a:gd name="T9" fmla="*/ 4 h 12"/>
              <a:gd name="T10" fmla="*/ 2 w 12"/>
              <a:gd name="T11" fmla="*/ 1 h 12"/>
              <a:gd name="T12" fmla="*/ 11 w 12"/>
              <a:gd name="T13" fmla="*/ 0 h 12"/>
            </a:gdLst>
            <a:ahLst/>
            <a:cxnLst>
              <a:cxn ang="0">
                <a:pos x="T0" y="T1"/>
              </a:cxn>
              <a:cxn ang="0">
                <a:pos x="T2" y="T3"/>
              </a:cxn>
              <a:cxn ang="0">
                <a:pos x="T4" y="T5"/>
              </a:cxn>
              <a:cxn ang="0">
                <a:pos x="T6" y="T7"/>
              </a:cxn>
              <a:cxn ang="0">
                <a:pos x="T8" y="T9"/>
              </a:cxn>
              <a:cxn ang="0">
                <a:pos x="T10" y="T11"/>
              </a:cxn>
              <a:cxn ang="0">
                <a:pos x="T12" y="T13"/>
              </a:cxn>
            </a:cxnLst>
            <a:rect l="0" t="0" r="r" b="b"/>
            <a:pathLst>
              <a:path w="12" h="12">
                <a:moveTo>
                  <a:pt x="11" y="0"/>
                </a:moveTo>
                <a:lnTo>
                  <a:pt x="12" y="2"/>
                </a:lnTo>
                <a:lnTo>
                  <a:pt x="4" y="12"/>
                </a:lnTo>
                <a:lnTo>
                  <a:pt x="0" y="9"/>
                </a:lnTo>
                <a:lnTo>
                  <a:pt x="0" y="4"/>
                </a:lnTo>
                <a:lnTo>
                  <a:pt x="2" y="1"/>
                </a:lnTo>
                <a:lnTo>
                  <a:pt x="11"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0" name="Freeform 113"/>
          <p:cNvSpPr>
            <a:spLocks/>
          </p:cNvSpPr>
          <p:nvPr/>
        </p:nvSpPr>
        <p:spPr bwMode="auto">
          <a:xfrm>
            <a:off x="8882855" y="2538546"/>
            <a:ext cx="26193" cy="19209"/>
          </a:xfrm>
          <a:custGeom>
            <a:avLst/>
            <a:gdLst>
              <a:gd name="T0" fmla="*/ 14 w 18"/>
              <a:gd name="T1" fmla="*/ 0 h 13"/>
              <a:gd name="T2" fmla="*/ 18 w 18"/>
              <a:gd name="T3" fmla="*/ 3 h 13"/>
              <a:gd name="T4" fmla="*/ 10 w 18"/>
              <a:gd name="T5" fmla="*/ 6 h 13"/>
              <a:gd name="T6" fmla="*/ 11 w 18"/>
              <a:gd name="T7" fmla="*/ 9 h 13"/>
              <a:gd name="T8" fmla="*/ 2 w 18"/>
              <a:gd name="T9" fmla="*/ 13 h 13"/>
              <a:gd name="T10" fmla="*/ 0 w 18"/>
              <a:gd name="T11" fmla="*/ 10 h 13"/>
              <a:gd name="T12" fmla="*/ 14 w 18"/>
              <a:gd name="T13" fmla="*/ 0 h 13"/>
            </a:gdLst>
            <a:ahLst/>
            <a:cxnLst>
              <a:cxn ang="0">
                <a:pos x="T0" y="T1"/>
              </a:cxn>
              <a:cxn ang="0">
                <a:pos x="T2" y="T3"/>
              </a:cxn>
              <a:cxn ang="0">
                <a:pos x="T4" y="T5"/>
              </a:cxn>
              <a:cxn ang="0">
                <a:pos x="T6" y="T7"/>
              </a:cxn>
              <a:cxn ang="0">
                <a:pos x="T8" y="T9"/>
              </a:cxn>
              <a:cxn ang="0">
                <a:pos x="T10" y="T11"/>
              </a:cxn>
              <a:cxn ang="0">
                <a:pos x="T12" y="T13"/>
              </a:cxn>
            </a:cxnLst>
            <a:rect l="0" t="0" r="r" b="b"/>
            <a:pathLst>
              <a:path w="18" h="13">
                <a:moveTo>
                  <a:pt x="14" y="0"/>
                </a:moveTo>
                <a:lnTo>
                  <a:pt x="18" y="3"/>
                </a:lnTo>
                <a:lnTo>
                  <a:pt x="10" y="6"/>
                </a:lnTo>
                <a:lnTo>
                  <a:pt x="11" y="9"/>
                </a:lnTo>
                <a:lnTo>
                  <a:pt x="2" y="13"/>
                </a:lnTo>
                <a:lnTo>
                  <a:pt x="0" y="10"/>
                </a:lnTo>
                <a:lnTo>
                  <a:pt x="14"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1" name="Freeform 114"/>
          <p:cNvSpPr>
            <a:spLocks/>
          </p:cNvSpPr>
          <p:nvPr/>
        </p:nvSpPr>
        <p:spPr bwMode="auto">
          <a:xfrm>
            <a:off x="8921273" y="2505368"/>
            <a:ext cx="10477" cy="12224"/>
          </a:xfrm>
          <a:custGeom>
            <a:avLst/>
            <a:gdLst>
              <a:gd name="T0" fmla="*/ 4 w 6"/>
              <a:gd name="T1" fmla="*/ 0 h 9"/>
              <a:gd name="T2" fmla="*/ 6 w 6"/>
              <a:gd name="T3" fmla="*/ 0 h 9"/>
              <a:gd name="T4" fmla="*/ 6 w 6"/>
              <a:gd name="T5" fmla="*/ 6 h 9"/>
              <a:gd name="T6" fmla="*/ 3 w 6"/>
              <a:gd name="T7" fmla="*/ 8 h 9"/>
              <a:gd name="T8" fmla="*/ 0 w 6"/>
              <a:gd name="T9" fmla="*/ 9 h 9"/>
              <a:gd name="T10" fmla="*/ 4 w 6"/>
              <a:gd name="T11" fmla="*/ 0 h 9"/>
            </a:gdLst>
            <a:ahLst/>
            <a:cxnLst>
              <a:cxn ang="0">
                <a:pos x="T0" y="T1"/>
              </a:cxn>
              <a:cxn ang="0">
                <a:pos x="T2" y="T3"/>
              </a:cxn>
              <a:cxn ang="0">
                <a:pos x="T4" y="T5"/>
              </a:cxn>
              <a:cxn ang="0">
                <a:pos x="T6" y="T7"/>
              </a:cxn>
              <a:cxn ang="0">
                <a:pos x="T8" y="T9"/>
              </a:cxn>
              <a:cxn ang="0">
                <a:pos x="T10" y="T11"/>
              </a:cxn>
            </a:cxnLst>
            <a:rect l="0" t="0" r="r" b="b"/>
            <a:pathLst>
              <a:path w="6" h="9">
                <a:moveTo>
                  <a:pt x="4" y="0"/>
                </a:moveTo>
                <a:lnTo>
                  <a:pt x="6" y="0"/>
                </a:lnTo>
                <a:lnTo>
                  <a:pt x="6" y="6"/>
                </a:lnTo>
                <a:lnTo>
                  <a:pt x="3" y="8"/>
                </a:lnTo>
                <a:lnTo>
                  <a:pt x="0" y="9"/>
                </a:lnTo>
                <a:lnTo>
                  <a:pt x="4"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2" name="Freeform 115"/>
          <p:cNvSpPr>
            <a:spLocks/>
          </p:cNvSpPr>
          <p:nvPr/>
        </p:nvSpPr>
        <p:spPr bwMode="auto">
          <a:xfrm>
            <a:off x="8902065" y="2522830"/>
            <a:ext cx="12223" cy="8732"/>
          </a:xfrm>
          <a:custGeom>
            <a:avLst/>
            <a:gdLst>
              <a:gd name="T0" fmla="*/ 8 w 8"/>
              <a:gd name="T1" fmla="*/ 0 h 6"/>
              <a:gd name="T2" fmla="*/ 7 w 8"/>
              <a:gd name="T3" fmla="*/ 6 h 6"/>
              <a:gd name="T4" fmla="*/ 5 w 8"/>
              <a:gd name="T5" fmla="*/ 4 h 6"/>
              <a:gd name="T6" fmla="*/ 0 w 8"/>
              <a:gd name="T7" fmla="*/ 6 h 6"/>
              <a:gd name="T8" fmla="*/ 8 w 8"/>
              <a:gd name="T9" fmla="*/ 0 h 6"/>
            </a:gdLst>
            <a:ahLst/>
            <a:cxnLst>
              <a:cxn ang="0">
                <a:pos x="T0" y="T1"/>
              </a:cxn>
              <a:cxn ang="0">
                <a:pos x="T2" y="T3"/>
              </a:cxn>
              <a:cxn ang="0">
                <a:pos x="T4" y="T5"/>
              </a:cxn>
              <a:cxn ang="0">
                <a:pos x="T6" y="T7"/>
              </a:cxn>
              <a:cxn ang="0">
                <a:pos x="T8" y="T9"/>
              </a:cxn>
            </a:cxnLst>
            <a:rect l="0" t="0" r="r" b="b"/>
            <a:pathLst>
              <a:path w="8" h="6">
                <a:moveTo>
                  <a:pt x="8" y="0"/>
                </a:moveTo>
                <a:lnTo>
                  <a:pt x="7" y="6"/>
                </a:lnTo>
                <a:lnTo>
                  <a:pt x="5" y="4"/>
                </a:lnTo>
                <a:lnTo>
                  <a:pt x="0" y="6"/>
                </a:lnTo>
                <a:lnTo>
                  <a:pt x="8"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3" name="Freeform 116"/>
          <p:cNvSpPr>
            <a:spLocks/>
          </p:cNvSpPr>
          <p:nvPr/>
        </p:nvSpPr>
        <p:spPr bwMode="auto">
          <a:xfrm>
            <a:off x="8888095" y="2522830"/>
            <a:ext cx="6985" cy="8732"/>
          </a:xfrm>
          <a:custGeom>
            <a:avLst/>
            <a:gdLst>
              <a:gd name="T0" fmla="*/ 0 w 4"/>
              <a:gd name="T1" fmla="*/ 0 h 6"/>
              <a:gd name="T2" fmla="*/ 4 w 4"/>
              <a:gd name="T3" fmla="*/ 5 h 6"/>
              <a:gd name="T4" fmla="*/ 1 w 4"/>
              <a:gd name="T5" fmla="*/ 6 h 6"/>
              <a:gd name="T6" fmla="*/ 0 w 4"/>
              <a:gd name="T7" fmla="*/ 0 h 6"/>
            </a:gdLst>
            <a:ahLst/>
            <a:cxnLst>
              <a:cxn ang="0">
                <a:pos x="T0" y="T1"/>
              </a:cxn>
              <a:cxn ang="0">
                <a:pos x="T2" y="T3"/>
              </a:cxn>
              <a:cxn ang="0">
                <a:pos x="T4" y="T5"/>
              </a:cxn>
              <a:cxn ang="0">
                <a:pos x="T6" y="T7"/>
              </a:cxn>
            </a:cxnLst>
            <a:rect l="0" t="0" r="r" b="b"/>
            <a:pathLst>
              <a:path w="4" h="6">
                <a:moveTo>
                  <a:pt x="0" y="0"/>
                </a:moveTo>
                <a:lnTo>
                  <a:pt x="4" y="5"/>
                </a:lnTo>
                <a:lnTo>
                  <a:pt x="1" y="6"/>
                </a:lnTo>
                <a:lnTo>
                  <a:pt x="0" y="0"/>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4" name="Freeform 117"/>
          <p:cNvSpPr>
            <a:spLocks/>
          </p:cNvSpPr>
          <p:nvPr/>
        </p:nvSpPr>
        <p:spPr bwMode="auto">
          <a:xfrm>
            <a:off x="9897427" y="3577565"/>
            <a:ext cx="614680" cy="572770"/>
          </a:xfrm>
          <a:custGeom>
            <a:avLst/>
            <a:gdLst>
              <a:gd name="T0" fmla="*/ 148 w 403"/>
              <a:gd name="T1" fmla="*/ 100 h 375"/>
              <a:gd name="T2" fmla="*/ 151 w 403"/>
              <a:gd name="T3" fmla="*/ 84 h 375"/>
              <a:gd name="T4" fmla="*/ 158 w 403"/>
              <a:gd name="T5" fmla="*/ 53 h 375"/>
              <a:gd name="T6" fmla="*/ 167 w 403"/>
              <a:gd name="T7" fmla="*/ 17 h 375"/>
              <a:gd name="T8" fmla="*/ 174 w 403"/>
              <a:gd name="T9" fmla="*/ 100 h 375"/>
              <a:gd name="T10" fmla="*/ 259 w 403"/>
              <a:gd name="T11" fmla="*/ 100 h 375"/>
              <a:gd name="T12" fmla="*/ 285 w 403"/>
              <a:gd name="T13" fmla="*/ 136 h 375"/>
              <a:gd name="T14" fmla="*/ 310 w 403"/>
              <a:gd name="T15" fmla="*/ 117 h 375"/>
              <a:gd name="T16" fmla="*/ 316 w 403"/>
              <a:gd name="T17" fmla="*/ 110 h 375"/>
              <a:gd name="T18" fmla="*/ 326 w 403"/>
              <a:gd name="T19" fmla="*/ 120 h 375"/>
              <a:gd name="T20" fmla="*/ 342 w 403"/>
              <a:gd name="T21" fmla="*/ 114 h 375"/>
              <a:gd name="T22" fmla="*/ 352 w 403"/>
              <a:gd name="T23" fmla="*/ 109 h 375"/>
              <a:gd name="T24" fmla="*/ 372 w 403"/>
              <a:gd name="T25" fmla="*/ 104 h 375"/>
              <a:gd name="T26" fmla="*/ 393 w 403"/>
              <a:gd name="T27" fmla="*/ 112 h 375"/>
              <a:gd name="T28" fmla="*/ 394 w 403"/>
              <a:gd name="T29" fmla="*/ 121 h 375"/>
              <a:gd name="T30" fmla="*/ 396 w 403"/>
              <a:gd name="T31" fmla="*/ 131 h 375"/>
              <a:gd name="T32" fmla="*/ 394 w 403"/>
              <a:gd name="T33" fmla="*/ 163 h 375"/>
              <a:gd name="T34" fmla="*/ 351 w 403"/>
              <a:gd name="T35" fmla="*/ 128 h 375"/>
              <a:gd name="T36" fmla="*/ 347 w 403"/>
              <a:gd name="T37" fmla="*/ 160 h 375"/>
              <a:gd name="T38" fmla="*/ 330 w 403"/>
              <a:gd name="T39" fmla="*/ 182 h 375"/>
              <a:gd name="T40" fmla="*/ 321 w 403"/>
              <a:gd name="T41" fmla="*/ 185 h 375"/>
              <a:gd name="T42" fmla="*/ 293 w 403"/>
              <a:gd name="T43" fmla="*/ 203 h 375"/>
              <a:gd name="T44" fmla="*/ 280 w 403"/>
              <a:gd name="T45" fmla="*/ 235 h 375"/>
              <a:gd name="T46" fmla="*/ 245 w 403"/>
              <a:gd name="T47" fmla="*/ 223 h 375"/>
              <a:gd name="T48" fmla="*/ 223 w 403"/>
              <a:gd name="T49" fmla="*/ 268 h 375"/>
              <a:gd name="T50" fmla="*/ 203 w 403"/>
              <a:gd name="T51" fmla="*/ 301 h 375"/>
              <a:gd name="T52" fmla="*/ 195 w 403"/>
              <a:gd name="T53" fmla="*/ 317 h 375"/>
              <a:gd name="T54" fmla="*/ 189 w 403"/>
              <a:gd name="T55" fmla="*/ 338 h 375"/>
              <a:gd name="T56" fmla="*/ 174 w 403"/>
              <a:gd name="T57" fmla="*/ 344 h 375"/>
              <a:gd name="T58" fmla="*/ 147 w 403"/>
              <a:gd name="T59" fmla="*/ 359 h 375"/>
              <a:gd name="T60" fmla="*/ 116 w 403"/>
              <a:gd name="T61" fmla="*/ 371 h 375"/>
              <a:gd name="T62" fmla="*/ 89 w 403"/>
              <a:gd name="T63" fmla="*/ 374 h 375"/>
              <a:gd name="T64" fmla="*/ 64 w 403"/>
              <a:gd name="T65" fmla="*/ 365 h 375"/>
              <a:gd name="T66" fmla="*/ 58 w 403"/>
              <a:gd name="T67" fmla="*/ 341 h 375"/>
              <a:gd name="T68" fmla="*/ 46 w 403"/>
              <a:gd name="T69" fmla="*/ 336 h 375"/>
              <a:gd name="T70" fmla="*/ 33 w 403"/>
              <a:gd name="T71" fmla="*/ 325 h 375"/>
              <a:gd name="T72" fmla="*/ 20 w 403"/>
              <a:gd name="T73" fmla="*/ 308 h 375"/>
              <a:gd name="T74" fmla="*/ 10 w 403"/>
              <a:gd name="T75" fmla="*/ 287 h 375"/>
              <a:gd name="T76" fmla="*/ 3 w 403"/>
              <a:gd name="T77" fmla="*/ 266 h 375"/>
              <a:gd name="T78" fmla="*/ 11 w 403"/>
              <a:gd name="T79" fmla="*/ 243 h 375"/>
              <a:gd name="T80" fmla="*/ 35 w 403"/>
              <a:gd name="T81" fmla="*/ 223 h 375"/>
              <a:gd name="T82" fmla="*/ 40 w 403"/>
              <a:gd name="T83" fmla="*/ 196 h 375"/>
              <a:gd name="T84" fmla="*/ 59 w 403"/>
              <a:gd name="T85" fmla="*/ 181 h 375"/>
              <a:gd name="T86" fmla="*/ 72 w 403"/>
              <a:gd name="T87" fmla="*/ 187 h 375"/>
              <a:gd name="T88" fmla="*/ 72 w 403"/>
              <a:gd name="T89" fmla="*/ 159 h 375"/>
              <a:gd name="T90" fmla="*/ 79 w 403"/>
              <a:gd name="T91" fmla="*/ 149 h 375"/>
              <a:gd name="T92" fmla="*/ 104 w 403"/>
              <a:gd name="T93" fmla="*/ 141 h 375"/>
              <a:gd name="T94" fmla="*/ 131 w 403"/>
              <a:gd name="T95" fmla="*/ 11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03" h="375">
                <a:moveTo>
                  <a:pt x="131" y="119"/>
                </a:moveTo>
                <a:lnTo>
                  <a:pt x="139" y="112"/>
                </a:lnTo>
                <a:lnTo>
                  <a:pt x="144" y="111"/>
                </a:lnTo>
                <a:lnTo>
                  <a:pt x="148" y="100"/>
                </a:lnTo>
                <a:lnTo>
                  <a:pt x="145" y="95"/>
                </a:lnTo>
                <a:lnTo>
                  <a:pt x="148" y="91"/>
                </a:lnTo>
                <a:lnTo>
                  <a:pt x="148" y="86"/>
                </a:lnTo>
                <a:lnTo>
                  <a:pt x="151" y="84"/>
                </a:lnTo>
                <a:lnTo>
                  <a:pt x="150" y="78"/>
                </a:lnTo>
                <a:lnTo>
                  <a:pt x="154" y="79"/>
                </a:lnTo>
                <a:lnTo>
                  <a:pt x="156" y="66"/>
                </a:lnTo>
                <a:lnTo>
                  <a:pt x="158" y="53"/>
                </a:lnTo>
                <a:lnTo>
                  <a:pt x="160" y="49"/>
                </a:lnTo>
                <a:lnTo>
                  <a:pt x="167" y="35"/>
                </a:lnTo>
                <a:lnTo>
                  <a:pt x="164" y="26"/>
                </a:lnTo>
                <a:lnTo>
                  <a:pt x="167" y="17"/>
                </a:lnTo>
                <a:lnTo>
                  <a:pt x="161" y="6"/>
                </a:lnTo>
                <a:lnTo>
                  <a:pt x="165" y="2"/>
                </a:lnTo>
                <a:lnTo>
                  <a:pt x="174" y="0"/>
                </a:lnTo>
                <a:lnTo>
                  <a:pt x="174" y="100"/>
                </a:lnTo>
                <a:lnTo>
                  <a:pt x="183" y="100"/>
                </a:lnTo>
                <a:lnTo>
                  <a:pt x="223" y="100"/>
                </a:lnTo>
                <a:lnTo>
                  <a:pt x="235" y="100"/>
                </a:lnTo>
                <a:lnTo>
                  <a:pt x="259" y="100"/>
                </a:lnTo>
                <a:lnTo>
                  <a:pt x="258" y="156"/>
                </a:lnTo>
                <a:lnTo>
                  <a:pt x="275" y="142"/>
                </a:lnTo>
                <a:lnTo>
                  <a:pt x="276" y="142"/>
                </a:lnTo>
                <a:lnTo>
                  <a:pt x="285" y="136"/>
                </a:lnTo>
                <a:lnTo>
                  <a:pt x="290" y="127"/>
                </a:lnTo>
                <a:lnTo>
                  <a:pt x="292" y="126"/>
                </a:lnTo>
                <a:lnTo>
                  <a:pt x="301" y="130"/>
                </a:lnTo>
                <a:lnTo>
                  <a:pt x="310" y="117"/>
                </a:lnTo>
                <a:lnTo>
                  <a:pt x="313" y="117"/>
                </a:lnTo>
                <a:lnTo>
                  <a:pt x="312" y="114"/>
                </a:lnTo>
                <a:lnTo>
                  <a:pt x="317" y="108"/>
                </a:lnTo>
                <a:lnTo>
                  <a:pt x="316" y="110"/>
                </a:lnTo>
                <a:lnTo>
                  <a:pt x="320" y="111"/>
                </a:lnTo>
                <a:lnTo>
                  <a:pt x="316" y="112"/>
                </a:lnTo>
                <a:lnTo>
                  <a:pt x="317" y="114"/>
                </a:lnTo>
                <a:lnTo>
                  <a:pt x="326" y="120"/>
                </a:lnTo>
                <a:lnTo>
                  <a:pt x="341" y="122"/>
                </a:lnTo>
                <a:lnTo>
                  <a:pt x="343" y="119"/>
                </a:lnTo>
                <a:lnTo>
                  <a:pt x="345" y="119"/>
                </a:lnTo>
                <a:lnTo>
                  <a:pt x="342" y="114"/>
                </a:lnTo>
                <a:lnTo>
                  <a:pt x="347" y="114"/>
                </a:lnTo>
                <a:lnTo>
                  <a:pt x="344" y="111"/>
                </a:lnTo>
                <a:lnTo>
                  <a:pt x="349" y="112"/>
                </a:lnTo>
                <a:lnTo>
                  <a:pt x="352" y="109"/>
                </a:lnTo>
                <a:lnTo>
                  <a:pt x="358" y="111"/>
                </a:lnTo>
                <a:lnTo>
                  <a:pt x="361" y="105"/>
                </a:lnTo>
                <a:lnTo>
                  <a:pt x="365" y="102"/>
                </a:lnTo>
                <a:lnTo>
                  <a:pt x="372" y="104"/>
                </a:lnTo>
                <a:lnTo>
                  <a:pt x="378" y="111"/>
                </a:lnTo>
                <a:lnTo>
                  <a:pt x="384" y="115"/>
                </a:lnTo>
                <a:lnTo>
                  <a:pt x="385" y="111"/>
                </a:lnTo>
                <a:lnTo>
                  <a:pt x="393" y="112"/>
                </a:lnTo>
                <a:lnTo>
                  <a:pt x="393" y="116"/>
                </a:lnTo>
                <a:lnTo>
                  <a:pt x="389" y="118"/>
                </a:lnTo>
                <a:lnTo>
                  <a:pt x="391" y="122"/>
                </a:lnTo>
                <a:lnTo>
                  <a:pt x="394" y="121"/>
                </a:lnTo>
                <a:lnTo>
                  <a:pt x="392" y="124"/>
                </a:lnTo>
                <a:lnTo>
                  <a:pt x="394" y="125"/>
                </a:lnTo>
                <a:lnTo>
                  <a:pt x="398" y="124"/>
                </a:lnTo>
                <a:lnTo>
                  <a:pt x="396" y="131"/>
                </a:lnTo>
                <a:lnTo>
                  <a:pt x="400" y="132"/>
                </a:lnTo>
                <a:lnTo>
                  <a:pt x="399" y="142"/>
                </a:lnTo>
                <a:lnTo>
                  <a:pt x="403" y="143"/>
                </a:lnTo>
                <a:lnTo>
                  <a:pt x="394" y="163"/>
                </a:lnTo>
                <a:lnTo>
                  <a:pt x="394" y="164"/>
                </a:lnTo>
                <a:lnTo>
                  <a:pt x="377" y="150"/>
                </a:lnTo>
                <a:lnTo>
                  <a:pt x="361" y="136"/>
                </a:lnTo>
                <a:lnTo>
                  <a:pt x="351" y="128"/>
                </a:lnTo>
                <a:lnTo>
                  <a:pt x="350" y="139"/>
                </a:lnTo>
                <a:lnTo>
                  <a:pt x="352" y="140"/>
                </a:lnTo>
                <a:lnTo>
                  <a:pt x="344" y="157"/>
                </a:lnTo>
                <a:lnTo>
                  <a:pt x="347" y="160"/>
                </a:lnTo>
                <a:lnTo>
                  <a:pt x="339" y="167"/>
                </a:lnTo>
                <a:lnTo>
                  <a:pt x="338" y="169"/>
                </a:lnTo>
                <a:lnTo>
                  <a:pt x="335" y="172"/>
                </a:lnTo>
                <a:lnTo>
                  <a:pt x="330" y="182"/>
                </a:lnTo>
                <a:lnTo>
                  <a:pt x="328" y="180"/>
                </a:lnTo>
                <a:lnTo>
                  <a:pt x="323" y="188"/>
                </a:lnTo>
                <a:lnTo>
                  <a:pt x="321" y="189"/>
                </a:lnTo>
                <a:lnTo>
                  <a:pt x="321" y="185"/>
                </a:lnTo>
                <a:lnTo>
                  <a:pt x="316" y="190"/>
                </a:lnTo>
                <a:lnTo>
                  <a:pt x="309" y="204"/>
                </a:lnTo>
                <a:lnTo>
                  <a:pt x="298" y="195"/>
                </a:lnTo>
                <a:lnTo>
                  <a:pt x="293" y="203"/>
                </a:lnTo>
                <a:lnTo>
                  <a:pt x="293" y="204"/>
                </a:lnTo>
                <a:lnTo>
                  <a:pt x="290" y="216"/>
                </a:lnTo>
                <a:lnTo>
                  <a:pt x="287" y="216"/>
                </a:lnTo>
                <a:lnTo>
                  <a:pt x="280" y="235"/>
                </a:lnTo>
                <a:lnTo>
                  <a:pt x="272" y="243"/>
                </a:lnTo>
                <a:lnTo>
                  <a:pt x="259" y="238"/>
                </a:lnTo>
                <a:lnTo>
                  <a:pt x="254" y="227"/>
                </a:lnTo>
                <a:lnTo>
                  <a:pt x="245" y="223"/>
                </a:lnTo>
                <a:lnTo>
                  <a:pt x="238" y="248"/>
                </a:lnTo>
                <a:lnTo>
                  <a:pt x="232" y="254"/>
                </a:lnTo>
                <a:lnTo>
                  <a:pt x="233" y="258"/>
                </a:lnTo>
                <a:lnTo>
                  <a:pt x="223" y="268"/>
                </a:lnTo>
                <a:lnTo>
                  <a:pt x="220" y="279"/>
                </a:lnTo>
                <a:lnTo>
                  <a:pt x="219" y="281"/>
                </a:lnTo>
                <a:lnTo>
                  <a:pt x="211" y="293"/>
                </a:lnTo>
                <a:lnTo>
                  <a:pt x="203" y="301"/>
                </a:lnTo>
                <a:lnTo>
                  <a:pt x="197" y="310"/>
                </a:lnTo>
                <a:lnTo>
                  <a:pt x="198" y="312"/>
                </a:lnTo>
                <a:lnTo>
                  <a:pt x="195" y="314"/>
                </a:lnTo>
                <a:lnTo>
                  <a:pt x="195" y="317"/>
                </a:lnTo>
                <a:lnTo>
                  <a:pt x="191" y="321"/>
                </a:lnTo>
                <a:lnTo>
                  <a:pt x="198" y="328"/>
                </a:lnTo>
                <a:lnTo>
                  <a:pt x="189" y="335"/>
                </a:lnTo>
                <a:lnTo>
                  <a:pt x="189" y="338"/>
                </a:lnTo>
                <a:lnTo>
                  <a:pt x="193" y="338"/>
                </a:lnTo>
                <a:lnTo>
                  <a:pt x="186" y="345"/>
                </a:lnTo>
                <a:lnTo>
                  <a:pt x="177" y="350"/>
                </a:lnTo>
                <a:lnTo>
                  <a:pt x="174" y="344"/>
                </a:lnTo>
                <a:lnTo>
                  <a:pt x="153" y="356"/>
                </a:lnTo>
                <a:lnTo>
                  <a:pt x="146" y="350"/>
                </a:lnTo>
                <a:lnTo>
                  <a:pt x="144" y="355"/>
                </a:lnTo>
                <a:lnTo>
                  <a:pt x="147" y="359"/>
                </a:lnTo>
                <a:lnTo>
                  <a:pt x="142" y="363"/>
                </a:lnTo>
                <a:lnTo>
                  <a:pt x="136" y="365"/>
                </a:lnTo>
                <a:lnTo>
                  <a:pt x="126" y="366"/>
                </a:lnTo>
                <a:lnTo>
                  <a:pt x="116" y="371"/>
                </a:lnTo>
                <a:lnTo>
                  <a:pt x="105" y="360"/>
                </a:lnTo>
                <a:lnTo>
                  <a:pt x="100" y="367"/>
                </a:lnTo>
                <a:lnTo>
                  <a:pt x="93" y="369"/>
                </a:lnTo>
                <a:lnTo>
                  <a:pt x="89" y="374"/>
                </a:lnTo>
                <a:lnTo>
                  <a:pt x="79" y="375"/>
                </a:lnTo>
                <a:lnTo>
                  <a:pt x="74" y="371"/>
                </a:lnTo>
                <a:lnTo>
                  <a:pt x="72" y="367"/>
                </a:lnTo>
                <a:lnTo>
                  <a:pt x="64" y="365"/>
                </a:lnTo>
                <a:lnTo>
                  <a:pt x="58" y="358"/>
                </a:lnTo>
                <a:lnTo>
                  <a:pt x="58" y="349"/>
                </a:lnTo>
                <a:lnTo>
                  <a:pt x="53" y="345"/>
                </a:lnTo>
                <a:lnTo>
                  <a:pt x="58" y="341"/>
                </a:lnTo>
                <a:lnTo>
                  <a:pt x="55" y="338"/>
                </a:lnTo>
                <a:lnTo>
                  <a:pt x="49" y="337"/>
                </a:lnTo>
                <a:lnTo>
                  <a:pt x="49" y="339"/>
                </a:lnTo>
                <a:lnTo>
                  <a:pt x="46" y="336"/>
                </a:lnTo>
                <a:lnTo>
                  <a:pt x="41" y="336"/>
                </a:lnTo>
                <a:lnTo>
                  <a:pt x="38" y="326"/>
                </a:lnTo>
                <a:lnTo>
                  <a:pt x="35" y="328"/>
                </a:lnTo>
                <a:lnTo>
                  <a:pt x="33" y="325"/>
                </a:lnTo>
                <a:lnTo>
                  <a:pt x="27" y="323"/>
                </a:lnTo>
                <a:lnTo>
                  <a:pt x="25" y="316"/>
                </a:lnTo>
                <a:lnTo>
                  <a:pt x="27" y="314"/>
                </a:lnTo>
                <a:lnTo>
                  <a:pt x="20" y="308"/>
                </a:lnTo>
                <a:lnTo>
                  <a:pt x="18" y="303"/>
                </a:lnTo>
                <a:lnTo>
                  <a:pt x="12" y="293"/>
                </a:lnTo>
                <a:lnTo>
                  <a:pt x="14" y="289"/>
                </a:lnTo>
                <a:lnTo>
                  <a:pt x="10" y="287"/>
                </a:lnTo>
                <a:lnTo>
                  <a:pt x="7" y="280"/>
                </a:lnTo>
                <a:lnTo>
                  <a:pt x="0" y="272"/>
                </a:lnTo>
                <a:lnTo>
                  <a:pt x="0" y="269"/>
                </a:lnTo>
                <a:lnTo>
                  <a:pt x="3" y="266"/>
                </a:lnTo>
                <a:lnTo>
                  <a:pt x="3" y="261"/>
                </a:lnTo>
                <a:lnTo>
                  <a:pt x="5" y="261"/>
                </a:lnTo>
                <a:lnTo>
                  <a:pt x="4" y="242"/>
                </a:lnTo>
                <a:lnTo>
                  <a:pt x="11" y="243"/>
                </a:lnTo>
                <a:lnTo>
                  <a:pt x="19" y="240"/>
                </a:lnTo>
                <a:lnTo>
                  <a:pt x="25" y="239"/>
                </a:lnTo>
                <a:lnTo>
                  <a:pt x="29" y="224"/>
                </a:lnTo>
                <a:lnTo>
                  <a:pt x="35" y="223"/>
                </a:lnTo>
                <a:lnTo>
                  <a:pt x="37" y="222"/>
                </a:lnTo>
                <a:lnTo>
                  <a:pt x="37" y="210"/>
                </a:lnTo>
                <a:lnTo>
                  <a:pt x="34" y="202"/>
                </a:lnTo>
                <a:lnTo>
                  <a:pt x="40" y="196"/>
                </a:lnTo>
                <a:lnTo>
                  <a:pt x="44" y="182"/>
                </a:lnTo>
                <a:lnTo>
                  <a:pt x="45" y="181"/>
                </a:lnTo>
                <a:lnTo>
                  <a:pt x="52" y="175"/>
                </a:lnTo>
                <a:lnTo>
                  <a:pt x="59" y="181"/>
                </a:lnTo>
                <a:lnTo>
                  <a:pt x="60" y="192"/>
                </a:lnTo>
                <a:lnTo>
                  <a:pt x="64" y="190"/>
                </a:lnTo>
                <a:lnTo>
                  <a:pt x="67" y="184"/>
                </a:lnTo>
                <a:lnTo>
                  <a:pt x="72" y="187"/>
                </a:lnTo>
                <a:lnTo>
                  <a:pt x="72" y="177"/>
                </a:lnTo>
                <a:lnTo>
                  <a:pt x="68" y="170"/>
                </a:lnTo>
                <a:lnTo>
                  <a:pt x="73" y="168"/>
                </a:lnTo>
                <a:lnTo>
                  <a:pt x="72" y="159"/>
                </a:lnTo>
                <a:lnTo>
                  <a:pt x="74" y="157"/>
                </a:lnTo>
                <a:lnTo>
                  <a:pt x="75" y="155"/>
                </a:lnTo>
                <a:lnTo>
                  <a:pt x="78" y="154"/>
                </a:lnTo>
                <a:lnTo>
                  <a:pt x="79" y="149"/>
                </a:lnTo>
                <a:lnTo>
                  <a:pt x="88" y="149"/>
                </a:lnTo>
                <a:lnTo>
                  <a:pt x="89" y="141"/>
                </a:lnTo>
                <a:lnTo>
                  <a:pt x="97" y="134"/>
                </a:lnTo>
                <a:lnTo>
                  <a:pt x="104" y="141"/>
                </a:lnTo>
                <a:lnTo>
                  <a:pt x="106" y="140"/>
                </a:lnTo>
                <a:lnTo>
                  <a:pt x="117" y="136"/>
                </a:lnTo>
                <a:lnTo>
                  <a:pt x="124" y="128"/>
                </a:lnTo>
                <a:lnTo>
                  <a:pt x="131" y="119"/>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sp>
        <p:nvSpPr>
          <p:cNvPr id="955" name="Freeform 118"/>
          <p:cNvSpPr>
            <a:spLocks/>
          </p:cNvSpPr>
          <p:nvPr/>
        </p:nvSpPr>
        <p:spPr bwMode="auto">
          <a:xfrm>
            <a:off x="6356032" y="2849378"/>
            <a:ext cx="873125" cy="667067"/>
          </a:xfrm>
          <a:custGeom>
            <a:avLst/>
            <a:gdLst>
              <a:gd name="T0" fmla="*/ 343 w 573"/>
              <a:gd name="T1" fmla="*/ 437 h 437"/>
              <a:gd name="T2" fmla="*/ 306 w 573"/>
              <a:gd name="T3" fmla="*/ 437 h 437"/>
              <a:gd name="T4" fmla="*/ 256 w 573"/>
              <a:gd name="T5" fmla="*/ 437 h 437"/>
              <a:gd name="T6" fmla="*/ 164 w 573"/>
              <a:gd name="T7" fmla="*/ 437 h 437"/>
              <a:gd name="T8" fmla="*/ 86 w 573"/>
              <a:gd name="T9" fmla="*/ 437 h 437"/>
              <a:gd name="T10" fmla="*/ 82 w 573"/>
              <a:gd name="T11" fmla="*/ 437 h 437"/>
              <a:gd name="T12" fmla="*/ 0 w 573"/>
              <a:gd name="T13" fmla="*/ 437 h 437"/>
              <a:gd name="T14" fmla="*/ 0 w 573"/>
              <a:gd name="T15" fmla="*/ 272 h 437"/>
              <a:gd name="T16" fmla="*/ 1 w 573"/>
              <a:gd name="T17" fmla="*/ 217 h 437"/>
              <a:gd name="T18" fmla="*/ 1 w 573"/>
              <a:gd name="T19" fmla="*/ 184 h 437"/>
              <a:gd name="T20" fmla="*/ 0 w 573"/>
              <a:gd name="T21" fmla="*/ 164 h 437"/>
              <a:gd name="T22" fmla="*/ 0 w 573"/>
              <a:gd name="T23" fmla="*/ 1 h 437"/>
              <a:gd name="T24" fmla="*/ 86 w 573"/>
              <a:gd name="T25" fmla="*/ 0 h 437"/>
              <a:gd name="T26" fmla="*/ 103 w 573"/>
              <a:gd name="T27" fmla="*/ 0 h 437"/>
              <a:gd name="T28" fmla="*/ 199 w 573"/>
              <a:gd name="T29" fmla="*/ 0 h 437"/>
              <a:gd name="T30" fmla="*/ 230 w 573"/>
              <a:gd name="T31" fmla="*/ 1 h 437"/>
              <a:gd name="T32" fmla="*/ 257 w 573"/>
              <a:gd name="T33" fmla="*/ 1 h 437"/>
              <a:gd name="T34" fmla="*/ 392 w 573"/>
              <a:gd name="T35" fmla="*/ 1 h 437"/>
              <a:gd name="T36" fmla="*/ 412 w 573"/>
              <a:gd name="T37" fmla="*/ 1 h 437"/>
              <a:gd name="T38" fmla="*/ 415 w 573"/>
              <a:gd name="T39" fmla="*/ 1 h 437"/>
              <a:gd name="T40" fmla="*/ 488 w 573"/>
              <a:gd name="T41" fmla="*/ 1 h 437"/>
              <a:gd name="T42" fmla="*/ 492 w 573"/>
              <a:gd name="T43" fmla="*/ 0 h 437"/>
              <a:gd name="T44" fmla="*/ 572 w 573"/>
              <a:gd name="T45" fmla="*/ 1 h 437"/>
              <a:gd name="T46" fmla="*/ 573 w 573"/>
              <a:gd name="T47" fmla="*/ 47 h 437"/>
              <a:gd name="T48" fmla="*/ 573 w 573"/>
              <a:gd name="T49" fmla="*/ 437 h 437"/>
              <a:gd name="T50" fmla="*/ 500 w 573"/>
              <a:gd name="T51" fmla="*/ 437 h 437"/>
              <a:gd name="T52" fmla="*/ 473 w 573"/>
              <a:gd name="T53" fmla="*/ 437 h 437"/>
              <a:gd name="T54" fmla="*/ 398 w 573"/>
              <a:gd name="T55" fmla="*/ 437 h 437"/>
              <a:gd name="T56" fmla="*/ 387 w 573"/>
              <a:gd name="T57" fmla="*/ 437 h 437"/>
              <a:gd name="T58" fmla="*/ 343 w 573"/>
              <a:gd name="T59" fmla="*/ 437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73" h="437">
                <a:moveTo>
                  <a:pt x="343" y="437"/>
                </a:moveTo>
                <a:lnTo>
                  <a:pt x="306" y="437"/>
                </a:lnTo>
                <a:lnTo>
                  <a:pt x="256" y="437"/>
                </a:lnTo>
                <a:lnTo>
                  <a:pt x="164" y="437"/>
                </a:lnTo>
                <a:lnTo>
                  <a:pt x="86" y="437"/>
                </a:lnTo>
                <a:lnTo>
                  <a:pt x="82" y="437"/>
                </a:lnTo>
                <a:lnTo>
                  <a:pt x="0" y="437"/>
                </a:lnTo>
                <a:lnTo>
                  <a:pt x="0" y="272"/>
                </a:lnTo>
                <a:lnTo>
                  <a:pt x="1" y="217"/>
                </a:lnTo>
                <a:lnTo>
                  <a:pt x="1" y="184"/>
                </a:lnTo>
                <a:lnTo>
                  <a:pt x="0" y="164"/>
                </a:lnTo>
                <a:lnTo>
                  <a:pt x="0" y="1"/>
                </a:lnTo>
                <a:lnTo>
                  <a:pt x="86" y="0"/>
                </a:lnTo>
                <a:lnTo>
                  <a:pt x="103" y="0"/>
                </a:lnTo>
                <a:lnTo>
                  <a:pt x="199" y="0"/>
                </a:lnTo>
                <a:lnTo>
                  <a:pt x="230" y="1"/>
                </a:lnTo>
                <a:lnTo>
                  <a:pt x="257" y="1"/>
                </a:lnTo>
                <a:lnTo>
                  <a:pt x="392" y="1"/>
                </a:lnTo>
                <a:lnTo>
                  <a:pt x="412" y="1"/>
                </a:lnTo>
                <a:lnTo>
                  <a:pt x="415" y="1"/>
                </a:lnTo>
                <a:lnTo>
                  <a:pt x="488" y="1"/>
                </a:lnTo>
                <a:lnTo>
                  <a:pt x="492" y="0"/>
                </a:lnTo>
                <a:lnTo>
                  <a:pt x="572" y="1"/>
                </a:lnTo>
                <a:lnTo>
                  <a:pt x="573" y="47"/>
                </a:lnTo>
                <a:lnTo>
                  <a:pt x="573" y="437"/>
                </a:lnTo>
                <a:lnTo>
                  <a:pt x="500" y="437"/>
                </a:lnTo>
                <a:lnTo>
                  <a:pt x="473" y="437"/>
                </a:lnTo>
                <a:lnTo>
                  <a:pt x="398" y="437"/>
                </a:lnTo>
                <a:lnTo>
                  <a:pt x="387" y="437"/>
                </a:lnTo>
                <a:lnTo>
                  <a:pt x="343" y="437"/>
                </a:lnTo>
              </a:path>
            </a:pathLst>
          </a:custGeom>
          <a:noFill/>
          <a:ln w="11113" cap="flat">
            <a:solidFill>
              <a:srgbClr val="777777"/>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prstClr val="black"/>
              </a:solidFill>
              <a:latin typeface="Franklin Gothic Medium"/>
            </a:endParaRPr>
          </a:p>
        </p:txBody>
      </p:sp>
      <p:grpSp>
        <p:nvGrpSpPr>
          <p:cNvPr id="956" name="Group 955"/>
          <p:cNvGrpSpPr/>
          <p:nvPr/>
        </p:nvGrpSpPr>
        <p:grpSpPr>
          <a:xfrm>
            <a:off x="2061495" y="2968713"/>
            <a:ext cx="7212029" cy="2968969"/>
            <a:chOff x="2061495" y="2827769"/>
            <a:chExt cx="7212029" cy="2968969"/>
          </a:xfrm>
        </p:grpSpPr>
        <p:sp>
          <p:nvSpPr>
            <p:cNvPr id="957" name="Rectangle 590"/>
            <p:cNvSpPr>
              <a:spLocks noChangeArrowheads="1"/>
            </p:cNvSpPr>
            <p:nvPr/>
          </p:nvSpPr>
          <p:spPr bwMode="auto">
            <a:xfrm>
              <a:off x="2061495" y="2908153"/>
              <a:ext cx="493712" cy="234950"/>
            </a:xfrm>
            <a:prstGeom prst="rect">
              <a:avLst/>
            </a:prstGeom>
            <a:solidFill>
              <a:srgbClr val="3ABBEC"/>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58" name="Rectangle 592"/>
            <p:cNvSpPr>
              <a:spLocks noChangeArrowheads="1"/>
            </p:cNvSpPr>
            <p:nvPr/>
          </p:nvSpPr>
          <p:spPr bwMode="auto">
            <a:xfrm>
              <a:off x="2061495" y="3208634"/>
              <a:ext cx="388937" cy="234950"/>
            </a:xfrm>
            <a:prstGeom prst="rect">
              <a:avLst/>
            </a:prstGeom>
            <a:solidFill>
              <a:srgbClr val="009ADB"/>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59" name="Rectangle 594"/>
            <p:cNvSpPr>
              <a:spLocks noChangeArrowheads="1"/>
            </p:cNvSpPr>
            <p:nvPr/>
          </p:nvSpPr>
          <p:spPr bwMode="auto">
            <a:xfrm>
              <a:off x="2061495" y="3509115"/>
              <a:ext cx="404812" cy="238125"/>
            </a:xfrm>
            <a:prstGeom prst="rect">
              <a:avLst/>
            </a:prstGeom>
            <a:solidFill>
              <a:srgbClr val="009ADB"/>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60" name="Rectangle 596"/>
            <p:cNvSpPr>
              <a:spLocks noChangeArrowheads="1"/>
            </p:cNvSpPr>
            <p:nvPr/>
          </p:nvSpPr>
          <p:spPr bwMode="auto">
            <a:xfrm>
              <a:off x="2061495" y="3812771"/>
              <a:ext cx="322262" cy="236538"/>
            </a:xfrm>
            <a:prstGeom prst="rect">
              <a:avLst/>
            </a:prstGeom>
            <a:solidFill>
              <a:srgbClr val="009ADB"/>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61" name="Rectangle 598"/>
            <p:cNvSpPr>
              <a:spLocks noChangeArrowheads="1"/>
            </p:cNvSpPr>
            <p:nvPr/>
          </p:nvSpPr>
          <p:spPr bwMode="auto">
            <a:xfrm>
              <a:off x="2061495" y="4114840"/>
              <a:ext cx="273050" cy="236538"/>
            </a:xfrm>
            <a:prstGeom prst="rect">
              <a:avLst/>
            </a:prstGeom>
            <a:solidFill>
              <a:srgbClr val="005EAD"/>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62" name="Oval 123"/>
            <p:cNvSpPr>
              <a:spLocks noChangeArrowheads="1"/>
            </p:cNvSpPr>
            <p:nvPr/>
          </p:nvSpPr>
          <p:spPr bwMode="auto">
            <a:xfrm>
              <a:off x="6700043" y="3553619"/>
              <a:ext cx="144938" cy="146685"/>
            </a:xfrm>
            <a:prstGeom prst="ellipse">
              <a:avLst/>
            </a:prstGeom>
            <a:solidFill>
              <a:srgbClr val="005EAD"/>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black"/>
                </a:solidFill>
                <a:effectLst/>
                <a:uLnTx/>
                <a:uFillTx/>
                <a:latin typeface="Franklin Gothic Medium"/>
              </a:endParaRPr>
            </a:p>
          </p:txBody>
        </p:sp>
        <p:sp>
          <p:nvSpPr>
            <p:cNvPr id="963" name="Oval 124"/>
            <p:cNvSpPr>
              <a:spLocks noChangeArrowheads="1"/>
            </p:cNvSpPr>
            <p:nvPr/>
          </p:nvSpPr>
          <p:spPr bwMode="auto">
            <a:xfrm>
              <a:off x="6448583" y="3048954"/>
              <a:ext cx="155416" cy="155417"/>
            </a:xfrm>
            <a:prstGeom prst="ellipse">
              <a:avLst/>
            </a:prstGeom>
            <a:solidFill>
              <a:srgbClr val="009ADB"/>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black"/>
                </a:solidFill>
                <a:effectLst/>
                <a:uLnTx/>
                <a:uFillTx/>
                <a:latin typeface="Franklin Gothic Medium"/>
              </a:endParaRPr>
            </a:p>
          </p:txBody>
        </p:sp>
        <p:sp>
          <p:nvSpPr>
            <p:cNvPr id="964" name="Oval 125"/>
            <p:cNvSpPr>
              <a:spLocks noChangeArrowheads="1"/>
            </p:cNvSpPr>
            <p:nvPr/>
          </p:nvSpPr>
          <p:spPr bwMode="auto">
            <a:xfrm>
              <a:off x="8385175" y="4744562"/>
              <a:ext cx="183356" cy="183357"/>
            </a:xfrm>
            <a:prstGeom prst="ellipse">
              <a:avLst/>
            </a:prstGeom>
            <a:solidFill>
              <a:srgbClr val="3ABBEC"/>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black"/>
                </a:solidFill>
                <a:effectLst/>
                <a:uLnTx/>
                <a:uFillTx/>
                <a:latin typeface="Franklin Gothic Medium"/>
              </a:endParaRPr>
            </a:p>
          </p:txBody>
        </p:sp>
        <p:sp>
          <p:nvSpPr>
            <p:cNvPr id="965" name="Oval 126"/>
            <p:cNvSpPr>
              <a:spLocks noChangeArrowheads="1"/>
            </p:cNvSpPr>
            <p:nvPr/>
          </p:nvSpPr>
          <p:spPr bwMode="auto">
            <a:xfrm>
              <a:off x="6443345" y="3445352"/>
              <a:ext cx="176371" cy="178117"/>
            </a:xfrm>
            <a:prstGeom prst="ellipse">
              <a:avLst/>
            </a:prstGeom>
            <a:solidFill>
              <a:srgbClr val="009ADB"/>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black"/>
                </a:solidFill>
                <a:effectLst/>
                <a:uLnTx/>
                <a:uFillTx/>
                <a:latin typeface="Franklin Gothic Medium"/>
              </a:endParaRPr>
            </a:p>
          </p:txBody>
        </p:sp>
        <p:sp>
          <p:nvSpPr>
            <p:cNvPr id="966" name="Oval 127"/>
            <p:cNvSpPr>
              <a:spLocks noChangeArrowheads="1"/>
            </p:cNvSpPr>
            <p:nvPr/>
          </p:nvSpPr>
          <p:spPr bwMode="auto">
            <a:xfrm>
              <a:off x="7800181" y="5366227"/>
              <a:ext cx="200818" cy="202565"/>
            </a:xfrm>
            <a:prstGeom prst="ellipse">
              <a:avLst/>
            </a:prstGeom>
            <a:solidFill>
              <a:srgbClr val="3ABBEC"/>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1" i="0" u="none" strike="noStrike" kern="0" cap="none" spc="0" normalizeH="0" baseline="0" noProof="0" smtClean="0">
                <a:ln>
                  <a:noFill/>
                </a:ln>
                <a:solidFill>
                  <a:prstClr val="black"/>
                </a:solidFill>
                <a:effectLst/>
                <a:uLnTx/>
                <a:uFillTx/>
                <a:latin typeface="Franklin Gothic Medium"/>
              </a:endParaRPr>
            </a:p>
          </p:txBody>
        </p:sp>
        <p:sp>
          <p:nvSpPr>
            <p:cNvPr id="967" name="Rectangle 137"/>
            <p:cNvSpPr>
              <a:spLocks noChangeArrowheads="1"/>
            </p:cNvSpPr>
            <p:nvPr/>
          </p:nvSpPr>
          <p:spPr bwMode="auto">
            <a:xfrm>
              <a:off x="6353553" y="3708185"/>
              <a:ext cx="66524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err="1" smtClean="0">
                  <a:ln>
                    <a:noFill/>
                  </a:ln>
                  <a:solidFill>
                    <a:srgbClr val="000000"/>
                  </a:solidFill>
                  <a:effectLst/>
                  <a:uLnTx/>
                  <a:uFillTx/>
                  <a:latin typeface="Arial" panose="020B0604020202020204" pitchFamily="34" charset="0"/>
                </a:rPr>
                <a:t>Piceance</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68" name="Rectangle 138"/>
            <p:cNvSpPr>
              <a:spLocks noChangeArrowheads="1"/>
            </p:cNvSpPr>
            <p:nvPr/>
          </p:nvSpPr>
          <p:spPr bwMode="auto">
            <a:xfrm>
              <a:off x="6038181" y="2827769"/>
              <a:ext cx="87043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1" i="0" u="none" strike="noStrike" kern="0" cap="none" spc="0" normalizeH="0" baseline="0" noProof="0" dirty="0" smtClean="0">
                  <a:ln>
                    <a:noFill/>
                  </a:ln>
                  <a:solidFill>
                    <a:srgbClr val="000000"/>
                  </a:solidFill>
                  <a:effectLst/>
                  <a:uLnTx/>
                  <a:uFillTx/>
                  <a:latin typeface="Arial" panose="020B0604020202020204" pitchFamily="34" charset="0"/>
                </a:rPr>
                <a:t>Green River</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69" name="Rectangle 139"/>
            <p:cNvSpPr>
              <a:spLocks noChangeArrowheads="1"/>
            </p:cNvSpPr>
            <p:nvPr/>
          </p:nvSpPr>
          <p:spPr bwMode="auto">
            <a:xfrm>
              <a:off x="8353400" y="4945858"/>
              <a:ext cx="92012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300" b="1" i="0" u="none" strike="noStrike" kern="0" cap="none" spc="0" normalizeH="0" baseline="0" noProof="0" dirty="0" smtClean="0">
                  <a:ln>
                    <a:noFill/>
                  </a:ln>
                  <a:solidFill>
                    <a:srgbClr val="000000"/>
                  </a:solidFill>
                  <a:effectLst/>
                  <a:uLnTx/>
                  <a:uFillTx/>
                  <a:latin typeface="Arial" panose="020B0604020202020204" pitchFamily="34" charset="0"/>
                </a:rPr>
                <a:t>Haynesville</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70" name="Rectangle 140"/>
            <p:cNvSpPr>
              <a:spLocks noChangeArrowheads="1"/>
            </p:cNvSpPr>
            <p:nvPr/>
          </p:nvSpPr>
          <p:spPr bwMode="auto">
            <a:xfrm>
              <a:off x="5852292" y="3407487"/>
              <a:ext cx="520976"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300" b="1" i="0" u="none" strike="noStrike" kern="0" cap="none" spc="0" normalizeH="0" baseline="0" noProof="0" dirty="0" smtClean="0">
                  <a:ln>
                    <a:noFill/>
                  </a:ln>
                  <a:solidFill>
                    <a:srgbClr val="000000"/>
                  </a:solidFill>
                  <a:effectLst/>
                  <a:uLnTx/>
                  <a:uFillTx/>
                  <a:latin typeface="Arial" panose="020B0604020202020204" pitchFamily="34" charset="0"/>
                </a:rPr>
                <a:t>Uintah</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71" name="Rectangle 141"/>
            <p:cNvSpPr>
              <a:spLocks noChangeArrowheads="1"/>
            </p:cNvSpPr>
            <p:nvPr/>
          </p:nvSpPr>
          <p:spPr bwMode="auto">
            <a:xfrm>
              <a:off x="7475430" y="5596683"/>
              <a:ext cx="864019"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300" b="1" i="0" u="none" strike="noStrike" kern="0" cap="none" spc="0" normalizeH="0" baseline="0" noProof="0" dirty="0" smtClean="0">
                  <a:ln>
                    <a:noFill/>
                  </a:ln>
                  <a:solidFill>
                    <a:srgbClr val="000000"/>
                  </a:solidFill>
                  <a:effectLst/>
                  <a:uLnTx/>
                  <a:uFillTx/>
                  <a:latin typeface="Arial" panose="020B0604020202020204" pitchFamily="34" charset="0"/>
                </a:rPr>
                <a:t>Eagle Ford</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72" name="Group 971"/>
          <p:cNvGrpSpPr/>
          <p:nvPr/>
        </p:nvGrpSpPr>
        <p:grpSpPr>
          <a:xfrm>
            <a:off x="2061495" y="2142891"/>
            <a:ext cx="7377613" cy="3042969"/>
            <a:chOff x="2061495" y="2001947"/>
            <a:chExt cx="7377613" cy="3042969"/>
          </a:xfrm>
        </p:grpSpPr>
        <p:sp>
          <p:nvSpPr>
            <p:cNvPr id="973" name="Rectangle 584"/>
            <p:cNvSpPr>
              <a:spLocks noChangeArrowheads="1"/>
            </p:cNvSpPr>
            <p:nvPr/>
          </p:nvSpPr>
          <p:spPr bwMode="auto">
            <a:xfrm>
              <a:off x="2061495" y="2001947"/>
              <a:ext cx="1058862" cy="238125"/>
            </a:xfrm>
            <a:prstGeom prst="rect">
              <a:avLst/>
            </a:prstGeom>
            <a:solidFill>
              <a:srgbClr val="F2A279"/>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4" name="Rectangle 586"/>
            <p:cNvSpPr>
              <a:spLocks noChangeArrowheads="1"/>
            </p:cNvSpPr>
            <p:nvPr/>
          </p:nvSpPr>
          <p:spPr bwMode="auto">
            <a:xfrm>
              <a:off x="2061495" y="2305603"/>
              <a:ext cx="887412" cy="236538"/>
            </a:xfrm>
            <a:prstGeom prst="rect">
              <a:avLst/>
            </a:prstGeom>
            <a:solidFill>
              <a:srgbClr val="F7D198"/>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5" name="Rectangle 588"/>
            <p:cNvSpPr>
              <a:spLocks noChangeArrowheads="1"/>
            </p:cNvSpPr>
            <p:nvPr/>
          </p:nvSpPr>
          <p:spPr bwMode="auto">
            <a:xfrm>
              <a:off x="2061495" y="2607672"/>
              <a:ext cx="803275" cy="234950"/>
            </a:xfrm>
            <a:prstGeom prst="rect">
              <a:avLst/>
            </a:prstGeom>
            <a:solidFill>
              <a:srgbClr val="F2EBB9"/>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6" name="Oval 128"/>
            <p:cNvSpPr>
              <a:spLocks noChangeArrowheads="1"/>
            </p:cNvSpPr>
            <p:nvPr/>
          </p:nvSpPr>
          <p:spPr bwMode="auto">
            <a:xfrm>
              <a:off x="8002746" y="4089718"/>
              <a:ext cx="275907" cy="277654"/>
            </a:xfrm>
            <a:prstGeom prst="ellipse">
              <a:avLst/>
            </a:prstGeom>
            <a:solidFill>
              <a:srgbClr val="F2EBB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7" name="Oval 129"/>
            <p:cNvSpPr>
              <a:spLocks noChangeArrowheads="1"/>
            </p:cNvSpPr>
            <p:nvPr/>
          </p:nvSpPr>
          <p:spPr bwMode="auto">
            <a:xfrm>
              <a:off x="7005637" y="3358039"/>
              <a:ext cx="295116" cy="295117"/>
            </a:xfrm>
            <a:prstGeom prst="ellipse">
              <a:avLst/>
            </a:prstGeom>
            <a:solidFill>
              <a:srgbClr val="F7D198"/>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8" name="Oval 130"/>
            <p:cNvSpPr>
              <a:spLocks noChangeArrowheads="1"/>
            </p:cNvSpPr>
            <p:nvPr/>
          </p:nvSpPr>
          <p:spPr bwMode="auto">
            <a:xfrm>
              <a:off x="7215187" y="4706144"/>
              <a:ext cx="337026" cy="338772"/>
            </a:xfrm>
            <a:prstGeom prst="ellipse">
              <a:avLst/>
            </a:prstGeom>
            <a:solidFill>
              <a:srgbClr val="F2A27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79" name="Rectangle 142"/>
            <p:cNvSpPr>
              <a:spLocks noChangeArrowheads="1"/>
            </p:cNvSpPr>
            <p:nvPr/>
          </p:nvSpPr>
          <p:spPr bwMode="auto">
            <a:xfrm>
              <a:off x="8160712" y="3811899"/>
              <a:ext cx="1278396" cy="253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smtClean="0">
                  <a:ln>
                    <a:noFill/>
                  </a:ln>
                  <a:solidFill>
                    <a:srgbClr val="000000"/>
                  </a:solidFill>
                  <a:effectLst/>
                  <a:uLnTx/>
                  <a:uFillTx/>
                  <a:latin typeface="Arial" panose="020B0604020202020204" pitchFamily="34" charset="0"/>
                </a:rPr>
                <a:t>Cushing, OK</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80" name="Rectangle 143"/>
            <p:cNvSpPr>
              <a:spLocks noChangeArrowheads="1"/>
            </p:cNvSpPr>
            <p:nvPr/>
          </p:nvSpPr>
          <p:spPr bwMode="auto">
            <a:xfrm>
              <a:off x="7319962" y="3273465"/>
              <a:ext cx="1765067" cy="253915"/>
            </a:xfrm>
            <a:prstGeom prst="rect">
              <a:avLst/>
            </a:prstGeom>
            <a:solidFill>
              <a:sysClr val="window" lastClr="FFFFFF">
                <a:alpha val="50000"/>
              </a:sysClr>
            </a:solidFill>
            <a:ln>
              <a:noFill/>
            </a:ln>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500" b="1" i="0" u="none" strike="noStrike" kern="0" cap="none" spc="0" normalizeH="0" baseline="0" noProof="0" dirty="0" smtClean="0">
                  <a:ln>
                    <a:noFill/>
                  </a:ln>
                  <a:solidFill>
                    <a:srgbClr val="000000"/>
                  </a:solidFill>
                  <a:effectLst/>
                  <a:uLnTx/>
                  <a:uFillTx/>
                  <a:latin typeface="Arial" panose="020B0604020202020204" pitchFamily="34" charset="0"/>
                </a:rPr>
                <a:t>Denver-Jules, CO</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sp>
          <p:nvSpPr>
            <p:cNvPr id="981" name="Rectangle 144"/>
            <p:cNvSpPr>
              <a:spLocks noChangeArrowheads="1"/>
            </p:cNvSpPr>
            <p:nvPr/>
          </p:nvSpPr>
          <p:spPr bwMode="auto">
            <a:xfrm>
              <a:off x="6431426" y="4459661"/>
              <a:ext cx="890469" cy="2708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600" b="1" i="0" u="none" strike="noStrike" kern="0" cap="none" spc="0" normalizeH="0" baseline="0" noProof="0" dirty="0" smtClean="0">
                  <a:ln>
                    <a:noFill/>
                  </a:ln>
                  <a:solidFill>
                    <a:srgbClr val="000000"/>
                  </a:solidFill>
                  <a:effectLst/>
                  <a:uLnTx/>
                  <a:uFillTx/>
                  <a:latin typeface="Arial" panose="020B0604020202020204" pitchFamily="34" charset="0"/>
                </a:rPr>
                <a:t>Permian</a:t>
              </a:r>
              <a:endParaRPr kumimoji="0" lang="en-US" altLang="en-US" sz="1800" b="1"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82" name="Group 981"/>
          <p:cNvGrpSpPr/>
          <p:nvPr/>
        </p:nvGrpSpPr>
        <p:grpSpPr>
          <a:xfrm>
            <a:off x="2061495" y="1817344"/>
            <a:ext cx="6989475" cy="773589"/>
            <a:chOff x="2061495" y="1676400"/>
            <a:chExt cx="6989475" cy="773589"/>
          </a:xfrm>
        </p:grpSpPr>
        <p:sp>
          <p:nvSpPr>
            <p:cNvPr id="983" name="Rectangle 582"/>
            <p:cNvSpPr>
              <a:spLocks noChangeArrowheads="1"/>
            </p:cNvSpPr>
            <p:nvPr/>
          </p:nvSpPr>
          <p:spPr bwMode="auto">
            <a:xfrm>
              <a:off x="2061495" y="1701466"/>
              <a:ext cx="1912937" cy="234950"/>
            </a:xfrm>
            <a:prstGeom prst="rect">
              <a:avLst/>
            </a:prstGeom>
            <a:solidFill>
              <a:srgbClr val="9D1E37"/>
            </a:solidFill>
            <a:ln w="3175">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84" name="Oval 131"/>
            <p:cNvSpPr>
              <a:spLocks noChangeArrowheads="1"/>
            </p:cNvSpPr>
            <p:nvPr/>
          </p:nvSpPr>
          <p:spPr bwMode="auto">
            <a:xfrm>
              <a:off x="7075487" y="1915637"/>
              <a:ext cx="532606" cy="534352"/>
            </a:xfrm>
            <a:prstGeom prst="ellipse">
              <a:avLst/>
            </a:prstGeom>
            <a:solidFill>
              <a:srgbClr val="9D1E37"/>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85" name="Rectangle 145"/>
            <p:cNvSpPr>
              <a:spLocks noChangeArrowheads="1"/>
            </p:cNvSpPr>
            <p:nvPr/>
          </p:nvSpPr>
          <p:spPr bwMode="auto">
            <a:xfrm>
              <a:off x="7557452" y="1676400"/>
              <a:ext cx="1493518" cy="321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900" b="1" i="0" u="none" strike="noStrike" kern="0" cap="none" spc="0" normalizeH="0" baseline="0" noProof="0" dirty="0" smtClean="0">
                  <a:ln>
                    <a:noFill/>
                  </a:ln>
                  <a:solidFill>
                    <a:srgbClr val="000000"/>
                  </a:solidFill>
                  <a:effectLst>
                    <a:outerShdw blurRad="38100" dist="38100" dir="2700000" algn="tl">
                      <a:srgbClr val="000000">
                        <a:alpha val="43137"/>
                      </a:srgbClr>
                    </a:outerShdw>
                  </a:effectLst>
                  <a:uLnTx/>
                  <a:uFillTx/>
                  <a:latin typeface="Arial" panose="020B0604020202020204" pitchFamily="34" charset="0"/>
                </a:rPr>
                <a:t>Bakken, ND</a:t>
              </a:r>
              <a:endParaRPr kumimoji="0" lang="en-US" altLang="en-US" sz="18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Arial" panose="020B0604020202020204" pitchFamily="34" charset="0"/>
              </a:endParaRPr>
            </a:p>
          </p:txBody>
        </p:sp>
      </p:grpSp>
      <p:grpSp>
        <p:nvGrpSpPr>
          <p:cNvPr id="986" name="Group 985"/>
          <p:cNvGrpSpPr/>
          <p:nvPr/>
        </p:nvGrpSpPr>
        <p:grpSpPr>
          <a:xfrm>
            <a:off x="2061495" y="2955286"/>
            <a:ext cx="8771922" cy="3044202"/>
            <a:chOff x="2061495" y="2814342"/>
            <a:chExt cx="8771922" cy="3044202"/>
          </a:xfrm>
        </p:grpSpPr>
        <p:grpSp>
          <p:nvGrpSpPr>
            <p:cNvPr id="987" name="Group 986"/>
            <p:cNvGrpSpPr/>
            <p:nvPr/>
          </p:nvGrpSpPr>
          <p:grpSpPr>
            <a:xfrm>
              <a:off x="2061495" y="4416909"/>
              <a:ext cx="127000" cy="1441635"/>
              <a:chOff x="2061495" y="4416909"/>
              <a:chExt cx="127000" cy="1441635"/>
            </a:xfrm>
          </p:grpSpPr>
          <p:sp>
            <p:nvSpPr>
              <p:cNvPr id="1002" name="Rectangle 600"/>
              <p:cNvSpPr>
                <a:spLocks noChangeArrowheads="1"/>
              </p:cNvSpPr>
              <p:nvPr/>
            </p:nvSpPr>
            <p:spPr bwMode="auto">
              <a:xfrm>
                <a:off x="2061495" y="4416909"/>
                <a:ext cx="127000" cy="234950"/>
              </a:xfrm>
              <a:prstGeom prst="rect">
                <a:avLst/>
              </a:prstGeom>
              <a:solidFill>
                <a:srgbClr val="004466"/>
              </a:solidFill>
              <a:ln w="12700">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1003" name="Rectangle 602"/>
              <p:cNvSpPr>
                <a:spLocks noChangeArrowheads="1"/>
              </p:cNvSpPr>
              <p:nvPr/>
            </p:nvSpPr>
            <p:spPr bwMode="auto">
              <a:xfrm>
                <a:off x="2061495" y="4717390"/>
                <a:ext cx="104775" cy="234950"/>
              </a:xfrm>
              <a:prstGeom prst="rect">
                <a:avLst/>
              </a:prstGeom>
              <a:solidFill>
                <a:srgbClr val="004466"/>
              </a:solidFill>
              <a:ln w="12700">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1004" name="Rectangle 604"/>
              <p:cNvSpPr>
                <a:spLocks noChangeArrowheads="1"/>
              </p:cNvSpPr>
              <p:nvPr/>
            </p:nvSpPr>
            <p:spPr bwMode="auto">
              <a:xfrm>
                <a:off x="2061495" y="5017871"/>
                <a:ext cx="100012" cy="236538"/>
              </a:xfrm>
              <a:prstGeom prst="rect">
                <a:avLst/>
              </a:prstGeom>
              <a:solidFill>
                <a:srgbClr val="004466"/>
              </a:solidFill>
              <a:ln w="12700">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1005" name="Rectangle 606"/>
              <p:cNvSpPr>
                <a:spLocks noChangeArrowheads="1"/>
              </p:cNvSpPr>
              <p:nvPr/>
            </p:nvSpPr>
            <p:spPr bwMode="auto">
              <a:xfrm>
                <a:off x="2061495" y="5319940"/>
                <a:ext cx="50800" cy="236538"/>
              </a:xfrm>
              <a:prstGeom prst="rect">
                <a:avLst/>
              </a:prstGeom>
              <a:solidFill>
                <a:srgbClr val="004466"/>
              </a:solidFill>
              <a:ln w="12700">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1006" name="Rectangle 609"/>
              <p:cNvSpPr>
                <a:spLocks noChangeArrowheads="1"/>
              </p:cNvSpPr>
              <p:nvPr/>
            </p:nvSpPr>
            <p:spPr bwMode="auto">
              <a:xfrm>
                <a:off x="2061495" y="5622006"/>
                <a:ext cx="42862" cy="236538"/>
              </a:xfrm>
              <a:prstGeom prst="rect">
                <a:avLst/>
              </a:prstGeom>
              <a:solidFill>
                <a:srgbClr val="004466"/>
              </a:solidFill>
              <a:ln w="12700">
                <a:solidFill>
                  <a:sysClr val="windowText" lastClr="000000"/>
                </a:solidFill>
                <a:prstDash val="solid"/>
                <a:miter lim="800000"/>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grpSp>
        <p:sp>
          <p:nvSpPr>
            <p:cNvPr id="988" name="Oval 121"/>
            <p:cNvSpPr>
              <a:spLocks noChangeArrowheads="1"/>
            </p:cNvSpPr>
            <p:nvPr/>
          </p:nvSpPr>
          <p:spPr bwMode="auto">
            <a:xfrm>
              <a:off x="7023100" y="2848134"/>
              <a:ext cx="106521" cy="106522"/>
            </a:xfrm>
            <a:prstGeom prst="ellipse">
              <a:avLst/>
            </a:prstGeom>
            <a:solidFill>
              <a:srgbClr val="00669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grpSp>
          <p:nvGrpSpPr>
            <p:cNvPr id="989" name="Group 988"/>
            <p:cNvGrpSpPr/>
            <p:nvPr/>
          </p:nvGrpSpPr>
          <p:grpSpPr>
            <a:xfrm>
              <a:off x="7095928" y="3767306"/>
              <a:ext cx="414377" cy="285741"/>
              <a:chOff x="7095928" y="3767306"/>
              <a:chExt cx="414377" cy="285741"/>
            </a:xfrm>
          </p:grpSpPr>
          <p:sp>
            <p:nvSpPr>
              <p:cNvPr id="1000" name="Oval 119"/>
              <p:cNvSpPr>
                <a:spLocks noChangeArrowheads="1"/>
              </p:cNvSpPr>
              <p:nvPr/>
            </p:nvSpPr>
            <p:spPr bwMode="auto">
              <a:xfrm>
                <a:off x="7103427" y="3962242"/>
                <a:ext cx="90805" cy="90805"/>
              </a:xfrm>
              <a:prstGeom prst="ellipse">
                <a:avLst/>
              </a:prstGeom>
              <a:solidFill>
                <a:srgbClr val="00669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1001" name="Rectangle 133"/>
              <p:cNvSpPr>
                <a:spLocks noChangeArrowheads="1"/>
              </p:cNvSpPr>
              <p:nvPr/>
            </p:nvSpPr>
            <p:spPr bwMode="auto">
              <a:xfrm>
                <a:off x="7095928" y="3767306"/>
                <a:ext cx="414377" cy="18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smtClean="0">
                    <a:ln>
                      <a:noFill/>
                    </a:ln>
                    <a:solidFill>
                      <a:srgbClr val="000000"/>
                    </a:solidFill>
                    <a:effectLst/>
                    <a:uLnTx/>
                    <a:uFillTx/>
                    <a:latin typeface="Arial" panose="020B0604020202020204" pitchFamily="34" charset="0"/>
                  </a:rPr>
                  <a:t>Raton</a:t>
                </a:r>
                <a:endPar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90" name="Group 989"/>
            <p:cNvGrpSpPr/>
            <p:nvPr/>
          </p:nvGrpSpPr>
          <p:grpSpPr>
            <a:xfrm>
              <a:off x="7765240" y="4648518"/>
              <a:ext cx="544861" cy="319848"/>
              <a:chOff x="7765240" y="4648518"/>
              <a:chExt cx="544861" cy="319848"/>
            </a:xfrm>
          </p:grpSpPr>
          <p:sp>
            <p:nvSpPr>
              <p:cNvPr id="998" name="Oval 120"/>
              <p:cNvSpPr>
                <a:spLocks noChangeArrowheads="1"/>
              </p:cNvSpPr>
              <p:nvPr/>
            </p:nvSpPr>
            <p:spPr bwMode="auto">
              <a:xfrm>
                <a:off x="8039417" y="4648518"/>
                <a:ext cx="110013" cy="110014"/>
              </a:xfrm>
              <a:prstGeom prst="ellipse">
                <a:avLst/>
              </a:prstGeom>
              <a:solidFill>
                <a:srgbClr val="00669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99" name="Rectangle 134"/>
              <p:cNvSpPr>
                <a:spLocks noChangeArrowheads="1"/>
              </p:cNvSpPr>
              <p:nvPr/>
            </p:nvSpPr>
            <p:spPr bwMode="auto">
              <a:xfrm>
                <a:off x="7765240" y="4765233"/>
                <a:ext cx="544861"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rPr>
                  <a:t>Barnett</a:t>
                </a:r>
                <a:endPar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sp>
          <p:nvSpPr>
            <p:cNvPr id="991" name="Rectangle 135"/>
            <p:cNvSpPr>
              <a:spLocks noChangeArrowheads="1"/>
            </p:cNvSpPr>
            <p:nvPr/>
          </p:nvSpPr>
          <p:spPr bwMode="auto">
            <a:xfrm>
              <a:off x="7176770" y="2814342"/>
              <a:ext cx="1012136"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rPr>
                <a:t>Powder River</a:t>
              </a:r>
              <a:endPar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nvGrpSpPr>
            <p:cNvPr id="992" name="Group 991"/>
            <p:cNvGrpSpPr/>
            <p:nvPr/>
          </p:nvGrpSpPr>
          <p:grpSpPr>
            <a:xfrm>
              <a:off x="6382226" y="4053047"/>
              <a:ext cx="712374" cy="303848"/>
              <a:chOff x="6382226" y="4053047"/>
              <a:chExt cx="712374" cy="303848"/>
            </a:xfrm>
          </p:grpSpPr>
          <p:sp>
            <p:nvSpPr>
              <p:cNvPr id="996" name="Oval 122"/>
              <p:cNvSpPr>
                <a:spLocks noChangeArrowheads="1"/>
              </p:cNvSpPr>
              <p:nvPr/>
            </p:nvSpPr>
            <p:spPr bwMode="auto">
              <a:xfrm>
                <a:off x="6717506" y="4053047"/>
                <a:ext cx="110013" cy="110014"/>
              </a:xfrm>
              <a:prstGeom prst="ellipse">
                <a:avLst/>
              </a:prstGeom>
              <a:solidFill>
                <a:srgbClr val="00669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97" name="Rectangle 136"/>
              <p:cNvSpPr>
                <a:spLocks noChangeArrowheads="1"/>
              </p:cNvSpPr>
              <p:nvPr/>
            </p:nvSpPr>
            <p:spPr bwMode="auto">
              <a:xfrm>
                <a:off x="6382226" y="4153762"/>
                <a:ext cx="712374" cy="203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200" b="0" i="0" u="none" strike="noStrike" kern="0" cap="none" spc="0" normalizeH="0" baseline="0" noProof="0" dirty="0" smtClean="0">
                    <a:ln>
                      <a:noFill/>
                    </a:ln>
                    <a:solidFill>
                      <a:srgbClr val="000000"/>
                    </a:solidFill>
                    <a:effectLst/>
                    <a:uLnTx/>
                    <a:uFillTx/>
                    <a:latin typeface="Arial" panose="020B0604020202020204" pitchFamily="34" charset="0"/>
                  </a:rPr>
                  <a:t>San Juan</a:t>
                </a:r>
                <a:endPar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nvGrpSpPr>
            <p:cNvPr id="993" name="Group 992"/>
            <p:cNvGrpSpPr/>
            <p:nvPr/>
          </p:nvGrpSpPr>
          <p:grpSpPr>
            <a:xfrm>
              <a:off x="10168651" y="3186907"/>
              <a:ext cx="664766" cy="290751"/>
              <a:chOff x="10168651" y="3186907"/>
              <a:chExt cx="664766" cy="290751"/>
            </a:xfrm>
          </p:grpSpPr>
          <p:sp>
            <p:nvSpPr>
              <p:cNvPr id="994" name="Oval 132"/>
              <p:cNvSpPr>
                <a:spLocks noChangeArrowheads="1"/>
              </p:cNvSpPr>
              <p:nvPr/>
            </p:nvSpPr>
            <p:spPr bwMode="auto">
              <a:xfrm>
                <a:off x="10665777" y="3186907"/>
                <a:ext cx="94297" cy="94297"/>
              </a:xfrm>
              <a:prstGeom prst="ellipse">
                <a:avLst/>
              </a:prstGeom>
              <a:solidFill>
                <a:srgbClr val="006699"/>
              </a:solidFill>
              <a:ln w="23813" cap="flat">
                <a:solidFill>
                  <a:srgbClr val="000000"/>
                </a:solidFill>
                <a:prstDash val="solid"/>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black"/>
                  </a:solidFill>
                  <a:effectLst/>
                  <a:uLnTx/>
                  <a:uFillTx/>
                  <a:latin typeface="Franklin Gothic Medium"/>
                </a:endParaRPr>
              </a:p>
            </p:txBody>
          </p:sp>
          <p:sp>
            <p:nvSpPr>
              <p:cNvPr id="995" name="Rectangle 146"/>
              <p:cNvSpPr>
                <a:spLocks noChangeArrowheads="1"/>
              </p:cNvSpPr>
              <p:nvPr/>
            </p:nvSpPr>
            <p:spPr bwMode="auto">
              <a:xfrm>
                <a:off x="10168651" y="3291453"/>
                <a:ext cx="664766" cy="186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defTabSz="914400" eaLnBrk="0" fontAlgn="base" latinLnBrk="0" hangingPunct="0">
                  <a:lnSpc>
                    <a:spcPct val="100000"/>
                  </a:lnSpc>
                  <a:spcBef>
                    <a:spcPct val="0"/>
                  </a:spcBef>
                  <a:spcAft>
                    <a:spcPct val="0"/>
                  </a:spcAft>
                  <a:buClrTx/>
                  <a:buSzTx/>
                  <a:buFontTx/>
                  <a:buNone/>
                  <a:tabLst/>
                  <a:defRPr/>
                </a:pPr>
                <a:r>
                  <a:rPr kumimoji="0" lang="en-US" altLang="en-US" sz="1100" b="0" i="0" u="none" strike="noStrike" kern="0" cap="none" spc="0" normalizeH="0" baseline="0" noProof="0" dirty="0" smtClean="0">
                    <a:ln>
                      <a:noFill/>
                    </a:ln>
                    <a:solidFill>
                      <a:srgbClr val="000000"/>
                    </a:solidFill>
                    <a:effectLst/>
                    <a:uLnTx/>
                    <a:uFillTx/>
                    <a:latin typeface="Arial" panose="020B0604020202020204" pitchFamily="34" charset="0"/>
                  </a:rPr>
                  <a:t>Marcellus</a:t>
                </a:r>
                <a:endParaRPr kumimoji="0" lang="en-US" altLang="en-US" sz="1800" b="0" i="0" u="none" strike="noStrike" kern="0" cap="none" spc="0" normalizeH="0" baseline="0" noProof="0" dirty="0" smtClean="0">
                  <a:ln>
                    <a:noFill/>
                  </a:ln>
                  <a:solidFill>
                    <a:prstClr val="black"/>
                  </a:solidFill>
                  <a:effectLst/>
                  <a:uLnTx/>
                  <a:uFillTx/>
                  <a:latin typeface="Arial" panose="020B0604020202020204" pitchFamily="34" charset="0"/>
                </a:endParaRPr>
              </a:p>
            </p:txBody>
          </p:sp>
        </p:grpSp>
      </p:grpSp>
      <p:sp>
        <p:nvSpPr>
          <p:cNvPr id="1007" name="TextBox 1006"/>
          <p:cNvSpPr txBox="1"/>
          <p:nvPr/>
        </p:nvSpPr>
        <p:spPr>
          <a:xfrm>
            <a:off x="1676400" y="1143212"/>
            <a:ext cx="2597303" cy="369332"/>
          </a:xfrm>
          <a:prstGeom prst="rect">
            <a:avLst/>
          </a:prstGeom>
          <a:noFill/>
        </p:spPr>
        <p:txBody>
          <a:bodyPr wrap="square" rtlCol="0">
            <a:spAutoFit/>
          </a:bodyPr>
          <a:lstStyle/>
          <a:p>
            <a:pPr algn="ctr"/>
            <a:r>
              <a:rPr lang="en-US" dirty="0">
                <a:solidFill>
                  <a:prstClr val="black"/>
                </a:solidFill>
                <a:effectLst>
                  <a:outerShdw blurRad="38100" dist="38100" dir="2700000" algn="tl">
                    <a:srgbClr val="000000">
                      <a:alpha val="43137"/>
                    </a:srgbClr>
                  </a:outerShdw>
                </a:effectLst>
                <a:latin typeface="Franklin Gothic Medium"/>
              </a:rPr>
              <a:t>NMHC mole </a:t>
            </a:r>
            <a:r>
              <a:rPr lang="en-US" dirty="0" smtClean="0">
                <a:solidFill>
                  <a:prstClr val="black"/>
                </a:solidFill>
                <a:effectLst>
                  <a:outerShdw blurRad="38100" dist="38100" dir="2700000" algn="tl">
                    <a:srgbClr val="000000">
                      <a:alpha val="43137"/>
                    </a:srgbClr>
                  </a:outerShdw>
                </a:effectLst>
                <a:latin typeface="Franklin Gothic Medium"/>
              </a:rPr>
              <a:t>fraction</a:t>
            </a:r>
            <a:endParaRPr lang="en-US" dirty="0">
              <a:solidFill>
                <a:prstClr val="black"/>
              </a:solidFill>
              <a:effectLst>
                <a:outerShdw blurRad="38100" dist="38100" dir="2700000" algn="tl">
                  <a:srgbClr val="000000">
                    <a:alpha val="43137"/>
                  </a:srgbClr>
                </a:outerShdw>
              </a:effectLst>
              <a:latin typeface="Franklin Gothic Medium"/>
            </a:endParaRPr>
          </a:p>
        </p:txBody>
      </p:sp>
      <mc:AlternateContent xmlns:mc="http://schemas.openxmlformats.org/markup-compatibility/2006" xmlns:a14="http://schemas.microsoft.com/office/drawing/2010/main">
        <mc:Choice Requires="a14">
          <p:sp>
            <p:nvSpPr>
              <p:cNvPr id="1008" name="TextBox 1007"/>
              <p:cNvSpPr txBox="1"/>
              <p:nvPr/>
            </p:nvSpPr>
            <p:spPr>
              <a:xfrm>
                <a:off x="152400" y="1071386"/>
                <a:ext cx="1828800" cy="585994"/>
              </a:xfrm>
              <a:prstGeom prst="rect">
                <a:avLst/>
              </a:prstGeom>
              <a:noFill/>
            </p:spPr>
            <p:txBody>
              <a:bodyPr wrap="square" rtlCol="0">
                <a:spAutoFit/>
              </a:bodyPr>
              <a:lstStyle/>
              <a:p>
                <a:pPr algn="r"/>
                <a14:m>
                  <m:oMath xmlns:m="http://schemas.openxmlformats.org/officeDocument/2006/math">
                    <m:f>
                      <m:fPr>
                        <m:ctrlPr>
                          <a:rPr lang="en-US" sz="2000" b="1" i="1">
                            <a:solidFill>
                              <a:prstClr val="black">
                                <a:lumMod val="65000"/>
                                <a:lumOff val="35000"/>
                              </a:prstClr>
                            </a:solidFill>
                            <a:latin typeface="Cambria Math" panose="02040503050406030204" pitchFamily="18" charset="0"/>
                          </a:rPr>
                        </m:ctrlPr>
                      </m:fPr>
                      <m:num>
                        <m:nary>
                          <m:naryPr>
                            <m:chr m:val="∑"/>
                            <m:subHide m:val="on"/>
                            <m:supHide m:val="on"/>
                            <m:ctrlPr>
                              <a:rPr lang="en-US" sz="2000" b="1" i="1">
                                <a:solidFill>
                                  <a:prstClr val="black">
                                    <a:lumMod val="65000"/>
                                    <a:lumOff val="35000"/>
                                  </a:prstClr>
                                </a:solidFill>
                                <a:latin typeface="Cambria Math" panose="02040503050406030204" pitchFamily="18" charset="0"/>
                              </a:rPr>
                            </m:ctrlPr>
                          </m:naryPr>
                          <m:sub/>
                          <m:sup/>
                          <m:e>
                            <m:r>
                              <a:rPr lang="en-US" sz="2000" b="1" i="1">
                                <a:solidFill>
                                  <a:prstClr val="black">
                                    <a:lumMod val="65000"/>
                                    <a:lumOff val="35000"/>
                                  </a:prstClr>
                                </a:solidFill>
                                <a:latin typeface="Cambria Math" panose="02040503050406030204" pitchFamily="18" charset="0"/>
                              </a:rPr>
                              <m:t>𝑵𝑴𝑯𝑪</m:t>
                            </m:r>
                          </m:e>
                        </m:nary>
                      </m:num>
                      <m:den>
                        <m:r>
                          <a:rPr lang="en-US" sz="2000" b="1" i="1">
                            <a:solidFill>
                              <a:prstClr val="black">
                                <a:lumMod val="65000"/>
                                <a:lumOff val="35000"/>
                              </a:prstClr>
                            </a:solidFill>
                            <a:latin typeface="Cambria Math" panose="02040503050406030204" pitchFamily="18" charset="0"/>
                          </a:rPr>
                          <m:t>𝑪𝑯</m:t>
                        </m:r>
                        <m:r>
                          <a:rPr lang="en-US" sz="2000" b="1" i="1" baseline="-25000">
                            <a:solidFill>
                              <a:prstClr val="black">
                                <a:lumMod val="65000"/>
                                <a:lumOff val="35000"/>
                              </a:prstClr>
                            </a:solidFill>
                            <a:latin typeface="Cambria Math" panose="02040503050406030204" pitchFamily="18" charset="0"/>
                          </a:rPr>
                          <m:t>𝟒</m:t>
                        </m:r>
                        <m:r>
                          <a:rPr lang="en-US" sz="2000" b="1" i="1">
                            <a:solidFill>
                              <a:prstClr val="black">
                                <a:lumMod val="65000"/>
                                <a:lumOff val="35000"/>
                              </a:prstClr>
                            </a:solidFill>
                            <a:latin typeface="Cambria Math" panose="02040503050406030204" pitchFamily="18" charset="0"/>
                          </a:rPr>
                          <m:t>+ </m:t>
                        </m:r>
                        <m:nary>
                          <m:naryPr>
                            <m:chr m:val="∑"/>
                            <m:subHide m:val="on"/>
                            <m:supHide m:val="on"/>
                            <m:ctrlPr>
                              <a:rPr lang="en-US" sz="2000" b="1" i="1">
                                <a:solidFill>
                                  <a:prstClr val="black">
                                    <a:lumMod val="65000"/>
                                    <a:lumOff val="35000"/>
                                  </a:prstClr>
                                </a:solidFill>
                                <a:latin typeface="Cambria Math" panose="02040503050406030204" pitchFamily="18" charset="0"/>
                              </a:rPr>
                            </m:ctrlPr>
                          </m:naryPr>
                          <m:sub/>
                          <m:sup/>
                          <m:e>
                            <m:r>
                              <a:rPr lang="en-US" sz="2000" b="1" i="1">
                                <a:solidFill>
                                  <a:prstClr val="black">
                                    <a:lumMod val="65000"/>
                                    <a:lumOff val="35000"/>
                                  </a:prstClr>
                                </a:solidFill>
                                <a:latin typeface="Cambria Math" panose="02040503050406030204" pitchFamily="18" charset="0"/>
                              </a:rPr>
                              <m:t>𝑵𝑴𝑯𝑪</m:t>
                            </m:r>
                          </m:e>
                        </m:nary>
                      </m:den>
                    </m:f>
                  </m:oMath>
                </a14:m>
                <a:r>
                  <a:rPr lang="en-US" sz="2000" b="1" dirty="0" smtClean="0">
                    <a:solidFill>
                      <a:prstClr val="black">
                        <a:lumMod val="65000"/>
                        <a:lumOff val="35000"/>
                      </a:prstClr>
                    </a:solidFill>
                    <a:latin typeface="Franklin Gothic Medium"/>
                  </a:rPr>
                  <a:t> =</a:t>
                </a:r>
                <a:endParaRPr lang="en-US" sz="2000" b="1" dirty="0">
                  <a:solidFill>
                    <a:prstClr val="black">
                      <a:lumMod val="65000"/>
                      <a:lumOff val="35000"/>
                    </a:prstClr>
                  </a:solidFill>
                  <a:latin typeface="Franklin Gothic Medium"/>
                </a:endParaRPr>
              </a:p>
            </p:txBody>
          </p:sp>
        </mc:Choice>
        <mc:Fallback xmlns="">
          <p:sp>
            <p:nvSpPr>
              <p:cNvPr id="1008" name="TextBox 1007"/>
              <p:cNvSpPr txBox="1">
                <a:spLocks noRot="1" noChangeAspect="1" noMove="1" noResize="1" noEditPoints="1" noAdjustHandles="1" noChangeArrowheads="1" noChangeShapeType="1" noTextEdit="1"/>
              </p:cNvSpPr>
              <p:nvPr/>
            </p:nvSpPr>
            <p:spPr>
              <a:xfrm>
                <a:off x="152400" y="1071386"/>
                <a:ext cx="1828800" cy="585994"/>
              </a:xfrm>
              <a:prstGeom prst="rect">
                <a:avLst/>
              </a:prstGeom>
              <a:blipFill rotWithShape="0">
                <a:blip r:embed="rId4"/>
                <a:stretch>
                  <a:fillRect r="-3333"/>
                </a:stretch>
              </a:blipFill>
            </p:spPr>
            <p:txBody>
              <a:bodyPr/>
              <a:lstStyle/>
              <a:p>
                <a:r>
                  <a:rPr lang="en-US">
                    <a:noFill/>
                  </a:rPr>
                  <a:t> </a:t>
                </a:r>
              </a:p>
            </p:txBody>
          </p:sp>
        </mc:Fallback>
      </mc:AlternateContent>
      <p:grpSp>
        <p:nvGrpSpPr>
          <p:cNvPr id="1009" name="Group 1008"/>
          <p:cNvGrpSpPr/>
          <p:nvPr/>
        </p:nvGrpSpPr>
        <p:grpSpPr>
          <a:xfrm>
            <a:off x="2438400" y="1152724"/>
            <a:ext cx="9444357" cy="8677076"/>
            <a:chOff x="2438400" y="1033046"/>
            <a:chExt cx="9444357" cy="8677076"/>
          </a:xfrm>
        </p:grpSpPr>
        <p:sp>
          <p:nvSpPr>
            <p:cNvPr id="1010" name="TextBox 1009"/>
            <p:cNvSpPr txBox="1"/>
            <p:nvPr/>
          </p:nvSpPr>
          <p:spPr>
            <a:xfrm>
              <a:off x="2514725" y="5547719"/>
              <a:ext cx="4560761"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Franklin Gothic Medium"/>
                </a:rPr>
                <a:t>Min. = 1.6 %; “Dry” gas is mostly methane</a:t>
              </a:r>
            </a:p>
          </p:txBody>
        </p:sp>
        <p:sp>
          <p:nvSpPr>
            <p:cNvPr id="1011" name="TextBox 1010"/>
            <p:cNvSpPr txBox="1"/>
            <p:nvPr/>
          </p:nvSpPr>
          <p:spPr>
            <a:xfrm>
              <a:off x="4039434" y="1625546"/>
              <a:ext cx="2057274"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smtClean="0">
                  <a:ln>
                    <a:noFill/>
                  </a:ln>
                  <a:solidFill>
                    <a:prstClr val="black"/>
                  </a:solidFill>
                  <a:effectLst/>
                  <a:uLnTx/>
                  <a:uFillTx/>
                  <a:latin typeface="Franklin Gothic Medium"/>
                </a:rPr>
                <a:t>Max. = 46%</a:t>
              </a:r>
            </a:p>
          </p:txBody>
        </p:sp>
        <p:sp>
          <p:nvSpPr>
            <p:cNvPr id="1012" name="Arc 1011"/>
            <p:cNvSpPr/>
            <p:nvPr/>
          </p:nvSpPr>
          <p:spPr>
            <a:xfrm flipH="1">
              <a:off x="2438400" y="1846282"/>
              <a:ext cx="2968465" cy="7863840"/>
            </a:xfrm>
            <a:prstGeom prst="arc">
              <a:avLst/>
            </a:prstGeom>
            <a:noFill/>
            <a:ln w="38100" cap="flat" cmpd="sng" algn="ctr">
              <a:solidFill>
                <a:sysClr val="window" lastClr="FFFFFF">
                  <a:lumMod val="50000"/>
                </a:sysClr>
              </a:solidFill>
              <a:prstDash val="dash"/>
              <a:headEnd type="triangle" w="med" len="med"/>
              <a:tailEnd type="none" w="med" len="med"/>
            </a:ln>
            <a:effectLst>
              <a:outerShdw blurRad="50800" dist="38100" dir="2700000" algn="tl" rotWithShape="0">
                <a:prstClr val="black">
                  <a:alpha val="40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rgbClr val="CEDBE6">
                    <a:lumMod val="25000"/>
                  </a:srgbClr>
                </a:solidFill>
                <a:effectLst>
                  <a:outerShdw blurRad="38100" dist="38100" dir="2700000" algn="tl">
                    <a:srgbClr val="000000">
                      <a:alpha val="43137"/>
                    </a:srgbClr>
                  </a:outerShdw>
                </a:effectLst>
                <a:uLnTx/>
                <a:uFillTx/>
                <a:latin typeface="Franklin Gothic Medium"/>
                <a:ea typeface="+mn-ea"/>
                <a:cs typeface="+mn-cs"/>
              </a:endParaRPr>
            </a:p>
          </p:txBody>
        </p:sp>
        <p:sp>
          <p:nvSpPr>
            <p:cNvPr id="1013" name="TextBox 1012"/>
            <p:cNvSpPr txBox="1"/>
            <p:nvPr/>
          </p:nvSpPr>
          <p:spPr>
            <a:xfrm>
              <a:off x="4276405" y="1033046"/>
              <a:ext cx="7606352" cy="33855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smtClean="0">
                  <a:ln>
                    <a:noFill/>
                  </a:ln>
                  <a:solidFill>
                    <a:prstClr val="black">
                      <a:lumMod val="50000"/>
                      <a:lumOff val="50000"/>
                    </a:prstClr>
                  </a:solidFill>
                  <a:effectLst/>
                  <a:uLnTx/>
                  <a:uFillTx/>
                  <a:latin typeface="Franklin Gothic Medium"/>
                </a:rPr>
                <a:t>A “wet” gas contains a larger fraction of non-methane hydrocarbons (NMHC)</a:t>
              </a:r>
            </a:p>
          </p:txBody>
        </p:sp>
      </p:grpSp>
      <p:sp>
        <p:nvSpPr>
          <p:cNvPr id="1014" name="TextBox 1013"/>
          <p:cNvSpPr txBox="1"/>
          <p:nvPr/>
        </p:nvSpPr>
        <p:spPr>
          <a:xfrm>
            <a:off x="1798088" y="6485709"/>
            <a:ext cx="2597303" cy="369332"/>
          </a:xfrm>
          <a:prstGeom prst="rect">
            <a:avLst/>
          </a:prstGeom>
          <a:noFill/>
        </p:spPr>
        <p:txBody>
          <a:bodyPr wrap="square" rtlCol="0">
            <a:spAutoFit/>
          </a:bodyPr>
          <a:lstStyle/>
          <a:p>
            <a:pPr algn="ctr"/>
            <a:r>
              <a:rPr lang="en-US" dirty="0">
                <a:solidFill>
                  <a:prstClr val="black"/>
                </a:solidFill>
                <a:effectLst>
                  <a:outerShdw blurRad="38100" dist="38100" dir="2700000" algn="tl">
                    <a:srgbClr val="000000">
                      <a:alpha val="43137"/>
                    </a:srgbClr>
                  </a:outerShdw>
                </a:effectLst>
                <a:latin typeface="Franklin Gothic Medium"/>
              </a:rPr>
              <a:t>NMHC mole </a:t>
            </a:r>
            <a:r>
              <a:rPr lang="en-US" dirty="0" smtClean="0">
                <a:solidFill>
                  <a:prstClr val="black"/>
                </a:solidFill>
                <a:effectLst>
                  <a:outerShdw blurRad="38100" dist="38100" dir="2700000" algn="tl">
                    <a:srgbClr val="000000">
                      <a:alpha val="43137"/>
                    </a:srgbClr>
                  </a:outerShdw>
                </a:effectLst>
                <a:latin typeface="Franklin Gothic Medium"/>
              </a:rPr>
              <a:t>fraction</a:t>
            </a:r>
            <a:endParaRPr lang="en-US" dirty="0">
              <a:solidFill>
                <a:prstClr val="black"/>
              </a:solidFill>
              <a:effectLst>
                <a:outerShdw blurRad="38100" dist="38100" dir="2700000" algn="tl">
                  <a:srgbClr val="000000">
                    <a:alpha val="43137"/>
                  </a:srgbClr>
                </a:outerShdw>
              </a:effectLst>
              <a:latin typeface="Franklin Gothic Medium"/>
            </a:endParaRPr>
          </a:p>
        </p:txBody>
      </p:sp>
      <p:sp>
        <p:nvSpPr>
          <p:cNvPr id="1015" name="Rectangle 1014"/>
          <p:cNvSpPr/>
          <p:nvPr/>
        </p:nvSpPr>
        <p:spPr>
          <a:xfrm>
            <a:off x="9428637" y="6443526"/>
            <a:ext cx="2631233"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Gilman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1016" name="TextBox 1015"/>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characterize VOC emissions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spTree>
    <p:extLst>
      <p:ext uri="{BB962C8B-B14F-4D97-AF65-F5344CB8AC3E}">
        <p14:creationId xmlns:p14="http://schemas.microsoft.com/office/powerpoint/2010/main" val="427026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86"/>
                                        </p:tgtEl>
                                        <p:attrNameLst>
                                          <p:attrName>style.visibility</p:attrName>
                                        </p:attrNameLst>
                                      </p:cBhvr>
                                      <p:to>
                                        <p:strVal val="visible"/>
                                      </p:to>
                                    </p:set>
                                    <p:animEffect transition="in" filter="fade">
                                      <p:cBhvr>
                                        <p:cTn id="7" dur="500"/>
                                        <p:tgtEl>
                                          <p:spTgt spid="9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56"/>
                                        </p:tgtEl>
                                        <p:attrNameLst>
                                          <p:attrName>style.visibility</p:attrName>
                                        </p:attrNameLst>
                                      </p:cBhvr>
                                      <p:to>
                                        <p:strVal val="visible"/>
                                      </p:to>
                                    </p:set>
                                    <p:animEffect transition="in" filter="fade">
                                      <p:cBhvr>
                                        <p:cTn id="12" dur="500"/>
                                        <p:tgtEl>
                                          <p:spTgt spid="95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72"/>
                                        </p:tgtEl>
                                        <p:attrNameLst>
                                          <p:attrName>style.visibility</p:attrName>
                                        </p:attrNameLst>
                                      </p:cBhvr>
                                      <p:to>
                                        <p:strVal val="visible"/>
                                      </p:to>
                                    </p:set>
                                    <p:animEffect transition="in" filter="fade">
                                      <p:cBhvr>
                                        <p:cTn id="17" dur="500"/>
                                        <p:tgtEl>
                                          <p:spTgt spid="972"/>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82"/>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1009"/>
                                        </p:tgtEl>
                                        <p:attrNameLst>
                                          <p:attrName>style.visibility</p:attrName>
                                        </p:attrNameLst>
                                      </p:cBhvr>
                                      <p:to>
                                        <p:strVal val="visible"/>
                                      </p:to>
                                    </p:set>
                                    <p:animEffect transition="in" filter="wipe(down)">
                                      <p:cBhvr>
                                        <p:cTn id="26" dur="500"/>
                                        <p:tgtEl>
                                          <p:spTgt spid="1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0602433" cy="707886"/>
          </a:xfrm>
          <a:prstGeom prst="rect">
            <a:avLst/>
          </a:prstGeom>
          <a:noFill/>
          <a:effectLst/>
        </p:spPr>
        <p:txBody>
          <a:bodyPr wrap="square" rtlCol="0" anchor="ctr">
            <a:spAutoFit/>
          </a:bodyPr>
          <a:lstStyle/>
          <a:p>
            <a:pPr marL="685800" indent="-457200">
              <a:spcAft>
                <a:spcPts val="300"/>
              </a:spcAft>
              <a:buFont typeface="+mj-lt"/>
              <a:buAutoNum type="arabicParenR"/>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NOAA Chemical Sciences Division has been characterizing the composition of ambient air in the Front Range of Colorado for the last few decades</a:t>
            </a:r>
            <a:endParaRPr lang="en-US" sz="1600" dirty="0" smtClean="0">
              <a:solidFill>
                <a:schemeClr val="tx1">
                  <a:lumMod val="85000"/>
                </a:schemeClr>
              </a:solidFill>
              <a:latin typeface="Franklin Gothic Medium"/>
              <a:cs typeface="Arial" panose="020B0604020202020204" pitchFamily="34" charset="0"/>
            </a:endParaRPr>
          </a:p>
        </p:txBody>
      </p:sp>
      <p:pic>
        <p:nvPicPr>
          <p:cNvPr id="4" name="Picture 3"/>
          <p:cNvPicPr>
            <a:picLocks noChangeAspect="1"/>
          </p:cNvPicPr>
          <p:nvPr/>
        </p:nvPicPr>
        <p:blipFill rotWithShape="1">
          <a:blip r:embed="rId2"/>
          <a:srcRect l="28125" t="8824" r="27758" b="2941"/>
          <a:stretch/>
        </p:blipFill>
        <p:spPr>
          <a:xfrm>
            <a:off x="217967" y="1143000"/>
            <a:ext cx="4887433" cy="5498362"/>
          </a:xfrm>
          <a:prstGeom prst="rect">
            <a:avLst/>
          </a:prstGeom>
        </p:spPr>
      </p:pic>
      <p:sp>
        <p:nvSpPr>
          <p:cNvPr id="7" name="Rectangle 6"/>
          <p:cNvSpPr/>
          <p:nvPr/>
        </p:nvSpPr>
        <p:spPr>
          <a:xfrm>
            <a:off x="5486400" y="1169127"/>
            <a:ext cx="6335234" cy="369332"/>
          </a:xfrm>
          <a:prstGeom prst="rect">
            <a:avLst/>
          </a:prstGeom>
          <a:solidFill>
            <a:schemeClr val="tx1">
              <a:lumMod val="85000"/>
            </a:schemeClr>
          </a:solidFill>
          <a:ln>
            <a:noFill/>
          </a:ln>
          <a:effectLst>
            <a:outerShdw blurRad="50800" dist="38100" dir="2700000" algn="tl" rotWithShape="0">
              <a:prstClr val="black">
                <a:alpha val="40000"/>
              </a:prstClr>
            </a:outerShdw>
          </a:effectLst>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algn="ctr"/>
            <a:r>
              <a:rPr lang="en-US" b="1" dirty="0" smtClean="0">
                <a:solidFill>
                  <a:schemeClr val="bg1"/>
                </a:solidFill>
                <a:effectLst>
                  <a:outerShdw blurRad="38100" dist="38100" dir="2700000" algn="tl">
                    <a:srgbClr val="000000">
                      <a:alpha val="43137"/>
                    </a:srgbClr>
                  </a:outerShdw>
                </a:effectLst>
              </a:rPr>
              <a:t>    www.esrl.noaa.gov/csd/groups/csd7/measurements/  </a:t>
            </a:r>
            <a:endParaRPr lang="en-US" b="1" dirty="0">
              <a:solidFill>
                <a:schemeClr val="bg1"/>
              </a:solidFill>
              <a:effectLst>
                <a:outerShdw blurRad="38100" dist="38100" dir="2700000" algn="tl">
                  <a:srgbClr val="000000">
                    <a:alpha val="43137"/>
                  </a:srgbClr>
                </a:outerShdw>
              </a:effectLst>
            </a:endParaRPr>
          </a:p>
        </p:txBody>
      </p:sp>
      <p:sp>
        <p:nvSpPr>
          <p:cNvPr id="25" name="TextBox 24"/>
          <p:cNvSpPr txBox="1"/>
          <p:nvPr/>
        </p:nvSpPr>
        <p:spPr>
          <a:xfrm>
            <a:off x="8111064" y="6031318"/>
            <a:ext cx="3239609" cy="646331"/>
          </a:xfrm>
          <a:prstGeom prst="rect">
            <a:avLst/>
          </a:prstGeom>
          <a:noFill/>
        </p:spPr>
        <p:txBody>
          <a:bodyPr wrap="square" rtlCol="0">
            <a:spAutoFit/>
          </a:bodyPr>
          <a:lstStyle/>
          <a:p>
            <a:pPr algn="ctr"/>
            <a:r>
              <a:rPr lang="en-US" dirty="0" smtClean="0">
                <a:solidFill>
                  <a:srgbClr val="000066"/>
                </a:solidFill>
                <a:latin typeface="Arial" panose="020B0604020202020204" pitchFamily="34" charset="0"/>
                <a:cs typeface="Arial" panose="020B0604020202020204" pitchFamily="34" charset="0"/>
              </a:rPr>
              <a:t>NOAA CSD Data Manager:</a:t>
            </a:r>
          </a:p>
          <a:p>
            <a:pPr algn="ctr"/>
            <a:r>
              <a:rPr lang="en-US" b="1" dirty="0" smtClean="0">
                <a:solidFill>
                  <a:srgbClr val="000066"/>
                </a:solidFill>
                <a:latin typeface="Arial" panose="020B0604020202020204" pitchFamily="34" charset="0"/>
                <a:cs typeface="Arial" panose="020B0604020202020204" pitchFamily="34" charset="0"/>
              </a:rPr>
              <a:t>kenneth.c.aikin@noaa.gov</a:t>
            </a:r>
            <a:endParaRPr lang="en-US" b="1" dirty="0">
              <a:solidFill>
                <a:srgbClr val="000066"/>
              </a:solidFill>
              <a:latin typeface="Arial" panose="020B0604020202020204" pitchFamily="34" charset="0"/>
              <a:cs typeface="Arial" panose="020B0604020202020204" pitchFamily="34" charset="0"/>
            </a:endParaRPr>
          </a:p>
        </p:txBody>
      </p:sp>
      <p:grpSp>
        <p:nvGrpSpPr>
          <p:cNvPr id="28" name="Group 27"/>
          <p:cNvGrpSpPr/>
          <p:nvPr/>
        </p:nvGrpSpPr>
        <p:grpSpPr>
          <a:xfrm>
            <a:off x="2628900" y="3288983"/>
            <a:ext cx="9192734" cy="2578417"/>
            <a:chOff x="2628900" y="3288983"/>
            <a:chExt cx="9192734" cy="2578417"/>
          </a:xfrm>
        </p:grpSpPr>
        <p:sp>
          <p:nvSpPr>
            <p:cNvPr id="26" name="Oval 25"/>
            <p:cNvSpPr/>
            <p:nvPr/>
          </p:nvSpPr>
          <p:spPr>
            <a:xfrm>
              <a:off x="2628900" y="3288983"/>
              <a:ext cx="1371600" cy="146685"/>
            </a:xfrm>
            <a:prstGeom prst="ellipse">
              <a:avLst/>
            </a:prstGeom>
            <a:noFill/>
            <a:ln>
              <a:solidFill>
                <a:srgbClr val="E8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7634457" y="5486400"/>
              <a:ext cx="4187177" cy="381000"/>
            </a:xfrm>
            <a:prstGeom prst="rect">
              <a:avLst/>
            </a:prstGeom>
            <a:noFill/>
            <a:ln>
              <a:solidFill>
                <a:srgbClr val="E89600"/>
              </a:solidFill>
            </a:ln>
          </p:spPr>
          <p:txBody>
            <a:bodyPr wrap="square" rtlCol="0">
              <a:spAutoFit/>
            </a:bodyPr>
            <a:lstStyle/>
            <a:p>
              <a:pPr algn="ctr"/>
              <a:r>
                <a:rPr lang="en-US" dirty="0" smtClean="0">
                  <a:solidFill>
                    <a:schemeClr val="bg1"/>
                  </a:solidFill>
                  <a:latin typeface="Arial" panose="020B0604020202020204" pitchFamily="34" charset="0"/>
                  <a:cs typeface="Arial" panose="020B0604020202020204" pitchFamily="34" charset="0"/>
                </a:rPr>
                <a:t>IGOR macros and mapping tools</a:t>
              </a:r>
              <a:endParaRPr lang="en-US" dirty="0">
                <a:solidFill>
                  <a:schemeClr val="bg1"/>
                </a:solidFill>
                <a:latin typeface="Arial" panose="020B0604020202020204" pitchFamily="34" charset="0"/>
                <a:cs typeface="Arial" panose="020B0604020202020204" pitchFamily="34" charset="0"/>
              </a:endParaRPr>
            </a:p>
          </p:txBody>
        </p:sp>
      </p:grpSp>
      <p:grpSp>
        <p:nvGrpSpPr>
          <p:cNvPr id="19" name="Group 18"/>
          <p:cNvGrpSpPr/>
          <p:nvPr/>
        </p:nvGrpSpPr>
        <p:grpSpPr>
          <a:xfrm>
            <a:off x="340241" y="2515416"/>
            <a:ext cx="4497881" cy="230832"/>
            <a:chOff x="340241" y="2515416"/>
            <a:chExt cx="4497881" cy="230832"/>
          </a:xfrm>
        </p:grpSpPr>
        <p:sp>
          <p:nvSpPr>
            <p:cNvPr id="13" name="TextBox 12"/>
            <p:cNvSpPr txBox="1"/>
            <p:nvPr/>
          </p:nvSpPr>
          <p:spPr>
            <a:xfrm>
              <a:off x="460010" y="2515416"/>
              <a:ext cx="4188190" cy="230832"/>
            </a:xfrm>
            <a:prstGeom prst="rect">
              <a:avLst/>
            </a:prstGeom>
            <a:noFill/>
          </p:spPr>
          <p:txBody>
            <a:bodyPr wrap="square" rtlCol="0">
              <a:spAutoFit/>
            </a:bodyPr>
            <a:lstStyle/>
            <a:p>
              <a:pPr algn="ctr"/>
              <a:r>
                <a:rPr lang="en-US" sz="900" dirty="0" smtClean="0">
                  <a:solidFill>
                    <a:srgbClr val="FF0000"/>
                  </a:solidFill>
                  <a:latin typeface="Arial" panose="020B0604020202020204" pitchFamily="34" charset="0"/>
                  <a:cs typeface="Arial" panose="020B0604020202020204" pitchFamily="34" charset="0"/>
                </a:rPr>
                <a:t>Measurements at Niwot Ridge, Fritz Peak, and Boulder in 1980-1990’s</a:t>
              </a:r>
              <a:endParaRPr lang="en-US" sz="900" dirty="0">
                <a:solidFill>
                  <a:srgbClr val="FF0000"/>
                </a:solidFill>
                <a:latin typeface="Arial" panose="020B0604020202020204" pitchFamily="34" charset="0"/>
                <a:cs typeface="Arial" panose="020B0604020202020204" pitchFamily="34" charset="0"/>
              </a:endParaRPr>
            </a:p>
          </p:txBody>
        </p:sp>
        <p:cxnSp>
          <p:nvCxnSpPr>
            <p:cNvPr id="18" name="Straight Connector 17"/>
            <p:cNvCxnSpPr/>
            <p:nvPr/>
          </p:nvCxnSpPr>
          <p:spPr>
            <a:xfrm>
              <a:off x="4191000" y="2533650"/>
              <a:ext cx="647122" cy="0"/>
            </a:xfrm>
            <a:prstGeom prst="line">
              <a:avLst/>
            </a:prstGeom>
            <a:ln>
              <a:solidFill>
                <a:srgbClr val="FF000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340241" y="2628900"/>
              <a:ext cx="332079" cy="0"/>
            </a:xfrm>
            <a:prstGeom prst="line">
              <a:avLst/>
            </a:prstGeom>
            <a:ln>
              <a:solidFill>
                <a:srgbClr val="FF0000"/>
              </a:solidFill>
              <a:headEnd type="none" w="med" len="med"/>
              <a:tailEnd type="triangle" w="med"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grpSp>
        <p:nvGrpSpPr>
          <p:cNvPr id="15" name="Group 14"/>
          <p:cNvGrpSpPr/>
          <p:nvPr/>
        </p:nvGrpSpPr>
        <p:grpSpPr>
          <a:xfrm>
            <a:off x="3733800" y="1666388"/>
            <a:ext cx="8093480" cy="4954921"/>
            <a:chOff x="3733800" y="1666388"/>
            <a:chExt cx="8093480" cy="4954921"/>
          </a:xfrm>
        </p:grpSpPr>
        <p:grpSp>
          <p:nvGrpSpPr>
            <p:cNvPr id="21" name="Group 20"/>
            <p:cNvGrpSpPr/>
            <p:nvPr/>
          </p:nvGrpSpPr>
          <p:grpSpPr>
            <a:xfrm>
              <a:off x="3733800" y="1666388"/>
              <a:ext cx="8093480" cy="4954921"/>
              <a:chOff x="3733800" y="1666388"/>
              <a:chExt cx="8093480" cy="4954921"/>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34457" y="1919114"/>
                <a:ext cx="4192823" cy="3505200"/>
              </a:xfrm>
              <a:prstGeom prst="rect">
                <a:avLst/>
              </a:prstGeom>
            </p:spPr>
          </p:pic>
          <p:grpSp>
            <p:nvGrpSpPr>
              <p:cNvPr id="24" name="Group 23"/>
              <p:cNvGrpSpPr/>
              <p:nvPr/>
            </p:nvGrpSpPr>
            <p:grpSpPr>
              <a:xfrm>
                <a:off x="3733800" y="1666388"/>
                <a:ext cx="3535938" cy="4954921"/>
                <a:chOff x="3733800" y="1666388"/>
                <a:chExt cx="3535938" cy="4954921"/>
              </a:xfrm>
            </p:grpSpPr>
            <p:grpSp>
              <p:nvGrpSpPr>
                <p:cNvPr id="11" name="Group 10"/>
                <p:cNvGrpSpPr/>
                <p:nvPr/>
              </p:nvGrpSpPr>
              <p:grpSpPr>
                <a:xfrm>
                  <a:off x="3733800" y="1666388"/>
                  <a:ext cx="3535938" cy="4954921"/>
                  <a:chOff x="3733800" y="1666388"/>
                  <a:chExt cx="3535938" cy="4954921"/>
                </a:xfrm>
              </p:grpSpPr>
              <p:pic>
                <p:nvPicPr>
                  <p:cNvPr id="8" name="Picture 7"/>
                  <p:cNvPicPr>
                    <a:picLocks noChangeAspect="1"/>
                  </p:cNvPicPr>
                  <p:nvPr/>
                </p:nvPicPr>
                <p:blipFill rotWithShape="1">
                  <a:blip r:embed="rId4"/>
                  <a:srcRect l="52000" t="28148" r="34166" b="11852"/>
                  <a:stretch/>
                </p:blipFill>
                <p:spPr>
                  <a:xfrm>
                    <a:off x="5238709" y="1666388"/>
                    <a:ext cx="2031029" cy="4954921"/>
                  </a:xfrm>
                  <a:prstGeom prst="rect">
                    <a:avLst/>
                  </a:prstGeom>
                </p:spPr>
              </p:pic>
              <p:sp>
                <p:nvSpPr>
                  <p:cNvPr id="5" name="Right Brace 4"/>
                  <p:cNvSpPr/>
                  <p:nvPr/>
                </p:nvSpPr>
                <p:spPr>
                  <a:xfrm>
                    <a:off x="3733800" y="3657600"/>
                    <a:ext cx="304800" cy="24384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6" name="Rectangle 5"/>
                <p:cNvSpPr/>
                <p:nvPr/>
              </p:nvSpPr>
              <p:spPr>
                <a:xfrm>
                  <a:off x="5334000" y="5090163"/>
                  <a:ext cx="1828800" cy="15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334000" y="3925722"/>
                  <a:ext cx="1828800" cy="49002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334000" y="2582091"/>
                  <a:ext cx="1828800" cy="50787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5334000" y="3581400"/>
                  <a:ext cx="1828800" cy="15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5334000" y="2244636"/>
                  <a:ext cx="1828800" cy="15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334000" y="4765764"/>
                  <a:ext cx="1828800" cy="15613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TextBox 22"/>
              <p:cNvSpPr txBox="1"/>
              <p:nvPr/>
            </p:nvSpPr>
            <p:spPr>
              <a:xfrm>
                <a:off x="7670325" y="1706722"/>
                <a:ext cx="4038348" cy="261610"/>
              </a:xfrm>
              <a:prstGeom prst="rect">
                <a:avLst/>
              </a:prstGeom>
              <a:noFill/>
            </p:spPr>
            <p:txBody>
              <a:bodyPr wrap="square" rtlCol="0">
                <a:spAutoFit/>
              </a:bodyPr>
              <a:lstStyle/>
              <a:p>
                <a:r>
                  <a:rPr lang="en-US" sz="1100" dirty="0" smtClean="0">
                    <a:solidFill>
                      <a:srgbClr val="FF0000"/>
                    </a:solidFill>
                    <a:latin typeface="Arial Black" panose="020B0A04020102020204" pitchFamily="34" charset="0"/>
                  </a:rPr>
                  <a:t>NOAA CSD datasets in the Colorado Front Range</a:t>
                </a:r>
                <a:endParaRPr lang="en-US" sz="1100" dirty="0">
                  <a:solidFill>
                    <a:srgbClr val="FF0000"/>
                  </a:solidFill>
                  <a:latin typeface="Arial Black" panose="020B0A04020102020204" pitchFamily="34" charset="0"/>
                </a:endParaRPr>
              </a:p>
            </p:txBody>
          </p:sp>
        </p:grpSp>
        <p:sp>
          <p:nvSpPr>
            <p:cNvPr id="9" name="TextBox 8"/>
            <p:cNvSpPr txBox="1"/>
            <p:nvPr/>
          </p:nvSpPr>
          <p:spPr>
            <a:xfrm>
              <a:off x="9254123" y="3892181"/>
              <a:ext cx="2252136" cy="707886"/>
            </a:xfrm>
            <a:prstGeom prst="rect">
              <a:avLst/>
            </a:prstGeom>
            <a:noFill/>
          </p:spPr>
          <p:txBody>
            <a:bodyPr wrap="square" rtlCol="0">
              <a:spAutoFit/>
            </a:bodyPr>
            <a:lstStyle/>
            <a:p>
              <a:pPr algn="r"/>
              <a:r>
                <a:rPr lang="en-US" sz="1600" dirty="0" smtClean="0">
                  <a:solidFill>
                    <a:schemeClr val="bg1"/>
                  </a:solidFill>
                  <a:latin typeface="Franklin Gothic Medium" panose="020B0603020102020204" pitchFamily="34" charset="0"/>
                </a:rPr>
                <a:t>Airborne Studies:</a:t>
              </a:r>
            </a:p>
            <a:p>
              <a:pPr algn="r"/>
              <a:r>
                <a:rPr lang="en-US" sz="1200" dirty="0" smtClean="0">
                  <a:solidFill>
                    <a:schemeClr val="bg1"/>
                  </a:solidFill>
                  <a:latin typeface="Franklin Gothic Medium" panose="020B0603020102020204" pitchFamily="34" charset="0"/>
                </a:rPr>
                <a:t>TOPDOWN 2014</a:t>
              </a:r>
            </a:p>
            <a:p>
              <a:pPr algn="r"/>
              <a:r>
                <a:rPr lang="en-US" sz="1200" dirty="0" smtClean="0">
                  <a:solidFill>
                    <a:schemeClr val="bg1"/>
                  </a:solidFill>
                  <a:latin typeface="Franklin Gothic Medium" panose="020B0603020102020204" pitchFamily="34" charset="0"/>
                </a:rPr>
                <a:t>SONGNEX 2015</a:t>
              </a:r>
              <a:endParaRPr lang="en-US" sz="1200" dirty="0">
                <a:solidFill>
                  <a:schemeClr val="bg1"/>
                </a:solidFill>
                <a:latin typeface="Franklin Gothic Medium" panose="020B0603020102020204" pitchFamily="34" charset="0"/>
              </a:endParaRPr>
            </a:p>
          </p:txBody>
        </p:sp>
      </p:grpSp>
    </p:spTree>
    <p:extLst>
      <p:ext uri="{BB962C8B-B14F-4D97-AF65-F5344CB8AC3E}">
        <p14:creationId xmlns:p14="http://schemas.microsoft.com/office/powerpoint/2010/main" val="3456106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sp>
        <p:nvSpPr>
          <p:cNvPr id="25" name="TextBox 24"/>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characterize VOC emissions and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hydrocarbon fluxes</a:t>
            </a: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pic>
        <p:nvPicPr>
          <p:cNvPr id="40" name="Picture 3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 y="1345715"/>
            <a:ext cx="5181600" cy="5181600"/>
          </a:xfrm>
          <a:prstGeom prst="rect">
            <a:avLst/>
          </a:prstGeom>
          <a:effectLst/>
        </p:spPr>
      </p:pic>
      <p:sp>
        <p:nvSpPr>
          <p:cNvPr id="41" name="TextBox 40"/>
          <p:cNvSpPr txBox="1"/>
          <p:nvPr/>
        </p:nvSpPr>
        <p:spPr>
          <a:xfrm>
            <a:off x="5791200" y="1437798"/>
            <a:ext cx="6186801" cy="1518431"/>
          </a:xfrm>
          <a:prstGeom prst="rect">
            <a:avLst/>
          </a:prstGeom>
        </p:spPr>
        <p:txBody>
          <a:bodyPr>
            <a:noAutofit/>
          </a:bodyPr>
          <a:lstStyle>
            <a:defPPr>
              <a:defRPr lang="en-US"/>
            </a:defPPr>
            <a:lvl1pPr marL="342900" indent="-342900">
              <a:spcBef>
                <a:spcPct val="20000"/>
              </a:spcBef>
              <a:buFont typeface="Arial"/>
              <a:buChar char="•"/>
              <a:defRPr sz="2000"/>
            </a:lvl1pPr>
            <a:lvl2pPr marL="742950" indent="-285750">
              <a:spcBef>
                <a:spcPct val="20000"/>
              </a:spcBef>
              <a:buFont typeface="Arial"/>
              <a:buChar char="–"/>
              <a:defRPr sz="2800"/>
            </a:lvl2pPr>
            <a:lvl3pPr marL="1143000" indent="-228600">
              <a:spcBef>
                <a:spcPct val="20000"/>
              </a:spcBef>
              <a:buFont typeface="Arial"/>
              <a:buChar char="•"/>
              <a:defRPr sz="2400"/>
            </a:lvl3pPr>
            <a:lvl4pPr marL="1600200" indent="-228600">
              <a:spcBef>
                <a:spcPct val="20000"/>
              </a:spcBef>
              <a:buFont typeface="Arial"/>
              <a:buChar char="–"/>
              <a:defRPr sz="2000"/>
            </a:lvl4pPr>
            <a:lvl5pPr marL="2057400" indent="-228600">
              <a:spcBef>
                <a:spcPct val="20000"/>
              </a:spcBef>
              <a:buFont typeface="Arial"/>
              <a:buChar char="»"/>
              <a:defRPr sz="2000"/>
            </a:lvl5pPr>
            <a:lvl6pPr marL="2514600" indent="-228600">
              <a:spcBef>
                <a:spcPct val="20000"/>
              </a:spcBef>
              <a:buFont typeface="Arial"/>
              <a:buChar char="•"/>
              <a:defRPr sz="2000"/>
            </a:lvl6pPr>
            <a:lvl7pPr marL="2971800" indent="-228600">
              <a:spcBef>
                <a:spcPct val="20000"/>
              </a:spcBef>
              <a:buFont typeface="Arial"/>
              <a:buChar char="•"/>
              <a:defRPr sz="2000"/>
            </a:lvl7pPr>
            <a:lvl8pPr marL="3429000" indent="-228600">
              <a:spcBef>
                <a:spcPct val="20000"/>
              </a:spcBef>
              <a:buFont typeface="Arial"/>
              <a:buChar char="•"/>
              <a:defRPr sz="2000"/>
            </a:lvl8pPr>
            <a:lvl9pPr marL="3886200" indent="-228600">
              <a:spcBef>
                <a:spcPct val="20000"/>
              </a:spcBef>
              <a:buFont typeface="Arial"/>
              <a:buChar char="•"/>
              <a:defRPr sz="2000"/>
            </a:lvl9pPr>
          </a:lstStyle>
          <a:p>
            <a:pPr defTabSz="457200"/>
            <a:r>
              <a:rPr lang="en-US" sz="1800" dirty="0">
                <a:solidFill>
                  <a:schemeClr val="accent6">
                    <a:lumMod val="75000"/>
                  </a:schemeClr>
                </a:solidFill>
                <a:latin typeface="Franklin Gothic Medium" panose="020B0603020102020204" pitchFamily="34" charset="0"/>
              </a:rPr>
              <a:t>Emissions do not simply scale with production</a:t>
            </a:r>
          </a:p>
          <a:p>
            <a:pPr defTabSz="457200"/>
            <a:r>
              <a:rPr lang="en-US" sz="1800" dirty="0" smtClean="0">
                <a:solidFill>
                  <a:schemeClr val="accent6">
                    <a:lumMod val="75000"/>
                  </a:schemeClr>
                </a:solidFill>
                <a:latin typeface="Franklin Gothic Medium" panose="020B0603020102020204" pitchFamily="34" charset="0"/>
              </a:rPr>
              <a:t>Variability in emissions from</a:t>
            </a:r>
            <a:r>
              <a:rPr lang="en-US" sz="1800" dirty="0">
                <a:solidFill>
                  <a:schemeClr val="accent6">
                    <a:lumMod val="75000"/>
                  </a:schemeClr>
                </a:solidFill>
                <a:latin typeface="Franklin Gothic Medium" panose="020B0603020102020204" pitchFamily="34" charset="0"/>
              </a:rPr>
              <a:t>: </a:t>
            </a:r>
            <a:r>
              <a:rPr lang="en-US" sz="1800" dirty="0" smtClean="0">
                <a:solidFill>
                  <a:schemeClr val="accent6">
                    <a:lumMod val="75000"/>
                  </a:schemeClr>
                </a:solidFill>
                <a:latin typeface="Franklin Gothic Medium" panose="020B0603020102020204" pitchFamily="34" charset="0"/>
              </a:rPr>
              <a:t>raw gas/oil </a:t>
            </a:r>
            <a:r>
              <a:rPr lang="en-US" sz="1800" dirty="0">
                <a:solidFill>
                  <a:schemeClr val="accent6">
                    <a:lumMod val="75000"/>
                  </a:schemeClr>
                </a:solidFill>
                <a:latin typeface="Franklin Gothic Medium" panose="020B0603020102020204" pitchFamily="34" charset="0"/>
              </a:rPr>
              <a:t>composition, </a:t>
            </a:r>
            <a:r>
              <a:rPr lang="en-US" sz="1800" dirty="0" smtClean="0">
                <a:solidFill>
                  <a:schemeClr val="accent6">
                    <a:lumMod val="75000"/>
                  </a:schemeClr>
                </a:solidFill>
                <a:latin typeface="Franklin Gothic Medium" panose="020B0603020102020204" pitchFamily="34" charset="0"/>
              </a:rPr>
              <a:t>local regulation</a:t>
            </a:r>
            <a:r>
              <a:rPr lang="en-US" sz="1800" dirty="0">
                <a:solidFill>
                  <a:schemeClr val="accent6">
                    <a:lumMod val="75000"/>
                  </a:schemeClr>
                </a:solidFill>
                <a:latin typeface="Franklin Gothic Medium" panose="020B0603020102020204" pitchFamily="34" charset="0"/>
              </a:rPr>
              <a:t>, well age, </a:t>
            </a:r>
            <a:r>
              <a:rPr lang="en-US" sz="1800" dirty="0" smtClean="0">
                <a:solidFill>
                  <a:schemeClr val="accent6">
                    <a:lumMod val="75000"/>
                  </a:schemeClr>
                </a:solidFill>
                <a:latin typeface="Franklin Gothic Medium" panose="020B0603020102020204" pitchFamily="34" charset="0"/>
              </a:rPr>
              <a:t>industry practices, </a:t>
            </a:r>
            <a:r>
              <a:rPr lang="is-IS" sz="1800" dirty="0" smtClean="0">
                <a:solidFill>
                  <a:schemeClr val="accent6">
                    <a:lumMod val="75000"/>
                  </a:schemeClr>
                </a:solidFill>
                <a:latin typeface="Franklin Gothic Medium" panose="020B0603020102020204" pitchFamily="34" charset="0"/>
              </a:rPr>
              <a:t>etc.</a:t>
            </a:r>
            <a:endParaRPr lang="en-US" sz="1800" dirty="0">
              <a:solidFill>
                <a:schemeClr val="accent6">
                  <a:lumMod val="75000"/>
                </a:schemeClr>
              </a:solidFill>
              <a:latin typeface="Franklin Gothic Medium" panose="020B0603020102020204" pitchFamily="34" charset="0"/>
            </a:endParaRPr>
          </a:p>
          <a:p>
            <a:pPr defTabSz="457200"/>
            <a:r>
              <a:rPr lang="en-US" sz="1800" dirty="0" smtClean="0">
                <a:solidFill>
                  <a:schemeClr val="accent6">
                    <a:lumMod val="75000"/>
                  </a:schemeClr>
                </a:solidFill>
                <a:latin typeface="Franklin Gothic Medium" panose="020B0603020102020204" pitchFamily="34" charset="0"/>
              </a:rPr>
              <a:t>SONGNEX CH</a:t>
            </a:r>
            <a:r>
              <a:rPr lang="en-US" sz="1800" baseline="-25000" dirty="0" smtClean="0">
                <a:solidFill>
                  <a:schemeClr val="accent6">
                    <a:lumMod val="75000"/>
                  </a:schemeClr>
                </a:solidFill>
                <a:latin typeface="Franklin Gothic Medium" panose="020B0603020102020204" pitchFamily="34" charset="0"/>
              </a:rPr>
              <a:t>4</a:t>
            </a:r>
            <a:r>
              <a:rPr lang="en-US" sz="1800" dirty="0" smtClean="0">
                <a:solidFill>
                  <a:schemeClr val="accent6">
                    <a:lumMod val="75000"/>
                  </a:schemeClr>
                </a:solidFill>
                <a:latin typeface="Franklin Gothic Medium" panose="020B0603020102020204" pitchFamily="34" charset="0"/>
              </a:rPr>
              <a:t> and </a:t>
            </a:r>
            <a:r>
              <a:rPr lang="en-US" sz="1800" dirty="0">
                <a:solidFill>
                  <a:schemeClr val="accent6">
                    <a:lumMod val="75000"/>
                  </a:schemeClr>
                </a:solidFill>
                <a:latin typeface="Franklin Gothic Medium" panose="020B0603020102020204" pitchFamily="34" charset="0"/>
              </a:rPr>
              <a:t>VOC emissions data forthcoming</a:t>
            </a:r>
          </a:p>
        </p:txBody>
      </p:sp>
      <p:sp>
        <p:nvSpPr>
          <p:cNvPr id="12" name="TextBox 11"/>
          <p:cNvSpPr txBox="1"/>
          <p:nvPr/>
        </p:nvSpPr>
        <p:spPr>
          <a:xfrm>
            <a:off x="1371600" y="1083270"/>
            <a:ext cx="3962400" cy="369332"/>
          </a:xfrm>
          <a:prstGeom prst="rect">
            <a:avLst/>
          </a:prstGeom>
          <a:noFill/>
        </p:spPr>
        <p:txBody>
          <a:bodyPr wrap="square" rtlCol="0">
            <a:spAutoFit/>
          </a:bodyPr>
          <a:lstStyle/>
          <a:p>
            <a:pPr algn="ctr"/>
            <a:r>
              <a:rPr lang="en-US" dirty="0" smtClean="0">
                <a:solidFill>
                  <a:schemeClr val="bg1">
                    <a:lumMod val="85000"/>
                    <a:lumOff val="15000"/>
                  </a:schemeClr>
                </a:solidFill>
                <a:latin typeface="Franklin Gothic Medium" panose="020B0603020102020204" pitchFamily="34" charset="0"/>
              </a:rPr>
              <a:t>Basin-wide methane emission rates</a:t>
            </a:r>
            <a:endParaRPr lang="en-US" dirty="0">
              <a:solidFill>
                <a:schemeClr val="bg1">
                  <a:lumMod val="85000"/>
                  <a:lumOff val="15000"/>
                </a:schemeClr>
              </a:solidFill>
              <a:latin typeface="Franklin Gothic Medium" panose="020B0603020102020204" pitchFamily="34" charset="0"/>
            </a:endParaRPr>
          </a:p>
        </p:txBody>
      </p:sp>
      <p:grpSp>
        <p:nvGrpSpPr>
          <p:cNvPr id="46" name="Group 45"/>
          <p:cNvGrpSpPr/>
          <p:nvPr/>
        </p:nvGrpSpPr>
        <p:grpSpPr>
          <a:xfrm>
            <a:off x="5791200" y="3048000"/>
            <a:ext cx="6172200" cy="3581400"/>
            <a:chOff x="5791200" y="3048000"/>
            <a:chExt cx="6172200" cy="3581400"/>
          </a:xfrm>
        </p:grpSpPr>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3989650"/>
              <a:ext cx="3429000" cy="2336800"/>
            </a:xfrm>
            <a:prstGeom prst="rect">
              <a:avLst/>
            </a:prstGeom>
          </p:spPr>
        </p:pic>
        <p:sp>
          <p:nvSpPr>
            <p:cNvPr id="28" name="TextBox 27"/>
            <p:cNvSpPr txBox="1"/>
            <p:nvPr/>
          </p:nvSpPr>
          <p:spPr>
            <a:xfrm>
              <a:off x="6727786" y="4648200"/>
              <a:ext cx="1358043" cy="738664"/>
            </a:xfrm>
            <a:prstGeom prst="rect">
              <a:avLst/>
            </a:prstGeom>
            <a:noFill/>
          </p:spPr>
          <p:txBody>
            <a:bodyPr wrap="square" rtlCol="0">
              <a:spAutoFit/>
            </a:bodyPr>
            <a:lstStyle/>
            <a:p>
              <a:pPr defTabSz="457200"/>
              <a:r>
                <a:rPr lang="en-US" sz="1050" dirty="0">
                  <a:solidFill>
                    <a:prstClr val="black"/>
                  </a:solidFill>
                  <a:latin typeface="Calibri"/>
                </a:rPr>
                <a:t>2 flights, </a:t>
              </a:r>
            </a:p>
            <a:p>
              <a:pPr defTabSz="457200"/>
              <a:r>
                <a:rPr lang="en-US" sz="1050" dirty="0">
                  <a:solidFill>
                    <a:prstClr val="black"/>
                  </a:solidFill>
                  <a:latin typeface="Calibri"/>
                </a:rPr>
                <a:t>May 2012</a:t>
              </a:r>
            </a:p>
            <a:p>
              <a:pPr defTabSz="457200"/>
              <a:r>
                <a:rPr lang="en-US" sz="1050" b="1" i="1" dirty="0" err="1">
                  <a:solidFill>
                    <a:prstClr val="black"/>
                  </a:solidFill>
                  <a:latin typeface="Calibri"/>
                </a:rPr>
                <a:t>Pétron</a:t>
              </a:r>
              <a:r>
                <a:rPr lang="en-US" sz="1050" b="1" i="1" dirty="0">
                  <a:solidFill>
                    <a:prstClr val="black"/>
                  </a:solidFill>
                  <a:latin typeface="Calibri"/>
                </a:rPr>
                <a:t> et al.,</a:t>
              </a:r>
            </a:p>
            <a:p>
              <a:pPr defTabSz="457200"/>
              <a:r>
                <a:rPr lang="en-US" sz="1050" b="1" dirty="0">
                  <a:solidFill>
                    <a:prstClr val="black"/>
                  </a:solidFill>
                  <a:latin typeface="Calibri"/>
                </a:rPr>
                <a:t>(2014)</a:t>
              </a:r>
            </a:p>
          </p:txBody>
        </p:sp>
        <p:sp>
          <p:nvSpPr>
            <p:cNvPr id="30" name="TextBox 29"/>
            <p:cNvSpPr txBox="1"/>
            <p:nvPr/>
          </p:nvSpPr>
          <p:spPr>
            <a:xfrm>
              <a:off x="6248400" y="3603630"/>
              <a:ext cx="1934621" cy="461665"/>
            </a:xfrm>
            <a:prstGeom prst="rect">
              <a:avLst/>
            </a:prstGeom>
            <a:noFill/>
            <a:scene3d>
              <a:camera prst="orthographicFront">
                <a:rot lat="0" lon="0" rev="0"/>
              </a:camera>
              <a:lightRig rig="threePt" dir="t"/>
            </a:scene3d>
          </p:spPr>
          <p:txBody>
            <a:bodyPr wrap="square" rtlCol="0">
              <a:spAutoFit/>
            </a:bodyPr>
            <a:lstStyle/>
            <a:p>
              <a:pPr algn="r" defTabSz="457200"/>
              <a:r>
                <a:rPr lang="en-US" sz="1200" dirty="0" smtClean="0">
                  <a:solidFill>
                    <a:prstClr val="black"/>
                  </a:solidFill>
                  <a:latin typeface="Calibri"/>
                </a:rPr>
                <a:t>FRAPPÉ/DISCOVER-AQ</a:t>
              </a:r>
              <a:endParaRPr lang="en-US" sz="1200" dirty="0">
                <a:solidFill>
                  <a:prstClr val="black"/>
                </a:solidFill>
                <a:latin typeface="Calibri"/>
              </a:endParaRPr>
            </a:p>
            <a:p>
              <a:pPr algn="r" defTabSz="457200"/>
              <a:r>
                <a:rPr lang="en-US" sz="1200" dirty="0">
                  <a:solidFill>
                    <a:prstClr val="black"/>
                  </a:solidFill>
                  <a:latin typeface="Calibri"/>
                </a:rPr>
                <a:t>field studies</a:t>
              </a:r>
            </a:p>
          </p:txBody>
        </p:sp>
        <p:sp>
          <p:nvSpPr>
            <p:cNvPr id="31" name="TextBox 30"/>
            <p:cNvSpPr txBox="1"/>
            <p:nvPr/>
          </p:nvSpPr>
          <p:spPr>
            <a:xfrm>
              <a:off x="8515004" y="3603630"/>
              <a:ext cx="2659100" cy="461665"/>
            </a:xfrm>
            <a:prstGeom prst="rect">
              <a:avLst/>
            </a:prstGeom>
            <a:noFill/>
          </p:spPr>
          <p:txBody>
            <a:bodyPr wrap="square" rtlCol="0">
              <a:spAutoFit/>
            </a:bodyPr>
            <a:lstStyle/>
            <a:p>
              <a:pPr defTabSz="457200"/>
              <a:r>
                <a:rPr lang="en-US" sz="1200" dirty="0">
                  <a:solidFill>
                    <a:srgbClr val="FF0000"/>
                  </a:solidFill>
                  <a:latin typeface="Calibri"/>
                </a:rPr>
                <a:t>Colo. regs. to reduce CH</a:t>
              </a:r>
              <a:r>
                <a:rPr lang="en-US" sz="1200" baseline="-25000" dirty="0">
                  <a:solidFill>
                    <a:srgbClr val="FF0000"/>
                  </a:solidFill>
                  <a:latin typeface="Calibri"/>
                </a:rPr>
                <a:t>4</a:t>
              </a:r>
              <a:r>
                <a:rPr lang="en-US" sz="1200" dirty="0">
                  <a:solidFill>
                    <a:srgbClr val="FF0000"/>
                  </a:solidFill>
                  <a:latin typeface="Calibri"/>
                </a:rPr>
                <a:t> &amp; C</a:t>
              </a:r>
              <a:r>
                <a:rPr lang="en-US" sz="1200" baseline="-25000" dirty="0">
                  <a:solidFill>
                    <a:srgbClr val="FF0000"/>
                  </a:solidFill>
                  <a:latin typeface="Calibri"/>
                </a:rPr>
                <a:t>2</a:t>
              </a:r>
              <a:r>
                <a:rPr lang="en-US" sz="1200" dirty="0">
                  <a:solidFill>
                    <a:srgbClr val="FF0000"/>
                  </a:solidFill>
                  <a:latin typeface="Calibri"/>
                </a:rPr>
                <a:t>H</a:t>
              </a:r>
              <a:r>
                <a:rPr lang="en-US" sz="1200" baseline="-25000" dirty="0">
                  <a:solidFill>
                    <a:srgbClr val="FF0000"/>
                  </a:solidFill>
                  <a:latin typeface="Calibri"/>
                </a:rPr>
                <a:t>6</a:t>
              </a:r>
              <a:r>
                <a:rPr lang="en-US" sz="1200" dirty="0">
                  <a:solidFill>
                    <a:srgbClr val="FF0000"/>
                  </a:solidFill>
                  <a:latin typeface="Calibri"/>
                </a:rPr>
                <a:t> </a:t>
              </a:r>
              <a:endParaRPr lang="en-US" sz="1200" dirty="0" smtClean="0">
                <a:solidFill>
                  <a:srgbClr val="FF0000"/>
                </a:solidFill>
                <a:latin typeface="Calibri"/>
              </a:endParaRPr>
            </a:p>
            <a:p>
              <a:pPr defTabSz="457200"/>
              <a:r>
                <a:rPr lang="en-US" sz="1200" dirty="0" smtClean="0">
                  <a:solidFill>
                    <a:srgbClr val="FF0000"/>
                  </a:solidFill>
                  <a:latin typeface="Calibri"/>
                </a:rPr>
                <a:t>emissions take </a:t>
              </a:r>
              <a:r>
                <a:rPr lang="en-US" sz="1200" dirty="0">
                  <a:solidFill>
                    <a:srgbClr val="FF0000"/>
                  </a:solidFill>
                  <a:latin typeface="Calibri"/>
                </a:rPr>
                <a:t>effect</a:t>
              </a:r>
            </a:p>
          </p:txBody>
        </p:sp>
        <p:cxnSp>
          <p:nvCxnSpPr>
            <p:cNvPr id="32" name="Straight Arrow Connector 31"/>
            <p:cNvCxnSpPr/>
            <p:nvPr/>
          </p:nvCxnSpPr>
          <p:spPr>
            <a:xfrm>
              <a:off x="8468904" y="3655935"/>
              <a:ext cx="0" cy="457200"/>
            </a:xfrm>
            <a:prstGeom prst="straightConnector1">
              <a:avLst/>
            </a:prstGeom>
            <a:noFill/>
            <a:ln w="25400" cap="flat" cmpd="sng" algn="ctr">
              <a:solidFill>
                <a:srgbClr val="FF0000"/>
              </a:solidFill>
              <a:prstDash val="solid"/>
              <a:tailEnd type="arrow"/>
            </a:ln>
            <a:effectLst>
              <a:outerShdw blurRad="40000" dist="20000" dir="5400000" rotWithShape="0">
                <a:srgbClr val="000000">
                  <a:alpha val="38000"/>
                </a:srgbClr>
              </a:outerShdw>
            </a:effectLst>
          </p:spPr>
        </p:cxnSp>
        <p:cxnSp>
          <p:nvCxnSpPr>
            <p:cNvPr id="33" name="Straight Arrow Connector 32"/>
            <p:cNvCxnSpPr/>
            <p:nvPr/>
          </p:nvCxnSpPr>
          <p:spPr>
            <a:xfrm>
              <a:off x="8233605" y="3655935"/>
              <a:ext cx="0" cy="457200"/>
            </a:xfrm>
            <a:prstGeom prst="straightConnector1">
              <a:avLst/>
            </a:prstGeom>
            <a:noFill/>
            <a:ln w="25400" cap="flat" cmpd="sng" algn="ctr">
              <a:solidFill>
                <a:sysClr val="windowText" lastClr="000000"/>
              </a:solidFill>
              <a:prstDash val="solid"/>
              <a:tailEnd type="arrow"/>
            </a:ln>
            <a:effectLst>
              <a:outerShdw blurRad="40000" dist="20000" dir="5400000" rotWithShape="0">
                <a:srgbClr val="000000">
                  <a:alpha val="38000"/>
                </a:srgbClr>
              </a:outerShdw>
            </a:effectLst>
          </p:spPr>
        </p:cxnSp>
        <p:sp>
          <p:nvSpPr>
            <p:cNvPr id="39" name="Rectangle 38"/>
            <p:cNvSpPr/>
            <p:nvPr/>
          </p:nvSpPr>
          <p:spPr>
            <a:xfrm>
              <a:off x="9301637" y="6290846"/>
              <a:ext cx="2635401"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Peischl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42" name="Rectangle 41"/>
            <p:cNvSpPr/>
            <p:nvPr/>
          </p:nvSpPr>
          <p:spPr>
            <a:xfrm>
              <a:off x="5791200" y="3048000"/>
              <a:ext cx="6172200" cy="3581400"/>
            </a:xfrm>
            <a:prstGeom prst="rect">
              <a:avLst/>
            </a:prstGeom>
            <a:noFill/>
            <a:ln>
              <a:solidFill>
                <a:schemeClr val="tx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870334" y="3136600"/>
              <a:ext cx="6093066" cy="369332"/>
            </a:xfrm>
            <a:prstGeom prst="rect">
              <a:avLst/>
            </a:prstGeom>
            <a:noFill/>
          </p:spPr>
          <p:txBody>
            <a:bodyPr wrap="square" rtlCol="0">
              <a:spAutoFit/>
            </a:bodyPr>
            <a:lstStyle/>
            <a:p>
              <a:r>
                <a:rPr lang="en-US" dirty="0" smtClean="0">
                  <a:solidFill>
                    <a:schemeClr val="bg1">
                      <a:lumMod val="50000"/>
                      <a:lumOff val="50000"/>
                    </a:schemeClr>
                  </a:solidFill>
                  <a:latin typeface="Franklin Gothic Medium" panose="020B0603020102020204" pitchFamily="34" charset="0"/>
                </a:rPr>
                <a:t>Preliminary results from SONGNEX for Den.-Jules. Basin</a:t>
              </a:r>
              <a:endParaRPr lang="en-US" dirty="0">
                <a:solidFill>
                  <a:schemeClr val="bg1">
                    <a:lumMod val="50000"/>
                    <a:lumOff val="50000"/>
                  </a:schemeClr>
                </a:solidFill>
                <a:latin typeface="Franklin Gothic Medium" panose="020B0603020102020204" pitchFamily="34" charset="0"/>
              </a:endParaRPr>
            </a:p>
          </p:txBody>
        </p:sp>
        <p:sp>
          <p:nvSpPr>
            <p:cNvPr id="44" name="TextBox 43"/>
            <p:cNvSpPr txBox="1"/>
            <p:nvPr/>
          </p:nvSpPr>
          <p:spPr>
            <a:xfrm>
              <a:off x="8935176" y="4800600"/>
              <a:ext cx="2875824" cy="1077218"/>
            </a:xfrm>
            <a:prstGeom prst="rect">
              <a:avLst/>
            </a:prstGeom>
            <a:solidFill>
              <a:schemeClr val="tx1">
                <a:lumMod val="85000"/>
              </a:schemeClr>
            </a:solidFill>
          </p:spPr>
          <p:txBody>
            <a:bodyPr wrap="square" rtlCol="0">
              <a:spAutoFit/>
            </a:bodyPr>
            <a:lstStyle/>
            <a:p>
              <a:pPr algn="ctr" defTabSz="457200"/>
              <a:r>
                <a:rPr lang="en-US" sz="1600" dirty="0">
                  <a:solidFill>
                    <a:schemeClr val="bg2"/>
                  </a:solidFill>
                  <a:latin typeface="Arial" panose="020B0604020202020204" pitchFamily="34" charset="0"/>
                  <a:cs typeface="Arial" panose="020B0604020202020204" pitchFamily="34" charset="0"/>
                </a:rPr>
                <a:t>CH</a:t>
              </a:r>
              <a:r>
                <a:rPr lang="en-US" sz="1600" baseline="-25000" dirty="0">
                  <a:solidFill>
                    <a:schemeClr val="bg2"/>
                  </a:solidFill>
                  <a:latin typeface="Arial" panose="020B0604020202020204" pitchFamily="34" charset="0"/>
                  <a:cs typeface="Arial" panose="020B0604020202020204" pitchFamily="34" charset="0"/>
                </a:rPr>
                <a:t>4</a:t>
              </a:r>
              <a:r>
                <a:rPr lang="en-US" sz="1600" dirty="0">
                  <a:solidFill>
                    <a:schemeClr val="bg2"/>
                  </a:solidFill>
                  <a:latin typeface="Arial" panose="020B0604020202020204" pitchFamily="34" charset="0"/>
                  <a:cs typeface="Arial" panose="020B0604020202020204" pitchFamily="34" charset="0"/>
                </a:rPr>
                <a:t> emissions from the </a:t>
              </a:r>
              <a:r>
                <a:rPr lang="en-US" sz="1600" b="1" dirty="0" smtClean="0">
                  <a:solidFill>
                    <a:schemeClr val="bg2"/>
                  </a:solidFill>
                  <a:latin typeface="Arial" panose="020B0604020202020204" pitchFamily="34" charset="0"/>
                  <a:cs typeface="Arial" panose="020B0604020202020204" pitchFamily="34" charset="0"/>
                </a:rPr>
                <a:t>DJB </a:t>
              </a:r>
              <a:r>
                <a:rPr lang="en-US" sz="1600" dirty="0" smtClean="0">
                  <a:solidFill>
                    <a:schemeClr val="bg2"/>
                  </a:solidFill>
                  <a:latin typeface="Arial" panose="020B0604020202020204" pitchFamily="34" charset="0"/>
                  <a:cs typeface="Arial" panose="020B0604020202020204" pitchFamily="34" charset="0"/>
                </a:rPr>
                <a:t>are </a:t>
              </a:r>
              <a:r>
                <a:rPr lang="en-US" sz="1600" i="1" dirty="0">
                  <a:solidFill>
                    <a:schemeClr val="bg2"/>
                  </a:solidFill>
                  <a:latin typeface="Arial" panose="020B0604020202020204" pitchFamily="34" charset="0"/>
                  <a:cs typeface="Arial" panose="020B0604020202020204" pitchFamily="34" charset="0"/>
                </a:rPr>
                <a:t>not significantly different </a:t>
              </a:r>
              <a:r>
                <a:rPr lang="en-US" sz="1600" dirty="0">
                  <a:solidFill>
                    <a:schemeClr val="bg2"/>
                  </a:solidFill>
                  <a:latin typeface="Arial" panose="020B0604020202020204" pitchFamily="34" charset="0"/>
                  <a:cs typeface="Arial" panose="020B0604020202020204" pitchFamily="34" charset="0"/>
                </a:rPr>
                <a:t>than</a:t>
              </a:r>
              <a:r>
                <a:rPr lang="en-US" sz="1600" i="1" dirty="0">
                  <a:solidFill>
                    <a:schemeClr val="bg2"/>
                  </a:solidFill>
                  <a:latin typeface="Arial" panose="020B0604020202020204" pitchFamily="34" charset="0"/>
                  <a:cs typeface="Arial" panose="020B0604020202020204" pitchFamily="34" charset="0"/>
                </a:rPr>
                <a:t> </a:t>
              </a:r>
              <a:r>
                <a:rPr lang="en-US" sz="1600" dirty="0">
                  <a:solidFill>
                    <a:schemeClr val="bg2"/>
                  </a:solidFill>
                  <a:latin typeface="Arial" panose="020B0604020202020204" pitchFamily="34" charset="0"/>
                  <a:cs typeface="Arial" panose="020B0604020202020204" pitchFamily="34" charset="0"/>
                </a:rPr>
                <a:t>found in a 2012 airborne </a:t>
              </a:r>
              <a:r>
                <a:rPr lang="en-US" sz="1600" dirty="0" smtClean="0">
                  <a:solidFill>
                    <a:schemeClr val="bg2"/>
                  </a:solidFill>
                  <a:latin typeface="Arial" panose="020B0604020202020204" pitchFamily="34" charset="0"/>
                  <a:cs typeface="Arial" panose="020B0604020202020204" pitchFamily="34" charset="0"/>
                </a:rPr>
                <a:t>study by Petron et al. [2014]</a:t>
              </a:r>
              <a:endParaRPr lang="en-US" sz="1600" dirty="0">
                <a:solidFill>
                  <a:schemeClr val="bg2"/>
                </a:solidFill>
                <a:latin typeface="Arial" panose="020B0604020202020204" pitchFamily="34" charset="0"/>
                <a:cs typeface="Arial" panose="020B0604020202020204" pitchFamily="34" charset="0"/>
              </a:endParaRPr>
            </a:p>
          </p:txBody>
        </p:sp>
      </p:grpSp>
      <p:sp>
        <p:nvSpPr>
          <p:cNvPr id="45" name="Rectangle 44"/>
          <p:cNvSpPr/>
          <p:nvPr/>
        </p:nvSpPr>
        <p:spPr>
          <a:xfrm>
            <a:off x="1821453" y="6523381"/>
            <a:ext cx="2598147" cy="276999"/>
          </a:xfrm>
          <a:prstGeom prst="rect">
            <a:avLst/>
          </a:prstGeom>
        </p:spPr>
        <p:txBody>
          <a:bodyPr wrap="none">
            <a:spAutoFit/>
          </a:bodyPr>
          <a:lstStyle/>
          <a:p>
            <a:pPr eaLnBrk="0" fontAlgn="base" hangingPunct="0">
              <a:spcBef>
                <a:spcPct val="0"/>
              </a:spcBef>
              <a:spcAft>
                <a:spcPct val="0"/>
              </a:spcAft>
            </a:pPr>
            <a:r>
              <a:rPr lang="en-US" sz="1200" dirty="0" smtClean="0">
                <a:solidFill>
                  <a:schemeClr val="bg1">
                    <a:lumMod val="50000"/>
                    <a:lumOff val="50000"/>
                  </a:schemeClr>
                </a:solidFill>
                <a:latin typeface="Franklin Gothic Medium" panose="020B0603020102020204" pitchFamily="34" charset="0"/>
                <a:ea typeface="ＭＳ Ｐゴシック" charset="0"/>
              </a:rPr>
              <a:t>Figure from Peischl et al. (</a:t>
            </a:r>
            <a:r>
              <a:rPr lang="en-US" sz="1200" b="1" dirty="0" smtClean="0">
                <a:solidFill>
                  <a:schemeClr val="bg1">
                    <a:lumMod val="50000"/>
                    <a:lumOff val="50000"/>
                  </a:schemeClr>
                </a:solidFill>
                <a:latin typeface="Franklin Gothic Medium" panose="020B0603020102020204" pitchFamily="34" charset="0"/>
                <a:ea typeface="ＭＳ Ｐゴシック" charset="0"/>
              </a:rPr>
              <a:t>2015</a:t>
            </a:r>
            <a:r>
              <a:rPr lang="en-US" sz="1200" dirty="0" smtClean="0">
                <a:solidFill>
                  <a:schemeClr val="bg1">
                    <a:lumMod val="50000"/>
                    <a:lumOff val="50000"/>
                  </a:schemeClr>
                </a:solidFill>
                <a:latin typeface="Franklin Gothic Medium" panose="020B0603020102020204" pitchFamily="34" charset="0"/>
                <a:ea typeface="ＭＳ Ｐゴシック" charset="0"/>
              </a:rPr>
              <a:t>) </a:t>
            </a:r>
            <a:r>
              <a:rPr lang="en-US" sz="1200" i="1" dirty="0" smtClean="0">
                <a:solidFill>
                  <a:schemeClr val="bg1">
                    <a:lumMod val="50000"/>
                    <a:lumOff val="50000"/>
                  </a:schemeClr>
                </a:solidFill>
                <a:latin typeface="Franklin Gothic Medium" panose="020B0603020102020204" pitchFamily="34" charset="0"/>
                <a:ea typeface="ＭＳ Ｐゴシック" charset="0"/>
              </a:rPr>
              <a:t>JGR</a:t>
            </a:r>
            <a:endParaRPr lang="en-US" sz="1200" i="1" dirty="0">
              <a:solidFill>
                <a:schemeClr val="bg1">
                  <a:lumMod val="50000"/>
                  <a:lumOff val="50000"/>
                </a:schemeClr>
              </a:solidFill>
              <a:latin typeface="Franklin Gothic Medium" panose="020B0603020102020204" pitchFamily="34" charset="0"/>
              <a:ea typeface="ＭＳ Ｐゴシック" charset="0"/>
            </a:endParaRPr>
          </a:p>
        </p:txBody>
      </p:sp>
    </p:spTree>
    <p:extLst>
      <p:ext uri="{BB962C8B-B14F-4D97-AF65-F5344CB8AC3E}">
        <p14:creationId xmlns:p14="http://schemas.microsoft.com/office/powerpoint/2010/main" val="3114254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519" y="2120544"/>
            <a:ext cx="6037676" cy="4098468"/>
          </a:xfrm>
          <a:prstGeom prst="rect">
            <a:avLst/>
          </a:prstGeom>
        </p:spPr>
      </p:pic>
      <p:sp>
        <p:nvSpPr>
          <p:cNvPr id="8" name="Rectangle 7"/>
          <p:cNvSpPr/>
          <p:nvPr/>
        </p:nvSpPr>
        <p:spPr>
          <a:xfrm>
            <a:off x="3425786" y="2093033"/>
            <a:ext cx="2716321" cy="338554"/>
          </a:xfrm>
          <a:prstGeom prst="rect">
            <a:avLst/>
          </a:prstGeom>
        </p:spPr>
        <p:txBody>
          <a:bodyPr wrap="none">
            <a:spAutoFit/>
          </a:bodyPr>
          <a:lstStyle/>
          <a:p>
            <a:pPr algn="r" eaLnBrk="0" fontAlgn="base" hangingPunct="0">
              <a:spcBef>
                <a:spcPct val="0"/>
              </a:spcBef>
              <a:spcAft>
                <a:spcPct val="0"/>
              </a:spcAft>
            </a:pPr>
            <a:r>
              <a:rPr lang="en-US" sz="1600" dirty="0" err="1" smtClean="0">
                <a:solidFill>
                  <a:schemeClr val="bg1">
                    <a:lumMod val="50000"/>
                    <a:lumOff val="50000"/>
                  </a:schemeClr>
                </a:solidFill>
                <a:latin typeface="Franklin Gothic Medium" panose="020B0603020102020204" pitchFamily="34" charset="0"/>
                <a:ea typeface="ＭＳ Ｐゴシック" charset="0"/>
              </a:rPr>
              <a:t>McKeen</a:t>
            </a:r>
            <a:r>
              <a:rPr lang="en-US" sz="1600" dirty="0" smtClean="0">
                <a:solidFill>
                  <a:schemeClr val="bg1">
                    <a:lumMod val="50000"/>
                    <a:lumOff val="50000"/>
                  </a:schemeClr>
                </a:solidFill>
                <a:latin typeface="Franklin Gothic Medium" panose="020B0603020102020204" pitchFamily="34" charset="0"/>
                <a:ea typeface="ＭＳ Ｐゴシック" charset="0"/>
              </a:rPr>
              <a:t>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3" name="Rectangle 2"/>
          <p:cNvSpPr/>
          <p:nvPr/>
        </p:nvSpPr>
        <p:spPr>
          <a:xfrm>
            <a:off x="561147" y="6504801"/>
            <a:ext cx="5915853" cy="276999"/>
          </a:xfrm>
          <a:prstGeom prst="rect">
            <a:avLst/>
          </a:prstGeom>
        </p:spPr>
        <p:txBody>
          <a:bodyPr wrap="square">
            <a:spAutoFit/>
          </a:bodyPr>
          <a:lstStyle/>
          <a:p>
            <a:r>
              <a:rPr lang="en-US" sz="1200" dirty="0" smtClean="0">
                <a:solidFill>
                  <a:schemeClr val="tx1">
                    <a:lumMod val="65000"/>
                  </a:schemeClr>
                </a:solidFill>
                <a:latin typeface="Arial" panose="020B0604020202020204" pitchFamily="34" charset="0"/>
                <a:cs typeface="Arial" panose="020B0604020202020204" pitchFamily="34" charset="0"/>
              </a:rPr>
              <a:t>www.epa.gov/air-emissions-inventories/2011-national-emissions-inventory-nei-data</a:t>
            </a:r>
            <a:endParaRPr lang="en-US" sz="1200" dirty="0">
              <a:solidFill>
                <a:schemeClr val="tx1">
                  <a:lumMod val="65000"/>
                </a:schemeClr>
              </a:solidFill>
              <a:latin typeface="Arial" panose="020B0604020202020204" pitchFamily="34" charset="0"/>
              <a:cs typeface="Arial" panose="020B0604020202020204" pitchFamily="34" charset="0"/>
            </a:endParaRPr>
          </a:p>
        </p:txBody>
      </p:sp>
      <p:pic>
        <p:nvPicPr>
          <p:cNvPr id="10" name="Picture 9"/>
          <p:cNvPicPr>
            <a:picLocks noChangeAspect="1"/>
          </p:cNvPicPr>
          <p:nvPr/>
        </p:nvPicPr>
        <p:blipFill rotWithShape="1">
          <a:blip r:embed="rId4"/>
          <a:srcRect l="24583" t="24074" r="24584" b="6296"/>
          <a:stretch/>
        </p:blipFill>
        <p:spPr>
          <a:xfrm>
            <a:off x="6605967" y="2431587"/>
            <a:ext cx="5052633" cy="3893013"/>
          </a:xfrm>
          <a:prstGeom prst="rect">
            <a:avLst/>
          </a:prstGeom>
        </p:spPr>
      </p:pic>
      <p:sp>
        <p:nvSpPr>
          <p:cNvPr id="11" name="Rectangle 10"/>
          <p:cNvSpPr/>
          <p:nvPr/>
        </p:nvSpPr>
        <p:spPr>
          <a:xfrm>
            <a:off x="8820258" y="2078623"/>
            <a:ext cx="2838342" cy="338554"/>
          </a:xfrm>
          <a:prstGeom prst="rect">
            <a:avLst/>
          </a:prstGeom>
        </p:spPr>
        <p:txBody>
          <a:bodyPr wrap="none">
            <a:spAutoFit/>
          </a:bodyPr>
          <a:lstStyle/>
          <a:p>
            <a:pPr algn="r" eaLnBrk="0" fontAlgn="base" hangingPunct="0">
              <a:spcBef>
                <a:spcPct val="0"/>
              </a:spcBef>
              <a:spcAft>
                <a:spcPct val="0"/>
              </a:spcAft>
            </a:pPr>
            <a:r>
              <a:rPr lang="en-US" sz="1600" dirty="0" err="1" smtClean="0">
                <a:solidFill>
                  <a:schemeClr val="bg1">
                    <a:lumMod val="50000"/>
                    <a:lumOff val="50000"/>
                  </a:schemeClr>
                </a:solidFill>
                <a:latin typeface="Franklin Gothic Medium" panose="020B0603020102020204" pitchFamily="34" charset="0"/>
                <a:ea typeface="ＭＳ Ｐゴシック" charset="0"/>
              </a:rPr>
              <a:t>Ahmadov</a:t>
            </a:r>
            <a:r>
              <a:rPr lang="en-US" sz="1600" dirty="0" smtClean="0">
                <a:solidFill>
                  <a:schemeClr val="bg1">
                    <a:lumMod val="50000"/>
                    <a:lumOff val="50000"/>
                  </a:schemeClr>
                </a:solidFill>
                <a:latin typeface="Franklin Gothic Medium" panose="020B0603020102020204" pitchFamily="34" charset="0"/>
                <a:ea typeface="ＭＳ Ｐゴシック" charset="0"/>
              </a:rPr>
              <a:t> et </a:t>
            </a:r>
            <a:r>
              <a:rPr lang="en-US" sz="1600" dirty="0">
                <a:solidFill>
                  <a:schemeClr val="bg1">
                    <a:lumMod val="50000"/>
                    <a:lumOff val="50000"/>
                  </a:schemeClr>
                </a:solidFill>
                <a:latin typeface="Franklin Gothic Medium" panose="020B0603020102020204" pitchFamily="34" charset="0"/>
                <a:ea typeface="ＭＳ Ｐゴシック" charset="0"/>
              </a:rPr>
              <a:t>al., </a:t>
            </a:r>
            <a:r>
              <a:rPr lang="en-US" sz="1600" i="1" dirty="0" smtClean="0">
                <a:solidFill>
                  <a:schemeClr val="bg1">
                    <a:lumMod val="50000"/>
                    <a:lumOff val="50000"/>
                  </a:schemeClr>
                </a:solidFill>
                <a:latin typeface="Franklin Gothic Medium" panose="020B0603020102020204" pitchFamily="34" charset="0"/>
                <a:ea typeface="ＭＳ Ｐゴシック" charset="0"/>
              </a:rPr>
              <a:t>in preparation</a:t>
            </a:r>
            <a:endParaRPr lang="en-US" sz="1600" i="1" dirty="0">
              <a:solidFill>
                <a:schemeClr val="bg1">
                  <a:lumMod val="50000"/>
                  <a:lumOff val="50000"/>
                </a:schemeClr>
              </a:solidFill>
              <a:latin typeface="Franklin Gothic Medium" panose="020B0603020102020204" pitchFamily="34" charset="0"/>
              <a:ea typeface="ＭＳ Ｐゴシック" charset="0"/>
            </a:endParaRPr>
          </a:p>
        </p:txBody>
      </p:sp>
      <p:sp>
        <p:nvSpPr>
          <p:cNvPr id="4" name="TextBox 3"/>
          <p:cNvSpPr txBox="1"/>
          <p:nvPr/>
        </p:nvSpPr>
        <p:spPr>
          <a:xfrm>
            <a:off x="762000" y="1265157"/>
            <a:ext cx="5327573" cy="523220"/>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Comparison of EPA’s National Emissions Inventory (NEI-2011v2) </a:t>
            </a:r>
          </a:p>
          <a:p>
            <a:r>
              <a:rPr lang="en-US" sz="1400" dirty="0" smtClean="0">
                <a:solidFill>
                  <a:schemeClr val="accent6">
                    <a:lumMod val="75000"/>
                  </a:schemeClr>
                </a:solidFill>
                <a:latin typeface="Arial" panose="020B0604020202020204" pitchFamily="34" charset="0"/>
                <a:cs typeface="Arial" panose="020B0604020202020204" pitchFamily="34" charset="0"/>
              </a:rPr>
              <a:t>oil and natural gas emissions to top-down measurements</a:t>
            </a:r>
          </a:p>
        </p:txBody>
      </p:sp>
      <p:sp>
        <p:nvSpPr>
          <p:cNvPr id="12" name="TextBox 11"/>
          <p:cNvSpPr txBox="1"/>
          <p:nvPr/>
        </p:nvSpPr>
        <p:spPr>
          <a:xfrm>
            <a:off x="6605967" y="1242536"/>
            <a:ext cx="5052633" cy="738664"/>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WRF-</a:t>
            </a:r>
            <a:r>
              <a:rPr lang="en-US" sz="1400" dirty="0" err="1" smtClean="0">
                <a:solidFill>
                  <a:schemeClr val="accent6">
                    <a:lumMod val="75000"/>
                  </a:schemeClr>
                </a:solidFill>
                <a:latin typeface="Arial" panose="020B0604020202020204" pitchFamily="34" charset="0"/>
                <a:cs typeface="Arial" panose="020B0604020202020204" pitchFamily="34" charset="0"/>
              </a:rPr>
              <a:t>Chem</a:t>
            </a:r>
            <a:r>
              <a:rPr lang="en-US" sz="1400" dirty="0" smtClean="0">
                <a:solidFill>
                  <a:schemeClr val="accent6">
                    <a:lumMod val="75000"/>
                  </a:schemeClr>
                </a:solidFill>
                <a:latin typeface="Arial" panose="020B0604020202020204" pitchFamily="34" charset="0"/>
                <a:cs typeface="Arial" panose="020B0604020202020204" pitchFamily="34" charset="0"/>
              </a:rPr>
              <a:t> </a:t>
            </a:r>
            <a:r>
              <a:rPr lang="en-US" sz="1400" b="1" dirty="0" smtClean="0">
                <a:solidFill>
                  <a:schemeClr val="accent6">
                    <a:lumMod val="75000"/>
                  </a:schemeClr>
                </a:solidFill>
                <a:latin typeface="Arial" panose="020B0604020202020204" pitchFamily="34" charset="0"/>
                <a:cs typeface="Arial" panose="020B0604020202020204" pitchFamily="34" charset="0"/>
              </a:rPr>
              <a:t>simulated surface ozone differences </a:t>
            </a:r>
            <a:r>
              <a:rPr lang="en-US" sz="1400" dirty="0" smtClean="0">
                <a:solidFill>
                  <a:schemeClr val="accent6">
                    <a:lumMod val="75000"/>
                  </a:schemeClr>
                </a:solidFill>
                <a:latin typeface="Arial" panose="020B0604020202020204" pitchFamily="34" charset="0"/>
                <a:cs typeface="Arial" panose="020B0604020202020204" pitchFamily="34" charset="0"/>
              </a:rPr>
              <a:t>with and without oil and gas emissions from EPA NEI-2011 inventory averaged for June 2013 at 3 pm</a:t>
            </a:r>
          </a:p>
        </p:txBody>
      </p:sp>
      <p:sp>
        <p:nvSpPr>
          <p:cNvPr id="5" name="TextBox 4"/>
          <p:cNvSpPr txBox="1"/>
          <p:nvPr/>
        </p:nvSpPr>
        <p:spPr>
          <a:xfrm>
            <a:off x="6366391" y="5706237"/>
            <a:ext cx="1295400" cy="461665"/>
          </a:xfrm>
          <a:prstGeom prst="rect">
            <a:avLst/>
          </a:prstGeom>
          <a:noFill/>
        </p:spPr>
        <p:txBody>
          <a:bodyPr wrap="square" rtlCol="0">
            <a:spAutoFit/>
          </a:bodyPr>
          <a:lstStyle/>
          <a:p>
            <a:pPr algn="r"/>
            <a:r>
              <a:rPr lang="en-US" sz="2400" dirty="0" smtClean="0">
                <a:solidFill>
                  <a:schemeClr val="bg1">
                    <a:lumMod val="95000"/>
                    <a:lumOff val="5000"/>
                  </a:schemeClr>
                </a:solidFill>
                <a:latin typeface="Arial" panose="020B0604020202020204" pitchFamily="34" charset="0"/>
                <a:cs typeface="Arial" panose="020B0604020202020204" pitchFamily="34" charset="0"/>
              </a:rPr>
              <a:t>∆ O</a:t>
            </a:r>
            <a:r>
              <a:rPr lang="en-US" sz="2400" baseline="-25000" dirty="0" smtClean="0">
                <a:solidFill>
                  <a:schemeClr val="bg1">
                    <a:lumMod val="95000"/>
                    <a:lumOff val="5000"/>
                  </a:schemeClr>
                </a:solidFill>
                <a:latin typeface="Arial" panose="020B0604020202020204" pitchFamily="34" charset="0"/>
                <a:cs typeface="Arial" panose="020B0604020202020204" pitchFamily="34" charset="0"/>
              </a:rPr>
              <a:t>3</a:t>
            </a:r>
            <a:endParaRPr lang="en-US" sz="2400" baseline="-25000" dirty="0">
              <a:solidFill>
                <a:schemeClr val="bg1">
                  <a:lumMod val="95000"/>
                  <a:lumOff val="5000"/>
                </a:schemeClr>
              </a:solidFill>
              <a:latin typeface="Arial" panose="020B0604020202020204" pitchFamily="34" charset="0"/>
              <a:cs typeface="Arial" panose="020B0604020202020204" pitchFamily="34" charset="0"/>
            </a:endParaRPr>
          </a:p>
        </p:txBody>
      </p:sp>
      <p:sp>
        <p:nvSpPr>
          <p:cNvPr id="6" name="Rectangle 5"/>
          <p:cNvSpPr/>
          <p:nvPr/>
        </p:nvSpPr>
        <p:spPr>
          <a:xfrm>
            <a:off x="7848600" y="6504801"/>
            <a:ext cx="3355406" cy="276999"/>
          </a:xfrm>
          <a:prstGeom prst="rect">
            <a:avLst/>
          </a:prstGeom>
        </p:spPr>
        <p:txBody>
          <a:bodyPr wrap="none">
            <a:spAutoFit/>
          </a:bodyPr>
          <a:lstStyle/>
          <a:p>
            <a:r>
              <a:rPr lang="en-US" sz="1200" dirty="0" smtClean="0">
                <a:solidFill>
                  <a:schemeClr val="tx1">
                    <a:lumMod val="65000"/>
                  </a:schemeClr>
                </a:solidFill>
                <a:latin typeface="Arial" panose="020B0604020202020204" pitchFamily="34" charset="0"/>
                <a:cs typeface="Arial" panose="020B0604020202020204" pitchFamily="34" charset="0"/>
              </a:rPr>
              <a:t>WRF-</a:t>
            </a:r>
            <a:r>
              <a:rPr lang="en-US" sz="1200" dirty="0" err="1" smtClean="0">
                <a:solidFill>
                  <a:schemeClr val="tx1">
                    <a:lumMod val="65000"/>
                  </a:schemeClr>
                </a:solidFill>
                <a:latin typeface="Arial" panose="020B0604020202020204" pitchFamily="34" charset="0"/>
                <a:cs typeface="Arial" panose="020B0604020202020204" pitchFamily="34" charset="0"/>
              </a:rPr>
              <a:t>Chem</a:t>
            </a:r>
            <a:r>
              <a:rPr lang="en-US" sz="1200" dirty="0" smtClean="0">
                <a:solidFill>
                  <a:schemeClr val="tx1">
                    <a:lumMod val="65000"/>
                  </a:schemeClr>
                </a:solidFill>
                <a:latin typeface="Arial" panose="020B0604020202020204" pitchFamily="34" charset="0"/>
                <a:cs typeface="Arial" panose="020B0604020202020204" pitchFamily="34" charset="0"/>
              </a:rPr>
              <a:t> https</a:t>
            </a:r>
            <a:r>
              <a:rPr lang="en-US" sz="1200" dirty="0">
                <a:solidFill>
                  <a:schemeClr val="tx1">
                    <a:lumMod val="65000"/>
                  </a:schemeClr>
                </a:solidFill>
                <a:latin typeface="Arial" panose="020B0604020202020204" pitchFamily="34" charset="0"/>
                <a:cs typeface="Arial" panose="020B0604020202020204" pitchFamily="34" charset="0"/>
              </a:rPr>
              <a:t>://ruc.noaa.gov/wrf/wrf-chem/</a:t>
            </a:r>
          </a:p>
        </p:txBody>
      </p:sp>
      <p:sp>
        <p:nvSpPr>
          <p:cNvPr id="13" name="TextBox 12"/>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measurements are used to validate and improve national emission inventories of hydrocarbons from oil and natural gas activities and investigate their atmospheric impacts</a:t>
            </a:r>
            <a:endParaRPr lang="en-US" sz="1600" dirty="0" smtClean="0">
              <a:solidFill>
                <a:srgbClr val="FFFFFF">
                  <a:lumMod val="85000"/>
                </a:srgbClr>
              </a:solidFill>
              <a:latin typeface="Franklin Gothic Medium"/>
              <a:cs typeface="Arial" panose="020B0604020202020204" pitchFamily="34" charset="0"/>
            </a:endParaRPr>
          </a:p>
        </p:txBody>
      </p:sp>
      <p:sp>
        <p:nvSpPr>
          <p:cNvPr id="14" name="TextBox 13"/>
          <p:cNvSpPr txBox="1"/>
          <p:nvPr/>
        </p:nvSpPr>
        <p:spPr>
          <a:xfrm>
            <a:off x="592594" y="6245423"/>
            <a:ext cx="5327573" cy="307777"/>
          </a:xfrm>
          <a:prstGeom prst="rect">
            <a:avLst/>
          </a:prstGeom>
          <a:noFill/>
        </p:spPr>
        <p:txBody>
          <a:bodyPr wrap="square" rtlCol="0">
            <a:spAutoFit/>
          </a:bodyPr>
          <a:lstStyle/>
          <a:p>
            <a:r>
              <a:rPr lang="en-US" sz="1400" dirty="0" smtClean="0">
                <a:solidFill>
                  <a:schemeClr val="accent6">
                    <a:lumMod val="75000"/>
                  </a:schemeClr>
                </a:solidFill>
                <a:latin typeface="Arial" panose="020B0604020202020204" pitchFamily="34" charset="0"/>
                <a:cs typeface="Arial" panose="020B0604020202020204" pitchFamily="34" charset="0"/>
              </a:rPr>
              <a:t>Fall 2016:  newest NEI-2014 database was released</a:t>
            </a:r>
          </a:p>
        </p:txBody>
      </p:sp>
    </p:spTree>
    <p:extLst>
      <p:ext uri="{BB962C8B-B14F-4D97-AF65-F5344CB8AC3E}">
        <p14:creationId xmlns:p14="http://schemas.microsoft.com/office/powerpoint/2010/main" val="3684217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487" b="18896"/>
          <a:stretch/>
        </p:blipFill>
        <p:spPr bwMode="auto">
          <a:xfrm>
            <a:off x="347297" y="181968"/>
            <a:ext cx="11616103" cy="1219200"/>
          </a:xfrm>
          <a:prstGeom prst="rect">
            <a:avLst/>
          </a:prstGeom>
          <a:noFill/>
          <a:effectLst>
            <a:outerShdw blurRad="50800" dist="38100" dir="2700000" algn="tl" rotWithShape="0">
              <a:prstClr val="black">
                <a:alpha val="40000"/>
              </a:prstClr>
            </a:outerShdw>
          </a:effectLst>
        </p:spPr>
      </p:pic>
      <p:sp>
        <p:nvSpPr>
          <p:cNvPr id="3" name="Subtitle 2"/>
          <p:cNvSpPr>
            <a:spLocks noGrp="1"/>
          </p:cNvSpPr>
          <p:nvPr>
            <p:ph type="subTitle" idx="1"/>
          </p:nvPr>
        </p:nvSpPr>
        <p:spPr>
          <a:xfrm>
            <a:off x="7467601" y="6324600"/>
            <a:ext cx="4495800" cy="387116"/>
          </a:xfrm>
        </p:spPr>
        <p:txBody>
          <a:bodyPr>
            <a:noAutofit/>
          </a:bodyPr>
          <a:lstStyle/>
          <a:p>
            <a:pPr algn="r"/>
            <a:r>
              <a:rPr lang="en-US" sz="2800" dirty="0">
                <a:solidFill>
                  <a:schemeClr val="accent6">
                    <a:lumMod val="40000"/>
                    <a:lumOff val="60000"/>
                  </a:schemeClr>
                </a:solidFill>
              </a:rPr>
              <a:t>jessica.gilman@noaa.gov</a:t>
            </a:r>
          </a:p>
        </p:txBody>
      </p:sp>
      <p:sp>
        <p:nvSpPr>
          <p:cNvPr id="4" name="Title 7"/>
          <p:cNvSpPr txBox="1">
            <a:spLocks/>
          </p:cNvSpPr>
          <p:nvPr/>
        </p:nvSpPr>
        <p:spPr>
          <a:xfrm>
            <a:off x="533400" y="152390"/>
            <a:ext cx="8229600" cy="939807"/>
          </a:xfrm>
          <a:prstGeom prst="rect">
            <a:avLst/>
          </a:prstGeom>
        </p:spPr>
        <p:txBody>
          <a:bodyPr anchor="t" anchorCtr="0">
            <a:noAutofit/>
            <a:scene3d>
              <a:camera prst="orthographicFront"/>
              <a:lightRig rig="soft" dir="t">
                <a:rot lat="0" lon="0" rev="2100000"/>
              </a:lightRig>
            </a:scene3d>
            <a:sp3d prstMaterial="matte">
              <a:bevelT w="38100" h="38100"/>
              <a:contourClr>
                <a:srgbClr val="FFFFFF"/>
              </a:contourClr>
            </a:sp3d>
          </a:bodyPr>
          <a:lstStyle/>
          <a:p>
            <a:pPr>
              <a:defRPr/>
            </a:pPr>
            <a:r>
              <a:rPr lang="en-US" sz="3200" b="1" dirty="0">
                <a:ln w="9525">
                  <a:noFill/>
                </a:ln>
                <a:solidFill>
                  <a:srgbClr val="797B7E">
                    <a:lumMod val="50000"/>
                  </a:srgbClr>
                </a:solidFill>
                <a:effectLst>
                  <a:outerShdw blurRad="50800" dist="38100" dir="8220000" algn="tl" rotWithShape="0">
                    <a:srgbClr val="000000">
                      <a:alpha val="40000"/>
                    </a:srgbClr>
                  </a:outerShdw>
                </a:effectLst>
                <a:ea typeface="+mj-lt"/>
                <a:cs typeface="+mj-lt"/>
              </a:rPr>
              <a:t>Summary:</a:t>
            </a:r>
          </a:p>
        </p:txBody>
      </p:sp>
      <p:sp>
        <p:nvSpPr>
          <p:cNvPr id="9" name="Subtitle 2"/>
          <p:cNvSpPr txBox="1">
            <a:spLocks/>
          </p:cNvSpPr>
          <p:nvPr/>
        </p:nvSpPr>
        <p:spPr>
          <a:xfrm>
            <a:off x="152400" y="6324600"/>
            <a:ext cx="7328431" cy="387116"/>
          </a:xfrm>
          <a:prstGeom prst="rect">
            <a:avLst/>
          </a:prstGeom>
        </p:spPr>
        <p:txBody>
          <a:bodyPr vert="horz" lIns="91440" tIns="45720" rIns="91440" bIns="45720" rtlCol="0" anchor="ctr">
            <a:noAutofit/>
          </a:bodyPr>
          <a:lstStyle>
            <a:lvl1pPr marL="0" indent="0" algn="l" defTabSz="914400" rtl="0" eaLnBrk="1" latinLnBrk="0" hangingPunct="1">
              <a:spcBef>
                <a:spcPct val="20000"/>
              </a:spcBef>
              <a:spcAft>
                <a:spcPts val="0"/>
              </a:spcAft>
              <a:buSzPct val="60000"/>
              <a:buFont typeface="Wingdings" pitchFamily="2" charset="2"/>
              <a:buNone/>
              <a:defRPr sz="2100" kern="1200">
                <a:solidFill>
                  <a:schemeClr val="tx1"/>
                </a:solidFill>
                <a:effectLst>
                  <a:outerShdw blurRad="38100" dist="38100" dir="2700000" algn="tl">
                    <a:srgbClr val="000000">
                      <a:alpha val="43137"/>
                    </a:srgbClr>
                  </a:outerShdw>
                </a:effectLst>
                <a:latin typeface="+mn-lt"/>
                <a:ea typeface="+mn-ea"/>
                <a:cs typeface="+mn-cs"/>
              </a:defRPr>
            </a:lvl1pPr>
            <a:lvl2pPr marL="457200" indent="0" algn="ctr" defTabSz="914400" rtl="0" eaLnBrk="1" latinLnBrk="0" hangingPunct="1">
              <a:spcBef>
                <a:spcPct val="20000"/>
              </a:spcBef>
              <a:buSzPct val="60000"/>
              <a:buFont typeface="Wingdings" pitchFamily="2" charset="2"/>
              <a:buNone/>
              <a:defRPr sz="1900" kern="1200">
                <a:solidFill>
                  <a:schemeClr val="tx1">
                    <a:tint val="75000"/>
                  </a:schemeClr>
                </a:solidFill>
                <a:effectLst>
                  <a:outerShdw blurRad="38100" dist="38100" dir="2700000" algn="tl">
                    <a:srgbClr val="000000">
                      <a:alpha val="43137"/>
                    </a:srgbClr>
                  </a:outerShdw>
                </a:effectLst>
                <a:latin typeface="+mn-lt"/>
                <a:ea typeface="+mn-ea"/>
                <a:cs typeface="+mn-cs"/>
              </a:defRPr>
            </a:lvl2pPr>
            <a:lvl3pPr marL="914400" indent="0" algn="ctr" defTabSz="914400" rtl="0" eaLnBrk="1" latinLnBrk="0" hangingPunct="1">
              <a:spcBef>
                <a:spcPct val="20000"/>
              </a:spcBef>
              <a:buSzPct val="60000"/>
              <a:buFont typeface="Wingdings" pitchFamily="2" charset="2"/>
              <a:buNone/>
              <a:defRPr sz="1700" kern="1200">
                <a:solidFill>
                  <a:schemeClr val="tx1">
                    <a:tint val="75000"/>
                  </a:schemeClr>
                </a:solidFill>
                <a:effectLst>
                  <a:outerShdw blurRad="38100" dist="38100" dir="2700000" algn="tl">
                    <a:srgbClr val="000000">
                      <a:alpha val="43137"/>
                    </a:srgbClr>
                  </a:outerShdw>
                </a:effectLst>
                <a:latin typeface="+mn-lt"/>
                <a:ea typeface="+mn-ea"/>
                <a:cs typeface="+mn-cs"/>
              </a:defRPr>
            </a:lvl3pPr>
            <a:lvl4pPr marL="1371600" indent="0" algn="ctr" defTabSz="914400" rtl="0" eaLnBrk="1" latinLnBrk="0" hangingPunct="1">
              <a:spcBef>
                <a:spcPct val="20000"/>
              </a:spcBef>
              <a:buSzPct val="60000"/>
              <a:buFont typeface="Wingdings" pitchFamily="2" charset="2"/>
              <a:buNone/>
              <a:defRPr sz="1600" kern="1200">
                <a:solidFill>
                  <a:schemeClr val="tx1">
                    <a:tint val="75000"/>
                  </a:schemeClr>
                </a:solidFill>
                <a:effectLst>
                  <a:outerShdw blurRad="38100" dist="38100" dir="2700000" algn="tl">
                    <a:srgbClr val="000000">
                      <a:alpha val="43137"/>
                    </a:srgbClr>
                  </a:outerShdw>
                </a:effectLst>
                <a:latin typeface="+mn-lt"/>
                <a:ea typeface="+mn-ea"/>
                <a:cs typeface="+mn-cs"/>
              </a:defRPr>
            </a:lvl4pPr>
            <a:lvl5pPr marL="1828800" indent="0" algn="ctr" defTabSz="914400" rtl="0" eaLnBrk="1" latinLnBrk="0" hangingPunct="1">
              <a:spcBef>
                <a:spcPct val="20000"/>
              </a:spcBef>
              <a:buSzPct val="60000"/>
              <a:buFont typeface="Wingdings" pitchFamily="2" charset="2"/>
              <a:buNone/>
              <a:defRPr sz="1500" kern="1200">
                <a:solidFill>
                  <a:schemeClr val="tx1">
                    <a:tint val="75000"/>
                  </a:schemeClr>
                </a:solidFill>
                <a:effectLst>
                  <a:outerShdw blurRad="38100" dist="38100" dir="2700000" algn="tl">
                    <a:srgbClr val="000000">
                      <a:alpha val="43137"/>
                    </a:srgbClr>
                  </a:outerShdw>
                </a:effectLst>
                <a:latin typeface="+mn-lt"/>
                <a:ea typeface="+mn-ea"/>
                <a:cs typeface="+mn-cs"/>
              </a:defRPr>
            </a:lvl5pPr>
            <a:lvl6pPr marL="2286000" indent="0" algn="ctr" defTabSz="914400" rtl="0" eaLnBrk="1" latinLnBrk="0" hangingPunct="1">
              <a:spcBef>
                <a:spcPct val="20000"/>
              </a:spcBef>
              <a:buSzPct val="60000"/>
              <a:buFont typeface="Wingdings" pitchFamily="2" charset="2"/>
              <a:buNone/>
              <a:defRPr sz="14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6pPr>
            <a:lvl7pPr marL="2743200" indent="0" algn="ctr" defTabSz="914400" rtl="0" eaLnBrk="1" latinLnBrk="0" hangingPunct="1">
              <a:spcBef>
                <a:spcPct val="20000"/>
              </a:spcBef>
              <a:buSzPct val="60000"/>
              <a:buFont typeface="Wingdings" pitchFamily="2" charset="2"/>
              <a:buNone/>
              <a:defRPr sz="14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7pPr>
            <a:lvl8pPr marL="3200400" indent="0" algn="ctr" defTabSz="914400" rtl="0" eaLnBrk="1" latinLnBrk="0" hangingPunct="1">
              <a:spcBef>
                <a:spcPct val="20000"/>
              </a:spcBef>
              <a:buSzPct val="60000"/>
              <a:buFont typeface="Wingdings" pitchFamily="2" charset="2"/>
              <a:buNone/>
              <a:defRPr sz="14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8pPr>
            <a:lvl9pPr marL="3657600" indent="0" algn="ctr" defTabSz="914400" rtl="0" eaLnBrk="1" latinLnBrk="0" hangingPunct="1">
              <a:spcBef>
                <a:spcPct val="20000"/>
              </a:spcBef>
              <a:buSzPct val="60000"/>
              <a:buFont typeface="Wingdings" pitchFamily="2" charset="2"/>
              <a:buNone/>
              <a:defRPr sz="1400" kern="1200">
                <a:solidFill>
                  <a:schemeClr val="tx1">
                    <a:tint val="75000"/>
                  </a:schemeClr>
                </a:solidFill>
                <a:effectLst>
                  <a:outerShdw blurRad="38100" dist="38100" dir="2700000" algn="ctr" rotWithShape="0">
                    <a:srgbClr val="000000">
                      <a:alpha val="43000"/>
                    </a:srgbClr>
                  </a:outerShdw>
                </a:effectLst>
                <a:latin typeface="+mn-lt"/>
                <a:ea typeface="+mn-ea"/>
                <a:cs typeface="+mn-cs"/>
              </a:defRPr>
            </a:lvl9pPr>
          </a:lstStyle>
          <a:p>
            <a:r>
              <a:rPr lang="en-US" sz="2000" dirty="0" smtClean="0">
                <a:solidFill>
                  <a:srgbClr val="506E94">
                    <a:lumMod val="40000"/>
                    <a:lumOff val="60000"/>
                  </a:srgbClr>
                </a:solidFill>
              </a:rPr>
              <a:t>NCAR seminar Monday, May 15 at 3:30 p.m. at Foothills Lab</a:t>
            </a:r>
            <a:endParaRPr lang="en-US" sz="2000" dirty="0">
              <a:solidFill>
                <a:srgbClr val="506E94">
                  <a:lumMod val="40000"/>
                  <a:lumOff val="60000"/>
                </a:srgbClr>
              </a:solidFill>
            </a:endParaRPr>
          </a:p>
        </p:txBody>
      </p:sp>
      <p:sp>
        <p:nvSpPr>
          <p:cNvPr id="7" name="TextBox 6"/>
          <p:cNvSpPr txBox="1"/>
          <p:nvPr/>
        </p:nvSpPr>
        <p:spPr>
          <a:xfrm>
            <a:off x="347296" y="1611841"/>
            <a:ext cx="11367625" cy="3877985"/>
          </a:xfrm>
          <a:prstGeom prst="rect">
            <a:avLst/>
          </a:prstGeom>
          <a:noFill/>
          <a:ln>
            <a:noFill/>
          </a:ln>
        </p:spPr>
        <p:txBody>
          <a:bodyPr wrap="square" rtlCol="0">
            <a:spAutoFit/>
          </a:bodyPr>
          <a:lstStyle/>
          <a:p>
            <a:pPr marL="514350" indent="-514350">
              <a:spcAft>
                <a:spcPts val="1800"/>
              </a:spcAft>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and colleagues have utilized a variety of sampling platforms and measurement techniques to fully characterize emissions from agricultural activities, on-road sources, and oil and natural gas operations in the northern Colorado Front Range</a:t>
            </a:r>
            <a:endParaRPr lang="en-US" sz="2000" dirty="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514350" indent="-514350">
              <a:spcAft>
                <a:spcPts val="1800"/>
              </a:spcAft>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Chemically detailed emission source characterization will aid in source apportionment of methane sources and ozone precursors in the Front Range</a:t>
            </a:r>
            <a:endPar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514350" indent="-514350">
              <a:spcAft>
                <a:spcPts val="1800"/>
              </a:spcAft>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VOC source signature of oil and natural gas operations is distinctive and has not changed significantly over the last 4+ years of NOAA CSD measurements in the Denver-Julesburg Basin</a:t>
            </a:r>
            <a:endParaRPr lang="en-US" sz="2000" b="1"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endParaRPr>
          </a:p>
          <a:p>
            <a:pPr marL="514350" indent="-514350">
              <a:spcAft>
                <a:spcPts val="300"/>
              </a:spcAft>
              <a:buFont typeface="+mj-lt"/>
              <a:buAutoNum type="arabicParenR"/>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panose="020B0603020102020204" pitchFamily="34" charset="0"/>
                <a:cs typeface="Arial" panose="020B0604020202020204" pitchFamily="34" charset="0"/>
              </a:rPr>
              <a:t>Composition and magnitude of hydrocarbon emissions is unique for each shale basin</a:t>
            </a:r>
          </a:p>
          <a:p>
            <a:pPr marL="688975" lvl="1" indent="-119063">
              <a:spcAft>
                <a:spcPts val="300"/>
              </a:spcAft>
              <a:buFont typeface="Arial" panose="020B0604020202020204" pitchFamily="34" charset="0"/>
              <a:buChar char="•"/>
            </a:pPr>
            <a:r>
              <a:rPr lang="en-US" dirty="0" smtClean="0">
                <a:solidFill>
                  <a:srgbClr val="FFFFFF">
                    <a:lumMod val="85000"/>
                  </a:srgbClr>
                </a:solidFill>
                <a:latin typeface="Franklin Gothic Medium" panose="020B0603020102020204" pitchFamily="34" charset="0"/>
                <a:cs typeface="Arial" panose="020B0604020202020204" pitchFamily="34" charset="0"/>
              </a:rPr>
              <a:t>Denver Basin has higher emissions of VOCs relative to CH</a:t>
            </a:r>
            <a:r>
              <a:rPr lang="en-US" baseline="-25000" dirty="0" smtClean="0">
                <a:solidFill>
                  <a:srgbClr val="FFFFFF">
                    <a:lumMod val="85000"/>
                  </a:srgbClr>
                </a:solidFill>
                <a:latin typeface="Franklin Gothic Medium" panose="020B0603020102020204" pitchFamily="34" charset="0"/>
                <a:cs typeface="Arial" panose="020B0604020202020204" pitchFamily="34" charset="0"/>
              </a:rPr>
              <a:t>4</a:t>
            </a:r>
            <a:r>
              <a:rPr lang="en-US" dirty="0" smtClean="0">
                <a:solidFill>
                  <a:srgbClr val="FFFFFF">
                    <a:lumMod val="85000"/>
                  </a:srgbClr>
                </a:solidFill>
                <a:latin typeface="Franklin Gothic Medium" panose="020B0603020102020204" pitchFamily="34" charset="0"/>
                <a:cs typeface="Arial" panose="020B0604020202020204" pitchFamily="34" charset="0"/>
              </a:rPr>
              <a:t> compared to other western basins</a:t>
            </a:r>
          </a:p>
          <a:p>
            <a:pPr marL="688975" lvl="1" indent="-119063">
              <a:spcAft>
                <a:spcPts val="300"/>
              </a:spcAft>
              <a:buFont typeface="Arial" panose="020B0604020202020204" pitchFamily="34" charset="0"/>
              <a:buChar char="•"/>
            </a:pPr>
            <a:r>
              <a:rPr lang="en-US" dirty="0" smtClean="0">
                <a:solidFill>
                  <a:srgbClr val="FFFFFF">
                    <a:lumMod val="85000"/>
                  </a:srgbClr>
                </a:solidFill>
                <a:latin typeface="Franklin Gothic Medium" panose="020B0603020102020204" pitchFamily="34" charset="0"/>
                <a:cs typeface="Arial" panose="020B0604020202020204" pitchFamily="34" charset="0"/>
              </a:rPr>
              <a:t>Emission fluxes of CH4 over the Denver-Julesburg Basin are in agreement with previous measurements</a:t>
            </a:r>
          </a:p>
        </p:txBody>
      </p:sp>
    </p:spTree>
    <p:extLst>
      <p:ext uri="{BB962C8B-B14F-4D97-AF65-F5344CB8AC3E}">
        <p14:creationId xmlns:p14="http://schemas.microsoft.com/office/powerpoint/2010/main" val="2503905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730285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b="54368"/>
          <a:stretch/>
        </p:blipFill>
        <p:spPr>
          <a:xfrm>
            <a:off x="2086249" y="13317"/>
            <a:ext cx="2976363" cy="2800480"/>
          </a:xfrm>
          <a:prstGeom prst="rect">
            <a:avLst/>
          </a:prstGeom>
        </p:spPr>
      </p:pic>
      <p:sp>
        <p:nvSpPr>
          <p:cNvPr id="2" name="Slide Number Placeholder 1"/>
          <p:cNvSpPr>
            <a:spLocks noGrp="1"/>
          </p:cNvSpPr>
          <p:nvPr>
            <p:ph type="sldNum" sz="quarter" idx="12"/>
          </p:nvPr>
        </p:nvSpPr>
        <p:spPr/>
        <p:txBody>
          <a:bodyPr/>
          <a:lstStyle/>
          <a:p>
            <a:fld id="{CED6959E-5C9E-E042-80A0-EF27D7976D94}" type="slidenum">
              <a:rPr lang="en-US" smtClean="0">
                <a:solidFill>
                  <a:prstClr val="black">
                    <a:tint val="75000"/>
                  </a:prstClr>
                </a:solidFill>
              </a:rPr>
              <a:pPr/>
              <a:t>24</a:t>
            </a:fld>
            <a:endParaRPr lang="en-US">
              <a:solidFill>
                <a:prstClr val="black">
                  <a:tint val="75000"/>
                </a:prstClr>
              </a:solidFill>
            </a:endParaRPr>
          </a:p>
        </p:txBody>
      </p:sp>
      <p:pic>
        <p:nvPicPr>
          <p:cNvPr id="3" name="Picture 2"/>
          <p:cNvPicPr>
            <a:picLocks noChangeAspect="1"/>
          </p:cNvPicPr>
          <p:nvPr/>
        </p:nvPicPr>
        <p:blipFill rotWithShape="1">
          <a:blip r:embed="rId3"/>
          <a:srcRect l="7193" t="24464" r="5613" b="8168"/>
          <a:stretch/>
        </p:blipFill>
        <p:spPr>
          <a:xfrm>
            <a:off x="1796716" y="2775285"/>
            <a:ext cx="8600426" cy="3737811"/>
          </a:xfrm>
          <a:prstGeom prst="rect">
            <a:avLst/>
          </a:prstGeom>
        </p:spPr>
      </p:pic>
      <p:sp>
        <p:nvSpPr>
          <p:cNvPr id="5" name="Rectangle 4"/>
          <p:cNvSpPr/>
          <p:nvPr/>
        </p:nvSpPr>
        <p:spPr>
          <a:xfrm>
            <a:off x="5638800" y="224914"/>
            <a:ext cx="4572000" cy="1277273"/>
          </a:xfrm>
          <a:prstGeom prst="rect">
            <a:avLst/>
          </a:prstGeom>
        </p:spPr>
        <p:txBody>
          <a:bodyPr>
            <a:spAutoFit/>
          </a:bodyPr>
          <a:lstStyle/>
          <a:p>
            <a:r>
              <a:rPr lang="en-US" sz="1100" b="1" dirty="0">
                <a:solidFill>
                  <a:prstClr val="black"/>
                </a:solidFill>
              </a:rPr>
              <a:t>Influence of oil and gas emissions on summertime ozone in the Colorado Northern Front Range</a:t>
            </a:r>
            <a:r>
              <a:rPr lang="en-US" sz="1100" dirty="0">
                <a:solidFill>
                  <a:prstClr val="black"/>
                </a:solidFill>
              </a:rPr>
              <a:t>.  E. E. McDuffie, P. M. Edwards, J. B. Gilman, B. M. Lerner, W. P. </a:t>
            </a:r>
            <a:r>
              <a:rPr lang="en-US" sz="1100" dirty="0" err="1">
                <a:solidFill>
                  <a:prstClr val="black"/>
                </a:solidFill>
              </a:rPr>
              <a:t>Dubé</a:t>
            </a:r>
            <a:r>
              <a:rPr lang="en-US" sz="1100" dirty="0">
                <a:solidFill>
                  <a:prstClr val="black"/>
                </a:solidFill>
              </a:rPr>
              <a:t>, M. Trainer, D. E. Wolfe, W. M. Angevine, J. </a:t>
            </a:r>
            <a:r>
              <a:rPr lang="en-US" sz="1100" dirty="0" err="1">
                <a:solidFill>
                  <a:prstClr val="black"/>
                </a:solidFill>
              </a:rPr>
              <a:t>deGouw</a:t>
            </a:r>
            <a:r>
              <a:rPr lang="en-US" sz="1100" dirty="0">
                <a:solidFill>
                  <a:prstClr val="black"/>
                </a:solidFill>
              </a:rPr>
              <a:t>, E. J. Williams, A. G. </a:t>
            </a:r>
            <a:r>
              <a:rPr lang="en-US" sz="1100" dirty="0" err="1">
                <a:solidFill>
                  <a:prstClr val="black"/>
                </a:solidFill>
              </a:rPr>
              <a:t>Tevlin</a:t>
            </a:r>
            <a:r>
              <a:rPr lang="en-US" sz="1100" dirty="0">
                <a:solidFill>
                  <a:prstClr val="black"/>
                </a:solidFill>
              </a:rPr>
              <a:t>, J. G. Murphy, E. V. Fischer, S. </a:t>
            </a:r>
            <a:r>
              <a:rPr lang="en-US" sz="1100" dirty="0" err="1">
                <a:solidFill>
                  <a:prstClr val="black"/>
                </a:solidFill>
              </a:rPr>
              <a:t>McKeen</a:t>
            </a:r>
            <a:r>
              <a:rPr lang="en-US" sz="1100" dirty="0">
                <a:solidFill>
                  <a:prstClr val="black"/>
                </a:solidFill>
              </a:rPr>
              <a:t>, T. B. Ryerson, J. Peischl, J. S. Holloway, K. Aikin, A. O. Langford, C. J. </a:t>
            </a:r>
            <a:r>
              <a:rPr lang="en-US" sz="1100" dirty="0" err="1">
                <a:solidFill>
                  <a:prstClr val="black"/>
                </a:solidFill>
              </a:rPr>
              <a:t>Senff</a:t>
            </a:r>
            <a:r>
              <a:rPr lang="en-US" sz="1100" dirty="0">
                <a:solidFill>
                  <a:prstClr val="black"/>
                </a:solidFill>
              </a:rPr>
              <a:t>, R. J. Alvarez, S. R. Hall, K. Ullmann, K. O. Lantz and S. S. Brown. </a:t>
            </a:r>
            <a:r>
              <a:rPr lang="en-US" sz="1100" i="1" dirty="0">
                <a:solidFill>
                  <a:prstClr val="black"/>
                </a:solidFill>
              </a:rPr>
              <a:t>Journal of Geophysical Research: Atmospheres</a:t>
            </a:r>
            <a:r>
              <a:rPr lang="en-US" sz="1100" dirty="0">
                <a:solidFill>
                  <a:prstClr val="black"/>
                </a:solidFill>
              </a:rPr>
              <a:t>, </a:t>
            </a:r>
            <a:r>
              <a:rPr lang="en-US" sz="1100" dirty="0" err="1">
                <a:solidFill>
                  <a:prstClr val="black"/>
                </a:solidFill>
              </a:rPr>
              <a:t>pn</a:t>
            </a:r>
            <a:r>
              <a:rPr lang="en-US" sz="1100" dirty="0">
                <a:solidFill>
                  <a:prstClr val="black"/>
                </a:solidFill>
              </a:rPr>
              <a:t>/a-n/a, doi:10.1002/2016jd025265, </a:t>
            </a:r>
            <a:r>
              <a:rPr lang="en-US" sz="1100" b="1" dirty="0">
                <a:solidFill>
                  <a:prstClr val="black"/>
                </a:solidFill>
              </a:rPr>
              <a:t>2016</a:t>
            </a:r>
            <a:r>
              <a:rPr lang="en-US" sz="1100" dirty="0">
                <a:solidFill>
                  <a:prstClr val="black"/>
                </a:solidFill>
              </a:rPr>
              <a:t>.</a:t>
            </a:r>
          </a:p>
        </p:txBody>
      </p:sp>
    </p:spTree>
    <p:extLst>
      <p:ext uri="{BB962C8B-B14F-4D97-AF65-F5344CB8AC3E}">
        <p14:creationId xmlns:p14="http://schemas.microsoft.com/office/powerpoint/2010/main" val="427714367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defRPr/>
            </a:pPr>
            <a:endParaRPr lang="en-US" kern="0" smtClean="0">
              <a:solidFill>
                <a:prstClr val="white"/>
              </a:solidFill>
              <a:latin typeface="Franklin Gothic Medium"/>
            </a:endParaRPr>
          </a:p>
        </p:txBody>
      </p:sp>
      <p:sp>
        <p:nvSpPr>
          <p:cNvPr id="3" name="TextBox 2"/>
          <p:cNvSpPr txBox="1"/>
          <p:nvPr/>
        </p:nvSpPr>
        <p:spPr>
          <a:xfrm>
            <a:off x="217967" y="163982"/>
            <a:ext cx="11440633" cy="707886"/>
          </a:xfrm>
          <a:prstGeom prst="rect">
            <a:avLst/>
          </a:prstGeom>
          <a:noFill/>
          <a:effectLst/>
        </p:spPr>
        <p:txBody>
          <a:bodyPr wrap="square" rtlCol="0" anchor="ctr">
            <a:spAutoFit/>
          </a:bodyPr>
          <a:lstStyle/>
          <a:p>
            <a:pPr marL="685800" indent="-457200">
              <a:spcAft>
                <a:spcPts val="300"/>
              </a:spcAft>
              <a:buFont typeface="+mj-lt"/>
              <a:buAutoNum type="arabicParenR" startAt="3"/>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Ground-based measurements are used to characterize oil and natural gas emission sources,  investigate seasonal changes in emissions and </a:t>
            </a:r>
            <a:r>
              <a:rPr lang="en-US" sz="2000" u="sng"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secondary production of oxygenated VOCs </a:t>
            </a:r>
            <a:endParaRPr lang="en-US" sz="1600" u="sng" dirty="0" smtClean="0">
              <a:solidFill>
                <a:srgbClr val="FFFFFF">
                  <a:lumMod val="85000"/>
                </a:srgbClr>
              </a:solidFill>
              <a:latin typeface="Franklin Gothic Medium"/>
              <a:cs typeface="Arial" panose="020B06040202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20000"/>
          <a:stretch/>
        </p:blipFill>
        <p:spPr>
          <a:xfrm>
            <a:off x="1080808" y="2743200"/>
            <a:ext cx="4101702" cy="3810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57900" y="2716983"/>
            <a:ext cx="4229100" cy="3771899"/>
          </a:xfrm>
          <a:prstGeom prst="rect">
            <a:avLst/>
          </a:prstGeom>
        </p:spPr>
      </p:pic>
      <p:sp>
        <p:nvSpPr>
          <p:cNvPr id="6" name="TextBox 5"/>
          <p:cNvSpPr txBox="1"/>
          <p:nvPr/>
        </p:nvSpPr>
        <p:spPr>
          <a:xfrm rot="16200000">
            <a:off x="-24092" y="4105779"/>
            <a:ext cx="2209800" cy="369332"/>
          </a:xfrm>
          <a:prstGeom prst="rect">
            <a:avLst/>
          </a:prstGeom>
          <a:solidFill>
            <a:sysClr val="window" lastClr="FFFFFF"/>
          </a:solidFill>
        </p:spPr>
        <p:txBody>
          <a:bodyPr wrap="square" rtlCol="0">
            <a:spAutoFit/>
          </a:bodyPr>
          <a:lstStyle/>
          <a:p>
            <a:pPr algn="ctr">
              <a:defRPr/>
            </a:pPr>
            <a:r>
              <a:rPr lang="en-US" kern="0" dirty="0" err="1" smtClean="0">
                <a:solidFill>
                  <a:prstClr val="black"/>
                </a:solidFill>
                <a:latin typeface="Arial" panose="020B0604020202020204" pitchFamily="34" charset="0"/>
                <a:cs typeface="Arial" panose="020B0604020202020204" pitchFamily="34" charset="0"/>
              </a:rPr>
              <a:t>Propanal</a:t>
            </a:r>
            <a:r>
              <a:rPr lang="en-US" kern="0" dirty="0" smtClean="0">
                <a:solidFill>
                  <a:prstClr val="black"/>
                </a:solidFill>
                <a:latin typeface="Arial" panose="020B0604020202020204" pitchFamily="34" charset="0"/>
                <a:cs typeface="Arial" panose="020B0604020202020204" pitchFamily="34" charset="0"/>
              </a:rPr>
              <a:t> (ppbv)</a:t>
            </a:r>
          </a:p>
        </p:txBody>
      </p:sp>
      <p:sp>
        <p:nvSpPr>
          <p:cNvPr id="7" name="TextBox 6"/>
          <p:cNvSpPr txBox="1"/>
          <p:nvPr/>
        </p:nvSpPr>
        <p:spPr>
          <a:xfrm rot="16200000">
            <a:off x="4992010" y="4105779"/>
            <a:ext cx="2209800" cy="369332"/>
          </a:xfrm>
          <a:prstGeom prst="rect">
            <a:avLst/>
          </a:prstGeom>
          <a:solidFill>
            <a:sysClr val="window" lastClr="FFFFFF"/>
          </a:solidFill>
        </p:spPr>
        <p:txBody>
          <a:bodyPr wrap="square" rtlCol="0">
            <a:spAutoFit/>
          </a:bodyPr>
          <a:lstStyle/>
          <a:p>
            <a:pPr algn="ctr">
              <a:defRPr/>
            </a:pPr>
            <a:r>
              <a:rPr lang="en-US" kern="0" dirty="0" smtClean="0">
                <a:solidFill>
                  <a:prstClr val="black"/>
                </a:solidFill>
                <a:latin typeface="Arial" panose="020B0604020202020204" pitchFamily="34" charset="0"/>
                <a:cs typeface="Arial" panose="020B0604020202020204" pitchFamily="34" charset="0"/>
              </a:rPr>
              <a:t>2-Butanone (ppbv)</a:t>
            </a:r>
          </a:p>
        </p:txBody>
      </p:sp>
      <p:sp>
        <p:nvSpPr>
          <p:cNvPr id="8" name="TextBox 7"/>
          <p:cNvSpPr txBox="1"/>
          <p:nvPr/>
        </p:nvSpPr>
        <p:spPr>
          <a:xfrm>
            <a:off x="2156861" y="6368534"/>
            <a:ext cx="2209800" cy="369332"/>
          </a:xfrm>
          <a:prstGeom prst="rect">
            <a:avLst/>
          </a:prstGeom>
          <a:solidFill>
            <a:sysClr val="window" lastClr="FFFFFF"/>
          </a:solidFill>
        </p:spPr>
        <p:txBody>
          <a:bodyPr wrap="square" rtlCol="0">
            <a:spAutoFit/>
          </a:bodyPr>
          <a:lstStyle/>
          <a:p>
            <a:pPr algn="ctr">
              <a:defRPr/>
            </a:pPr>
            <a:r>
              <a:rPr lang="en-US" kern="0" dirty="0" smtClean="0">
                <a:solidFill>
                  <a:prstClr val="black"/>
                </a:solidFill>
                <a:latin typeface="Arial" panose="020B0604020202020204" pitchFamily="34" charset="0"/>
                <a:cs typeface="Arial" panose="020B0604020202020204" pitchFamily="34" charset="0"/>
              </a:rPr>
              <a:t>Acetone (ppbv)</a:t>
            </a:r>
          </a:p>
        </p:txBody>
      </p:sp>
      <p:sp>
        <p:nvSpPr>
          <p:cNvPr id="9" name="TextBox 8"/>
          <p:cNvSpPr txBox="1"/>
          <p:nvPr/>
        </p:nvSpPr>
        <p:spPr>
          <a:xfrm>
            <a:off x="7164404" y="6297870"/>
            <a:ext cx="2209800" cy="369332"/>
          </a:xfrm>
          <a:prstGeom prst="rect">
            <a:avLst/>
          </a:prstGeom>
          <a:solidFill>
            <a:sysClr val="window" lastClr="FFFFFF"/>
          </a:solidFill>
        </p:spPr>
        <p:txBody>
          <a:bodyPr wrap="square" rtlCol="0">
            <a:spAutoFit/>
          </a:bodyPr>
          <a:lstStyle/>
          <a:p>
            <a:pPr algn="ctr">
              <a:defRPr/>
            </a:pPr>
            <a:r>
              <a:rPr lang="en-US" kern="0" dirty="0" smtClean="0">
                <a:solidFill>
                  <a:prstClr val="black"/>
                </a:solidFill>
                <a:latin typeface="Arial" panose="020B0604020202020204" pitchFamily="34" charset="0"/>
                <a:cs typeface="Arial" panose="020B0604020202020204" pitchFamily="34" charset="0"/>
              </a:rPr>
              <a:t>Acetone (ppbv)</a:t>
            </a:r>
          </a:p>
        </p:txBody>
      </p:sp>
      <p:sp>
        <p:nvSpPr>
          <p:cNvPr id="10" name="TextBox 9"/>
          <p:cNvSpPr txBox="1"/>
          <p:nvPr/>
        </p:nvSpPr>
        <p:spPr>
          <a:xfrm>
            <a:off x="773573" y="1160383"/>
            <a:ext cx="4976376" cy="1354217"/>
          </a:xfrm>
          <a:prstGeom prst="rect">
            <a:avLst/>
          </a:prstGeom>
          <a:solidFill>
            <a:sysClr val="window" lastClr="FFFFFF"/>
          </a:solidFill>
          <a:ln w="6350" cap="flat" cmpd="sng" algn="ctr">
            <a:noFill/>
            <a:prstDash val="solid"/>
            <a:miter lim="800000"/>
          </a:ln>
          <a:effectLst/>
        </p:spPr>
        <p:txBody>
          <a:bodyPr wrap="square" rtlCol="0">
            <a:spAutoFit/>
          </a:bodyPr>
          <a:lstStyle/>
          <a:p>
            <a:pPr defTabSz="457200">
              <a:spcAft>
                <a:spcPts val="600"/>
              </a:spcAft>
              <a:defRPr/>
            </a:pPr>
            <a:r>
              <a:rPr lang="en-US" kern="0" dirty="0">
                <a:solidFill>
                  <a:srgbClr val="373545"/>
                </a:solidFill>
                <a:latin typeface="Franklin Gothic Medium"/>
                <a:cs typeface="Arial" panose="020B0604020202020204" pitchFamily="34" charset="0"/>
              </a:rPr>
              <a:t>[</a:t>
            </a:r>
            <a:r>
              <a:rPr lang="en-US" kern="0" dirty="0" err="1">
                <a:solidFill>
                  <a:srgbClr val="373545"/>
                </a:solidFill>
                <a:latin typeface="Franklin Gothic Medium"/>
                <a:cs typeface="Arial" panose="020B0604020202020204" pitchFamily="34" charset="0"/>
              </a:rPr>
              <a:t>Propanal</a:t>
            </a:r>
            <a:r>
              <a:rPr lang="en-US" kern="0" dirty="0">
                <a:solidFill>
                  <a:srgbClr val="373545"/>
                </a:solidFill>
                <a:latin typeface="Franklin Gothic Medium"/>
                <a:cs typeface="Arial" panose="020B0604020202020204" pitchFamily="34" charset="0"/>
              </a:rPr>
              <a:t>][Acetone] is larger for shale basins due to higher n-pentane to </a:t>
            </a:r>
            <a:r>
              <a:rPr lang="en-US" kern="0" dirty="0" err="1">
                <a:solidFill>
                  <a:srgbClr val="373545"/>
                </a:solidFill>
                <a:latin typeface="Franklin Gothic Medium"/>
                <a:cs typeface="Arial" panose="020B0604020202020204" pitchFamily="34" charset="0"/>
              </a:rPr>
              <a:t>iso</a:t>
            </a:r>
            <a:r>
              <a:rPr lang="en-US" kern="0" dirty="0">
                <a:solidFill>
                  <a:srgbClr val="373545"/>
                </a:solidFill>
                <a:latin typeface="Franklin Gothic Medium"/>
                <a:cs typeface="Arial" panose="020B0604020202020204" pitchFamily="34" charset="0"/>
              </a:rPr>
              <a:t>-butane ratios</a:t>
            </a:r>
          </a:p>
          <a:p>
            <a:pPr marL="465138" indent="-176213" defTabSz="457200">
              <a:spcAft>
                <a:spcPts val="300"/>
              </a:spcAft>
              <a:buFont typeface="Wingdings" panose="05000000000000000000" pitchFamily="2" charset="2"/>
              <a:buChar char="§"/>
              <a:defRPr/>
            </a:pPr>
            <a:r>
              <a:rPr lang="en-US" u="sng" kern="0" dirty="0" err="1" smtClean="0">
                <a:solidFill>
                  <a:srgbClr val="CEDBE6">
                    <a:lumMod val="50000"/>
                  </a:srgbClr>
                </a:solidFill>
                <a:latin typeface="Franklin Gothic Medium"/>
                <a:cs typeface="Arial" panose="020B0604020202020204" pitchFamily="34" charset="0"/>
              </a:rPr>
              <a:t>Propanal</a:t>
            </a:r>
            <a:r>
              <a:rPr lang="en-US" kern="0" dirty="0" smtClean="0">
                <a:solidFill>
                  <a:srgbClr val="CEDBE6">
                    <a:lumMod val="50000"/>
                  </a:srgbClr>
                </a:solidFill>
                <a:latin typeface="Franklin Gothic Medium"/>
                <a:cs typeface="Arial" panose="020B0604020202020204" pitchFamily="34" charset="0"/>
              </a:rPr>
              <a:t> from propane and n-pentane</a:t>
            </a:r>
          </a:p>
          <a:p>
            <a:pPr marL="465138" indent="-176213" defTabSz="457200">
              <a:spcAft>
                <a:spcPts val="300"/>
              </a:spcAft>
              <a:buFont typeface="Wingdings" panose="05000000000000000000" pitchFamily="2" charset="2"/>
              <a:buChar char="§"/>
              <a:defRPr/>
            </a:pPr>
            <a:r>
              <a:rPr lang="en-US" u="sng" kern="0" dirty="0" smtClean="0">
                <a:solidFill>
                  <a:srgbClr val="CEDBE6">
                    <a:lumMod val="50000"/>
                  </a:srgbClr>
                </a:solidFill>
                <a:latin typeface="Franklin Gothic Medium"/>
                <a:cs typeface="Arial" panose="020B0604020202020204" pitchFamily="34" charset="0"/>
              </a:rPr>
              <a:t>Acetone</a:t>
            </a:r>
            <a:r>
              <a:rPr lang="en-US" kern="0" dirty="0" smtClean="0">
                <a:solidFill>
                  <a:srgbClr val="CEDBE6">
                    <a:lumMod val="50000"/>
                  </a:srgbClr>
                </a:solidFill>
                <a:latin typeface="Franklin Gothic Medium"/>
                <a:cs typeface="Arial" panose="020B0604020202020204" pitchFamily="34" charset="0"/>
              </a:rPr>
              <a:t> from propane and </a:t>
            </a:r>
            <a:r>
              <a:rPr lang="en-US" kern="0" dirty="0" err="1" smtClean="0">
                <a:solidFill>
                  <a:srgbClr val="CEDBE6">
                    <a:lumMod val="50000"/>
                  </a:srgbClr>
                </a:solidFill>
                <a:latin typeface="Franklin Gothic Medium"/>
                <a:cs typeface="Arial" panose="020B0604020202020204" pitchFamily="34" charset="0"/>
              </a:rPr>
              <a:t>iso</a:t>
            </a:r>
            <a:r>
              <a:rPr lang="en-US" kern="0" dirty="0" smtClean="0">
                <a:solidFill>
                  <a:srgbClr val="CEDBE6">
                    <a:lumMod val="50000"/>
                  </a:srgbClr>
                </a:solidFill>
                <a:latin typeface="Franklin Gothic Medium"/>
                <a:cs typeface="Arial" panose="020B0604020202020204" pitchFamily="34" charset="0"/>
              </a:rPr>
              <a:t>-butane</a:t>
            </a:r>
          </a:p>
        </p:txBody>
      </p:sp>
      <p:sp>
        <p:nvSpPr>
          <p:cNvPr id="11" name="TextBox 10"/>
          <p:cNvSpPr txBox="1"/>
          <p:nvPr/>
        </p:nvSpPr>
        <p:spPr>
          <a:xfrm>
            <a:off x="5944510" y="1160383"/>
            <a:ext cx="5485490" cy="1315745"/>
          </a:xfrm>
          <a:prstGeom prst="rect">
            <a:avLst/>
          </a:prstGeom>
          <a:solidFill>
            <a:sysClr val="window" lastClr="FFFFFF"/>
          </a:solidFill>
          <a:ln w="6350" cap="flat" cmpd="sng" algn="ctr">
            <a:noFill/>
            <a:prstDash val="solid"/>
            <a:miter lim="800000"/>
          </a:ln>
          <a:effectLst/>
        </p:spPr>
        <p:txBody>
          <a:bodyPr wrap="square" rtlCol="0">
            <a:spAutoFit/>
          </a:bodyPr>
          <a:lstStyle/>
          <a:p>
            <a:pPr defTabSz="457200">
              <a:spcAft>
                <a:spcPts val="600"/>
              </a:spcAft>
              <a:defRPr/>
            </a:pPr>
            <a:r>
              <a:rPr lang="en-US" kern="0" dirty="0" smtClean="0">
                <a:solidFill>
                  <a:srgbClr val="373545"/>
                </a:solidFill>
                <a:latin typeface="Franklin Gothic Medium"/>
                <a:cs typeface="Arial" panose="020B0604020202020204" pitchFamily="34" charset="0"/>
              </a:rPr>
              <a:t>Enhanced 2-butanone (MEK) mixing </a:t>
            </a:r>
            <a:r>
              <a:rPr lang="en-US" kern="0" dirty="0">
                <a:solidFill>
                  <a:srgbClr val="373545"/>
                </a:solidFill>
                <a:latin typeface="Franklin Gothic Medium"/>
                <a:cs typeface="Arial" panose="020B0604020202020204" pitchFamily="34" charset="0"/>
              </a:rPr>
              <a:t>ratios due to </a:t>
            </a:r>
            <a:r>
              <a:rPr lang="en-US" kern="0" dirty="0" smtClean="0">
                <a:solidFill>
                  <a:srgbClr val="373545"/>
                </a:solidFill>
                <a:latin typeface="Franklin Gothic Medium"/>
                <a:cs typeface="Arial" panose="020B0604020202020204" pitchFamily="34" charset="0"/>
              </a:rPr>
              <a:t>higher </a:t>
            </a:r>
            <a:r>
              <a:rPr lang="en-US" kern="0" dirty="0">
                <a:solidFill>
                  <a:srgbClr val="373545"/>
                </a:solidFill>
                <a:latin typeface="Franklin Gothic Medium"/>
                <a:cs typeface="Arial" panose="020B0604020202020204" pitchFamily="34" charset="0"/>
              </a:rPr>
              <a:t>abundances of n-butane in shale </a:t>
            </a:r>
            <a:r>
              <a:rPr lang="en-US" kern="0" dirty="0" smtClean="0">
                <a:solidFill>
                  <a:srgbClr val="373545"/>
                </a:solidFill>
                <a:latin typeface="Franklin Gothic Medium"/>
                <a:cs typeface="Arial" panose="020B0604020202020204" pitchFamily="34" charset="0"/>
              </a:rPr>
              <a:t>basins</a:t>
            </a:r>
          </a:p>
          <a:p>
            <a:pPr marL="336550" indent="-160338" defTabSz="457200">
              <a:spcAft>
                <a:spcPts val="300"/>
              </a:spcAft>
              <a:buFont typeface="Wingdings" panose="05000000000000000000" pitchFamily="2" charset="2"/>
              <a:buChar char="§"/>
              <a:defRPr/>
            </a:pPr>
            <a:r>
              <a:rPr lang="en-US" u="sng" kern="0" dirty="0" smtClean="0">
                <a:solidFill>
                  <a:srgbClr val="CEDBE6">
                    <a:lumMod val="50000"/>
                  </a:srgbClr>
                </a:solidFill>
                <a:latin typeface="Franklin Gothic Medium"/>
                <a:cs typeface="Arial" panose="020B0604020202020204" pitchFamily="34" charset="0"/>
              </a:rPr>
              <a:t>2-Butanone</a:t>
            </a:r>
            <a:r>
              <a:rPr lang="en-US" kern="0" dirty="0" smtClean="0">
                <a:solidFill>
                  <a:srgbClr val="CEDBE6">
                    <a:lumMod val="50000"/>
                  </a:srgbClr>
                </a:solidFill>
                <a:latin typeface="Franklin Gothic Medium"/>
                <a:cs typeface="Arial" panose="020B0604020202020204" pitchFamily="34" charset="0"/>
              </a:rPr>
              <a:t> formed from n-butane oxidation</a:t>
            </a:r>
            <a:endParaRPr lang="en-US" sz="1200" kern="0" dirty="0">
              <a:solidFill>
                <a:srgbClr val="CEDBE6">
                  <a:lumMod val="50000"/>
                </a:srgbClr>
              </a:solidFill>
              <a:latin typeface="Franklin Gothic Medium"/>
              <a:cs typeface="Arial" panose="020B0604020202020204" pitchFamily="34" charset="0"/>
            </a:endParaRPr>
          </a:p>
          <a:p>
            <a:pPr marL="336550" indent="-160338" defTabSz="457200">
              <a:spcAft>
                <a:spcPts val="300"/>
              </a:spcAft>
              <a:buFont typeface="Wingdings" panose="05000000000000000000" pitchFamily="2" charset="2"/>
              <a:buChar char="§"/>
              <a:defRPr/>
            </a:pPr>
            <a:r>
              <a:rPr lang="en-US" b="1" kern="0" dirty="0" smtClean="0">
                <a:solidFill>
                  <a:srgbClr val="373545"/>
                </a:solidFill>
                <a:latin typeface="Franklin Gothic Medium"/>
                <a:cs typeface="Arial" panose="020B0604020202020204" pitchFamily="34" charset="0"/>
              </a:rPr>
              <a:t>Linear alkanes &gt; branched alkanes for raw gas</a:t>
            </a:r>
            <a:endParaRPr lang="en-US" sz="2800" b="1" kern="0" dirty="0" smtClean="0">
              <a:solidFill>
                <a:srgbClr val="373545"/>
              </a:solidFill>
              <a:latin typeface="Franklin Gothic Medium"/>
              <a:cs typeface="Arial" panose="020B0604020202020204" pitchFamily="34" charset="0"/>
            </a:endParaRPr>
          </a:p>
        </p:txBody>
      </p:sp>
    </p:spTree>
    <p:extLst>
      <p:ext uri="{BB962C8B-B14F-4D97-AF65-F5344CB8AC3E}">
        <p14:creationId xmlns:p14="http://schemas.microsoft.com/office/powerpoint/2010/main" val="406892286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nvPr>
        </p:nvGraphicFramePr>
        <p:xfrm>
          <a:off x="2239618" y="609599"/>
          <a:ext cx="8004312" cy="5736815"/>
        </p:xfrm>
        <a:graphic>
          <a:graphicData uri="http://schemas.openxmlformats.org/drawingml/2006/table">
            <a:tbl>
              <a:tblPr firstRow="1" bandRow="1">
                <a:tableStyleId>{5C22544A-7EE6-4342-B048-85BDC9FD1C3A}</a:tableStyleId>
              </a:tblPr>
              <a:tblGrid>
                <a:gridCol w="2668104"/>
                <a:gridCol w="2668104"/>
                <a:gridCol w="2668104"/>
              </a:tblGrid>
              <a:tr h="1147363">
                <a:tc>
                  <a:txBody>
                    <a:bodyPr/>
                    <a:lstStyle/>
                    <a:p>
                      <a:pPr algn="ctr"/>
                      <a:r>
                        <a:rPr lang="en-US" sz="1800" dirty="0" smtClean="0">
                          <a:effectLst>
                            <a:outerShdw blurRad="38100" dist="38100" dir="2700000" algn="tl">
                              <a:srgbClr val="000000">
                                <a:alpha val="43137"/>
                              </a:srgbClr>
                            </a:outerShdw>
                          </a:effectLst>
                        </a:rPr>
                        <a:t>Oxygenated product formed</a:t>
                      </a:r>
                      <a:r>
                        <a:rPr lang="en-US" sz="1800" baseline="0" dirty="0" smtClean="0">
                          <a:effectLst>
                            <a:outerShdw blurRad="38100" dist="38100" dir="2700000" algn="tl">
                              <a:srgbClr val="000000">
                                <a:alpha val="43137"/>
                              </a:srgbClr>
                            </a:outerShdw>
                          </a:effectLst>
                        </a:rPr>
                        <a:t> from oxidation of primary hydrocarbons</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Primary hydrocarbon precursors in oil and gas basin</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Primary hydrocarbon precursors in an urban area</a:t>
                      </a:r>
                      <a:endParaRPr lang="en-US" sz="1800" dirty="0">
                        <a:effectLst>
                          <a:outerShdw blurRad="38100" dist="38100" dir="2700000" algn="tl">
                            <a:srgbClr val="000000">
                              <a:alpha val="43137"/>
                            </a:srgbClr>
                          </a:outerShdw>
                        </a:effectLst>
                      </a:endParaRPr>
                    </a:p>
                  </a:txBody>
                  <a:tcPr anchor="ctr"/>
                </a:tc>
              </a:tr>
              <a:tr h="1147363">
                <a:tc>
                  <a:txBody>
                    <a:bodyPr/>
                    <a:lstStyle/>
                    <a:p>
                      <a:pPr algn="ctr"/>
                      <a:r>
                        <a:rPr lang="en-US" sz="1800" dirty="0" smtClean="0">
                          <a:effectLst>
                            <a:outerShdw blurRad="38100" dist="38100" dir="2700000" algn="tl">
                              <a:srgbClr val="000000">
                                <a:alpha val="43137"/>
                              </a:srgbClr>
                            </a:outerShdw>
                          </a:effectLst>
                        </a:rPr>
                        <a:t>Acetaldehyde </a:t>
                      </a:r>
                    </a:p>
                    <a:p>
                      <a:pPr algn="ctr"/>
                      <a:r>
                        <a:rPr lang="en-US" sz="1800" dirty="0" smtClean="0">
                          <a:effectLst>
                            <a:outerShdw blurRad="38100" dist="38100" dir="2700000" algn="tl">
                              <a:srgbClr val="000000">
                                <a:alpha val="43137"/>
                              </a:srgbClr>
                            </a:outerShdw>
                          </a:effectLst>
                        </a:rPr>
                        <a:t>CH3CHO</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Ethane</a:t>
                      </a:r>
                    </a:p>
                    <a:p>
                      <a:pPr algn="ctr"/>
                      <a:r>
                        <a:rPr lang="en-US" sz="1800" dirty="0" smtClean="0">
                          <a:effectLst>
                            <a:outerShdw blurRad="38100" dist="38100" dir="2700000" algn="tl">
                              <a:srgbClr val="000000">
                                <a:alpha val="43137"/>
                              </a:srgbClr>
                            </a:outerShdw>
                          </a:effectLst>
                        </a:rPr>
                        <a:t>n-Butane</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 Alkenes</a:t>
                      </a:r>
                      <a:endParaRPr lang="en-US" sz="1800" dirty="0">
                        <a:effectLst>
                          <a:outerShdw blurRad="38100" dist="38100" dir="2700000" algn="tl">
                            <a:srgbClr val="000000">
                              <a:alpha val="43137"/>
                            </a:srgbClr>
                          </a:outerShdw>
                        </a:effectLst>
                      </a:endParaRPr>
                    </a:p>
                  </a:txBody>
                  <a:tcPr anchor="ctr"/>
                </a:tc>
              </a:tr>
              <a:tr h="1147363">
                <a:tc>
                  <a:txBody>
                    <a:bodyPr/>
                    <a:lstStyle/>
                    <a:p>
                      <a:pPr algn="ctr"/>
                      <a:r>
                        <a:rPr lang="en-US" sz="1800" dirty="0" err="1" smtClean="0">
                          <a:effectLst>
                            <a:outerShdw blurRad="38100" dist="38100" dir="2700000" algn="tl">
                              <a:srgbClr val="000000">
                                <a:alpha val="43137"/>
                              </a:srgbClr>
                            </a:outerShdw>
                          </a:effectLst>
                        </a:rPr>
                        <a:t>Propanal</a:t>
                      </a:r>
                      <a:r>
                        <a:rPr lang="en-US" sz="1800" dirty="0" smtClean="0">
                          <a:effectLst>
                            <a:outerShdw blurRad="38100" dist="38100" dir="2700000" algn="tl">
                              <a:srgbClr val="000000">
                                <a:alpha val="43137"/>
                              </a:srgbClr>
                            </a:outerShdw>
                          </a:effectLst>
                        </a:rPr>
                        <a:t> </a:t>
                      </a:r>
                    </a:p>
                    <a:p>
                      <a:pPr algn="ctr"/>
                      <a:r>
                        <a:rPr lang="en-US" sz="1800" dirty="0" smtClean="0">
                          <a:effectLst>
                            <a:outerShdw blurRad="38100" dist="38100" dir="2700000" algn="tl">
                              <a:srgbClr val="000000">
                                <a:alpha val="43137"/>
                              </a:srgbClr>
                            </a:outerShdw>
                          </a:effectLst>
                        </a:rPr>
                        <a:t>CH3CH2CHO</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Propane</a:t>
                      </a:r>
                    </a:p>
                    <a:p>
                      <a:pPr algn="ctr"/>
                      <a:r>
                        <a:rPr lang="en-US" sz="1800" dirty="0" smtClean="0">
                          <a:effectLst>
                            <a:outerShdw blurRad="38100" dist="38100" dir="2700000" algn="tl">
                              <a:srgbClr val="000000">
                                <a:alpha val="43137"/>
                              </a:srgbClr>
                            </a:outerShdw>
                          </a:effectLst>
                        </a:rPr>
                        <a:t>n-Pentane</a:t>
                      </a:r>
                      <a:endParaRPr lang="en-US" sz="1800" dirty="0">
                        <a:effectLst>
                          <a:outerShdw blurRad="38100" dist="38100" dir="2700000" algn="tl">
                            <a:srgbClr val="000000">
                              <a:alpha val="43137"/>
                            </a:srgbClr>
                          </a:outerShdw>
                        </a:effectLst>
                      </a:endParaRPr>
                    </a:p>
                  </a:txBody>
                  <a:tcPr anchor="ctr"/>
                </a:tc>
                <a:tc>
                  <a:txBody>
                    <a:bodyPr/>
                    <a:lstStyle/>
                    <a:p>
                      <a:pPr algn="ctr"/>
                      <a:endParaRPr lang="en-US" sz="1800" dirty="0">
                        <a:effectLst>
                          <a:outerShdw blurRad="38100" dist="38100" dir="2700000" algn="tl">
                            <a:srgbClr val="000000">
                              <a:alpha val="43137"/>
                            </a:srgbClr>
                          </a:outerShdw>
                        </a:effectLst>
                      </a:endParaRPr>
                    </a:p>
                  </a:txBody>
                  <a:tcPr anchor="ctr"/>
                </a:tc>
              </a:tr>
              <a:tr h="1147363">
                <a:tc>
                  <a:txBody>
                    <a:bodyPr/>
                    <a:lstStyle/>
                    <a:p>
                      <a:pPr algn="ctr"/>
                      <a:r>
                        <a:rPr lang="en-US" sz="1800" dirty="0" smtClean="0">
                          <a:effectLst>
                            <a:outerShdw blurRad="38100" dist="38100" dir="2700000" algn="tl">
                              <a:srgbClr val="000000">
                                <a:alpha val="43137"/>
                              </a:srgbClr>
                            </a:outerShdw>
                          </a:effectLst>
                        </a:rPr>
                        <a:t>Acetone </a:t>
                      </a:r>
                    </a:p>
                    <a:p>
                      <a:pPr algn="ctr"/>
                      <a:r>
                        <a:rPr lang="en-US" sz="1800" dirty="0" smtClean="0">
                          <a:effectLst>
                            <a:outerShdw blurRad="38100" dist="38100" dir="2700000" algn="tl">
                              <a:srgbClr val="000000">
                                <a:alpha val="43137"/>
                              </a:srgbClr>
                            </a:outerShdw>
                          </a:effectLst>
                        </a:rPr>
                        <a:t>CH3C(o)CH3</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err="1" smtClean="0">
                          <a:effectLst>
                            <a:outerShdw blurRad="38100" dist="38100" dir="2700000" algn="tl">
                              <a:srgbClr val="000000">
                                <a:alpha val="43137"/>
                              </a:srgbClr>
                            </a:outerShdw>
                          </a:effectLst>
                        </a:rPr>
                        <a:t>iso</a:t>
                      </a:r>
                      <a:r>
                        <a:rPr lang="en-US" sz="1800" dirty="0" smtClean="0">
                          <a:effectLst>
                            <a:outerShdw blurRad="38100" dist="38100" dir="2700000" algn="tl">
                              <a:srgbClr val="000000">
                                <a:alpha val="43137"/>
                              </a:srgbClr>
                            </a:outerShdw>
                          </a:effectLst>
                        </a:rPr>
                        <a:t>-Butane</a:t>
                      </a:r>
                    </a:p>
                    <a:p>
                      <a:pPr algn="ctr"/>
                      <a:r>
                        <a:rPr lang="en-US" sz="1800" dirty="0" smtClean="0">
                          <a:effectLst>
                            <a:outerShdw blurRad="38100" dist="38100" dir="2700000" algn="tl">
                              <a:srgbClr val="000000">
                                <a:alpha val="43137"/>
                              </a:srgbClr>
                            </a:outerShdw>
                          </a:effectLst>
                        </a:rPr>
                        <a:t>Propane</a:t>
                      </a:r>
                      <a:endParaRPr lang="en-US" sz="1800" dirty="0">
                        <a:effectLst>
                          <a:outerShdw blurRad="38100" dist="38100" dir="2700000" algn="tl">
                            <a:srgbClr val="000000">
                              <a:alpha val="43137"/>
                            </a:srgbClr>
                          </a:outerShdw>
                        </a:effectLst>
                      </a:endParaRPr>
                    </a:p>
                  </a:txBody>
                  <a:tcPr anchor="ctr"/>
                </a:tc>
                <a:tc>
                  <a:txBody>
                    <a:bodyPr/>
                    <a:lstStyle/>
                    <a:p>
                      <a:pPr algn="ctr"/>
                      <a:endParaRPr lang="en-US" sz="1800">
                        <a:effectLst>
                          <a:outerShdw blurRad="38100" dist="38100" dir="2700000" algn="tl">
                            <a:srgbClr val="000000">
                              <a:alpha val="43137"/>
                            </a:srgbClr>
                          </a:outerShdw>
                        </a:effectLst>
                      </a:endParaRPr>
                    </a:p>
                  </a:txBody>
                  <a:tcPr anchor="ctr"/>
                </a:tc>
              </a:tr>
              <a:tr h="1147363">
                <a:tc>
                  <a:txBody>
                    <a:bodyPr/>
                    <a:lstStyle/>
                    <a:p>
                      <a:pPr algn="ctr"/>
                      <a:r>
                        <a:rPr lang="en-US" sz="1800" dirty="0" smtClean="0">
                          <a:effectLst>
                            <a:outerShdw blurRad="38100" dist="38100" dir="2700000" algn="tl">
                              <a:srgbClr val="000000">
                                <a:alpha val="43137"/>
                              </a:srgbClr>
                            </a:outerShdw>
                          </a:effectLst>
                        </a:rPr>
                        <a:t>2-Butanone (MEK)</a:t>
                      </a:r>
                    </a:p>
                    <a:p>
                      <a:pPr algn="ctr"/>
                      <a:r>
                        <a:rPr lang="en-US" sz="1800" baseline="0" dirty="0" smtClean="0">
                          <a:effectLst>
                            <a:outerShdw blurRad="38100" dist="38100" dir="2700000" algn="tl">
                              <a:srgbClr val="000000">
                                <a:alpha val="43137"/>
                              </a:srgbClr>
                            </a:outerShdw>
                          </a:effectLst>
                        </a:rPr>
                        <a:t>CH3CH3C(o)CH3</a:t>
                      </a:r>
                      <a:endParaRPr lang="en-US" sz="1800" dirty="0">
                        <a:effectLst>
                          <a:outerShdw blurRad="38100" dist="38100" dir="2700000" algn="tl">
                            <a:srgbClr val="000000">
                              <a:alpha val="43137"/>
                            </a:srgbClr>
                          </a:outerShdw>
                        </a:effectLst>
                      </a:endParaRPr>
                    </a:p>
                  </a:txBody>
                  <a:tcPr anchor="ctr"/>
                </a:tc>
                <a:tc>
                  <a:txBody>
                    <a:bodyPr/>
                    <a:lstStyle/>
                    <a:p>
                      <a:pPr algn="ctr"/>
                      <a:r>
                        <a:rPr lang="en-US" sz="1800" dirty="0" smtClean="0">
                          <a:effectLst>
                            <a:outerShdw blurRad="38100" dist="38100" dir="2700000" algn="tl">
                              <a:srgbClr val="000000">
                                <a:alpha val="43137"/>
                              </a:srgbClr>
                            </a:outerShdw>
                          </a:effectLst>
                        </a:rPr>
                        <a:t>n-Butane</a:t>
                      </a:r>
                      <a:endParaRPr lang="en-US" sz="1800" dirty="0">
                        <a:effectLst>
                          <a:outerShdw blurRad="38100" dist="38100" dir="2700000" algn="tl">
                            <a:srgbClr val="000000">
                              <a:alpha val="43137"/>
                            </a:srgbClr>
                          </a:outerShdw>
                        </a:effectLst>
                      </a:endParaRPr>
                    </a:p>
                  </a:txBody>
                  <a:tcPr anchor="ctr"/>
                </a:tc>
                <a:tc>
                  <a:txBody>
                    <a:bodyPr/>
                    <a:lstStyle/>
                    <a:p>
                      <a:pPr algn="ctr"/>
                      <a:endParaRPr lang="en-US" sz="1800" dirty="0">
                        <a:effectLst>
                          <a:outerShdw blurRad="38100" dist="38100" dir="2700000" algn="tl">
                            <a:srgbClr val="000000">
                              <a:alpha val="43137"/>
                            </a:srgbClr>
                          </a:outerShdw>
                        </a:effectLst>
                      </a:endParaRPr>
                    </a:p>
                  </a:txBody>
                  <a:tcPr anchor="ctr"/>
                </a:tc>
              </a:tr>
            </a:tbl>
          </a:graphicData>
        </a:graphic>
      </p:graphicFrame>
    </p:spTree>
    <p:extLst>
      <p:ext uri="{BB962C8B-B14F-4D97-AF65-F5344CB8AC3E}">
        <p14:creationId xmlns:p14="http://schemas.microsoft.com/office/powerpoint/2010/main" val="94796430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4781" t="43638" r="32091" b="17149"/>
          <a:stretch/>
        </p:blipFill>
        <p:spPr>
          <a:xfrm>
            <a:off x="6212307" y="2629955"/>
            <a:ext cx="4246617" cy="2505865"/>
          </a:xfrm>
          <a:prstGeom prst="rect">
            <a:avLst/>
          </a:prstGeom>
        </p:spPr>
      </p:pic>
      <p:pic>
        <p:nvPicPr>
          <p:cNvPr id="5" name="Picture 4"/>
          <p:cNvPicPr>
            <a:picLocks noChangeAspect="1"/>
          </p:cNvPicPr>
          <p:nvPr/>
        </p:nvPicPr>
        <p:blipFill rotWithShape="1">
          <a:blip r:embed="rId3"/>
          <a:srcRect l="23685" t="50764" r="29410" b="34536"/>
          <a:stretch/>
        </p:blipFill>
        <p:spPr>
          <a:xfrm>
            <a:off x="6212308" y="1538575"/>
            <a:ext cx="4246617" cy="946206"/>
          </a:xfrm>
          <a:prstGeom prst="rect">
            <a:avLst/>
          </a:prstGeom>
        </p:spPr>
      </p:pic>
      <p:pic>
        <p:nvPicPr>
          <p:cNvPr id="6" name="Picture 5"/>
          <p:cNvPicPr>
            <a:picLocks noChangeAspect="1"/>
          </p:cNvPicPr>
          <p:nvPr/>
        </p:nvPicPr>
        <p:blipFill rotWithShape="1">
          <a:blip r:embed="rId3"/>
          <a:srcRect l="23685" t="64342" r="29410" b="18217"/>
          <a:stretch/>
        </p:blipFill>
        <p:spPr>
          <a:xfrm>
            <a:off x="2033755" y="1557129"/>
            <a:ext cx="3860561" cy="927652"/>
          </a:xfrm>
          <a:prstGeom prst="rect">
            <a:avLst/>
          </a:prstGeom>
        </p:spPr>
      </p:pic>
      <p:pic>
        <p:nvPicPr>
          <p:cNvPr id="7" name="Picture 6"/>
          <p:cNvPicPr>
            <a:picLocks noChangeAspect="1"/>
          </p:cNvPicPr>
          <p:nvPr/>
        </p:nvPicPr>
        <p:blipFill rotWithShape="1">
          <a:blip r:embed="rId4"/>
          <a:srcRect l="26365" t="28744" r="34893" b="17527"/>
          <a:stretch/>
        </p:blipFill>
        <p:spPr>
          <a:xfrm>
            <a:off x="2033755" y="2629954"/>
            <a:ext cx="3860561" cy="3459935"/>
          </a:xfrm>
          <a:prstGeom prst="rect">
            <a:avLst/>
          </a:prstGeom>
        </p:spPr>
      </p:pic>
      <p:sp>
        <p:nvSpPr>
          <p:cNvPr id="8" name="TextBox 7"/>
          <p:cNvSpPr txBox="1"/>
          <p:nvPr/>
        </p:nvSpPr>
        <p:spPr>
          <a:xfrm>
            <a:off x="2033755" y="298372"/>
            <a:ext cx="6288611" cy="461665"/>
          </a:xfrm>
          <a:prstGeom prst="rect">
            <a:avLst/>
          </a:prstGeom>
          <a:noFill/>
        </p:spPr>
        <p:txBody>
          <a:bodyPr wrap="square" rtlCol="0">
            <a:spAutoFit/>
          </a:bodyPr>
          <a:lstStyle/>
          <a:p>
            <a:pPr defTabSz="457200"/>
            <a:r>
              <a:rPr lang="en-US" sz="2400" dirty="0">
                <a:solidFill>
                  <a:prstClr val="white"/>
                </a:solidFill>
              </a:rPr>
              <a:t>Oxidation of n-Butane:</a:t>
            </a:r>
          </a:p>
        </p:txBody>
      </p:sp>
      <p:sp>
        <p:nvSpPr>
          <p:cNvPr id="9" name="TextBox 8"/>
          <p:cNvSpPr txBox="1"/>
          <p:nvPr/>
        </p:nvSpPr>
        <p:spPr>
          <a:xfrm>
            <a:off x="2033755" y="1020418"/>
            <a:ext cx="3860561" cy="369332"/>
          </a:xfrm>
          <a:prstGeom prst="rect">
            <a:avLst/>
          </a:prstGeom>
          <a:noFill/>
        </p:spPr>
        <p:txBody>
          <a:bodyPr wrap="square" rtlCol="0">
            <a:spAutoFit/>
          </a:bodyPr>
          <a:lstStyle/>
          <a:p>
            <a:pPr defTabSz="457200"/>
            <a:r>
              <a:rPr lang="en-US" dirty="0">
                <a:solidFill>
                  <a:prstClr val="white"/>
                </a:solidFill>
              </a:rPr>
              <a:t>Dominant pathway = MEK formation</a:t>
            </a:r>
          </a:p>
        </p:txBody>
      </p:sp>
      <p:sp>
        <p:nvSpPr>
          <p:cNvPr id="10" name="TextBox 9"/>
          <p:cNvSpPr txBox="1"/>
          <p:nvPr/>
        </p:nvSpPr>
        <p:spPr>
          <a:xfrm>
            <a:off x="6108798" y="1020418"/>
            <a:ext cx="3860561" cy="369332"/>
          </a:xfrm>
          <a:prstGeom prst="rect">
            <a:avLst/>
          </a:prstGeom>
          <a:noFill/>
        </p:spPr>
        <p:txBody>
          <a:bodyPr wrap="square" rtlCol="0">
            <a:spAutoFit/>
          </a:bodyPr>
          <a:lstStyle/>
          <a:p>
            <a:pPr defTabSz="457200"/>
            <a:r>
              <a:rPr lang="en-US" dirty="0">
                <a:solidFill>
                  <a:prstClr val="white"/>
                </a:solidFill>
              </a:rPr>
              <a:t>Other pathway = </a:t>
            </a:r>
            <a:r>
              <a:rPr lang="en-US" dirty="0" err="1">
                <a:solidFill>
                  <a:prstClr val="white"/>
                </a:solidFill>
              </a:rPr>
              <a:t>butanal</a:t>
            </a:r>
            <a:r>
              <a:rPr lang="en-US" dirty="0">
                <a:solidFill>
                  <a:prstClr val="white"/>
                </a:solidFill>
              </a:rPr>
              <a:t> formation</a:t>
            </a:r>
          </a:p>
        </p:txBody>
      </p:sp>
      <p:sp>
        <p:nvSpPr>
          <p:cNvPr id="11" name="Rectangle 10"/>
          <p:cNvSpPr/>
          <p:nvPr/>
        </p:nvSpPr>
        <p:spPr>
          <a:xfrm>
            <a:off x="1927738" y="6376023"/>
            <a:ext cx="8740263" cy="369332"/>
          </a:xfrm>
          <a:prstGeom prst="rect">
            <a:avLst/>
          </a:prstGeom>
        </p:spPr>
        <p:txBody>
          <a:bodyPr wrap="square">
            <a:spAutoFit/>
          </a:bodyPr>
          <a:lstStyle/>
          <a:p>
            <a:pPr defTabSz="457200"/>
            <a:r>
              <a:rPr lang="en-US" dirty="0">
                <a:solidFill>
                  <a:prstClr val="white"/>
                </a:solidFill>
              </a:rPr>
              <a:t>Reaction schemes from Master Chemical Mechanism (http://mcm.leeds.ac.uk/MCM/)</a:t>
            </a:r>
          </a:p>
        </p:txBody>
      </p:sp>
      <p:sp>
        <p:nvSpPr>
          <p:cNvPr id="12" name="Oval 11"/>
          <p:cNvSpPr/>
          <p:nvPr/>
        </p:nvSpPr>
        <p:spPr>
          <a:xfrm>
            <a:off x="4625011" y="3750367"/>
            <a:ext cx="1269305" cy="2339522"/>
          </a:xfrm>
          <a:prstGeom prst="ellipse">
            <a:avLst/>
          </a:prstGeom>
          <a:no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Tree>
    <p:extLst>
      <p:ext uri="{BB962C8B-B14F-4D97-AF65-F5344CB8AC3E}">
        <p14:creationId xmlns:p14="http://schemas.microsoft.com/office/powerpoint/2010/main" val="318540823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24987" t="16995" r="13649" b="8985"/>
          <a:stretch/>
        </p:blipFill>
        <p:spPr>
          <a:xfrm>
            <a:off x="1851378" y="395111"/>
            <a:ext cx="8331200" cy="5652760"/>
          </a:xfrm>
          <a:prstGeom prst="rect">
            <a:avLst/>
          </a:prstGeom>
        </p:spPr>
      </p:pic>
      <p:sp>
        <p:nvSpPr>
          <p:cNvPr id="3" name="Rectangle 2"/>
          <p:cNvSpPr/>
          <p:nvPr/>
        </p:nvSpPr>
        <p:spPr>
          <a:xfrm>
            <a:off x="1851378" y="6067476"/>
            <a:ext cx="8579556" cy="646331"/>
          </a:xfrm>
          <a:prstGeom prst="rect">
            <a:avLst/>
          </a:prstGeom>
        </p:spPr>
        <p:txBody>
          <a:bodyPr wrap="square">
            <a:spAutoFit/>
          </a:bodyPr>
          <a:lstStyle/>
          <a:p>
            <a:r>
              <a:rPr lang="en-US" sz="1200" b="1" dirty="0">
                <a:solidFill>
                  <a:prstClr val="black"/>
                </a:solidFill>
              </a:rPr>
              <a:t>A high-resolution time-of-flight chemical ionization mass spectrometer utilizing hydronium ions (H3O+ </a:t>
            </a:r>
            <a:r>
              <a:rPr lang="en-US" sz="1200" b="1" dirty="0" err="1">
                <a:solidFill>
                  <a:prstClr val="black"/>
                </a:solidFill>
              </a:rPr>
              <a:t>ToF</a:t>
            </a:r>
            <a:r>
              <a:rPr lang="en-US" sz="1200" b="1" dirty="0">
                <a:solidFill>
                  <a:prstClr val="black"/>
                </a:solidFill>
              </a:rPr>
              <a:t>-CIMS) for measurements of volatile organic compounds in the atmosphere</a:t>
            </a:r>
            <a:r>
              <a:rPr lang="en-US" sz="1200" dirty="0">
                <a:solidFill>
                  <a:prstClr val="black"/>
                </a:solidFill>
              </a:rPr>
              <a:t>.  B. Yuan, A. Koss, C. Warneke, J. B. Gilman, B. M. Lerner, H. Stark and J. A. de Gouw. </a:t>
            </a:r>
            <a:r>
              <a:rPr lang="en-US" sz="1200" i="1" dirty="0">
                <a:solidFill>
                  <a:prstClr val="black"/>
                </a:solidFill>
              </a:rPr>
              <a:t>Atmos. Meas. Tech.</a:t>
            </a:r>
            <a:r>
              <a:rPr lang="en-US" sz="1200" dirty="0">
                <a:solidFill>
                  <a:prstClr val="black"/>
                </a:solidFill>
              </a:rPr>
              <a:t>, 6(9), p2735-2752, doi:10.5194/amt-9-2735-2016, </a:t>
            </a:r>
            <a:r>
              <a:rPr lang="en-US" sz="1200" b="1" dirty="0">
                <a:solidFill>
                  <a:prstClr val="black"/>
                </a:solidFill>
              </a:rPr>
              <a:t>2016</a:t>
            </a:r>
            <a:r>
              <a:rPr lang="en-US" sz="1200" dirty="0">
                <a:solidFill>
                  <a:prstClr val="black"/>
                </a:solidFill>
              </a:rPr>
              <a:t>.</a:t>
            </a:r>
          </a:p>
        </p:txBody>
      </p:sp>
    </p:spTree>
    <p:extLst>
      <p:ext uri="{BB962C8B-B14F-4D97-AF65-F5344CB8AC3E}">
        <p14:creationId xmlns:p14="http://schemas.microsoft.com/office/powerpoint/2010/main" val="40504020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algn="ctr"/>
            <a:endParaRPr lang="en-US" kern="0" smtClean="0">
              <a:solidFill>
                <a:prstClr val="white"/>
              </a:solidFill>
              <a:latin typeface="Franklin Gothic Medium"/>
            </a:endParaRPr>
          </a:p>
        </p:txBody>
      </p:sp>
      <p:sp>
        <p:nvSpPr>
          <p:cNvPr id="25" name="TextBox 24"/>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4"/>
            </a:pPr>
            <a:r>
              <a:rPr lang="en-US" sz="2000" dirty="0" smtClean="0">
                <a:solidFill>
                  <a:srgbClr val="FFFFFF">
                    <a:lumMod val="85000"/>
                  </a:srgbClr>
                </a:solidFill>
                <a:effectLst>
                  <a:outerShdw blurRad="38100" dist="38100" dir="2700000" algn="tl">
                    <a:srgbClr val="000000">
                      <a:alpha val="43137"/>
                    </a:srgbClr>
                  </a:outerShdw>
                </a:effectLst>
                <a:latin typeface="Franklin Gothic Medium"/>
                <a:cs typeface="Arial" panose="020B0604020202020204" pitchFamily="34" charset="0"/>
              </a:rPr>
              <a:t>NOAA airborne measurements are used to characterize VOC emissions and hydrocarbon fluxes for several of the largest oil and gas producing shale basins in the U.S.</a:t>
            </a:r>
            <a:endParaRPr lang="en-US" sz="1600" dirty="0" smtClean="0">
              <a:solidFill>
                <a:srgbClr val="FFFFFF">
                  <a:lumMod val="85000"/>
                </a:srgbClr>
              </a:solidFill>
              <a:latin typeface="Franklin Gothic Medium"/>
              <a:cs typeface="Arial" panose="020B0604020202020204" pitchFamily="34" charset="0"/>
            </a:endParaRPr>
          </a:p>
        </p:txBody>
      </p:sp>
      <p:pic>
        <p:nvPicPr>
          <p:cNvPr id="26" name="Picture 2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301667" y="1610136"/>
            <a:ext cx="3716481" cy="3245882"/>
          </a:xfrm>
          <a:prstGeom prst="rect">
            <a:avLst/>
          </a:prstGeom>
        </p:spPr>
      </p:pic>
      <p:pic>
        <p:nvPicPr>
          <p:cNvPr id="27" name="Picture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74349" y="1600200"/>
            <a:ext cx="3983181" cy="3255818"/>
          </a:xfrm>
          <a:prstGeom prst="rect">
            <a:avLst/>
          </a:prstGeom>
        </p:spPr>
      </p:pic>
      <p:pic>
        <p:nvPicPr>
          <p:cNvPr id="28" name="Picture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1600200"/>
            <a:ext cx="4606636" cy="3266208"/>
          </a:xfrm>
          <a:prstGeom prst="rect">
            <a:avLst/>
          </a:prstGeom>
        </p:spPr>
      </p:pic>
    </p:spTree>
    <p:extLst>
      <p:ext uri="{BB962C8B-B14F-4D97-AF65-F5344CB8AC3E}">
        <p14:creationId xmlns:p14="http://schemas.microsoft.com/office/powerpoint/2010/main" val="4710327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29" name="TextBox 28"/>
          <p:cNvSpPr txBox="1"/>
          <p:nvPr/>
        </p:nvSpPr>
        <p:spPr>
          <a:xfrm>
            <a:off x="1143000" y="1103173"/>
            <a:ext cx="2209800" cy="400110"/>
          </a:xfrm>
          <a:prstGeom prst="rect">
            <a:avLst/>
          </a:prstGeom>
          <a:noFill/>
        </p:spPr>
        <p:txBody>
          <a:bodyPr wrap="square" rtlCol="0">
            <a:spAutoFit/>
          </a:bodyPr>
          <a:lstStyle/>
          <a:p>
            <a:r>
              <a:rPr lang="en-US" sz="2000" dirty="0" smtClean="0">
                <a:solidFill>
                  <a:prstClr val="black">
                    <a:lumMod val="65000"/>
                    <a:lumOff val="35000"/>
                  </a:prstClr>
                </a:solidFill>
                <a:latin typeface="Franklin Gothic Medium"/>
                <a:cs typeface="Arial" panose="020B0604020202020204" pitchFamily="34" charset="0"/>
              </a:rPr>
              <a:t>2) Mobile Lab</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34" name="Picture 3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79" y="950991"/>
            <a:ext cx="704473" cy="704473"/>
          </a:xfrm>
          <a:prstGeom prst="rect">
            <a:avLst/>
          </a:prstGeom>
        </p:spPr>
      </p:pic>
      <p:sp>
        <p:nvSpPr>
          <p:cNvPr id="35" name="TextBox 34"/>
          <p:cNvSpPr txBox="1"/>
          <p:nvPr/>
        </p:nvSpPr>
        <p:spPr>
          <a:xfrm>
            <a:off x="374869" y="4132183"/>
            <a:ext cx="3587531" cy="1308050"/>
          </a:xfrm>
          <a:prstGeom prst="rect">
            <a:avLst/>
          </a:prstGeom>
          <a:noFill/>
        </p:spPr>
        <p:txBody>
          <a:bodyPr wrap="square" rtlCol="0">
            <a:spAutoFit/>
          </a:bodyPr>
          <a:lstStyle/>
          <a:p>
            <a:r>
              <a:rPr lang="en-US" dirty="0" smtClean="0">
                <a:solidFill>
                  <a:srgbClr val="373545"/>
                </a:solidFill>
                <a:latin typeface="Franklin Gothic Medium"/>
              </a:rPr>
              <a:t>Primary emissions, near source</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Characterize emissions directly downwind of </a:t>
            </a:r>
            <a:r>
              <a:rPr lang="en-US" sz="1400" u="sng" dirty="0" smtClean="0">
                <a:solidFill>
                  <a:srgbClr val="CEDBE6">
                    <a:lumMod val="50000"/>
                  </a:srgbClr>
                </a:solidFill>
                <a:latin typeface="Franklin Gothic Medium"/>
              </a:rPr>
              <a:t>agricultural activities</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Measure variability of gasoline and diesel </a:t>
            </a:r>
            <a:r>
              <a:rPr lang="en-US" sz="1400" u="sng" dirty="0" smtClean="0">
                <a:solidFill>
                  <a:srgbClr val="CEDBE6">
                    <a:lumMod val="50000"/>
                  </a:srgbClr>
                </a:solidFill>
                <a:latin typeface="Franklin Gothic Medium"/>
              </a:rPr>
              <a:t>on-road emission sources</a:t>
            </a:r>
          </a:p>
        </p:txBody>
      </p:sp>
      <p:sp>
        <p:nvSpPr>
          <p:cNvPr id="38" name="TextBox 37"/>
          <p:cNvSpPr txBox="1"/>
          <p:nvPr/>
        </p:nvSpPr>
        <p:spPr>
          <a:xfrm>
            <a:off x="374869" y="5638800"/>
            <a:ext cx="3587531" cy="615553"/>
          </a:xfrm>
          <a:prstGeom prst="rect">
            <a:avLst/>
          </a:prstGeom>
          <a:noFill/>
        </p:spPr>
        <p:txBody>
          <a:bodyPr wrap="square" rtlCol="0">
            <a:spAutoFit/>
          </a:bodyPr>
          <a:lstStyle/>
          <a:p>
            <a:r>
              <a:rPr lang="en-US" sz="1600" dirty="0" smtClean="0">
                <a:solidFill>
                  <a:prstClr val="black"/>
                </a:solidFill>
                <a:latin typeface="Franklin Gothic Medium"/>
              </a:rPr>
              <a:t>Uintah Basin </a:t>
            </a:r>
            <a:r>
              <a:rPr lang="en-US" sz="1600" i="1" dirty="0" smtClean="0">
                <a:solidFill>
                  <a:srgbClr val="CEDBE6">
                    <a:lumMod val="50000"/>
                  </a:srgbClr>
                </a:solidFill>
                <a:latin typeface="Franklin Gothic Medium"/>
              </a:rPr>
              <a:t>w</a:t>
            </a:r>
            <a:r>
              <a:rPr lang="en-US" sz="1600" dirty="0" smtClean="0">
                <a:solidFill>
                  <a:prstClr val="black"/>
                </a:solidFill>
                <a:latin typeface="Franklin Gothic Medium"/>
              </a:rPr>
              <a:t>2014 </a:t>
            </a:r>
            <a:r>
              <a:rPr lang="en-US" sz="1400" dirty="0" smtClean="0">
                <a:solidFill>
                  <a:prstClr val="black"/>
                </a:solidFill>
                <a:latin typeface="Franklin Gothic Medium"/>
              </a:rPr>
              <a:t>(oil and gas)</a:t>
            </a:r>
          </a:p>
          <a:p>
            <a:r>
              <a:rPr lang="en-US" b="1" dirty="0" smtClean="0">
                <a:solidFill>
                  <a:prstClr val="black"/>
                </a:solidFill>
                <a:latin typeface="Franklin Gothic Medium"/>
              </a:rPr>
              <a:t>Front Range </a:t>
            </a:r>
            <a:r>
              <a:rPr lang="en-US" b="1" i="1" dirty="0" smtClean="0">
                <a:solidFill>
                  <a:srgbClr val="CEDBE6">
                    <a:lumMod val="50000"/>
                  </a:srgbClr>
                </a:solidFill>
                <a:latin typeface="Franklin Gothic Medium"/>
              </a:rPr>
              <a:t>s</a:t>
            </a:r>
            <a:r>
              <a:rPr lang="en-US" b="1" dirty="0" smtClean="0">
                <a:solidFill>
                  <a:prstClr val="black"/>
                </a:solidFill>
                <a:latin typeface="Franklin Gothic Medium"/>
              </a:rPr>
              <a:t>2014 - </a:t>
            </a:r>
            <a:r>
              <a:rPr lang="en-US" b="1" i="1" dirty="0">
                <a:solidFill>
                  <a:srgbClr val="CEDBE6">
                    <a:lumMod val="50000"/>
                  </a:srgbClr>
                </a:solidFill>
                <a:latin typeface="Franklin Gothic Medium"/>
              </a:rPr>
              <a:t>s</a:t>
            </a:r>
            <a:r>
              <a:rPr lang="en-US" b="1" dirty="0" smtClean="0">
                <a:solidFill>
                  <a:prstClr val="black"/>
                </a:solidFill>
                <a:latin typeface="Franklin Gothic Medium"/>
              </a:rPr>
              <a:t>2016</a:t>
            </a:r>
            <a:endParaRPr lang="en-US" b="1" dirty="0">
              <a:solidFill>
                <a:prstClr val="black"/>
              </a:solidFill>
              <a:latin typeface="Franklin Gothic Medium"/>
            </a:endParaRPr>
          </a:p>
        </p:txBody>
      </p:sp>
      <p:sp>
        <p:nvSpPr>
          <p:cNvPr id="41" name="TextBox 40"/>
          <p:cNvSpPr txBox="1"/>
          <p:nvPr/>
        </p:nvSpPr>
        <p:spPr>
          <a:xfrm>
            <a:off x="331791" y="6330315"/>
            <a:ext cx="11761912" cy="338554"/>
          </a:xfrm>
          <a:prstGeom prst="rect">
            <a:avLst/>
          </a:prstGeom>
          <a:noFill/>
        </p:spPr>
        <p:txBody>
          <a:bodyPr wrap="square" rtlCol="0">
            <a:spAutoFit/>
          </a:bodyPr>
          <a:lstStyle/>
          <a:p>
            <a:r>
              <a:rPr lang="en-US" sz="1600" i="1" dirty="0" smtClean="0">
                <a:solidFill>
                  <a:srgbClr val="CEDBE6">
                    <a:lumMod val="50000"/>
                  </a:srgbClr>
                </a:solidFill>
                <a:latin typeface="Franklin Gothic Medium"/>
              </a:rPr>
              <a:t>w</a:t>
            </a:r>
            <a:r>
              <a:rPr lang="en-US" sz="1600" dirty="0" smtClean="0">
                <a:solidFill>
                  <a:prstClr val="black"/>
                </a:solidFill>
                <a:latin typeface="Franklin Gothic Medium"/>
              </a:rPr>
              <a:t> </a:t>
            </a:r>
            <a:r>
              <a:rPr lang="en-US" sz="1600" dirty="0">
                <a:solidFill>
                  <a:prstClr val="white">
                    <a:lumMod val="50000"/>
                  </a:prstClr>
                </a:solidFill>
                <a:latin typeface="Franklin Gothic Medium"/>
              </a:rPr>
              <a:t>= </a:t>
            </a:r>
            <a:r>
              <a:rPr lang="en-US" sz="1600" dirty="0" smtClean="0">
                <a:solidFill>
                  <a:prstClr val="white">
                    <a:lumMod val="50000"/>
                  </a:prstClr>
                </a:solidFill>
                <a:latin typeface="Franklin Gothic Medium"/>
              </a:rPr>
              <a:t>winter measurements;		  </a:t>
            </a:r>
            <a:r>
              <a:rPr lang="en-US" sz="1600" i="1" dirty="0" smtClean="0">
                <a:solidFill>
                  <a:srgbClr val="CEDBE6">
                    <a:lumMod val="50000"/>
                  </a:srgbClr>
                </a:solidFill>
                <a:latin typeface="Franklin Gothic Medium"/>
              </a:rPr>
              <a:t>s</a:t>
            </a:r>
            <a:r>
              <a:rPr lang="en-US" sz="1600" i="1" dirty="0" smtClean="0">
                <a:solidFill>
                  <a:prstClr val="black"/>
                </a:solidFill>
                <a:latin typeface="Franklin Gothic Medium"/>
              </a:rPr>
              <a:t> </a:t>
            </a:r>
            <a:r>
              <a:rPr lang="en-US" sz="1600" dirty="0">
                <a:solidFill>
                  <a:prstClr val="white">
                    <a:lumMod val="50000"/>
                  </a:prstClr>
                </a:solidFill>
                <a:latin typeface="Franklin Gothic Medium"/>
              </a:rPr>
              <a:t>= summer </a:t>
            </a:r>
            <a:r>
              <a:rPr lang="en-US" sz="1600" dirty="0" smtClean="0">
                <a:solidFill>
                  <a:prstClr val="white">
                    <a:lumMod val="50000"/>
                  </a:prstClr>
                </a:solidFill>
                <a:latin typeface="Franklin Gothic Medium"/>
              </a:rPr>
              <a:t>measurements;		      </a:t>
            </a:r>
            <a:r>
              <a:rPr lang="en-US" sz="1600" i="1" dirty="0" err="1" smtClean="0">
                <a:solidFill>
                  <a:srgbClr val="CEDBE6">
                    <a:lumMod val="50000"/>
                  </a:srgbClr>
                </a:solidFill>
                <a:latin typeface="Franklin Gothic Medium"/>
              </a:rPr>
              <a:t>sp</a:t>
            </a:r>
            <a:r>
              <a:rPr lang="en-US" sz="1600" i="1" dirty="0" smtClean="0">
                <a:solidFill>
                  <a:prstClr val="black"/>
                </a:solidFill>
                <a:latin typeface="Franklin Gothic Medium"/>
              </a:rPr>
              <a:t> </a:t>
            </a:r>
            <a:r>
              <a:rPr lang="en-US" sz="1600" dirty="0" smtClean="0">
                <a:solidFill>
                  <a:prstClr val="white">
                    <a:lumMod val="50000"/>
                  </a:prstClr>
                </a:solidFill>
                <a:latin typeface="Franklin Gothic Medium"/>
              </a:rPr>
              <a:t>= spring measurements</a:t>
            </a:r>
            <a:endParaRPr lang="en-US" sz="1600" dirty="0">
              <a:solidFill>
                <a:prstClr val="white">
                  <a:lumMod val="50000"/>
                </a:prstClr>
              </a:solidFill>
              <a:latin typeface="Franklin Gothic Medium"/>
            </a:endParaRPr>
          </a:p>
        </p:txBody>
      </p:sp>
      <p:sp>
        <p:nvSpPr>
          <p:cNvPr id="43" name="TextBox 42"/>
          <p:cNvSpPr txBox="1"/>
          <p:nvPr/>
        </p:nvSpPr>
        <p:spPr>
          <a:xfrm>
            <a:off x="217967" y="163982"/>
            <a:ext cx="11440633" cy="707886"/>
          </a:xfrm>
          <a:prstGeom prst="rect">
            <a:avLst/>
          </a:prstGeom>
          <a:noFill/>
          <a:effectLst/>
        </p:spPr>
        <p:txBody>
          <a:bodyPr wrap="square" rtlCol="0" anchor="ctr">
            <a:spAutoFit/>
          </a:bodyPr>
          <a:lstStyle/>
          <a:p>
            <a:pPr marL="685800" indent="-457200">
              <a:spcAft>
                <a:spcPts val="300"/>
              </a:spcAft>
              <a:buFont typeface="+mj-lt"/>
              <a:buAutoNum type="arabicParenR"/>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A variety of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sampling platforms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and measurement techniques are utilized to fully characterize emissions and environmental impacts of emissions from oil and gas operations.  </a:t>
            </a:r>
            <a:endParaRPr lang="en-US" sz="1600" dirty="0" smtClean="0">
              <a:solidFill>
                <a:schemeClr val="tx1">
                  <a:lumMod val="85000"/>
                </a:schemeClr>
              </a:solidFill>
              <a:latin typeface="Franklin Gothic Medium"/>
              <a:cs typeface="Arial" panose="020B0604020202020204" pitchFamily="34" charset="0"/>
            </a:endParaRPr>
          </a:p>
        </p:txBody>
      </p:sp>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t="5538" b="10555"/>
          <a:stretch/>
        </p:blipFill>
        <p:spPr>
          <a:xfrm>
            <a:off x="207214" y="1551309"/>
            <a:ext cx="3831386" cy="2411091"/>
          </a:xfrm>
          <a:prstGeom prst="rect">
            <a:avLst/>
          </a:prstGeom>
          <a:effectLst>
            <a:outerShdw blurRad="50800" dist="38100" dir="2700000" algn="tl" rotWithShape="0">
              <a:prstClr val="black">
                <a:alpha val="40000"/>
              </a:prstClr>
            </a:outerShdw>
          </a:effectLst>
        </p:spPr>
      </p:pic>
      <p:sp>
        <p:nvSpPr>
          <p:cNvPr id="26" name="TextBox 25"/>
          <p:cNvSpPr txBox="1"/>
          <p:nvPr/>
        </p:nvSpPr>
        <p:spPr>
          <a:xfrm>
            <a:off x="228600" y="3710152"/>
            <a:ext cx="2362200" cy="261610"/>
          </a:xfrm>
          <a:prstGeom prst="rect">
            <a:avLst/>
          </a:prstGeom>
          <a:noFill/>
        </p:spPr>
        <p:txBody>
          <a:bodyPr wrap="square" rtlCol="0">
            <a:spAutoFit/>
          </a:bodyPr>
          <a:lstStyle/>
          <a:p>
            <a:r>
              <a:rPr lang="en-US" sz="1100" dirty="0" smtClean="0">
                <a:solidFill>
                  <a:prstClr val="white">
                    <a:lumMod val="85000"/>
                  </a:prstClr>
                </a:solidFill>
                <a:latin typeface="Franklin Gothic Medium"/>
              </a:rPr>
              <a:t>Photo:  J. Peischl</a:t>
            </a:r>
            <a:endParaRPr lang="en-US" sz="1100" dirty="0">
              <a:solidFill>
                <a:prstClr val="white">
                  <a:lumMod val="85000"/>
                </a:prstClr>
              </a:solidFill>
              <a:latin typeface="Franklin Gothic Medium"/>
            </a:endParaRPr>
          </a:p>
        </p:txBody>
      </p:sp>
      <p:grpSp>
        <p:nvGrpSpPr>
          <p:cNvPr id="5" name="Group 4"/>
          <p:cNvGrpSpPr/>
          <p:nvPr/>
        </p:nvGrpSpPr>
        <p:grpSpPr>
          <a:xfrm>
            <a:off x="4078704" y="1103173"/>
            <a:ext cx="3876444" cy="5289679"/>
            <a:chOff x="4078704" y="1103173"/>
            <a:chExt cx="3876444" cy="5289679"/>
          </a:xfrm>
        </p:grpSpPr>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8269" y="1541383"/>
              <a:ext cx="3251200" cy="2438400"/>
            </a:xfrm>
            <a:prstGeom prst="rect">
              <a:avLst/>
            </a:prstGeom>
            <a:effectLst>
              <a:outerShdw blurRad="50800" dist="38100" dir="2700000" algn="tl" rotWithShape="0">
                <a:prstClr val="black">
                  <a:alpha val="40000"/>
                </a:prstClr>
              </a:outerShdw>
            </a:effectLst>
          </p:spPr>
        </p:pic>
        <p:sp>
          <p:nvSpPr>
            <p:cNvPr id="28" name="TextBox 27"/>
            <p:cNvSpPr txBox="1"/>
            <p:nvPr/>
          </p:nvSpPr>
          <p:spPr>
            <a:xfrm>
              <a:off x="4299438" y="3718173"/>
              <a:ext cx="2362200" cy="261610"/>
            </a:xfrm>
            <a:prstGeom prst="rect">
              <a:avLst/>
            </a:prstGeom>
            <a:noFill/>
          </p:spPr>
          <p:txBody>
            <a:bodyPr wrap="square" rtlCol="0">
              <a:spAutoFit/>
            </a:bodyPr>
            <a:lstStyle/>
            <a:p>
              <a:r>
                <a:rPr lang="en-US" sz="1100" dirty="0" smtClean="0">
                  <a:solidFill>
                    <a:schemeClr val="tx1">
                      <a:lumMod val="75000"/>
                    </a:schemeClr>
                  </a:solidFill>
                  <a:latin typeface="Franklin Gothic Medium"/>
                </a:rPr>
                <a:t>Photo:  F. </a:t>
              </a:r>
              <a:r>
                <a:rPr lang="en-US" sz="1100" dirty="0" err="1" smtClean="0">
                  <a:solidFill>
                    <a:schemeClr val="tx1">
                      <a:lumMod val="75000"/>
                    </a:schemeClr>
                  </a:solidFill>
                  <a:latin typeface="Franklin Gothic Medium"/>
                </a:rPr>
                <a:t>Ozturk</a:t>
              </a:r>
              <a:endParaRPr lang="en-US" sz="1100" dirty="0">
                <a:solidFill>
                  <a:schemeClr val="tx1">
                    <a:lumMod val="75000"/>
                  </a:schemeClr>
                </a:solidFill>
                <a:latin typeface="Franklin Gothic Medium"/>
              </a:endParaRPr>
            </a:p>
          </p:txBody>
        </p:sp>
        <p:sp>
          <p:nvSpPr>
            <p:cNvPr id="30" name="TextBox 29"/>
            <p:cNvSpPr txBox="1"/>
            <p:nvPr/>
          </p:nvSpPr>
          <p:spPr>
            <a:xfrm>
              <a:off x="4876800" y="1103173"/>
              <a:ext cx="2667000" cy="400110"/>
            </a:xfrm>
            <a:prstGeom prst="rect">
              <a:avLst/>
            </a:prstGeom>
            <a:noFill/>
          </p:spPr>
          <p:txBody>
            <a:bodyPr wrap="square" rtlCol="0">
              <a:spAutoFit/>
            </a:bodyPr>
            <a:lstStyle/>
            <a:p>
              <a:r>
                <a:rPr lang="en-US" sz="2000" dirty="0">
                  <a:solidFill>
                    <a:prstClr val="black">
                      <a:lumMod val="65000"/>
                      <a:lumOff val="35000"/>
                    </a:prstClr>
                  </a:solidFill>
                  <a:latin typeface="Franklin Gothic Medium"/>
                  <a:cs typeface="Arial" panose="020B0604020202020204" pitchFamily="34" charset="0"/>
                </a:rPr>
                <a:t>3</a:t>
              </a:r>
              <a:r>
                <a:rPr lang="en-US" sz="2000" dirty="0" smtClean="0">
                  <a:solidFill>
                    <a:prstClr val="black">
                      <a:lumMod val="65000"/>
                      <a:lumOff val="35000"/>
                    </a:prstClr>
                  </a:solidFill>
                  <a:latin typeface="Franklin Gothic Medium"/>
                  <a:cs typeface="Arial" panose="020B0604020202020204" pitchFamily="34" charset="0"/>
                </a:rPr>
                <a:t>) Ground Sites</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33" name="Picture 3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33015" y="1103173"/>
              <a:ext cx="467585" cy="419160"/>
            </a:xfrm>
            <a:prstGeom prst="rect">
              <a:avLst/>
            </a:prstGeom>
          </p:spPr>
        </p:pic>
        <p:sp>
          <p:nvSpPr>
            <p:cNvPr id="36" name="TextBox 35"/>
            <p:cNvSpPr txBox="1"/>
            <p:nvPr/>
          </p:nvSpPr>
          <p:spPr>
            <a:xfrm>
              <a:off x="4114800" y="4132183"/>
              <a:ext cx="3840348" cy="1308050"/>
            </a:xfrm>
            <a:prstGeom prst="rect">
              <a:avLst/>
            </a:prstGeom>
            <a:noFill/>
          </p:spPr>
          <p:txBody>
            <a:bodyPr wrap="square" rtlCol="0">
              <a:spAutoFit/>
            </a:bodyPr>
            <a:lstStyle/>
            <a:p>
              <a:r>
                <a:rPr lang="en-US" dirty="0" smtClean="0">
                  <a:solidFill>
                    <a:srgbClr val="373545"/>
                  </a:solidFill>
                  <a:latin typeface="Franklin Gothic Medium"/>
                </a:rPr>
                <a:t>Local measurements, longer-term</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Detailed measurements of localized emissions, photochemistry, meteorology for atmos. models</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Measurements over 4 - 6 weeks</a:t>
              </a:r>
            </a:p>
          </p:txBody>
        </p:sp>
        <p:sp>
          <p:nvSpPr>
            <p:cNvPr id="39" name="TextBox 38"/>
            <p:cNvSpPr txBox="1"/>
            <p:nvPr/>
          </p:nvSpPr>
          <p:spPr>
            <a:xfrm>
              <a:off x="4078704" y="5617458"/>
              <a:ext cx="3828160" cy="615553"/>
            </a:xfrm>
            <a:prstGeom prst="rect">
              <a:avLst/>
            </a:prstGeom>
            <a:noFill/>
          </p:spPr>
          <p:txBody>
            <a:bodyPr wrap="square" rtlCol="0">
              <a:spAutoFit/>
            </a:bodyPr>
            <a:lstStyle/>
            <a:p>
              <a:r>
                <a:rPr lang="en-US" sz="1600" dirty="0" smtClean="0">
                  <a:solidFill>
                    <a:prstClr val="black"/>
                  </a:solidFill>
                  <a:latin typeface="Franklin Gothic Medium"/>
                </a:rPr>
                <a:t>Uintah Basin </a:t>
              </a:r>
              <a:r>
                <a:rPr lang="en-US" sz="1600" i="1" dirty="0">
                  <a:solidFill>
                    <a:srgbClr val="CEDBE6">
                      <a:lumMod val="50000"/>
                    </a:srgbClr>
                  </a:solidFill>
                  <a:latin typeface="Franklin Gothic Medium"/>
                </a:rPr>
                <a:t>w</a:t>
              </a:r>
              <a:r>
                <a:rPr lang="en-US" sz="1600" dirty="0" smtClean="0">
                  <a:solidFill>
                    <a:prstClr val="black"/>
                  </a:solidFill>
                  <a:latin typeface="Franklin Gothic Medium"/>
                </a:rPr>
                <a:t>2012, </a:t>
              </a:r>
              <a:r>
                <a:rPr lang="en-US" sz="1600" i="1" dirty="0">
                  <a:solidFill>
                    <a:srgbClr val="CEDBE6">
                      <a:lumMod val="50000"/>
                    </a:srgbClr>
                  </a:solidFill>
                  <a:latin typeface="Franklin Gothic Medium"/>
                </a:rPr>
                <a:t>w</a:t>
              </a:r>
              <a:r>
                <a:rPr lang="en-US" sz="1600" dirty="0" smtClean="0">
                  <a:solidFill>
                    <a:prstClr val="black"/>
                  </a:solidFill>
                  <a:latin typeface="Franklin Gothic Medium"/>
                </a:rPr>
                <a:t>2013, </a:t>
              </a:r>
              <a:r>
                <a:rPr lang="en-US" sz="1600" i="1" dirty="0" smtClean="0">
                  <a:solidFill>
                    <a:srgbClr val="CEDBE6">
                      <a:lumMod val="50000"/>
                    </a:srgbClr>
                  </a:solidFill>
                  <a:latin typeface="Franklin Gothic Medium"/>
                </a:rPr>
                <a:t>w</a:t>
              </a:r>
              <a:r>
                <a:rPr lang="en-US" sz="1600" dirty="0" smtClean="0">
                  <a:solidFill>
                    <a:prstClr val="black"/>
                  </a:solidFill>
                  <a:latin typeface="Franklin Gothic Medium"/>
                </a:rPr>
                <a:t>2014</a:t>
              </a:r>
            </a:p>
            <a:p>
              <a:r>
                <a:rPr lang="en-US" b="1" dirty="0" smtClean="0">
                  <a:solidFill>
                    <a:prstClr val="black"/>
                  </a:solidFill>
                  <a:latin typeface="Franklin Gothic Medium"/>
                </a:rPr>
                <a:t>Denver Basin at BAO </a:t>
              </a:r>
              <a:r>
                <a:rPr lang="en-US" b="1" i="1" dirty="0" smtClean="0">
                  <a:solidFill>
                    <a:srgbClr val="CEDBE6">
                      <a:lumMod val="50000"/>
                    </a:srgbClr>
                  </a:solidFill>
                  <a:latin typeface="Franklin Gothic Medium"/>
                </a:rPr>
                <a:t>w</a:t>
              </a:r>
              <a:r>
                <a:rPr lang="en-US" b="1" dirty="0" smtClean="0">
                  <a:solidFill>
                    <a:prstClr val="black"/>
                  </a:solidFill>
                  <a:latin typeface="Franklin Gothic Medium"/>
                </a:rPr>
                <a:t>2011, </a:t>
              </a:r>
              <a:r>
                <a:rPr lang="en-US" b="1" i="1" dirty="0" smtClean="0">
                  <a:solidFill>
                    <a:srgbClr val="CEDBE6">
                      <a:lumMod val="50000"/>
                    </a:srgbClr>
                  </a:solidFill>
                  <a:latin typeface="Franklin Gothic Medium"/>
                </a:rPr>
                <a:t>s</a:t>
              </a:r>
              <a:r>
                <a:rPr lang="en-US" b="1" dirty="0" smtClean="0">
                  <a:solidFill>
                    <a:prstClr val="black"/>
                  </a:solidFill>
                  <a:latin typeface="Franklin Gothic Medium"/>
                </a:rPr>
                <a:t>2012</a:t>
              </a:r>
              <a:endParaRPr lang="en-US" b="1" dirty="0">
                <a:solidFill>
                  <a:prstClr val="black"/>
                </a:solidFill>
                <a:latin typeface="Franklin Gothic Medium"/>
              </a:endParaRPr>
            </a:p>
          </p:txBody>
        </p:sp>
        <p:sp>
          <p:nvSpPr>
            <p:cNvPr id="3" name="TextBox 2"/>
            <p:cNvSpPr txBox="1"/>
            <p:nvPr/>
          </p:nvSpPr>
          <p:spPr>
            <a:xfrm>
              <a:off x="6096000" y="6115853"/>
              <a:ext cx="1066800" cy="276999"/>
            </a:xfrm>
            <a:prstGeom prst="rect">
              <a:avLst/>
            </a:prstGeom>
            <a:noFill/>
          </p:spPr>
          <p:txBody>
            <a:bodyPr wrap="square" rtlCol="0">
              <a:spAutoFit/>
            </a:bodyPr>
            <a:lstStyle/>
            <a:p>
              <a:pPr algn="ctr"/>
              <a:r>
                <a:rPr lang="en-US" sz="1200" dirty="0" smtClean="0">
                  <a:solidFill>
                    <a:schemeClr val="accent6">
                      <a:lumMod val="75000"/>
                    </a:schemeClr>
                  </a:solidFill>
                </a:rPr>
                <a:t>NACHTT</a:t>
              </a:r>
              <a:endParaRPr lang="en-US" sz="1200" dirty="0">
                <a:solidFill>
                  <a:schemeClr val="accent6">
                    <a:lumMod val="75000"/>
                  </a:schemeClr>
                </a:solidFill>
              </a:endParaRPr>
            </a:p>
          </p:txBody>
        </p:sp>
        <p:sp>
          <p:nvSpPr>
            <p:cNvPr id="42" name="TextBox 41"/>
            <p:cNvSpPr txBox="1"/>
            <p:nvPr/>
          </p:nvSpPr>
          <p:spPr>
            <a:xfrm>
              <a:off x="6931000" y="6115853"/>
              <a:ext cx="917600" cy="276999"/>
            </a:xfrm>
            <a:prstGeom prst="rect">
              <a:avLst/>
            </a:prstGeom>
            <a:noFill/>
          </p:spPr>
          <p:txBody>
            <a:bodyPr wrap="square" rtlCol="0">
              <a:spAutoFit/>
            </a:bodyPr>
            <a:lstStyle/>
            <a:p>
              <a:pPr algn="ctr"/>
              <a:r>
                <a:rPr lang="en-US" sz="1200" dirty="0" smtClean="0">
                  <a:solidFill>
                    <a:schemeClr val="accent6">
                      <a:lumMod val="75000"/>
                    </a:schemeClr>
                  </a:solidFill>
                </a:rPr>
                <a:t>SONNE</a:t>
              </a:r>
              <a:endParaRPr lang="en-US" sz="1200" dirty="0">
                <a:solidFill>
                  <a:schemeClr val="accent6">
                    <a:lumMod val="75000"/>
                  </a:schemeClr>
                </a:solidFill>
              </a:endParaRPr>
            </a:p>
          </p:txBody>
        </p:sp>
        <p:sp>
          <p:nvSpPr>
            <p:cNvPr id="4" name="TextBox 3"/>
            <p:cNvSpPr txBox="1"/>
            <p:nvPr/>
          </p:nvSpPr>
          <p:spPr>
            <a:xfrm>
              <a:off x="4318269" y="1555899"/>
              <a:ext cx="2006331" cy="646331"/>
            </a:xfrm>
            <a:prstGeom prst="rect">
              <a:avLst/>
            </a:prstGeom>
            <a:noFill/>
          </p:spPr>
          <p:txBody>
            <a:bodyPr wrap="square" rtlCol="0">
              <a:spAutoFit/>
            </a:bodyPr>
            <a:lstStyle/>
            <a:p>
              <a:r>
                <a:rPr lang="en-US" sz="1200" dirty="0" smtClean="0">
                  <a:latin typeface="Franklin Gothic Medium" panose="020B0603020102020204" pitchFamily="34" charset="0"/>
                </a:rPr>
                <a:t>Boulder Atmos. Obs. </a:t>
              </a:r>
            </a:p>
            <a:p>
              <a:r>
                <a:rPr lang="en-US" sz="1200" dirty="0" smtClean="0">
                  <a:latin typeface="Franklin Gothic Medium" panose="020B0603020102020204" pitchFamily="34" charset="0"/>
                </a:rPr>
                <a:t>(BAO tower)</a:t>
              </a:r>
            </a:p>
            <a:p>
              <a:r>
                <a:rPr lang="en-US" sz="1200" dirty="0" smtClean="0">
                  <a:latin typeface="Franklin Gothic Medium" panose="020B0603020102020204" pitchFamily="34" charset="0"/>
                </a:rPr>
                <a:t>Weld Co. Colorado</a:t>
              </a:r>
            </a:p>
          </p:txBody>
        </p:sp>
      </p:grpSp>
      <p:grpSp>
        <p:nvGrpSpPr>
          <p:cNvPr id="7" name="Group 6"/>
          <p:cNvGrpSpPr/>
          <p:nvPr/>
        </p:nvGrpSpPr>
        <p:grpSpPr>
          <a:xfrm>
            <a:off x="7892714" y="1103173"/>
            <a:ext cx="4122822" cy="5129838"/>
            <a:chOff x="7892714" y="1103173"/>
            <a:chExt cx="4122822" cy="5129838"/>
          </a:xfrm>
        </p:grpSpPr>
        <p:pic>
          <p:nvPicPr>
            <p:cNvPr id="47" name="Picture 46" descr="Permian drilling activities 6 April__CBrock.jpg"/>
            <p:cNvPicPr>
              <a:picLocks noChangeAspect="1"/>
            </p:cNvPicPr>
            <p:nvPr/>
          </p:nvPicPr>
          <p:blipFill rotWithShape="1">
            <a:blip r:embed="rId7" cstate="print">
              <a:extLst>
                <a:ext uri="{28A0092B-C50C-407E-A947-70E740481C1C}">
                  <a14:useLocalDpi xmlns:a14="http://schemas.microsoft.com/office/drawing/2010/main" val="0"/>
                </a:ext>
              </a:extLst>
            </a:blip>
            <a:srcRect t="14577"/>
            <a:stretch/>
          </p:blipFill>
          <p:spPr>
            <a:xfrm>
              <a:off x="7906864" y="1524000"/>
              <a:ext cx="3849209" cy="2466080"/>
            </a:xfrm>
            <a:prstGeom prst="rect">
              <a:avLst/>
            </a:prstGeom>
            <a:effectLst/>
          </p:spPr>
        </p:pic>
        <p:sp>
          <p:nvSpPr>
            <p:cNvPr id="31" name="TextBox 30"/>
            <p:cNvSpPr txBox="1"/>
            <p:nvPr/>
          </p:nvSpPr>
          <p:spPr>
            <a:xfrm>
              <a:off x="8458200" y="1103173"/>
              <a:ext cx="3142638" cy="400110"/>
            </a:xfrm>
            <a:prstGeom prst="rect">
              <a:avLst/>
            </a:prstGeom>
            <a:noFill/>
          </p:spPr>
          <p:txBody>
            <a:bodyPr wrap="square" rtlCol="0">
              <a:spAutoFit/>
            </a:bodyPr>
            <a:lstStyle/>
            <a:p>
              <a:r>
                <a:rPr lang="en-US" sz="2000" dirty="0">
                  <a:solidFill>
                    <a:prstClr val="black">
                      <a:lumMod val="65000"/>
                      <a:lumOff val="35000"/>
                    </a:prstClr>
                  </a:solidFill>
                  <a:latin typeface="Franklin Gothic Medium"/>
                  <a:cs typeface="Arial" panose="020B0604020202020204" pitchFamily="34" charset="0"/>
                </a:rPr>
                <a:t>4</a:t>
              </a:r>
              <a:r>
                <a:rPr lang="en-US" sz="2000" dirty="0" smtClean="0">
                  <a:solidFill>
                    <a:prstClr val="black">
                      <a:lumMod val="65000"/>
                      <a:lumOff val="35000"/>
                    </a:prstClr>
                  </a:solidFill>
                  <a:latin typeface="Franklin Gothic Medium"/>
                  <a:cs typeface="Arial" panose="020B0604020202020204" pitchFamily="34" charset="0"/>
                </a:rPr>
                <a:t>) Airborne Sampling</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32" name="Picture 3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001000" y="1106241"/>
              <a:ext cx="360000" cy="369600"/>
            </a:xfrm>
            <a:prstGeom prst="rect">
              <a:avLst/>
            </a:prstGeom>
          </p:spPr>
        </p:pic>
        <p:sp>
          <p:nvSpPr>
            <p:cNvPr id="37" name="TextBox 36"/>
            <p:cNvSpPr txBox="1"/>
            <p:nvPr/>
          </p:nvSpPr>
          <p:spPr>
            <a:xfrm>
              <a:off x="7892714" y="4132183"/>
              <a:ext cx="4092854" cy="1384995"/>
            </a:xfrm>
            <a:prstGeom prst="rect">
              <a:avLst/>
            </a:prstGeom>
            <a:noFill/>
          </p:spPr>
          <p:txBody>
            <a:bodyPr wrap="square" rtlCol="0">
              <a:spAutoFit/>
            </a:bodyPr>
            <a:lstStyle/>
            <a:p>
              <a:r>
                <a:rPr lang="en-US" dirty="0" smtClean="0">
                  <a:solidFill>
                    <a:srgbClr val="373545"/>
                  </a:solidFill>
                  <a:latin typeface="Franklin Gothic Medium"/>
                </a:rPr>
                <a:t>Basin-wide, short-term measurements</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Regional emissions, transport, </a:t>
              </a:r>
              <a:r>
                <a:rPr lang="en-US" sz="1400" dirty="0" smtClean="0">
                  <a:solidFill>
                    <a:srgbClr val="CEDBE6">
                      <a:lumMod val="50000"/>
                    </a:srgbClr>
                  </a:solidFill>
                  <a:latin typeface="Franklin Gothic Medium"/>
                </a:rPr>
                <a:t>  photochemistry</a:t>
              </a:r>
              <a:r>
                <a:rPr lang="en-US" sz="1400" dirty="0" smtClean="0">
                  <a:solidFill>
                    <a:srgbClr val="CEDBE6">
                      <a:lumMod val="50000"/>
                    </a:srgbClr>
                  </a:solidFill>
                  <a:latin typeface="Franklin Gothic Medium"/>
                </a:rPr>
                <a:t>, and modeling</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Emission flux measurements</a:t>
              </a:r>
            </a:p>
            <a:p>
              <a:pPr marL="285750" indent="-168275">
                <a:spcAft>
                  <a:spcPts val="600"/>
                </a:spcAft>
                <a:buFont typeface="Arial" panose="020B0604020202020204" pitchFamily="34" charset="0"/>
                <a:buChar char="•"/>
              </a:pPr>
              <a:r>
                <a:rPr lang="en-US" sz="1400" dirty="0" smtClean="0">
                  <a:solidFill>
                    <a:srgbClr val="CEDBE6">
                      <a:lumMod val="50000"/>
                    </a:srgbClr>
                  </a:solidFill>
                  <a:latin typeface="Franklin Gothic Medium"/>
                </a:rPr>
                <a:t>Measure each basin 1 - 4 times</a:t>
              </a:r>
            </a:p>
          </p:txBody>
        </p:sp>
        <p:sp>
          <p:nvSpPr>
            <p:cNvPr id="40" name="TextBox 39"/>
            <p:cNvSpPr txBox="1"/>
            <p:nvPr/>
          </p:nvSpPr>
          <p:spPr>
            <a:xfrm>
              <a:off x="7966458" y="5617458"/>
              <a:ext cx="4049078" cy="615553"/>
            </a:xfrm>
            <a:prstGeom prst="rect">
              <a:avLst/>
            </a:prstGeom>
            <a:noFill/>
          </p:spPr>
          <p:txBody>
            <a:bodyPr wrap="square" rtlCol="0">
              <a:spAutoFit/>
            </a:bodyPr>
            <a:lstStyle/>
            <a:p>
              <a:r>
                <a:rPr lang="en-US" sz="1600" dirty="0" smtClean="0">
                  <a:solidFill>
                    <a:prstClr val="black"/>
                  </a:solidFill>
                  <a:latin typeface="Franklin Gothic Medium"/>
                </a:rPr>
                <a:t>SENEX </a:t>
              </a:r>
              <a:r>
                <a:rPr lang="en-US" sz="1600" i="1" dirty="0" smtClean="0">
                  <a:solidFill>
                    <a:srgbClr val="CEDBE6">
                      <a:lumMod val="50000"/>
                    </a:srgbClr>
                  </a:solidFill>
                  <a:latin typeface="Franklin Gothic Medium"/>
                </a:rPr>
                <a:t>s</a:t>
              </a:r>
              <a:r>
                <a:rPr lang="en-US" sz="1600" dirty="0" smtClean="0">
                  <a:solidFill>
                    <a:prstClr val="black"/>
                  </a:solidFill>
                  <a:latin typeface="Franklin Gothic Medium"/>
                </a:rPr>
                <a:t>2013:  3 basins, 5 flights</a:t>
              </a:r>
            </a:p>
            <a:p>
              <a:r>
                <a:rPr lang="en-US" b="1" dirty="0" smtClean="0">
                  <a:solidFill>
                    <a:prstClr val="black"/>
                  </a:solidFill>
                  <a:latin typeface="Franklin Gothic Medium"/>
                </a:rPr>
                <a:t>SONGNEX </a:t>
              </a:r>
              <a:r>
                <a:rPr lang="en-US" b="1" i="1" dirty="0" smtClean="0">
                  <a:solidFill>
                    <a:srgbClr val="CEDBE6">
                      <a:lumMod val="50000"/>
                    </a:srgbClr>
                  </a:solidFill>
                  <a:latin typeface="Franklin Gothic Medium"/>
                </a:rPr>
                <a:t>sp</a:t>
              </a:r>
              <a:r>
                <a:rPr lang="en-US" b="1" dirty="0" smtClean="0">
                  <a:solidFill>
                    <a:prstClr val="black"/>
                  </a:solidFill>
                  <a:latin typeface="Franklin Gothic Medium"/>
                </a:rPr>
                <a:t>2015: 12 basins, 19 </a:t>
              </a:r>
              <a:r>
                <a:rPr lang="en-US" b="1" dirty="0" err="1" smtClean="0">
                  <a:solidFill>
                    <a:prstClr val="black"/>
                  </a:solidFill>
                  <a:latin typeface="Franklin Gothic Medium"/>
                </a:rPr>
                <a:t>flts</a:t>
              </a:r>
              <a:endParaRPr lang="en-US" b="1" dirty="0">
                <a:solidFill>
                  <a:prstClr val="black"/>
                </a:solidFill>
                <a:latin typeface="Franklin Gothic Medium"/>
              </a:endParaRPr>
            </a:p>
          </p:txBody>
        </p:sp>
        <p:sp>
          <p:nvSpPr>
            <p:cNvPr id="44" name="TextBox 43"/>
            <p:cNvSpPr txBox="1"/>
            <p:nvPr/>
          </p:nvSpPr>
          <p:spPr>
            <a:xfrm>
              <a:off x="7938762" y="1531173"/>
              <a:ext cx="2736971" cy="461665"/>
            </a:xfrm>
            <a:prstGeom prst="rect">
              <a:avLst/>
            </a:prstGeom>
            <a:noFill/>
          </p:spPr>
          <p:txBody>
            <a:bodyPr wrap="square" rtlCol="0">
              <a:spAutoFit/>
            </a:bodyPr>
            <a:lstStyle/>
            <a:p>
              <a:r>
                <a:rPr lang="en-US" sz="1200" dirty="0" smtClean="0">
                  <a:solidFill>
                    <a:schemeClr val="bg1"/>
                  </a:solidFill>
                  <a:latin typeface="Franklin Gothic Medium" panose="020B0603020102020204" pitchFamily="34" charset="0"/>
                </a:rPr>
                <a:t>NOAA WP-3D research flight over the Permian Basin, NM</a:t>
              </a:r>
            </a:p>
          </p:txBody>
        </p:sp>
        <p:sp>
          <p:nvSpPr>
            <p:cNvPr id="48" name="TextBox 47"/>
            <p:cNvSpPr txBox="1"/>
            <p:nvPr/>
          </p:nvSpPr>
          <p:spPr>
            <a:xfrm>
              <a:off x="7955148" y="3691116"/>
              <a:ext cx="2362200" cy="261610"/>
            </a:xfrm>
            <a:prstGeom prst="rect">
              <a:avLst/>
            </a:prstGeom>
            <a:noFill/>
          </p:spPr>
          <p:txBody>
            <a:bodyPr wrap="square" rtlCol="0">
              <a:spAutoFit/>
            </a:bodyPr>
            <a:lstStyle/>
            <a:p>
              <a:r>
                <a:rPr lang="en-US" sz="1100" dirty="0" smtClean="0">
                  <a:solidFill>
                    <a:prstClr val="white">
                      <a:lumMod val="85000"/>
                    </a:prstClr>
                  </a:solidFill>
                  <a:latin typeface="Franklin Gothic Medium"/>
                </a:rPr>
                <a:t>Photo:  C. Brock</a:t>
              </a:r>
              <a:endParaRPr lang="en-US" sz="1100" dirty="0">
                <a:solidFill>
                  <a:prstClr val="white">
                    <a:lumMod val="85000"/>
                  </a:prstClr>
                </a:solidFill>
                <a:latin typeface="Franklin Gothic Medium"/>
              </a:endParaRPr>
            </a:p>
          </p:txBody>
        </p:sp>
      </p:grpSp>
    </p:spTree>
    <p:extLst>
      <p:ext uri="{BB962C8B-B14F-4D97-AF65-F5344CB8AC3E}">
        <p14:creationId xmlns:p14="http://schemas.microsoft.com/office/powerpoint/2010/main" val="40133671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00200" y="295875"/>
            <a:ext cx="9591599" cy="6266249"/>
          </a:xfrm>
          <a:prstGeom prst="rect">
            <a:avLst/>
          </a:prstGeom>
        </p:spPr>
      </p:pic>
    </p:spTree>
    <p:extLst>
      <p:ext uri="{BB962C8B-B14F-4D97-AF65-F5344CB8AC3E}">
        <p14:creationId xmlns:p14="http://schemas.microsoft.com/office/powerpoint/2010/main" val="27005341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2"/>
            </a:pP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Mobile-lab measurements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are used to characterize various emission sources in the Colorado Front Range including agricultural activities and on-road emission sources</a:t>
            </a:r>
            <a:endParaRPr lang="en-US" sz="1600" dirty="0" smtClean="0">
              <a:solidFill>
                <a:schemeClr val="tx1">
                  <a:lumMod val="85000"/>
                </a:schemeClr>
              </a:solidFill>
              <a:latin typeface="Franklin Gothic Medium"/>
              <a:cs typeface="Arial" panose="020B0604020202020204" pitchFamily="34" charset="0"/>
            </a:endParaRPr>
          </a:p>
        </p:txBody>
      </p:sp>
      <p:sp>
        <p:nvSpPr>
          <p:cNvPr id="13" name="TextBox 12"/>
          <p:cNvSpPr txBox="1"/>
          <p:nvPr/>
        </p:nvSpPr>
        <p:spPr>
          <a:xfrm>
            <a:off x="1143000" y="1103173"/>
            <a:ext cx="2209800" cy="400110"/>
          </a:xfrm>
          <a:prstGeom prst="rect">
            <a:avLst/>
          </a:prstGeom>
          <a:noFill/>
        </p:spPr>
        <p:txBody>
          <a:bodyPr wrap="square" rtlCol="0">
            <a:spAutoFit/>
          </a:bodyPr>
          <a:lstStyle/>
          <a:p>
            <a:r>
              <a:rPr lang="en-US" sz="2000" dirty="0" smtClean="0">
                <a:latin typeface="Franklin Gothic Medium"/>
                <a:cs typeface="Arial" panose="020B0604020202020204" pitchFamily="34" charset="0"/>
              </a:rPr>
              <a:t>2) </a:t>
            </a:r>
            <a:r>
              <a:rPr lang="en-US" sz="2000" dirty="0" smtClean="0">
                <a:solidFill>
                  <a:prstClr val="black">
                    <a:lumMod val="65000"/>
                    <a:lumOff val="35000"/>
                  </a:prstClr>
                </a:solidFill>
                <a:latin typeface="Franklin Gothic Medium"/>
                <a:cs typeface="Arial" panose="020B0604020202020204" pitchFamily="34" charset="0"/>
              </a:rPr>
              <a:t>Mobile Lab</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679" y="950991"/>
            <a:ext cx="704473" cy="704473"/>
          </a:xfrm>
          <a:prstGeom prst="rect">
            <a:avLst/>
          </a:prstGeom>
        </p:spPr>
      </p:pic>
      <p:pic>
        <p:nvPicPr>
          <p:cNvPr id="15" name="Picture 14"/>
          <p:cNvPicPr>
            <a:picLocks noChangeAspect="1"/>
          </p:cNvPicPr>
          <p:nvPr/>
        </p:nvPicPr>
        <p:blipFill rotWithShape="1">
          <a:blip r:embed="rId4">
            <a:extLst>
              <a:ext uri="{28A0092B-C50C-407E-A947-70E740481C1C}">
                <a14:useLocalDpi xmlns:a14="http://schemas.microsoft.com/office/drawing/2010/main" val="0"/>
              </a:ext>
            </a:extLst>
          </a:blip>
          <a:srcRect t="5538" b="10555"/>
          <a:stretch/>
        </p:blipFill>
        <p:spPr>
          <a:xfrm>
            <a:off x="207214" y="1551309"/>
            <a:ext cx="3831386" cy="2411091"/>
          </a:xfrm>
          <a:prstGeom prst="rect">
            <a:avLst/>
          </a:prstGeom>
          <a:effectLst>
            <a:outerShdw blurRad="50800" dist="38100" dir="2700000" algn="tl" rotWithShape="0">
              <a:prstClr val="black">
                <a:alpha val="40000"/>
              </a:prstClr>
            </a:outerShdw>
          </a:effectLst>
        </p:spPr>
      </p:pic>
      <p:sp>
        <p:nvSpPr>
          <p:cNvPr id="16" name="TextBox 15"/>
          <p:cNvSpPr txBox="1"/>
          <p:nvPr/>
        </p:nvSpPr>
        <p:spPr>
          <a:xfrm>
            <a:off x="374869" y="3710152"/>
            <a:ext cx="2362200" cy="261610"/>
          </a:xfrm>
          <a:prstGeom prst="rect">
            <a:avLst/>
          </a:prstGeom>
          <a:noFill/>
        </p:spPr>
        <p:txBody>
          <a:bodyPr wrap="square" rtlCol="0">
            <a:spAutoFit/>
          </a:bodyPr>
          <a:lstStyle/>
          <a:p>
            <a:r>
              <a:rPr lang="en-US" sz="1100" dirty="0" smtClean="0">
                <a:solidFill>
                  <a:prstClr val="white">
                    <a:lumMod val="85000"/>
                  </a:prstClr>
                </a:solidFill>
                <a:latin typeface="Franklin Gothic Medium"/>
              </a:rPr>
              <a:t>Photo:  J. Peischl</a:t>
            </a:r>
            <a:endParaRPr lang="en-US" sz="1100" dirty="0">
              <a:solidFill>
                <a:prstClr val="white">
                  <a:lumMod val="85000"/>
                </a:prstClr>
              </a:solidFill>
              <a:latin typeface="Franklin Gothic Medium"/>
            </a:endParaRPr>
          </a:p>
        </p:txBody>
      </p:sp>
      <p:sp>
        <p:nvSpPr>
          <p:cNvPr id="17" name="TextBox 16"/>
          <p:cNvSpPr txBox="1"/>
          <p:nvPr/>
        </p:nvSpPr>
        <p:spPr>
          <a:xfrm>
            <a:off x="4219574" y="1541383"/>
            <a:ext cx="2629061" cy="2462213"/>
          </a:xfrm>
          <a:prstGeom prst="rect">
            <a:avLst/>
          </a:prstGeom>
          <a:noFill/>
        </p:spPr>
        <p:txBody>
          <a:bodyPr wrap="square" rtlCol="0">
            <a:spAutoFit/>
          </a:bodyPr>
          <a:lstStyle/>
          <a:p>
            <a:r>
              <a:rPr lang="en-US" sz="1200" b="1" u="sng" dirty="0" smtClean="0">
                <a:solidFill>
                  <a:schemeClr val="bg1"/>
                </a:solidFill>
                <a:latin typeface="Arial" panose="020B0604020202020204" pitchFamily="34" charset="0"/>
                <a:cs typeface="Arial" panose="020B0604020202020204" pitchFamily="34" charset="0"/>
              </a:rPr>
              <a:t>Principle Investigators</a:t>
            </a:r>
            <a:r>
              <a:rPr lang="en-US" sz="1200" b="1" dirty="0" smtClean="0">
                <a:solidFill>
                  <a:schemeClr val="bg1"/>
                </a:solidFill>
                <a:latin typeface="Arial" panose="020B0604020202020204" pitchFamily="34" charset="0"/>
                <a:cs typeface="Arial" panose="020B0604020202020204" pitchFamily="34" charset="0"/>
              </a:rPr>
              <a:t>:</a:t>
            </a:r>
          </a:p>
          <a:p>
            <a:r>
              <a:rPr lang="en-US" sz="1100" b="1" i="1" dirty="0" smtClean="0">
                <a:solidFill>
                  <a:schemeClr val="bg1"/>
                </a:solidFill>
                <a:latin typeface="Arial" panose="020B0604020202020204" pitchFamily="34" charset="0"/>
                <a:cs typeface="Arial" panose="020B0604020202020204" pitchFamily="34" charset="0"/>
              </a:rPr>
              <a:t>CH</a:t>
            </a:r>
            <a:r>
              <a:rPr lang="en-US" sz="1100" b="1" i="1" baseline="-25000" dirty="0" smtClean="0">
                <a:solidFill>
                  <a:schemeClr val="bg1"/>
                </a:solidFill>
                <a:latin typeface="Arial" panose="020B0604020202020204" pitchFamily="34" charset="0"/>
                <a:cs typeface="Arial" panose="020B0604020202020204" pitchFamily="34" charset="0"/>
              </a:rPr>
              <a:t>4</a:t>
            </a:r>
            <a:r>
              <a:rPr lang="en-US" sz="1100" b="1" i="1" dirty="0" smtClean="0">
                <a:solidFill>
                  <a:schemeClr val="bg1"/>
                </a:solidFill>
                <a:latin typeface="Arial" panose="020B0604020202020204" pitchFamily="34" charset="0"/>
                <a:cs typeface="Arial" panose="020B0604020202020204" pitchFamily="34" charset="0"/>
              </a:rPr>
              <a:t> and trace gases</a:t>
            </a:r>
          </a:p>
          <a:p>
            <a:r>
              <a:rPr lang="en-US" sz="1100" dirty="0" smtClean="0">
                <a:solidFill>
                  <a:schemeClr val="bg1"/>
                </a:solidFill>
                <a:latin typeface="Arial" panose="020B0604020202020204" pitchFamily="34" charset="0"/>
                <a:cs typeface="Arial" panose="020B0604020202020204" pitchFamily="34" charset="0"/>
              </a:rPr>
              <a:t>   Jeff Peischl (CAFOs and oil and gas)</a:t>
            </a:r>
          </a:p>
          <a:p>
            <a:r>
              <a:rPr lang="en-US" sz="1100" dirty="0" smtClean="0">
                <a:solidFill>
                  <a:schemeClr val="bg1"/>
                </a:solidFill>
                <a:latin typeface="Arial" panose="020B0604020202020204" pitchFamily="34" charset="0"/>
                <a:cs typeface="Arial" panose="020B0604020202020204" pitchFamily="34" charset="0"/>
              </a:rPr>
              <a:t>   Tom Ryerson</a:t>
            </a:r>
          </a:p>
          <a:p>
            <a:endParaRPr lang="en-US" sz="1100" dirty="0" smtClean="0">
              <a:solidFill>
                <a:schemeClr val="bg1"/>
              </a:solidFill>
              <a:latin typeface="Arial" panose="020B0604020202020204" pitchFamily="34" charset="0"/>
              <a:cs typeface="Arial" panose="020B0604020202020204" pitchFamily="34" charset="0"/>
            </a:endParaRPr>
          </a:p>
          <a:p>
            <a:r>
              <a:rPr lang="en-US" sz="1100" b="1" i="1" dirty="0" smtClean="0">
                <a:solidFill>
                  <a:schemeClr val="bg1"/>
                </a:solidFill>
                <a:latin typeface="Arial" panose="020B0604020202020204" pitchFamily="34" charset="0"/>
                <a:cs typeface="Arial" panose="020B0604020202020204" pitchFamily="34" charset="0"/>
              </a:rPr>
              <a:t>VOCs by TOF-CIMS (H3O</a:t>
            </a:r>
            <a:r>
              <a:rPr lang="en-US" sz="1100" b="1" i="1" baseline="30000" dirty="0" smtClean="0">
                <a:solidFill>
                  <a:schemeClr val="bg1"/>
                </a:solidFill>
                <a:latin typeface="Arial" panose="020B0604020202020204" pitchFamily="34" charset="0"/>
                <a:cs typeface="Arial" panose="020B0604020202020204" pitchFamily="34" charset="0"/>
              </a:rPr>
              <a:t>+</a:t>
            </a:r>
            <a:r>
              <a:rPr lang="en-US" sz="1100" b="1" i="1" dirty="0" smtClean="0">
                <a:solidFill>
                  <a:schemeClr val="bg1"/>
                </a:solidFill>
                <a:latin typeface="Arial" panose="020B0604020202020204" pitchFamily="34" charset="0"/>
                <a:cs typeface="Arial" panose="020B0604020202020204" pitchFamily="34" charset="0"/>
              </a:rPr>
              <a:t> and NO</a:t>
            </a:r>
            <a:r>
              <a:rPr lang="en-US" sz="1100" b="1" i="1" baseline="30000" dirty="0" smtClean="0">
                <a:solidFill>
                  <a:schemeClr val="bg1"/>
                </a:solidFill>
                <a:latin typeface="Arial" panose="020B0604020202020204" pitchFamily="34" charset="0"/>
                <a:cs typeface="Arial" panose="020B0604020202020204" pitchFamily="34" charset="0"/>
              </a:rPr>
              <a:t>+</a:t>
            </a:r>
            <a:r>
              <a:rPr lang="en-US" sz="1100" b="1" i="1" dirty="0" smtClean="0">
                <a:solidFill>
                  <a:schemeClr val="bg1"/>
                </a:solidFill>
                <a:latin typeface="Arial" panose="020B0604020202020204" pitchFamily="34" charset="0"/>
                <a:cs typeface="Arial" panose="020B0604020202020204" pitchFamily="34" charset="0"/>
              </a:rPr>
              <a:t>)</a:t>
            </a:r>
            <a:endParaRPr lang="en-US" sz="1100" b="1" i="1" dirty="0">
              <a:solidFill>
                <a:schemeClr val="bg1"/>
              </a:solidFill>
              <a:latin typeface="Arial" panose="020B0604020202020204" pitchFamily="34" charset="0"/>
              <a:cs typeface="Arial" panose="020B0604020202020204" pitchFamily="34" charset="0"/>
            </a:endParaRPr>
          </a:p>
          <a:p>
            <a:r>
              <a:rPr lang="en-US" sz="1100" dirty="0" smtClean="0">
                <a:solidFill>
                  <a:schemeClr val="bg1"/>
                </a:solidFill>
                <a:latin typeface="Arial" panose="020B0604020202020204" pitchFamily="34" charset="0"/>
                <a:cs typeface="Arial" panose="020B0604020202020204" pitchFamily="34" charset="0"/>
              </a:rPr>
              <a:t>   Bin Yuan (CAFOs, agricultural)</a:t>
            </a:r>
          </a:p>
          <a:p>
            <a:r>
              <a:rPr lang="en-US" sz="1100" dirty="0" smtClean="0">
                <a:solidFill>
                  <a:schemeClr val="bg1"/>
                </a:solidFill>
                <a:latin typeface="Arial" panose="020B0604020202020204" pitchFamily="34" charset="0"/>
                <a:cs typeface="Arial" panose="020B0604020202020204" pitchFamily="34" charset="0"/>
              </a:rPr>
              <a:t>   Abby Koss (vehicle emissions)</a:t>
            </a:r>
          </a:p>
          <a:p>
            <a:r>
              <a:rPr lang="en-US" sz="1100" dirty="0" smtClean="0">
                <a:solidFill>
                  <a:schemeClr val="bg1"/>
                </a:solidFill>
                <a:latin typeface="Arial" panose="020B0604020202020204" pitchFamily="34" charset="0"/>
                <a:cs typeface="Arial" panose="020B0604020202020204" pitchFamily="34" charset="0"/>
              </a:rPr>
              <a:t>   Matt Coggon (biomass burning)</a:t>
            </a:r>
          </a:p>
          <a:p>
            <a:r>
              <a:rPr lang="en-US" sz="1100" dirty="0" smtClean="0">
                <a:solidFill>
                  <a:schemeClr val="bg1"/>
                </a:solidFill>
                <a:latin typeface="Arial" panose="020B0604020202020204" pitchFamily="34" charset="0"/>
                <a:cs typeface="Arial" panose="020B0604020202020204" pitchFamily="34" charset="0"/>
              </a:rPr>
              <a:t>   Carsten Warneke (oil and gas, UT)</a:t>
            </a:r>
          </a:p>
          <a:p>
            <a:endParaRPr lang="en-US" sz="1100" dirty="0" smtClean="0">
              <a:solidFill>
                <a:schemeClr val="bg1"/>
              </a:solidFill>
              <a:latin typeface="Arial" panose="020B0604020202020204" pitchFamily="34" charset="0"/>
              <a:cs typeface="Arial" panose="020B0604020202020204" pitchFamily="34" charset="0"/>
            </a:endParaRPr>
          </a:p>
          <a:p>
            <a:r>
              <a:rPr lang="en-US" sz="1100" b="1" i="1" dirty="0" smtClean="0">
                <a:solidFill>
                  <a:schemeClr val="bg1"/>
                </a:solidFill>
                <a:latin typeface="Arial" panose="020B0604020202020204" pitchFamily="34" charset="0"/>
                <a:cs typeface="Arial" panose="020B0604020202020204" pitchFamily="34" charset="0"/>
              </a:rPr>
              <a:t>Ammonia</a:t>
            </a:r>
            <a:endParaRPr lang="en-US" sz="1100" b="1" i="1" dirty="0">
              <a:solidFill>
                <a:schemeClr val="bg1"/>
              </a:solidFill>
              <a:latin typeface="Arial" panose="020B0604020202020204" pitchFamily="34" charset="0"/>
              <a:cs typeface="Arial" panose="020B0604020202020204" pitchFamily="34" charset="0"/>
            </a:endParaRPr>
          </a:p>
          <a:p>
            <a:r>
              <a:rPr lang="en-US" sz="1100" dirty="0" smtClean="0">
                <a:solidFill>
                  <a:schemeClr val="bg1"/>
                </a:solidFill>
                <a:latin typeface="Arial" panose="020B0604020202020204" pitchFamily="34" charset="0"/>
                <a:cs typeface="Arial" panose="020B0604020202020204" pitchFamily="34" charset="0"/>
              </a:rPr>
              <a:t>Scott </a:t>
            </a:r>
            <a:r>
              <a:rPr lang="en-US" sz="1100" dirty="0" err="1" smtClean="0">
                <a:solidFill>
                  <a:schemeClr val="bg1"/>
                </a:solidFill>
                <a:latin typeface="Arial" panose="020B0604020202020204" pitchFamily="34" charset="0"/>
                <a:cs typeface="Arial" panose="020B0604020202020204" pitchFamily="34" charset="0"/>
              </a:rPr>
              <a:t>Eilerman</a:t>
            </a:r>
            <a:r>
              <a:rPr lang="en-US" sz="1100" dirty="0" smtClean="0">
                <a:solidFill>
                  <a:schemeClr val="bg1"/>
                </a:solidFill>
                <a:latin typeface="Arial" panose="020B0604020202020204" pitchFamily="34" charset="0"/>
                <a:cs typeface="Arial" panose="020B0604020202020204" pitchFamily="34" charset="0"/>
              </a:rPr>
              <a:t> (CAFOs)</a:t>
            </a:r>
          </a:p>
          <a:p>
            <a:r>
              <a:rPr lang="en-US" sz="1100" dirty="0" smtClean="0">
                <a:solidFill>
                  <a:schemeClr val="bg1"/>
                </a:solidFill>
                <a:latin typeface="Arial" panose="020B0604020202020204" pitchFamily="34" charset="0"/>
                <a:cs typeface="Arial" panose="020B0604020202020204" pitchFamily="34" charset="0"/>
              </a:rPr>
              <a:t>Andy </a:t>
            </a:r>
            <a:r>
              <a:rPr lang="en-US" sz="1100" dirty="0" err="1" smtClean="0">
                <a:solidFill>
                  <a:schemeClr val="bg1"/>
                </a:solidFill>
                <a:latin typeface="Arial" panose="020B0604020202020204" pitchFamily="34" charset="0"/>
                <a:cs typeface="Arial" panose="020B0604020202020204" pitchFamily="34" charset="0"/>
              </a:rPr>
              <a:t>Neuman</a:t>
            </a:r>
            <a:endParaRPr lang="en-US" sz="1100" dirty="0">
              <a:solidFill>
                <a:schemeClr val="bg1"/>
              </a:solidFill>
              <a:latin typeface="Arial" panose="020B0604020202020204" pitchFamily="34" charset="0"/>
              <a:cs typeface="Arial" panose="020B0604020202020204" pitchFamily="34" charset="0"/>
            </a:endParaRPr>
          </a:p>
        </p:txBody>
      </p:sp>
      <p:grpSp>
        <p:nvGrpSpPr>
          <p:cNvPr id="10" name="Group 9"/>
          <p:cNvGrpSpPr/>
          <p:nvPr/>
        </p:nvGrpSpPr>
        <p:grpSpPr>
          <a:xfrm>
            <a:off x="513239" y="4400550"/>
            <a:ext cx="5658961" cy="2362202"/>
            <a:chOff x="132239" y="4400550"/>
            <a:chExt cx="5658961" cy="2362202"/>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239" y="4400550"/>
              <a:ext cx="5658961" cy="2362202"/>
            </a:xfrm>
            <a:prstGeom prst="rect">
              <a:avLst/>
            </a:prstGeom>
            <a:effectLst/>
          </p:spPr>
        </p:pic>
        <p:sp>
          <p:nvSpPr>
            <p:cNvPr id="6" name="Rectangle 5"/>
            <p:cNvSpPr/>
            <p:nvPr/>
          </p:nvSpPr>
          <p:spPr>
            <a:xfrm>
              <a:off x="4979714" y="5363278"/>
              <a:ext cx="298289" cy="26020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818973" y="5262780"/>
              <a:ext cx="569193" cy="415498"/>
            </a:xfrm>
            <a:prstGeom prst="rect">
              <a:avLst/>
            </a:prstGeom>
            <a:noFill/>
          </p:spPr>
          <p:txBody>
            <a:bodyPr wrap="square" rtlCol="0">
              <a:spAutoFit/>
            </a:bodyPr>
            <a:lstStyle/>
            <a:p>
              <a:pPr algn="ctr"/>
              <a:r>
                <a:rPr lang="en-US" sz="1050" dirty="0" smtClean="0">
                  <a:solidFill>
                    <a:schemeClr val="bg1"/>
                  </a:solidFill>
                  <a:latin typeface="Arial" panose="020B0604020202020204" pitchFamily="34" charset="0"/>
                  <a:cs typeface="Arial" panose="020B0604020202020204" pitchFamily="34" charset="0"/>
                </a:rPr>
                <a:t>TOF-CIMS</a:t>
              </a:r>
              <a:endParaRPr lang="en-US" sz="1050" dirty="0">
                <a:solidFill>
                  <a:schemeClr val="bg1"/>
                </a:solidFill>
                <a:latin typeface="Arial" panose="020B0604020202020204" pitchFamily="34" charset="0"/>
                <a:cs typeface="Arial" panose="020B0604020202020204" pitchFamily="34" charset="0"/>
              </a:endParaRPr>
            </a:p>
          </p:txBody>
        </p:sp>
      </p:grpSp>
      <p:sp>
        <p:nvSpPr>
          <p:cNvPr id="12" name="TextBox 11"/>
          <p:cNvSpPr txBox="1"/>
          <p:nvPr/>
        </p:nvSpPr>
        <p:spPr>
          <a:xfrm>
            <a:off x="8458200" y="1303227"/>
            <a:ext cx="3078019" cy="307777"/>
          </a:xfrm>
          <a:prstGeom prst="rect">
            <a:avLst/>
          </a:prstGeom>
          <a:noFill/>
        </p:spPr>
        <p:txBody>
          <a:bodyPr wrap="square" rtlCol="0">
            <a:spAutoFit/>
          </a:bodyPr>
          <a:lstStyle/>
          <a:p>
            <a:pPr algn="r"/>
            <a:r>
              <a:rPr lang="en-US" sz="1400" dirty="0" smtClean="0">
                <a:solidFill>
                  <a:schemeClr val="bg1">
                    <a:lumMod val="50000"/>
                    <a:lumOff val="50000"/>
                  </a:schemeClr>
                </a:solidFill>
                <a:latin typeface="Arial" panose="020B0604020202020204" pitchFamily="34" charset="0"/>
                <a:cs typeface="Arial" panose="020B0604020202020204" pitchFamily="34" charset="0"/>
              </a:rPr>
              <a:t>Figure courtesy of S. </a:t>
            </a:r>
            <a:r>
              <a:rPr lang="en-US" sz="1400" dirty="0" err="1" smtClean="0">
                <a:solidFill>
                  <a:schemeClr val="bg1">
                    <a:lumMod val="50000"/>
                    <a:lumOff val="50000"/>
                  </a:schemeClr>
                </a:solidFill>
                <a:latin typeface="Arial" panose="020B0604020202020204" pitchFamily="34" charset="0"/>
                <a:cs typeface="Arial" panose="020B0604020202020204" pitchFamily="34" charset="0"/>
              </a:rPr>
              <a:t>Eilerman</a:t>
            </a:r>
            <a:endParaRPr lang="en-US" sz="1400" dirty="0">
              <a:solidFill>
                <a:schemeClr val="bg1">
                  <a:lumMod val="50000"/>
                  <a:lumOff val="50000"/>
                </a:schemeClr>
              </a:solidFill>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48635" y="1541383"/>
            <a:ext cx="4809965" cy="5145877"/>
          </a:xfrm>
          <a:prstGeom prst="rect">
            <a:avLst/>
          </a:prstGeom>
        </p:spPr>
      </p:pic>
      <p:sp>
        <p:nvSpPr>
          <p:cNvPr id="8" name="Rectangle 7"/>
          <p:cNvSpPr/>
          <p:nvPr/>
        </p:nvSpPr>
        <p:spPr>
          <a:xfrm>
            <a:off x="914400" y="5812466"/>
            <a:ext cx="1333500" cy="533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4869" y="5256023"/>
            <a:ext cx="2254129" cy="738664"/>
          </a:xfrm>
          <a:prstGeom prst="rect">
            <a:avLst/>
          </a:prstGeom>
          <a:solidFill>
            <a:schemeClr val="tx1">
              <a:alpha val="66000"/>
            </a:schemeClr>
          </a:solidFill>
        </p:spPr>
        <p:txBody>
          <a:bodyPr wrap="square" rtlCol="0">
            <a:spAutoFit/>
          </a:bodyPr>
          <a:lstStyle/>
          <a:p>
            <a:r>
              <a:rPr lang="en-US" sz="1050" b="1" dirty="0" smtClean="0">
                <a:solidFill>
                  <a:schemeClr val="bg1"/>
                </a:solidFill>
                <a:latin typeface="Arial" panose="020B0604020202020204" pitchFamily="34" charset="0"/>
                <a:cs typeface="Arial" panose="020B0604020202020204" pitchFamily="34" charset="0"/>
              </a:rPr>
              <a:t>Oil and gas mobile studies:</a:t>
            </a:r>
          </a:p>
          <a:p>
            <a:r>
              <a:rPr lang="en-US" sz="1050" dirty="0" smtClean="0">
                <a:solidFill>
                  <a:schemeClr val="bg1"/>
                </a:solidFill>
                <a:latin typeface="Arial" panose="020B0604020202020204" pitchFamily="34" charset="0"/>
                <a:cs typeface="Arial" panose="020B0604020202020204" pitchFamily="34" charset="0"/>
              </a:rPr>
              <a:t>Petron et al. (2012) </a:t>
            </a:r>
            <a:r>
              <a:rPr lang="en-US" sz="1050" i="1" dirty="0" smtClean="0">
                <a:solidFill>
                  <a:schemeClr val="bg1"/>
                </a:solidFill>
                <a:latin typeface="Arial" panose="020B0604020202020204" pitchFamily="34" charset="0"/>
                <a:cs typeface="Arial" panose="020B0604020202020204" pitchFamily="34" charset="0"/>
              </a:rPr>
              <a:t>JGR</a:t>
            </a:r>
          </a:p>
          <a:p>
            <a:r>
              <a:rPr lang="en-US" sz="1050" dirty="0" smtClean="0">
                <a:solidFill>
                  <a:schemeClr val="bg1"/>
                </a:solidFill>
                <a:latin typeface="Arial" panose="020B0604020202020204" pitchFamily="34" charset="0"/>
                <a:cs typeface="Arial" panose="020B0604020202020204" pitchFamily="34" charset="0"/>
              </a:rPr>
              <a:t>Warneke et al. (2014) </a:t>
            </a:r>
            <a:r>
              <a:rPr lang="en-US" sz="1050" i="1" dirty="0" smtClean="0">
                <a:solidFill>
                  <a:schemeClr val="bg1"/>
                </a:solidFill>
                <a:latin typeface="Arial" panose="020B0604020202020204" pitchFamily="34" charset="0"/>
                <a:cs typeface="Arial" panose="020B0604020202020204" pitchFamily="34" charset="0"/>
              </a:rPr>
              <a:t>ACP</a:t>
            </a:r>
          </a:p>
          <a:p>
            <a:r>
              <a:rPr lang="en-US" sz="1050" dirty="0" err="1" smtClean="0">
                <a:solidFill>
                  <a:schemeClr val="bg1"/>
                </a:solidFill>
                <a:latin typeface="Arial" panose="020B0604020202020204" pitchFamily="34" charset="0"/>
                <a:cs typeface="Arial" panose="020B0604020202020204" pitchFamily="34" charset="0"/>
              </a:rPr>
              <a:t>Collett</a:t>
            </a:r>
            <a:r>
              <a:rPr lang="en-US" sz="1050" dirty="0" smtClean="0">
                <a:solidFill>
                  <a:schemeClr val="bg1"/>
                </a:solidFill>
                <a:latin typeface="Arial" panose="020B0604020202020204" pitchFamily="34" charset="0"/>
                <a:cs typeface="Arial" panose="020B0604020202020204" pitchFamily="34" charset="0"/>
              </a:rPr>
              <a:t> et al. (2016) </a:t>
            </a:r>
            <a:r>
              <a:rPr lang="en-US" sz="1050" i="1" dirty="0" smtClean="0">
                <a:solidFill>
                  <a:schemeClr val="bg1"/>
                </a:solidFill>
                <a:latin typeface="Arial" panose="020B0604020202020204" pitchFamily="34" charset="0"/>
                <a:cs typeface="Arial" panose="020B0604020202020204" pitchFamily="34" charset="0"/>
              </a:rPr>
              <a:t>CDPHE report</a:t>
            </a:r>
            <a:endParaRPr lang="en-US" sz="1050" i="1"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15664302"/>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pic>
        <p:nvPicPr>
          <p:cNvPr id="18" name="Picture 17"/>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b="34461"/>
          <a:stretch/>
        </p:blipFill>
        <p:spPr bwMode="auto">
          <a:xfrm>
            <a:off x="249382" y="1570886"/>
            <a:ext cx="4987636" cy="2912100"/>
          </a:xfrm>
          <a:prstGeom prst="rect">
            <a:avLst/>
          </a:prstGeom>
          <a:noFill/>
          <a:ln>
            <a:noFill/>
          </a:ln>
        </p:spPr>
      </p:pic>
      <p:sp>
        <p:nvSpPr>
          <p:cNvPr id="19" name="Title 1"/>
          <p:cNvSpPr txBox="1">
            <a:spLocks/>
          </p:cNvSpPr>
          <p:nvPr/>
        </p:nvSpPr>
        <p:spPr>
          <a:xfrm>
            <a:off x="402206" y="1143000"/>
            <a:ext cx="4093593" cy="381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solidFill>
                  <a:schemeClr val="bg1"/>
                </a:solidFill>
                <a:effectLst/>
                <a:latin typeface="Arial" panose="020B0604020202020204" pitchFamily="34" charset="0"/>
                <a:cs typeface="Arial" panose="020B0604020202020204" pitchFamily="34" charset="0"/>
              </a:rPr>
              <a:t>Beef cattle farm in Weld Co.</a:t>
            </a:r>
            <a:endParaRPr lang="en-US" sz="1800" dirty="0">
              <a:solidFill>
                <a:schemeClr val="bg1"/>
              </a:solidFill>
              <a:effectLst/>
              <a:latin typeface="Arial" panose="020B0604020202020204" pitchFamily="34" charset="0"/>
              <a:cs typeface="Arial" panose="020B0604020202020204" pitchFamily="34" charset="0"/>
            </a:endParaRPr>
          </a:p>
        </p:txBody>
      </p:sp>
      <p:pic>
        <p:nvPicPr>
          <p:cNvPr id="20" name="Picture 19"/>
          <p:cNvPicPr/>
          <p:nvPr/>
        </p:nvPicPr>
        <p:blipFill rotWithShape="1">
          <a:blip r:embed="rId5" cstate="print">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rcRect b="33487"/>
          <a:stretch/>
        </p:blipFill>
        <p:spPr bwMode="auto">
          <a:xfrm>
            <a:off x="6162179" y="1511998"/>
            <a:ext cx="5572621" cy="2975504"/>
          </a:xfrm>
          <a:prstGeom prst="rect">
            <a:avLst/>
          </a:prstGeom>
          <a:noFill/>
          <a:ln>
            <a:noFill/>
          </a:ln>
        </p:spPr>
      </p:pic>
      <p:sp>
        <p:nvSpPr>
          <p:cNvPr id="21" name="Title 1"/>
          <p:cNvSpPr txBox="1">
            <a:spLocks/>
          </p:cNvSpPr>
          <p:nvPr/>
        </p:nvSpPr>
        <p:spPr>
          <a:xfrm>
            <a:off x="6248400" y="1143000"/>
            <a:ext cx="4876800" cy="381000"/>
          </a:xfrm>
          <a:prstGeom prst="rect">
            <a:avLst/>
          </a:prstGeom>
        </p:spPr>
        <p:txBody>
          <a:bodyPr vert="horz" lIns="91440" tIns="45720" rIns="91440" bIns="45720" rtlCol="0" anchor="ctr">
            <a:normAutofit/>
          </a:bodyPr>
          <a:lstStyle>
            <a:lvl1pPr algn="l" defTabSz="914400" rtl="0" eaLnBrk="1" latinLnBrk="0" hangingPunct="1">
              <a:spcBef>
                <a:spcPct val="0"/>
              </a:spcBef>
              <a:buNone/>
              <a:defRPr sz="4900" kern="1200">
                <a:solidFill>
                  <a:schemeClr val="tx1"/>
                </a:solidFill>
                <a:effectLst>
                  <a:outerShdw blurRad="38100" dist="38100" dir="2700000" algn="tl">
                    <a:srgbClr val="000000">
                      <a:alpha val="43137"/>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1800" dirty="0" smtClean="0">
                <a:solidFill>
                  <a:schemeClr val="bg1"/>
                </a:solidFill>
                <a:effectLst/>
                <a:latin typeface="Arial" panose="020B0604020202020204" pitchFamily="34" charset="0"/>
                <a:cs typeface="Arial" panose="020B0604020202020204" pitchFamily="34" charset="0"/>
              </a:rPr>
              <a:t>Dairy cattle farm in Weld Co.</a:t>
            </a:r>
            <a:endParaRPr lang="en-US" sz="1800" dirty="0">
              <a:solidFill>
                <a:schemeClr val="bg1"/>
              </a:solidFill>
              <a:effectLst/>
              <a:latin typeface="Arial" panose="020B0604020202020204" pitchFamily="34" charset="0"/>
              <a:cs typeface="Arial" panose="020B0604020202020204" pitchFamily="34" charset="0"/>
            </a:endParaRPr>
          </a:p>
        </p:txBody>
      </p:sp>
      <p:sp>
        <p:nvSpPr>
          <p:cNvPr id="11" name="Content Placeholder 2"/>
          <p:cNvSpPr txBox="1">
            <a:spLocks/>
          </p:cNvSpPr>
          <p:nvPr/>
        </p:nvSpPr>
        <p:spPr bwMode="auto">
          <a:xfrm>
            <a:off x="304800" y="4652007"/>
            <a:ext cx="5636383" cy="1475892"/>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342900" indent="-342900" algn="l" rtl="0" eaLnBrk="0" fontAlgn="base" hangingPunct="0">
              <a:spcBef>
                <a:spcPct val="20000"/>
              </a:spcBef>
              <a:spcAft>
                <a:spcPct val="0"/>
              </a:spcAft>
              <a:buFont typeface="Times" charset="0"/>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Times" charset="0"/>
              <a:buChar char="•"/>
              <a:defRPr>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a:solidFill>
                  <a:schemeClr val="tx1"/>
                </a:solidFill>
                <a:latin typeface="+mn-lt"/>
                <a:ea typeface="ＭＳ Ｐゴシック" pitchFamily="-111" charset="-128"/>
              </a:defRPr>
            </a:lvl9pPr>
          </a:lstStyle>
          <a:p>
            <a:pPr marL="0" indent="0">
              <a:spcAft>
                <a:spcPts val="200"/>
              </a:spcAft>
              <a:buNone/>
            </a:pPr>
            <a:r>
              <a:rPr lang="en-US" sz="1400" kern="0" dirty="0" smtClean="0">
                <a:solidFill>
                  <a:schemeClr val="accent6">
                    <a:lumMod val="75000"/>
                  </a:schemeClr>
                </a:solidFill>
                <a:latin typeface="Franklin Gothic Medium" panose="020B0603020102020204" pitchFamily="34" charset="0"/>
              </a:rPr>
              <a:t>Emissions of many VOCs, NH</a:t>
            </a:r>
            <a:r>
              <a:rPr lang="en-US" sz="1400" kern="0" baseline="-25000" dirty="0" smtClean="0">
                <a:solidFill>
                  <a:schemeClr val="accent6">
                    <a:lumMod val="75000"/>
                  </a:schemeClr>
                </a:solidFill>
                <a:latin typeface="Franklin Gothic Medium" panose="020B0603020102020204" pitchFamily="34" charset="0"/>
              </a:rPr>
              <a:t>3</a:t>
            </a:r>
            <a:r>
              <a:rPr lang="en-US" sz="1400" kern="0" dirty="0" smtClean="0">
                <a:solidFill>
                  <a:schemeClr val="accent6">
                    <a:lumMod val="75000"/>
                  </a:schemeClr>
                </a:solidFill>
                <a:latin typeface="Franklin Gothic Medium" panose="020B0603020102020204" pitchFamily="34" charset="0"/>
              </a:rPr>
              <a:t>, and CH</a:t>
            </a:r>
            <a:r>
              <a:rPr lang="en-US" sz="1400" kern="0" baseline="-25000" dirty="0" smtClean="0">
                <a:solidFill>
                  <a:schemeClr val="accent6">
                    <a:lumMod val="75000"/>
                  </a:schemeClr>
                </a:solidFill>
                <a:latin typeface="Franklin Gothic Medium" panose="020B0603020102020204" pitchFamily="34" charset="0"/>
              </a:rPr>
              <a:t>4</a:t>
            </a:r>
            <a:r>
              <a:rPr lang="en-US" sz="1400" kern="0" dirty="0" smtClean="0">
                <a:solidFill>
                  <a:schemeClr val="accent6">
                    <a:lumMod val="75000"/>
                  </a:schemeClr>
                </a:solidFill>
                <a:latin typeface="Franklin Gothic Medium" panose="020B0603020102020204" pitchFamily="34" charset="0"/>
              </a:rPr>
              <a:t> (not shown) were enhanced directly downwind of concentrated animal feeding operations (CAFOs)</a:t>
            </a:r>
          </a:p>
          <a:p>
            <a:pPr marL="349250" lvl="1" indent="-120650">
              <a:spcBef>
                <a:spcPts val="0"/>
              </a:spcBef>
              <a:spcAft>
                <a:spcPts val="200"/>
              </a:spcAft>
              <a:buFont typeface="Arial" panose="020B0604020202020204" pitchFamily="34" charset="0"/>
              <a:buChar char="•"/>
            </a:pPr>
            <a:r>
              <a:rPr lang="en-US" sz="1400" b="1" kern="0" dirty="0">
                <a:solidFill>
                  <a:srgbClr val="000000"/>
                </a:solidFill>
                <a:latin typeface="Franklin Gothic Medium" panose="020B0603020102020204" pitchFamily="34" charset="0"/>
              </a:rPr>
              <a:t>NH</a:t>
            </a:r>
            <a:r>
              <a:rPr lang="en-US" sz="1400" b="1" kern="0" baseline="-25000" dirty="0">
                <a:solidFill>
                  <a:srgbClr val="000000"/>
                </a:solidFill>
                <a:latin typeface="Franklin Gothic Medium" panose="020B0603020102020204" pitchFamily="34" charset="0"/>
              </a:rPr>
              <a:t>3</a:t>
            </a:r>
            <a:r>
              <a:rPr lang="en-US" sz="1400" kern="0" dirty="0">
                <a:solidFill>
                  <a:srgbClr val="000000"/>
                </a:solidFill>
                <a:latin typeface="Franklin Gothic Medium" panose="020B0603020102020204" pitchFamily="34" charset="0"/>
              </a:rPr>
              <a:t> </a:t>
            </a:r>
            <a:r>
              <a:rPr lang="en-US" sz="1400" kern="0" dirty="0">
                <a:solidFill>
                  <a:schemeClr val="accent6">
                    <a:lumMod val="75000"/>
                  </a:schemeClr>
                </a:solidFill>
                <a:latin typeface="Franklin Gothic Medium" panose="020B0603020102020204" pitchFamily="34" charset="0"/>
              </a:rPr>
              <a:t>highest downwind of animal pens</a:t>
            </a:r>
            <a:r>
              <a:rPr lang="en-US" sz="1400" kern="0" dirty="0">
                <a:solidFill>
                  <a:srgbClr val="000000"/>
                </a:solidFill>
                <a:latin typeface="Franklin Gothic Medium" panose="020B0603020102020204" pitchFamily="34" charset="0"/>
              </a:rPr>
              <a:t> </a:t>
            </a:r>
            <a:r>
              <a:rPr lang="en-US" sz="1100" kern="0" dirty="0">
                <a:solidFill>
                  <a:schemeClr val="bg1">
                    <a:lumMod val="50000"/>
                    <a:lumOff val="50000"/>
                  </a:schemeClr>
                </a:solidFill>
                <a:latin typeface="Franklin Gothic Medium" panose="020B0603020102020204" pitchFamily="34" charset="0"/>
              </a:rPr>
              <a:t>(panel A)</a:t>
            </a:r>
          </a:p>
          <a:p>
            <a:pPr marL="349250" lvl="1" indent="-120650">
              <a:spcBef>
                <a:spcPts val="0"/>
              </a:spcBef>
              <a:spcAft>
                <a:spcPts val="200"/>
              </a:spcAft>
              <a:buFont typeface="Arial" panose="020B0604020202020204" pitchFamily="34" charset="0"/>
              <a:buChar char="•"/>
            </a:pPr>
            <a:r>
              <a:rPr lang="en-US" sz="1400" b="1" kern="0" dirty="0">
                <a:solidFill>
                  <a:schemeClr val="bg1"/>
                </a:solidFill>
                <a:latin typeface="Franklin Gothic Medium" panose="020B0603020102020204" pitchFamily="34" charset="0"/>
              </a:rPr>
              <a:t>Ethanol</a:t>
            </a:r>
            <a:r>
              <a:rPr lang="en-US" sz="1400" kern="0" dirty="0">
                <a:solidFill>
                  <a:srgbClr val="000000"/>
                </a:solidFill>
                <a:latin typeface="Franklin Gothic Medium" panose="020B0603020102020204" pitchFamily="34" charset="0"/>
              </a:rPr>
              <a:t> </a:t>
            </a:r>
            <a:r>
              <a:rPr lang="en-US" sz="1400" kern="0" dirty="0">
                <a:solidFill>
                  <a:schemeClr val="accent6">
                    <a:lumMod val="75000"/>
                  </a:schemeClr>
                </a:solidFill>
                <a:latin typeface="Franklin Gothic Medium" panose="020B0603020102020204" pitchFamily="34" charset="0"/>
              </a:rPr>
              <a:t>highest downwind of feed mill and bunks </a:t>
            </a:r>
            <a:r>
              <a:rPr lang="en-US" sz="1100" kern="0" dirty="0">
                <a:solidFill>
                  <a:schemeClr val="bg1">
                    <a:lumMod val="50000"/>
                    <a:lumOff val="50000"/>
                  </a:schemeClr>
                </a:solidFill>
                <a:latin typeface="Franklin Gothic Medium" panose="020B0603020102020204" pitchFamily="34" charset="0"/>
              </a:rPr>
              <a:t>(panel B)</a:t>
            </a:r>
            <a:endParaRPr lang="en-US" sz="1100" kern="0" dirty="0">
              <a:solidFill>
                <a:srgbClr val="000000"/>
              </a:solidFill>
              <a:latin typeface="Franklin Gothic Medium" panose="020B0603020102020204" pitchFamily="34" charset="0"/>
            </a:endParaRPr>
          </a:p>
          <a:p>
            <a:pPr marL="349250" lvl="1" indent="-120650">
              <a:spcBef>
                <a:spcPts val="0"/>
              </a:spcBef>
              <a:spcAft>
                <a:spcPts val="200"/>
              </a:spcAft>
              <a:buFont typeface="Arial" panose="020B0604020202020204" pitchFamily="34" charset="0"/>
              <a:buChar char="•"/>
            </a:pPr>
            <a:r>
              <a:rPr lang="en-US" sz="1400" b="1" kern="0" dirty="0">
                <a:solidFill>
                  <a:srgbClr val="000000"/>
                </a:solidFill>
                <a:latin typeface="Franklin Gothic Medium" panose="020B0603020102020204" pitchFamily="34" charset="0"/>
              </a:rPr>
              <a:t>CH</a:t>
            </a:r>
            <a:r>
              <a:rPr lang="en-US" sz="1400" b="1" kern="0" baseline="-25000" dirty="0">
                <a:solidFill>
                  <a:srgbClr val="000000"/>
                </a:solidFill>
                <a:latin typeface="Franklin Gothic Medium" panose="020B0603020102020204" pitchFamily="34" charset="0"/>
              </a:rPr>
              <a:t>4</a:t>
            </a:r>
            <a:r>
              <a:rPr lang="en-US" sz="1400" kern="0" dirty="0">
                <a:solidFill>
                  <a:srgbClr val="000000"/>
                </a:solidFill>
                <a:latin typeface="Franklin Gothic Medium" panose="020B0603020102020204" pitchFamily="34" charset="0"/>
              </a:rPr>
              <a:t> </a:t>
            </a:r>
            <a:r>
              <a:rPr lang="en-US" sz="1400" kern="0" dirty="0">
                <a:solidFill>
                  <a:schemeClr val="accent6">
                    <a:lumMod val="75000"/>
                  </a:schemeClr>
                </a:solidFill>
                <a:latin typeface="Franklin Gothic Medium" panose="020B0603020102020204" pitchFamily="34" charset="0"/>
              </a:rPr>
              <a:t>highest downwind of waste lagoon </a:t>
            </a:r>
            <a:r>
              <a:rPr lang="en-US" sz="1100" kern="0" dirty="0">
                <a:solidFill>
                  <a:schemeClr val="bg1">
                    <a:lumMod val="50000"/>
                    <a:lumOff val="50000"/>
                  </a:schemeClr>
                </a:solidFill>
                <a:latin typeface="Franklin Gothic Medium" panose="020B0603020102020204" pitchFamily="34" charset="0"/>
              </a:rPr>
              <a:t>(not shown)</a:t>
            </a:r>
            <a:endParaRPr lang="en-US" sz="1400" kern="0" dirty="0">
              <a:solidFill>
                <a:schemeClr val="bg1">
                  <a:lumMod val="50000"/>
                  <a:lumOff val="50000"/>
                </a:schemeClr>
              </a:solidFill>
              <a:latin typeface="Franklin Gothic Medium" panose="020B0603020102020204" pitchFamily="34" charset="0"/>
            </a:endParaRPr>
          </a:p>
          <a:p>
            <a:pPr marL="0" indent="0">
              <a:spcAft>
                <a:spcPts val="200"/>
              </a:spcAft>
              <a:buNone/>
            </a:pPr>
            <a:endParaRPr lang="en-US" sz="1400" kern="0" dirty="0">
              <a:solidFill>
                <a:schemeClr val="accent6">
                  <a:lumMod val="75000"/>
                </a:schemeClr>
              </a:solidFill>
              <a:latin typeface="Franklin Gothic Medium" panose="020B0603020102020204" pitchFamily="34" charset="0"/>
            </a:endParaRPr>
          </a:p>
          <a:p>
            <a:pPr marL="0" indent="0">
              <a:spcAft>
                <a:spcPts val="200"/>
              </a:spcAft>
              <a:buNone/>
            </a:pPr>
            <a:endParaRPr lang="en-US" sz="1400" kern="0" dirty="0">
              <a:solidFill>
                <a:schemeClr val="accent6">
                  <a:lumMod val="75000"/>
                </a:schemeClr>
              </a:solidFill>
              <a:latin typeface="Franklin Gothic Medium" panose="020B0603020102020204" pitchFamily="34" charset="0"/>
            </a:endParaRPr>
          </a:p>
        </p:txBody>
      </p:sp>
      <p:sp>
        <p:nvSpPr>
          <p:cNvPr id="16" name="Rectangle 15"/>
          <p:cNvSpPr/>
          <p:nvPr/>
        </p:nvSpPr>
        <p:spPr>
          <a:xfrm>
            <a:off x="76200" y="6501064"/>
            <a:ext cx="6305701" cy="338554"/>
          </a:xfrm>
          <a:prstGeom prst="rect">
            <a:avLst/>
          </a:prstGeom>
        </p:spPr>
        <p:txBody>
          <a:bodyPr wrap="none">
            <a:spAutoFit/>
          </a:bodyPr>
          <a:lstStyle/>
          <a:p>
            <a:pP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NH</a:t>
            </a:r>
            <a:r>
              <a:rPr lang="en-US" sz="1600" baseline="-25000" dirty="0" smtClean="0">
                <a:solidFill>
                  <a:schemeClr val="bg1">
                    <a:lumMod val="50000"/>
                    <a:lumOff val="50000"/>
                  </a:schemeClr>
                </a:solidFill>
                <a:latin typeface="Franklin Gothic Medium" panose="020B0603020102020204" pitchFamily="34" charset="0"/>
                <a:ea typeface="ＭＳ Ｐゴシック" charset="0"/>
              </a:rPr>
              <a:t>3</a:t>
            </a:r>
            <a:r>
              <a:rPr lang="en-US" sz="1600" dirty="0" smtClean="0">
                <a:solidFill>
                  <a:schemeClr val="bg1">
                    <a:lumMod val="50000"/>
                    <a:lumOff val="50000"/>
                  </a:schemeClr>
                </a:solidFill>
                <a:latin typeface="Franklin Gothic Medium" panose="020B0603020102020204" pitchFamily="34" charset="0"/>
                <a:ea typeface="ＭＳ Ｐゴシック" charset="0"/>
              </a:rPr>
              <a:t> and CH</a:t>
            </a:r>
            <a:r>
              <a:rPr lang="en-US" sz="1600" baseline="-25000" dirty="0" smtClean="0">
                <a:solidFill>
                  <a:schemeClr val="bg1">
                    <a:lumMod val="50000"/>
                    <a:lumOff val="50000"/>
                  </a:schemeClr>
                </a:solidFill>
                <a:latin typeface="Franklin Gothic Medium" panose="020B0603020102020204" pitchFamily="34" charset="0"/>
                <a:ea typeface="ＭＳ Ｐゴシック" charset="0"/>
              </a:rPr>
              <a:t>4</a:t>
            </a:r>
            <a:r>
              <a:rPr lang="en-US" sz="1600" dirty="0" smtClean="0">
                <a:solidFill>
                  <a:schemeClr val="bg1">
                    <a:lumMod val="50000"/>
                    <a:lumOff val="50000"/>
                  </a:schemeClr>
                </a:solidFill>
                <a:latin typeface="Franklin Gothic Medium" panose="020B0603020102020204" pitchFamily="34" charset="0"/>
                <a:ea typeface="ＭＳ Ｐゴシック" charset="0"/>
              </a:rPr>
              <a:t> measurements and figures:  </a:t>
            </a:r>
            <a:r>
              <a:rPr lang="en-US" sz="1600" dirty="0" err="1" smtClean="0">
                <a:solidFill>
                  <a:schemeClr val="bg1">
                    <a:lumMod val="50000"/>
                    <a:lumOff val="50000"/>
                  </a:schemeClr>
                </a:solidFill>
                <a:latin typeface="Franklin Gothic Medium" panose="020B0603020102020204" pitchFamily="34" charset="0"/>
                <a:ea typeface="ＭＳ Ｐゴシック" charset="0"/>
              </a:rPr>
              <a:t>Eilerman</a:t>
            </a:r>
            <a:r>
              <a:rPr lang="en-US" sz="1600" dirty="0" smtClean="0">
                <a:solidFill>
                  <a:schemeClr val="bg1">
                    <a:lumMod val="50000"/>
                    <a:lumOff val="50000"/>
                  </a:schemeClr>
                </a:solidFill>
                <a:latin typeface="Franklin Gothic Medium" panose="020B0603020102020204" pitchFamily="34" charset="0"/>
                <a:ea typeface="ＭＳ Ｐゴシック" charset="0"/>
              </a:rPr>
              <a:t> et al., ES&amp;T 2016</a:t>
            </a:r>
            <a:endParaRPr lang="en-US" sz="1600" dirty="0">
              <a:solidFill>
                <a:schemeClr val="bg1">
                  <a:lumMod val="50000"/>
                  <a:lumOff val="50000"/>
                </a:schemeClr>
              </a:solidFill>
              <a:latin typeface="Franklin Gothic Medium" panose="020B0603020102020204" pitchFamily="34" charset="0"/>
              <a:ea typeface="ＭＳ Ｐゴシック" charset="0"/>
            </a:endParaRPr>
          </a:p>
        </p:txBody>
      </p:sp>
      <p:sp>
        <p:nvSpPr>
          <p:cNvPr id="24" name="Rectangle 23"/>
          <p:cNvSpPr/>
          <p:nvPr/>
        </p:nvSpPr>
        <p:spPr>
          <a:xfrm>
            <a:off x="6979073" y="6501064"/>
            <a:ext cx="5136727"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VOC measurements and figures:  Yuan </a:t>
            </a:r>
            <a:r>
              <a:rPr lang="en-US" sz="1600" dirty="0">
                <a:solidFill>
                  <a:schemeClr val="bg1">
                    <a:lumMod val="50000"/>
                    <a:lumOff val="50000"/>
                  </a:schemeClr>
                </a:solidFill>
                <a:latin typeface="Franklin Gothic Medium" panose="020B0603020102020204" pitchFamily="34" charset="0"/>
                <a:ea typeface="ＭＳ Ｐゴシック" charset="0"/>
              </a:rPr>
              <a:t>et al., </a:t>
            </a:r>
            <a:r>
              <a:rPr lang="en-US" sz="1600" dirty="0" smtClean="0">
                <a:solidFill>
                  <a:schemeClr val="bg1">
                    <a:lumMod val="50000"/>
                    <a:lumOff val="50000"/>
                  </a:schemeClr>
                </a:solidFill>
                <a:latin typeface="Franklin Gothic Medium" panose="020B0603020102020204" pitchFamily="34" charset="0"/>
                <a:ea typeface="ＭＳ Ｐゴシック" charset="0"/>
              </a:rPr>
              <a:t>ACPD 2017</a:t>
            </a:r>
            <a:endParaRPr lang="en-US" sz="1600" dirty="0">
              <a:solidFill>
                <a:schemeClr val="bg1">
                  <a:lumMod val="50000"/>
                  <a:lumOff val="50000"/>
                </a:schemeClr>
              </a:solidFill>
              <a:latin typeface="Franklin Gothic Medium" panose="020B0603020102020204" pitchFamily="34" charset="0"/>
              <a:ea typeface="ＭＳ Ｐゴシック" charset="0"/>
            </a:endParaRPr>
          </a:p>
        </p:txBody>
      </p:sp>
      <p:sp>
        <p:nvSpPr>
          <p:cNvPr id="25" name="TextBox 24"/>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2"/>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Mobile-lab measurements are used to characterize various emission sources in the Colorado Front Range including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agricultural activities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and on-road emission sources</a:t>
            </a:r>
            <a:endParaRPr lang="en-US" sz="1600" dirty="0" smtClean="0">
              <a:solidFill>
                <a:schemeClr val="tx1">
                  <a:lumMod val="85000"/>
                </a:schemeClr>
              </a:solidFill>
              <a:latin typeface="Franklin Gothic Medium"/>
              <a:cs typeface="Arial" panose="020B0604020202020204" pitchFamily="34" charset="0"/>
            </a:endParaRPr>
          </a:p>
        </p:txBody>
      </p:sp>
      <p:sp>
        <p:nvSpPr>
          <p:cNvPr id="27" name="Content Placeholder 2"/>
          <p:cNvSpPr txBox="1">
            <a:spLocks/>
          </p:cNvSpPr>
          <p:nvPr/>
        </p:nvSpPr>
        <p:spPr bwMode="auto">
          <a:xfrm>
            <a:off x="6281424" y="4652007"/>
            <a:ext cx="5366544" cy="529593"/>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342900" indent="-342900" algn="l" rtl="0" eaLnBrk="0" fontAlgn="base" hangingPunct="0">
              <a:spcBef>
                <a:spcPct val="20000"/>
              </a:spcBef>
              <a:spcAft>
                <a:spcPct val="0"/>
              </a:spcAft>
              <a:buFont typeface="Times" charset="0"/>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Times" charset="0"/>
              <a:buChar char="•"/>
              <a:defRPr>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a:solidFill>
                  <a:schemeClr val="tx1"/>
                </a:solidFill>
                <a:latin typeface="+mn-lt"/>
                <a:ea typeface="ＭＳ Ｐゴシック" pitchFamily="-111" charset="-128"/>
              </a:defRPr>
            </a:lvl9pPr>
          </a:lstStyle>
          <a:p>
            <a:pPr marL="0" indent="0">
              <a:spcAft>
                <a:spcPts val="200"/>
              </a:spcAft>
              <a:buNone/>
            </a:pPr>
            <a:r>
              <a:rPr lang="en-US" sz="1400" kern="0" dirty="0">
                <a:solidFill>
                  <a:schemeClr val="accent6">
                    <a:lumMod val="50000"/>
                  </a:schemeClr>
                </a:solidFill>
                <a:latin typeface="Franklin Gothic Medium" panose="020B0603020102020204" pitchFamily="34" charset="0"/>
              </a:rPr>
              <a:t>Measured CAFOs emissions for &gt; 60 VOCs and </a:t>
            </a:r>
            <a:r>
              <a:rPr lang="en-US" sz="1400" kern="0" dirty="0" smtClean="0">
                <a:solidFill>
                  <a:schemeClr val="accent6">
                    <a:lumMod val="50000"/>
                  </a:schemeClr>
                </a:solidFill>
                <a:latin typeface="Franklin Gothic Medium" panose="020B0603020102020204" pitchFamily="34" charset="0"/>
              </a:rPr>
              <a:t>GHGs for 5 facilities in Weld County Colorado in February 2016 [Yuan et al. 2017]</a:t>
            </a:r>
            <a:endParaRPr lang="en-US" sz="1400" kern="0" dirty="0">
              <a:solidFill>
                <a:schemeClr val="accent6">
                  <a:lumMod val="50000"/>
                </a:schemeClr>
              </a:solidFill>
              <a:latin typeface="Franklin Gothic Medium" panose="020B0603020102020204" pitchFamily="34" charset="0"/>
            </a:endParaRPr>
          </a:p>
          <a:p>
            <a:pPr marL="0" indent="0">
              <a:spcAft>
                <a:spcPts val="200"/>
              </a:spcAft>
              <a:buNone/>
            </a:pPr>
            <a:r>
              <a:rPr lang="en-US" sz="700" kern="0" dirty="0" smtClean="0">
                <a:solidFill>
                  <a:schemeClr val="accent6">
                    <a:lumMod val="75000"/>
                  </a:schemeClr>
                </a:solidFill>
                <a:latin typeface="Franklin Gothic Medium" panose="020B0603020102020204" pitchFamily="34" charset="0"/>
              </a:rPr>
              <a:t>   </a:t>
            </a:r>
            <a:endParaRPr lang="en-US" sz="1400" kern="0" dirty="0" smtClean="0">
              <a:solidFill>
                <a:schemeClr val="accent6">
                  <a:lumMod val="75000"/>
                </a:schemeClr>
              </a:solidFill>
              <a:latin typeface="Franklin Gothic Medium" panose="020B0603020102020204" pitchFamily="34" charset="0"/>
            </a:endParaRPr>
          </a:p>
        </p:txBody>
      </p:sp>
      <p:sp>
        <p:nvSpPr>
          <p:cNvPr id="28" name="Content Placeholder 2"/>
          <p:cNvSpPr txBox="1">
            <a:spLocks/>
          </p:cNvSpPr>
          <p:nvPr/>
        </p:nvSpPr>
        <p:spPr bwMode="auto">
          <a:xfrm>
            <a:off x="6297373" y="5298676"/>
            <a:ext cx="5366544" cy="829223"/>
          </a:xfrm>
          <a:prstGeom prst="rect">
            <a:avLst/>
          </a:prstGeom>
          <a:solidFill>
            <a:schemeClr val="tx1">
              <a:lumMod val="85000"/>
            </a:schemeClr>
          </a:solidFill>
          <a:ln>
            <a:solidFill>
              <a:schemeClr val="tx1">
                <a:lumMod val="50000"/>
              </a:schemeClr>
            </a:solid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342900" indent="-342900" algn="l" rtl="0" eaLnBrk="0" fontAlgn="base" hangingPunct="0">
              <a:spcBef>
                <a:spcPct val="20000"/>
              </a:spcBef>
              <a:spcAft>
                <a:spcPct val="0"/>
              </a:spcAft>
              <a:buFont typeface="Times" charset="0"/>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Times" charset="0"/>
              <a:buChar char="•"/>
              <a:defRPr>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a:solidFill>
                  <a:schemeClr val="tx1"/>
                </a:solidFill>
                <a:latin typeface="+mn-lt"/>
                <a:ea typeface="ＭＳ Ｐゴシック" pitchFamily="-111" charset="-128"/>
              </a:defRPr>
            </a:lvl9pPr>
          </a:lstStyle>
          <a:p>
            <a:pPr marL="0" indent="0" algn="ctr">
              <a:spcAft>
                <a:spcPts val="200"/>
              </a:spcAft>
              <a:buNone/>
            </a:pPr>
            <a:r>
              <a:rPr lang="en-US" sz="1400" kern="0" dirty="0" smtClean="0">
                <a:solidFill>
                  <a:schemeClr val="accent6">
                    <a:lumMod val="75000"/>
                  </a:schemeClr>
                </a:solidFill>
                <a:latin typeface="Franklin Gothic Medium" panose="020B0603020102020204" pitchFamily="34" charset="0"/>
              </a:rPr>
              <a:t>Integrate the VOC enhancements directly downwind of individual farms to determine the averaged VOC composition profile for different farms (e.g., beef and dairy cattle, sheep, and chicken)</a:t>
            </a:r>
            <a:endParaRPr lang="en-US" sz="1400" kern="0" dirty="0">
              <a:solidFill>
                <a:schemeClr val="accent6">
                  <a:lumMod val="75000"/>
                </a:schemeClr>
              </a:solidFill>
              <a:latin typeface="Franklin Gothic Medium" panose="020B0603020102020204" pitchFamily="34" charset="0"/>
            </a:endParaRPr>
          </a:p>
          <a:p>
            <a:pPr marL="0" indent="0" algn="ctr">
              <a:spcAft>
                <a:spcPts val="200"/>
              </a:spcAft>
              <a:buNone/>
            </a:pPr>
            <a:endParaRPr lang="en-US" sz="1400" kern="0" dirty="0">
              <a:solidFill>
                <a:schemeClr val="accent6">
                  <a:lumMod val="75000"/>
                </a:schemeClr>
              </a:solidFill>
              <a:latin typeface="Franklin Gothic Medium" panose="020B0603020102020204" pitchFamily="34" charset="0"/>
            </a:endParaRPr>
          </a:p>
        </p:txBody>
      </p:sp>
    </p:spTree>
    <p:extLst>
      <p:ext uri="{BB962C8B-B14F-4D97-AF65-F5344CB8AC3E}">
        <p14:creationId xmlns:p14="http://schemas.microsoft.com/office/powerpoint/2010/main" val="10246023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90600"/>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r="27637"/>
          <a:stretch/>
        </p:blipFill>
        <p:spPr bwMode="auto">
          <a:xfrm>
            <a:off x="381001" y="1524000"/>
            <a:ext cx="4724400" cy="5215888"/>
          </a:xfrm>
          <a:prstGeom prst="rect">
            <a:avLst/>
          </a:prstGeom>
          <a:noFill/>
          <a:ln>
            <a:noFill/>
          </a:ln>
        </p:spPr>
      </p:pic>
      <p:pic>
        <p:nvPicPr>
          <p:cNvPr id="10" name="Picture 9"/>
          <p:cNvPicPr>
            <a:picLocks noChangeAspect="1"/>
          </p:cNvPicPr>
          <p:nvPr/>
        </p:nvPicPr>
        <p:blipFill>
          <a:blip r:embed="rId4"/>
          <a:stretch>
            <a:fillRect/>
          </a:stretch>
        </p:blipFill>
        <p:spPr>
          <a:xfrm>
            <a:off x="7506952" y="2065312"/>
            <a:ext cx="719771" cy="450469"/>
          </a:xfrm>
          <a:prstGeom prst="rect">
            <a:avLst/>
          </a:prstGeom>
        </p:spPr>
      </p:pic>
      <p:sp>
        <p:nvSpPr>
          <p:cNvPr id="14" name="TextBox 13"/>
          <p:cNvSpPr txBox="1"/>
          <p:nvPr/>
        </p:nvSpPr>
        <p:spPr>
          <a:xfrm>
            <a:off x="5638800" y="2195738"/>
            <a:ext cx="1779654" cy="276999"/>
          </a:xfrm>
          <a:prstGeom prst="rect">
            <a:avLst/>
          </a:prstGeom>
          <a:noFill/>
        </p:spPr>
        <p:txBody>
          <a:bodyPr wrap="none" rtlCol="0">
            <a:spAutoFit/>
          </a:bodyPr>
          <a:lstStyle/>
          <a:p>
            <a:pPr defTabSz="457200"/>
            <a:r>
              <a:rPr lang="en-US" altLang="zh-CN" sz="1200" i="1" dirty="0" smtClean="0">
                <a:solidFill>
                  <a:schemeClr val="bg1">
                    <a:lumMod val="75000"/>
                    <a:lumOff val="25000"/>
                  </a:schemeClr>
                </a:solidFill>
                <a:latin typeface="Arial" charset="0"/>
                <a:ea typeface="Arial" charset="0"/>
                <a:cs typeface="Arial" charset="0"/>
              </a:rPr>
              <a:t>Amines, amides, Indole</a:t>
            </a:r>
            <a:endParaRPr lang="en-US" sz="1200" i="1" dirty="0">
              <a:solidFill>
                <a:schemeClr val="bg1">
                  <a:lumMod val="75000"/>
                  <a:lumOff val="25000"/>
                </a:schemeClr>
              </a:solidFill>
              <a:latin typeface="Arial" charset="0"/>
              <a:ea typeface="Arial" charset="0"/>
              <a:cs typeface="Arial" charset="0"/>
            </a:endParaRPr>
          </a:p>
        </p:txBody>
      </p:sp>
      <p:grpSp>
        <p:nvGrpSpPr>
          <p:cNvPr id="40" name="Group 39"/>
          <p:cNvGrpSpPr/>
          <p:nvPr/>
        </p:nvGrpSpPr>
        <p:grpSpPr>
          <a:xfrm>
            <a:off x="5426826" y="1981200"/>
            <a:ext cx="2666365" cy="276999"/>
            <a:chOff x="5454431" y="1225530"/>
            <a:chExt cx="2666365" cy="276999"/>
          </a:xfrm>
        </p:grpSpPr>
        <p:sp>
          <p:nvSpPr>
            <p:cNvPr id="28" name="Rectangle 27"/>
            <p:cNvSpPr/>
            <p:nvPr/>
          </p:nvSpPr>
          <p:spPr>
            <a:xfrm>
              <a:off x="5454431" y="1263007"/>
              <a:ext cx="188925" cy="181634"/>
            </a:xfrm>
            <a:prstGeom prst="rect">
              <a:avLst/>
            </a:prstGeom>
            <a:solidFill>
              <a:srgbClr val="FFBF9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p:cNvSpPr txBox="1"/>
            <p:nvPr/>
          </p:nvSpPr>
          <p:spPr>
            <a:xfrm>
              <a:off x="5656607" y="1225530"/>
              <a:ext cx="2464189"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Nitrogen-containing</a:t>
              </a:r>
              <a:endParaRPr lang="en-US" sz="1200" b="1" dirty="0">
                <a:solidFill>
                  <a:schemeClr val="bg1"/>
                </a:solidFill>
                <a:latin typeface="Arial" panose="020B0604020202020204" pitchFamily="34" charset="0"/>
                <a:cs typeface="Arial" panose="020B0604020202020204" pitchFamily="34" charset="0"/>
              </a:endParaRPr>
            </a:p>
          </p:txBody>
        </p:sp>
      </p:grpSp>
      <p:pic>
        <p:nvPicPr>
          <p:cNvPr id="9" name="Picture 8"/>
          <p:cNvPicPr>
            <a:picLocks noChangeAspect="1"/>
          </p:cNvPicPr>
          <p:nvPr/>
        </p:nvPicPr>
        <p:blipFill>
          <a:blip r:embed="rId5"/>
          <a:stretch>
            <a:fillRect/>
          </a:stretch>
        </p:blipFill>
        <p:spPr>
          <a:xfrm>
            <a:off x="7434621" y="2817873"/>
            <a:ext cx="864432" cy="313200"/>
          </a:xfrm>
          <a:prstGeom prst="rect">
            <a:avLst/>
          </a:prstGeom>
        </p:spPr>
      </p:pic>
      <p:sp>
        <p:nvSpPr>
          <p:cNvPr id="13" name="TextBox 12"/>
          <p:cNvSpPr txBox="1"/>
          <p:nvPr/>
        </p:nvSpPr>
        <p:spPr>
          <a:xfrm>
            <a:off x="5638800" y="2997123"/>
            <a:ext cx="1516762" cy="276999"/>
          </a:xfrm>
          <a:prstGeom prst="rect">
            <a:avLst/>
          </a:prstGeom>
          <a:noFill/>
        </p:spPr>
        <p:txBody>
          <a:bodyPr wrap="none" rtlCol="0">
            <a:spAutoFit/>
          </a:bodyPr>
          <a:lstStyle/>
          <a:p>
            <a:pPr defTabSz="457200"/>
            <a:r>
              <a:rPr lang="en-US" altLang="zh-CN" sz="1200" i="1" dirty="0" smtClean="0">
                <a:solidFill>
                  <a:schemeClr val="bg1">
                    <a:lumMod val="75000"/>
                    <a:lumOff val="25000"/>
                  </a:schemeClr>
                </a:solidFill>
                <a:latin typeface="Arial" charset="0"/>
                <a:ea typeface="Arial" charset="0"/>
                <a:cs typeface="Arial" charset="0"/>
              </a:rPr>
              <a:t>H</a:t>
            </a:r>
            <a:r>
              <a:rPr lang="en-US" altLang="zh-CN" sz="1200" i="1" baseline="-25000" dirty="0" smtClean="0">
                <a:solidFill>
                  <a:schemeClr val="bg1">
                    <a:lumMod val="75000"/>
                    <a:lumOff val="25000"/>
                  </a:schemeClr>
                </a:solidFill>
                <a:latin typeface="Arial" charset="0"/>
                <a:ea typeface="Arial" charset="0"/>
                <a:cs typeface="Arial" charset="0"/>
              </a:rPr>
              <a:t>2</a:t>
            </a:r>
            <a:r>
              <a:rPr lang="en-US" altLang="zh-CN" sz="1200" i="1" dirty="0" smtClean="0">
                <a:solidFill>
                  <a:schemeClr val="bg1">
                    <a:lumMod val="75000"/>
                    <a:lumOff val="25000"/>
                  </a:schemeClr>
                </a:solidFill>
                <a:latin typeface="Arial" charset="0"/>
                <a:ea typeface="Arial" charset="0"/>
                <a:cs typeface="Arial" charset="0"/>
              </a:rPr>
              <a:t>S, CH</a:t>
            </a:r>
            <a:r>
              <a:rPr lang="en-US" altLang="zh-CN" sz="1200" i="1" baseline="-25000" dirty="0" smtClean="0">
                <a:solidFill>
                  <a:schemeClr val="bg1">
                    <a:lumMod val="75000"/>
                    <a:lumOff val="25000"/>
                  </a:schemeClr>
                </a:solidFill>
                <a:latin typeface="Arial" charset="0"/>
                <a:ea typeface="Arial" charset="0"/>
                <a:cs typeface="Arial" charset="0"/>
              </a:rPr>
              <a:t>3</a:t>
            </a:r>
            <a:r>
              <a:rPr lang="en-US" altLang="zh-CN" sz="1200" i="1" dirty="0" smtClean="0">
                <a:solidFill>
                  <a:schemeClr val="bg1">
                    <a:lumMod val="75000"/>
                    <a:lumOff val="25000"/>
                  </a:schemeClr>
                </a:solidFill>
                <a:latin typeface="Arial" charset="0"/>
                <a:ea typeface="Arial" charset="0"/>
                <a:cs typeface="Arial" charset="0"/>
              </a:rPr>
              <a:t>SH, DMS</a:t>
            </a:r>
            <a:endParaRPr lang="en-US" sz="1200" i="1" dirty="0">
              <a:solidFill>
                <a:schemeClr val="bg1">
                  <a:lumMod val="75000"/>
                  <a:lumOff val="25000"/>
                </a:schemeClr>
              </a:solidFill>
              <a:latin typeface="Arial" charset="0"/>
              <a:ea typeface="Arial" charset="0"/>
              <a:cs typeface="Arial" charset="0"/>
            </a:endParaRPr>
          </a:p>
        </p:txBody>
      </p:sp>
      <p:sp>
        <p:nvSpPr>
          <p:cNvPr id="46" name="Rectangle 45"/>
          <p:cNvSpPr/>
          <p:nvPr/>
        </p:nvSpPr>
        <p:spPr>
          <a:xfrm>
            <a:off x="5426826" y="2780677"/>
            <a:ext cx="188925" cy="181634"/>
          </a:xfrm>
          <a:prstGeom prst="rect">
            <a:avLst/>
          </a:prstGeom>
          <a:solidFill>
            <a:srgbClr val="C79CF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p:cNvSpPr txBox="1"/>
          <p:nvPr/>
        </p:nvSpPr>
        <p:spPr>
          <a:xfrm>
            <a:off x="5629002" y="2743200"/>
            <a:ext cx="2464189"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Sulfur-containing</a:t>
            </a:r>
            <a:endParaRPr lang="en-US" sz="1200" b="1" dirty="0">
              <a:solidFill>
                <a:schemeClr val="bg1"/>
              </a:solidFill>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6"/>
          <a:stretch>
            <a:fillRect/>
          </a:stretch>
        </p:blipFill>
        <p:spPr>
          <a:xfrm>
            <a:off x="7528720" y="3366386"/>
            <a:ext cx="676235" cy="627232"/>
          </a:xfrm>
          <a:prstGeom prst="rect">
            <a:avLst/>
          </a:prstGeom>
        </p:spPr>
      </p:pic>
      <p:sp>
        <p:nvSpPr>
          <p:cNvPr id="12" name="TextBox 11"/>
          <p:cNvSpPr txBox="1"/>
          <p:nvPr/>
        </p:nvSpPr>
        <p:spPr>
          <a:xfrm>
            <a:off x="5638800" y="3720747"/>
            <a:ext cx="1189749" cy="276999"/>
          </a:xfrm>
          <a:prstGeom prst="rect">
            <a:avLst/>
          </a:prstGeom>
          <a:noFill/>
        </p:spPr>
        <p:txBody>
          <a:bodyPr wrap="none" rtlCol="0">
            <a:spAutoFit/>
          </a:bodyPr>
          <a:lstStyle/>
          <a:p>
            <a:pPr defTabSz="457200"/>
            <a:r>
              <a:rPr lang="en-US" altLang="zh-CN" sz="1200" i="1" dirty="0" smtClean="0">
                <a:solidFill>
                  <a:schemeClr val="bg1">
                    <a:lumMod val="75000"/>
                    <a:lumOff val="25000"/>
                  </a:schemeClr>
                </a:solidFill>
                <a:latin typeface="Arial" charset="0"/>
                <a:ea typeface="Arial" charset="0"/>
                <a:cs typeface="Arial" charset="0"/>
              </a:rPr>
              <a:t>Phenol, Cresol</a:t>
            </a:r>
            <a:endParaRPr lang="en-US" sz="1200" i="1" dirty="0">
              <a:solidFill>
                <a:schemeClr val="bg1">
                  <a:lumMod val="75000"/>
                  <a:lumOff val="25000"/>
                </a:schemeClr>
              </a:solidFill>
              <a:latin typeface="Arial" charset="0"/>
              <a:ea typeface="Arial" charset="0"/>
              <a:cs typeface="Arial" charset="0"/>
            </a:endParaRPr>
          </a:p>
        </p:txBody>
      </p:sp>
      <p:grpSp>
        <p:nvGrpSpPr>
          <p:cNvPr id="48" name="Group 47"/>
          <p:cNvGrpSpPr/>
          <p:nvPr/>
        </p:nvGrpSpPr>
        <p:grpSpPr>
          <a:xfrm>
            <a:off x="5426826" y="3505200"/>
            <a:ext cx="2666365" cy="276999"/>
            <a:chOff x="5454431" y="1225530"/>
            <a:chExt cx="2666365" cy="276999"/>
          </a:xfrm>
        </p:grpSpPr>
        <p:sp>
          <p:nvSpPr>
            <p:cNvPr id="49" name="Rectangle 48"/>
            <p:cNvSpPr/>
            <p:nvPr/>
          </p:nvSpPr>
          <p:spPr>
            <a:xfrm>
              <a:off x="5454431" y="1263007"/>
              <a:ext cx="188925" cy="181634"/>
            </a:xfrm>
            <a:prstGeom prst="rect">
              <a:avLst/>
            </a:prstGeom>
            <a:solidFill>
              <a:srgbClr val="E5E58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p:cNvSpPr txBox="1"/>
            <p:nvPr/>
          </p:nvSpPr>
          <p:spPr>
            <a:xfrm>
              <a:off x="5656607" y="1225530"/>
              <a:ext cx="2464189" cy="276999"/>
            </a:xfrm>
            <a:prstGeom prst="rect">
              <a:avLst/>
            </a:prstGeom>
            <a:noFill/>
          </p:spPr>
          <p:txBody>
            <a:bodyPr wrap="square" rtlCol="0">
              <a:spAutoFit/>
            </a:bodyPr>
            <a:lstStyle/>
            <a:p>
              <a:r>
                <a:rPr lang="en-US" sz="1200" b="1" dirty="0" err="1" smtClean="0">
                  <a:solidFill>
                    <a:schemeClr val="bg1"/>
                  </a:solidFill>
                  <a:latin typeface="Arial" panose="020B0604020202020204" pitchFamily="34" charset="0"/>
                  <a:cs typeface="Arial" panose="020B0604020202020204" pitchFamily="34" charset="0"/>
                </a:rPr>
                <a:t>Phenolics</a:t>
              </a:r>
              <a:endParaRPr lang="en-US" sz="1200" b="1" dirty="0">
                <a:solidFill>
                  <a:schemeClr val="bg1"/>
                </a:solidFill>
                <a:latin typeface="Arial" panose="020B0604020202020204" pitchFamily="34" charset="0"/>
                <a:cs typeface="Arial" panose="020B0604020202020204" pitchFamily="34" charset="0"/>
              </a:endParaRPr>
            </a:p>
          </p:txBody>
        </p:sp>
      </p:grpSp>
      <p:sp>
        <p:nvSpPr>
          <p:cNvPr id="52" name="Rectangle 51"/>
          <p:cNvSpPr/>
          <p:nvPr/>
        </p:nvSpPr>
        <p:spPr>
          <a:xfrm>
            <a:off x="5426826" y="4304677"/>
            <a:ext cx="188925" cy="181634"/>
          </a:xfrm>
          <a:prstGeom prst="rect">
            <a:avLst/>
          </a:prstGeom>
          <a:solidFill>
            <a:srgbClr val="7FFF7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p:cNvSpPr txBox="1"/>
          <p:nvPr/>
        </p:nvSpPr>
        <p:spPr>
          <a:xfrm>
            <a:off x="5629002" y="4267200"/>
            <a:ext cx="2464189"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Carbonyls</a:t>
            </a:r>
            <a:endParaRPr lang="en-US" sz="1200" b="1" dirty="0">
              <a:solidFill>
                <a:schemeClr val="bg1"/>
              </a:solidFill>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7"/>
          <a:stretch>
            <a:fillRect/>
          </a:stretch>
        </p:blipFill>
        <p:spPr>
          <a:xfrm>
            <a:off x="7609627" y="5056908"/>
            <a:ext cx="514420" cy="197509"/>
          </a:xfrm>
          <a:prstGeom prst="rect">
            <a:avLst/>
          </a:prstGeom>
        </p:spPr>
      </p:pic>
      <p:sp>
        <p:nvSpPr>
          <p:cNvPr id="22" name="TextBox 21"/>
          <p:cNvSpPr txBox="1"/>
          <p:nvPr/>
        </p:nvSpPr>
        <p:spPr>
          <a:xfrm>
            <a:off x="5638800" y="5202864"/>
            <a:ext cx="1420582" cy="276999"/>
          </a:xfrm>
          <a:prstGeom prst="rect">
            <a:avLst/>
          </a:prstGeom>
          <a:noFill/>
        </p:spPr>
        <p:txBody>
          <a:bodyPr wrap="none" rtlCol="0">
            <a:spAutoFit/>
          </a:bodyPr>
          <a:lstStyle/>
          <a:p>
            <a:pPr defTabSz="457200"/>
            <a:r>
              <a:rPr lang="en-US" altLang="zh-CN" sz="1200" i="1" dirty="0" smtClean="0">
                <a:solidFill>
                  <a:schemeClr val="bg1">
                    <a:lumMod val="75000"/>
                    <a:lumOff val="25000"/>
                  </a:schemeClr>
                </a:solidFill>
                <a:latin typeface="Arial" charset="0"/>
                <a:ea typeface="Arial" charset="0"/>
                <a:cs typeface="Arial" charset="0"/>
              </a:rPr>
              <a:t>Methanol, Ethanol</a:t>
            </a:r>
            <a:endParaRPr lang="en-US" sz="1200" i="1" dirty="0">
              <a:solidFill>
                <a:schemeClr val="bg1">
                  <a:lumMod val="75000"/>
                  <a:lumOff val="25000"/>
                </a:schemeClr>
              </a:solidFill>
              <a:latin typeface="Arial" charset="0"/>
              <a:ea typeface="Arial" charset="0"/>
              <a:cs typeface="Arial" charset="0"/>
            </a:endParaRPr>
          </a:p>
        </p:txBody>
      </p:sp>
      <p:grpSp>
        <p:nvGrpSpPr>
          <p:cNvPr id="54" name="Group 53"/>
          <p:cNvGrpSpPr/>
          <p:nvPr/>
        </p:nvGrpSpPr>
        <p:grpSpPr>
          <a:xfrm>
            <a:off x="5426826" y="4978047"/>
            <a:ext cx="2666365" cy="276999"/>
            <a:chOff x="5454431" y="1225530"/>
            <a:chExt cx="2666365" cy="276999"/>
          </a:xfrm>
        </p:grpSpPr>
        <p:sp>
          <p:nvSpPr>
            <p:cNvPr id="55" name="Rectangle 54"/>
            <p:cNvSpPr/>
            <p:nvPr/>
          </p:nvSpPr>
          <p:spPr>
            <a:xfrm>
              <a:off x="5454431" y="1263007"/>
              <a:ext cx="188925" cy="181634"/>
            </a:xfrm>
            <a:prstGeom prst="rect">
              <a:avLst/>
            </a:prstGeom>
            <a:solidFill>
              <a:srgbClr val="9FB7FF"/>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TextBox 55"/>
            <p:cNvSpPr txBox="1"/>
            <p:nvPr/>
          </p:nvSpPr>
          <p:spPr>
            <a:xfrm>
              <a:off x="5656607" y="1225530"/>
              <a:ext cx="2464189"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Alcohols</a:t>
              </a:r>
              <a:endParaRPr lang="en-US" sz="1200" b="1" dirty="0">
                <a:solidFill>
                  <a:schemeClr val="bg1"/>
                </a:solidFill>
                <a:latin typeface="Arial" panose="020B0604020202020204" pitchFamily="34" charset="0"/>
                <a:cs typeface="Arial" panose="020B0604020202020204" pitchFamily="34" charset="0"/>
              </a:endParaRPr>
            </a:p>
          </p:txBody>
        </p:sp>
      </p:grpSp>
      <p:pic>
        <p:nvPicPr>
          <p:cNvPr id="7" name="Picture 6"/>
          <p:cNvPicPr>
            <a:picLocks noChangeAspect="1"/>
          </p:cNvPicPr>
          <p:nvPr/>
        </p:nvPicPr>
        <p:blipFill>
          <a:blip r:embed="rId8"/>
          <a:stretch>
            <a:fillRect/>
          </a:stretch>
        </p:blipFill>
        <p:spPr>
          <a:xfrm>
            <a:off x="7573714" y="5583745"/>
            <a:ext cx="586247" cy="504895"/>
          </a:xfrm>
          <a:prstGeom prst="rect">
            <a:avLst/>
          </a:prstGeom>
        </p:spPr>
      </p:pic>
      <p:sp>
        <p:nvSpPr>
          <p:cNvPr id="11" name="TextBox 10"/>
          <p:cNvSpPr txBox="1"/>
          <p:nvPr/>
        </p:nvSpPr>
        <p:spPr>
          <a:xfrm>
            <a:off x="5638800" y="5932475"/>
            <a:ext cx="1856598" cy="276999"/>
          </a:xfrm>
          <a:prstGeom prst="rect">
            <a:avLst/>
          </a:prstGeom>
          <a:noFill/>
        </p:spPr>
        <p:txBody>
          <a:bodyPr wrap="none" rtlCol="0">
            <a:spAutoFit/>
          </a:bodyPr>
          <a:lstStyle/>
          <a:p>
            <a:pPr defTabSz="457200"/>
            <a:r>
              <a:rPr lang="en-US" altLang="zh-CN" sz="1200" i="1" dirty="0">
                <a:solidFill>
                  <a:schemeClr val="bg1">
                    <a:lumMod val="75000"/>
                    <a:lumOff val="25000"/>
                  </a:schemeClr>
                </a:solidFill>
                <a:latin typeface="Arial" charset="0"/>
                <a:ea typeface="Arial" charset="0"/>
                <a:cs typeface="Arial" charset="0"/>
              </a:rPr>
              <a:t>Acetic </a:t>
            </a:r>
            <a:r>
              <a:rPr lang="en-US" altLang="zh-CN" sz="1200" i="1" dirty="0" smtClean="0">
                <a:solidFill>
                  <a:schemeClr val="bg1">
                    <a:lumMod val="75000"/>
                    <a:lumOff val="25000"/>
                  </a:schemeClr>
                </a:solidFill>
                <a:latin typeface="Arial" charset="0"/>
                <a:ea typeface="Arial" charset="0"/>
                <a:cs typeface="Arial" charset="0"/>
              </a:rPr>
              <a:t>acid, C3-C7 acids</a:t>
            </a:r>
            <a:endParaRPr lang="en-US" sz="1200" i="1" dirty="0">
              <a:solidFill>
                <a:schemeClr val="bg1">
                  <a:lumMod val="75000"/>
                  <a:lumOff val="25000"/>
                </a:schemeClr>
              </a:solidFill>
              <a:latin typeface="Arial" charset="0"/>
              <a:ea typeface="Arial" charset="0"/>
              <a:cs typeface="Arial" charset="0"/>
            </a:endParaRPr>
          </a:p>
        </p:txBody>
      </p:sp>
      <p:grpSp>
        <p:nvGrpSpPr>
          <p:cNvPr id="57" name="Group 56"/>
          <p:cNvGrpSpPr/>
          <p:nvPr/>
        </p:nvGrpSpPr>
        <p:grpSpPr>
          <a:xfrm>
            <a:off x="5426826" y="5676900"/>
            <a:ext cx="2666365" cy="276999"/>
            <a:chOff x="5454431" y="1225530"/>
            <a:chExt cx="2666365" cy="276999"/>
          </a:xfrm>
        </p:grpSpPr>
        <p:sp>
          <p:nvSpPr>
            <p:cNvPr id="58" name="Rectangle 57"/>
            <p:cNvSpPr/>
            <p:nvPr/>
          </p:nvSpPr>
          <p:spPr>
            <a:xfrm>
              <a:off x="5454431" y="1263007"/>
              <a:ext cx="188925" cy="181634"/>
            </a:xfrm>
            <a:prstGeom prst="rect">
              <a:avLst/>
            </a:prstGeom>
            <a:solidFill>
              <a:srgbClr val="FF8282"/>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58"/>
            <p:cNvSpPr txBox="1"/>
            <p:nvPr/>
          </p:nvSpPr>
          <p:spPr>
            <a:xfrm>
              <a:off x="5656607" y="1225530"/>
              <a:ext cx="2464189" cy="276999"/>
            </a:xfrm>
            <a:prstGeom prst="rect">
              <a:avLst/>
            </a:prstGeom>
            <a:noFill/>
          </p:spPr>
          <p:txBody>
            <a:bodyPr wrap="square" rtlCol="0">
              <a:spAutoFit/>
            </a:bodyPr>
            <a:lstStyle/>
            <a:p>
              <a:r>
                <a:rPr lang="en-US" sz="1200" b="1" dirty="0" smtClean="0">
                  <a:solidFill>
                    <a:schemeClr val="bg1"/>
                  </a:solidFill>
                  <a:latin typeface="Arial" panose="020B0604020202020204" pitchFamily="34" charset="0"/>
                  <a:cs typeface="Arial" panose="020B0604020202020204" pitchFamily="34" charset="0"/>
                </a:rPr>
                <a:t>Carboxylic acids</a:t>
              </a:r>
              <a:endParaRPr lang="en-US" sz="1200" b="1" dirty="0">
                <a:solidFill>
                  <a:schemeClr val="bg1"/>
                </a:solidFill>
                <a:latin typeface="Arial" panose="020B0604020202020204" pitchFamily="34" charset="0"/>
                <a:cs typeface="Arial" panose="020B0604020202020204" pitchFamily="34" charset="0"/>
              </a:endParaRPr>
            </a:p>
          </p:txBody>
        </p:sp>
      </p:grpSp>
      <p:sp>
        <p:nvSpPr>
          <p:cNvPr id="67" name="TextBox 66"/>
          <p:cNvSpPr txBox="1"/>
          <p:nvPr/>
        </p:nvSpPr>
        <p:spPr>
          <a:xfrm>
            <a:off x="8610600" y="3439180"/>
            <a:ext cx="3293702" cy="523220"/>
          </a:xfrm>
          <a:prstGeom prst="rect">
            <a:avLst/>
          </a:prstGeom>
          <a:noFill/>
        </p:spPr>
        <p:txBody>
          <a:bodyPr wrap="square" rtlCol="0">
            <a:spAutoFit/>
          </a:bodyPr>
          <a:lstStyle/>
          <a:p>
            <a:r>
              <a:rPr lang="en-US" sz="1400" dirty="0" smtClean="0">
                <a:solidFill>
                  <a:schemeClr val="bg1">
                    <a:lumMod val="75000"/>
                    <a:lumOff val="25000"/>
                  </a:schemeClr>
                </a:solidFill>
                <a:latin typeface="Arial" panose="020B0604020202020204" pitchFamily="34" charset="0"/>
                <a:cs typeface="Arial" panose="020B0604020202020204" pitchFamily="34" charset="0"/>
              </a:rPr>
              <a:t>Phenols are an important sink for NO</a:t>
            </a:r>
            <a:r>
              <a:rPr lang="en-US" sz="1400" baseline="-25000" dirty="0" smtClean="0">
                <a:solidFill>
                  <a:schemeClr val="bg1">
                    <a:lumMod val="75000"/>
                    <a:lumOff val="25000"/>
                  </a:schemeClr>
                </a:solidFill>
                <a:latin typeface="Arial" panose="020B0604020202020204" pitchFamily="34" charset="0"/>
                <a:cs typeface="Arial" panose="020B0604020202020204" pitchFamily="34" charset="0"/>
              </a:rPr>
              <a:t>3</a:t>
            </a:r>
            <a:endParaRPr lang="en-US" sz="1400" dirty="0" smtClean="0">
              <a:solidFill>
                <a:schemeClr val="bg1">
                  <a:lumMod val="75000"/>
                  <a:lumOff val="25000"/>
                </a:schemeClr>
              </a:solidFill>
              <a:latin typeface="Arial" panose="020B0604020202020204" pitchFamily="34" charset="0"/>
              <a:cs typeface="Arial" panose="020B0604020202020204" pitchFamily="34" charset="0"/>
            </a:endParaRPr>
          </a:p>
          <a:p>
            <a:r>
              <a:rPr lang="en-US" sz="1400" dirty="0">
                <a:solidFill>
                  <a:schemeClr val="bg1">
                    <a:lumMod val="75000"/>
                    <a:lumOff val="25000"/>
                  </a:schemeClr>
                </a:solidFill>
                <a:latin typeface="Arial" panose="020B0604020202020204" pitchFamily="34" charset="0"/>
                <a:cs typeface="Arial" panose="020B0604020202020204" pitchFamily="34" charset="0"/>
              </a:rPr>
              <a:t> </a:t>
            </a:r>
            <a:r>
              <a:rPr lang="en-US" sz="1400" dirty="0" smtClean="0">
                <a:solidFill>
                  <a:schemeClr val="bg1">
                    <a:lumMod val="75000"/>
                    <a:lumOff val="25000"/>
                  </a:schemeClr>
                </a:solidFill>
                <a:latin typeface="Arial" panose="020B0604020202020204" pitchFamily="34" charset="0"/>
                <a:cs typeface="Arial" panose="020B0604020202020204" pitchFamily="34" charset="0"/>
              </a:rPr>
              <a:t>   </a:t>
            </a:r>
            <a:r>
              <a:rPr lang="en-US" sz="1200" dirty="0" smtClean="0">
                <a:solidFill>
                  <a:schemeClr val="bg1">
                    <a:lumMod val="75000"/>
                    <a:lumOff val="25000"/>
                  </a:schemeClr>
                </a:solidFill>
                <a:latin typeface="Arial" panose="020B0604020202020204" pitchFamily="34" charset="0"/>
                <a:cs typeface="Arial" panose="020B0604020202020204" pitchFamily="34" charset="0"/>
              </a:rPr>
              <a:t>k</a:t>
            </a:r>
            <a:r>
              <a:rPr lang="en-US" sz="1200" baseline="-25000" dirty="0" smtClean="0">
                <a:solidFill>
                  <a:schemeClr val="bg1">
                    <a:lumMod val="75000"/>
                    <a:lumOff val="25000"/>
                  </a:schemeClr>
                </a:solidFill>
                <a:latin typeface="Arial" panose="020B0604020202020204" pitchFamily="34" charset="0"/>
                <a:cs typeface="Arial" panose="020B0604020202020204" pitchFamily="34" charset="0"/>
              </a:rPr>
              <a:t>NO3</a:t>
            </a:r>
            <a:r>
              <a:rPr lang="en-US" sz="1200" dirty="0" smtClean="0">
                <a:solidFill>
                  <a:schemeClr val="bg1">
                    <a:lumMod val="75000"/>
                    <a:lumOff val="25000"/>
                  </a:schemeClr>
                </a:solidFill>
                <a:latin typeface="Arial" panose="020B0604020202020204" pitchFamily="34" charset="0"/>
                <a:cs typeface="Arial" panose="020B0604020202020204" pitchFamily="34" charset="0"/>
              </a:rPr>
              <a:t> = 1x10</a:t>
            </a:r>
            <a:r>
              <a:rPr lang="en-US" sz="1200" baseline="30000" dirty="0" smtClean="0">
                <a:solidFill>
                  <a:schemeClr val="bg1">
                    <a:lumMod val="75000"/>
                    <a:lumOff val="25000"/>
                  </a:schemeClr>
                </a:solidFill>
                <a:latin typeface="Arial" panose="020B0604020202020204" pitchFamily="34" charset="0"/>
                <a:cs typeface="Arial" panose="020B0604020202020204" pitchFamily="34" charset="0"/>
              </a:rPr>
              <a:t>-11</a:t>
            </a:r>
            <a:r>
              <a:rPr lang="en-US" sz="1200" dirty="0" smtClean="0">
                <a:solidFill>
                  <a:schemeClr val="bg1">
                    <a:lumMod val="75000"/>
                    <a:lumOff val="25000"/>
                  </a:schemeClr>
                </a:solidFill>
                <a:latin typeface="Arial" panose="020B0604020202020204" pitchFamily="34" charset="0"/>
                <a:cs typeface="Arial" panose="020B0604020202020204" pitchFamily="34" charset="0"/>
              </a:rPr>
              <a:t> cm</a:t>
            </a:r>
            <a:r>
              <a:rPr lang="en-US" sz="1200" baseline="30000" dirty="0" smtClean="0">
                <a:solidFill>
                  <a:schemeClr val="bg1">
                    <a:lumMod val="75000"/>
                    <a:lumOff val="25000"/>
                  </a:schemeClr>
                </a:solidFill>
                <a:latin typeface="Arial" panose="020B0604020202020204" pitchFamily="34" charset="0"/>
                <a:cs typeface="Arial" panose="020B0604020202020204" pitchFamily="34" charset="0"/>
              </a:rPr>
              <a:t>3</a:t>
            </a:r>
            <a:r>
              <a:rPr lang="en-US" sz="1200" dirty="0" smtClean="0">
                <a:solidFill>
                  <a:schemeClr val="bg1">
                    <a:lumMod val="75000"/>
                    <a:lumOff val="25000"/>
                  </a:schemeClr>
                </a:solidFill>
                <a:latin typeface="Arial" panose="020B0604020202020204" pitchFamily="34" charset="0"/>
                <a:cs typeface="Arial" panose="020B0604020202020204" pitchFamily="34" charset="0"/>
              </a:rPr>
              <a:t> molec</a:t>
            </a:r>
            <a:r>
              <a:rPr lang="en-US" sz="1200" baseline="30000" dirty="0" smtClean="0">
                <a:solidFill>
                  <a:schemeClr val="bg1">
                    <a:lumMod val="75000"/>
                    <a:lumOff val="25000"/>
                  </a:schemeClr>
                </a:solidFill>
                <a:latin typeface="Arial" panose="020B0604020202020204" pitchFamily="34" charset="0"/>
                <a:cs typeface="Arial" panose="020B0604020202020204" pitchFamily="34" charset="0"/>
              </a:rPr>
              <a:t>-1</a:t>
            </a:r>
            <a:r>
              <a:rPr lang="en-US" sz="1200" dirty="0" smtClean="0">
                <a:solidFill>
                  <a:schemeClr val="bg1">
                    <a:lumMod val="75000"/>
                    <a:lumOff val="25000"/>
                  </a:schemeClr>
                </a:solidFill>
                <a:latin typeface="Arial" panose="020B0604020202020204" pitchFamily="34" charset="0"/>
                <a:cs typeface="Arial" panose="020B0604020202020204" pitchFamily="34" charset="0"/>
              </a:rPr>
              <a:t> s</a:t>
            </a:r>
            <a:r>
              <a:rPr lang="en-US" sz="1200" baseline="30000" dirty="0" smtClean="0">
                <a:solidFill>
                  <a:schemeClr val="bg1">
                    <a:lumMod val="75000"/>
                    <a:lumOff val="25000"/>
                  </a:schemeClr>
                </a:solidFill>
                <a:latin typeface="Arial" panose="020B0604020202020204" pitchFamily="34" charset="0"/>
                <a:cs typeface="Arial" panose="020B0604020202020204" pitchFamily="34" charset="0"/>
              </a:rPr>
              <a:t>-1</a:t>
            </a:r>
            <a:endParaRPr lang="en-US" sz="1200" baseline="30000" dirty="0">
              <a:solidFill>
                <a:schemeClr val="bg1">
                  <a:lumMod val="75000"/>
                  <a:lumOff val="25000"/>
                </a:schemeClr>
              </a:solidFill>
              <a:latin typeface="Arial" panose="020B0604020202020204" pitchFamily="34" charset="0"/>
              <a:cs typeface="Arial" panose="020B0604020202020204" pitchFamily="34" charset="0"/>
            </a:endParaRPr>
          </a:p>
        </p:txBody>
      </p:sp>
      <p:sp>
        <p:nvSpPr>
          <p:cNvPr id="68" name="TextBox 67"/>
          <p:cNvSpPr txBox="1"/>
          <p:nvPr/>
        </p:nvSpPr>
        <p:spPr>
          <a:xfrm>
            <a:off x="8610600" y="2700963"/>
            <a:ext cx="3624687" cy="523220"/>
          </a:xfrm>
          <a:prstGeom prst="rect">
            <a:avLst/>
          </a:prstGeom>
          <a:noFill/>
        </p:spPr>
        <p:txBody>
          <a:bodyPr wrap="square" rtlCol="0">
            <a:spAutoFit/>
          </a:bodyPr>
          <a:lstStyle/>
          <a:p>
            <a:r>
              <a:rPr lang="en-US" sz="1400" dirty="0" smtClean="0">
                <a:solidFill>
                  <a:srgbClr val="9933FF"/>
                </a:solidFill>
                <a:latin typeface="Arial" panose="020B0604020202020204" pitchFamily="34" charset="0"/>
                <a:cs typeface="Arial" panose="020B0604020202020204" pitchFamily="34" charset="0"/>
              </a:rPr>
              <a:t>Sulfur species from animal waste contributes to the odor</a:t>
            </a:r>
            <a:endParaRPr lang="en-US" sz="1400" dirty="0">
              <a:solidFill>
                <a:srgbClr val="9933FF"/>
              </a:solidFill>
              <a:latin typeface="Arial" panose="020B0604020202020204" pitchFamily="34" charset="0"/>
              <a:cs typeface="Arial" panose="020B0604020202020204" pitchFamily="34" charset="0"/>
            </a:endParaRPr>
          </a:p>
        </p:txBody>
      </p:sp>
      <p:sp>
        <p:nvSpPr>
          <p:cNvPr id="69" name="TextBox 68"/>
          <p:cNvSpPr txBox="1"/>
          <p:nvPr/>
        </p:nvSpPr>
        <p:spPr>
          <a:xfrm>
            <a:off x="8610600" y="5638800"/>
            <a:ext cx="3624686" cy="523220"/>
          </a:xfrm>
          <a:prstGeom prst="rect">
            <a:avLst/>
          </a:prstGeom>
          <a:noFill/>
        </p:spPr>
        <p:txBody>
          <a:bodyPr wrap="square" rtlCol="0">
            <a:spAutoFit/>
          </a:bodyPr>
          <a:lstStyle/>
          <a:p>
            <a:r>
              <a:rPr lang="en-US" sz="1400" dirty="0" smtClean="0">
                <a:solidFill>
                  <a:srgbClr val="FF3300"/>
                </a:solidFill>
                <a:latin typeface="Arial" panose="020B0604020202020204" pitchFamily="34" charset="0"/>
                <a:cs typeface="Arial" panose="020B0604020202020204" pitchFamily="34" charset="0"/>
              </a:rPr>
              <a:t>Large primary emissions of organic acids from feed and animal waste</a:t>
            </a:r>
            <a:endParaRPr lang="en-US" sz="1400" dirty="0">
              <a:solidFill>
                <a:srgbClr val="FF3300"/>
              </a:solidFill>
              <a:latin typeface="Arial" panose="020B0604020202020204" pitchFamily="34" charset="0"/>
              <a:cs typeface="Arial" panose="020B0604020202020204" pitchFamily="34" charset="0"/>
            </a:endParaRPr>
          </a:p>
        </p:txBody>
      </p:sp>
      <p:sp>
        <p:nvSpPr>
          <p:cNvPr id="70" name="TextBox 69"/>
          <p:cNvSpPr txBox="1"/>
          <p:nvPr/>
        </p:nvSpPr>
        <p:spPr>
          <a:xfrm>
            <a:off x="8610600" y="4630340"/>
            <a:ext cx="3293702" cy="954107"/>
          </a:xfrm>
          <a:prstGeom prst="rect">
            <a:avLst/>
          </a:prstGeom>
          <a:noFill/>
        </p:spPr>
        <p:txBody>
          <a:bodyPr wrap="square" rtlCol="0">
            <a:spAutoFit/>
          </a:bodyPr>
          <a:lstStyle/>
          <a:p>
            <a:r>
              <a:rPr lang="en-US" sz="1400" dirty="0" smtClean="0">
                <a:solidFill>
                  <a:srgbClr val="6666FF"/>
                </a:solidFill>
                <a:latin typeface="Arial" panose="020B0604020202020204" pitchFamily="34" charset="0"/>
                <a:cs typeface="Arial" panose="020B0604020202020204" pitchFamily="34" charset="0"/>
              </a:rPr>
              <a:t>Largest emissions are of alcohols from animal feed; dominate near source OH reactivity due to high mixing ratios</a:t>
            </a:r>
          </a:p>
          <a:p>
            <a:r>
              <a:rPr lang="en-US" sz="1400" dirty="0" smtClean="0">
                <a:solidFill>
                  <a:schemeClr val="bg1">
                    <a:lumMod val="75000"/>
                    <a:lumOff val="25000"/>
                  </a:schemeClr>
                </a:solidFill>
                <a:latin typeface="Arial" panose="020B0604020202020204" pitchFamily="34" charset="0"/>
                <a:cs typeface="Arial" panose="020B0604020202020204" pitchFamily="34" charset="0"/>
              </a:rPr>
              <a:t>     </a:t>
            </a:r>
            <a:r>
              <a:rPr lang="en-US" sz="1200" dirty="0" err="1" smtClean="0">
                <a:solidFill>
                  <a:srgbClr val="6666FF"/>
                </a:solidFill>
                <a:latin typeface="Arial" panose="020B0604020202020204" pitchFamily="34" charset="0"/>
                <a:cs typeface="Arial" panose="020B0604020202020204" pitchFamily="34" charset="0"/>
              </a:rPr>
              <a:t>k</a:t>
            </a:r>
            <a:r>
              <a:rPr lang="en-US" sz="1200" baseline="-25000" dirty="0" err="1" smtClean="0">
                <a:solidFill>
                  <a:srgbClr val="6666FF"/>
                </a:solidFill>
                <a:latin typeface="Arial" panose="020B0604020202020204" pitchFamily="34" charset="0"/>
                <a:cs typeface="Arial" panose="020B0604020202020204" pitchFamily="34" charset="0"/>
              </a:rPr>
              <a:t>OH</a:t>
            </a:r>
            <a:r>
              <a:rPr lang="en-US" sz="1200" dirty="0" smtClean="0">
                <a:solidFill>
                  <a:srgbClr val="6666FF"/>
                </a:solidFill>
                <a:latin typeface="Arial" panose="020B0604020202020204" pitchFamily="34" charset="0"/>
                <a:cs typeface="Arial" panose="020B0604020202020204" pitchFamily="34" charset="0"/>
              </a:rPr>
              <a:t> = 3x10</a:t>
            </a:r>
            <a:r>
              <a:rPr lang="en-US" sz="1200" baseline="30000" dirty="0" smtClean="0">
                <a:solidFill>
                  <a:srgbClr val="6666FF"/>
                </a:solidFill>
                <a:latin typeface="Arial" panose="020B0604020202020204" pitchFamily="34" charset="0"/>
                <a:cs typeface="Arial" panose="020B0604020202020204" pitchFamily="34" charset="0"/>
              </a:rPr>
              <a:t>-12</a:t>
            </a:r>
            <a:r>
              <a:rPr lang="en-US" sz="1200" dirty="0" smtClean="0">
                <a:solidFill>
                  <a:srgbClr val="6666FF"/>
                </a:solidFill>
                <a:latin typeface="Arial" panose="020B0604020202020204" pitchFamily="34" charset="0"/>
                <a:cs typeface="Arial" panose="020B0604020202020204" pitchFamily="34" charset="0"/>
              </a:rPr>
              <a:t> cm</a:t>
            </a:r>
            <a:r>
              <a:rPr lang="en-US" sz="1200" baseline="30000" dirty="0" smtClean="0">
                <a:solidFill>
                  <a:srgbClr val="6666FF"/>
                </a:solidFill>
                <a:latin typeface="Arial" panose="020B0604020202020204" pitchFamily="34" charset="0"/>
                <a:cs typeface="Arial" panose="020B0604020202020204" pitchFamily="34" charset="0"/>
              </a:rPr>
              <a:t>3</a:t>
            </a:r>
            <a:r>
              <a:rPr lang="en-US" sz="1200" dirty="0" smtClean="0">
                <a:solidFill>
                  <a:srgbClr val="6666FF"/>
                </a:solidFill>
                <a:latin typeface="Arial" panose="020B0604020202020204" pitchFamily="34" charset="0"/>
                <a:cs typeface="Arial" panose="020B0604020202020204" pitchFamily="34" charset="0"/>
              </a:rPr>
              <a:t> molec</a:t>
            </a:r>
            <a:r>
              <a:rPr lang="en-US" sz="1200" baseline="30000" dirty="0" smtClean="0">
                <a:solidFill>
                  <a:srgbClr val="6666FF"/>
                </a:solidFill>
                <a:latin typeface="Arial" panose="020B0604020202020204" pitchFamily="34" charset="0"/>
                <a:cs typeface="Arial" panose="020B0604020202020204" pitchFamily="34" charset="0"/>
              </a:rPr>
              <a:t>-1</a:t>
            </a:r>
            <a:r>
              <a:rPr lang="en-US" sz="1200" dirty="0" smtClean="0">
                <a:solidFill>
                  <a:srgbClr val="6666FF"/>
                </a:solidFill>
                <a:latin typeface="Arial" panose="020B0604020202020204" pitchFamily="34" charset="0"/>
                <a:cs typeface="Arial" panose="020B0604020202020204" pitchFamily="34" charset="0"/>
              </a:rPr>
              <a:t> s</a:t>
            </a:r>
            <a:r>
              <a:rPr lang="en-US" sz="1200" baseline="30000" dirty="0" smtClean="0">
                <a:solidFill>
                  <a:srgbClr val="6666FF"/>
                </a:solidFill>
                <a:latin typeface="Arial" panose="020B0604020202020204" pitchFamily="34" charset="0"/>
                <a:cs typeface="Arial" panose="020B0604020202020204" pitchFamily="34" charset="0"/>
              </a:rPr>
              <a:t>-1</a:t>
            </a:r>
            <a:endParaRPr lang="en-US" sz="1200" dirty="0">
              <a:solidFill>
                <a:srgbClr val="6666FF"/>
              </a:solidFill>
              <a:latin typeface="Arial" panose="020B0604020202020204" pitchFamily="34" charset="0"/>
              <a:cs typeface="Arial" panose="020B0604020202020204" pitchFamily="34" charset="0"/>
            </a:endParaRPr>
          </a:p>
        </p:txBody>
      </p:sp>
      <p:sp>
        <p:nvSpPr>
          <p:cNvPr id="71" name="TextBox 70"/>
          <p:cNvSpPr txBox="1"/>
          <p:nvPr/>
        </p:nvSpPr>
        <p:spPr>
          <a:xfrm>
            <a:off x="8610600" y="2014261"/>
            <a:ext cx="3410626" cy="523220"/>
          </a:xfrm>
          <a:prstGeom prst="rect">
            <a:avLst/>
          </a:prstGeom>
          <a:noFill/>
        </p:spPr>
        <p:txBody>
          <a:bodyPr wrap="square" rtlCol="0">
            <a:spAutoFit/>
          </a:bodyPr>
          <a:lstStyle/>
          <a:p>
            <a:r>
              <a:rPr lang="en-US" sz="1400" dirty="0" smtClean="0">
                <a:solidFill>
                  <a:srgbClr val="FF742F"/>
                </a:solidFill>
                <a:latin typeface="Arial" panose="020B0604020202020204" pitchFamily="34" charset="0"/>
                <a:cs typeface="Arial" panose="020B0604020202020204" pitchFamily="34" charset="0"/>
              </a:rPr>
              <a:t>Nitrogen species may be unique identifiers for agricultural activities</a:t>
            </a:r>
          </a:p>
        </p:txBody>
      </p:sp>
      <p:sp>
        <p:nvSpPr>
          <p:cNvPr id="72" name="TextBox 71"/>
          <p:cNvSpPr txBox="1"/>
          <p:nvPr/>
        </p:nvSpPr>
        <p:spPr>
          <a:xfrm>
            <a:off x="8610600" y="4038600"/>
            <a:ext cx="3447594" cy="523220"/>
          </a:xfrm>
          <a:prstGeom prst="rect">
            <a:avLst/>
          </a:prstGeom>
          <a:noFill/>
        </p:spPr>
        <p:txBody>
          <a:bodyPr wrap="square" rtlCol="0">
            <a:spAutoFit/>
          </a:bodyPr>
          <a:lstStyle/>
          <a:p>
            <a:r>
              <a:rPr lang="en-US" sz="1400" dirty="0" smtClean="0">
                <a:solidFill>
                  <a:srgbClr val="00B800"/>
                </a:solidFill>
                <a:latin typeface="Arial" panose="020B0604020202020204" pitchFamily="34" charset="0"/>
                <a:cs typeface="Arial" panose="020B0604020202020204" pitchFamily="34" charset="0"/>
              </a:rPr>
              <a:t>Carbonyls can photo-dissociate and contribute RO• to ozone production cycle</a:t>
            </a:r>
            <a:endParaRPr lang="en-US" sz="1400" dirty="0">
              <a:solidFill>
                <a:srgbClr val="00B800"/>
              </a:solidFill>
              <a:latin typeface="Arial" panose="020B0604020202020204" pitchFamily="34" charset="0"/>
              <a:cs typeface="Arial" panose="020B0604020202020204" pitchFamily="34" charset="0"/>
            </a:endParaRPr>
          </a:p>
        </p:txBody>
      </p:sp>
      <p:sp>
        <p:nvSpPr>
          <p:cNvPr id="74" name="TextBox 73"/>
          <p:cNvSpPr txBox="1"/>
          <p:nvPr/>
        </p:nvSpPr>
        <p:spPr>
          <a:xfrm>
            <a:off x="5638800" y="4495800"/>
            <a:ext cx="1756315" cy="276999"/>
          </a:xfrm>
          <a:prstGeom prst="rect">
            <a:avLst/>
          </a:prstGeom>
          <a:noFill/>
        </p:spPr>
        <p:txBody>
          <a:bodyPr wrap="none" rtlCol="0">
            <a:spAutoFit/>
          </a:bodyPr>
          <a:lstStyle/>
          <a:p>
            <a:pPr defTabSz="457200"/>
            <a:r>
              <a:rPr lang="en-US" altLang="zh-CN" sz="1200" i="1" dirty="0" smtClean="0">
                <a:solidFill>
                  <a:schemeClr val="bg1">
                    <a:lumMod val="75000"/>
                    <a:lumOff val="25000"/>
                  </a:schemeClr>
                </a:solidFill>
                <a:latin typeface="Arial" charset="0"/>
                <a:ea typeface="Arial" charset="0"/>
                <a:cs typeface="Arial" charset="0"/>
              </a:rPr>
              <a:t>Acetone, Acetaldehyde</a:t>
            </a:r>
            <a:endParaRPr lang="en-US" sz="1200" i="1" dirty="0">
              <a:solidFill>
                <a:schemeClr val="bg1">
                  <a:lumMod val="75000"/>
                  <a:lumOff val="25000"/>
                </a:schemeClr>
              </a:solidFill>
              <a:latin typeface="Arial" charset="0"/>
              <a:ea typeface="Arial" charset="0"/>
              <a:cs typeface="Arial" charset="0"/>
            </a:endParaRPr>
          </a:p>
        </p:txBody>
      </p:sp>
      <p:pic>
        <p:nvPicPr>
          <p:cNvPr id="75" name="Picture 7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570410" y="4290002"/>
            <a:ext cx="592855" cy="456041"/>
          </a:xfrm>
          <a:prstGeom prst="rect">
            <a:avLst/>
          </a:prstGeom>
        </p:spPr>
      </p:pic>
      <p:sp>
        <p:nvSpPr>
          <p:cNvPr id="43" name="Rectangle 42"/>
          <p:cNvSpPr/>
          <p:nvPr/>
        </p:nvSpPr>
        <p:spPr>
          <a:xfrm>
            <a:off x="6979073" y="6501064"/>
            <a:ext cx="5136727" cy="338554"/>
          </a:xfrm>
          <a:prstGeom prst="rect">
            <a:avLst/>
          </a:prstGeom>
        </p:spPr>
        <p:txBody>
          <a:bodyPr wrap="none">
            <a:spAutoFit/>
          </a:bodyPr>
          <a:lstStyle/>
          <a:p>
            <a:pPr algn="r" eaLnBrk="0" fontAlgn="base" hangingPunct="0">
              <a:spcBef>
                <a:spcPct val="0"/>
              </a:spcBef>
              <a:spcAft>
                <a:spcPct val="0"/>
              </a:spcAft>
            </a:pPr>
            <a:r>
              <a:rPr lang="en-US" sz="1600" dirty="0" smtClean="0">
                <a:solidFill>
                  <a:schemeClr val="bg1">
                    <a:lumMod val="50000"/>
                    <a:lumOff val="50000"/>
                  </a:schemeClr>
                </a:solidFill>
                <a:latin typeface="Franklin Gothic Medium" panose="020B0603020102020204" pitchFamily="34" charset="0"/>
                <a:ea typeface="ＭＳ Ｐゴシック" charset="0"/>
              </a:rPr>
              <a:t>VOC measurements and figures:  Yuan </a:t>
            </a:r>
            <a:r>
              <a:rPr lang="en-US" sz="1600" dirty="0">
                <a:solidFill>
                  <a:schemeClr val="bg1">
                    <a:lumMod val="50000"/>
                    <a:lumOff val="50000"/>
                  </a:schemeClr>
                </a:solidFill>
                <a:latin typeface="Franklin Gothic Medium" panose="020B0603020102020204" pitchFamily="34" charset="0"/>
                <a:ea typeface="ＭＳ Ｐゴシック" charset="0"/>
              </a:rPr>
              <a:t>et al., </a:t>
            </a:r>
            <a:r>
              <a:rPr lang="en-US" sz="1600" dirty="0" smtClean="0">
                <a:solidFill>
                  <a:schemeClr val="bg1">
                    <a:lumMod val="50000"/>
                    <a:lumOff val="50000"/>
                  </a:schemeClr>
                </a:solidFill>
                <a:latin typeface="Franklin Gothic Medium" panose="020B0603020102020204" pitchFamily="34" charset="0"/>
                <a:ea typeface="ＭＳ Ｐゴシック" charset="0"/>
              </a:rPr>
              <a:t>ACPD 2017</a:t>
            </a:r>
            <a:endParaRPr lang="en-US" sz="1600" dirty="0">
              <a:solidFill>
                <a:schemeClr val="bg1">
                  <a:lumMod val="50000"/>
                  <a:lumOff val="50000"/>
                </a:schemeClr>
              </a:solidFill>
              <a:latin typeface="Franklin Gothic Medium" panose="020B0603020102020204" pitchFamily="34" charset="0"/>
              <a:ea typeface="ＭＳ Ｐゴシック" charset="0"/>
            </a:endParaRPr>
          </a:p>
        </p:txBody>
      </p:sp>
      <p:sp>
        <p:nvSpPr>
          <p:cNvPr id="51" name="TextBox 50"/>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2"/>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Mobile-lab measurements are used to characterize various emission sources in the Colorado Front Range including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agricultural activities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and on-road emission sources</a:t>
            </a:r>
            <a:endParaRPr lang="en-US" sz="1600" dirty="0" smtClean="0">
              <a:solidFill>
                <a:schemeClr val="tx1">
                  <a:lumMod val="85000"/>
                </a:schemeClr>
              </a:solidFill>
              <a:latin typeface="Franklin Gothic Medium"/>
              <a:cs typeface="Arial" panose="020B0604020202020204" pitchFamily="34" charset="0"/>
            </a:endParaRPr>
          </a:p>
        </p:txBody>
      </p:sp>
      <p:sp>
        <p:nvSpPr>
          <p:cNvPr id="60" name="Content Placeholder 2"/>
          <p:cNvSpPr txBox="1">
            <a:spLocks/>
          </p:cNvSpPr>
          <p:nvPr/>
        </p:nvSpPr>
        <p:spPr bwMode="auto">
          <a:xfrm>
            <a:off x="305039" y="-962652"/>
            <a:ext cx="5366544" cy="829223"/>
          </a:xfrm>
          <a:prstGeom prst="rect">
            <a:avLst/>
          </a:prstGeom>
          <a:solidFill>
            <a:schemeClr val="tx1">
              <a:lumMod val="85000"/>
            </a:schemeClr>
          </a:solidFill>
          <a:ln>
            <a:solidFill>
              <a:schemeClr val="tx1">
                <a:lumMod val="50000"/>
              </a:schemeClr>
            </a:solid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22" tIns="45711" rIns="91422" bIns="45711" numCol="1" anchor="t" anchorCtr="0" compatLnSpc="1">
            <a:prstTxWarp prst="textNoShape">
              <a:avLst/>
            </a:prstTxWarp>
          </a:bodyPr>
          <a:lstStyle>
            <a:lvl1pPr marL="342900" indent="-342900" algn="l" rtl="0" eaLnBrk="0" fontAlgn="base" hangingPunct="0">
              <a:spcBef>
                <a:spcPct val="20000"/>
              </a:spcBef>
              <a:spcAft>
                <a:spcPct val="0"/>
              </a:spcAft>
              <a:buFont typeface="Times" charset="0"/>
              <a:buChar char="•"/>
              <a:defRPr>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Font typeface="Times" charset="0"/>
              <a:buChar char="•"/>
              <a:defRPr>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a:solidFill>
                  <a:schemeClr val="tx1"/>
                </a:solidFill>
                <a:latin typeface="+mn-lt"/>
                <a:ea typeface="ＭＳ Ｐゴシック" pitchFamily="-111" charset="-128"/>
              </a:defRPr>
            </a:lvl9pPr>
          </a:lstStyle>
          <a:p>
            <a:pPr marL="0" indent="0" algn="ctr">
              <a:spcAft>
                <a:spcPts val="200"/>
              </a:spcAft>
              <a:buNone/>
            </a:pPr>
            <a:r>
              <a:rPr lang="en-US" sz="1400" kern="0" dirty="0" smtClean="0">
                <a:solidFill>
                  <a:schemeClr val="accent6">
                    <a:lumMod val="75000"/>
                  </a:schemeClr>
                </a:solidFill>
                <a:latin typeface="Franklin Gothic Medium" panose="020B0603020102020204" pitchFamily="34" charset="0"/>
              </a:rPr>
              <a:t>Integrate the VOC enhancements directly downwind of individual farms to determine the averaged VOC composition profile for different farms (e.g., beef and dairy cattle, sheep, and chicken)</a:t>
            </a:r>
            <a:endParaRPr lang="en-US" sz="1400" kern="0" dirty="0">
              <a:solidFill>
                <a:schemeClr val="accent6">
                  <a:lumMod val="75000"/>
                </a:schemeClr>
              </a:solidFill>
              <a:latin typeface="Franklin Gothic Medium" panose="020B0603020102020204" pitchFamily="34" charset="0"/>
            </a:endParaRPr>
          </a:p>
          <a:p>
            <a:pPr marL="0" indent="0" algn="ctr">
              <a:spcAft>
                <a:spcPts val="200"/>
              </a:spcAft>
              <a:buNone/>
            </a:pPr>
            <a:endParaRPr lang="en-US" sz="1400" kern="0" dirty="0">
              <a:solidFill>
                <a:schemeClr val="accent6">
                  <a:lumMod val="75000"/>
                </a:schemeClr>
              </a:solidFill>
              <a:latin typeface="Franklin Gothic Medium" panose="020B0603020102020204" pitchFamily="34" charset="0"/>
            </a:endParaRPr>
          </a:p>
        </p:txBody>
      </p:sp>
      <p:sp>
        <p:nvSpPr>
          <p:cNvPr id="62" name="TextBox 61"/>
          <p:cNvSpPr txBox="1"/>
          <p:nvPr/>
        </p:nvSpPr>
        <p:spPr>
          <a:xfrm>
            <a:off x="712318" y="1088066"/>
            <a:ext cx="4514407" cy="369332"/>
          </a:xfrm>
          <a:prstGeom prst="rect">
            <a:avLst/>
          </a:prstGeom>
          <a:noFill/>
        </p:spPr>
        <p:txBody>
          <a:bodyPr wrap="square" rtlCol="0">
            <a:spAutoFit/>
          </a:bodyPr>
          <a:lstStyle/>
          <a:p>
            <a:pPr algn="ctr"/>
            <a:r>
              <a:rPr lang="en-US" b="1" dirty="0" smtClean="0">
                <a:solidFill>
                  <a:schemeClr val="tx1">
                    <a:lumMod val="50000"/>
                  </a:schemeClr>
                </a:solidFill>
                <a:latin typeface="Arial" panose="020B0604020202020204" pitchFamily="34" charset="0"/>
                <a:cs typeface="Arial" panose="020B0604020202020204" pitchFamily="34" charset="0"/>
              </a:rPr>
              <a:t>Average measured VOC composition</a:t>
            </a:r>
            <a:endParaRPr lang="en-US" b="1" dirty="0">
              <a:solidFill>
                <a:schemeClr val="tx1">
                  <a:lumMod val="50000"/>
                </a:schemeClr>
              </a:solidFill>
              <a:latin typeface="Arial" panose="020B0604020202020204" pitchFamily="34" charset="0"/>
              <a:cs typeface="Arial" panose="020B0604020202020204" pitchFamily="34" charset="0"/>
            </a:endParaRPr>
          </a:p>
        </p:txBody>
      </p:sp>
      <p:sp>
        <p:nvSpPr>
          <p:cNvPr id="76" name="TextBox 75"/>
          <p:cNvSpPr txBox="1"/>
          <p:nvPr/>
        </p:nvSpPr>
        <p:spPr>
          <a:xfrm>
            <a:off x="5226726" y="1106269"/>
            <a:ext cx="6794500" cy="646331"/>
          </a:xfrm>
          <a:prstGeom prst="rect">
            <a:avLst/>
          </a:prstGeom>
          <a:solidFill>
            <a:schemeClr val="tx1">
              <a:lumMod val="95000"/>
            </a:schemeClr>
          </a:solidFill>
          <a:ln>
            <a:solidFill>
              <a:schemeClr val="tx1">
                <a:lumMod val="75000"/>
              </a:schemeClr>
            </a:solidFill>
          </a:ln>
        </p:spPr>
        <p:txBody>
          <a:bodyPr wrap="square" rtlCol="0">
            <a:spAutoFit/>
          </a:bodyPr>
          <a:lstStyle/>
          <a:p>
            <a:pPr algn="ctr"/>
            <a:r>
              <a:rPr lang="en-US" b="1" dirty="0" smtClean="0">
                <a:solidFill>
                  <a:schemeClr val="accent6">
                    <a:lumMod val="75000"/>
                  </a:schemeClr>
                </a:solidFill>
                <a:latin typeface="Arial" panose="020B0604020202020204" pitchFamily="34" charset="0"/>
                <a:cs typeface="Arial" panose="020B0604020202020204" pitchFamily="34" charset="0"/>
              </a:rPr>
              <a:t>Agricultural activities are important sources of </a:t>
            </a:r>
          </a:p>
          <a:p>
            <a:pPr algn="ctr"/>
            <a:r>
              <a:rPr lang="en-US" b="1" dirty="0" smtClean="0">
                <a:solidFill>
                  <a:schemeClr val="accent6">
                    <a:lumMod val="75000"/>
                  </a:schemeClr>
                </a:solidFill>
                <a:latin typeface="Arial" panose="020B0604020202020204" pitchFamily="34" charset="0"/>
                <a:cs typeface="Arial" panose="020B0604020202020204" pitchFamily="34" charset="0"/>
              </a:rPr>
              <a:t>O-, N-, and S-containing VOCs in the Denver Basin</a:t>
            </a:r>
            <a:endParaRPr lang="en-US" b="1" dirty="0">
              <a:solidFill>
                <a:schemeClr val="accent6">
                  <a:lumMod val="7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08946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fade">
                                      <p:cBhvr>
                                        <p:cTn id="7" dur="500"/>
                                        <p:tgtEl>
                                          <p:spTgt spid="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65" name="TextBox 64"/>
          <p:cNvSpPr txBox="1"/>
          <p:nvPr/>
        </p:nvSpPr>
        <p:spPr>
          <a:xfrm>
            <a:off x="1705607" y="1772853"/>
            <a:ext cx="1215654" cy="646331"/>
          </a:xfrm>
          <a:prstGeom prst="rect">
            <a:avLst/>
          </a:prstGeom>
          <a:noFill/>
        </p:spPr>
        <p:txBody>
          <a:bodyPr wrap="none" rtlCol="0">
            <a:spAutoFit/>
          </a:bodyPr>
          <a:lstStyle/>
          <a:p>
            <a:pPr algn="r"/>
            <a:r>
              <a:rPr lang="en-US" dirty="0">
                <a:solidFill>
                  <a:prstClr val="white"/>
                </a:solidFill>
              </a:rPr>
              <a:t>downtown</a:t>
            </a:r>
          </a:p>
          <a:p>
            <a:pPr algn="r"/>
            <a:r>
              <a:rPr lang="en-US" dirty="0">
                <a:solidFill>
                  <a:prstClr val="white"/>
                </a:solidFill>
              </a:rPr>
              <a:t>Denver</a:t>
            </a:r>
          </a:p>
        </p:txBody>
      </p:sp>
      <p:grpSp>
        <p:nvGrpSpPr>
          <p:cNvPr id="78" name="Group 77"/>
          <p:cNvGrpSpPr/>
          <p:nvPr/>
        </p:nvGrpSpPr>
        <p:grpSpPr>
          <a:xfrm>
            <a:off x="827323" y="1143000"/>
            <a:ext cx="2398760" cy="1696337"/>
            <a:chOff x="5210136" y="1211891"/>
            <a:chExt cx="3607292" cy="2825242"/>
          </a:xfrm>
        </p:grpSpPr>
        <p:pic>
          <p:nvPicPr>
            <p:cNvPr id="79" name="Picture 7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0136" y="1211891"/>
              <a:ext cx="3607292" cy="2825242"/>
            </a:xfrm>
            <a:prstGeom prst="rect">
              <a:avLst/>
            </a:prstGeom>
          </p:spPr>
        </p:pic>
        <p:sp>
          <p:nvSpPr>
            <p:cNvPr id="80" name="5-Point Star 79"/>
            <p:cNvSpPr/>
            <p:nvPr/>
          </p:nvSpPr>
          <p:spPr>
            <a:xfrm>
              <a:off x="6828831" y="2408173"/>
              <a:ext cx="186431" cy="15979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rot="4515135">
              <a:off x="6176629" y="1769622"/>
              <a:ext cx="467453" cy="313513"/>
            </a:xfrm>
            <a:prstGeom prst="rect">
              <a:avLst/>
            </a:prstGeom>
            <a:noFill/>
          </p:spPr>
          <p:txBody>
            <a:bodyPr wrap="none" rtlCol="0">
              <a:spAutoFit/>
            </a:bodyPr>
            <a:lstStyle/>
            <a:p>
              <a:r>
                <a:rPr lang="en-US" dirty="0">
                  <a:solidFill>
                    <a:prstClr val="white"/>
                  </a:solidFill>
                </a:rPr>
                <a:t>I-25</a:t>
              </a:r>
            </a:p>
          </p:txBody>
        </p:sp>
        <p:sp>
          <p:nvSpPr>
            <p:cNvPr id="82" name="TextBox 81"/>
            <p:cNvSpPr txBox="1"/>
            <p:nvPr/>
          </p:nvSpPr>
          <p:spPr>
            <a:xfrm>
              <a:off x="7437657" y="2547256"/>
              <a:ext cx="755370" cy="315654"/>
            </a:xfrm>
            <a:prstGeom prst="rect">
              <a:avLst/>
            </a:prstGeom>
            <a:noFill/>
          </p:spPr>
          <p:txBody>
            <a:bodyPr wrap="none" rtlCol="0">
              <a:spAutoFit/>
            </a:bodyPr>
            <a:lstStyle/>
            <a:p>
              <a:r>
                <a:rPr lang="en-US" dirty="0">
                  <a:solidFill>
                    <a:prstClr val="white"/>
                  </a:solidFill>
                </a:rPr>
                <a:t>6</a:t>
              </a:r>
              <a:r>
                <a:rPr lang="en-US" baseline="30000" dirty="0">
                  <a:solidFill>
                    <a:prstClr val="white"/>
                  </a:solidFill>
                </a:rPr>
                <a:t>th</a:t>
              </a:r>
              <a:r>
                <a:rPr lang="en-US" dirty="0">
                  <a:solidFill>
                    <a:prstClr val="white"/>
                  </a:solidFill>
                </a:rPr>
                <a:t> Ave.</a:t>
              </a:r>
            </a:p>
          </p:txBody>
        </p:sp>
      </p:grpSp>
      <p:grpSp>
        <p:nvGrpSpPr>
          <p:cNvPr id="125" name="Group 124"/>
          <p:cNvGrpSpPr/>
          <p:nvPr/>
        </p:nvGrpSpPr>
        <p:grpSpPr>
          <a:xfrm>
            <a:off x="396244" y="2897597"/>
            <a:ext cx="8428993" cy="2017756"/>
            <a:chOff x="32190930" y="17584940"/>
            <a:chExt cx="7480108" cy="1710919"/>
          </a:xfrm>
        </p:grpSpPr>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0930" y="17584940"/>
              <a:ext cx="7480108" cy="1710919"/>
            </a:xfrm>
            <a:prstGeom prst="rect">
              <a:avLst/>
            </a:prstGeom>
          </p:spPr>
        </p:pic>
        <p:cxnSp>
          <p:nvCxnSpPr>
            <p:cNvPr id="138" name="Straight Connector 137"/>
            <p:cNvCxnSpPr/>
            <p:nvPr/>
          </p:nvCxnSpPr>
          <p:spPr>
            <a:xfrm flipH="1" flipV="1">
              <a:off x="39398713" y="17711530"/>
              <a:ext cx="0" cy="1152940"/>
            </a:xfrm>
            <a:prstGeom prst="line">
              <a:avLst/>
            </a:prstGeom>
            <a:noFill/>
            <a:ln w="6350" cap="flat" cmpd="sng" algn="ctr">
              <a:solidFill>
                <a:sysClr val="window" lastClr="FFFFFF">
                  <a:lumMod val="65000"/>
                </a:sysClr>
              </a:solidFill>
              <a:prstDash val="solid"/>
              <a:miter lim="800000"/>
            </a:ln>
            <a:effectLst/>
          </p:spPr>
        </p:cxnSp>
        <p:cxnSp>
          <p:nvCxnSpPr>
            <p:cNvPr id="139" name="Straight Connector 138"/>
            <p:cNvCxnSpPr/>
            <p:nvPr/>
          </p:nvCxnSpPr>
          <p:spPr>
            <a:xfrm>
              <a:off x="32514206" y="17721072"/>
              <a:ext cx="6861835" cy="0"/>
            </a:xfrm>
            <a:prstGeom prst="line">
              <a:avLst/>
            </a:prstGeom>
            <a:noFill/>
            <a:ln w="6350" cap="flat" cmpd="sng" algn="ctr">
              <a:solidFill>
                <a:sysClr val="window" lastClr="FFFFFF">
                  <a:lumMod val="65000"/>
                </a:sysClr>
              </a:solidFill>
              <a:prstDash val="solid"/>
              <a:miter lim="800000"/>
            </a:ln>
            <a:effectLst/>
          </p:spPr>
        </p:cxnSp>
      </p:grpSp>
      <p:sp>
        <p:nvSpPr>
          <p:cNvPr id="151" name="TextBox 150"/>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2"/>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Mobile-lab measurements are used to characterize various emission sources in the Colorado Front Range including agricultural activities and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on-road emission sources</a:t>
            </a:r>
            <a:endParaRPr lang="en-US" sz="1600" u="sng" dirty="0" smtClean="0">
              <a:solidFill>
                <a:schemeClr val="tx1">
                  <a:lumMod val="85000"/>
                </a:schemeClr>
              </a:solidFill>
              <a:latin typeface="Franklin Gothic Medium"/>
              <a:cs typeface="Arial" panose="020B0604020202020204" pitchFamily="34" charset="0"/>
            </a:endParaRPr>
          </a:p>
        </p:txBody>
      </p:sp>
      <p:sp>
        <p:nvSpPr>
          <p:cNvPr id="152" name="TextBox 151"/>
          <p:cNvSpPr txBox="1"/>
          <p:nvPr/>
        </p:nvSpPr>
        <p:spPr>
          <a:xfrm>
            <a:off x="3348365" y="1082840"/>
            <a:ext cx="5179835" cy="1908215"/>
          </a:xfrm>
          <a:prstGeom prst="rect">
            <a:avLst/>
          </a:prstGeom>
          <a:noFill/>
        </p:spPr>
        <p:txBody>
          <a:bodyPr wrap="square" rtlCol="0">
            <a:spAutoFit/>
          </a:bodyPr>
          <a:lstStyle/>
          <a:p>
            <a:pPr marL="120650"/>
            <a:r>
              <a:rPr lang="en-US" dirty="0" smtClean="0">
                <a:solidFill>
                  <a:schemeClr val="accent6">
                    <a:lumMod val="50000"/>
                  </a:schemeClr>
                </a:solidFill>
                <a:latin typeface="Franklin Gothic Medium" panose="020B0603020102020204" pitchFamily="34" charset="0"/>
              </a:rPr>
              <a:t>Road-side measurements of VOCs</a:t>
            </a: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NOAA </a:t>
            </a:r>
            <a:r>
              <a:rPr lang="en-US" sz="1400" dirty="0">
                <a:solidFill>
                  <a:schemeClr val="accent6">
                    <a:lumMod val="75000"/>
                  </a:schemeClr>
                </a:solidFill>
                <a:latin typeface="Franklin Gothic Medium" panose="020B0603020102020204" pitchFamily="34" charset="0"/>
              </a:rPr>
              <a:t>mobile </a:t>
            </a:r>
            <a:r>
              <a:rPr lang="en-US" sz="1400" dirty="0" smtClean="0">
                <a:solidFill>
                  <a:schemeClr val="accent6">
                    <a:lumMod val="75000"/>
                  </a:schemeClr>
                </a:solidFill>
                <a:latin typeface="Franklin Gothic Medium" panose="020B0603020102020204" pitchFamily="34" charset="0"/>
              </a:rPr>
              <a:t>laboratory parked next </a:t>
            </a:r>
            <a:r>
              <a:rPr lang="en-US" sz="1400" dirty="0">
                <a:solidFill>
                  <a:schemeClr val="accent6">
                    <a:lumMod val="75000"/>
                  </a:schemeClr>
                </a:solidFill>
                <a:latin typeface="Franklin Gothic Medium" panose="020B0603020102020204" pitchFamily="34" charset="0"/>
              </a:rPr>
              <a:t>to I-25 </a:t>
            </a:r>
            <a:r>
              <a:rPr lang="en-US" sz="1400" dirty="0" smtClean="0">
                <a:solidFill>
                  <a:schemeClr val="accent6">
                    <a:lumMod val="75000"/>
                  </a:schemeClr>
                </a:solidFill>
                <a:latin typeface="Franklin Gothic Medium" panose="020B0603020102020204" pitchFamily="34" charset="0"/>
              </a:rPr>
              <a:t>off-ramp      near 6</a:t>
            </a:r>
            <a:r>
              <a:rPr lang="en-US" sz="1400" baseline="30000" dirty="0" smtClean="0">
                <a:solidFill>
                  <a:schemeClr val="accent6">
                    <a:lumMod val="75000"/>
                  </a:schemeClr>
                </a:solidFill>
                <a:latin typeface="Franklin Gothic Medium" panose="020B0603020102020204" pitchFamily="34" charset="0"/>
              </a:rPr>
              <a:t>th</a:t>
            </a:r>
            <a:r>
              <a:rPr lang="en-US" sz="1400" dirty="0" smtClean="0">
                <a:solidFill>
                  <a:schemeClr val="accent6">
                    <a:lumMod val="75000"/>
                  </a:schemeClr>
                </a:solidFill>
                <a:latin typeface="Franklin Gothic Medium" panose="020B0603020102020204" pitchFamily="34" charset="0"/>
              </a:rPr>
              <a:t> Ave. in Denver</a:t>
            </a:r>
            <a:endParaRPr lang="en-US" sz="1400" dirty="0">
              <a:solidFill>
                <a:schemeClr val="accent6">
                  <a:lumMod val="75000"/>
                </a:schemeClr>
              </a:solidFill>
              <a:latin typeface="Franklin Gothic Medium" panose="020B0603020102020204" pitchFamily="34" charset="0"/>
            </a:endParaRP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Snapshot </a:t>
            </a:r>
            <a:r>
              <a:rPr lang="en-US" sz="1400" dirty="0">
                <a:solidFill>
                  <a:schemeClr val="accent6">
                    <a:lumMod val="75000"/>
                  </a:schemeClr>
                </a:solidFill>
                <a:latin typeface="Franklin Gothic Medium" panose="020B0603020102020204" pitchFamily="34" charset="0"/>
              </a:rPr>
              <a:t>of actual vehicle fleet, real-world operating </a:t>
            </a:r>
            <a:r>
              <a:rPr lang="en-US" sz="1400" dirty="0" smtClean="0">
                <a:solidFill>
                  <a:schemeClr val="accent6">
                    <a:lumMod val="75000"/>
                  </a:schemeClr>
                </a:solidFill>
                <a:latin typeface="Franklin Gothic Medium" panose="020B0603020102020204" pitchFamily="34" charset="0"/>
              </a:rPr>
              <a:t>conditions [Bishop </a:t>
            </a:r>
            <a:r>
              <a:rPr lang="en-US" sz="1400" dirty="0">
                <a:solidFill>
                  <a:schemeClr val="accent6">
                    <a:lumMod val="75000"/>
                  </a:schemeClr>
                </a:solidFill>
                <a:latin typeface="Franklin Gothic Medium" panose="020B0603020102020204" pitchFamily="34" charset="0"/>
              </a:rPr>
              <a:t>&amp; Stedman, EST (2008</a:t>
            </a:r>
            <a:r>
              <a:rPr lang="en-US" sz="1400" dirty="0" smtClean="0">
                <a:solidFill>
                  <a:schemeClr val="accent6">
                    <a:lumMod val="75000"/>
                  </a:schemeClr>
                </a:solidFill>
                <a:latin typeface="Franklin Gothic Medium" panose="020B0603020102020204" pitchFamily="34" charset="0"/>
              </a:rPr>
              <a:t>)]</a:t>
            </a: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Ongoing measurements:  June 2016 and July 2017</a:t>
            </a:r>
          </a:p>
          <a:p>
            <a:pPr marL="120650"/>
            <a:r>
              <a:rPr lang="en-US" sz="1000" dirty="0">
                <a:solidFill>
                  <a:schemeClr val="bg1">
                    <a:lumMod val="65000"/>
                    <a:lumOff val="35000"/>
                  </a:schemeClr>
                </a:solidFill>
                <a:latin typeface="Franklin Gothic Medium" panose="020B0603020102020204" pitchFamily="34" charset="0"/>
              </a:rPr>
              <a:t> </a:t>
            </a:r>
            <a:r>
              <a:rPr lang="en-US" sz="1000" dirty="0" smtClean="0">
                <a:solidFill>
                  <a:schemeClr val="bg1">
                    <a:lumMod val="65000"/>
                    <a:lumOff val="35000"/>
                  </a:schemeClr>
                </a:solidFill>
                <a:latin typeface="Franklin Gothic Medium" panose="020B0603020102020204" pitchFamily="34" charset="0"/>
              </a:rPr>
              <a:t>   </a:t>
            </a:r>
          </a:p>
          <a:p>
            <a:pPr marL="120650"/>
            <a:r>
              <a:rPr lang="en-US" sz="1600" dirty="0" smtClean="0">
                <a:solidFill>
                  <a:srgbClr val="FF0000"/>
                </a:solidFill>
                <a:latin typeface="Franklin Gothic Medium" panose="020B0603020102020204" pitchFamily="34" charset="0"/>
              </a:rPr>
              <a:t>Koss et al. (2017) </a:t>
            </a:r>
            <a:r>
              <a:rPr lang="en-US" sz="1600" i="1" dirty="0" smtClean="0">
                <a:solidFill>
                  <a:srgbClr val="FF0000"/>
                </a:solidFill>
                <a:latin typeface="Franklin Gothic Medium" panose="020B0603020102020204" pitchFamily="34" charset="0"/>
              </a:rPr>
              <a:t>in preparation</a:t>
            </a:r>
            <a:endParaRPr lang="en-US" sz="1600" i="1" dirty="0">
              <a:solidFill>
                <a:srgbClr val="FF0000"/>
              </a:solidFill>
              <a:latin typeface="Franklin Gothic Medium" panose="020B0603020102020204" pitchFamily="34" charset="0"/>
            </a:endParaRPr>
          </a:p>
        </p:txBody>
      </p:sp>
      <p:sp>
        <p:nvSpPr>
          <p:cNvPr id="154" name="TextBox 153"/>
          <p:cNvSpPr txBox="1"/>
          <p:nvPr/>
        </p:nvSpPr>
        <p:spPr>
          <a:xfrm>
            <a:off x="5524807" y="2910962"/>
            <a:ext cx="2920991" cy="307777"/>
          </a:xfrm>
          <a:prstGeom prst="rect">
            <a:avLst/>
          </a:prstGeom>
          <a:solidFill>
            <a:schemeClr val="tx1"/>
          </a:solidFill>
          <a:effectLst>
            <a:softEdge rad="12700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lumMod val="65000"/>
                    <a:lumOff val="35000"/>
                  </a:schemeClr>
                </a:solidFill>
                <a:effectLst/>
                <a:uLnTx/>
                <a:uFillTx/>
                <a:latin typeface="Calibri" panose="020F0502020204030204"/>
              </a:rPr>
              <a:t>NOAA NO</a:t>
            </a:r>
            <a:r>
              <a:rPr kumimoji="0" lang="en-US" sz="1400" b="1" i="0" u="none" strike="noStrike" kern="0" cap="none" spc="0" normalizeH="0" baseline="30000" noProof="0" dirty="0" smtClean="0">
                <a:ln>
                  <a:noFill/>
                </a:ln>
                <a:solidFill>
                  <a:schemeClr val="bg1">
                    <a:lumMod val="65000"/>
                    <a:lumOff val="35000"/>
                  </a:schemeClr>
                </a:solidFill>
                <a:effectLst/>
                <a:uLnTx/>
                <a:uFillTx/>
                <a:latin typeface="Calibri" panose="020F0502020204030204"/>
              </a:rPr>
              <a:t>+</a:t>
            </a:r>
            <a:r>
              <a:rPr kumimoji="0" lang="en-US" sz="1400" b="1" i="0" u="none" strike="noStrike" kern="0" cap="none" spc="0" normalizeH="0" baseline="0" noProof="0" dirty="0" smtClean="0">
                <a:ln>
                  <a:noFill/>
                </a:ln>
                <a:solidFill>
                  <a:schemeClr val="bg1">
                    <a:lumMod val="65000"/>
                    <a:lumOff val="35000"/>
                  </a:schemeClr>
                </a:solidFill>
                <a:effectLst/>
                <a:uLnTx/>
                <a:uFillTx/>
                <a:latin typeface="Calibri" panose="020F0502020204030204"/>
              </a:rPr>
              <a:t>-TOF-CIMS measurements</a:t>
            </a:r>
          </a:p>
        </p:txBody>
      </p:sp>
    </p:spTree>
    <p:extLst>
      <p:ext uri="{BB962C8B-B14F-4D97-AF65-F5344CB8AC3E}">
        <p14:creationId xmlns:p14="http://schemas.microsoft.com/office/powerpoint/2010/main" val="3198346760"/>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65" name="TextBox 64"/>
          <p:cNvSpPr txBox="1"/>
          <p:nvPr/>
        </p:nvSpPr>
        <p:spPr>
          <a:xfrm>
            <a:off x="1705607" y="1772853"/>
            <a:ext cx="1215654" cy="646331"/>
          </a:xfrm>
          <a:prstGeom prst="rect">
            <a:avLst/>
          </a:prstGeom>
          <a:noFill/>
        </p:spPr>
        <p:txBody>
          <a:bodyPr wrap="none" rtlCol="0">
            <a:spAutoFit/>
          </a:bodyPr>
          <a:lstStyle/>
          <a:p>
            <a:pPr algn="r"/>
            <a:r>
              <a:rPr lang="en-US" dirty="0">
                <a:solidFill>
                  <a:prstClr val="white"/>
                </a:solidFill>
              </a:rPr>
              <a:t>downtown</a:t>
            </a:r>
          </a:p>
          <a:p>
            <a:pPr algn="r"/>
            <a:r>
              <a:rPr lang="en-US" dirty="0">
                <a:solidFill>
                  <a:prstClr val="white"/>
                </a:solidFill>
              </a:rPr>
              <a:t>Denver</a:t>
            </a:r>
          </a:p>
        </p:txBody>
      </p:sp>
      <p:grpSp>
        <p:nvGrpSpPr>
          <p:cNvPr id="78" name="Group 77"/>
          <p:cNvGrpSpPr/>
          <p:nvPr/>
        </p:nvGrpSpPr>
        <p:grpSpPr>
          <a:xfrm>
            <a:off x="827323" y="1143000"/>
            <a:ext cx="2398760" cy="1696337"/>
            <a:chOff x="5210136" y="1211891"/>
            <a:chExt cx="3607292" cy="2825242"/>
          </a:xfrm>
        </p:grpSpPr>
        <p:pic>
          <p:nvPicPr>
            <p:cNvPr id="79" name="Picture 7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0136" y="1211891"/>
              <a:ext cx="3607292" cy="2825242"/>
            </a:xfrm>
            <a:prstGeom prst="rect">
              <a:avLst/>
            </a:prstGeom>
          </p:spPr>
        </p:pic>
        <p:sp>
          <p:nvSpPr>
            <p:cNvPr id="80" name="5-Point Star 79"/>
            <p:cNvSpPr/>
            <p:nvPr/>
          </p:nvSpPr>
          <p:spPr>
            <a:xfrm>
              <a:off x="6828831" y="2408173"/>
              <a:ext cx="186431" cy="159798"/>
            </a:xfrm>
            <a:prstGeom prst="star5">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1" name="TextBox 80"/>
            <p:cNvSpPr txBox="1"/>
            <p:nvPr/>
          </p:nvSpPr>
          <p:spPr>
            <a:xfrm rot="4515135">
              <a:off x="6176629" y="1769622"/>
              <a:ext cx="467453" cy="313513"/>
            </a:xfrm>
            <a:prstGeom prst="rect">
              <a:avLst/>
            </a:prstGeom>
            <a:noFill/>
          </p:spPr>
          <p:txBody>
            <a:bodyPr wrap="none" rtlCol="0">
              <a:spAutoFit/>
            </a:bodyPr>
            <a:lstStyle/>
            <a:p>
              <a:r>
                <a:rPr lang="en-US" dirty="0">
                  <a:solidFill>
                    <a:prstClr val="white"/>
                  </a:solidFill>
                </a:rPr>
                <a:t>I-25</a:t>
              </a:r>
            </a:p>
          </p:txBody>
        </p:sp>
        <p:sp>
          <p:nvSpPr>
            <p:cNvPr id="82" name="TextBox 81"/>
            <p:cNvSpPr txBox="1"/>
            <p:nvPr/>
          </p:nvSpPr>
          <p:spPr>
            <a:xfrm>
              <a:off x="7437657" y="2547256"/>
              <a:ext cx="755370" cy="315654"/>
            </a:xfrm>
            <a:prstGeom prst="rect">
              <a:avLst/>
            </a:prstGeom>
            <a:noFill/>
          </p:spPr>
          <p:txBody>
            <a:bodyPr wrap="none" rtlCol="0">
              <a:spAutoFit/>
            </a:bodyPr>
            <a:lstStyle/>
            <a:p>
              <a:r>
                <a:rPr lang="en-US" dirty="0">
                  <a:solidFill>
                    <a:prstClr val="white"/>
                  </a:solidFill>
                </a:rPr>
                <a:t>6</a:t>
              </a:r>
              <a:r>
                <a:rPr lang="en-US" baseline="30000" dirty="0">
                  <a:solidFill>
                    <a:prstClr val="white"/>
                  </a:solidFill>
                </a:rPr>
                <a:t>th</a:t>
              </a:r>
              <a:r>
                <a:rPr lang="en-US" dirty="0">
                  <a:solidFill>
                    <a:prstClr val="white"/>
                  </a:solidFill>
                </a:rPr>
                <a:t> Ave.</a:t>
              </a:r>
            </a:p>
          </p:txBody>
        </p:sp>
      </p:grpSp>
      <p:grpSp>
        <p:nvGrpSpPr>
          <p:cNvPr id="125" name="Group 124"/>
          <p:cNvGrpSpPr/>
          <p:nvPr/>
        </p:nvGrpSpPr>
        <p:grpSpPr>
          <a:xfrm>
            <a:off x="396244" y="2897597"/>
            <a:ext cx="8428993" cy="2017756"/>
            <a:chOff x="32190930" y="17584940"/>
            <a:chExt cx="7480108" cy="1710919"/>
          </a:xfrm>
        </p:grpSpPr>
        <p:pic>
          <p:nvPicPr>
            <p:cNvPr id="137" name="Picture 13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190930" y="17584940"/>
              <a:ext cx="7480108" cy="1710919"/>
            </a:xfrm>
            <a:prstGeom prst="rect">
              <a:avLst/>
            </a:prstGeom>
          </p:spPr>
        </p:pic>
        <p:cxnSp>
          <p:nvCxnSpPr>
            <p:cNvPr id="138" name="Straight Connector 137"/>
            <p:cNvCxnSpPr/>
            <p:nvPr/>
          </p:nvCxnSpPr>
          <p:spPr>
            <a:xfrm flipH="1" flipV="1">
              <a:off x="39398713" y="17711530"/>
              <a:ext cx="0" cy="1152940"/>
            </a:xfrm>
            <a:prstGeom prst="line">
              <a:avLst/>
            </a:prstGeom>
            <a:noFill/>
            <a:ln w="6350" cap="flat" cmpd="sng" algn="ctr">
              <a:solidFill>
                <a:sysClr val="window" lastClr="FFFFFF">
                  <a:lumMod val="65000"/>
                </a:sysClr>
              </a:solidFill>
              <a:prstDash val="solid"/>
              <a:miter lim="800000"/>
            </a:ln>
            <a:effectLst/>
          </p:spPr>
        </p:cxnSp>
        <p:cxnSp>
          <p:nvCxnSpPr>
            <p:cNvPr id="139" name="Straight Connector 138"/>
            <p:cNvCxnSpPr/>
            <p:nvPr/>
          </p:nvCxnSpPr>
          <p:spPr>
            <a:xfrm>
              <a:off x="32514206" y="17721072"/>
              <a:ext cx="6861835" cy="0"/>
            </a:xfrm>
            <a:prstGeom prst="line">
              <a:avLst/>
            </a:prstGeom>
            <a:noFill/>
            <a:ln w="6350" cap="flat" cmpd="sng" algn="ctr">
              <a:solidFill>
                <a:sysClr val="window" lastClr="FFFFFF">
                  <a:lumMod val="65000"/>
                </a:sysClr>
              </a:solidFill>
              <a:prstDash val="solid"/>
              <a:miter lim="800000"/>
            </a:ln>
            <a:effectLst/>
          </p:spPr>
        </p:cxnSp>
      </p:grpSp>
      <p:grpSp>
        <p:nvGrpSpPr>
          <p:cNvPr id="126" name="Group 125"/>
          <p:cNvGrpSpPr/>
          <p:nvPr/>
        </p:nvGrpSpPr>
        <p:grpSpPr>
          <a:xfrm>
            <a:off x="228601" y="4784778"/>
            <a:ext cx="8614510" cy="2017756"/>
            <a:chOff x="32048779" y="19185140"/>
            <a:chExt cx="7644741" cy="1710919"/>
          </a:xfrm>
        </p:grpSpPr>
        <p:pic>
          <p:nvPicPr>
            <p:cNvPr id="133" name="Picture 132"/>
            <p:cNvPicPr>
              <a:picLocks noChangeAspect="1"/>
            </p:cNvPicPr>
            <p:nvPr/>
          </p:nvPicPr>
          <p:blipFill>
            <a:blip r:embed="rId5"/>
            <a:stretch>
              <a:fillRect/>
            </a:stretch>
          </p:blipFill>
          <p:spPr>
            <a:xfrm>
              <a:off x="32048779" y="19185140"/>
              <a:ext cx="7644741" cy="1710919"/>
            </a:xfrm>
            <a:prstGeom prst="rect">
              <a:avLst/>
            </a:prstGeom>
          </p:spPr>
        </p:pic>
        <p:cxnSp>
          <p:nvCxnSpPr>
            <p:cNvPr id="134" name="Straight Connector 133"/>
            <p:cNvCxnSpPr/>
            <p:nvPr/>
          </p:nvCxnSpPr>
          <p:spPr>
            <a:xfrm flipV="1">
              <a:off x="34329757" y="19312128"/>
              <a:ext cx="5059017" cy="0"/>
            </a:xfrm>
            <a:prstGeom prst="line">
              <a:avLst/>
            </a:prstGeom>
            <a:noFill/>
            <a:ln w="6350" cap="flat" cmpd="sng" algn="ctr">
              <a:solidFill>
                <a:sysClr val="window" lastClr="FFFFFF">
                  <a:lumMod val="65000"/>
                </a:sysClr>
              </a:solidFill>
              <a:prstDash val="solid"/>
              <a:miter lim="800000"/>
            </a:ln>
            <a:effectLst/>
          </p:spPr>
        </p:cxnSp>
        <p:cxnSp>
          <p:nvCxnSpPr>
            <p:cNvPr id="135" name="Straight Connector 134"/>
            <p:cNvCxnSpPr/>
            <p:nvPr/>
          </p:nvCxnSpPr>
          <p:spPr>
            <a:xfrm flipV="1">
              <a:off x="32544027" y="19311730"/>
              <a:ext cx="732182" cy="3314"/>
            </a:xfrm>
            <a:prstGeom prst="line">
              <a:avLst/>
            </a:prstGeom>
            <a:noFill/>
            <a:ln w="6350" cap="flat" cmpd="sng" algn="ctr">
              <a:solidFill>
                <a:sysClr val="window" lastClr="FFFFFF">
                  <a:lumMod val="65000"/>
                </a:sysClr>
              </a:solidFill>
              <a:prstDash val="solid"/>
              <a:miter lim="800000"/>
            </a:ln>
            <a:effectLst/>
          </p:spPr>
        </p:cxnSp>
        <p:cxnSp>
          <p:nvCxnSpPr>
            <p:cNvPr id="136" name="Straight Connector 135"/>
            <p:cNvCxnSpPr/>
            <p:nvPr/>
          </p:nvCxnSpPr>
          <p:spPr>
            <a:xfrm flipH="1" flipV="1">
              <a:off x="39402026" y="19315043"/>
              <a:ext cx="0" cy="1152940"/>
            </a:xfrm>
            <a:prstGeom prst="line">
              <a:avLst/>
            </a:prstGeom>
            <a:noFill/>
            <a:ln w="6350" cap="flat" cmpd="sng" algn="ctr">
              <a:solidFill>
                <a:sysClr val="window" lastClr="FFFFFF">
                  <a:lumMod val="65000"/>
                </a:sysClr>
              </a:solidFill>
              <a:prstDash val="solid"/>
              <a:miter lim="800000"/>
            </a:ln>
            <a:effectLst/>
          </p:spPr>
        </p:cxnSp>
      </p:grpSp>
      <p:sp>
        <p:nvSpPr>
          <p:cNvPr id="127" name="TextBox 126"/>
          <p:cNvSpPr txBox="1"/>
          <p:nvPr/>
        </p:nvSpPr>
        <p:spPr>
          <a:xfrm>
            <a:off x="6587597" y="4776357"/>
            <a:ext cx="1858201" cy="307777"/>
          </a:xfrm>
          <a:prstGeom prst="rect">
            <a:avLst/>
          </a:prstGeom>
          <a:solidFill>
            <a:schemeClr val="tx1"/>
          </a:solidFill>
          <a:effectLst>
            <a:softEdge rad="12700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lumMod val="65000"/>
                    <a:lumOff val="35000"/>
                  </a:schemeClr>
                </a:solidFill>
                <a:effectLst/>
                <a:uLnTx/>
                <a:uFillTx/>
                <a:latin typeface="Calibri" panose="020F0502020204030204"/>
              </a:rPr>
              <a:t>PMF factor time series</a:t>
            </a:r>
          </a:p>
        </p:txBody>
      </p:sp>
      <p:sp>
        <p:nvSpPr>
          <p:cNvPr id="140" name="TextBox 139"/>
          <p:cNvSpPr txBox="1"/>
          <p:nvPr/>
        </p:nvSpPr>
        <p:spPr>
          <a:xfrm>
            <a:off x="8988496" y="4833002"/>
            <a:ext cx="2924134" cy="1569660"/>
          </a:xfrm>
          <a:prstGeom prst="rect">
            <a:avLst/>
          </a:prstGeom>
          <a:noFill/>
        </p:spPr>
        <p:txBody>
          <a:bodyPr wrap="none" rtlCol="0">
            <a:spAutoFit/>
          </a:bodyPr>
          <a:lstStyle/>
          <a:p>
            <a:r>
              <a:rPr lang="en-US" sz="1600" u="sng" dirty="0" smtClean="0">
                <a:solidFill>
                  <a:schemeClr val="bg1"/>
                </a:solidFill>
                <a:latin typeface="Franklin Gothic Medium" panose="020B0603020102020204" pitchFamily="34" charset="0"/>
              </a:rPr>
              <a:t>PMF factor identification</a:t>
            </a:r>
          </a:p>
          <a:p>
            <a:pPr marL="120650" indent="-120650">
              <a:buFont typeface="Wingdings" panose="05000000000000000000" pitchFamily="2" charset="2"/>
              <a:buChar char="§"/>
            </a:pPr>
            <a:r>
              <a:rPr lang="en-US" sz="1600" dirty="0" smtClean="0">
                <a:solidFill>
                  <a:srgbClr val="FFAA00"/>
                </a:solidFill>
                <a:latin typeface="Franklin Gothic Medium" panose="020B0603020102020204" pitchFamily="34" charset="0"/>
              </a:rPr>
              <a:t>Diesel exhaust (Source 1)</a:t>
            </a:r>
            <a:endParaRPr lang="en-US" sz="1600" dirty="0">
              <a:solidFill>
                <a:srgbClr val="FFAA00"/>
              </a:solidFill>
              <a:latin typeface="Franklin Gothic Medium" panose="020B0603020102020204" pitchFamily="34" charset="0"/>
            </a:endParaRPr>
          </a:p>
          <a:p>
            <a:pPr marL="120650" indent="-120650">
              <a:buFont typeface="Wingdings" panose="05000000000000000000" pitchFamily="2" charset="2"/>
              <a:buChar char="§"/>
            </a:pPr>
            <a:r>
              <a:rPr lang="en-US" sz="1600" dirty="0" smtClean="0">
                <a:solidFill>
                  <a:srgbClr val="FF0000"/>
                </a:solidFill>
                <a:latin typeface="Franklin Gothic Medium" panose="020B0603020102020204" pitchFamily="34" charset="0"/>
              </a:rPr>
              <a:t>Gasoline exhaust (Source 2)</a:t>
            </a:r>
          </a:p>
          <a:p>
            <a:pPr marL="120650" indent="-120650">
              <a:buFont typeface="Wingdings" panose="05000000000000000000" pitchFamily="2" charset="2"/>
              <a:buChar char="§"/>
            </a:pPr>
            <a:r>
              <a:rPr lang="en-US" sz="1600" dirty="0" smtClean="0">
                <a:solidFill>
                  <a:srgbClr val="00AAFF"/>
                </a:solidFill>
                <a:latin typeface="Franklin Gothic Medium" panose="020B0603020102020204" pitchFamily="34" charset="0"/>
              </a:rPr>
              <a:t>Gasoline vapor (Source 3)</a:t>
            </a:r>
            <a:endParaRPr lang="en-US" sz="1600" dirty="0">
              <a:solidFill>
                <a:srgbClr val="00AAFF"/>
              </a:solidFill>
              <a:latin typeface="Franklin Gothic Medium" panose="020B0603020102020204" pitchFamily="34" charset="0"/>
            </a:endParaRPr>
          </a:p>
          <a:p>
            <a:pPr marL="120650" indent="-120650">
              <a:buFont typeface="Wingdings" panose="05000000000000000000" pitchFamily="2" charset="2"/>
              <a:buChar char="§"/>
            </a:pPr>
            <a:r>
              <a:rPr lang="en-US" sz="1600" dirty="0" smtClean="0">
                <a:solidFill>
                  <a:prstClr val="black"/>
                </a:solidFill>
                <a:latin typeface="Franklin Gothic Medium" panose="020B0603020102020204" pitchFamily="34" charset="0"/>
              </a:rPr>
              <a:t>Isopropanol source (Source 4)</a:t>
            </a:r>
            <a:endParaRPr lang="en-US" sz="1600" dirty="0">
              <a:solidFill>
                <a:prstClr val="black"/>
              </a:solidFill>
              <a:latin typeface="Franklin Gothic Medium" panose="020B0603020102020204" pitchFamily="34" charset="0"/>
            </a:endParaRPr>
          </a:p>
          <a:p>
            <a:pPr marL="120650" indent="-120650">
              <a:buFont typeface="Wingdings" panose="05000000000000000000" pitchFamily="2" charset="2"/>
              <a:buChar char="§"/>
            </a:pPr>
            <a:r>
              <a:rPr lang="en-US" sz="1600" dirty="0" smtClean="0">
                <a:solidFill>
                  <a:prstClr val="white">
                    <a:lumMod val="50000"/>
                  </a:prstClr>
                </a:solidFill>
                <a:latin typeface="Franklin Gothic Medium" panose="020B0603020102020204" pitchFamily="34" charset="0"/>
              </a:rPr>
              <a:t>Residual</a:t>
            </a:r>
            <a:endParaRPr lang="en-US" sz="1600" dirty="0">
              <a:solidFill>
                <a:srgbClr val="FF0000"/>
              </a:solidFill>
              <a:latin typeface="Franklin Gothic Medium" panose="020B0603020102020204" pitchFamily="34" charset="0"/>
            </a:endParaRPr>
          </a:p>
        </p:txBody>
      </p:sp>
      <p:grpSp>
        <p:nvGrpSpPr>
          <p:cNvPr id="141" name="Group 140"/>
          <p:cNvGrpSpPr/>
          <p:nvPr/>
        </p:nvGrpSpPr>
        <p:grpSpPr>
          <a:xfrm>
            <a:off x="8946741" y="1143000"/>
            <a:ext cx="2515157" cy="1964670"/>
            <a:chOff x="1567551" y="769161"/>
            <a:chExt cx="3165336" cy="2552929"/>
          </a:xfrm>
        </p:grpSpPr>
        <p:pic>
          <p:nvPicPr>
            <p:cNvPr id="142" name="Picture 141"/>
            <p:cNvPicPr>
              <a:picLocks noChangeAspect="1"/>
            </p:cNvPicPr>
            <p:nvPr/>
          </p:nvPicPr>
          <p:blipFill>
            <a:blip r:embed="rId6"/>
            <a:stretch>
              <a:fillRect/>
            </a:stretch>
          </p:blipFill>
          <p:spPr>
            <a:xfrm>
              <a:off x="2061886" y="792480"/>
              <a:ext cx="2671001" cy="2529610"/>
            </a:xfrm>
            <a:prstGeom prst="rect">
              <a:avLst/>
            </a:prstGeom>
          </p:spPr>
        </p:pic>
        <p:sp>
          <p:nvSpPr>
            <p:cNvPr id="143" name="TextBox 142"/>
            <p:cNvSpPr txBox="1"/>
            <p:nvPr/>
          </p:nvSpPr>
          <p:spPr>
            <a:xfrm>
              <a:off x="1567551" y="769161"/>
              <a:ext cx="1225030" cy="436288"/>
            </a:xfrm>
            <a:prstGeom prst="rect">
              <a:avLst/>
            </a:prstGeom>
            <a:noFill/>
          </p:spPr>
          <p:txBody>
            <a:bodyPr wrap="none" rtlCol="0">
              <a:spAutoFit/>
            </a:bodyPr>
            <a:lstStyle/>
            <a:p>
              <a:r>
                <a:rPr lang="en-US" i="1" dirty="0" err="1">
                  <a:solidFill>
                    <a:prstClr val="black"/>
                  </a:solidFill>
                </a:rPr>
                <a:t>i</a:t>
              </a:r>
              <a:r>
                <a:rPr lang="en-US" i="1" dirty="0">
                  <a:solidFill>
                    <a:prstClr val="black"/>
                  </a:solidFill>
                </a:rPr>
                <a:t>-Pentane</a:t>
              </a:r>
            </a:p>
          </p:txBody>
        </p:sp>
      </p:grpSp>
      <p:grpSp>
        <p:nvGrpSpPr>
          <p:cNvPr id="144" name="Group 143"/>
          <p:cNvGrpSpPr/>
          <p:nvPr/>
        </p:nvGrpSpPr>
        <p:grpSpPr>
          <a:xfrm>
            <a:off x="8969776" y="2984451"/>
            <a:ext cx="2688830" cy="2120949"/>
            <a:chOff x="29057986" y="24719649"/>
            <a:chExt cx="3076275" cy="2505456"/>
          </a:xfrm>
        </p:grpSpPr>
        <p:pic>
          <p:nvPicPr>
            <p:cNvPr id="145" name="Picture 144"/>
            <p:cNvPicPr>
              <a:picLocks noChangeAspect="1"/>
            </p:cNvPicPr>
            <p:nvPr/>
          </p:nvPicPr>
          <p:blipFill>
            <a:blip r:embed="rId7"/>
            <a:stretch>
              <a:fillRect/>
            </a:stretch>
          </p:blipFill>
          <p:spPr>
            <a:xfrm>
              <a:off x="29279087" y="24719649"/>
              <a:ext cx="2855174" cy="2505456"/>
            </a:xfrm>
            <a:prstGeom prst="rect">
              <a:avLst/>
            </a:prstGeom>
          </p:spPr>
        </p:pic>
        <p:sp>
          <p:nvSpPr>
            <p:cNvPr id="146" name="TextBox 145"/>
            <p:cNvSpPr txBox="1"/>
            <p:nvPr/>
          </p:nvSpPr>
          <p:spPr>
            <a:xfrm>
              <a:off x="29057986" y="24771472"/>
              <a:ext cx="1669221" cy="330521"/>
            </a:xfrm>
            <a:prstGeom prst="rect">
              <a:avLst/>
            </a:prstGeom>
            <a:noFill/>
          </p:spPr>
          <p:txBody>
            <a:bodyPr wrap="none" rtlCol="0">
              <a:spAutoFit/>
            </a:bodyPr>
            <a:lstStyle/>
            <a:p>
              <a:r>
                <a:rPr lang="en-US" sz="1400" i="1" dirty="0" smtClean="0">
                  <a:solidFill>
                    <a:prstClr val="black"/>
                  </a:solidFill>
                </a:rPr>
                <a:t>C6-C9 Aromatics</a:t>
              </a:r>
              <a:endParaRPr lang="en-US" sz="1400" i="1" dirty="0">
                <a:solidFill>
                  <a:prstClr val="black"/>
                </a:solidFill>
              </a:endParaRPr>
            </a:p>
          </p:txBody>
        </p:sp>
        <p:sp>
          <p:nvSpPr>
            <p:cNvPr id="147" name="TextBox 146"/>
            <p:cNvSpPr txBox="1"/>
            <p:nvPr/>
          </p:nvSpPr>
          <p:spPr>
            <a:xfrm>
              <a:off x="30996965" y="25444824"/>
              <a:ext cx="440524" cy="381752"/>
            </a:xfrm>
            <a:prstGeom prst="rect">
              <a:avLst/>
            </a:prstGeom>
            <a:noFill/>
          </p:spPr>
          <p:txBody>
            <a:bodyPr wrap="none" rtlCol="0">
              <a:spAutoFit/>
            </a:bodyPr>
            <a:lstStyle/>
            <a:p>
              <a:r>
                <a:rPr lang="en-US" sz="1500" dirty="0">
                  <a:solidFill>
                    <a:srgbClr val="580000"/>
                  </a:solidFill>
                </a:rPr>
                <a:t>C6</a:t>
              </a:r>
            </a:p>
          </p:txBody>
        </p:sp>
        <p:sp>
          <p:nvSpPr>
            <p:cNvPr id="148" name="TextBox 147"/>
            <p:cNvSpPr txBox="1"/>
            <p:nvPr/>
          </p:nvSpPr>
          <p:spPr>
            <a:xfrm>
              <a:off x="30462072" y="25262541"/>
              <a:ext cx="440524" cy="381752"/>
            </a:xfrm>
            <a:prstGeom prst="rect">
              <a:avLst/>
            </a:prstGeom>
            <a:noFill/>
          </p:spPr>
          <p:txBody>
            <a:bodyPr wrap="none" rtlCol="0">
              <a:spAutoFit/>
            </a:bodyPr>
            <a:lstStyle/>
            <a:p>
              <a:r>
                <a:rPr lang="en-US" sz="1500" dirty="0">
                  <a:solidFill>
                    <a:srgbClr val="800000"/>
                  </a:solidFill>
                </a:rPr>
                <a:t>C7</a:t>
              </a:r>
            </a:p>
          </p:txBody>
        </p:sp>
        <p:sp>
          <p:nvSpPr>
            <p:cNvPr id="149" name="TextBox 148"/>
            <p:cNvSpPr txBox="1"/>
            <p:nvPr/>
          </p:nvSpPr>
          <p:spPr>
            <a:xfrm>
              <a:off x="29972001" y="25764564"/>
              <a:ext cx="440524" cy="381752"/>
            </a:xfrm>
            <a:prstGeom prst="rect">
              <a:avLst/>
            </a:prstGeom>
            <a:noFill/>
          </p:spPr>
          <p:txBody>
            <a:bodyPr wrap="none" rtlCol="0">
              <a:spAutoFit/>
            </a:bodyPr>
            <a:lstStyle/>
            <a:p>
              <a:r>
                <a:rPr lang="en-US" sz="1500" dirty="0">
                  <a:solidFill>
                    <a:srgbClr val="800000"/>
                  </a:solidFill>
                </a:rPr>
                <a:t>C8</a:t>
              </a:r>
            </a:p>
          </p:txBody>
        </p:sp>
        <p:sp>
          <p:nvSpPr>
            <p:cNvPr id="150" name="TextBox 149"/>
            <p:cNvSpPr txBox="1"/>
            <p:nvPr/>
          </p:nvSpPr>
          <p:spPr>
            <a:xfrm>
              <a:off x="30261860" y="26311411"/>
              <a:ext cx="440524" cy="381752"/>
            </a:xfrm>
            <a:prstGeom prst="rect">
              <a:avLst/>
            </a:prstGeom>
            <a:noFill/>
          </p:spPr>
          <p:txBody>
            <a:bodyPr wrap="none" rtlCol="0">
              <a:spAutoFit/>
            </a:bodyPr>
            <a:lstStyle/>
            <a:p>
              <a:r>
                <a:rPr lang="en-US" sz="1500" dirty="0">
                  <a:solidFill>
                    <a:srgbClr val="800000"/>
                  </a:solidFill>
                </a:rPr>
                <a:t>C9</a:t>
              </a:r>
            </a:p>
          </p:txBody>
        </p:sp>
      </p:grpSp>
      <p:sp>
        <p:nvSpPr>
          <p:cNvPr id="6" name="Rectangle 5"/>
          <p:cNvSpPr/>
          <p:nvPr/>
        </p:nvSpPr>
        <p:spPr>
          <a:xfrm>
            <a:off x="8839200" y="1143000"/>
            <a:ext cx="3073430" cy="5486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p:cNvSpPr txBox="1"/>
          <p:nvPr/>
        </p:nvSpPr>
        <p:spPr>
          <a:xfrm>
            <a:off x="217967" y="163982"/>
            <a:ext cx="10907233" cy="707886"/>
          </a:xfrm>
          <a:prstGeom prst="rect">
            <a:avLst/>
          </a:prstGeom>
          <a:noFill/>
          <a:effectLst/>
        </p:spPr>
        <p:txBody>
          <a:bodyPr wrap="square" rtlCol="0" anchor="ctr">
            <a:spAutoFit/>
          </a:bodyPr>
          <a:lstStyle/>
          <a:p>
            <a:pPr marL="685800" indent="-457200">
              <a:spcAft>
                <a:spcPts val="300"/>
              </a:spcAft>
              <a:buFont typeface="+mj-lt"/>
              <a:buAutoNum type="arabicParenR" startAt="2"/>
            </a:pP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Mobile-lab measurements are used to characterize various emission sources in the Colorado Front Range including agricultural activities and </a:t>
            </a: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on-road emission sources</a:t>
            </a:r>
            <a:endParaRPr lang="en-US" sz="1600" u="sng" dirty="0" smtClean="0">
              <a:solidFill>
                <a:schemeClr val="tx1">
                  <a:lumMod val="85000"/>
                </a:schemeClr>
              </a:solidFill>
              <a:latin typeface="Franklin Gothic Medium"/>
              <a:cs typeface="Arial" panose="020B0604020202020204" pitchFamily="34" charset="0"/>
            </a:endParaRPr>
          </a:p>
        </p:txBody>
      </p:sp>
      <p:sp>
        <p:nvSpPr>
          <p:cNvPr id="3" name="TextBox 2"/>
          <p:cNvSpPr txBox="1"/>
          <p:nvPr/>
        </p:nvSpPr>
        <p:spPr>
          <a:xfrm>
            <a:off x="9962875" y="1616570"/>
            <a:ext cx="895873" cy="430887"/>
          </a:xfrm>
          <a:prstGeom prst="rect">
            <a:avLst/>
          </a:prstGeom>
          <a:noFill/>
        </p:spPr>
        <p:txBody>
          <a:bodyPr wrap="square" rtlCol="0">
            <a:spAutoFit/>
          </a:bodyPr>
          <a:lstStyle/>
          <a:p>
            <a:pPr algn="ctr"/>
            <a:r>
              <a:rPr lang="en-US" sz="1050" dirty="0" smtClean="0"/>
              <a:t>Gasoline vapor</a:t>
            </a:r>
            <a:endParaRPr lang="en-US" sz="1050" dirty="0"/>
          </a:p>
        </p:txBody>
      </p:sp>
      <p:sp>
        <p:nvSpPr>
          <p:cNvPr id="36" name="TextBox 35"/>
          <p:cNvSpPr txBox="1"/>
          <p:nvPr/>
        </p:nvSpPr>
        <p:spPr>
          <a:xfrm>
            <a:off x="9803230" y="2224191"/>
            <a:ext cx="895873" cy="415498"/>
          </a:xfrm>
          <a:prstGeom prst="rect">
            <a:avLst/>
          </a:prstGeom>
          <a:noFill/>
        </p:spPr>
        <p:txBody>
          <a:bodyPr wrap="square" rtlCol="0">
            <a:spAutoFit/>
          </a:bodyPr>
          <a:lstStyle/>
          <a:p>
            <a:pPr algn="ctr"/>
            <a:r>
              <a:rPr lang="en-US" sz="1050" dirty="0" smtClean="0"/>
              <a:t>Gasoline exhaust</a:t>
            </a:r>
            <a:endParaRPr lang="en-US" sz="1050" dirty="0"/>
          </a:p>
        </p:txBody>
      </p:sp>
      <p:sp>
        <p:nvSpPr>
          <p:cNvPr id="37" name="TextBox 36"/>
          <p:cNvSpPr txBox="1"/>
          <p:nvPr/>
        </p:nvSpPr>
        <p:spPr>
          <a:xfrm>
            <a:off x="10912647" y="3271698"/>
            <a:ext cx="895873" cy="415498"/>
          </a:xfrm>
          <a:prstGeom prst="rect">
            <a:avLst/>
          </a:prstGeom>
          <a:noFill/>
        </p:spPr>
        <p:txBody>
          <a:bodyPr wrap="square" rtlCol="0">
            <a:spAutoFit/>
          </a:bodyPr>
          <a:lstStyle/>
          <a:p>
            <a:pPr algn="ctr"/>
            <a:r>
              <a:rPr lang="en-US" sz="1050" b="1" dirty="0" smtClean="0">
                <a:solidFill>
                  <a:srgbClr val="CC0000"/>
                </a:solidFill>
              </a:rPr>
              <a:t>Gasoline exhaust</a:t>
            </a:r>
            <a:endParaRPr lang="en-US" sz="1050" b="1" dirty="0">
              <a:solidFill>
                <a:srgbClr val="CC0000"/>
              </a:solidFill>
            </a:endParaRPr>
          </a:p>
        </p:txBody>
      </p:sp>
      <p:sp>
        <p:nvSpPr>
          <p:cNvPr id="38" name="TextBox 37"/>
          <p:cNvSpPr txBox="1"/>
          <p:nvPr/>
        </p:nvSpPr>
        <p:spPr>
          <a:xfrm>
            <a:off x="3348365" y="1082840"/>
            <a:ext cx="5179835" cy="1908215"/>
          </a:xfrm>
          <a:prstGeom prst="rect">
            <a:avLst/>
          </a:prstGeom>
          <a:noFill/>
        </p:spPr>
        <p:txBody>
          <a:bodyPr wrap="square" rtlCol="0">
            <a:spAutoFit/>
          </a:bodyPr>
          <a:lstStyle/>
          <a:p>
            <a:pPr marL="120650"/>
            <a:r>
              <a:rPr lang="en-US" dirty="0" smtClean="0">
                <a:solidFill>
                  <a:schemeClr val="accent6">
                    <a:lumMod val="50000"/>
                  </a:schemeClr>
                </a:solidFill>
                <a:latin typeface="Franklin Gothic Medium" panose="020B0603020102020204" pitchFamily="34" charset="0"/>
              </a:rPr>
              <a:t>Road-side measurements of VOCs</a:t>
            </a: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NOAA </a:t>
            </a:r>
            <a:r>
              <a:rPr lang="en-US" sz="1400" dirty="0">
                <a:solidFill>
                  <a:schemeClr val="accent6">
                    <a:lumMod val="75000"/>
                  </a:schemeClr>
                </a:solidFill>
                <a:latin typeface="Franklin Gothic Medium" panose="020B0603020102020204" pitchFamily="34" charset="0"/>
              </a:rPr>
              <a:t>mobile </a:t>
            </a:r>
            <a:r>
              <a:rPr lang="en-US" sz="1400" dirty="0" smtClean="0">
                <a:solidFill>
                  <a:schemeClr val="accent6">
                    <a:lumMod val="75000"/>
                  </a:schemeClr>
                </a:solidFill>
                <a:latin typeface="Franklin Gothic Medium" panose="020B0603020102020204" pitchFamily="34" charset="0"/>
              </a:rPr>
              <a:t>laboratory parked next </a:t>
            </a:r>
            <a:r>
              <a:rPr lang="en-US" sz="1400" dirty="0">
                <a:solidFill>
                  <a:schemeClr val="accent6">
                    <a:lumMod val="75000"/>
                  </a:schemeClr>
                </a:solidFill>
                <a:latin typeface="Franklin Gothic Medium" panose="020B0603020102020204" pitchFamily="34" charset="0"/>
              </a:rPr>
              <a:t>to I-25 </a:t>
            </a:r>
            <a:r>
              <a:rPr lang="en-US" sz="1400" dirty="0" smtClean="0">
                <a:solidFill>
                  <a:schemeClr val="accent6">
                    <a:lumMod val="75000"/>
                  </a:schemeClr>
                </a:solidFill>
                <a:latin typeface="Franklin Gothic Medium" panose="020B0603020102020204" pitchFamily="34" charset="0"/>
              </a:rPr>
              <a:t>off-ramp      near 6</a:t>
            </a:r>
            <a:r>
              <a:rPr lang="en-US" sz="1400" baseline="30000" dirty="0" smtClean="0">
                <a:solidFill>
                  <a:schemeClr val="accent6">
                    <a:lumMod val="75000"/>
                  </a:schemeClr>
                </a:solidFill>
                <a:latin typeface="Franklin Gothic Medium" panose="020B0603020102020204" pitchFamily="34" charset="0"/>
              </a:rPr>
              <a:t>th</a:t>
            </a:r>
            <a:r>
              <a:rPr lang="en-US" sz="1400" dirty="0" smtClean="0">
                <a:solidFill>
                  <a:schemeClr val="accent6">
                    <a:lumMod val="75000"/>
                  </a:schemeClr>
                </a:solidFill>
                <a:latin typeface="Franklin Gothic Medium" panose="020B0603020102020204" pitchFamily="34" charset="0"/>
              </a:rPr>
              <a:t> Ave. in Denver</a:t>
            </a:r>
            <a:endParaRPr lang="en-US" sz="1400" dirty="0">
              <a:solidFill>
                <a:schemeClr val="accent6">
                  <a:lumMod val="75000"/>
                </a:schemeClr>
              </a:solidFill>
              <a:latin typeface="Franklin Gothic Medium" panose="020B0603020102020204" pitchFamily="34" charset="0"/>
            </a:endParaRP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Snapshot </a:t>
            </a:r>
            <a:r>
              <a:rPr lang="en-US" sz="1400" dirty="0">
                <a:solidFill>
                  <a:schemeClr val="accent6">
                    <a:lumMod val="75000"/>
                  </a:schemeClr>
                </a:solidFill>
                <a:latin typeface="Franklin Gothic Medium" panose="020B0603020102020204" pitchFamily="34" charset="0"/>
              </a:rPr>
              <a:t>of actual vehicle fleet, real-world operating </a:t>
            </a:r>
            <a:r>
              <a:rPr lang="en-US" sz="1400" dirty="0" smtClean="0">
                <a:solidFill>
                  <a:schemeClr val="accent6">
                    <a:lumMod val="75000"/>
                  </a:schemeClr>
                </a:solidFill>
                <a:latin typeface="Franklin Gothic Medium" panose="020B0603020102020204" pitchFamily="34" charset="0"/>
              </a:rPr>
              <a:t>conditions [Bishop </a:t>
            </a:r>
            <a:r>
              <a:rPr lang="en-US" sz="1400" dirty="0">
                <a:solidFill>
                  <a:schemeClr val="accent6">
                    <a:lumMod val="75000"/>
                  </a:schemeClr>
                </a:solidFill>
                <a:latin typeface="Franklin Gothic Medium" panose="020B0603020102020204" pitchFamily="34" charset="0"/>
              </a:rPr>
              <a:t>&amp; Stedman, EST (2008</a:t>
            </a:r>
            <a:r>
              <a:rPr lang="en-US" sz="1400" dirty="0" smtClean="0">
                <a:solidFill>
                  <a:schemeClr val="accent6">
                    <a:lumMod val="75000"/>
                  </a:schemeClr>
                </a:solidFill>
                <a:latin typeface="Franklin Gothic Medium" panose="020B0603020102020204" pitchFamily="34" charset="0"/>
              </a:rPr>
              <a:t>)]</a:t>
            </a:r>
          </a:p>
          <a:p>
            <a:pPr marL="404813" indent="-171450">
              <a:buFont typeface="Arial" panose="020B0604020202020204" pitchFamily="34" charset="0"/>
              <a:buChar char="•"/>
            </a:pPr>
            <a:r>
              <a:rPr lang="en-US" sz="1400" dirty="0" smtClean="0">
                <a:solidFill>
                  <a:schemeClr val="accent6">
                    <a:lumMod val="75000"/>
                  </a:schemeClr>
                </a:solidFill>
                <a:latin typeface="Franklin Gothic Medium" panose="020B0603020102020204" pitchFamily="34" charset="0"/>
              </a:rPr>
              <a:t>Ongoing measurements:  June 2016 and July 2017</a:t>
            </a:r>
          </a:p>
          <a:p>
            <a:pPr marL="120650"/>
            <a:r>
              <a:rPr lang="en-US" sz="1000" dirty="0">
                <a:solidFill>
                  <a:schemeClr val="bg1">
                    <a:lumMod val="65000"/>
                    <a:lumOff val="35000"/>
                  </a:schemeClr>
                </a:solidFill>
                <a:latin typeface="Franklin Gothic Medium" panose="020B0603020102020204" pitchFamily="34" charset="0"/>
              </a:rPr>
              <a:t> </a:t>
            </a:r>
            <a:r>
              <a:rPr lang="en-US" sz="1000" dirty="0" smtClean="0">
                <a:solidFill>
                  <a:schemeClr val="bg1">
                    <a:lumMod val="65000"/>
                    <a:lumOff val="35000"/>
                  </a:schemeClr>
                </a:solidFill>
                <a:latin typeface="Franklin Gothic Medium" panose="020B0603020102020204" pitchFamily="34" charset="0"/>
              </a:rPr>
              <a:t>   </a:t>
            </a:r>
          </a:p>
          <a:p>
            <a:pPr marL="120650"/>
            <a:r>
              <a:rPr lang="en-US" sz="1600" dirty="0" smtClean="0">
                <a:solidFill>
                  <a:srgbClr val="FF0000"/>
                </a:solidFill>
                <a:latin typeface="Franklin Gothic Medium" panose="020B0603020102020204" pitchFamily="34" charset="0"/>
              </a:rPr>
              <a:t>Koss et al. (2017) </a:t>
            </a:r>
            <a:r>
              <a:rPr lang="en-US" sz="1600" i="1" dirty="0" smtClean="0">
                <a:solidFill>
                  <a:srgbClr val="FF0000"/>
                </a:solidFill>
                <a:latin typeface="Franklin Gothic Medium" panose="020B0603020102020204" pitchFamily="34" charset="0"/>
              </a:rPr>
              <a:t>in preparation</a:t>
            </a:r>
            <a:endParaRPr lang="en-US" sz="1600" i="1" dirty="0">
              <a:solidFill>
                <a:srgbClr val="FF0000"/>
              </a:solidFill>
              <a:latin typeface="Franklin Gothic Medium" panose="020B0603020102020204" pitchFamily="34" charset="0"/>
            </a:endParaRPr>
          </a:p>
        </p:txBody>
      </p:sp>
      <p:sp>
        <p:nvSpPr>
          <p:cNvPr id="39" name="TextBox 38"/>
          <p:cNvSpPr txBox="1"/>
          <p:nvPr/>
        </p:nvSpPr>
        <p:spPr>
          <a:xfrm>
            <a:off x="5524807" y="2910962"/>
            <a:ext cx="2920991" cy="307777"/>
          </a:xfrm>
          <a:prstGeom prst="rect">
            <a:avLst/>
          </a:prstGeom>
          <a:solidFill>
            <a:schemeClr val="tx1"/>
          </a:solidFill>
          <a:effectLst>
            <a:softEdge rad="127000"/>
          </a:effectLst>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smtClean="0">
                <a:ln>
                  <a:noFill/>
                </a:ln>
                <a:solidFill>
                  <a:schemeClr val="bg1">
                    <a:lumMod val="65000"/>
                    <a:lumOff val="35000"/>
                  </a:schemeClr>
                </a:solidFill>
                <a:effectLst/>
                <a:uLnTx/>
                <a:uFillTx/>
                <a:latin typeface="Calibri" panose="020F0502020204030204"/>
              </a:rPr>
              <a:t>NOAA NO</a:t>
            </a:r>
            <a:r>
              <a:rPr kumimoji="0" lang="en-US" sz="1400" b="1" i="0" u="none" strike="noStrike" kern="0" cap="none" spc="0" normalizeH="0" baseline="30000" noProof="0" dirty="0" smtClean="0">
                <a:ln>
                  <a:noFill/>
                </a:ln>
                <a:solidFill>
                  <a:schemeClr val="bg1">
                    <a:lumMod val="65000"/>
                    <a:lumOff val="35000"/>
                  </a:schemeClr>
                </a:solidFill>
                <a:effectLst/>
                <a:uLnTx/>
                <a:uFillTx/>
                <a:latin typeface="Calibri" panose="020F0502020204030204"/>
              </a:rPr>
              <a:t>+</a:t>
            </a:r>
            <a:r>
              <a:rPr kumimoji="0" lang="en-US" sz="1400" b="1" i="0" u="none" strike="noStrike" kern="0" cap="none" spc="0" normalizeH="0" baseline="0" noProof="0" dirty="0" smtClean="0">
                <a:ln>
                  <a:noFill/>
                </a:ln>
                <a:solidFill>
                  <a:schemeClr val="bg1">
                    <a:lumMod val="65000"/>
                    <a:lumOff val="35000"/>
                  </a:schemeClr>
                </a:solidFill>
                <a:effectLst/>
                <a:uLnTx/>
                <a:uFillTx/>
                <a:latin typeface="Calibri" panose="020F0502020204030204"/>
              </a:rPr>
              <a:t>-TOF-CIMS measurements</a:t>
            </a:r>
          </a:p>
        </p:txBody>
      </p:sp>
    </p:spTree>
    <p:extLst>
      <p:ext uri="{BB962C8B-B14F-4D97-AF65-F5344CB8AC3E}">
        <p14:creationId xmlns:p14="http://schemas.microsoft.com/office/powerpoint/2010/main" val="1563378330"/>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88944"/>
            <a:ext cx="12191999" cy="5869056"/>
          </a:xfrm>
          <a:prstGeom prst="rect">
            <a:avLst/>
          </a:prstGeom>
          <a:solidFill>
            <a:sysClr val="window" lastClr="FFFFFF"/>
          </a:solidFill>
          <a:ln w="1905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prstClr val="white"/>
              </a:solidFill>
              <a:effectLst/>
              <a:uLnTx/>
              <a:uFillTx/>
              <a:latin typeface="Franklin Gothic Medium"/>
              <a:ea typeface="+mn-ea"/>
              <a:cs typeface="+mn-cs"/>
            </a:endParaRPr>
          </a:p>
        </p:txBody>
      </p:sp>
      <p:sp>
        <p:nvSpPr>
          <p:cNvPr id="3" name="TextBox 2"/>
          <p:cNvSpPr txBox="1"/>
          <p:nvPr/>
        </p:nvSpPr>
        <p:spPr>
          <a:xfrm>
            <a:off x="217967" y="163982"/>
            <a:ext cx="11440633" cy="707886"/>
          </a:xfrm>
          <a:prstGeom prst="rect">
            <a:avLst/>
          </a:prstGeom>
          <a:noFill/>
          <a:effectLst/>
        </p:spPr>
        <p:txBody>
          <a:bodyPr wrap="square" rtlCol="0" anchor="ctr">
            <a:spAutoFit/>
          </a:bodyPr>
          <a:lstStyle/>
          <a:p>
            <a:pPr marL="685800" indent="-457200">
              <a:spcAft>
                <a:spcPts val="300"/>
              </a:spcAft>
              <a:buFont typeface="+mj-lt"/>
              <a:buAutoNum type="arabicParenR" startAt="3"/>
            </a:pPr>
            <a:r>
              <a:rPr lang="en-US" sz="2000" u="sng"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Ground-based measurements</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are used to characterize oil and natural gas emission sources,  investigate seasonal changes in emissions and OH reactivity – a proxy for potential O</a:t>
            </a:r>
            <a:r>
              <a:rPr lang="en-US" sz="2000" baseline="-25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3</a:t>
            </a:r>
            <a:r>
              <a:rPr lang="en-US" sz="2000" dirty="0" smtClean="0">
                <a:solidFill>
                  <a:schemeClr val="tx1">
                    <a:lumMod val="85000"/>
                  </a:schemeClr>
                </a:solidFill>
                <a:effectLst>
                  <a:outerShdw blurRad="38100" dist="38100" dir="2700000" algn="tl">
                    <a:srgbClr val="000000">
                      <a:alpha val="43137"/>
                    </a:srgbClr>
                  </a:outerShdw>
                </a:effectLst>
                <a:latin typeface="Franklin Gothic Medium"/>
                <a:cs typeface="Arial" panose="020B0604020202020204" pitchFamily="34" charset="0"/>
              </a:rPr>
              <a:t> formation</a:t>
            </a:r>
            <a:endParaRPr lang="en-US" sz="1600" dirty="0" smtClean="0">
              <a:solidFill>
                <a:schemeClr val="tx1">
                  <a:lumMod val="85000"/>
                </a:schemeClr>
              </a:solidFill>
              <a:latin typeface="Franklin Gothic Medium"/>
              <a:cs typeface="Arial" panose="020B0604020202020204" pitchFamily="34" charset="0"/>
            </a:endParaRPr>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1541383"/>
            <a:ext cx="3251200" cy="2438400"/>
          </a:xfrm>
          <a:prstGeom prst="rect">
            <a:avLst/>
          </a:prstGeom>
          <a:effectLst>
            <a:outerShdw blurRad="50800" dist="38100" dir="2700000" algn="tl" rotWithShape="0">
              <a:prstClr val="black">
                <a:alpha val="40000"/>
              </a:prstClr>
            </a:outerShdw>
          </a:effectLst>
        </p:spPr>
      </p:pic>
      <p:sp>
        <p:nvSpPr>
          <p:cNvPr id="20" name="TextBox 19"/>
          <p:cNvSpPr txBox="1"/>
          <p:nvPr/>
        </p:nvSpPr>
        <p:spPr>
          <a:xfrm>
            <a:off x="850900" y="1103173"/>
            <a:ext cx="2667000" cy="400110"/>
          </a:xfrm>
          <a:prstGeom prst="rect">
            <a:avLst/>
          </a:prstGeom>
          <a:noFill/>
        </p:spPr>
        <p:txBody>
          <a:bodyPr wrap="square" rtlCol="0">
            <a:spAutoFit/>
          </a:bodyPr>
          <a:lstStyle/>
          <a:p>
            <a:r>
              <a:rPr lang="en-US" sz="2000" dirty="0" smtClean="0">
                <a:solidFill>
                  <a:prstClr val="black">
                    <a:lumMod val="65000"/>
                    <a:lumOff val="35000"/>
                  </a:prstClr>
                </a:solidFill>
                <a:latin typeface="Franklin Gothic Medium"/>
                <a:cs typeface="Arial" panose="020B0604020202020204" pitchFamily="34" charset="0"/>
              </a:rPr>
              <a:t>Ground Sites</a:t>
            </a:r>
            <a:endParaRPr lang="en-US" sz="2000" dirty="0">
              <a:solidFill>
                <a:prstClr val="black">
                  <a:lumMod val="65000"/>
                  <a:lumOff val="35000"/>
                </a:prstClr>
              </a:solidFill>
              <a:latin typeface="Franklin Gothic Medium"/>
              <a:cs typeface="Arial" panose="020B0604020202020204" pitchFamily="34" charset="0"/>
            </a:endParaRPr>
          </a:p>
        </p:txBody>
      </p:sp>
      <p:pic>
        <p:nvPicPr>
          <p:cNvPr id="21" name="Pictur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131" y="1103173"/>
            <a:ext cx="467585" cy="419160"/>
          </a:xfrm>
          <a:prstGeom prst="rect">
            <a:avLst/>
          </a:prstGeom>
        </p:spPr>
      </p:pic>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3299" y="1255721"/>
            <a:ext cx="7197701" cy="5335505"/>
          </a:xfrm>
          <a:prstGeom prst="rect">
            <a:avLst/>
          </a:prstGeom>
        </p:spPr>
      </p:pic>
      <p:sp>
        <p:nvSpPr>
          <p:cNvPr id="23" name="TextBox 22"/>
          <p:cNvSpPr txBox="1"/>
          <p:nvPr/>
        </p:nvSpPr>
        <p:spPr>
          <a:xfrm>
            <a:off x="5591651" y="4360188"/>
            <a:ext cx="1202141" cy="369332"/>
          </a:xfrm>
          <a:prstGeom prst="rect">
            <a:avLst/>
          </a:prstGeom>
          <a:solidFill>
            <a:schemeClr val="tx1">
              <a:lumMod val="95000"/>
              <a:alpha val="50000"/>
            </a:schemeClr>
          </a:solidFill>
        </p:spPr>
        <p:txBody>
          <a:bodyPr wrap="square" rtlCol="0">
            <a:spAutoFit/>
          </a:bodyPr>
          <a:lstStyle/>
          <a:p>
            <a:pPr algn="ctr"/>
            <a:r>
              <a:rPr lang="en-US" b="1" dirty="0" smtClean="0">
                <a:solidFill>
                  <a:prstClr val="black"/>
                </a:solidFill>
                <a:latin typeface="Arial" panose="020B0604020202020204" pitchFamily="34" charset="0"/>
                <a:cs typeface="Arial" panose="020B0604020202020204" pitchFamily="34" charset="0"/>
              </a:rPr>
              <a:t>DENVER</a:t>
            </a:r>
            <a:endParaRPr lang="en-US" b="1" dirty="0">
              <a:solidFill>
                <a:prstClr val="black"/>
              </a:solidFill>
              <a:latin typeface="Arial" panose="020B0604020202020204" pitchFamily="34" charset="0"/>
              <a:cs typeface="Arial" panose="020B0604020202020204" pitchFamily="34" charset="0"/>
            </a:endParaRPr>
          </a:p>
        </p:txBody>
      </p:sp>
      <p:sp>
        <p:nvSpPr>
          <p:cNvPr id="24" name="TextBox 23"/>
          <p:cNvSpPr txBox="1"/>
          <p:nvPr/>
        </p:nvSpPr>
        <p:spPr>
          <a:xfrm>
            <a:off x="5268259" y="3558716"/>
            <a:ext cx="772805" cy="261610"/>
          </a:xfrm>
          <a:prstGeom prst="rect">
            <a:avLst/>
          </a:prstGeom>
          <a:solidFill>
            <a:schemeClr val="tx1">
              <a:lumMod val="95000"/>
              <a:alpha val="50000"/>
            </a:schemeClr>
          </a:solidFill>
        </p:spPr>
        <p:txBody>
          <a:bodyPr wrap="square"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Boulder</a:t>
            </a:r>
            <a:endParaRPr lang="en-US" sz="1100" b="1" dirty="0">
              <a:solidFill>
                <a:prstClr val="black"/>
              </a:solidFill>
              <a:latin typeface="Arial" panose="020B0604020202020204" pitchFamily="34" charset="0"/>
              <a:cs typeface="Arial" panose="020B0604020202020204" pitchFamily="34" charset="0"/>
            </a:endParaRPr>
          </a:p>
        </p:txBody>
      </p:sp>
      <p:sp>
        <p:nvSpPr>
          <p:cNvPr id="25" name="TextBox 24"/>
          <p:cNvSpPr txBox="1"/>
          <p:nvPr/>
        </p:nvSpPr>
        <p:spPr>
          <a:xfrm>
            <a:off x="9464086" y="4453916"/>
            <a:ext cx="2346914" cy="430887"/>
          </a:xfrm>
          <a:prstGeom prst="rect">
            <a:avLst/>
          </a:prstGeom>
          <a:solidFill>
            <a:srgbClr val="FFFFFF">
              <a:alpha val="50196"/>
            </a:srgbClr>
          </a:solidFill>
        </p:spPr>
        <p:txBody>
          <a:bodyPr wrap="square" rtlCol="0">
            <a:spAutoFit/>
          </a:bodyPr>
          <a:lstStyle/>
          <a:p>
            <a:r>
              <a:rPr lang="en-US" sz="1100" b="1" dirty="0" smtClean="0">
                <a:solidFill>
                  <a:prstClr val="black"/>
                </a:solidFill>
                <a:latin typeface="Arial" panose="020B0604020202020204" pitchFamily="34" charset="0"/>
                <a:cs typeface="Arial" panose="020B0604020202020204" pitchFamily="34" charset="0"/>
              </a:rPr>
              <a:t>Methane and VOC Sources in Denver Front Range, Colorado:</a:t>
            </a:r>
            <a:endParaRPr lang="en-US" sz="1100" b="1" dirty="0">
              <a:solidFill>
                <a:prstClr val="black"/>
              </a:solidFill>
              <a:latin typeface="Arial" panose="020B0604020202020204" pitchFamily="34" charset="0"/>
              <a:cs typeface="Arial" panose="020B0604020202020204" pitchFamily="34" charset="0"/>
            </a:endParaRPr>
          </a:p>
        </p:txBody>
      </p:sp>
      <p:sp>
        <p:nvSpPr>
          <p:cNvPr id="26" name="5-Point Star 25"/>
          <p:cNvSpPr/>
          <p:nvPr/>
        </p:nvSpPr>
        <p:spPr>
          <a:xfrm>
            <a:off x="5947314" y="3899449"/>
            <a:ext cx="228600" cy="211812"/>
          </a:xfrm>
          <a:prstGeom prst="star5">
            <a:avLst/>
          </a:prstGeom>
          <a:solidFill>
            <a:srgbClr val="FF99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27" name="5-Point Star 26"/>
          <p:cNvSpPr/>
          <p:nvPr/>
        </p:nvSpPr>
        <p:spPr>
          <a:xfrm>
            <a:off x="5604888" y="3818109"/>
            <a:ext cx="228600" cy="211812"/>
          </a:xfrm>
          <a:prstGeom prst="star5">
            <a:avLst/>
          </a:prstGeom>
          <a:solidFill>
            <a:srgbClr val="FF99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28" name="5-Point Star 27"/>
          <p:cNvSpPr/>
          <p:nvPr/>
        </p:nvSpPr>
        <p:spPr>
          <a:xfrm>
            <a:off x="6156252" y="2622395"/>
            <a:ext cx="228600" cy="211812"/>
          </a:xfrm>
          <a:prstGeom prst="star5">
            <a:avLst/>
          </a:prstGeom>
          <a:solidFill>
            <a:srgbClr val="FF99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29" name="5-Point Star 28"/>
          <p:cNvSpPr/>
          <p:nvPr/>
        </p:nvSpPr>
        <p:spPr>
          <a:xfrm>
            <a:off x="5562600" y="5577435"/>
            <a:ext cx="228600" cy="211812"/>
          </a:xfrm>
          <a:prstGeom prst="star5">
            <a:avLst/>
          </a:prstGeom>
          <a:solidFill>
            <a:srgbClr val="FF99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30" name="TextBox 29"/>
          <p:cNvSpPr txBox="1"/>
          <p:nvPr/>
        </p:nvSpPr>
        <p:spPr>
          <a:xfrm>
            <a:off x="5867400" y="5553371"/>
            <a:ext cx="3048000" cy="307777"/>
          </a:xfrm>
          <a:prstGeom prst="rect">
            <a:avLst/>
          </a:prstGeom>
          <a:solidFill>
            <a:srgbClr val="FFFFFF">
              <a:alpha val="50196"/>
            </a:srgbClr>
          </a:solidFill>
        </p:spPr>
        <p:txBody>
          <a:bodyPr wrap="square" rtlCol="0">
            <a:spAutoFit/>
          </a:bodyPr>
          <a:lstStyle/>
          <a:p>
            <a:r>
              <a:rPr lang="en-US" sz="1400" b="1" dirty="0" smtClean="0">
                <a:solidFill>
                  <a:prstClr val="black"/>
                </a:solidFill>
                <a:latin typeface="Arial" panose="020B0604020202020204" pitchFamily="34" charset="0"/>
                <a:cs typeface="Arial" panose="020B0604020202020204" pitchFamily="34" charset="0"/>
              </a:rPr>
              <a:t>NOAA CSD measurements sites</a:t>
            </a:r>
            <a:endParaRPr lang="en-US" sz="1400" b="1" dirty="0">
              <a:solidFill>
                <a:prstClr val="black"/>
              </a:solidFill>
              <a:latin typeface="Arial" panose="020B0604020202020204" pitchFamily="34" charset="0"/>
              <a:cs typeface="Arial" panose="020B0604020202020204" pitchFamily="34" charset="0"/>
            </a:endParaRPr>
          </a:p>
        </p:txBody>
      </p:sp>
      <p:sp>
        <p:nvSpPr>
          <p:cNvPr id="31" name="Rectangle 30"/>
          <p:cNvSpPr/>
          <p:nvPr/>
        </p:nvSpPr>
        <p:spPr>
          <a:xfrm>
            <a:off x="5486400" y="5488654"/>
            <a:ext cx="3276600" cy="391544"/>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2" name="5-Point Star 31"/>
          <p:cNvSpPr/>
          <p:nvPr/>
        </p:nvSpPr>
        <p:spPr>
          <a:xfrm>
            <a:off x="559880" y="1053352"/>
            <a:ext cx="228600" cy="211812"/>
          </a:xfrm>
          <a:prstGeom prst="star5">
            <a:avLst/>
          </a:prstGeom>
          <a:solidFill>
            <a:srgbClr val="FF9900"/>
          </a:solidFill>
          <a:ln w="28575">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C000"/>
              </a:solidFill>
              <a:latin typeface="Arial" panose="020B0604020202020204" pitchFamily="34" charset="0"/>
              <a:cs typeface="Arial" panose="020B0604020202020204" pitchFamily="34" charset="0"/>
            </a:endParaRPr>
          </a:p>
        </p:txBody>
      </p:sp>
      <p:sp>
        <p:nvSpPr>
          <p:cNvPr id="7" name="Rectangle 6"/>
          <p:cNvSpPr/>
          <p:nvPr/>
        </p:nvSpPr>
        <p:spPr>
          <a:xfrm>
            <a:off x="383458" y="4239176"/>
            <a:ext cx="4036142" cy="2177519"/>
          </a:xfrm>
          <a:prstGeom prst="rect">
            <a:avLst/>
          </a:prstGeom>
        </p:spPr>
        <p:txBody>
          <a:bodyPr wrap="square">
            <a:spAutoFit/>
          </a:bodyPr>
          <a:lstStyle/>
          <a:p>
            <a:pPr>
              <a:spcAft>
                <a:spcPts val="300"/>
              </a:spcAft>
            </a:pPr>
            <a:r>
              <a:rPr lang="en-US" sz="1600" dirty="0" smtClean="0">
                <a:solidFill>
                  <a:srgbClr val="CEDBE6">
                    <a:lumMod val="25000"/>
                  </a:srgbClr>
                </a:solidFill>
                <a:latin typeface="Arial" panose="020B0604020202020204" pitchFamily="34" charset="0"/>
                <a:cs typeface="Arial" panose="020B0604020202020204" pitchFamily="34" charset="0"/>
              </a:rPr>
              <a:t>Distinguish primary emissions </a:t>
            </a:r>
            <a:r>
              <a:rPr lang="en-US" sz="1600" dirty="0">
                <a:solidFill>
                  <a:srgbClr val="CEDBE6">
                    <a:lumMod val="25000"/>
                  </a:srgbClr>
                </a:solidFill>
                <a:latin typeface="Arial" panose="020B0604020202020204" pitchFamily="34" charset="0"/>
                <a:cs typeface="Arial" panose="020B0604020202020204" pitchFamily="34" charset="0"/>
              </a:rPr>
              <a:t>from oil and natural gas sources in regions with complex mixtures of </a:t>
            </a:r>
            <a:r>
              <a:rPr lang="en-US" sz="1600" dirty="0" smtClean="0">
                <a:solidFill>
                  <a:srgbClr val="CEDBE6">
                    <a:lumMod val="25000"/>
                  </a:srgbClr>
                </a:solidFill>
                <a:latin typeface="Arial" panose="020B0604020202020204" pitchFamily="34" charset="0"/>
                <a:cs typeface="Arial" panose="020B0604020202020204" pitchFamily="34" charset="0"/>
              </a:rPr>
              <a:t>sources</a:t>
            </a:r>
          </a:p>
          <a:p>
            <a:pPr>
              <a:spcAft>
                <a:spcPts val="300"/>
              </a:spcAft>
            </a:pPr>
            <a:endParaRPr lang="en-US" sz="1600" dirty="0" smtClean="0">
              <a:solidFill>
                <a:srgbClr val="CEDBE6">
                  <a:lumMod val="25000"/>
                </a:srgbClr>
              </a:solidFill>
              <a:latin typeface="Arial" panose="020B0604020202020204" pitchFamily="34" charset="0"/>
              <a:cs typeface="Arial" panose="020B0604020202020204" pitchFamily="34" charset="0"/>
            </a:endParaRPr>
          </a:p>
          <a:p>
            <a:pPr>
              <a:spcAft>
                <a:spcPts val="300"/>
              </a:spcAft>
            </a:pPr>
            <a:r>
              <a:rPr lang="en-US" sz="1600" dirty="0" smtClean="0">
                <a:solidFill>
                  <a:srgbClr val="CEDBE6">
                    <a:lumMod val="25000"/>
                  </a:srgbClr>
                </a:solidFill>
                <a:latin typeface="Arial" panose="020B0604020202020204" pitchFamily="34" charset="0"/>
                <a:cs typeface="Arial" panose="020B0604020202020204" pitchFamily="34" charset="0"/>
              </a:rPr>
              <a:t>Investigate seasonal differences of oil and natural gas emissions and secondary formation of oxygenated VOCs (OVOCs)</a:t>
            </a:r>
            <a:endParaRPr lang="en-US" sz="1600" dirty="0">
              <a:solidFill>
                <a:srgbClr val="CEDBE6">
                  <a:lumMod val="25000"/>
                </a:srgbClr>
              </a:solidFill>
              <a:latin typeface="Arial" panose="020B0604020202020204" pitchFamily="34" charset="0"/>
              <a:cs typeface="Arial" panose="020B0604020202020204" pitchFamily="34" charset="0"/>
            </a:endParaRPr>
          </a:p>
          <a:p>
            <a:pPr>
              <a:spcAft>
                <a:spcPts val="300"/>
              </a:spcAft>
            </a:pPr>
            <a:endParaRPr lang="en-US" sz="1600" dirty="0">
              <a:solidFill>
                <a:srgbClr val="CEDBE6">
                  <a:lumMod val="25000"/>
                </a:srgbClr>
              </a:solidFill>
              <a:latin typeface="Arial" panose="020B0604020202020204" pitchFamily="34" charset="0"/>
              <a:cs typeface="Arial" panose="020B0604020202020204" pitchFamily="34" charset="0"/>
            </a:endParaRPr>
          </a:p>
        </p:txBody>
      </p:sp>
      <p:sp>
        <p:nvSpPr>
          <p:cNvPr id="33" name="TextBox 32"/>
          <p:cNvSpPr txBox="1"/>
          <p:nvPr/>
        </p:nvSpPr>
        <p:spPr>
          <a:xfrm>
            <a:off x="437927" y="6440801"/>
            <a:ext cx="5662083" cy="307777"/>
          </a:xfrm>
          <a:prstGeom prst="rect">
            <a:avLst/>
          </a:prstGeom>
          <a:noFill/>
        </p:spPr>
        <p:txBody>
          <a:bodyPr wrap="square" rtlCol="0">
            <a:spAutoFit/>
          </a:bodyPr>
          <a:lstStyle/>
          <a:p>
            <a:r>
              <a:rPr lang="en-US" sz="1400" dirty="0" smtClean="0">
                <a:solidFill>
                  <a:prstClr val="white">
                    <a:lumMod val="50000"/>
                  </a:prstClr>
                </a:solidFill>
                <a:latin typeface="Arial" panose="020B0604020202020204" pitchFamily="34" charset="0"/>
                <a:cs typeface="Arial" panose="020B0604020202020204" pitchFamily="34" charset="0"/>
              </a:rPr>
              <a:t>Figure courtesy of:  J. Peischl and K. Aikin (CIRES/NOAA </a:t>
            </a:r>
            <a:r>
              <a:rPr lang="en-US" sz="1400" dirty="0">
                <a:solidFill>
                  <a:prstClr val="white">
                    <a:lumMod val="50000"/>
                  </a:prstClr>
                </a:solidFill>
                <a:latin typeface="Arial" panose="020B0604020202020204" pitchFamily="34" charset="0"/>
                <a:cs typeface="Arial" panose="020B0604020202020204" pitchFamily="34" charset="0"/>
              </a:rPr>
              <a:t>CSD)</a:t>
            </a:r>
          </a:p>
        </p:txBody>
      </p:sp>
      <p:sp>
        <p:nvSpPr>
          <p:cNvPr id="34" name="TextBox 33"/>
          <p:cNvSpPr txBox="1"/>
          <p:nvPr/>
        </p:nvSpPr>
        <p:spPr>
          <a:xfrm>
            <a:off x="5334000" y="1863261"/>
            <a:ext cx="3380031" cy="335756"/>
          </a:xfrm>
          <a:prstGeom prst="rect">
            <a:avLst/>
          </a:prstGeom>
          <a:solidFill>
            <a:srgbClr val="FFFFFF">
              <a:alpha val="50196"/>
            </a:srgbClr>
          </a:solidFill>
        </p:spPr>
        <p:txBody>
          <a:bodyPr wrap="square" rtlCol="0">
            <a:spAutoFit/>
          </a:bodyPr>
          <a:lstStyle/>
          <a:p>
            <a:pPr algn="ctr"/>
            <a:r>
              <a:rPr lang="en-US" sz="1600" b="1" i="1" dirty="0" smtClean="0">
                <a:solidFill>
                  <a:srgbClr val="00B050"/>
                </a:solidFill>
              </a:rPr>
              <a:t>Ozone (O</a:t>
            </a:r>
            <a:r>
              <a:rPr lang="en-US" sz="1600" b="1" i="1" baseline="-25000" dirty="0" smtClean="0">
                <a:solidFill>
                  <a:srgbClr val="00B050"/>
                </a:solidFill>
              </a:rPr>
              <a:t>3</a:t>
            </a:r>
            <a:r>
              <a:rPr lang="en-US" sz="1600" b="1" i="1" dirty="0" smtClean="0">
                <a:solidFill>
                  <a:srgbClr val="00B050"/>
                </a:solidFill>
              </a:rPr>
              <a:t>) non-attainment area</a:t>
            </a:r>
            <a:endParaRPr lang="en-US" sz="1600" b="1" i="1" dirty="0">
              <a:solidFill>
                <a:srgbClr val="00B050"/>
              </a:solidFill>
            </a:endParaRPr>
          </a:p>
        </p:txBody>
      </p:sp>
    </p:spTree>
    <p:extLst>
      <p:ext uri="{BB962C8B-B14F-4D97-AF65-F5344CB8AC3E}">
        <p14:creationId xmlns:p14="http://schemas.microsoft.com/office/powerpoint/2010/main" val="3816596662"/>
      </p:ext>
    </p:extLst>
  </p:cSld>
  <p:clrMapOvr>
    <a:masterClrMapping/>
  </p:clrMapOvr>
  <p:transition spd="med">
    <p:pull dir="r"/>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3_Office Theme">
  <a:themeElements>
    <a:clrScheme name="Custom 1">
      <a:dk1>
        <a:sysClr val="windowText" lastClr="000000"/>
      </a:dk1>
      <a:lt1>
        <a:sysClr val="window" lastClr="FFFFFF"/>
      </a:lt1>
      <a:dk2>
        <a:srgbClr val="44546A"/>
      </a:dk2>
      <a:lt2>
        <a:srgbClr val="E7E6E6"/>
      </a:lt2>
      <a:accent1>
        <a:srgbClr val="FF0000"/>
      </a:accent1>
      <a:accent2>
        <a:srgbClr val="0000FF"/>
      </a:accent2>
      <a:accent3>
        <a:srgbClr val="FFA401"/>
      </a:accent3>
      <a:accent4>
        <a:srgbClr val="000000"/>
      </a:accent4>
      <a:accent5>
        <a:srgbClr val="00B0F0"/>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Elemental">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4.xml><?xml version="1.0" encoding="utf-8"?>
<a:theme xmlns:a="http://schemas.openxmlformats.org/drawingml/2006/main" name="1_Elemental">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5.xml><?xml version="1.0" encoding="utf-8"?>
<a:theme xmlns:a="http://schemas.openxmlformats.org/drawingml/2006/main" name="3_Elemental">
  <a:themeElements>
    <a:clrScheme name="Angles">
      <a:dk1>
        <a:srgbClr val="000000"/>
      </a:dk1>
      <a:lt1>
        <a:srgbClr val="FFFFFF"/>
      </a:lt1>
      <a:dk2>
        <a:srgbClr val="434342"/>
      </a:dk2>
      <a:lt2>
        <a:srgbClr val="CDD7D9"/>
      </a:lt2>
      <a:accent1>
        <a:srgbClr val="797B7E"/>
      </a:accent1>
      <a:accent2>
        <a:srgbClr val="F96A1B"/>
      </a:accent2>
      <a:accent3>
        <a:srgbClr val="08A1D9"/>
      </a:accent3>
      <a:accent4>
        <a:srgbClr val="7C984A"/>
      </a:accent4>
      <a:accent5>
        <a:srgbClr val="C2AD8D"/>
      </a:accent5>
      <a:accent6>
        <a:srgbClr val="506E94"/>
      </a:accent6>
      <a:hlink>
        <a:srgbClr val="5F5F5F"/>
      </a:hlink>
      <a:folHlink>
        <a:srgbClr val="969696"/>
      </a:folHlink>
    </a:clrScheme>
    <a:fontScheme name="Elemental">
      <a:maj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Elemental">
      <a:fillStyleLst>
        <a:solidFill>
          <a:schemeClr val="phClr"/>
        </a:solidFill>
        <a:gradFill rotWithShape="1">
          <a:gsLst>
            <a:gs pos="0">
              <a:schemeClr val="phClr">
                <a:tint val="90000"/>
              </a:schemeClr>
            </a:gs>
            <a:gs pos="48000">
              <a:schemeClr val="phClr">
                <a:tint val="54000"/>
                <a:satMod val="140000"/>
              </a:schemeClr>
            </a:gs>
            <a:gs pos="100000">
              <a:schemeClr val="phClr">
                <a:tint val="24000"/>
                <a:satMod val="260000"/>
              </a:schemeClr>
            </a:gs>
          </a:gsLst>
          <a:lin ang="16200000" scaled="1"/>
        </a:gradFill>
        <a:gradFill rotWithShape="1">
          <a:gsLst>
            <a:gs pos="0">
              <a:schemeClr val="phClr"/>
            </a:gs>
            <a:gs pos="100000">
              <a:schemeClr val="phClr">
                <a:shade val="48000"/>
                <a:satMod val="180000"/>
                <a:lumMod val="94000"/>
              </a:schemeClr>
            </a:gs>
            <a:gs pos="100000">
              <a:schemeClr val="phClr">
                <a:shade val="48000"/>
                <a:satMod val="180000"/>
                <a:lumMod val="94000"/>
              </a:schemeClr>
            </a:gs>
          </a:gsLst>
          <a:lin ang="4140000" scaled="1"/>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63500" dist="12700" dir="5400000" sx="102000" sy="102000" rotWithShape="0">
              <a:srgbClr val="000000">
                <a:alpha val="32000"/>
              </a:srgbClr>
            </a:outerShdw>
          </a:effectLst>
        </a:effectStyle>
        <a:effectStyle>
          <a:effectLst>
            <a:outerShdw blurRad="76200" dist="38100" dir="5400000" rotWithShape="0">
              <a:srgbClr val="000000">
                <a:alpha val="60000"/>
              </a:srgbClr>
            </a:outerShdw>
          </a:effectLst>
          <a:scene3d>
            <a:camera prst="orthographicFront">
              <a:rot lat="0" lon="0" rev="0"/>
            </a:camera>
            <a:lightRig rig="glow" dir="tl">
              <a:rot lat="0" lon="0" rev="19800000"/>
            </a:lightRig>
          </a:scene3d>
          <a:sp3d prstMaterial="metal">
            <a:bevelT w="38100" h="38100"/>
          </a:sp3d>
        </a:effectStyle>
        <a:effectStyle>
          <a:effectLst>
            <a:outerShdw blurRad="114300" dist="114300" dir="5400000" rotWithShape="0">
              <a:srgbClr val="000000">
                <a:alpha val="70000"/>
              </a:srgbClr>
            </a:outerShdw>
          </a:effectLst>
          <a:scene3d>
            <a:camera prst="orthographicFront">
              <a:rot lat="0" lon="0" rev="0"/>
            </a:camera>
            <a:lightRig rig="threePt" dir="t">
              <a:rot lat="0" lon="0" rev="19800000"/>
            </a:lightRig>
          </a:scene3d>
          <a:sp3d prstMaterial="plastic">
            <a:bevelT w="50800" h="50800"/>
          </a:sp3d>
        </a:effectStyle>
      </a:effectStyleLst>
      <a:bgFillStyleLst>
        <a:solidFill>
          <a:schemeClr val="phClr"/>
        </a:solidFill>
        <a:gradFill rotWithShape="1">
          <a:gsLst>
            <a:gs pos="0">
              <a:schemeClr val="phClr">
                <a:tint val="95000"/>
              </a:schemeClr>
            </a:gs>
            <a:gs pos="100000">
              <a:schemeClr val="phClr">
                <a:shade val="40000"/>
                <a:satMod val="180000"/>
              </a:schemeClr>
            </a:gs>
          </a:gsLst>
          <a:lin ang="5400000" scaled="0"/>
        </a:gradFill>
        <a:blipFill>
          <a:blip xmlns:r="http://schemas.openxmlformats.org/officeDocument/2006/relationships" r:embed="rId1">
            <a:duotone>
              <a:schemeClr val="phClr">
                <a:shade val="14000"/>
                <a:satMod val="280000"/>
              </a:schemeClr>
              <a:schemeClr val="phClr">
                <a:tint val="60000"/>
                <a:satMod val="120000"/>
              </a:schemeClr>
            </a:duotone>
          </a:blip>
          <a:stretch/>
        </a:blipFill>
      </a:bgFillStyleLst>
    </a:fmtScheme>
  </a:themeElements>
  <a:objectDefaults/>
  <a:extraClrSchemeLst/>
</a:theme>
</file>

<file path=ppt/theme/theme6.xml><?xml version="1.0" encoding="utf-8"?>
<a:theme xmlns:a="http://schemas.openxmlformats.org/drawingml/2006/main" name="Depth">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Depth">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47428100-C732-4B2E-A30A-5273F581A0F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Grid</Template>
  <TotalTime>18099</TotalTime>
  <Words>3730</Words>
  <Application>Microsoft Office PowerPoint</Application>
  <PresentationFormat>Widescreen</PresentationFormat>
  <Paragraphs>495</Paragraphs>
  <Slides>30</Slides>
  <Notes>25</Notes>
  <HiddenSlides>0</HiddenSlides>
  <MMClips>0</MMClips>
  <ScaleCrop>false</ScaleCrop>
  <HeadingPairs>
    <vt:vector size="6" baseType="variant">
      <vt:variant>
        <vt:lpstr>Fonts Used</vt:lpstr>
      </vt:variant>
      <vt:variant>
        <vt:i4>15</vt:i4>
      </vt:variant>
      <vt:variant>
        <vt:lpstr>Theme</vt:lpstr>
      </vt:variant>
      <vt:variant>
        <vt:i4>6</vt:i4>
      </vt:variant>
      <vt:variant>
        <vt:lpstr>Slide Titles</vt:lpstr>
      </vt:variant>
      <vt:variant>
        <vt:i4>30</vt:i4>
      </vt:variant>
    </vt:vector>
  </HeadingPairs>
  <TitlesOfParts>
    <vt:vector size="51" baseType="lpstr">
      <vt:lpstr>ＭＳ Ｐゴシック</vt:lpstr>
      <vt:lpstr>宋体</vt:lpstr>
      <vt:lpstr>Arial</vt:lpstr>
      <vt:lpstr>Arial Black</vt:lpstr>
      <vt:lpstr>Calibri</vt:lpstr>
      <vt:lpstr>Calibri Light</vt:lpstr>
      <vt:lpstr>Cambria Math</vt:lpstr>
      <vt:lpstr>Corbel</vt:lpstr>
      <vt:lpstr>Courier New</vt:lpstr>
      <vt:lpstr>Franklin Gothic Medium</vt:lpstr>
      <vt:lpstr>Microsoft Sans Serif</vt:lpstr>
      <vt:lpstr>Palatino Linotype</vt:lpstr>
      <vt:lpstr>Times</vt:lpstr>
      <vt:lpstr>Tw Cen MT</vt:lpstr>
      <vt:lpstr>Wingdings</vt:lpstr>
      <vt:lpstr>Office Theme</vt:lpstr>
      <vt:lpstr>3_Office Theme</vt:lpstr>
      <vt:lpstr>Elemental</vt:lpstr>
      <vt:lpstr>1_Elemental</vt:lpstr>
      <vt:lpstr>3_Elemental</vt:lpstr>
      <vt:lpstr>Depth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Jessica Gilman</dc:creator>
  <cp:lastModifiedBy>Jessica Gilman</cp:lastModifiedBy>
  <cp:revision>1858</cp:revision>
  <cp:lastPrinted>2017-05-01T19:48:47Z</cp:lastPrinted>
  <dcterms:created xsi:type="dcterms:W3CDTF">2013-07-07T02:09:02Z</dcterms:created>
  <dcterms:modified xsi:type="dcterms:W3CDTF">2017-05-02T18:40:10Z</dcterms:modified>
</cp:coreProperties>
</file>