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4" r:id="rId3"/>
    <p:sldId id="256" r:id="rId4"/>
    <p:sldId id="257" r:id="rId5"/>
    <p:sldId id="259" r:id="rId6"/>
    <p:sldId id="266" r:id="rId7"/>
    <p:sldId id="267" r:id="rId8"/>
    <p:sldId id="260" r:id="rId9"/>
    <p:sldId id="263" r:id="rId10"/>
    <p:sldId id="268" r:id="rId11"/>
    <p:sldId id="261" r:id="rId12"/>
    <p:sldId id="269" r:id="rId13"/>
    <p:sldId id="262"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abeleira" initials="aa" lastIdx="0" clrIdx="0">
    <p:extLst>
      <p:ext uri="{19B8F6BF-5375-455C-9EA6-DF929625EA0E}">
        <p15:presenceInfo xmlns:p15="http://schemas.microsoft.com/office/powerpoint/2012/main" userId="4346096524e930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70295" autoAdjust="0"/>
  </p:normalViewPr>
  <p:slideViewPr>
    <p:cSldViewPr snapToGrid="0" showGuides="1">
      <p:cViewPr varScale="1">
        <p:scale>
          <a:sx n="51" d="100"/>
          <a:sy n="51" d="100"/>
        </p:scale>
        <p:origin x="1494"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D98DB-09FD-4B8D-8C3F-E1FE866B6C39}" type="datetimeFigureOut">
              <a:rPr lang="en-US" smtClean="0"/>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39AB8-CA88-4718-B1E8-25385DE69342}" type="slidenum">
              <a:rPr lang="en-US" smtClean="0"/>
              <a:t>‹#›</a:t>
            </a:fld>
            <a:endParaRPr lang="en-US"/>
          </a:p>
        </p:txBody>
      </p:sp>
    </p:spTree>
    <p:extLst>
      <p:ext uri="{BB962C8B-B14F-4D97-AF65-F5344CB8AC3E}">
        <p14:creationId xmlns:p14="http://schemas.microsoft.com/office/powerpoint/2010/main" val="5263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presenting work regarding the Weekend-Weekday effect in the Front</a:t>
            </a:r>
            <a:r>
              <a:rPr lang="en-US" baseline="0" dirty="0"/>
              <a:t> range </a:t>
            </a:r>
            <a:r>
              <a:rPr lang="en-US" dirty="0"/>
              <a:t>utilizing EPA and CDPHE ozone</a:t>
            </a:r>
            <a:r>
              <a:rPr lang="en-US" baseline="0" dirty="0"/>
              <a:t> and NO2 monitors, with funding from NOAA. </a:t>
            </a:r>
          </a:p>
          <a:p>
            <a:r>
              <a:rPr lang="en-US" baseline="0" dirty="0"/>
              <a:t>-I’d like to acknowledge the Farmer Group and my adviser Delphine Farmer, and also the FRAPPE science teams and organizers.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a:t>
            </a:fld>
            <a:endParaRPr lang="en-US"/>
          </a:p>
        </p:txBody>
      </p:sp>
    </p:spTree>
    <p:extLst>
      <p:ext uri="{BB962C8B-B14F-4D97-AF65-F5344CB8AC3E}">
        <p14:creationId xmlns:p14="http://schemas.microsoft.com/office/powerpoint/2010/main" val="110451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look at long</a:t>
            </a:r>
            <a:r>
              <a:rPr lang="en-US" baseline="0" dirty="0"/>
              <a:t> term trends through the weekend-weekday analysis </a:t>
            </a:r>
            <a:r>
              <a:rPr lang="en-US" baseline="0" dirty="0" err="1"/>
              <a:t>lense</a:t>
            </a:r>
            <a:r>
              <a:rPr lang="en-US" baseline="0" dirty="0"/>
              <a:t>.</a:t>
            </a:r>
          </a:p>
          <a:p>
            <a:r>
              <a:rPr lang="en-US" baseline="0" dirty="0"/>
              <a:t>-I pulled this data from the busy figure in the previous slide to illustrate the following analysis.</a:t>
            </a:r>
          </a:p>
          <a:p>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10</a:t>
            </a:fld>
            <a:endParaRPr lang="en-US"/>
          </a:p>
        </p:txBody>
      </p:sp>
    </p:spTree>
    <p:extLst>
      <p:ext uri="{BB962C8B-B14F-4D97-AF65-F5344CB8AC3E}">
        <p14:creationId xmlns:p14="http://schemas.microsoft.com/office/powerpoint/2010/main" val="361020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take the difference in Ozone or NO2 for weekdays and weekends and called that delta Ozone or delta</a:t>
            </a:r>
            <a:r>
              <a:rPr lang="en-US" baseline="0" dirty="0"/>
              <a:t> NO2</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11</a:t>
            </a:fld>
            <a:endParaRPr lang="en-US"/>
          </a:p>
        </p:txBody>
      </p:sp>
    </p:spTree>
    <p:extLst>
      <p:ext uri="{BB962C8B-B14F-4D97-AF65-F5344CB8AC3E}">
        <p14:creationId xmlns:p14="http://schemas.microsoft.com/office/powerpoint/2010/main" val="146027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we can then plot for a given year, or as I’ll show in a second,</a:t>
            </a:r>
            <a:r>
              <a:rPr lang="en-US" baseline="0" dirty="0"/>
              <a:t> multiple years</a:t>
            </a:r>
          </a:p>
          <a:p>
            <a:r>
              <a:rPr lang="en-US" dirty="0"/>
              <a:t>-</a:t>
            </a:r>
            <a:r>
              <a:rPr lang="en-US" dirty="0" err="1"/>
              <a:t>Postive</a:t>
            </a:r>
            <a:r>
              <a:rPr lang="en-US" dirty="0"/>
              <a:t> delta values for both</a:t>
            </a:r>
            <a:r>
              <a:rPr lang="en-US" baseline="0" dirty="0"/>
              <a:t> species is indicative of a NOx-saturated regime.</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12</a:t>
            </a:fld>
            <a:endParaRPr lang="en-US"/>
          </a:p>
        </p:txBody>
      </p:sp>
    </p:spTree>
    <p:extLst>
      <p:ext uri="{BB962C8B-B14F-4D97-AF65-F5344CB8AC3E}">
        <p14:creationId xmlns:p14="http://schemas.microsoft.com/office/powerpoint/2010/main" val="73983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figures are time series of delta ozone on top for the six long term ozone sites, and delta no2 on the bottom for CAMP and </a:t>
            </a:r>
            <a:r>
              <a:rPr lang="en-US" baseline="0" dirty="0" err="1"/>
              <a:t>Welby</a:t>
            </a:r>
            <a:r>
              <a:rPr lang="en-US" baseline="0" dirty="0"/>
              <a:t>.</a:t>
            </a:r>
          </a:p>
          <a:p>
            <a:r>
              <a:rPr lang="en-US" baseline="0" dirty="0"/>
              <a:t>-Lets start with ozone. The solid grey line is the average of the 6 sites with the shading representing +/- the 95% confidence interval. </a:t>
            </a:r>
          </a:p>
          <a:p>
            <a:r>
              <a:rPr lang="en-US" baseline="0" dirty="0"/>
              <a:t>-What we see is a general downward trend for most sites towards the zero line, except for the CAMP site. Without NO2 at the other locations it is hard to definitively determine where the other sites sit on the ozone production curve, but delta ozone of the other sites tend to be more similar to </a:t>
            </a:r>
            <a:r>
              <a:rPr lang="en-US" baseline="0" dirty="0" err="1"/>
              <a:t>Welby</a:t>
            </a:r>
            <a:r>
              <a:rPr lang="en-US" baseline="0" dirty="0"/>
              <a:t>, which makes sense since those sites are not likely to have NO2 concentrations similar to or greater than the CAMP site. </a:t>
            </a:r>
          </a:p>
          <a:p>
            <a:r>
              <a:rPr lang="en-US" baseline="0" dirty="0"/>
              <a:t>-Now, the delta NO2 at CAMP is interesting itself since it appears to be converging with the </a:t>
            </a:r>
            <a:r>
              <a:rPr lang="en-US" baseline="0" dirty="0" err="1"/>
              <a:t>Welby</a:t>
            </a:r>
            <a:r>
              <a:rPr lang="en-US" baseline="0" dirty="0"/>
              <a:t> site. I hypothesize that this is due to the reduction of NO2 emissions from light and heavy duty commercial trucking via the implementation of emission control technology on those fleets, thus the impact of the drop off of those trucks on the weekend is less discernible.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13</a:t>
            </a:fld>
            <a:endParaRPr lang="en-US"/>
          </a:p>
        </p:txBody>
      </p:sp>
    </p:spTree>
    <p:extLst>
      <p:ext uri="{BB962C8B-B14F-4D97-AF65-F5344CB8AC3E}">
        <p14:creationId xmlns:p14="http://schemas.microsoft.com/office/powerpoint/2010/main" val="11559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14</a:t>
            </a:fld>
            <a:endParaRPr lang="en-US"/>
          </a:p>
        </p:txBody>
      </p:sp>
    </p:spTree>
    <p:extLst>
      <p:ext uri="{BB962C8B-B14F-4D97-AF65-F5344CB8AC3E}">
        <p14:creationId xmlns:p14="http://schemas.microsoft.com/office/powerpoint/2010/main" val="196535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15</a:t>
            </a:fld>
            <a:endParaRPr lang="en-US"/>
          </a:p>
        </p:txBody>
      </p:sp>
    </p:spTree>
    <p:extLst>
      <p:ext uri="{BB962C8B-B14F-4D97-AF65-F5344CB8AC3E}">
        <p14:creationId xmlns:p14="http://schemas.microsoft.com/office/powerpoint/2010/main" val="377876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question that we are interested in is why is O3 increasing or stagnant at sites across with the Front Range even though NO2 has been decreasing?</a:t>
            </a:r>
          </a:p>
          <a:p>
            <a:endParaRPr lang="en-US" baseline="0" dirty="0"/>
          </a:p>
          <a:p>
            <a:r>
              <a:rPr lang="en-US" baseline="0" dirty="0"/>
              <a:t>-Here are the sites in the Front Range that I have focused on.</a:t>
            </a:r>
          </a:p>
          <a:p>
            <a:r>
              <a:rPr lang="en-US" baseline="0" dirty="0"/>
              <a:t>-When I initially began this investigation I was focused on generating a spatially diverse analysis, and thus left out some of the other Denver sites since there are quite a few, and I focused on the ones with NO2 data also, but I do have results from the </a:t>
            </a:r>
            <a:r>
              <a:rPr lang="en-US" baseline="0" dirty="0" err="1"/>
              <a:t>ther</a:t>
            </a:r>
            <a:r>
              <a:rPr lang="en-US" baseline="0" dirty="0"/>
              <a:t> Denver sites as extra slides. </a:t>
            </a:r>
          </a:p>
          <a:p>
            <a:r>
              <a:rPr lang="en-US" baseline="0" dirty="0"/>
              <a:t>-In the Denver area we have two monitoring sites with long term NO2 and Ozone measurements (CAMP and </a:t>
            </a:r>
            <a:r>
              <a:rPr lang="en-US" baseline="0" dirty="0" err="1"/>
              <a:t>Welby</a:t>
            </a:r>
            <a:r>
              <a:rPr lang="en-US" baseline="0" dirty="0"/>
              <a:t>). The CAMP site definitely has a higher traffic density as it is right in downtown Denver, near the interstate and the stadium, which </a:t>
            </a:r>
            <a:r>
              <a:rPr lang="en-US" baseline="0" dirty="0" err="1"/>
              <a:t>Welby</a:t>
            </a:r>
            <a:r>
              <a:rPr lang="en-US" baseline="0" dirty="0"/>
              <a:t> is slightly north east and abuts the Rocky Mountain Arsenal open space. Other sites of interest are the Rocky Flats site adjacent to the Rocky Flats wildlife refugee outside boulder, and then the Fort Collins and Greeley metro sites. </a:t>
            </a:r>
          </a:p>
        </p:txBody>
      </p:sp>
      <p:sp>
        <p:nvSpPr>
          <p:cNvPr id="4" name="Slide Number Placeholder 3"/>
          <p:cNvSpPr>
            <a:spLocks noGrp="1"/>
          </p:cNvSpPr>
          <p:nvPr>
            <p:ph type="sldNum" sz="quarter" idx="10"/>
          </p:nvPr>
        </p:nvSpPr>
        <p:spPr/>
        <p:txBody>
          <a:bodyPr/>
          <a:lstStyle/>
          <a:p>
            <a:fld id="{01439AB8-CA88-4718-B1E8-25385DE69342}" type="slidenum">
              <a:rPr lang="en-US" smtClean="0"/>
              <a:t>2</a:t>
            </a:fld>
            <a:endParaRPr lang="en-US"/>
          </a:p>
        </p:txBody>
      </p:sp>
    </p:spTree>
    <p:extLst>
      <p:ext uri="{BB962C8B-B14F-4D97-AF65-F5344CB8AC3E}">
        <p14:creationId xmlns:p14="http://schemas.microsoft.com/office/powerpoint/2010/main" val="156724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showing box and whisker plots of for</a:t>
            </a:r>
            <a:r>
              <a:rPr lang="en-US" baseline="0" dirty="0"/>
              <a:t> ozone and NO2 at monitoring sites in the Front Range for the period of 2000-2015 depending on data availability.</a:t>
            </a:r>
          </a:p>
          <a:p>
            <a:r>
              <a:rPr lang="en-US" baseline="0" dirty="0"/>
              <a:t>-Data here is for June 1</a:t>
            </a:r>
            <a:r>
              <a:rPr lang="en-US" baseline="30000" dirty="0"/>
              <a:t>st</a:t>
            </a:r>
            <a:r>
              <a:rPr lang="en-US" baseline="0" dirty="0"/>
              <a:t> to August 31</a:t>
            </a:r>
            <a:r>
              <a:rPr lang="en-US" baseline="30000" dirty="0"/>
              <a:t>st</a:t>
            </a:r>
            <a:r>
              <a:rPr lang="en-US" baseline="0" dirty="0"/>
              <a:t> 10:00am – 4:00pm local, with years excluded that have &lt;50% of the summer time frame data.</a:t>
            </a:r>
          </a:p>
          <a:p>
            <a:r>
              <a:rPr lang="en-US" baseline="0" dirty="0"/>
              <a:t>-We see either potentially increasing or stagnant ozone levels at the 5</a:t>
            </a:r>
            <a:r>
              <a:rPr lang="en-US" baseline="30000" dirty="0"/>
              <a:t>th</a:t>
            </a:r>
            <a:r>
              <a:rPr lang="en-US" baseline="0" dirty="0"/>
              <a:t> to 95</a:t>
            </a:r>
            <a:r>
              <a:rPr lang="en-US" baseline="30000" dirty="0"/>
              <a:t>th</a:t>
            </a:r>
            <a:r>
              <a:rPr lang="en-US" baseline="0" dirty="0"/>
              <a:t> percentiles, while NO2 has been decreasing since at least 2003 in the Denver region. </a:t>
            </a:r>
          </a:p>
          <a:p>
            <a:r>
              <a:rPr lang="en-US" baseline="0" dirty="0"/>
              <a:t>-We can take simple linear regression of the different percentiles versus years.</a:t>
            </a:r>
            <a:endParaRPr lang="en-US" dirty="0"/>
          </a:p>
          <a:p>
            <a:r>
              <a:rPr lang="en-US" dirty="0"/>
              <a:t>-2011 Regional</a:t>
            </a:r>
            <a:r>
              <a:rPr lang="en-US" baseline="0" dirty="0"/>
              <a:t> Haze reduction plan aimed at reducing haze in the front range, and includes NOx reductions.</a:t>
            </a:r>
          </a:p>
          <a:p>
            <a:r>
              <a:rPr lang="en-US" baseline="0" dirty="0"/>
              <a:t>-2014 regulation in Colorado to significantly reduce VOC emissions from ONG sector</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3</a:t>
            </a:fld>
            <a:endParaRPr lang="en-US"/>
          </a:p>
        </p:txBody>
      </p:sp>
    </p:spTree>
    <p:extLst>
      <p:ext uri="{BB962C8B-B14F-4D97-AF65-F5344CB8AC3E}">
        <p14:creationId xmlns:p14="http://schemas.microsoft.com/office/powerpoint/2010/main" val="390228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 have two figures, on the left are the slopes bounded by the 95% CI of the ozone versus year regression for the 6 ozone sites for the 5</a:t>
            </a:r>
            <a:r>
              <a:rPr lang="en-US" baseline="30000" dirty="0"/>
              <a:t>th</a:t>
            </a:r>
            <a:r>
              <a:rPr lang="en-US" baseline="0" dirty="0"/>
              <a:t>, 50</a:t>
            </a:r>
            <a:r>
              <a:rPr lang="en-US" baseline="30000" dirty="0"/>
              <a:t>th</a:t>
            </a:r>
            <a:r>
              <a:rPr lang="en-US" baseline="0" dirty="0"/>
              <a:t>, and 95</a:t>
            </a:r>
            <a:r>
              <a:rPr lang="en-US" baseline="30000" dirty="0"/>
              <a:t>th</a:t>
            </a:r>
            <a:r>
              <a:rPr lang="en-US" baseline="0" dirty="0"/>
              <a:t> percentiles, and the right is the same for the two NO2 sites. </a:t>
            </a:r>
          </a:p>
          <a:p>
            <a:r>
              <a:rPr lang="en-US" baseline="0" dirty="0"/>
              <a:t>-At the CAMP and </a:t>
            </a:r>
            <a:r>
              <a:rPr lang="en-US" baseline="0" dirty="0" err="1"/>
              <a:t>Welby</a:t>
            </a:r>
            <a:r>
              <a:rPr lang="en-US" baseline="0" dirty="0"/>
              <a:t> sites we see statistically significant increases in ozone at all percentiles, but statistically significant NO2 </a:t>
            </a:r>
            <a:r>
              <a:rPr lang="en-US" baseline="0" dirty="0" err="1"/>
              <a:t>decreaseds</a:t>
            </a:r>
            <a:r>
              <a:rPr lang="en-US" baseline="0" dirty="0"/>
              <a:t> at the 95</a:t>
            </a:r>
            <a:r>
              <a:rPr lang="en-US" baseline="30000" dirty="0"/>
              <a:t>th</a:t>
            </a:r>
            <a:r>
              <a:rPr lang="en-US" baseline="0" dirty="0"/>
              <a:t> and 50</a:t>
            </a:r>
            <a:r>
              <a:rPr lang="en-US" baseline="30000" dirty="0"/>
              <a:t>th</a:t>
            </a:r>
            <a:r>
              <a:rPr lang="en-US" baseline="0" dirty="0"/>
              <a:t> percentiles for the camp site. The </a:t>
            </a:r>
            <a:r>
              <a:rPr lang="en-US" baseline="0" dirty="0" err="1"/>
              <a:t>welby</a:t>
            </a:r>
            <a:r>
              <a:rPr lang="en-US" baseline="0" dirty="0"/>
              <a:t> site has a 95</a:t>
            </a:r>
            <a:r>
              <a:rPr lang="en-US" baseline="30000" dirty="0"/>
              <a:t>th</a:t>
            </a:r>
            <a:r>
              <a:rPr lang="en-US" baseline="0" dirty="0"/>
              <a:t> percentile decrease that straddles </a:t>
            </a:r>
            <a:r>
              <a:rPr lang="en-US" baseline="0" dirty="0" err="1"/>
              <a:t>statisfically</a:t>
            </a:r>
            <a:r>
              <a:rPr lang="en-US" baseline="0" dirty="0"/>
              <a:t> </a:t>
            </a:r>
            <a:r>
              <a:rPr lang="en-US" baseline="0" dirty="0" err="1"/>
              <a:t>signicance</a:t>
            </a:r>
            <a:r>
              <a:rPr lang="en-US" baseline="0" dirty="0"/>
              <a:t>. The rest of the ozone sites are stagnant.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4</a:t>
            </a:fld>
            <a:endParaRPr lang="en-US"/>
          </a:p>
        </p:txBody>
      </p:sp>
    </p:spTree>
    <p:extLst>
      <p:ext uri="{BB962C8B-B14F-4D97-AF65-F5344CB8AC3E}">
        <p14:creationId xmlns:p14="http://schemas.microsoft.com/office/powerpoint/2010/main" val="207621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Weekend</a:t>
            </a:r>
            <a:r>
              <a:rPr lang="en-US" baseline="0" dirty="0"/>
              <a:t>/weekday effect has been well documented at urban, rural, and transitionary monitoring sites around the country since the 1970s.</a:t>
            </a:r>
          </a:p>
          <a:p>
            <a:r>
              <a:rPr lang="en-US" baseline="0" dirty="0"/>
              <a:t>-This type of analysis typically utilizes differences in day of week human behavior/patterns, specifically differences in traffic patterns.  </a:t>
            </a:r>
          </a:p>
          <a:p>
            <a:r>
              <a:rPr lang="en-US" baseline="0" dirty="0"/>
              <a:t>-Here I am showing an example of that, with ozone and NO2 medians shown as the think central line for black or blue, bounded by the 33</a:t>
            </a:r>
            <a:r>
              <a:rPr lang="en-US" baseline="30000" dirty="0"/>
              <a:t>rd</a:t>
            </a:r>
            <a:r>
              <a:rPr lang="en-US" baseline="0" dirty="0"/>
              <a:t> and 67</a:t>
            </a:r>
            <a:r>
              <a:rPr lang="en-US" baseline="30000" dirty="0"/>
              <a:t>th</a:t>
            </a:r>
            <a:r>
              <a:rPr lang="en-US" baseline="0" dirty="0"/>
              <a:t> percentiles. </a:t>
            </a:r>
          </a:p>
          <a:p>
            <a:r>
              <a:rPr lang="en-US" baseline="0" dirty="0"/>
              <a:t>-We see a sharp drop off from weekday to weekend NO2, with a concurrent small increase in ozone. </a:t>
            </a:r>
          </a:p>
          <a:p>
            <a:r>
              <a:rPr lang="en-US" baseline="0" dirty="0"/>
              <a:t>-The increased ozone at sites with decreased NOx is typically attributed to the drop off in light and heavy duty commercial trucking on the weekends which reduces NOx emissions more substantially than VOC emissions thus shifting the VOC/NOx ratio, which affects local ozone production.</a:t>
            </a:r>
          </a:p>
          <a:p>
            <a:r>
              <a:rPr lang="en-US" baseline="0" dirty="0"/>
              <a:t>-Various observational and modeling studies </a:t>
            </a:r>
            <a:r>
              <a:rPr lang="en-US" baseline="0" dirty="0" err="1"/>
              <a:t>hyprothesis</a:t>
            </a:r>
            <a:r>
              <a:rPr lang="en-US" baseline="0" dirty="0"/>
              <a:t> that this is the major cause of the weekend weekday effect, but some also claim that factors such as differences in timing of precursor emissions can also affect observed ozone.</a:t>
            </a:r>
          </a:p>
          <a:p>
            <a:r>
              <a:rPr lang="en-US" baseline="0" dirty="0"/>
              <a:t>-What I’m going to focus on are broad observational trends in the weekend/weekday effect and central tendencies of ozone in the area, and what that can tell us about the ozone production regime in the Front Range. I will not be addressing differences in weekend and weekday peak ozone events.</a:t>
            </a:r>
          </a:p>
        </p:txBody>
      </p:sp>
      <p:sp>
        <p:nvSpPr>
          <p:cNvPr id="4" name="Slide Number Placeholder 3"/>
          <p:cNvSpPr>
            <a:spLocks noGrp="1"/>
          </p:cNvSpPr>
          <p:nvPr>
            <p:ph type="sldNum" sz="quarter" idx="10"/>
          </p:nvPr>
        </p:nvSpPr>
        <p:spPr/>
        <p:txBody>
          <a:bodyPr/>
          <a:lstStyle/>
          <a:p>
            <a:fld id="{01439AB8-CA88-4718-B1E8-25385DE69342}" type="slidenum">
              <a:rPr lang="en-US" smtClean="0"/>
              <a:t>5</a:t>
            </a:fld>
            <a:endParaRPr lang="en-US"/>
          </a:p>
        </p:txBody>
      </p:sp>
    </p:spTree>
    <p:extLst>
      <p:ext uri="{BB962C8B-B14F-4D97-AF65-F5344CB8AC3E}">
        <p14:creationId xmlns:p14="http://schemas.microsoft.com/office/powerpoint/2010/main" val="284592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start with looking at timing of NO2 emissions at the two sites with </a:t>
            </a:r>
            <a:r>
              <a:rPr lang="en-US" baseline="0" dirty="0" err="1"/>
              <a:t>longterm</a:t>
            </a:r>
            <a:r>
              <a:rPr lang="en-US" baseline="0" dirty="0"/>
              <a:t> NO2 in Denver. </a:t>
            </a:r>
          </a:p>
          <a:p>
            <a:r>
              <a:rPr lang="en-US" baseline="0" dirty="0"/>
              <a:t>-Here I present diel NO2 profiles at the CAMP and </a:t>
            </a:r>
            <a:r>
              <a:rPr lang="en-US" baseline="0" dirty="0" err="1"/>
              <a:t>Welby</a:t>
            </a:r>
            <a:r>
              <a:rPr lang="en-US" baseline="0" dirty="0"/>
              <a:t> sites for </a:t>
            </a:r>
            <a:r>
              <a:rPr lang="en-US" baseline="0" dirty="0" err="1"/>
              <a:t>Wedsnesdays</a:t>
            </a:r>
            <a:r>
              <a:rPr lang="en-US" baseline="0" dirty="0"/>
              <a:t> and Sundays at both site. </a:t>
            </a:r>
          </a:p>
          <a:p>
            <a:r>
              <a:rPr lang="en-US" baseline="0" dirty="0"/>
              <a:t>-NO2 is binned into 2 hour bins from midnight to midnight with lighter shades representing earlier years and darker shades later years in the 2000-2015 period. </a:t>
            </a:r>
          </a:p>
          <a:p>
            <a:r>
              <a:rPr lang="en-US" baseline="0" dirty="0"/>
              <a:t>-There are substantial differences between measured NO2 between sites for similar days, and between weekdays and weekends at the same site. </a:t>
            </a:r>
          </a:p>
          <a:p>
            <a:r>
              <a:rPr lang="en-US" baseline="0" dirty="0"/>
              <a:t>-Weekdays at CAMP we see a morning </a:t>
            </a:r>
            <a:r>
              <a:rPr lang="en-US" baseline="0" dirty="0" err="1"/>
              <a:t>rushhour</a:t>
            </a:r>
            <a:r>
              <a:rPr lang="en-US" baseline="0" dirty="0"/>
              <a:t> bump followed by an afternoon dip and second evening </a:t>
            </a:r>
            <a:r>
              <a:rPr lang="en-US" baseline="0" dirty="0" err="1"/>
              <a:t>rushhour</a:t>
            </a:r>
            <a:r>
              <a:rPr lang="en-US" baseline="0" dirty="0"/>
              <a:t> bump. At the </a:t>
            </a:r>
            <a:r>
              <a:rPr lang="en-US" baseline="0" dirty="0" err="1"/>
              <a:t>welby</a:t>
            </a:r>
            <a:r>
              <a:rPr lang="en-US" baseline="0" dirty="0"/>
              <a:t> site only the morning weekday </a:t>
            </a:r>
            <a:r>
              <a:rPr lang="en-US" baseline="0" dirty="0" err="1"/>
              <a:t>rushhour</a:t>
            </a:r>
            <a:r>
              <a:rPr lang="en-US" baseline="0" dirty="0"/>
              <a:t> is evident.</a:t>
            </a:r>
          </a:p>
          <a:p>
            <a:r>
              <a:rPr lang="en-US" baseline="0" dirty="0"/>
              <a:t>-For both sites on Sundays the morning </a:t>
            </a:r>
            <a:r>
              <a:rPr lang="en-US" baseline="0" dirty="0" err="1"/>
              <a:t>rushhour</a:t>
            </a:r>
            <a:r>
              <a:rPr lang="en-US" baseline="0" dirty="0"/>
              <a:t> is suppressed with no evening </a:t>
            </a:r>
            <a:r>
              <a:rPr lang="en-US" baseline="0" dirty="0" err="1"/>
              <a:t>rushhour</a:t>
            </a:r>
            <a:r>
              <a:rPr lang="en-US" baseline="0" dirty="0"/>
              <a:t> present. </a:t>
            </a:r>
          </a:p>
          <a:p>
            <a:r>
              <a:rPr lang="en-US" baseline="0" dirty="0"/>
              <a:t>-The shaded regions represent the daytime hours I used into the rest of the analysis. </a:t>
            </a:r>
          </a:p>
          <a:p>
            <a:r>
              <a:rPr lang="en-US" baseline="0" dirty="0"/>
              <a:t>-I thought I would see some substantially differences in the ozone diel cycles for the same sites, but found that to not really be true.</a:t>
            </a:r>
          </a:p>
          <a:p>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6</a:t>
            </a:fld>
            <a:endParaRPr lang="en-US"/>
          </a:p>
        </p:txBody>
      </p:sp>
    </p:spTree>
    <p:extLst>
      <p:ext uri="{BB962C8B-B14F-4D97-AF65-F5344CB8AC3E}">
        <p14:creationId xmlns:p14="http://schemas.microsoft.com/office/powerpoint/2010/main" val="1683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style plots,</a:t>
            </a:r>
            <a:r>
              <a:rPr lang="en-US" baseline="0" dirty="0"/>
              <a:t> but with ozone instead of NO2.</a:t>
            </a:r>
          </a:p>
          <a:p>
            <a:r>
              <a:rPr lang="en-US" baseline="0" dirty="0"/>
              <a:t>-The average diurnal magnitudes for </a:t>
            </a:r>
            <a:r>
              <a:rPr lang="en-US" baseline="0" dirty="0" err="1"/>
              <a:t>welby</a:t>
            </a:r>
            <a:r>
              <a:rPr lang="en-US" baseline="0" dirty="0"/>
              <a:t> are greater than CAMP, likely as a result of more ozone titration at CAMP from fresh NO emissions around the monitoring area, and reducing ozone production due to higher NO2 pushing the area into a more NOx saturated regime than </a:t>
            </a:r>
            <a:r>
              <a:rPr lang="en-US" baseline="0" dirty="0" err="1"/>
              <a:t>Welby</a:t>
            </a:r>
            <a:r>
              <a:rPr lang="en-US" baseline="0" dirty="0"/>
              <a:t>.  </a:t>
            </a:r>
          </a:p>
          <a:p>
            <a:r>
              <a:rPr lang="en-US" baseline="0" dirty="0"/>
              <a:t>-The difference in ozone between Sunday and Wednesday is easily discernable for the CAMP site, but not for </a:t>
            </a:r>
            <a:r>
              <a:rPr lang="en-US" baseline="0" dirty="0" err="1"/>
              <a:t>Welby</a:t>
            </a:r>
            <a:r>
              <a:rPr lang="en-US" baseline="0" dirty="0"/>
              <a:t>. </a:t>
            </a:r>
          </a:p>
          <a:p>
            <a:r>
              <a:rPr lang="en-US" baseline="0" dirty="0"/>
              <a:t>-The CAMP site appears to have an elongated peak Wednesday peak relative to </a:t>
            </a:r>
            <a:r>
              <a:rPr lang="en-US" baseline="0" dirty="0" err="1"/>
              <a:t>welby</a:t>
            </a:r>
            <a:r>
              <a:rPr lang="en-US" baseline="0" dirty="0"/>
              <a:t>, and possibly relative to Sundays at CAMP, which could be </a:t>
            </a:r>
            <a:r>
              <a:rPr lang="en-US" baseline="0" dirty="0" err="1"/>
              <a:t>indiciative</a:t>
            </a:r>
            <a:r>
              <a:rPr lang="en-US" baseline="0" dirty="0"/>
              <a:t> of continued ozone production later in the day from the injection of fresh NO during the later day rush hour, but I have not investigated that further.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7</a:t>
            </a:fld>
            <a:endParaRPr lang="en-US"/>
          </a:p>
        </p:txBody>
      </p:sp>
    </p:spTree>
    <p:extLst>
      <p:ext uri="{BB962C8B-B14F-4D97-AF65-F5344CB8AC3E}">
        <p14:creationId xmlns:p14="http://schemas.microsoft.com/office/powerpoint/2010/main" val="158322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a:t>
            </a:r>
            <a:r>
              <a:rPr lang="en-US" baseline="0" dirty="0"/>
              <a:t> is a little busy to let me walk you through it.</a:t>
            </a:r>
          </a:p>
          <a:p>
            <a:r>
              <a:rPr lang="en-US" baseline="0" dirty="0"/>
              <a:t>-Lets start with this box here (a).</a:t>
            </a:r>
          </a:p>
          <a:p>
            <a:r>
              <a:rPr lang="en-US" baseline="0" dirty="0"/>
              <a:t>-Average daytime ozone is in black, and NO2 in blue for Weds and Suns for 2007 2012 and 2015 at the camp site, and then here for the </a:t>
            </a:r>
            <a:r>
              <a:rPr lang="en-US" baseline="0" dirty="0" err="1"/>
              <a:t>Welby</a:t>
            </a:r>
            <a:r>
              <a:rPr lang="en-US" baseline="0" dirty="0"/>
              <a:t> site. I will talk about the other two sites in a bit.</a:t>
            </a:r>
          </a:p>
          <a:p>
            <a:r>
              <a:rPr lang="en-US" baseline="0" dirty="0"/>
              <a:t>-If we walk through the CAMP box we see very different NO2 for weekdays and weekends, but those differences seem to be decreasing. </a:t>
            </a:r>
          </a:p>
          <a:p>
            <a:r>
              <a:rPr lang="en-US" baseline="0" dirty="0"/>
              <a:t>-We see increased ozone on the weekends, but those differences also appear to be decreasing in magnitude. </a:t>
            </a:r>
          </a:p>
          <a:p>
            <a:r>
              <a:rPr lang="en-US" baseline="0" dirty="0"/>
              <a:t>-While at the </a:t>
            </a:r>
            <a:r>
              <a:rPr lang="en-US" baseline="0" dirty="0" err="1"/>
              <a:t>Welby</a:t>
            </a:r>
            <a:r>
              <a:rPr lang="en-US" baseline="0" dirty="0"/>
              <a:t> site, which is only ~10 miles away, we see small changes if any, between weekdays and weekends. And no significant changes in ozone. </a:t>
            </a:r>
          </a:p>
          <a:p>
            <a:r>
              <a:rPr lang="en-US" baseline="0" dirty="0"/>
              <a:t>-The I-25 sites have just come on recently with a couple years of data. The I-25 site is what I sounds like, and sits essentially right next to I25 and is bombarded by fresh emissions. We </a:t>
            </a:r>
            <a:r>
              <a:rPr lang="en-US" baseline="0" dirty="0" err="1"/>
              <a:t>ee</a:t>
            </a:r>
            <a:r>
              <a:rPr lang="en-US" baseline="0" dirty="0"/>
              <a:t> that the 2015 NO2 </a:t>
            </a:r>
            <a:r>
              <a:rPr lang="en-US" baseline="0" dirty="0" err="1"/>
              <a:t>cocentrations</a:t>
            </a:r>
            <a:r>
              <a:rPr lang="en-US" baseline="0" dirty="0"/>
              <a:t> are higher than 2007 or 2012 at the CAMP site. </a:t>
            </a:r>
          </a:p>
          <a:p>
            <a:r>
              <a:rPr lang="en-US" baseline="0" dirty="0"/>
              <a:t>-And the La Casa site </a:t>
            </a:r>
            <a:r>
              <a:rPr lang="en-US" baseline="0" dirty="0" err="1"/>
              <a:t>demonstates</a:t>
            </a:r>
            <a:r>
              <a:rPr lang="en-US" baseline="0" dirty="0"/>
              <a:t> an observable difference in NO2, but not ozone.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8</a:t>
            </a:fld>
            <a:endParaRPr lang="en-US"/>
          </a:p>
        </p:txBody>
      </p:sp>
    </p:spTree>
    <p:extLst>
      <p:ext uri="{BB962C8B-B14F-4D97-AF65-F5344CB8AC3E}">
        <p14:creationId xmlns:p14="http://schemas.microsoft.com/office/powerpoint/2010/main" val="18726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plot those weekday and weekend ozone values against the weekday and weekend NO2 values, and tether them. </a:t>
            </a:r>
          </a:p>
          <a:p>
            <a:r>
              <a:rPr lang="en-US" baseline="0" dirty="0"/>
              <a:t>-Here I am showing ozone versus NO2, the dashed  line is a </a:t>
            </a:r>
            <a:r>
              <a:rPr lang="en-US" baseline="0" dirty="0" err="1"/>
              <a:t>theroreticl</a:t>
            </a:r>
            <a:r>
              <a:rPr lang="en-US" baseline="0" dirty="0"/>
              <a:t> ozone production curve calculated from a simple analytical model, it is here to guide ones eye.</a:t>
            </a:r>
          </a:p>
          <a:p>
            <a:r>
              <a:rPr lang="en-US" baseline="0" dirty="0"/>
              <a:t>-The tethered ozone and no2 values fall along a curve similar to an ozone production curve. </a:t>
            </a:r>
          </a:p>
          <a:p>
            <a:r>
              <a:rPr lang="en-US" baseline="0" dirty="0"/>
              <a:t>-This tells us that both the camp and </a:t>
            </a:r>
            <a:r>
              <a:rPr lang="en-US" baseline="0" dirty="0" err="1"/>
              <a:t>welby</a:t>
            </a:r>
            <a:r>
              <a:rPr lang="en-US" baseline="0" dirty="0"/>
              <a:t> sites are likely transitioning to peak ozone production from being NOx-saturated, with </a:t>
            </a:r>
            <a:r>
              <a:rPr lang="en-US" baseline="0" dirty="0" err="1"/>
              <a:t>welby</a:t>
            </a:r>
            <a:r>
              <a:rPr lang="en-US" baseline="0" dirty="0"/>
              <a:t> in the lead. </a:t>
            </a:r>
            <a:endParaRPr lang="en-US" dirty="0"/>
          </a:p>
        </p:txBody>
      </p:sp>
      <p:sp>
        <p:nvSpPr>
          <p:cNvPr id="4" name="Slide Number Placeholder 3"/>
          <p:cNvSpPr>
            <a:spLocks noGrp="1"/>
          </p:cNvSpPr>
          <p:nvPr>
            <p:ph type="sldNum" sz="quarter" idx="10"/>
          </p:nvPr>
        </p:nvSpPr>
        <p:spPr/>
        <p:txBody>
          <a:bodyPr/>
          <a:lstStyle/>
          <a:p>
            <a:fld id="{01439AB8-CA88-4718-B1E8-25385DE69342}" type="slidenum">
              <a:rPr lang="en-US" smtClean="0"/>
              <a:t>9</a:t>
            </a:fld>
            <a:endParaRPr lang="en-US"/>
          </a:p>
        </p:txBody>
      </p:sp>
    </p:spTree>
    <p:extLst>
      <p:ext uri="{BB962C8B-B14F-4D97-AF65-F5344CB8AC3E}">
        <p14:creationId xmlns:p14="http://schemas.microsoft.com/office/powerpoint/2010/main" val="379449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D5AC1B-489F-41F6-B0D5-4648C475E787}"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250214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5AC1B-489F-41F6-B0D5-4648C475E787}"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117975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5AC1B-489F-41F6-B0D5-4648C475E787}"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77475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5AC1B-489F-41F6-B0D5-4648C475E787}"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30681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5AC1B-489F-41F6-B0D5-4648C475E787}"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239069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D5AC1B-489F-41F6-B0D5-4648C475E787}"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238510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D5AC1B-489F-41F6-B0D5-4648C475E787}"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181082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D5AC1B-489F-41F6-B0D5-4648C475E787}"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174963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5AC1B-489F-41F6-B0D5-4648C475E787}"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201347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D5AC1B-489F-41F6-B0D5-4648C475E787}"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33339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D5AC1B-489F-41F6-B0D5-4648C475E787}"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87B6F-B684-4B90-929C-90B0A8CB2AF5}" type="slidenum">
              <a:rPr lang="en-US" smtClean="0"/>
              <a:t>‹#›</a:t>
            </a:fld>
            <a:endParaRPr lang="en-US"/>
          </a:p>
        </p:txBody>
      </p:sp>
    </p:spTree>
    <p:extLst>
      <p:ext uri="{BB962C8B-B14F-4D97-AF65-F5344CB8AC3E}">
        <p14:creationId xmlns:p14="http://schemas.microsoft.com/office/powerpoint/2010/main" val="47777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5AC1B-489F-41F6-B0D5-4648C475E787}"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87B6F-B684-4B90-929C-90B0A8CB2AF5}" type="slidenum">
              <a:rPr lang="en-US" smtClean="0"/>
              <a:t>‹#›</a:t>
            </a:fld>
            <a:endParaRPr lang="en-US"/>
          </a:p>
        </p:txBody>
      </p:sp>
    </p:spTree>
    <p:extLst>
      <p:ext uri="{BB962C8B-B14F-4D97-AF65-F5344CB8AC3E}">
        <p14:creationId xmlns:p14="http://schemas.microsoft.com/office/powerpoint/2010/main" val="99573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421" y="0"/>
            <a:ext cx="11871158" cy="1200329"/>
          </a:xfrm>
          <a:prstGeom prst="rect">
            <a:avLst/>
          </a:prstGeom>
          <a:noFill/>
        </p:spPr>
        <p:txBody>
          <a:bodyPr wrap="square" rtlCol="0">
            <a:spAutoFit/>
          </a:bodyPr>
          <a:lstStyle/>
          <a:p>
            <a:pPr algn="ctr"/>
            <a:r>
              <a:rPr lang="en-US" sz="3600" dirty="0"/>
              <a:t>Summer ozone in the Northern Front Range Metropolitan Area -  Results from a ‘Weekend-Weekday’ analysis</a:t>
            </a:r>
          </a:p>
        </p:txBody>
      </p:sp>
      <p:sp>
        <p:nvSpPr>
          <p:cNvPr id="5" name="TextBox 4"/>
          <p:cNvSpPr txBox="1"/>
          <p:nvPr/>
        </p:nvSpPr>
        <p:spPr>
          <a:xfrm>
            <a:off x="0" y="6488668"/>
            <a:ext cx="4034694" cy="369332"/>
          </a:xfrm>
          <a:prstGeom prst="rect">
            <a:avLst/>
          </a:prstGeom>
          <a:noFill/>
        </p:spPr>
        <p:txBody>
          <a:bodyPr wrap="none" rtlCol="0">
            <a:spAutoFit/>
          </a:bodyPr>
          <a:lstStyle/>
          <a:p>
            <a:r>
              <a:rPr lang="en-US" dirty="0"/>
              <a:t>FRAPPE Science Team Meeting May 2017</a:t>
            </a:r>
          </a:p>
        </p:txBody>
      </p:sp>
      <p:sp>
        <p:nvSpPr>
          <p:cNvPr id="6" name="TextBox 5"/>
          <p:cNvSpPr txBox="1"/>
          <p:nvPr/>
        </p:nvSpPr>
        <p:spPr>
          <a:xfrm>
            <a:off x="682922" y="4795897"/>
            <a:ext cx="2610843" cy="1323439"/>
          </a:xfrm>
          <a:prstGeom prst="rect">
            <a:avLst/>
          </a:prstGeom>
          <a:noFill/>
        </p:spPr>
        <p:txBody>
          <a:bodyPr wrap="none" rtlCol="0">
            <a:spAutoFit/>
          </a:bodyPr>
          <a:lstStyle/>
          <a:p>
            <a:pPr algn="ctr"/>
            <a:r>
              <a:rPr lang="en-US" sz="2400" b="1" dirty="0"/>
              <a:t>Andrew Abeleira</a:t>
            </a:r>
          </a:p>
          <a:p>
            <a:pPr algn="ctr"/>
            <a:r>
              <a:rPr lang="en-US" sz="2000" dirty="0"/>
              <a:t>Delphine Farmer</a:t>
            </a:r>
            <a:endParaRPr lang="en-US" sz="2000" b="1" dirty="0"/>
          </a:p>
          <a:p>
            <a:pPr algn="ctr"/>
            <a:r>
              <a:rPr lang="en-US" dirty="0"/>
              <a:t>Colorado State University </a:t>
            </a:r>
          </a:p>
          <a:p>
            <a:pPr algn="ctr"/>
            <a:r>
              <a:rPr lang="en-US" dirty="0"/>
              <a:t>Chemistry Department</a:t>
            </a:r>
          </a:p>
        </p:txBody>
      </p:sp>
      <p:pic>
        <p:nvPicPr>
          <p:cNvPr id="8" name="Picture 7"/>
          <p:cNvPicPr>
            <a:picLocks noChangeAspect="1"/>
          </p:cNvPicPr>
          <p:nvPr/>
        </p:nvPicPr>
        <p:blipFill>
          <a:blip r:embed="rId3"/>
          <a:stretch>
            <a:fillRect/>
          </a:stretch>
        </p:blipFill>
        <p:spPr>
          <a:xfrm>
            <a:off x="5280718" y="1592554"/>
            <a:ext cx="5880001" cy="4242039"/>
          </a:xfrm>
          <a:prstGeom prst="rect">
            <a:avLst/>
          </a:prstGeom>
        </p:spPr>
      </p:pic>
      <p:sp>
        <p:nvSpPr>
          <p:cNvPr id="3" name="Rectangle 2"/>
          <p:cNvSpPr/>
          <p:nvPr/>
        </p:nvSpPr>
        <p:spPr>
          <a:xfrm>
            <a:off x="4688856" y="6119336"/>
            <a:ext cx="7503144" cy="738664"/>
          </a:xfrm>
          <a:prstGeom prst="rect">
            <a:avLst/>
          </a:prstGeom>
        </p:spPr>
        <p:txBody>
          <a:bodyPr wrap="square">
            <a:spAutoFit/>
          </a:bodyPr>
          <a:lstStyle/>
          <a:p>
            <a:r>
              <a:rPr lang="en-US" sz="1400" dirty="0"/>
              <a:t>Abeleira, A. A. and Farmer, D. K.: Summer ozone in the Northern Front Range Metropolitan Area: Weekend-weekday effects, temperature dependences and the impact of drought, Atmos. Chem. Phys. Discuss. in press, 2017</a:t>
            </a:r>
          </a:p>
        </p:txBody>
      </p:sp>
      <p:sp>
        <p:nvSpPr>
          <p:cNvPr id="10" name="TextBox 9"/>
          <p:cNvSpPr txBox="1"/>
          <p:nvPr/>
        </p:nvSpPr>
        <p:spPr>
          <a:xfrm>
            <a:off x="29572" y="3382833"/>
            <a:ext cx="4501745" cy="461665"/>
          </a:xfrm>
          <a:prstGeom prst="rect">
            <a:avLst/>
          </a:prstGeom>
          <a:noFill/>
        </p:spPr>
        <p:txBody>
          <a:bodyPr wrap="none" rtlCol="0">
            <a:spAutoFit/>
          </a:bodyPr>
          <a:lstStyle/>
          <a:p>
            <a:r>
              <a:rPr lang="en-US" sz="2400" dirty="0"/>
              <a:t>Funding: Grant NA14OAR4310148 </a:t>
            </a:r>
          </a:p>
        </p:txBody>
      </p:sp>
      <p:pic>
        <p:nvPicPr>
          <p:cNvPr id="1028" name="Picture 4" descr="Image result for NOA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69" y="1445382"/>
            <a:ext cx="1892968" cy="1892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84" y="3858532"/>
            <a:ext cx="2353016" cy="461665"/>
          </a:xfrm>
          <a:prstGeom prst="rect">
            <a:avLst/>
          </a:prstGeom>
          <a:noFill/>
        </p:spPr>
        <p:txBody>
          <a:bodyPr wrap="none" rtlCol="0">
            <a:spAutoFit/>
          </a:bodyPr>
          <a:lstStyle/>
          <a:p>
            <a:r>
              <a:rPr lang="en-US" sz="2400" dirty="0"/>
              <a:t>Data: EPA/CDPHE</a:t>
            </a:r>
          </a:p>
        </p:txBody>
      </p:sp>
    </p:spTree>
    <p:extLst>
      <p:ext uri="{BB962C8B-B14F-4D97-AF65-F5344CB8AC3E}">
        <p14:creationId xmlns:p14="http://schemas.microsoft.com/office/powerpoint/2010/main" val="385778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6808" y="853961"/>
            <a:ext cx="3999928" cy="5258361"/>
          </a:xfrm>
          <a:prstGeom prst="rect">
            <a:avLst/>
          </a:prstGeom>
        </p:spPr>
      </p:pic>
      <p:cxnSp>
        <p:nvCxnSpPr>
          <p:cNvPr id="11" name="Straight Connector 10"/>
          <p:cNvCxnSpPr/>
          <p:nvPr/>
        </p:nvCxnSpPr>
        <p:spPr>
          <a:xfrm>
            <a:off x="0" y="853961"/>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7229" y="141462"/>
            <a:ext cx="11060720" cy="584775"/>
          </a:xfrm>
          <a:prstGeom prst="rect">
            <a:avLst/>
          </a:prstGeom>
          <a:noFill/>
        </p:spPr>
        <p:txBody>
          <a:bodyPr wrap="none" rtlCol="0">
            <a:spAutoFit/>
          </a:bodyPr>
          <a:lstStyle/>
          <a:p>
            <a:r>
              <a:rPr lang="en-US" sz="3200" dirty="0"/>
              <a:t>Exploring long-term trends with the ‘Weekend-Weekday’ analysis</a:t>
            </a:r>
          </a:p>
        </p:txBody>
      </p:sp>
    </p:spTree>
    <p:extLst>
      <p:ext uri="{BB962C8B-B14F-4D97-AF65-F5344CB8AC3E}">
        <p14:creationId xmlns:p14="http://schemas.microsoft.com/office/powerpoint/2010/main" val="236792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37717" y="2024950"/>
            <a:ext cx="1390924" cy="708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3128641" y="1727230"/>
            <a:ext cx="119269" cy="304800"/>
          </a:xfrm>
          <a:prstGeom prst="rightBrac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3645435" y="1766337"/>
                <a:ext cx="2691197" cy="403957"/>
              </a:xfrm>
              <a:prstGeom prst="rect">
                <a:avLst/>
              </a:prstGeom>
              <a:noFill/>
            </p:spPr>
            <p:txBody>
              <a:bodyPr wrap="square" lIns="0" tIns="0" rIns="0" bIns="0"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3</m:t>
                            </m:r>
                          </m:e>
                          <m:sub>
                            <m:r>
                              <a:rPr lang="en-US" sz="2400" b="0" i="1" smtClean="0">
                                <a:latin typeface="Cambria Math" panose="02040503050406030204" pitchFamily="18" charset="0"/>
                                <a:ea typeface="Cambria Math" panose="02040503050406030204" pitchFamily="18" charset="0"/>
                              </a:rPr>
                              <m:t>𝑠𝑢𝑛</m:t>
                            </m:r>
                          </m:sub>
                        </m:sSub>
                      </m:sub>
                    </m:sSub>
                  </m:oMath>
                </a14:m>
                <a:r>
                  <a:rPr lang="en-US" sz="2400" dirty="0"/>
                  <a:t>-</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𝑂</m:t>
                        </m:r>
                      </m:e>
                      <m:sub>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3</m:t>
                            </m:r>
                          </m:e>
                          <m:sub>
                            <m:r>
                              <a:rPr lang="en-US" sz="2400" b="0" i="1" smtClean="0">
                                <a:latin typeface="Cambria Math" panose="02040503050406030204" pitchFamily="18" charset="0"/>
                                <a:ea typeface="Cambria Math" panose="02040503050406030204" pitchFamily="18" charset="0"/>
                              </a:rPr>
                              <m:t>𝑊𝑒𝑑</m:t>
                            </m:r>
                          </m:sub>
                        </m:sSub>
                      </m:sub>
                    </m:sSub>
                  </m:oMath>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45435" y="1766337"/>
                <a:ext cx="2691197" cy="403957"/>
              </a:xfrm>
              <a:prstGeom prst="rect">
                <a:avLst/>
              </a:prstGeom>
              <a:blipFill>
                <a:blip r:embed="rId3"/>
                <a:stretch>
                  <a:fillRect l="-3855" t="-22727" b="-37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57611" y="4268496"/>
                <a:ext cx="3502971" cy="403957"/>
              </a:xfrm>
              <a:prstGeom prst="rect">
                <a:avLst/>
              </a:prstGeom>
              <a:noFill/>
            </p:spPr>
            <p:txBody>
              <a:bodyPr wrap="square" lIns="0" tIns="0" rIns="0" bIns="0"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𝑁𝑂</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𝑁𝑂</m:t>
                        </m:r>
                      </m:e>
                      <m: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2</m:t>
                            </m:r>
                          </m:e>
                          <m:sub>
                            <m:r>
                              <a:rPr lang="en-US" sz="2400" b="0" i="1" smtClean="0">
                                <a:latin typeface="Cambria Math" panose="02040503050406030204" pitchFamily="18" charset="0"/>
                                <a:ea typeface="Cambria Math" panose="02040503050406030204" pitchFamily="18" charset="0"/>
                              </a:rPr>
                              <m:t>𝑠𝑢𝑛</m:t>
                            </m:r>
                          </m:sub>
                        </m:sSub>
                      </m:sub>
                    </m:sSub>
                  </m:oMath>
                </a14:m>
                <a:r>
                  <a:rPr lang="en-US" sz="2400" dirty="0"/>
                  <a:t>-</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𝑁𝑂</m:t>
                        </m:r>
                      </m:e>
                      <m:sub>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2</m:t>
                            </m:r>
                          </m:e>
                          <m:sub>
                            <m:r>
                              <a:rPr lang="en-US" sz="2400" b="0" i="1" smtClean="0">
                                <a:latin typeface="Cambria Math" panose="02040503050406030204" pitchFamily="18" charset="0"/>
                                <a:ea typeface="Cambria Math" panose="02040503050406030204" pitchFamily="18" charset="0"/>
                              </a:rPr>
                              <m:t>𝑊𝑒𝑑</m:t>
                            </m:r>
                          </m:sub>
                        </m:sSub>
                      </m:sub>
                    </m:sSub>
                  </m:oMath>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57611" y="4268496"/>
                <a:ext cx="3502971" cy="403957"/>
              </a:xfrm>
              <a:prstGeom prst="rect">
                <a:avLst/>
              </a:prstGeom>
              <a:blipFill>
                <a:blip r:embed="rId4"/>
                <a:stretch>
                  <a:fillRect l="-3136" t="-21212" b="-39394"/>
                </a:stretch>
              </a:blipFill>
            </p:spPr>
            <p:txBody>
              <a:bodyPr/>
              <a:lstStyle/>
              <a:p>
                <a:r>
                  <a:rPr lang="en-US">
                    <a:noFill/>
                  </a:rPr>
                  <a:t> </a:t>
                </a:r>
              </a:p>
            </p:txBody>
          </p:sp>
        </mc:Fallback>
      </mc:AlternateContent>
      <p:cxnSp>
        <p:nvCxnSpPr>
          <p:cNvPr id="14" name="Straight Connector 13"/>
          <p:cNvCxnSpPr/>
          <p:nvPr/>
        </p:nvCxnSpPr>
        <p:spPr>
          <a:xfrm>
            <a:off x="1737717" y="4099279"/>
            <a:ext cx="1390924" cy="708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3126912" y="4099278"/>
            <a:ext cx="120998" cy="641533"/>
          </a:xfrm>
          <a:prstGeom prst="rightBrac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166808" y="853961"/>
            <a:ext cx="3999928" cy="5258361"/>
          </a:xfrm>
          <a:prstGeom prst="rect">
            <a:avLst/>
          </a:prstGeom>
        </p:spPr>
      </p:pic>
      <p:cxnSp>
        <p:nvCxnSpPr>
          <p:cNvPr id="11" name="Straight Connector 10"/>
          <p:cNvCxnSpPr/>
          <p:nvPr/>
        </p:nvCxnSpPr>
        <p:spPr>
          <a:xfrm>
            <a:off x="0" y="853961"/>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7229" y="141462"/>
            <a:ext cx="11060720" cy="584775"/>
          </a:xfrm>
          <a:prstGeom prst="rect">
            <a:avLst/>
          </a:prstGeom>
          <a:noFill/>
        </p:spPr>
        <p:txBody>
          <a:bodyPr wrap="none" rtlCol="0">
            <a:spAutoFit/>
          </a:bodyPr>
          <a:lstStyle/>
          <a:p>
            <a:r>
              <a:rPr lang="en-US" sz="3200" dirty="0"/>
              <a:t>Exploring long-term trends with the ‘Weekend-Weekday’ analysis</a:t>
            </a:r>
          </a:p>
        </p:txBody>
      </p:sp>
    </p:spTree>
    <p:extLst>
      <p:ext uri="{BB962C8B-B14F-4D97-AF65-F5344CB8AC3E}">
        <p14:creationId xmlns:p14="http://schemas.microsoft.com/office/powerpoint/2010/main" val="248694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37717" y="2024950"/>
            <a:ext cx="1390924" cy="708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3128641" y="1727230"/>
            <a:ext cx="119269" cy="304800"/>
          </a:xfrm>
          <a:prstGeom prst="rightBrac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1737717" y="4099279"/>
            <a:ext cx="1390924" cy="708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3126912" y="4099278"/>
            <a:ext cx="120998" cy="641533"/>
          </a:xfrm>
          <a:prstGeom prst="rightBrac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126840" y="1190844"/>
            <a:ext cx="4788000" cy="5258361"/>
          </a:xfrm>
          <a:prstGeom prst="rect">
            <a:avLst/>
          </a:prstGeom>
        </p:spPr>
      </p:pic>
      <p:pic>
        <p:nvPicPr>
          <p:cNvPr id="4" name="Picture 3"/>
          <p:cNvPicPr>
            <a:picLocks noChangeAspect="1"/>
          </p:cNvPicPr>
          <p:nvPr/>
        </p:nvPicPr>
        <p:blipFill>
          <a:blip r:embed="rId4"/>
          <a:stretch>
            <a:fillRect/>
          </a:stretch>
        </p:blipFill>
        <p:spPr>
          <a:xfrm>
            <a:off x="166808" y="853961"/>
            <a:ext cx="3999928" cy="5258361"/>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3645435" y="1766337"/>
                <a:ext cx="2691197" cy="403957"/>
              </a:xfrm>
              <a:prstGeom prst="rect">
                <a:avLst/>
              </a:prstGeom>
              <a:noFill/>
            </p:spPr>
            <p:txBody>
              <a:bodyPr wrap="square" lIns="0" tIns="0" rIns="0" bIns="0"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r>
                          <a:rPr lang="en-US" sz="2400" b="0" i="1" smtClean="0">
                            <a:latin typeface="Cambria Math" panose="02040503050406030204" pitchFamily="18" charset="0"/>
                            <a:ea typeface="Cambria Math" panose="02040503050406030204" pitchFamily="18" charset="0"/>
                          </a:rPr>
                          <m:t>3</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𝑂</m:t>
                        </m:r>
                      </m:e>
                      <m: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3</m:t>
                            </m:r>
                          </m:e>
                          <m:sub>
                            <m:r>
                              <a:rPr lang="en-US" sz="2400" b="0" i="1" smtClean="0">
                                <a:latin typeface="Cambria Math" panose="02040503050406030204" pitchFamily="18" charset="0"/>
                                <a:ea typeface="Cambria Math" panose="02040503050406030204" pitchFamily="18" charset="0"/>
                              </a:rPr>
                              <m:t>𝑠𝑢𝑛</m:t>
                            </m:r>
                          </m:sub>
                        </m:sSub>
                      </m:sub>
                    </m:sSub>
                  </m:oMath>
                </a14:m>
                <a:r>
                  <a:rPr lang="en-US" sz="2400" dirty="0"/>
                  <a:t>-</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𝑂</m:t>
                        </m:r>
                      </m:e>
                      <m:sub>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3</m:t>
                            </m:r>
                          </m:e>
                          <m:sub>
                            <m:r>
                              <a:rPr lang="en-US" sz="2400" b="0" i="1" smtClean="0">
                                <a:latin typeface="Cambria Math" panose="02040503050406030204" pitchFamily="18" charset="0"/>
                                <a:ea typeface="Cambria Math" panose="02040503050406030204" pitchFamily="18" charset="0"/>
                              </a:rPr>
                              <m:t>𝑊𝑒𝑑</m:t>
                            </m:r>
                          </m:sub>
                        </m:sSub>
                      </m:sub>
                    </m:sSub>
                  </m:oMath>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645435" y="1766337"/>
                <a:ext cx="2691197" cy="403957"/>
              </a:xfrm>
              <a:prstGeom prst="rect">
                <a:avLst/>
              </a:prstGeom>
              <a:blipFill>
                <a:blip r:embed="rId5"/>
                <a:stretch>
                  <a:fillRect l="-3855" t="-22727" b="-37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57611" y="4268496"/>
                <a:ext cx="3502971" cy="403957"/>
              </a:xfrm>
              <a:prstGeom prst="rect">
                <a:avLst/>
              </a:prstGeom>
              <a:noFill/>
            </p:spPr>
            <p:txBody>
              <a:bodyPr wrap="square" lIns="0" tIns="0" rIns="0" bIns="0"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𝑁𝑂</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𝑁𝑂</m:t>
                        </m:r>
                      </m:e>
                      <m: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2</m:t>
                            </m:r>
                          </m:e>
                          <m:sub>
                            <m:r>
                              <a:rPr lang="en-US" sz="2400" b="0" i="1" smtClean="0">
                                <a:latin typeface="Cambria Math" panose="02040503050406030204" pitchFamily="18" charset="0"/>
                                <a:ea typeface="Cambria Math" panose="02040503050406030204" pitchFamily="18" charset="0"/>
                              </a:rPr>
                              <m:t>𝑠𝑢𝑛</m:t>
                            </m:r>
                          </m:sub>
                        </m:sSub>
                      </m:sub>
                    </m:sSub>
                  </m:oMath>
                </a14:m>
                <a:r>
                  <a:rPr lang="en-US" sz="2400" dirty="0"/>
                  <a:t>-</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𝑁𝑂</m:t>
                        </m:r>
                      </m:e>
                      <m:sub>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2</m:t>
                            </m:r>
                          </m:e>
                          <m:sub>
                            <m:r>
                              <a:rPr lang="en-US" sz="2400" b="0" i="1" smtClean="0">
                                <a:latin typeface="Cambria Math" panose="02040503050406030204" pitchFamily="18" charset="0"/>
                                <a:ea typeface="Cambria Math" panose="02040503050406030204" pitchFamily="18" charset="0"/>
                              </a:rPr>
                              <m:t>𝑊𝑒𝑑</m:t>
                            </m:r>
                          </m:sub>
                        </m:sSub>
                      </m:sub>
                    </m:sSub>
                  </m:oMath>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57611" y="4268496"/>
                <a:ext cx="3502971" cy="403957"/>
              </a:xfrm>
              <a:prstGeom prst="rect">
                <a:avLst/>
              </a:prstGeom>
              <a:blipFill>
                <a:blip r:embed="rId6"/>
                <a:stretch>
                  <a:fillRect l="-3136" t="-21212" b="-39394"/>
                </a:stretch>
              </a:blipFill>
            </p:spPr>
            <p:txBody>
              <a:bodyPr/>
              <a:lstStyle/>
              <a:p>
                <a:r>
                  <a:rPr lang="en-US">
                    <a:noFill/>
                  </a:rPr>
                  <a:t> </a:t>
                </a:r>
              </a:p>
            </p:txBody>
          </p:sp>
        </mc:Fallback>
      </mc:AlternateContent>
      <p:cxnSp>
        <p:nvCxnSpPr>
          <p:cNvPr id="19" name="Straight Connector 18"/>
          <p:cNvCxnSpPr/>
          <p:nvPr/>
        </p:nvCxnSpPr>
        <p:spPr>
          <a:xfrm>
            <a:off x="0" y="853961"/>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7229" y="141462"/>
            <a:ext cx="11060720" cy="584775"/>
          </a:xfrm>
          <a:prstGeom prst="rect">
            <a:avLst/>
          </a:prstGeom>
          <a:noFill/>
        </p:spPr>
        <p:txBody>
          <a:bodyPr wrap="none" rtlCol="0">
            <a:spAutoFit/>
          </a:bodyPr>
          <a:lstStyle/>
          <a:p>
            <a:r>
              <a:rPr lang="en-US" sz="3200" dirty="0"/>
              <a:t>Exploring long-term trends with the ‘Weekend-Weekday’ analysis</a:t>
            </a:r>
          </a:p>
        </p:txBody>
      </p:sp>
    </p:spTree>
    <p:extLst>
      <p:ext uri="{BB962C8B-B14F-4D97-AF65-F5344CB8AC3E}">
        <p14:creationId xmlns:p14="http://schemas.microsoft.com/office/powerpoint/2010/main" val="235223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781" y="0"/>
            <a:ext cx="11580917" cy="1077218"/>
          </a:xfrm>
          <a:prstGeom prst="rect">
            <a:avLst/>
          </a:prstGeom>
          <a:noFill/>
        </p:spPr>
        <p:txBody>
          <a:bodyPr wrap="square" rtlCol="0">
            <a:spAutoFit/>
          </a:bodyPr>
          <a:lstStyle/>
          <a:p>
            <a:pPr algn="ctr"/>
            <a:r>
              <a:rPr lang="en-US" sz="3200" dirty="0"/>
              <a:t>Sites except CAMP at peak O</a:t>
            </a:r>
            <a:r>
              <a:rPr lang="en-US" sz="3200" baseline="-25000" dirty="0"/>
              <a:t>3</a:t>
            </a:r>
            <a:r>
              <a:rPr lang="en-US" sz="3200" dirty="0"/>
              <a:t> production or crossing over, magnitude of downtown Denver </a:t>
            </a:r>
            <a:r>
              <a:rPr lang="el-GR" sz="3200" dirty="0"/>
              <a:t>Δ</a:t>
            </a:r>
            <a:r>
              <a:rPr lang="en-US" sz="3200" dirty="0"/>
              <a:t>NO</a:t>
            </a:r>
            <a:r>
              <a:rPr lang="en-US" sz="3200" baseline="-25000" dirty="0"/>
              <a:t>2</a:t>
            </a:r>
            <a:r>
              <a:rPr lang="en-US" sz="3200" dirty="0"/>
              <a:t> reducing with time </a:t>
            </a:r>
          </a:p>
        </p:txBody>
      </p:sp>
      <p:cxnSp>
        <p:nvCxnSpPr>
          <p:cNvPr id="5" name="Straight Connector 4"/>
          <p:cNvCxnSpPr/>
          <p:nvPr/>
        </p:nvCxnSpPr>
        <p:spPr>
          <a:xfrm>
            <a:off x="0" y="107854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01676" y="1169351"/>
            <a:ext cx="11188647" cy="5576164"/>
          </a:xfrm>
          <a:prstGeom prst="rect">
            <a:avLst/>
          </a:prstGeom>
        </p:spPr>
      </p:pic>
    </p:spTree>
    <p:extLst>
      <p:ext uri="{BB962C8B-B14F-4D97-AF65-F5344CB8AC3E}">
        <p14:creationId xmlns:p14="http://schemas.microsoft.com/office/powerpoint/2010/main" val="46800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123" y="162819"/>
            <a:ext cx="5487533" cy="2967397"/>
          </a:xfrm>
          <a:prstGeom prst="rect">
            <a:avLst/>
          </a:prstGeom>
        </p:spPr>
      </p:pic>
      <p:pic>
        <p:nvPicPr>
          <p:cNvPr id="5" name="Picture 4"/>
          <p:cNvPicPr>
            <a:picLocks noChangeAspect="1"/>
          </p:cNvPicPr>
          <p:nvPr/>
        </p:nvPicPr>
        <p:blipFill>
          <a:blip r:embed="rId4"/>
          <a:stretch>
            <a:fillRect/>
          </a:stretch>
        </p:blipFill>
        <p:spPr>
          <a:xfrm>
            <a:off x="182123" y="3433850"/>
            <a:ext cx="5726536" cy="2853489"/>
          </a:xfrm>
          <a:prstGeom prst="rect">
            <a:avLst/>
          </a:prstGeom>
        </p:spPr>
      </p:pic>
      <p:sp>
        <p:nvSpPr>
          <p:cNvPr id="6" name="TextBox 5"/>
          <p:cNvSpPr txBox="1"/>
          <p:nvPr/>
        </p:nvSpPr>
        <p:spPr>
          <a:xfrm>
            <a:off x="6096000" y="0"/>
            <a:ext cx="2169184" cy="584775"/>
          </a:xfrm>
          <a:prstGeom prst="rect">
            <a:avLst/>
          </a:prstGeom>
          <a:noFill/>
        </p:spPr>
        <p:txBody>
          <a:bodyPr wrap="none" rtlCol="0">
            <a:spAutoFit/>
          </a:bodyPr>
          <a:lstStyle/>
          <a:p>
            <a:r>
              <a:rPr lang="en-US" sz="3200" dirty="0"/>
              <a:t>Conclusions</a:t>
            </a:r>
          </a:p>
        </p:txBody>
      </p:sp>
      <p:cxnSp>
        <p:nvCxnSpPr>
          <p:cNvPr id="7" name="Straight Connector 6"/>
          <p:cNvCxnSpPr/>
          <p:nvPr/>
        </p:nvCxnSpPr>
        <p:spPr>
          <a:xfrm>
            <a:off x="5908659" y="571104"/>
            <a:ext cx="62833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568677"/>
            <a:ext cx="5620149" cy="1200329"/>
          </a:xfrm>
          <a:prstGeom prst="rect">
            <a:avLst/>
          </a:prstGeom>
          <a:noFill/>
        </p:spPr>
        <p:txBody>
          <a:bodyPr wrap="square" rtlCol="0">
            <a:spAutoFit/>
          </a:bodyPr>
          <a:lstStyle/>
          <a:p>
            <a:r>
              <a:rPr lang="en-US" sz="2400" dirty="0"/>
              <a:t>1) Ozone is increasing or stagnant at sites in NFRMA though NO</a:t>
            </a:r>
            <a:r>
              <a:rPr lang="en-US" sz="2400" baseline="-25000" dirty="0"/>
              <a:t>2</a:t>
            </a:r>
            <a:r>
              <a:rPr lang="en-US" sz="2400" dirty="0"/>
              <a:t> has been decreasing in the Denver area</a:t>
            </a:r>
          </a:p>
        </p:txBody>
      </p:sp>
      <p:sp>
        <p:nvSpPr>
          <p:cNvPr id="10" name="TextBox 9"/>
          <p:cNvSpPr txBox="1"/>
          <p:nvPr/>
        </p:nvSpPr>
        <p:spPr>
          <a:xfrm>
            <a:off x="6096000" y="1872904"/>
            <a:ext cx="5620149" cy="1200329"/>
          </a:xfrm>
          <a:prstGeom prst="rect">
            <a:avLst/>
          </a:prstGeom>
          <a:noFill/>
        </p:spPr>
        <p:txBody>
          <a:bodyPr wrap="square" rtlCol="0">
            <a:spAutoFit/>
          </a:bodyPr>
          <a:lstStyle/>
          <a:p>
            <a:r>
              <a:rPr lang="en-US" sz="2400" dirty="0"/>
              <a:t>2) Ozone production is transitioning to peak production around Denver, but might have crossed the peak in other areas</a:t>
            </a:r>
          </a:p>
        </p:txBody>
      </p:sp>
      <p:sp>
        <p:nvSpPr>
          <p:cNvPr id="13" name="TextBox 12"/>
          <p:cNvSpPr txBox="1"/>
          <p:nvPr/>
        </p:nvSpPr>
        <p:spPr>
          <a:xfrm>
            <a:off x="6096000" y="5220022"/>
            <a:ext cx="5620149" cy="1200329"/>
          </a:xfrm>
          <a:prstGeom prst="rect">
            <a:avLst/>
          </a:prstGeom>
          <a:noFill/>
        </p:spPr>
        <p:txBody>
          <a:bodyPr wrap="square" rtlCol="0">
            <a:spAutoFit/>
          </a:bodyPr>
          <a:lstStyle/>
          <a:p>
            <a:r>
              <a:rPr lang="en-US" sz="2400" b="1" dirty="0"/>
              <a:t>4) More NO</a:t>
            </a:r>
            <a:r>
              <a:rPr lang="en-US" sz="2400" b="1" baseline="-25000" dirty="0"/>
              <a:t>2</a:t>
            </a:r>
            <a:r>
              <a:rPr lang="en-US" sz="2400" b="1" dirty="0"/>
              <a:t> monitors need to be collocated with ozone monitors in the NFRMA</a:t>
            </a:r>
          </a:p>
        </p:txBody>
      </p:sp>
      <p:sp>
        <p:nvSpPr>
          <p:cNvPr id="2" name="TextBox 1"/>
          <p:cNvSpPr txBox="1"/>
          <p:nvPr/>
        </p:nvSpPr>
        <p:spPr>
          <a:xfrm>
            <a:off x="6096000" y="3177131"/>
            <a:ext cx="6027408" cy="1938992"/>
          </a:xfrm>
          <a:prstGeom prst="rect">
            <a:avLst/>
          </a:prstGeom>
          <a:noFill/>
        </p:spPr>
        <p:txBody>
          <a:bodyPr wrap="square" rtlCol="0">
            <a:spAutoFit/>
          </a:bodyPr>
          <a:lstStyle/>
          <a:p>
            <a:r>
              <a:rPr lang="en-US" sz="2400" dirty="0"/>
              <a:t>3) If we are moving towards a NO</a:t>
            </a:r>
            <a:r>
              <a:rPr lang="en-US" sz="2400" baseline="-25000" dirty="0"/>
              <a:t>x</a:t>
            </a:r>
            <a:r>
              <a:rPr lang="en-US" sz="2400" dirty="0"/>
              <a:t>-limited regime reducing VOCs and NO</a:t>
            </a:r>
            <a:r>
              <a:rPr lang="en-US" sz="2400" baseline="-25000" dirty="0"/>
              <a:t>x</a:t>
            </a:r>
            <a:r>
              <a:rPr lang="en-US" sz="2400" dirty="0"/>
              <a:t> simultaneously may be effective for reducing O</a:t>
            </a:r>
            <a:r>
              <a:rPr lang="en-US" sz="2400" baseline="-25000" dirty="0"/>
              <a:t>3</a:t>
            </a:r>
            <a:r>
              <a:rPr lang="en-US" sz="2400" dirty="0"/>
              <a:t>, but soon VOC reductions may be less effective if we reach low enough NO</a:t>
            </a:r>
            <a:r>
              <a:rPr lang="en-US" sz="2400" baseline="-25000" dirty="0"/>
              <a:t>x</a:t>
            </a:r>
            <a:endParaRPr lang="en-US" sz="2400" dirty="0"/>
          </a:p>
        </p:txBody>
      </p:sp>
      <p:sp>
        <p:nvSpPr>
          <p:cNvPr id="11" name="Rectangle 10"/>
          <p:cNvSpPr/>
          <p:nvPr/>
        </p:nvSpPr>
        <p:spPr>
          <a:xfrm>
            <a:off x="182122" y="6391238"/>
            <a:ext cx="12187215" cy="523220"/>
          </a:xfrm>
          <a:prstGeom prst="rect">
            <a:avLst/>
          </a:prstGeom>
        </p:spPr>
        <p:txBody>
          <a:bodyPr wrap="square">
            <a:spAutoFit/>
          </a:bodyPr>
          <a:lstStyle/>
          <a:p>
            <a:r>
              <a:rPr lang="en-US" sz="1400" dirty="0"/>
              <a:t>Abeleira, A. A. and Farmer, D. K.: Summer ozone in the Northern Front Range Metropolitan Area: Weekend-weekday effects, temperature dependences and the impact of drought, Atmos. Chem. Phys. Discuss. in press, 2017</a:t>
            </a:r>
          </a:p>
        </p:txBody>
      </p:sp>
    </p:spTree>
    <p:extLst>
      <p:ext uri="{BB962C8B-B14F-4D97-AF65-F5344CB8AC3E}">
        <p14:creationId xmlns:p14="http://schemas.microsoft.com/office/powerpoint/2010/main" val="128506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63708" y="0"/>
            <a:ext cx="9829528" cy="4572687"/>
          </a:xfrm>
          <a:prstGeom prst="rect">
            <a:avLst/>
          </a:prstGeom>
        </p:spPr>
      </p:pic>
      <p:pic>
        <p:nvPicPr>
          <p:cNvPr id="7" name="Picture 6"/>
          <p:cNvPicPr>
            <a:picLocks noChangeAspect="1"/>
          </p:cNvPicPr>
          <p:nvPr/>
        </p:nvPicPr>
        <p:blipFill>
          <a:blip r:embed="rId4"/>
          <a:stretch>
            <a:fillRect/>
          </a:stretch>
        </p:blipFill>
        <p:spPr>
          <a:xfrm>
            <a:off x="1263708" y="4317957"/>
            <a:ext cx="9664583" cy="2540043"/>
          </a:xfrm>
          <a:prstGeom prst="rect">
            <a:avLst/>
          </a:prstGeom>
        </p:spPr>
      </p:pic>
    </p:spTree>
    <p:extLst>
      <p:ext uri="{BB962C8B-B14F-4D97-AF65-F5344CB8AC3E}">
        <p14:creationId xmlns:p14="http://schemas.microsoft.com/office/powerpoint/2010/main" val="63344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67987" y="805350"/>
            <a:ext cx="8293092" cy="5892229"/>
          </a:xfrm>
          <a:prstGeom prst="rect">
            <a:avLst/>
          </a:prstGeom>
        </p:spPr>
      </p:pic>
      <p:cxnSp>
        <p:nvCxnSpPr>
          <p:cNvPr id="6" name="Straight Connector 5"/>
          <p:cNvCxnSpPr/>
          <p:nvPr/>
        </p:nvCxnSpPr>
        <p:spPr>
          <a:xfrm>
            <a:off x="0" y="62923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1261" y="0"/>
            <a:ext cx="11726544" cy="584775"/>
          </a:xfrm>
          <a:prstGeom prst="rect">
            <a:avLst/>
          </a:prstGeom>
          <a:noFill/>
        </p:spPr>
        <p:txBody>
          <a:bodyPr wrap="none" rtlCol="0">
            <a:spAutoFit/>
          </a:bodyPr>
          <a:lstStyle/>
          <a:p>
            <a:r>
              <a:rPr lang="en-US" sz="3200" dirty="0"/>
              <a:t>Why is O</a:t>
            </a:r>
            <a:r>
              <a:rPr lang="en-US" sz="3200" baseline="-25000" dirty="0"/>
              <a:t>3 </a:t>
            </a:r>
            <a:r>
              <a:rPr lang="en-US" sz="3200" dirty="0"/>
              <a:t> increasing or stagnant in the NFRMA with decreasing NO</a:t>
            </a:r>
            <a:r>
              <a:rPr lang="en-US" sz="3200" baseline="-25000" dirty="0"/>
              <a:t>2</a:t>
            </a:r>
            <a:r>
              <a:rPr lang="en-US" sz="3200" dirty="0"/>
              <a:t>?</a:t>
            </a:r>
          </a:p>
        </p:txBody>
      </p:sp>
    </p:spTree>
    <p:extLst>
      <p:ext uri="{BB962C8B-B14F-4D97-AF65-F5344CB8AC3E}">
        <p14:creationId xmlns:p14="http://schemas.microsoft.com/office/powerpoint/2010/main" val="401303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81" y="238728"/>
            <a:ext cx="11726544" cy="584775"/>
          </a:xfrm>
          <a:prstGeom prst="rect">
            <a:avLst/>
          </a:prstGeom>
          <a:noFill/>
        </p:spPr>
        <p:txBody>
          <a:bodyPr wrap="none" rtlCol="0">
            <a:spAutoFit/>
          </a:bodyPr>
          <a:lstStyle/>
          <a:p>
            <a:r>
              <a:rPr lang="en-US" sz="3200" dirty="0"/>
              <a:t>Why is O</a:t>
            </a:r>
            <a:r>
              <a:rPr lang="en-US" sz="3200" baseline="-25000" dirty="0"/>
              <a:t>3 </a:t>
            </a:r>
            <a:r>
              <a:rPr lang="en-US" sz="3200" dirty="0"/>
              <a:t> increasing or stagnant in the NFRMA with decreasing NO</a:t>
            </a:r>
            <a:r>
              <a:rPr lang="en-US" sz="3200" baseline="-25000" dirty="0"/>
              <a:t>2</a:t>
            </a:r>
            <a:r>
              <a:rPr lang="en-US" sz="3200" dirty="0"/>
              <a:t>?</a:t>
            </a:r>
          </a:p>
        </p:txBody>
      </p:sp>
      <p:cxnSp>
        <p:nvCxnSpPr>
          <p:cNvPr id="5" name="Straight Connector 4"/>
          <p:cNvCxnSpPr/>
          <p:nvPr/>
        </p:nvCxnSpPr>
        <p:spPr>
          <a:xfrm>
            <a:off x="0" y="104249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02074" y="1092015"/>
            <a:ext cx="993862" cy="461665"/>
          </a:xfrm>
          <a:prstGeom prst="rect">
            <a:avLst/>
          </a:prstGeom>
          <a:noFill/>
        </p:spPr>
        <p:txBody>
          <a:bodyPr wrap="none" rtlCol="0">
            <a:spAutoFit/>
          </a:bodyPr>
          <a:lstStyle/>
          <a:p>
            <a:r>
              <a:rPr lang="en-US" sz="2400" b="1" dirty="0"/>
              <a:t>Ozone</a:t>
            </a:r>
          </a:p>
        </p:txBody>
      </p:sp>
      <p:sp>
        <p:nvSpPr>
          <p:cNvPr id="8" name="TextBox 7"/>
          <p:cNvSpPr txBox="1"/>
          <p:nvPr/>
        </p:nvSpPr>
        <p:spPr>
          <a:xfrm>
            <a:off x="8754113" y="1092015"/>
            <a:ext cx="699230" cy="461665"/>
          </a:xfrm>
          <a:prstGeom prst="rect">
            <a:avLst/>
          </a:prstGeom>
          <a:noFill/>
        </p:spPr>
        <p:txBody>
          <a:bodyPr wrap="none" rtlCol="0">
            <a:spAutoFit/>
          </a:bodyPr>
          <a:lstStyle/>
          <a:p>
            <a:r>
              <a:rPr lang="en-US" sz="2400" b="1" dirty="0"/>
              <a:t>NO</a:t>
            </a:r>
            <a:r>
              <a:rPr lang="en-US" sz="2400" b="1" baseline="-25000" dirty="0"/>
              <a:t>2</a:t>
            </a:r>
            <a:endParaRPr lang="en-US" sz="2400" b="1" dirty="0"/>
          </a:p>
        </p:txBody>
      </p:sp>
      <p:pic>
        <p:nvPicPr>
          <p:cNvPr id="4" name="Picture 3"/>
          <p:cNvPicPr>
            <a:picLocks noChangeAspect="1"/>
          </p:cNvPicPr>
          <p:nvPr/>
        </p:nvPicPr>
        <p:blipFill>
          <a:blip r:embed="rId3"/>
          <a:stretch>
            <a:fillRect/>
          </a:stretch>
        </p:blipFill>
        <p:spPr>
          <a:xfrm>
            <a:off x="109606" y="1461347"/>
            <a:ext cx="5893164" cy="5486226"/>
          </a:xfrm>
          <a:prstGeom prst="rect">
            <a:avLst/>
          </a:prstGeom>
        </p:spPr>
      </p:pic>
      <p:pic>
        <p:nvPicPr>
          <p:cNvPr id="9" name="Picture 8"/>
          <p:cNvPicPr>
            <a:picLocks noChangeAspect="1"/>
          </p:cNvPicPr>
          <p:nvPr/>
        </p:nvPicPr>
        <p:blipFill>
          <a:blip r:embed="rId4"/>
          <a:stretch>
            <a:fillRect/>
          </a:stretch>
        </p:blipFill>
        <p:spPr>
          <a:xfrm>
            <a:off x="6395498" y="1610567"/>
            <a:ext cx="5549459" cy="5410007"/>
          </a:xfrm>
          <a:prstGeom prst="rect">
            <a:avLst/>
          </a:prstGeom>
        </p:spPr>
      </p:pic>
      <p:sp>
        <p:nvSpPr>
          <p:cNvPr id="3" name="TextBox 2"/>
          <p:cNvSpPr txBox="1"/>
          <p:nvPr/>
        </p:nvSpPr>
        <p:spPr>
          <a:xfrm>
            <a:off x="1026694" y="6272462"/>
            <a:ext cx="1507957" cy="369332"/>
          </a:xfrm>
          <a:prstGeom prst="rect">
            <a:avLst/>
          </a:prstGeom>
          <a:solidFill>
            <a:schemeClr val="bg1"/>
          </a:solidFill>
        </p:spPr>
        <p:txBody>
          <a:bodyPr wrap="square" rtlCol="0">
            <a:spAutoFit/>
          </a:bodyPr>
          <a:lstStyle/>
          <a:p>
            <a:r>
              <a:rPr lang="en-US" dirty="0"/>
              <a:t>2000   -   2015</a:t>
            </a:r>
          </a:p>
        </p:txBody>
      </p:sp>
      <p:sp>
        <p:nvSpPr>
          <p:cNvPr id="10" name="TextBox 9"/>
          <p:cNvSpPr txBox="1"/>
          <p:nvPr/>
        </p:nvSpPr>
        <p:spPr>
          <a:xfrm>
            <a:off x="2550693" y="6272462"/>
            <a:ext cx="1507957" cy="369332"/>
          </a:xfrm>
          <a:prstGeom prst="rect">
            <a:avLst/>
          </a:prstGeom>
          <a:solidFill>
            <a:schemeClr val="bg1"/>
          </a:solidFill>
        </p:spPr>
        <p:txBody>
          <a:bodyPr wrap="square" rtlCol="0">
            <a:spAutoFit/>
          </a:bodyPr>
          <a:lstStyle/>
          <a:p>
            <a:r>
              <a:rPr lang="en-US" dirty="0"/>
              <a:t>2000   -   2015</a:t>
            </a:r>
          </a:p>
        </p:txBody>
      </p:sp>
      <p:sp>
        <p:nvSpPr>
          <p:cNvPr id="11" name="TextBox 10"/>
          <p:cNvSpPr txBox="1"/>
          <p:nvPr/>
        </p:nvSpPr>
        <p:spPr>
          <a:xfrm>
            <a:off x="4176315" y="6272462"/>
            <a:ext cx="1507957" cy="369332"/>
          </a:xfrm>
          <a:prstGeom prst="rect">
            <a:avLst/>
          </a:prstGeom>
          <a:solidFill>
            <a:schemeClr val="bg1"/>
          </a:solidFill>
        </p:spPr>
        <p:txBody>
          <a:bodyPr wrap="square" rtlCol="0">
            <a:spAutoFit/>
          </a:bodyPr>
          <a:lstStyle/>
          <a:p>
            <a:r>
              <a:rPr lang="en-US" dirty="0"/>
              <a:t>2000   -   2015</a:t>
            </a:r>
          </a:p>
        </p:txBody>
      </p:sp>
    </p:spTree>
    <p:extLst>
      <p:ext uri="{BB962C8B-B14F-4D97-AF65-F5344CB8AC3E}">
        <p14:creationId xmlns:p14="http://schemas.microsoft.com/office/powerpoint/2010/main" val="343973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81" y="0"/>
            <a:ext cx="11726544" cy="584775"/>
          </a:xfrm>
          <a:prstGeom prst="rect">
            <a:avLst/>
          </a:prstGeom>
          <a:noFill/>
        </p:spPr>
        <p:txBody>
          <a:bodyPr wrap="none" rtlCol="0">
            <a:spAutoFit/>
          </a:bodyPr>
          <a:lstStyle/>
          <a:p>
            <a:r>
              <a:rPr lang="en-US" sz="3200" dirty="0"/>
              <a:t>Why is O</a:t>
            </a:r>
            <a:r>
              <a:rPr lang="en-US" sz="3200" baseline="-25000" dirty="0"/>
              <a:t>3 </a:t>
            </a:r>
            <a:r>
              <a:rPr lang="en-US" sz="3200" dirty="0"/>
              <a:t> increasing or stagnant in the NFRMA with decreasing NO</a:t>
            </a:r>
            <a:r>
              <a:rPr lang="en-US" sz="3200" baseline="-25000" dirty="0"/>
              <a:t>2</a:t>
            </a:r>
            <a:r>
              <a:rPr lang="en-US" sz="3200" dirty="0"/>
              <a:t>?</a:t>
            </a:r>
          </a:p>
        </p:txBody>
      </p:sp>
      <p:cxnSp>
        <p:nvCxnSpPr>
          <p:cNvPr id="7" name="Straight Connector 6"/>
          <p:cNvCxnSpPr/>
          <p:nvPr/>
        </p:nvCxnSpPr>
        <p:spPr>
          <a:xfrm>
            <a:off x="0" y="721459"/>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55621" y="836253"/>
            <a:ext cx="993862" cy="461665"/>
          </a:xfrm>
          <a:prstGeom prst="rect">
            <a:avLst/>
          </a:prstGeom>
          <a:noFill/>
        </p:spPr>
        <p:txBody>
          <a:bodyPr wrap="none" rtlCol="0">
            <a:spAutoFit/>
          </a:bodyPr>
          <a:lstStyle/>
          <a:p>
            <a:r>
              <a:rPr lang="en-US" sz="2400" b="1" dirty="0"/>
              <a:t>Ozone</a:t>
            </a:r>
          </a:p>
        </p:txBody>
      </p:sp>
      <p:sp>
        <p:nvSpPr>
          <p:cNvPr id="12" name="TextBox 11"/>
          <p:cNvSpPr txBox="1"/>
          <p:nvPr/>
        </p:nvSpPr>
        <p:spPr>
          <a:xfrm>
            <a:off x="9314686" y="822684"/>
            <a:ext cx="699230" cy="461665"/>
          </a:xfrm>
          <a:prstGeom prst="rect">
            <a:avLst/>
          </a:prstGeom>
          <a:noFill/>
        </p:spPr>
        <p:txBody>
          <a:bodyPr wrap="none" rtlCol="0">
            <a:spAutoFit/>
          </a:bodyPr>
          <a:lstStyle/>
          <a:p>
            <a:r>
              <a:rPr lang="en-US" sz="2400" b="1" dirty="0"/>
              <a:t>NO</a:t>
            </a:r>
            <a:r>
              <a:rPr lang="en-US" sz="2400" b="1" baseline="-25000" dirty="0"/>
              <a:t>2</a:t>
            </a:r>
            <a:endParaRPr lang="en-US" sz="2400" b="1" dirty="0"/>
          </a:p>
        </p:txBody>
      </p:sp>
      <p:pic>
        <p:nvPicPr>
          <p:cNvPr id="3" name="Picture 2"/>
          <p:cNvPicPr>
            <a:picLocks noChangeAspect="1"/>
          </p:cNvPicPr>
          <p:nvPr/>
        </p:nvPicPr>
        <p:blipFill>
          <a:blip r:embed="rId3"/>
          <a:stretch>
            <a:fillRect/>
          </a:stretch>
        </p:blipFill>
        <p:spPr>
          <a:xfrm>
            <a:off x="137933" y="1053517"/>
            <a:ext cx="6629239" cy="5969453"/>
          </a:xfrm>
          <a:prstGeom prst="rect">
            <a:avLst/>
          </a:prstGeom>
        </p:spPr>
      </p:pic>
      <p:pic>
        <p:nvPicPr>
          <p:cNvPr id="4" name="Picture 3"/>
          <p:cNvPicPr>
            <a:picLocks noChangeAspect="1"/>
          </p:cNvPicPr>
          <p:nvPr/>
        </p:nvPicPr>
        <p:blipFill>
          <a:blip r:embed="rId4"/>
          <a:stretch>
            <a:fillRect/>
          </a:stretch>
        </p:blipFill>
        <p:spPr>
          <a:xfrm>
            <a:off x="6921162" y="1067086"/>
            <a:ext cx="4953299" cy="5981648"/>
          </a:xfrm>
          <a:prstGeom prst="rect">
            <a:avLst/>
          </a:prstGeom>
        </p:spPr>
      </p:pic>
    </p:spTree>
    <p:extLst>
      <p:ext uri="{BB962C8B-B14F-4D97-AF65-F5344CB8AC3E}">
        <p14:creationId xmlns:p14="http://schemas.microsoft.com/office/powerpoint/2010/main" val="344128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549" y="0"/>
            <a:ext cx="12609095" cy="1077218"/>
          </a:xfrm>
          <a:prstGeom prst="rect">
            <a:avLst/>
          </a:prstGeom>
          <a:noFill/>
        </p:spPr>
        <p:txBody>
          <a:bodyPr wrap="square" rtlCol="0">
            <a:spAutoFit/>
          </a:bodyPr>
          <a:lstStyle/>
          <a:p>
            <a:pPr algn="ctr"/>
            <a:r>
              <a:rPr lang="en-US" sz="3200" dirty="0"/>
              <a:t>‘Weekend-Weekday effect’-</a:t>
            </a:r>
          </a:p>
          <a:p>
            <a:pPr algn="ctr"/>
            <a:r>
              <a:rPr lang="en-US" sz="3200" dirty="0"/>
              <a:t> Perturbation experiment to investigate O</a:t>
            </a:r>
            <a:r>
              <a:rPr lang="en-US" sz="3200" baseline="-25000" dirty="0"/>
              <a:t>3</a:t>
            </a:r>
            <a:r>
              <a:rPr lang="en-US" sz="3200" dirty="0"/>
              <a:t> production regimes</a:t>
            </a:r>
          </a:p>
        </p:txBody>
      </p:sp>
      <p:pic>
        <p:nvPicPr>
          <p:cNvPr id="4" name="Picture 3"/>
          <p:cNvPicPr>
            <a:picLocks noChangeAspect="1"/>
          </p:cNvPicPr>
          <p:nvPr/>
        </p:nvPicPr>
        <p:blipFill>
          <a:blip r:embed="rId3"/>
          <a:stretch>
            <a:fillRect/>
          </a:stretch>
        </p:blipFill>
        <p:spPr>
          <a:xfrm>
            <a:off x="1955563" y="1247748"/>
            <a:ext cx="8280873" cy="5765760"/>
          </a:xfrm>
          <a:prstGeom prst="rect">
            <a:avLst/>
          </a:prstGeom>
        </p:spPr>
      </p:pic>
      <p:cxnSp>
        <p:nvCxnSpPr>
          <p:cNvPr id="5" name="Straight Connector 4"/>
          <p:cNvCxnSpPr/>
          <p:nvPr/>
        </p:nvCxnSpPr>
        <p:spPr>
          <a:xfrm>
            <a:off x="0" y="1087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5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144" y="1332988"/>
            <a:ext cx="12115856" cy="5525012"/>
          </a:xfrm>
          <a:prstGeom prst="rect">
            <a:avLst/>
          </a:prstGeom>
        </p:spPr>
      </p:pic>
      <p:sp>
        <p:nvSpPr>
          <p:cNvPr id="6" name="Rectangle 5"/>
          <p:cNvSpPr/>
          <p:nvPr/>
        </p:nvSpPr>
        <p:spPr>
          <a:xfrm>
            <a:off x="2871537" y="1620253"/>
            <a:ext cx="1652337" cy="4876800"/>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35453" y="1620253"/>
            <a:ext cx="1652337" cy="4876800"/>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1087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9273" y="141478"/>
            <a:ext cx="11782727" cy="584775"/>
          </a:xfrm>
          <a:prstGeom prst="rect">
            <a:avLst/>
          </a:prstGeom>
          <a:noFill/>
        </p:spPr>
        <p:txBody>
          <a:bodyPr wrap="square" rtlCol="0">
            <a:spAutoFit/>
          </a:bodyPr>
          <a:lstStyle/>
          <a:p>
            <a:pPr algn="ctr"/>
            <a:r>
              <a:rPr lang="en-US" sz="3200" dirty="0"/>
              <a:t>Site specific traffic patterns vary between weekday and weekend</a:t>
            </a:r>
          </a:p>
        </p:txBody>
      </p:sp>
    </p:spTree>
    <p:extLst>
      <p:ext uri="{BB962C8B-B14F-4D97-AF65-F5344CB8AC3E}">
        <p14:creationId xmlns:p14="http://schemas.microsoft.com/office/powerpoint/2010/main" val="288767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144" y="1320798"/>
            <a:ext cx="12115856" cy="5537202"/>
          </a:xfrm>
          <a:prstGeom prst="rect">
            <a:avLst/>
          </a:prstGeom>
        </p:spPr>
      </p:pic>
      <p:sp>
        <p:nvSpPr>
          <p:cNvPr id="6" name="Rectangle 5"/>
          <p:cNvSpPr/>
          <p:nvPr/>
        </p:nvSpPr>
        <p:spPr>
          <a:xfrm>
            <a:off x="2871537" y="1620253"/>
            <a:ext cx="1652337" cy="4876800"/>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35453" y="1620253"/>
            <a:ext cx="1652337" cy="4876800"/>
          </a:xfrm>
          <a:prstGeom prst="rect">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1087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5842" y="-22102"/>
            <a:ext cx="11277401" cy="1077218"/>
          </a:xfrm>
          <a:prstGeom prst="rect">
            <a:avLst/>
          </a:prstGeom>
          <a:noFill/>
        </p:spPr>
        <p:txBody>
          <a:bodyPr wrap="square" rtlCol="0">
            <a:spAutoFit/>
          </a:bodyPr>
          <a:lstStyle/>
          <a:p>
            <a:pPr algn="ctr"/>
            <a:r>
              <a:rPr lang="en-US" sz="3200" dirty="0"/>
              <a:t>‘Weekend-Weekday’ trend of O</a:t>
            </a:r>
            <a:r>
              <a:rPr lang="en-US" sz="3200" baseline="-25000" dirty="0"/>
              <a:t>3</a:t>
            </a:r>
            <a:r>
              <a:rPr lang="en-US" sz="3200" dirty="0"/>
              <a:t>: Magnitude of concentration, not timing </a:t>
            </a:r>
          </a:p>
        </p:txBody>
      </p:sp>
      <p:cxnSp>
        <p:nvCxnSpPr>
          <p:cNvPr id="3" name="Straight Connector 2"/>
          <p:cNvCxnSpPr/>
          <p:nvPr/>
        </p:nvCxnSpPr>
        <p:spPr>
          <a:xfrm>
            <a:off x="864524" y="1978429"/>
            <a:ext cx="113274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4524" y="2460568"/>
            <a:ext cx="113274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4524" y="4854632"/>
            <a:ext cx="113274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4524" y="4372494"/>
            <a:ext cx="1132747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5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61392" y="0"/>
            <a:ext cx="11144341" cy="1077218"/>
          </a:xfrm>
          <a:prstGeom prst="rect">
            <a:avLst/>
          </a:prstGeom>
          <a:noFill/>
        </p:spPr>
        <p:txBody>
          <a:bodyPr wrap="square" rtlCol="0">
            <a:spAutoFit/>
          </a:bodyPr>
          <a:lstStyle/>
          <a:p>
            <a:pPr algn="ctr"/>
            <a:r>
              <a:rPr lang="en-US" sz="3200" dirty="0"/>
              <a:t>‘Weekend-Weekday effect’: O</a:t>
            </a:r>
            <a:r>
              <a:rPr lang="en-US" sz="3200" baseline="-25000" dirty="0"/>
              <a:t>3</a:t>
            </a:r>
            <a:r>
              <a:rPr lang="en-US" sz="3200" dirty="0"/>
              <a:t> production in Denver is </a:t>
            </a:r>
          </a:p>
          <a:p>
            <a:pPr algn="ctr"/>
            <a:r>
              <a:rPr lang="en-US" sz="3200" dirty="0"/>
              <a:t>NO</a:t>
            </a:r>
            <a:r>
              <a:rPr lang="en-US" sz="3200" baseline="-25000" dirty="0"/>
              <a:t>x</a:t>
            </a:r>
            <a:r>
              <a:rPr lang="en-US" sz="3200" dirty="0"/>
              <a:t>-Saturated transitioning to peak production</a:t>
            </a:r>
          </a:p>
        </p:txBody>
      </p:sp>
      <p:grpSp>
        <p:nvGrpSpPr>
          <p:cNvPr id="31" name="Group 30"/>
          <p:cNvGrpSpPr/>
          <p:nvPr/>
        </p:nvGrpSpPr>
        <p:grpSpPr>
          <a:xfrm>
            <a:off x="726927" y="1354379"/>
            <a:ext cx="11026904" cy="5808421"/>
            <a:chOff x="581024" y="1049579"/>
            <a:chExt cx="11026904" cy="5808421"/>
          </a:xfrm>
        </p:grpSpPr>
        <p:sp>
          <p:nvSpPr>
            <p:cNvPr id="25" name="Rectangle 24"/>
            <p:cNvSpPr/>
            <p:nvPr/>
          </p:nvSpPr>
          <p:spPr>
            <a:xfrm>
              <a:off x="585273" y="3726713"/>
              <a:ext cx="10088647" cy="1236799"/>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1024" y="1433339"/>
              <a:ext cx="10088647" cy="1236799"/>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84072" y="1294895"/>
              <a:ext cx="11023856" cy="5563105"/>
            </a:xfrm>
            <a:prstGeom prst="rect">
              <a:avLst/>
            </a:prstGeom>
            <a:ln w="41275">
              <a:noFill/>
            </a:ln>
          </p:spPr>
        </p:pic>
        <p:cxnSp>
          <p:nvCxnSpPr>
            <p:cNvPr id="6" name="Straight Connector 5"/>
            <p:cNvCxnSpPr/>
            <p:nvPr/>
          </p:nvCxnSpPr>
          <p:spPr>
            <a:xfrm>
              <a:off x="8155405" y="1061778"/>
              <a:ext cx="0" cy="5486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37519" y="2324366"/>
              <a:ext cx="546945" cy="369332"/>
            </a:xfrm>
            <a:prstGeom prst="rect">
              <a:avLst/>
            </a:prstGeom>
            <a:noFill/>
          </p:spPr>
          <p:txBody>
            <a:bodyPr wrap="none" rtlCol="0">
              <a:spAutoFit/>
            </a:bodyPr>
            <a:lstStyle/>
            <a:p>
              <a:r>
                <a:rPr lang="en-US" dirty="0"/>
                <a:t>I-25</a:t>
              </a:r>
            </a:p>
          </p:txBody>
        </p:sp>
        <p:sp>
          <p:nvSpPr>
            <p:cNvPr id="9" name="TextBox 8"/>
            <p:cNvSpPr txBox="1"/>
            <p:nvPr/>
          </p:nvSpPr>
          <p:spPr>
            <a:xfrm>
              <a:off x="4343411" y="4579403"/>
              <a:ext cx="774571" cy="369332"/>
            </a:xfrm>
            <a:prstGeom prst="rect">
              <a:avLst/>
            </a:prstGeom>
            <a:noFill/>
          </p:spPr>
          <p:txBody>
            <a:bodyPr wrap="none" rtlCol="0">
              <a:spAutoFit/>
            </a:bodyPr>
            <a:lstStyle/>
            <a:p>
              <a:r>
                <a:rPr lang="en-US" dirty="0" err="1"/>
                <a:t>Welby</a:t>
              </a:r>
              <a:endParaRPr lang="en-US" dirty="0"/>
            </a:p>
          </p:txBody>
        </p:sp>
        <p:sp>
          <p:nvSpPr>
            <p:cNvPr id="10" name="TextBox 9"/>
            <p:cNvSpPr txBox="1"/>
            <p:nvPr/>
          </p:nvSpPr>
          <p:spPr>
            <a:xfrm>
              <a:off x="8870807" y="4579403"/>
              <a:ext cx="880369" cy="369332"/>
            </a:xfrm>
            <a:prstGeom prst="rect">
              <a:avLst/>
            </a:prstGeom>
            <a:noFill/>
          </p:spPr>
          <p:txBody>
            <a:bodyPr wrap="none" rtlCol="0">
              <a:spAutoFit/>
            </a:bodyPr>
            <a:lstStyle/>
            <a:p>
              <a:r>
                <a:rPr lang="en-US" dirty="0"/>
                <a:t>La Casa</a:t>
              </a:r>
            </a:p>
          </p:txBody>
        </p:sp>
        <p:sp>
          <p:nvSpPr>
            <p:cNvPr id="11" name="TextBox 10"/>
            <p:cNvSpPr txBox="1"/>
            <p:nvPr/>
          </p:nvSpPr>
          <p:spPr>
            <a:xfrm>
              <a:off x="4352227" y="2324366"/>
              <a:ext cx="756938" cy="369332"/>
            </a:xfrm>
            <a:prstGeom prst="rect">
              <a:avLst/>
            </a:prstGeom>
            <a:noFill/>
          </p:spPr>
          <p:txBody>
            <a:bodyPr wrap="none" rtlCol="0">
              <a:spAutoFit/>
            </a:bodyPr>
            <a:lstStyle/>
            <a:p>
              <a:r>
                <a:rPr lang="en-US" dirty="0"/>
                <a:t>CAMP</a:t>
              </a:r>
            </a:p>
          </p:txBody>
        </p:sp>
        <p:sp>
          <p:nvSpPr>
            <p:cNvPr id="12" name="TextBox 11"/>
            <p:cNvSpPr txBox="1"/>
            <p:nvPr/>
          </p:nvSpPr>
          <p:spPr>
            <a:xfrm>
              <a:off x="2080326" y="1077140"/>
              <a:ext cx="652743" cy="369332"/>
            </a:xfrm>
            <a:prstGeom prst="rect">
              <a:avLst/>
            </a:prstGeom>
            <a:noFill/>
          </p:spPr>
          <p:txBody>
            <a:bodyPr wrap="square" rtlCol="0">
              <a:spAutoFit/>
            </a:bodyPr>
            <a:lstStyle/>
            <a:p>
              <a:r>
                <a:rPr lang="en-US" dirty="0"/>
                <a:t>2007</a:t>
              </a:r>
            </a:p>
          </p:txBody>
        </p:sp>
        <p:sp>
          <p:nvSpPr>
            <p:cNvPr id="13" name="TextBox 12"/>
            <p:cNvSpPr txBox="1"/>
            <p:nvPr/>
          </p:nvSpPr>
          <p:spPr>
            <a:xfrm>
              <a:off x="4404325" y="1061779"/>
              <a:ext cx="652743" cy="369332"/>
            </a:xfrm>
            <a:prstGeom prst="rect">
              <a:avLst/>
            </a:prstGeom>
            <a:noFill/>
          </p:spPr>
          <p:txBody>
            <a:bodyPr wrap="square" rtlCol="0">
              <a:spAutoFit/>
            </a:bodyPr>
            <a:lstStyle/>
            <a:p>
              <a:r>
                <a:rPr lang="en-US" dirty="0"/>
                <a:t>2012</a:t>
              </a:r>
            </a:p>
          </p:txBody>
        </p:sp>
        <p:sp>
          <p:nvSpPr>
            <p:cNvPr id="14" name="TextBox 13"/>
            <p:cNvSpPr txBox="1"/>
            <p:nvPr/>
          </p:nvSpPr>
          <p:spPr>
            <a:xfrm>
              <a:off x="6692748" y="1079384"/>
              <a:ext cx="652743" cy="369332"/>
            </a:xfrm>
            <a:prstGeom prst="rect">
              <a:avLst/>
            </a:prstGeom>
            <a:noFill/>
          </p:spPr>
          <p:txBody>
            <a:bodyPr wrap="square" rtlCol="0">
              <a:spAutoFit/>
            </a:bodyPr>
            <a:lstStyle/>
            <a:p>
              <a:r>
                <a:rPr lang="en-US" dirty="0"/>
                <a:t>2015</a:t>
              </a:r>
            </a:p>
          </p:txBody>
        </p:sp>
        <p:sp>
          <p:nvSpPr>
            <p:cNvPr id="15" name="TextBox 14"/>
            <p:cNvSpPr txBox="1"/>
            <p:nvPr/>
          </p:nvSpPr>
          <p:spPr>
            <a:xfrm>
              <a:off x="8984620" y="1049579"/>
              <a:ext cx="652743" cy="369332"/>
            </a:xfrm>
            <a:prstGeom prst="rect">
              <a:avLst/>
            </a:prstGeom>
            <a:noFill/>
          </p:spPr>
          <p:txBody>
            <a:bodyPr wrap="square" rtlCol="0">
              <a:spAutoFit/>
            </a:bodyPr>
            <a:lstStyle/>
            <a:p>
              <a:r>
                <a:rPr lang="en-US" dirty="0"/>
                <a:t>2015</a:t>
              </a:r>
            </a:p>
          </p:txBody>
        </p:sp>
        <p:sp>
          <p:nvSpPr>
            <p:cNvPr id="16" name="TextBox 15"/>
            <p:cNvSpPr txBox="1"/>
            <p:nvPr/>
          </p:nvSpPr>
          <p:spPr>
            <a:xfrm>
              <a:off x="7719067" y="1494094"/>
              <a:ext cx="436338" cy="369332"/>
            </a:xfrm>
            <a:prstGeom prst="rect">
              <a:avLst/>
            </a:prstGeom>
            <a:noFill/>
          </p:spPr>
          <p:txBody>
            <a:bodyPr wrap="none" rtlCol="0">
              <a:spAutoFit/>
            </a:bodyPr>
            <a:lstStyle/>
            <a:p>
              <a:r>
                <a:rPr lang="en-US" dirty="0"/>
                <a:t>(a)</a:t>
              </a:r>
            </a:p>
          </p:txBody>
        </p:sp>
        <p:sp>
          <p:nvSpPr>
            <p:cNvPr id="17" name="TextBox 16"/>
            <p:cNvSpPr txBox="1"/>
            <p:nvPr/>
          </p:nvSpPr>
          <p:spPr>
            <a:xfrm>
              <a:off x="7617354" y="3897286"/>
              <a:ext cx="447558" cy="369332"/>
            </a:xfrm>
            <a:prstGeom prst="rect">
              <a:avLst/>
            </a:prstGeom>
            <a:noFill/>
          </p:spPr>
          <p:txBody>
            <a:bodyPr wrap="none" rtlCol="0">
              <a:spAutoFit/>
            </a:bodyPr>
            <a:lstStyle/>
            <a:p>
              <a:r>
                <a:rPr lang="en-US" dirty="0"/>
                <a:t>(b)</a:t>
              </a:r>
            </a:p>
          </p:txBody>
        </p:sp>
        <p:sp>
          <p:nvSpPr>
            <p:cNvPr id="18" name="TextBox 17"/>
            <p:cNvSpPr txBox="1"/>
            <p:nvPr/>
          </p:nvSpPr>
          <p:spPr>
            <a:xfrm>
              <a:off x="10222114" y="3922143"/>
              <a:ext cx="447558" cy="369332"/>
            </a:xfrm>
            <a:prstGeom prst="rect">
              <a:avLst/>
            </a:prstGeom>
            <a:noFill/>
          </p:spPr>
          <p:txBody>
            <a:bodyPr wrap="none" rtlCol="0">
              <a:spAutoFit/>
            </a:bodyPr>
            <a:lstStyle/>
            <a:p>
              <a:r>
                <a:rPr lang="en-US" dirty="0"/>
                <a:t>(d)</a:t>
              </a:r>
            </a:p>
          </p:txBody>
        </p:sp>
        <p:sp>
          <p:nvSpPr>
            <p:cNvPr id="19" name="TextBox 18"/>
            <p:cNvSpPr txBox="1"/>
            <p:nvPr/>
          </p:nvSpPr>
          <p:spPr>
            <a:xfrm>
              <a:off x="10213936" y="1569480"/>
              <a:ext cx="423514" cy="369332"/>
            </a:xfrm>
            <a:prstGeom prst="rect">
              <a:avLst/>
            </a:prstGeom>
            <a:noFill/>
          </p:spPr>
          <p:txBody>
            <a:bodyPr wrap="none" rtlCol="0">
              <a:spAutoFit/>
            </a:bodyPr>
            <a:lstStyle/>
            <a:p>
              <a:r>
                <a:rPr lang="en-US" dirty="0"/>
                <a:t>(c)</a:t>
              </a:r>
            </a:p>
          </p:txBody>
        </p:sp>
        <p:cxnSp>
          <p:nvCxnSpPr>
            <p:cNvPr id="21" name="Straight Connector 20"/>
            <p:cNvCxnSpPr/>
            <p:nvPr/>
          </p:nvCxnSpPr>
          <p:spPr>
            <a:xfrm flipV="1">
              <a:off x="584072" y="1431111"/>
              <a:ext cx="10051844" cy="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9425" y="3734288"/>
              <a:ext cx="10051844" cy="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50690" y="1061779"/>
              <a:ext cx="0" cy="5486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481806" y="1061778"/>
              <a:ext cx="0" cy="5486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0" y="1087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3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392" y="0"/>
            <a:ext cx="11144341" cy="1077218"/>
          </a:xfrm>
          <a:prstGeom prst="rect">
            <a:avLst/>
          </a:prstGeom>
          <a:noFill/>
        </p:spPr>
        <p:txBody>
          <a:bodyPr wrap="square" rtlCol="0">
            <a:spAutoFit/>
          </a:bodyPr>
          <a:lstStyle/>
          <a:p>
            <a:pPr algn="ctr"/>
            <a:r>
              <a:rPr lang="en-US" sz="3200" dirty="0"/>
              <a:t>‘Weekday-Weekend effect’: O</a:t>
            </a:r>
            <a:r>
              <a:rPr lang="en-US" sz="3200" baseline="-25000" dirty="0"/>
              <a:t>3</a:t>
            </a:r>
            <a:r>
              <a:rPr lang="en-US" sz="3200" dirty="0"/>
              <a:t> production in Denver is </a:t>
            </a:r>
          </a:p>
          <a:p>
            <a:pPr algn="ctr"/>
            <a:r>
              <a:rPr lang="en-US" sz="3200" dirty="0"/>
              <a:t>NO</a:t>
            </a:r>
            <a:r>
              <a:rPr lang="en-US" sz="3200" baseline="-25000" dirty="0"/>
              <a:t>x</a:t>
            </a:r>
            <a:r>
              <a:rPr lang="en-US" sz="3200" dirty="0"/>
              <a:t>-Saturated transitioning to peak production</a:t>
            </a:r>
          </a:p>
        </p:txBody>
      </p:sp>
      <p:sp>
        <p:nvSpPr>
          <p:cNvPr id="7" name="TextBox 6"/>
          <p:cNvSpPr txBox="1"/>
          <p:nvPr/>
        </p:nvSpPr>
        <p:spPr>
          <a:xfrm rot="695775">
            <a:off x="7806116" y="1495621"/>
            <a:ext cx="1130118" cy="369332"/>
          </a:xfrm>
          <a:prstGeom prst="rect">
            <a:avLst/>
          </a:prstGeom>
          <a:noFill/>
        </p:spPr>
        <p:txBody>
          <a:bodyPr wrap="none" rtlCol="0">
            <a:spAutoFit/>
          </a:bodyPr>
          <a:lstStyle/>
          <a:p>
            <a:r>
              <a:rPr lang="en-US" dirty="0"/>
              <a:t>Weekdays</a:t>
            </a:r>
          </a:p>
        </p:txBody>
      </p:sp>
      <p:sp>
        <p:nvSpPr>
          <p:cNvPr id="8" name="TextBox 7"/>
          <p:cNvSpPr txBox="1"/>
          <p:nvPr/>
        </p:nvSpPr>
        <p:spPr>
          <a:xfrm>
            <a:off x="6707262" y="1425768"/>
            <a:ext cx="1157817" cy="369332"/>
          </a:xfrm>
          <a:prstGeom prst="rect">
            <a:avLst/>
          </a:prstGeom>
          <a:noFill/>
        </p:spPr>
        <p:txBody>
          <a:bodyPr wrap="none" rtlCol="0">
            <a:spAutoFit/>
          </a:bodyPr>
          <a:lstStyle/>
          <a:p>
            <a:r>
              <a:rPr lang="en-US" dirty="0"/>
              <a:t>Weekends</a:t>
            </a:r>
          </a:p>
        </p:txBody>
      </p:sp>
      <p:cxnSp>
        <p:nvCxnSpPr>
          <p:cNvPr id="10" name="Straight Arrow Connector 9"/>
          <p:cNvCxnSpPr/>
          <p:nvPr/>
        </p:nvCxnSpPr>
        <p:spPr>
          <a:xfrm>
            <a:off x="7286171" y="1795100"/>
            <a:ext cx="221534" cy="313377"/>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189337" y="1795100"/>
            <a:ext cx="83806" cy="359336"/>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952145" y="1077218"/>
            <a:ext cx="10287710" cy="5563105"/>
          </a:xfrm>
          <a:prstGeom prst="rect">
            <a:avLst/>
          </a:prstGeom>
        </p:spPr>
      </p:pic>
      <p:cxnSp>
        <p:nvCxnSpPr>
          <p:cNvPr id="19" name="Straight Connector 18"/>
          <p:cNvCxnSpPr/>
          <p:nvPr/>
        </p:nvCxnSpPr>
        <p:spPr>
          <a:xfrm>
            <a:off x="0" y="1087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528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2183</Words>
  <Application>Microsoft Office PowerPoint</Application>
  <PresentationFormat>Widescreen</PresentationFormat>
  <Paragraphs>125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abeleira</dc:creator>
  <cp:lastModifiedBy>andrew abeleira</cp:lastModifiedBy>
  <cp:revision>68</cp:revision>
  <dcterms:created xsi:type="dcterms:W3CDTF">2017-04-22T18:13:59Z</dcterms:created>
  <dcterms:modified xsi:type="dcterms:W3CDTF">2017-05-02T14:20:48Z</dcterms:modified>
</cp:coreProperties>
</file>