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4" r:id="rId2"/>
    <p:sldId id="269" r:id="rId3"/>
    <p:sldId id="268" r:id="rId4"/>
    <p:sldId id="270" r:id="rId5"/>
    <p:sldId id="271" r:id="rId6"/>
    <p:sldId id="276" r:id="rId7"/>
    <p:sldId id="272" r:id="rId8"/>
    <p:sldId id="281" r:id="rId9"/>
    <p:sldId id="284" r:id="rId10"/>
    <p:sldId id="273" r:id="rId11"/>
    <p:sldId id="286" r:id="rId12"/>
    <p:sldId id="283" r:id="rId13"/>
    <p:sldId id="266" r:id="rId14"/>
    <p:sldId id="260" r:id="rId15"/>
    <p:sldId id="267" r:id="rId16"/>
    <p:sldId id="277" r:id="rId17"/>
    <p:sldId id="278" r:id="rId18"/>
    <p:sldId id="287" r:id="rId19"/>
    <p:sldId id="288" r:id="rId20"/>
    <p:sldId id="290" r:id="rId2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3EB"/>
    <a:srgbClr val="E9EBF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6" autoAdjust="0"/>
    <p:restoredTop sz="87697" autoAdjust="0"/>
  </p:normalViewPr>
  <p:slideViewPr>
    <p:cSldViewPr>
      <p:cViewPr varScale="1">
        <p:scale>
          <a:sx n="75" d="100"/>
          <a:sy n="75" d="100"/>
        </p:scale>
        <p:origin x="-1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C0E09-22E5-4FA5-8BEA-F9B218CBFAA3}" type="datetimeFigureOut">
              <a:rPr lang="ko-KR" altLang="en-US" smtClean="0"/>
              <a:t>2017-05-01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C13DF-291D-4049-B20D-2768E9204ED3}" type="slidenum">
              <a:rPr lang="ko-KR" altLang="en-US" smtClean="0"/>
              <a:t>‹#›</a:t>
            </a:fld>
            <a:endParaRPr lang="ko-KR" altLang="en-US"/>
          </a:p>
        </p:txBody>
      </p:sp>
    </p:spTree>
    <p:extLst>
      <p:ext uri="{BB962C8B-B14F-4D97-AF65-F5344CB8AC3E}">
        <p14:creationId xmlns:p14="http://schemas.microsoft.com/office/powerpoint/2010/main" val="217599408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Good</a:t>
            </a:r>
            <a:r>
              <a:rPr lang="en-US" altLang="ko-KR" baseline="0" dirty="0" smtClean="0"/>
              <a:t> afternoon everyone and thank you for still being here. This is a ongoing work that I’m presenting.</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1</a:t>
            </a:fld>
            <a:endParaRPr lang="ko-KR" altLang="en-US"/>
          </a:p>
        </p:txBody>
      </p:sp>
    </p:spTree>
    <p:extLst>
      <p:ext uri="{BB962C8B-B14F-4D97-AF65-F5344CB8AC3E}">
        <p14:creationId xmlns:p14="http://schemas.microsoft.com/office/powerpoint/2010/main" val="10064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13</a:t>
            </a:fld>
            <a:endParaRPr lang="ko-KR" altLang="en-US"/>
          </a:p>
        </p:txBody>
      </p:sp>
    </p:spTree>
    <p:extLst>
      <p:ext uri="{BB962C8B-B14F-4D97-AF65-F5344CB8AC3E}">
        <p14:creationId xmlns:p14="http://schemas.microsoft.com/office/powerpoint/2010/main" val="198400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talk is mostly focused on characterization of … We also performed comprehensive … Ultimately these will lead</a:t>
            </a:r>
            <a:r>
              <a:rPr lang="en-US" altLang="ko-KR" baseline="0" dirty="0" smtClean="0"/>
              <a:t> to con</a:t>
            </a:r>
            <a:r>
              <a:rPr lang="en-US" altLang="ko-KR" dirty="0" smtClean="0"/>
              <a:t>ducting</a:t>
            </a:r>
            <a:r>
              <a:rPr lang="en-US" altLang="ko-KR" baseline="0" dirty="0" smtClean="0"/>
              <a:t> sensitivity simulations … So the goal of this is to be able to do test control scenarios. </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2</a:t>
            </a:fld>
            <a:endParaRPr lang="ko-KR" altLang="en-US"/>
          </a:p>
        </p:txBody>
      </p:sp>
    </p:spTree>
    <p:extLst>
      <p:ext uri="{BB962C8B-B14F-4D97-AF65-F5344CB8AC3E}">
        <p14:creationId xmlns:p14="http://schemas.microsoft.com/office/powerpoint/2010/main" val="124475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use two domains having 12 km and 4km resolutions.</a:t>
            </a:r>
            <a:r>
              <a:rPr lang="en-US" altLang="ko-KR" baseline="0" dirty="0" smtClean="0"/>
              <a:t> Denver region includes Denver metropolitan area mostly. The non-Denver urban region includes Boulder, Longmont, Fort Collins, and everything west of I-25. And the Oil &amp; Gas region includes most Weld county and the area of east of I-25.</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3</a:t>
            </a:fld>
            <a:endParaRPr lang="ko-KR" altLang="en-US"/>
          </a:p>
        </p:txBody>
      </p:sp>
    </p:spTree>
    <p:extLst>
      <p:ext uri="{BB962C8B-B14F-4D97-AF65-F5344CB8AC3E}">
        <p14:creationId xmlns:p14="http://schemas.microsoft.com/office/powerpoint/2010/main" val="395365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Mention about the </a:t>
            </a:r>
            <a:r>
              <a:rPr lang="en-US" altLang="ko-KR" dirty="0" err="1" smtClean="0"/>
              <a:t>resoan</a:t>
            </a:r>
            <a:r>
              <a:rPr lang="en-US" altLang="ko-KR" baseline="0" dirty="0" smtClean="0"/>
              <a:t> of criteria 1</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6</a:t>
            </a:fld>
            <a:endParaRPr lang="ko-KR" altLang="en-US"/>
          </a:p>
        </p:txBody>
      </p:sp>
    </p:spTree>
    <p:extLst>
      <p:ext uri="{BB962C8B-B14F-4D97-AF65-F5344CB8AC3E}">
        <p14:creationId xmlns:p14="http://schemas.microsoft.com/office/powerpoint/2010/main" val="284780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Here</a:t>
            </a:r>
            <a:r>
              <a:rPr lang="en-US" altLang="ko-KR" baseline="0" dirty="0" smtClean="0"/>
              <a:t> ethyne is underestimated by factor of two in Denver region. All the tracer to tracer rations from mobile emissions in Denver region look good when we look at the model. The way to fix that is to increase ethyne in all mobile emissions by factor of 2.</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8</a:t>
            </a:fld>
            <a:endParaRPr lang="ko-KR" altLang="en-US"/>
          </a:p>
        </p:txBody>
      </p:sp>
    </p:spTree>
    <p:extLst>
      <p:ext uri="{BB962C8B-B14F-4D97-AF65-F5344CB8AC3E}">
        <p14:creationId xmlns:p14="http://schemas.microsoft.com/office/powerpoint/2010/main" val="142672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Then in case of the non-Denver region, ethyne is more strongly underestimated there and the ratios are also underestimated in model. We see that in the other tracers it’s not quite obvious because there are other sources in NOx as well. So in order to bring these in line, we suggest that the total volume of mobile traffic should be increased by factor of 2 in non-Denver region thinking that maybe the model is underestimated the rapid growth of that area. </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9</a:t>
            </a:fld>
            <a:endParaRPr lang="ko-KR" altLang="en-US"/>
          </a:p>
        </p:txBody>
      </p:sp>
    </p:spTree>
    <p:extLst>
      <p:ext uri="{BB962C8B-B14F-4D97-AF65-F5344CB8AC3E}">
        <p14:creationId xmlns:p14="http://schemas.microsoft.com/office/powerpoint/2010/main" val="142672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10</a:t>
            </a:fld>
            <a:endParaRPr lang="ko-KR" altLang="en-US"/>
          </a:p>
        </p:txBody>
      </p:sp>
    </p:spTree>
    <p:extLst>
      <p:ext uri="{BB962C8B-B14F-4D97-AF65-F5344CB8AC3E}">
        <p14:creationId xmlns:p14="http://schemas.microsoft.com/office/powerpoint/2010/main" val="164147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All oil and gas tracers</a:t>
            </a:r>
            <a:r>
              <a:rPr lang="en-US" altLang="ko-KR" baseline="0" dirty="0" smtClean="0"/>
              <a:t> are strongly underestimated in model except for ethane for which no </a:t>
            </a:r>
            <a:r>
              <a:rPr lang="en-US" altLang="ko-KR" dirty="0" smtClean="0"/>
              <a:t>significant </a:t>
            </a:r>
            <a:r>
              <a:rPr lang="en-US" altLang="ko-KR" baseline="0" dirty="0" smtClean="0"/>
              <a:t>bias can be found.</a:t>
            </a:r>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11</a:t>
            </a:fld>
            <a:endParaRPr lang="ko-KR" altLang="en-US"/>
          </a:p>
        </p:txBody>
      </p:sp>
    </p:spTree>
    <p:extLst>
      <p:ext uri="{BB962C8B-B14F-4D97-AF65-F5344CB8AC3E}">
        <p14:creationId xmlns:p14="http://schemas.microsoft.com/office/powerpoint/2010/main" val="146593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E9C13DF-291D-4049-B20D-2768E9204ED3}" type="slidenum">
              <a:rPr lang="ko-KR" altLang="en-US" smtClean="0"/>
              <a:t>12</a:t>
            </a:fld>
            <a:endParaRPr lang="ko-KR" altLang="en-US"/>
          </a:p>
        </p:txBody>
      </p:sp>
    </p:spTree>
    <p:extLst>
      <p:ext uri="{BB962C8B-B14F-4D97-AF65-F5344CB8AC3E}">
        <p14:creationId xmlns:p14="http://schemas.microsoft.com/office/powerpoint/2010/main" val="164147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173502"/>
            <a:ext cx="7772400" cy="614289"/>
          </a:xfrm>
          <a:prstGeom prst="rect">
            <a:avLst/>
          </a:prstGeom>
        </p:spPr>
        <p:txBody>
          <a:bodyPr/>
          <a:lstStyle>
            <a:lvl1pPr marL="0" indent="0" algn="l">
              <a:buNone/>
              <a:defRPr sz="3600" b="0" i="0">
                <a:solidFill>
                  <a:schemeClr val="tx1"/>
                </a:solidFill>
                <a:effectLst/>
                <a:latin typeface="+mj-lt"/>
              </a:defRPr>
            </a:lvl1pPr>
          </a:lstStyle>
          <a:p>
            <a:r>
              <a:rPr lang="en-US" dirty="0" smtClean="0"/>
              <a:t>Click to edit Master title style</a:t>
            </a:r>
            <a:endParaRPr lang="en-US" dirty="0"/>
          </a:p>
        </p:txBody>
      </p:sp>
      <p:cxnSp>
        <p:nvCxnSpPr>
          <p:cNvPr id="5" name="Straight Connector 7"/>
          <p:cNvCxnSpPr/>
          <p:nvPr userDrawn="1"/>
        </p:nvCxnSpPr>
        <p:spPr bwMode="auto">
          <a:xfrm>
            <a:off x="442452" y="787791"/>
            <a:ext cx="8303342" cy="0"/>
          </a:xfrm>
          <a:prstGeom prst="line">
            <a:avLst/>
          </a:prstGeom>
          <a:noFill/>
          <a:ln w="63500" cap="flat" cmpd="sng" algn="ctr">
            <a:solidFill>
              <a:schemeClr val="accent3">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30809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173502"/>
            <a:ext cx="7772400" cy="614289"/>
          </a:xfrm>
          <a:prstGeom prst="rect">
            <a:avLst/>
          </a:prstGeom>
        </p:spPr>
        <p:txBody>
          <a:bodyPr/>
          <a:lstStyle>
            <a:lvl1pPr marL="0" indent="0" algn="l">
              <a:buNone/>
              <a:defRPr sz="3600" b="0" i="0">
                <a:solidFill>
                  <a:schemeClr val="tx1"/>
                </a:solidFill>
                <a:effectLst/>
                <a:latin typeface="+mj-lt"/>
              </a:defRPr>
            </a:lvl1pPr>
          </a:lstStyle>
          <a:p>
            <a:r>
              <a:rPr lang="en-US" dirty="0" smtClean="0"/>
              <a:t>Click to edit Master title style</a:t>
            </a:r>
            <a:endParaRPr lang="en-US" dirty="0"/>
          </a:p>
        </p:txBody>
      </p:sp>
      <p:cxnSp>
        <p:nvCxnSpPr>
          <p:cNvPr id="5" name="Straight Connector 7"/>
          <p:cNvCxnSpPr/>
          <p:nvPr userDrawn="1"/>
        </p:nvCxnSpPr>
        <p:spPr bwMode="auto">
          <a:xfrm>
            <a:off x="442452" y="787791"/>
            <a:ext cx="8303342" cy="0"/>
          </a:xfrm>
          <a:prstGeom prst="line">
            <a:avLst/>
          </a:prstGeom>
          <a:noFill/>
          <a:ln w="63500" cap="flat" cmpd="sng" algn="ctr">
            <a:solidFill>
              <a:schemeClr val="accent3">
                <a:lumMod val="50000"/>
              </a:schemeClr>
            </a:solidFill>
            <a:prstDash val="solid"/>
            <a:round/>
            <a:headEnd type="none" w="med" len="med"/>
            <a:tailEnd type="none" w="med" len="med"/>
          </a:ln>
          <a:effectLst/>
        </p:spPr>
      </p:cxnSp>
      <p:sp>
        <p:nvSpPr>
          <p:cNvPr id="7" name="텍스트 개체 틀 6"/>
          <p:cNvSpPr>
            <a:spLocks noGrp="1"/>
          </p:cNvSpPr>
          <p:nvPr>
            <p:ph type="body" sz="quarter" idx="10"/>
          </p:nvPr>
        </p:nvSpPr>
        <p:spPr>
          <a:xfrm>
            <a:off x="442913" y="1125538"/>
            <a:ext cx="8302625" cy="5399087"/>
          </a:xfrm>
          <a:prstGeom prst="rect">
            <a:avLst/>
          </a:prstGeom>
        </p:spPr>
        <p:txBody>
          <a:bodyPr/>
          <a:lstStyle>
            <a:lvl1pPr marL="388620" indent="-342900">
              <a:buClr>
                <a:schemeClr val="tx1"/>
              </a:buClr>
              <a:buFont typeface="Wingdings" panose="05000000000000000000" pitchFamily="2" charset="2"/>
              <a:buChar char="§"/>
              <a:defRPr sz="2800">
                <a:latin typeface="+mn-lt"/>
              </a:defRPr>
            </a:lvl1pPr>
            <a:lvl2pPr marL="708660" indent="-342900">
              <a:buClr>
                <a:schemeClr val="tx1"/>
              </a:buClr>
              <a:buFont typeface="Wingdings" panose="05000000000000000000" pitchFamily="2" charset="2"/>
              <a:buChar char="§"/>
              <a:defRPr sz="2800">
                <a:latin typeface="+mn-lt"/>
              </a:defRPr>
            </a:lvl2pPr>
            <a:lvl3pPr marL="925830" indent="-285750">
              <a:buClr>
                <a:schemeClr val="tx1"/>
              </a:buClr>
              <a:buFont typeface="Wingdings" panose="05000000000000000000" pitchFamily="2" charset="2"/>
              <a:buChar char="§"/>
              <a:defRPr sz="2400">
                <a:latin typeface="+mn-lt"/>
              </a:defRPr>
            </a:lvl3pPr>
            <a:lvl4pPr marL="1200150" indent="-285750">
              <a:buClr>
                <a:schemeClr val="tx1"/>
              </a:buClr>
              <a:buFont typeface="Wingdings" panose="05000000000000000000" pitchFamily="2" charset="2"/>
              <a:buChar char="§"/>
              <a:defRPr sz="2000">
                <a:latin typeface="+mn-lt"/>
              </a:defRPr>
            </a:lvl4pPr>
            <a:lvl5pPr marL="1492758" indent="-285750">
              <a:buClr>
                <a:schemeClr val="tx1"/>
              </a:buClr>
              <a:buFont typeface="Wingdings" panose="05000000000000000000" pitchFamily="2" charset="2"/>
              <a:buChar char="§"/>
              <a:defRPr sz="1800">
                <a:latin typeface="+mn-lt"/>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extLst>
      <p:ext uri="{BB962C8B-B14F-4D97-AF65-F5344CB8AC3E}">
        <p14:creationId xmlns:p14="http://schemas.microsoft.com/office/powerpoint/2010/main" val="4036978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5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6" r:id="rId4"/>
  </p:sldLayoutIdLst>
  <p:timing>
    <p:tnLst>
      <p:par>
        <p:cTn id="1" dur="indefinite" restart="never" nodeType="tmRoot"/>
      </p:par>
    </p:tnLst>
  </p:timing>
  <p:txStyles>
    <p:titleStyle>
      <a:lvl1pPr marL="320040" indent="-320040" algn="r" defTabSz="914400" rtl="0" eaLnBrk="1" latinLnBrk="1"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228600"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1"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부제목 2"/>
          <p:cNvSpPr txBox="1">
            <a:spLocks/>
          </p:cNvSpPr>
          <p:nvPr/>
        </p:nvSpPr>
        <p:spPr>
          <a:xfrm>
            <a:off x="1371600" y="3140968"/>
            <a:ext cx="6400800" cy="3528392"/>
          </a:xfrm>
          <a:prstGeom prst="rect">
            <a:avLst/>
          </a:prstGeom>
        </p:spPr>
        <p:txBody>
          <a:bodyPr>
            <a:normAutofit fontScale="92500" lnSpcReduction="20000"/>
          </a:bodyPr>
          <a:lstStyle>
            <a:lvl1pPr marL="0" indent="0" algn="l" rtl="0" eaLnBrk="1" fontAlgn="base" hangingPunct="1">
              <a:spcBef>
                <a:spcPct val="20000"/>
              </a:spcBef>
              <a:spcAft>
                <a:spcPct val="0"/>
              </a:spcAft>
              <a:buNone/>
              <a:defRPr sz="2200">
                <a:solidFill>
                  <a:schemeClr val="tx2"/>
                </a:solidFill>
                <a:latin typeface="+mn-lt"/>
                <a:ea typeface="ＭＳ Ｐゴシック" charset="-128"/>
                <a:cs typeface="ＭＳ Ｐゴシック" charset="-128"/>
              </a:defRPr>
            </a:lvl1pPr>
            <a:lvl2pPr marL="457200" indent="0" algn="ctr" rtl="0" eaLnBrk="1" fontAlgn="base" hangingPunct="1">
              <a:spcBef>
                <a:spcPct val="20000"/>
              </a:spcBef>
              <a:spcAft>
                <a:spcPct val="0"/>
              </a:spcAft>
              <a:buNone/>
              <a:defRPr sz="2800">
                <a:solidFill>
                  <a:schemeClr val="tx1">
                    <a:tint val="75000"/>
                  </a:schemeClr>
                </a:solidFill>
                <a:latin typeface="+mn-lt"/>
                <a:ea typeface="ＭＳ Ｐゴシック" charset="-128"/>
              </a:defRPr>
            </a:lvl2pPr>
            <a:lvl3pPr marL="914400" indent="0" algn="ctr" rtl="0" eaLnBrk="1" fontAlgn="base" hangingPunct="1">
              <a:spcBef>
                <a:spcPct val="20000"/>
              </a:spcBef>
              <a:spcAft>
                <a:spcPct val="0"/>
              </a:spcAft>
              <a:buNone/>
              <a:defRPr sz="2400">
                <a:solidFill>
                  <a:schemeClr val="tx1">
                    <a:tint val="75000"/>
                  </a:schemeClr>
                </a:solidFill>
                <a:latin typeface="+mn-lt"/>
                <a:ea typeface="ＭＳ Ｐゴシック" charset="-128"/>
              </a:defRPr>
            </a:lvl3pPr>
            <a:lvl4pPr marL="1371600" indent="0" algn="ctr" rtl="0" eaLnBrk="1" fontAlgn="base" hangingPunct="1">
              <a:spcBef>
                <a:spcPct val="20000"/>
              </a:spcBef>
              <a:spcAft>
                <a:spcPct val="0"/>
              </a:spcAft>
              <a:buNone/>
              <a:defRPr sz="2000">
                <a:solidFill>
                  <a:schemeClr val="tx1">
                    <a:tint val="75000"/>
                  </a:schemeClr>
                </a:solidFill>
                <a:latin typeface="+mn-lt"/>
                <a:ea typeface="ＭＳ Ｐゴシック" charset="-128"/>
              </a:defRPr>
            </a:lvl4pPr>
            <a:lvl5pPr marL="1828800" indent="0" algn="ctr" rtl="0" eaLnBrk="1" fontAlgn="base" hangingPunct="1">
              <a:spcBef>
                <a:spcPct val="20000"/>
              </a:spcBef>
              <a:spcAft>
                <a:spcPct val="0"/>
              </a:spcAft>
              <a:buNone/>
              <a:defRPr sz="2000">
                <a:solidFill>
                  <a:schemeClr val="tx1">
                    <a:tint val="75000"/>
                  </a:schemeClr>
                </a:solidFill>
                <a:latin typeface="+mn-lt"/>
                <a:ea typeface="ＭＳ Ｐゴシック" charset="-128"/>
              </a:defRPr>
            </a:lvl5pPr>
            <a:lvl6pPr marL="2286000" indent="0" algn="ctr" rtl="0" eaLnBrk="1" fontAlgn="base" hangingPunct="1">
              <a:spcBef>
                <a:spcPct val="20000"/>
              </a:spcBef>
              <a:spcAft>
                <a:spcPct val="0"/>
              </a:spcAft>
              <a:buNone/>
              <a:defRPr sz="2000">
                <a:solidFill>
                  <a:schemeClr val="tx1">
                    <a:tint val="75000"/>
                  </a:schemeClr>
                </a:solidFill>
                <a:latin typeface="+mn-lt"/>
                <a:ea typeface="ＭＳ Ｐゴシック" charset="-128"/>
              </a:defRPr>
            </a:lvl6pPr>
            <a:lvl7pPr marL="2743200" indent="0" algn="ctr" rtl="0" eaLnBrk="1" fontAlgn="base" hangingPunct="1">
              <a:spcBef>
                <a:spcPct val="20000"/>
              </a:spcBef>
              <a:spcAft>
                <a:spcPct val="0"/>
              </a:spcAft>
              <a:buNone/>
              <a:defRPr sz="2000">
                <a:solidFill>
                  <a:schemeClr val="tx1">
                    <a:tint val="75000"/>
                  </a:schemeClr>
                </a:solidFill>
                <a:latin typeface="+mn-lt"/>
                <a:ea typeface="ＭＳ Ｐゴシック" charset="-128"/>
              </a:defRPr>
            </a:lvl7pPr>
            <a:lvl8pPr marL="3200400" indent="0" algn="ctr" rtl="0" eaLnBrk="1" fontAlgn="base" hangingPunct="1">
              <a:spcBef>
                <a:spcPct val="20000"/>
              </a:spcBef>
              <a:spcAft>
                <a:spcPct val="0"/>
              </a:spcAft>
              <a:buNone/>
              <a:defRPr sz="2000">
                <a:solidFill>
                  <a:schemeClr val="tx1">
                    <a:tint val="75000"/>
                  </a:schemeClr>
                </a:solidFill>
                <a:latin typeface="+mn-lt"/>
                <a:ea typeface="ＭＳ Ｐゴシック" charset="-128"/>
              </a:defRPr>
            </a:lvl8pPr>
            <a:lvl9pPr marL="3657600" indent="0" algn="ctr" rtl="0" eaLnBrk="1" fontAlgn="base" hangingPunct="1">
              <a:spcBef>
                <a:spcPct val="20000"/>
              </a:spcBef>
              <a:spcAft>
                <a:spcPct val="0"/>
              </a:spcAft>
              <a:buNone/>
              <a:defRPr sz="2000">
                <a:solidFill>
                  <a:schemeClr val="tx1">
                    <a:tint val="75000"/>
                  </a:schemeClr>
                </a:solidFill>
                <a:latin typeface="+mn-lt"/>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ko-KR" sz="2800" b="0" i="0" u="none" strike="noStrike" kern="0" cap="none" spc="0" normalizeH="0" baseline="0" noProof="0" dirty="0" smtClean="0">
                <a:ln>
                  <a:noFill/>
                </a:ln>
                <a:solidFill>
                  <a:srgbClr val="000000"/>
                </a:solidFill>
                <a:effectLst/>
                <a:uLnTx/>
                <a:uFillTx/>
                <a:latin typeface="Calibri"/>
                <a:ea typeface="ＭＳ Ｐゴシック" charset="-128"/>
                <a:cs typeface="times" panose="02020603050405020304" pitchFamily="18" charset="0"/>
              </a:rPr>
              <a:t>Sojin Lee, ACOM, NCAR</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ko-KR" sz="2800" b="0" i="0" u="none" strike="noStrike" kern="0" cap="none" spc="0" normalizeH="0" baseline="0" noProof="0" dirty="0" smtClean="0">
              <a:ln>
                <a:noFill/>
              </a:ln>
              <a:solidFill>
                <a:srgbClr val="000000"/>
              </a:solidFill>
              <a:effectLst/>
              <a:uLnTx/>
              <a:uFillTx/>
              <a:latin typeface="times" panose="02020603050405020304" pitchFamily="18" charset="0"/>
              <a:ea typeface="ＭＳ Ｐゴシック" charset="-128"/>
              <a:cs typeface="times" panose="02020603050405020304" pitchFamily="18" charset="0"/>
            </a:endParaRPr>
          </a:p>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altLang="ko-KR" sz="2200" b="1" i="0" u="none" strike="noStrike" kern="0" cap="none" spc="0" normalizeH="0" baseline="0" noProof="0" dirty="0" smtClean="0">
                <a:ln>
                  <a:noFill/>
                </a:ln>
                <a:solidFill>
                  <a:srgbClr val="000000"/>
                </a:solidFill>
                <a:effectLst/>
                <a:uLnTx/>
                <a:uFillTx/>
                <a:latin typeface="Calibri"/>
                <a:ea typeface="ＭＳ Ｐゴシック" charset="-128"/>
              </a:rPr>
              <a:t>Thanks to</a:t>
            </a:r>
            <a:r>
              <a:rPr kumimoji="0" lang="en-US" altLang="ko-KR" sz="2200" b="0" i="0" u="none" strike="noStrike" kern="0" cap="none" spc="0" normalizeH="0" baseline="0" noProof="0" dirty="0" smtClean="0">
                <a:ln>
                  <a:noFill/>
                </a:ln>
                <a:solidFill>
                  <a:srgbClr val="000000"/>
                </a:solidFill>
                <a:effectLst/>
                <a:uLnTx/>
                <a:uFillTx/>
                <a:latin typeface="Calibri"/>
                <a:ea typeface="ＭＳ Ｐゴシック" charset="-128"/>
              </a:rPr>
              <a:t/>
            </a:r>
            <a:br>
              <a:rPr kumimoji="0" lang="en-US" altLang="ko-KR" sz="2200" b="0" i="0" u="none" strike="noStrike" kern="0" cap="none" spc="0" normalizeH="0" baseline="0" noProof="0" dirty="0" smtClean="0">
                <a:ln>
                  <a:noFill/>
                </a:ln>
                <a:solidFill>
                  <a:srgbClr val="000000"/>
                </a:solidFill>
                <a:effectLst/>
                <a:uLnTx/>
                <a:uFillTx/>
                <a:latin typeface="Calibri"/>
                <a:ea typeface="ＭＳ Ｐゴシック" charset="-128"/>
              </a:rPr>
            </a:br>
            <a:r>
              <a:rPr kumimoji="0" lang="en-US" altLang="ko-KR" sz="2200" b="1" i="0" u="none" strike="noStrike" kern="0" cap="none" spc="0" normalizeH="0" baseline="0" noProof="0" dirty="0" smtClean="0">
                <a:ln>
                  <a:noFill/>
                </a:ln>
                <a:solidFill>
                  <a:srgbClr val="000000"/>
                </a:solidFill>
                <a:effectLst/>
                <a:uLnTx/>
                <a:uFillTx/>
                <a:latin typeface="Calibri"/>
              </a:rPr>
              <a:t>Gabriele </a:t>
            </a:r>
            <a:r>
              <a:rPr kumimoji="0" lang="en-US" altLang="ko-KR" sz="2200" b="1" i="0" u="none" strike="noStrike" kern="0" cap="none" spc="0" normalizeH="0" baseline="0" noProof="0" dirty="0" err="1" smtClean="0">
                <a:ln>
                  <a:noFill/>
                </a:ln>
                <a:solidFill>
                  <a:srgbClr val="000000"/>
                </a:solidFill>
                <a:effectLst/>
                <a:uLnTx/>
                <a:uFillTx/>
                <a:latin typeface="Calibri"/>
              </a:rPr>
              <a:t>Pfister</a:t>
            </a:r>
            <a:r>
              <a:rPr kumimoji="0" lang="en-US" altLang="ko-KR" sz="2200" b="1" i="0" u="none" strike="noStrike" kern="0" cap="none" spc="0" normalizeH="0" baseline="0" noProof="0" dirty="0" smtClean="0">
                <a:ln>
                  <a:noFill/>
                </a:ln>
                <a:solidFill>
                  <a:srgbClr val="000000"/>
                </a:solidFill>
                <a:effectLst/>
                <a:uLnTx/>
                <a:uFillTx/>
                <a:latin typeface="Calibri"/>
              </a:rPr>
              <a:t> and Frank </a:t>
            </a:r>
            <a:r>
              <a:rPr kumimoji="0" lang="en-US" altLang="ko-KR" sz="2200" b="1" i="0" u="none" strike="noStrike" kern="0" cap="none" spc="0" normalizeH="0" baseline="0" noProof="0" dirty="0" err="1" smtClean="0">
                <a:ln>
                  <a:noFill/>
                </a:ln>
                <a:solidFill>
                  <a:srgbClr val="000000"/>
                </a:solidFill>
                <a:effectLst/>
                <a:uLnTx/>
                <a:uFillTx/>
                <a:latin typeface="Calibri"/>
              </a:rPr>
              <a:t>Flocke</a:t>
            </a:r>
            <a:r>
              <a:rPr kumimoji="0" lang="en-US" altLang="ko-KR" sz="2200" b="1" i="0" u="none" strike="noStrike" kern="0" cap="none" spc="0" normalizeH="0" baseline="0" noProof="0" dirty="0" smtClean="0">
                <a:ln>
                  <a:noFill/>
                </a:ln>
                <a:solidFill>
                  <a:srgbClr val="000000"/>
                </a:solidFill>
                <a:effectLst/>
                <a:uLnTx/>
                <a:uFillTx/>
                <a:latin typeface="Calibri"/>
              </a:rPr>
              <a:t>, ACOM, NCAR</a:t>
            </a:r>
            <a:br>
              <a:rPr kumimoji="0" lang="en-US" altLang="ko-KR" sz="2200" b="1" i="0" u="none" strike="noStrike" kern="0" cap="none" spc="0" normalizeH="0" baseline="0" noProof="0" dirty="0" smtClean="0">
                <a:ln>
                  <a:noFill/>
                </a:ln>
                <a:solidFill>
                  <a:srgbClr val="000000"/>
                </a:solidFill>
                <a:effectLst/>
                <a:uLnTx/>
                <a:uFillTx/>
                <a:latin typeface="Calibri"/>
              </a:rPr>
            </a:br>
            <a:r>
              <a:rPr kumimoji="0" lang="en-US" altLang="ko-KR" sz="2200" b="1" i="0" u="none" strike="noStrike" kern="0" cap="none" spc="0" normalizeH="0" baseline="0" noProof="0" dirty="0" smtClean="0">
                <a:ln>
                  <a:noFill/>
                </a:ln>
                <a:solidFill>
                  <a:srgbClr val="000000"/>
                </a:solidFill>
                <a:effectLst/>
                <a:uLnTx/>
                <a:uFillTx/>
                <a:latin typeface="Calibri"/>
              </a:rPr>
              <a:t>The FRAPPÉ and DISCOVER-AQ Science Teams</a:t>
            </a:r>
            <a:br>
              <a:rPr kumimoji="0" lang="en-US" altLang="ko-KR" sz="2200" b="1" i="0" u="none" strike="noStrike" kern="0" cap="none" spc="0" normalizeH="0" baseline="0" noProof="0" dirty="0" smtClean="0">
                <a:ln>
                  <a:noFill/>
                </a:ln>
                <a:solidFill>
                  <a:srgbClr val="000000"/>
                </a:solidFill>
                <a:effectLst/>
                <a:uLnTx/>
                <a:uFillTx/>
                <a:latin typeface="Calibri"/>
              </a:rPr>
            </a:br>
            <a:r>
              <a:rPr kumimoji="0" lang="en-US" altLang="ko-KR" sz="2200" b="1" i="0" u="none" strike="noStrike" kern="0" cap="none" spc="0" normalizeH="0" baseline="0" noProof="0" dirty="0" smtClean="0">
                <a:ln>
                  <a:noFill/>
                </a:ln>
                <a:solidFill>
                  <a:srgbClr val="000000"/>
                </a:solidFill>
                <a:effectLst/>
                <a:uLnTx/>
                <a:uFillTx/>
                <a:latin typeface="Calibri"/>
              </a:rPr>
              <a:t>Dale Wells, CDPHE</a:t>
            </a:r>
            <a:br>
              <a:rPr kumimoji="0" lang="en-US" altLang="ko-KR" sz="2200" b="1" i="0" u="none" strike="noStrike" kern="0" cap="none" spc="0" normalizeH="0" baseline="0" noProof="0" dirty="0" smtClean="0">
                <a:ln>
                  <a:noFill/>
                </a:ln>
                <a:solidFill>
                  <a:srgbClr val="000000"/>
                </a:solidFill>
                <a:effectLst/>
                <a:uLnTx/>
                <a:uFillTx/>
                <a:latin typeface="Calibri"/>
              </a:rPr>
            </a:br>
            <a:r>
              <a:rPr kumimoji="0" lang="en-US" altLang="ko-KR" sz="2200" b="1" i="0" u="none" strike="noStrike" kern="0" cap="none" spc="0" normalizeH="0" baseline="0" noProof="0" dirty="0" smtClean="0">
                <a:ln>
                  <a:noFill/>
                </a:ln>
                <a:solidFill>
                  <a:srgbClr val="000000"/>
                </a:solidFill>
                <a:effectLst/>
                <a:uLnTx/>
                <a:uFillTx/>
                <a:latin typeface="Calibri"/>
              </a:rPr>
              <a:t>Dennis McNally, Alpine Geophysics</a:t>
            </a:r>
          </a:p>
          <a:p>
            <a:pPr lvl="0" algn="ctr" latinLnBrk="0">
              <a:lnSpc>
                <a:spcPct val="150000"/>
              </a:lnSpc>
              <a:defRPr/>
            </a:pPr>
            <a:r>
              <a:rPr lang="en-US" altLang="ko-KR" b="1" kern="0" dirty="0">
                <a:solidFill>
                  <a:srgbClr val="000000"/>
                </a:solidFill>
                <a:latin typeface="Calibri"/>
              </a:rPr>
              <a:t>Deborah </a:t>
            </a:r>
            <a:r>
              <a:rPr lang="en-US" altLang="ko-KR" b="1" kern="0" dirty="0" err="1">
                <a:solidFill>
                  <a:srgbClr val="000000"/>
                </a:solidFill>
                <a:latin typeface="Calibri"/>
              </a:rPr>
              <a:t>Luecken</a:t>
            </a:r>
            <a:r>
              <a:rPr lang="en-US" altLang="ko-KR" b="1" kern="0" dirty="0">
                <a:solidFill>
                  <a:srgbClr val="000000"/>
                </a:solidFill>
                <a:latin typeface="Calibri"/>
              </a:rPr>
              <a:t> </a:t>
            </a:r>
            <a:r>
              <a:rPr lang="en-US" altLang="ko-KR" b="1" kern="0" dirty="0" smtClean="0">
                <a:solidFill>
                  <a:srgbClr val="000000"/>
                </a:solidFill>
                <a:latin typeface="Calibri"/>
              </a:rPr>
              <a:t>, U.S</a:t>
            </a:r>
            <a:r>
              <a:rPr lang="en-US" altLang="ko-KR" b="1" kern="0" dirty="0">
                <a:solidFill>
                  <a:srgbClr val="000000"/>
                </a:solidFill>
                <a:latin typeface="Calibri"/>
              </a:rPr>
              <a:t>. </a:t>
            </a:r>
            <a:r>
              <a:rPr lang="en-US" altLang="ko-KR" b="1" kern="0" dirty="0" smtClean="0">
                <a:solidFill>
                  <a:srgbClr val="000000"/>
                </a:solidFill>
                <a:latin typeface="Calibri"/>
              </a:rPr>
              <a:t>EPA </a:t>
            </a:r>
            <a:endParaRPr kumimoji="0" lang="en-US" altLang="ko-KR" sz="2200" b="1" i="0" u="none" strike="noStrike" kern="0" cap="none" spc="0" normalizeH="0" baseline="0" noProof="0" dirty="0" smtClean="0">
              <a:ln>
                <a:noFill/>
              </a:ln>
              <a:solidFill>
                <a:srgbClr val="000000"/>
              </a:solidFill>
              <a:effectLst/>
              <a:uLnTx/>
              <a:uFillTx/>
              <a:latin typeface="times" panose="02020603050405020304" pitchFamily="18" charset="0"/>
              <a:cs typeface="times" panose="02020603050405020304" pitchFamily="18" charset="0"/>
            </a:endParaRPr>
          </a:p>
        </p:txBody>
      </p:sp>
      <p:sp>
        <p:nvSpPr>
          <p:cNvPr id="6" name="제목 1"/>
          <p:cNvSpPr txBox="1">
            <a:spLocks/>
          </p:cNvSpPr>
          <p:nvPr/>
        </p:nvSpPr>
        <p:spPr>
          <a:xfrm>
            <a:off x="997049" y="1052736"/>
            <a:ext cx="7175351" cy="1793167"/>
          </a:xfrm>
          <a:prstGeom prst="rect">
            <a:avLst/>
          </a:prstGeom>
          <a:effectLst/>
        </p:spPr>
        <p:txBody>
          <a:bodyPr>
            <a:noAutofit/>
          </a:bodyPr>
          <a:lstStyle>
            <a:lvl1pPr marL="640080" indent="-457200" algn="l" rtl="0" eaLnBrk="1" fontAlgn="base" hangingPunct="1">
              <a:spcBef>
                <a:spcPct val="0"/>
              </a:spcBef>
              <a:spcAft>
                <a:spcPct val="0"/>
              </a:spcAft>
              <a:defRPr sz="5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a:lstStyle>
          <a:p>
            <a:pPr marL="0" indent="0" algn="ctr" latinLnBrk="0">
              <a:spcBef>
                <a:spcPts val="0"/>
              </a:spcBef>
            </a:pPr>
            <a:r>
              <a:rPr lang="en-US" altLang="ko-KR" sz="2800" kern="0" dirty="0" smtClean="0">
                <a:solidFill>
                  <a:prstClr val="black"/>
                </a:solidFill>
                <a:ea typeface="맑은 고딕"/>
                <a:cs typeface="times" panose="02020603050405020304" pitchFamily="18" charset="0"/>
              </a:rPr>
              <a:t>Evaluation of updated mobile and oil and gas emissions using C-130 aircraft observations from the FRAPPÉ and DISCOVER-AQ campaign</a:t>
            </a:r>
            <a:endParaRPr lang="ko-KR" altLang="en-US" kern="0" dirty="0">
              <a:cs typeface="times" panose="02020603050405020304" pitchFamily="18" charset="0"/>
            </a:endParaRPr>
          </a:p>
        </p:txBody>
      </p:sp>
    </p:spTree>
    <p:extLst>
      <p:ext uri="{BB962C8B-B14F-4D97-AF65-F5344CB8AC3E}">
        <p14:creationId xmlns:p14="http://schemas.microsoft.com/office/powerpoint/2010/main" val="1071412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67162"/>
            <a:ext cx="5760640" cy="530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제목 1"/>
          <p:cNvSpPr>
            <a:spLocks noGrp="1"/>
          </p:cNvSpPr>
          <p:nvPr>
            <p:ph type="title"/>
          </p:nvPr>
        </p:nvSpPr>
        <p:spPr/>
        <p:txBody>
          <a:bodyPr/>
          <a:lstStyle/>
          <a:p>
            <a:r>
              <a:rPr lang="en-US" altLang="ko-KR" dirty="0" smtClean="0"/>
              <a:t>Preliminary adjustment factors</a:t>
            </a:r>
            <a:endParaRPr lang="ko-KR" altLang="en-US" dirty="0"/>
          </a:p>
        </p:txBody>
      </p:sp>
      <p:sp>
        <p:nvSpPr>
          <p:cNvPr id="9" name="텍스트 개체 틀 8"/>
          <p:cNvSpPr>
            <a:spLocks noGrp="1"/>
          </p:cNvSpPr>
          <p:nvPr>
            <p:ph type="body" sz="quarter" idx="10"/>
          </p:nvPr>
        </p:nvSpPr>
        <p:spPr>
          <a:xfrm>
            <a:off x="442913" y="908720"/>
            <a:ext cx="8302625" cy="5615905"/>
          </a:xfrm>
        </p:spPr>
        <p:txBody>
          <a:bodyPr/>
          <a:lstStyle/>
          <a:p>
            <a:r>
              <a:rPr lang="en-US" altLang="ko-KR" dirty="0" smtClean="0"/>
              <a:t>Mobile emissions</a:t>
            </a:r>
            <a:endParaRPr lang="ko-KR" altLang="en-US" dirty="0"/>
          </a:p>
        </p:txBody>
      </p:sp>
      <p:sp>
        <p:nvSpPr>
          <p:cNvPr id="6" name="직사각형 5"/>
          <p:cNvSpPr/>
          <p:nvPr/>
        </p:nvSpPr>
        <p:spPr>
          <a:xfrm>
            <a:off x="2771800" y="5580529"/>
            <a:ext cx="4536504" cy="584775"/>
          </a:xfrm>
          <a:prstGeom prst="rect">
            <a:avLst/>
          </a:prstGeom>
          <a:solidFill>
            <a:schemeClr val="bg1"/>
          </a:solidFill>
        </p:spPr>
        <p:txBody>
          <a:bodyPr wrap="square">
            <a:spAutoFit/>
          </a:bodyPr>
          <a:lstStyle/>
          <a:p>
            <a:pPr marL="0" lvl="1">
              <a:buFontTx/>
              <a:buChar char="-"/>
            </a:pPr>
            <a:r>
              <a:rPr lang="en-US" altLang="ko-KR" sz="1600" b="1" dirty="0" smtClean="0">
                <a:solidFill>
                  <a:srgbClr val="FF0000"/>
                </a:solidFill>
              </a:rPr>
              <a:t> Ethyne : “</a:t>
            </a:r>
            <a:r>
              <a:rPr lang="en-US" altLang="ko-KR" sz="1600" b="1" i="1" dirty="0" smtClean="0">
                <a:solidFill>
                  <a:srgbClr val="FF0000"/>
                </a:solidFill>
              </a:rPr>
              <a:t>a priori”</a:t>
            </a:r>
            <a:r>
              <a:rPr lang="en-US" altLang="ko-KR" sz="1600" b="1" dirty="0" smtClean="0">
                <a:solidFill>
                  <a:srgbClr val="FF0000"/>
                </a:solidFill>
              </a:rPr>
              <a:t> </a:t>
            </a:r>
            <a:r>
              <a:rPr lang="en-US" altLang="ko-KR" sz="1600" b="1" dirty="0" smtClean="0">
                <a:solidFill>
                  <a:srgbClr val="FF0000"/>
                </a:solidFill>
                <a:latin typeface="Times New Roman"/>
                <a:cs typeface="Times New Roman"/>
              </a:rPr>
              <a:t>× 2</a:t>
            </a:r>
          </a:p>
          <a:p>
            <a:pPr marL="0" lvl="1">
              <a:buFontTx/>
              <a:buChar char="-"/>
            </a:pPr>
            <a:r>
              <a:rPr lang="en-US" altLang="ko-KR" sz="1600" b="1" dirty="0" smtClean="0">
                <a:solidFill>
                  <a:srgbClr val="FF0000"/>
                </a:solidFill>
              </a:rPr>
              <a:t> Other mobile tracers:  “</a:t>
            </a:r>
            <a:r>
              <a:rPr lang="en-US" altLang="ko-KR" sz="1600" b="1" i="1" dirty="0" smtClean="0">
                <a:solidFill>
                  <a:srgbClr val="FF0000"/>
                </a:solidFill>
              </a:rPr>
              <a:t>a priori” </a:t>
            </a:r>
            <a:endParaRPr lang="en-US" altLang="ko-KR" sz="1600" b="1" dirty="0">
              <a:solidFill>
                <a:srgbClr val="FF0000"/>
              </a:solidFill>
            </a:endParaRPr>
          </a:p>
        </p:txBody>
      </p:sp>
      <p:sp>
        <p:nvSpPr>
          <p:cNvPr id="8" name="직사각형 7"/>
          <p:cNvSpPr/>
          <p:nvPr/>
        </p:nvSpPr>
        <p:spPr>
          <a:xfrm>
            <a:off x="2555776" y="2924944"/>
            <a:ext cx="4896544" cy="584775"/>
          </a:xfrm>
          <a:prstGeom prst="rect">
            <a:avLst/>
          </a:prstGeom>
          <a:solidFill>
            <a:schemeClr val="bg1"/>
          </a:solidFill>
        </p:spPr>
        <p:txBody>
          <a:bodyPr wrap="square">
            <a:spAutoFit/>
          </a:bodyPr>
          <a:lstStyle/>
          <a:p>
            <a:pPr marL="0" lvl="1">
              <a:buFontTx/>
              <a:buChar char="-"/>
            </a:pPr>
            <a:r>
              <a:rPr lang="en-US" altLang="ko-KR" sz="1600" b="1" dirty="0" smtClean="0">
                <a:solidFill>
                  <a:srgbClr val="FF0000"/>
                </a:solidFill>
              </a:rPr>
              <a:t> Ethyne : </a:t>
            </a:r>
            <a:r>
              <a:rPr lang="en-US" altLang="ko-KR" sz="1600" b="1" i="1" dirty="0" smtClean="0">
                <a:solidFill>
                  <a:srgbClr val="FF0000"/>
                </a:solidFill>
              </a:rPr>
              <a:t>a priori</a:t>
            </a:r>
            <a:r>
              <a:rPr lang="en-US" altLang="ko-KR" sz="1600" b="1" dirty="0" smtClean="0">
                <a:solidFill>
                  <a:srgbClr val="FF0000"/>
                </a:solidFill>
              </a:rPr>
              <a:t> </a:t>
            </a:r>
            <a:r>
              <a:rPr lang="en-US" altLang="ko-KR" sz="1600" b="1" dirty="0" smtClean="0">
                <a:solidFill>
                  <a:srgbClr val="FF0000"/>
                </a:solidFill>
                <a:latin typeface="Times New Roman"/>
                <a:cs typeface="Times New Roman"/>
              </a:rPr>
              <a:t>× 4</a:t>
            </a:r>
          </a:p>
          <a:p>
            <a:pPr marL="0" lvl="1">
              <a:buFontTx/>
              <a:buChar char="-"/>
            </a:pPr>
            <a:r>
              <a:rPr lang="en-US" altLang="ko-KR" sz="1600" b="1" dirty="0">
                <a:solidFill>
                  <a:srgbClr val="FF0000"/>
                </a:solidFill>
              </a:rPr>
              <a:t> Other mobile tracers: </a:t>
            </a:r>
            <a:r>
              <a:rPr lang="en-US" altLang="ko-KR" sz="1600" b="1" dirty="0" smtClean="0">
                <a:solidFill>
                  <a:srgbClr val="FF0000"/>
                </a:solidFill>
              </a:rPr>
              <a:t>“</a:t>
            </a:r>
            <a:r>
              <a:rPr lang="en-US" altLang="ko-KR" sz="1600" b="1" i="1" dirty="0" smtClean="0">
                <a:solidFill>
                  <a:srgbClr val="FF0000"/>
                </a:solidFill>
              </a:rPr>
              <a:t>a priori” </a:t>
            </a:r>
            <a:r>
              <a:rPr lang="en-US" altLang="ko-KR" sz="1600" b="1" dirty="0">
                <a:solidFill>
                  <a:srgbClr val="FF0000"/>
                </a:solidFill>
              </a:rPr>
              <a:t>× </a:t>
            </a:r>
            <a:r>
              <a:rPr lang="en-US" altLang="ko-KR" sz="1600" b="1" dirty="0" smtClean="0">
                <a:solidFill>
                  <a:srgbClr val="FF0000"/>
                </a:solidFill>
              </a:rPr>
              <a:t>2</a:t>
            </a:r>
            <a:endParaRPr lang="ko-KR" altLang="en-US" sz="1600" b="1" dirty="0">
              <a:solidFill>
                <a:srgbClr val="FF0000"/>
              </a:solidFill>
            </a:endParaRPr>
          </a:p>
        </p:txBody>
      </p:sp>
      <p:sp>
        <p:nvSpPr>
          <p:cNvPr id="10" name="직사각형 9"/>
          <p:cNvSpPr/>
          <p:nvPr/>
        </p:nvSpPr>
        <p:spPr>
          <a:xfrm>
            <a:off x="2627784" y="1700808"/>
            <a:ext cx="2693902" cy="523220"/>
          </a:xfrm>
          <a:prstGeom prst="rect">
            <a:avLst/>
          </a:prstGeom>
          <a:solidFill>
            <a:schemeClr val="bg1"/>
          </a:solidFill>
        </p:spPr>
        <p:txBody>
          <a:bodyPr wrap="square">
            <a:spAutoFit/>
          </a:bodyPr>
          <a:lstStyle/>
          <a:p>
            <a:pPr lvl="0" eaLnBrk="0" fontAlgn="base" hangingPunct="0">
              <a:spcBef>
                <a:spcPct val="0"/>
              </a:spcBef>
              <a:spcAft>
                <a:spcPct val="0"/>
              </a:spcAft>
              <a:buClr>
                <a:schemeClr val="accent1"/>
              </a:buClr>
              <a:buSzPct val="75000"/>
            </a:pPr>
            <a:r>
              <a:rPr kumimoji="1" lang="en-US" altLang="ko-KR" sz="2800" b="1" dirty="0" smtClean="0">
                <a:latin typeface="Arial Narrow" pitchFamily="34" charset="0"/>
                <a:ea typeface="HY헤드라인M" pitchFamily="18" charset="-127"/>
              </a:rPr>
              <a:t>non-Denver urban</a:t>
            </a:r>
            <a:endParaRPr kumimoji="1" lang="en-US" altLang="ko-KR" sz="2800" b="1" dirty="0">
              <a:latin typeface="Arial Narrow" pitchFamily="34" charset="0"/>
              <a:ea typeface="HY헤드라인M" pitchFamily="18" charset="-127"/>
            </a:endParaRPr>
          </a:p>
        </p:txBody>
      </p:sp>
      <p:sp>
        <p:nvSpPr>
          <p:cNvPr id="11" name="직사각형 10"/>
          <p:cNvSpPr/>
          <p:nvPr/>
        </p:nvSpPr>
        <p:spPr>
          <a:xfrm>
            <a:off x="5725946" y="1700808"/>
            <a:ext cx="1510350" cy="523220"/>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800" b="1" dirty="0" smtClean="0">
                <a:latin typeface="Arial Narrow" pitchFamily="34" charset="0"/>
                <a:ea typeface="HY헤드라인M" pitchFamily="18" charset="-127"/>
              </a:rPr>
              <a:t>Oil &amp; Gas</a:t>
            </a:r>
            <a:endParaRPr kumimoji="1" lang="en-US" altLang="ko-KR" sz="3200" b="1" dirty="0">
              <a:latin typeface="Arial Narrow" pitchFamily="34" charset="0"/>
              <a:ea typeface="HY헤드라인M" pitchFamily="18" charset="-127"/>
            </a:endParaRPr>
          </a:p>
        </p:txBody>
      </p:sp>
      <p:sp>
        <p:nvSpPr>
          <p:cNvPr id="12" name="직사각형 11"/>
          <p:cNvSpPr/>
          <p:nvPr/>
        </p:nvSpPr>
        <p:spPr>
          <a:xfrm>
            <a:off x="4139952" y="4561964"/>
            <a:ext cx="2079415" cy="523220"/>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800" b="1" dirty="0" smtClean="0">
                <a:latin typeface="Arial Narrow" pitchFamily="34" charset="0"/>
                <a:ea typeface="HY헤드라인M" pitchFamily="18" charset="-127"/>
              </a:rPr>
              <a:t>Denver urban</a:t>
            </a:r>
            <a:endParaRPr kumimoji="1" lang="en-US" altLang="ko-KR" sz="2800" b="1" dirty="0">
              <a:latin typeface="Arial Narrow" pitchFamily="34" charset="0"/>
              <a:ea typeface="HY헤드라인M" pitchFamily="18" charset="-127"/>
            </a:endParaRPr>
          </a:p>
        </p:txBody>
      </p:sp>
    </p:spTree>
    <p:extLst>
      <p:ext uri="{BB962C8B-B14F-4D97-AF65-F5344CB8AC3E}">
        <p14:creationId xmlns:p14="http://schemas.microsoft.com/office/powerpoint/2010/main" val="2519024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cs typeface="times" panose="02020603050405020304" pitchFamily="18" charset="0"/>
              </a:rPr>
              <a:t>Oil and Gas </a:t>
            </a:r>
            <a:r>
              <a:rPr lang="en-US" altLang="ko-KR" dirty="0">
                <a:cs typeface="times" panose="02020603050405020304" pitchFamily="18" charset="0"/>
              </a:rPr>
              <a:t>emissions evaluations</a:t>
            </a:r>
            <a:endParaRPr lang="ko-KR" altLang="en-US" dirty="0"/>
          </a:p>
        </p:txBody>
      </p:sp>
      <p:pic>
        <p:nvPicPr>
          <p:cNvPr id="307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 y="1271016"/>
            <a:ext cx="4389120" cy="255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8" y="4041648"/>
            <a:ext cx="438912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3592" y="4062998"/>
            <a:ext cx="693082" cy="67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직사각형 17"/>
          <p:cNvSpPr/>
          <p:nvPr/>
        </p:nvSpPr>
        <p:spPr>
          <a:xfrm>
            <a:off x="107504" y="838453"/>
            <a:ext cx="3816424" cy="369332"/>
          </a:xfrm>
          <a:prstGeom prst="rect">
            <a:avLst/>
          </a:prstGeom>
        </p:spPr>
        <p:txBody>
          <a:bodyPr wrap="square">
            <a:spAutoFit/>
          </a:bodyPr>
          <a:lstStyle/>
          <a:p>
            <a:r>
              <a:rPr lang="en-US" altLang="ko-KR" b="1" dirty="0">
                <a:latin typeface="Arial Narrow" panose="020B0606020202030204" pitchFamily="34" charset="0"/>
                <a:ea typeface="Times"/>
              </a:rPr>
              <a:t>-</a:t>
            </a:r>
            <a:r>
              <a:rPr lang="en-US" altLang="ko-KR" b="1" dirty="0" smtClean="0">
                <a:latin typeface="Arial Narrow" panose="020B0606020202030204" pitchFamily="34" charset="0"/>
                <a:ea typeface="Times"/>
              </a:rPr>
              <a:t> Propane: emitted mostly from O&amp;G</a:t>
            </a:r>
          </a:p>
        </p:txBody>
      </p:sp>
      <p:sp>
        <p:nvSpPr>
          <p:cNvPr id="19" name="직사각형 18"/>
          <p:cNvSpPr/>
          <p:nvPr/>
        </p:nvSpPr>
        <p:spPr>
          <a:xfrm>
            <a:off x="4572000" y="827420"/>
            <a:ext cx="1415772" cy="369332"/>
          </a:xfrm>
          <a:prstGeom prst="rect">
            <a:avLst/>
          </a:prstGeom>
        </p:spPr>
        <p:txBody>
          <a:bodyPr wrap="none">
            <a:spAutoFit/>
          </a:bodyPr>
          <a:lstStyle/>
          <a:p>
            <a:r>
              <a:rPr lang="en-US" altLang="ko-KR" b="1" i="1" dirty="0" smtClean="0">
                <a:latin typeface="Arial Narrow" panose="020B0606020202030204" pitchFamily="34" charset="0"/>
                <a:ea typeface="Times"/>
              </a:rPr>
              <a:t>- O&amp;G region</a:t>
            </a:r>
            <a:endParaRPr lang="ko-KR" altLang="en-US" dirty="0"/>
          </a:p>
        </p:txBody>
      </p:sp>
      <p:sp>
        <p:nvSpPr>
          <p:cNvPr id="11" name="직사각형 10"/>
          <p:cNvSpPr/>
          <p:nvPr/>
        </p:nvSpPr>
        <p:spPr>
          <a:xfrm>
            <a:off x="4716016" y="4050938"/>
            <a:ext cx="4248471" cy="2585323"/>
          </a:xfrm>
          <a:prstGeom prst="rect">
            <a:avLst/>
          </a:prstGeom>
          <a:solidFill>
            <a:srgbClr val="FFFF00"/>
          </a:solidFill>
        </p:spPr>
        <p:txBody>
          <a:bodyPr wrap="square">
            <a:spAutoFit/>
          </a:bodyPr>
          <a:lstStyle/>
          <a:p>
            <a:pPr marL="285750" indent="-285750">
              <a:buFont typeface="Wingdings" panose="05000000000000000000" pitchFamily="2" charset="2"/>
              <a:buChar char="ü"/>
            </a:pPr>
            <a:r>
              <a:rPr lang="en-US" altLang="ko-KR" b="1" i="1" dirty="0" smtClean="0">
                <a:latin typeface="Arial Narrow" panose="020B0606020202030204" pitchFamily="34" charset="0"/>
                <a:ea typeface="Times"/>
              </a:rPr>
              <a:t>All O&amp;G tracer mixing ratios are strongly underestimated</a:t>
            </a:r>
          </a:p>
          <a:p>
            <a:pPr marL="285750" indent="-285750">
              <a:buFont typeface="Wingdings" panose="05000000000000000000" pitchFamily="2" charset="2"/>
              <a:buChar char="ü"/>
            </a:pPr>
            <a:endParaRPr lang="en-US" altLang="ko-KR" b="1" i="1" dirty="0" smtClean="0">
              <a:latin typeface="Arial Narrow" panose="020B0606020202030204" pitchFamily="34" charset="0"/>
              <a:ea typeface="Times"/>
            </a:endParaRPr>
          </a:p>
          <a:p>
            <a:pPr marL="285750" indent="-285750">
              <a:buFont typeface="Wingdings" panose="05000000000000000000" pitchFamily="2" charset="2"/>
              <a:buChar char="ü"/>
            </a:pPr>
            <a:r>
              <a:rPr lang="en-US" altLang="ko-KR" b="1" i="1" dirty="0" smtClean="0">
                <a:latin typeface="Arial Narrow" panose="020B0606020202030204" pitchFamily="34" charset="0"/>
                <a:ea typeface="Times"/>
              </a:rPr>
              <a:t>Modeled </a:t>
            </a:r>
            <a:r>
              <a:rPr lang="en-US" altLang="ko-KR" b="1" i="1" dirty="0">
                <a:latin typeface="Arial Narrow" panose="020B0606020202030204" pitchFamily="34" charset="0"/>
                <a:ea typeface="Times"/>
              </a:rPr>
              <a:t>Tracer-Tracer ratios </a:t>
            </a:r>
            <a:r>
              <a:rPr lang="en-US" altLang="ko-KR" b="1" i="1" dirty="0" smtClean="0">
                <a:latin typeface="Arial Narrow" panose="020B0606020202030204" pitchFamily="34" charset="0"/>
                <a:ea typeface="Times"/>
              </a:rPr>
              <a:t>are in </a:t>
            </a:r>
            <a:r>
              <a:rPr lang="en-US" altLang="ko-KR" b="1" i="1" dirty="0">
                <a:latin typeface="Arial Narrow" panose="020B0606020202030204" pitchFamily="34" charset="0"/>
                <a:ea typeface="Times"/>
              </a:rPr>
              <a:t>line with observations</a:t>
            </a:r>
            <a:endParaRPr lang="en-US" altLang="ko-KR" b="1" i="1" dirty="0" smtClean="0">
              <a:latin typeface="Arial Narrow" panose="020B0606020202030204" pitchFamily="34" charset="0"/>
              <a:ea typeface="Times"/>
            </a:endParaRPr>
          </a:p>
          <a:p>
            <a:pPr marL="285750" indent="-285750">
              <a:buFont typeface="Wingdings" panose="05000000000000000000" pitchFamily="2" charset="2"/>
              <a:buChar char="ü"/>
            </a:pPr>
            <a:endParaRPr lang="en-US" altLang="ko-KR" b="1" i="1" dirty="0" smtClean="0">
              <a:latin typeface="Arial Narrow" panose="020B0606020202030204" pitchFamily="34" charset="0"/>
              <a:ea typeface="Times"/>
            </a:endParaRPr>
          </a:p>
          <a:p>
            <a:r>
              <a:rPr lang="en-US" altLang="ko-KR" b="1" i="1" dirty="0" smtClean="0">
                <a:latin typeface="Arial Narrow" panose="020B0606020202030204" pitchFamily="34" charset="0"/>
                <a:ea typeface="Times"/>
              </a:rPr>
              <a:t>→ Suggestion: All O&amp;G emissions</a:t>
            </a:r>
            <a:br>
              <a:rPr lang="en-US" altLang="ko-KR" b="1" i="1" dirty="0" smtClean="0">
                <a:latin typeface="Arial Narrow" panose="020B0606020202030204" pitchFamily="34" charset="0"/>
                <a:ea typeface="Times"/>
              </a:rPr>
            </a:br>
            <a:r>
              <a:rPr lang="en-US" altLang="ko-KR" b="1" i="1" dirty="0" smtClean="0">
                <a:latin typeface="Arial Narrow" panose="020B0606020202030204" pitchFamily="34" charset="0"/>
                <a:ea typeface="Times"/>
              </a:rPr>
              <a:t>                          increased by factor of 4.</a:t>
            </a:r>
            <a:br>
              <a:rPr lang="en-US" altLang="ko-KR" b="1" i="1" dirty="0" smtClean="0">
                <a:latin typeface="Arial Narrow" panose="020B0606020202030204" pitchFamily="34" charset="0"/>
                <a:ea typeface="Times"/>
              </a:rPr>
            </a:br>
            <a:r>
              <a:rPr lang="en-US" altLang="ko-KR" b="1" i="1" dirty="0" smtClean="0">
                <a:latin typeface="Arial Narrow" panose="020B0606020202030204" pitchFamily="34" charset="0"/>
                <a:ea typeface="Times"/>
              </a:rPr>
              <a:t>                          (except for ethane)</a:t>
            </a:r>
            <a:endParaRPr lang="en-US" altLang="ko-KR" b="1" i="1" dirty="0">
              <a:latin typeface="Arial Narrow" panose="020B0606020202030204" pitchFamily="34" charset="0"/>
              <a:ea typeface="Times"/>
            </a:endParaRPr>
          </a:p>
        </p:txBody>
      </p:sp>
      <p:sp>
        <p:nvSpPr>
          <p:cNvPr id="2" name="직사각형 1"/>
          <p:cNvSpPr/>
          <p:nvPr/>
        </p:nvSpPr>
        <p:spPr>
          <a:xfrm>
            <a:off x="6420124" y="4331196"/>
            <a:ext cx="1680268" cy="369332"/>
          </a:xfrm>
          <a:prstGeom prst="rect">
            <a:avLst/>
          </a:prstGeom>
        </p:spPr>
        <p:txBody>
          <a:bodyPr wrap="none">
            <a:spAutoFit/>
          </a:bodyPr>
          <a:lstStyle/>
          <a:p>
            <a:r>
              <a:rPr lang="en-US" altLang="ko-KR" b="1" i="1" dirty="0">
                <a:latin typeface="Arial Narrow" panose="020B0606020202030204" pitchFamily="34" charset="0"/>
                <a:ea typeface="Times"/>
              </a:rPr>
              <a:t> (except ethane).</a:t>
            </a:r>
            <a:endParaRPr lang="ko-KR" altLang="en-US" dirty="0"/>
          </a:p>
        </p:txBody>
      </p:sp>
      <p:sp>
        <p:nvSpPr>
          <p:cNvPr id="12" name="직사각형 11"/>
          <p:cNvSpPr/>
          <p:nvPr/>
        </p:nvSpPr>
        <p:spPr>
          <a:xfrm>
            <a:off x="6623448" y="5157192"/>
            <a:ext cx="1680268" cy="369332"/>
          </a:xfrm>
          <a:prstGeom prst="rect">
            <a:avLst/>
          </a:prstGeom>
        </p:spPr>
        <p:txBody>
          <a:bodyPr wrap="none">
            <a:spAutoFit/>
          </a:bodyPr>
          <a:lstStyle/>
          <a:p>
            <a:r>
              <a:rPr lang="en-US" altLang="ko-KR" b="1" i="1" dirty="0">
                <a:latin typeface="Arial Narrow" panose="020B0606020202030204" pitchFamily="34" charset="0"/>
                <a:ea typeface="Times"/>
              </a:rPr>
              <a:t> (except ethane).</a:t>
            </a:r>
            <a:endParaRPr lang="ko-KR" altLang="en-US" dirty="0"/>
          </a:p>
        </p:txBody>
      </p:sp>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511" y="1268760"/>
            <a:ext cx="4355975" cy="216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016" y="1239839"/>
            <a:ext cx="4427984" cy="220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직사각형 14"/>
          <p:cNvSpPr/>
          <p:nvPr/>
        </p:nvSpPr>
        <p:spPr>
          <a:xfrm>
            <a:off x="5772052" y="827420"/>
            <a:ext cx="973343" cy="369332"/>
          </a:xfrm>
          <a:prstGeom prst="rect">
            <a:avLst/>
          </a:prstGeom>
        </p:spPr>
        <p:txBody>
          <a:bodyPr wrap="none">
            <a:spAutoFit/>
          </a:bodyPr>
          <a:lstStyle/>
          <a:p>
            <a:r>
              <a:rPr lang="en-US" altLang="ko-KR" b="1" i="1" dirty="0">
                <a:latin typeface="Arial Narrow" panose="020B0606020202030204" pitchFamily="34" charset="0"/>
                <a:ea typeface="Times"/>
              </a:rPr>
              <a:t> </a:t>
            </a:r>
            <a:r>
              <a:rPr lang="en-US" altLang="ko-KR" b="1" i="1" dirty="0" smtClean="0">
                <a:latin typeface="Arial Narrow" panose="020B0606020202030204" pitchFamily="34" charset="0"/>
                <a:ea typeface="Times"/>
              </a:rPr>
              <a:t>(ethane)</a:t>
            </a:r>
            <a:endParaRPr lang="ko-KR" altLang="en-US" dirty="0"/>
          </a:p>
        </p:txBody>
      </p:sp>
    </p:spTree>
    <p:extLst>
      <p:ext uri="{BB962C8B-B14F-4D97-AF65-F5344CB8AC3E}">
        <p14:creationId xmlns:p14="http://schemas.microsoft.com/office/powerpoint/2010/main" val="32291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12" grpId="0"/>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67162"/>
            <a:ext cx="5760640" cy="530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제목 1"/>
          <p:cNvSpPr>
            <a:spLocks noGrp="1"/>
          </p:cNvSpPr>
          <p:nvPr>
            <p:ph type="title"/>
          </p:nvPr>
        </p:nvSpPr>
        <p:spPr/>
        <p:txBody>
          <a:bodyPr/>
          <a:lstStyle/>
          <a:p>
            <a:r>
              <a:rPr lang="en-US" altLang="ko-KR" dirty="0" smtClean="0"/>
              <a:t>Preliminary adjustment factors</a:t>
            </a:r>
            <a:endParaRPr lang="ko-KR" altLang="en-US" dirty="0"/>
          </a:p>
        </p:txBody>
      </p:sp>
      <p:sp>
        <p:nvSpPr>
          <p:cNvPr id="9" name="텍스트 개체 틀 8"/>
          <p:cNvSpPr>
            <a:spLocks noGrp="1"/>
          </p:cNvSpPr>
          <p:nvPr>
            <p:ph type="body" sz="quarter" idx="10"/>
          </p:nvPr>
        </p:nvSpPr>
        <p:spPr>
          <a:xfrm>
            <a:off x="442913" y="908720"/>
            <a:ext cx="8302625" cy="5615905"/>
          </a:xfrm>
        </p:spPr>
        <p:txBody>
          <a:bodyPr/>
          <a:lstStyle/>
          <a:p>
            <a:r>
              <a:rPr lang="en-US" altLang="ko-KR" dirty="0" smtClean="0"/>
              <a:t>Oil and Gas emissions</a:t>
            </a:r>
            <a:endParaRPr lang="ko-KR" altLang="en-US" dirty="0"/>
          </a:p>
        </p:txBody>
      </p:sp>
      <p:sp>
        <p:nvSpPr>
          <p:cNvPr id="10" name="직사각형 9"/>
          <p:cNvSpPr/>
          <p:nvPr/>
        </p:nvSpPr>
        <p:spPr>
          <a:xfrm>
            <a:off x="2627784" y="1700808"/>
            <a:ext cx="2693902" cy="523220"/>
          </a:xfrm>
          <a:prstGeom prst="rect">
            <a:avLst/>
          </a:prstGeom>
          <a:solidFill>
            <a:schemeClr val="bg1"/>
          </a:solidFill>
        </p:spPr>
        <p:txBody>
          <a:bodyPr wrap="square">
            <a:spAutoFit/>
          </a:bodyPr>
          <a:lstStyle/>
          <a:p>
            <a:pPr lvl="0" eaLnBrk="0" fontAlgn="base" hangingPunct="0">
              <a:spcBef>
                <a:spcPct val="0"/>
              </a:spcBef>
              <a:spcAft>
                <a:spcPct val="0"/>
              </a:spcAft>
              <a:buClr>
                <a:schemeClr val="accent1"/>
              </a:buClr>
              <a:buSzPct val="75000"/>
            </a:pPr>
            <a:r>
              <a:rPr kumimoji="1" lang="en-US" altLang="ko-KR" sz="2800" b="1" dirty="0" smtClean="0">
                <a:latin typeface="Arial Narrow" pitchFamily="34" charset="0"/>
                <a:ea typeface="HY헤드라인M" pitchFamily="18" charset="-127"/>
              </a:rPr>
              <a:t>non-Denver urban</a:t>
            </a:r>
            <a:endParaRPr kumimoji="1" lang="en-US" altLang="ko-KR" sz="2800" b="1" dirty="0">
              <a:latin typeface="Arial Narrow" pitchFamily="34" charset="0"/>
              <a:ea typeface="HY헤드라인M" pitchFamily="18" charset="-127"/>
            </a:endParaRPr>
          </a:p>
        </p:txBody>
      </p:sp>
      <p:sp>
        <p:nvSpPr>
          <p:cNvPr id="11" name="직사각형 10"/>
          <p:cNvSpPr/>
          <p:nvPr/>
        </p:nvSpPr>
        <p:spPr>
          <a:xfrm>
            <a:off x="5725946" y="1700808"/>
            <a:ext cx="1510350" cy="523220"/>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800" b="1" dirty="0" smtClean="0">
                <a:latin typeface="Arial Narrow" pitchFamily="34" charset="0"/>
                <a:ea typeface="HY헤드라인M" pitchFamily="18" charset="-127"/>
              </a:rPr>
              <a:t>Oil &amp; Gas</a:t>
            </a:r>
            <a:endParaRPr kumimoji="1" lang="en-US" altLang="ko-KR" sz="3200" b="1" dirty="0">
              <a:latin typeface="Arial Narrow" pitchFamily="34" charset="0"/>
              <a:ea typeface="HY헤드라인M" pitchFamily="18" charset="-127"/>
            </a:endParaRPr>
          </a:p>
        </p:txBody>
      </p:sp>
      <p:sp>
        <p:nvSpPr>
          <p:cNvPr id="12" name="직사각형 11"/>
          <p:cNvSpPr/>
          <p:nvPr/>
        </p:nvSpPr>
        <p:spPr>
          <a:xfrm>
            <a:off x="4139952" y="4561964"/>
            <a:ext cx="2079415" cy="523220"/>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800" b="1" dirty="0" smtClean="0">
                <a:latin typeface="Arial Narrow" pitchFamily="34" charset="0"/>
                <a:ea typeface="HY헤드라인M" pitchFamily="18" charset="-127"/>
              </a:rPr>
              <a:t>Denver urban</a:t>
            </a:r>
            <a:endParaRPr kumimoji="1" lang="en-US" altLang="ko-KR" sz="2800" b="1" dirty="0">
              <a:latin typeface="Arial Narrow" pitchFamily="34" charset="0"/>
              <a:ea typeface="HY헤드라인M" pitchFamily="18" charset="-127"/>
            </a:endParaRPr>
          </a:p>
        </p:txBody>
      </p:sp>
      <p:sp>
        <p:nvSpPr>
          <p:cNvPr id="13" name="직사각형 12"/>
          <p:cNvSpPr/>
          <p:nvPr/>
        </p:nvSpPr>
        <p:spPr>
          <a:xfrm>
            <a:off x="5321686" y="2564904"/>
            <a:ext cx="2202642" cy="1323439"/>
          </a:xfrm>
          <a:prstGeom prst="rect">
            <a:avLst/>
          </a:prstGeom>
          <a:solidFill>
            <a:schemeClr val="bg1"/>
          </a:solidFill>
        </p:spPr>
        <p:txBody>
          <a:bodyPr wrap="square">
            <a:spAutoFit/>
          </a:bodyPr>
          <a:lstStyle/>
          <a:p>
            <a:pPr marL="0" lvl="1">
              <a:buFontTx/>
              <a:buChar char="-"/>
            </a:pPr>
            <a:r>
              <a:rPr lang="en-US" altLang="ko-KR" sz="1600" b="1" dirty="0" smtClean="0">
                <a:solidFill>
                  <a:srgbClr val="FF0000"/>
                </a:solidFill>
              </a:rPr>
              <a:t> Ethane: “</a:t>
            </a:r>
            <a:r>
              <a:rPr lang="en-US" altLang="ko-KR" sz="1600" b="1" i="1" dirty="0" smtClean="0">
                <a:solidFill>
                  <a:srgbClr val="FF0000"/>
                </a:solidFill>
              </a:rPr>
              <a:t>a priori”</a:t>
            </a:r>
          </a:p>
          <a:p>
            <a:pPr marL="0" lvl="1"/>
            <a:r>
              <a:rPr lang="en-US" altLang="ko-KR" sz="1600" b="1" dirty="0" smtClean="0">
                <a:solidFill>
                  <a:srgbClr val="FF0000"/>
                </a:solidFill>
              </a:rPr>
              <a:t>- CO and NO</a:t>
            </a:r>
            <a:r>
              <a:rPr lang="en-US" altLang="ko-KR" sz="1600" b="1" baseline="-25000" dirty="0" smtClean="0">
                <a:solidFill>
                  <a:srgbClr val="FF0000"/>
                </a:solidFill>
              </a:rPr>
              <a:t>x</a:t>
            </a:r>
            <a:r>
              <a:rPr lang="en-US" altLang="ko-KR" sz="1600" b="1" dirty="0" smtClean="0">
                <a:solidFill>
                  <a:srgbClr val="FF0000"/>
                </a:solidFill>
              </a:rPr>
              <a:t>: </a:t>
            </a:r>
          </a:p>
          <a:p>
            <a:pPr marL="0" lvl="1"/>
            <a:r>
              <a:rPr lang="en-US" altLang="ko-KR" sz="1600" b="1" dirty="0" smtClean="0">
                <a:solidFill>
                  <a:srgbClr val="FF0000"/>
                </a:solidFill>
              </a:rPr>
              <a:t> </a:t>
            </a:r>
            <a:r>
              <a:rPr lang="en-US" altLang="ko-KR" sz="1600" b="1" dirty="0">
                <a:solidFill>
                  <a:srgbClr val="FF0000"/>
                </a:solidFill>
              </a:rPr>
              <a:t>“</a:t>
            </a:r>
            <a:r>
              <a:rPr lang="en-US" altLang="ko-KR" sz="1600" b="1" i="1" dirty="0">
                <a:solidFill>
                  <a:srgbClr val="FF0000"/>
                </a:solidFill>
              </a:rPr>
              <a:t>a priori</a:t>
            </a:r>
            <a:r>
              <a:rPr lang="en-US" altLang="ko-KR" sz="1600" b="1" i="1" dirty="0" smtClean="0">
                <a:solidFill>
                  <a:srgbClr val="FF0000"/>
                </a:solidFill>
              </a:rPr>
              <a:t>”</a:t>
            </a:r>
          </a:p>
          <a:p>
            <a:pPr marL="0" lvl="1"/>
            <a:r>
              <a:rPr lang="en-US" altLang="ko-KR" sz="1600" b="1" dirty="0" smtClean="0">
                <a:solidFill>
                  <a:srgbClr val="FF0000"/>
                </a:solidFill>
              </a:rPr>
              <a:t>- Other O</a:t>
            </a:r>
            <a:r>
              <a:rPr lang="en-US" altLang="ko-KR" sz="1600" b="1" dirty="0" smtClean="0">
                <a:solidFill>
                  <a:srgbClr val="FF0000"/>
                </a:solidFill>
                <a:latin typeface="times" panose="02020603050405020304" pitchFamily="18" charset="0"/>
                <a:cs typeface="times" panose="02020603050405020304" pitchFamily="18" charset="0"/>
              </a:rPr>
              <a:t>&amp;</a:t>
            </a:r>
            <a:r>
              <a:rPr lang="en-US" altLang="ko-KR" sz="1600" b="1" dirty="0" smtClean="0">
                <a:solidFill>
                  <a:srgbClr val="FF0000"/>
                </a:solidFill>
              </a:rPr>
              <a:t>G tracers:</a:t>
            </a:r>
            <a:r>
              <a:rPr lang="en-US" altLang="ko-KR" sz="1600" b="1" dirty="0">
                <a:solidFill>
                  <a:srgbClr val="FF0000"/>
                </a:solidFill>
              </a:rPr>
              <a:t/>
            </a:r>
            <a:br>
              <a:rPr lang="en-US" altLang="ko-KR" sz="1600" b="1" dirty="0">
                <a:solidFill>
                  <a:srgbClr val="FF0000"/>
                </a:solidFill>
              </a:rPr>
            </a:br>
            <a:r>
              <a:rPr lang="en-US" altLang="ko-KR" sz="1600" b="1" dirty="0" smtClean="0">
                <a:solidFill>
                  <a:srgbClr val="FF0000"/>
                </a:solidFill>
              </a:rPr>
              <a:t>  “</a:t>
            </a:r>
            <a:r>
              <a:rPr lang="en-US" altLang="ko-KR" sz="1600" b="1" i="1" dirty="0">
                <a:solidFill>
                  <a:srgbClr val="FF0000"/>
                </a:solidFill>
              </a:rPr>
              <a:t>a priori” </a:t>
            </a:r>
            <a:r>
              <a:rPr lang="en-US" altLang="ko-KR" sz="1600" b="1" dirty="0">
                <a:solidFill>
                  <a:srgbClr val="FF0000"/>
                </a:solidFill>
              </a:rPr>
              <a:t>× </a:t>
            </a:r>
            <a:r>
              <a:rPr lang="en-US" altLang="ko-KR" sz="1600" b="1" dirty="0" smtClean="0">
                <a:solidFill>
                  <a:srgbClr val="FF0000"/>
                </a:solidFill>
              </a:rPr>
              <a:t>4</a:t>
            </a:r>
            <a:endParaRPr lang="ko-KR" altLang="en-US" sz="1600" b="1" dirty="0">
              <a:solidFill>
                <a:srgbClr val="FF0000"/>
              </a:solidFill>
            </a:endParaRPr>
          </a:p>
        </p:txBody>
      </p:sp>
    </p:spTree>
    <p:extLst>
      <p:ext uri="{BB962C8B-B14F-4D97-AF65-F5344CB8AC3E}">
        <p14:creationId xmlns:p14="http://schemas.microsoft.com/office/powerpoint/2010/main" val="1059639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t>Results from this work</a:t>
            </a:r>
            <a:endParaRPr lang="ko-KR" altLang="en-US" dirty="0"/>
          </a:p>
        </p:txBody>
      </p:sp>
      <p:sp>
        <p:nvSpPr>
          <p:cNvPr id="5" name="텍스트 개체 틀 4"/>
          <p:cNvSpPr>
            <a:spLocks noGrp="1"/>
          </p:cNvSpPr>
          <p:nvPr>
            <p:ph type="body" sz="quarter" idx="10"/>
          </p:nvPr>
        </p:nvSpPr>
        <p:spPr/>
        <p:txBody>
          <a:bodyPr/>
          <a:lstStyle/>
          <a:p>
            <a:r>
              <a:rPr lang="en-US" altLang="ko-KR" sz="2400" i="1" dirty="0" smtClean="0"/>
              <a:t>a </a:t>
            </a:r>
            <a:r>
              <a:rPr lang="en-US" altLang="ko-KR" sz="2400" i="1" dirty="0"/>
              <a:t>priori</a:t>
            </a:r>
            <a:r>
              <a:rPr lang="en-US" altLang="ko-KR" sz="2400" dirty="0"/>
              <a:t> emission inventory </a:t>
            </a:r>
            <a:r>
              <a:rPr lang="en-US" altLang="ko-KR" sz="2400" dirty="0" smtClean="0"/>
              <a:t>for </a:t>
            </a:r>
            <a:r>
              <a:rPr lang="en-US" altLang="ko-KR" sz="2400" b="1" dirty="0"/>
              <a:t>mobile emissions </a:t>
            </a:r>
            <a:r>
              <a:rPr lang="en-US" altLang="ko-KR" sz="2400" dirty="0" smtClean="0"/>
              <a:t>is a </a:t>
            </a:r>
            <a:r>
              <a:rPr lang="en-US" altLang="ko-KR" sz="2400" b="1" dirty="0"/>
              <a:t>factor of 2 </a:t>
            </a:r>
            <a:r>
              <a:rPr lang="en-US" altLang="ko-KR" sz="2400" b="1" dirty="0" smtClean="0"/>
              <a:t>low </a:t>
            </a:r>
            <a:r>
              <a:rPr lang="en-US" altLang="ko-KR" sz="2400" dirty="0"/>
              <a:t>in </a:t>
            </a:r>
            <a:r>
              <a:rPr lang="en-US" altLang="ko-KR" sz="2400" b="1" dirty="0"/>
              <a:t>ethyne</a:t>
            </a:r>
            <a:r>
              <a:rPr lang="en-US" altLang="ko-KR" sz="2400" dirty="0"/>
              <a:t> in </a:t>
            </a:r>
            <a:r>
              <a:rPr lang="en-US" altLang="ko-KR" sz="2400" dirty="0" smtClean="0"/>
              <a:t>entire NFRMA.</a:t>
            </a:r>
          </a:p>
          <a:p>
            <a:r>
              <a:rPr lang="en-US" altLang="ko-KR" sz="2400" b="1" dirty="0" smtClean="0"/>
              <a:t>Traffic volume in </a:t>
            </a:r>
            <a:r>
              <a:rPr lang="en-US" altLang="ko-KR" sz="2400" b="1" dirty="0"/>
              <a:t>North of Denver</a:t>
            </a:r>
            <a:r>
              <a:rPr lang="en-US" altLang="ko-KR" sz="2400" dirty="0"/>
              <a:t> </a:t>
            </a:r>
            <a:r>
              <a:rPr lang="en-US" altLang="ko-KR" sz="2400" dirty="0" smtClean="0"/>
              <a:t>is </a:t>
            </a:r>
            <a:r>
              <a:rPr lang="en-US" altLang="ko-KR" sz="2400" b="1" dirty="0" smtClean="0"/>
              <a:t>underestimated</a:t>
            </a:r>
            <a:r>
              <a:rPr lang="en-US" altLang="ko-KR" sz="2400" dirty="0" smtClean="0"/>
              <a:t> </a:t>
            </a:r>
            <a:r>
              <a:rPr lang="en-US" altLang="ko-KR" sz="2400" dirty="0"/>
              <a:t>by at least a </a:t>
            </a:r>
            <a:r>
              <a:rPr lang="en-US" altLang="ko-KR" sz="2400" b="1" dirty="0"/>
              <a:t>factor of </a:t>
            </a:r>
            <a:r>
              <a:rPr lang="en-US" altLang="ko-KR" sz="2400" b="1" dirty="0" smtClean="0"/>
              <a:t>2.</a:t>
            </a:r>
          </a:p>
          <a:p>
            <a:endParaRPr lang="en-US" altLang="ko-KR" sz="2400" b="1" u="sng" dirty="0"/>
          </a:p>
          <a:p>
            <a:endParaRPr lang="en-US" altLang="ko-KR" sz="2400" b="1" u="sng" dirty="0" smtClean="0"/>
          </a:p>
          <a:p>
            <a:endParaRPr lang="en-US" altLang="ko-KR" sz="2400" b="1" u="sng" dirty="0"/>
          </a:p>
          <a:p>
            <a:r>
              <a:rPr lang="en-US" altLang="ko-KR" sz="2400" b="1" dirty="0" smtClean="0"/>
              <a:t>VOC emissions </a:t>
            </a:r>
            <a:r>
              <a:rPr lang="en-US" altLang="ko-KR" sz="2400" b="1" dirty="0"/>
              <a:t>from </a:t>
            </a:r>
            <a:r>
              <a:rPr lang="en-US" altLang="ko-KR" sz="2400" b="1" dirty="0" smtClean="0"/>
              <a:t>O</a:t>
            </a:r>
            <a:r>
              <a:rPr lang="en-US" altLang="ko-KR" sz="2400" b="1" dirty="0" smtClean="0">
                <a:latin typeface="times" panose="02020603050405020304" pitchFamily="18" charset="0"/>
                <a:cs typeface="times" panose="02020603050405020304" pitchFamily="18" charset="0"/>
              </a:rPr>
              <a:t>&amp;</a:t>
            </a:r>
            <a:r>
              <a:rPr lang="en-US" altLang="ko-KR" sz="2400" b="1" dirty="0" smtClean="0"/>
              <a:t>G</a:t>
            </a:r>
            <a:r>
              <a:rPr lang="en-US" altLang="ko-KR" sz="2400" dirty="0" smtClean="0"/>
              <a:t> activities are </a:t>
            </a:r>
            <a:r>
              <a:rPr lang="en-US" altLang="ko-KR" sz="2400" b="1" dirty="0"/>
              <a:t>underestimated by a factor of </a:t>
            </a:r>
            <a:r>
              <a:rPr lang="en-US" altLang="ko-KR" sz="2400" b="1" dirty="0" smtClean="0"/>
              <a:t>4 </a:t>
            </a:r>
            <a:r>
              <a:rPr lang="en-US" altLang="ko-KR" sz="2400" dirty="0"/>
              <a:t>except for </a:t>
            </a:r>
            <a:r>
              <a:rPr lang="en-US" altLang="ko-KR" sz="2400" dirty="0" smtClean="0"/>
              <a:t>ethane.</a:t>
            </a:r>
            <a:endParaRPr lang="ko-KR" altLang="en-US" sz="2400" b="1" dirty="0"/>
          </a:p>
        </p:txBody>
      </p:sp>
      <p:graphicFrame>
        <p:nvGraphicFramePr>
          <p:cNvPr id="4" name="표 3"/>
          <p:cNvGraphicFramePr>
            <a:graphicFrameLocks noGrp="1"/>
          </p:cNvGraphicFramePr>
          <p:nvPr>
            <p:extLst>
              <p:ext uri="{D42A27DB-BD31-4B8C-83A1-F6EECF244321}">
                <p14:modId xmlns:p14="http://schemas.microsoft.com/office/powerpoint/2010/main" val="3547541657"/>
              </p:ext>
            </p:extLst>
          </p:nvPr>
        </p:nvGraphicFramePr>
        <p:xfrm>
          <a:off x="971600" y="2659702"/>
          <a:ext cx="7344816" cy="1417370"/>
        </p:xfrm>
        <a:graphic>
          <a:graphicData uri="http://schemas.openxmlformats.org/drawingml/2006/table">
            <a:tbl>
              <a:tblPr bandRow="1">
                <a:tableStyleId>{5C22544A-7EE6-4342-B048-85BDC9FD1C3A}</a:tableStyleId>
              </a:tblPr>
              <a:tblGrid>
                <a:gridCol w="1836204"/>
                <a:gridCol w="1836204"/>
                <a:gridCol w="1836204"/>
                <a:gridCol w="1836204"/>
              </a:tblGrid>
              <a:tr h="170878">
                <a:tc>
                  <a:txBody>
                    <a:bodyPr/>
                    <a:lstStyle/>
                    <a:p>
                      <a:pPr algn="ctr">
                        <a:spcBef>
                          <a:spcPts val="300"/>
                        </a:spcBef>
                        <a:spcAft>
                          <a:spcPts val="0"/>
                        </a:spcAft>
                      </a:pPr>
                      <a:endParaRPr lang="ko-KR" sz="1200" b="1" u="sng"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0"/>
                        </a:spcAft>
                      </a:pPr>
                      <a:endParaRPr lang="ko-KR" sz="18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0"/>
                        </a:spcAft>
                      </a:pPr>
                      <a:endParaRPr lang="ko-KR" sz="18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1" hangingPunct="1">
                        <a:lnSpc>
                          <a:spcPct val="100000"/>
                        </a:lnSpc>
                        <a:spcBef>
                          <a:spcPts val="300"/>
                        </a:spcBef>
                        <a:spcAft>
                          <a:spcPts val="0"/>
                        </a:spcAft>
                        <a:buClrTx/>
                        <a:buSzTx/>
                        <a:buFontTx/>
                        <a:buNone/>
                        <a:tabLst/>
                        <a:defRPr/>
                      </a:pPr>
                      <a:r>
                        <a:rPr lang="en-US" altLang="ko-KR" sz="1400" b="1" dirty="0" smtClean="0"/>
                        <a:t>unit: ton/year</a:t>
                      </a:r>
                      <a:endParaRPr lang="ko-KR" altLang="ko-KR" sz="1400" b="1" dirty="0" smtClean="0">
                        <a:solidFill>
                          <a:srgbClr val="000000"/>
                        </a:solidFill>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0878">
                <a:tc>
                  <a:txBody>
                    <a:bodyPr/>
                    <a:lstStyle/>
                    <a:p>
                      <a:pPr algn="ctr">
                        <a:spcBef>
                          <a:spcPts val="300"/>
                        </a:spcBef>
                        <a:spcAft>
                          <a:spcPts val="0"/>
                        </a:spcAft>
                      </a:pPr>
                      <a:r>
                        <a:rPr lang="en-US" altLang="ko-KR" sz="1800" b="1" u="sng" dirty="0" smtClean="0">
                          <a:solidFill>
                            <a:srgbClr val="000000"/>
                          </a:solidFill>
                          <a:effectLst/>
                          <a:latin typeface="Times"/>
                          <a:ea typeface="맑은 고딕"/>
                        </a:rPr>
                        <a:t>Mobile</a:t>
                      </a:r>
                      <a:endParaRPr lang="ko-KR" sz="1200" b="1" u="sng" dirty="0">
                        <a:solidFill>
                          <a:srgbClr val="000000"/>
                        </a:solidFill>
                        <a:effectLst/>
                        <a:latin typeface="Times"/>
                        <a:ea typeface="맑은 고딕"/>
                      </a:endParaRPr>
                    </a:p>
                  </a:txBody>
                  <a:tcPr marL="9154" marR="9154" marT="9154" marB="0" anchor="ctr">
                    <a:lnT w="12700" cmpd="sng">
                      <a:noFill/>
                    </a:lnT>
                  </a:tcPr>
                </a:tc>
                <a:tc>
                  <a:txBody>
                    <a:bodyPr/>
                    <a:lstStyle/>
                    <a:p>
                      <a:pPr algn="ctr">
                        <a:spcBef>
                          <a:spcPts val="300"/>
                        </a:spcBef>
                        <a:spcAft>
                          <a:spcPts val="0"/>
                        </a:spcAft>
                      </a:pPr>
                      <a:r>
                        <a:rPr lang="en-US" sz="1800" b="1" dirty="0" smtClean="0">
                          <a:effectLst/>
                        </a:rPr>
                        <a:t>CO</a:t>
                      </a:r>
                      <a:endParaRPr lang="ko-KR" sz="1800" b="1" dirty="0">
                        <a:solidFill>
                          <a:srgbClr val="000000"/>
                        </a:solidFill>
                        <a:effectLst/>
                        <a:latin typeface="Times"/>
                        <a:ea typeface="맑은 고딕"/>
                      </a:endParaRPr>
                    </a:p>
                  </a:txBody>
                  <a:tcPr marL="9154" marR="9154" marT="9154" marB="0" anchor="ctr">
                    <a:lnT w="12700" cmpd="sng">
                      <a:noFill/>
                    </a:lnT>
                  </a:tcPr>
                </a:tc>
                <a:tc>
                  <a:txBody>
                    <a:bodyPr/>
                    <a:lstStyle/>
                    <a:p>
                      <a:pPr algn="ctr">
                        <a:spcBef>
                          <a:spcPts val="300"/>
                        </a:spcBef>
                        <a:spcAft>
                          <a:spcPts val="0"/>
                        </a:spcAft>
                      </a:pPr>
                      <a:r>
                        <a:rPr lang="en-US" sz="1800" b="1" dirty="0" smtClean="0">
                          <a:effectLst/>
                        </a:rPr>
                        <a:t>NO</a:t>
                      </a:r>
                      <a:r>
                        <a:rPr lang="en-US" sz="1800" b="1" baseline="-25000" dirty="0" smtClean="0">
                          <a:effectLst/>
                        </a:rPr>
                        <a:t>x</a:t>
                      </a:r>
                      <a:endParaRPr lang="ko-KR" sz="1800" b="1" dirty="0">
                        <a:solidFill>
                          <a:srgbClr val="000000"/>
                        </a:solidFill>
                        <a:effectLst/>
                        <a:latin typeface="Times"/>
                        <a:ea typeface="맑은 고딕"/>
                      </a:endParaRPr>
                    </a:p>
                  </a:txBody>
                  <a:tcPr marL="9154" marR="9154" marT="9154" marB="0" anchor="ctr">
                    <a:lnT w="12700" cmpd="sng">
                      <a:noFill/>
                    </a:lnT>
                  </a:tcPr>
                </a:tc>
                <a:tc>
                  <a:txBody>
                    <a:bodyPr/>
                    <a:lstStyle/>
                    <a:p>
                      <a:pPr algn="ctr">
                        <a:spcBef>
                          <a:spcPts val="300"/>
                        </a:spcBef>
                        <a:spcAft>
                          <a:spcPts val="0"/>
                        </a:spcAft>
                      </a:pPr>
                      <a:r>
                        <a:rPr lang="en-US" sz="1800" b="1" dirty="0" smtClean="0">
                          <a:effectLst/>
                        </a:rPr>
                        <a:t>VOC</a:t>
                      </a:r>
                      <a:endParaRPr lang="ko-KR" sz="1800" b="1" dirty="0">
                        <a:solidFill>
                          <a:srgbClr val="000000"/>
                        </a:solidFill>
                        <a:effectLst/>
                        <a:latin typeface="Times"/>
                        <a:ea typeface="맑은 고딕"/>
                      </a:endParaRPr>
                    </a:p>
                  </a:txBody>
                  <a:tcPr marL="9154" marR="9154" marT="9154" marB="0" anchor="ctr">
                    <a:lnT w="12700" cmpd="sng">
                      <a:noFill/>
                    </a:lnT>
                  </a:tcPr>
                </a:tc>
              </a:tr>
              <a:tr h="170878">
                <a:tc>
                  <a:txBody>
                    <a:bodyPr/>
                    <a:lstStyle/>
                    <a:p>
                      <a:pPr algn="ctr">
                        <a:spcBef>
                          <a:spcPts val="300"/>
                        </a:spcBef>
                        <a:spcAft>
                          <a:spcPts val="0"/>
                        </a:spcAft>
                      </a:pPr>
                      <a:r>
                        <a:rPr lang="en-US" sz="1800" b="1" dirty="0" smtClean="0">
                          <a:effectLst/>
                        </a:rPr>
                        <a:t>NEI 2014</a:t>
                      </a:r>
                      <a:endParaRPr lang="ko-KR" sz="1800" b="1" dirty="0">
                        <a:solidFill>
                          <a:srgbClr val="000000"/>
                        </a:solidFill>
                        <a:effectLst/>
                        <a:latin typeface="Times"/>
                        <a:ea typeface="맑은 고딕"/>
                      </a:endParaRPr>
                    </a:p>
                  </a:txBody>
                  <a:tcPr marL="9154" marR="9154" marT="9154" marB="0" anchor="ctr"/>
                </a:tc>
                <a:tc>
                  <a:txBody>
                    <a:bodyPr/>
                    <a:lstStyle/>
                    <a:p>
                      <a:pPr algn="ctr">
                        <a:spcBef>
                          <a:spcPts val="300"/>
                        </a:spcBef>
                        <a:spcAft>
                          <a:spcPts val="0"/>
                        </a:spcAft>
                      </a:pPr>
                      <a:r>
                        <a:rPr lang="en-US" sz="1800" b="1" dirty="0">
                          <a:effectLst/>
                        </a:rPr>
                        <a:t>409,364</a:t>
                      </a:r>
                      <a:endParaRPr lang="ko-KR" sz="1800" b="1" dirty="0">
                        <a:solidFill>
                          <a:srgbClr val="000000"/>
                        </a:solidFill>
                        <a:effectLst/>
                        <a:latin typeface="Times"/>
                        <a:ea typeface="맑은 고딕"/>
                      </a:endParaRPr>
                    </a:p>
                  </a:txBody>
                  <a:tcPr marL="9154" marR="9154" marT="9154" marB="0" anchor="ctr"/>
                </a:tc>
                <a:tc>
                  <a:txBody>
                    <a:bodyPr/>
                    <a:lstStyle/>
                    <a:p>
                      <a:pPr algn="ctr">
                        <a:spcBef>
                          <a:spcPts val="300"/>
                        </a:spcBef>
                        <a:spcAft>
                          <a:spcPts val="0"/>
                        </a:spcAft>
                      </a:pPr>
                      <a:r>
                        <a:rPr lang="en-US" sz="1800" b="1" dirty="0">
                          <a:effectLst/>
                        </a:rPr>
                        <a:t>66,649</a:t>
                      </a:r>
                      <a:endParaRPr lang="ko-KR" sz="1800" b="1" dirty="0">
                        <a:solidFill>
                          <a:srgbClr val="000000"/>
                        </a:solidFill>
                        <a:effectLst/>
                        <a:latin typeface="Times"/>
                        <a:ea typeface="맑은 고딕"/>
                      </a:endParaRPr>
                    </a:p>
                  </a:txBody>
                  <a:tcPr marL="9154" marR="9154" marT="9154" marB="0" anchor="ctr"/>
                </a:tc>
                <a:tc>
                  <a:txBody>
                    <a:bodyPr/>
                    <a:lstStyle/>
                    <a:p>
                      <a:pPr algn="ctr">
                        <a:spcBef>
                          <a:spcPts val="300"/>
                        </a:spcBef>
                        <a:spcAft>
                          <a:spcPts val="0"/>
                        </a:spcAft>
                      </a:pPr>
                      <a:r>
                        <a:rPr lang="en-US" sz="1800" b="1" dirty="0">
                          <a:effectLst/>
                        </a:rPr>
                        <a:t>36,887</a:t>
                      </a:r>
                      <a:endParaRPr lang="ko-KR" sz="1800" b="1" dirty="0">
                        <a:solidFill>
                          <a:srgbClr val="000000"/>
                        </a:solidFill>
                        <a:effectLst/>
                        <a:latin typeface="Times"/>
                        <a:ea typeface="맑은 고딕"/>
                      </a:endParaRPr>
                    </a:p>
                  </a:txBody>
                  <a:tcPr marL="9154" marR="9154" marT="9154" marB="0" anchor="ctr"/>
                </a:tc>
              </a:tr>
              <a:tr h="170878">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i="1" dirty="0" smtClean="0">
                          <a:effectLst/>
                        </a:rPr>
                        <a:t>a priori</a:t>
                      </a:r>
                      <a:endParaRPr lang="ko-KR" altLang="ko-KR" sz="1800" b="1" i="1" dirty="0" smtClean="0">
                        <a:solidFill>
                          <a:srgbClr val="000000"/>
                        </a:solidFill>
                        <a:effectLst/>
                        <a:latin typeface="Times"/>
                        <a:ea typeface="맑은 고딕"/>
                      </a:endParaRPr>
                    </a:p>
                  </a:txBody>
                  <a:tcPr marL="9154" marR="9154" marT="9154" marB="0" anchor="ctr">
                    <a:solidFill>
                      <a:srgbClr val="E9EBF5"/>
                    </a:solidFill>
                  </a:tcPr>
                </a:tc>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dirty="0" smtClean="0">
                          <a:effectLst/>
                        </a:rPr>
                        <a:t>386,767</a:t>
                      </a:r>
                      <a:endParaRPr lang="ko-KR" altLang="ko-KR" sz="1800" b="1" dirty="0" smtClean="0">
                        <a:solidFill>
                          <a:srgbClr val="000000"/>
                        </a:solidFill>
                        <a:effectLst/>
                        <a:latin typeface="Times"/>
                        <a:ea typeface="맑은 고딕"/>
                      </a:endParaRPr>
                    </a:p>
                  </a:txBody>
                  <a:tcPr marL="9154" marR="9154" marT="9154" marB="0" anchor="ctr">
                    <a:solidFill>
                      <a:srgbClr val="E9EBF5"/>
                    </a:solidFill>
                  </a:tcPr>
                </a:tc>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dirty="0" smtClean="0">
                          <a:effectLst/>
                        </a:rPr>
                        <a:t>44,491</a:t>
                      </a:r>
                      <a:endParaRPr lang="ko-KR" altLang="ko-KR" sz="1800" b="1" dirty="0" smtClean="0">
                        <a:solidFill>
                          <a:srgbClr val="000000"/>
                        </a:solidFill>
                        <a:effectLst/>
                        <a:latin typeface="Times"/>
                        <a:ea typeface="맑은 고딕"/>
                      </a:endParaRPr>
                    </a:p>
                  </a:txBody>
                  <a:tcPr marL="9154" marR="9154" marT="9154" marB="0" anchor="ctr">
                    <a:solidFill>
                      <a:srgbClr val="E9EBF5"/>
                    </a:solidFill>
                  </a:tcPr>
                </a:tc>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dirty="0" smtClean="0">
                          <a:effectLst/>
                        </a:rPr>
                        <a:t>31,018</a:t>
                      </a:r>
                      <a:endParaRPr lang="ko-KR" altLang="ko-KR" sz="1800" b="1" dirty="0" smtClean="0">
                        <a:solidFill>
                          <a:srgbClr val="000000"/>
                        </a:solidFill>
                        <a:effectLst/>
                        <a:latin typeface="Times"/>
                        <a:ea typeface="맑은 고딕"/>
                      </a:endParaRPr>
                    </a:p>
                  </a:txBody>
                  <a:tcPr marL="9154" marR="9154" marT="9154" marB="0" anchor="ctr">
                    <a:solidFill>
                      <a:srgbClr val="E9EBF5"/>
                    </a:solidFill>
                  </a:tcPr>
                </a:tc>
              </a:tr>
              <a:tr h="170878">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i="1" dirty="0" smtClean="0">
                          <a:effectLst/>
                        </a:rPr>
                        <a:t>posteriori</a:t>
                      </a:r>
                      <a:endParaRPr lang="ko-KR" altLang="ko-KR" sz="1800" b="1" i="1" dirty="0" smtClean="0">
                        <a:solidFill>
                          <a:srgbClr val="000000"/>
                        </a:solidFill>
                        <a:effectLst/>
                        <a:latin typeface="Times"/>
                        <a:ea typeface="맑은 고딕"/>
                      </a:endParaRPr>
                    </a:p>
                  </a:txBody>
                  <a:tcPr marL="9154" marR="9154" marT="9154" marB="0" anchor="ctr">
                    <a:solidFill>
                      <a:srgbClr val="D0D3EB"/>
                    </a:solidFill>
                  </a:tcPr>
                </a:tc>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dirty="0" smtClean="0">
                          <a:effectLst/>
                        </a:rPr>
                        <a:t>506,645</a:t>
                      </a:r>
                      <a:endParaRPr lang="ko-KR" altLang="ko-KR" sz="1800" b="1" dirty="0" smtClean="0">
                        <a:solidFill>
                          <a:srgbClr val="000000"/>
                        </a:solidFill>
                        <a:effectLst/>
                        <a:latin typeface="Times"/>
                        <a:ea typeface="맑은 고딕"/>
                      </a:endParaRPr>
                    </a:p>
                  </a:txBody>
                  <a:tcPr marL="9154" marR="9154" marT="9154" marB="0" anchor="ctr">
                    <a:solidFill>
                      <a:srgbClr val="D0D3EB"/>
                    </a:solidFill>
                  </a:tcPr>
                </a:tc>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dirty="0" smtClean="0">
                          <a:effectLst/>
                        </a:rPr>
                        <a:t>60,551</a:t>
                      </a:r>
                      <a:endParaRPr lang="ko-KR" altLang="ko-KR" sz="1800" b="1" dirty="0" smtClean="0">
                        <a:solidFill>
                          <a:srgbClr val="000000"/>
                        </a:solidFill>
                        <a:effectLst/>
                        <a:latin typeface="Times"/>
                        <a:ea typeface="맑은 고딕"/>
                      </a:endParaRPr>
                    </a:p>
                  </a:txBody>
                  <a:tcPr marL="9154" marR="9154" marT="9154" marB="0" anchor="ctr">
                    <a:solidFill>
                      <a:srgbClr val="D0D3EB"/>
                    </a:solidFill>
                  </a:tcPr>
                </a:tc>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dirty="0" smtClean="0">
                          <a:effectLst/>
                        </a:rPr>
                        <a:t>35,751</a:t>
                      </a:r>
                      <a:endParaRPr lang="ko-KR" altLang="ko-KR" sz="1800" b="1" dirty="0" smtClean="0">
                        <a:solidFill>
                          <a:srgbClr val="000000"/>
                        </a:solidFill>
                        <a:effectLst/>
                        <a:latin typeface="Times"/>
                        <a:ea typeface="맑은 고딕"/>
                      </a:endParaRPr>
                    </a:p>
                  </a:txBody>
                  <a:tcPr marL="9154" marR="9154" marT="9154" marB="0" anchor="ctr">
                    <a:solidFill>
                      <a:srgbClr val="D0D3EB"/>
                    </a:solidFill>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2476842549"/>
              </p:ext>
            </p:extLst>
          </p:nvPr>
        </p:nvGraphicFramePr>
        <p:xfrm>
          <a:off x="971600" y="5085184"/>
          <a:ext cx="7344816" cy="1417370"/>
        </p:xfrm>
        <a:graphic>
          <a:graphicData uri="http://schemas.openxmlformats.org/drawingml/2006/table">
            <a:tbl>
              <a:tblPr bandRow="1">
                <a:tableStyleId>{5C22544A-7EE6-4342-B048-85BDC9FD1C3A}</a:tableStyleId>
              </a:tblPr>
              <a:tblGrid>
                <a:gridCol w="1836204"/>
                <a:gridCol w="1836204"/>
                <a:gridCol w="1836204"/>
                <a:gridCol w="1836204"/>
              </a:tblGrid>
              <a:tr h="170878">
                <a:tc>
                  <a:txBody>
                    <a:bodyPr/>
                    <a:lstStyle/>
                    <a:p>
                      <a:pPr algn="ctr">
                        <a:spcBef>
                          <a:spcPts val="300"/>
                        </a:spcBef>
                        <a:spcAft>
                          <a:spcPts val="0"/>
                        </a:spcAft>
                      </a:pPr>
                      <a:endParaRPr lang="ko-KR" sz="1200" b="1" u="sng"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0"/>
                        </a:spcAft>
                      </a:pPr>
                      <a:endParaRPr lang="ko-KR" sz="18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0"/>
                        </a:spcAft>
                      </a:pPr>
                      <a:endParaRPr lang="ko-KR" sz="18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1" hangingPunct="1">
                        <a:lnSpc>
                          <a:spcPct val="100000"/>
                        </a:lnSpc>
                        <a:spcBef>
                          <a:spcPts val="300"/>
                        </a:spcBef>
                        <a:spcAft>
                          <a:spcPts val="0"/>
                        </a:spcAft>
                        <a:buClrTx/>
                        <a:buSzTx/>
                        <a:buFontTx/>
                        <a:buNone/>
                        <a:tabLst/>
                        <a:defRPr/>
                      </a:pPr>
                      <a:r>
                        <a:rPr kumimoji="0" lang="en-US" altLang="ko-KR" sz="1400" b="1" i="0" u="none" strike="noStrike" kern="1200" cap="none" spc="0" normalizeH="0" baseline="0" noProof="0" dirty="0" smtClean="0">
                          <a:ln>
                            <a:noFill/>
                          </a:ln>
                          <a:solidFill>
                            <a:prstClr val="black"/>
                          </a:solidFill>
                          <a:effectLst/>
                          <a:uLnTx/>
                          <a:uFillTx/>
                          <a:latin typeface="+mn-lt"/>
                          <a:ea typeface="+mn-ea"/>
                          <a:cs typeface="+mn-cs"/>
                        </a:rPr>
                        <a:t>unit: ton/year</a:t>
                      </a:r>
                      <a:endParaRPr kumimoji="0" lang="ko-KR" altLang="ko-KR" sz="1400" b="1" i="0" u="none" strike="noStrike" kern="1200" cap="none" spc="0" normalizeH="0" baseline="0" noProof="0" dirty="0" smtClean="0">
                        <a:ln>
                          <a:noFill/>
                        </a:ln>
                        <a:solidFill>
                          <a:srgbClr val="000000"/>
                        </a:solidFill>
                        <a:effectLst/>
                        <a:uLnTx/>
                        <a:uFillTx/>
                        <a:latin typeface="Times"/>
                        <a:ea typeface="맑은 고딕"/>
                        <a:cs typeface="+mn-cs"/>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0878">
                <a:tc>
                  <a:txBody>
                    <a:bodyPr/>
                    <a:lstStyle/>
                    <a:p>
                      <a:pPr algn="ctr">
                        <a:spcBef>
                          <a:spcPts val="300"/>
                        </a:spcBef>
                        <a:spcAft>
                          <a:spcPts val="0"/>
                        </a:spcAft>
                      </a:pPr>
                      <a:r>
                        <a:rPr lang="en-US" altLang="ko-KR" sz="1800" b="1" u="sng" dirty="0" smtClean="0">
                          <a:solidFill>
                            <a:srgbClr val="000000"/>
                          </a:solidFill>
                          <a:effectLst/>
                          <a:latin typeface="Times"/>
                          <a:ea typeface="맑은 고딕"/>
                        </a:rPr>
                        <a:t>O&amp;G</a:t>
                      </a:r>
                      <a:endParaRPr lang="ko-KR" sz="1200" b="1" u="sng" dirty="0">
                        <a:solidFill>
                          <a:srgbClr val="000000"/>
                        </a:solidFill>
                        <a:effectLst/>
                        <a:latin typeface="Times"/>
                        <a:ea typeface="맑은 고딕"/>
                      </a:endParaRPr>
                    </a:p>
                  </a:txBody>
                  <a:tcPr marL="9154" marR="9154" marT="9154" marB="0" anchor="ctr">
                    <a:lnT w="12700" cmpd="sng">
                      <a:noFill/>
                    </a:lnT>
                  </a:tcPr>
                </a:tc>
                <a:tc>
                  <a:txBody>
                    <a:bodyPr/>
                    <a:lstStyle/>
                    <a:p>
                      <a:pPr algn="ctr">
                        <a:spcBef>
                          <a:spcPts val="300"/>
                        </a:spcBef>
                        <a:spcAft>
                          <a:spcPts val="0"/>
                        </a:spcAft>
                      </a:pPr>
                      <a:r>
                        <a:rPr lang="en-US" sz="1800" b="1" dirty="0" smtClean="0">
                          <a:effectLst/>
                        </a:rPr>
                        <a:t>CO</a:t>
                      </a:r>
                      <a:endParaRPr lang="ko-KR" sz="1800" b="1" dirty="0">
                        <a:solidFill>
                          <a:srgbClr val="000000"/>
                        </a:solidFill>
                        <a:effectLst/>
                        <a:latin typeface="Times"/>
                        <a:ea typeface="맑은 고딕"/>
                      </a:endParaRPr>
                    </a:p>
                  </a:txBody>
                  <a:tcPr marL="9154" marR="9154" marT="9154" marB="0" anchor="ctr">
                    <a:lnT w="12700" cmpd="sng">
                      <a:noFill/>
                    </a:lnT>
                  </a:tcPr>
                </a:tc>
                <a:tc>
                  <a:txBody>
                    <a:bodyPr/>
                    <a:lstStyle/>
                    <a:p>
                      <a:pPr algn="ctr">
                        <a:spcBef>
                          <a:spcPts val="300"/>
                        </a:spcBef>
                        <a:spcAft>
                          <a:spcPts val="0"/>
                        </a:spcAft>
                      </a:pPr>
                      <a:r>
                        <a:rPr lang="en-US" sz="1800" b="1" dirty="0" smtClean="0">
                          <a:effectLst/>
                        </a:rPr>
                        <a:t>NO</a:t>
                      </a:r>
                      <a:r>
                        <a:rPr lang="en-US" sz="1800" b="1" baseline="-25000" dirty="0" smtClean="0">
                          <a:effectLst/>
                        </a:rPr>
                        <a:t>x</a:t>
                      </a:r>
                      <a:endParaRPr lang="ko-KR" sz="1800" b="1" dirty="0">
                        <a:solidFill>
                          <a:srgbClr val="000000"/>
                        </a:solidFill>
                        <a:effectLst/>
                        <a:latin typeface="Times"/>
                        <a:ea typeface="맑은 고딕"/>
                      </a:endParaRPr>
                    </a:p>
                  </a:txBody>
                  <a:tcPr marL="9154" marR="9154" marT="9154" marB="0" anchor="ctr">
                    <a:lnT w="12700" cmpd="sng">
                      <a:noFill/>
                    </a:lnT>
                  </a:tcPr>
                </a:tc>
                <a:tc>
                  <a:txBody>
                    <a:bodyPr/>
                    <a:lstStyle/>
                    <a:p>
                      <a:pPr algn="ctr">
                        <a:spcBef>
                          <a:spcPts val="300"/>
                        </a:spcBef>
                        <a:spcAft>
                          <a:spcPts val="0"/>
                        </a:spcAft>
                      </a:pPr>
                      <a:r>
                        <a:rPr lang="en-US" sz="1800" b="1" dirty="0" smtClean="0">
                          <a:effectLst/>
                        </a:rPr>
                        <a:t>VOC</a:t>
                      </a:r>
                      <a:endParaRPr lang="ko-KR" sz="1800" b="1" dirty="0">
                        <a:solidFill>
                          <a:srgbClr val="000000"/>
                        </a:solidFill>
                        <a:effectLst/>
                        <a:latin typeface="Times"/>
                        <a:ea typeface="맑은 고딕"/>
                      </a:endParaRPr>
                    </a:p>
                  </a:txBody>
                  <a:tcPr marL="9154" marR="9154" marT="9154" marB="0" anchor="ctr">
                    <a:lnT w="12700" cmpd="sng">
                      <a:noFill/>
                    </a:lnT>
                  </a:tcPr>
                </a:tc>
              </a:tr>
              <a:tr h="170878">
                <a:tc>
                  <a:txBody>
                    <a:bodyPr/>
                    <a:lstStyle/>
                    <a:p>
                      <a:pPr algn="ctr">
                        <a:spcBef>
                          <a:spcPts val="300"/>
                        </a:spcBef>
                        <a:spcAft>
                          <a:spcPts val="0"/>
                        </a:spcAft>
                      </a:pPr>
                      <a:r>
                        <a:rPr lang="en-US" sz="1800" b="1" dirty="0" smtClean="0">
                          <a:effectLst/>
                        </a:rPr>
                        <a:t>NEI 2014</a:t>
                      </a:r>
                      <a:endParaRPr lang="ko-KR" sz="1800" b="1" dirty="0">
                        <a:solidFill>
                          <a:srgbClr val="000000"/>
                        </a:solidFill>
                        <a:effectLst/>
                        <a:latin typeface="Times"/>
                        <a:ea typeface="맑은 고딕"/>
                      </a:endParaRPr>
                    </a:p>
                  </a:txBody>
                  <a:tcPr marL="9154" marR="9154" marT="9154" marB="0" anchor="ctr"/>
                </a:tc>
                <a:tc>
                  <a:txBody>
                    <a:bodyPr/>
                    <a:lstStyle/>
                    <a:p>
                      <a:pPr algn="ctr">
                        <a:spcBef>
                          <a:spcPts val="300"/>
                        </a:spcBef>
                        <a:spcAft>
                          <a:spcPts val="0"/>
                        </a:spcAft>
                      </a:pPr>
                      <a:r>
                        <a:rPr lang="en-US" altLang="ko-KR" sz="1800" b="1" dirty="0" smtClean="0">
                          <a:effectLst/>
                          <a:latin typeface="+mn-lt"/>
                        </a:rPr>
                        <a:t>21,879</a:t>
                      </a:r>
                      <a:endParaRPr lang="ko-KR" sz="1800" b="1" dirty="0">
                        <a:solidFill>
                          <a:srgbClr val="000000"/>
                        </a:solidFill>
                        <a:effectLst/>
                        <a:latin typeface="Times"/>
                        <a:ea typeface="맑은 고딕"/>
                      </a:endParaRPr>
                    </a:p>
                  </a:txBody>
                  <a:tcPr marL="9154" marR="9154" marT="9154" marB="0" anchor="ctr"/>
                </a:tc>
                <a:tc>
                  <a:txBody>
                    <a:bodyPr/>
                    <a:lstStyle/>
                    <a:p>
                      <a:pPr algn="ctr">
                        <a:spcBef>
                          <a:spcPts val="300"/>
                        </a:spcBef>
                        <a:spcAft>
                          <a:spcPts val="0"/>
                        </a:spcAft>
                      </a:pPr>
                      <a:r>
                        <a:rPr lang="en-US" altLang="ko-KR" sz="1800" b="1" dirty="0" smtClean="0">
                          <a:effectLst/>
                          <a:latin typeface="+mn-lt"/>
                        </a:rPr>
                        <a:t>18,963</a:t>
                      </a:r>
                      <a:endParaRPr lang="ko-KR" sz="1800" b="1" dirty="0">
                        <a:solidFill>
                          <a:srgbClr val="000000"/>
                        </a:solidFill>
                        <a:effectLst/>
                        <a:latin typeface="Times"/>
                        <a:ea typeface="맑은 고딕"/>
                      </a:endParaRPr>
                    </a:p>
                  </a:txBody>
                  <a:tcPr marL="9154" marR="9154" marT="9154" marB="0" anchor="ctr"/>
                </a:tc>
                <a:tc>
                  <a:txBody>
                    <a:bodyPr/>
                    <a:lstStyle/>
                    <a:p>
                      <a:pPr algn="ctr">
                        <a:spcBef>
                          <a:spcPts val="300"/>
                        </a:spcBef>
                        <a:spcAft>
                          <a:spcPts val="0"/>
                        </a:spcAft>
                      </a:pPr>
                      <a:r>
                        <a:rPr lang="en-US" altLang="ko-KR" sz="1800" b="1" dirty="0" smtClean="0">
                          <a:effectLst/>
                          <a:latin typeface="+mn-lt"/>
                        </a:rPr>
                        <a:t>95,409</a:t>
                      </a:r>
                      <a:endParaRPr lang="ko-KR" altLang="ko-KR" sz="1800" b="1" dirty="0">
                        <a:solidFill>
                          <a:srgbClr val="000000"/>
                        </a:solidFill>
                        <a:effectLst/>
                        <a:latin typeface="+mn-lt"/>
                        <a:ea typeface="맑은 고딕"/>
                      </a:endParaRPr>
                    </a:p>
                  </a:txBody>
                  <a:tcPr marL="9154" marR="9154" marT="9154" marB="0" anchor="ctr"/>
                </a:tc>
              </a:tr>
              <a:tr h="170878">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i="1" dirty="0" smtClean="0">
                          <a:effectLst/>
                        </a:rPr>
                        <a:t>a priori</a:t>
                      </a:r>
                      <a:endParaRPr lang="ko-KR" altLang="ko-KR" sz="1800" b="1" i="1" dirty="0" smtClean="0">
                        <a:solidFill>
                          <a:srgbClr val="000000"/>
                        </a:solidFill>
                        <a:effectLst/>
                        <a:latin typeface="Times"/>
                        <a:ea typeface="맑은 고딕"/>
                      </a:endParaRPr>
                    </a:p>
                  </a:txBody>
                  <a:tcPr marL="9154" marR="9154" marT="9154" marB="0" anchor="ctr">
                    <a:solidFill>
                      <a:srgbClr val="E9EBF5"/>
                    </a:solidFill>
                  </a:tcPr>
                </a:tc>
                <a:tc>
                  <a:txBody>
                    <a:bodyPr/>
                    <a:lstStyle/>
                    <a:p>
                      <a:pPr algn="ctr">
                        <a:spcBef>
                          <a:spcPts val="300"/>
                        </a:spcBef>
                        <a:spcAft>
                          <a:spcPts val="0"/>
                        </a:spcAft>
                      </a:pPr>
                      <a:r>
                        <a:rPr lang="en-US" altLang="ko-KR" sz="1800" b="1" dirty="0" smtClean="0">
                          <a:effectLst/>
                          <a:latin typeface="+mn-lt"/>
                        </a:rPr>
                        <a:t>22,061</a:t>
                      </a:r>
                      <a:endParaRPr lang="ko-KR" altLang="ko-KR" sz="1800" b="1" dirty="0">
                        <a:solidFill>
                          <a:srgbClr val="000000"/>
                        </a:solidFill>
                        <a:effectLst/>
                        <a:latin typeface="+mn-lt"/>
                        <a:ea typeface="맑은 고딕"/>
                      </a:endParaRPr>
                    </a:p>
                  </a:txBody>
                  <a:tcPr marL="9154" marR="9154" marT="9154" marB="0" anchor="ctr">
                    <a:solidFill>
                      <a:srgbClr val="E9EBF5"/>
                    </a:solidFill>
                  </a:tcPr>
                </a:tc>
                <a:tc>
                  <a:txBody>
                    <a:bodyPr/>
                    <a:lstStyle/>
                    <a:p>
                      <a:pPr algn="ctr">
                        <a:spcBef>
                          <a:spcPts val="300"/>
                        </a:spcBef>
                        <a:spcAft>
                          <a:spcPts val="0"/>
                        </a:spcAft>
                      </a:pPr>
                      <a:r>
                        <a:rPr lang="en-US" altLang="ko-KR" sz="1800" b="1" dirty="0" smtClean="0">
                          <a:effectLst/>
                          <a:latin typeface="+mn-lt"/>
                        </a:rPr>
                        <a:t>21,835</a:t>
                      </a:r>
                      <a:endParaRPr lang="ko-KR" altLang="ko-KR" sz="1800" b="1" dirty="0">
                        <a:solidFill>
                          <a:srgbClr val="000000"/>
                        </a:solidFill>
                        <a:effectLst/>
                        <a:latin typeface="+mn-lt"/>
                        <a:ea typeface="맑은 고딕"/>
                      </a:endParaRPr>
                    </a:p>
                  </a:txBody>
                  <a:tcPr marL="9154" marR="9154" marT="9154" marB="0" anchor="ctr">
                    <a:solidFill>
                      <a:srgbClr val="E9EBF5"/>
                    </a:solidFill>
                  </a:tcPr>
                </a:tc>
                <a:tc>
                  <a:txBody>
                    <a:bodyPr/>
                    <a:lstStyle/>
                    <a:p>
                      <a:pPr algn="ctr">
                        <a:spcBef>
                          <a:spcPts val="300"/>
                        </a:spcBef>
                        <a:spcAft>
                          <a:spcPts val="0"/>
                        </a:spcAft>
                      </a:pPr>
                      <a:r>
                        <a:rPr lang="en-US" altLang="ko-KR" sz="1800" b="1" dirty="0" smtClean="0">
                          <a:effectLst/>
                          <a:latin typeface="+mn-lt"/>
                        </a:rPr>
                        <a:t>78,471</a:t>
                      </a:r>
                      <a:endParaRPr lang="ko-KR" altLang="ko-KR" sz="1800" b="1" dirty="0">
                        <a:solidFill>
                          <a:srgbClr val="000000"/>
                        </a:solidFill>
                        <a:effectLst/>
                        <a:latin typeface="+mn-lt"/>
                        <a:ea typeface="맑은 고딕"/>
                      </a:endParaRPr>
                    </a:p>
                  </a:txBody>
                  <a:tcPr marL="9154" marR="9154" marT="9154" marB="0" anchor="ctr">
                    <a:solidFill>
                      <a:srgbClr val="E9EBF5"/>
                    </a:solidFill>
                  </a:tcPr>
                </a:tc>
              </a:tr>
              <a:tr h="170878">
                <a:tc>
                  <a:txBody>
                    <a:bodyPr/>
                    <a:lstStyle/>
                    <a:p>
                      <a:pPr marL="0" marR="0" indent="0" algn="ctr" defTabSz="914400" rtl="0" eaLnBrk="1" fontAlgn="auto" latinLnBrk="1" hangingPunct="1">
                        <a:lnSpc>
                          <a:spcPct val="100000"/>
                        </a:lnSpc>
                        <a:spcBef>
                          <a:spcPts val="300"/>
                        </a:spcBef>
                        <a:spcAft>
                          <a:spcPts val="0"/>
                        </a:spcAft>
                        <a:buClrTx/>
                        <a:buSzTx/>
                        <a:buFontTx/>
                        <a:buNone/>
                        <a:tabLst/>
                        <a:defRPr/>
                      </a:pPr>
                      <a:r>
                        <a:rPr lang="en-US" altLang="ko-KR" sz="1800" b="1" i="1" dirty="0" smtClean="0">
                          <a:effectLst/>
                        </a:rPr>
                        <a:t>posteriori</a:t>
                      </a:r>
                      <a:endParaRPr lang="ko-KR" altLang="ko-KR" sz="1800" b="1" i="1" dirty="0" smtClean="0">
                        <a:solidFill>
                          <a:srgbClr val="000000"/>
                        </a:solidFill>
                        <a:effectLst/>
                        <a:latin typeface="Times"/>
                        <a:ea typeface="맑은 고딕"/>
                      </a:endParaRPr>
                    </a:p>
                  </a:txBody>
                  <a:tcPr marL="9154" marR="9154" marT="9154" marB="0" anchor="ctr">
                    <a:solidFill>
                      <a:srgbClr val="D0D3EB"/>
                    </a:solidFill>
                  </a:tcPr>
                </a:tc>
                <a:tc>
                  <a:txBody>
                    <a:bodyPr/>
                    <a:lstStyle/>
                    <a:p>
                      <a:pPr algn="ctr">
                        <a:spcBef>
                          <a:spcPts val="300"/>
                        </a:spcBef>
                        <a:spcAft>
                          <a:spcPts val="0"/>
                        </a:spcAft>
                      </a:pPr>
                      <a:r>
                        <a:rPr lang="en-US" altLang="ko-KR" sz="1800" b="1" dirty="0" smtClean="0">
                          <a:effectLst/>
                          <a:latin typeface="+mn-lt"/>
                        </a:rPr>
                        <a:t>22,061</a:t>
                      </a:r>
                      <a:endParaRPr lang="ko-KR" altLang="ko-KR" sz="1800" b="1" dirty="0">
                        <a:solidFill>
                          <a:srgbClr val="000000"/>
                        </a:solidFill>
                        <a:effectLst/>
                        <a:latin typeface="+mn-lt"/>
                        <a:ea typeface="맑은 고딕"/>
                      </a:endParaRPr>
                    </a:p>
                  </a:txBody>
                  <a:tcPr marL="9154" marR="9154" marT="9154" marB="0" anchor="ctr">
                    <a:solidFill>
                      <a:srgbClr val="D0D3EB"/>
                    </a:solidFill>
                  </a:tcPr>
                </a:tc>
                <a:tc>
                  <a:txBody>
                    <a:bodyPr/>
                    <a:lstStyle/>
                    <a:p>
                      <a:pPr algn="ctr">
                        <a:spcBef>
                          <a:spcPts val="300"/>
                        </a:spcBef>
                        <a:spcAft>
                          <a:spcPts val="0"/>
                        </a:spcAft>
                      </a:pPr>
                      <a:r>
                        <a:rPr lang="en-US" altLang="ko-KR" sz="1800" b="1" dirty="0" smtClean="0">
                          <a:effectLst/>
                          <a:latin typeface="+mn-lt"/>
                        </a:rPr>
                        <a:t>21,835</a:t>
                      </a:r>
                      <a:endParaRPr lang="ko-KR" altLang="ko-KR" sz="1800" b="1" dirty="0">
                        <a:solidFill>
                          <a:srgbClr val="000000"/>
                        </a:solidFill>
                        <a:effectLst/>
                        <a:latin typeface="+mn-lt"/>
                        <a:ea typeface="맑은 고딕"/>
                      </a:endParaRPr>
                    </a:p>
                  </a:txBody>
                  <a:tcPr marL="9154" marR="9154" marT="9154" marB="0" anchor="ctr">
                    <a:solidFill>
                      <a:srgbClr val="D0D3EB"/>
                    </a:solidFill>
                  </a:tcPr>
                </a:tc>
                <a:tc>
                  <a:txBody>
                    <a:bodyPr/>
                    <a:lstStyle/>
                    <a:p>
                      <a:pPr algn="ctr">
                        <a:spcBef>
                          <a:spcPts val="300"/>
                        </a:spcBef>
                        <a:spcAft>
                          <a:spcPts val="0"/>
                        </a:spcAft>
                      </a:pPr>
                      <a:r>
                        <a:rPr lang="en-US" altLang="ko-KR" sz="1800" b="1" dirty="0" smtClean="0">
                          <a:effectLst/>
                          <a:latin typeface="+mn-lt"/>
                        </a:rPr>
                        <a:t>289,199</a:t>
                      </a:r>
                      <a:endParaRPr lang="ko-KR" altLang="ko-KR" sz="1800" b="1" dirty="0">
                        <a:solidFill>
                          <a:srgbClr val="000000"/>
                        </a:solidFill>
                        <a:effectLst/>
                        <a:latin typeface="+mn-lt"/>
                        <a:ea typeface="맑은 고딕"/>
                      </a:endParaRPr>
                    </a:p>
                  </a:txBody>
                  <a:tcPr marL="9154" marR="9154" marT="9154" marB="0" anchor="ctr">
                    <a:solidFill>
                      <a:srgbClr val="D0D3EB"/>
                    </a:solidFill>
                  </a:tcPr>
                </a:tc>
              </a:tr>
            </a:tbl>
          </a:graphicData>
        </a:graphic>
      </p:graphicFrame>
    </p:spTree>
    <p:extLst>
      <p:ext uri="{BB962C8B-B14F-4D97-AF65-F5344CB8AC3E}">
        <p14:creationId xmlns:p14="http://schemas.microsoft.com/office/powerpoint/2010/main" val="22643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양재붓꽃체L" panose="02020603020101020101" pitchFamily="18" charset="-127"/>
                <a:cs typeface="times" panose="02020603050405020304" pitchFamily="18" charset="0"/>
              </a:rPr>
              <a:t>Next steps</a:t>
            </a:r>
            <a:endParaRPr lang="ko-KR" altLang="en-US" dirty="0">
              <a:ea typeface="양재붓꽃체L" panose="02020603020101020101" pitchFamily="18" charset="-127"/>
              <a:cs typeface="times" panose="02020603050405020304" pitchFamily="18" charset="0"/>
            </a:endParaRPr>
          </a:p>
        </p:txBody>
      </p:sp>
      <p:sp>
        <p:nvSpPr>
          <p:cNvPr id="5" name="텍스트 개체 틀 4"/>
          <p:cNvSpPr>
            <a:spLocks noGrp="1"/>
          </p:cNvSpPr>
          <p:nvPr>
            <p:ph type="body" sz="quarter" idx="10"/>
          </p:nvPr>
        </p:nvSpPr>
        <p:spPr/>
        <p:txBody>
          <a:bodyPr/>
          <a:lstStyle/>
          <a:p>
            <a:endParaRPr lang="en-US" altLang="ko-KR" dirty="0" smtClean="0"/>
          </a:p>
          <a:p>
            <a:r>
              <a:rPr lang="en-US" altLang="ko-KR" dirty="0" smtClean="0"/>
              <a:t>To test and </a:t>
            </a:r>
            <a:r>
              <a:rPr lang="en-US" altLang="ko-KR" dirty="0"/>
              <a:t>further </a:t>
            </a:r>
            <a:r>
              <a:rPr lang="en-US" altLang="ko-KR" dirty="0" smtClean="0"/>
              <a:t>refine emission adjustment </a:t>
            </a:r>
            <a:r>
              <a:rPr lang="en-US" altLang="ko-KR" dirty="0"/>
              <a:t>factors </a:t>
            </a:r>
            <a:r>
              <a:rPr lang="en-US" altLang="ko-KR" dirty="0" smtClean="0"/>
              <a:t>by iteratively running CMAQ </a:t>
            </a:r>
          </a:p>
          <a:p>
            <a:endParaRPr lang="en-US" altLang="ko-KR" dirty="0"/>
          </a:p>
          <a:p>
            <a:endParaRPr lang="en-US" altLang="ko-KR" dirty="0" smtClean="0"/>
          </a:p>
          <a:p>
            <a:r>
              <a:rPr lang="en-US" altLang="ko-KR" dirty="0" smtClean="0"/>
              <a:t> To perform sensitivity </a:t>
            </a:r>
            <a:r>
              <a:rPr lang="en-US" altLang="ko-KR" dirty="0"/>
              <a:t>simulations for various emission control </a:t>
            </a:r>
            <a:r>
              <a:rPr lang="en-US" altLang="ko-KR" dirty="0" smtClean="0"/>
              <a:t>scenarios.</a:t>
            </a:r>
            <a:endParaRPr lang="ko-KR" altLang="en-US" dirty="0"/>
          </a:p>
        </p:txBody>
      </p:sp>
    </p:spTree>
    <p:extLst>
      <p:ext uri="{BB962C8B-B14F-4D97-AF65-F5344CB8AC3E}">
        <p14:creationId xmlns:p14="http://schemas.microsoft.com/office/powerpoint/2010/main" val="290783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G_7149.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9250" y="211135"/>
            <a:ext cx="8445500" cy="6334125"/>
          </a:xfrm>
          <a:prstGeom prst="rect">
            <a:avLst/>
          </a:prstGeom>
        </p:spPr>
      </p:pic>
      <p:sp>
        <p:nvSpPr>
          <p:cNvPr id="7" name="Title 1"/>
          <p:cNvSpPr txBox="1">
            <a:spLocks/>
          </p:cNvSpPr>
          <p:nvPr/>
        </p:nvSpPr>
        <p:spPr>
          <a:xfrm>
            <a:off x="706441" y="630238"/>
            <a:ext cx="7772400" cy="614363"/>
          </a:xfrm>
          <a:prstGeom prst="rect">
            <a:avLst/>
          </a:prstGeom>
        </p:spPr>
        <p:txBody>
          <a:bodyPr/>
          <a:lstStyle>
            <a:lvl1pPr marL="320040" indent="-320040" algn="r" defTabSz="914400" rtl="0" eaLnBrk="1" latinLnBrk="1"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a:lstStyle>
          <a:p>
            <a:pPr marL="0" marR="0" lvl="0" indent="0" algn="ctr" defTabSz="914400" rtl="0" eaLnBrk="1" fontAlgn="auto" latinLnBrk="1" hangingPunct="1">
              <a:lnSpc>
                <a:spcPct val="100000"/>
              </a:lnSpc>
              <a:spcBef>
                <a:spcPct val="0"/>
              </a:spcBef>
              <a:spcAft>
                <a:spcPts val="0"/>
              </a:spcAft>
              <a:buClr>
                <a:srgbClr val="2D2DB9">
                  <a:lumMod val="75000"/>
                </a:srgbClr>
              </a:buClr>
              <a:buSzPct val="128000"/>
              <a:buNone/>
              <a:tabLst/>
              <a:defRPr/>
            </a:pPr>
            <a:r>
              <a:rPr kumimoji="0" lang="en-US" sz="4600" b="1" i="0" u="none" strike="noStrike" kern="1200" cap="none" spc="0" normalizeH="0" baseline="0" noProof="0" dirty="0" smtClean="0">
                <a:ln>
                  <a:noFill/>
                </a:ln>
                <a:solidFill>
                  <a:srgbClr val="002060"/>
                </a:solidFill>
                <a:effectLst>
                  <a:reflection blurRad="6350" stA="55000" endA="300" endPos="45500" dir="5400000" sy="-100000" algn="bl" rotWithShape="0"/>
                </a:effectLst>
                <a:uLnTx/>
                <a:uFillTx/>
                <a:latin typeface="Cambria"/>
                <a:ea typeface="+mj-ea"/>
                <a:cs typeface="+mj-cs"/>
              </a:rPr>
              <a:t>Thank you.</a:t>
            </a:r>
            <a:endParaRPr kumimoji="0" lang="en-US" sz="4600" b="1" i="0" u="none" strike="noStrike" kern="1200" cap="none" spc="0" normalizeH="0" baseline="0" noProof="0" dirty="0">
              <a:ln>
                <a:noFill/>
              </a:ln>
              <a:solidFill>
                <a:srgbClr val="002060"/>
              </a:solidFill>
              <a:effectLst>
                <a:reflection blurRad="6350" stA="55000" endA="300" endPos="45500" dir="5400000" sy="-100000" algn="bl" rotWithShape="0"/>
              </a:effectLst>
              <a:uLnTx/>
              <a:uFillTx/>
              <a:latin typeface="Cambria"/>
              <a:ea typeface="+mj-ea"/>
              <a:cs typeface="+mj-cs"/>
            </a:endParaRPr>
          </a:p>
        </p:txBody>
      </p:sp>
    </p:spTree>
    <p:extLst>
      <p:ext uri="{BB962C8B-B14F-4D97-AF65-F5344CB8AC3E}">
        <p14:creationId xmlns:p14="http://schemas.microsoft.com/office/powerpoint/2010/main" val="1373317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549628646"/>
              </p:ext>
            </p:extLst>
          </p:nvPr>
        </p:nvGraphicFramePr>
        <p:xfrm>
          <a:off x="467544" y="692696"/>
          <a:ext cx="8208913" cy="5844255"/>
        </p:xfrm>
        <a:graphic>
          <a:graphicData uri="http://schemas.openxmlformats.org/drawingml/2006/table">
            <a:tbl>
              <a:tblPr bandRow="1">
                <a:tableStyleId>{5C22544A-7EE6-4342-B048-85BDC9FD1C3A}</a:tableStyleId>
              </a:tblPr>
              <a:tblGrid>
                <a:gridCol w="816938"/>
                <a:gridCol w="1884230"/>
                <a:gridCol w="5507745"/>
              </a:tblGrid>
              <a:tr h="298921">
                <a:tc>
                  <a:txBody>
                    <a:bodyPr/>
                    <a:lstStyle/>
                    <a:p>
                      <a:pPr algn="l">
                        <a:spcBef>
                          <a:spcPts val="300"/>
                        </a:spcBef>
                        <a:spcAft>
                          <a:spcPts val="0"/>
                        </a:spcAft>
                      </a:pPr>
                      <a:r>
                        <a:rPr lang="en-US" sz="1200" dirty="0">
                          <a:effectLst/>
                        </a:rPr>
                        <a:t>Model</a:t>
                      </a:r>
                      <a:endParaRPr lang="ko-KR" sz="1400" dirty="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Description</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Mapping to C-130 Species</a:t>
                      </a:r>
                      <a:endParaRPr lang="ko-KR" sz="1400">
                        <a:solidFill>
                          <a:srgbClr val="000000"/>
                        </a:solidFill>
                        <a:effectLst/>
                        <a:latin typeface="Times"/>
                        <a:ea typeface="맑은 고딕"/>
                      </a:endParaRPr>
                    </a:p>
                  </a:txBody>
                  <a:tcPr marL="55195" marR="55195" marT="55195" marB="55195"/>
                </a:tc>
              </a:tr>
              <a:tr h="630168">
                <a:tc>
                  <a:txBody>
                    <a:bodyPr/>
                    <a:lstStyle/>
                    <a:p>
                      <a:pPr algn="l">
                        <a:spcBef>
                          <a:spcPts val="300"/>
                        </a:spcBef>
                        <a:spcAft>
                          <a:spcPts val="0"/>
                        </a:spcAft>
                      </a:pPr>
                      <a:r>
                        <a:rPr lang="en-US" sz="1200">
                          <a:effectLst/>
                        </a:rPr>
                        <a:t>NTR1</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Simple organic nitrates</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EthylNitrate_TOGA + i-PropylNitrate_TOGA + tert-ButylNitrate_TOGA + 2-ButylNitrate_n-ButylNitrate_TOGA + 2-PentylNitrate_3-PentylNitrate_TOGA</a:t>
                      </a:r>
                      <a:endParaRPr lang="ko-KR" sz="1400">
                        <a:solidFill>
                          <a:srgbClr val="000000"/>
                        </a:solidFill>
                        <a:effectLst/>
                        <a:latin typeface="Times"/>
                        <a:ea typeface="맑은 고딕"/>
                      </a:endParaRPr>
                    </a:p>
                  </a:txBody>
                  <a:tcPr marL="55195" marR="55195" marT="55195" marB="55195"/>
                </a:tc>
              </a:tr>
              <a:tr h="298921">
                <a:tc>
                  <a:txBody>
                    <a:bodyPr/>
                    <a:lstStyle/>
                    <a:p>
                      <a:pPr algn="l">
                        <a:spcBef>
                          <a:spcPts val="300"/>
                        </a:spcBef>
                        <a:spcAft>
                          <a:spcPts val="0"/>
                        </a:spcAft>
                      </a:pPr>
                      <a:r>
                        <a:rPr lang="en-US" sz="1200">
                          <a:effectLst/>
                        </a:rPr>
                        <a:t>KET</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Ketone carbon bond </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MEK_TOGA</a:t>
                      </a:r>
                      <a:endParaRPr lang="ko-KR" sz="1400">
                        <a:solidFill>
                          <a:srgbClr val="000000"/>
                        </a:solidFill>
                        <a:effectLst/>
                        <a:latin typeface="Times"/>
                        <a:ea typeface="맑은 고딕"/>
                      </a:endParaRPr>
                    </a:p>
                  </a:txBody>
                  <a:tcPr marL="55195" marR="55195" marT="55195" marB="55195"/>
                </a:tc>
              </a:tr>
              <a:tr h="3243332">
                <a:tc>
                  <a:txBody>
                    <a:bodyPr/>
                    <a:lstStyle/>
                    <a:p>
                      <a:pPr algn="l">
                        <a:spcBef>
                          <a:spcPts val="300"/>
                        </a:spcBef>
                        <a:spcAft>
                          <a:spcPts val="0"/>
                        </a:spcAft>
                      </a:pPr>
                      <a:r>
                        <a:rPr lang="en-US" sz="1200">
                          <a:effectLst/>
                        </a:rPr>
                        <a:t>PAR</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Paraffin carbon bond</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dirty="0">
                          <a:effectLst/>
                        </a:rPr>
                        <a:t>TOGA: 4 × n-</a:t>
                      </a:r>
                      <a:r>
                        <a:rPr lang="en-US" sz="1200" dirty="0" err="1">
                          <a:effectLst/>
                        </a:rPr>
                        <a:t>Butane_TOGA</a:t>
                      </a:r>
                      <a:r>
                        <a:rPr lang="en-US" sz="1200" dirty="0">
                          <a:effectLst/>
                        </a:rPr>
                        <a:t> + 4 × </a:t>
                      </a:r>
                      <a:r>
                        <a:rPr lang="en-US" sz="1200" dirty="0" err="1">
                          <a:effectLst/>
                        </a:rPr>
                        <a:t>i-Butane_TOGA</a:t>
                      </a:r>
                      <a:r>
                        <a:rPr lang="en-US" sz="1200" dirty="0">
                          <a:effectLst/>
                        </a:rPr>
                        <a:t> + 5 × </a:t>
                      </a:r>
                      <a:r>
                        <a:rPr lang="en-US" sz="1200" dirty="0" err="1">
                          <a:effectLst/>
                        </a:rPr>
                        <a:t>i-Pentane_TOGA</a:t>
                      </a:r>
                      <a:r>
                        <a:rPr lang="en-US" sz="1200" dirty="0">
                          <a:effectLst/>
                        </a:rPr>
                        <a:t> + </a:t>
                      </a:r>
                      <a:endParaRPr lang="ko-KR" sz="1400" dirty="0">
                        <a:effectLst/>
                      </a:endParaRPr>
                    </a:p>
                    <a:p>
                      <a:pPr algn="l">
                        <a:spcBef>
                          <a:spcPts val="300"/>
                        </a:spcBef>
                        <a:spcAft>
                          <a:spcPts val="0"/>
                        </a:spcAft>
                      </a:pPr>
                      <a:r>
                        <a:rPr lang="en-US" sz="1200" dirty="0">
                          <a:effectLst/>
                        </a:rPr>
                        <a:t>5 × n-</a:t>
                      </a:r>
                      <a:r>
                        <a:rPr lang="en-US" sz="1200" dirty="0" err="1">
                          <a:effectLst/>
                        </a:rPr>
                        <a:t>Pentane_TOGA</a:t>
                      </a:r>
                      <a:r>
                        <a:rPr lang="en-US" sz="1200" dirty="0">
                          <a:effectLst/>
                        </a:rPr>
                        <a:t> + 5 × 2-Methylpentane_TOGA + </a:t>
                      </a:r>
                      <a:endParaRPr lang="ko-KR" sz="1400" dirty="0">
                        <a:effectLst/>
                      </a:endParaRPr>
                    </a:p>
                    <a:p>
                      <a:pPr algn="l">
                        <a:spcBef>
                          <a:spcPts val="300"/>
                        </a:spcBef>
                        <a:spcAft>
                          <a:spcPts val="0"/>
                        </a:spcAft>
                      </a:pPr>
                      <a:r>
                        <a:rPr lang="en-US" sz="1200" dirty="0">
                          <a:effectLst/>
                        </a:rPr>
                        <a:t>5 × 3-Methylpentane_TOGA + 6 × n-</a:t>
                      </a:r>
                      <a:r>
                        <a:rPr lang="en-US" sz="1200" dirty="0" err="1">
                          <a:effectLst/>
                        </a:rPr>
                        <a:t>Hexane_TOGA</a:t>
                      </a:r>
                      <a:r>
                        <a:rPr lang="en-US" sz="1200" dirty="0">
                          <a:effectLst/>
                        </a:rPr>
                        <a:t> + 7 × n-</a:t>
                      </a:r>
                      <a:r>
                        <a:rPr lang="en-US" sz="1200" dirty="0" err="1">
                          <a:effectLst/>
                        </a:rPr>
                        <a:t>Heptane_TOGA</a:t>
                      </a:r>
                      <a:r>
                        <a:rPr lang="en-US" sz="1200" dirty="0">
                          <a:effectLst/>
                        </a:rPr>
                        <a:t> + </a:t>
                      </a:r>
                      <a:endParaRPr lang="ko-KR" sz="1400" dirty="0">
                        <a:effectLst/>
                      </a:endParaRPr>
                    </a:p>
                    <a:p>
                      <a:pPr algn="l">
                        <a:spcBef>
                          <a:spcPts val="300"/>
                        </a:spcBef>
                        <a:spcAft>
                          <a:spcPts val="0"/>
                        </a:spcAft>
                      </a:pPr>
                      <a:r>
                        <a:rPr lang="en-US" sz="1200" dirty="0">
                          <a:effectLst/>
                        </a:rPr>
                        <a:t>3 × MEK_TOGA </a:t>
                      </a:r>
                      <a:endParaRPr lang="ko-KR" sz="1400" dirty="0">
                        <a:effectLst/>
                      </a:endParaRPr>
                    </a:p>
                    <a:p>
                      <a:pPr algn="l">
                        <a:spcBef>
                          <a:spcPts val="300"/>
                        </a:spcBef>
                        <a:spcAft>
                          <a:spcPts val="0"/>
                        </a:spcAft>
                      </a:pPr>
                      <a:r>
                        <a:rPr lang="en-US" sz="1200" dirty="0">
                          <a:effectLst/>
                        </a:rPr>
                        <a:t>WAS: 4 × n-</a:t>
                      </a:r>
                      <a:r>
                        <a:rPr lang="en-US" sz="1200" dirty="0" err="1">
                          <a:effectLst/>
                        </a:rPr>
                        <a:t>Butane_WAS</a:t>
                      </a:r>
                      <a:r>
                        <a:rPr lang="en-US" sz="1200" dirty="0">
                          <a:effectLst/>
                        </a:rPr>
                        <a:t> + 4 × </a:t>
                      </a:r>
                      <a:r>
                        <a:rPr lang="en-US" sz="1200" dirty="0" err="1">
                          <a:effectLst/>
                        </a:rPr>
                        <a:t>i-Butane_WAS</a:t>
                      </a:r>
                      <a:r>
                        <a:rPr lang="en-US" sz="1200" dirty="0">
                          <a:effectLst/>
                        </a:rPr>
                        <a:t> + 5 × </a:t>
                      </a:r>
                      <a:r>
                        <a:rPr lang="en-US" sz="1200" dirty="0" err="1">
                          <a:effectLst/>
                        </a:rPr>
                        <a:t>i-Pentane_WAS</a:t>
                      </a:r>
                      <a:r>
                        <a:rPr lang="en-US" sz="1200" dirty="0">
                          <a:effectLst/>
                        </a:rPr>
                        <a:t> + </a:t>
                      </a:r>
                      <a:endParaRPr lang="ko-KR" sz="1400" dirty="0">
                        <a:effectLst/>
                      </a:endParaRPr>
                    </a:p>
                    <a:p>
                      <a:pPr algn="l">
                        <a:spcBef>
                          <a:spcPts val="300"/>
                        </a:spcBef>
                        <a:spcAft>
                          <a:spcPts val="0"/>
                        </a:spcAft>
                      </a:pPr>
                      <a:r>
                        <a:rPr lang="en-US" sz="1200" dirty="0">
                          <a:effectLst/>
                        </a:rPr>
                        <a:t>5 × n-</a:t>
                      </a:r>
                      <a:r>
                        <a:rPr lang="en-US" sz="1200" dirty="0" err="1">
                          <a:effectLst/>
                        </a:rPr>
                        <a:t>Pentane_WAS</a:t>
                      </a:r>
                      <a:r>
                        <a:rPr lang="en-US" sz="1200" dirty="0">
                          <a:effectLst/>
                        </a:rPr>
                        <a:t> + 5 × 2-Methylpentane_WAS + 5 × 3-Methylpentane_WAS + </a:t>
                      </a:r>
                      <a:endParaRPr lang="ko-KR" sz="1400" dirty="0">
                        <a:effectLst/>
                      </a:endParaRPr>
                    </a:p>
                    <a:p>
                      <a:pPr algn="l">
                        <a:spcBef>
                          <a:spcPts val="300"/>
                        </a:spcBef>
                        <a:spcAft>
                          <a:spcPts val="0"/>
                        </a:spcAft>
                      </a:pPr>
                      <a:r>
                        <a:rPr lang="en-US" sz="1200" dirty="0">
                          <a:effectLst/>
                        </a:rPr>
                        <a:t>6 × n-</a:t>
                      </a:r>
                      <a:r>
                        <a:rPr lang="en-US" sz="1200" dirty="0" err="1">
                          <a:effectLst/>
                        </a:rPr>
                        <a:t>Hexane_WAS</a:t>
                      </a:r>
                      <a:r>
                        <a:rPr lang="en-US" sz="1200" dirty="0">
                          <a:effectLst/>
                        </a:rPr>
                        <a:t> + 7 × n-</a:t>
                      </a:r>
                      <a:r>
                        <a:rPr lang="en-US" sz="1200" dirty="0" err="1">
                          <a:effectLst/>
                        </a:rPr>
                        <a:t>Heptane_WAS</a:t>
                      </a:r>
                      <a:r>
                        <a:rPr lang="en-US" sz="1200" dirty="0">
                          <a:effectLst/>
                        </a:rPr>
                        <a:t> + 4 × 2-2-Dimethylbutane_WAS + </a:t>
                      </a:r>
                      <a:endParaRPr lang="ko-KR" sz="1400" dirty="0">
                        <a:effectLst/>
                      </a:endParaRPr>
                    </a:p>
                    <a:p>
                      <a:pPr algn="l">
                        <a:spcBef>
                          <a:spcPts val="300"/>
                        </a:spcBef>
                        <a:spcAft>
                          <a:spcPts val="0"/>
                        </a:spcAft>
                      </a:pPr>
                      <a:r>
                        <a:rPr lang="en-US" sz="1200" dirty="0">
                          <a:effectLst/>
                        </a:rPr>
                        <a:t>6 × 2-3-Dimethylbutane_WAS + 5 × </a:t>
                      </a:r>
                      <a:r>
                        <a:rPr lang="en-US" sz="1200" dirty="0" err="1">
                          <a:effectLst/>
                        </a:rPr>
                        <a:t>Cyclopentane_WAS</a:t>
                      </a:r>
                      <a:r>
                        <a:rPr lang="en-US" sz="1200" dirty="0">
                          <a:effectLst/>
                        </a:rPr>
                        <a:t> + </a:t>
                      </a:r>
                      <a:endParaRPr lang="ko-KR" sz="1400" dirty="0">
                        <a:effectLst/>
                      </a:endParaRPr>
                    </a:p>
                    <a:p>
                      <a:pPr algn="l">
                        <a:spcBef>
                          <a:spcPts val="300"/>
                        </a:spcBef>
                        <a:spcAft>
                          <a:spcPts val="0"/>
                        </a:spcAft>
                      </a:pPr>
                      <a:r>
                        <a:rPr lang="en-US" sz="1200" dirty="0">
                          <a:effectLst/>
                        </a:rPr>
                        <a:t>6 × </a:t>
                      </a:r>
                      <a:r>
                        <a:rPr lang="en-US" sz="1200" dirty="0" err="1">
                          <a:effectLst/>
                        </a:rPr>
                        <a:t>Methylcyclopentane_WAS</a:t>
                      </a:r>
                      <a:r>
                        <a:rPr lang="en-US" sz="1200" dirty="0">
                          <a:effectLst/>
                        </a:rPr>
                        <a:t>+ 6 × </a:t>
                      </a:r>
                      <a:r>
                        <a:rPr lang="en-US" sz="1200" dirty="0" err="1">
                          <a:effectLst/>
                        </a:rPr>
                        <a:t>Cyclohexane_WAS</a:t>
                      </a:r>
                      <a:r>
                        <a:rPr lang="en-US" sz="1200" dirty="0">
                          <a:effectLst/>
                        </a:rPr>
                        <a:t> + </a:t>
                      </a:r>
                      <a:endParaRPr lang="ko-KR" sz="1400" dirty="0">
                        <a:effectLst/>
                      </a:endParaRPr>
                    </a:p>
                    <a:p>
                      <a:pPr algn="l">
                        <a:spcBef>
                          <a:spcPts val="300"/>
                        </a:spcBef>
                        <a:spcAft>
                          <a:spcPts val="0"/>
                        </a:spcAft>
                      </a:pPr>
                      <a:r>
                        <a:rPr lang="en-US" sz="1200" dirty="0">
                          <a:effectLst/>
                        </a:rPr>
                        <a:t>7 × </a:t>
                      </a:r>
                      <a:r>
                        <a:rPr lang="en-US" sz="1200" dirty="0" err="1">
                          <a:effectLst/>
                        </a:rPr>
                        <a:t>Methylcylohexane_WAS</a:t>
                      </a:r>
                      <a:r>
                        <a:rPr lang="en-US" sz="1200" dirty="0">
                          <a:effectLst/>
                        </a:rPr>
                        <a:t> + 7 × 2-4-Dimethylpentane_WAS + </a:t>
                      </a:r>
                      <a:endParaRPr lang="ko-KR" sz="1400" dirty="0">
                        <a:effectLst/>
                      </a:endParaRPr>
                    </a:p>
                    <a:p>
                      <a:pPr algn="l">
                        <a:spcBef>
                          <a:spcPts val="300"/>
                        </a:spcBef>
                        <a:spcAft>
                          <a:spcPts val="0"/>
                        </a:spcAft>
                      </a:pPr>
                      <a:r>
                        <a:rPr lang="en-US" sz="1200" dirty="0">
                          <a:effectLst/>
                        </a:rPr>
                        <a:t>7 × 2-2-4-Trimethylpentane_WAS + 8 × n-</a:t>
                      </a:r>
                      <a:r>
                        <a:rPr lang="en-US" sz="1200" dirty="0" err="1">
                          <a:effectLst/>
                        </a:rPr>
                        <a:t>Octane_WAS</a:t>
                      </a:r>
                      <a:endParaRPr lang="ko-KR" sz="1400" dirty="0">
                        <a:solidFill>
                          <a:srgbClr val="000000"/>
                        </a:solidFill>
                        <a:effectLst/>
                        <a:latin typeface="Times"/>
                        <a:ea typeface="맑은 고딕"/>
                      </a:endParaRPr>
                    </a:p>
                  </a:txBody>
                  <a:tcPr marL="55195" marR="55195" marT="55195" marB="55195"/>
                </a:tc>
              </a:tr>
              <a:tr h="298921">
                <a:tc>
                  <a:txBody>
                    <a:bodyPr/>
                    <a:lstStyle/>
                    <a:p>
                      <a:pPr algn="l">
                        <a:spcBef>
                          <a:spcPts val="300"/>
                        </a:spcBef>
                        <a:spcAft>
                          <a:spcPts val="0"/>
                        </a:spcAft>
                      </a:pPr>
                      <a:r>
                        <a:rPr lang="en-US" sz="1200">
                          <a:effectLst/>
                        </a:rPr>
                        <a:t>PRPA</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Propane</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Propane_WAS</a:t>
                      </a:r>
                      <a:endParaRPr lang="ko-KR" sz="1400">
                        <a:solidFill>
                          <a:srgbClr val="000000"/>
                        </a:solidFill>
                        <a:effectLst/>
                        <a:latin typeface="Times"/>
                        <a:ea typeface="맑은 고딕"/>
                      </a:endParaRPr>
                    </a:p>
                  </a:txBody>
                  <a:tcPr marL="55195" marR="55195" marT="55195" marB="55195"/>
                </a:tc>
              </a:tr>
              <a:tr h="298921">
                <a:tc>
                  <a:txBody>
                    <a:bodyPr/>
                    <a:lstStyle/>
                    <a:p>
                      <a:pPr algn="l">
                        <a:spcBef>
                          <a:spcPts val="300"/>
                        </a:spcBef>
                        <a:spcAft>
                          <a:spcPts val="0"/>
                        </a:spcAft>
                      </a:pPr>
                      <a:r>
                        <a:rPr lang="en-US" sz="1200">
                          <a:effectLst/>
                        </a:rPr>
                        <a:t>ETHY</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Ethyne</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Ethyne_WAS</a:t>
                      </a:r>
                      <a:endParaRPr lang="ko-KR" sz="1400">
                        <a:solidFill>
                          <a:srgbClr val="000000"/>
                        </a:solidFill>
                        <a:effectLst/>
                        <a:latin typeface="Times"/>
                        <a:ea typeface="맑은 고딕"/>
                      </a:endParaRPr>
                    </a:p>
                  </a:txBody>
                  <a:tcPr marL="55195" marR="55195" marT="55195" marB="55195"/>
                </a:tc>
              </a:tr>
              <a:tr h="298921">
                <a:tc>
                  <a:txBody>
                    <a:bodyPr/>
                    <a:lstStyle/>
                    <a:p>
                      <a:pPr algn="l">
                        <a:spcBef>
                          <a:spcPts val="300"/>
                        </a:spcBef>
                        <a:spcAft>
                          <a:spcPts val="0"/>
                        </a:spcAft>
                      </a:pPr>
                      <a:r>
                        <a:rPr lang="en-US" sz="1200">
                          <a:effectLst/>
                        </a:rPr>
                        <a:t>ETH</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Ethene</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Ethene_WAS</a:t>
                      </a:r>
                      <a:endParaRPr lang="ko-KR" sz="1400">
                        <a:solidFill>
                          <a:srgbClr val="000000"/>
                        </a:solidFill>
                        <a:effectLst/>
                        <a:latin typeface="Times"/>
                        <a:ea typeface="맑은 고딕"/>
                      </a:endParaRPr>
                    </a:p>
                  </a:txBody>
                  <a:tcPr marL="55195" marR="55195" marT="55195" marB="55195"/>
                </a:tc>
              </a:tr>
              <a:tr h="464544">
                <a:tc>
                  <a:txBody>
                    <a:bodyPr/>
                    <a:lstStyle/>
                    <a:p>
                      <a:pPr algn="l">
                        <a:spcBef>
                          <a:spcPts val="300"/>
                        </a:spcBef>
                        <a:spcAft>
                          <a:spcPts val="0"/>
                        </a:spcAft>
                      </a:pPr>
                      <a:r>
                        <a:rPr lang="en-US" sz="1200">
                          <a:effectLst/>
                        </a:rPr>
                        <a:t>OLE</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a:effectLst/>
                        </a:rPr>
                        <a:t>Terminal olefin carbon bond </a:t>
                      </a:r>
                      <a:endParaRPr lang="ko-KR" sz="1400">
                        <a:solidFill>
                          <a:srgbClr val="000000"/>
                        </a:solidFill>
                        <a:effectLst/>
                        <a:latin typeface="Times"/>
                        <a:ea typeface="맑은 고딕"/>
                      </a:endParaRPr>
                    </a:p>
                  </a:txBody>
                  <a:tcPr marL="55195" marR="55195" marT="55195" marB="55195"/>
                </a:tc>
                <a:tc>
                  <a:txBody>
                    <a:bodyPr/>
                    <a:lstStyle/>
                    <a:p>
                      <a:pPr algn="l">
                        <a:spcBef>
                          <a:spcPts val="300"/>
                        </a:spcBef>
                        <a:spcAft>
                          <a:spcPts val="0"/>
                        </a:spcAft>
                      </a:pPr>
                      <a:r>
                        <a:rPr lang="en-US" sz="1200" dirty="0" err="1">
                          <a:effectLst/>
                        </a:rPr>
                        <a:t>Propene_WAS</a:t>
                      </a:r>
                      <a:r>
                        <a:rPr lang="en-US" sz="1200" dirty="0">
                          <a:effectLst/>
                        </a:rPr>
                        <a:t> + </a:t>
                      </a:r>
                      <a:r>
                        <a:rPr lang="en-US" sz="1200" dirty="0" err="1">
                          <a:effectLst/>
                        </a:rPr>
                        <a:t>i-Butene_n-Butene_TOGA</a:t>
                      </a:r>
                      <a:endParaRPr lang="ko-KR" sz="1400" dirty="0">
                        <a:solidFill>
                          <a:srgbClr val="000000"/>
                        </a:solidFill>
                        <a:effectLst/>
                        <a:latin typeface="Times"/>
                        <a:ea typeface="맑은 고딕"/>
                      </a:endParaRPr>
                    </a:p>
                  </a:txBody>
                  <a:tcPr marL="55195" marR="55195" marT="55195" marB="55195"/>
                </a:tc>
              </a:tr>
            </a:tbl>
          </a:graphicData>
        </a:graphic>
      </p:graphicFrame>
      <p:sp>
        <p:nvSpPr>
          <p:cNvPr id="3" name="제목 2"/>
          <p:cNvSpPr>
            <a:spLocks noGrp="1"/>
          </p:cNvSpPr>
          <p:nvPr>
            <p:ph type="title"/>
          </p:nvPr>
        </p:nvSpPr>
        <p:spPr/>
        <p:txBody>
          <a:bodyPr/>
          <a:lstStyle/>
          <a:p>
            <a:r>
              <a:rPr lang="en-US" altLang="ko-KR" dirty="0" smtClean="0"/>
              <a:t>Mapping method</a:t>
            </a:r>
            <a:endParaRPr lang="ko-KR" altLang="en-US" dirty="0"/>
          </a:p>
        </p:txBody>
      </p:sp>
    </p:spTree>
    <p:extLst>
      <p:ext uri="{BB962C8B-B14F-4D97-AF65-F5344CB8AC3E}">
        <p14:creationId xmlns:p14="http://schemas.microsoft.com/office/powerpoint/2010/main" val="1523423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a:cs typeface="times" panose="02020603050405020304" pitchFamily="18" charset="0"/>
              </a:rPr>
              <a:t>Mobile emissions </a:t>
            </a:r>
            <a:r>
              <a:rPr lang="en-US" altLang="ko-KR" dirty="0" smtClean="0">
                <a:cs typeface="times" panose="02020603050405020304" pitchFamily="18" charset="0"/>
              </a:rPr>
              <a:t>evaluations (CO)</a:t>
            </a:r>
            <a:endParaRPr lang="ko-KR"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381" y="953244"/>
            <a:ext cx="5731238" cy="571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119217" y="4221088"/>
            <a:ext cx="1467068" cy="707886"/>
          </a:xfrm>
          <a:prstGeom prst="rect">
            <a:avLst/>
          </a:prstGeom>
        </p:spPr>
        <p:txBody>
          <a:bodyPr wrap="none">
            <a:spAutoFit/>
          </a:bodyPr>
          <a:lstStyle/>
          <a:p>
            <a:r>
              <a:rPr lang="en-US" altLang="ko-KR" sz="2000" b="1" dirty="0" smtClean="0">
                <a:latin typeface="Arial Narrow" panose="020B0606020202030204" pitchFamily="34" charset="0"/>
                <a:ea typeface="Times"/>
              </a:rPr>
              <a:t>Mobile </a:t>
            </a:r>
            <a:r>
              <a:rPr lang="en-US" altLang="ko-KR" sz="2000" b="1" dirty="0" err="1" smtClean="0">
                <a:latin typeface="Arial Narrow" panose="020B0606020202030204" pitchFamily="34" charset="0"/>
                <a:ea typeface="Times"/>
              </a:rPr>
              <a:t>Emis</a:t>
            </a:r>
            <a:r>
              <a:rPr lang="en-US" altLang="ko-KR" sz="2000" b="1" dirty="0" smtClean="0">
                <a:latin typeface="Arial Narrow" panose="020B0606020202030204" pitchFamily="34" charset="0"/>
                <a:ea typeface="Times"/>
              </a:rPr>
              <a:t>.</a:t>
            </a:r>
          </a:p>
          <a:p>
            <a:r>
              <a:rPr lang="en-US" altLang="ko-KR" sz="2000" b="1" dirty="0" smtClean="0">
                <a:latin typeface="Arial Narrow" panose="020B0606020202030204" pitchFamily="34" charset="0"/>
                <a:ea typeface="Times"/>
              </a:rPr>
              <a:t>Contrib. (%)</a:t>
            </a:r>
            <a:endParaRPr lang="ko-KR" altLang="en-US" sz="20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924944"/>
            <a:ext cx="5810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직사각형 6"/>
          <p:cNvSpPr/>
          <p:nvPr/>
        </p:nvSpPr>
        <p:spPr>
          <a:xfrm>
            <a:off x="7524328" y="3212976"/>
            <a:ext cx="1495922" cy="707886"/>
          </a:xfrm>
          <a:prstGeom prst="rect">
            <a:avLst/>
          </a:prstGeom>
        </p:spPr>
        <p:txBody>
          <a:bodyPr wrap="none">
            <a:spAutoFit/>
          </a:bodyPr>
          <a:lstStyle/>
          <a:p>
            <a:r>
              <a:rPr lang="en-US" altLang="ko-KR" sz="2000" b="1" dirty="0" smtClean="0">
                <a:solidFill>
                  <a:srgbClr val="FF0000"/>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C-130 Obs.</a:t>
            </a:r>
          </a:p>
          <a:p>
            <a:r>
              <a:rPr lang="en-US" altLang="ko-KR" sz="2000" b="1" dirty="0" smtClean="0">
                <a:solidFill>
                  <a:srgbClr val="0000FF"/>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Model</a:t>
            </a:r>
            <a:endParaRPr lang="ko-KR" altLang="en-US" sz="2000" dirty="0"/>
          </a:p>
        </p:txBody>
      </p:sp>
    </p:spTree>
    <p:extLst>
      <p:ext uri="{BB962C8B-B14F-4D97-AF65-F5344CB8AC3E}">
        <p14:creationId xmlns:p14="http://schemas.microsoft.com/office/powerpoint/2010/main" val="4616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sz="3200" dirty="0">
                <a:cs typeface="times" panose="02020603050405020304" pitchFamily="18" charset="0"/>
              </a:rPr>
              <a:t>Mobile emissions </a:t>
            </a:r>
            <a:r>
              <a:rPr lang="en-US" altLang="ko-KR" sz="3200" dirty="0" smtClean="0">
                <a:cs typeface="times" panose="02020603050405020304" pitchFamily="18" charset="0"/>
              </a:rPr>
              <a:t>evaluations (Benzene)</a:t>
            </a:r>
            <a:endParaRPr lang="ko-KR" altLang="en-US" sz="3200" dirty="0"/>
          </a:p>
        </p:txBody>
      </p:sp>
      <p:sp>
        <p:nvSpPr>
          <p:cNvPr id="5" name="직사각형 4"/>
          <p:cNvSpPr/>
          <p:nvPr/>
        </p:nvSpPr>
        <p:spPr>
          <a:xfrm>
            <a:off x="119217" y="4221088"/>
            <a:ext cx="1467068" cy="707886"/>
          </a:xfrm>
          <a:prstGeom prst="rect">
            <a:avLst/>
          </a:prstGeom>
        </p:spPr>
        <p:txBody>
          <a:bodyPr wrap="none">
            <a:spAutoFit/>
          </a:bodyPr>
          <a:lstStyle/>
          <a:p>
            <a:r>
              <a:rPr lang="en-US" altLang="ko-KR" sz="2000" b="1" dirty="0" smtClean="0">
                <a:latin typeface="Arial Narrow" panose="020B0606020202030204" pitchFamily="34" charset="0"/>
                <a:ea typeface="Times"/>
              </a:rPr>
              <a:t>Mobile </a:t>
            </a:r>
            <a:r>
              <a:rPr lang="en-US" altLang="ko-KR" sz="2000" b="1" dirty="0" err="1" smtClean="0">
                <a:latin typeface="Arial Narrow" panose="020B0606020202030204" pitchFamily="34" charset="0"/>
                <a:ea typeface="Times"/>
              </a:rPr>
              <a:t>Emis</a:t>
            </a:r>
            <a:r>
              <a:rPr lang="en-US" altLang="ko-KR" sz="2000" b="1" dirty="0" smtClean="0">
                <a:latin typeface="Arial Narrow" panose="020B0606020202030204" pitchFamily="34" charset="0"/>
                <a:ea typeface="Times"/>
              </a:rPr>
              <a:t>.</a:t>
            </a:r>
          </a:p>
          <a:p>
            <a:r>
              <a:rPr lang="en-US" altLang="ko-KR" sz="2000" b="1" dirty="0" smtClean="0">
                <a:latin typeface="Arial Narrow" panose="020B0606020202030204" pitchFamily="34" charset="0"/>
                <a:ea typeface="Times"/>
              </a:rPr>
              <a:t>Contrib. (%)</a:t>
            </a:r>
            <a:endParaRPr lang="ko-KR" altLang="en-US" sz="2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5810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직사각형 6"/>
          <p:cNvSpPr/>
          <p:nvPr/>
        </p:nvSpPr>
        <p:spPr>
          <a:xfrm>
            <a:off x="7524328" y="3212976"/>
            <a:ext cx="1495922" cy="707886"/>
          </a:xfrm>
          <a:prstGeom prst="rect">
            <a:avLst/>
          </a:prstGeom>
        </p:spPr>
        <p:txBody>
          <a:bodyPr wrap="none">
            <a:spAutoFit/>
          </a:bodyPr>
          <a:lstStyle/>
          <a:p>
            <a:r>
              <a:rPr lang="en-US" altLang="ko-KR" sz="2000" b="1" dirty="0" smtClean="0">
                <a:solidFill>
                  <a:srgbClr val="FF0000"/>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C-130 Obs.</a:t>
            </a:r>
          </a:p>
          <a:p>
            <a:r>
              <a:rPr lang="en-US" altLang="ko-KR" sz="2000" b="1" dirty="0" smtClean="0">
                <a:solidFill>
                  <a:srgbClr val="0000FF"/>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Model</a:t>
            </a:r>
            <a:endParaRPr lang="ko-KR" altLang="en-US" sz="2000" dirty="0"/>
          </a:p>
        </p:txBody>
      </p:sp>
      <p:pic>
        <p:nvPicPr>
          <p:cNvPr id="51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28" y="950976"/>
            <a:ext cx="573328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74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sz="3200" dirty="0">
                <a:cs typeface="times" panose="02020603050405020304" pitchFamily="18" charset="0"/>
              </a:rPr>
              <a:t>Mobile emissions </a:t>
            </a:r>
            <a:r>
              <a:rPr lang="en-US" altLang="ko-KR" sz="3200" dirty="0" smtClean="0">
                <a:cs typeface="times" panose="02020603050405020304" pitchFamily="18" charset="0"/>
              </a:rPr>
              <a:t>evaluations </a:t>
            </a:r>
            <a:r>
              <a:rPr lang="en-US" altLang="ko-KR" sz="3200" dirty="0" smtClean="0">
                <a:cs typeface="times" panose="02020603050405020304" pitchFamily="18" charset="0"/>
              </a:rPr>
              <a:t>(Toluene)</a:t>
            </a:r>
            <a:endParaRPr lang="ko-KR" altLang="en-US" sz="3200" dirty="0"/>
          </a:p>
        </p:txBody>
      </p:sp>
      <p:sp>
        <p:nvSpPr>
          <p:cNvPr id="5" name="직사각형 4"/>
          <p:cNvSpPr/>
          <p:nvPr/>
        </p:nvSpPr>
        <p:spPr>
          <a:xfrm>
            <a:off x="119217" y="4221088"/>
            <a:ext cx="1467068" cy="707886"/>
          </a:xfrm>
          <a:prstGeom prst="rect">
            <a:avLst/>
          </a:prstGeom>
        </p:spPr>
        <p:txBody>
          <a:bodyPr wrap="none">
            <a:spAutoFit/>
          </a:bodyPr>
          <a:lstStyle/>
          <a:p>
            <a:r>
              <a:rPr lang="en-US" altLang="ko-KR" sz="2000" b="1" dirty="0" smtClean="0">
                <a:latin typeface="Arial Narrow" panose="020B0606020202030204" pitchFamily="34" charset="0"/>
                <a:ea typeface="Times"/>
              </a:rPr>
              <a:t>Mobile </a:t>
            </a:r>
            <a:r>
              <a:rPr lang="en-US" altLang="ko-KR" sz="2000" b="1" dirty="0" err="1" smtClean="0">
                <a:latin typeface="Arial Narrow" panose="020B0606020202030204" pitchFamily="34" charset="0"/>
                <a:ea typeface="Times"/>
              </a:rPr>
              <a:t>Emis</a:t>
            </a:r>
            <a:r>
              <a:rPr lang="en-US" altLang="ko-KR" sz="2000" b="1" dirty="0" smtClean="0">
                <a:latin typeface="Arial Narrow" panose="020B0606020202030204" pitchFamily="34" charset="0"/>
                <a:ea typeface="Times"/>
              </a:rPr>
              <a:t>.</a:t>
            </a:r>
          </a:p>
          <a:p>
            <a:r>
              <a:rPr lang="en-US" altLang="ko-KR" sz="2000" b="1" dirty="0" smtClean="0">
                <a:latin typeface="Arial Narrow" panose="020B0606020202030204" pitchFamily="34" charset="0"/>
                <a:ea typeface="Times"/>
              </a:rPr>
              <a:t>Contrib. (%)</a:t>
            </a:r>
            <a:endParaRPr lang="ko-KR" altLang="en-US" sz="2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5810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직사각형 6"/>
          <p:cNvSpPr/>
          <p:nvPr/>
        </p:nvSpPr>
        <p:spPr>
          <a:xfrm>
            <a:off x="7524328" y="3212976"/>
            <a:ext cx="1495922" cy="707886"/>
          </a:xfrm>
          <a:prstGeom prst="rect">
            <a:avLst/>
          </a:prstGeom>
        </p:spPr>
        <p:txBody>
          <a:bodyPr wrap="none">
            <a:spAutoFit/>
          </a:bodyPr>
          <a:lstStyle/>
          <a:p>
            <a:r>
              <a:rPr lang="en-US" altLang="ko-KR" sz="2000" b="1" dirty="0" smtClean="0">
                <a:solidFill>
                  <a:srgbClr val="FF0000"/>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C-130 Obs.</a:t>
            </a:r>
          </a:p>
          <a:p>
            <a:r>
              <a:rPr lang="en-US" altLang="ko-KR" sz="2000" b="1" dirty="0" smtClean="0">
                <a:solidFill>
                  <a:srgbClr val="0000FF"/>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Model</a:t>
            </a:r>
            <a:endParaRPr lang="ko-KR" altLang="en-US" sz="2000" dirty="0"/>
          </a:p>
        </p:txBody>
      </p:sp>
      <p:pic>
        <p:nvPicPr>
          <p:cNvPr id="61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928" y="950976"/>
            <a:ext cx="573328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74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a:t>
            </a:r>
            <a:endParaRPr lang="ko-KR" altLang="en-US" dirty="0"/>
          </a:p>
        </p:txBody>
      </p:sp>
      <p:sp>
        <p:nvSpPr>
          <p:cNvPr id="3" name="텍스트 개체 틀 2"/>
          <p:cNvSpPr>
            <a:spLocks noGrp="1"/>
          </p:cNvSpPr>
          <p:nvPr>
            <p:ph type="body" sz="quarter" idx="10"/>
          </p:nvPr>
        </p:nvSpPr>
        <p:spPr/>
        <p:txBody>
          <a:bodyPr/>
          <a:lstStyle/>
          <a:p>
            <a:r>
              <a:rPr lang="en-US" altLang="ko-KR" dirty="0" smtClean="0"/>
              <a:t>Characterization </a:t>
            </a:r>
            <a:r>
              <a:rPr lang="en-US" altLang="ko-KR" dirty="0"/>
              <a:t>of uncertainties in current emission inventories </a:t>
            </a:r>
            <a:endParaRPr lang="en-US" altLang="ko-KR" dirty="0" smtClean="0"/>
          </a:p>
          <a:p>
            <a:endParaRPr lang="en-US" altLang="ko-KR" b="1" u="sng" dirty="0" smtClean="0"/>
          </a:p>
          <a:p>
            <a:r>
              <a:rPr lang="en-US" altLang="ko-KR" dirty="0" smtClean="0"/>
              <a:t>Comprehensive evaluation of meteorological and chemical performance of regional air quality simulations </a:t>
            </a:r>
          </a:p>
          <a:p>
            <a:endParaRPr lang="en-US" altLang="ko-KR" b="1" u="sng" dirty="0" smtClean="0"/>
          </a:p>
          <a:p>
            <a:pPr marL="45720" indent="0">
              <a:buNone/>
            </a:pPr>
            <a:r>
              <a:rPr lang="en-US" altLang="ko-KR" sz="3200" b="1" dirty="0" smtClean="0"/>
              <a:t> → Sensitivity simulations for various</a:t>
            </a:r>
            <a:br>
              <a:rPr lang="en-US" altLang="ko-KR" sz="3200" b="1" dirty="0" smtClean="0"/>
            </a:br>
            <a:r>
              <a:rPr lang="en-US" altLang="ko-KR" sz="3200" b="1" dirty="0" smtClean="0"/>
              <a:t>     emission control scenarios</a:t>
            </a:r>
            <a:endParaRPr lang="en-US" altLang="ko-KR" sz="3200" b="1" dirty="0"/>
          </a:p>
        </p:txBody>
      </p:sp>
    </p:spTree>
    <p:extLst>
      <p:ext uri="{BB962C8B-B14F-4D97-AF65-F5344CB8AC3E}">
        <p14:creationId xmlns:p14="http://schemas.microsoft.com/office/powerpoint/2010/main" val="3667610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cs typeface="times" panose="02020603050405020304" pitchFamily="18" charset="0"/>
              </a:rPr>
              <a:t>O</a:t>
            </a:r>
            <a:r>
              <a:rPr lang="en-US" altLang="ko-KR" dirty="0" smtClean="0">
                <a:latin typeface="Times" panose="02020603050405020304" pitchFamily="18" charset="0"/>
                <a:cs typeface="Times" panose="02020603050405020304" pitchFamily="18" charset="0"/>
              </a:rPr>
              <a:t>&amp;</a:t>
            </a:r>
            <a:r>
              <a:rPr lang="en-US" altLang="ko-KR" dirty="0" smtClean="0">
                <a:cs typeface="times" panose="02020603050405020304" pitchFamily="18" charset="0"/>
              </a:rPr>
              <a:t>G emissions evaluations</a:t>
            </a:r>
            <a:endParaRPr lang="ko-KR" altLang="en-US" dirty="0"/>
          </a:p>
        </p:txBody>
      </p:sp>
      <p:sp>
        <p:nvSpPr>
          <p:cNvPr id="5" name="직사각형 4"/>
          <p:cNvSpPr/>
          <p:nvPr/>
        </p:nvSpPr>
        <p:spPr>
          <a:xfrm>
            <a:off x="119217" y="4221088"/>
            <a:ext cx="1375698" cy="707886"/>
          </a:xfrm>
          <a:prstGeom prst="rect">
            <a:avLst/>
          </a:prstGeom>
        </p:spPr>
        <p:txBody>
          <a:bodyPr wrap="none">
            <a:spAutoFit/>
          </a:bodyPr>
          <a:lstStyle/>
          <a:p>
            <a:r>
              <a:rPr lang="en-US" altLang="ko-KR" sz="2000" b="1" dirty="0" smtClean="0">
                <a:latin typeface="Arial Narrow" panose="020B0606020202030204" pitchFamily="34" charset="0"/>
                <a:ea typeface="Times"/>
              </a:rPr>
              <a:t>O&amp;G </a:t>
            </a:r>
            <a:r>
              <a:rPr lang="en-US" altLang="ko-KR" sz="2000" b="1" dirty="0" err="1" smtClean="0">
                <a:latin typeface="Arial Narrow" panose="020B0606020202030204" pitchFamily="34" charset="0"/>
                <a:ea typeface="Times"/>
              </a:rPr>
              <a:t>Emis</a:t>
            </a:r>
            <a:r>
              <a:rPr lang="en-US" altLang="ko-KR" sz="2000" b="1" dirty="0" smtClean="0">
                <a:latin typeface="Arial Narrow" panose="020B0606020202030204" pitchFamily="34" charset="0"/>
                <a:ea typeface="Times"/>
              </a:rPr>
              <a:t>.</a:t>
            </a:r>
          </a:p>
          <a:p>
            <a:r>
              <a:rPr lang="en-US" altLang="ko-KR" sz="2000" b="1" dirty="0" smtClean="0">
                <a:latin typeface="Arial Narrow" panose="020B0606020202030204" pitchFamily="34" charset="0"/>
                <a:ea typeface="Times"/>
              </a:rPr>
              <a:t>Contrib. (%)</a:t>
            </a:r>
            <a:endParaRPr lang="ko-KR" altLang="en-US" sz="20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5810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직사각형 6"/>
          <p:cNvSpPr/>
          <p:nvPr/>
        </p:nvSpPr>
        <p:spPr>
          <a:xfrm>
            <a:off x="7524328" y="3212976"/>
            <a:ext cx="1495922" cy="707886"/>
          </a:xfrm>
          <a:prstGeom prst="rect">
            <a:avLst/>
          </a:prstGeom>
        </p:spPr>
        <p:txBody>
          <a:bodyPr wrap="none">
            <a:spAutoFit/>
          </a:bodyPr>
          <a:lstStyle/>
          <a:p>
            <a:r>
              <a:rPr lang="en-US" altLang="ko-KR" sz="2000" b="1" dirty="0" smtClean="0">
                <a:solidFill>
                  <a:srgbClr val="FF0000"/>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C-130 Obs.</a:t>
            </a:r>
          </a:p>
          <a:p>
            <a:r>
              <a:rPr lang="en-US" altLang="ko-KR" sz="2000" b="1" dirty="0" smtClean="0">
                <a:solidFill>
                  <a:srgbClr val="0000FF"/>
                </a:solidFill>
                <a:latin typeface="Arial Narrow" panose="020B0606020202030204" pitchFamily="34" charset="0"/>
                <a:ea typeface="Times"/>
              </a:rPr>
              <a:t>●</a:t>
            </a:r>
            <a:r>
              <a:rPr lang="en-US" altLang="ko-KR" sz="2000" b="1" dirty="0" smtClean="0">
                <a:latin typeface="Arial Narrow" panose="020B0606020202030204" pitchFamily="34" charset="0"/>
                <a:ea typeface="Times"/>
              </a:rPr>
              <a:t> Model</a:t>
            </a:r>
            <a:endParaRPr lang="ko-KR" alt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836712"/>
            <a:ext cx="5400600" cy="58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45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Modeling setup</a:t>
            </a:r>
            <a:endParaRPr lang="ko-KR" altLang="en-US" dirty="0"/>
          </a:p>
        </p:txBody>
      </p:sp>
      <p:graphicFrame>
        <p:nvGraphicFramePr>
          <p:cNvPr id="7" name="Group 437"/>
          <p:cNvGraphicFramePr>
            <a:graphicFrameLocks noGrp="1"/>
          </p:cNvGraphicFramePr>
          <p:nvPr>
            <p:extLst>
              <p:ext uri="{D42A27DB-BD31-4B8C-83A1-F6EECF244321}">
                <p14:modId xmlns:p14="http://schemas.microsoft.com/office/powerpoint/2010/main" val="337225946"/>
              </p:ext>
            </p:extLst>
          </p:nvPr>
        </p:nvGraphicFramePr>
        <p:xfrm>
          <a:off x="107504" y="4307661"/>
          <a:ext cx="4680520" cy="2431043"/>
        </p:xfrm>
        <a:graphic>
          <a:graphicData uri="http://schemas.openxmlformats.org/drawingml/2006/table">
            <a:tbl>
              <a:tblPr/>
              <a:tblGrid>
                <a:gridCol w="1152128"/>
                <a:gridCol w="3528392"/>
              </a:tblGrid>
              <a:tr h="357891">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600" b="1" i="0" u="none" strike="noStrike" cap="none" normalizeH="0" baseline="0" dirty="0" smtClean="0">
                          <a:ln>
                            <a:noFill/>
                          </a:ln>
                          <a:solidFill>
                            <a:srgbClr val="000000"/>
                          </a:solidFill>
                          <a:effectLst/>
                          <a:latin typeface="Arial Narrow" pitchFamily="34" charset="0"/>
                          <a:ea typeface="바탕" pitchFamily="18" charset="-127"/>
                          <a:cs typeface="Times New Roman" pitchFamily="18" charset="0"/>
                        </a:rPr>
                        <a:t>CTM</a:t>
                      </a:r>
                    </a:p>
                  </a:txBody>
                  <a:tcPr marL="68580" marR="68580" anchor="ctr" horzOverflow="overflow">
                    <a:lnL cap="flat">
                      <a:noFill/>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alpha val="50000"/>
                      </a:sysClr>
                    </a:solidFill>
                  </a:tcPr>
                </a:tc>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defRPr/>
                      </a:pPr>
                      <a:r>
                        <a:rPr kumimoji="1" lang="en-US" altLang="ko-KR" sz="1400" b="1" i="0" u="none" strike="noStrike" cap="none" normalizeH="0" baseline="0" dirty="0" smtClean="0">
                          <a:ln>
                            <a:noFill/>
                          </a:ln>
                          <a:solidFill>
                            <a:schemeClr val="tx1"/>
                          </a:solidFill>
                          <a:effectLst/>
                          <a:latin typeface="Arial Narrow" pitchFamily="34" charset="0"/>
                          <a:ea typeface="HY헤드라인M" pitchFamily="18" charset="-127"/>
                        </a:rPr>
                        <a:t>US EPA Models-3/CMAQ v 5.2 beta with </a:t>
                      </a:r>
                      <a:r>
                        <a:rPr kumimoji="1" lang="en-US" altLang="ko-KR" sz="1400" b="1" i="0" u="none" strike="noStrike" cap="none" normalizeH="0" baseline="0" dirty="0" smtClean="0">
                          <a:ln>
                            <a:noFill/>
                          </a:ln>
                          <a:solidFill>
                            <a:schemeClr val="tx1"/>
                          </a:solidFill>
                          <a:effectLst/>
                          <a:latin typeface="Arial Narrow" pitchFamily="34" charset="0"/>
                          <a:ea typeface="굴림" charset="-127"/>
                        </a:rPr>
                        <a:t>Carbon bond version 6 (CB6) </a:t>
                      </a:r>
                    </a:p>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defRPr/>
                      </a:pPr>
                      <a:r>
                        <a:rPr kumimoji="1" lang="en-US" altLang="ko-KR" sz="1400" b="1" i="0" u="none" strike="noStrike" cap="none" normalizeH="0" baseline="0" dirty="0" smtClean="0">
                          <a:ln>
                            <a:noFill/>
                          </a:ln>
                          <a:solidFill>
                            <a:schemeClr val="tx1"/>
                          </a:solidFill>
                          <a:effectLst/>
                          <a:latin typeface="Arial Narrow" pitchFamily="34" charset="0"/>
                          <a:ea typeface="굴림" charset="-127"/>
                        </a:rPr>
                        <a:t>Domain 1: </a:t>
                      </a:r>
                      <a:r>
                        <a:rPr kumimoji="1" lang="en-US" altLang="ko-KR" sz="1400" b="1" i="0" u="sng" strike="noStrike" cap="none" normalizeH="0" baseline="0" dirty="0" smtClean="0">
                          <a:ln>
                            <a:noFill/>
                          </a:ln>
                          <a:solidFill>
                            <a:schemeClr val="tx1"/>
                          </a:solidFill>
                          <a:effectLst/>
                          <a:latin typeface="Arial Narrow" pitchFamily="34" charset="0"/>
                          <a:ea typeface="굴림" charset="-127"/>
                        </a:rPr>
                        <a:t>12 </a:t>
                      </a:r>
                      <a:r>
                        <a:rPr kumimoji="1" lang="en-US" altLang="ko-KR" sz="1400" b="1" i="0" u="sng" strike="noStrike" cap="none" normalizeH="0" baseline="0" dirty="0" smtClean="0">
                          <a:ln>
                            <a:noFill/>
                          </a:ln>
                          <a:solidFill>
                            <a:schemeClr val="tx1"/>
                          </a:solidFill>
                          <a:effectLst/>
                          <a:latin typeface="Times New Roman"/>
                          <a:ea typeface="굴림" charset="-127"/>
                          <a:cs typeface="Times New Roman"/>
                        </a:rPr>
                        <a:t>×</a:t>
                      </a:r>
                      <a:r>
                        <a:rPr kumimoji="1" lang="en-US" altLang="ko-KR" sz="1400" b="1" i="0" u="sng" strike="noStrike" cap="none" normalizeH="0" baseline="0" dirty="0" smtClean="0">
                          <a:ln>
                            <a:noFill/>
                          </a:ln>
                          <a:solidFill>
                            <a:schemeClr val="tx1"/>
                          </a:solidFill>
                          <a:effectLst/>
                          <a:latin typeface="Arial Narrow" pitchFamily="34" charset="0"/>
                          <a:ea typeface="굴림" charset="-127"/>
                        </a:rPr>
                        <a:t>12 km</a:t>
                      </a:r>
                      <a:r>
                        <a:rPr kumimoji="1" lang="en-US" altLang="ko-KR" sz="1400" b="1" i="0" u="none" strike="noStrike" cap="none" normalizeH="0" baseline="0" dirty="0" smtClean="0">
                          <a:ln>
                            <a:noFill/>
                          </a:ln>
                          <a:solidFill>
                            <a:schemeClr val="tx1"/>
                          </a:solidFill>
                          <a:effectLst/>
                          <a:latin typeface="Arial Narrow" pitchFamily="34" charset="0"/>
                          <a:ea typeface="굴림" charset="-127"/>
                        </a:rPr>
                        <a:t>, Domain 2: </a:t>
                      </a:r>
                      <a:r>
                        <a:rPr kumimoji="1" lang="en-US" altLang="ko-KR" sz="1400" b="1" i="0" u="sng" strike="noStrike" cap="none" normalizeH="0" baseline="0" dirty="0" smtClean="0">
                          <a:ln>
                            <a:noFill/>
                          </a:ln>
                          <a:solidFill>
                            <a:schemeClr val="tx1"/>
                          </a:solidFill>
                          <a:effectLst/>
                          <a:latin typeface="Arial Narrow" pitchFamily="34" charset="0"/>
                          <a:ea typeface="굴림" charset="-127"/>
                        </a:rPr>
                        <a:t>4 </a:t>
                      </a:r>
                      <a:r>
                        <a:rPr kumimoji="1" lang="en-US" altLang="ko-KR" sz="1400" b="1" i="0" u="sng" strike="noStrike" cap="none" normalizeH="0" baseline="0" dirty="0" smtClean="0">
                          <a:ln>
                            <a:noFill/>
                          </a:ln>
                          <a:solidFill>
                            <a:schemeClr val="tx1"/>
                          </a:solidFill>
                          <a:effectLst/>
                          <a:latin typeface="Times New Roman"/>
                          <a:ea typeface="굴림" charset="-127"/>
                          <a:cs typeface="Times New Roman"/>
                        </a:rPr>
                        <a:t>×</a:t>
                      </a:r>
                      <a:r>
                        <a:rPr kumimoji="1" lang="en-US" altLang="ko-KR" sz="1400" b="1" i="0" u="sng" strike="noStrike" cap="none" normalizeH="0" baseline="0" dirty="0" smtClean="0">
                          <a:ln>
                            <a:noFill/>
                          </a:ln>
                          <a:solidFill>
                            <a:schemeClr val="tx1"/>
                          </a:solidFill>
                          <a:effectLst/>
                          <a:latin typeface="Arial Narrow" pitchFamily="34" charset="0"/>
                          <a:ea typeface="굴림" charset="-127"/>
                        </a:rPr>
                        <a:t>4 km</a:t>
                      </a:r>
                    </a:p>
                  </a:txBody>
                  <a:tcPr marL="68580" marR="68580" anchor="ctr" horzOverflow="overflow">
                    <a:lnL w="12700" cap="flat" cmpd="sng" algn="ctr">
                      <a:noFill/>
                      <a:prstDash val="solid"/>
                      <a:round/>
                      <a:headEnd type="none" w="med" len="med"/>
                      <a:tailEnd type="none" w="med" len="med"/>
                    </a:lnL>
                    <a:lnR cap="flat">
                      <a:noFill/>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409">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600" b="1" i="0" u="none" strike="noStrike" cap="none" normalizeH="0" baseline="0" dirty="0" smtClean="0">
                          <a:ln>
                            <a:noFill/>
                          </a:ln>
                          <a:solidFill>
                            <a:srgbClr val="000000"/>
                          </a:solidFill>
                          <a:effectLst/>
                          <a:latin typeface="Arial Narrow" pitchFamily="34" charset="0"/>
                          <a:ea typeface="HY헤드라인M" pitchFamily="18" charset="-127"/>
                        </a:rPr>
                        <a:t>Met. Fields</a:t>
                      </a:r>
                    </a:p>
                  </a:txBody>
                  <a:tcPr marL="68580" marR="68580" anchor="ctr" horzOverflow="overflow">
                    <a:lnL cap="flat">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alpha val="50000"/>
                      </a:sysClr>
                    </a:solidFill>
                  </a:tcPr>
                </a:tc>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400" b="1" i="0" u="none" strike="noStrike" cap="none" normalizeH="0" baseline="0" dirty="0" smtClean="0">
                          <a:ln>
                            <a:noFill/>
                          </a:ln>
                          <a:solidFill>
                            <a:schemeClr val="tx1"/>
                          </a:solidFill>
                          <a:effectLst/>
                          <a:latin typeface="Arial Narrow" pitchFamily="34" charset="0"/>
                          <a:ea typeface="HY헤드라인M" pitchFamily="18" charset="-127"/>
                        </a:rPr>
                        <a:t>WRF  (v3.8.1) with ECMWF data and objective analyzes (OBSGRID: surface and upper-air)</a:t>
                      </a:r>
                    </a:p>
                  </a:txBody>
                  <a:tcPr marL="67500" marR="67500" marT="46800" marB="46800" anchor="ctr" horzOverflow="overflow">
                    <a:lnL w="12700" cap="flat" cmpd="sng" algn="ctr">
                      <a:no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794">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600" b="1" i="0" u="none" strike="noStrike" cap="none" normalizeH="0" baseline="0" dirty="0" smtClean="0">
                          <a:ln>
                            <a:noFill/>
                          </a:ln>
                          <a:solidFill>
                            <a:srgbClr val="000000"/>
                          </a:solidFill>
                          <a:effectLst/>
                          <a:latin typeface="Arial Narrow" pitchFamily="34" charset="0"/>
                          <a:ea typeface="HY헤드라인M" pitchFamily="18" charset="-127"/>
                        </a:rPr>
                        <a:t>Emission process</a:t>
                      </a:r>
                    </a:p>
                  </a:txBody>
                  <a:tcPr marL="68580" marR="68580" anchor="ctr" horzOverflow="overflow">
                    <a:lnL cap="flat">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alpha val="50000"/>
                      </a:sysClr>
                    </a:solidFill>
                  </a:tcPr>
                </a:tc>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Tx/>
                        <a:buNone/>
                        <a:tabLst/>
                      </a:pPr>
                      <a:r>
                        <a:rPr kumimoji="1" lang="en-US" altLang="ko-KR" sz="1400" b="1" i="0" u="none" strike="noStrike" cap="none" normalizeH="0" baseline="0" dirty="0" smtClean="0">
                          <a:ln>
                            <a:noFill/>
                          </a:ln>
                          <a:solidFill>
                            <a:schemeClr val="tx1"/>
                          </a:solidFill>
                          <a:effectLst/>
                          <a:latin typeface="Arial Narrow" pitchFamily="34" charset="0"/>
                          <a:ea typeface="HY헤드라인M" pitchFamily="18" charset="-127"/>
                        </a:rPr>
                        <a:t>SMOKE v3.7</a:t>
                      </a:r>
                    </a:p>
                  </a:txBody>
                  <a:tcPr marL="67500" marR="67500" marT="46800" marB="46800" anchor="ctr" horzOverflow="overflow">
                    <a:lnL w="12700" cap="flat" cmpd="sng" algn="ctr">
                      <a:no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172">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600" b="1" i="0" u="none" strike="noStrike" cap="none" normalizeH="0" baseline="0" dirty="0" smtClean="0">
                          <a:ln>
                            <a:noFill/>
                          </a:ln>
                          <a:solidFill>
                            <a:srgbClr val="000000"/>
                          </a:solidFill>
                          <a:effectLst/>
                          <a:latin typeface="Arial Narrow" pitchFamily="34" charset="0"/>
                          <a:ea typeface="HY헤드라인M" pitchFamily="18" charset="-127"/>
                        </a:rPr>
                        <a:t>Episode</a:t>
                      </a:r>
                    </a:p>
                  </a:txBody>
                  <a:tcPr marL="68580" marR="68580" anchor="ctr" horzOverflow="overflow">
                    <a:lnL cap="flat">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lumMod val="85000"/>
                        <a:alpha val="50000"/>
                      </a:sysClr>
                    </a:solidFill>
                  </a:tcPr>
                </a:tc>
                <a:tc>
                  <a:txBody>
                    <a:bodyPr/>
                    <a:lstStyle>
                      <a:lvl1pPr marL="0" algn="l" defTabSz="914400" rtl="0" eaLnBrk="1" latinLnBrk="1" hangingPunct="1">
                        <a:defRPr sz="1800" kern="1200">
                          <a:solidFill>
                            <a:schemeClr val="tx1"/>
                          </a:solidFill>
                          <a:latin typeface="Trebuchet MS" panose="020B0603020202020204"/>
                        </a:defRPr>
                      </a:lvl1pPr>
                      <a:lvl2pPr marL="457200" algn="l" defTabSz="914400" rtl="0" eaLnBrk="1" latinLnBrk="1" hangingPunct="1">
                        <a:defRPr sz="1800" kern="1200">
                          <a:solidFill>
                            <a:schemeClr val="tx1"/>
                          </a:solidFill>
                          <a:latin typeface="Trebuchet MS" panose="020B0603020202020204"/>
                        </a:defRPr>
                      </a:lvl2pPr>
                      <a:lvl3pPr marL="914400" algn="l" defTabSz="914400" rtl="0" eaLnBrk="1" latinLnBrk="1" hangingPunct="1">
                        <a:defRPr sz="1800" kern="1200">
                          <a:solidFill>
                            <a:schemeClr val="tx1"/>
                          </a:solidFill>
                          <a:latin typeface="Trebuchet MS" panose="020B0603020202020204"/>
                        </a:defRPr>
                      </a:lvl3pPr>
                      <a:lvl4pPr marL="1371600" algn="l" defTabSz="914400" rtl="0" eaLnBrk="1" latinLnBrk="1" hangingPunct="1">
                        <a:defRPr sz="1800" kern="1200">
                          <a:solidFill>
                            <a:schemeClr val="tx1"/>
                          </a:solidFill>
                          <a:latin typeface="Trebuchet MS" panose="020B0603020202020204"/>
                        </a:defRPr>
                      </a:lvl4pPr>
                      <a:lvl5pPr marL="1828800" algn="l" defTabSz="914400" rtl="0" eaLnBrk="1" latinLnBrk="1" hangingPunct="1">
                        <a:defRPr sz="1800" kern="1200">
                          <a:solidFill>
                            <a:schemeClr val="tx1"/>
                          </a:solidFill>
                          <a:latin typeface="Trebuchet MS" panose="020B0603020202020204"/>
                        </a:defRPr>
                      </a:lvl5pPr>
                      <a:lvl6pPr marL="2286000" algn="l" defTabSz="914400" rtl="0" eaLnBrk="1" latinLnBrk="1" hangingPunct="1">
                        <a:defRPr sz="1800" kern="1200">
                          <a:solidFill>
                            <a:schemeClr val="tx1"/>
                          </a:solidFill>
                          <a:latin typeface="Trebuchet MS" panose="020B0603020202020204"/>
                        </a:defRPr>
                      </a:lvl6pPr>
                      <a:lvl7pPr marL="2743200" algn="l" defTabSz="914400" rtl="0" eaLnBrk="1" latinLnBrk="1" hangingPunct="1">
                        <a:defRPr sz="1800" kern="1200">
                          <a:solidFill>
                            <a:schemeClr val="tx1"/>
                          </a:solidFill>
                          <a:latin typeface="Trebuchet MS" panose="020B0603020202020204"/>
                        </a:defRPr>
                      </a:lvl7pPr>
                      <a:lvl8pPr marL="3200400" algn="l" defTabSz="914400" rtl="0" eaLnBrk="1" latinLnBrk="1" hangingPunct="1">
                        <a:defRPr sz="1800" kern="1200">
                          <a:solidFill>
                            <a:schemeClr val="tx1"/>
                          </a:solidFill>
                          <a:latin typeface="Trebuchet MS" panose="020B0603020202020204"/>
                        </a:defRPr>
                      </a:lvl8pPr>
                      <a:lvl9pPr marL="3657600" algn="l" defTabSz="914400" rtl="0" eaLnBrk="1" latinLnBrk="1" hangingPunct="1">
                        <a:defRPr sz="1800" kern="1200">
                          <a:solidFill>
                            <a:schemeClr val="tx1"/>
                          </a:solidFill>
                          <a:latin typeface="Trebuchet MS" panose="020B0603020202020204"/>
                        </a:defRPr>
                      </a:lvl9pPr>
                    </a:lstStyle>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400" b="1" i="0" u="none" strike="noStrike" cap="none" normalizeH="0" baseline="0" dirty="0" smtClean="0">
                          <a:ln>
                            <a:noFill/>
                          </a:ln>
                          <a:solidFill>
                            <a:schemeClr val="tx1"/>
                          </a:solidFill>
                          <a:effectLst/>
                          <a:latin typeface="Arial Narrow" pitchFamily="34" charset="0"/>
                          <a:ea typeface="HY헤드라인M" pitchFamily="18" charset="-127"/>
                        </a:rPr>
                        <a:t>July to August, 2014 </a:t>
                      </a:r>
                    </a:p>
                    <a:p>
                      <a:pPr marL="0" marR="0" lvl="0" indent="0" algn="l" defTabSz="914400" rtl="0" eaLnBrk="0" fontAlgn="base" latinLnBrk="1" hangingPunct="0">
                        <a:lnSpc>
                          <a:spcPct val="100000"/>
                        </a:lnSpc>
                        <a:spcBef>
                          <a:spcPct val="0"/>
                        </a:spcBef>
                        <a:spcAft>
                          <a:spcPct val="0"/>
                        </a:spcAft>
                        <a:buClr>
                          <a:schemeClr val="accent1"/>
                        </a:buClr>
                        <a:buSzPct val="75000"/>
                        <a:buFont typeface="Wingdings" pitchFamily="2" charset="2"/>
                        <a:buNone/>
                        <a:tabLst/>
                      </a:pPr>
                      <a:r>
                        <a:rPr kumimoji="1" lang="en-US" altLang="ko-KR" sz="1400" b="1" i="0" u="none" strike="noStrike" cap="none" normalizeH="0" baseline="0" dirty="0" smtClean="0">
                          <a:ln>
                            <a:noFill/>
                          </a:ln>
                          <a:solidFill>
                            <a:schemeClr val="tx1"/>
                          </a:solidFill>
                          <a:effectLst/>
                          <a:latin typeface="Arial Narrow" pitchFamily="34" charset="0"/>
                          <a:ea typeface="HY헤드라인M" pitchFamily="18" charset="-127"/>
                        </a:rPr>
                        <a:t>(FRAPPÉ/DISCOVER-AQ  2014)</a:t>
                      </a:r>
                    </a:p>
                  </a:txBody>
                  <a:tcPr marL="67500" marR="67500" marT="46800" marB="46800" anchor="ctr" horzOverflow="overflow">
                    <a:lnL w="12700" cap="flat" cmpd="sng" algn="ctr">
                      <a:no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 name="image02.png" descr="https://lh3.googleusercontent.com/qFbs1pZbqw5iLDLBrwIDTYJkOzcLa2DhMsqWZINc44b-A01DPutIP8kvlMMaAol377KhQvKx7wSlRKbzK91eejzyarO8aHiNy8XQLdUqwddhtjUXbZf-bwrnUih37dX6pciNI7ix"/>
          <p:cNvPicPr/>
          <p:nvPr/>
        </p:nvPicPr>
        <p:blipFill>
          <a:blip r:embed="rId3"/>
          <a:srcRect t="9692"/>
          <a:stretch>
            <a:fillRect/>
          </a:stretch>
        </p:blipFill>
        <p:spPr>
          <a:xfrm>
            <a:off x="107504" y="1196752"/>
            <a:ext cx="4752528" cy="2952328"/>
          </a:xfrm>
          <a:prstGeom prst="rect">
            <a:avLst/>
          </a:prstGeom>
          <a:ln/>
        </p:spPr>
      </p:pic>
      <p:sp>
        <p:nvSpPr>
          <p:cNvPr id="3" name="직사각형 2"/>
          <p:cNvSpPr/>
          <p:nvPr/>
        </p:nvSpPr>
        <p:spPr>
          <a:xfrm>
            <a:off x="5004048" y="5838363"/>
            <a:ext cx="4032448" cy="830997"/>
          </a:xfrm>
          <a:prstGeom prst="rect">
            <a:avLst/>
          </a:prstGeom>
        </p:spPr>
        <p:txBody>
          <a:bodyPr wrap="square">
            <a:spAutoFit/>
          </a:bodyPr>
          <a:lstStyle/>
          <a:p>
            <a:pPr marL="388620" lvl="0" indent="-342900">
              <a:spcBef>
                <a:spcPct val="20000"/>
              </a:spcBef>
              <a:spcAft>
                <a:spcPts val="300"/>
              </a:spcAft>
              <a:buClr>
                <a:prstClr val="black"/>
              </a:buClr>
              <a:buSzPct val="130000"/>
              <a:buFont typeface="Wingdings" panose="05000000000000000000" pitchFamily="2" charset="2"/>
              <a:buChar char="§"/>
            </a:pPr>
            <a:r>
              <a:rPr lang="en-US" altLang="ko-KR" sz="2400" dirty="0" smtClean="0">
                <a:solidFill>
                  <a:prstClr val="black">
                    <a:lumMod val="75000"/>
                    <a:lumOff val="25000"/>
                  </a:prstClr>
                </a:solidFill>
              </a:rPr>
              <a:t>We focus on the three regions over NFRMA.</a:t>
            </a:r>
            <a:endParaRPr lang="en-US" altLang="ko-KR" sz="2400" dirty="0">
              <a:solidFill>
                <a:prstClr val="black">
                  <a:lumMod val="75000"/>
                  <a:lumOff val="25000"/>
                </a:prstClr>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08684"/>
            <a:ext cx="4083159" cy="462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직사각형 3"/>
          <p:cNvSpPr/>
          <p:nvPr/>
        </p:nvSpPr>
        <p:spPr>
          <a:xfrm>
            <a:off x="5736720" y="2060848"/>
            <a:ext cx="1571584"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Fort Collins-West</a:t>
            </a:r>
            <a:endParaRPr kumimoji="1" lang="en-US" altLang="ko-KR" sz="1600" b="1" dirty="0">
              <a:latin typeface="Arial Narrow" pitchFamily="34" charset="0"/>
              <a:ea typeface="HY헤드라인M" pitchFamily="18" charset="-127"/>
            </a:endParaRPr>
          </a:p>
        </p:txBody>
      </p:sp>
      <p:sp>
        <p:nvSpPr>
          <p:cNvPr id="10" name="직사각형 9"/>
          <p:cNvSpPr/>
          <p:nvPr/>
        </p:nvSpPr>
        <p:spPr>
          <a:xfrm>
            <a:off x="8308285" y="2586390"/>
            <a:ext cx="800219"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Greeley</a:t>
            </a:r>
            <a:endParaRPr kumimoji="1" lang="en-US" altLang="ko-KR" sz="1600" b="1" dirty="0">
              <a:latin typeface="Arial Narrow" pitchFamily="34" charset="0"/>
              <a:ea typeface="HY헤드라인M" pitchFamily="18" charset="-127"/>
            </a:endParaRPr>
          </a:p>
        </p:txBody>
      </p:sp>
      <p:sp>
        <p:nvSpPr>
          <p:cNvPr id="11" name="직사각형 10"/>
          <p:cNvSpPr/>
          <p:nvPr/>
        </p:nvSpPr>
        <p:spPr>
          <a:xfrm>
            <a:off x="8100392" y="3306470"/>
            <a:ext cx="966931"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Platteville</a:t>
            </a:r>
            <a:endParaRPr kumimoji="1" lang="en-US" altLang="ko-KR" sz="1600" b="1" dirty="0">
              <a:latin typeface="Arial Narrow" pitchFamily="34" charset="0"/>
              <a:ea typeface="HY헤드라인M" pitchFamily="18" charset="-127"/>
            </a:endParaRPr>
          </a:p>
        </p:txBody>
      </p:sp>
      <p:sp>
        <p:nvSpPr>
          <p:cNvPr id="12" name="직사각형 11"/>
          <p:cNvSpPr/>
          <p:nvPr/>
        </p:nvSpPr>
        <p:spPr>
          <a:xfrm>
            <a:off x="5826869" y="4242574"/>
            <a:ext cx="1265411"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NREL Golden</a:t>
            </a:r>
            <a:endParaRPr kumimoji="1" lang="en-US" altLang="ko-KR" sz="1600" b="1" dirty="0">
              <a:latin typeface="Arial Narrow" pitchFamily="34" charset="0"/>
              <a:ea typeface="HY헤드라인M" pitchFamily="18" charset="-127"/>
            </a:endParaRPr>
          </a:p>
        </p:txBody>
      </p:sp>
      <p:sp>
        <p:nvSpPr>
          <p:cNvPr id="13" name="직사각형 12"/>
          <p:cNvSpPr/>
          <p:nvPr/>
        </p:nvSpPr>
        <p:spPr>
          <a:xfrm>
            <a:off x="6413381" y="4890646"/>
            <a:ext cx="1313180"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Chatfield Park</a:t>
            </a:r>
            <a:endParaRPr kumimoji="1" lang="en-US" altLang="ko-KR" sz="1600" b="1" dirty="0">
              <a:latin typeface="Arial Narrow" pitchFamily="34" charset="0"/>
              <a:ea typeface="HY헤드라인M" pitchFamily="18" charset="-127"/>
            </a:endParaRPr>
          </a:p>
        </p:txBody>
      </p:sp>
      <p:sp>
        <p:nvSpPr>
          <p:cNvPr id="14" name="직사각형 13"/>
          <p:cNvSpPr/>
          <p:nvPr/>
        </p:nvSpPr>
        <p:spPr>
          <a:xfrm>
            <a:off x="7668344" y="4386590"/>
            <a:ext cx="1406154"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Denver-</a:t>
            </a:r>
            <a:r>
              <a:rPr kumimoji="1" lang="en-US" altLang="ko-KR" sz="1600" b="1" dirty="0" err="1" smtClean="0">
                <a:latin typeface="Arial Narrow" pitchFamily="34" charset="0"/>
                <a:ea typeface="HY헤드라인M" pitchFamily="18" charset="-127"/>
              </a:rPr>
              <a:t>LaCasa</a:t>
            </a:r>
            <a:endParaRPr kumimoji="1" lang="en-US" altLang="ko-KR" sz="1600" b="1" dirty="0">
              <a:latin typeface="Arial Narrow" pitchFamily="34" charset="0"/>
              <a:ea typeface="HY헤드라인M" pitchFamily="18" charset="-127"/>
            </a:endParaRPr>
          </a:p>
        </p:txBody>
      </p:sp>
      <p:sp>
        <p:nvSpPr>
          <p:cNvPr id="15" name="직사각형 14"/>
          <p:cNvSpPr/>
          <p:nvPr/>
        </p:nvSpPr>
        <p:spPr>
          <a:xfrm>
            <a:off x="6372200" y="3429000"/>
            <a:ext cx="1089273" cy="338554"/>
          </a:xfrm>
          <a:prstGeom prst="rect">
            <a:avLst/>
          </a:prstGeom>
        </p:spPr>
        <p:txBody>
          <a:bodyPr wrap="none">
            <a:spAutoFit/>
          </a:bodyPr>
          <a:lstStyle/>
          <a:p>
            <a:pPr lvl="0" eaLnBrk="0" fontAlgn="base" hangingPunct="0">
              <a:spcBef>
                <a:spcPct val="0"/>
              </a:spcBef>
              <a:spcAft>
                <a:spcPct val="0"/>
              </a:spcAft>
              <a:buClr>
                <a:schemeClr val="accent1"/>
              </a:buClr>
              <a:buSzPct val="75000"/>
            </a:pPr>
            <a:r>
              <a:rPr kumimoji="1" lang="en-US" altLang="ko-KR" sz="1600" b="1" dirty="0" smtClean="0">
                <a:latin typeface="Arial Narrow" pitchFamily="34" charset="0"/>
                <a:ea typeface="HY헤드라인M" pitchFamily="18" charset="-127"/>
              </a:rPr>
              <a:t>BAO Tower</a:t>
            </a:r>
            <a:endParaRPr kumimoji="1" lang="en-US" altLang="ko-KR" sz="1600" b="1" dirty="0">
              <a:latin typeface="Arial Narrow" pitchFamily="34" charset="0"/>
              <a:ea typeface="HY헤드라인M" pitchFamily="18" charset="-127"/>
            </a:endParaRPr>
          </a:p>
        </p:txBody>
      </p:sp>
      <p:sp>
        <p:nvSpPr>
          <p:cNvPr id="16" name="직사각형 15"/>
          <p:cNvSpPr/>
          <p:nvPr/>
        </p:nvSpPr>
        <p:spPr>
          <a:xfrm>
            <a:off x="5724128" y="1249596"/>
            <a:ext cx="1587294" cy="830997"/>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400" b="1" dirty="0" smtClean="0">
                <a:latin typeface="Arial Narrow" pitchFamily="34" charset="0"/>
                <a:ea typeface="HY헤드라인M" pitchFamily="18" charset="-127"/>
              </a:rPr>
              <a:t>non-Denver</a:t>
            </a:r>
          </a:p>
          <a:p>
            <a:pPr lvl="0" eaLnBrk="0" fontAlgn="base" hangingPunct="0">
              <a:spcBef>
                <a:spcPct val="0"/>
              </a:spcBef>
              <a:spcAft>
                <a:spcPct val="0"/>
              </a:spcAft>
              <a:buClr>
                <a:schemeClr val="accent1"/>
              </a:buClr>
              <a:buSzPct val="75000"/>
            </a:pPr>
            <a:r>
              <a:rPr kumimoji="1" lang="en-US" altLang="ko-KR" sz="2400" b="1" dirty="0" smtClean="0">
                <a:latin typeface="Arial Narrow" pitchFamily="34" charset="0"/>
                <a:ea typeface="HY헤드라인M" pitchFamily="18" charset="-127"/>
              </a:rPr>
              <a:t>urban</a:t>
            </a:r>
            <a:endParaRPr kumimoji="1" lang="en-US" altLang="ko-KR" sz="2400" b="1" dirty="0">
              <a:latin typeface="Arial Narrow" pitchFamily="34" charset="0"/>
              <a:ea typeface="HY헤드라인M" pitchFamily="18" charset="-127"/>
            </a:endParaRPr>
          </a:p>
        </p:txBody>
      </p:sp>
      <p:sp>
        <p:nvSpPr>
          <p:cNvPr id="17" name="직사각형 16"/>
          <p:cNvSpPr/>
          <p:nvPr/>
        </p:nvSpPr>
        <p:spPr>
          <a:xfrm>
            <a:off x="7740352" y="1383159"/>
            <a:ext cx="1326004" cy="461665"/>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400" b="1" dirty="0" smtClean="0">
                <a:latin typeface="Arial Narrow" pitchFamily="34" charset="0"/>
                <a:ea typeface="HY헤드라인M" pitchFamily="18" charset="-127"/>
              </a:rPr>
              <a:t>Oil &amp; Gas</a:t>
            </a:r>
            <a:endParaRPr kumimoji="1" lang="en-US" altLang="ko-KR" sz="2800" b="1" dirty="0">
              <a:latin typeface="Arial Narrow" pitchFamily="34" charset="0"/>
              <a:ea typeface="HY헤드라인M" pitchFamily="18" charset="-127"/>
            </a:endParaRPr>
          </a:p>
        </p:txBody>
      </p:sp>
      <p:sp>
        <p:nvSpPr>
          <p:cNvPr id="18" name="직사각형 17"/>
          <p:cNvSpPr/>
          <p:nvPr/>
        </p:nvSpPr>
        <p:spPr>
          <a:xfrm>
            <a:off x="6588224" y="3831431"/>
            <a:ext cx="1813317" cy="461665"/>
          </a:xfrm>
          <a:prstGeom prst="rect">
            <a:avLst/>
          </a:prstGeom>
          <a:solidFill>
            <a:schemeClr val="bg1"/>
          </a:solidFill>
        </p:spPr>
        <p:txBody>
          <a:bodyPr wrap="none">
            <a:spAutoFit/>
          </a:bodyPr>
          <a:lstStyle/>
          <a:p>
            <a:pPr lvl="0" eaLnBrk="0" fontAlgn="base" hangingPunct="0">
              <a:spcBef>
                <a:spcPct val="0"/>
              </a:spcBef>
              <a:spcAft>
                <a:spcPct val="0"/>
              </a:spcAft>
              <a:buClr>
                <a:schemeClr val="accent1"/>
              </a:buClr>
              <a:buSzPct val="75000"/>
            </a:pPr>
            <a:r>
              <a:rPr kumimoji="1" lang="en-US" altLang="ko-KR" sz="2400" b="1" dirty="0" smtClean="0">
                <a:latin typeface="Arial Narrow" pitchFamily="34" charset="0"/>
                <a:ea typeface="HY헤드라인M" pitchFamily="18" charset="-127"/>
              </a:rPr>
              <a:t>Denver urban</a:t>
            </a:r>
            <a:endParaRPr kumimoji="1" lang="en-US" altLang="ko-KR" sz="2400" b="1" dirty="0">
              <a:latin typeface="Arial Narrow" pitchFamily="34" charset="0"/>
              <a:ea typeface="HY헤드라인M" pitchFamily="18" charset="-127"/>
            </a:endParaRPr>
          </a:p>
        </p:txBody>
      </p:sp>
    </p:spTree>
    <p:extLst>
      <p:ext uri="{BB962C8B-B14F-4D97-AF65-F5344CB8AC3E}">
        <p14:creationId xmlns:p14="http://schemas.microsoft.com/office/powerpoint/2010/main" val="525005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prstGeom prst="rect">
            <a:avLst/>
          </a:prstGeom>
        </p:spPr>
        <p:txBody>
          <a:bodyPr/>
          <a:lstStyle/>
          <a:p>
            <a:r>
              <a:rPr lang="en-US" altLang="ko-KR" i="1" dirty="0" smtClean="0"/>
              <a:t>“a priori”</a:t>
            </a:r>
            <a:r>
              <a:rPr lang="en-US" altLang="ko-KR" dirty="0" smtClean="0"/>
              <a:t> Emission over Colorado</a:t>
            </a:r>
            <a:endParaRPr lang="ko-KR" altLang="en-US" dirty="0"/>
          </a:p>
        </p:txBody>
      </p:sp>
      <p:graphicFrame>
        <p:nvGraphicFramePr>
          <p:cNvPr id="4" name="표 3"/>
          <p:cNvGraphicFramePr>
            <a:graphicFrameLocks noGrp="1"/>
          </p:cNvGraphicFramePr>
          <p:nvPr>
            <p:extLst>
              <p:ext uri="{D42A27DB-BD31-4B8C-83A1-F6EECF244321}">
                <p14:modId xmlns:p14="http://schemas.microsoft.com/office/powerpoint/2010/main" val="4095238467"/>
              </p:ext>
            </p:extLst>
          </p:nvPr>
        </p:nvGraphicFramePr>
        <p:xfrm>
          <a:off x="467544" y="1052737"/>
          <a:ext cx="8280920" cy="5347417"/>
        </p:xfrm>
        <a:graphic>
          <a:graphicData uri="http://schemas.openxmlformats.org/drawingml/2006/table">
            <a:tbl>
              <a:tblPr bandRow="1">
                <a:tableStyleId>{5C22544A-7EE6-4342-B048-85BDC9FD1C3A}</a:tableStyleId>
              </a:tblPr>
              <a:tblGrid>
                <a:gridCol w="1296144"/>
                <a:gridCol w="1966574"/>
                <a:gridCol w="5018202"/>
              </a:tblGrid>
              <a:tr h="457998">
                <a:tc>
                  <a:txBody>
                    <a:bodyPr/>
                    <a:lstStyle/>
                    <a:p>
                      <a:pPr algn="l">
                        <a:spcBef>
                          <a:spcPts val="300"/>
                        </a:spcBef>
                        <a:spcAft>
                          <a:spcPts val="0"/>
                        </a:spcAft>
                      </a:pPr>
                      <a:r>
                        <a:rPr lang="en-US" sz="1600" b="1" dirty="0">
                          <a:effectLst/>
                        </a:rPr>
                        <a:t>Category</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b="1" dirty="0">
                          <a:effectLst/>
                        </a:rPr>
                        <a:t>EPA sectors</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b="1" dirty="0">
                          <a:effectLst/>
                        </a:rPr>
                        <a:t>Source</a:t>
                      </a:r>
                      <a:endParaRPr lang="ko-KR" sz="1800" b="1" dirty="0">
                        <a:solidFill>
                          <a:srgbClr val="000000"/>
                        </a:solidFill>
                        <a:effectLst/>
                        <a:latin typeface="Times"/>
                        <a:ea typeface="맑은 고딕"/>
                      </a:endParaRPr>
                    </a:p>
                  </a:txBody>
                  <a:tcPr marL="63500" marR="63500" marT="63500" marB="63500"/>
                </a:tc>
              </a:tr>
              <a:tr h="982161">
                <a:tc>
                  <a:txBody>
                    <a:bodyPr/>
                    <a:lstStyle/>
                    <a:p>
                      <a:pPr algn="l">
                        <a:spcBef>
                          <a:spcPts val="300"/>
                        </a:spcBef>
                        <a:spcAft>
                          <a:spcPts val="0"/>
                        </a:spcAft>
                      </a:pPr>
                      <a:r>
                        <a:rPr lang="en-US" sz="1600" b="1" dirty="0">
                          <a:effectLst/>
                        </a:rPr>
                        <a:t>Mobile </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dirty="0" err="1">
                          <a:effectLst/>
                        </a:rPr>
                        <a:t>Onroad</a:t>
                      </a:r>
                      <a:r>
                        <a:rPr lang="en-US" sz="1600" dirty="0">
                          <a:effectLst/>
                        </a:rPr>
                        <a:t> mobile</a:t>
                      </a:r>
                      <a:r>
                        <a:rPr lang="en-US" sz="1600" dirty="0" smtClean="0">
                          <a:effectLst/>
                        </a:rPr>
                        <a:t>,</a:t>
                      </a:r>
                      <a:br>
                        <a:rPr lang="en-US" sz="1600" dirty="0" smtClean="0">
                          <a:effectLst/>
                        </a:rPr>
                      </a:br>
                      <a:r>
                        <a:rPr lang="en-US" sz="1600" dirty="0" err="1" smtClean="0">
                          <a:effectLst/>
                        </a:rPr>
                        <a:t>nonroad</a:t>
                      </a:r>
                      <a:r>
                        <a:rPr lang="en-US" sz="1600" dirty="0" smtClean="0">
                          <a:effectLst/>
                        </a:rPr>
                        <a:t> mobile + </a:t>
                      </a:r>
                      <a:br>
                        <a:rPr lang="en-US" sz="1600" dirty="0" smtClean="0">
                          <a:effectLst/>
                        </a:rPr>
                      </a:br>
                      <a:r>
                        <a:rPr lang="en-US" sz="1600" dirty="0" smtClean="0">
                          <a:effectLst/>
                        </a:rPr>
                        <a:t>Rail </a:t>
                      </a:r>
                      <a:r>
                        <a:rPr lang="en-US" sz="1600" dirty="0">
                          <a:effectLst/>
                        </a:rPr>
                        <a:t>emission</a:t>
                      </a:r>
                      <a:endParaRPr lang="ko-KR" sz="1800" dirty="0">
                        <a:solidFill>
                          <a:srgbClr val="000000"/>
                        </a:solidFill>
                        <a:effectLst/>
                        <a:latin typeface="Times"/>
                        <a:ea typeface="맑은 고딕"/>
                      </a:endParaRPr>
                    </a:p>
                  </a:txBody>
                  <a:tcPr marL="63500" marR="63500" marT="63500" marB="63500"/>
                </a:tc>
                <a:tc>
                  <a:txBody>
                    <a:bodyPr/>
                    <a:lstStyle/>
                    <a:p>
                      <a:pPr marL="285750" indent="-285750" algn="l">
                        <a:spcBef>
                          <a:spcPts val="300"/>
                        </a:spcBef>
                        <a:spcAft>
                          <a:spcPts val="0"/>
                        </a:spcAft>
                        <a:buFont typeface="Arial" panose="020B0604020202020204" pitchFamily="34" charset="0"/>
                        <a:buChar char="•"/>
                      </a:pPr>
                      <a:r>
                        <a:rPr lang="en-US" sz="1600" u="sng" dirty="0" smtClean="0">
                          <a:effectLst/>
                        </a:rPr>
                        <a:t>2017 </a:t>
                      </a:r>
                      <a:r>
                        <a:rPr lang="en-US" sz="1600" u="sng" dirty="0">
                          <a:effectLst/>
                        </a:rPr>
                        <a:t>Alpine geophysics </a:t>
                      </a:r>
                      <a:r>
                        <a:rPr lang="en-US" sz="1600" u="sng" dirty="0" smtClean="0">
                          <a:effectLst/>
                        </a:rPr>
                        <a:t>inventory</a:t>
                      </a:r>
                    </a:p>
                    <a:p>
                      <a:pPr marL="285750" marR="0" lvl="0" indent="-285750" algn="l" defTabSz="914400" rtl="0" eaLnBrk="1" fontAlgn="auto" latinLnBrk="1" hangingPunct="1">
                        <a:lnSpc>
                          <a:spcPct val="100000"/>
                        </a:lnSpc>
                        <a:spcBef>
                          <a:spcPts val="300"/>
                        </a:spcBef>
                        <a:spcAft>
                          <a:spcPts val="0"/>
                        </a:spcAft>
                        <a:buClrTx/>
                        <a:buSzTx/>
                        <a:buFont typeface="Arial" panose="020B0604020202020204" pitchFamily="34" charset="0"/>
                        <a:buChar char="•"/>
                        <a:tabLst/>
                        <a:defRPr/>
                      </a:pPr>
                      <a:r>
                        <a:rPr kumimoji="0" lang="en-US" altLang="ko-KR" sz="1600" b="0" i="0" u="none" strike="noStrike" kern="1200" cap="none" spc="0" normalizeH="0" baseline="0" noProof="0" dirty="0" smtClean="0">
                          <a:ln>
                            <a:noFill/>
                          </a:ln>
                          <a:solidFill>
                            <a:prstClr val="black"/>
                          </a:solidFill>
                          <a:effectLst/>
                          <a:uLnTx/>
                          <a:uFillTx/>
                          <a:latin typeface="+mn-lt"/>
                          <a:ea typeface="+mn-ea"/>
                          <a:cs typeface="+mn-cs"/>
                        </a:rPr>
                        <a:t>2017 emissions from EPA 2011v6.3 platform</a:t>
                      </a:r>
                    </a:p>
                  </a:txBody>
                  <a:tcPr marL="63500" marR="63500" marT="63500" marB="63500"/>
                </a:tc>
              </a:tr>
              <a:tr h="818645">
                <a:tc>
                  <a:txBody>
                    <a:bodyPr/>
                    <a:lstStyle/>
                    <a:p>
                      <a:pPr algn="l">
                        <a:spcBef>
                          <a:spcPts val="300"/>
                        </a:spcBef>
                        <a:spcAft>
                          <a:spcPts val="0"/>
                        </a:spcAft>
                      </a:pPr>
                      <a:r>
                        <a:rPr lang="en-US" sz="1600" b="1" dirty="0">
                          <a:effectLst/>
                        </a:rPr>
                        <a:t>Oil and Gas </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dirty="0" smtClean="0">
                          <a:effectLst/>
                        </a:rPr>
                        <a:t>Nonpoint </a:t>
                      </a:r>
                      <a:r>
                        <a:rPr lang="en-US" sz="1600" dirty="0" smtClean="0">
                          <a:effectLst/>
                          <a:latin typeface="times" panose="02020603050405020304" pitchFamily="18" charset="0"/>
                          <a:cs typeface="times" panose="02020603050405020304" pitchFamily="18" charset="0"/>
                        </a:rPr>
                        <a:t>&amp;</a:t>
                      </a:r>
                      <a:r>
                        <a:rPr lang="en-US" sz="1600" dirty="0" smtClean="0">
                          <a:effectLst/>
                        </a:rPr>
                        <a:t> point</a:t>
                      </a:r>
                      <a:br>
                        <a:rPr lang="en-US" sz="1600" dirty="0" smtClean="0">
                          <a:effectLst/>
                        </a:rPr>
                      </a:br>
                      <a:r>
                        <a:rPr lang="en-US" sz="1600" dirty="0" smtClean="0">
                          <a:effectLst/>
                        </a:rPr>
                        <a:t>oil </a:t>
                      </a:r>
                      <a:r>
                        <a:rPr lang="en-US" sz="1600" dirty="0">
                          <a:effectLst/>
                        </a:rPr>
                        <a:t>and gas</a:t>
                      </a:r>
                      <a:endParaRPr lang="ko-KR" sz="1800" dirty="0">
                        <a:solidFill>
                          <a:srgbClr val="000000"/>
                        </a:solidFill>
                        <a:effectLst/>
                        <a:latin typeface="Times"/>
                        <a:ea typeface="맑은 고딕"/>
                      </a:endParaRPr>
                    </a:p>
                  </a:txBody>
                  <a:tcPr marL="63500" marR="63500" marT="63500" marB="63500"/>
                </a:tc>
                <a:tc>
                  <a:txBody>
                    <a:bodyPr/>
                    <a:lstStyle/>
                    <a:p>
                      <a:pPr marL="285750" indent="-285750" algn="l">
                        <a:spcBef>
                          <a:spcPts val="300"/>
                        </a:spcBef>
                        <a:spcAft>
                          <a:spcPts val="0"/>
                        </a:spcAft>
                        <a:buFont typeface="Arial" panose="020B0604020202020204" pitchFamily="34" charset="0"/>
                        <a:buChar char="•"/>
                      </a:pPr>
                      <a:r>
                        <a:rPr lang="en-US" sz="1600" i="0" u="sng" dirty="0" smtClean="0">
                          <a:effectLst/>
                        </a:rPr>
                        <a:t>2014 </a:t>
                      </a:r>
                      <a:r>
                        <a:rPr lang="en-US" sz="1600" i="0" u="sng" dirty="0">
                          <a:effectLst/>
                        </a:rPr>
                        <a:t>CDPHE emission </a:t>
                      </a:r>
                      <a:r>
                        <a:rPr lang="en-US" sz="1600" i="0" u="sng" dirty="0" smtClean="0">
                          <a:effectLst/>
                        </a:rPr>
                        <a:t>inventory</a:t>
                      </a:r>
                    </a:p>
                  </a:txBody>
                  <a:tcPr marL="63500" marR="63500" marT="63500" marB="63500"/>
                </a:tc>
              </a:tr>
              <a:tr h="1035089">
                <a:tc>
                  <a:txBody>
                    <a:bodyPr/>
                    <a:lstStyle/>
                    <a:p>
                      <a:pPr algn="l">
                        <a:spcBef>
                          <a:spcPts val="300"/>
                        </a:spcBef>
                        <a:spcAft>
                          <a:spcPts val="0"/>
                        </a:spcAft>
                      </a:pPr>
                      <a:r>
                        <a:rPr lang="en-US" sz="1600" b="1" dirty="0">
                          <a:effectLst/>
                        </a:rPr>
                        <a:t>Other point </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dirty="0" smtClean="0">
                          <a:effectLst/>
                        </a:rPr>
                        <a:t>Electric Generating Unit (EGU)</a:t>
                      </a:r>
                    </a:p>
                    <a:p>
                      <a:pPr algn="l">
                        <a:spcBef>
                          <a:spcPts val="300"/>
                        </a:spcBef>
                        <a:spcAft>
                          <a:spcPts val="0"/>
                        </a:spcAft>
                      </a:pPr>
                      <a:r>
                        <a:rPr lang="en-US" sz="1600" dirty="0" smtClean="0">
                          <a:effectLst/>
                        </a:rPr>
                        <a:t>point </a:t>
                      </a:r>
                      <a:r>
                        <a:rPr lang="en-US" sz="1600" dirty="0">
                          <a:effectLst/>
                        </a:rPr>
                        <a:t>NONIPM</a:t>
                      </a:r>
                      <a:endParaRPr lang="ko-KR" sz="1800" dirty="0">
                        <a:solidFill>
                          <a:srgbClr val="000000"/>
                        </a:solidFill>
                        <a:effectLst/>
                        <a:latin typeface="Times"/>
                        <a:ea typeface="맑은 고딕"/>
                      </a:endParaRPr>
                    </a:p>
                  </a:txBody>
                  <a:tcPr marL="63500" marR="63500" marT="63500" marB="63500"/>
                </a:tc>
                <a:tc>
                  <a:txBody>
                    <a:bodyPr/>
                    <a:lstStyle/>
                    <a:p>
                      <a:pPr marL="285750" indent="-285750" algn="l">
                        <a:spcBef>
                          <a:spcPts val="300"/>
                        </a:spcBef>
                        <a:spcAft>
                          <a:spcPts val="0"/>
                        </a:spcAft>
                        <a:buFont typeface="Arial" panose="020B0604020202020204" pitchFamily="34" charset="0"/>
                        <a:buChar char="•"/>
                      </a:pPr>
                      <a:r>
                        <a:rPr lang="en-US" sz="1600" smtClean="0">
                          <a:effectLst/>
                        </a:rPr>
                        <a:t>2014 EGU activity </a:t>
                      </a:r>
                      <a:r>
                        <a:rPr lang="en-US" sz="1600" dirty="0" smtClean="0">
                          <a:effectLst/>
                        </a:rPr>
                        <a:t>data</a:t>
                      </a:r>
                    </a:p>
                    <a:p>
                      <a:pPr marL="285750" indent="-285750" algn="l">
                        <a:spcBef>
                          <a:spcPts val="300"/>
                        </a:spcBef>
                        <a:spcAft>
                          <a:spcPts val="0"/>
                        </a:spcAft>
                        <a:buFont typeface="Arial" panose="020B0604020202020204" pitchFamily="34" charset="0"/>
                        <a:buChar char="•"/>
                      </a:pPr>
                      <a:r>
                        <a:rPr lang="en-US" sz="1600" dirty="0" smtClean="0">
                          <a:effectLst/>
                        </a:rPr>
                        <a:t>2017 emissions </a:t>
                      </a:r>
                      <a:r>
                        <a:rPr lang="en-US" altLang="ko-KR" sz="1600" dirty="0" smtClean="0">
                          <a:effectLst/>
                        </a:rPr>
                        <a:t>from EPA 2011v6.3 platform</a:t>
                      </a:r>
                    </a:p>
                  </a:txBody>
                  <a:tcPr marL="63500" marR="63500" marT="63500" marB="63500"/>
                </a:tc>
              </a:tr>
              <a:tr h="1107351">
                <a:tc>
                  <a:txBody>
                    <a:bodyPr/>
                    <a:lstStyle/>
                    <a:p>
                      <a:pPr algn="l">
                        <a:spcBef>
                          <a:spcPts val="300"/>
                        </a:spcBef>
                        <a:spcAft>
                          <a:spcPts val="0"/>
                        </a:spcAft>
                      </a:pPr>
                      <a:r>
                        <a:rPr lang="en-US" sz="1600" b="1" dirty="0" smtClean="0">
                          <a:effectLst/>
                        </a:rPr>
                        <a:t>Other</a:t>
                      </a:r>
                    </a:p>
                    <a:p>
                      <a:pPr algn="l">
                        <a:spcBef>
                          <a:spcPts val="300"/>
                        </a:spcBef>
                        <a:spcAft>
                          <a:spcPts val="0"/>
                        </a:spcAft>
                      </a:pPr>
                      <a:r>
                        <a:rPr lang="en-US" sz="1600" b="1" dirty="0" smtClean="0">
                          <a:effectLst/>
                        </a:rPr>
                        <a:t>Nonpoint </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dirty="0">
                          <a:effectLst/>
                        </a:rPr>
                        <a:t>nonpoint </a:t>
                      </a:r>
                      <a:r>
                        <a:rPr lang="en-US" sz="1600" dirty="0" smtClean="0">
                          <a:effectLst/>
                        </a:rPr>
                        <a:t>RWC + </a:t>
                      </a:r>
                      <a:br>
                        <a:rPr lang="en-US" sz="1600" dirty="0" smtClean="0">
                          <a:effectLst/>
                        </a:rPr>
                      </a:br>
                      <a:r>
                        <a:rPr lang="en-US" sz="1600" dirty="0" smtClean="0">
                          <a:effectLst/>
                        </a:rPr>
                        <a:t>nonpoint other + </a:t>
                      </a:r>
                      <a:br>
                        <a:rPr lang="en-US" sz="1600" dirty="0" smtClean="0">
                          <a:effectLst/>
                        </a:rPr>
                      </a:br>
                      <a:r>
                        <a:rPr lang="en-US" sz="1600" dirty="0" smtClean="0">
                          <a:effectLst/>
                        </a:rPr>
                        <a:t>agriculture</a:t>
                      </a:r>
                      <a:endParaRPr lang="ko-KR" sz="1800" dirty="0">
                        <a:solidFill>
                          <a:srgbClr val="000000"/>
                        </a:solidFill>
                        <a:effectLst/>
                        <a:latin typeface="Times"/>
                        <a:ea typeface="맑은 고딕"/>
                      </a:endParaRPr>
                    </a:p>
                  </a:txBody>
                  <a:tcPr marL="63500" marR="63500" marT="63500" marB="63500"/>
                </a:tc>
                <a:tc>
                  <a:txBody>
                    <a:bodyPr/>
                    <a:lstStyle/>
                    <a:p>
                      <a:pPr marL="285750" indent="-285750" algn="l">
                        <a:spcBef>
                          <a:spcPts val="300"/>
                        </a:spcBef>
                        <a:spcAft>
                          <a:spcPts val="0"/>
                        </a:spcAft>
                        <a:buFont typeface="Arial" panose="020B0604020202020204" pitchFamily="34" charset="0"/>
                        <a:buChar char="•"/>
                      </a:pPr>
                      <a:r>
                        <a:rPr lang="en-US" altLang="ko-KR" sz="1600" dirty="0" smtClean="0">
                          <a:effectLst/>
                        </a:rPr>
                        <a:t>2017 emissions from EPA 2011v6.3 platform</a:t>
                      </a:r>
                    </a:p>
                  </a:txBody>
                  <a:tcPr marL="63500" marR="63500" marT="63500" marB="63500"/>
                </a:tc>
              </a:tr>
              <a:tr h="488175">
                <a:tc>
                  <a:txBody>
                    <a:bodyPr/>
                    <a:lstStyle/>
                    <a:p>
                      <a:pPr algn="l">
                        <a:spcBef>
                          <a:spcPts val="300"/>
                        </a:spcBef>
                        <a:spcAft>
                          <a:spcPts val="0"/>
                        </a:spcAft>
                      </a:pPr>
                      <a:r>
                        <a:rPr lang="en-US" sz="1600" b="1" dirty="0">
                          <a:effectLst/>
                        </a:rPr>
                        <a:t>Biogenic </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dirty="0">
                          <a:effectLst/>
                        </a:rPr>
                        <a:t>Biogenic</a:t>
                      </a:r>
                      <a:endParaRPr lang="ko-KR" sz="1800" dirty="0">
                        <a:solidFill>
                          <a:srgbClr val="000000"/>
                        </a:solidFill>
                        <a:effectLst/>
                        <a:latin typeface="Times"/>
                        <a:ea typeface="맑은 고딕"/>
                      </a:endParaRPr>
                    </a:p>
                  </a:txBody>
                  <a:tcPr marL="63500" marR="63500" marT="63500" marB="63500"/>
                </a:tc>
                <a:tc>
                  <a:txBody>
                    <a:bodyPr/>
                    <a:lstStyle/>
                    <a:p>
                      <a:pPr marL="285750" indent="-285750" algn="l">
                        <a:spcBef>
                          <a:spcPts val="300"/>
                        </a:spcBef>
                        <a:spcAft>
                          <a:spcPts val="0"/>
                        </a:spcAft>
                        <a:buFont typeface="Arial" panose="020B0604020202020204" pitchFamily="34" charset="0"/>
                        <a:buChar char="•"/>
                      </a:pPr>
                      <a:r>
                        <a:rPr lang="en-US" sz="1600" dirty="0" smtClean="0">
                          <a:effectLst/>
                        </a:rPr>
                        <a:t>BEIS </a:t>
                      </a:r>
                      <a:r>
                        <a:rPr lang="en-US" sz="1600" dirty="0">
                          <a:effectLst/>
                        </a:rPr>
                        <a:t>v3.61 with BELD v4.1 land </a:t>
                      </a:r>
                      <a:r>
                        <a:rPr lang="en-US" sz="1600" dirty="0" smtClean="0">
                          <a:effectLst/>
                        </a:rPr>
                        <a:t>use</a:t>
                      </a:r>
                      <a:endParaRPr lang="ko-KR" sz="1800" dirty="0">
                        <a:solidFill>
                          <a:srgbClr val="000000"/>
                        </a:solidFill>
                        <a:effectLst/>
                        <a:latin typeface="Times"/>
                        <a:ea typeface="맑은 고딕"/>
                      </a:endParaRPr>
                    </a:p>
                  </a:txBody>
                  <a:tcPr marL="63500" marR="63500" marT="63500" marB="63500"/>
                </a:tc>
              </a:tr>
              <a:tr h="457998">
                <a:tc>
                  <a:txBody>
                    <a:bodyPr/>
                    <a:lstStyle/>
                    <a:p>
                      <a:pPr algn="l">
                        <a:spcBef>
                          <a:spcPts val="300"/>
                        </a:spcBef>
                        <a:spcAft>
                          <a:spcPts val="0"/>
                        </a:spcAft>
                      </a:pPr>
                      <a:r>
                        <a:rPr lang="en-US" sz="1600" b="1" dirty="0">
                          <a:effectLst/>
                        </a:rPr>
                        <a:t>Fires</a:t>
                      </a:r>
                      <a:endParaRPr lang="ko-KR" sz="1800" b="1" dirty="0">
                        <a:solidFill>
                          <a:srgbClr val="000000"/>
                        </a:solidFill>
                        <a:effectLst/>
                        <a:latin typeface="Times"/>
                        <a:ea typeface="맑은 고딕"/>
                      </a:endParaRPr>
                    </a:p>
                  </a:txBody>
                  <a:tcPr marL="63500" marR="63500" marT="63500" marB="63500"/>
                </a:tc>
                <a:tc>
                  <a:txBody>
                    <a:bodyPr/>
                    <a:lstStyle/>
                    <a:p>
                      <a:pPr algn="l">
                        <a:spcBef>
                          <a:spcPts val="300"/>
                        </a:spcBef>
                        <a:spcAft>
                          <a:spcPts val="0"/>
                        </a:spcAft>
                      </a:pPr>
                      <a:r>
                        <a:rPr lang="en-US" sz="1600" dirty="0">
                          <a:effectLst/>
                        </a:rPr>
                        <a:t>Fires</a:t>
                      </a:r>
                      <a:endParaRPr lang="ko-KR" sz="1800" dirty="0">
                        <a:solidFill>
                          <a:srgbClr val="000000"/>
                        </a:solidFill>
                        <a:effectLst/>
                        <a:latin typeface="Times"/>
                        <a:ea typeface="맑은 고딕"/>
                      </a:endParaRPr>
                    </a:p>
                  </a:txBody>
                  <a:tcPr marL="63500" marR="63500" marT="63500" marB="63500"/>
                </a:tc>
                <a:tc>
                  <a:txBody>
                    <a:bodyPr/>
                    <a:lstStyle/>
                    <a:p>
                      <a:pPr marL="285750" indent="-285750" algn="l">
                        <a:spcBef>
                          <a:spcPts val="300"/>
                        </a:spcBef>
                        <a:spcAft>
                          <a:spcPts val="0"/>
                        </a:spcAft>
                        <a:buFont typeface="Arial" panose="020B0604020202020204" pitchFamily="34" charset="0"/>
                        <a:buChar char="•"/>
                      </a:pPr>
                      <a:r>
                        <a:rPr lang="en-US" sz="1600" dirty="0">
                          <a:effectLst/>
                        </a:rPr>
                        <a:t>Fire </a:t>
                      </a:r>
                      <a:r>
                        <a:rPr lang="en-US" sz="1600" dirty="0" err="1">
                          <a:effectLst/>
                        </a:rPr>
                        <a:t>INventory</a:t>
                      </a:r>
                      <a:r>
                        <a:rPr lang="en-US" sz="1600" dirty="0">
                          <a:effectLst/>
                        </a:rPr>
                        <a:t> from NCAR (FINN) v1.5</a:t>
                      </a:r>
                      <a:endParaRPr lang="ko-KR" sz="1800" dirty="0">
                        <a:solidFill>
                          <a:srgbClr val="000000"/>
                        </a:solidFill>
                        <a:effectLst/>
                        <a:latin typeface="Times"/>
                        <a:ea typeface="맑은 고딕"/>
                      </a:endParaRPr>
                    </a:p>
                  </a:txBody>
                  <a:tcPr marL="63500" marR="63500" marT="63500" marB="63500"/>
                </a:tc>
              </a:tr>
            </a:tbl>
          </a:graphicData>
        </a:graphic>
      </p:graphicFrame>
    </p:spTree>
    <p:extLst>
      <p:ext uri="{BB962C8B-B14F-4D97-AF65-F5344CB8AC3E}">
        <p14:creationId xmlns:p14="http://schemas.microsoft.com/office/powerpoint/2010/main" val="1492648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Emissions in Front Range</a:t>
            </a:r>
            <a:endParaRPr lang="ko-KR" altLang="en-US" dirty="0"/>
          </a:p>
        </p:txBody>
      </p:sp>
      <p:sp>
        <p:nvSpPr>
          <p:cNvPr id="3" name="텍스트 개체 틀 2"/>
          <p:cNvSpPr>
            <a:spLocks noGrp="1"/>
          </p:cNvSpPr>
          <p:nvPr>
            <p:ph type="body" sz="quarter" idx="10"/>
          </p:nvPr>
        </p:nvSpPr>
        <p:spPr>
          <a:xfrm>
            <a:off x="179513" y="1125538"/>
            <a:ext cx="8856984" cy="5399087"/>
          </a:xfrm>
        </p:spPr>
        <p:txBody>
          <a:bodyPr/>
          <a:lstStyle/>
          <a:p>
            <a:r>
              <a:rPr lang="en-US" altLang="ko-KR" dirty="0" smtClean="0"/>
              <a:t>Mobile emissions (Total + top 3 counties)        </a:t>
            </a:r>
          </a:p>
          <a:p>
            <a:endParaRPr lang="en-US" altLang="ko-KR" sz="2400" dirty="0"/>
          </a:p>
          <a:p>
            <a:endParaRPr lang="en-US" altLang="ko-KR" sz="2400" dirty="0" smtClean="0"/>
          </a:p>
          <a:p>
            <a:pPr marL="640080" lvl="2" indent="0">
              <a:buNone/>
            </a:pPr>
            <a:endParaRPr lang="en-US" altLang="ko-KR" dirty="0"/>
          </a:p>
          <a:p>
            <a:pPr marL="342900" lvl="2" indent="-342900">
              <a:buFontTx/>
              <a:buChar char="-"/>
            </a:pPr>
            <a:r>
              <a:rPr lang="en-US" altLang="ko-KR" sz="2000" i="1" kern="600" spc="10" dirty="0" smtClean="0"/>
              <a:t>a priori</a:t>
            </a:r>
            <a:r>
              <a:rPr lang="en-US" altLang="ko-KR" sz="2000" kern="600" spc="10" dirty="0" smtClean="0"/>
              <a:t> mobile </a:t>
            </a:r>
            <a:r>
              <a:rPr lang="en-US" altLang="ko-KR" sz="2000" kern="600" spc="10" dirty="0"/>
              <a:t>emissions </a:t>
            </a:r>
            <a:r>
              <a:rPr lang="en-US" altLang="ko-KR" sz="2000" kern="600" spc="10" dirty="0" smtClean="0"/>
              <a:t>are lower </a:t>
            </a:r>
            <a:r>
              <a:rPr lang="en-US" altLang="ko-KR" sz="2000" kern="600" spc="10" dirty="0"/>
              <a:t>compared to </a:t>
            </a:r>
            <a:r>
              <a:rPr lang="en-US" altLang="ko-KR" sz="2000" kern="600" spc="10" dirty="0" smtClean="0"/>
              <a:t>NEI 2011 </a:t>
            </a:r>
            <a:r>
              <a:rPr lang="en-US" altLang="ko-KR" sz="2000" kern="600" spc="10" dirty="0"/>
              <a:t>and </a:t>
            </a:r>
            <a:r>
              <a:rPr lang="en-US" altLang="ko-KR" sz="2000" kern="600" spc="10" dirty="0" smtClean="0"/>
              <a:t>NEI 2014</a:t>
            </a:r>
          </a:p>
          <a:p>
            <a:pPr marL="342900" lvl="2" indent="-342900">
              <a:buFontTx/>
              <a:buChar char="-"/>
            </a:pPr>
            <a:endParaRPr lang="en-US" altLang="ko-KR" sz="1050" dirty="0" smtClean="0"/>
          </a:p>
          <a:p>
            <a:r>
              <a:rPr lang="en-US" altLang="ko-KR" dirty="0" smtClean="0"/>
              <a:t>Oil and Gas production (O</a:t>
            </a:r>
            <a:r>
              <a:rPr lang="en-US" altLang="ko-KR" dirty="0" smtClean="0">
                <a:latin typeface="times" panose="02020603050405020304" pitchFamily="18" charset="0"/>
                <a:cs typeface="times" panose="02020603050405020304" pitchFamily="18" charset="0"/>
              </a:rPr>
              <a:t>&amp;</a:t>
            </a:r>
            <a:r>
              <a:rPr lang="en-US" altLang="ko-KR" dirty="0" smtClean="0"/>
              <a:t>G)  emissions</a:t>
            </a:r>
          </a:p>
          <a:p>
            <a:endParaRPr lang="en-US" altLang="ko-KR" dirty="0"/>
          </a:p>
          <a:p>
            <a:endParaRPr lang="en-US" altLang="ko-KR" dirty="0" smtClean="0"/>
          </a:p>
          <a:p>
            <a:pPr marL="342900" lvl="2" indent="-342900">
              <a:buClr>
                <a:prstClr val="black"/>
              </a:buClr>
              <a:buFontTx/>
              <a:buChar char="-"/>
            </a:pPr>
            <a:r>
              <a:rPr lang="en-US" altLang="ko-KR" sz="2000" i="1" dirty="0">
                <a:solidFill>
                  <a:prstClr val="black">
                    <a:lumMod val="75000"/>
                    <a:lumOff val="25000"/>
                  </a:prstClr>
                </a:solidFill>
              </a:rPr>
              <a:t>a priori</a:t>
            </a:r>
            <a:r>
              <a:rPr lang="en-US" altLang="ko-KR" sz="2000" dirty="0">
                <a:solidFill>
                  <a:prstClr val="black">
                    <a:lumMod val="75000"/>
                    <a:lumOff val="25000"/>
                  </a:prstClr>
                </a:solidFill>
              </a:rPr>
              <a:t> </a:t>
            </a:r>
            <a:r>
              <a:rPr lang="en-US" altLang="ko-KR" sz="2000" dirty="0" smtClean="0">
                <a:solidFill>
                  <a:prstClr val="black">
                    <a:lumMod val="75000"/>
                    <a:lumOff val="25000"/>
                  </a:prstClr>
                </a:solidFill>
              </a:rPr>
              <a:t>O</a:t>
            </a:r>
            <a:r>
              <a:rPr lang="en-US" altLang="ko-KR" sz="2000" dirty="0" smtClean="0">
                <a:solidFill>
                  <a:prstClr val="black">
                    <a:lumMod val="75000"/>
                    <a:lumOff val="25000"/>
                  </a:prstClr>
                </a:solidFill>
                <a:latin typeface="times" panose="02020603050405020304" pitchFamily="18" charset="0"/>
                <a:cs typeface="times" panose="02020603050405020304" pitchFamily="18" charset="0"/>
              </a:rPr>
              <a:t>&amp;</a:t>
            </a:r>
            <a:r>
              <a:rPr lang="en-US" altLang="ko-KR" sz="2000" dirty="0" smtClean="0">
                <a:solidFill>
                  <a:prstClr val="black">
                    <a:lumMod val="75000"/>
                    <a:lumOff val="25000"/>
                  </a:prstClr>
                </a:solidFill>
              </a:rPr>
              <a:t>G VOC emissions </a:t>
            </a:r>
            <a:r>
              <a:rPr lang="en-US" altLang="ko-KR" sz="2000" dirty="0">
                <a:solidFill>
                  <a:prstClr val="black">
                    <a:lumMod val="75000"/>
                    <a:lumOff val="25000"/>
                  </a:prstClr>
                </a:solidFill>
              </a:rPr>
              <a:t>are lower by 40% and 18% compared </a:t>
            </a:r>
            <a:r>
              <a:rPr lang="en-US" altLang="ko-KR" sz="2000" dirty="0" smtClean="0">
                <a:solidFill>
                  <a:prstClr val="black">
                    <a:lumMod val="75000"/>
                    <a:lumOff val="25000"/>
                  </a:prstClr>
                </a:solidFill>
              </a:rPr>
              <a:t>to</a:t>
            </a:r>
            <a:br>
              <a:rPr lang="en-US" altLang="ko-KR" sz="2000" dirty="0" smtClean="0">
                <a:solidFill>
                  <a:prstClr val="black">
                    <a:lumMod val="75000"/>
                    <a:lumOff val="25000"/>
                  </a:prstClr>
                </a:solidFill>
              </a:rPr>
            </a:br>
            <a:r>
              <a:rPr lang="en-US" altLang="ko-KR" sz="2000" dirty="0" smtClean="0">
                <a:solidFill>
                  <a:prstClr val="black">
                    <a:lumMod val="75000"/>
                    <a:lumOff val="25000"/>
                  </a:prstClr>
                </a:solidFill>
              </a:rPr>
              <a:t>NEI 2011 </a:t>
            </a:r>
            <a:r>
              <a:rPr lang="en-US" altLang="ko-KR" sz="2000" dirty="0">
                <a:solidFill>
                  <a:prstClr val="black">
                    <a:lumMod val="75000"/>
                    <a:lumOff val="25000"/>
                  </a:prstClr>
                </a:solidFill>
              </a:rPr>
              <a:t>and </a:t>
            </a:r>
            <a:r>
              <a:rPr lang="en-US" altLang="ko-KR" sz="2000" dirty="0" smtClean="0">
                <a:solidFill>
                  <a:prstClr val="black">
                    <a:lumMod val="75000"/>
                    <a:lumOff val="25000"/>
                  </a:prstClr>
                </a:solidFill>
              </a:rPr>
              <a:t>NEI 2014</a:t>
            </a:r>
            <a:endParaRPr lang="en-US" altLang="ko-KR" sz="2000" dirty="0">
              <a:solidFill>
                <a:prstClr val="black">
                  <a:lumMod val="75000"/>
                  <a:lumOff val="25000"/>
                </a:prstClr>
              </a:solidFill>
            </a:endParaRPr>
          </a:p>
          <a:p>
            <a:endParaRPr lang="ko-KR" altLang="en-US" dirty="0"/>
          </a:p>
        </p:txBody>
      </p:sp>
      <p:graphicFrame>
        <p:nvGraphicFramePr>
          <p:cNvPr id="4" name="표 3"/>
          <p:cNvGraphicFramePr>
            <a:graphicFrameLocks noGrp="1"/>
          </p:cNvGraphicFramePr>
          <p:nvPr>
            <p:extLst>
              <p:ext uri="{D42A27DB-BD31-4B8C-83A1-F6EECF244321}">
                <p14:modId xmlns:p14="http://schemas.microsoft.com/office/powerpoint/2010/main" val="1822076004"/>
              </p:ext>
            </p:extLst>
          </p:nvPr>
        </p:nvGraphicFramePr>
        <p:xfrm>
          <a:off x="467542" y="1700808"/>
          <a:ext cx="8496948" cy="1335084"/>
        </p:xfrm>
        <a:graphic>
          <a:graphicData uri="http://schemas.openxmlformats.org/drawingml/2006/table">
            <a:tbl>
              <a:tblPr bandRow="1">
                <a:tableStyleId>{5C22544A-7EE6-4342-B048-85BDC9FD1C3A}</a:tableStyleId>
              </a:tblPr>
              <a:tblGrid>
                <a:gridCol w="1028180"/>
                <a:gridCol w="777561"/>
                <a:gridCol w="836201"/>
                <a:gridCol w="873954"/>
                <a:gridCol w="776758"/>
                <a:gridCol w="835397"/>
                <a:gridCol w="873150"/>
                <a:gridCol w="776758"/>
                <a:gridCol w="835397"/>
                <a:gridCol w="883592"/>
              </a:tblGrid>
              <a:tr h="170878">
                <a:tc rowSpan="2">
                  <a:txBody>
                    <a:bodyPr/>
                    <a:lstStyle/>
                    <a:p>
                      <a:pPr algn="l">
                        <a:spcBef>
                          <a:spcPts val="300"/>
                        </a:spcBef>
                        <a:spcAft>
                          <a:spcPts val="0"/>
                        </a:spcAft>
                      </a:pPr>
                      <a:endParaRPr lang="ko-KR" sz="1400" b="1" dirty="0">
                        <a:solidFill>
                          <a:srgbClr val="000000"/>
                        </a:solidFill>
                        <a:effectLst/>
                        <a:latin typeface="Times"/>
                        <a:ea typeface="맑은 고딕"/>
                      </a:endParaRPr>
                    </a:p>
                  </a:txBody>
                  <a:tcPr marL="9154" marR="9154" marT="915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ctr">
                        <a:spcBef>
                          <a:spcPts val="300"/>
                        </a:spcBef>
                        <a:spcAft>
                          <a:spcPts val="0"/>
                        </a:spcAft>
                      </a:pPr>
                      <a:r>
                        <a:rPr lang="en-US" sz="1400" b="1" dirty="0" smtClean="0">
                          <a:effectLst/>
                        </a:rPr>
                        <a:t>CO</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a:spcBef>
                          <a:spcPts val="300"/>
                        </a:spcBef>
                        <a:spcAft>
                          <a:spcPts val="0"/>
                        </a:spcAft>
                      </a:pPr>
                      <a:r>
                        <a:rPr lang="en-US" sz="1400" b="1" dirty="0" smtClean="0">
                          <a:effectLst/>
                        </a:rPr>
                        <a:t>NO</a:t>
                      </a:r>
                      <a:r>
                        <a:rPr lang="en-US" sz="1400" b="1" baseline="-25000" dirty="0" smtClean="0">
                          <a:effectLst/>
                        </a:rPr>
                        <a:t>x</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a:spcBef>
                          <a:spcPts val="300"/>
                        </a:spcBef>
                        <a:spcAft>
                          <a:spcPts val="0"/>
                        </a:spcAft>
                      </a:pPr>
                      <a:r>
                        <a:rPr lang="en-US" sz="1400" b="1" dirty="0" smtClean="0">
                          <a:effectLst/>
                        </a:rPr>
                        <a:t>VOC</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r>
              <a:tr h="170878">
                <a:tc vMerge="1">
                  <a:txBody>
                    <a:bodyPr/>
                    <a:lstStyle/>
                    <a:p>
                      <a:pPr latinLnBrk="1"/>
                      <a:endParaRPr lang="ko-KR" altLang="en-US"/>
                    </a:p>
                  </a:txBody>
                  <a:tcPr/>
                </a:tc>
                <a:tc>
                  <a:txBody>
                    <a:bodyPr/>
                    <a:lstStyle/>
                    <a:p>
                      <a:pPr algn="ctr">
                        <a:spcBef>
                          <a:spcPts val="300"/>
                        </a:spcBef>
                        <a:spcAft>
                          <a:spcPts val="0"/>
                        </a:spcAft>
                      </a:pPr>
                      <a:r>
                        <a:rPr lang="en-US" sz="1400" b="1" dirty="0" smtClean="0">
                          <a:effectLst/>
                        </a:rPr>
                        <a:t>NEI 2011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dirty="0" smtClean="0">
                          <a:effectLst/>
                        </a:rPr>
                        <a:t>NEI 2014</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i="1" dirty="0" smtClean="0">
                          <a:effectLst/>
                        </a:rPr>
                        <a:t>a priori</a:t>
                      </a:r>
                      <a:endParaRPr lang="ko-KR" sz="1400" b="1" i="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dirty="0" smtClean="0">
                          <a:effectLst/>
                        </a:rPr>
                        <a:t>NEI 2011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dirty="0" smtClean="0">
                          <a:effectLst/>
                        </a:rPr>
                        <a:t>NEI 2014</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i="1" dirty="0" smtClean="0">
                          <a:effectLst/>
                        </a:rPr>
                        <a:t>a priori</a:t>
                      </a:r>
                      <a:endParaRPr lang="ko-KR" sz="1400" b="1" i="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dirty="0" smtClean="0">
                          <a:effectLst/>
                        </a:rPr>
                        <a:t>NEI 2011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dirty="0" smtClean="0">
                          <a:effectLst/>
                        </a:rPr>
                        <a:t>NEI 2014</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0"/>
                        </a:spcAft>
                      </a:pPr>
                      <a:r>
                        <a:rPr lang="en-US" sz="1400" b="1" i="1" dirty="0" smtClean="0">
                          <a:effectLst/>
                        </a:rPr>
                        <a:t>a priori</a:t>
                      </a:r>
                      <a:endParaRPr lang="ko-KR" sz="1400" b="1" i="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878">
                <a:tc>
                  <a:txBody>
                    <a:bodyPr/>
                    <a:lstStyle/>
                    <a:p>
                      <a:pPr algn="l">
                        <a:spcBef>
                          <a:spcPts val="300"/>
                        </a:spcBef>
                        <a:spcAft>
                          <a:spcPts val="0"/>
                        </a:spcAft>
                      </a:pPr>
                      <a:r>
                        <a:rPr lang="en-US" sz="1400" b="1" dirty="0">
                          <a:effectLst/>
                        </a:rPr>
                        <a:t>Total </a:t>
                      </a:r>
                      <a:endParaRPr lang="ko-KR" sz="1400" b="1" dirty="0">
                        <a:solidFill>
                          <a:srgbClr val="000000"/>
                        </a:solidFill>
                        <a:effectLst/>
                        <a:latin typeface="Times"/>
                        <a:ea typeface="맑은 고딕"/>
                      </a:endParaRPr>
                    </a:p>
                  </a:txBody>
                  <a:tcPr marL="9154" marR="9154" marT="915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476,661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409,364</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386,767</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74,927</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66,649</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44,491</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44,790</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36,887</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Bef>
                          <a:spcPts val="300"/>
                        </a:spcBef>
                        <a:spcAft>
                          <a:spcPts val="0"/>
                        </a:spcAft>
                      </a:pPr>
                      <a:r>
                        <a:rPr lang="en-US" sz="1400" b="1" dirty="0">
                          <a:effectLst/>
                        </a:rPr>
                        <a:t>31,018</a:t>
                      </a:r>
                      <a:endParaRPr lang="ko-KR" sz="1400" b="1" dirty="0">
                        <a:solidFill>
                          <a:srgbClr val="000000"/>
                        </a:solidFill>
                        <a:effectLst/>
                        <a:latin typeface="Times"/>
                        <a:ea typeface="맑은 고딕"/>
                      </a:endParaRPr>
                    </a:p>
                  </a:txBody>
                  <a:tcPr marL="9154" marR="9154" marT="9154"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70878">
                <a:tc>
                  <a:txBody>
                    <a:bodyPr/>
                    <a:lstStyle/>
                    <a:p>
                      <a:pPr algn="l">
                        <a:spcBef>
                          <a:spcPts val="300"/>
                        </a:spcBef>
                        <a:spcAft>
                          <a:spcPts val="0"/>
                        </a:spcAft>
                      </a:pPr>
                      <a:r>
                        <a:rPr lang="en-US" sz="1400" dirty="0">
                          <a:effectLst/>
                        </a:rPr>
                        <a:t>Arapahoe</a:t>
                      </a:r>
                      <a:endParaRPr lang="ko-KR" sz="1400" dirty="0">
                        <a:solidFill>
                          <a:srgbClr val="000000"/>
                        </a:solidFill>
                        <a:effectLst/>
                        <a:latin typeface="Times"/>
                        <a:ea typeface="맑은 고딕"/>
                      </a:endParaRPr>
                    </a:p>
                  </a:txBody>
                  <a:tcPr marL="9154" marR="9154" marT="9154"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76,235</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67,165</a:t>
                      </a:r>
                      <a:endParaRPr lang="ko-KR" sz="1400" dirty="0">
                        <a:solidFill>
                          <a:srgbClr val="000000"/>
                        </a:solidFill>
                        <a:effectLst/>
                        <a:latin typeface="Times"/>
                        <a:ea typeface="맑은 고딕"/>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61,052</a:t>
                      </a:r>
                      <a:endParaRPr lang="ko-KR" sz="1400" dirty="0">
                        <a:solidFill>
                          <a:srgbClr val="000000"/>
                        </a:solidFill>
                        <a:effectLst/>
                        <a:latin typeface="Times"/>
                        <a:ea typeface="맑은 고딕"/>
                      </a:endParaRPr>
                    </a:p>
                  </a:txBody>
                  <a:tcPr marL="0" marR="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9,633</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8,278</a:t>
                      </a:r>
                      <a:endParaRPr lang="ko-KR" sz="1400" dirty="0">
                        <a:solidFill>
                          <a:srgbClr val="000000"/>
                        </a:solidFill>
                        <a:effectLst/>
                        <a:latin typeface="Times"/>
                        <a:ea typeface="맑은 고딕"/>
                      </a:endParaRPr>
                    </a:p>
                  </a:txBody>
                  <a:tcPr marL="0" marR="0" marT="0"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5,416</a:t>
                      </a:r>
                      <a:endParaRPr lang="ko-KR" sz="1400" dirty="0">
                        <a:solidFill>
                          <a:srgbClr val="000000"/>
                        </a:solidFill>
                        <a:effectLst/>
                        <a:latin typeface="Times"/>
                        <a:ea typeface="맑은 고딕"/>
                      </a:endParaRPr>
                    </a:p>
                  </a:txBody>
                  <a:tcPr marL="0" marR="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7,039</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5,939</a:t>
                      </a:r>
                      <a:endParaRPr lang="ko-KR" sz="1400" dirty="0">
                        <a:solidFill>
                          <a:srgbClr val="000000"/>
                        </a:solidFill>
                        <a:effectLst/>
                        <a:latin typeface="Times"/>
                        <a:ea typeface="맑은 고딕"/>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4,786</a:t>
                      </a:r>
                      <a:endParaRPr lang="ko-KR" sz="1400" dirty="0">
                        <a:solidFill>
                          <a:srgbClr val="000000"/>
                        </a:solidFill>
                        <a:effectLst/>
                        <a:latin typeface="Times"/>
                        <a:ea typeface="맑은 고딕"/>
                      </a:endParaRPr>
                    </a:p>
                  </a:txBody>
                  <a:tcPr marL="0" marR="0" marT="0"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70878">
                <a:tc>
                  <a:txBody>
                    <a:bodyPr/>
                    <a:lstStyle/>
                    <a:p>
                      <a:pPr algn="l">
                        <a:spcBef>
                          <a:spcPts val="300"/>
                        </a:spcBef>
                        <a:spcAft>
                          <a:spcPts val="0"/>
                        </a:spcAft>
                      </a:pPr>
                      <a:r>
                        <a:rPr lang="en-US" sz="1400" dirty="0">
                          <a:effectLst/>
                        </a:rPr>
                        <a:t>Denver</a:t>
                      </a:r>
                      <a:endParaRPr lang="ko-KR" sz="1400" dirty="0">
                        <a:solidFill>
                          <a:srgbClr val="000000"/>
                        </a:solidFill>
                        <a:effectLst/>
                        <a:latin typeface="Times"/>
                        <a:ea typeface="맑은 고딕"/>
                      </a:endParaRPr>
                    </a:p>
                  </a:txBody>
                  <a:tcPr marL="9154" marR="9154" marT="9154"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72,826</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72,142</a:t>
                      </a:r>
                      <a:endParaRPr lang="ko-KR" sz="1400" dirty="0">
                        <a:solidFill>
                          <a:srgbClr val="000000"/>
                        </a:solidFill>
                        <a:effectLst/>
                        <a:latin typeface="Times"/>
                        <a:ea typeface="맑은 고딕"/>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57,794</a:t>
                      </a:r>
                      <a:endParaRPr lang="ko-KR" sz="1400" dirty="0">
                        <a:solidFill>
                          <a:srgbClr val="000000"/>
                        </a:solidFill>
                        <a:effectLst/>
                        <a:latin typeface="Times"/>
                        <a:ea typeface="맑은 고딕"/>
                      </a:endParaRPr>
                    </a:p>
                  </a:txBody>
                  <a:tcPr marL="0" marR="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11,037</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13,497</a:t>
                      </a:r>
                      <a:endParaRPr lang="ko-KR" sz="1400" dirty="0">
                        <a:solidFill>
                          <a:srgbClr val="000000"/>
                        </a:solidFill>
                        <a:effectLst/>
                        <a:latin typeface="Times"/>
                        <a:ea typeface="맑은 고딕"/>
                      </a:endParaRPr>
                    </a:p>
                  </a:txBody>
                  <a:tcPr marL="0" marR="0" marT="0"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6,043</a:t>
                      </a:r>
                      <a:endParaRPr lang="ko-KR" sz="1400" dirty="0">
                        <a:solidFill>
                          <a:srgbClr val="000000"/>
                        </a:solidFill>
                        <a:effectLst/>
                        <a:latin typeface="Times"/>
                        <a:ea typeface="맑은 고딕"/>
                      </a:endParaRPr>
                    </a:p>
                  </a:txBody>
                  <a:tcPr marL="0" marR="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6,538</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6,442</a:t>
                      </a:r>
                      <a:endParaRPr lang="ko-KR" sz="1400" dirty="0">
                        <a:solidFill>
                          <a:srgbClr val="000000"/>
                        </a:solidFill>
                        <a:effectLst/>
                        <a:latin typeface="Times"/>
                        <a:ea typeface="맑은 고딕"/>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spcBef>
                          <a:spcPts val="300"/>
                        </a:spcBef>
                        <a:spcAft>
                          <a:spcPts val="0"/>
                        </a:spcAft>
                      </a:pPr>
                      <a:r>
                        <a:rPr lang="en-US" sz="1400" dirty="0">
                          <a:effectLst/>
                        </a:rPr>
                        <a:t>4,433</a:t>
                      </a:r>
                      <a:endParaRPr lang="ko-KR" sz="1400" dirty="0">
                        <a:solidFill>
                          <a:srgbClr val="000000"/>
                        </a:solidFill>
                        <a:effectLst/>
                        <a:latin typeface="Times"/>
                        <a:ea typeface="맑은 고딕"/>
                      </a:endParaRPr>
                    </a:p>
                  </a:txBody>
                  <a:tcPr marL="0" marR="0" marT="0"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70878">
                <a:tc>
                  <a:txBody>
                    <a:bodyPr/>
                    <a:lstStyle/>
                    <a:p>
                      <a:pPr algn="l">
                        <a:spcBef>
                          <a:spcPts val="300"/>
                        </a:spcBef>
                        <a:spcAft>
                          <a:spcPts val="0"/>
                        </a:spcAft>
                      </a:pPr>
                      <a:r>
                        <a:rPr lang="en-US" sz="1400" dirty="0">
                          <a:effectLst/>
                        </a:rPr>
                        <a:t>Jefferson</a:t>
                      </a:r>
                      <a:endParaRPr lang="ko-KR" sz="1400" dirty="0">
                        <a:solidFill>
                          <a:srgbClr val="000000"/>
                        </a:solidFill>
                        <a:effectLst/>
                        <a:latin typeface="Times"/>
                        <a:ea typeface="맑은 고딕"/>
                      </a:endParaRPr>
                    </a:p>
                  </a:txBody>
                  <a:tcPr marL="9154" marR="9154" marT="9154"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a:effectLst/>
                        </a:rPr>
                        <a:t>72,870</a:t>
                      </a:r>
                      <a:endParaRPr lang="ko-KR" sz="140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60,689</a:t>
                      </a:r>
                      <a:endParaRPr lang="ko-KR" sz="1400" dirty="0">
                        <a:solidFill>
                          <a:srgbClr val="000000"/>
                        </a:solidFill>
                        <a:effectLst/>
                        <a:latin typeface="Times"/>
                        <a:ea typeface="맑은 고딕"/>
                      </a:endParaRPr>
                    </a:p>
                  </a:txBody>
                  <a:tcPr marL="0" marR="0" marT="0" marB="0" anchor="ctr">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53,220</a:t>
                      </a:r>
                      <a:endParaRPr lang="ko-KR" sz="1400" dirty="0">
                        <a:solidFill>
                          <a:srgbClr val="000000"/>
                        </a:solidFill>
                        <a:effectLst/>
                        <a:latin typeface="Times"/>
                        <a:ea typeface="맑은 고딕"/>
                      </a:endParaRPr>
                    </a:p>
                  </a:txBody>
                  <a:tcPr marL="0" marR="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10,184</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8,298</a:t>
                      </a:r>
                      <a:endParaRPr lang="ko-KR" sz="1400" dirty="0">
                        <a:solidFill>
                          <a:srgbClr val="000000"/>
                        </a:solidFill>
                        <a:effectLst/>
                        <a:latin typeface="Times"/>
                        <a:ea typeface="맑은 고딕"/>
                      </a:endParaRPr>
                    </a:p>
                  </a:txBody>
                  <a:tcPr marL="0" marR="0" marT="0" marB="0" anchor="b">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5,223</a:t>
                      </a:r>
                      <a:endParaRPr lang="ko-KR" sz="1400" dirty="0">
                        <a:solidFill>
                          <a:srgbClr val="000000"/>
                        </a:solidFill>
                        <a:effectLst/>
                        <a:latin typeface="Times"/>
                        <a:ea typeface="맑은 고딕"/>
                      </a:endParaRPr>
                    </a:p>
                  </a:txBody>
                  <a:tcPr marL="0" marR="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6,831</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5,363</a:t>
                      </a:r>
                      <a:endParaRPr lang="ko-KR" sz="1400" dirty="0">
                        <a:solidFill>
                          <a:srgbClr val="000000"/>
                        </a:solidFill>
                        <a:effectLst/>
                        <a:latin typeface="Times"/>
                        <a:ea typeface="맑은 고딕"/>
                      </a:endParaRPr>
                    </a:p>
                  </a:txBody>
                  <a:tcPr marL="0" marR="0" marT="0" marB="0" anchor="ctr">
                    <a:lnT w="12700" cap="flat" cmpd="sng" algn="ctr">
                      <a:noFill/>
                      <a:prstDash val="solid"/>
                      <a:round/>
                      <a:headEnd type="none" w="med" len="med"/>
                      <a:tailEnd type="none" w="med" len="med"/>
                    </a:lnT>
                    <a:solidFill>
                      <a:schemeClr val="bg1"/>
                    </a:solidFill>
                  </a:tcPr>
                </a:tc>
                <a:tc>
                  <a:txBody>
                    <a:bodyPr/>
                    <a:lstStyle/>
                    <a:p>
                      <a:pPr algn="ctr">
                        <a:spcBef>
                          <a:spcPts val="300"/>
                        </a:spcBef>
                        <a:spcAft>
                          <a:spcPts val="0"/>
                        </a:spcAft>
                      </a:pPr>
                      <a:r>
                        <a:rPr lang="en-US" sz="1400" dirty="0">
                          <a:effectLst/>
                        </a:rPr>
                        <a:t>4,487</a:t>
                      </a:r>
                      <a:endParaRPr lang="ko-KR" sz="1400" dirty="0">
                        <a:solidFill>
                          <a:srgbClr val="000000"/>
                        </a:solidFill>
                        <a:effectLst/>
                        <a:latin typeface="Times"/>
                        <a:ea typeface="맑은 고딕"/>
                      </a:endParaRPr>
                    </a:p>
                  </a:txBody>
                  <a:tcPr marL="0" marR="0" marT="0" marB="0" anchor="b">
                    <a:lnT w="12700" cap="flat" cmpd="sng" algn="ctr">
                      <a:noFill/>
                      <a:prstDash val="solid"/>
                      <a:round/>
                      <a:headEnd type="none" w="med" len="med"/>
                      <a:tailEnd type="none" w="med" len="med"/>
                    </a:lnT>
                    <a:solidFill>
                      <a:schemeClr val="bg1"/>
                    </a:solidFill>
                  </a:tcPr>
                </a:tc>
              </a:tr>
            </a:tbl>
          </a:graphicData>
        </a:graphic>
      </p:graphicFrame>
      <p:graphicFrame>
        <p:nvGraphicFramePr>
          <p:cNvPr id="5" name="표 4"/>
          <p:cNvGraphicFramePr>
            <a:graphicFrameLocks noGrp="1"/>
          </p:cNvGraphicFramePr>
          <p:nvPr>
            <p:extLst>
              <p:ext uri="{D42A27DB-BD31-4B8C-83A1-F6EECF244321}">
                <p14:modId xmlns:p14="http://schemas.microsoft.com/office/powerpoint/2010/main" val="1266337525"/>
              </p:ext>
            </p:extLst>
          </p:nvPr>
        </p:nvGraphicFramePr>
        <p:xfrm>
          <a:off x="467543" y="4411152"/>
          <a:ext cx="8496946" cy="890056"/>
        </p:xfrm>
        <a:graphic>
          <a:graphicData uri="http://schemas.openxmlformats.org/drawingml/2006/table">
            <a:tbl>
              <a:tblPr bandRow="1">
                <a:tableStyleId>{5C22544A-7EE6-4342-B048-85BDC9FD1C3A}</a:tableStyleId>
              </a:tblPr>
              <a:tblGrid>
                <a:gridCol w="902331"/>
                <a:gridCol w="903410"/>
                <a:gridCol w="836199"/>
                <a:gridCol w="873953"/>
                <a:gridCol w="776758"/>
                <a:gridCol w="835397"/>
                <a:gridCol w="873151"/>
                <a:gridCol w="776758"/>
                <a:gridCol w="835397"/>
                <a:gridCol w="883592"/>
              </a:tblGrid>
              <a:tr h="170878">
                <a:tc rowSpan="2">
                  <a:txBody>
                    <a:bodyPr/>
                    <a:lstStyle/>
                    <a:p>
                      <a:pPr algn="l">
                        <a:spcBef>
                          <a:spcPts val="300"/>
                        </a:spcBef>
                        <a:spcAft>
                          <a:spcPts val="0"/>
                        </a:spcAft>
                      </a:pPr>
                      <a:endParaRPr lang="ko-KR" sz="1400" b="1"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spcBef>
                          <a:spcPts val="300"/>
                        </a:spcBef>
                        <a:spcAft>
                          <a:spcPts val="0"/>
                        </a:spcAft>
                      </a:pPr>
                      <a:r>
                        <a:rPr lang="en-US" sz="1400" b="1" dirty="0" smtClean="0">
                          <a:effectLst/>
                        </a:rPr>
                        <a:t>CO</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a:spcBef>
                          <a:spcPts val="300"/>
                        </a:spcBef>
                        <a:spcAft>
                          <a:spcPts val="0"/>
                        </a:spcAft>
                      </a:pPr>
                      <a:r>
                        <a:rPr lang="en-US" sz="1400" b="1" dirty="0" smtClean="0">
                          <a:effectLst/>
                        </a:rPr>
                        <a:t>NO</a:t>
                      </a:r>
                      <a:r>
                        <a:rPr lang="en-US" sz="1400" b="1" baseline="-25000" dirty="0" smtClean="0">
                          <a:effectLst/>
                        </a:rPr>
                        <a:t>x</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a:spcBef>
                          <a:spcPts val="300"/>
                        </a:spcBef>
                        <a:spcAft>
                          <a:spcPts val="0"/>
                        </a:spcAft>
                      </a:pPr>
                      <a:r>
                        <a:rPr lang="en-US" sz="1400" b="1" dirty="0" smtClean="0">
                          <a:effectLst/>
                        </a:rPr>
                        <a:t>VOC</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latinLnBrk="1"/>
                      <a:endParaRPr lang="ko-KR" altLang="en-US"/>
                    </a:p>
                  </a:txBody>
                  <a:tcPr/>
                </a:tc>
                <a:tc hMerge="1">
                  <a:txBody>
                    <a:bodyPr/>
                    <a:lstStyle/>
                    <a:p>
                      <a:pPr latinLnBrk="1"/>
                      <a:endParaRPr lang="ko-KR" altLang="en-US"/>
                    </a:p>
                  </a:txBody>
                  <a:tcPr/>
                </a:tc>
              </a:tr>
              <a:tr h="170878">
                <a:tc vMerge="1">
                  <a:txBody>
                    <a:bodyPr/>
                    <a:lstStyle/>
                    <a:p>
                      <a:pPr latinLnBrk="1"/>
                      <a:endParaRPr lang="ko-KR" altLang="en-US"/>
                    </a:p>
                  </a:txBody>
                  <a:tcPr/>
                </a:tc>
                <a:tc>
                  <a:txBody>
                    <a:bodyPr/>
                    <a:lstStyle/>
                    <a:p>
                      <a:pPr algn="ctr">
                        <a:spcBef>
                          <a:spcPts val="300"/>
                        </a:spcBef>
                        <a:spcAft>
                          <a:spcPts val="0"/>
                        </a:spcAft>
                      </a:pPr>
                      <a:r>
                        <a:rPr lang="en-US" sz="1400" b="1" dirty="0" smtClean="0">
                          <a:effectLst/>
                        </a:rPr>
                        <a:t>NEI 2011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smtClean="0">
                          <a:effectLst/>
                        </a:rPr>
                        <a:t>NEI 2014</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i="1" dirty="0" smtClean="0">
                          <a:effectLst/>
                        </a:rPr>
                        <a:t>a priori</a:t>
                      </a:r>
                      <a:endParaRPr lang="ko-KR" sz="1400" b="1" i="1"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smtClean="0">
                          <a:effectLst/>
                        </a:rPr>
                        <a:t>NEI 2011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smtClean="0">
                          <a:effectLst/>
                        </a:rPr>
                        <a:t>NEI 2014</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i="1" dirty="0" smtClean="0">
                          <a:effectLst/>
                        </a:rPr>
                        <a:t>a priori</a:t>
                      </a:r>
                      <a:endParaRPr lang="ko-KR" sz="1400" b="1" i="1"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smtClean="0">
                          <a:effectLst/>
                        </a:rPr>
                        <a:t>NEI 2011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smtClean="0">
                          <a:effectLst/>
                        </a:rPr>
                        <a:t>NEI 2014</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300"/>
                        </a:spcBef>
                        <a:spcAft>
                          <a:spcPts val="0"/>
                        </a:spcAft>
                      </a:pPr>
                      <a:r>
                        <a:rPr lang="en-US" sz="1400" b="1" i="1" dirty="0" smtClean="0">
                          <a:effectLst/>
                        </a:rPr>
                        <a:t>a priori</a:t>
                      </a:r>
                      <a:endParaRPr lang="ko-KR" sz="1400" b="1" i="1"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4914">
                <a:tc>
                  <a:txBody>
                    <a:bodyPr/>
                    <a:lstStyle/>
                    <a:p>
                      <a:pPr algn="l">
                        <a:spcBef>
                          <a:spcPts val="300"/>
                        </a:spcBef>
                        <a:spcAft>
                          <a:spcPts val="0"/>
                        </a:spcAft>
                      </a:pPr>
                      <a:r>
                        <a:rPr lang="en-US" sz="1400" b="1" dirty="0">
                          <a:effectLst/>
                        </a:rPr>
                        <a:t>Total </a:t>
                      </a:r>
                      <a:endParaRPr lang="ko-KR" sz="1400" b="1" dirty="0">
                        <a:solidFill>
                          <a:srgbClr val="000000"/>
                        </a:solidFill>
                        <a:effectLst/>
                        <a:latin typeface="Times"/>
                        <a:ea typeface="맑은 고딕"/>
                      </a:endParaRPr>
                    </a:p>
                  </a:txBody>
                  <a:tcPr marL="9154" marR="9154" marT="9154"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15,562</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21,879</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22,061</a:t>
                      </a:r>
                      <a:endParaRPr lang="ko-KR" sz="1400" b="1"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21,211</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18,963</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21,835</a:t>
                      </a:r>
                      <a:endParaRPr lang="ko-KR" sz="1400" b="1"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130,762</a:t>
                      </a:r>
                      <a:endParaRPr lang="ko-KR" sz="1400" b="1"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95,409</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Bef>
                          <a:spcPts val="300"/>
                        </a:spcBef>
                        <a:spcAft>
                          <a:spcPts val="0"/>
                        </a:spcAft>
                      </a:pPr>
                      <a:r>
                        <a:rPr lang="en-US" sz="1400" b="1" dirty="0">
                          <a:effectLst/>
                        </a:rPr>
                        <a:t>78,471</a:t>
                      </a:r>
                      <a:endParaRPr lang="ko-KR" sz="1400" b="1" dirty="0">
                        <a:solidFill>
                          <a:srgbClr val="000000"/>
                        </a:solidFill>
                        <a:effectLst/>
                        <a:latin typeface="Times"/>
                        <a:ea typeface="맑은 고딕"/>
                      </a:endParaRPr>
                    </a:p>
                  </a:txBody>
                  <a:tcPr marL="9154" marR="9154" marT="915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4914">
                <a:tc>
                  <a:txBody>
                    <a:bodyPr/>
                    <a:lstStyle/>
                    <a:p>
                      <a:pPr algn="l">
                        <a:spcBef>
                          <a:spcPts val="300"/>
                        </a:spcBef>
                        <a:spcAft>
                          <a:spcPts val="0"/>
                        </a:spcAft>
                      </a:pPr>
                      <a:r>
                        <a:rPr lang="en-US" sz="1400" dirty="0">
                          <a:effectLst/>
                        </a:rPr>
                        <a:t>Weld</a:t>
                      </a:r>
                      <a:endParaRPr lang="ko-KR" sz="1400" dirty="0">
                        <a:solidFill>
                          <a:srgbClr val="000000"/>
                        </a:solidFill>
                        <a:effectLst/>
                        <a:latin typeface="Times"/>
                        <a:ea typeface="맑은 고딕"/>
                      </a:endParaRPr>
                    </a:p>
                  </a:txBody>
                  <a:tcPr marL="9154" marR="9154" marT="9154"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14,159</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20,746</a:t>
                      </a:r>
                      <a:endParaRPr lang="ko-KR" sz="1400"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21,017</a:t>
                      </a:r>
                      <a:endParaRPr lang="ko-KR" sz="1400"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18,249</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17,892</a:t>
                      </a:r>
                      <a:endParaRPr lang="ko-KR" sz="1400"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19,783</a:t>
                      </a:r>
                      <a:endParaRPr lang="ko-KR" sz="1400" dirty="0">
                        <a:solidFill>
                          <a:srgbClr val="000000"/>
                        </a:solidFill>
                        <a:effectLst/>
                        <a:latin typeface="Times"/>
                        <a:ea typeface="맑은 고딕"/>
                      </a:endParaRPr>
                    </a:p>
                  </a:txBody>
                  <a:tcPr marL="9154" marR="9154" marT="9154"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123,506</a:t>
                      </a:r>
                      <a:endParaRPr lang="ko-KR" sz="1400" dirty="0">
                        <a:solidFill>
                          <a:srgbClr val="000000"/>
                        </a:solidFill>
                        <a:effectLst/>
                        <a:latin typeface="Times"/>
                        <a:ea typeface="맑은 고딕"/>
                      </a:endParaRPr>
                    </a:p>
                  </a:txBody>
                  <a:tcPr marL="9154" marR="9154" marT="9154"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91,709</a:t>
                      </a:r>
                      <a:endParaRPr lang="ko-KR" sz="1400"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spcBef>
                          <a:spcPts val="300"/>
                        </a:spcBef>
                        <a:spcAft>
                          <a:spcPts val="0"/>
                        </a:spcAft>
                      </a:pPr>
                      <a:r>
                        <a:rPr lang="en-US" sz="1400" dirty="0">
                          <a:effectLst/>
                        </a:rPr>
                        <a:t>75,665</a:t>
                      </a:r>
                      <a:endParaRPr lang="ko-KR" sz="1400" dirty="0">
                        <a:solidFill>
                          <a:srgbClr val="000000"/>
                        </a:solidFill>
                        <a:effectLst/>
                        <a:latin typeface="Times"/>
                        <a:ea typeface="맑은 고딕"/>
                      </a:endParaRPr>
                    </a:p>
                  </a:txBody>
                  <a:tcPr marL="9154" marR="9154" marT="915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직사각형 5"/>
          <p:cNvSpPr/>
          <p:nvPr/>
        </p:nvSpPr>
        <p:spPr>
          <a:xfrm>
            <a:off x="7604820" y="1393031"/>
            <a:ext cx="1359668" cy="307777"/>
          </a:xfrm>
          <a:prstGeom prst="rect">
            <a:avLst/>
          </a:prstGeom>
        </p:spPr>
        <p:txBody>
          <a:bodyPr wrap="none">
            <a:spAutoFit/>
          </a:bodyPr>
          <a:lstStyle/>
          <a:p>
            <a:pPr algn="ctr">
              <a:spcBef>
                <a:spcPts val="300"/>
              </a:spcBef>
              <a:spcAft>
                <a:spcPts val="0"/>
              </a:spcAft>
            </a:pPr>
            <a:r>
              <a:rPr lang="en-US" altLang="ko-KR" sz="1400" b="1" dirty="0" smtClean="0"/>
              <a:t>unit: ton/year</a:t>
            </a:r>
            <a:endParaRPr lang="ko-KR" altLang="ko-KR" sz="1400" b="1" dirty="0">
              <a:solidFill>
                <a:srgbClr val="000000"/>
              </a:solidFill>
              <a:latin typeface="Times"/>
              <a:ea typeface="맑은 고딕"/>
            </a:endParaRPr>
          </a:p>
        </p:txBody>
      </p:sp>
      <p:sp>
        <p:nvSpPr>
          <p:cNvPr id="7" name="직사각형 6"/>
          <p:cNvSpPr/>
          <p:nvPr/>
        </p:nvSpPr>
        <p:spPr>
          <a:xfrm>
            <a:off x="7676828" y="4103375"/>
            <a:ext cx="1359668" cy="307777"/>
          </a:xfrm>
          <a:prstGeom prst="rect">
            <a:avLst/>
          </a:prstGeom>
        </p:spPr>
        <p:txBody>
          <a:bodyPr wrap="none">
            <a:spAutoFit/>
          </a:bodyPr>
          <a:lstStyle/>
          <a:p>
            <a:pPr algn="ctr">
              <a:spcBef>
                <a:spcPts val="300"/>
              </a:spcBef>
              <a:spcAft>
                <a:spcPts val="0"/>
              </a:spcAft>
            </a:pPr>
            <a:r>
              <a:rPr lang="en-US" altLang="ko-KR" sz="1400" b="1" dirty="0" smtClean="0"/>
              <a:t>unit: ton/year</a:t>
            </a:r>
            <a:endParaRPr lang="ko-KR" altLang="ko-KR" sz="1400" b="1" dirty="0">
              <a:solidFill>
                <a:srgbClr val="000000"/>
              </a:solidFill>
              <a:latin typeface="Times"/>
              <a:ea typeface="맑은 고딕"/>
            </a:endParaRPr>
          </a:p>
        </p:txBody>
      </p:sp>
    </p:spTree>
    <p:extLst>
      <p:ext uri="{BB962C8B-B14F-4D97-AF65-F5344CB8AC3E}">
        <p14:creationId xmlns:p14="http://schemas.microsoft.com/office/powerpoint/2010/main" val="40925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Model evaluation methods</a:t>
            </a:r>
            <a:endParaRPr lang="ko-KR" altLang="en-US" dirty="0"/>
          </a:p>
        </p:txBody>
      </p:sp>
      <p:sp>
        <p:nvSpPr>
          <p:cNvPr id="3" name="텍스트 개체 틀 2"/>
          <p:cNvSpPr>
            <a:spLocks noGrp="1"/>
          </p:cNvSpPr>
          <p:nvPr>
            <p:ph type="body" sz="quarter" idx="10"/>
          </p:nvPr>
        </p:nvSpPr>
        <p:spPr/>
        <p:txBody>
          <a:bodyPr/>
          <a:lstStyle/>
          <a:p>
            <a:pPr marL="45720" indent="0">
              <a:buNone/>
            </a:pPr>
            <a:r>
              <a:rPr lang="en-US" altLang="ko-KR" sz="2000" dirty="0" smtClean="0"/>
              <a:t>1. Time and height criteria : between 10 to 17 LT </a:t>
            </a:r>
            <a:r>
              <a:rPr lang="en-US" altLang="ko-KR" sz="2000" dirty="0"/>
              <a:t>and below 1km </a:t>
            </a:r>
            <a:r>
              <a:rPr lang="en-US" altLang="ko-KR" sz="2000" dirty="0" err="1" smtClean="0"/>
              <a:t>a.g.l</a:t>
            </a:r>
            <a:r>
              <a:rPr lang="en-US" altLang="ko-KR" sz="2000" dirty="0" smtClean="0"/>
              <a:t>.</a:t>
            </a:r>
          </a:p>
          <a:p>
            <a:pPr marL="45720" indent="0">
              <a:buNone/>
            </a:pPr>
            <a:endParaRPr lang="en-US" altLang="ko-KR" sz="2000" dirty="0" smtClean="0"/>
          </a:p>
          <a:p>
            <a:pPr marL="45720" indent="0">
              <a:buNone/>
            </a:pPr>
            <a:r>
              <a:rPr lang="en-US" altLang="ko-KR" sz="2000" dirty="0" smtClean="0"/>
              <a:t>2. Ethane criteria:  &lt; </a:t>
            </a:r>
            <a:r>
              <a:rPr lang="en-US" altLang="ko-KR" sz="2000" dirty="0"/>
              <a:t>10 </a:t>
            </a:r>
            <a:r>
              <a:rPr lang="en-US" altLang="ko-KR" sz="2000" dirty="0" err="1" smtClean="0"/>
              <a:t>ppbv</a:t>
            </a:r>
            <a:r>
              <a:rPr lang="en-US" altLang="ko-KR" sz="2000" dirty="0" smtClean="0"/>
              <a:t> in Denver </a:t>
            </a:r>
            <a:r>
              <a:rPr lang="en-US" altLang="ko-KR" sz="2000" dirty="0"/>
              <a:t>and non-Denver </a:t>
            </a:r>
            <a:r>
              <a:rPr lang="en-US" altLang="ko-KR" sz="2000" dirty="0" smtClean="0"/>
              <a:t>urban regions</a:t>
            </a:r>
            <a:br>
              <a:rPr lang="en-US" altLang="ko-KR" sz="2000" dirty="0" smtClean="0"/>
            </a:br>
            <a:r>
              <a:rPr lang="en-US" altLang="ko-KR" sz="2000" dirty="0" smtClean="0"/>
              <a:t>    (to reduce the effects by </a:t>
            </a:r>
            <a:r>
              <a:rPr lang="en-US" altLang="ko-KR" sz="2000" dirty="0"/>
              <a:t>transport from the O</a:t>
            </a:r>
            <a:r>
              <a:rPr lang="en-US" altLang="ko-KR" sz="2000" dirty="0">
                <a:latin typeface="times" panose="02020603050405020304" pitchFamily="18" charset="0"/>
                <a:cs typeface="times" panose="02020603050405020304" pitchFamily="18" charset="0"/>
              </a:rPr>
              <a:t>&amp;</a:t>
            </a:r>
            <a:r>
              <a:rPr lang="en-US" altLang="ko-KR" sz="2000" dirty="0"/>
              <a:t>G </a:t>
            </a:r>
            <a:r>
              <a:rPr lang="en-US" altLang="ko-KR" sz="2000" dirty="0" smtClean="0"/>
              <a:t>area) </a:t>
            </a:r>
          </a:p>
          <a:p>
            <a:pPr marL="339725" indent="-295275">
              <a:buNone/>
            </a:pPr>
            <a:endParaRPr lang="en-US" altLang="ko-KR" sz="2000" dirty="0" smtClean="0"/>
          </a:p>
          <a:p>
            <a:pPr marL="339725" indent="-295275">
              <a:buNone/>
            </a:pPr>
            <a:r>
              <a:rPr lang="en-US" altLang="ko-KR" sz="2000" dirty="0" smtClean="0"/>
              <a:t>3. The </a:t>
            </a:r>
            <a:r>
              <a:rPr lang="en-US" altLang="ko-KR" sz="2000" dirty="0"/>
              <a:t>emission </a:t>
            </a:r>
            <a:r>
              <a:rPr lang="en-US" altLang="ko-KR" sz="2000" dirty="0" smtClean="0"/>
              <a:t>criteria: mean </a:t>
            </a:r>
            <a:r>
              <a:rPr lang="en-US" altLang="ko-KR" sz="2000" dirty="0"/>
              <a:t>emissions of model grid boxes </a:t>
            </a:r>
            <a:r>
              <a:rPr lang="en-US" altLang="ko-KR" sz="2000" dirty="0" smtClean="0"/>
              <a:t>of containing observation and adjacent </a:t>
            </a:r>
            <a:r>
              <a:rPr lang="en-US" altLang="ko-KR" sz="2000" dirty="0"/>
              <a:t>upwind </a:t>
            </a:r>
            <a:r>
              <a:rPr lang="en-US" altLang="ko-KR" sz="2000" dirty="0" smtClean="0"/>
              <a:t>grids must </a:t>
            </a:r>
            <a:r>
              <a:rPr lang="en-US" altLang="ko-KR" sz="2000" dirty="0"/>
              <a:t>have a contribution of </a:t>
            </a:r>
            <a:r>
              <a:rPr lang="en-US" altLang="ko-KR" sz="2000" dirty="0" smtClean="0"/>
              <a:t>&gt; </a:t>
            </a:r>
            <a:r>
              <a:rPr lang="en-US" altLang="ko-KR" sz="2000" dirty="0"/>
              <a:t>60% from </a:t>
            </a:r>
            <a:r>
              <a:rPr lang="en-US" altLang="ko-KR" sz="2000" dirty="0" smtClean="0"/>
              <a:t>mobile </a:t>
            </a:r>
            <a:r>
              <a:rPr lang="en-US" altLang="ko-KR" sz="2000" dirty="0"/>
              <a:t>or the O</a:t>
            </a:r>
            <a:r>
              <a:rPr lang="en-US" altLang="ko-KR" sz="2000" dirty="0">
                <a:latin typeface="times" panose="02020603050405020304" pitchFamily="18" charset="0"/>
                <a:cs typeface="times" panose="02020603050405020304" pitchFamily="18" charset="0"/>
              </a:rPr>
              <a:t>&amp;</a:t>
            </a:r>
            <a:r>
              <a:rPr lang="en-US" altLang="ko-KR" sz="2000" dirty="0"/>
              <a:t>G </a:t>
            </a:r>
            <a:r>
              <a:rPr lang="en-US" altLang="ko-KR" sz="2000" dirty="0" smtClean="0"/>
              <a:t>sector. </a:t>
            </a:r>
          </a:p>
          <a:p>
            <a:pPr marL="339725" indent="-295275">
              <a:buNone/>
            </a:pPr>
            <a:r>
              <a:rPr lang="en-US" altLang="ko-KR" sz="2000" dirty="0"/>
              <a:t>	</a:t>
            </a:r>
            <a:endParaRPr lang="ko-KR" altLang="en-US" sz="2000" dirty="0"/>
          </a:p>
        </p:txBody>
      </p:sp>
      <p:sp>
        <p:nvSpPr>
          <p:cNvPr id="7" name="직사각형 6"/>
          <p:cNvSpPr/>
          <p:nvPr/>
        </p:nvSpPr>
        <p:spPr>
          <a:xfrm>
            <a:off x="539552" y="6474822"/>
            <a:ext cx="8064896" cy="338554"/>
          </a:xfrm>
          <a:prstGeom prst="rect">
            <a:avLst/>
          </a:prstGeom>
          <a:ln w="28575">
            <a:solidFill>
              <a:srgbClr val="0000FF"/>
            </a:solidFill>
          </a:ln>
        </p:spPr>
        <p:txBody>
          <a:bodyPr wrap="square">
            <a:spAutoFit/>
          </a:bodyPr>
          <a:lstStyle/>
          <a:p>
            <a:pPr algn="ctr"/>
            <a:r>
              <a:rPr lang="en-US" altLang="ko-KR" sz="1600" b="1" dirty="0" smtClean="0">
                <a:latin typeface="Arial Narrow" panose="020B0606020202030204" pitchFamily="34" charset="0"/>
                <a:ea typeface="Times"/>
              </a:rPr>
              <a:t>□ : model grid   </a:t>
            </a:r>
            <a:r>
              <a:rPr lang="en-US" altLang="ko-KR" sz="1600" b="1" dirty="0" smtClean="0">
                <a:solidFill>
                  <a:srgbClr val="FFFF00"/>
                </a:solidFill>
                <a:latin typeface="Arial Narrow" panose="020B0606020202030204" pitchFamily="34" charset="0"/>
                <a:ea typeface="Times"/>
              </a:rPr>
              <a:t>■</a:t>
            </a:r>
            <a:r>
              <a:rPr lang="en-US" altLang="ko-KR" sz="1600" b="1" dirty="0" smtClean="0">
                <a:latin typeface="Arial Narrow" panose="020B0606020202030204" pitchFamily="34" charset="0"/>
                <a:ea typeface="Times"/>
              </a:rPr>
              <a:t>: observationally matched and upwind adjacent grids    </a:t>
            </a:r>
            <a:r>
              <a:rPr lang="en-US" altLang="ko-KR" sz="1600" b="1" dirty="0" smtClean="0">
                <a:solidFill>
                  <a:srgbClr val="FF0000"/>
                </a:solidFill>
                <a:latin typeface="Times New Roman"/>
                <a:ea typeface="Times"/>
                <a:cs typeface="Times New Roman"/>
              </a:rPr>
              <a:t>→</a:t>
            </a:r>
            <a:r>
              <a:rPr lang="en-US" altLang="ko-KR" sz="1600" b="1" dirty="0" smtClean="0">
                <a:latin typeface="Times New Roman"/>
                <a:ea typeface="Times"/>
                <a:cs typeface="Times New Roman"/>
              </a:rPr>
              <a:t>wind direction</a:t>
            </a:r>
            <a:endParaRPr lang="ko-KR" altLang="en-US" sz="1600" b="1" dirty="0">
              <a:latin typeface="Arial Narrow" panose="020B060602020203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3" y="4221088"/>
            <a:ext cx="230654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502" y="3880291"/>
            <a:ext cx="3188674" cy="257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0981" y="3880291"/>
            <a:ext cx="2957523" cy="257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604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Model evaluation : Wind</a:t>
            </a:r>
            <a:endParaRPr lang="ko-KR" altLang="en-US" dirty="0"/>
          </a:p>
        </p:txBody>
      </p:sp>
      <p:sp>
        <p:nvSpPr>
          <p:cNvPr id="3" name="텍스트 개체 틀 2"/>
          <p:cNvSpPr>
            <a:spLocks noGrp="1"/>
          </p:cNvSpPr>
          <p:nvPr>
            <p:ph type="body" sz="quarter" idx="10"/>
          </p:nvPr>
        </p:nvSpPr>
        <p:spPr/>
        <p:txBody>
          <a:bodyPr/>
          <a:lstStyle/>
          <a:p>
            <a:r>
              <a:rPr lang="en-US" altLang="ko-KR" dirty="0" smtClean="0"/>
              <a:t>Model vs. C-130  (10 – 17 LT, below 1km </a:t>
            </a:r>
            <a:r>
              <a:rPr lang="en-US" altLang="ko-KR" dirty="0" err="1" smtClean="0"/>
              <a:t>a.g.l</a:t>
            </a:r>
            <a:r>
              <a:rPr lang="en-US" altLang="ko-KR" dirty="0" smtClean="0"/>
              <a:t>)</a:t>
            </a:r>
          </a:p>
          <a:p>
            <a:endParaRPr lang="en-US" altLang="ko-KR" dirty="0"/>
          </a:p>
          <a:p>
            <a:endParaRPr lang="en-US" altLang="ko-KR" dirty="0"/>
          </a:p>
          <a:p>
            <a:endParaRPr lang="en-US" altLang="ko-KR" dirty="0" smtClean="0"/>
          </a:p>
          <a:p>
            <a:endParaRPr lang="en-US" altLang="ko-KR" dirty="0"/>
          </a:p>
          <a:p>
            <a:endParaRPr lang="en-US" altLang="ko-KR" dirty="0" smtClean="0"/>
          </a:p>
          <a:p>
            <a:endParaRPr lang="en-US" altLang="ko-KR" sz="1200" dirty="0" smtClean="0"/>
          </a:p>
          <a:p>
            <a:endParaRPr lang="en-US" altLang="ko-KR" dirty="0"/>
          </a:p>
          <a:p>
            <a:endParaRPr lang="en-US" altLang="ko-KR" dirty="0" smtClean="0"/>
          </a:p>
          <a:p>
            <a:pPr marL="45720" indent="0">
              <a:buNone/>
            </a:pPr>
            <a:r>
              <a:rPr lang="en-US" altLang="ko-KR" sz="1800" dirty="0" smtClean="0"/>
              <a:t>  - Model captures dominant upsloping winds.</a:t>
            </a:r>
          </a:p>
          <a:p>
            <a:pPr marL="45720" indent="0">
              <a:buNone/>
            </a:pPr>
            <a:r>
              <a:rPr lang="en-US" altLang="ko-KR" sz="1800" dirty="0" smtClean="0">
                <a:solidFill>
                  <a:prstClr val="black">
                    <a:lumMod val="75000"/>
                    <a:lumOff val="25000"/>
                  </a:prstClr>
                </a:solidFill>
              </a:rPr>
              <a:t>  - </a:t>
            </a:r>
            <a:r>
              <a:rPr lang="en-US" altLang="ko-KR" sz="1800" dirty="0" smtClean="0"/>
              <a:t>Observations </a:t>
            </a:r>
            <a:r>
              <a:rPr lang="en-US" altLang="ko-KR" sz="1800" dirty="0"/>
              <a:t>show dominance of </a:t>
            </a:r>
            <a:r>
              <a:rPr lang="en-US" altLang="ko-KR" sz="1800" dirty="0" smtClean="0"/>
              <a:t>SE </a:t>
            </a:r>
            <a:r>
              <a:rPr lang="en-US" altLang="ko-KR" sz="1800" dirty="0"/>
              <a:t>winds; not reflected in model.</a:t>
            </a:r>
            <a:endParaRPr lang="ko-KR" alt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799"/>
            <a:ext cx="6408712" cy="3795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10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prstGeom prst="rect">
            <a:avLst/>
          </a:prstGeom>
        </p:spPr>
        <p:txBody>
          <a:bodyPr/>
          <a:lstStyle/>
          <a:p>
            <a:r>
              <a:rPr lang="en-US" altLang="ko-KR" dirty="0" smtClean="0">
                <a:cs typeface="times" panose="02020603050405020304" pitchFamily="18" charset="0"/>
              </a:rPr>
              <a:t>Mobile emissions evaluations</a:t>
            </a:r>
            <a:endParaRPr lang="ko-KR" altLang="en-US" dirty="0">
              <a:cs typeface="times" panose="02020603050405020304" pitchFamily="18" charset="0"/>
            </a:endParaRPr>
          </a:p>
        </p:txBody>
      </p:sp>
      <p:sp>
        <p:nvSpPr>
          <p:cNvPr id="4" name="직사각형 3"/>
          <p:cNvSpPr/>
          <p:nvPr/>
        </p:nvSpPr>
        <p:spPr>
          <a:xfrm>
            <a:off x="107504" y="838453"/>
            <a:ext cx="3816424" cy="369332"/>
          </a:xfrm>
          <a:prstGeom prst="rect">
            <a:avLst/>
          </a:prstGeom>
        </p:spPr>
        <p:txBody>
          <a:bodyPr wrap="square">
            <a:spAutoFit/>
          </a:bodyPr>
          <a:lstStyle/>
          <a:p>
            <a:r>
              <a:rPr lang="en-US" altLang="ko-KR" b="1" dirty="0">
                <a:latin typeface="Arial Narrow" panose="020B0606020202030204" pitchFamily="34" charset="0"/>
                <a:ea typeface="Times"/>
              </a:rPr>
              <a:t>-</a:t>
            </a:r>
            <a:r>
              <a:rPr lang="en-US" altLang="ko-KR" b="1" dirty="0" smtClean="0">
                <a:latin typeface="Arial Narrow" panose="020B0606020202030204" pitchFamily="34" charset="0"/>
                <a:ea typeface="Times"/>
              </a:rPr>
              <a:t> Ethyne: emitted mostly from mobile</a:t>
            </a:r>
          </a:p>
        </p:txBody>
      </p:sp>
      <p:sp>
        <p:nvSpPr>
          <p:cNvPr id="26" name="직사각형 25"/>
          <p:cNvSpPr/>
          <p:nvPr/>
        </p:nvSpPr>
        <p:spPr>
          <a:xfrm>
            <a:off x="4572000" y="827420"/>
            <a:ext cx="1574470" cy="369332"/>
          </a:xfrm>
          <a:prstGeom prst="rect">
            <a:avLst/>
          </a:prstGeom>
        </p:spPr>
        <p:txBody>
          <a:bodyPr wrap="none">
            <a:spAutoFit/>
          </a:bodyPr>
          <a:lstStyle/>
          <a:p>
            <a:r>
              <a:rPr lang="en-US" altLang="ko-KR" b="1" i="1" dirty="0" smtClean="0">
                <a:latin typeface="Arial Narrow" panose="020B0606020202030204" pitchFamily="34" charset="0"/>
                <a:ea typeface="Times"/>
              </a:rPr>
              <a:t>- Denver region</a:t>
            </a:r>
            <a:endParaRPr lang="ko-KR"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68760"/>
            <a:ext cx="4392488" cy="25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037051"/>
            <a:ext cx="4392488" cy="255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1559" y="4325569"/>
            <a:ext cx="630712" cy="41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직사각형 16"/>
          <p:cNvSpPr/>
          <p:nvPr/>
        </p:nvSpPr>
        <p:spPr>
          <a:xfrm>
            <a:off x="4716016" y="4050938"/>
            <a:ext cx="4248471" cy="2308324"/>
          </a:xfrm>
          <a:prstGeom prst="rect">
            <a:avLst/>
          </a:prstGeom>
          <a:solidFill>
            <a:srgbClr val="FFFF00"/>
          </a:solidFill>
        </p:spPr>
        <p:txBody>
          <a:bodyPr wrap="square">
            <a:spAutoFit/>
          </a:bodyPr>
          <a:lstStyle/>
          <a:p>
            <a:pPr marL="285750" indent="-285750">
              <a:buFont typeface="Wingdings" panose="05000000000000000000" pitchFamily="2" charset="2"/>
              <a:buChar char="ü"/>
            </a:pPr>
            <a:r>
              <a:rPr lang="en-US" altLang="ko-KR" b="1" i="1" dirty="0" smtClean="0">
                <a:latin typeface="Arial Narrow" panose="020B0606020202030204" pitchFamily="34" charset="0"/>
                <a:ea typeface="Times"/>
              </a:rPr>
              <a:t>Ethyne is underestimated by factor of 2 in model (all regions). </a:t>
            </a:r>
          </a:p>
          <a:p>
            <a:pPr marL="285750" indent="-285750">
              <a:buFont typeface="Wingdings" panose="05000000000000000000" pitchFamily="2" charset="2"/>
              <a:buChar char="ü"/>
            </a:pPr>
            <a:endParaRPr lang="en-US" altLang="ko-KR" b="1" i="1" dirty="0" smtClean="0">
              <a:latin typeface="Arial Narrow" panose="020B0606020202030204" pitchFamily="34" charset="0"/>
              <a:ea typeface="Times"/>
            </a:endParaRPr>
          </a:p>
          <a:p>
            <a:pPr marL="285750" indent="-285750">
              <a:buFont typeface="Wingdings" panose="05000000000000000000" pitchFamily="2" charset="2"/>
              <a:buChar char="ü"/>
            </a:pPr>
            <a:r>
              <a:rPr lang="en-US" altLang="ko-KR" b="1" i="1" dirty="0" smtClean="0">
                <a:latin typeface="Arial Narrow" panose="020B0606020202030204" pitchFamily="34" charset="0"/>
                <a:ea typeface="Times"/>
              </a:rPr>
              <a:t>Modeled </a:t>
            </a:r>
            <a:r>
              <a:rPr lang="en-US" altLang="ko-KR" b="1" i="1" dirty="0">
                <a:latin typeface="Arial Narrow" panose="020B0606020202030204" pitchFamily="34" charset="0"/>
                <a:ea typeface="Times"/>
              </a:rPr>
              <a:t>Tracer-Tracer ratios </a:t>
            </a:r>
            <a:r>
              <a:rPr lang="en-US" altLang="ko-KR" b="1" i="1" dirty="0" smtClean="0">
                <a:latin typeface="Arial Narrow" panose="020B0606020202030204" pitchFamily="34" charset="0"/>
                <a:ea typeface="Times"/>
              </a:rPr>
              <a:t>are in </a:t>
            </a:r>
            <a:r>
              <a:rPr lang="en-US" altLang="ko-KR" b="1" i="1" dirty="0">
                <a:latin typeface="Arial Narrow" panose="020B0606020202030204" pitchFamily="34" charset="0"/>
                <a:ea typeface="Times"/>
              </a:rPr>
              <a:t>line with observations</a:t>
            </a:r>
            <a:endParaRPr lang="en-US" altLang="ko-KR" b="1" i="1" dirty="0" smtClean="0">
              <a:latin typeface="Arial Narrow" panose="020B0606020202030204" pitchFamily="34" charset="0"/>
              <a:ea typeface="Times"/>
            </a:endParaRPr>
          </a:p>
          <a:p>
            <a:pPr marL="285750" indent="-285750">
              <a:buFont typeface="Wingdings" panose="05000000000000000000" pitchFamily="2" charset="2"/>
              <a:buChar char="ü"/>
            </a:pPr>
            <a:endParaRPr lang="en-US" altLang="ko-KR" b="1" i="1" dirty="0" smtClean="0">
              <a:latin typeface="Arial Narrow" panose="020B0606020202030204" pitchFamily="34" charset="0"/>
              <a:ea typeface="Times"/>
            </a:endParaRPr>
          </a:p>
          <a:p>
            <a:r>
              <a:rPr lang="en-US" altLang="ko-KR" b="1" i="1" dirty="0" smtClean="0">
                <a:latin typeface="Arial Narrow" panose="020B0606020202030204" pitchFamily="34" charset="0"/>
                <a:ea typeface="Times"/>
              </a:rPr>
              <a:t>→ Suggestion: Ethyne for all mobile</a:t>
            </a:r>
            <a:br>
              <a:rPr lang="en-US" altLang="ko-KR" b="1" i="1" dirty="0" smtClean="0">
                <a:latin typeface="Arial Narrow" panose="020B0606020202030204" pitchFamily="34" charset="0"/>
                <a:ea typeface="Times"/>
              </a:rPr>
            </a:br>
            <a:r>
              <a:rPr lang="en-US" altLang="ko-KR" b="1" i="1" dirty="0" smtClean="0">
                <a:latin typeface="Arial Narrow" panose="020B0606020202030204" pitchFamily="34" charset="0"/>
                <a:ea typeface="Times"/>
              </a:rPr>
              <a:t>      </a:t>
            </a:r>
            <a:r>
              <a:rPr lang="en-US" altLang="ko-KR" b="1" i="1" dirty="0" smtClean="0">
                <a:latin typeface="Arial Narrow" panose="020B0606020202030204" pitchFamily="34" charset="0"/>
                <a:ea typeface="Times"/>
              </a:rPr>
              <a:t>     emissions </a:t>
            </a:r>
            <a:r>
              <a:rPr lang="en-US" altLang="ko-KR" b="1" i="1" dirty="0" smtClean="0">
                <a:latin typeface="Arial Narrow" panose="020B0606020202030204" pitchFamily="34" charset="0"/>
                <a:ea typeface="Times"/>
              </a:rPr>
              <a:t>increased by factor of 2.</a:t>
            </a:r>
            <a:endParaRPr lang="en-US" altLang="ko-KR" b="1" i="1" dirty="0">
              <a:latin typeface="Arial Narrow" panose="020B0606020202030204" pitchFamily="34" charset="0"/>
              <a:ea typeface="Times"/>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8511" y="1281460"/>
            <a:ext cx="4355977" cy="216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prstGeom prst="rect">
            <a:avLst/>
          </a:prstGeom>
        </p:spPr>
        <p:txBody>
          <a:bodyPr/>
          <a:lstStyle/>
          <a:p>
            <a:r>
              <a:rPr lang="en-US" altLang="ko-KR" dirty="0" smtClean="0">
                <a:cs typeface="times" panose="02020603050405020304" pitchFamily="18" charset="0"/>
              </a:rPr>
              <a:t>Mobile emissions evaluations</a:t>
            </a:r>
            <a:endParaRPr lang="ko-KR" altLang="en-US" dirty="0">
              <a:cs typeface="times" panose="02020603050405020304" pitchFamily="18" charset="0"/>
            </a:endParaRPr>
          </a:p>
        </p:txBody>
      </p:sp>
      <p:sp>
        <p:nvSpPr>
          <p:cNvPr id="4" name="직사각형 3"/>
          <p:cNvSpPr/>
          <p:nvPr/>
        </p:nvSpPr>
        <p:spPr>
          <a:xfrm>
            <a:off x="107504" y="838453"/>
            <a:ext cx="3816424" cy="369332"/>
          </a:xfrm>
          <a:prstGeom prst="rect">
            <a:avLst/>
          </a:prstGeom>
        </p:spPr>
        <p:txBody>
          <a:bodyPr wrap="square">
            <a:spAutoFit/>
          </a:bodyPr>
          <a:lstStyle/>
          <a:p>
            <a:r>
              <a:rPr lang="en-US" altLang="ko-KR" b="1" dirty="0">
                <a:latin typeface="Arial Narrow" panose="020B0606020202030204" pitchFamily="34" charset="0"/>
                <a:ea typeface="Times"/>
              </a:rPr>
              <a:t>-</a:t>
            </a:r>
            <a:r>
              <a:rPr lang="en-US" altLang="ko-KR" b="1" dirty="0" smtClean="0">
                <a:latin typeface="Arial Narrow" panose="020B0606020202030204" pitchFamily="34" charset="0"/>
                <a:ea typeface="Times"/>
              </a:rPr>
              <a:t> Ethyne: emitted mostly from mobile</a:t>
            </a:r>
          </a:p>
        </p:txBody>
      </p:sp>
      <p:sp>
        <p:nvSpPr>
          <p:cNvPr id="26" name="직사각형 25"/>
          <p:cNvSpPr/>
          <p:nvPr/>
        </p:nvSpPr>
        <p:spPr>
          <a:xfrm>
            <a:off x="4572000" y="827420"/>
            <a:ext cx="1983235" cy="369332"/>
          </a:xfrm>
          <a:prstGeom prst="rect">
            <a:avLst/>
          </a:prstGeom>
        </p:spPr>
        <p:txBody>
          <a:bodyPr wrap="none">
            <a:spAutoFit/>
          </a:bodyPr>
          <a:lstStyle/>
          <a:p>
            <a:r>
              <a:rPr lang="en-US" altLang="ko-KR" b="1" i="1" dirty="0" smtClean="0">
                <a:latin typeface="Arial Narrow" panose="020B0606020202030204" pitchFamily="34" charset="0"/>
                <a:ea typeface="Times"/>
              </a:rPr>
              <a:t>- non-Denver region</a:t>
            </a:r>
            <a:endParaRPr lang="ko-KR"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68760"/>
            <a:ext cx="4392488" cy="25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037051"/>
            <a:ext cx="4392488" cy="255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1559" y="4325569"/>
            <a:ext cx="630712" cy="41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직사각형 16"/>
          <p:cNvSpPr/>
          <p:nvPr/>
        </p:nvSpPr>
        <p:spPr>
          <a:xfrm>
            <a:off x="4716016" y="4050938"/>
            <a:ext cx="4248471" cy="2585323"/>
          </a:xfrm>
          <a:prstGeom prst="rect">
            <a:avLst/>
          </a:prstGeom>
          <a:solidFill>
            <a:srgbClr val="FFFF00"/>
          </a:solidFill>
        </p:spPr>
        <p:txBody>
          <a:bodyPr wrap="square">
            <a:spAutoFit/>
          </a:bodyPr>
          <a:lstStyle/>
          <a:p>
            <a:pPr marL="285750" indent="-285750">
              <a:buFont typeface="Wingdings" panose="05000000000000000000" pitchFamily="2" charset="2"/>
              <a:buChar char="ü"/>
            </a:pPr>
            <a:r>
              <a:rPr lang="en-US" altLang="ko-KR" b="1" i="1" dirty="0" smtClean="0">
                <a:latin typeface="Arial Narrow" panose="020B0606020202030204" pitchFamily="34" charset="0"/>
                <a:ea typeface="Times"/>
              </a:rPr>
              <a:t>Ethyne is more strongly underestimated in non-Denver region. </a:t>
            </a:r>
          </a:p>
          <a:p>
            <a:pPr marL="285750" indent="-285750">
              <a:buFont typeface="Wingdings" panose="05000000000000000000" pitchFamily="2" charset="2"/>
              <a:buChar char="ü"/>
            </a:pPr>
            <a:endParaRPr lang="en-US" altLang="ko-KR" b="1" i="1" dirty="0" smtClean="0">
              <a:latin typeface="Arial Narrow" panose="020B0606020202030204" pitchFamily="34" charset="0"/>
              <a:ea typeface="Times"/>
            </a:endParaRPr>
          </a:p>
          <a:p>
            <a:pPr marL="285750" indent="-285750">
              <a:buFont typeface="Wingdings" panose="05000000000000000000" pitchFamily="2" charset="2"/>
              <a:buChar char="ü"/>
            </a:pPr>
            <a:r>
              <a:rPr lang="en-US" altLang="ko-KR" b="1" i="1" dirty="0" smtClean="0">
                <a:latin typeface="Arial Narrow" panose="020B0606020202030204" pitchFamily="34" charset="0"/>
                <a:ea typeface="Times"/>
              </a:rPr>
              <a:t>Tracer to tracer ratios in model are also underestimated.</a:t>
            </a:r>
          </a:p>
          <a:p>
            <a:pPr marL="285750" indent="-285750">
              <a:buFont typeface="Wingdings" panose="05000000000000000000" pitchFamily="2" charset="2"/>
              <a:buChar char="ü"/>
            </a:pPr>
            <a:endParaRPr lang="en-US" altLang="ko-KR" b="1" i="1" dirty="0" smtClean="0">
              <a:latin typeface="Arial Narrow" panose="020B0606020202030204" pitchFamily="34" charset="0"/>
              <a:ea typeface="Times"/>
            </a:endParaRPr>
          </a:p>
          <a:p>
            <a:r>
              <a:rPr lang="en-US" altLang="ko-KR" b="1" i="1" dirty="0" smtClean="0">
                <a:latin typeface="Arial Narrow" panose="020B0606020202030204" pitchFamily="34" charset="0"/>
                <a:ea typeface="Times"/>
              </a:rPr>
              <a:t>→ Suggestion: </a:t>
            </a:r>
            <a:r>
              <a:rPr lang="en-US" altLang="ko-KR" b="1" i="1" dirty="0">
                <a:latin typeface="Arial Narrow" panose="020B0606020202030204" pitchFamily="34" charset="0"/>
                <a:ea typeface="Times"/>
              </a:rPr>
              <a:t>Increase all </a:t>
            </a:r>
            <a:r>
              <a:rPr lang="en-US" altLang="ko-KR" b="1" i="1" dirty="0" smtClean="0">
                <a:latin typeface="Arial Narrow" panose="020B0606020202030204" pitchFamily="34" charset="0"/>
                <a:ea typeface="Times"/>
              </a:rPr>
              <a:t>mobile</a:t>
            </a:r>
            <a:br>
              <a:rPr lang="en-US" altLang="ko-KR" b="1" i="1" dirty="0" smtClean="0">
                <a:latin typeface="Arial Narrow" panose="020B0606020202030204" pitchFamily="34" charset="0"/>
                <a:ea typeface="Times"/>
              </a:rPr>
            </a:br>
            <a:r>
              <a:rPr lang="en-US" altLang="ko-KR" b="1" i="1" dirty="0" smtClean="0">
                <a:latin typeface="Arial Narrow" panose="020B0606020202030204" pitchFamily="34" charset="0"/>
                <a:ea typeface="Times"/>
              </a:rPr>
              <a:t>      </a:t>
            </a:r>
            <a:r>
              <a:rPr lang="en-US" altLang="ko-KR" b="1" i="1" dirty="0">
                <a:latin typeface="Arial Narrow" panose="020B0606020202030204" pitchFamily="34" charset="0"/>
                <a:ea typeface="Times"/>
              </a:rPr>
              <a:t>emissions for non-Denver and </a:t>
            </a:r>
            <a:r>
              <a:rPr lang="en-US" altLang="ko-KR" b="1" i="1" dirty="0" smtClean="0">
                <a:latin typeface="Arial Narrow" panose="020B0606020202030204" pitchFamily="34" charset="0"/>
                <a:ea typeface="Times"/>
              </a:rPr>
              <a:t> O&amp;G</a:t>
            </a:r>
            <a:br>
              <a:rPr lang="en-US" altLang="ko-KR" b="1" i="1" dirty="0" smtClean="0">
                <a:latin typeface="Arial Narrow" panose="020B0606020202030204" pitchFamily="34" charset="0"/>
                <a:ea typeface="Times"/>
              </a:rPr>
            </a:br>
            <a:r>
              <a:rPr lang="en-US" altLang="ko-KR" b="1" i="1" dirty="0" smtClean="0">
                <a:latin typeface="Arial Narrow" panose="020B0606020202030204" pitchFamily="34" charset="0"/>
                <a:ea typeface="Times"/>
              </a:rPr>
              <a:t>      </a:t>
            </a:r>
            <a:r>
              <a:rPr lang="en-US" altLang="ko-KR" b="1" i="1" dirty="0">
                <a:latin typeface="Arial Narrow" panose="020B0606020202030204" pitchFamily="34" charset="0"/>
                <a:ea typeface="Times"/>
              </a:rPr>
              <a:t>regions by factor </a:t>
            </a:r>
            <a:r>
              <a:rPr lang="en-US" altLang="ko-KR" b="1" i="1" dirty="0" smtClean="0">
                <a:latin typeface="Arial Narrow" panose="020B0606020202030204" pitchFamily="34" charset="0"/>
                <a:ea typeface="Times"/>
              </a:rPr>
              <a:t>of 2</a:t>
            </a:r>
            <a:endParaRPr lang="en-US" altLang="ko-KR" b="1" i="1" dirty="0">
              <a:latin typeface="Arial Narrow" panose="020B0606020202030204" pitchFamily="34" charset="0"/>
              <a:ea typeface="Times"/>
            </a:endParaRP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1268760"/>
            <a:ext cx="4429024" cy="220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3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기류">
  <a:themeElements>
    <a:clrScheme name="기류">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기류">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기류">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1305</TotalTime>
  <Words>1327</Words>
  <Application>Microsoft Office PowerPoint</Application>
  <PresentationFormat>화면 슬라이드 쇼(4:3)</PresentationFormat>
  <Paragraphs>342</Paragraphs>
  <Slides>20</Slides>
  <Notes>10</Notes>
  <HiddenSlides>0</HiddenSlides>
  <MMClips>0</MMClips>
  <ScaleCrop>false</ScaleCrop>
  <HeadingPairs>
    <vt:vector size="4" baseType="variant">
      <vt:variant>
        <vt:lpstr>테마</vt:lpstr>
      </vt:variant>
      <vt:variant>
        <vt:i4>1</vt:i4>
      </vt:variant>
      <vt:variant>
        <vt:lpstr>슬라이드 제목</vt:lpstr>
      </vt:variant>
      <vt:variant>
        <vt:i4>20</vt:i4>
      </vt:variant>
    </vt:vector>
  </HeadingPairs>
  <TitlesOfParts>
    <vt:vector size="21" baseType="lpstr">
      <vt:lpstr>기류</vt:lpstr>
      <vt:lpstr>PowerPoint 프레젠테이션</vt:lpstr>
      <vt:lpstr>Objectives</vt:lpstr>
      <vt:lpstr>Modeling setup</vt:lpstr>
      <vt:lpstr>“a priori” Emission over Colorado</vt:lpstr>
      <vt:lpstr>Emissions in Front Range</vt:lpstr>
      <vt:lpstr>Model evaluation methods</vt:lpstr>
      <vt:lpstr>Model evaluation : Wind</vt:lpstr>
      <vt:lpstr>Mobile emissions evaluations</vt:lpstr>
      <vt:lpstr>Mobile emissions evaluations</vt:lpstr>
      <vt:lpstr>Preliminary adjustment factors</vt:lpstr>
      <vt:lpstr>Oil and Gas emissions evaluations</vt:lpstr>
      <vt:lpstr>Preliminary adjustment factors</vt:lpstr>
      <vt:lpstr>Results from this work</vt:lpstr>
      <vt:lpstr>Next steps</vt:lpstr>
      <vt:lpstr>PowerPoint 프레젠테이션</vt:lpstr>
      <vt:lpstr>Mapping method</vt:lpstr>
      <vt:lpstr>Mobile emissions evaluations (CO)</vt:lpstr>
      <vt:lpstr>Mobile emissions evaluations (Benzene)</vt:lpstr>
      <vt:lpstr>Mobile emissions evaluations (Toluene)</vt:lpstr>
      <vt:lpstr>O&amp;G emissions evaluations</vt:lpstr>
    </vt:vector>
  </TitlesOfParts>
  <Company>R&amp;D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uncertainties in current emission over North Front Range.</dc:title>
  <dc:creator>Microsoft Corporation</dc:creator>
  <cp:lastModifiedBy>k</cp:lastModifiedBy>
  <cp:revision>162</cp:revision>
  <dcterms:created xsi:type="dcterms:W3CDTF">2006-10-05T04:04:58Z</dcterms:created>
  <dcterms:modified xsi:type="dcterms:W3CDTF">2017-05-02T05:04:38Z</dcterms:modified>
</cp:coreProperties>
</file>