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6"/>
  </p:notesMasterIdLst>
  <p:sldIdLst>
    <p:sldId id="256" r:id="rId2"/>
    <p:sldId id="337" r:id="rId3"/>
    <p:sldId id="338" r:id="rId4"/>
    <p:sldId id="371" r:id="rId5"/>
    <p:sldId id="262" r:id="rId6"/>
    <p:sldId id="298" r:id="rId7"/>
    <p:sldId id="316" r:id="rId8"/>
    <p:sldId id="381" r:id="rId9"/>
    <p:sldId id="308" r:id="rId10"/>
    <p:sldId id="380" r:id="rId11"/>
    <p:sldId id="315" r:id="rId12"/>
    <p:sldId id="283" r:id="rId13"/>
    <p:sldId id="361" r:id="rId14"/>
    <p:sldId id="303" r:id="rId15"/>
    <p:sldId id="304" r:id="rId16"/>
    <p:sldId id="353" r:id="rId17"/>
    <p:sldId id="354" r:id="rId18"/>
    <p:sldId id="307" r:id="rId19"/>
    <p:sldId id="370" r:id="rId20"/>
    <p:sldId id="305" r:id="rId21"/>
    <p:sldId id="362" r:id="rId22"/>
    <p:sldId id="306" r:id="rId23"/>
    <p:sldId id="286" r:id="rId24"/>
    <p:sldId id="355" r:id="rId25"/>
    <p:sldId id="314" r:id="rId26"/>
    <p:sldId id="377" r:id="rId27"/>
    <p:sldId id="300" r:id="rId28"/>
    <p:sldId id="375" r:id="rId29"/>
    <p:sldId id="378" r:id="rId30"/>
    <p:sldId id="372" r:id="rId31"/>
    <p:sldId id="373" r:id="rId32"/>
    <p:sldId id="382" r:id="rId33"/>
    <p:sldId id="383" r:id="rId34"/>
    <p:sldId id="384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9" autoAdjust="0"/>
    <p:restoredTop sz="50000" autoAdjust="0"/>
  </p:normalViewPr>
  <p:slideViewPr>
    <p:cSldViewPr>
      <p:cViewPr varScale="1">
        <p:scale>
          <a:sx n="76" d="100"/>
          <a:sy n="76" d="100"/>
        </p:scale>
        <p:origin x="54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5F585-FDE0-47BB-8AD5-295AEC492FAE}" type="datetimeFigureOut">
              <a:rPr lang="en-US" smtClean="0"/>
              <a:t>5/3/17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EFCB5-B53E-4645-9D07-09AC787C3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7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2343150"/>
            <a:ext cx="6172200" cy="142077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3752492"/>
            <a:ext cx="6172200" cy="10287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50371" y="832948"/>
            <a:ext cx="1714500" cy="381000"/>
          </a:xfrm>
        </p:spPr>
        <p:txBody>
          <a:bodyPr/>
          <a:lstStyle/>
          <a:p>
            <a:fld id="{73723AC1-784B-4A55-9B61-3F6E306864BF}" type="datetimeFigureOut">
              <a:rPr lang="en-US" smtClean="0"/>
              <a:t>5/3/17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469" y="3088246"/>
            <a:ext cx="27432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>
            <a:spLocks/>
          </p:cNvSpPr>
          <p:nvPr/>
        </p:nvSpPr>
        <p:spPr bwMode="auto">
          <a:xfrm>
            <a:off x="685800" y="2571750"/>
            <a:ext cx="1097280" cy="109728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3650064"/>
            <a:ext cx="519168" cy="52120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4125474"/>
            <a:ext cx="218552" cy="2156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4341114"/>
            <a:ext cx="240792" cy="237744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3371850"/>
            <a:ext cx="304800" cy="301752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3696527"/>
            <a:ext cx="503256" cy="388143"/>
          </a:xfrm>
          <a:prstGeom prst="rect">
            <a:avLst/>
          </a:prstGeom>
        </p:spPr>
        <p:txBody>
          <a:bodyPr/>
          <a:lstStyle/>
          <a:p>
            <a:fld id="{BF20E0F8-2D25-4841-96CE-9333345B9924}" type="slidenum">
              <a:rPr lang="en-US" smtClean="0"/>
              <a:t>‹#›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2569464"/>
            <a:ext cx="840469" cy="109728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16764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3AC1-784B-4A55-9B61-3F6E306864BF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29016" y="4300538"/>
            <a:ext cx="609600" cy="390906"/>
          </a:xfrm>
          <a:prstGeom prst="rect">
            <a:avLst/>
          </a:prstGeom>
        </p:spPr>
        <p:txBody>
          <a:bodyPr/>
          <a:lstStyle/>
          <a:p>
            <a:fld id="{BF20E0F8-2D25-4841-96CE-9333345B9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7467600" cy="365531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3723AC1-784B-4A55-9B61-3F6E306864BF}" type="datetimeFigureOut">
              <a:rPr lang="en-US" smtClean="0"/>
              <a:t>5/3/17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3AC1-784B-4A55-9B61-3F6E306864BF}" type="datetimeFigureOut">
              <a:rPr lang="en-US" smtClean="0"/>
              <a:t>5/3/17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29016" y="4300538"/>
            <a:ext cx="609600" cy="390906"/>
          </a:xfrm>
          <a:prstGeom prst="rect">
            <a:avLst/>
          </a:prstGeom>
        </p:spPr>
        <p:txBody>
          <a:bodyPr/>
          <a:lstStyle/>
          <a:p>
            <a:fld id="{BF20E0F8-2D25-4841-96CE-9333345B99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7543800" cy="85725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3AC1-784B-4A55-9B61-3F6E306864BF}" type="datetimeFigureOut">
              <a:rPr lang="en-US" smtClean="0"/>
              <a:t>5/3/17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29016" y="4300538"/>
            <a:ext cx="609600" cy="390906"/>
          </a:xfrm>
          <a:prstGeom prst="rect">
            <a:avLst/>
          </a:prstGeom>
        </p:spPr>
        <p:txBody>
          <a:bodyPr/>
          <a:lstStyle/>
          <a:p>
            <a:fld id="{BF20E0F8-2D25-4841-96CE-9333345B992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3723AC1-784B-4A55-9B61-3F6E306864BF}" type="datetimeFigureOut">
              <a:rPr lang="en-US" smtClean="0"/>
              <a:t>5/3/17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129016" y="4300538"/>
            <a:ext cx="609600" cy="390906"/>
          </a:xfrm>
          <a:prstGeom prst="rect">
            <a:avLst/>
          </a:prstGeom>
        </p:spPr>
        <p:txBody>
          <a:bodyPr rtlCol="0"/>
          <a:lstStyle/>
          <a:p>
            <a:fld id="{BF20E0F8-2D25-4841-96CE-9333345B99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3AC1-784B-4A55-9B61-3F6E306864BF}" type="datetimeFigureOut">
              <a:rPr lang="en-US" smtClean="0"/>
              <a:t>5/3/17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29016" y="4300538"/>
            <a:ext cx="609600" cy="390906"/>
          </a:xfrm>
          <a:prstGeom prst="rect">
            <a:avLst/>
          </a:prstGeom>
        </p:spPr>
        <p:txBody>
          <a:bodyPr/>
          <a:lstStyle/>
          <a:p>
            <a:fld id="{BF20E0F8-2D25-4841-96CE-9333345B9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160520" y="2343150"/>
            <a:ext cx="473202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05740"/>
            <a:ext cx="1527048" cy="373761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05740"/>
            <a:ext cx="5638800" cy="4745736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3723AC1-784B-4A55-9B61-3F6E306864BF}" type="datetimeFigureOut">
              <a:rPr lang="en-US" smtClean="0"/>
              <a:t>5/3/17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129016" y="4300538"/>
            <a:ext cx="609600" cy="390906"/>
          </a:xfrm>
          <a:prstGeom prst="rect">
            <a:avLst/>
          </a:prstGeom>
        </p:spPr>
        <p:txBody>
          <a:bodyPr rtlCol="0"/>
          <a:lstStyle/>
          <a:p>
            <a:fld id="{BF20E0F8-2D25-4841-96CE-9333345B9924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138803" y="2343150"/>
            <a:ext cx="473202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51435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198596"/>
            <a:ext cx="1524000" cy="3717036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3723AC1-784B-4A55-9B61-3F6E306864BF}" type="datetimeFigureOut">
              <a:rPr lang="en-US" smtClean="0"/>
              <a:t>5/3/17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129016" y="4300538"/>
            <a:ext cx="609600" cy="390906"/>
          </a:xfrm>
          <a:prstGeom prst="rect">
            <a:avLst/>
          </a:prstGeom>
        </p:spPr>
        <p:txBody>
          <a:bodyPr rtlCol="0"/>
          <a:lstStyle/>
          <a:p>
            <a:fld id="{BF20E0F8-2D25-4841-96CE-9333345B9924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3AC1-784B-4A55-9B61-3F6E306864BF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29016" y="4300538"/>
            <a:ext cx="609600" cy="390906"/>
          </a:xfrm>
          <a:prstGeom prst="rect">
            <a:avLst/>
          </a:prstGeom>
        </p:spPr>
        <p:txBody>
          <a:bodyPr/>
          <a:lstStyle/>
          <a:p>
            <a:fld id="{BF20E0F8-2D25-4841-96CE-9333345B9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467600" cy="365531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840980" y="763382"/>
            <a:ext cx="150876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3723AC1-784B-4A55-9B61-3F6E306864BF}" type="datetimeFigureOut">
              <a:rPr lang="en-US" smtClean="0"/>
              <a:t>5/3/17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7390236" y="2757210"/>
            <a:ext cx="24003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0" y="4629150"/>
            <a:ext cx="385216" cy="5029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gif"/><Relationship Id="rId7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0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Ozone </a:t>
            </a:r>
            <a:r>
              <a:rPr lang="en-US" sz="2000" b="1" dirty="0">
                <a:solidFill>
                  <a:schemeClr val="tx2"/>
                </a:solidFill>
              </a:rPr>
              <a:t>and Volatile Organic Compound Distributions in Rocky Mountain National Park during FRAPPÉ: Key Insight into Factors Affecting Park Air Quality</a:t>
            </a:r>
          </a:p>
          <a:p>
            <a:endParaRPr lang="en-US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44220" y="1815262"/>
            <a:ext cx="5715001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ARD: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Tony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Prenni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Jim 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Cheatham,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Bret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Schictel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John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Vimont</a:t>
            </a:r>
            <a:endParaRPr lang="en-US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CSU/CIRA: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Yong Zhou, 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Katie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Benedict, Ashley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Evanoski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-Cole, 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Fischer, 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Derek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Day, Sara Callahan, Amy 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Sullivan, Jeff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Collett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NCAR: 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Apel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Becky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Hornbrook</a:t>
            </a:r>
            <a:endParaRPr lang="en-US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UCI: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Stacey Hughes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SUNY-ESF: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Huiting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Mao, Ying Zhou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66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Resource Specialists, Inc</a:t>
            </a:r>
            <a:r>
              <a:rPr lang="en-US" sz="2000" b="1" dirty="0" smtClean="0">
                <a:solidFill>
                  <a:srgbClr val="66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5908" y="1047750"/>
            <a:ext cx="29915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Barkley C.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Sive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 Resources Division</a:t>
            </a:r>
          </a:p>
        </p:txBody>
      </p:sp>
    </p:spTree>
    <p:extLst>
      <p:ext uri="{BB962C8B-B14F-4D97-AF65-F5344CB8AC3E}">
        <p14:creationId xmlns:p14="http://schemas.microsoft.com/office/powerpoint/2010/main" val="111442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C:\Users\bsive\Desktop\FRAPPE_AGU_all_files\Graph9_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" t="2514" r="2815" b="1"/>
          <a:stretch/>
        </p:blipFill>
        <p:spPr bwMode="auto">
          <a:xfrm>
            <a:off x="102741" y="585624"/>
            <a:ext cx="8630271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16054"/>
            <a:ext cx="9144000" cy="459062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8861" tIns="44431" rIns="88861" bIns="44431">
            <a:spAutoFit/>
          </a:bodyPr>
          <a:lstStyle>
            <a:lvl1pPr defTabSz="4265613" eaLnBrk="0" hangingPunct="0">
              <a:spcBef>
                <a:spcPct val="20000"/>
              </a:spcBef>
              <a:buChar char="•"/>
              <a:defRPr sz="13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265613" eaLnBrk="0" hangingPunct="0">
              <a:spcBef>
                <a:spcPct val="20000"/>
              </a:spcBef>
              <a:buChar char="–"/>
              <a:defRPr sz="1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265613" eaLnBrk="0" hangingPunct="0">
              <a:spcBef>
                <a:spcPct val="20000"/>
              </a:spcBef>
              <a:buChar char="•"/>
              <a:defRPr sz="10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265613" eaLnBrk="0" hangingPunct="0">
              <a:spcBef>
                <a:spcPct val="20000"/>
              </a:spcBef>
              <a:buChar char="–"/>
              <a:defRPr sz="8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265613" eaLnBrk="0" hangingPunct="0">
              <a:spcBef>
                <a:spcPct val="20000"/>
              </a:spcBef>
              <a:buChar char="»"/>
              <a:defRPr sz="8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tx2"/>
                </a:solidFill>
                <a:cs typeface="Arial" charset="0"/>
              </a:rPr>
              <a:t>Transect Samples</a:t>
            </a:r>
            <a:endParaRPr lang="en-US" altLang="en-US" sz="2400" b="1" dirty="0">
              <a:solidFill>
                <a:schemeClr val="tx2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41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sive\Downloads\Flight15_Map_2BuONO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9" t="14781" r="7852" b="16305"/>
          <a:stretch/>
        </p:blipFill>
        <p:spPr bwMode="auto">
          <a:xfrm>
            <a:off x="1981200" y="57792"/>
            <a:ext cx="5380033" cy="501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565204" y="2475355"/>
            <a:ext cx="879348" cy="2424422"/>
            <a:chOff x="873253" y="895350"/>
            <a:chExt cx="879348" cy="2424422"/>
          </a:xfrm>
        </p:grpSpPr>
        <p:pic>
          <p:nvPicPr>
            <p:cNvPr id="3" name="Picture 2" descr="C:\Users\bsive\Downloads\Flight15_Map_2BuONO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" t="55765" r="82107" b="2185"/>
            <a:stretch/>
          </p:blipFill>
          <p:spPr bwMode="auto">
            <a:xfrm>
              <a:off x="922964" y="1156960"/>
              <a:ext cx="813816" cy="2162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873253" y="895350"/>
              <a:ext cx="8793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2-BuONO</a:t>
              </a:r>
              <a:r>
                <a:rPr lang="en-US" sz="1100" b="1" baseline="-25000" dirty="0" smtClean="0"/>
                <a:t>2</a:t>
              </a:r>
              <a:endParaRPr lang="en-US" sz="1100" b="1" baseline="-250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588805" y="26328"/>
            <a:ext cx="855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 AM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86916" y="106973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 PM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96619"/>
            <a:ext cx="16081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RF15</a:t>
            </a:r>
          </a:p>
          <a:p>
            <a:r>
              <a:rPr lang="en-US" sz="1600" b="1" dirty="0" smtClean="0"/>
              <a:t>8/18/2014</a:t>
            </a:r>
            <a:endParaRPr lang="en-US" sz="1600" b="1" dirty="0"/>
          </a:p>
          <a:p>
            <a:r>
              <a:rPr lang="en-US" sz="1600" b="1" dirty="0" smtClean="0"/>
              <a:t>Upslope Event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32457"/>
          <a:stretch/>
        </p:blipFill>
        <p:spPr>
          <a:xfrm>
            <a:off x="6896100" y="339862"/>
            <a:ext cx="1600200" cy="810612"/>
          </a:xfrm>
          <a:prstGeom prst="rect">
            <a:avLst/>
          </a:prstGeom>
        </p:spPr>
      </p:pic>
      <p:pic>
        <p:nvPicPr>
          <p:cNvPr id="11" name="Picture 10" descr="10560560_10202696648836830_1568316776183996184_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683"/>
            <a:ext cx="1447800" cy="119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7150"/>
            <a:ext cx="914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Upslope &amp; Stratospheric Intrusion Events</a:t>
            </a:r>
            <a:endParaRPr lang="en-US" sz="28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C:\Users\bsive\Desktop\FRAPPE_AGU_all_files\AGU_desktop_20151212\Events_time_series_201704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" y="474709"/>
            <a:ext cx="8161021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53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7150"/>
            <a:ext cx="914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Upslope &amp; Stratospheric Intrusion Events</a:t>
            </a:r>
            <a:endParaRPr lang="en-US" sz="28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C:\Users\bsive\Desktop\FRAPPE_AGU_all_files\AGU_desktop_20151212\Events_time_series_201704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" y="474709"/>
            <a:ext cx="8161021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71800" y="590550"/>
            <a:ext cx="457200" cy="4038600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00800" y="602323"/>
            <a:ext cx="304800" cy="4038600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57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bsive\Desktop\Graph0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75" y="376822"/>
            <a:ext cx="8079090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94320"/>
            <a:ext cx="914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Upslope Event on August 18-19, 2014</a:t>
            </a:r>
            <a:endParaRPr lang="en-US" sz="28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4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sive\Desktop\Graph0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09" y="373748"/>
            <a:ext cx="8079088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94320"/>
            <a:ext cx="914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Upslope Event on August 18-19, 2014</a:t>
            </a:r>
            <a:endParaRPr lang="en-US" sz="28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09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7150"/>
            <a:ext cx="9144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Photochemical Age using Alkyl Nitrates</a:t>
            </a:r>
            <a:endParaRPr lang="en-US" sz="28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bsive\Desktop\FRAPPE_AGU_all_files\AGU_desktop_20151212\Layout0_RONO2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328" y="694944"/>
            <a:ext cx="6176544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18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sive\Desktop\FRAPPE_AGU_all_files\AGU_desktop_20151212\Layout0_upslope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328" y="694944"/>
            <a:ext cx="6176544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7150"/>
            <a:ext cx="9144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Photochemical Age using Alkyl Nitrates</a:t>
            </a:r>
            <a:endParaRPr lang="en-US" sz="28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25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2046"/>
            <a:ext cx="914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Stratospheric Intrusion Event on August 23, 2014</a:t>
            </a:r>
            <a:endParaRPr lang="en-US" sz="28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C:\Users\bsive\Desktop\FRAPPE_AGU_all_files\Vapor_Pres_O3_FRAPPE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1520"/>
            <a:ext cx="792480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56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2046"/>
            <a:ext cx="914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Stratospheric Intrusion Event on August 23, 2014</a:t>
            </a:r>
            <a:endParaRPr lang="en-US" sz="28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C:\Users\bsive\Desktop\FRAPPE_AGU_all_files\Vapor_Pres_O3_FRAPPE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1520"/>
            <a:ext cx="792480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10400" y="677024"/>
            <a:ext cx="320040" cy="3977640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2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8697" y="895350"/>
            <a:ext cx="4067103" cy="4094469"/>
            <a:chOff x="244499" y="2306331"/>
            <a:chExt cx="4067103" cy="4094469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99" y="2479061"/>
              <a:ext cx="3429000" cy="3921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5-Point Star 3"/>
            <p:cNvSpPr/>
            <p:nvPr/>
          </p:nvSpPr>
          <p:spPr>
            <a:xfrm>
              <a:off x="2149499" y="3850661"/>
              <a:ext cx="239700" cy="2286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5-Point Star 4"/>
            <p:cNvSpPr/>
            <p:nvPr/>
          </p:nvSpPr>
          <p:spPr>
            <a:xfrm>
              <a:off x="2911499" y="4536461"/>
              <a:ext cx="228600" cy="2286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00400" y="4595040"/>
              <a:ext cx="1111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latin typeface="Frutiger LT Std 55 Roman"/>
                </a:rPr>
                <a:t>Longs Peak Site</a:t>
              </a:r>
            </a:p>
            <a:p>
              <a:pPr algn="ctr"/>
              <a:r>
                <a:rPr lang="en-US" sz="1000" dirty="0" smtClean="0">
                  <a:latin typeface="Frutiger LT Std 55 Roman"/>
                </a:rPr>
                <a:t>9,000 ft.</a:t>
              </a:r>
              <a:endParaRPr lang="en-US" sz="1000" dirty="0">
                <a:latin typeface="Frutiger LT Std 55 Roman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76476" y="4079261"/>
              <a:ext cx="80182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Frutiger LT Std 55 Roman"/>
                </a:rPr>
                <a:t>Estes Park</a:t>
              </a:r>
              <a:endParaRPr lang="en-US" sz="1000" dirty="0">
                <a:latin typeface="Frutiger LT Std 55 Roman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76400" y="3352800"/>
              <a:ext cx="1425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Frutiger LT Std 55 Roman"/>
                </a:rPr>
                <a:t>Trail Ridge Road Site</a:t>
              </a:r>
            </a:p>
            <a:p>
              <a:pPr algn="ctr"/>
              <a:r>
                <a:rPr lang="en-US" sz="1000" dirty="0" smtClean="0">
                  <a:latin typeface="Frutiger LT Std 55 Roman"/>
                </a:rPr>
                <a:t>11,600 ft.</a:t>
              </a:r>
              <a:endParaRPr lang="en-US" sz="1000" dirty="0">
                <a:latin typeface="Frutiger LT Std 55 Roman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5596" y="2306331"/>
              <a:ext cx="28184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Frutiger LT Std 55 Roman"/>
                </a:rPr>
                <a:t>Rocky Mountain National Park</a:t>
              </a:r>
              <a:endParaRPr lang="en-US" sz="1400" b="1" dirty="0">
                <a:latin typeface="Frutiger LT Std 55 Roman"/>
              </a:endParaRPr>
            </a:p>
          </p:txBody>
        </p:sp>
      </p:grpSp>
      <p:pic>
        <p:nvPicPr>
          <p:cNvPr id="10" name="Picture 9" descr="IMG_2800 (1)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7"/>
          <a:stretch/>
        </p:blipFill>
        <p:spPr>
          <a:xfrm rot="5400000">
            <a:off x="5314279" y="1692311"/>
            <a:ext cx="3788481" cy="31089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6200" y="57150"/>
            <a:ext cx="868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ROMO is a Class I area and suffers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from multiple air quality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problems including elevated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ozone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harmful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levels of nitrogen deposition. </a:t>
            </a:r>
          </a:p>
        </p:txBody>
      </p:sp>
      <p:pic>
        <p:nvPicPr>
          <p:cNvPr id="13" name="Picture 2" descr="N:\ARD\Works in Progress\Cheatham, Jim\ROMO AirQuality working\NDRP\Ag subcommittee\Article and fact sheet\logos\Big_Horn_Ram_Rocky_Mountain_National_Park_Colorad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36" y="754442"/>
            <a:ext cx="280416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18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sive\Desktop\Graph0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5" y="322920"/>
            <a:ext cx="8079089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-19050"/>
            <a:ext cx="914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Stratospheric Intrusion Event on August 23, 2014</a:t>
            </a:r>
            <a:endParaRPr lang="en-US" sz="28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09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sive\Desktop\Graph0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5" y="322920"/>
            <a:ext cx="8079089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-19050"/>
            <a:ext cx="914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Stratospheric Intrusion Event on August 23, 2014</a:t>
            </a:r>
            <a:endParaRPr lang="en-US" sz="28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479601"/>
            <a:ext cx="381000" cy="4067847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7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sive\Desktop\Graph0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" y="322920"/>
            <a:ext cx="8079089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19050"/>
            <a:ext cx="914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Stratospheric Intrusion Event on August 23, 2014</a:t>
            </a:r>
            <a:endParaRPr lang="en-US" sz="28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8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7150"/>
            <a:ext cx="9144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Photochemical Age using Alkyl Nitrates</a:t>
            </a:r>
            <a:endParaRPr lang="en-US" sz="28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 descr="C:\Users\bsive\Desktop\FRAPPE_AGU_all_files\AGU_desktop_20151212\Layout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582" y="787269"/>
            <a:ext cx="6004836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bsive\Desktop\FRAPPE_AGU_all_files\AGU_desktop_20151212\Layout0_upslope_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28" y="697230"/>
            <a:ext cx="6176544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06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7150"/>
            <a:ext cx="9144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Photochemical Age using Alkyl Nitrates</a:t>
            </a:r>
            <a:endParaRPr lang="en-US" sz="28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C:\Users\bsive\Desktop\FRAPPE_AGU_all_files\AGU_desktop_20151212\Layout0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22" y="767969"/>
            <a:ext cx="5964356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bsive\Desktop\FRAPPE_AGU_all_files\AGU_desktop_20151212\Layout0_strat_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28" y="694944"/>
            <a:ext cx="6176544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15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sive\Desktop\FRAPPE_AGU_all_files\P(O3)_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2"/>
          <a:stretch/>
        </p:blipFill>
        <p:spPr bwMode="auto">
          <a:xfrm>
            <a:off x="1142026" y="651510"/>
            <a:ext cx="6861625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9440"/>
            <a:ext cx="9144000" cy="789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Upslope and Stratospheric Intrusion Events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 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 with BOXMOX</a:t>
            </a: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306382"/>
            <a:ext cx="914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ozone production rates ~25 ppb/h during upslope</a:t>
            </a:r>
            <a:endParaRPr lang="en-US" sz="20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4653395"/>
            <a:ext cx="914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~15 </a:t>
            </a:r>
            <a:r>
              <a:rPr lang="en-US" sz="2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ppbv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excess ozone at ROMO</a:t>
            </a:r>
            <a:endParaRPr lang="en-US" sz="20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45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:\ARD\Programs\Planning - A.Stacy\Internal (Park Planning)\Park_Units\ROMO\images\2004_Trail Ridge_ROMO_006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9184"/>
            <a:ext cx="7315200" cy="44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24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106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ROMO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a Class I area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afforded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highest level of air quality protection under the law.  Parks should be the cleanest areas in the U.S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(CAA and NPS Organic Act).</a:t>
            </a:r>
          </a:p>
          <a:p>
            <a:pPr marL="228600" indent="-228600"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Trail Ridge Road and Longs Peak sites tracked well; highest O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levels at high elevation.</a:t>
            </a:r>
          </a:p>
          <a:p>
            <a:pPr marL="228600" indent="-228600"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Mixed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signature of urban and oil and gas emissions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observed at Longs Peak site.</a:t>
            </a:r>
          </a:p>
          <a:p>
            <a:pPr marL="228600" indent="-228600"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NMHC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distributions similar to summertime measurements in SW PA; mixed urban and oil and gas operations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Elevated ozone and VOCs during upslope events, transport from the E and SE.</a:t>
            </a:r>
          </a:p>
          <a:p>
            <a:pPr marL="228600" indent="-228600"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Highest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levels of alkanes associated with oil and gas operations based on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-pentane/n-pentane ratio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-butane/n-butane).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Net ozone production rates of ~25 ppb/h during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Aug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18-19 upslope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event.</a:t>
            </a:r>
          </a:p>
          <a:p>
            <a:pPr marL="228600" indent="-228600"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Upwards of ~15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ppbv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excess ozone at ROMO during this event.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52400" y="55288"/>
            <a:ext cx="2133600" cy="459062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8861" tIns="44431" rIns="88861" bIns="44431">
            <a:spAutoFit/>
          </a:bodyPr>
          <a:lstStyle>
            <a:lvl1pPr defTabSz="4265613" eaLnBrk="0" hangingPunct="0">
              <a:spcBef>
                <a:spcPct val="20000"/>
              </a:spcBef>
              <a:buChar char="•"/>
              <a:defRPr sz="13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265613" eaLnBrk="0" hangingPunct="0">
              <a:spcBef>
                <a:spcPct val="20000"/>
              </a:spcBef>
              <a:buChar char="–"/>
              <a:defRPr sz="1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265613" eaLnBrk="0" hangingPunct="0">
              <a:spcBef>
                <a:spcPct val="20000"/>
              </a:spcBef>
              <a:buChar char="•"/>
              <a:defRPr sz="10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265613" eaLnBrk="0" hangingPunct="0">
              <a:spcBef>
                <a:spcPct val="20000"/>
              </a:spcBef>
              <a:buChar char="–"/>
              <a:defRPr sz="8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265613" eaLnBrk="0" hangingPunct="0">
              <a:spcBef>
                <a:spcPct val="20000"/>
              </a:spcBef>
              <a:buChar char="»"/>
              <a:defRPr sz="8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tx2"/>
                </a:solidFill>
                <a:cs typeface="Arial" charset="0"/>
              </a:rPr>
              <a:t>Summary</a:t>
            </a:r>
            <a:endParaRPr lang="en-US" altLang="en-US" sz="2400" b="1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3889462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Is there a measureable impact from O&amp;G production operations?  </a:t>
            </a:r>
            <a:endParaRPr lang="en-US" dirty="0">
              <a:solidFill>
                <a:srgbClr val="C00000"/>
              </a:solidFill>
            </a:endParaRPr>
          </a:p>
          <a:p>
            <a:pPr lvl="1" indent="1588"/>
            <a:r>
              <a:rPr lang="en-US" dirty="0" smtClean="0"/>
              <a:t>Because O&amp;G emissions are often coupled with urban emissions, this results in a significant ozone production potential for ROMO during upslope events (~20-35%).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01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10100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915" y="50764"/>
            <a:ext cx="67206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68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2400" y="58526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85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917740"/>
            <a:ext cx="8534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Measurements during FRAPPÉ</a:t>
            </a:r>
            <a:endParaRPr lang="en-US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 GC</a:t>
            </a:r>
          </a:p>
          <a:p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PTR-MS</a:t>
            </a:r>
          </a:p>
          <a:p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PAN GC</a:t>
            </a:r>
          </a:p>
          <a:p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CO, NH</a:t>
            </a:r>
            <a:r>
              <a:rPr lang="en-US" sz="1600" b="1" baseline="-25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</a:t>
            </a:r>
            <a:r>
              <a:rPr lang="en-US" sz="1600" b="1" baseline="-25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1600" b="1" baseline="-25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600" b="1" baseline="-25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MARGA</a:t>
            </a:r>
            <a:endParaRPr 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Spatial sampling:</a:t>
            </a:r>
          </a:p>
          <a:p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VOCs with canisters</a:t>
            </a:r>
          </a:p>
          <a:p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URG 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annular denuder system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Portable O</a:t>
            </a:r>
            <a:r>
              <a:rPr lang="en-US" sz="1600" b="1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Trail Ridge Road</a:t>
            </a:r>
          </a:p>
          <a:p>
            <a:endParaRPr lang="en-US" sz="16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-19050"/>
            <a:ext cx="78486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Rocky Mountain National Park Measurements</a:t>
            </a:r>
          </a:p>
          <a:p>
            <a:pPr algn="ctr"/>
            <a:endParaRPr lang="en-US" sz="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Objective: 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Supplement continuous monitoring occurring at ROMO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during FRAPPÉ intensive period.</a:t>
            </a:r>
          </a:p>
          <a:p>
            <a:endParaRPr lang="en-US" sz="6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areas of NPS interest: Oil &amp; gas impacts, N deposition, O</a:t>
            </a:r>
            <a:r>
              <a:rPr lang="en-US" sz="1600" baseline="-25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endParaRPr lang="en-US" sz="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measurement programs:</a:t>
            </a:r>
          </a:p>
          <a:p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IMPROVE, </a:t>
            </a:r>
            <a:r>
              <a:rPr lang="en-US" sz="16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NADP, CASTNET (O</a:t>
            </a:r>
            <a:r>
              <a:rPr lang="en-US" sz="1600" baseline="-25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met, filter packs)</a:t>
            </a:r>
          </a:p>
          <a:p>
            <a:endParaRPr lang="en-US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82128" y="3867150"/>
            <a:ext cx="838200" cy="127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233789"/>
              </p:ext>
            </p:extLst>
          </p:nvPr>
        </p:nvGraphicFramePr>
        <p:xfrm>
          <a:off x="4191000" y="2266950"/>
          <a:ext cx="4575570" cy="2834640"/>
        </p:xfrm>
        <a:graphic>
          <a:graphicData uri="http://schemas.openxmlformats.org/drawingml/2006/table">
            <a:tbl>
              <a:tblPr/>
              <a:tblGrid>
                <a:gridCol w="1316712"/>
                <a:gridCol w="1034557"/>
                <a:gridCol w="888779"/>
                <a:gridCol w="1335522"/>
              </a:tblGrid>
              <a:tr h="1857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Alkanes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Alkenes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Alkynes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Alkyl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Nitrates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ethane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ethene</a:t>
                      </a:r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ethyne</a:t>
                      </a:r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MeONO2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propane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EtONO2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-butane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t-2-butene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Biogenics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i-PrONO2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n-butane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1-butene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isoprene</a:t>
                      </a:r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n-PrONO2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-pentane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i-butene</a:t>
                      </a:r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000" b="1" i="0" u="none" strike="noStrike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pinene</a:t>
                      </a:r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2-BuONO2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n-pentane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c-2-butene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000" b="1" i="0" u="none" strike="noStrike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pinene</a:t>
                      </a:r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3-PenONO2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cyclopentane</a:t>
                      </a:r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2-PenONO2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n-hexane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OVOCs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Aromatics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n-heptane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methanol</a:t>
                      </a:r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benzene</a:t>
                      </a:r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Halocarbons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n-octane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acetaldehyde</a:t>
                      </a:r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toluene</a:t>
                      </a:r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C2HCl3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</a:t>
                      </a:r>
                      <a:r>
                        <a:rPr lang="en-US" sz="1000" b="1" i="0" u="none" strike="noStrike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nonane</a:t>
                      </a:r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ethylbenzene</a:t>
                      </a:r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C2Cl4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MVK+MACR</a:t>
                      </a:r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m+p-xylene</a:t>
                      </a:r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CH3I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acetic acid</a:t>
                      </a:r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o-xylene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CH2Br2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4938">
                <a:tc>
                  <a:txBody>
                    <a:bodyPr/>
                    <a:lstStyle/>
                    <a:p>
                      <a:endParaRPr lang="en-US" sz="10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CHBrCl2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CHBr3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3055793" y="2640157"/>
            <a:ext cx="1156314" cy="1371600"/>
            <a:chOff x="3055793" y="2640157"/>
            <a:chExt cx="1156314" cy="1371600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2" cstate="print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2" t="5536" r="6432" b="5536"/>
            <a:stretch>
              <a:fillRect/>
            </a:stretch>
          </p:blipFill>
          <p:spPr bwMode="auto">
            <a:xfrm>
              <a:off x="3055793" y="2640157"/>
              <a:ext cx="1156314" cy="1371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3055793" y="2655743"/>
              <a:ext cx="1149495" cy="1356014"/>
            </a:xfrm>
            <a:prstGeom prst="rect">
              <a:avLst/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715874" y="821566"/>
            <a:ext cx="2012172" cy="1096174"/>
            <a:chOff x="6876042" y="749832"/>
            <a:chExt cx="2012172" cy="1096174"/>
          </a:xfrm>
        </p:grpSpPr>
        <p:pic>
          <p:nvPicPr>
            <p:cNvPr id="6" name="Picture 8" descr="C:\Users\bsive\Desktop\FRAPPE_ROMO_pics\IMG_1887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1" b="31497"/>
            <a:stretch/>
          </p:blipFill>
          <p:spPr bwMode="auto">
            <a:xfrm>
              <a:off x="6876042" y="749832"/>
              <a:ext cx="2012172" cy="1096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6876042" y="749832"/>
              <a:ext cx="1989757" cy="1096174"/>
            </a:xfrm>
            <a:prstGeom prst="rect">
              <a:avLst/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629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310" y="263834"/>
            <a:ext cx="6513517" cy="475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57150"/>
            <a:ext cx="9144000" cy="459062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8861" tIns="44431" rIns="88861" bIns="44431">
            <a:spAutoFit/>
          </a:bodyPr>
          <a:lstStyle>
            <a:lvl1pPr defTabSz="4265613" eaLnBrk="0" hangingPunct="0">
              <a:spcBef>
                <a:spcPct val="20000"/>
              </a:spcBef>
              <a:buChar char="•"/>
              <a:defRPr sz="13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265613" eaLnBrk="0" hangingPunct="0">
              <a:spcBef>
                <a:spcPct val="20000"/>
              </a:spcBef>
              <a:buChar char="–"/>
              <a:defRPr sz="1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265613" eaLnBrk="0" hangingPunct="0">
              <a:spcBef>
                <a:spcPct val="20000"/>
              </a:spcBef>
              <a:buChar char="•"/>
              <a:defRPr sz="10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265613" eaLnBrk="0" hangingPunct="0">
              <a:spcBef>
                <a:spcPct val="20000"/>
              </a:spcBef>
              <a:buChar char="–"/>
              <a:defRPr sz="8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265613" eaLnBrk="0" hangingPunct="0">
              <a:spcBef>
                <a:spcPct val="20000"/>
              </a:spcBef>
              <a:buChar char="»"/>
              <a:defRPr sz="8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tx2"/>
                </a:solidFill>
                <a:cs typeface="Arial" charset="0"/>
              </a:rPr>
              <a:t>Diurnal Profiles from ROMO</a:t>
            </a:r>
            <a:endParaRPr lang="en-US" altLang="en-US" sz="2400" b="1" dirty="0">
              <a:solidFill>
                <a:schemeClr val="tx2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71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47" y="514350"/>
            <a:ext cx="663755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7150"/>
            <a:ext cx="914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Transect Samples on August 18, 2014</a:t>
            </a:r>
            <a:endParaRPr lang="en-US" sz="28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52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657" y="57150"/>
            <a:ext cx="221612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580609" y="6747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ethane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7150"/>
            <a:ext cx="221612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169801" y="67474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2-BuONO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47950"/>
            <a:ext cx="221612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47950"/>
            <a:ext cx="221612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31682" y="257175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ethyne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19400" y="2526022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CHBr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91200" y="2449830"/>
            <a:ext cx="2410967" cy="2560320"/>
            <a:chOff x="5265421" y="2343150"/>
            <a:chExt cx="2410967" cy="2560320"/>
          </a:xfrm>
        </p:grpSpPr>
        <p:pic>
          <p:nvPicPr>
            <p:cNvPr id="25" name="Picture 12" descr="http://www.rmnp.com/Maps/EstesPark-CentralColorado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5421" y="2343150"/>
              <a:ext cx="2410967" cy="256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5-Point Star 25"/>
            <p:cNvSpPr/>
            <p:nvPr/>
          </p:nvSpPr>
          <p:spPr>
            <a:xfrm>
              <a:off x="6060542" y="3409950"/>
              <a:ext cx="142240" cy="142240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5187921" y="1200150"/>
            <a:ext cx="298479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029200" y="1137106"/>
            <a:ext cx="45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90</a:t>
            </a:r>
            <a:endParaRPr lang="en-US" sz="800" dirty="0"/>
          </a:p>
        </p:txBody>
      </p:sp>
      <p:sp>
        <p:nvSpPr>
          <p:cNvPr id="29" name="Rectangle 28"/>
          <p:cNvSpPr/>
          <p:nvPr/>
        </p:nvSpPr>
        <p:spPr>
          <a:xfrm>
            <a:off x="5568921" y="1200150"/>
            <a:ext cx="298479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562600" y="1137106"/>
            <a:ext cx="45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270</a:t>
            </a:r>
            <a:endParaRPr lang="en-US" sz="800" dirty="0"/>
          </a:p>
        </p:txBody>
      </p:sp>
      <p:sp>
        <p:nvSpPr>
          <p:cNvPr id="35" name="Rectangle 34"/>
          <p:cNvSpPr/>
          <p:nvPr/>
        </p:nvSpPr>
        <p:spPr>
          <a:xfrm>
            <a:off x="7854921" y="1200150"/>
            <a:ext cx="298479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696200" y="1137106"/>
            <a:ext cx="45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90</a:t>
            </a:r>
            <a:endParaRPr lang="en-US" sz="800" dirty="0"/>
          </a:p>
        </p:txBody>
      </p:sp>
      <p:sp>
        <p:nvSpPr>
          <p:cNvPr id="37" name="Rectangle 36"/>
          <p:cNvSpPr/>
          <p:nvPr/>
        </p:nvSpPr>
        <p:spPr>
          <a:xfrm>
            <a:off x="2895600" y="1200150"/>
            <a:ext cx="298479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895600" y="1137106"/>
            <a:ext cx="45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270</a:t>
            </a:r>
            <a:endParaRPr lang="en-US" sz="8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2819400" y="3727906"/>
            <a:ext cx="2590800" cy="215444"/>
            <a:chOff x="5562600" y="1137106"/>
            <a:chExt cx="2590800" cy="215444"/>
          </a:xfrm>
        </p:grpSpPr>
        <p:sp>
          <p:nvSpPr>
            <p:cNvPr id="45" name="Rectangle 44"/>
            <p:cNvSpPr/>
            <p:nvPr/>
          </p:nvSpPr>
          <p:spPr>
            <a:xfrm>
              <a:off x="5568921" y="1200150"/>
              <a:ext cx="298479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62600" y="1137106"/>
              <a:ext cx="457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270</a:t>
              </a:r>
              <a:endParaRPr lang="en-US" sz="8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854921" y="1200150"/>
              <a:ext cx="298479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696200" y="1137106"/>
              <a:ext cx="457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90</a:t>
              </a:r>
              <a:endParaRPr lang="en-US" sz="8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11121" y="3739896"/>
            <a:ext cx="2584479" cy="225552"/>
            <a:chOff x="311121" y="3739896"/>
            <a:chExt cx="2584479" cy="225552"/>
          </a:xfrm>
        </p:grpSpPr>
        <p:sp>
          <p:nvSpPr>
            <p:cNvPr id="50" name="Rectangle 49"/>
            <p:cNvSpPr/>
            <p:nvPr/>
          </p:nvSpPr>
          <p:spPr>
            <a:xfrm>
              <a:off x="311121" y="3813048"/>
              <a:ext cx="298479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597121" y="3739896"/>
              <a:ext cx="298479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04800" y="3739896"/>
            <a:ext cx="45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270</a:t>
            </a:r>
            <a:endParaRPr lang="en-US" sz="800" dirty="0"/>
          </a:p>
        </p:txBody>
      </p:sp>
      <p:sp>
        <p:nvSpPr>
          <p:cNvPr id="53" name="TextBox 52"/>
          <p:cNvSpPr txBox="1"/>
          <p:nvPr/>
        </p:nvSpPr>
        <p:spPr>
          <a:xfrm>
            <a:off x="2423160" y="3739896"/>
            <a:ext cx="45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90</a:t>
            </a:r>
            <a:endParaRPr lang="en-US" sz="800" dirty="0"/>
          </a:p>
        </p:txBody>
      </p:sp>
      <p:sp>
        <p:nvSpPr>
          <p:cNvPr id="55" name="Rectangle 54"/>
          <p:cNvSpPr/>
          <p:nvPr/>
        </p:nvSpPr>
        <p:spPr>
          <a:xfrm>
            <a:off x="6722476" y="2235428"/>
            <a:ext cx="298479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044921" y="2266950"/>
            <a:ext cx="298479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420517" y="4857750"/>
            <a:ext cx="298479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3962400" y="4849024"/>
            <a:ext cx="298479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886200" y="4764024"/>
            <a:ext cx="45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180</a:t>
            </a:r>
          </a:p>
        </p:txBody>
      </p:sp>
      <p:grpSp>
        <p:nvGrpSpPr>
          <p:cNvPr id="2048" name="Group 2047"/>
          <p:cNvGrpSpPr/>
          <p:nvPr/>
        </p:nvGrpSpPr>
        <p:grpSpPr>
          <a:xfrm>
            <a:off x="152400" y="57150"/>
            <a:ext cx="2590800" cy="2362200"/>
            <a:chOff x="152400" y="57150"/>
            <a:chExt cx="2590800" cy="2362200"/>
          </a:xfrm>
        </p:grpSpPr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57" y="57150"/>
              <a:ext cx="2216121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9" name="Group 38"/>
            <p:cNvGrpSpPr/>
            <p:nvPr/>
          </p:nvGrpSpPr>
          <p:grpSpPr>
            <a:xfrm>
              <a:off x="152400" y="1137106"/>
              <a:ext cx="2590800" cy="215444"/>
              <a:chOff x="5562600" y="1137106"/>
              <a:chExt cx="2590800" cy="215444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5568921" y="1200150"/>
                <a:ext cx="298479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562600" y="1137106"/>
                <a:ext cx="4572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/>
                  <a:t>270</a:t>
                </a:r>
                <a:endParaRPr lang="en-US" sz="800" dirty="0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854921" y="1200150"/>
                <a:ext cx="298479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696200" y="1137106"/>
                <a:ext cx="4572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/>
                  <a:t>90</a:t>
                </a:r>
                <a:endParaRPr lang="en-US" sz="800" dirty="0"/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1308715" y="2266950"/>
              <a:ext cx="298479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219200" y="2203906"/>
              <a:ext cx="457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180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3962400" y="2203906"/>
            <a:ext cx="45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180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371600" y="4781550"/>
            <a:ext cx="45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180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643116" y="2190750"/>
            <a:ext cx="45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180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2" y="4393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ozone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04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556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TOGA C-130</a:t>
            </a:r>
          </a:p>
          <a:p>
            <a:pPr algn="ctr"/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-pentane/n-pentane ratio</a:t>
            </a:r>
            <a:endParaRPr 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19034"/>
            <a:ext cx="6861252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://www.eol.ucar.edu/system/files/images/field_project/ACE-1/c1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27"/>
          <a:stretch/>
        </p:blipFill>
        <p:spPr bwMode="auto">
          <a:xfrm>
            <a:off x="152400" y="11430"/>
            <a:ext cx="2230939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39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57150"/>
            <a:ext cx="9144000" cy="459062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8861" tIns="44431" rIns="88861" bIns="44431">
            <a:spAutoFit/>
          </a:bodyPr>
          <a:lstStyle>
            <a:lvl1pPr defTabSz="4265613" eaLnBrk="0" hangingPunct="0">
              <a:spcBef>
                <a:spcPct val="20000"/>
              </a:spcBef>
              <a:buChar char="•"/>
              <a:defRPr sz="13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265613" eaLnBrk="0" hangingPunct="0">
              <a:spcBef>
                <a:spcPct val="20000"/>
              </a:spcBef>
              <a:buChar char="–"/>
              <a:defRPr sz="1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265613" eaLnBrk="0" hangingPunct="0">
              <a:spcBef>
                <a:spcPct val="20000"/>
              </a:spcBef>
              <a:buChar char="•"/>
              <a:defRPr sz="10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265613" eaLnBrk="0" hangingPunct="0">
              <a:spcBef>
                <a:spcPct val="20000"/>
              </a:spcBef>
              <a:buChar char="–"/>
              <a:defRPr sz="8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265613" eaLnBrk="0" hangingPunct="0">
              <a:spcBef>
                <a:spcPct val="20000"/>
              </a:spcBef>
              <a:buChar char="»"/>
              <a:defRPr sz="8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tx2"/>
                </a:solidFill>
                <a:cs typeface="Arial" charset="0"/>
              </a:rPr>
              <a:t>Urban Study Comparison of Light NMHCs</a:t>
            </a:r>
            <a:endParaRPr lang="en-US" altLang="en-US" sz="2400" b="1" dirty="0">
              <a:solidFill>
                <a:schemeClr val="tx2"/>
              </a:solidFill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" r="2350"/>
          <a:stretch/>
        </p:blipFill>
        <p:spPr bwMode="auto">
          <a:xfrm>
            <a:off x="1143000" y="491386"/>
            <a:ext cx="6543368" cy="461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5688" y="3928794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1916 Organic Act </a:t>
            </a:r>
            <a:r>
              <a:rPr lang="en-US" b="1" dirty="0">
                <a:solidFill>
                  <a:srgbClr val="C00000"/>
                </a:solidFill>
              </a:rPr>
              <a:t>–  </a:t>
            </a:r>
            <a:endParaRPr lang="en-US" b="1" dirty="0" smtClean="0">
              <a:solidFill>
                <a:srgbClr val="C00000"/>
              </a:solidFill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NPS Mission Established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3856732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Clean Air Act – Importance of Clean “Pristine” Air in these Areas a National Goal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7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45" y="351676"/>
            <a:ext cx="831895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955" y="-8870"/>
            <a:ext cx="903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Ozone: Longs Peak and Trail Ridge Road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624262"/>
              </p:ext>
            </p:extLst>
          </p:nvPr>
        </p:nvGraphicFramePr>
        <p:xfrm>
          <a:off x="2819401" y="3140253"/>
          <a:ext cx="3505199" cy="1920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66079"/>
                <a:gridCol w="1275077"/>
                <a:gridCol w="1464043"/>
              </a:tblGrid>
              <a:tr h="272143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Longs Peak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Trail Ridge Road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2143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2143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2143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2143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2143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en-US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2143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r>
                        <a:rPr lang="en-US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9" y="3308063"/>
            <a:ext cx="2098866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257550"/>
            <a:ext cx="203467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2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bsive\Desktop\Time_series_new_3_2015120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7472"/>
            <a:ext cx="8686800" cy="477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55288"/>
            <a:ext cx="9144000" cy="459062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8861" tIns="44431" rIns="88861" bIns="44431">
            <a:spAutoFit/>
          </a:bodyPr>
          <a:lstStyle>
            <a:lvl1pPr defTabSz="4265613" eaLnBrk="0" hangingPunct="0">
              <a:spcBef>
                <a:spcPct val="20000"/>
              </a:spcBef>
              <a:buChar char="•"/>
              <a:defRPr sz="13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265613" eaLnBrk="0" hangingPunct="0">
              <a:spcBef>
                <a:spcPct val="20000"/>
              </a:spcBef>
              <a:buChar char="–"/>
              <a:defRPr sz="1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265613" eaLnBrk="0" hangingPunct="0">
              <a:spcBef>
                <a:spcPct val="20000"/>
              </a:spcBef>
              <a:buChar char="•"/>
              <a:defRPr sz="10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265613" eaLnBrk="0" hangingPunct="0">
              <a:spcBef>
                <a:spcPct val="20000"/>
              </a:spcBef>
              <a:buChar char="–"/>
              <a:defRPr sz="8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265613" eaLnBrk="0" hangingPunct="0">
              <a:spcBef>
                <a:spcPct val="20000"/>
              </a:spcBef>
              <a:buChar char="»"/>
              <a:defRPr sz="8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tx2"/>
                </a:solidFill>
                <a:cs typeface="Arial" charset="0"/>
              </a:rPr>
              <a:t>Temporal Distributions of VOCs at ROMO</a:t>
            </a:r>
            <a:endParaRPr lang="en-US" altLang="en-US" sz="2400" b="1" dirty="0">
              <a:solidFill>
                <a:schemeClr val="tx2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5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bsive\Desktop\Time_series_new_3_2015120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7472"/>
            <a:ext cx="8686800" cy="477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86400" y="438150"/>
            <a:ext cx="304800" cy="411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52600" y="438150"/>
            <a:ext cx="304800" cy="4114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86200" y="438150"/>
            <a:ext cx="990600" cy="4114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55288"/>
            <a:ext cx="9144000" cy="459062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8861" tIns="44431" rIns="88861" bIns="44431">
            <a:spAutoFit/>
          </a:bodyPr>
          <a:lstStyle>
            <a:lvl1pPr defTabSz="4265613" eaLnBrk="0" hangingPunct="0">
              <a:spcBef>
                <a:spcPct val="20000"/>
              </a:spcBef>
              <a:buChar char="•"/>
              <a:defRPr sz="13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265613" eaLnBrk="0" hangingPunct="0">
              <a:spcBef>
                <a:spcPct val="20000"/>
              </a:spcBef>
              <a:buChar char="–"/>
              <a:defRPr sz="1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265613" eaLnBrk="0" hangingPunct="0">
              <a:spcBef>
                <a:spcPct val="20000"/>
              </a:spcBef>
              <a:buChar char="•"/>
              <a:defRPr sz="10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265613" eaLnBrk="0" hangingPunct="0">
              <a:spcBef>
                <a:spcPct val="20000"/>
              </a:spcBef>
              <a:buChar char="–"/>
              <a:defRPr sz="8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265613" eaLnBrk="0" hangingPunct="0">
              <a:spcBef>
                <a:spcPct val="20000"/>
              </a:spcBef>
              <a:buChar char="»"/>
              <a:defRPr sz="8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tx2"/>
                </a:solidFill>
                <a:cs typeface="Arial" charset="0"/>
              </a:rPr>
              <a:t>Temporal Distributions of VOCs at ROMO</a:t>
            </a:r>
            <a:endParaRPr lang="en-US" altLang="en-US" sz="2400" b="1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38150"/>
            <a:ext cx="304800" cy="4114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48400" y="438150"/>
            <a:ext cx="304800" cy="41148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4038600" y="2876550"/>
            <a:ext cx="1219200" cy="457200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38600" y="1428750"/>
            <a:ext cx="1219200" cy="533400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4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2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57738" y="487810"/>
            <a:ext cx="365654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3499208" y="4324350"/>
            <a:ext cx="2223686" cy="646331"/>
          </a:xfrm>
          <a:prstGeom prst="rect">
            <a:avLst/>
          </a:prstGeom>
          <a:solidFill>
            <a:schemeClr val="accent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en-US" altLang="en-US" sz="1200" b="1" i="0" dirty="0" smtClean="0"/>
              <a:t>  vehicular </a:t>
            </a:r>
            <a:r>
              <a:rPr lang="en-US" altLang="en-US" sz="1200" b="1" i="0" dirty="0"/>
              <a:t>exhaust ~ 2.2-3.8</a:t>
            </a:r>
          </a:p>
          <a:p>
            <a:pPr algn="ctr" eaLnBrk="0" hangingPunct="0"/>
            <a:r>
              <a:rPr lang="en-US" altLang="en-US" sz="1200" b="1" i="0" dirty="0"/>
              <a:t>gasoline ~ 1.5-3</a:t>
            </a:r>
          </a:p>
          <a:p>
            <a:pPr algn="ctr" eaLnBrk="0" hangingPunct="0"/>
            <a:r>
              <a:rPr lang="en-US" altLang="en-US" sz="1200" b="1" i="0" dirty="0"/>
              <a:t>fuel evaporation ~1.8-4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489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&amp; Gas Emissions Tracer</a:t>
            </a:r>
            <a:endParaRPr lang="en-US" sz="28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8" r="2689" b="2370"/>
          <a:stretch/>
        </p:blipFill>
        <p:spPr bwMode="auto">
          <a:xfrm>
            <a:off x="3713019" y="626472"/>
            <a:ext cx="5278581" cy="346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519475" y="4778573"/>
            <a:ext cx="2167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Russo et al., 2010; ACP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5543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57738" y="487810"/>
            <a:ext cx="365654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904798" y="458698"/>
            <a:ext cx="4841041" cy="4063430"/>
            <a:chOff x="3730140" y="438150"/>
            <a:chExt cx="4841041" cy="4063430"/>
          </a:xfrm>
        </p:grpSpPr>
        <p:pic>
          <p:nvPicPr>
            <p:cNvPr id="5122" name="Picture 2" descr="C:\Users\bsive\Downloads\i-n zoomed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9" b="3939"/>
            <a:stretch/>
          </p:blipFill>
          <p:spPr bwMode="auto">
            <a:xfrm>
              <a:off x="4109663" y="438150"/>
              <a:ext cx="4461518" cy="3733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3122442" y="2100856"/>
              <a:ext cx="1523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/>
                <a:t>i</a:t>
              </a:r>
              <a:r>
                <a:rPr lang="en-US" sz="1400" b="1" dirty="0" smtClean="0"/>
                <a:t>-pentane (</a:t>
              </a:r>
              <a:r>
                <a:rPr lang="en-US" sz="1400" b="1" dirty="0" err="1" smtClean="0"/>
                <a:t>pptv</a:t>
              </a:r>
              <a:r>
                <a:rPr lang="en-US" sz="1400" b="1" dirty="0" smtClean="0"/>
                <a:t>)</a:t>
              </a:r>
              <a:endParaRPr lang="en-US" sz="14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75760" y="4193803"/>
              <a:ext cx="15824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</a:t>
              </a:r>
              <a:r>
                <a:rPr lang="en-US" sz="1400" b="1" dirty="0" smtClean="0"/>
                <a:t>-pentane (</a:t>
              </a:r>
              <a:r>
                <a:rPr lang="en-US" sz="1400" b="1" dirty="0" err="1" smtClean="0"/>
                <a:t>pptv</a:t>
              </a:r>
              <a:r>
                <a:rPr lang="en-US" sz="1400" b="1" dirty="0" smtClean="0"/>
                <a:t>)</a:t>
              </a:r>
              <a:endParaRPr lang="en-US" sz="1400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248400" y="2647950"/>
              <a:ext cx="2032929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     Upwind:  Slope =1.22</a:t>
              </a:r>
            </a:p>
            <a:p>
              <a:r>
                <a:rPr lang="en-US" sz="1200" b="1" dirty="0" smtClean="0"/>
                <a:t>                      R</a:t>
              </a:r>
              <a:r>
                <a:rPr lang="en-US" sz="1200" b="1" baseline="30000" dirty="0" smtClean="0"/>
                <a:t>2</a:t>
              </a:r>
              <a:r>
                <a:rPr lang="en-US" sz="1200" b="1" dirty="0" smtClean="0"/>
                <a:t>=0.99</a:t>
              </a:r>
            </a:p>
            <a:p>
              <a:endParaRPr lang="en-US" sz="1200" b="1" dirty="0"/>
            </a:p>
            <a:p>
              <a:r>
                <a:rPr lang="en-US" sz="1200" b="1" dirty="0" smtClean="0"/>
                <a:t>Downwind:   Slope = 0.89</a:t>
              </a:r>
            </a:p>
            <a:p>
              <a:r>
                <a:rPr lang="en-US" sz="1200" b="1" dirty="0"/>
                <a:t>	</a:t>
              </a:r>
              <a:r>
                <a:rPr lang="en-US" sz="1200" b="1" dirty="0" smtClean="0"/>
                <a:t> R</a:t>
              </a:r>
              <a:r>
                <a:rPr lang="en-US" sz="1200" b="1" baseline="30000" dirty="0" smtClean="0"/>
                <a:t>2</a:t>
              </a:r>
              <a:r>
                <a:rPr lang="en-US" sz="1200" b="1" dirty="0" smtClean="0"/>
                <a:t> = 0.99</a:t>
              </a:r>
            </a:p>
            <a:p>
              <a:r>
                <a:rPr lang="en-US" sz="1200" b="1" dirty="0"/>
                <a:t>	</a:t>
              </a:r>
            </a:p>
          </p:txBody>
        </p:sp>
      </p:grp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3499208" y="4324350"/>
            <a:ext cx="2223686" cy="646331"/>
          </a:xfrm>
          <a:prstGeom prst="rect">
            <a:avLst/>
          </a:prstGeom>
          <a:solidFill>
            <a:schemeClr val="accent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en-US" altLang="en-US" sz="1200" b="1" i="0" dirty="0" smtClean="0"/>
              <a:t>  vehicular </a:t>
            </a:r>
            <a:r>
              <a:rPr lang="en-US" altLang="en-US" sz="1200" b="1" i="0" dirty="0"/>
              <a:t>exhaust ~ 2.2-3.8</a:t>
            </a:r>
          </a:p>
          <a:p>
            <a:pPr algn="ctr" eaLnBrk="0" hangingPunct="0"/>
            <a:r>
              <a:rPr lang="en-US" altLang="en-US" sz="1200" b="1" i="0" dirty="0"/>
              <a:t>gasoline ~ 1.5-3</a:t>
            </a:r>
          </a:p>
          <a:p>
            <a:pPr algn="ctr" eaLnBrk="0" hangingPunct="0"/>
            <a:r>
              <a:rPr lang="en-US" altLang="en-US" sz="1200" b="1" i="0" dirty="0"/>
              <a:t>fuel evaporation ~1.8-4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489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&amp; Gas Emissions Tracer</a:t>
            </a:r>
            <a:endParaRPr lang="en-US" sz="28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2361" y="666750"/>
            <a:ext cx="1077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Flights 1-3</a:t>
            </a:r>
          </a:p>
          <a:p>
            <a:r>
              <a:rPr lang="en-US" sz="1400" b="1" dirty="0"/>
              <a:t>C-130</a:t>
            </a:r>
          </a:p>
        </p:txBody>
      </p:sp>
    </p:spTree>
    <p:extLst>
      <p:ext uri="{BB962C8B-B14F-4D97-AF65-F5344CB8AC3E}">
        <p14:creationId xmlns:p14="http://schemas.microsoft.com/office/powerpoint/2010/main" val="54133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C:\Users\bsive\Desktop\FRAPPE_AGU_all_files\Graph9_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" t="2514" r="2815" b="1"/>
          <a:stretch/>
        </p:blipFill>
        <p:spPr bwMode="auto">
          <a:xfrm>
            <a:off x="102741" y="585624"/>
            <a:ext cx="8630271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16054"/>
            <a:ext cx="9144000" cy="459062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8861" tIns="44431" rIns="88861" bIns="44431">
            <a:spAutoFit/>
          </a:bodyPr>
          <a:lstStyle>
            <a:lvl1pPr defTabSz="4265613" eaLnBrk="0" hangingPunct="0">
              <a:spcBef>
                <a:spcPct val="20000"/>
              </a:spcBef>
              <a:buChar char="•"/>
              <a:defRPr sz="13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265613" eaLnBrk="0" hangingPunct="0">
              <a:spcBef>
                <a:spcPct val="20000"/>
              </a:spcBef>
              <a:buChar char="–"/>
              <a:defRPr sz="1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265613" eaLnBrk="0" hangingPunct="0">
              <a:spcBef>
                <a:spcPct val="20000"/>
              </a:spcBef>
              <a:buChar char="•"/>
              <a:defRPr sz="10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265613" eaLnBrk="0" hangingPunct="0">
              <a:spcBef>
                <a:spcPct val="20000"/>
              </a:spcBef>
              <a:buChar char="–"/>
              <a:defRPr sz="8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265613" eaLnBrk="0" hangingPunct="0">
              <a:spcBef>
                <a:spcPct val="20000"/>
              </a:spcBef>
              <a:buChar char="»"/>
              <a:defRPr sz="8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26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tx2"/>
                </a:solidFill>
                <a:cs typeface="Arial" charset="0"/>
              </a:rPr>
              <a:t>Transect Samples</a:t>
            </a:r>
            <a:endParaRPr lang="en-US" altLang="en-US" sz="2400" b="1" dirty="0">
              <a:solidFill>
                <a:schemeClr val="tx2"/>
              </a:solidFill>
              <a:cs typeface="Arial" charset="0"/>
            </a:endParaRPr>
          </a:p>
        </p:txBody>
      </p:sp>
      <p:pic>
        <p:nvPicPr>
          <p:cNvPr id="1026" name="Picture 2" descr="FRAPPE_O3VO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1" t="23293" r="28201" b="8715"/>
          <a:stretch/>
        </p:blipFill>
        <p:spPr bwMode="auto">
          <a:xfrm>
            <a:off x="4696111" y="595640"/>
            <a:ext cx="4016119" cy="43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88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5977</TotalTime>
  <Words>747</Words>
  <Application>Microsoft Macintosh PowerPoint</Application>
  <PresentationFormat>On-screen Show (16:9)</PresentationFormat>
  <Paragraphs>195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Calibri</vt:lpstr>
      <vt:lpstr>Frutiger LT Std 55 Roman</vt:lpstr>
      <vt:lpstr>Symbol</vt:lpstr>
      <vt:lpstr>Wingdings</vt:lpstr>
      <vt:lpstr>Wingdings 2</vt:lpstr>
      <vt:lpstr>Arial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Park Service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Barkley C Sive</dc:creator>
  <cp:lastModifiedBy>Microsoft Office User</cp:lastModifiedBy>
  <cp:revision>134</cp:revision>
  <dcterms:created xsi:type="dcterms:W3CDTF">2015-12-09T23:48:08Z</dcterms:created>
  <dcterms:modified xsi:type="dcterms:W3CDTF">2017-05-03T19:41:42Z</dcterms:modified>
</cp:coreProperties>
</file>