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6" r:id="rId1"/>
  </p:sldMasterIdLst>
  <p:notesMasterIdLst>
    <p:notesMasterId r:id="rId23"/>
  </p:notesMasterIdLst>
  <p:sldIdLst>
    <p:sldId id="256" r:id="rId2"/>
    <p:sldId id="265" r:id="rId3"/>
    <p:sldId id="258" r:id="rId4"/>
    <p:sldId id="261" r:id="rId5"/>
    <p:sldId id="274" r:id="rId6"/>
    <p:sldId id="280" r:id="rId7"/>
    <p:sldId id="276" r:id="rId8"/>
    <p:sldId id="286" r:id="rId9"/>
    <p:sldId id="278" r:id="rId10"/>
    <p:sldId id="285" r:id="rId11"/>
    <p:sldId id="287" r:id="rId12"/>
    <p:sldId id="275" r:id="rId13"/>
    <p:sldId id="263" r:id="rId14"/>
    <p:sldId id="268" r:id="rId15"/>
    <p:sldId id="273" r:id="rId16"/>
    <p:sldId id="283" r:id="rId17"/>
    <p:sldId id="282" r:id="rId18"/>
    <p:sldId id="281" r:id="rId19"/>
    <p:sldId id="288" r:id="rId20"/>
    <p:sldId id="284" r:id="rId21"/>
    <p:sldId id="289" r:id="rId2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1995" autoAdjust="0"/>
  </p:normalViewPr>
  <p:slideViewPr>
    <p:cSldViewPr snapToGrid="0">
      <p:cViewPr>
        <p:scale>
          <a:sx n="60" d="100"/>
          <a:sy n="60" d="100"/>
        </p:scale>
        <p:origin x="-1476" y="-252"/>
      </p:cViewPr>
      <p:guideLst>
        <p:guide orient="horz" pos="2160"/>
        <p:guide pos="2880"/>
      </p:guideLst>
    </p:cSldViewPr>
  </p:slideViewPr>
  <p:notesTextViewPr>
    <p:cViewPr>
      <p:scale>
        <a:sx n="1" d="1"/>
        <a:sy n="1" d="1"/>
      </p:scale>
      <p:origin x="0" y="0"/>
    </p:cViewPr>
  </p:notesTextViewPr>
  <p:notesViewPr>
    <p:cSldViewPr snapToGrid="0">
      <p:cViewPr varScale="1">
        <p:scale>
          <a:sx n="82" d="100"/>
          <a:sy n="82" d="100"/>
        </p:scale>
        <p:origin x="195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52ECFF48-0E5E-4A14-A288-E944346031A3}" type="datetimeFigureOut">
              <a:rPr lang="en-US" smtClean="0"/>
              <a:t>5/3/2017</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2A4B033-689D-4BFD-9050-43F9D75034A1}" type="slidenum">
              <a:rPr lang="en-US" smtClean="0"/>
              <a:t>‹#›</a:t>
            </a:fld>
            <a:endParaRPr lang="en-US"/>
          </a:p>
        </p:txBody>
      </p:sp>
    </p:spTree>
    <p:extLst>
      <p:ext uri="{BB962C8B-B14F-4D97-AF65-F5344CB8AC3E}">
        <p14:creationId xmlns:p14="http://schemas.microsoft.com/office/powerpoint/2010/main" val="326784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A4B033-689D-4BFD-9050-43F9D75034A1}" type="slidenum">
              <a:rPr lang="en-US" smtClean="0"/>
              <a:t>1</a:t>
            </a:fld>
            <a:endParaRPr lang="en-US"/>
          </a:p>
        </p:txBody>
      </p:sp>
    </p:spTree>
    <p:extLst>
      <p:ext uri="{BB962C8B-B14F-4D97-AF65-F5344CB8AC3E}">
        <p14:creationId xmlns:p14="http://schemas.microsoft.com/office/powerpoint/2010/main" val="338520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4B033-689D-4BFD-9050-43F9D75034A1}" type="slidenum">
              <a:rPr lang="en-US" smtClean="0"/>
              <a:t>14</a:t>
            </a:fld>
            <a:endParaRPr lang="en-US"/>
          </a:p>
        </p:txBody>
      </p:sp>
    </p:spTree>
    <p:extLst>
      <p:ext uri="{BB962C8B-B14F-4D97-AF65-F5344CB8AC3E}">
        <p14:creationId xmlns:p14="http://schemas.microsoft.com/office/powerpoint/2010/main" val="2755782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A4B033-689D-4BFD-9050-43F9D75034A1}" type="slidenum">
              <a:rPr lang="en-US" smtClean="0"/>
              <a:t>2</a:t>
            </a:fld>
            <a:endParaRPr lang="en-US"/>
          </a:p>
        </p:txBody>
      </p:sp>
    </p:spTree>
    <p:extLst>
      <p:ext uri="{BB962C8B-B14F-4D97-AF65-F5344CB8AC3E}">
        <p14:creationId xmlns:p14="http://schemas.microsoft.com/office/powerpoint/2010/main" val="149853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2A4B033-689D-4BFD-9050-43F9D75034A1}" type="slidenum">
              <a:rPr lang="en-US" smtClean="0"/>
              <a:t>3</a:t>
            </a:fld>
            <a:endParaRPr lang="en-US"/>
          </a:p>
        </p:txBody>
      </p:sp>
    </p:spTree>
    <p:extLst>
      <p:ext uri="{BB962C8B-B14F-4D97-AF65-F5344CB8AC3E}">
        <p14:creationId xmlns:p14="http://schemas.microsoft.com/office/powerpoint/2010/main" val="304198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Range</a:t>
            </a:r>
            <a:r>
              <a:rPr lang="en-US" baseline="0" dirty="0"/>
              <a:t> Transport of smoke from outside regions</a:t>
            </a:r>
            <a:endParaRPr lang="en-US" dirty="0"/>
          </a:p>
        </p:txBody>
      </p:sp>
      <p:sp>
        <p:nvSpPr>
          <p:cNvPr id="4" name="Slide Number Placeholder 3"/>
          <p:cNvSpPr>
            <a:spLocks noGrp="1"/>
          </p:cNvSpPr>
          <p:nvPr>
            <p:ph type="sldNum" sz="quarter" idx="10"/>
          </p:nvPr>
        </p:nvSpPr>
        <p:spPr/>
        <p:txBody>
          <a:bodyPr/>
          <a:lstStyle/>
          <a:p>
            <a:fld id="{72A4B033-689D-4BFD-9050-43F9D75034A1}" type="slidenum">
              <a:rPr lang="en-US" smtClean="0"/>
              <a:t>4</a:t>
            </a:fld>
            <a:endParaRPr lang="en-US"/>
          </a:p>
        </p:txBody>
      </p:sp>
    </p:spTree>
    <p:extLst>
      <p:ext uri="{BB962C8B-B14F-4D97-AF65-F5344CB8AC3E}">
        <p14:creationId xmlns:p14="http://schemas.microsoft.com/office/powerpoint/2010/main" val="354695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2A4B033-689D-4BFD-9050-43F9D75034A1}" type="slidenum">
              <a:rPr lang="en-US" smtClean="0"/>
              <a:t>5</a:t>
            </a:fld>
            <a:endParaRPr lang="en-US"/>
          </a:p>
        </p:txBody>
      </p:sp>
    </p:spTree>
    <p:extLst>
      <p:ext uri="{BB962C8B-B14F-4D97-AF65-F5344CB8AC3E}">
        <p14:creationId xmlns:p14="http://schemas.microsoft.com/office/powerpoint/2010/main" val="47836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A4B033-689D-4BFD-9050-43F9D75034A1}" type="slidenum">
              <a:rPr lang="en-US" smtClean="0"/>
              <a:t>7</a:t>
            </a:fld>
            <a:endParaRPr lang="en-US"/>
          </a:p>
        </p:txBody>
      </p:sp>
    </p:spTree>
    <p:extLst>
      <p:ext uri="{BB962C8B-B14F-4D97-AF65-F5344CB8AC3E}">
        <p14:creationId xmlns:p14="http://schemas.microsoft.com/office/powerpoint/2010/main" val="82334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a:t>
            </a:r>
            <a:r>
              <a:rPr lang="en-US" sz="1200" dirty="0"/>
              <a:t>reported by </a:t>
            </a:r>
            <a:r>
              <a:rPr lang="en-US" sz="1200" i="1" dirty="0"/>
              <a:t>Jaffe and </a:t>
            </a:r>
            <a:r>
              <a:rPr lang="en-US" sz="1200" i="1" dirty="0" err="1"/>
              <a:t>Wigder</a:t>
            </a:r>
            <a:r>
              <a:rPr lang="en-US" sz="1200" i="1" dirty="0"/>
              <a:t> (2012)</a:t>
            </a:r>
            <a:r>
              <a:rPr lang="en-US" sz="1200" dirty="0"/>
              <a:t>, NOx is often the limiting compound for ozone production in wildfire plumes. The urban (Erie) area has more NOx available for the chemical production of ozone with the VOC’s present in the polluted air mass. In the NOAA CMAQ forecast for NOx, it is clear that there is an increase in NOx along the urban portion of the CFR which are critical for ozone production and accumulation. Niwot Ridge Station lacks the NOx required for the production of Ozone in this area. </a:t>
            </a:r>
            <a:endParaRPr lang="en-US" sz="1000" b="1" dirty="0"/>
          </a:p>
        </p:txBody>
      </p:sp>
      <p:sp>
        <p:nvSpPr>
          <p:cNvPr id="4" name="Slide Number Placeholder 3"/>
          <p:cNvSpPr>
            <a:spLocks noGrp="1"/>
          </p:cNvSpPr>
          <p:nvPr>
            <p:ph type="sldNum" sz="quarter" idx="10"/>
          </p:nvPr>
        </p:nvSpPr>
        <p:spPr/>
        <p:txBody>
          <a:bodyPr/>
          <a:lstStyle/>
          <a:p>
            <a:fld id="{72A4B033-689D-4BFD-9050-43F9D75034A1}" type="slidenum">
              <a:rPr lang="en-US" smtClean="0"/>
              <a:t>9</a:t>
            </a:fld>
            <a:endParaRPr lang="en-US"/>
          </a:p>
        </p:txBody>
      </p:sp>
    </p:spTree>
    <p:extLst>
      <p:ext uri="{BB962C8B-B14F-4D97-AF65-F5344CB8AC3E}">
        <p14:creationId xmlns:p14="http://schemas.microsoft.com/office/powerpoint/2010/main" val="3501972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Erie, Colorado surface ozone record is analyzed in the methods outlined above. Individual high ozone episodes are scrutinized  for each year to determine if fire  emissions influenced the air mass  sampled. The percentage of hours ozone was above the NAAQS limit are shown for each year, as well as the portion of these episodes that can be attributed to interactions with biomass burning plumes . For reference, the local fire acres burned is shown. Erie, Colorado provides a unique opportunity to complete this type of analysis with co-located measurements of Carbon Monoxide, Carbon Dioxide, Methane, and Aerosol back-scatter. </a:t>
            </a:r>
          </a:p>
        </p:txBody>
      </p:sp>
      <p:sp>
        <p:nvSpPr>
          <p:cNvPr id="4" name="Slide Number Placeholder 3"/>
          <p:cNvSpPr>
            <a:spLocks noGrp="1"/>
          </p:cNvSpPr>
          <p:nvPr>
            <p:ph type="sldNum" sz="quarter" idx="10"/>
          </p:nvPr>
        </p:nvSpPr>
        <p:spPr/>
        <p:txBody>
          <a:bodyPr/>
          <a:lstStyle/>
          <a:p>
            <a:fld id="{72A4B033-689D-4BFD-9050-43F9D75034A1}" type="slidenum">
              <a:rPr lang="en-US" smtClean="0"/>
              <a:t>12</a:t>
            </a:fld>
            <a:endParaRPr lang="en-US"/>
          </a:p>
        </p:txBody>
      </p:sp>
    </p:spTree>
    <p:extLst>
      <p:ext uri="{BB962C8B-B14F-4D97-AF65-F5344CB8AC3E}">
        <p14:creationId xmlns:p14="http://schemas.microsoft.com/office/powerpoint/2010/main" val="68918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2A4B033-689D-4BFD-9050-43F9D75034A1}" type="slidenum">
              <a:rPr lang="en-US" smtClean="0"/>
              <a:t>13</a:t>
            </a:fld>
            <a:endParaRPr lang="en-US"/>
          </a:p>
        </p:txBody>
      </p:sp>
    </p:spTree>
    <p:extLst>
      <p:ext uri="{BB962C8B-B14F-4D97-AF65-F5344CB8AC3E}">
        <p14:creationId xmlns:p14="http://schemas.microsoft.com/office/powerpoint/2010/main" val="180781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2B404C53-7B72-4F5F-B59D-DBFEF3948E27}" type="datetime1">
              <a:rPr lang="en-US" smtClean="0"/>
              <a:t>5/3/2017</a:t>
            </a:fld>
            <a:endParaRPr lang="en-US" dirty="0"/>
          </a:p>
        </p:txBody>
      </p:sp>
      <p:sp>
        <p:nvSpPr>
          <p:cNvPr id="16" name="Slide Number Placeholder 15"/>
          <p:cNvSpPr>
            <a:spLocks noGrp="1"/>
          </p:cNvSpPr>
          <p:nvPr>
            <p:ph type="sldNum" sz="quarter" idx="11"/>
          </p:nvPr>
        </p:nvSpPr>
        <p:spPr/>
        <p:txBody>
          <a:bodyPr/>
          <a:lstStyle/>
          <a:p>
            <a:fld id="{D57F1E4F-1CFF-5643-939E-217C01CDF565}"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a:t>IGAC CATCH Workshop April 20, 2017: Guyancourt, France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A29CE4-3467-4B3F-A21F-BB09C94C036B}" type="datetime1">
              <a:rPr lang="en-US" smtClean="0"/>
              <a:t>5/3/2017</a:t>
            </a:fld>
            <a:endParaRPr lang="en-US" dirty="0"/>
          </a:p>
        </p:txBody>
      </p:sp>
      <p:sp>
        <p:nvSpPr>
          <p:cNvPr id="5" name="Footer Placeholder 4"/>
          <p:cNvSpPr>
            <a:spLocks noGrp="1"/>
          </p:cNvSpPr>
          <p:nvPr>
            <p:ph type="ftr" sz="quarter" idx="11"/>
          </p:nvPr>
        </p:nvSpPr>
        <p:spPr/>
        <p:txBody>
          <a:bodyPr/>
          <a:lstStyle/>
          <a:p>
            <a:r>
              <a:rPr lang="en-US"/>
              <a:t>IGAC CATCH Workshop April 20, 2017: Guyancourt, France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C8DE0C-B89B-41F6-9D49-AB5353AE78D7}" type="datetime1">
              <a:rPr lang="en-US" smtClean="0"/>
              <a:t>5/3/2017</a:t>
            </a:fld>
            <a:endParaRPr lang="en-US" dirty="0"/>
          </a:p>
        </p:txBody>
      </p:sp>
      <p:sp>
        <p:nvSpPr>
          <p:cNvPr id="5" name="Footer Placeholder 4"/>
          <p:cNvSpPr>
            <a:spLocks noGrp="1"/>
          </p:cNvSpPr>
          <p:nvPr>
            <p:ph type="ftr" sz="quarter" idx="11"/>
          </p:nvPr>
        </p:nvSpPr>
        <p:spPr/>
        <p:txBody>
          <a:bodyPr/>
          <a:lstStyle/>
          <a:p>
            <a:r>
              <a:rPr lang="en-US"/>
              <a:t>IGAC CATCH Workshop April 20, 2017: Guyancourt, France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B769349F-5911-4FF7-BBEC-A3B7170300A1}" type="datetime1">
              <a:rPr lang="en-US" smtClean="0"/>
              <a:t>5/3/2017</a:t>
            </a:fld>
            <a:endParaRPr lang="en-US" dirty="0"/>
          </a:p>
        </p:txBody>
      </p:sp>
      <p:sp>
        <p:nvSpPr>
          <p:cNvPr id="15" name="Slide Number Placeholder 14"/>
          <p:cNvSpPr>
            <a:spLocks noGrp="1"/>
          </p:cNvSpPr>
          <p:nvPr>
            <p:ph type="sldNum" sz="quarter" idx="11"/>
          </p:nvPr>
        </p:nvSpPr>
        <p:spPr/>
        <p:txBody>
          <a:bodyPr/>
          <a:lstStyle/>
          <a:p>
            <a:fld id="{D57F1E4F-1CFF-5643-939E-217C01CDF565}" type="slidenum">
              <a:rPr lang="en-US" smtClean="0"/>
              <a:pPr/>
              <a:t>‹#›</a:t>
            </a:fld>
            <a:endParaRPr lang="en-US" dirty="0"/>
          </a:p>
        </p:txBody>
      </p:sp>
      <p:sp>
        <p:nvSpPr>
          <p:cNvPr id="16" name="Footer Placeholder 15"/>
          <p:cNvSpPr>
            <a:spLocks noGrp="1"/>
          </p:cNvSpPr>
          <p:nvPr>
            <p:ph type="ftr" sz="quarter" idx="12"/>
          </p:nvPr>
        </p:nvSpPr>
        <p:spPr/>
        <p:txBody>
          <a:bodyPr/>
          <a:lstStyle/>
          <a:p>
            <a:r>
              <a:rPr lang="en-US"/>
              <a:t>IGAC CATCH Workshop April 20, 2017: Guyancourt, France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4D3BEB18-0A74-4414-89DE-805AC46550B4}" type="datetime1">
              <a:rPr lang="en-US" smtClean="0"/>
              <a:t>5/3/2017</a:t>
            </a:fld>
            <a:endParaRPr lang="en-US" dirty="0"/>
          </a:p>
        </p:txBody>
      </p:sp>
      <p:sp>
        <p:nvSpPr>
          <p:cNvPr id="13" name="Slide Number Placeholder 12"/>
          <p:cNvSpPr>
            <a:spLocks noGrp="1"/>
          </p:cNvSpPr>
          <p:nvPr>
            <p:ph type="sldNum" sz="quarter" idx="11"/>
          </p:nvPr>
        </p:nvSpPr>
        <p:spPr/>
        <p:txBody>
          <a:bodyPr/>
          <a:lstStyle/>
          <a:p>
            <a:fld id="{D57F1E4F-1CFF-5643-939E-217C01CDF565}" type="slidenum">
              <a:rPr lang="en-US" smtClean="0"/>
              <a:pPr/>
              <a:t>‹#›</a:t>
            </a:fld>
            <a:endParaRPr lang="en-US" dirty="0"/>
          </a:p>
        </p:txBody>
      </p:sp>
      <p:sp>
        <p:nvSpPr>
          <p:cNvPr id="14" name="Footer Placeholder 13"/>
          <p:cNvSpPr>
            <a:spLocks noGrp="1"/>
          </p:cNvSpPr>
          <p:nvPr>
            <p:ph type="ftr" sz="quarter" idx="12"/>
          </p:nvPr>
        </p:nvSpPr>
        <p:spPr/>
        <p:txBody>
          <a:bodyPr/>
          <a:lstStyle/>
          <a:p>
            <a:r>
              <a:rPr lang="en-US"/>
              <a:t>IGAC CATCH Workshop April 20, 2017: Guyancourt, France</a:t>
            </a:r>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897B2A2-2287-4463-8E7B-FF7F8BC0B626}" type="datetime1">
              <a:rPr lang="en-US" smtClean="0"/>
              <a:t>5/3/2017</a:t>
            </a:fld>
            <a:endParaRPr lang="en-US" dirty="0"/>
          </a:p>
        </p:txBody>
      </p:sp>
      <p:sp>
        <p:nvSpPr>
          <p:cNvPr id="9" name="Slide Number Placeholder 8"/>
          <p:cNvSpPr>
            <a:spLocks noGrp="1"/>
          </p:cNvSpPr>
          <p:nvPr>
            <p:ph type="sldNum" sz="quarter" idx="11"/>
          </p:nvPr>
        </p:nvSpPr>
        <p:spPr/>
        <p:txBody>
          <a:bodyPr/>
          <a:lstStyle/>
          <a:p>
            <a:fld id="{D57F1E4F-1CFF-5643-939E-217C01CDF565}" type="slidenum">
              <a:rPr lang="en-US" smtClean="0"/>
              <a:pPr/>
              <a:t>‹#›</a:t>
            </a:fld>
            <a:endParaRPr lang="en-US" dirty="0"/>
          </a:p>
        </p:txBody>
      </p:sp>
      <p:sp>
        <p:nvSpPr>
          <p:cNvPr id="10" name="Footer Placeholder 9"/>
          <p:cNvSpPr>
            <a:spLocks noGrp="1"/>
          </p:cNvSpPr>
          <p:nvPr>
            <p:ph type="ftr" sz="quarter" idx="12"/>
          </p:nvPr>
        </p:nvSpPr>
        <p:spPr/>
        <p:txBody>
          <a:bodyPr/>
          <a:lstStyle/>
          <a:p>
            <a:r>
              <a:rPr lang="en-US"/>
              <a:t>IGAC CATCH Workshop April 20, 2017: Guyancourt, France</a:t>
            </a:r>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4A5DCF12-5774-4A93-AE75-D0C12B36930D}" type="datetime1">
              <a:rPr lang="en-US" smtClean="0"/>
              <a:t>5/3/2017</a:t>
            </a:fld>
            <a:endParaRPr lang="en-US" dirty="0"/>
          </a:p>
        </p:txBody>
      </p:sp>
      <p:sp>
        <p:nvSpPr>
          <p:cNvPr id="15" name="Slide Number Placeholder 14"/>
          <p:cNvSpPr>
            <a:spLocks noGrp="1"/>
          </p:cNvSpPr>
          <p:nvPr>
            <p:ph type="sldNum" sz="quarter" idx="11"/>
          </p:nvPr>
        </p:nvSpPr>
        <p:spPr/>
        <p:txBody>
          <a:bodyPr/>
          <a:lstStyle/>
          <a:p>
            <a:fld id="{D57F1E4F-1CFF-5643-939E-217C01CDF565}" type="slidenum">
              <a:rPr lang="en-US" smtClean="0"/>
              <a:pPr/>
              <a:t>‹#›</a:t>
            </a:fld>
            <a:endParaRPr lang="en-US" dirty="0"/>
          </a:p>
        </p:txBody>
      </p:sp>
      <p:sp>
        <p:nvSpPr>
          <p:cNvPr id="16" name="Footer Placeholder 15"/>
          <p:cNvSpPr>
            <a:spLocks noGrp="1"/>
          </p:cNvSpPr>
          <p:nvPr>
            <p:ph type="ftr" sz="quarter" idx="12"/>
          </p:nvPr>
        </p:nvSpPr>
        <p:spPr/>
        <p:txBody>
          <a:bodyPr/>
          <a:lstStyle/>
          <a:p>
            <a:r>
              <a:rPr lang="en-US"/>
              <a:t>IGAC CATCH Workshop April 20, 2017: Guyancourt, France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AD2267B8-2CA2-4887-BED7-4A503C73EB3F}" type="datetime1">
              <a:rPr lang="en-US" smtClean="0"/>
              <a:t>5/3/2017</a:t>
            </a:fld>
            <a:endParaRPr lang="en-US" dirty="0"/>
          </a:p>
        </p:txBody>
      </p:sp>
      <p:sp>
        <p:nvSpPr>
          <p:cNvPr id="8" name="Slide Number Placeholder 7"/>
          <p:cNvSpPr>
            <a:spLocks noGrp="1"/>
          </p:cNvSpPr>
          <p:nvPr>
            <p:ph type="sldNum" sz="quarter" idx="11"/>
          </p:nvPr>
        </p:nvSpPr>
        <p:spPr/>
        <p:txBody>
          <a:bodyPr/>
          <a:lstStyle/>
          <a:p>
            <a:fld id="{D57F1E4F-1CFF-5643-939E-217C01CDF565}" type="slidenum">
              <a:rPr lang="en-US" smtClean="0"/>
              <a:pPr/>
              <a:t>‹#›</a:t>
            </a:fld>
            <a:endParaRPr lang="en-US" dirty="0"/>
          </a:p>
        </p:txBody>
      </p:sp>
      <p:sp>
        <p:nvSpPr>
          <p:cNvPr id="9" name="Footer Placeholder 8"/>
          <p:cNvSpPr>
            <a:spLocks noGrp="1"/>
          </p:cNvSpPr>
          <p:nvPr>
            <p:ph type="ftr" sz="quarter" idx="12"/>
          </p:nvPr>
        </p:nvSpPr>
        <p:spPr/>
        <p:txBody>
          <a:bodyPr/>
          <a:lstStyle/>
          <a:p>
            <a:r>
              <a:rPr lang="en-US"/>
              <a:t>IGAC CATCH Workshop April 20, 2017: Guyancourt, France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FBF6F5D-EA19-48FA-A55D-5AE7CD454E16}" type="datetime1">
              <a:rPr lang="en-US" smtClean="0"/>
              <a:t>5/3/2017</a:t>
            </a:fld>
            <a:endParaRPr lang="en-US" dirty="0"/>
          </a:p>
        </p:txBody>
      </p:sp>
      <p:sp>
        <p:nvSpPr>
          <p:cNvPr id="6" name="Slide Number Placeholder 5"/>
          <p:cNvSpPr>
            <a:spLocks noGrp="1"/>
          </p:cNvSpPr>
          <p:nvPr>
            <p:ph type="sldNum" sz="quarter" idx="11"/>
          </p:nvPr>
        </p:nvSpPr>
        <p:spPr/>
        <p:txBody>
          <a:bodyPr/>
          <a:lstStyle/>
          <a:p>
            <a:fld id="{D57F1E4F-1CFF-5643-939E-217C01CDF565}" type="slidenum">
              <a:rPr lang="en-US" smtClean="0"/>
              <a:pPr/>
              <a:t>‹#›</a:t>
            </a:fld>
            <a:endParaRPr lang="en-US" dirty="0"/>
          </a:p>
        </p:txBody>
      </p:sp>
      <p:sp>
        <p:nvSpPr>
          <p:cNvPr id="7" name="Footer Placeholder 6"/>
          <p:cNvSpPr>
            <a:spLocks noGrp="1"/>
          </p:cNvSpPr>
          <p:nvPr>
            <p:ph type="ftr" sz="quarter" idx="12"/>
          </p:nvPr>
        </p:nvSpPr>
        <p:spPr/>
        <p:txBody>
          <a:bodyPr/>
          <a:lstStyle/>
          <a:p>
            <a:r>
              <a:rPr lang="en-US"/>
              <a:t>IGAC CATCH Workshop April 20, 2017: Guyancourt, France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F0381B84-D44D-44E3-9130-4F6256CF93CB}" type="datetime1">
              <a:rPr lang="en-US" smtClean="0"/>
              <a:t>5/3/2017</a:t>
            </a:fld>
            <a:endParaRPr lang="en-US" dirty="0"/>
          </a:p>
        </p:txBody>
      </p:sp>
      <p:sp>
        <p:nvSpPr>
          <p:cNvPr id="16" name="Slide Number Placeholder 15"/>
          <p:cNvSpPr>
            <a:spLocks noGrp="1"/>
          </p:cNvSpPr>
          <p:nvPr>
            <p:ph type="sldNum" sz="quarter" idx="11"/>
          </p:nvPr>
        </p:nvSpPr>
        <p:spPr/>
        <p:txBody>
          <a:bodyPr/>
          <a:lstStyle/>
          <a:p>
            <a:fld id="{D57F1E4F-1CFF-5643-939E-217C01CDF565}"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a:t>IGAC CATCH Workshop April 20, 2017: Guyancourt, France</a:t>
            </a:r>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9E9FD8DC-341D-4854-A443-2403BD456FAC}" type="datetime1">
              <a:rPr lang="en-US" smtClean="0"/>
              <a:t>5/3/2017</a:t>
            </a:fld>
            <a:endParaRPr lang="en-US" dirty="0"/>
          </a:p>
        </p:txBody>
      </p:sp>
      <p:sp>
        <p:nvSpPr>
          <p:cNvPr id="14" name="Slide Number Placeholder 13"/>
          <p:cNvSpPr>
            <a:spLocks noGrp="1"/>
          </p:cNvSpPr>
          <p:nvPr>
            <p:ph type="sldNum" sz="quarter" idx="11"/>
          </p:nvPr>
        </p:nvSpPr>
        <p:spPr/>
        <p:txBody>
          <a:bodyPr/>
          <a:lstStyle/>
          <a:p>
            <a:fld id="{D57F1E4F-1CFF-5643-939E-217C01CDF565}"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a:t>IGAC CATCH Workshop April 20, 2017: Guyancourt, France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A8E08869-E9C4-4FD7-B124-A6D285809AA8}" type="datetime1">
              <a:rPr lang="en-US" smtClean="0"/>
              <a:t>5/3/2017</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r>
              <a:rPr lang="en-US"/>
              <a:t>IGAC CATCH Workshop April 20, 2017: Guyancourt, France</a:t>
            </a:r>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63538"/>
            <a:ext cx="8936038" cy="2747962"/>
          </a:xfrm>
        </p:spPr>
        <p:txBody>
          <a:bodyPr>
            <a:normAutofit fontScale="90000"/>
          </a:bodyPr>
          <a:lstStyle/>
          <a:p>
            <a:pPr algn="ctr"/>
            <a:r>
              <a:rPr lang="en-US" dirty="0"/>
              <a:t>Ozone Enhancement and Attribution to Wildfires:</a:t>
            </a:r>
            <a:br>
              <a:rPr lang="en-US" dirty="0"/>
            </a:br>
            <a:r>
              <a:rPr lang="en-US" sz="4000" i="1" dirty="0"/>
              <a:t>A case study in the Northern Colorado Front Range</a:t>
            </a:r>
            <a:endParaRPr lang="en-US" dirty="0"/>
          </a:p>
        </p:txBody>
      </p:sp>
      <p:sp>
        <p:nvSpPr>
          <p:cNvPr id="3" name="Subtitle 2"/>
          <p:cNvSpPr>
            <a:spLocks noGrp="1"/>
          </p:cNvSpPr>
          <p:nvPr>
            <p:ph type="subTitle" idx="4294967295"/>
          </p:nvPr>
        </p:nvSpPr>
        <p:spPr>
          <a:xfrm>
            <a:off x="17207" y="3181350"/>
            <a:ext cx="9126794" cy="2590800"/>
          </a:xfrm>
        </p:spPr>
        <p:txBody>
          <a:bodyPr>
            <a:normAutofit/>
          </a:bodyPr>
          <a:lstStyle/>
          <a:p>
            <a:pPr marL="18288" indent="0" algn="ctr">
              <a:buNone/>
            </a:pPr>
            <a:r>
              <a:rPr lang="en-US" u="sng" dirty="0"/>
              <a:t>Audra McClure-Begley</a:t>
            </a:r>
            <a:r>
              <a:rPr lang="en-US" u="sng" baseline="30000" dirty="0"/>
              <a:t>1,2</a:t>
            </a:r>
            <a:r>
              <a:rPr lang="en-US" dirty="0"/>
              <a:t>, Irina Petropavlovskikh</a:t>
            </a:r>
            <a:r>
              <a:rPr lang="en-US" baseline="30000" dirty="0"/>
              <a:t>1,2</a:t>
            </a:r>
            <a:r>
              <a:rPr lang="en-US" dirty="0"/>
              <a:t>, Samuel </a:t>
            </a:r>
            <a:r>
              <a:rPr lang="en-US" dirty="0" smtClean="0"/>
              <a:t>Oltmans</a:t>
            </a:r>
            <a:r>
              <a:rPr lang="en-US" baseline="30000" dirty="0" smtClean="0"/>
              <a:t>2</a:t>
            </a:r>
            <a:r>
              <a:rPr lang="en-US" dirty="0"/>
              <a:t>, Brad Pierce</a:t>
            </a:r>
            <a:r>
              <a:rPr lang="en-US" baseline="30000" dirty="0"/>
              <a:t>3</a:t>
            </a:r>
            <a:r>
              <a:rPr lang="en-US" dirty="0"/>
              <a:t> , John Sullivan</a:t>
            </a:r>
            <a:r>
              <a:rPr lang="en-US" baseline="30000" dirty="0"/>
              <a:t>4</a:t>
            </a:r>
            <a:endParaRPr lang="en-US" dirty="0"/>
          </a:p>
          <a:p>
            <a:pPr marL="228600" indent="-228600" algn="ctr">
              <a:buAutoNum type="arabicPeriod"/>
            </a:pPr>
            <a:r>
              <a:rPr lang="en-US" sz="1200" dirty="0"/>
              <a:t>University of Colorado, Cooperative Institute for Research in Environmental </a:t>
            </a:r>
            <a:r>
              <a:rPr lang="en-US" sz="1200" dirty="0" smtClean="0"/>
              <a:t>Sciences</a:t>
            </a:r>
          </a:p>
          <a:p>
            <a:pPr marL="228600" indent="-228600" algn="ctr">
              <a:buAutoNum type="arabicPeriod"/>
            </a:pPr>
            <a:r>
              <a:rPr lang="en-US" sz="1200" dirty="0" smtClean="0"/>
              <a:t> National </a:t>
            </a:r>
            <a:r>
              <a:rPr lang="en-US" sz="1200" dirty="0"/>
              <a:t>Oceanic and Atmospheric Administration Global Monitoring </a:t>
            </a:r>
            <a:r>
              <a:rPr lang="en-US" sz="1200" dirty="0" smtClean="0"/>
              <a:t>Division</a:t>
            </a:r>
          </a:p>
          <a:p>
            <a:pPr marL="228600" indent="-228600" algn="ctr">
              <a:buAutoNum type="arabicPeriod"/>
            </a:pPr>
            <a:r>
              <a:rPr lang="en-US" sz="1200" dirty="0" smtClean="0"/>
              <a:t>National </a:t>
            </a:r>
            <a:r>
              <a:rPr lang="en-US" sz="1200" dirty="0"/>
              <a:t>Oceanic and Atmospheric Administration NESDIS</a:t>
            </a:r>
          </a:p>
          <a:p>
            <a:pPr marL="228600" indent="-228600" algn="ctr">
              <a:buAutoNum type="arabicPeriod"/>
            </a:pPr>
            <a:r>
              <a:rPr lang="en-US" sz="1200" dirty="0" smtClean="0">
                <a:effectLst/>
              </a:rPr>
              <a:t>National </a:t>
            </a:r>
            <a:r>
              <a:rPr lang="en-US" sz="1200" dirty="0">
                <a:effectLst/>
              </a:rPr>
              <a:t>Aeronautics and Space </a:t>
            </a:r>
            <a:r>
              <a:rPr lang="en-US" sz="1200" dirty="0" smtClean="0">
                <a:effectLst/>
              </a:rPr>
              <a:t>Administration </a:t>
            </a:r>
            <a:r>
              <a:rPr lang="en-US" sz="1200" dirty="0" smtClean="0">
                <a:effectLst/>
              </a:rPr>
              <a:t>GSFC</a:t>
            </a:r>
            <a:endParaRPr lang="en-US" sz="12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737" r="30842"/>
          <a:stretch/>
        </p:blipFill>
        <p:spPr bwMode="auto">
          <a:xfrm>
            <a:off x="0" y="5621676"/>
            <a:ext cx="1228024" cy="1251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093" y="5771408"/>
            <a:ext cx="2266908" cy="1071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2"/>
          <p:cNvSpPr>
            <a:spLocks noGrp="1"/>
          </p:cNvSpPr>
          <p:nvPr>
            <p:ph type="ftr" sz="quarter" idx="12"/>
          </p:nvPr>
        </p:nvSpPr>
        <p:spPr>
          <a:xfrm>
            <a:off x="2286000" y="6492875"/>
            <a:ext cx="4572000" cy="365125"/>
          </a:xfrm>
        </p:spPr>
        <p:txBody>
          <a:bodyPr/>
          <a:lstStyle/>
          <a:p>
            <a:pPr algn="ctr"/>
            <a:r>
              <a:rPr lang="en-US" dirty="0"/>
              <a:t>FRAPPE Team Meeting: Boulder, Colorado  May 3, 2017</a:t>
            </a:r>
          </a:p>
        </p:txBody>
      </p:sp>
    </p:spTree>
    <p:extLst>
      <p:ext uri="{BB962C8B-B14F-4D97-AF65-F5344CB8AC3E}">
        <p14:creationId xmlns:p14="http://schemas.microsoft.com/office/powerpoint/2010/main" val="3993235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0" y="636733"/>
            <a:ext cx="4720972" cy="2991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21" y="3634153"/>
            <a:ext cx="4004441" cy="300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85542" y="946474"/>
            <a:ext cx="504497" cy="23012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807524" y="636734"/>
            <a:ext cx="4105904" cy="59948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McClure\Downloads\model.MOZART4.201407200000.015_CO-fires_lat-al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524" y="946474"/>
            <a:ext cx="4105904" cy="5685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523220"/>
          </a:xfrm>
          <a:prstGeom prst="rect">
            <a:avLst/>
          </a:prstGeom>
          <a:noFill/>
        </p:spPr>
        <p:txBody>
          <a:bodyPr wrap="square" rtlCol="0">
            <a:spAutoFit/>
          </a:bodyPr>
          <a:lstStyle/>
          <a:p>
            <a:pPr algn="ctr"/>
            <a:r>
              <a:rPr lang="en-US" sz="2800" dirty="0" smtClean="0"/>
              <a:t>Comparison</a:t>
            </a:r>
            <a:r>
              <a:rPr lang="en-US" sz="2800" dirty="0" smtClean="0">
                <a:sym typeface="Wingdings" panose="05000000000000000000" pitchFamily="2" charset="2"/>
              </a:rPr>
              <a:t> July 20, 2014</a:t>
            </a:r>
            <a:endParaRPr lang="en-US" sz="2800" dirty="0"/>
          </a:p>
        </p:txBody>
      </p:sp>
    </p:spTree>
    <p:extLst>
      <p:ext uri="{BB962C8B-B14F-4D97-AF65-F5344CB8AC3E}">
        <p14:creationId xmlns:p14="http://schemas.microsoft.com/office/powerpoint/2010/main" val="2957285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p:cNvSpPr>
          <p:nvPr/>
        </p:nvSpPr>
        <p:spPr>
          <a:xfrm>
            <a:off x="2286000" y="6492875"/>
            <a:ext cx="4572000" cy="365125"/>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1">
                    <a:alpha val="6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FRAPPE Team Meeting: Boulder, Colorado  May 3, 2017</a:t>
            </a:r>
          </a:p>
        </p:txBody>
      </p:sp>
      <p:sp>
        <p:nvSpPr>
          <p:cNvPr id="4" name="TextBox 3"/>
          <p:cNvSpPr txBox="1"/>
          <p:nvPr/>
        </p:nvSpPr>
        <p:spPr>
          <a:xfrm>
            <a:off x="315310" y="283779"/>
            <a:ext cx="8450318" cy="6555641"/>
          </a:xfrm>
          <a:prstGeom prst="rect">
            <a:avLst/>
          </a:prstGeom>
          <a:noFill/>
        </p:spPr>
        <p:txBody>
          <a:bodyPr wrap="square" rtlCol="0">
            <a:spAutoFit/>
          </a:bodyPr>
          <a:lstStyle/>
          <a:p>
            <a:r>
              <a:rPr lang="en-US" sz="2800" dirty="0" smtClean="0"/>
              <a:t>Erie, Colorado: Long Term Analysis</a:t>
            </a:r>
          </a:p>
          <a:p>
            <a:pPr marL="457200" indent="-457200">
              <a:buFont typeface="Arial" panose="020B0604020202020204" pitchFamily="34" charset="0"/>
              <a:buChar char="•"/>
            </a:pPr>
            <a:r>
              <a:rPr lang="en-US" sz="2800" dirty="0" smtClean="0"/>
              <a:t>Co-located measurements (CO, AOD, Ceilometer) at a multi-year scale allow for a detailed analysis of the surface ozone record (2009-2015)</a:t>
            </a:r>
          </a:p>
          <a:p>
            <a:endParaRPr lang="en-US" sz="2800" dirty="0"/>
          </a:p>
          <a:p>
            <a:pPr marL="457200" indent="-457200">
              <a:buFont typeface="Arial" panose="020B0604020202020204" pitchFamily="34" charset="0"/>
              <a:buChar char="•"/>
            </a:pPr>
            <a:r>
              <a:rPr lang="en-US" sz="2800" dirty="0" smtClean="0"/>
              <a:t>Complete the analysis outlined in the case study for all high ozone hours observed </a:t>
            </a:r>
          </a:p>
          <a:p>
            <a:pPr marL="914400" lvl="1" indent="-457200">
              <a:buFont typeface="Arial" panose="020B0604020202020204" pitchFamily="34" charset="0"/>
              <a:buChar char="•"/>
            </a:pPr>
            <a:r>
              <a:rPr lang="en-US" sz="2800" dirty="0" smtClean="0"/>
              <a:t>O3 above 70 ppb</a:t>
            </a:r>
          </a:p>
          <a:p>
            <a:pPr marL="914400" lvl="1" indent="-457200">
              <a:buFont typeface="Arial" panose="020B0604020202020204" pitchFamily="34" charset="0"/>
              <a:buChar char="•"/>
            </a:pPr>
            <a:r>
              <a:rPr lang="en-US" sz="2800" dirty="0" smtClean="0"/>
              <a:t>CO above 150 ppb</a:t>
            </a:r>
          </a:p>
          <a:p>
            <a:pPr marL="914400" lvl="1" indent="-457200">
              <a:buFont typeface="Arial" panose="020B0604020202020204" pitchFamily="34" charset="0"/>
              <a:buChar char="•"/>
            </a:pPr>
            <a:r>
              <a:rPr lang="en-US" sz="2800" dirty="0" smtClean="0"/>
              <a:t>Elevated AOD </a:t>
            </a:r>
          </a:p>
          <a:p>
            <a:pPr marL="457200" indent="-457200">
              <a:buFont typeface="Arial" panose="020B0604020202020204" pitchFamily="34" charset="0"/>
              <a:buChar char="•"/>
            </a:pPr>
            <a:r>
              <a:rPr lang="en-US" sz="2800" dirty="0" smtClean="0"/>
              <a:t>Analyze each episode  with back trajectory and satellite imagery </a:t>
            </a:r>
            <a:r>
              <a:rPr lang="en-US" sz="2800" dirty="0" smtClean="0">
                <a:sym typeface="Wingdings" panose="05000000000000000000" pitchFamily="2" charset="2"/>
              </a:rPr>
              <a:t> confirm </a:t>
            </a:r>
            <a:r>
              <a:rPr lang="en-US" sz="2800" dirty="0" smtClean="0"/>
              <a:t>smoke influence </a:t>
            </a:r>
          </a:p>
          <a:p>
            <a:pPr marL="457200" indent="-457200">
              <a:buFont typeface="Arial" panose="020B0604020202020204" pitchFamily="34" charset="0"/>
              <a:buChar char="•"/>
            </a:pPr>
            <a:r>
              <a:rPr lang="en-US" sz="2800" dirty="0" smtClean="0"/>
              <a:t>Model confirmation</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7334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497724"/>
          </a:xfrm>
        </p:spPr>
        <p:txBody>
          <a:bodyPr/>
          <a:lstStyle/>
          <a:p>
            <a:pPr algn="ctr"/>
            <a:r>
              <a:rPr lang="en-US" sz="4400" dirty="0"/>
              <a:t>Long-Term Trends:</a:t>
            </a:r>
            <a:br>
              <a:rPr lang="en-US" sz="4400" dirty="0"/>
            </a:br>
            <a:r>
              <a:rPr lang="en-US" sz="4400" dirty="0"/>
              <a:t> </a:t>
            </a:r>
            <a:r>
              <a:rPr lang="en-US" sz="3600" i="1" dirty="0"/>
              <a:t>Erie, Colorado BAO Tower</a:t>
            </a:r>
          </a:p>
        </p:txBody>
      </p:sp>
      <p:sp>
        <p:nvSpPr>
          <p:cNvPr id="4" name="Footer Placeholder 2"/>
          <p:cNvSpPr>
            <a:spLocks noGrp="1"/>
          </p:cNvSpPr>
          <p:nvPr>
            <p:ph type="ftr" sz="quarter" idx="12"/>
          </p:nvPr>
        </p:nvSpPr>
        <p:spPr>
          <a:xfrm>
            <a:off x="2286000" y="6492875"/>
            <a:ext cx="4572000" cy="365125"/>
          </a:xfrm>
        </p:spPr>
        <p:txBody>
          <a:bodyPr/>
          <a:lstStyle/>
          <a:p>
            <a:pPr algn="ctr"/>
            <a:r>
              <a:rPr lang="en-US" dirty="0"/>
              <a:t>FRAPPE Team Meeting: Boulder, Colorado  May 3, 2017</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26" y="1489515"/>
            <a:ext cx="8158245" cy="499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801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5502" y="691749"/>
            <a:ext cx="8907917" cy="1993170"/>
          </a:xfrm>
        </p:spPr>
        <p:txBody>
          <a:bodyPr>
            <a:normAutofit fontScale="92500" lnSpcReduction="10000"/>
          </a:bodyPr>
          <a:lstStyle/>
          <a:p>
            <a:r>
              <a:rPr lang="en-US" sz="2400" dirty="0"/>
              <a:t>Co-located measurements of VOC’s, Meteorology, Aerosols, and model results are essential for determining the impact of biomass burning on ozone conditions</a:t>
            </a:r>
          </a:p>
          <a:p>
            <a:r>
              <a:rPr lang="en-US" sz="2400" dirty="0"/>
              <a:t>Biomass burning episodes are variable in space and time, generalized (ex. Monthly) studies are often not sufficient to identify the influence</a:t>
            </a:r>
          </a:p>
        </p:txBody>
      </p:sp>
      <p:sp>
        <p:nvSpPr>
          <p:cNvPr id="4" name="Title 3"/>
          <p:cNvSpPr>
            <a:spLocks noGrp="1"/>
          </p:cNvSpPr>
          <p:nvPr>
            <p:ph type="title"/>
          </p:nvPr>
        </p:nvSpPr>
        <p:spPr>
          <a:xfrm>
            <a:off x="546344" y="112541"/>
            <a:ext cx="7886700" cy="664143"/>
          </a:xfrm>
        </p:spPr>
        <p:txBody>
          <a:bodyPr/>
          <a:lstStyle/>
          <a:p>
            <a:pPr algn="ctr"/>
            <a:r>
              <a:rPr lang="en-US" dirty="0"/>
              <a:t>Conclusions</a:t>
            </a:r>
          </a:p>
        </p:txBody>
      </p:sp>
      <p:sp>
        <p:nvSpPr>
          <p:cNvPr id="2" name="TextBox 1"/>
          <p:cNvSpPr txBox="1"/>
          <p:nvPr/>
        </p:nvSpPr>
        <p:spPr>
          <a:xfrm>
            <a:off x="115501" y="2867799"/>
            <a:ext cx="3893789" cy="3413755"/>
          </a:xfrm>
          <a:prstGeom prst="rect">
            <a:avLst/>
          </a:prstGeom>
          <a:noFill/>
        </p:spPr>
        <p:txBody>
          <a:bodyPr wrap="square" rtlCol="0">
            <a:spAutoFit/>
          </a:bodyPr>
          <a:lstStyle/>
          <a:p>
            <a:pPr lvl="0" algn="ctr" defTabSz="685800">
              <a:lnSpc>
                <a:spcPct val="90000"/>
              </a:lnSpc>
              <a:spcBef>
                <a:spcPts val="750"/>
              </a:spcBef>
            </a:pPr>
            <a:r>
              <a:rPr lang="en-US" sz="3300" b="1" dirty="0">
                <a:latin typeface="Calibri Light" panose="020F0302020204030204"/>
              </a:rPr>
              <a:t>Future Research</a:t>
            </a:r>
          </a:p>
          <a:p>
            <a:pPr marL="171450" lvl="0" indent="-171450" defTabSz="685800">
              <a:lnSpc>
                <a:spcPct val="90000"/>
              </a:lnSpc>
              <a:spcBef>
                <a:spcPts val="750"/>
              </a:spcBef>
              <a:buFont typeface="Arial" panose="020B0604020202020204" pitchFamily="34" charset="0"/>
              <a:buChar char="•"/>
            </a:pPr>
            <a:r>
              <a:rPr lang="en-US" sz="2400" dirty="0" smtClean="0"/>
              <a:t>Investigate </a:t>
            </a:r>
            <a:r>
              <a:rPr lang="en-US" sz="2400" dirty="0"/>
              <a:t>long term variation in frequency of biomass burning related high ozone events for each </a:t>
            </a:r>
            <a:r>
              <a:rPr lang="en-US" sz="2400" dirty="0" smtClean="0"/>
              <a:t>NOAA monitoring station</a:t>
            </a:r>
          </a:p>
          <a:p>
            <a:pPr marL="171450" lvl="0" indent="-171450" defTabSz="685800">
              <a:lnSpc>
                <a:spcPct val="90000"/>
              </a:lnSpc>
              <a:spcBef>
                <a:spcPts val="750"/>
              </a:spcBef>
              <a:buFont typeface="Arial" panose="020B0604020202020204" pitchFamily="34" charset="0"/>
              <a:buChar char="•"/>
            </a:pPr>
            <a:r>
              <a:rPr lang="en-US" sz="2400" dirty="0" smtClean="0"/>
              <a:t>New monitoring location: Table Mountain, Boulder</a:t>
            </a:r>
          </a:p>
        </p:txBody>
      </p:sp>
      <p:sp>
        <p:nvSpPr>
          <p:cNvPr id="7" name="Footer Placeholder 2"/>
          <p:cNvSpPr>
            <a:spLocks noGrp="1"/>
          </p:cNvSpPr>
          <p:nvPr>
            <p:ph type="ftr" sz="quarter" idx="12"/>
          </p:nvPr>
        </p:nvSpPr>
        <p:spPr>
          <a:xfrm>
            <a:off x="2286000" y="6492875"/>
            <a:ext cx="4572000" cy="365125"/>
          </a:xfrm>
        </p:spPr>
        <p:txBody>
          <a:bodyPr/>
          <a:lstStyle/>
          <a:p>
            <a:pPr algn="ctr"/>
            <a:r>
              <a:rPr lang="en-US" dirty="0"/>
              <a:t>FRAPPE Team Meeting: Boulder, Colorado  May 3, 2017</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290" y="2642716"/>
            <a:ext cx="5111076" cy="322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01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86649"/>
            <a:ext cx="7886700" cy="5289859"/>
          </a:xfrm>
        </p:spPr>
        <p:txBody>
          <a:bodyPr>
            <a:normAutofit/>
          </a:bodyPr>
          <a:lstStyle/>
          <a:p>
            <a:pPr marL="0" indent="0">
              <a:buNone/>
            </a:pPr>
            <a:r>
              <a:rPr lang="en-US" dirty="0"/>
              <a:t>Thank you to NOAA GMD, NOAA PSD, University of Colorado-Boulder, </a:t>
            </a:r>
            <a:r>
              <a:rPr lang="en-US" dirty="0" smtClean="0"/>
              <a:t>FRAPPE team, </a:t>
            </a:r>
            <a:r>
              <a:rPr lang="en-US" dirty="0" err="1" smtClean="0"/>
              <a:t>DiscoverAQ</a:t>
            </a:r>
            <a:r>
              <a:rPr lang="en-US" dirty="0" smtClean="0"/>
              <a:t> team, All </a:t>
            </a:r>
            <a:r>
              <a:rPr lang="en-US" dirty="0"/>
              <a:t>Data Providers, Site Technicians, and PIs.  </a:t>
            </a:r>
            <a:endParaRPr lang="en-US" dirty="0" smtClean="0"/>
          </a:p>
          <a:p>
            <a:pPr marL="0" indent="0">
              <a:buNone/>
            </a:pPr>
            <a:endParaRPr lang="en-US" dirty="0" smtClean="0"/>
          </a:p>
          <a:p>
            <a:pPr marL="0" indent="0">
              <a:buNone/>
            </a:pPr>
            <a:r>
              <a:rPr lang="en-US" dirty="0" smtClean="0"/>
              <a:t>Contact:    Audra.McClure@noaa.gov</a:t>
            </a:r>
          </a:p>
          <a:p>
            <a:pPr marL="0" indent="0">
              <a:buNone/>
            </a:pPr>
            <a:endParaRPr lang="en-US" dirty="0"/>
          </a:p>
          <a:p>
            <a:pPr marL="0" indent="0">
              <a:buNone/>
            </a:pPr>
            <a:r>
              <a:rPr lang="en-US" sz="1400" dirty="0" smtClean="0"/>
              <a:t>Jaffe, D. and </a:t>
            </a:r>
            <a:r>
              <a:rPr lang="en-US" sz="1400" dirty="0" err="1" smtClean="0"/>
              <a:t>Wigder</a:t>
            </a:r>
            <a:r>
              <a:rPr lang="en-US" sz="1400" dirty="0" smtClean="0"/>
              <a:t>, N. (2012). Ozone Production from wildfires: A critical review</a:t>
            </a:r>
          </a:p>
          <a:p>
            <a:pPr marL="0" indent="0">
              <a:buNone/>
            </a:pPr>
            <a:r>
              <a:rPr lang="en-US" sz="1400" dirty="0" smtClean="0"/>
              <a:t>Lewis</a:t>
            </a:r>
            <a:r>
              <a:rPr lang="en-US" sz="1400" dirty="0"/>
              <a:t>, A. C. et. al (2013) The Influence of Biomass Burning on the Global Distribution of Selected Non-Methane Organic Compounds. </a:t>
            </a:r>
            <a:r>
              <a:rPr lang="en-US" sz="1400" i="1" dirty="0"/>
              <a:t>Atmosphere Chemistry and Physics.</a:t>
            </a:r>
            <a:endParaRPr lang="en-US" sz="1400" dirty="0"/>
          </a:p>
          <a:p>
            <a:pPr marL="0" indent="0">
              <a:buNone/>
            </a:pPr>
            <a:r>
              <a:rPr lang="en-US" sz="1400" dirty="0"/>
              <a:t>Monks, P. S. et al. (2015) Tropospheric Ozone and its precursors from the urban to global scale from air quality to short-lived climate forcer. </a:t>
            </a:r>
            <a:r>
              <a:rPr lang="en-US" sz="1400" i="1" dirty="0"/>
              <a:t>Atmospheric Chemistry and Physics. </a:t>
            </a:r>
            <a:endParaRPr lang="en-US" sz="1400" i="1" dirty="0" smtClean="0"/>
          </a:p>
          <a:p>
            <a:pPr marL="0" indent="0">
              <a:buNone/>
            </a:pPr>
            <a:r>
              <a:rPr lang="en-US" sz="1400" dirty="0" smtClean="0"/>
              <a:t>Val Martin, M. et. al (2006). Significant enhancements of nitrogen oxides, black carbon, and ozone in the North Atlantic lower free troposphere resulting from North American boreal wildfires. </a:t>
            </a:r>
            <a:r>
              <a:rPr lang="en-US" sz="1400" i="1" dirty="0" smtClean="0"/>
              <a:t>Journal of </a:t>
            </a:r>
            <a:r>
              <a:rPr lang="en-US" sz="1400" i="1" dirty="0" err="1" smtClean="0"/>
              <a:t>Geophysiccal</a:t>
            </a:r>
            <a:r>
              <a:rPr lang="en-US" sz="1400" i="1" dirty="0" smtClean="0"/>
              <a:t> research. </a:t>
            </a:r>
            <a:endParaRPr lang="en-US" sz="1400" dirty="0"/>
          </a:p>
          <a:p>
            <a:pPr marL="0" indent="0">
              <a:buNone/>
            </a:pPr>
            <a:endParaRPr lang="en-US" sz="1400" i="1" dirty="0" smtClean="0"/>
          </a:p>
          <a:p>
            <a:pPr marL="0" indent="0">
              <a:buNone/>
            </a:pPr>
            <a:r>
              <a:rPr lang="en-US" sz="1400" i="1" dirty="0" smtClean="0"/>
              <a:t>NASA </a:t>
            </a:r>
            <a:r>
              <a:rPr lang="en-US" sz="1400" i="1" dirty="0"/>
              <a:t>Earth Observatory</a:t>
            </a:r>
          </a:p>
          <a:p>
            <a:pPr marL="0" indent="0">
              <a:buNone/>
            </a:pPr>
            <a:r>
              <a:rPr lang="en-US" sz="1400" i="1" dirty="0"/>
              <a:t>OMPS AOD </a:t>
            </a:r>
            <a:r>
              <a:rPr lang="en-US" sz="1400" i="1" dirty="0" smtClean="0"/>
              <a:t>Imagery</a:t>
            </a:r>
          </a:p>
          <a:p>
            <a:pPr marL="0" indent="0">
              <a:buNone/>
            </a:pPr>
            <a:r>
              <a:rPr lang="en-US" sz="1400" i="1" dirty="0" smtClean="0"/>
              <a:t>NOAA </a:t>
            </a:r>
            <a:r>
              <a:rPr lang="en-US" sz="1400" i="1" dirty="0"/>
              <a:t>HYSPLIT: </a:t>
            </a:r>
            <a:r>
              <a:rPr lang="en-US" sz="1400" i="1" dirty="0" smtClean="0"/>
              <a:t>Reanalysis</a:t>
            </a:r>
            <a:endParaRPr lang="en-US" sz="1400" i="1" dirty="0"/>
          </a:p>
        </p:txBody>
      </p:sp>
      <p:sp>
        <p:nvSpPr>
          <p:cNvPr id="2" name="Title 1"/>
          <p:cNvSpPr>
            <a:spLocks noGrp="1"/>
          </p:cNvSpPr>
          <p:nvPr>
            <p:ph type="title"/>
          </p:nvPr>
        </p:nvSpPr>
        <p:spPr>
          <a:xfrm>
            <a:off x="615002" y="0"/>
            <a:ext cx="7886700" cy="1081537"/>
          </a:xfrm>
        </p:spPr>
        <p:txBody>
          <a:bodyPr/>
          <a:lstStyle/>
          <a:p>
            <a:pPr algn="ctr"/>
            <a:r>
              <a:rPr lang="en-US" dirty="0"/>
              <a:t>Questions? </a:t>
            </a:r>
          </a:p>
        </p:txBody>
      </p:sp>
      <p:sp>
        <p:nvSpPr>
          <p:cNvPr id="5" name="Footer Placeholder 2"/>
          <p:cNvSpPr>
            <a:spLocks noGrp="1"/>
          </p:cNvSpPr>
          <p:nvPr>
            <p:ph type="ftr" sz="quarter" idx="12"/>
          </p:nvPr>
        </p:nvSpPr>
        <p:spPr>
          <a:xfrm>
            <a:off x="2286000" y="6492875"/>
            <a:ext cx="4572000" cy="365125"/>
          </a:xfrm>
        </p:spPr>
        <p:txBody>
          <a:bodyPr/>
          <a:lstStyle/>
          <a:p>
            <a:pPr algn="ctr"/>
            <a:r>
              <a:rPr lang="en-US" dirty="0"/>
              <a:t>FRAPPE Team Meeting: Boulder, Colorado  May 3, 2017</a:t>
            </a:r>
          </a:p>
        </p:txBody>
      </p:sp>
    </p:spTree>
    <p:extLst>
      <p:ext uri="{BB962C8B-B14F-4D97-AF65-F5344CB8AC3E}">
        <p14:creationId xmlns:p14="http://schemas.microsoft.com/office/powerpoint/2010/main" val="4115473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Slides</a:t>
            </a:r>
            <a:br>
              <a:rPr lang="en-US" dirty="0"/>
            </a:br>
            <a:r>
              <a:rPr lang="en-US" dirty="0"/>
              <a:t/>
            </a:r>
            <a:br>
              <a:rPr lang="en-US" dirty="0"/>
            </a:br>
            <a:endParaRPr lang="en-US" dirty="0"/>
          </a:p>
        </p:txBody>
      </p:sp>
      <p:sp>
        <p:nvSpPr>
          <p:cNvPr id="4" name="Footer Placeholder 2"/>
          <p:cNvSpPr>
            <a:spLocks noGrp="1"/>
          </p:cNvSpPr>
          <p:nvPr>
            <p:ph type="ftr" sz="quarter" idx="12"/>
          </p:nvPr>
        </p:nvSpPr>
        <p:spPr>
          <a:xfrm>
            <a:off x="2286000" y="6492875"/>
            <a:ext cx="4572000" cy="365125"/>
          </a:xfrm>
        </p:spPr>
        <p:txBody>
          <a:bodyPr/>
          <a:lstStyle/>
          <a:p>
            <a:pPr algn="ctr"/>
            <a:r>
              <a:rPr lang="en-US" dirty="0"/>
              <a:t>FRAPPE Team Meeting: Boulder, Colorado  May 3, 2017</a:t>
            </a:r>
          </a:p>
        </p:txBody>
      </p:sp>
    </p:spTree>
    <p:extLst>
      <p:ext uri="{BB962C8B-B14F-4D97-AF65-F5344CB8AC3E}">
        <p14:creationId xmlns:p14="http://schemas.microsoft.com/office/powerpoint/2010/main" val="3494455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563" y="5580185"/>
            <a:ext cx="7543800" cy="914400"/>
          </a:xfrm>
        </p:spPr>
        <p:txBody>
          <a:bodyPr>
            <a:noAutofit/>
          </a:bodyPr>
          <a:lstStyle/>
          <a:p>
            <a:r>
              <a:rPr lang="en-US" sz="3200" dirty="0" smtClean="0"/>
              <a:t>July 19 is the day of the highest AOT in July (except for July 2)</a:t>
            </a:r>
            <a:endParaRPr lang="en-US" sz="3200" dirty="0"/>
          </a:p>
        </p:txBody>
      </p:sp>
      <p:pic>
        <p:nvPicPr>
          <p:cNvPr id="25602" name="Picture 2" descr="BSRN_BAO_Boulder Level 1.5 Angstrom parameter data for year 2014 and month JUL"/>
          <p:cNvPicPr>
            <a:picLocks noChangeAspect="1" noChangeArrowheads="1"/>
          </p:cNvPicPr>
          <p:nvPr/>
        </p:nvPicPr>
        <p:blipFill>
          <a:blip r:embed="rId2"/>
          <a:srcRect/>
          <a:stretch>
            <a:fillRect/>
          </a:stretch>
        </p:blipFill>
        <p:spPr bwMode="auto">
          <a:xfrm>
            <a:off x="1485313" y="485540"/>
            <a:ext cx="6477000" cy="4724400"/>
          </a:xfrm>
          <a:prstGeom prst="rect">
            <a:avLst/>
          </a:prstGeom>
          <a:noFill/>
        </p:spPr>
      </p:pic>
    </p:spTree>
    <p:extLst>
      <p:ext uri="{BB962C8B-B14F-4D97-AF65-F5344CB8AC3E}">
        <p14:creationId xmlns:p14="http://schemas.microsoft.com/office/powerpoint/2010/main" val="4075225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89648" y="594967"/>
            <a:ext cx="7292782" cy="5172787"/>
          </a:xfrm>
          <a:prstGeom prst="rect">
            <a:avLst/>
          </a:prstGeom>
        </p:spPr>
      </p:pic>
    </p:spTree>
    <p:extLst>
      <p:ext uri="{BB962C8B-B14F-4D97-AF65-F5344CB8AC3E}">
        <p14:creationId xmlns:p14="http://schemas.microsoft.com/office/powerpoint/2010/main" val="2768878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01" y="854672"/>
            <a:ext cx="8033247" cy="4462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9179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90" y="2098390"/>
            <a:ext cx="9002110" cy="360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972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1890" y="141891"/>
            <a:ext cx="8860220" cy="6353502"/>
          </a:xfrm>
        </p:spPr>
        <p:txBody>
          <a:bodyPr>
            <a:normAutofit fontScale="77500" lnSpcReduction="20000"/>
          </a:bodyPr>
          <a:lstStyle/>
          <a:p>
            <a:pPr marL="0" indent="0" algn="ctr">
              <a:buNone/>
            </a:pPr>
            <a:r>
              <a:rPr lang="en-US" sz="4000" b="1" i="1" dirty="0" smtClean="0"/>
              <a:t>What </a:t>
            </a:r>
            <a:r>
              <a:rPr lang="en-US" sz="4000" b="1" i="1" dirty="0"/>
              <a:t>is the impact of biomass burning on surface/tropospheric ozone in the Colorado Front Range? </a:t>
            </a:r>
          </a:p>
          <a:p>
            <a:pPr marL="0" indent="0" algn="ctr">
              <a:buNone/>
            </a:pPr>
            <a:endParaRPr lang="en-US" sz="4600" b="1" dirty="0"/>
          </a:p>
          <a:p>
            <a:pPr marL="0" indent="0" algn="ctr">
              <a:buNone/>
            </a:pPr>
            <a:r>
              <a:rPr lang="en-US" sz="3300" dirty="0"/>
              <a:t>Overview</a:t>
            </a:r>
          </a:p>
          <a:p>
            <a:pPr marL="0" indent="0" algn="ctr">
              <a:buNone/>
            </a:pPr>
            <a:r>
              <a:rPr lang="en-US" sz="3300" i="1" dirty="0"/>
              <a:t>-Tropospheric Ozone in the Front Range</a:t>
            </a:r>
          </a:p>
          <a:p>
            <a:pPr marL="0" indent="0" algn="ctr">
              <a:buNone/>
            </a:pPr>
            <a:r>
              <a:rPr lang="en-US" sz="3300" i="1" dirty="0"/>
              <a:t>-Wildfires and Ozone</a:t>
            </a:r>
          </a:p>
          <a:p>
            <a:pPr marL="0" indent="0" algn="ctr">
              <a:buNone/>
            </a:pPr>
            <a:endParaRPr lang="en-US" sz="3300" dirty="0"/>
          </a:p>
          <a:p>
            <a:pPr marL="18288" indent="0" algn="ctr">
              <a:buNone/>
            </a:pPr>
            <a:r>
              <a:rPr lang="en-US" sz="3300" dirty="0"/>
              <a:t>Case Study: July 19, 2014 </a:t>
            </a:r>
            <a:br>
              <a:rPr lang="en-US" sz="3300" dirty="0"/>
            </a:br>
            <a:r>
              <a:rPr lang="en-US" sz="3300" i="1" dirty="0"/>
              <a:t>-Episode Identification</a:t>
            </a:r>
            <a:br>
              <a:rPr lang="en-US" sz="3300" i="1" dirty="0"/>
            </a:br>
            <a:r>
              <a:rPr lang="en-US" sz="3300" i="1" dirty="0"/>
              <a:t>-Episode Confirmation</a:t>
            </a:r>
            <a:br>
              <a:rPr lang="en-US" sz="3300" i="1" dirty="0"/>
            </a:br>
            <a:r>
              <a:rPr lang="en-US" sz="3300" i="1" dirty="0"/>
              <a:t>-Spatial </a:t>
            </a:r>
            <a:r>
              <a:rPr lang="en-US" sz="3300" i="1" dirty="0" smtClean="0"/>
              <a:t>Extent</a:t>
            </a:r>
          </a:p>
          <a:p>
            <a:pPr marL="18288" indent="0" algn="ctr">
              <a:buNone/>
            </a:pPr>
            <a:r>
              <a:rPr lang="en-US" sz="3300" i="1" dirty="0" smtClean="0"/>
              <a:t>-Next Day Comparison</a:t>
            </a:r>
            <a:r>
              <a:rPr lang="en-US" sz="3300" dirty="0"/>
              <a:t/>
            </a:r>
            <a:br>
              <a:rPr lang="en-US" sz="3300" dirty="0"/>
            </a:br>
            <a:endParaRPr lang="en-US" sz="3300" dirty="0"/>
          </a:p>
          <a:p>
            <a:pPr marL="18288" indent="0" algn="ctr">
              <a:buNone/>
            </a:pPr>
            <a:r>
              <a:rPr lang="en-US" sz="3300" dirty="0"/>
              <a:t>Long-Term Trends and Analysis: BAO Tower</a:t>
            </a:r>
            <a:br>
              <a:rPr lang="en-US" sz="3300" dirty="0"/>
            </a:br>
            <a:r>
              <a:rPr lang="en-US" sz="3300" i="1" dirty="0"/>
              <a:t>How does 2014 compare to other years? </a:t>
            </a:r>
          </a:p>
        </p:txBody>
      </p:sp>
      <p:sp>
        <p:nvSpPr>
          <p:cNvPr id="3" name="Footer Placeholder 2"/>
          <p:cNvSpPr>
            <a:spLocks noGrp="1"/>
          </p:cNvSpPr>
          <p:nvPr>
            <p:ph type="ftr" sz="quarter" idx="12"/>
          </p:nvPr>
        </p:nvSpPr>
        <p:spPr>
          <a:xfrm>
            <a:off x="2286000" y="6492875"/>
            <a:ext cx="4572000" cy="365125"/>
          </a:xfrm>
        </p:spPr>
        <p:txBody>
          <a:bodyPr/>
          <a:lstStyle/>
          <a:p>
            <a:pPr algn="ctr"/>
            <a:r>
              <a:rPr lang="en-US" dirty="0"/>
              <a:t>FRAPPE Team Meeting: Boulder, Colorado  May 3, 2017</a:t>
            </a:r>
          </a:p>
        </p:txBody>
      </p:sp>
    </p:spTree>
    <p:extLst>
      <p:ext uri="{BB962C8B-B14F-4D97-AF65-F5344CB8AC3E}">
        <p14:creationId xmlns:p14="http://schemas.microsoft.com/office/powerpoint/2010/main" val="4097830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37956"/>
            <a:ext cx="9143999" cy="3383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357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26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9807"/>
          </a:xfrm>
        </p:spPr>
        <p:txBody>
          <a:bodyPr/>
          <a:lstStyle/>
          <a:p>
            <a:pPr algn="ctr"/>
            <a:r>
              <a:rPr lang="en-US" sz="4000" dirty="0"/>
              <a:t>Tropospheric Ozone in the Front Range</a:t>
            </a:r>
          </a:p>
        </p:txBody>
      </p:sp>
      <p:sp>
        <p:nvSpPr>
          <p:cNvPr id="5" name="TextBox 4"/>
          <p:cNvSpPr txBox="1"/>
          <p:nvPr/>
        </p:nvSpPr>
        <p:spPr>
          <a:xfrm>
            <a:off x="76200" y="708966"/>
            <a:ext cx="9144000"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Essential species for </a:t>
            </a:r>
            <a:r>
              <a:rPr lang="en-US" sz="2400" dirty="0"/>
              <a:t>the photochemical oxidation and radiative forcing processes of the atmosphere</a:t>
            </a:r>
          </a:p>
          <a:p>
            <a:pPr marL="285750" indent="-285750">
              <a:buFont typeface="Arial" panose="020B0604020202020204" pitchFamily="34" charset="0"/>
              <a:buChar char="•"/>
            </a:pPr>
            <a:r>
              <a:rPr lang="en-US" sz="2400" dirty="0"/>
              <a:t>Secondary Pollutant, formed from reactions of primary pollutants</a:t>
            </a:r>
          </a:p>
          <a:p>
            <a:pPr marL="742950" lvl="1" indent="-285750">
              <a:buFont typeface="Arial" panose="020B0604020202020204" pitchFamily="34" charset="0"/>
              <a:buChar char="•"/>
            </a:pPr>
            <a:r>
              <a:rPr lang="en-US" sz="2400" dirty="0"/>
              <a:t>Photochemical Smog</a:t>
            </a:r>
          </a:p>
          <a:p>
            <a:pPr marL="285750" indent="-285750">
              <a:buFont typeface="Arial" panose="020B0604020202020204" pitchFamily="34" charset="0"/>
              <a:buChar char="•"/>
            </a:pPr>
            <a:r>
              <a:rPr lang="en-US" sz="2400" dirty="0"/>
              <a:t>Greenhouse Gas</a:t>
            </a:r>
          </a:p>
          <a:p>
            <a:pPr marL="285750" indent="-285750">
              <a:buFont typeface="Arial" panose="020B0604020202020204" pitchFamily="34" charset="0"/>
              <a:buChar char="•"/>
            </a:pPr>
            <a:r>
              <a:rPr lang="en-US" sz="2400" dirty="0"/>
              <a:t>High levels</a:t>
            </a:r>
            <a:r>
              <a:rPr lang="en-US" sz="2400" b="1" dirty="0"/>
              <a:t> </a:t>
            </a:r>
            <a:r>
              <a:rPr lang="en-US" sz="2400" dirty="0"/>
              <a:t>negatively impact human health and ecosystem functioning</a:t>
            </a:r>
          </a:p>
        </p:txBody>
      </p:sp>
      <p:pic>
        <p:nvPicPr>
          <p:cNvPr id="11" name="Picture 10"/>
          <p:cNvPicPr>
            <a:picLocks noChangeAspect="1"/>
          </p:cNvPicPr>
          <p:nvPr/>
        </p:nvPicPr>
        <p:blipFill>
          <a:blip r:embed="rId3"/>
          <a:stretch>
            <a:fillRect/>
          </a:stretch>
        </p:blipFill>
        <p:spPr>
          <a:xfrm>
            <a:off x="5136575" y="3441154"/>
            <a:ext cx="3783284" cy="3315809"/>
          </a:xfrm>
          <a:prstGeom prst="rect">
            <a:avLst/>
          </a:prstGeom>
        </p:spPr>
      </p:pic>
      <p:sp>
        <p:nvSpPr>
          <p:cNvPr id="12" name="Oval 11"/>
          <p:cNvSpPr/>
          <p:nvPr/>
        </p:nvSpPr>
        <p:spPr>
          <a:xfrm>
            <a:off x="7138555" y="4748645"/>
            <a:ext cx="924790" cy="737756"/>
          </a:xfrm>
          <a:prstGeom prst="ellipse">
            <a:avLst/>
          </a:prstGeom>
          <a:noFill/>
          <a:ln w="381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39" y="3691542"/>
            <a:ext cx="5034636" cy="3065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642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1677" y="815916"/>
            <a:ext cx="3891554" cy="219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
            <a:ext cx="9144000" cy="835572"/>
          </a:xfrm>
        </p:spPr>
        <p:txBody>
          <a:bodyPr>
            <a:normAutofit/>
          </a:bodyPr>
          <a:lstStyle/>
          <a:p>
            <a:pPr algn="ctr"/>
            <a:r>
              <a:rPr lang="en-US" sz="4400" dirty="0"/>
              <a:t> </a:t>
            </a:r>
            <a:r>
              <a:rPr lang="en-US" sz="3600" dirty="0"/>
              <a:t>Ozone and Biomass Burning</a:t>
            </a:r>
          </a:p>
        </p:txBody>
      </p:sp>
      <p:sp>
        <p:nvSpPr>
          <p:cNvPr id="3" name="Content Placeholder 2"/>
          <p:cNvSpPr txBox="1">
            <a:spLocks/>
          </p:cNvSpPr>
          <p:nvPr/>
        </p:nvSpPr>
        <p:spPr>
          <a:xfrm>
            <a:off x="0" y="802196"/>
            <a:ext cx="5109830" cy="6055804"/>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Fire emissions are different for each fire</a:t>
            </a:r>
          </a:p>
          <a:p>
            <a:pPr lvl="1"/>
            <a:r>
              <a:rPr lang="en-US" sz="2000" dirty="0"/>
              <a:t>Material burned</a:t>
            </a:r>
          </a:p>
          <a:p>
            <a:pPr lvl="1"/>
            <a:r>
              <a:rPr lang="en-US" sz="2000" dirty="0"/>
              <a:t>Smoldering/flaming</a:t>
            </a:r>
          </a:p>
          <a:p>
            <a:r>
              <a:rPr lang="en-US" sz="2400" dirty="0"/>
              <a:t>Biomass burning releases a suite of compounds into the atmosphere</a:t>
            </a:r>
            <a:r>
              <a:rPr lang="en-US" sz="1300" i="1" dirty="0"/>
              <a:t> (</a:t>
            </a:r>
            <a:r>
              <a:rPr lang="en-US" sz="1300" i="1" dirty="0" err="1"/>
              <a:t>Andrae</a:t>
            </a:r>
            <a:r>
              <a:rPr lang="en-US" sz="1300" i="1" dirty="0"/>
              <a:t> and </a:t>
            </a:r>
            <a:r>
              <a:rPr lang="en-US" sz="1300" i="1" dirty="0" err="1"/>
              <a:t>Merlet</a:t>
            </a:r>
            <a:r>
              <a:rPr lang="en-US" sz="1300" i="1" dirty="0"/>
              <a:t>, 2001)</a:t>
            </a:r>
          </a:p>
          <a:p>
            <a:pPr lvl="1"/>
            <a:r>
              <a:rPr lang="en-US" sz="2000" dirty="0"/>
              <a:t>Many are ozone precursor pollutants </a:t>
            </a:r>
            <a:endParaRPr lang="en-US" sz="2000" dirty="0" smtClean="0"/>
          </a:p>
          <a:p>
            <a:pPr lvl="1"/>
            <a:r>
              <a:rPr lang="en-US" sz="2000" dirty="0"/>
              <a:t>Wide range of NMOC emitted </a:t>
            </a:r>
            <a:r>
              <a:rPr lang="en-US" sz="1300" i="1" dirty="0" smtClean="0"/>
              <a:t>(Jaffe and </a:t>
            </a:r>
            <a:r>
              <a:rPr lang="en-US" sz="1300" i="1" dirty="0" err="1" smtClean="0"/>
              <a:t>Widger</a:t>
            </a:r>
            <a:r>
              <a:rPr lang="en-US" sz="1300" i="1" dirty="0" smtClean="0"/>
              <a:t>, 2012)</a:t>
            </a:r>
            <a:endParaRPr lang="en-US" sz="2000" dirty="0" smtClean="0"/>
          </a:p>
          <a:p>
            <a:r>
              <a:rPr lang="en-US" sz="2400" dirty="0" smtClean="0"/>
              <a:t>Global </a:t>
            </a:r>
            <a:r>
              <a:rPr lang="en-US" sz="2400" dirty="0"/>
              <a:t>climate patterns impact biomass burning and the transport of associated pollutants. </a:t>
            </a:r>
            <a:r>
              <a:rPr lang="en-US" sz="1300" i="1" dirty="0"/>
              <a:t>(</a:t>
            </a:r>
            <a:r>
              <a:rPr lang="en-US" sz="1300" i="1" dirty="0" err="1"/>
              <a:t>Eckhardt</a:t>
            </a:r>
            <a:r>
              <a:rPr lang="en-US" sz="1300" i="1" dirty="0"/>
              <a:t> et. al, 2003 and </a:t>
            </a:r>
            <a:r>
              <a:rPr lang="en-US" sz="1300" i="1" dirty="0" err="1"/>
              <a:t>Stohl</a:t>
            </a:r>
            <a:r>
              <a:rPr lang="en-US" sz="1300" i="1" dirty="0"/>
              <a:t> et. al, 2007)</a:t>
            </a:r>
          </a:p>
          <a:p>
            <a:r>
              <a:rPr lang="en-US" sz="2400" dirty="0"/>
              <a:t>Complex interactions of pollutants and meteorological conditions </a:t>
            </a:r>
            <a:r>
              <a:rPr lang="en-US" sz="2400" dirty="0" smtClean="0"/>
              <a:t>vary </a:t>
            </a:r>
            <a:r>
              <a:rPr lang="en-US" sz="2400" dirty="0"/>
              <a:t>between episodes. </a:t>
            </a:r>
            <a:r>
              <a:rPr lang="en-US" sz="1300" i="1" dirty="0"/>
              <a:t>(Jaffe and </a:t>
            </a:r>
            <a:r>
              <a:rPr lang="en-US" sz="1300" i="1" dirty="0" err="1"/>
              <a:t>Widger</a:t>
            </a:r>
            <a:r>
              <a:rPr lang="en-US" sz="1300" i="1" dirty="0"/>
              <a:t>, </a:t>
            </a:r>
            <a:r>
              <a:rPr lang="en-US" sz="1300" i="1" dirty="0" smtClean="0"/>
              <a:t>2012)</a:t>
            </a:r>
            <a:endParaRPr lang="en-US" sz="800" i="1" dirty="0"/>
          </a:p>
        </p:txBody>
      </p:sp>
      <p:sp>
        <p:nvSpPr>
          <p:cNvPr id="15" name="TextBox 14"/>
          <p:cNvSpPr txBox="1"/>
          <p:nvPr/>
        </p:nvSpPr>
        <p:spPr>
          <a:xfrm>
            <a:off x="5142749" y="2666634"/>
            <a:ext cx="3790090" cy="338554"/>
          </a:xfrm>
          <a:prstGeom prst="rect">
            <a:avLst/>
          </a:prstGeom>
          <a:noFill/>
        </p:spPr>
        <p:txBody>
          <a:bodyPr wrap="square" rtlCol="0">
            <a:spAutoFit/>
          </a:bodyPr>
          <a:lstStyle/>
          <a:p>
            <a:r>
              <a:rPr lang="en-US" sz="1600" i="1" dirty="0"/>
              <a:t>Image: NASA Earth Observatory</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054" y="917761"/>
            <a:ext cx="6651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241625" y="1360006"/>
            <a:ext cx="556563" cy="369332"/>
          </a:xfrm>
          <a:prstGeom prst="rect">
            <a:avLst/>
          </a:prstGeom>
        </p:spPr>
        <p:txBody>
          <a:bodyPr wrap="none">
            <a:spAutoFit/>
          </a:bodyPr>
          <a:lstStyle/>
          <a:p>
            <a:r>
              <a:rPr lang="en-US" b="1" dirty="0">
                <a:solidFill>
                  <a:srgbClr val="C00000"/>
                </a:solidFill>
              </a:rPr>
              <a:t>PM</a:t>
            </a:r>
          </a:p>
        </p:txBody>
      </p:sp>
      <p:sp>
        <p:nvSpPr>
          <p:cNvPr id="20" name="Rectangle 19"/>
          <p:cNvSpPr/>
          <p:nvPr/>
        </p:nvSpPr>
        <p:spPr>
          <a:xfrm>
            <a:off x="8106972" y="917761"/>
            <a:ext cx="825867" cy="369332"/>
          </a:xfrm>
          <a:prstGeom prst="rect">
            <a:avLst/>
          </a:prstGeom>
        </p:spPr>
        <p:txBody>
          <a:bodyPr wrap="none">
            <a:spAutoFit/>
          </a:bodyPr>
          <a:lstStyle/>
          <a:p>
            <a:r>
              <a:rPr lang="en-US" b="1" dirty="0">
                <a:solidFill>
                  <a:srgbClr val="FF0000"/>
                </a:solidFill>
              </a:rPr>
              <a:t>VOCs</a:t>
            </a:r>
          </a:p>
        </p:txBody>
      </p:sp>
      <p:pic>
        <p:nvPicPr>
          <p:cNvPr id="7170" name="Picture 2" descr="C:\Users\McClure\Downloads\oregon_amo_20141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9464" y="3005188"/>
            <a:ext cx="3625948" cy="362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07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918840" y="772510"/>
            <a:ext cx="4225159" cy="6632585"/>
          </a:xfrm>
          <a:prstGeom prst="rect">
            <a:avLst/>
          </a:prstGeom>
        </p:spPr>
        <p:txBody>
          <a:bodyPr wrap="square">
            <a:spAutoFit/>
          </a:bodyPr>
          <a:lstStyle/>
          <a:p>
            <a:pPr algn="ctr"/>
            <a:r>
              <a:rPr lang="en-US" sz="2500" b="1" dirty="0"/>
              <a:t>How are Episodes Identified? </a:t>
            </a:r>
          </a:p>
          <a:p>
            <a:pPr marL="342900" indent="-342900">
              <a:buFont typeface="Arial" panose="020B0604020202020204" pitchFamily="34" charset="0"/>
              <a:buChar char="•"/>
            </a:pPr>
            <a:r>
              <a:rPr lang="en-US" sz="2500" dirty="0"/>
              <a:t>Co-Located Measurements</a:t>
            </a:r>
          </a:p>
          <a:p>
            <a:pPr marL="800100" lvl="1" indent="-342900">
              <a:buFont typeface="Arial" panose="020B0604020202020204" pitchFamily="34" charset="0"/>
              <a:buChar char="•"/>
            </a:pPr>
            <a:r>
              <a:rPr lang="en-US" sz="2500" dirty="0"/>
              <a:t>Carbon Monoxide</a:t>
            </a:r>
          </a:p>
          <a:p>
            <a:pPr marL="800100" lvl="1" indent="-342900">
              <a:buFont typeface="Arial" panose="020B0604020202020204" pitchFamily="34" charset="0"/>
              <a:buChar char="•"/>
            </a:pPr>
            <a:r>
              <a:rPr lang="en-US" sz="2500" dirty="0" smtClean="0"/>
              <a:t>Trace Gases</a:t>
            </a:r>
          </a:p>
          <a:p>
            <a:pPr marL="800100" lvl="1" indent="-342900">
              <a:buFont typeface="Arial" panose="020B0604020202020204" pitchFamily="34" charset="0"/>
              <a:buChar char="•"/>
            </a:pPr>
            <a:r>
              <a:rPr lang="en-US" sz="2500" dirty="0" smtClean="0"/>
              <a:t>Black Carbon +</a:t>
            </a:r>
            <a:endParaRPr lang="en-US" sz="2500" dirty="0"/>
          </a:p>
          <a:p>
            <a:pPr lvl="1"/>
            <a:r>
              <a:rPr lang="en-US" sz="2500" dirty="0"/>
              <a:t>Aerosol Properties</a:t>
            </a:r>
          </a:p>
          <a:p>
            <a:pPr marL="342900" indent="-342900">
              <a:buFont typeface="Arial" panose="020B0604020202020204" pitchFamily="34" charset="0"/>
              <a:buChar char="•"/>
            </a:pPr>
            <a:r>
              <a:rPr lang="en-US" sz="2500" dirty="0"/>
              <a:t>Satellite Imagery</a:t>
            </a:r>
          </a:p>
          <a:p>
            <a:pPr marL="342900" indent="-342900">
              <a:buFont typeface="Arial" panose="020B0604020202020204" pitchFamily="34" charset="0"/>
              <a:buChar char="•"/>
            </a:pPr>
            <a:r>
              <a:rPr lang="en-US" sz="2500" dirty="0"/>
              <a:t>Back-Trajectory Analysis</a:t>
            </a:r>
          </a:p>
          <a:p>
            <a:pPr marL="800100" lvl="1" indent="-342900">
              <a:buFont typeface="Arial" panose="020B0604020202020204" pitchFamily="34" charset="0"/>
              <a:buChar char="•"/>
            </a:pPr>
            <a:r>
              <a:rPr lang="en-US" sz="2500" dirty="0"/>
              <a:t>NOAA ARL </a:t>
            </a:r>
            <a:r>
              <a:rPr lang="en-US" sz="2500" dirty="0" err="1"/>
              <a:t>Hysplit</a:t>
            </a:r>
            <a:endParaRPr lang="en-US" sz="2500" dirty="0"/>
          </a:p>
          <a:p>
            <a:pPr marL="342900" indent="-342900">
              <a:buFont typeface="Arial" panose="020B0604020202020204" pitchFamily="34" charset="0"/>
              <a:buChar char="•"/>
            </a:pPr>
            <a:r>
              <a:rPr lang="en-US" sz="2500" dirty="0"/>
              <a:t>Models</a:t>
            </a:r>
          </a:p>
          <a:p>
            <a:pPr marL="800100" lvl="1" indent="-342900">
              <a:buFont typeface="Arial" panose="020B0604020202020204" pitchFamily="34" charset="0"/>
              <a:buChar char="•"/>
            </a:pPr>
            <a:r>
              <a:rPr lang="en-US" sz="2500" dirty="0"/>
              <a:t>NOAA RAQMS</a:t>
            </a:r>
          </a:p>
          <a:p>
            <a:pPr marL="800100" lvl="1" indent="-342900">
              <a:buFont typeface="Arial" panose="020B0604020202020204" pitchFamily="34" charset="0"/>
              <a:buChar char="•"/>
            </a:pPr>
            <a:r>
              <a:rPr lang="en-US" sz="2500" dirty="0"/>
              <a:t>NOAA CMAQ</a:t>
            </a:r>
          </a:p>
          <a:p>
            <a:pPr marL="800100" lvl="1" indent="-342900">
              <a:buFont typeface="Arial" panose="020B0604020202020204" pitchFamily="34" charset="0"/>
              <a:buChar char="•"/>
            </a:pPr>
            <a:r>
              <a:rPr lang="en-US" sz="2500" dirty="0"/>
              <a:t>MOZART-4</a:t>
            </a:r>
          </a:p>
          <a:p>
            <a:pPr marL="800100" lvl="1" indent="-342900">
              <a:buFont typeface="Arial" panose="020B0604020202020204" pitchFamily="34" charset="0"/>
              <a:buChar char="•"/>
            </a:pPr>
            <a:endParaRPr lang="en-US" sz="2500" dirty="0"/>
          </a:p>
          <a:p>
            <a:pPr marL="800100" lvl="1" indent="-342900">
              <a:buFont typeface="Arial" panose="020B0604020202020204" pitchFamily="34" charset="0"/>
              <a:buChar char="•"/>
            </a:pPr>
            <a:endParaRPr lang="en-US" sz="2500" dirty="0"/>
          </a:p>
        </p:txBody>
      </p:sp>
      <p:sp>
        <p:nvSpPr>
          <p:cNvPr id="11" name="Title 1"/>
          <p:cNvSpPr txBox="1">
            <a:spLocks/>
          </p:cNvSpPr>
          <p:nvPr/>
        </p:nvSpPr>
        <p:spPr>
          <a:xfrm>
            <a:off x="-72736" y="-3538"/>
            <a:ext cx="9216736" cy="9810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400" dirty="0" smtClean="0"/>
              <a:t>July 19, 2014 </a:t>
            </a:r>
            <a:r>
              <a:rPr lang="en-US" sz="3400" dirty="0"/>
              <a:t>– Identification Method</a:t>
            </a: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3937"/>
            <a:ext cx="4811150" cy="609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27275" y="1125415"/>
            <a:ext cx="633046" cy="2700997"/>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27275" y="4157003"/>
            <a:ext cx="633046" cy="2700997"/>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74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p:cNvSpPr>
          <p:nvPr/>
        </p:nvSpPr>
        <p:spPr>
          <a:xfrm>
            <a:off x="2286000" y="6492875"/>
            <a:ext cx="4572000" cy="365125"/>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1">
                    <a:alpha val="6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FRAPPE Team Meeting: Boulder, Colorado  May 3, 2017</a:t>
            </a:r>
          </a:p>
        </p:txBody>
      </p:sp>
      <p:sp>
        <p:nvSpPr>
          <p:cNvPr id="4" name="Title 1"/>
          <p:cNvSpPr txBox="1">
            <a:spLocks/>
          </p:cNvSpPr>
          <p:nvPr/>
        </p:nvSpPr>
        <p:spPr>
          <a:xfrm>
            <a:off x="-90435" y="-3538"/>
            <a:ext cx="9234435" cy="981000"/>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400" dirty="0" smtClean="0"/>
              <a:t>July 19, 2014 </a:t>
            </a:r>
            <a:r>
              <a:rPr lang="en-US" sz="3400" dirty="0"/>
              <a:t>– Identification Method</a:t>
            </a:r>
          </a:p>
        </p:txBody>
      </p:sp>
      <p:pic>
        <p:nvPicPr>
          <p:cNvPr id="2053" name="Picture 5" descr="C:\Users\McClure\Desktop\back.jpg"/>
          <p:cNvPicPr>
            <a:picLocks noChangeAspect="1" noChangeArrowheads="1"/>
          </p:cNvPicPr>
          <p:nvPr/>
        </p:nvPicPr>
        <p:blipFill rotWithShape="1">
          <a:blip r:embed="rId2">
            <a:extLst>
              <a:ext uri="{28A0092B-C50C-407E-A947-70E740481C1C}">
                <a14:useLocalDpi xmlns:a14="http://schemas.microsoft.com/office/drawing/2010/main" val="0"/>
              </a:ext>
            </a:extLst>
          </a:blip>
          <a:srcRect r="32923"/>
          <a:stretch/>
        </p:blipFill>
        <p:spPr bwMode="auto">
          <a:xfrm>
            <a:off x="2949360" y="1138591"/>
            <a:ext cx="6082097" cy="535428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3" y="760467"/>
            <a:ext cx="4319752" cy="345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217716"/>
            <a:ext cx="3098773" cy="2554545"/>
          </a:xfrm>
          <a:prstGeom prst="rect">
            <a:avLst/>
          </a:prstGeom>
          <a:noFill/>
        </p:spPr>
        <p:txBody>
          <a:bodyPr wrap="square" rtlCol="0">
            <a:spAutoFit/>
          </a:bodyPr>
          <a:lstStyle/>
          <a:p>
            <a:r>
              <a:rPr lang="en-US" sz="2000" dirty="0" smtClean="0"/>
              <a:t>Long range transport of wildfire plumes from boreal regions has been detected previously and can impact ozone production at intercontinental distances. </a:t>
            </a:r>
            <a:r>
              <a:rPr lang="en-US" sz="1200" i="1" dirty="0" smtClean="0"/>
              <a:t>(Val Martin et. al, 2006)</a:t>
            </a:r>
            <a:endParaRPr lang="en-US" sz="1200" i="1" dirty="0"/>
          </a:p>
        </p:txBody>
      </p:sp>
      <p:sp>
        <p:nvSpPr>
          <p:cNvPr id="5" name="Rectangle 4"/>
          <p:cNvSpPr/>
          <p:nvPr/>
        </p:nvSpPr>
        <p:spPr>
          <a:xfrm>
            <a:off x="2286000" y="2603500"/>
            <a:ext cx="304800" cy="203200"/>
          </a:xfrm>
          <a:prstGeom prst="rect">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0590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p:cNvSpPr>
          <p:nvPr/>
        </p:nvSpPr>
        <p:spPr>
          <a:xfrm>
            <a:off x="2286000" y="6492875"/>
            <a:ext cx="4572000" cy="365125"/>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1">
                    <a:alpha val="6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FRAPPE Team Meeting: Boulder, Colorado  May 3, 2017</a:t>
            </a:r>
          </a:p>
        </p:txBody>
      </p:sp>
      <p:sp>
        <p:nvSpPr>
          <p:cNvPr id="4" name="Title 1"/>
          <p:cNvSpPr txBox="1">
            <a:spLocks/>
          </p:cNvSpPr>
          <p:nvPr/>
        </p:nvSpPr>
        <p:spPr>
          <a:xfrm>
            <a:off x="-90435" y="-3538"/>
            <a:ext cx="9234435" cy="64892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smtClean="0"/>
              <a:t>July 19, 2014 </a:t>
            </a:r>
            <a:r>
              <a:rPr lang="en-US" sz="2800" dirty="0"/>
              <a:t>– </a:t>
            </a:r>
            <a:r>
              <a:rPr lang="en-US" sz="2800" dirty="0" smtClean="0"/>
              <a:t>Episode Confirmation</a:t>
            </a:r>
            <a:endParaRPr lang="en-US" sz="28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81" y="698007"/>
            <a:ext cx="52863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552" r="5543"/>
          <a:stretch/>
        </p:blipFill>
        <p:spPr bwMode="auto">
          <a:xfrm>
            <a:off x="4926038" y="2907002"/>
            <a:ext cx="4105420" cy="339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80" y="3418450"/>
            <a:ext cx="5021477" cy="288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982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154" r="5996"/>
          <a:stretch/>
        </p:blipFill>
        <p:spPr bwMode="auto">
          <a:xfrm>
            <a:off x="0" y="835085"/>
            <a:ext cx="5123164" cy="3132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90435" y="-3538"/>
            <a:ext cx="9234435" cy="64892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smtClean="0"/>
              <a:t>July </a:t>
            </a:r>
            <a:r>
              <a:rPr lang="en-US" sz="2800" dirty="0"/>
              <a:t>2014 – </a:t>
            </a:r>
            <a:r>
              <a:rPr lang="en-US" sz="2800" dirty="0" smtClean="0"/>
              <a:t>Episode Confirmation</a:t>
            </a:r>
            <a:endParaRPr lang="en-US" sz="2800" dirty="0"/>
          </a:p>
        </p:txBody>
      </p:sp>
      <p:sp>
        <p:nvSpPr>
          <p:cNvPr id="4" name="Rectangle 3"/>
          <p:cNvSpPr/>
          <p:nvPr/>
        </p:nvSpPr>
        <p:spPr>
          <a:xfrm>
            <a:off x="4884828" y="645391"/>
            <a:ext cx="4120715" cy="57976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195" name="Picture 3" descr="C:\Users\McClure\Downloads\model.MOZART4.201407190000.018_CO-fires_lat-al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620" y="680341"/>
            <a:ext cx="4161923" cy="5762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4742" y="4239822"/>
            <a:ext cx="4688875"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MOZART 4 Carbon Monoxide and RAQMS Black Carbon models provide visualization and confirm the results detected with the MPL and Ceilometer. </a:t>
            </a:r>
            <a:endParaRPr lang="en-US" sz="2000" dirty="0"/>
          </a:p>
        </p:txBody>
      </p:sp>
      <p:sp>
        <p:nvSpPr>
          <p:cNvPr id="2" name="TextBox 1"/>
          <p:cNvSpPr txBox="1"/>
          <p:nvPr/>
        </p:nvSpPr>
        <p:spPr>
          <a:xfrm>
            <a:off x="5131714" y="6450037"/>
            <a:ext cx="3873829" cy="369332"/>
          </a:xfrm>
          <a:prstGeom prst="rect">
            <a:avLst/>
          </a:prstGeom>
          <a:noFill/>
        </p:spPr>
        <p:txBody>
          <a:bodyPr wrap="square" rtlCol="0">
            <a:spAutoFit/>
          </a:bodyPr>
          <a:lstStyle/>
          <a:p>
            <a:r>
              <a:rPr lang="en-US" dirty="0" smtClean="0"/>
              <a:t>MOZART4 output: Louisa Emmons</a:t>
            </a:r>
            <a:endParaRPr lang="en-US" dirty="0"/>
          </a:p>
        </p:txBody>
      </p:sp>
      <p:sp>
        <p:nvSpPr>
          <p:cNvPr id="8" name="Footer Placeholder 2"/>
          <p:cNvSpPr txBox="1">
            <a:spLocks/>
          </p:cNvSpPr>
          <p:nvPr/>
        </p:nvSpPr>
        <p:spPr>
          <a:xfrm>
            <a:off x="-45218" y="6492875"/>
            <a:ext cx="4572000" cy="365125"/>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1">
                    <a:alpha val="6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FRAPPE Team Meeting: Boulder, Colorado  May 3, 2017</a:t>
            </a:r>
          </a:p>
        </p:txBody>
      </p:sp>
    </p:spTree>
    <p:extLst>
      <p:ext uri="{BB962C8B-B14F-4D97-AF65-F5344CB8AC3E}">
        <p14:creationId xmlns:p14="http://schemas.microsoft.com/office/powerpoint/2010/main" val="752290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txBox="1">
            <a:spLocks/>
          </p:cNvSpPr>
          <p:nvPr/>
        </p:nvSpPr>
        <p:spPr>
          <a:xfrm>
            <a:off x="2286000" y="6492875"/>
            <a:ext cx="4572000" cy="365125"/>
          </a:xfrm>
          <a:prstGeom prst="rect">
            <a:avLst/>
          </a:prstGeom>
        </p:spPr>
        <p:txBody>
          <a:bodyPr vert="horz" lIns="91440" tIns="45720" rIns="91440" bIns="45720" rtlCol="0" anchor="t"/>
          <a:lstStyle>
            <a:defPPr>
              <a:defRPr lang="en-US"/>
            </a:defPPr>
            <a:lvl1pPr marL="0" algn="l" defTabSz="914400" rtl="0" eaLnBrk="1" latinLnBrk="0" hangingPunct="1">
              <a:defRPr sz="1100" kern="1200">
                <a:solidFill>
                  <a:schemeClr val="tx1">
                    <a:alpha val="60000"/>
                  </a:schemeClr>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t>FRAPPE Team Meeting: Boulder, Colorado  May 3, 2017</a:t>
            </a:r>
          </a:p>
        </p:txBody>
      </p:sp>
      <p:sp>
        <p:nvSpPr>
          <p:cNvPr id="4" name="Title 1"/>
          <p:cNvSpPr txBox="1">
            <a:spLocks/>
          </p:cNvSpPr>
          <p:nvPr/>
        </p:nvSpPr>
        <p:spPr>
          <a:xfrm>
            <a:off x="-90435" y="-3538"/>
            <a:ext cx="9234435" cy="648929"/>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800" dirty="0" smtClean="0"/>
              <a:t>July </a:t>
            </a:r>
            <a:r>
              <a:rPr lang="en-US" sz="2800" dirty="0"/>
              <a:t>2014 – Spatial Extent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403" y="1350498"/>
            <a:ext cx="4628608" cy="484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48" y="549401"/>
            <a:ext cx="4830322" cy="3059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136"/>
          <a:stretch/>
        </p:blipFill>
        <p:spPr bwMode="auto">
          <a:xfrm>
            <a:off x="362605" y="3488552"/>
            <a:ext cx="3815257" cy="310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49709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Elemental</Template>
  <TotalTime>3538</TotalTime>
  <Words>1046</Words>
  <Application>Microsoft Office PowerPoint</Application>
  <PresentationFormat>On-screen Show (4:3)</PresentationFormat>
  <Paragraphs>110</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Elemental</vt:lpstr>
      <vt:lpstr>Ozone Enhancement and Attribution to Wildfires: A case study in the Northern Colorado Front Range</vt:lpstr>
      <vt:lpstr>PowerPoint Presentation</vt:lpstr>
      <vt:lpstr>Tropospheric Ozone in the Front Range</vt:lpstr>
      <vt:lpstr> Ozone and Biomass Burning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Long-Term Trends:  Erie, Colorado BAO Tower</vt:lpstr>
      <vt:lpstr>Conclusions</vt:lpstr>
      <vt:lpstr>Questions? </vt:lpstr>
      <vt:lpstr>Additional Slides  </vt:lpstr>
      <vt:lpstr>July 19 is the day of the highest AOT in July (except for July 2)</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Audra McClure</dc:creator>
  <cp:lastModifiedBy>Audra McClure</cp:lastModifiedBy>
  <cp:revision>134</cp:revision>
  <cp:lastPrinted>2017-04-13T15:09:15Z</cp:lastPrinted>
  <dcterms:created xsi:type="dcterms:W3CDTF">2017-04-10T15:50:06Z</dcterms:created>
  <dcterms:modified xsi:type="dcterms:W3CDTF">2017-05-03T15:45:46Z</dcterms:modified>
</cp:coreProperties>
</file>