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15" r:id="rId4"/>
    <p:sldId id="369" r:id="rId5"/>
    <p:sldId id="272" r:id="rId6"/>
    <p:sldId id="325" r:id="rId7"/>
    <p:sldId id="337" r:id="rId8"/>
    <p:sldId id="273" r:id="rId9"/>
    <p:sldId id="338" r:id="rId10"/>
    <p:sldId id="353" r:id="rId11"/>
    <p:sldId id="352" r:id="rId12"/>
    <p:sldId id="349" r:id="rId13"/>
    <p:sldId id="3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mer,Delphine" initials="F" lastIdx="0" clrIdx="0">
    <p:extLst>
      <p:ext uri="{19B8F6BF-5375-455C-9EA6-DF929625EA0E}">
        <p15:presenceInfo xmlns:p15="http://schemas.microsoft.com/office/powerpoint/2012/main" userId="Farmer,Delph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9988" autoAdjust="0"/>
  </p:normalViewPr>
  <p:slideViewPr>
    <p:cSldViewPr snapToGrid="0">
      <p:cViewPr varScale="1">
        <p:scale>
          <a:sx n="82" d="100"/>
          <a:sy n="82" d="100"/>
        </p:scale>
        <p:origin x="7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0C3D-2A1E-419D-BF38-55FC0478D01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279C-D8DC-43EA-9A14-E4F2AEA0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B66E-8BA3-A348-8B28-D75CE72A8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3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ONG ~40% of VOC reactivity (summer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Traffic ~6%; Isoprene ~24%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RONO2: 70% is</a:t>
            </a:r>
            <a:r>
              <a:rPr lang="en-US" sz="1200" baseline="0" dirty="0" smtClean="0"/>
              <a:t> ONG; traffic &lt;10%, isoprene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O3: ONG 52%, traffic 5%,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biogenics</a:t>
            </a:r>
            <a:r>
              <a:rPr lang="en-US" sz="1200" baseline="0" dirty="0" smtClean="0"/>
              <a:t> 17%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279C-D8DC-43EA-9A14-E4F2AEA007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B66E-8BA3-A348-8B28-D75CE72A8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B66E-8BA3-A348-8B28-D75CE72A8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2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03FF-3862-4E39-B04B-44B589DE0DC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F312-4606-49E4-8ED8-97E42A90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048" y="-464528"/>
            <a:ext cx="9144000" cy="17037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Impact of different VOC sources on organic nitrates, O</a:t>
            </a:r>
            <a:r>
              <a:rPr lang="en-US" sz="3500" b="1" baseline="-25000" dirty="0" smtClean="0"/>
              <a:t>3</a:t>
            </a:r>
            <a:r>
              <a:rPr lang="en-US" sz="3500" b="1" dirty="0" smtClean="0"/>
              <a:t> and the </a:t>
            </a:r>
            <a:r>
              <a:rPr lang="en-US" sz="3500" b="1" dirty="0" err="1" smtClean="0"/>
              <a:t>No</a:t>
            </a:r>
            <a:r>
              <a:rPr lang="en-US" sz="3500" b="1" baseline="-25000" dirty="0" err="1" smtClean="0"/>
              <a:t>y</a:t>
            </a:r>
            <a:r>
              <a:rPr lang="en-US" sz="3500" b="1" dirty="0" smtClean="0"/>
              <a:t> budget at the BAO site</a:t>
            </a:r>
            <a:endParaRPr lang="en-US" sz="35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8" y="4453207"/>
            <a:ext cx="12078552" cy="26645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Delphine Farmer</a:t>
            </a:r>
          </a:p>
          <a:p>
            <a:pPr>
              <a:spcBef>
                <a:spcPts val="0"/>
              </a:spcBef>
            </a:pPr>
            <a:r>
              <a:rPr lang="en-US" sz="2200" i="1" dirty="0" smtClean="0"/>
              <a:t>*Department of Chemistry, Colorado State University</a:t>
            </a:r>
          </a:p>
          <a:p>
            <a:pPr>
              <a:spcBef>
                <a:spcPts val="0"/>
              </a:spcBef>
            </a:pPr>
            <a:endParaRPr lang="en-US" sz="22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/>
              <a:t>A. Abeleira*, E. Emerson*, E.V. Fischer†, I. Pollack*†, Y. Zhou†, J. Lindaas†, B. Sive‡, S. Herndon</a:t>
            </a:r>
            <a:r>
              <a:rPr lang="en-US" sz="2100" baseline="30000" dirty="0" smtClean="0"/>
              <a:t>§</a:t>
            </a:r>
            <a:r>
              <a:rPr lang="en-US" sz="2100" dirty="0" smtClean="0"/>
              <a:t>, R. Roscioli</a:t>
            </a:r>
            <a:r>
              <a:rPr lang="en-US" sz="2100" baseline="30000" dirty="0" smtClean="0"/>
              <a:t>§</a:t>
            </a:r>
            <a:endParaRPr lang="en-US" sz="2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i="1" dirty="0" smtClean="0"/>
              <a:t>†Dept. of Atmospheric Sciences, Colorado State University ‡National Parks Service; </a:t>
            </a:r>
            <a:r>
              <a:rPr lang="en-US" sz="2100" i="1" baseline="30000" dirty="0" smtClean="0"/>
              <a:t>§</a:t>
            </a:r>
            <a:r>
              <a:rPr lang="en-US" sz="2100" i="1" dirty="0" smtClean="0"/>
              <a:t>Aerodyne Research, Inc.</a:t>
            </a:r>
          </a:p>
          <a:p>
            <a:endParaRPr lang="en-US" dirty="0"/>
          </a:p>
        </p:txBody>
      </p:sp>
      <p:pic>
        <p:nvPicPr>
          <p:cNvPr id="6" name="Picture 6" descr="Image result for fracking 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9516" r="39532" b="1866"/>
          <a:stretch/>
        </p:blipFill>
        <p:spPr bwMode="auto">
          <a:xfrm>
            <a:off x="3330483" y="1436429"/>
            <a:ext cx="2832565" cy="28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forest fi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4" t="132"/>
          <a:stretch/>
        </p:blipFill>
        <p:spPr bwMode="auto">
          <a:xfrm>
            <a:off x="9482667" y="1470295"/>
            <a:ext cx="2678376" cy="28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-264"/>
          <a:stretch/>
        </p:blipFill>
        <p:spPr>
          <a:xfrm>
            <a:off x="113448" y="1436429"/>
            <a:ext cx="3013304" cy="2824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63" r="10459" b="-1"/>
          <a:stretch/>
        </p:blipFill>
        <p:spPr>
          <a:xfrm>
            <a:off x="6293213" y="1451586"/>
            <a:ext cx="3081867" cy="2809167"/>
          </a:xfrm>
          <a:prstGeom prst="rect">
            <a:avLst/>
          </a:prstGeom>
        </p:spPr>
      </p:pic>
      <p:pic>
        <p:nvPicPr>
          <p:cNvPr id="10" name="Picture 2" descr="https://upload.wikimedia.org/wikipedia/commons/thumb/7/79/NOAA_logo.svg/2000px-NOAA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20" y="6076653"/>
            <a:ext cx="751114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colorado.gov/pacific/sites/default/files/News_Logo-White-Backgroun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1" r="60631"/>
          <a:stretch/>
        </p:blipFill>
        <p:spPr bwMode="auto">
          <a:xfrm>
            <a:off x="6938997" y="6076654"/>
            <a:ext cx="1372246" cy="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67060" t="8814" b="9617"/>
          <a:stretch/>
        </p:blipFill>
        <p:spPr>
          <a:xfrm>
            <a:off x="5803175" y="6037465"/>
            <a:ext cx="799940" cy="8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"/>
    </mc:Choice>
    <mc:Fallback xmlns="">
      <p:transition spd="slow" advTm="35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007708" y="1102630"/>
            <a:ext cx="6184292" cy="547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Use VOC measurements &amp; PMF factors to estimate RONO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NO + RO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→ 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RO</a:t>
            </a:r>
          </a:p>
          <a:p>
            <a:pPr lvl="3">
              <a:spcAft>
                <a:spcPts val="1000"/>
              </a:spcAft>
            </a:pPr>
            <a:r>
              <a:rPr lang="en-US" sz="2800" dirty="0" smtClean="0"/>
              <a:t>      → RONO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ONG VOCs contribute far more VOC reactivity than other sources, but make more RONO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than traffic or biogenic VOCs (i.e. less efficient at making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as other VOC factors)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0872" y="749734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-9878" y="0"/>
            <a:ext cx="12014200" cy="82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Different factors have different efficiencies at making RONO</a:t>
            </a:r>
            <a:r>
              <a:rPr lang="en-US" sz="2800" baseline="-25000" dirty="0" smtClean="0">
                <a:latin typeface="+mn-lt"/>
              </a:rPr>
              <a:t>2 </a:t>
            </a:r>
            <a:r>
              <a:rPr lang="en-US" sz="2800" dirty="0" smtClean="0">
                <a:latin typeface="+mn-lt"/>
              </a:rPr>
              <a:t> and terminating O</a:t>
            </a:r>
            <a:r>
              <a:rPr lang="en-US" sz="2800" baseline="-25000" dirty="0" smtClean="0">
                <a:latin typeface="+mn-lt"/>
              </a:rPr>
              <a:t>3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4220" y="252902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7" y="1421986"/>
            <a:ext cx="5616913" cy="4978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568194" y="2984499"/>
            <a:ext cx="260827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/>
              <a:t>Branching ratio (</a:t>
            </a:r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7583080" y="204363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29584" y="3008376"/>
            <a:ext cx="256032" cy="2624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53504" y="2091198"/>
            <a:ext cx="602928" cy="4224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53836" y="2192215"/>
            <a:ext cx="276072" cy="371713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0872" y="6431433"/>
            <a:ext cx="2380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Emerson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et al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., [In review, 2017]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150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57"/>
    </mc:Choice>
    <mc:Fallback xmlns="">
      <p:transition spd="slow" advTm="3515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7279" y="1549366"/>
            <a:ext cx="9951365" cy="2798064"/>
            <a:chOff x="1097279" y="2798064"/>
            <a:chExt cx="9951365" cy="27980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" b="51161"/>
            <a:stretch/>
          </p:blipFill>
          <p:spPr>
            <a:xfrm>
              <a:off x="1097279" y="2798064"/>
              <a:ext cx="9951365" cy="27980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97864" y="2871216"/>
              <a:ext cx="329184" cy="393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468368" y="2871216"/>
              <a:ext cx="329184" cy="393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79080" y="2834640"/>
              <a:ext cx="329184" cy="393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16552" y="1384774"/>
            <a:ext cx="6793992" cy="3172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79080" y="1384774"/>
            <a:ext cx="4023360" cy="3172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0872" y="1075198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-9878" y="86980"/>
            <a:ext cx="12014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+mn-lt"/>
              </a:rPr>
              <a:t>Different factors have different VOCs – and different efficiencies at making RONO</a:t>
            </a:r>
            <a:r>
              <a:rPr lang="en-US" sz="3400" baseline="-25000" dirty="0" smtClean="0">
                <a:latin typeface="+mn-lt"/>
              </a:rPr>
              <a:t>2 </a:t>
            </a:r>
            <a:r>
              <a:rPr lang="en-US" sz="3400" dirty="0" smtClean="0">
                <a:latin typeface="+mn-lt"/>
              </a:rPr>
              <a:t> and terminating the O</a:t>
            </a:r>
            <a:r>
              <a:rPr lang="en-US" sz="3400" baseline="-25000" dirty="0" smtClean="0">
                <a:latin typeface="+mn-lt"/>
              </a:rPr>
              <a:t>3</a:t>
            </a:r>
            <a:r>
              <a:rPr lang="en-US" sz="3400" dirty="0" smtClean="0">
                <a:latin typeface="+mn-lt"/>
              </a:rPr>
              <a:t> chain</a:t>
            </a:r>
            <a:endParaRPr lang="en-US" sz="3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0" y="4505322"/>
            <a:ext cx="3874116" cy="163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VOCs associated with oil &amp; natural gas are the single largest sources of VOC reactivity (chain initiation)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2111" y="4512022"/>
            <a:ext cx="3591437" cy="1631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…but they are also the largest contributors to organic nitrate formation (chain termination)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7338" y="4505322"/>
            <a:ext cx="3983736" cy="20159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/>
              <a:t>Net effect</a:t>
            </a:r>
            <a:r>
              <a:rPr lang="en-US" sz="2500" dirty="0" smtClean="0"/>
              <a:t>: ONG is the largest contributor to instantaneous BAO O</a:t>
            </a:r>
            <a:r>
              <a:rPr lang="en-US" sz="2500" baseline="-25000" dirty="0" smtClean="0"/>
              <a:t>3</a:t>
            </a:r>
            <a:r>
              <a:rPr lang="en-US" sz="2500" dirty="0" smtClean="0"/>
              <a:t> production, but other sources are efficient &amp; warrant consideration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242" y="1148351"/>
            <a:ext cx="1116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measurement-based instantaneous calculation vs. model-based integrated calculation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39"/>
    </mc:Choice>
    <mc:Fallback xmlns="">
      <p:transition spd="slow" advTm="70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955221" y="493525"/>
            <a:ext cx="10258552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>
                <a:latin typeface="+mn-lt"/>
              </a:rPr>
              <a:t>How do different precursors influence O</a:t>
            </a:r>
            <a:r>
              <a:rPr lang="en-US" sz="3400" baseline="-25000" dirty="0" smtClean="0">
                <a:latin typeface="+mn-lt"/>
              </a:rPr>
              <a:t>3</a:t>
            </a:r>
            <a:r>
              <a:rPr lang="en-US" sz="3400" dirty="0" smtClean="0">
                <a:latin typeface="+mn-lt"/>
              </a:rPr>
              <a:t>?</a:t>
            </a:r>
            <a:endParaRPr lang="en-US" sz="3400" dirty="0">
              <a:latin typeface="+mn-lt"/>
            </a:endParaRPr>
          </a:p>
        </p:txBody>
      </p:sp>
      <p:pic>
        <p:nvPicPr>
          <p:cNvPr id="15" name="Picture 6" descr="Image result for fracking ri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9516" r="39532" b="1866"/>
          <a:stretch/>
        </p:blipFill>
        <p:spPr bwMode="auto">
          <a:xfrm>
            <a:off x="3677955" y="1927071"/>
            <a:ext cx="2279769" cy="2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forest fi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4" t="132"/>
          <a:stretch/>
        </p:blipFill>
        <p:spPr bwMode="auto">
          <a:xfrm>
            <a:off x="9231838" y="1942116"/>
            <a:ext cx="2155671" cy="22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-264"/>
          <a:stretch/>
        </p:blipFill>
        <p:spPr>
          <a:xfrm>
            <a:off x="826680" y="1927071"/>
            <a:ext cx="2425235" cy="22731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63" r="10459" b="-1"/>
          <a:stretch/>
        </p:blipFill>
        <p:spPr>
          <a:xfrm>
            <a:off x="6354572" y="1935437"/>
            <a:ext cx="2480418" cy="2260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7955" y="5070902"/>
            <a:ext cx="227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ONG dominant contributor to VOC reactivity &amp; O</a:t>
            </a:r>
            <a:r>
              <a:rPr lang="en-US" baseline="-25000" dirty="0" smtClean="0"/>
              <a:t>3 </a:t>
            </a:r>
            <a:r>
              <a:rPr lang="en-US" dirty="0" smtClean="0"/>
              <a:t>production</a:t>
            </a:r>
            <a:endParaRPr lang="en-US" dirty="0"/>
          </a:p>
        </p:txBody>
      </p:sp>
      <p:cxnSp>
        <p:nvCxnSpPr>
          <p:cNvPr id="3" name="Straight Arrow Connector 2"/>
          <p:cNvCxnSpPr>
            <a:stCxn id="15" idx="2"/>
          </p:cNvCxnSpPr>
          <p:nvPr/>
        </p:nvCxnSpPr>
        <p:spPr>
          <a:xfrm flipH="1">
            <a:off x="4817839" y="4196374"/>
            <a:ext cx="1" cy="79246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39296" y="4221519"/>
            <a:ext cx="1" cy="792467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59475" y="4232098"/>
            <a:ext cx="1" cy="79246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6320" y="5070902"/>
            <a:ext cx="2279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Traffic is a small contributor to VOC reactivity &amp; O</a:t>
            </a:r>
            <a:r>
              <a:rPr lang="en-US" baseline="-25000" dirty="0" smtClean="0"/>
              <a:t>3</a:t>
            </a:r>
            <a:r>
              <a:rPr lang="en-US" dirty="0" smtClean="0"/>
              <a:t>, but makes little RONO</a:t>
            </a:r>
            <a:r>
              <a:rPr lang="en-US" baseline="-25000" dirty="0" smtClean="0"/>
              <a:t>2</a:t>
            </a:r>
            <a:r>
              <a:rPr lang="en-US" dirty="0" smtClean="0"/>
              <a:t>, so an efficient O</a:t>
            </a:r>
            <a:r>
              <a:rPr lang="en-US" baseline="-25000" dirty="0" smtClean="0"/>
              <a:t>3</a:t>
            </a:r>
            <a:r>
              <a:rPr lang="en-US" dirty="0" smtClean="0"/>
              <a:t> producer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54896" y="5142350"/>
            <a:ext cx="2279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Biogenics</a:t>
            </a:r>
            <a:r>
              <a:rPr lang="en-US" dirty="0" smtClean="0"/>
              <a:t> influence O</a:t>
            </a:r>
            <a:r>
              <a:rPr lang="en-US" baseline="-25000" dirty="0" smtClean="0"/>
              <a:t>3</a:t>
            </a:r>
            <a:r>
              <a:rPr lang="en-US" dirty="0" smtClean="0"/>
              <a:t> in the Front Range; O</a:t>
            </a:r>
            <a:r>
              <a:rPr lang="en-US" baseline="-25000" dirty="0" smtClean="0"/>
              <a:t>3</a:t>
            </a:r>
            <a:r>
              <a:rPr lang="en-US" dirty="0" smtClean="0"/>
              <a:t> temperature penalty is small &amp; suppressed by drought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1"/>
    </mc:Choice>
    <mc:Fallback xmlns="">
      <p:transition spd="slow" advTm="224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96688" y="1162369"/>
            <a:ext cx="910763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BAO 2015: continued dominance of oil and natural gas to VOC reactivity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Biogenic </a:t>
            </a:r>
            <a:r>
              <a:rPr lang="en-US" sz="2400" dirty="0" smtClean="0"/>
              <a:t>emissions influence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&amp; temperature dependence → suppressed by </a:t>
            </a:r>
            <a:r>
              <a:rPr lang="en-US" sz="2400" dirty="0" smtClean="0"/>
              <a:t>drought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NO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measurements are consistent with region being near peak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production, with VOCs associated with oil and natural gas impacting O</a:t>
            </a:r>
            <a:r>
              <a:rPr lang="en-US" sz="2400" baseline="-25000" dirty="0" smtClean="0"/>
              <a:t>3</a:t>
            </a:r>
            <a:endParaRPr lang="en-US" sz="2400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While less important in magnitude, traffic can be an efficient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producer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40872" y="712342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0" y="-141851"/>
            <a:ext cx="12014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+mn-lt"/>
              </a:rPr>
              <a:t>Summary</a:t>
            </a:r>
            <a:endParaRPr lang="en-US" sz="3400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2" t="414" b="51161"/>
          <a:stretch/>
        </p:blipFill>
        <p:spPr>
          <a:xfrm>
            <a:off x="377735" y="3167040"/>
            <a:ext cx="2167288" cy="1844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6" t="36716" b="34038"/>
          <a:stretch/>
        </p:blipFill>
        <p:spPr>
          <a:xfrm>
            <a:off x="159319" y="874149"/>
            <a:ext cx="2604120" cy="1188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" t="-980" r="38371"/>
          <a:stretch/>
        </p:blipFill>
        <p:spPr>
          <a:xfrm>
            <a:off x="159319" y="2062345"/>
            <a:ext cx="2393769" cy="1162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220" y="5251630"/>
            <a:ext cx="11112700" cy="1456809"/>
          </a:xfrm>
          <a:prstGeom prst="rect">
            <a:avLst/>
          </a:prstGeom>
          <a:solidFill>
            <a:srgbClr val="FFFAEB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Andy Abeleira. Summer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in the Front Range (Tues a.m. Oral)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Jimmy </a:t>
            </a:r>
            <a:r>
              <a:rPr lang="en-US" sz="2400" dirty="0" err="1" smtClean="0"/>
              <a:t>Mattila</a:t>
            </a:r>
            <a:r>
              <a:rPr lang="en-US" sz="2400" dirty="0" smtClean="0"/>
              <a:t>. Vertical gradients of gas-phase acids from FRAPPE at BAO tower (poster)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Jakob Lindaas (Fischer group). Case Study: Smoke at BAO in 2015 (Wed a.m. Oral)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01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0"/>
    </mc:Choice>
    <mc:Fallback xmlns="">
      <p:transition spd="slow" advTm="52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84" y="523546"/>
            <a:ext cx="5975283" cy="3750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0160" y="4180817"/>
            <a:ext cx="54518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Currently in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-saturated/peak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regime, where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VOC reactivity matters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Changing VOC reactivity may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affect the transition </a:t>
            </a:r>
            <a:r>
              <a:rPr lang="en-US" sz="2400" dirty="0" smtClean="0"/>
              <a:t>from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-limited to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-saturated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0872" y="712342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-141851"/>
            <a:ext cx="12014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+mn-lt"/>
              </a:rPr>
              <a:t>Link between NO</a:t>
            </a:r>
            <a:r>
              <a:rPr lang="en-US" sz="3400" baseline="-25000" dirty="0" smtClean="0">
                <a:latin typeface="+mn-lt"/>
              </a:rPr>
              <a:t>x</a:t>
            </a:r>
            <a:r>
              <a:rPr lang="en-US" sz="3400" dirty="0" smtClean="0">
                <a:latin typeface="+mn-lt"/>
              </a:rPr>
              <a:t> regime and VOC reactivity is important</a:t>
            </a:r>
            <a:endParaRPr lang="en-US" sz="3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59" y="901139"/>
            <a:ext cx="3833466" cy="31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1"/>
    </mc:Choice>
    <mc:Fallback xmlns="">
      <p:transition spd="slow" advTm="580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CFC3-F117-4279-BA66-C9328EEE9135}" type="slidenum">
              <a:rPr lang="en-US" smtClean="0"/>
              <a:t>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-1430" r="20255" b="3167"/>
          <a:stretch/>
        </p:blipFill>
        <p:spPr>
          <a:xfrm>
            <a:off x="306464" y="2801756"/>
            <a:ext cx="3928523" cy="3632336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961738" y="4721996"/>
            <a:ext cx="293077" cy="29307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378" y="833588"/>
            <a:ext cx="4740097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Farmer &amp; Fischer groups, CSU</a:t>
            </a:r>
          </a:p>
          <a:p>
            <a:pPr algn="ctr">
              <a:spcBef>
                <a:spcPts val="800"/>
              </a:spcBef>
            </a:pPr>
            <a:r>
              <a:rPr lang="en-US" sz="2400" i="1" dirty="0" smtClean="0"/>
              <a:t>Boulder </a:t>
            </a:r>
            <a:r>
              <a:rPr lang="en-US" sz="2400" i="1" dirty="0"/>
              <a:t>Atmospheric Observatory 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45+ VOCs</a:t>
            </a:r>
            <a:endParaRPr lang="en-US" sz="2400" i="1" dirty="0"/>
          </a:p>
          <a:p>
            <a:pPr algn="ctr"/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NO</a:t>
            </a:r>
            <a:r>
              <a:rPr lang="en-US" sz="2400" baseline="-25000" dirty="0" smtClean="0"/>
              <a:t>x </a:t>
            </a:r>
            <a:r>
              <a:rPr lang="en-US" sz="2400" dirty="0" smtClean="0"/>
              <a:t>, PAN,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, etc.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872" y="712342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0" y="-141851"/>
            <a:ext cx="12014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+mn-lt"/>
              </a:rPr>
              <a:t>16 weeks of BAO measurements in Spring/Summer 2015</a:t>
            </a:r>
            <a:endParaRPr lang="en-US" sz="3400" dirty="0">
              <a:latin typeface="+mn-lt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5" t="51514"/>
          <a:stretch/>
        </p:blipFill>
        <p:spPr>
          <a:xfrm>
            <a:off x="4885509" y="1162594"/>
            <a:ext cx="7118813" cy="569540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082834" y="2129245"/>
            <a:ext cx="1770018" cy="2939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4240" y="191411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PMF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0"/>
    </mc:Choice>
    <mc:Fallback xmlns="">
      <p:transition spd="slow" advTm="284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463" y="103515"/>
            <a:ext cx="119118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VOC reactivity is a useful metric for O</a:t>
            </a:r>
            <a:r>
              <a:rPr lang="en-US" sz="3400" baseline="-25000" dirty="0" smtClean="0"/>
              <a:t>3</a:t>
            </a:r>
            <a:r>
              <a:rPr lang="en-US" sz="3400" dirty="0" smtClean="0"/>
              <a:t> chain initiation: ONG dominates, but </a:t>
            </a:r>
            <a:r>
              <a:rPr lang="en-US" sz="3400" dirty="0" err="1" smtClean="0"/>
              <a:t>biogenics</a:t>
            </a:r>
            <a:r>
              <a:rPr lang="en-US" sz="3400" dirty="0" smtClean="0"/>
              <a:t> matter on summer afternoons</a:t>
            </a:r>
            <a:endParaRPr lang="en-US" sz="3400" dirty="0"/>
          </a:p>
        </p:txBody>
      </p:sp>
      <p:sp>
        <p:nvSpPr>
          <p:cNvPr id="11" name="Rectangle 10"/>
          <p:cNvSpPr/>
          <p:nvPr/>
        </p:nvSpPr>
        <p:spPr>
          <a:xfrm>
            <a:off x="2545308" y="3551439"/>
            <a:ext cx="668740" cy="498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6307" y="1702663"/>
            <a:ext cx="3125337" cy="49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19142" y="3707251"/>
            <a:ext cx="332094" cy="18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87487" y="1445174"/>
            <a:ext cx="3093492" cy="342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872" y="1185040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982C-A3CF-4C33-9C9C-37E82E05C506}" type="slidenum">
              <a:rPr lang="en-US" smtClean="0"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0872" y="6431433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Abeleira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et al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., [2017]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6" y="2228160"/>
            <a:ext cx="6320390" cy="4192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79" y="2228160"/>
            <a:ext cx="6320390" cy="41929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06482" y="191951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5018" y="191951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80900" y="1400912"/>
                <a:ext cx="4552080" cy="550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𝑉𝑂𝐶𝑠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𝑉𝑂𝐶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𝑉𝑂𝐶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dirty="0"/>
                              <m:t>]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900" y="1400912"/>
                <a:ext cx="4552080" cy="550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66"/>
    </mc:Choice>
    <mc:Fallback xmlns="">
      <p:transition spd="slow" advTm="5996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Image result for denver drought 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82" y="3645217"/>
            <a:ext cx="3706495" cy="28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872" y="21658"/>
            <a:ext cx="118529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Large biogenic isoprene source in the Front Range in 2015 vs 2012; </a:t>
            </a:r>
            <a:r>
              <a:rPr lang="en-US" sz="3400" i="1" dirty="0" smtClean="0"/>
              <a:t>changing drought conditions impacted biogenic VOCs</a:t>
            </a:r>
            <a:endParaRPr lang="en-US" sz="3400" i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87" y="1540064"/>
            <a:ext cx="3957395" cy="13009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74442" y="3045560"/>
            <a:ext cx="2404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[McDuffie et al. 2016. JGR]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9" t="65636" r="1874" b="11750"/>
          <a:stretch/>
        </p:blipFill>
        <p:spPr>
          <a:xfrm>
            <a:off x="8319596" y="1203260"/>
            <a:ext cx="3261816" cy="148279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>
            <a:off x="7432483" y="2028950"/>
            <a:ext cx="3459713" cy="0"/>
          </a:xfrm>
          <a:prstGeom prst="line">
            <a:avLst/>
          </a:prstGeom>
          <a:ln w="28575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231480" y="2267786"/>
            <a:ext cx="3487009" cy="1"/>
          </a:xfrm>
          <a:prstGeom prst="line">
            <a:avLst/>
          </a:prstGeom>
          <a:ln w="28575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0872" y="1147769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Image result for den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2" y="1258648"/>
            <a:ext cx="3654732" cy="20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982C-A3CF-4C33-9C9C-37E82E05C506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74442" y="117621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2012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718489" y="117185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2015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9083603" y="3045560"/>
            <a:ext cx="2327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[Abeleira et al. 2017. JGR]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764216" y="1915470"/>
            <a:ext cx="17690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[isoprene] (</a:t>
            </a:r>
            <a:r>
              <a:rPr lang="en-US" dirty="0" err="1" smtClean="0"/>
              <a:t>ppb</a:t>
            </a:r>
            <a:r>
              <a:rPr lang="en-US" baseline="-25000" dirty="0" err="1" smtClean="0"/>
              <a:t>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78812" y="1472062"/>
            <a:ext cx="793361" cy="3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mage result for us drought monitor 2012 ju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0238"/>
            <a:ext cx="3886614" cy="29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53463" y="6196263"/>
            <a:ext cx="1805151" cy="277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8614" y="5890275"/>
            <a:ext cx="2370844" cy="62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7088" y="2703458"/>
            <a:ext cx="15788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13534" y="2703458"/>
            <a:ext cx="15788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78812" y="2606040"/>
            <a:ext cx="1150988" cy="9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5" y="3290607"/>
            <a:ext cx="4479189" cy="3430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621" y="6510436"/>
            <a:ext cx="2628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[NDVI figures from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J.Lindaas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]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27"/>
    </mc:Choice>
    <mc:Fallback xmlns="">
      <p:transition spd="slow" advTm="75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872" y="21658"/>
            <a:ext cx="118529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Large biogenic isoprene source in the Front Range in 2015 vs 2012; </a:t>
            </a:r>
            <a:r>
              <a:rPr lang="en-US" sz="3400" i="1" dirty="0" smtClean="0"/>
              <a:t>changing drought conditions impacted biogenic VOCs</a:t>
            </a:r>
            <a:endParaRPr lang="en-US" sz="3400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0872" y="1147769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291" y="5017372"/>
            <a:ext cx="698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Biogenic VOC emissions typically increase with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Temperature-dependence of isoprene is suppressed in 2012 compared to 2015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7688"/>
          <a:stretch/>
        </p:blipFill>
        <p:spPr>
          <a:xfrm>
            <a:off x="0" y="1941229"/>
            <a:ext cx="7305516" cy="2630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7075" r="-652" b="9188"/>
          <a:stretch/>
        </p:blipFill>
        <p:spPr>
          <a:xfrm>
            <a:off x="7246498" y="1188715"/>
            <a:ext cx="5048915" cy="3422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0460" y="4629611"/>
            <a:ext cx="464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NDVI Difference (summer 2015 : summer 2012)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775666" y="4998943"/>
            <a:ext cx="280851" cy="157820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19804" y="5372547"/>
            <a:ext cx="374785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err="1" smtClean="0"/>
              <a:t>biogenics</a:t>
            </a:r>
            <a:r>
              <a:rPr lang="en-US" sz="2400" dirty="0" smtClean="0"/>
              <a:t> affect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impact</a:t>
            </a:r>
          </a:p>
          <a:p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-temperature penalty?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5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42"/>
    </mc:Choice>
    <mc:Fallback xmlns="">
      <p:transition spd="slow" advTm="6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40872" y="712342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-141851"/>
            <a:ext cx="12014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+mn-lt"/>
              </a:rPr>
              <a:t>Drought suppresses O</a:t>
            </a:r>
            <a:r>
              <a:rPr lang="en-US" sz="3400" baseline="-25000" dirty="0" smtClean="0">
                <a:latin typeface="+mn-lt"/>
              </a:rPr>
              <a:t>3</a:t>
            </a:r>
            <a:r>
              <a:rPr lang="en-US" sz="3400" dirty="0" smtClean="0">
                <a:latin typeface="+mn-lt"/>
              </a:rPr>
              <a:t> –temperature relationship</a:t>
            </a:r>
            <a:endParaRPr lang="en-US" sz="3400" dirty="0">
              <a:latin typeface="+mn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99" y="763761"/>
            <a:ext cx="8175743" cy="62448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872" y="6431433"/>
            <a:ext cx="212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Abeleira &amp; Farmer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 [In Press]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632666" y="2873829"/>
            <a:ext cx="444137" cy="56170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300357" y="2836817"/>
            <a:ext cx="444137" cy="56170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69"/>
    </mc:Choice>
    <mc:Fallback xmlns="">
      <p:transition spd="slow" advTm="1073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7885" y="3946477"/>
            <a:ext cx="944962" cy="1146147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465320" y="2895600"/>
            <a:ext cx="2735273" cy="27352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36241" y="2015757"/>
            <a:ext cx="1655064" cy="870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/>
          <p:cNvSpPr/>
          <p:nvPr/>
        </p:nvSpPr>
        <p:spPr>
          <a:xfrm>
            <a:off x="4869947" y="1969009"/>
            <a:ext cx="2048256" cy="48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3" name="Straight Connector 52"/>
          <p:cNvCxnSpPr>
            <a:stCxn id="51" idx="6"/>
          </p:cNvCxnSpPr>
          <p:nvPr/>
        </p:nvCxnSpPr>
        <p:spPr>
          <a:xfrm flipH="1">
            <a:off x="6460041" y="2451241"/>
            <a:ext cx="131264" cy="93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91305" y="2449241"/>
            <a:ext cx="66294" cy="145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96849" y="200688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9491472" y="464648"/>
            <a:ext cx="2048256" cy="48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6" name="Picture 2" descr="http://www.pherobase.com/pherobase/gif/isopren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t="24067" r="26879" b="15221"/>
          <a:stretch/>
        </p:blipFill>
        <p:spPr bwMode="auto">
          <a:xfrm>
            <a:off x="4597038" y="1452795"/>
            <a:ext cx="968991" cy="6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upload.wikimedia.org/wikipedia/commons/thumb/6/69/Alpha-pinen.svg/150px-Alpha-pine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76" y="1223869"/>
            <a:ext cx="626061" cy="7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Arrow Connector 93"/>
          <p:cNvCxnSpPr/>
          <p:nvPr/>
        </p:nvCxnSpPr>
        <p:spPr>
          <a:xfrm flipH="1" flipV="1">
            <a:off x="5083405" y="5393726"/>
            <a:ext cx="204875" cy="115534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904175" y="3394310"/>
            <a:ext cx="66294" cy="115177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6833629" y="5029200"/>
            <a:ext cx="146425" cy="168095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4526280" y="3681223"/>
            <a:ext cx="63449" cy="212597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6808063" y="3500735"/>
            <a:ext cx="7391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RO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111" name="Text Box 16"/>
          <p:cNvSpPr txBox="1">
            <a:spLocks noChangeArrowheads="1"/>
          </p:cNvSpPr>
          <p:nvPr/>
        </p:nvSpPr>
        <p:spPr bwMode="auto">
          <a:xfrm>
            <a:off x="6380481" y="5175632"/>
            <a:ext cx="67563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RO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112" name="Text Box 16"/>
          <p:cNvSpPr txBox="1">
            <a:spLocks noChangeArrowheads="1"/>
          </p:cNvSpPr>
          <p:nvPr/>
        </p:nvSpPr>
        <p:spPr bwMode="auto">
          <a:xfrm>
            <a:off x="4589728" y="4929559"/>
            <a:ext cx="8768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HO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113" name="Text Box 16"/>
          <p:cNvSpPr txBox="1">
            <a:spLocks noChangeArrowheads="1"/>
          </p:cNvSpPr>
          <p:nvPr/>
        </p:nvSpPr>
        <p:spPr bwMode="auto">
          <a:xfrm>
            <a:off x="4316826" y="3244371"/>
            <a:ext cx="8768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OH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238" y="1951279"/>
            <a:ext cx="1064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VOCs</a:t>
            </a:r>
            <a:endParaRPr lang="en-US" sz="3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559220" y="27827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5055" y="4067708"/>
            <a:ext cx="944962" cy="114614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559550">
            <a:off x="7649787" y="3936021"/>
            <a:ext cx="944962" cy="1146147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7567218" y="3904401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635724" y="482219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8565148" y="3915997"/>
            <a:ext cx="944962" cy="1146147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9005741" y="4833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33323"/>
          <a:stretch/>
        </p:blipFill>
        <p:spPr>
          <a:xfrm rot="10559550">
            <a:off x="3835086" y="3798709"/>
            <a:ext cx="630077" cy="1146147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3588855" y="4709011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74356" y="378752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194637" y="3946477"/>
            <a:ext cx="944962" cy="1146147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2135166" y="4710953"/>
            <a:ext cx="5437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274857" y="37159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3111762" y="4197059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h</a:t>
            </a:r>
            <a:r>
              <a:rPr lang="el-GR" sz="2000" dirty="0" smtClean="0">
                <a:latin typeface="+mj-lt"/>
              </a:rPr>
              <a:t>ν</a:t>
            </a:r>
            <a:endParaRPr lang="en-US" sz="2000" dirty="0">
              <a:latin typeface="+mj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198201" y="4397114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h</a:t>
            </a:r>
            <a:r>
              <a:rPr lang="el-GR" sz="2000" dirty="0" smtClean="0">
                <a:latin typeface="+mj-lt"/>
              </a:rPr>
              <a:t>ν</a:t>
            </a:r>
            <a:endParaRPr lang="en-US" sz="2000" dirty="0"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037629" y="3834728"/>
            <a:ext cx="5437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pic>
        <p:nvPicPr>
          <p:cNvPr id="148" name="Picture 4" descr="Image result for pentane struct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4872" r="64024" b="47737"/>
          <a:stretch/>
        </p:blipFill>
        <p:spPr bwMode="auto">
          <a:xfrm>
            <a:off x="4589728" y="1124833"/>
            <a:ext cx="806335" cy="2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/>
          <p:cNvCxnSpPr/>
          <p:nvPr/>
        </p:nvCxnSpPr>
        <p:spPr>
          <a:xfrm>
            <a:off x="140872" y="712342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982C-A3CF-4C33-9C9C-37E82E05C506}" type="slidenum">
              <a:rPr lang="en-US" smtClean="0"/>
              <a:t>8</a:t>
            </a:fld>
            <a:endParaRPr lang="en-US"/>
          </a:p>
        </p:txBody>
      </p:sp>
      <p:sp>
        <p:nvSpPr>
          <p:cNvPr id="151" name="Title 1"/>
          <p:cNvSpPr txBox="1">
            <a:spLocks/>
          </p:cNvSpPr>
          <p:nvPr/>
        </p:nvSpPr>
        <p:spPr>
          <a:xfrm>
            <a:off x="0" y="-141851"/>
            <a:ext cx="12014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+mn-lt"/>
              </a:rPr>
              <a:t>How do VOCs affect chain termination of O</a:t>
            </a:r>
            <a:r>
              <a:rPr lang="en-US" sz="3400" baseline="-25000" dirty="0" smtClean="0">
                <a:latin typeface="+mn-lt"/>
              </a:rPr>
              <a:t>3 </a:t>
            </a:r>
            <a:r>
              <a:rPr lang="en-US" sz="3400" dirty="0" smtClean="0">
                <a:latin typeface="+mn-lt"/>
              </a:rPr>
              <a:t>production?</a:t>
            </a:r>
            <a:endParaRPr lang="en-US" sz="3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 rot="19923924">
            <a:off x="3381827" y="3491305"/>
            <a:ext cx="1599911" cy="492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3324122">
            <a:off x="6458542" y="4161483"/>
            <a:ext cx="2059791" cy="492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851977">
            <a:off x="6686839" y="3716149"/>
            <a:ext cx="1599911" cy="492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3848702" y="3096807"/>
            <a:ext cx="217722" cy="4231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93370" y="2655890"/>
            <a:ext cx="8835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HNO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573235" y="3256564"/>
            <a:ext cx="253830" cy="434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86794" y="2816309"/>
            <a:ext cx="10584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RONO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071873" y="5231744"/>
            <a:ext cx="126328" cy="676139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38852" y="5915512"/>
            <a:ext cx="11626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6986" y="6404824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(PAN, PPN)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086912" y="3178813"/>
            <a:ext cx="212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 smtClean="0"/>
              <a:t>-C</a:t>
            </a:r>
            <a:r>
              <a:rPr lang="en-US" baseline="-25000" dirty="0" smtClean="0"/>
              <a:t>5</a:t>
            </a:r>
            <a:r>
              <a:rPr lang="en-US" dirty="0" smtClean="0"/>
              <a:t> alkyl nitrates)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83"/>
    </mc:Choice>
    <mc:Fallback xmlns="">
      <p:transition spd="slow" advTm="82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43" grpId="0" animBg="1"/>
      <p:bldP spid="5" grpId="0"/>
      <p:bldP spid="49" grpId="0"/>
      <p:bldP spid="58" grpId="0"/>
      <p:bldP spid="3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37844" y="1379985"/>
            <a:ext cx="10011509" cy="2650791"/>
            <a:chOff x="973014" y="2142891"/>
            <a:chExt cx="10011509" cy="26507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" b="29953"/>
            <a:stretch/>
          </p:blipFill>
          <p:spPr>
            <a:xfrm>
              <a:off x="973014" y="2142891"/>
              <a:ext cx="10011509" cy="22180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85225" r="-1"/>
            <a:stretch/>
          </p:blipFill>
          <p:spPr>
            <a:xfrm>
              <a:off x="1383323" y="4325815"/>
              <a:ext cx="9601200" cy="46786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59169" y="1608003"/>
            <a:ext cx="9928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NO</a:t>
            </a:r>
            <a:r>
              <a:rPr lang="en-US" baseline="-25000" dirty="0" err="1" smtClean="0"/>
              <a:t>y</a:t>
            </a:r>
            <a:r>
              <a:rPr lang="en-US" dirty="0" smtClean="0"/>
              <a:t>-NO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9404" y="1721691"/>
            <a:ext cx="24986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y</a:t>
            </a:r>
            <a:r>
              <a:rPr lang="en-US" dirty="0" smtClean="0"/>
              <a:t>-NO</a:t>
            </a:r>
            <a:r>
              <a:rPr lang="en-US" baseline="-25000" dirty="0" smtClean="0"/>
              <a:t>x</a:t>
            </a:r>
            <a:r>
              <a:rPr lang="en-US" dirty="0" smtClean="0"/>
              <a:t>-PAN-PPN-HNO</a:t>
            </a:r>
            <a:r>
              <a:rPr lang="en-US" baseline="-25000" dirty="0" smtClean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080" y="4273947"/>
            <a:ext cx="11058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Missing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y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often observed in urban environments, and typically thought to be large multifunctional RONO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species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i="1" dirty="0" smtClean="0"/>
              <a:t>substantial presence of RONO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suggests: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Region is at the interface of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-limited/saturated (i.e. near peak P</a:t>
            </a:r>
            <a:r>
              <a:rPr lang="en-US" sz="2400" baseline="-25000" dirty="0" smtClean="0"/>
              <a:t>O3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least some VOCs are efficient at forming RONO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and thus less efficient at forming O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405846" y="804296"/>
            <a:ext cx="2977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Difference = “missing </a:t>
            </a:r>
            <a:r>
              <a:rPr lang="en-US" sz="2000" dirty="0" err="1" smtClean="0"/>
              <a:t>NO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1" idx="1"/>
            <a:endCxn id="8" idx="0"/>
          </p:cNvCxnSpPr>
          <p:nvPr/>
        </p:nvCxnSpPr>
        <p:spPr>
          <a:xfrm flipH="1">
            <a:off x="2055587" y="1004351"/>
            <a:ext cx="350259" cy="60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5383841" y="1004351"/>
            <a:ext cx="310726" cy="60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872" y="712342"/>
            <a:ext cx="1186345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0" y="-141851"/>
            <a:ext cx="12014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err="1" smtClean="0">
                <a:latin typeface="+mn-lt"/>
              </a:rPr>
              <a:t>NO</a:t>
            </a:r>
            <a:r>
              <a:rPr lang="en-US" sz="3400" baseline="-25000" dirty="0" err="1" smtClean="0">
                <a:latin typeface="+mn-lt"/>
              </a:rPr>
              <a:t>y</a:t>
            </a:r>
            <a:r>
              <a:rPr lang="en-US" sz="3400" dirty="0" smtClean="0">
                <a:latin typeface="+mn-lt"/>
              </a:rPr>
              <a:t> budget suggests large amount of organic nitrates</a:t>
            </a:r>
            <a:endParaRPr lang="en-US" sz="34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68355" y="6616206"/>
            <a:ext cx="2380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Emerson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et al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., [In review, 2017]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145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02"/>
    </mc:Choice>
    <mc:Fallback xmlns="">
      <p:transition spd="slow" advTm="7770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10127</TotalTime>
  <Words>803</Words>
  <Application>Microsoft Office PowerPoint</Application>
  <PresentationFormat>Widescreen</PresentationFormat>
  <Paragraphs>108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Cambria Math</vt:lpstr>
      <vt:lpstr>Times New Roman</vt:lpstr>
      <vt:lpstr>Office Theme</vt:lpstr>
      <vt:lpstr>Impact of different VOC sources on organic nitrates, O3 and the Noy budget at the BAO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O3 Precursors in the Front Range: Contrasting Oil and Natural Gas Emissions with Other Natural and Anthropogenic VOC Sources</dc:title>
  <dc:creator>Farmer,Delphine</dc:creator>
  <cp:lastModifiedBy>Farmer,Delphine</cp:lastModifiedBy>
  <cp:revision>56</cp:revision>
  <dcterms:created xsi:type="dcterms:W3CDTF">2017-04-11T20:31:13Z</dcterms:created>
  <dcterms:modified xsi:type="dcterms:W3CDTF">2017-05-02T18:13:10Z</dcterms:modified>
</cp:coreProperties>
</file>