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647" r:id="rId2"/>
    <p:sldId id="643" r:id="rId3"/>
    <p:sldId id="592" r:id="rId4"/>
    <p:sldId id="628" r:id="rId5"/>
    <p:sldId id="766" r:id="rId6"/>
    <p:sldId id="797" r:id="rId7"/>
    <p:sldId id="798" r:id="rId8"/>
    <p:sldId id="625" r:id="rId9"/>
    <p:sldId id="799" r:id="rId10"/>
    <p:sldId id="452" r:id="rId11"/>
    <p:sldId id="800" r:id="rId12"/>
    <p:sldId id="680" r:id="rId13"/>
    <p:sldId id="678" r:id="rId14"/>
    <p:sldId id="788" r:id="rId15"/>
    <p:sldId id="561"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76" userDrawn="1">
          <p15:clr>
            <a:srgbClr val="A4A3A4"/>
          </p15:clr>
        </p15:guide>
        <p15:guide id="2" pos="4800" userDrawn="1">
          <p15:clr>
            <a:srgbClr val="A4A3A4"/>
          </p15:clr>
        </p15:guide>
        <p15:guide id="3" pos="2880" userDrawn="1">
          <p15:clr>
            <a:srgbClr val="A4A3A4"/>
          </p15:clr>
        </p15:guide>
        <p15:guide id="4" orient="horz" pos="720" userDrawn="1">
          <p15:clr>
            <a:srgbClr val="A4A3A4"/>
          </p15:clr>
        </p15:guide>
        <p15:guide id="5" pos="5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D2"/>
    <a:srgbClr val="C1BE32"/>
    <a:srgbClr val="0432FF"/>
    <a:srgbClr val="29FF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42"/>
    <p:restoredTop sz="91851" autoAdjust="0"/>
  </p:normalViewPr>
  <p:slideViewPr>
    <p:cSldViewPr snapToGrid="0" snapToObjects="1" showGuides="1">
      <p:cViewPr varScale="1">
        <p:scale>
          <a:sx n="102" d="100"/>
          <a:sy n="102" d="100"/>
        </p:scale>
        <p:origin x="320" y="176"/>
      </p:cViewPr>
      <p:guideLst>
        <p:guide orient="horz" pos="2376"/>
        <p:guide pos="4800"/>
        <p:guide pos="2880"/>
        <p:guide orient="horz" pos="720"/>
        <p:guide pos="5400"/>
      </p:guideLst>
    </p:cSldViewPr>
  </p:slideViewPr>
  <p:notesTextViewPr>
    <p:cViewPr>
      <p:scale>
        <a:sx n="100" d="100"/>
        <a:sy n="100" d="100"/>
      </p:scale>
      <p:origin x="0" y="0"/>
    </p:cViewPr>
  </p:notesTextViewPr>
  <p:sorterViewPr>
    <p:cViewPr>
      <p:scale>
        <a:sx n="135" d="100"/>
        <a:sy n="13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082D42-B22C-6E45-99B8-7C5AA2C59040}" type="datetimeFigureOut">
              <a:rPr lang="en-US" smtClean="0"/>
              <a:t>5/2/17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47396B-0CE2-7646-AD00-4CD03CD2464F}" type="slidenum">
              <a:rPr lang="en-US" smtClean="0"/>
              <a:t>‹#›</a:t>
            </a:fld>
            <a:endParaRPr lang="en-US"/>
          </a:p>
        </p:txBody>
      </p:sp>
    </p:spTree>
    <p:extLst>
      <p:ext uri="{BB962C8B-B14F-4D97-AF65-F5344CB8AC3E}">
        <p14:creationId xmlns:p14="http://schemas.microsoft.com/office/powerpoint/2010/main" val="3379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94728F5-67FA-B549-93F7-A90CDEC77163}" type="datetimeFigureOut">
              <a:rPr lang="en-US"/>
              <a:pPr>
                <a:defRPr/>
              </a:pPr>
              <a:t>5/2/17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3721EAB-ADE4-414E-9581-85FA95E13521}" type="slidenum">
              <a:rPr lang="en-US"/>
              <a:pPr>
                <a:defRPr/>
              </a:pPr>
              <a:t>‹#›</a:t>
            </a:fld>
            <a:endParaRPr lang="en-US"/>
          </a:p>
        </p:txBody>
      </p:sp>
    </p:spTree>
    <p:extLst>
      <p:ext uri="{BB962C8B-B14F-4D97-AF65-F5344CB8AC3E}">
        <p14:creationId xmlns:p14="http://schemas.microsoft.com/office/powerpoint/2010/main" val="18828488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721EAB-ADE4-414E-9581-85FA95E13521}" type="slidenum">
              <a:rPr lang="en-US" smtClean="0"/>
              <a:pPr>
                <a:defRPr/>
              </a:pPr>
              <a:t>3</a:t>
            </a:fld>
            <a:endParaRPr lang="en-US"/>
          </a:p>
        </p:txBody>
      </p:sp>
    </p:spTree>
    <p:extLst>
      <p:ext uri="{BB962C8B-B14F-4D97-AF65-F5344CB8AC3E}">
        <p14:creationId xmlns:p14="http://schemas.microsoft.com/office/powerpoint/2010/main" val="17210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1CFCF-761E-A74A-A27D-A6F76ECDE480}" type="slidenum">
              <a:rPr lang="en-US" smtClean="0"/>
              <a:t>4</a:t>
            </a:fld>
            <a:endParaRPr lang="en-US"/>
          </a:p>
        </p:txBody>
      </p:sp>
    </p:spTree>
    <p:extLst>
      <p:ext uri="{BB962C8B-B14F-4D97-AF65-F5344CB8AC3E}">
        <p14:creationId xmlns:p14="http://schemas.microsoft.com/office/powerpoint/2010/main" val="51048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fuel</a:t>
            </a:r>
            <a:endParaRPr lang="en-US" dirty="0"/>
          </a:p>
        </p:txBody>
      </p:sp>
      <p:sp>
        <p:nvSpPr>
          <p:cNvPr id="4" name="Slide Number Placeholder 3"/>
          <p:cNvSpPr>
            <a:spLocks noGrp="1"/>
          </p:cNvSpPr>
          <p:nvPr>
            <p:ph type="sldNum" sz="quarter" idx="10"/>
          </p:nvPr>
        </p:nvSpPr>
        <p:spPr/>
        <p:txBody>
          <a:bodyPr/>
          <a:lstStyle/>
          <a:p>
            <a:fld id="{5C28177F-116D-4459-B4ED-ED5D51EDF88F}" type="slidenum">
              <a:rPr lang="en-US" smtClean="0"/>
              <a:t>8</a:t>
            </a:fld>
            <a:endParaRPr lang="en-US"/>
          </a:p>
        </p:txBody>
      </p:sp>
    </p:spTree>
    <p:extLst>
      <p:ext uri="{BB962C8B-B14F-4D97-AF65-F5344CB8AC3E}">
        <p14:creationId xmlns:p14="http://schemas.microsoft.com/office/powerpoint/2010/main" val="177796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1CFCF-761E-A74A-A27D-A6F76ECDE480}" type="slidenum">
              <a:rPr lang="en-US" smtClean="0"/>
              <a:t>9</a:t>
            </a:fld>
            <a:endParaRPr lang="en-US"/>
          </a:p>
        </p:txBody>
      </p:sp>
    </p:spTree>
    <p:extLst>
      <p:ext uri="{BB962C8B-B14F-4D97-AF65-F5344CB8AC3E}">
        <p14:creationId xmlns:p14="http://schemas.microsoft.com/office/powerpoint/2010/main" val="181599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78CF9D-3049-6041-B339-1430D807BAD6}" type="slidenum">
              <a:rPr lang="en-US" smtClean="0"/>
              <a:t>15</a:t>
            </a:fld>
            <a:endParaRPr lang="en-US"/>
          </a:p>
        </p:txBody>
      </p:sp>
    </p:spTree>
    <p:extLst>
      <p:ext uri="{BB962C8B-B14F-4D97-AF65-F5344CB8AC3E}">
        <p14:creationId xmlns:p14="http://schemas.microsoft.com/office/powerpoint/2010/main" val="204876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A2896F-54F5-6145-8C9F-F98E784B8F90}" type="datetimeFigureOut">
              <a:rPr lang="en-US"/>
              <a:pPr>
                <a:defRPr/>
              </a:pPr>
              <a:t>5/2/17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2D084F-5B64-CB4E-95DF-BE4547583F34}" type="slidenum">
              <a:rPr lang="en-US"/>
              <a:pPr>
                <a:defRPr/>
              </a:pPr>
              <a:t>‹#›</a:t>
            </a:fld>
            <a:endParaRPr lang="en-US"/>
          </a:p>
        </p:txBody>
      </p:sp>
    </p:spTree>
    <p:extLst>
      <p:ext uri="{BB962C8B-B14F-4D97-AF65-F5344CB8AC3E}">
        <p14:creationId xmlns:p14="http://schemas.microsoft.com/office/powerpoint/2010/main" val="2328797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0A9F16-AF34-AE42-9534-E8B551E39885}" type="datetimeFigureOut">
              <a:rPr lang="en-US"/>
              <a:pPr>
                <a:defRPr/>
              </a:pPr>
              <a:t>5/2/17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8CAF5A-168A-9A48-B9B4-9464846C8DA5}" type="slidenum">
              <a:rPr lang="en-US"/>
              <a:pPr>
                <a:defRPr/>
              </a:pPr>
              <a:t>‹#›</a:t>
            </a:fld>
            <a:endParaRPr lang="en-US"/>
          </a:p>
        </p:txBody>
      </p:sp>
    </p:spTree>
    <p:extLst>
      <p:ext uri="{BB962C8B-B14F-4D97-AF65-F5344CB8AC3E}">
        <p14:creationId xmlns:p14="http://schemas.microsoft.com/office/powerpoint/2010/main" val="18501201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46658D-1A44-134F-9CD3-5A7535C7735E}" type="datetimeFigureOut">
              <a:rPr lang="en-US"/>
              <a:pPr>
                <a:defRPr/>
              </a:pPr>
              <a:t>5/2/17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16398-8BD3-174A-B72B-3B0E1C18FDAD}" type="slidenum">
              <a:rPr lang="en-US"/>
              <a:pPr>
                <a:defRPr/>
              </a:pPr>
              <a:t>‹#›</a:t>
            </a:fld>
            <a:endParaRPr lang="en-US"/>
          </a:p>
        </p:txBody>
      </p:sp>
    </p:spTree>
    <p:extLst>
      <p:ext uri="{BB962C8B-B14F-4D97-AF65-F5344CB8AC3E}">
        <p14:creationId xmlns:p14="http://schemas.microsoft.com/office/powerpoint/2010/main" val="25927143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9144000" cy="609600"/>
          </a:xfrm>
        </p:spPr>
        <p:txBody>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329201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867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415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79248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5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079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44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352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2DA77C-5A13-F548-B627-C79F42EDE714}" type="datetimeFigureOut">
              <a:rPr lang="en-US"/>
              <a:pPr>
                <a:defRPr/>
              </a:pPr>
              <a:t>5/2/17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4B150A-0371-1540-91D5-1B8C438F1D4C}" type="slidenum">
              <a:rPr lang="en-US"/>
              <a:pPr>
                <a:defRPr/>
              </a:pPr>
              <a:t>‹#›</a:t>
            </a:fld>
            <a:endParaRPr lang="en-US"/>
          </a:p>
        </p:txBody>
      </p:sp>
    </p:spTree>
    <p:extLst>
      <p:ext uri="{BB962C8B-B14F-4D97-AF65-F5344CB8AC3E}">
        <p14:creationId xmlns:p14="http://schemas.microsoft.com/office/powerpoint/2010/main" val="3417655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83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66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8942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46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926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673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40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2410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62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10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47C85C-4487-EA4E-AB3E-556AF6044263}" type="datetimeFigureOut">
              <a:rPr lang="en-US"/>
              <a:pPr>
                <a:defRPr/>
              </a:pPr>
              <a:t>5/2/17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A59C1B-0148-2741-B414-D6F29F616521}" type="slidenum">
              <a:rPr lang="en-US"/>
              <a:pPr>
                <a:defRPr/>
              </a:pPr>
              <a:t>‹#›</a:t>
            </a:fld>
            <a:endParaRPr lang="en-US"/>
          </a:p>
        </p:txBody>
      </p:sp>
    </p:spTree>
    <p:extLst>
      <p:ext uri="{BB962C8B-B14F-4D97-AF65-F5344CB8AC3E}">
        <p14:creationId xmlns:p14="http://schemas.microsoft.com/office/powerpoint/2010/main" val="36123364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80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6671F21-38EA-1646-8384-9313C99F7C0E}" type="datetimeFigureOut">
              <a:rPr lang="en-US" smtClean="0"/>
              <a:pPr>
                <a:defRPr/>
              </a:pPr>
              <a:t>5/2/17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0459D4-6432-6C4D-BBEA-E9A32AD2134F}" type="slidenum">
              <a:rPr lang="en-US" smtClean="0"/>
              <a:pPr>
                <a:defRPr/>
              </a:pPr>
              <a:t>‹#›</a:t>
            </a:fld>
            <a:endParaRPr lang="en-US"/>
          </a:p>
        </p:txBody>
      </p:sp>
      <p:pic>
        <p:nvPicPr>
          <p:cNvPr id="2050" name="Picture 2" descr="olorado Mean July 2005-13 Level 3 Tropospheric OMI NO2 &amp; NARR Mixin"/>
          <p:cNvPicPr>
            <a:picLocks noChangeAspect="1" noChangeArrowheads="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bwMode="auto">
          <a:xfrm>
            <a:off x="0" y="0"/>
            <a:ext cx="9144000" cy="6096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670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3BE02F-1130-F943-8A11-F509EBDD05FE}" type="datetimeFigureOut">
              <a:rPr lang="en-US"/>
              <a:pPr>
                <a:defRPr/>
              </a:pPr>
              <a:t>5/2/17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76E6FD-CF4A-4443-80CF-91AF566A7549}" type="slidenum">
              <a:rPr lang="en-US"/>
              <a:pPr>
                <a:defRPr/>
              </a:pPr>
              <a:t>‹#›</a:t>
            </a:fld>
            <a:endParaRPr lang="en-US"/>
          </a:p>
        </p:txBody>
      </p:sp>
    </p:spTree>
    <p:extLst>
      <p:ext uri="{BB962C8B-B14F-4D97-AF65-F5344CB8AC3E}">
        <p14:creationId xmlns:p14="http://schemas.microsoft.com/office/powerpoint/2010/main" val="27005529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F1FF23-7ABC-6B4A-AAE5-091A44C88B4B}" type="datetimeFigureOut">
              <a:rPr lang="en-US"/>
              <a:pPr>
                <a:defRPr/>
              </a:pPr>
              <a:t>5/2/17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EC7523-8EC1-2340-A74F-8E886D58E81D}" type="slidenum">
              <a:rPr lang="en-US"/>
              <a:pPr>
                <a:defRPr/>
              </a:pPr>
              <a:t>‹#›</a:t>
            </a:fld>
            <a:endParaRPr lang="en-US"/>
          </a:p>
        </p:txBody>
      </p:sp>
    </p:spTree>
    <p:extLst>
      <p:ext uri="{BB962C8B-B14F-4D97-AF65-F5344CB8AC3E}">
        <p14:creationId xmlns:p14="http://schemas.microsoft.com/office/powerpoint/2010/main" val="4005486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55632E-4392-3543-8682-299E10227051}" type="datetimeFigureOut">
              <a:rPr lang="en-US"/>
              <a:pPr>
                <a:defRPr/>
              </a:pPr>
              <a:t>5/2/17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499A18-DDF0-3E46-9494-D9F991A813F9}" type="slidenum">
              <a:rPr lang="en-US"/>
              <a:pPr>
                <a:defRPr/>
              </a:pPr>
              <a:t>‹#›</a:t>
            </a:fld>
            <a:endParaRPr lang="en-US"/>
          </a:p>
        </p:txBody>
      </p:sp>
    </p:spTree>
    <p:extLst>
      <p:ext uri="{BB962C8B-B14F-4D97-AF65-F5344CB8AC3E}">
        <p14:creationId xmlns:p14="http://schemas.microsoft.com/office/powerpoint/2010/main" val="2811408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9DE19C-06F5-7049-B9D7-511E23BFCBBD}" type="datetimeFigureOut">
              <a:rPr lang="en-US"/>
              <a:pPr>
                <a:defRPr/>
              </a:pPr>
              <a:t>5/2/17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128C40-B986-714E-A37E-322F47F068F6}" type="slidenum">
              <a:rPr lang="en-US"/>
              <a:pPr>
                <a:defRPr/>
              </a:pPr>
              <a:t>‹#›</a:t>
            </a:fld>
            <a:endParaRPr lang="en-US"/>
          </a:p>
        </p:txBody>
      </p:sp>
    </p:spTree>
    <p:extLst>
      <p:ext uri="{BB962C8B-B14F-4D97-AF65-F5344CB8AC3E}">
        <p14:creationId xmlns:p14="http://schemas.microsoft.com/office/powerpoint/2010/main" val="5750059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787FD4-C131-CF46-BA80-864A41EE8D87}" type="datetimeFigureOut">
              <a:rPr lang="en-US"/>
              <a:pPr>
                <a:defRPr/>
              </a:pPr>
              <a:t>5/2/17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6F8327-F651-5347-9ED1-47B89BFB538D}" type="slidenum">
              <a:rPr lang="en-US"/>
              <a:pPr>
                <a:defRPr/>
              </a:pPr>
              <a:t>‹#›</a:t>
            </a:fld>
            <a:endParaRPr lang="en-US"/>
          </a:p>
        </p:txBody>
      </p:sp>
    </p:spTree>
    <p:extLst>
      <p:ext uri="{BB962C8B-B14F-4D97-AF65-F5344CB8AC3E}">
        <p14:creationId xmlns:p14="http://schemas.microsoft.com/office/powerpoint/2010/main" val="23975497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AA7959-8DC9-7D4D-B183-F12BB8AA79BE}" type="datetimeFigureOut">
              <a:rPr lang="en-US"/>
              <a:pPr>
                <a:defRPr/>
              </a:pPr>
              <a:t>5/2/17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0392DC-BA4F-D64D-BE14-E71661B3CE60}" type="slidenum">
              <a:rPr lang="en-US"/>
              <a:pPr>
                <a:defRPr/>
              </a:pPr>
              <a:t>‹#›</a:t>
            </a:fld>
            <a:endParaRPr lang="en-US"/>
          </a:p>
        </p:txBody>
      </p:sp>
    </p:spTree>
    <p:extLst>
      <p:ext uri="{BB962C8B-B14F-4D97-AF65-F5344CB8AC3E}">
        <p14:creationId xmlns:p14="http://schemas.microsoft.com/office/powerpoint/2010/main" val="12162042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1.png"/><Relationship Id="rId34"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2B7C2CA-8494-814D-85E3-ECCD1B89D738}" type="datetimeFigureOut">
              <a:rPr lang="en-US"/>
              <a:pPr>
                <a:defRPr/>
              </a:pPr>
              <a:t>5/2/17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EDE99B9-E35D-944F-A579-51B17130A26C}" type="slidenum">
              <a:rPr lang="en-US"/>
              <a:pPr>
                <a:defRPr/>
              </a:pPr>
              <a:t>‹#›</a:t>
            </a:fld>
            <a:endParaRPr lang="en-US"/>
          </a:p>
        </p:txBody>
      </p:sp>
      <p:pic>
        <p:nvPicPr>
          <p:cNvPr id="7" name="Picture 5"/>
          <p:cNvPicPr>
            <a:picLocks noChangeAspect="1"/>
          </p:cNvPicPr>
          <p:nvPr userDrawn="1"/>
        </p:nvPicPr>
        <p:blipFill>
          <a:blip r:embed="rId34">
            <a:alphaModFix amt="42000"/>
            <a:extLst>
              <a:ext uri="{28A0092B-C50C-407E-A947-70E740481C1C}">
                <a14:useLocalDpi xmlns:a14="http://schemas.microsoft.com/office/drawing/2010/main"/>
              </a:ext>
            </a:extLst>
          </a:blip>
          <a:srcRect/>
          <a:stretch>
            <a:fillRect/>
          </a:stretch>
        </p:blipFill>
        <p:spPr bwMode="auto">
          <a:xfrm>
            <a:off x="14288"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80"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7.png"/><Relationship Id="rId5" Type="http://schemas.openxmlformats.org/officeDocument/2006/relationships/image" Target="../media/image58.png"/><Relationship Id="rId6"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9.jpg"/><Relationship Id="rId3" Type="http://schemas.openxmlformats.org/officeDocument/2006/relationships/image" Target="../media/image6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tiff"/><Relationship Id="rId14"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gif"/><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emf"/><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9" Type="http://schemas.openxmlformats.org/officeDocument/2006/relationships/image" Target="../media/image2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image" Target="../media/image42.png"/><Relationship Id="rId25" Type="http://schemas.openxmlformats.org/officeDocument/2006/relationships/image" Target="../media/image43.png"/><Relationship Id="rId26" Type="http://schemas.openxmlformats.org/officeDocument/2006/relationships/image" Target="../media/image44.png"/><Relationship Id="rId27" Type="http://schemas.openxmlformats.org/officeDocument/2006/relationships/image" Target="../media/image45.png"/><Relationship Id="rId28" Type="http://schemas.openxmlformats.org/officeDocument/2006/relationships/image" Target="../media/image46.png"/><Relationship Id="rId29" Type="http://schemas.openxmlformats.org/officeDocument/2006/relationships/image" Target="../media/image47.png"/><Relationship Id="rId10" Type="http://schemas.openxmlformats.org/officeDocument/2006/relationships/image" Target="../media/image28.png"/><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image" Target="../media/image31.png"/><Relationship Id="rId14" Type="http://schemas.openxmlformats.org/officeDocument/2006/relationships/image" Target="../media/image32.png"/><Relationship Id="rId15" Type="http://schemas.openxmlformats.org/officeDocument/2006/relationships/image" Target="../media/image33.png"/><Relationship Id="rId16" Type="http://schemas.openxmlformats.org/officeDocument/2006/relationships/image" Target="../media/image34.png"/><Relationship Id="rId17" Type="http://schemas.openxmlformats.org/officeDocument/2006/relationships/image" Target="../media/image35.png"/><Relationship Id="rId18" Type="http://schemas.openxmlformats.org/officeDocument/2006/relationships/image" Target="../media/image36.png"/><Relationship Id="rId19"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emf"/><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8.png"/><Relationship Id="rId13" Type="http://schemas.openxmlformats.org/officeDocument/2006/relationships/image" Target="../media/image39.png"/><Relationship Id="rId14" Type="http://schemas.openxmlformats.org/officeDocument/2006/relationships/image" Target="../media/image40.png"/><Relationship Id="rId15" Type="http://schemas.openxmlformats.org/officeDocument/2006/relationships/image" Target="../media/image43.png"/><Relationship Id="rId16" Type="http://schemas.openxmlformats.org/officeDocument/2006/relationships/image" Target="../media/image44.png"/><Relationship Id="rId17" Type="http://schemas.openxmlformats.org/officeDocument/2006/relationships/image" Target="../media/image45.png"/><Relationship Id="rId18" Type="http://schemas.openxmlformats.org/officeDocument/2006/relationships/image" Target="../media/image46.png"/><Relationship Id="rId19"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1.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423" y="1146312"/>
            <a:ext cx="8926208" cy="5524589"/>
          </a:xfrm>
          <a:prstGeom prst="rect">
            <a:avLst/>
          </a:prstGeom>
          <a:noFill/>
        </p:spPr>
        <p:txBody>
          <a:bodyPr wrap="square" rtlCol="0">
            <a:spAutoFit/>
          </a:bodyPr>
          <a:lstStyle/>
          <a:p>
            <a:pPr>
              <a:spcAft>
                <a:spcPts val="600"/>
              </a:spcAft>
            </a:pPr>
            <a:r>
              <a:rPr lang="en-US" sz="2400" b="1" dirty="0" smtClean="0"/>
              <a:t>In order to adequately simulate Front Range ozone and accurately predict outcomes of possible control strategies, the model must:</a:t>
            </a:r>
          </a:p>
          <a:p>
            <a:pPr marL="231775" lvl="1" indent="-217488">
              <a:spcBef>
                <a:spcPts val="1200"/>
              </a:spcBef>
              <a:buFont typeface="Arial"/>
              <a:buChar char="•"/>
            </a:pPr>
            <a:r>
              <a:rPr lang="en-US" sz="2400" dirty="0" smtClean="0"/>
              <a:t>Use accurate emissions (magnitude, speciation, location, diurnal and seasonal variability)</a:t>
            </a:r>
          </a:p>
          <a:p>
            <a:pPr marL="231775" lvl="1" indent="-217488">
              <a:spcBef>
                <a:spcPts val="1200"/>
              </a:spcBef>
              <a:buFont typeface="Arial"/>
              <a:buChar char="•"/>
            </a:pPr>
            <a:r>
              <a:rPr lang="en-US" sz="2400" dirty="0" smtClean="0"/>
              <a:t>Distribute emissions into an accurate boundary layer</a:t>
            </a:r>
          </a:p>
          <a:p>
            <a:pPr marL="231775" lvl="1" indent="-217488">
              <a:spcBef>
                <a:spcPts val="1200"/>
              </a:spcBef>
              <a:buFont typeface="Arial"/>
              <a:buChar char="•"/>
            </a:pPr>
            <a:r>
              <a:rPr lang="en-US" sz="2400" dirty="0" smtClean="0"/>
              <a:t>Predict wind direction and speed, horizontal dispersion and mixing and vertical mixing/dilution with accurately modeled background air</a:t>
            </a:r>
          </a:p>
          <a:p>
            <a:pPr marL="231775" lvl="1" indent="-217488">
              <a:spcBef>
                <a:spcPts val="1200"/>
              </a:spcBef>
              <a:buFont typeface="Arial"/>
              <a:buChar char="•"/>
            </a:pPr>
            <a:r>
              <a:rPr lang="en-US" sz="2400" dirty="0" smtClean="0"/>
              <a:t>Accurately compute the chemical reactions and physical transformations</a:t>
            </a:r>
          </a:p>
          <a:p>
            <a:pPr marL="231775" lvl="1" indent="-217488">
              <a:spcBef>
                <a:spcPts val="1200"/>
              </a:spcBef>
              <a:buFont typeface="Arial"/>
              <a:buChar char="•"/>
            </a:pPr>
            <a:endParaRPr lang="en-US" sz="2400" dirty="0" smtClean="0"/>
          </a:p>
          <a:p>
            <a:pPr marL="14287" lvl="1">
              <a:spcBef>
                <a:spcPts val="1200"/>
              </a:spcBef>
            </a:pPr>
            <a:r>
              <a:rPr lang="en-US" sz="2400" dirty="0" smtClean="0">
                <a:sym typeface="Wingdings"/>
              </a:rPr>
              <a:t> </a:t>
            </a:r>
            <a:r>
              <a:rPr lang="en-US" sz="2400" dirty="0" smtClean="0"/>
              <a:t>Only then can we play with sources and predict outcomes of future 	trends and controls</a:t>
            </a:r>
          </a:p>
        </p:txBody>
      </p:sp>
      <p:sp>
        <p:nvSpPr>
          <p:cNvPr id="4" name="TextBox 3"/>
          <p:cNvSpPr txBox="1"/>
          <p:nvPr/>
        </p:nvSpPr>
        <p:spPr>
          <a:xfrm>
            <a:off x="3205334" y="776980"/>
            <a:ext cx="2956387" cy="369332"/>
          </a:xfrm>
          <a:prstGeom prst="rect">
            <a:avLst/>
          </a:prstGeom>
          <a:noFill/>
        </p:spPr>
        <p:txBody>
          <a:bodyPr wrap="none" rtlCol="0">
            <a:spAutoFit/>
          </a:bodyPr>
          <a:lstStyle/>
          <a:p>
            <a:r>
              <a:rPr lang="en-US" dirty="0" smtClean="0"/>
              <a:t>(or anywhere for that matter)</a:t>
            </a:r>
            <a:endParaRPr lang="en-US" dirty="0"/>
          </a:p>
        </p:txBody>
      </p:sp>
      <p:sp>
        <p:nvSpPr>
          <p:cNvPr id="5" name="Title 4"/>
          <p:cNvSpPr>
            <a:spLocks noGrp="1"/>
          </p:cNvSpPr>
          <p:nvPr>
            <p:ph type="title"/>
          </p:nvPr>
        </p:nvSpPr>
        <p:spPr/>
        <p:txBody>
          <a:bodyPr/>
          <a:lstStyle/>
          <a:p>
            <a:r>
              <a:rPr lang="en-US" dirty="0"/>
              <a:t>Modeling AQ in the Front </a:t>
            </a:r>
            <a:r>
              <a:rPr lang="en-US" dirty="0" smtClean="0"/>
              <a:t>Range</a:t>
            </a:r>
            <a:endParaRPr lang="en-US" dirty="0"/>
          </a:p>
        </p:txBody>
      </p:sp>
    </p:spTree>
    <p:extLst>
      <p:ext uri="{BB962C8B-B14F-4D97-AF65-F5344CB8AC3E}">
        <p14:creationId xmlns:p14="http://schemas.microsoft.com/office/powerpoint/2010/main" val="1339349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rice Mason Jar Embossing Folder"/>
          <p:cNvPicPr>
            <a:picLocks noChangeAspect="1" noChangeArrowheads="1"/>
          </p:cNvPicPr>
          <p:nvPr/>
        </p:nvPicPr>
        <p:blipFill rotWithShape="1">
          <a:blip r:embed="rId2" cstate="screen">
            <a:duotone>
              <a:prstClr val="black"/>
              <a:srgbClr val="D9C3A5">
                <a:tint val="50000"/>
                <a:satMod val="180000"/>
              </a:srgbClr>
            </a:duotone>
            <a:extLst>
              <a:ext uri="{BEBA8EAE-BF5A-486C-A8C5-ECC9F3942E4B}">
                <a14:imgProps xmlns:a14="http://schemas.microsoft.com/office/drawing/2010/main">
                  <a14:imgLayer r:embed="rId3">
                    <a14:imgEffect>
                      <a14:backgroundRemoval t="0" b="100000" l="0" r="100000"/>
                    </a14:imgEffect>
                    <a14:imgEffect>
                      <a14:artisticPaintStrokes/>
                    </a14:imgEffect>
                  </a14:imgLayer>
                </a14:imgProps>
              </a:ext>
              <a:ext uri="{28A0092B-C50C-407E-A947-70E740481C1C}">
                <a14:useLocalDpi xmlns:a14="http://schemas.microsoft.com/office/drawing/2010/main"/>
              </a:ext>
            </a:extLst>
          </a:blip>
          <a:srcRect/>
          <a:stretch/>
        </p:blipFill>
        <p:spPr bwMode="auto">
          <a:xfrm>
            <a:off x="3938526" y="3466083"/>
            <a:ext cx="2384475" cy="29535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504503"/>
            <a:ext cx="9143999" cy="349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27238" y="715441"/>
            <a:ext cx="8845828" cy="1477328"/>
          </a:xfrm>
          <a:prstGeom prst="rect">
            <a:avLst/>
          </a:prstGeom>
          <a:noFill/>
        </p:spPr>
        <p:txBody>
          <a:bodyPr wrap="square" rtlCol="0">
            <a:spAutoFit/>
          </a:bodyPr>
          <a:lstStyle/>
          <a:p>
            <a:pPr marL="285750" indent="-285750">
              <a:buFont typeface="Arial" pitchFamily="34" charset="0"/>
              <a:buChar char="•"/>
            </a:pPr>
            <a:r>
              <a:rPr lang="en-US" dirty="0" smtClean="0"/>
              <a:t>Puts </a:t>
            </a:r>
            <a:r>
              <a:rPr lang="en-US" dirty="0"/>
              <a:t>the air parcel in a </a:t>
            </a:r>
            <a:r>
              <a:rPr lang="en-US" dirty="0" smtClean="0"/>
              <a:t>jar then </a:t>
            </a:r>
            <a:r>
              <a:rPr lang="en-US" dirty="0"/>
              <a:t>follows the chemistry</a:t>
            </a:r>
          </a:p>
          <a:p>
            <a:pPr marL="285750" indent="-285750">
              <a:buFont typeface="Arial" pitchFamily="34" charset="0"/>
              <a:buChar char="•"/>
            </a:pPr>
            <a:r>
              <a:rPr lang="en-US" dirty="0" smtClean="0"/>
              <a:t>MCM (Leeds Master Chemical Mechanism) plus </a:t>
            </a:r>
            <a:r>
              <a:rPr lang="en-US" dirty="0"/>
              <a:t>c</a:t>
            </a:r>
            <a:r>
              <a:rPr lang="en-US" dirty="0" smtClean="0"/>
              <a:t>omparison with lumped mechanisms.</a:t>
            </a:r>
          </a:p>
          <a:p>
            <a:pPr marL="285750" indent="-285750">
              <a:buFont typeface="Arial" pitchFamily="34" charset="0"/>
              <a:buChar char="•"/>
            </a:pPr>
            <a:r>
              <a:rPr lang="en-US" dirty="0" smtClean="0"/>
              <a:t>No </a:t>
            </a:r>
            <a:r>
              <a:rPr lang="en-US" dirty="0"/>
              <a:t>dilution, entrainment, </a:t>
            </a:r>
            <a:r>
              <a:rPr lang="en-US" dirty="0" smtClean="0"/>
              <a:t>mixing, deposition</a:t>
            </a:r>
            <a:r>
              <a:rPr lang="en-US" dirty="0"/>
              <a:t>, etc. </a:t>
            </a:r>
          </a:p>
          <a:p>
            <a:pPr marL="228600" indent="-228600">
              <a:buFont typeface="Arial" pitchFamily="34" charset="0"/>
              <a:buChar char="•"/>
            </a:pPr>
            <a:r>
              <a:rPr lang="en-US" dirty="0"/>
              <a:t> </a:t>
            </a:r>
            <a:r>
              <a:rPr lang="en-US" dirty="0" smtClean="0"/>
              <a:t>Yields the ozone formation potential of a sample/average of samples.</a:t>
            </a:r>
          </a:p>
          <a:p>
            <a:pPr marL="228600" indent="-228600">
              <a:buFont typeface="Arial" pitchFamily="34" charset="0"/>
              <a:buChar char="•"/>
            </a:pPr>
            <a:r>
              <a:rPr lang="en-US" dirty="0" smtClean="0"/>
              <a:t> Simulations </a:t>
            </a:r>
            <a:r>
              <a:rPr lang="en-US" dirty="0"/>
              <a:t>at 2 pm LT, 40N, clear sky</a:t>
            </a:r>
            <a:r>
              <a:rPr lang="en-US" dirty="0" smtClean="0"/>
              <a:t>, fixed Temperature (“idealized conditions!”)</a:t>
            </a:r>
            <a:endParaRPr lang="en-US" dirty="0"/>
          </a:p>
        </p:txBody>
      </p:sp>
      <p:sp>
        <p:nvSpPr>
          <p:cNvPr id="15" name="TextBox 14"/>
          <p:cNvSpPr txBox="1"/>
          <p:nvPr/>
        </p:nvSpPr>
        <p:spPr>
          <a:xfrm>
            <a:off x="3265129" y="5911659"/>
            <a:ext cx="5807937" cy="523220"/>
          </a:xfrm>
          <a:prstGeom prst="rect">
            <a:avLst/>
          </a:prstGeom>
          <a:noFill/>
        </p:spPr>
        <p:txBody>
          <a:bodyPr wrap="none" rtlCol="0">
            <a:spAutoFit/>
          </a:bodyPr>
          <a:lstStyle/>
          <a:p>
            <a:r>
              <a:rPr lang="en-US" sz="1400" dirty="0" smtClean="0"/>
              <a:t>BOXMOX</a:t>
            </a:r>
            <a:r>
              <a:rPr lang="en-US" sz="1400" dirty="0"/>
              <a:t>: </a:t>
            </a:r>
            <a:r>
              <a:rPr lang="en-US" sz="1400" dirty="0" err="1"/>
              <a:t>Knote</a:t>
            </a:r>
            <a:r>
              <a:rPr lang="en-US" sz="1400" dirty="0"/>
              <a:t> et al., </a:t>
            </a:r>
            <a:r>
              <a:rPr lang="en-US" sz="1400" i="1" dirty="0"/>
              <a:t>Atmos. Environ</a:t>
            </a:r>
            <a:r>
              <a:rPr lang="en-US" sz="1400" dirty="0"/>
              <a:t>, </a:t>
            </a:r>
            <a:r>
              <a:rPr lang="en-US" sz="1400" dirty="0" smtClean="0"/>
              <a:t>2015;   </a:t>
            </a:r>
          </a:p>
          <a:p>
            <a:r>
              <a:rPr lang="en-US" sz="1400" dirty="0" smtClean="0"/>
              <a:t>  https</a:t>
            </a:r>
            <a:r>
              <a:rPr lang="en-US" sz="1400" dirty="0"/>
              <a:t>://</a:t>
            </a:r>
            <a:r>
              <a:rPr lang="en-US" sz="1400" dirty="0" smtClean="0"/>
              <a:t>www2.acom.ucar.edu/modeling/boxmox-box-model-extensions-kpp</a:t>
            </a:r>
            <a:endParaRPr lang="en-US" sz="1400" dirty="0"/>
          </a:p>
        </p:txBody>
      </p:sp>
      <p:sp>
        <p:nvSpPr>
          <p:cNvPr id="2" name="Title 1"/>
          <p:cNvSpPr>
            <a:spLocks noGrp="1"/>
          </p:cNvSpPr>
          <p:nvPr>
            <p:ph type="title"/>
          </p:nvPr>
        </p:nvSpPr>
        <p:spPr/>
        <p:txBody>
          <a:bodyPr/>
          <a:lstStyle/>
          <a:p>
            <a:r>
              <a:rPr lang="en-US" dirty="0">
                <a:cs typeface="Helvetica"/>
              </a:rPr>
              <a:t>Chemical Box Modeling (BOXMOX</a:t>
            </a:r>
            <a:r>
              <a:rPr lang="en-US" dirty="0" smtClean="0">
                <a:cs typeface="Helvetica"/>
              </a:rPr>
              <a:t>)</a:t>
            </a:r>
            <a:endParaRPr lang="en-US" dirty="0"/>
          </a:p>
        </p:txBody>
      </p:sp>
      <p:pic>
        <p:nvPicPr>
          <p:cNvPr id="10" name="Picture 2" descr="mage result for sunshin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81474" y="2410298"/>
            <a:ext cx="1581050" cy="15109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ge result for jar clipart no background"/>
          <p:cNvPicPr>
            <a:picLocks noChangeAspect="1" noChangeArrowheads="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backgroundRemoval t="0" b="100000" l="0" r="99722"/>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867077" y="2600060"/>
            <a:ext cx="1992923" cy="3089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47220" y="3297191"/>
            <a:ext cx="1432635" cy="1938992"/>
          </a:xfrm>
          <a:prstGeom prst="rect">
            <a:avLst/>
          </a:prstGeom>
          <a:noFill/>
        </p:spPr>
        <p:txBody>
          <a:bodyPr wrap="none" rtlCol="0">
            <a:spAutoFit/>
          </a:bodyPr>
          <a:lstStyle/>
          <a:p>
            <a:pPr algn="ctr"/>
            <a:r>
              <a:rPr lang="en-US" sz="2400" dirty="0" smtClean="0"/>
              <a:t>Becky’s </a:t>
            </a:r>
          </a:p>
          <a:p>
            <a:pPr algn="ctr"/>
            <a:r>
              <a:rPr lang="en-US" sz="2400" dirty="0" smtClean="0"/>
              <a:t>famous </a:t>
            </a:r>
          </a:p>
          <a:p>
            <a:pPr algn="ctr"/>
            <a:r>
              <a:rPr lang="en-US" sz="2400" dirty="0" smtClean="0"/>
              <a:t>C-130 </a:t>
            </a:r>
          </a:p>
          <a:p>
            <a:pPr algn="ctr"/>
            <a:r>
              <a:rPr lang="en-US" sz="2400" dirty="0" smtClean="0"/>
              <a:t>measured</a:t>
            </a:r>
          </a:p>
          <a:p>
            <a:pPr algn="ctr"/>
            <a:r>
              <a:rPr lang="en-US" sz="2400" dirty="0"/>
              <a:t>s</a:t>
            </a:r>
            <a:r>
              <a:rPr lang="en-US" sz="2400" dirty="0" smtClean="0"/>
              <a:t>amples</a:t>
            </a:r>
          </a:p>
        </p:txBody>
      </p:sp>
      <p:cxnSp>
        <p:nvCxnSpPr>
          <p:cNvPr id="17" name="Straight Connector 16"/>
          <p:cNvCxnSpPr/>
          <p:nvPr/>
        </p:nvCxnSpPr>
        <p:spPr>
          <a:xfrm>
            <a:off x="0" y="6894607"/>
            <a:ext cx="9144000" cy="154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6292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04503"/>
            <a:ext cx="9143999" cy="349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cs typeface="Helvetica"/>
              </a:rPr>
              <a:t> Modeling</a:t>
            </a:r>
            <a:endParaRPr lang="en-US" dirty="0"/>
          </a:p>
        </p:txBody>
      </p:sp>
      <p:sp>
        <p:nvSpPr>
          <p:cNvPr id="16" name="Rectangle 15"/>
          <p:cNvSpPr/>
          <p:nvPr/>
        </p:nvSpPr>
        <p:spPr>
          <a:xfrm>
            <a:off x="0" y="6504503"/>
            <a:ext cx="9143999" cy="349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0" y="6551658"/>
            <a:ext cx="9144000" cy="154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904" y="862494"/>
            <a:ext cx="6144190" cy="51061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862493"/>
            <a:ext cx="8890000" cy="5250207"/>
          </a:xfrm>
          <a:prstGeom prst="rect">
            <a:avLst/>
          </a:prstGeom>
        </p:spPr>
      </p:pic>
    </p:spTree>
    <p:extLst>
      <p:ext uri="{BB962C8B-B14F-4D97-AF65-F5344CB8AC3E}">
        <p14:creationId xmlns:p14="http://schemas.microsoft.com/office/powerpoint/2010/main" val="4625039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679" y="106066"/>
            <a:ext cx="9138321" cy="461665"/>
          </a:xfrm>
          <a:prstGeom prst="rect">
            <a:avLst/>
          </a:prstGeom>
        </p:spPr>
        <p:txBody>
          <a:bodyPr wrap="square">
            <a:spAutoFit/>
          </a:bodyPr>
          <a:lstStyle/>
          <a:p>
            <a:pPr algn="ctr"/>
            <a:r>
              <a:rPr lang="en-US" sz="2400" dirty="0" smtClean="0">
                <a:latin typeface="+mj-lt"/>
                <a:cs typeface="Helvetica"/>
              </a:rPr>
              <a:t>Chemical box modeling (BOXMOX) </a:t>
            </a:r>
            <a:r>
              <a:rPr lang="mr-IN" sz="2400" dirty="0" smtClean="0">
                <a:latin typeface="+mj-lt"/>
                <a:cs typeface="Helvetica"/>
              </a:rPr>
              <a:t>–</a:t>
            </a:r>
            <a:r>
              <a:rPr lang="en-US" sz="2400" dirty="0" smtClean="0">
                <a:latin typeface="+mj-lt"/>
                <a:cs typeface="Helvetica"/>
              </a:rPr>
              <a:t> Commerce City</a:t>
            </a:r>
            <a:endParaRPr lang="en-US" sz="2400" dirty="0">
              <a:latin typeface="+mj-lt"/>
            </a:endParaRPr>
          </a:p>
        </p:txBody>
      </p:sp>
      <p:pic>
        <p:nvPicPr>
          <p:cNvPr id="6" name="Picture 5"/>
          <p:cNvPicPr>
            <a:picLocks noChangeAspect="1"/>
          </p:cNvPicPr>
          <p:nvPr/>
        </p:nvPicPr>
        <p:blipFill>
          <a:blip r:embed="rId2"/>
          <a:stretch>
            <a:fillRect/>
          </a:stretch>
        </p:blipFill>
        <p:spPr>
          <a:xfrm>
            <a:off x="5679" y="739035"/>
            <a:ext cx="9144000" cy="6272424"/>
          </a:xfrm>
          <a:prstGeom prst="rect">
            <a:avLst/>
          </a:prstGeom>
        </p:spPr>
      </p:pic>
      <p:sp>
        <p:nvSpPr>
          <p:cNvPr id="4" name="TextBox 3"/>
          <p:cNvSpPr txBox="1"/>
          <p:nvPr/>
        </p:nvSpPr>
        <p:spPr>
          <a:xfrm>
            <a:off x="1889325" y="2314412"/>
            <a:ext cx="4135693" cy="1200329"/>
          </a:xfrm>
          <a:prstGeom prst="rect">
            <a:avLst/>
          </a:prstGeom>
          <a:solidFill>
            <a:srgbClr val="FFFF00"/>
          </a:solidFill>
        </p:spPr>
        <p:txBody>
          <a:bodyPr wrap="square" rtlCol="0">
            <a:spAutoFit/>
          </a:bodyPr>
          <a:lstStyle/>
          <a:p>
            <a:r>
              <a:rPr lang="en-US" sz="2400" dirty="0" smtClean="0"/>
              <a:t>Both mechanisms indicate NOx saturation</a:t>
            </a:r>
            <a:r>
              <a:rPr lang="mr-IN" sz="2400" dirty="0" smtClean="0"/>
              <a:t>…</a:t>
            </a:r>
            <a:endParaRPr lang="en-US" sz="2400" dirty="0" smtClean="0"/>
          </a:p>
          <a:p>
            <a:r>
              <a:rPr lang="en-US" sz="2400" dirty="0" smtClean="0"/>
              <a:t> and are (now) pretty close!! </a:t>
            </a:r>
            <a:r>
              <a:rPr lang="en-US" sz="2400" dirty="0" smtClean="0">
                <a:sym typeface="Wingdings"/>
              </a:rPr>
              <a:t></a:t>
            </a:r>
            <a:endParaRPr lang="en-US" sz="2400" dirty="0"/>
          </a:p>
        </p:txBody>
      </p:sp>
    </p:spTree>
    <p:extLst>
      <p:ext uri="{BB962C8B-B14F-4D97-AF65-F5344CB8AC3E}">
        <p14:creationId xmlns:p14="http://schemas.microsoft.com/office/powerpoint/2010/main" val="2068381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679" y="106066"/>
            <a:ext cx="9138321" cy="461665"/>
          </a:xfrm>
          <a:prstGeom prst="rect">
            <a:avLst/>
          </a:prstGeom>
        </p:spPr>
        <p:txBody>
          <a:bodyPr wrap="square">
            <a:spAutoFit/>
          </a:bodyPr>
          <a:lstStyle/>
          <a:p>
            <a:pPr algn="ctr"/>
            <a:r>
              <a:rPr lang="en-US" sz="2400" dirty="0" smtClean="0">
                <a:latin typeface="+mj-lt"/>
                <a:cs typeface="Helvetica"/>
              </a:rPr>
              <a:t>Chemical box modeling (BOXMOX)</a:t>
            </a:r>
            <a:r>
              <a:rPr lang="mr-IN" sz="2400" dirty="0">
                <a:cs typeface="Helvetica"/>
              </a:rPr>
              <a:t> –</a:t>
            </a:r>
            <a:r>
              <a:rPr lang="en-US" sz="2400" dirty="0">
                <a:cs typeface="Helvetica"/>
              </a:rPr>
              <a:t> Commerce City</a:t>
            </a:r>
            <a:endParaRPr lang="en-US" sz="2400" dirty="0">
              <a:latin typeface="+mj-lt"/>
            </a:endParaRPr>
          </a:p>
        </p:txBody>
      </p:sp>
      <p:pic>
        <p:nvPicPr>
          <p:cNvPr id="4" name="Picture 3"/>
          <p:cNvPicPr>
            <a:picLocks noChangeAspect="1"/>
          </p:cNvPicPr>
          <p:nvPr/>
        </p:nvPicPr>
        <p:blipFill>
          <a:blip r:embed="rId2"/>
          <a:stretch>
            <a:fillRect/>
          </a:stretch>
        </p:blipFill>
        <p:spPr>
          <a:xfrm>
            <a:off x="5679" y="585576"/>
            <a:ext cx="9144000" cy="6272424"/>
          </a:xfrm>
          <a:prstGeom prst="rect">
            <a:avLst/>
          </a:prstGeom>
        </p:spPr>
      </p:pic>
      <p:sp>
        <p:nvSpPr>
          <p:cNvPr id="7" name="TextBox 6"/>
          <p:cNvSpPr txBox="1"/>
          <p:nvPr/>
        </p:nvSpPr>
        <p:spPr>
          <a:xfrm>
            <a:off x="5192598" y="4252180"/>
            <a:ext cx="3951402" cy="1569660"/>
          </a:xfrm>
          <a:prstGeom prst="rect">
            <a:avLst/>
          </a:prstGeom>
          <a:solidFill>
            <a:srgbClr val="FFFF00"/>
          </a:solidFill>
        </p:spPr>
        <p:txBody>
          <a:bodyPr wrap="square" rtlCol="0">
            <a:spAutoFit/>
          </a:bodyPr>
          <a:lstStyle/>
          <a:p>
            <a:r>
              <a:rPr lang="en-US" sz="2400" dirty="0" smtClean="0"/>
              <a:t>Both mechanisms produce ozone much more efficiently without EGU NOx</a:t>
            </a:r>
          </a:p>
          <a:p>
            <a:r>
              <a:rPr lang="en-US" sz="2400" dirty="0" smtClean="0"/>
              <a:t>(and they are still pretty close)</a:t>
            </a:r>
          </a:p>
        </p:txBody>
      </p:sp>
    </p:spTree>
    <p:extLst>
      <p:ext uri="{BB962C8B-B14F-4D97-AF65-F5344CB8AC3E}">
        <p14:creationId xmlns:p14="http://schemas.microsoft.com/office/powerpoint/2010/main" val="2019011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679" y="106066"/>
            <a:ext cx="9138321" cy="461665"/>
          </a:xfrm>
          <a:prstGeom prst="rect">
            <a:avLst/>
          </a:prstGeom>
        </p:spPr>
        <p:txBody>
          <a:bodyPr wrap="square">
            <a:spAutoFit/>
          </a:bodyPr>
          <a:lstStyle/>
          <a:p>
            <a:pPr algn="ctr"/>
            <a:r>
              <a:rPr lang="en-US" sz="2400" dirty="0" smtClean="0">
                <a:latin typeface="+mj-lt"/>
                <a:cs typeface="Helvetica"/>
              </a:rPr>
              <a:t>Chemical box modeling (BOXMOX) </a:t>
            </a:r>
            <a:r>
              <a:rPr lang="mr-IN" sz="2400" dirty="0" smtClean="0">
                <a:latin typeface="+mj-lt"/>
                <a:cs typeface="Helvetica"/>
              </a:rPr>
              <a:t>–</a:t>
            </a:r>
            <a:r>
              <a:rPr lang="en-US" sz="2400" dirty="0" smtClean="0">
                <a:latin typeface="+mj-lt"/>
                <a:cs typeface="Helvetica"/>
              </a:rPr>
              <a:t> Denver urban</a:t>
            </a:r>
            <a:endParaRPr lang="en-US" sz="2400" dirty="0">
              <a:latin typeface="+mj-lt"/>
            </a:endParaRPr>
          </a:p>
        </p:txBody>
      </p:sp>
      <p:pic>
        <p:nvPicPr>
          <p:cNvPr id="2" name="Picture 1"/>
          <p:cNvPicPr>
            <a:picLocks noChangeAspect="1"/>
          </p:cNvPicPr>
          <p:nvPr/>
        </p:nvPicPr>
        <p:blipFill>
          <a:blip r:embed="rId2"/>
          <a:stretch>
            <a:fillRect/>
          </a:stretch>
        </p:blipFill>
        <p:spPr>
          <a:xfrm>
            <a:off x="0" y="567731"/>
            <a:ext cx="9144000" cy="6041765"/>
          </a:xfrm>
          <a:prstGeom prst="rect">
            <a:avLst/>
          </a:prstGeom>
        </p:spPr>
      </p:pic>
      <p:sp>
        <p:nvSpPr>
          <p:cNvPr id="4" name="TextBox 3"/>
          <p:cNvSpPr txBox="1"/>
          <p:nvPr/>
        </p:nvSpPr>
        <p:spPr>
          <a:xfrm>
            <a:off x="3620272" y="4045905"/>
            <a:ext cx="5310786" cy="1938992"/>
          </a:xfrm>
          <a:prstGeom prst="rect">
            <a:avLst/>
          </a:prstGeom>
          <a:solidFill>
            <a:srgbClr val="FFFF00"/>
          </a:solidFill>
        </p:spPr>
        <p:txBody>
          <a:bodyPr wrap="square" rtlCol="0">
            <a:spAutoFit/>
          </a:bodyPr>
          <a:lstStyle/>
          <a:p>
            <a:r>
              <a:rPr lang="en-US" sz="2400" dirty="0" smtClean="0"/>
              <a:t>Transportation is important (we’d take it)</a:t>
            </a:r>
            <a:r>
              <a:rPr lang="en-US" sz="2400" dirty="0"/>
              <a:t> </a:t>
            </a:r>
            <a:r>
              <a:rPr lang="en-US" sz="2400" dirty="0" smtClean="0"/>
              <a:t>but does not appear to be the major factor in Denver Metro</a:t>
            </a:r>
          </a:p>
          <a:p>
            <a:r>
              <a:rPr lang="en-US" sz="2400" dirty="0" smtClean="0"/>
              <a:t>(although this is a lower limit for how much lower the ozone could get)</a:t>
            </a:r>
            <a:endParaRPr lang="en-US" sz="2400" dirty="0"/>
          </a:p>
        </p:txBody>
      </p:sp>
    </p:spTree>
    <p:extLst>
      <p:ext uri="{BB962C8B-B14F-4D97-AF65-F5344CB8AC3E}">
        <p14:creationId xmlns:p14="http://schemas.microsoft.com/office/powerpoint/2010/main" val="491741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flipH="1">
            <a:off x="0" y="671146"/>
            <a:ext cx="9143999" cy="5324535"/>
          </a:xfrm>
          <a:prstGeom prst="rect">
            <a:avLst/>
          </a:prstGeom>
          <a:noFill/>
        </p:spPr>
        <p:txBody>
          <a:bodyPr wrap="square" rtlCol="0">
            <a:spAutoFit/>
          </a:bodyPr>
          <a:lstStyle/>
          <a:p>
            <a:pPr marL="287338" indent="-225425">
              <a:spcBef>
                <a:spcPts val="600"/>
              </a:spcBef>
              <a:spcAft>
                <a:spcPts val="600"/>
              </a:spcAft>
              <a:buFont typeface="Arial" charset="0"/>
              <a:buChar char="•"/>
              <a:tabLst>
                <a:tab pos="55563" algn="l"/>
              </a:tabLst>
            </a:pPr>
            <a:r>
              <a:rPr lang="en-US" sz="2000" dirty="0" smtClean="0">
                <a:latin typeface="Calibri Regular" charset="0"/>
              </a:rPr>
              <a:t>FRAPPÉ &amp; DISCOVER-AQ analysis is coming along, but there still is work to do. We could use a larger band (better functioning / younger brains would likely help, too).</a:t>
            </a:r>
          </a:p>
          <a:p>
            <a:pPr marL="287338" indent="-225425">
              <a:spcBef>
                <a:spcPts val="600"/>
              </a:spcBef>
              <a:spcAft>
                <a:spcPts val="600"/>
              </a:spcAft>
              <a:buFont typeface="Arial" charset="0"/>
              <a:buChar char="•"/>
              <a:tabLst>
                <a:tab pos="55563" algn="l"/>
              </a:tabLst>
            </a:pPr>
            <a:r>
              <a:rPr lang="en-US" sz="2000" dirty="0" smtClean="0">
                <a:latin typeface="Calibri Regular" charset="0"/>
              </a:rPr>
              <a:t>Emissions are one of the largest source of uncertainty in current understanding and modeling of NFRMA pollution. Being close to extensive (and variable) O&amp;NG activities doesn’t help, but industrial and mobile emissions are also uncertain.</a:t>
            </a:r>
          </a:p>
          <a:p>
            <a:pPr marL="287338" indent="-225425">
              <a:spcBef>
                <a:spcPts val="600"/>
              </a:spcBef>
              <a:spcAft>
                <a:spcPts val="600"/>
              </a:spcAft>
              <a:buFont typeface="Arial" charset="0"/>
              <a:buChar char="•"/>
              <a:tabLst>
                <a:tab pos="55563" algn="l"/>
              </a:tabLst>
            </a:pPr>
            <a:r>
              <a:rPr lang="en-US" sz="2000" dirty="0" smtClean="0">
                <a:latin typeface="Calibri Regular" charset="0"/>
              </a:rPr>
              <a:t>Transport in the NFRMA is extremely complex. WRF does a reasonable job, but could use improvement for full emission assessment. </a:t>
            </a:r>
            <a:r>
              <a:rPr lang="en-US" sz="2000" dirty="0"/>
              <a:t>Tests with observation nudging of FRAPPE observations </a:t>
            </a:r>
            <a:r>
              <a:rPr lang="en-US" sz="2000" dirty="0" smtClean="0"/>
              <a:t>are </a:t>
            </a:r>
            <a:r>
              <a:rPr lang="en-US" sz="2000" dirty="0"/>
              <a:t>pending. </a:t>
            </a:r>
            <a:r>
              <a:rPr lang="en-US" sz="2000" dirty="0" smtClean="0">
                <a:latin typeface="Calibri Regular" charset="0"/>
              </a:rPr>
              <a:t> </a:t>
            </a:r>
          </a:p>
          <a:p>
            <a:pPr marL="287338" indent="-225425">
              <a:spcBef>
                <a:spcPts val="600"/>
              </a:spcBef>
              <a:spcAft>
                <a:spcPts val="600"/>
              </a:spcAft>
              <a:buFont typeface="Arial" charset="0"/>
              <a:buChar char="•"/>
              <a:tabLst>
                <a:tab pos="55563" algn="l"/>
              </a:tabLst>
            </a:pPr>
            <a:r>
              <a:rPr lang="en-US" sz="2000" dirty="0" smtClean="0">
                <a:latin typeface="Calibri Regular" charset="0"/>
              </a:rPr>
              <a:t>Box modeling and OH reactivity studies show promise in assessing ozone chemical regimes and sensitivities, but need more explicit model runs (GECKO-A, modified MCM) to accurately test lumped mechanism performance.  Fewer old and less mushy brains would be advantageous here as well.</a:t>
            </a:r>
          </a:p>
          <a:p>
            <a:pPr marL="287338" indent="-225425">
              <a:spcBef>
                <a:spcPts val="600"/>
              </a:spcBef>
              <a:spcAft>
                <a:spcPts val="600"/>
              </a:spcAft>
              <a:buFont typeface="Arial" charset="0"/>
              <a:buChar char="•"/>
              <a:tabLst>
                <a:tab pos="55563" algn="l"/>
              </a:tabLst>
            </a:pPr>
            <a:r>
              <a:rPr lang="en-US" sz="2000" dirty="0" smtClean="0">
                <a:latin typeface="Calibri Regular" charset="0"/>
              </a:rPr>
              <a:t>Long range transport, regional background (increasing in the western US) and (maybe) stratospheric influence can be important for NFRMA ozone (including surface ozone). Current work shows shortcomings in the models in this area. </a:t>
            </a:r>
          </a:p>
        </p:txBody>
      </p:sp>
      <p:sp>
        <p:nvSpPr>
          <p:cNvPr id="2" name="Title 1"/>
          <p:cNvSpPr>
            <a:spLocks noGrp="1"/>
          </p:cNvSpPr>
          <p:nvPr>
            <p:ph type="title"/>
          </p:nvPr>
        </p:nvSpPr>
        <p:spPr/>
        <p:txBody>
          <a:bodyPr/>
          <a:lstStyle/>
          <a:p>
            <a:r>
              <a:rPr lang="en-US" dirty="0">
                <a:cs typeface="Helvetica"/>
              </a:rPr>
              <a:t>Summary</a:t>
            </a:r>
            <a:endParaRPr lang="en-US" dirty="0"/>
          </a:p>
        </p:txBody>
      </p:sp>
    </p:spTree>
    <p:extLst>
      <p:ext uri="{BB962C8B-B14F-4D97-AF65-F5344CB8AC3E}">
        <p14:creationId xmlns:p14="http://schemas.microsoft.com/office/powerpoint/2010/main" val="14738576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28576" y="2049"/>
            <a:ext cx="9067800" cy="614289"/>
          </a:xfrm>
          <a:prstGeom prst="rect">
            <a:avLst/>
          </a:prstGeom>
        </p:spPr>
        <p:txBody>
          <a:bodyPr/>
          <a:lstStyle>
            <a:lvl1pPr algn="ctr" rtl="0" eaLnBrk="1" fontAlgn="base" hangingPunct="1">
              <a:spcBef>
                <a:spcPct val="0"/>
              </a:spcBef>
              <a:spcAft>
                <a:spcPct val="0"/>
              </a:spcAft>
              <a:defRPr sz="3600" b="0" i="0">
                <a:solidFill>
                  <a:schemeClr val="tx2"/>
                </a:solidFill>
                <a:latin typeface="Times Regular" charset="0"/>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a:lstStyle>
          <a:p>
            <a:r>
              <a:rPr lang="en-US" sz="2800" dirty="0" smtClean="0">
                <a:solidFill>
                  <a:schemeClr val="tx1"/>
                </a:solidFill>
                <a:latin typeface="Calibri" charset="0"/>
                <a:ea typeface="Calibri" charset="0"/>
                <a:cs typeface="Calibri" charset="0"/>
              </a:rPr>
              <a:t>FRAPPÉ (Field Campaign) Study Approach</a:t>
            </a:r>
            <a:endParaRPr lang="en-US" sz="2800" kern="0" dirty="0">
              <a:solidFill>
                <a:schemeClr val="tx1"/>
              </a:solidFill>
              <a:latin typeface="Calibri" charset="0"/>
              <a:ea typeface="Calibri" charset="0"/>
              <a:cs typeface="Calibri"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9561" y="2281692"/>
            <a:ext cx="608279" cy="608279"/>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51639">
            <a:off x="169641" y="1296899"/>
            <a:ext cx="1343368" cy="660634"/>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7935" y="1077030"/>
            <a:ext cx="1443406" cy="985498"/>
          </a:xfrm>
          <a:prstGeom prst="rect">
            <a:avLst/>
          </a:prstGeom>
        </p:spPr>
      </p:pic>
      <p:sp>
        <p:nvSpPr>
          <p:cNvPr id="9" name="TextBox 8"/>
          <p:cNvSpPr txBox="1"/>
          <p:nvPr/>
        </p:nvSpPr>
        <p:spPr>
          <a:xfrm>
            <a:off x="503641" y="1940177"/>
            <a:ext cx="2205027" cy="461665"/>
          </a:xfrm>
          <a:prstGeom prst="rect">
            <a:avLst/>
          </a:prstGeom>
          <a:noFill/>
        </p:spPr>
        <p:txBody>
          <a:bodyPr wrap="none" rtlCol="0">
            <a:spAutoFit/>
          </a:bodyPr>
          <a:lstStyle/>
          <a:p>
            <a:r>
              <a:rPr lang="en-US" dirty="0" smtClean="0"/>
              <a:t>Observations</a:t>
            </a:r>
            <a:endParaRPr lang="en-US" dirty="0"/>
          </a:p>
        </p:txBody>
      </p:sp>
      <p:sp>
        <p:nvSpPr>
          <p:cNvPr id="10" name="Oval 9"/>
          <p:cNvSpPr/>
          <p:nvPr/>
        </p:nvSpPr>
        <p:spPr bwMode="auto">
          <a:xfrm>
            <a:off x="57072" y="902658"/>
            <a:ext cx="3123467" cy="2274277"/>
          </a:xfrm>
          <a:prstGeom prst="ellipse">
            <a:avLst/>
          </a:prstGeom>
          <a:noFill/>
          <a:ln w="88900" cap="flat" cmpd="sng" algn="ctr">
            <a:solidFill>
              <a:srgbClr val="FF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1892" y="2434212"/>
            <a:ext cx="2170443" cy="2170443"/>
          </a:xfrm>
          <a:prstGeom prst="rect">
            <a:avLst/>
          </a:prstGeom>
        </p:spPr>
      </p:pic>
      <p:cxnSp>
        <p:nvCxnSpPr>
          <p:cNvPr id="14" name="Straight Arrow Connector 13"/>
          <p:cNvCxnSpPr>
            <a:stCxn id="10" idx="5"/>
          </p:cNvCxnSpPr>
          <p:nvPr/>
        </p:nvCxnSpPr>
        <p:spPr bwMode="auto">
          <a:xfrm>
            <a:off x="2723118" y="2843875"/>
            <a:ext cx="793975" cy="634099"/>
          </a:xfrm>
          <a:prstGeom prst="straightConnector1">
            <a:avLst/>
          </a:prstGeom>
          <a:noFill/>
          <a:ln w="88900" cap="flat" cmpd="sng" algn="ctr">
            <a:solidFill>
              <a:srgbClr val="FF0000"/>
            </a:solidFill>
            <a:prstDash val="solid"/>
            <a:round/>
            <a:headEnd type="triangle"/>
            <a:tailEnd type="triangle"/>
          </a:ln>
          <a:effectLst/>
        </p:spPr>
      </p:cxnSp>
      <p:sp>
        <p:nvSpPr>
          <p:cNvPr id="16" name="TextBox 15"/>
          <p:cNvSpPr txBox="1"/>
          <p:nvPr/>
        </p:nvSpPr>
        <p:spPr>
          <a:xfrm>
            <a:off x="317061" y="3113069"/>
            <a:ext cx="2516899" cy="461665"/>
          </a:xfrm>
          <a:prstGeom prst="rect">
            <a:avLst/>
          </a:prstGeom>
          <a:noFill/>
        </p:spPr>
        <p:txBody>
          <a:bodyPr wrap="square" rtlCol="0">
            <a:spAutoFit/>
          </a:bodyPr>
          <a:lstStyle/>
          <a:p>
            <a:pPr algn="ctr"/>
            <a:r>
              <a:rPr lang="en-US" dirty="0" smtClean="0">
                <a:solidFill>
                  <a:srgbClr val="FF0000"/>
                </a:solidFill>
              </a:rPr>
              <a:t>compare</a:t>
            </a:r>
            <a:endParaRPr lang="en-US" dirty="0">
              <a:solidFill>
                <a:srgbClr val="FF0000"/>
              </a:solidFill>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07087" y="6079843"/>
            <a:ext cx="733013" cy="753775"/>
          </a:xfrm>
          <a:prstGeom prst="rect">
            <a:avLst/>
          </a:prstGeom>
        </p:spPr>
      </p:pic>
      <p:pic>
        <p:nvPicPr>
          <p:cNvPr id="24" name="Picture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51495" y="5790430"/>
            <a:ext cx="1071221" cy="1071221"/>
          </a:xfrm>
          <a:prstGeom prst="rect">
            <a:avLst/>
          </a:prstGeom>
        </p:spPr>
      </p:pic>
      <p:sp>
        <p:nvSpPr>
          <p:cNvPr id="33" name="Arc 32"/>
          <p:cNvSpPr/>
          <p:nvPr/>
        </p:nvSpPr>
        <p:spPr bwMode="auto">
          <a:xfrm flipH="1">
            <a:off x="2239108" y="3979748"/>
            <a:ext cx="2568724" cy="2798205"/>
          </a:xfrm>
          <a:prstGeom prst="arc">
            <a:avLst/>
          </a:prstGeom>
          <a:noFill/>
          <a:ln w="88900" cap="flat" cmpd="sng" algn="ctr">
            <a:solidFill>
              <a:srgbClr val="339966"/>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34" name="Arc 33"/>
          <p:cNvSpPr/>
          <p:nvPr/>
        </p:nvSpPr>
        <p:spPr bwMode="auto">
          <a:xfrm>
            <a:off x="4233220" y="3979749"/>
            <a:ext cx="2929580" cy="2853870"/>
          </a:xfrm>
          <a:prstGeom prst="arc">
            <a:avLst/>
          </a:prstGeom>
          <a:noFill/>
          <a:ln w="88900" cap="flat" cmpd="sng" algn="ctr">
            <a:solidFill>
              <a:srgbClr val="339966"/>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charset="0"/>
            </a:endParaRPr>
          </a:p>
        </p:txBody>
      </p:sp>
      <p:sp>
        <p:nvSpPr>
          <p:cNvPr id="11" name="TextBox 10"/>
          <p:cNvSpPr txBox="1"/>
          <p:nvPr/>
        </p:nvSpPr>
        <p:spPr>
          <a:xfrm>
            <a:off x="3553933" y="4218322"/>
            <a:ext cx="2170443" cy="461665"/>
          </a:xfrm>
          <a:prstGeom prst="rect">
            <a:avLst/>
          </a:prstGeom>
          <a:noFill/>
        </p:spPr>
        <p:txBody>
          <a:bodyPr wrap="square" rtlCol="0">
            <a:spAutoFit/>
          </a:bodyPr>
          <a:lstStyle/>
          <a:p>
            <a:pPr algn="ctr"/>
            <a:r>
              <a:rPr lang="en-US" dirty="0" smtClean="0"/>
              <a:t> Model </a:t>
            </a:r>
            <a:endParaRPr lang="en-US" dirty="0"/>
          </a:p>
        </p:txBody>
      </p:sp>
      <p:pic>
        <p:nvPicPr>
          <p:cNvPr id="25" name="Picture 2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66482" y="5888358"/>
            <a:ext cx="784704" cy="784704"/>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00136" y="5918284"/>
            <a:ext cx="707594" cy="722032"/>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537488" y="6294356"/>
            <a:ext cx="643385" cy="454802"/>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831224" y="5562243"/>
            <a:ext cx="655553" cy="786270"/>
          </a:xfrm>
          <a:prstGeom prst="rect">
            <a:avLst/>
          </a:prstGeom>
        </p:spPr>
      </p:pic>
      <p:pic>
        <p:nvPicPr>
          <p:cNvPr id="30" name="Picture 2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88890" y="6124553"/>
            <a:ext cx="395672" cy="395672"/>
          </a:xfrm>
          <a:prstGeom prst="rect">
            <a:avLst/>
          </a:prstGeom>
        </p:spPr>
      </p:pic>
      <p:sp>
        <p:nvSpPr>
          <p:cNvPr id="31" name="Rectangle 30"/>
          <p:cNvSpPr/>
          <p:nvPr/>
        </p:nvSpPr>
        <p:spPr bwMode="auto">
          <a:xfrm>
            <a:off x="2239108" y="5416062"/>
            <a:ext cx="4923692" cy="1333096"/>
          </a:xfrm>
          <a:prstGeom prst="rect">
            <a:avLst/>
          </a:prstGeom>
          <a:noFill/>
          <a:ln w="88900" cap="flat" cmpd="sng" algn="ctr">
            <a:solidFill>
              <a:srgbClr val="339966"/>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32" name="TextBox 31"/>
          <p:cNvSpPr txBox="1"/>
          <p:nvPr/>
        </p:nvSpPr>
        <p:spPr>
          <a:xfrm>
            <a:off x="5045678" y="5474557"/>
            <a:ext cx="1712328" cy="461665"/>
          </a:xfrm>
          <a:prstGeom prst="rect">
            <a:avLst/>
          </a:prstGeom>
          <a:noFill/>
        </p:spPr>
        <p:txBody>
          <a:bodyPr wrap="none" rtlCol="0">
            <a:spAutoFit/>
          </a:bodyPr>
          <a:lstStyle/>
          <a:p>
            <a:r>
              <a:rPr lang="en-US" smtClean="0"/>
              <a:t>Emissions</a:t>
            </a:r>
            <a:endParaRPr lang="en-US" dirty="0"/>
          </a:p>
        </p:txBody>
      </p:sp>
      <p:sp>
        <p:nvSpPr>
          <p:cNvPr id="35" name="TextBox 34"/>
          <p:cNvSpPr txBox="1"/>
          <p:nvPr/>
        </p:nvSpPr>
        <p:spPr>
          <a:xfrm>
            <a:off x="936329" y="4236240"/>
            <a:ext cx="1498102" cy="461665"/>
          </a:xfrm>
          <a:prstGeom prst="rect">
            <a:avLst/>
          </a:prstGeom>
          <a:noFill/>
        </p:spPr>
        <p:txBody>
          <a:bodyPr wrap="none" rtlCol="0">
            <a:spAutoFit/>
          </a:bodyPr>
          <a:lstStyle/>
          <a:p>
            <a:r>
              <a:rPr lang="en-US" dirty="0" smtClean="0">
                <a:solidFill>
                  <a:srgbClr val="00B050"/>
                </a:solidFill>
              </a:rPr>
              <a:t>evaluate</a:t>
            </a:r>
            <a:endParaRPr lang="en-US" dirty="0">
              <a:solidFill>
                <a:srgbClr val="00B050"/>
              </a:solidFill>
            </a:endParaRPr>
          </a:p>
        </p:txBody>
      </p:sp>
      <p:sp>
        <p:nvSpPr>
          <p:cNvPr id="36" name="TextBox 35"/>
          <p:cNvSpPr txBox="1"/>
          <p:nvPr/>
        </p:nvSpPr>
        <p:spPr>
          <a:xfrm>
            <a:off x="6801944" y="4044906"/>
            <a:ext cx="1071127" cy="461665"/>
          </a:xfrm>
          <a:prstGeom prst="rect">
            <a:avLst/>
          </a:prstGeom>
          <a:noFill/>
        </p:spPr>
        <p:txBody>
          <a:bodyPr wrap="none" rtlCol="0">
            <a:spAutoFit/>
          </a:bodyPr>
          <a:lstStyle/>
          <a:p>
            <a:r>
              <a:rPr lang="en-US" dirty="0" smtClean="0">
                <a:solidFill>
                  <a:srgbClr val="00B050"/>
                </a:solidFill>
              </a:rPr>
              <a:t>refine</a:t>
            </a:r>
            <a:endParaRPr lang="en-US" dirty="0">
              <a:solidFill>
                <a:srgbClr val="00B050"/>
              </a:solidFill>
            </a:endParaRPr>
          </a:p>
        </p:txBody>
      </p:sp>
      <p:grpSp>
        <p:nvGrpSpPr>
          <p:cNvPr id="15" name="Group 14"/>
          <p:cNvGrpSpPr/>
          <p:nvPr/>
        </p:nvGrpSpPr>
        <p:grpSpPr>
          <a:xfrm>
            <a:off x="4284821" y="924085"/>
            <a:ext cx="4089202" cy="2585833"/>
            <a:chOff x="4284821" y="924085"/>
            <a:chExt cx="4089202" cy="2585833"/>
          </a:xfrm>
        </p:grpSpPr>
        <p:pic>
          <p:nvPicPr>
            <p:cNvPr id="37" name="Picture 3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817859" y="924085"/>
              <a:ext cx="1492548" cy="1295064"/>
            </a:xfrm>
            <a:prstGeom prst="rect">
              <a:avLst/>
            </a:prstGeom>
          </p:spPr>
        </p:pic>
        <p:sp>
          <p:nvSpPr>
            <p:cNvPr id="38" name="TextBox 37"/>
            <p:cNvSpPr txBox="1"/>
            <p:nvPr/>
          </p:nvSpPr>
          <p:spPr>
            <a:xfrm>
              <a:off x="6677725" y="2141837"/>
              <a:ext cx="1696298" cy="461665"/>
            </a:xfrm>
            <a:prstGeom prst="rect">
              <a:avLst/>
            </a:prstGeom>
            <a:noFill/>
          </p:spPr>
          <p:txBody>
            <a:bodyPr wrap="none" rtlCol="0">
              <a:spAutoFit/>
            </a:bodyPr>
            <a:lstStyle/>
            <a:p>
              <a:r>
                <a:rPr lang="en-US" dirty="0">
                  <a:solidFill>
                    <a:schemeClr val="accent2"/>
                  </a:solidFill>
                </a:rPr>
                <a:t>P</a:t>
              </a:r>
              <a:r>
                <a:rPr lang="en-US" dirty="0" smtClean="0">
                  <a:solidFill>
                    <a:schemeClr val="accent2"/>
                  </a:solidFill>
                </a:rPr>
                <a:t>rocesses</a:t>
              </a:r>
              <a:endParaRPr lang="en-US" dirty="0">
                <a:solidFill>
                  <a:schemeClr val="accent2"/>
                </a:solidFill>
              </a:endParaRPr>
            </a:p>
          </p:txBody>
        </p:sp>
        <p:sp>
          <p:nvSpPr>
            <p:cNvPr id="39" name="Arc 38"/>
            <p:cNvSpPr/>
            <p:nvPr/>
          </p:nvSpPr>
          <p:spPr bwMode="auto">
            <a:xfrm flipH="1">
              <a:off x="4940365" y="1341445"/>
              <a:ext cx="3377194" cy="2168473"/>
            </a:xfrm>
            <a:prstGeom prst="arc">
              <a:avLst/>
            </a:prstGeom>
            <a:noFill/>
            <a:ln w="88900" cap="flat" cmpd="sng" algn="ctr">
              <a:solidFill>
                <a:schemeClr val="accent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Verdana" charset="0"/>
              </a:endParaRPr>
            </a:p>
          </p:txBody>
        </p:sp>
        <p:sp>
          <p:nvSpPr>
            <p:cNvPr id="40" name="Arc 39"/>
            <p:cNvSpPr/>
            <p:nvPr/>
          </p:nvSpPr>
          <p:spPr bwMode="auto">
            <a:xfrm flipV="1">
              <a:off x="4284821" y="2077605"/>
              <a:ext cx="2877979" cy="1033324"/>
            </a:xfrm>
            <a:prstGeom prst="arc">
              <a:avLst/>
            </a:prstGeom>
            <a:noFill/>
            <a:ln w="88900" cap="flat" cmpd="sng" algn="ctr">
              <a:solidFill>
                <a:schemeClr val="accent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2"/>
                </a:solidFill>
                <a:effectLst/>
                <a:latin typeface="Verdana" charset="0"/>
              </a:endParaRPr>
            </a:p>
          </p:txBody>
        </p:sp>
        <p:sp>
          <p:nvSpPr>
            <p:cNvPr id="41" name="TextBox 40"/>
            <p:cNvSpPr txBox="1"/>
            <p:nvPr/>
          </p:nvSpPr>
          <p:spPr>
            <a:xfrm>
              <a:off x="6677725" y="3006880"/>
              <a:ext cx="1498102" cy="461665"/>
            </a:xfrm>
            <a:prstGeom prst="rect">
              <a:avLst/>
            </a:prstGeom>
            <a:noFill/>
            <a:ln>
              <a:noFill/>
            </a:ln>
          </p:spPr>
          <p:txBody>
            <a:bodyPr wrap="none" rtlCol="0">
              <a:spAutoFit/>
            </a:bodyPr>
            <a:lstStyle/>
            <a:p>
              <a:r>
                <a:rPr lang="en-US" dirty="0" smtClean="0">
                  <a:solidFill>
                    <a:schemeClr val="accent2"/>
                  </a:solidFill>
                </a:rPr>
                <a:t>evaluate</a:t>
              </a:r>
              <a:endParaRPr lang="en-US" dirty="0">
                <a:solidFill>
                  <a:schemeClr val="accent2"/>
                </a:solidFill>
              </a:endParaRPr>
            </a:p>
          </p:txBody>
        </p:sp>
        <p:sp>
          <p:nvSpPr>
            <p:cNvPr id="42" name="TextBox 41"/>
            <p:cNvSpPr txBox="1"/>
            <p:nvPr/>
          </p:nvSpPr>
          <p:spPr>
            <a:xfrm>
              <a:off x="4487152" y="1231587"/>
              <a:ext cx="1071127" cy="461665"/>
            </a:xfrm>
            <a:prstGeom prst="rect">
              <a:avLst/>
            </a:prstGeom>
            <a:noFill/>
            <a:ln>
              <a:noFill/>
            </a:ln>
          </p:spPr>
          <p:txBody>
            <a:bodyPr wrap="none" rtlCol="0">
              <a:spAutoFit/>
            </a:bodyPr>
            <a:lstStyle/>
            <a:p>
              <a:r>
                <a:rPr lang="en-US" smtClean="0">
                  <a:solidFill>
                    <a:schemeClr val="accent2"/>
                  </a:solidFill>
                </a:rPr>
                <a:t>refine</a:t>
              </a:r>
              <a:endParaRPr lang="en-US">
                <a:solidFill>
                  <a:schemeClr val="accent2"/>
                </a:solidFill>
              </a:endParaRPr>
            </a:p>
          </p:txBody>
        </p:sp>
      </p:grpSp>
      <p:cxnSp>
        <p:nvCxnSpPr>
          <p:cNvPr id="46" name="Straight Arrow Connector 45"/>
          <p:cNvCxnSpPr/>
          <p:nvPr/>
        </p:nvCxnSpPr>
        <p:spPr bwMode="auto">
          <a:xfrm>
            <a:off x="2314708" y="3097991"/>
            <a:ext cx="1018648" cy="2261420"/>
          </a:xfrm>
          <a:prstGeom prst="straightConnector1">
            <a:avLst/>
          </a:prstGeom>
          <a:noFill/>
          <a:ln w="88900" cap="flat" cmpd="sng" algn="ctr">
            <a:solidFill>
              <a:srgbClr val="FF0000"/>
            </a:solidFill>
            <a:prstDash val="solid"/>
            <a:round/>
            <a:headEnd type="triangle"/>
            <a:tailEnd type="triangle"/>
          </a:ln>
          <a:effectLst/>
        </p:spPr>
      </p:cxnSp>
      <p:pic>
        <p:nvPicPr>
          <p:cNvPr id="45" name="Picture 2" descr="mage result for petron mobile van"/>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732700" y="2192063"/>
            <a:ext cx="942459" cy="62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599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18357" y="838200"/>
            <a:ext cx="4609563" cy="30956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Emission evaluation strategy</a:t>
            </a:r>
            <a:endParaRPr lang="en-US" dirty="0"/>
          </a:p>
        </p:txBody>
      </p:sp>
      <p:pic>
        <p:nvPicPr>
          <p:cNvPr id="4" name="Picture 3"/>
          <p:cNvPicPr>
            <a:picLocks noChangeAspect="1"/>
          </p:cNvPicPr>
          <p:nvPr/>
        </p:nvPicPr>
        <p:blipFill>
          <a:blip r:embed="rId4"/>
          <a:stretch>
            <a:fillRect/>
          </a:stretch>
        </p:blipFill>
        <p:spPr>
          <a:xfrm>
            <a:off x="3914443" y="3648075"/>
            <a:ext cx="4741333" cy="3048000"/>
          </a:xfrm>
          <a:prstGeom prst="rect">
            <a:avLst/>
          </a:prstGeom>
        </p:spPr>
      </p:pic>
      <p:pic>
        <p:nvPicPr>
          <p:cNvPr id="5" name="Picture 10" descr="mage result for fracking colorado front ran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7919" y="838200"/>
            <a:ext cx="4212619" cy="2809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mage result for colorado front range caf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8356" y="3933824"/>
            <a:ext cx="3596087"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6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9970" y="2996187"/>
            <a:ext cx="296769" cy="296769"/>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55765" y="1143775"/>
            <a:ext cx="347300" cy="34730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07553" y="3834927"/>
            <a:ext cx="940261" cy="940261"/>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94602" y="3449702"/>
            <a:ext cx="404003" cy="411312"/>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08873" y="3331209"/>
            <a:ext cx="569422" cy="569422"/>
          </a:xfrm>
          <a:prstGeom prst="rect">
            <a:avLst/>
          </a:prstGeom>
        </p:spPr>
      </p:pic>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37147" y="1849227"/>
            <a:ext cx="302098" cy="362336"/>
          </a:xfrm>
          <a:prstGeom prst="rect">
            <a:avLst/>
          </a:prstGeom>
        </p:spPr>
      </p:pic>
      <p:pic>
        <p:nvPicPr>
          <p:cNvPr id="19" name="Picture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48414" y="2267638"/>
            <a:ext cx="286715" cy="621474"/>
          </a:xfrm>
          <a:prstGeom prst="rect">
            <a:avLst/>
          </a:prstGeom>
        </p:spPr>
      </p:pic>
      <p:pic>
        <p:nvPicPr>
          <p:cNvPr id="23" name="Picture 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95285" y="3584975"/>
            <a:ext cx="267723" cy="267723"/>
          </a:xfrm>
          <a:prstGeom prst="rect">
            <a:avLst/>
          </a:prstGeom>
        </p:spPr>
      </p:pic>
      <p:pic>
        <p:nvPicPr>
          <p:cNvPr id="31" name="Picture 3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02613" y="6478072"/>
            <a:ext cx="360340" cy="366859"/>
          </a:xfrm>
          <a:prstGeom prst="rect">
            <a:avLst/>
          </a:prstGeom>
        </p:spPr>
      </p:pic>
      <p:pic>
        <p:nvPicPr>
          <p:cNvPr id="34" name="Picture 3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223679" y="4518932"/>
            <a:ext cx="470131" cy="470131"/>
          </a:xfrm>
          <a:prstGeom prst="rect">
            <a:avLst/>
          </a:prstGeom>
        </p:spPr>
      </p:pic>
      <p:pic>
        <p:nvPicPr>
          <p:cNvPr id="37" name="Picture 3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266910" y="4159970"/>
            <a:ext cx="316429" cy="316429"/>
          </a:xfrm>
          <a:prstGeom prst="rect">
            <a:avLst/>
          </a:prstGeom>
        </p:spPr>
      </p:pic>
      <p:pic>
        <p:nvPicPr>
          <p:cNvPr id="45" name="Picture 4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671682" y="4372036"/>
            <a:ext cx="306373" cy="381961"/>
          </a:xfrm>
          <a:prstGeom prst="rect">
            <a:avLst/>
          </a:prstGeom>
        </p:spPr>
      </p:pic>
      <p:pic>
        <p:nvPicPr>
          <p:cNvPr id="49" name="Picture 4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774220" y="4047072"/>
            <a:ext cx="380160" cy="334521"/>
          </a:xfrm>
          <a:prstGeom prst="rect">
            <a:avLst/>
          </a:prstGeom>
        </p:spPr>
      </p:pic>
      <p:pic>
        <p:nvPicPr>
          <p:cNvPr id="55" name="Picture 5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512490" y="640080"/>
            <a:ext cx="312441" cy="318093"/>
          </a:xfrm>
          <a:prstGeom prst="rect">
            <a:avLst/>
          </a:prstGeom>
        </p:spPr>
      </p:pic>
      <p:pic>
        <p:nvPicPr>
          <p:cNvPr id="56" name="Picture 5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183317" y="2243173"/>
            <a:ext cx="393963" cy="401091"/>
          </a:xfrm>
          <a:prstGeom prst="rect">
            <a:avLst/>
          </a:prstGeom>
        </p:spPr>
      </p:pic>
      <p:pic>
        <p:nvPicPr>
          <p:cNvPr id="57" name="Picture 5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445535" y="2838558"/>
            <a:ext cx="231163" cy="235345"/>
          </a:xfrm>
          <a:prstGeom prst="rect">
            <a:avLst/>
          </a:prstGeom>
        </p:spPr>
      </p:pic>
      <p:pic>
        <p:nvPicPr>
          <p:cNvPr id="29" name="Picture 2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378593" y="4376592"/>
            <a:ext cx="316429" cy="316429"/>
          </a:xfrm>
          <a:prstGeom prst="rect">
            <a:avLst/>
          </a:prstGeom>
        </p:spPr>
      </p:pic>
      <p:pic>
        <p:nvPicPr>
          <p:cNvPr id="30" name="Picture 2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530993" y="4528992"/>
            <a:ext cx="316429" cy="316429"/>
          </a:xfrm>
          <a:prstGeom prst="rect">
            <a:avLst/>
          </a:prstGeom>
        </p:spPr>
      </p:pic>
      <p:pic>
        <p:nvPicPr>
          <p:cNvPr id="32" name="Picture 3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86083" y="3020708"/>
            <a:ext cx="316429" cy="316429"/>
          </a:xfrm>
          <a:prstGeom prst="rect">
            <a:avLst/>
          </a:prstGeom>
        </p:spPr>
      </p:pic>
      <p:pic>
        <p:nvPicPr>
          <p:cNvPr id="33" name="Picture 3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3065" y="4066013"/>
            <a:ext cx="380160" cy="334521"/>
          </a:xfrm>
          <a:prstGeom prst="rect">
            <a:avLst/>
          </a:prstGeom>
        </p:spPr>
      </p:pic>
      <p:pic>
        <p:nvPicPr>
          <p:cNvPr id="36" name="Picture 35"/>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252571" y="3903472"/>
            <a:ext cx="306373" cy="387465"/>
          </a:xfrm>
          <a:prstGeom prst="rect">
            <a:avLst/>
          </a:prstGeom>
        </p:spPr>
      </p:pic>
      <p:pic>
        <p:nvPicPr>
          <p:cNvPr id="38" name="Picture 3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948430" y="3853416"/>
            <a:ext cx="306373" cy="381961"/>
          </a:xfrm>
          <a:prstGeom prst="rect">
            <a:avLst/>
          </a:prstGeom>
        </p:spPr>
      </p:pic>
      <p:pic>
        <p:nvPicPr>
          <p:cNvPr id="39" name="Picture 38"/>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580377" y="3790022"/>
            <a:ext cx="306373" cy="381961"/>
          </a:xfrm>
          <a:prstGeom prst="rect">
            <a:avLst/>
          </a:prstGeom>
        </p:spPr>
      </p:pic>
      <p:pic>
        <p:nvPicPr>
          <p:cNvPr id="40" name="Picture 3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06705" y="4626202"/>
            <a:ext cx="380160" cy="334521"/>
          </a:xfrm>
          <a:prstGeom prst="rect">
            <a:avLst/>
          </a:prstGeom>
        </p:spPr>
      </p:pic>
      <p:pic>
        <p:nvPicPr>
          <p:cNvPr id="41" name="Picture 4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5163203">
            <a:off x="2975168" y="2176672"/>
            <a:ext cx="380160" cy="334521"/>
          </a:xfrm>
          <a:prstGeom prst="rect">
            <a:avLst/>
          </a:prstGeom>
        </p:spPr>
      </p:pic>
      <p:pic>
        <p:nvPicPr>
          <p:cNvPr id="43" name="Picture 4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5400000">
            <a:off x="2929146" y="2635490"/>
            <a:ext cx="380160" cy="334521"/>
          </a:xfrm>
          <a:prstGeom prst="rect">
            <a:avLst/>
          </a:prstGeom>
        </p:spPr>
      </p:pic>
      <p:pic>
        <p:nvPicPr>
          <p:cNvPr id="44" name="Picture 43"/>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525011" y="3264443"/>
            <a:ext cx="324859" cy="285859"/>
          </a:xfrm>
          <a:prstGeom prst="rect">
            <a:avLst/>
          </a:prstGeom>
        </p:spPr>
      </p:pic>
      <p:pic>
        <p:nvPicPr>
          <p:cNvPr id="46" name="Picture 4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110825" y="3065758"/>
            <a:ext cx="380160" cy="334521"/>
          </a:xfrm>
          <a:prstGeom prst="rect">
            <a:avLst/>
          </a:prstGeom>
        </p:spPr>
      </p:pic>
      <p:pic>
        <p:nvPicPr>
          <p:cNvPr id="47" name="Picture 4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146165" y="3205027"/>
            <a:ext cx="380160" cy="334521"/>
          </a:xfrm>
          <a:prstGeom prst="rect">
            <a:avLst/>
          </a:prstGeom>
        </p:spPr>
      </p:pic>
      <p:pic>
        <p:nvPicPr>
          <p:cNvPr id="48" name="Picture 4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428285" y="3117046"/>
            <a:ext cx="380160" cy="334521"/>
          </a:xfrm>
          <a:prstGeom prst="rect">
            <a:avLst/>
          </a:prstGeom>
        </p:spPr>
      </p:pic>
      <p:pic>
        <p:nvPicPr>
          <p:cNvPr id="50" name="Picture 4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618365" y="2484185"/>
            <a:ext cx="380160" cy="334521"/>
          </a:xfrm>
          <a:prstGeom prst="rect">
            <a:avLst/>
          </a:prstGeom>
        </p:spPr>
      </p:pic>
      <p:pic>
        <p:nvPicPr>
          <p:cNvPr id="51" name="Picture 5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7790" y="1297824"/>
            <a:ext cx="380160" cy="334521"/>
          </a:xfrm>
          <a:prstGeom prst="rect">
            <a:avLst/>
          </a:prstGeom>
        </p:spPr>
      </p:pic>
      <p:pic>
        <p:nvPicPr>
          <p:cNvPr id="58" name="Picture 5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650421" y="1002797"/>
            <a:ext cx="380160" cy="334521"/>
          </a:xfrm>
          <a:prstGeom prst="rect">
            <a:avLst/>
          </a:prstGeom>
        </p:spPr>
      </p:pic>
      <p:pic>
        <p:nvPicPr>
          <p:cNvPr id="59" name="Picture 58"/>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653408" y="2953352"/>
            <a:ext cx="306373" cy="381961"/>
          </a:xfrm>
          <a:prstGeom prst="rect">
            <a:avLst/>
          </a:prstGeom>
        </p:spPr>
      </p:pic>
      <p:pic>
        <p:nvPicPr>
          <p:cNvPr id="60" name="Picture 5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25112" y="2759880"/>
            <a:ext cx="306373" cy="381961"/>
          </a:xfrm>
          <a:prstGeom prst="rect">
            <a:avLst/>
          </a:prstGeom>
        </p:spPr>
      </p:pic>
      <p:pic>
        <p:nvPicPr>
          <p:cNvPr id="61" name="Picture 60"/>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255465" y="2644264"/>
            <a:ext cx="306373" cy="381961"/>
          </a:xfrm>
          <a:prstGeom prst="rect">
            <a:avLst/>
          </a:prstGeom>
        </p:spPr>
      </p:pic>
      <p:pic>
        <p:nvPicPr>
          <p:cNvPr id="62" name="Picture 61"/>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395297" y="3766846"/>
            <a:ext cx="470131" cy="483447"/>
          </a:xfrm>
          <a:prstGeom prst="rect">
            <a:avLst/>
          </a:prstGeom>
        </p:spPr>
      </p:pic>
      <p:pic>
        <p:nvPicPr>
          <p:cNvPr id="63" name="Picture 6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5400000">
            <a:off x="2763459" y="1687831"/>
            <a:ext cx="470131" cy="470131"/>
          </a:xfrm>
          <a:prstGeom prst="rect">
            <a:avLst/>
          </a:prstGeom>
        </p:spPr>
      </p:pic>
      <p:pic>
        <p:nvPicPr>
          <p:cNvPr id="64" name="Picture 6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03189" y="2540443"/>
            <a:ext cx="316429" cy="316429"/>
          </a:xfrm>
          <a:prstGeom prst="rect">
            <a:avLst/>
          </a:prstGeom>
        </p:spPr>
      </p:pic>
      <p:pic>
        <p:nvPicPr>
          <p:cNvPr id="52" name="Picture 5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89547" y="2001627"/>
            <a:ext cx="302098" cy="362336"/>
          </a:xfrm>
          <a:prstGeom prst="rect">
            <a:avLst/>
          </a:prstGeom>
        </p:spPr>
      </p:pic>
      <p:pic>
        <p:nvPicPr>
          <p:cNvPr id="53" name="Picture 5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42096" y="1664354"/>
            <a:ext cx="302098" cy="362336"/>
          </a:xfrm>
          <a:prstGeom prst="rect">
            <a:avLst/>
          </a:prstGeom>
        </p:spPr>
      </p:pic>
      <p:pic>
        <p:nvPicPr>
          <p:cNvPr id="54" name="Picture 53"/>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373368" y="1580579"/>
            <a:ext cx="358408" cy="429874"/>
          </a:xfrm>
          <a:prstGeom prst="rect">
            <a:avLst/>
          </a:prstGeom>
        </p:spPr>
      </p:pic>
      <p:pic>
        <p:nvPicPr>
          <p:cNvPr id="65" name="Picture 64"/>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204268" y="1703694"/>
            <a:ext cx="358408" cy="429874"/>
          </a:xfrm>
          <a:prstGeom prst="rect">
            <a:avLst/>
          </a:prstGeom>
        </p:spPr>
      </p:pic>
      <p:pic>
        <p:nvPicPr>
          <p:cNvPr id="66" name="Picture 6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00814" y="2420038"/>
            <a:ext cx="286715" cy="621474"/>
          </a:xfrm>
          <a:prstGeom prst="rect">
            <a:avLst/>
          </a:prstGeom>
        </p:spPr>
      </p:pic>
      <p:pic>
        <p:nvPicPr>
          <p:cNvPr id="67" name="Picture 6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12408" y="2098730"/>
            <a:ext cx="286715" cy="621474"/>
          </a:xfrm>
          <a:prstGeom prst="rect">
            <a:avLst/>
          </a:prstGeom>
        </p:spPr>
      </p:pic>
      <p:pic>
        <p:nvPicPr>
          <p:cNvPr id="68" name="Picture 6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28361" y="2007163"/>
            <a:ext cx="286715" cy="621474"/>
          </a:xfrm>
          <a:prstGeom prst="rect">
            <a:avLst/>
          </a:prstGeom>
        </p:spPr>
      </p:pic>
      <p:pic>
        <p:nvPicPr>
          <p:cNvPr id="69" name="Picture 6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69584" y="1323158"/>
            <a:ext cx="302098" cy="362336"/>
          </a:xfrm>
          <a:prstGeom prst="rect">
            <a:avLst/>
          </a:prstGeom>
        </p:spPr>
      </p:pic>
      <p:pic>
        <p:nvPicPr>
          <p:cNvPr id="70" name="Picture 6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9669" y="2179806"/>
            <a:ext cx="347300" cy="347300"/>
          </a:xfrm>
          <a:prstGeom prst="rect">
            <a:avLst/>
          </a:prstGeom>
        </p:spPr>
      </p:pic>
      <p:pic>
        <p:nvPicPr>
          <p:cNvPr id="71" name="Picture 7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0984" y="2235817"/>
            <a:ext cx="347300" cy="347300"/>
          </a:xfrm>
          <a:prstGeom prst="rect">
            <a:avLst/>
          </a:prstGeom>
        </p:spPr>
      </p:pic>
      <p:pic>
        <p:nvPicPr>
          <p:cNvPr id="72" name="Picture 7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3408" y="1522879"/>
            <a:ext cx="347300" cy="347300"/>
          </a:xfrm>
          <a:prstGeom prst="rect">
            <a:avLst/>
          </a:prstGeom>
        </p:spPr>
      </p:pic>
      <p:pic>
        <p:nvPicPr>
          <p:cNvPr id="73" name="Picture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1356" y="1914045"/>
            <a:ext cx="347300" cy="347300"/>
          </a:xfrm>
          <a:prstGeom prst="rect">
            <a:avLst/>
          </a:prstGeom>
        </p:spPr>
      </p:pic>
      <p:pic>
        <p:nvPicPr>
          <p:cNvPr id="74" name="Picture 7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2623" y="2208089"/>
            <a:ext cx="347300" cy="347300"/>
          </a:xfrm>
          <a:prstGeom prst="rect">
            <a:avLst/>
          </a:prstGeom>
        </p:spPr>
      </p:pic>
      <p:pic>
        <p:nvPicPr>
          <p:cNvPr id="75" name="Picture 7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4089" y="2489891"/>
            <a:ext cx="296769" cy="296769"/>
          </a:xfrm>
          <a:prstGeom prst="rect">
            <a:avLst/>
          </a:prstGeom>
        </p:spPr>
      </p:pic>
      <p:pic>
        <p:nvPicPr>
          <p:cNvPr id="76" name="Picture 7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5596" y="1490243"/>
            <a:ext cx="296769" cy="296769"/>
          </a:xfrm>
          <a:prstGeom prst="rect">
            <a:avLst/>
          </a:prstGeom>
        </p:spPr>
      </p:pic>
      <p:pic>
        <p:nvPicPr>
          <p:cNvPr id="77" name="Picture 7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0477" y="2497582"/>
            <a:ext cx="296769" cy="296769"/>
          </a:xfrm>
          <a:prstGeom prst="rect">
            <a:avLst/>
          </a:prstGeom>
        </p:spPr>
      </p:pic>
      <p:pic>
        <p:nvPicPr>
          <p:cNvPr id="78" name="Picture 77"/>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172720" y="3213225"/>
            <a:ext cx="358408" cy="429874"/>
          </a:xfrm>
          <a:prstGeom prst="rect">
            <a:avLst/>
          </a:prstGeom>
        </p:spPr>
      </p:pic>
      <p:pic>
        <p:nvPicPr>
          <p:cNvPr id="79" name="Picture 7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6739" y="3572739"/>
            <a:ext cx="347300" cy="347300"/>
          </a:xfrm>
          <a:prstGeom prst="rect">
            <a:avLst/>
          </a:prstGeom>
        </p:spPr>
      </p:pic>
      <p:pic>
        <p:nvPicPr>
          <p:cNvPr id="80" name="Picture 7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15849" y="3598916"/>
            <a:ext cx="302098" cy="362336"/>
          </a:xfrm>
          <a:prstGeom prst="rect">
            <a:avLst/>
          </a:prstGeom>
        </p:spPr>
      </p:pic>
      <p:pic>
        <p:nvPicPr>
          <p:cNvPr id="81" name="Picture 8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66125" y="2333205"/>
            <a:ext cx="347300" cy="347300"/>
          </a:xfrm>
          <a:prstGeom prst="rect">
            <a:avLst/>
          </a:prstGeom>
        </p:spPr>
      </p:pic>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4632" y="2038547"/>
            <a:ext cx="347300" cy="347300"/>
          </a:xfrm>
          <a:prstGeom prst="rect">
            <a:avLst/>
          </a:prstGeom>
        </p:spPr>
      </p:pic>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13425" y="2628637"/>
            <a:ext cx="302098" cy="362336"/>
          </a:xfrm>
          <a:prstGeom prst="rect">
            <a:avLst/>
          </a:prstGeom>
        </p:spPr>
      </p:pic>
      <p:pic>
        <p:nvPicPr>
          <p:cNvPr id="84" name="Picture 8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07322" y="974982"/>
            <a:ext cx="302098" cy="362336"/>
          </a:xfrm>
          <a:prstGeom prst="rect">
            <a:avLst/>
          </a:prstGeom>
        </p:spPr>
      </p:pic>
      <p:pic>
        <p:nvPicPr>
          <p:cNvPr id="85" name="Picture 8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19618" y="1058431"/>
            <a:ext cx="302098" cy="362336"/>
          </a:xfrm>
          <a:prstGeom prst="rect">
            <a:avLst/>
          </a:prstGeom>
        </p:spPr>
      </p:pic>
      <p:pic>
        <p:nvPicPr>
          <p:cNvPr id="86" name="Picture 8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5791" y="1696529"/>
            <a:ext cx="347300" cy="347300"/>
          </a:xfrm>
          <a:prstGeom prst="rect">
            <a:avLst/>
          </a:prstGeom>
        </p:spPr>
      </p:pic>
      <p:pic>
        <p:nvPicPr>
          <p:cNvPr id="87" name="Picture 8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9418" y="2611195"/>
            <a:ext cx="347300" cy="347300"/>
          </a:xfrm>
          <a:prstGeom prst="rect">
            <a:avLst/>
          </a:prstGeom>
        </p:spPr>
      </p:pic>
      <p:pic>
        <p:nvPicPr>
          <p:cNvPr id="3" name="Picture 2"/>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1300865" y="678282"/>
            <a:ext cx="566022" cy="566022"/>
          </a:xfrm>
          <a:prstGeom prst="rect">
            <a:avLst/>
          </a:prstGeom>
        </p:spPr>
      </p:pic>
      <p:pic>
        <p:nvPicPr>
          <p:cNvPr id="88" name="Picture 87"/>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1453548" y="964141"/>
            <a:ext cx="566022" cy="566022"/>
          </a:xfrm>
          <a:prstGeom prst="rect">
            <a:avLst/>
          </a:prstGeom>
        </p:spPr>
      </p:pic>
      <p:pic>
        <p:nvPicPr>
          <p:cNvPr id="89" name="Picture 88"/>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1491874" y="2201174"/>
            <a:ext cx="566022" cy="566022"/>
          </a:xfrm>
          <a:prstGeom prst="rect">
            <a:avLst/>
          </a:prstGeom>
        </p:spPr>
      </p:pic>
      <p:pic>
        <p:nvPicPr>
          <p:cNvPr id="90" name="Picture 89"/>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1357945" y="1417244"/>
            <a:ext cx="566022" cy="566022"/>
          </a:xfrm>
          <a:prstGeom prst="rect">
            <a:avLst/>
          </a:prstGeom>
        </p:spPr>
      </p:pic>
      <p:pic>
        <p:nvPicPr>
          <p:cNvPr id="91" name="Picture 90"/>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1499063" y="1751772"/>
            <a:ext cx="566022" cy="566022"/>
          </a:xfrm>
          <a:prstGeom prst="rect">
            <a:avLst/>
          </a:prstGeom>
        </p:spPr>
      </p:pic>
      <p:pic>
        <p:nvPicPr>
          <p:cNvPr id="92" name="Picture 9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1240831" y="2577893"/>
            <a:ext cx="566022" cy="566022"/>
          </a:xfrm>
          <a:prstGeom prst="rect">
            <a:avLst/>
          </a:prstGeom>
        </p:spPr>
      </p:pic>
      <p:pic>
        <p:nvPicPr>
          <p:cNvPr id="93" name="Picture 92"/>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1320095" y="3072341"/>
            <a:ext cx="566022" cy="566022"/>
          </a:xfrm>
          <a:prstGeom prst="rect">
            <a:avLst/>
          </a:prstGeom>
        </p:spPr>
      </p:pic>
      <p:pic>
        <p:nvPicPr>
          <p:cNvPr id="94" name="Picture 93"/>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1342956" y="4203912"/>
            <a:ext cx="566022" cy="566022"/>
          </a:xfrm>
          <a:prstGeom prst="rect">
            <a:avLst/>
          </a:prstGeom>
        </p:spPr>
      </p:pic>
      <p:pic>
        <p:nvPicPr>
          <p:cNvPr id="95" name="Picture 9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1148182" y="193775"/>
            <a:ext cx="566022" cy="566022"/>
          </a:xfrm>
          <a:prstGeom prst="rect">
            <a:avLst/>
          </a:prstGeom>
        </p:spPr>
      </p:pic>
      <p:sp>
        <p:nvSpPr>
          <p:cNvPr id="99" name="TextBox 98"/>
          <p:cNvSpPr txBox="1"/>
          <p:nvPr/>
        </p:nvSpPr>
        <p:spPr>
          <a:xfrm>
            <a:off x="7218176" y="5715673"/>
            <a:ext cx="1917873" cy="615553"/>
          </a:xfrm>
          <a:prstGeom prst="rect">
            <a:avLst/>
          </a:prstGeom>
          <a:solidFill>
            <a:schemeClr val="bg1"/>
          </a:solidFill>
          <a:ln>
            <a:solidFill>
              <a:schemeClr val="tx1"/>
            </a:solidFill>
          </a:ln>
        </p:spPr>
        <p:txBody>
          <a:bodyPr wrap="square" rtlCol="0">
            <a:spAutoFit/>
          </a:bodyPr>
          <a:lstStyle/>
          <a:p>
            <a:pPr algn="ctr"/>
            <a:r>
              <a:rPr lang="en-US" sz="2000" dirty="0" smtClean="0">
                <a:solidFill>
                  <a:srgbClr val="FF9300"/>
                </a:solidFill>
                <a:latin typeface="Calibri Regular" charset="0"/>
                <a:ea typeface="Calibri Regular" charset="0"/>
                <a:cs typeface="Calibri Regular" charset="0"/>
              </a:rPr>
              <a:t>-</a:t>
            </a:r>
            <a:r>
              <a:rPr lang="en-US" sz="1400" dirty="0" smtClean="0">
                <a:solidFill>
                  <a:srgbClr val="FF9300"/>
                </a:solidFill>
                <a:latin typeface="Calibri Regular" charset="0"/>
                <a:ea typeface="Calibri Regular" charset="0"/>
                <a:cs typeface="Calibri Regular" charset="0"/>
              </a:rPr>
              <a:t> Non-Attainment Area</a:t>
            </a:r>
          </a:p>
          <a:p>
            <a:pPr algn="ctr"/>
            <a:r>
              <a:rPr lang="en-US" sz="1400" dirty="0" smtClean="0">
                <a:solidFill>
                  <a:srgbClr val="D883FF"/>
                </a:solidFill>
                <a:latin typeface="Calibri Regular" charset="0"/>
                <a:ea typeface="Calibri Regular" charset="0"/>
                <a:cs typeface="Calibri Regular" charset="0"/>
              </a:rPr>
              <a:t>● Oil/Gas Wells </a:t>
            </a:r>
            <a:endParaRPr lang="en-US" sz="1400" dirty="0">
              <a:solidFill>
                <a:srgbClr val="D883FF"/>
              </a:solidFill>
              <a:latin typeface="Calibri Regular" charset="0"/>
              <a:ea typeface="Calibri Regular" charset="0"/>
              <a:cs typeface="Calibri Regular" charset="0"/>
            </a:endParaRPr>
          </a:p>
        </p:txBody>
      </p:sp>
      <p:pic>
        <p:nvPicPr>
          <p:cNvPr id="97" name="Picture 96"/>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565114" y="3432299"/>
            <a:ext cx="285387" cy="291211"/>
          </a:xfrm>
          <a:prstGeom prst="rect">
            <a:avLst/>
          </a:prstGeom>
        </p:spPr>
      </p:pic>
      <p:pic>
        <p:nvPicPr>
          <p:cNvPr id="98" name="Picture 97"/>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757737" y="3339942"/>
            <a:ext cx="276597" cy="282242"/>
          </a:xfrm>
          <a:prstGeom prst="rect">
            <a:avLst/>
          </a:prstGeom>
        </p:spPr>
      </p:pic>
      <p:pic>
        <p:nvPicPr>
          <p:cNvPr id="100" name="Picture 99"/>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249431" y="3380961"/>
            <a:ext cx="260583" cy="265901"/>
          </a:xfrm>
          <a:prstGeom prst="rect">
            <a:avLst/>
          </a:prstGeom>
        </p:spPr>
      </p:pic>
      <p:pic>
        <p:nvPicPr>
          <p:cNvPr id="101" name="Picture 100"/>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2977312" y="3215463"/>
            <a:ext cx="317605" cy="324086"/>
          </a:xfrm>
          <a:prstGeom prst="rect">
            <a:avLst/>
          </a:prstGeom>
        </p:spPr>
      </p:pic>
      <p:pic>
        <p:nvPicPr>
          <p:cNvPr id="102" name="Picture 101"/>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3257629" y="3539548"/>
            <a:ext cx="289471" cy="295379"/>
          </a:xfrm>
          <a:prstGeom prst="rect">
            <a:avLst/>
          </a:prstGeom>
        </p:spPr>
      </p:pic>
    </p:spTree>
    <p:extLst>
      <p:ext uri="{BB962C8B-B14F-4D97-AF65-F5344CB8AC3E}">
        <p14:creationId xmlns:p14="http://schemas.microsoft.com/office/powerpoint/2010/main" val="1861557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
                                  </p:stCondLst>
                                  <p:childTnLst>
                                    <p:set>
                                      <p:cBhvr>
                                        <p:cTn id="14" dur="1" fill="hold">
                                          <p:stCondLst>
                                            <p:cond delay="0"/>
                                          </p:stCondLst>
                                        </p:cTn>
                                        <p:tgtEl>
                                          <p:spTgt spid="29"/>
                                        </p:tgtEl>
                                        <p:attrNameLst>
                                          <p:attrName>style.visibility</p:attrName>
                                        </p:attrNameLst>
                                      </p:cBhvr>
                                      <p:to>
                                        <p:strVal val="visible"/>
                                      </p:to>
                                    </p:set>
                                  </p:childTnLst>
                                </p:cTn>
                              </p:par>
                            </p:childTnLst>
                          </p:cTn>
                        </p:par>
                        <p:par>
                          <p:cTn id="15" fill="hold">
                            <p:stCondLst>
                              <p:cond delay="100"/>
                            </p:stCondLst>
                            <p:childTnLst>
                              <p:par>
                                <p:cTn id="16" presetID="1" presetClass="entr" presetSubtype="0" fill="hold" nodeType="afterEffect">
                                  <p:stCondLst>
                                    <p:cond delay="10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200"/>
                            </p:stCondLst>
                            <p:childTnLst>
                              <p:par>
                                <p:cTn id="19" presetID="1" presetClass="entr" presetSubtype="0" fill="hold" nodeType="afterEffect">
                                  <p:stCondLst>
                                    <p:cond delay="10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300"/>
                            </p:stCondLst>
                            <p:childTnLst>
                              <p:par>
                                <p:cTn id="22" presetID="1" presetClass="entr" presetSubtype="0" fill="hold" nodeType="afterEffect">
                                  <p:stCondLst>
                                    <p:cond delay="100"/>
                                  </p:stCondLst>
                                  <p:childTnLst>
                                    <p:set>
                                      <p:cBhvr>
                                        <p:cTn id="23" dur="1" fill="hold">
                                          <p:stCondLst>
                                            <p:cond delay="0"/>
                                          </p:stCondLst>
                                        </p:cTn>
                                        <p:tgtEl>
                                          <p:spTgt spid="34"/>
                                        </p:tgtEl>
                                        <p:attrNameLst>
                                          <p:attrName>style.visibility</p:attrName>
                                        </p:attrNameLst>
                                      </p:cBhvr>
                                      <p:to>
                                        <p:strVal val="visible"/>
                                      </p:to>
                                    </p:set>
                                  </p:childTnLst>
                                </p:cTn>
                              </p:par>
                            </p:childTnLst>
                          </p:cTn>
                        </p:par>
                        <p:par>
                          <p:cTn id="24" fill="hold">
                            <p:stCondLst>
                              <p:cond delay="400"/>
                            </p:stCondLst>
                            <p:childTnLst>
                              <p:par>
                                <p:cTn id="25" presetID="1"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400"/>
                            </p:stCondLst>
                            <p:childTnLst>
                              <p:par>
                                <p:cTn id="28" presetID="1" presetClass="entr" presetSubtype="0" fill="hold" nodeType="afterEffect">
                                  <p:stCondLst>
                                    <p:cond delay="100"/>
                                  </p:stCondLst>
                                  <p:childTnLst>
                                    <p:set>
                                      <p:cBhvr>
                                        <p:cTn id="29" dur="1" fill="hold">
                                          <p:stCondLst>
                                            <p:cond delay="0"/>
                                          </p:stCondLst>
                                        </p:cTn>
                                        <p:tgtEl>
                                          <p:spTgt spid="49"/>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10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p:stCondLst>
                              <p:cond delay="600"/>
                            </p:stCondLst>
                            <p:childTnLst>
                              <p:par>
                                <p:cTn id="34" presetID="1" presetClass="entr" presetSubtype="0"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par>
                          <p:cTn id="36" fill="hold">
                            <p:stCondLst>
                              <p:cond delay="600"/>
                            </p:stCondLst>
                            <p:childTnLst>
                              <p:par>
                                <p:cTn id="37" presetID="1"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p:stCondLst>
                              <p:cond delay="600"/>
                            </p:stCondLst>
                            <p:childTnLst>
                              <p:par>
                                <p:cTn id="40" presetID="1" presetClass="entr" presetSubtype="0"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600"/>
                            </p:stCondLst>
                            <p:childTnLst>
                              <p:par>
                                <p:cTn id="43" presetID="1" presetClass="entr" presetSubtype="0" fill="hold" nodeType="afterEffect">
                                  <p:stCondLst>
                                    <p:cond delay="100"/>
                                  </p:stCondLst>
                                  <p:childTnLst>
                                    <p:set>
                                      <p:cBhvr>
                                        <p:cTn id="44" dur="1" fill="hold">
                                          <p:stCondLst>
                                            <p:cond delay="0"/>
                                          </p:stCondLst>
                                        </p:cTn>
                                        <p:tgtEl>
                                          <p:spTgt spid="40"/>
                                        </p:tgtEl>
                                        <p:attrNameLst>
                                          <p:attrName>style.visibility</p:attrName>
                                        </p:attrNameLst>
                                      </p:cBhvr>
                                      <p:to>
                                        <p:strVal val="visible"/>
                                      </p:to>
                                    </p:set>
                                  </p:childTnLst>
                                </p:cTn>
                              </p:par>
                            </p:childTnLst>
                          </p:cTn>
                        </p:par>
                        <p:par>
                          <p:cTn id="45" fill="hold">
                            <p:stCondLst>
                              <p:cond delay="700"/>
                            </p:stCondLst>
                            <p:childTnLst>
                              <p:par>
                                <p:cTn id="46" presetID="1" presetClass="entr" presetSubtype="0" fill="hold" nodeType="afterEffect">
                                  <p:stCondLst>
                                    <p:cond delay="100"/>
                                  </p:stCondLst>
                                  <p:childTnLst>
                                    <p:set>
                                      <p:cBhvr>
                                        <p:cTn id="47" dur="1" fill="hold">
                                          <p:stCondLst>
                                            <p:cond delay="0"/>
                                          </p:stCondLst>
                                        </p:cTn>
                                        <p:tgtEl>
                                          <p:spTgt spid="41"/>
                                        </p:tgtEl>
                                        <p:attrNameLst>
                                          <p:attrName>style.visibility</p:attrName>
                                        </p:attrNameLst>
                                      </p:cBhvr>
                                      <p:to>
                                        <p:strVal val="visible"/>
                                      </p:to>
                                    </p:set>
                                  </p:childTnLst>
                                </p:cTn>
                              </p:par>
                            </p:childTnLst>
                          </p:cTn>
                        </p:par>
                        <p:par>
                          <p:cTn id="48" fill="hold">
                            <p:stCondLst>
                              <p:cond delay="800"/>
                            </p:stCondLst>
                            <p:childTnLst>
                              <p:par>
                                <p:cTn id="49" presetID="1" presetClass="entr" presetSubtype="0" fill="hold" nodeType="afterEffect">
                                  <p:stCondLst>
                                    <p:cond delay="100"/>
                                  </p:stCondLst>
                                  <p:childTnLst>
                                    <p:set>
                                      <p:cBhvr>
                                        <p:cTn id="50" dur="1" fill="hold">
                                          <p:stCondLst>
                                            <p:cond delay="0"/>
                                          </p:stCondLst>
                                        </p:cTn>
                                        <p:tgtEl>
                                          <p:spTgt spid="43"/>
                                        </p:tgtEl>
                                        <p:attrNameLst>
                                          <p:attrName>style.visibility</p:attrName>
                                        </p:attrNameLst>
                                      </p:cBhvr>
                                      <p:to>
                                        <p:strVal val="visible"/>
                                      </p:to>
                                    </p:set>
                                  </p:childTnLst>
                                </p:cTn>
                              </p:par>
                            </p:childTnLst>
                          </p:cTn>
                        </p:par>
                        <p:par>
                          <p:cTn id="51" fill="hold">
                            <p:stCondLst>
                              <p:cond delay="900"/>
                            </p:stCondLst>
                            <p:childTnLst>
                              <p:par>
                                <p:cTn id="52" presetID="1" presetClass="entr" presetSubtype="0" fill="hold" nodeType="afterEffect">
                                  <p:stCondLst>
                                    <p:cond delay="100"/>
                                  </p:stCondLst>
                                  <p:childTnLst>
                                    <p:set>
                                      <p:cBhvr>
                                        <p:cTn id="53" dur="1" fill="hold">
                                          <p:stCondLst>
                                            <p:cond delay="0"/>
                                          </p:stCondLst>
                                        </p:cTn>
                                        <p:tgtEl>
                                          <p:spTgt spid="44"/>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nodeType="afterEffect">
                                  <p:stCondLst>
                                    <p:cond delay="100"/>
                                  </p:stCondLst>
                                  <p:childTnLst>
                                    <p:set>
                                      <p:cBhvr>
                                        <p:cTn id="56" dur="1" fill="hold">
                                          <p:stCondLst>
                                            <p:cond delay="0"/>
                                          </p:stCondLst>
                                        </p:cTn>
                                        <p:tgtEl>
                                          <p:spTgt spid="46"/>
                                        </p:tgtEl>
                                        <p:attrNameLst>
                                          <p:attrName>style.visibility</p:attrName>
                                        </p:attrNameLst>
                                      </p:cBhvr>
                                      <p:to>
                                        <p:strVal val="visible"/>
                                      </p:to>
                                    </p:set>
                                  </p:childTnLst>
                                </p:cTn>
                              </p:par>
                            </p:childTnLst>
                          </p:cTn>
                        </p:par>
                        <p:par>
                          <p:cTn id="57" fill="hold">
                            <p:stCondLst>
                              <p:cond delay="1100"/>
                            </p:stCondLst>
                            <p:childTnLst>
                              <p:par>
                                <p:cTn id="58" presetID="1" presetClass="entr" presetSubtype="0" fill="hold" nodeType="afterEffect">
                                  <p:stCondLst>
                                    <p:cond delay="100"/>
                                  </p:stCondLst>
                                  <p:childTnLst>
                                    <p:set>
                                      <p:cBhvr>
                                        <p:cTn id="59" dur="1" fill="hold">
                                          <p:stCondLst>
                                            <p:cond delay="0"/>
                                          </p:stCondLst>
                                        </p:cTn>
                                        <p:tgtEl>
                                          <p:spTgt spid="47"/>
                                        </p:tgtEl>
                                        <p:attrNameLst>
                                          <p:attrName>style.visibility</p:attrName>
                                        </p:attrNameLst>
                                      </p:cBhvr>
                                      <p:to>
                                        <p:strVal val="visible"/>
                                      </p:to>
                                    </p:set>
                                  </p:childTnLst>
                                </p:cTn>
                              </p:par>
                            </p:childTnLst>
                          </p:cTn>
                        </p:par>
                        <p:par>
                          <p:cTn id="60" fill="hold">
                            <p:stCondLst>
                              <p:cond delay="1200"/>
                            </p:stCondLst>
                            <p:childTnLst>
                              <p:par>
                                <p:cTn id="61" presetID="1" presetClass="entr" presetSubtype="0" fill="hold" nodeType="afterEffect">
                                  <p:stCondLst>
                                    <p:cond delay="100"/>
                                  </p:stCondLst>
                                  <p:childTnLst>
                                    <p:set>
                                      <p:cBhvr>
                                        <p:cTn id="62" dur="1" fill="hold">
                                          <p:stCondLst>
                                            <p:cond delay="0"/>
                                          </p:stCondLst>
                                        </p:cTn>
                                        <p:tgtEl>
                                          <p:spTgt spid="48"/>
                                        </p:tgtEl>
                                        <p:attrNameLst>
                                          <p:attrName>style.visibility</p:attrName>
                                        </p:attrNameLst>
                                      </p:cBhvr>
                                      <p:to>
                                        <p:strVal val="visible"/>
                                      </p:to>
                                    </p:set>
                                  </p:childTnLst>
                                </p:cTn>
                              </p:par>
                            </p:childTnLst>
                          </p:cTn>
                        </p:par>
                        <p:par>
                          <p:cTn id="63" fill="hold">
                            <p:stCondLst>
                              <p:cond delay="1300"/>
                            </p:stCondLst>
                            <p:childTnLst>
                              <p:par>
                                <p:cTn id="64" presetID="1" presetClass="entr" presetSubtype="0" fill="hold" nodeType="afterEffect">
                                  <p:stCondLst>
                                    <p:cond delay="100"/>
                                  </p:stCondLst>
                                  <p:childTnLst>
                                    <p:set>
                                      <p:cBhvr>
                                        <p:cTn id="65" dur="1" fill="hold">
                                          <p:stCondLst>
                                            <p:cond delay="0"/>
                                          </p:stCondLst>
                                        </p:cTn>
                                        <p:tgtEl>
                                          <p:spTgt spid="50"/>
                                        </p:tgtEl>
                                        <p:attrNameLst>
                                          <p:attrName>style.visibility</p:attrName>
                                        </p:attrNameLst>
                                      </p:cBhvr>
                                      <p:to>
                                        <p:strVal val="visible"/>
                                      </p:to>
                                    </p:set>
                                  </p:childTnLst>
                                </p:cTn>
                              </p:par>
                            </p:childTnLst>
                          </p:cTn>
                        </p:par>
                        <p:par>
                          <p:cTn id="66" fill="hold">
                            <p:stCondLst>
                              <p:cond delay="1400"/>
                            </p:stCondLst>
                            <p:childTnLst>
                              <p:par>
                                <p:cTn id="67" presetID="1" presetClass="entr" presetSubtype="0" fill="hold" nodeType="afterEffect">
                                  <p:stCondLst>
                                    <p:cond delay="100"/>
                                  </p:stCondLst>
                                  <p:childTnLst>
                                    <p:set>
                                      <p:cBhvr>
                                        <p:cTn id="68" dur="1" fill="hold">
                                          <p:stCondLst>
                                            <p:cond delay="0"/>
                                          </p:stCondLst>
                                        </p:cTn>
                                        <p:tgtEl>
                                          <p:spTgt spid="51"/>
                                        </p:tgtEl>
                                        <p:attrNameLst>
                                          <p:attrName>style.visibility</p:attrName>
                                        </p:attrNameLst>
                                      </p:cBhvr>
                                      <p:to>
                                        <p:strVal val="visible"/>
                                      </p:to>
                                    </p:set>
                                  </p:childTnLst>
                                </p:cTn>
                              </p:par>
                            </p:childTnLst>
                          </p:cTn>
                        </p:par>
                        <p:par>
                          <p:cTn id="69" fill="hold">
                            <p:stCondLst>
                              <p:cond delay="1500"/>
                            </p:stCondLst>
                            <p:childTnLst>
                              <p:par>
                                <p:cTn id="70" presetID="1" presetClass="entr" presetSubtype="0" fill="hold" nodeType="afterEffect">
                                  <p:stCondLst>
                                    <p:cond delay="100"/>
                                  </p:stCondLst>
                                  <p:childTnLst>
                                    <p:set>
                                      <p:cBhvr>
                                        <p:cTn id="71" dur="1" fill="hold">
                                          <p:stCondLst>
                                            <p:cond delay="0"/>
                                          </p:stCondLst>
                                        </p:cTn>
                                        <p:tgtEl>
                                          <p:spTgt spid="58"/>
                                        </p:tgtEl>
                                        <p:attrNameLst>
                                          <p:attrName>style.visibility</p:attrName>
                                        </p:attrNameLst>
                                      </p:cBhvr>
                                      <p:to>
                                        <p:strVal val="visible"/>
                                      </p:to>
                                    </p:set>
                                  </p:childTnLst>
                                </p:cTn>
                              </p:par>
                            </p:childTnLst>
                          </p:cTn>
                        </p:par>
                        <p:par>
                          <p:cTn id="72" fill="hold">
                            <p:stCondLst>
                              <p:cond delay="1600"/>
                            </p:stCondLst>
                            <p:childTnLst>
                              <p:par>
                                <p:cTn id="73" presetID="1" presetClass="entr" presetSubtype="0"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par>
                          <p:cTn id="75" fill="hold">
                            <p:stCondLst>
                              <p:cond delay="1600"/>
                            </p:stCondLst>
                            <p:childTnLst>
                              <p:par>
                                <p:cTn id="76" presetID="1" presetClass="entr" presetSubtype="0" fill="hold" nodeType="afterEffect">
                                  <p:stCondLst>
                                    <p:cond delay="0"/>
                                  </p:stCondLst>
                                  <p:childTnLst>
                                    <p:set>
                                      <p:cBhvr>
                                        <p:cTn id="77" dur="1" fill="hold">
                                          <p:stCondLst>
                                            <p:cond delay="0"/>
                                          </p:stCondLst>
                                        </p:cTn>
                                        <p:tgtEl>
                                          <p:spTgt spid="60"/>
                                        </p:tgtEl>
                                        <p:attrNameLst>
                                          <p:attrName>style.visibility</p:attrName>
                                        </p:attrNameLst>
                                      </p:cBhvr>
                                      <p:to>
                                        <p:strVal val="visible"/>
                                      </p:to>
                                    </p:set>
                                  </p:childTnLst>
                                </p:cTn>
                              </p:par>
                            </p:childTnLst>
                          </p:cTn>
                        </p:par>
                        <p:par>
                          <p:cTn id="78" fill="hold">
                            <p:stCondLst>
                              <p:cond delay="1600"/>
                            </p:stCondLst>
                            <p:childTnLst>
                              <p:par>
                                <p:cTn id="79" presetID="1" presetClass="entr" presetSubtype="0" fill="hold" nodeType="after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par>
                          <p:cTn id="81" fill="hold">
                            <p:stCondLst>
                              <p:cond delay="1600"/>
                            </p:stCondLst>
                            <p:childTnLst>
                              <p:par>
                                <p:cTn id="82" presetID="1" presetClass="entr" presetSubtype="0" fill="hold" nodeType="afterEffect">
                                  <p:stCondLst>
                                    <p:cond delay="100"/>
                                  </p:stCondLst>
                                  <p:childTnLst>
                                    <p:set>
                                      <p:cBhvr>
                                        <p:cTn id="83" dur="1" fill="hold">
                                          <p:stCondLst>
                                            <p:cond delay="0"/>
                                          </p:stCondLst>
                                        </p:cTn>
                                        <p:tgtEl>
                                          <p:spTgt spid="62"/>
                                        </p:tgtEl>
                                        <p:attrNameLst>
                                          <p:attrName>style.visibility</p:attrName>
                                        </p:attrNameLst>
                                      </p:cBhvr>
                                      <p:to>
                                        <p:strVal val="visible"/>
                                      </p:to>
                                    </p:set>
                                  </p:childTnLst>
                                </p:cTn>
                              </p:par>
                            </p:childTnLst>
                          </p:cTn>
                        </p:par>
                        <p:par>
                          <p:cTn id="84" fill="hold">
                            <p:stCondLst>
                              <p:cond delay="1700"/>
                            </p:stCondLst>
                            <p:childTnLst>
                              <p:par>
                                <p:cTn id="85" presetID="1" presetClass="entr" presetSubtype="0" fill="hold" nodeType="afterEffect">
                                  <p:stCondLst>
                                    <p:cond delay="100"/>
                                  </p:stCondLst>
                                  <p:childTnLst>
                                    <p:set>
                                      <p:cBhvr>
                                        <p:cTn id="86" dur="1" fill="hold">
                                          <p:stCondLst>
                                            <p:cond delay="0"/>
                                          </p:stCondLst>
                                        </p:cTn>
                                        <p:tgtEl>
                                          <p:spTgt spid="63"/>
                                        </p:tgtEl>
                                        <p:attrNameLst>
                                          <p:attrName>style.visibility</p:attrName>
                                        </p:attrNameLst>
                                      </p:cBhvr>
                                      <p:to>
                                        <p:strVal val="visible"/>
                                      </p:to>
                                    </p:set>
                                  </p:childTnLst>
                                </p:cTn>
                              </p:par>
                            </p:childTnLst>
                          </p:cTn>
                        </p:par>
                        <p:par>
                          <p:cTn id="87" fill="hold">
                            <p:stCondLst>
                              <p:cond delay="1800"/>
                            </p:stCondLst>
                            <p:childTnLst>
                              <p:par>
                                <p:cTn id="88" presetID="1" presetClass="entr" presetSubtype="0" fill="hold" nodeType="afterEffect">
                                  <p:stCondLst>
                                    <p:cond delay="100"/>
                                  </p:stCondLst>
                                  <p:childTnLst>
                                    <p:set>
                                      <p:cBhvr>
                                        <p:cTn id="89" dur="1" fill="hold">
                                          <p:stCondLst>
                                            <p:cond delay="0"/>
                                          </p:stCondLst>
                                        </p:cTn>
                                        <p:tgtEl>
                                          <p:spTgt spid="6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dissolve">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nodeType="afterEffect">
                                  <p:stCondLst>
                                    <p:cond delay="100"/>
                                  </p:stCondLst>
                                  <p:childTnLst>
                                    <p:set>
                                      <p:cBhvr>
                                        <p:cTn id="101" dur="1" fill="hold">
                                          <p:stCondLst>
                                            <p:cond delay="0"/>
                                          </p:stCondLst>
                                        </p:cTn>
                                        <p:tgtEl>
                                          <p:spTgt spid="17"/>
                                        </p:tgtEl>
                                        <p:attrNameLst>
                                          <p:attrName>style.visibility</p:attrName>
                                        </p:attrNameLst>
                                      </p:cBhvr>
                                      <p:to>
                                        <p:strVal val="visible"/>
                                      </p:to>
                                    </p:set>
                                  </p:childTnLst>
                                </p:cTn>
                              </p:par>
                            </p:childTnLst>
                          </p:cTn>
                        </p:par>
                        <p:par>
                          <p:cTn id="102" fill="hold">
                            <p:stCondLst>
                              <p:cond delay="100"/>
                            </p:stCondLst>
                            <p:childTnLst>
                              <p:par>
                                <p:cTn id="103" presetID="1" presetClass="entr" presetSubtype="0" fill="hold" nodeType="afterEffect">
                                  <p:stCondLst>
                                    <p:cond delay="100"/>
                                  </p:stCondLst>
                                  <p:childTnLst>
                                    <p:set>
                                      <p:cBhvr>
                                        <p:cTn id="104" dur="1" fill="hold">
                                          <p:stCondLst>
                                            <p:cond delay="0"/>
                                          </p:stCondLst>
                                        </p:cTn>
                                        <p:tgtEl>
                                          <p:spTgt spid="52"/>
                                        </p:tgtEl>
                                        <p:attrNameLst>
                                          <p:attrName>style.visibility</p:attrName>
                                        </p:attrNameLst>
                                      </p:cBhvr>
                                      <p:to>
                                        <p:strVal val="visible"/>
                                      </p:to>
                                    </p:set>
                                  </p:childTnLst>
                                </p:cTn>
                              </p:par>
                            </p:childTnLst>
                          </p:cTn>
                        </p:par>
                        <p:par>
                          <p:cTn id="105" fill="hold">
                            <p:stCondLst>
                              <p:cond delay="200"/>
                            </p:stCondLst>
                            <p:childTnLst>
                              <p:par>
                                <p:cTn id="106" presetID="1" presetClass="entr" presetSubtype="0" fill="hold" nodeType="afterEffect">
                                  <p:stCondLst>
                                    <p:cond delay="100"/>
                                  </p:stCondLst>
                                  <p:childTnLst>
                                    <p:set>
                                      <p:cBhvr>
                                        <p:cTn id="107" dur="1" fill="hold">
                                          <p:stCondLst>
                                            <p:cond delay="0"/>
                                          </p:stCondLst>
                                        </p:cTn>
                                        <p:tgtEl>
                                          <p:spTgt spid="53"/>
                                        </p:tgtEl>
                                        <p:attrNameLst>
                                          <p:attrName>style.visibility</p:attrName>
                                        </p:attrNameLst>
                                      </p:cBhvr>
                                      <p:to>
                                        <p:strVal val="visible"/>
                                      </p:to>
                                    </p:set>
                                  </p:childTnLst>
                                </p:cTn>
                              </p:par>
                            </p:childTnLst>
                          </p:cTn>
                        </p:par>
                        <p:par>
                          <p:cTn id="108" fill="hold">
                            <p:stCondLst>
                              <p:cond delay="300"/>
                            </p:stCondLst>
                            <p:childTnLst>
                              <p:par>
                                <p:cTn id="109" presetID="1" presetClass="entr" presetSubtype="0" fill="hold" nodeType="afterEffect">
                                  <p:stCondLst>
                                    <p:cond delay="100"/>
                                  </p:stCondLst>
                                  <p:childTnLst>
                                    <p:set>
                                      <p:cBhvr>
                                        <p:cTn id="110" dur="1" fill="hold">
                                          <p:stCondLst>
                                            <p:cond delay="0"/>
                                          </p:stCondLst>
                                        </p:cTn>
                                        <p:tgtEl>
                                          <p:spTgt spid="54"/>
                                        </p:tgtEl>
                                        <p:attrNameLst>
                                          <p:attrName>style.visibility</p:attrName>
                                        </p:attrNameLst>
                                      </p:cBhvr>
                                      <p:to>
                                        <p:strVal val="visible"/>
                                      </p:to>
                                    </p:set>
                                  </p:childTnLst>
                                </p:cTn>
                              </p:par>
                            </p:childTnLst>
                          </p:cTn>
                        </p:par>
                        <p:par>
                          <p:cTn id="111" fill="hold">
                            <p:stCondLst>
                              <p:cond delay="400"/>
                            </p:stCondLst>
                            <p:childTnLst>
                              <p:par>
                                <p:cTn id="112" presetID="1" presetClass="entr" presetSubtype="0" fill="hold" nodeType="afterEffect">
                                  <p:stCondLst>
                                    <p:cond delay="100"/>
                                  </p:stCondLst>
                                  <p:childTnLst>
                                    <p:set>
                                      <p:cBhvr>
                                        <p:cTn id="113" dur="1" fill="hold">
                                          <p:stCondLst>
                                            <p:cond delay="0"/>
                                          </p:stCondLst>
                                        </p:cTn>
                                        <p:tgtEl>
                                          <p:spTgt spid="65"/>
                                        </p:tgtEl>
                                        <p:attrNameLst>
                                          <p:attrName>style.visibility</p:attrName>
                                        </p:attrNameLst>
                                      </p:cBhvr>
                                      <p:to>
                                        <p:strVal val="visible"/>
                                      </p:to>
                                    </p:set>
                                  </p:childTnLst>
                                </p:cTn>
                              </p:par>
                            </p:childTnLst>
                          </p:cTn>
                        </p:par>
                        <p:par>
                          <p:cTn id="114" fill="hold">
                            <p:stCondLst>
                              <p:cond delay="500"/>
                            </p:stCondLst>
                            <p:childTnLst>
                              <p:par>
                                <p:cTn id="115" presetID="1" presetClass="entr" presetSubtype="0" fill="hold" nodeType="afterEffect">
                                  <p:stCondLst>
                                    <p:cond delay="100"/>
                                  </p:stCondLst>
                                  <p:childTnLst>
                                    <p:set>
                                      <p:cBhvr>
                                        <p:cTn id="116" dur="1" fill="hold">
                                          <p:stCondLst>
                                            <p:cond delay="0"/>
                                          </p:stCondLst>
                                        </p:cTn>
                                        <p:tgtEl>
                                          <p:spTgt spid="66"/>
                                        </p:tgtEl>
                                        <p:attrNameLst>
                                          <p:attrName>style.visibility</p:attrName>
                                        </p:attrNameLst>
                                      </p:cBhvr>
                                      <p:to>
                                        <p:strVal val="visible"/>
                                      </p:to>
                                    </p:set>
                                  </p:childTnLst>
                                </p:cTn>
                              </p:par>
                            </p:childTnLst>
                          </p:cTn>
                        </p:par>
                        <p:par>
                          <p:cTn id="117" fill="hold">
                            <p:stCondLst>
                              <p:cond delay="600"/>
                            </p:stCondLst>
                            <p:childTnLst>
                              <p:par>
                                <p:cTn id="118" presetID="1" presetClass="entr" presetSubtype="0" fill="hold" nodeType="afterEffect">
                                  <p:stCondLst>
                                    <p:cond delay="100"/>
                                  </p:stCondLst>
                                  <p:childTnLst>
                                    <p:set>
                                      <p:cBhvr>
                                        <p:cTn id="119" dur="1" fill="hold">
                                          <p:stCondLst>
                                            <p:cond delay="0"/>
                                          </p:stCondLst>
                                        </p:cTn>
                                        <p:tgtEl>
                                          <p:spTgt spid="66"/>
                                        </p:tgtEl>
                                        <p:attrNameLst>
                                          <p:attrName>style.visibility</p:attrName>
                                        </p:attrNameLst>
                                      </p:cBhvr>
                                      <p:to>
                                        <p:strVal val="visible"/>
                                      </p:to>
                                    </p:set>
                                  </p:childTnLst>
                                </p:cTn>
                              </p:par>
                            </p:childTnLst>
                          </p:cTn>
                        </p:par>
                        <p:par>
                          <p:cTn id="120" fill="hold">
                            <p:stCondLst>
                              <p:cond delay="700"/>
                            </p:stCondLst>
                            <p:childTnLst>
                              <p:par>
                                <p:cTn id="121" presetID="1" presetClass="entr" presetSubtype="0" fill="hold" nodeType="afterEffect">
                                  <p:stCondLst>
                                    <p:cond delay="100"/>
                                  </p:stCondLst>
                                  <p:childTnLst>
                                    <p:set>
                                      <p:cBhvr>
                                        <p:cTn id="122" dur="1" fill="hold">
                                          <p:stCondLst>
                                            <p:cond delay="0"/>
                                          </p:stCondLst>
                                        </p:cTn>
                                        <p:tgtEl>
                                          <p:spTgt spid="67"/>
                                        </p:tgtEl>
                                        <p:attrNameLst>
                                          <p:attrName>style.visibility</p:attrName>
                                        </p:attrNameLst>
                                      </p:cBhvr>
                                      <p:to>
                                        <p:strVal val="visible"/>
                                      </p:to>
                                    </p:set>
                                  </p:childTnLst>
                                </p:cTn>
                              </p:par>
                            </p:childTnLst>
                          </p:cTn>
                        </p:par>
                        <p:par>
                          <p:cTn id="123" fill="hold">
                            <p:stCondLst>
                              <p:cond delay="800"/>
                            </p:stCondLst>
                            <p:childTnLst>
                              <p:par>
                                <p:cTn id="124" presetID="1" presetClass="entr" presetSubtype="0" fill="hold" nodeType="afterEffect">
                                  <p:stCondLst>
                                    <p:cond delay="100"/>
                                  </p:stCondLst>
                                  <p:childTnLst>
                                    <p:set>
                                      <p:cBhvr>
                                        <p:cTn id="125" dur="1" fill="hold">
                                          <p:stCondLst>
                                            <p:cond delay="0"/>
                                          </p:stCondLst>
                                        </p:cTn>
                                        <p:tgtEl>
                                          <p:spTgt spid="67"/>
                                        </p:tgtEl>
                                        <p:attrNameLst>
                                          <p:attrName>style.visibility</p:attrName>
                                        </p:attrNameLst>
                                      </p:cBhvr>
                                      <p:to>
                                        <p:strVal val="visible"/>
                                      </p:to>
                                    </p:set>
                                  </p:childTnLst>
                                </p:cTn>
                              </p:par>
                            </p:childTnLst>
                          </p:cTn>
                        </p:par>
                        <p:par>
                          <p:cTn id="126" fill="hold">
                            <p:stCondLst>
                              <p:cond delay="900"/>
                            </p:stCondLst>
                            <p:childTnLst>
                              <p:par>
                                <p:cTn id="127" presetID="1" presetClass="entr" presetSubtype="0" fill="hold" nodeType="afterEffect">
                                  <p:stCondLst>
                                    <p:cond delay="100"/>
                                  </p:stCondLst>
                                  <p:childTnLst>
                                    <p:set>
                                      <p:cBhvr>
                                        <p:cTn id="128" dur="1" fill="hold">
                                          <p:stCondLst>
                                            <p:cond delay="0"/>
                                          </p:stCondLst>
                                        </p:cTn>
                                        <p:tgtEl>
                                          <p:spTgt spid="68"/>
                                        </p:tgtEl>
                                        <p:attrNameLst>
                                          <p:attrName>style.visibility</p:attrName>
                                        </p:attrNameLst>
                                      </p:cBhvr>
                                      <p:to>
                                        <p:strVal val="visible"/>
                                      </p:to>
                                    </p:set>
                                  </p:childTnLst>
                                </p:cTn>
                              </p:par>
                            </p:childTnLst>
                          </p:cTn>
                        </p:par>
                        <p:par>
                          <p:cTn id="129" fill="hold">
                            <p:stCondLst>
                              <p:cond delay="1000"/>
                            </p:stCondLst>
                            <p:childTnLst>
                              <p:par>
                                <p:cTn id="130" presetID="1" presetClass="entr" presetSubtype="0" fill="hold" nodeType="afterEffect">
                                  <p:stCondLst>
                                    <p:cond delay="100"/>
                                  </p:stCondLst>
                                  <p:childTnLst>
                                    <p:set>
                                      <p:cBhvr>
                                        <p:cTn id="131" dur="1" fill="hold">
                                          <p:stCondLst>
                                            <p:cond delay="0"/>
                                          </p:stCondLst>
                                        </p:cTn>
                                        <p:tgtEl>
                                          <p:spTgt spid="68"/>
                                        </p:tgtEl>
                                        <p:attrNameLst>
                                          <p:attrName>style.visibility</p:attrName>
                                        </p:attrNameLst>
                                      </p:cBhvr>
                                      <p:to>
                                        <p:strVal val="visible"/>
                                      </p:to>
                                    </p:set>
                                  </p:childTnLst>
                                </p:cTn>
                              </p:par>
                            </p:childTnLst>
                          </p:cTn>
                        </p:par>
                        <p:par>
                          <p:cTn id="132" fill="hold">
                            <p:stCondLst>
                              <p:cond delay="1100"/>
                            </p:stCondLst>
                            <p:childTnLst>
                              <p:par>
                                <p:cTn id="133" presetID="1" presetClass="entr" presetSubtype="0" fill="hold" nodeType="afterEffect">
                                  <p:stCondLst>
                                    <p:cond delay="100"/>
                                  </p:stCondLst>
                                  <p:childTnLst>
                                    <p:set>
                                      <p:cBhvr>
                                        <p:cTn id="134" dur="1" fill="hold">
                                          <p:stCondLst>
                                            <p:cond delay="0"/>
                                          </p:stCondLst>
                                        </p:cTn>
                                        <p:tgtEl>
                                          <p:spTgt spid="69"/>
                                        </p:tgtEl>
                                        <p:attrNameLst>
                                          <p:attrName>style.visibility</p:attrName>
                                        </p:attrNameLst>
                                      </p:cBhvr>
                                      <p:to>
                                        <p:strVal val="visible"/>
                                      </p:to>
                                    </p:set>
                                  </p:childTnLst>
                                </p:cTn>
                              </p:par>
                            </p:childTnLst>
                          </p:cTn>
                        </p:par>
                        <p:par>
                          <p:cTn id="135" fill="hold">
                            <p:stCondLst>
                              <p:cond delay="1200"/>
                            </p:stCondLst>
                            <p:childTnLst>
                              <p:par>
                                <p:cTn id="136" presetID="1" presetClass="entr" presetSubtype="0" fill="hold" nodeType="afterEffect">
                                  <p:stCondLst>
                                    <p:cond delay="100"/>
                                  </p:stCondLst>
                                  <p:childTnLst>
                                    <p:set>
                                      <p:cBhvr>
                                        <p:cTn id="137" dur="1" fill="hold">
                                          <p:stCondLst>
                                            <p:cond delay="0"/>
                                          </p:stCondLst>
                                        </p:cTn>
                                        <p:tgtEl>
                                          <p:spTgt spid="84"/>
                                        </p:tgtEl>
                                        <p:attrNameLst>
                                          <p:attrName>style.visibility</p:attrName>
                                        </p:attrNameLst>
                                      </p:cBhvr>
                                      <p:to>
                                        <p:strVal val="visible"/>
                                      </p:to>
                                    </p:set>
                                  </p:childTnLst>
                                </p:cTn>
                              </p:par>
                            </p:childTnLst>
                          </p:cTn>
                        </p:par>
                        <p:par>
                          <p:cTn id="138" fill="hold">
                            <p:stCondLst>
                              <p:cond delay="1300"/>
                            </p:stCondLst>
                            <p:childTnLst>
                              <p:par>
                                <p:cTn id="139" presetID="1" presetClass="entr" presetSubtype="0" fill="hold" nodeType="afterEffect">
                                  <p:stCondLst>
                                    <p:cond delay="100"/>
                                  </p:stCondLst>
                                  <p:childTnLst>
                                    <p:set>
                                      <p:cBhvr>
                                        <p:cTn id="140" dur="1" fill="hold">
                                          <p:stCondLst>
                                            <p:cond delay="0"/>
                                          </p:stCondLst>
                                        </p:cTn>
                                        <p:tgtEl>
                                          <p:spTgt spid="85"/>
                                        </p:tgtEl>
                                        <p:attrNameLst>
                                          <p:attrName>style.visibility</p:attrName>
                                        </p:attrNameLst>
                                      </p:cBhvr>
                                      <p:to>
                                        <p:strVal val="visible"/>
                                      </p:to>
                                    </p:set>
                                  </p:childTnLst>
                                </p:cTn>
                              </p:par>
                            </p:childTnLst>
                          </p:cTn>
                        </p:par>
                        <p:par>
                          <p:cTn id="141" fill="hold">
                            <p:stCondLst>
                              <p:cond delay="1400"/>
                            </p:stCondLst>
                            <p:childTnLst>
                              <p:par>
                                <p:cTn id="142" presetID="1" presetClass="entr" presetSubtype="0" fill="hold" nodeType="afterEffect">
                                  <p:stCondLst>
                                    <p:cond delay="100"/>
                                  </p:stCondLst>
                                  <p:childTnLst>
                                    <p:set>
                                      <p:cBhvr>
                                        <p:cTn id="143" dur="1" fill="hold">
                                          <p:stCondLst>
                                            <p:cond delay="0"/>
                                          </p:stCondLst>
                                        </p:cTn>
                                        <p:tgtEl>
                                          <p:spTgt spid="80"/>
                                        </p:tgtEl>
                                        <p:attrNameLst>
                                          <p:attrName>style.visibility</p:attrName>
                                        </p:attrNameLst>
                                      </p:cBhvr>
                                      <p:to>
                                        <p:strVal val="visible"/>
                                      </p:to>
                                    </p:set>
                                  </p:childTnLst>
                                </p:cTn>
                              </p:par>
                            </p:childTnLst>
                          </p:cTn>
                        </p:par>
                        <p:par>
                          <p:cTn id="144" fill="hold">
                            <p:stCondLst>
                              <p:cond delay="1500"/>
                            </p:stCondLst>
                            <p:childTnLst>
                              <p:par>
                                <p:cTn id="145" presetID="1" presetClass="entr" presetSubtype="0" fill="hold" nodeType="afterEffect">
                                  <p:stCondLst>
                                    <p:cond delay="100"/>
                                  </p:stCondLst>
                                  <p:childTnLst>
                                    <p:set>
                                      <p:cBhvr>
                                        <p:cTn id="146" dur="1" fill="hold">
                                          <p:stCondLst>
                                            <p:cond delay="0"/>
                                          </p:stCondLst>
                                        </p:cTn>
                                        <p:tgtEl>
                                          <p:spTgt spid="78"/>
                                        </p:tgtEl>
                                        <p:attrNameLst>
                                          <p:attrName>style.visibility</p:attrName>
                                        </p:attrNameLst>
                                      </p:cBhvr>
                                      <p:to>
                                        <p:strVal val="visible"/>
                                      </p:to>
                                    </p:set>
                                  </p:childTnLst>
                                </p:cTn>
                              </p:par>
                            </p:childTnLst>
                          </p:cTn>
                        </p:par>
                        <p:par>
                          <p:cTn id="147" fill="hold">
                            <p:stCondLst>
                              <p:cond delay="1600"/>
                            </p:stCondLst>
                            <p:childTnLst>
                              <p:par>
                                <p:cTn id="148" presetID="1" presetClass="entr" presetSubtype="0" fill="hold" nodeType="afterEffect">
                                  <p:stCondLst>
                                    <p:cond delay="100"/>
                                  </p:stCondLst>
                                  <p:childTnLst>
                                    <p:set>
                                      <p:cBhvr>
                                        <p:cTn id="149" dur="1" fill="hold">
                                          <p:stCondLst>
                                            <p:cond delay="0"/>
                                          </p:stCondLst>
                                        </p:cTn>
                                        <p:tgtEl>
                                          <p:spTgt spid="83"/>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7"/>
                                        </p:tgtEl>
                                        <p:attrNameLst>
                                          <p:attrName>style.visibility</p:attrName>
                                        </p:attrNameLst>
                                      </p:cBhvr>
                                      <p:to>
                                        <p:strVal val="visible"/>
                                      </p:to>
                                    </p:set>
                                  </p:childTnLst>
                                </p:cTn>
                              </p:par>
                            </p:childTnLst>
                          </p:cTn>
                        </p:par>
                        <p:par>
                          <p:cTn id="154" fill="hold">
                            <p:stCondLst>
                              <p:cond delay="0"/>
                            </p:stCondLst>
                            <p:childTnLst>
                              <p:par>
                                <p:cTn id="155" presetID="1" presetClass="entr" presetSubtype="0" fill="hold" nodeType="afterEffect">
                                  <p:stCondLst>
                                    <p:cond delay="100"/>
                                  </p:stCondLst>
                                  <p:childTnLst>
                                    <p:set>
                                      <p:cBhvr>
                                        <p:cTn id="156" dur="1" fill="hold">
                                          <p:stCondLst>
                                            <p:cond delay="0"/>
                                          </p:stCondLst>
                                        </p:cTn>
                                        <p:tgtEl>
                                          <p:spTgt spid="73"/>
                                        </p:tgtEl>
                                        <p:attrNameLst>
                                          <p:attrName>style.visibility</p:attrName>
                                        </p:attrNameLst>
                                      </p:cBhvr>
                                      <p:to>
                                        <p:strVal val="visible"/>
                                      </p:to>
                                    </p:set>
                                  </p:childTnLst>
                                </p:cTn>
                              </p:par>
                            </p:childTnLst>
                          </p:cTn>
                        </p:par>
                        <p:par>
                          <p:cTn id="157" fill="hold">
                            <p:stCondLst>
                              <p:cond delay="100"/>
                            </p:stCondLst>
                            <p:childTnLst>
                              <p:par>
                                <p:cTn id="158" presetID="1" presetClass="entr" presetSubtype="0" fill="hold" nodeType="afterEffect">
                                  <p:stCondLst>
                                    <p:cond delay="100"/>
                                  </p:stCondLst>
                                  <p:childTnLst>
                                    <p:set>
                                      <p:cBhvr>
                                        <p:cTn id="159" dur="1" fill="hold">
                                          <p:stCondLst>
                                            <p:cond delay="0"/>
                                          </p:stCondLst>
                                        </p:cTn>
                                        <p:tgtEl>
                                          <p:spTgt spid="70"/>
                                        </p:tgtEl>
                                        <p:attrNameLst>
                                          <p:attrName>style.visibility</p:attrName>
                                        </p:attrNameLst>
                                      </p:cBhvr>
                                      <p:to>
                                        <p:strVal val="visible"/>
                                      </p:to>
                                    </p:set>
                                  </p:childTnLst>
                                </p:cTn>
                              </p:par>
                            </p:childTnLst>
                          </p:cTn>
                        </p:par>
                        <p:par>
                          <p:cTn id="160" fill="hold">
                            <p:stCondLst>
                              <p:cond delay="200"/>
                            </p:stCondLst>
                            <p:childTnLst>
                              <p:par>
                                <p:cTn id="161" presetID="1" presetClass="entr" presetSubtype="0" fill="hold" nodeType="afterEffect">
                                  <p:stCondLst>
                                    <p:cond delay="100"/>
                                  </p:stCondLst>
                                  <p:childTnLst>
                                    <p:set>
                                      <p:cBhvr>
                                        <p:cTn id="162" dur="1" fill="hold">
                                          <p:stCondLst>
                                            <p:cond delay="0"/>
                                          </p:stCondLst>
                                        </p:cTn>
                                        <p:tgtEl>
                                          <p:spTgt spid="72"/>
                                        </p:tgtEl>
                                        <p:attrNameLst>
                                          <p:attrName>style.visibility</p:attrName>
                                        </p:attrNameLst>
                                      </p:cBhvr>
                                      <p:to>
                                        <p:strVal val="visible"/>
                                      </p:to>
                                    </p:set>
                                  </p:childTnLst>
                                </p:cTn>
                              </p:par>
                            </p:childTnLst>
                          </p:cTn>
                        </p:par>
                        <p:par>
                          <p:cTn id="163" fill="hold">
                            <p:stCondLst>
                              <p:cond delay="300"/>
                            </p:stCondLst>
                            <p:childTnLst>
                              <p:par>
                                <p:cTn id="164" presetID="1" presetClass="entr" presetSubtype="0" fill="hold" nodeType="afterEffect">
                                  <p:stCondLst>
                                    <p:cond delay="100"/>
                                  </p:stCondLst>
                                  <p:childTnLst>
                                    <p:set>
                                      <p:cBhvr>
                                        <p:cTn id="165" dur="1" fill="hold">
                                          <p:stCondLst>
                                            <p:cond delay="0"/>
                                          </p:stCondLst>
                                        </p:cTn>
                                        <p:tgtEl>
                                          <p:spTgt spid="74"/>
                                        </p:tgtEl>
                                        <p:attrNameLst>
                                          <p:attrName>style.visibility</p:attrName>
                                        </p:attrNameLst>
                                      </p:cBhvr>
                                      <p:to>
                                        <p:strVal val="visible"/>
                                      </p:to>
                                    </p:set>
                                  </p:childTnLst>
                                </p:cTn>
                              </p:par>
                            </p:childTnLst>
                          </p:cTn>
                        </p:par>
                        <p:par>
                          <p:cTn id="166" fill="hold">
                            <p:stCondLst>
                              <p:cond delay="400"/>
                            </p:stCondLst>
                            <p:childTnLst>
                              <p:par>
                                <p:cTn id="167" presetID="1" presetClass="entr" presetSubtype="0" fill="hold" nodeType="afterEffect">
                                  <p:stCondLst>
                                    <p:cond delay="100"/>
                                  </p:stCondLst>
                                  <p:childTnLst>
                                    <p:set>
                                      <p:cBhvr>
                                        <p:cTn id="168" dur="1" fill="hold">
                                          <p:stCondLst>
                                            <p:cond delay="0"/>
                                          </p:stCondLst>
                                        </p:cTn>
                                        <p:tgtEl>
                                          <p:spTgt spid="71"/>
                                        </p:tgtEl>
                                        <p:attrNameLst>
                                          <p:attrName>style.visibility</p:attrName>
                                        </p:attrNameLst>
                                      </p:cBhvr>
                                      <p:to>
                                        <p:strVal val="visible"/>
                                      </p:to>
                                    </p:set>
                                  </p:childTnLst>
                                </p:cTn>
                              </p:par>
                            </p:childTnLst>
                          </p:cTn>
                        </p:par>
                        <p:par>
                          <p:cTn id="169" fill="hold">
                            <p:stCondLst>
                              <p:cond delay="500"/>
                            </p:stCondLst>
                            <p:childTnLst>
                              <p:par>
                                <p:cTn id="170" presetID="1" presetClass="entr" presetSubtype="0" fill="hold" nodeType="afterEffect">
                                  <p:stCondLst>
                                    <p:cond delay="100"/>
                                  </p:stCondLst>
                                  <p:childTnLst>
                                    <p:set>
                                      <p:cBhvr>
                                        <p:cTn id="171" dur="1" fill="hold">
                                          <p:stCondLst>
                                            <p:cond delay="0"/>
                                          </p:stCondLst>
                                        </p:cTn>
                                        <p:tgtEl>
                                          <p:spTgt spid="6"/>
                                        </p:tgtEl>
                                        <p:attrNameLst>
                                          <p:attrName>style.visibility</p:attrName>
                                        </p:attrNameLst>
                                      </p:cBhvr>
                                      <p:to>
                                        <p:strVal val="visible"/>
                                      </p:to>
                                    </p:set>
                                  </p:childTnLst>
                                </p:cTn>
                              </p:par>
                            </p:childTnLst>
                          </p:cTn>
                        </p:par>
                        <p:par>
                          <p:cTn id="172" fill="hold">
                            <p:stCondLst>
                              <p:cond delay="600"/>
                            </p:stCondLst>
                            <p:childTnLst>
                              <p:par>
                                <p:cTn id="173" presetID="1" presetClass="entr" presetSubtype="0" fill="hold" nodeType="afterEffect">
                                  <p:stCondLst>
                                    <p:cond delay="100"/>
                                  </p:stCondLst>
                                  <p:childTnLst>
                                    <p:set>
                                      <p:cBhvr>
                                        <p:cTn id="174" dur="1" fill="hold">
                                          <p:stCondLst>
                                            <p:cond delay="0"/>
                                          </p:stCondLst>
                                        </p:cTn>
                                        <p:tgtEl>
                                          <p:spTgt spid="75"/>
                                        </p:tgtEl>
                                        <p:attrNameLst>
                                          <p:attrName>style.visibility</p:attrName>
                                        </p:attrNameLst>
                                      </p:cBhvr>
                                      <p:to>
                                        <p:strVal val="visible"/>
                                      </p:to>
                                    </p:set>
                                  </p:childTnLst>
                                </p:cTn>
                              </p:par>
                            </p:childTnLst>
                          </p:cTn>
                        </p:par>
                        <p:par>
                          <p:cTn id="175" fill="hold">
                            <p:stCondLst>
                              <p:cond delay="700"/>
                            </p:stCondLst>
                            <p:childTnLst>
                              <p:par>
                                <p:cTn id="176" presetID="1" presetClass="entr" presetSubtype="0" fill="hold" nodeType="afterEffect">
                                  <p:stCondLst>
                                    <p:cond delay="100"/>
                                  </p:stCondLst>
                                  <p:childTnLst>
                                    <p:set>
                                      <p:cBhvr>
                                        <p:cTn id="177" dur="1" fill="hold">
                                          <p:stCondLst>
                                            <p:cond delay="0"/>
                                          </p:stCondLst>
                                        </p:cTn>
                                        <p:tgtEl>
                                          <p:spTgt spid="76"/>
                                        </p:tgtEl>
                                        <p:attrNameLst>
                                          <p:attrName>style.visibility</p:attrName>
                                        </p:attrNameLst>
                                      </p:cBhvr>
                                      <p:to>
                                        <p:strVal val="visible"/>
                                      </p:to>
                                    </p:set>
                                  </p:childTnLst>
                                </p:cTn>
                              </p:par>
                            </p:childTnLst>
                          </p:cTn>
                        </p:par>
                        <p:par>
                          <p:cTn id="178" fill="hold">
                            <p:stCondLst>
                              <p:cond delay="800"/>
                            </p:stCondLst>
                            <p:childTnLst>
                              <p:par>
                                <p:cTn id="179" presetID="1" presetClass="entr" presetSubtype="0" fill="hold" nodeType="afterEffect">
                                  <p:stCondLst>
                                    <p:cond delay="100"/>
                                  </p:stCondLst>
                                  <p:childTnLst>
                                    <p:set>
                                      <p:cBhvr>
                                        <p:cTn id="180" dur="1" fill="hold">
                                          <p:stCondLst>
                                            <p:cond delay="0"/>
                                          </p:stCondLst>
                                        </p:cTn>
                                        <p:tgtEl>
                                          <p:spTgt spid="77"/>
                                        </p:tgtEl>
                                        <p:attrNameLst>
                                          <p:attrName>style.visibility</p:attrName>
                                        </p:attrNameLst>
                                      </p:cBhvr>
                                      <p:to>
                                        <p:strVal val="visible"/>
                                      </p:to>
                                    </p:set>
                                  </p:childTnLst>
                                </p:cTn>
                              </p:par>
                            </p:childTnLst>
                          </p:cTn>
                        </p:par>
                        <p:par>
                          <p:cTn id="181" fill="hold">
                            <p:stCondLst>
                              <p:cond delay="900"/>
                            </p:stCondLst>
                            <p:childTnLst>
                              <p:par>
                                <p:cTn id="182" presetID="1" presetClass="entr" presetSubtype="0" fill="hold" nodeType="afterEffect">
                                  <p:stCondLst>
                                    <p:cond delay="100"/>
                                  </p:stCondLst>
                                  <p:childTnLst>
                                    <p:set>
                                      <p:cBhvr>
                                        <p:cTn id="183" dur="1" fill="hold">
                                          <p:stCondLst>
                                            <p:cond delay="0"/>
                                          </p:stCondLst>
                                        </p:cTn>
                                        <p:tgtEl>
                                          <p:spTgt spid="79"/>
                                        </p:tgtEl>
                                        <p:attrNameLst>
                                          <p:attrName>style.visibility</p:attrName>
                                        </p:attrNameLst>
                                      </p:cBhvr>
                                      <p:to>
                                        <p:strVal val="visible"/>
                                      </p:to>
                                    </p:set>
                                  </p:childTnLst>
                                </p:cTn>
                              </p:par>
                            </p:childTnLst>
                          </p:cTn>
                        </p:par>
                        <p:par>
                          <p:cTn id="184" fill="hold">
                            <p:stCondLst>
                              <p:cond delay="1000"/>
                            </p:stCondLst>
                            <p:childTnLst>
                              <p:par>
                                <p:cTn id="185" presetID="1" presetClass="entr" presetSubtype="0" fill="hold" nodeType="afterEffect">
                                  <p:stCondLst>
                                    <p:cond delay="100"/>
                                  </p:stCondLst>
                                  <p:childTnLst>
                                    <p:set>
                                      <p:cBhvr>
                                        <p:cTn id="186" dur="1" fill="hold">
                                          <p:stCondLst>
                                            <p:cond delay="0"/>
                                          </p:stCondLst>
                                        </p:cTn>
                                        <p:tgtEl>
                                          <p:spTgt spid="81"/>
                                        </p:tgtEl>
                                        <p:attrNameLst>
                                          <p:attrName>style.visibility</p:attrName>
                                        </p:attrNameLst>
                                      </p:cBhvr>
                                      <p:to>
                                        <p:strVal val="visible"/>
                                      </p:to>
                                    </p:set>
                                  </p:childTnLst>
                                </p:cTn>
                              </p:par>
                            </p:childTnLst>
                          </p:cTn>
                        </p:par>
                        <p:par>
                          <p:cTn id="187" fill="hold">
                            <p:stCondLst>
                              <p:cond delay="1100"/>
                            </p:stCondLst>
                            <p:childTnLst>
                              <p:par>
                                <p:cTn id="188" presetID="1" presetClass="entr" presetSubtype="0" fill="hold" nodeType="afterEffect">
                                  <p:stCondLst>
                                    <p:cond delay="100"/>
                                  </p:stCondLst>
                                  <p:childTnLst>
                                    <p:set>
                                      <p:cBhvr>
                                        <p:cTn id="189" dur="1" fill="hold">
                                          <p:stCondLst>
                                            <p:cond delay="0"/>
                                          </p:stCondLst>
                                        </p:cTn>
                                        <p:tgtEl>
                                          <p:spTgt spid="82"/>
                                        </p:tgtEl>
                                        <p:attrNameLst>
                                          <p:attrName>style.visibility</p:attrName>
                                        </p:attrNameLst>
                                      </p:cBhvr>
                                      <p:to>
                                        <p:strVal val="visible"/>
                                      </p:to>
                                    </p:set>
                                  </p:childTnLst>
                                </p:cTn>
                              </p:par>
                            </p:childTnLst>
                          </p:cTn>
                        </p:par>
                        <p:par>
                          <p:cTn id="190" fill="hold">
                            <p:stCondLst>
                              <p:cond delay="1200"/>
                            </p:stCondLst>
                            <p:childTnLst>
                              <p:par>
                                <p:cTn id="191" presetID="1" presetClass="entr" presetSubtype="0" fill="hold" nodeType="afterEffect">
                                  <p:stCondLst>
                                    <p:cond delay="100"/>
                                  </p:stCondLst>
                                  <p:childTnLst>
                                    <p:set>
                                      <p:cBhvr>
                                        <p:cTn id="192" dur="1" fill="hold">
                                          <p:stCondLst>
                                            <p:cond delay="0"/>
                                          </p:stCondLst>
                                        </p:cTn>
                                        <p:tgtEl>
                                          <p:spTgt spid="86"/>
                                        </p:tgtEl>
                                        <p:attrNameLst>
                                          <p:attrName>style.visibility</p:attrName>
                                        </p:attrNameLst>
                                      </p:cBhvr>
                                      <p:to>
                                        <p:strVal val="visible"/>
                                      </p:to>
                                    </p:set>
                                  </p:childTnLst>
                                </p:cTn>
                              </p:par>
                            </p:childTnLst>
                          </p:cTn>
                        </p:par>
                        <p:par>
                          <p:cTn id="193" fill="hold">
                            <p:stCondLst>
                              <p:cond delay="1300"/>
                            </p:stCondLst>
                            <p:childTnLst>
                              <p:par>
                                <p:cTn id="194" presetID="1" presetClass="entr" presetSubtype="0" fill="hold" nodeType="afterEffect">
                                  <p:stCondLst>
                                    <p:cond delay="100"/>
                                  </p:stCondLst>
                                  <p:childTnLst>
                                    <p:set>
                                      <p:cBhvr>
                                        <p:cTn id="195" dur="1" fill="hold">
                                          <p:stCondLst>
                                            <p:cond delay="0"/>
                                          </p:stCondLst>
                                        </p:cTn>
                                        <p:tgtEl>
                                          <p:spTgt spid="87"/>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nodeType="clickEffect">
                                  <p:stCondLst>
                                    <p:cond delay="100"/>
                                  </p:stCondLst>
                                  <p:childTnLst>
                                    <p:set>
                                      <p:cBhvr>
                                        <p:cTn id="199" dur="1" fill="hold">
                                          <p:stCondLst>
                                            <p:cond delay="0"/>
                                          </p:stCondLst>
                                        </p:cTn>
                                        <p:tgtEl>
                                          <p:spTgt spid="3"/>
                                        </p:tgtEl>
                                        <p:attrNameLst>
                                          <p:attrName>style.visibility</p:attrName>
                                        </p:attrNameLst>
                                      </p:cBhvr>
                                      <p:to>
                                        <p:strVal val="visible"/>
                                      </p:to>
                                    </p:set>
                                  </p:childTnLst>
                                </p:cTn>
                              </p:par>
                            </p:childTnLst>
                          </p:cTn>
                        </p:par>
                        <p:par>
                          <p:cTn id="200" fill="hold">
                            <p:stCondLst>
                              <p:cond delay="100"/>
                            </p:stCondLst>
                            <p:childTnLst>
                              <p:par>
                                <p:cTn id="201" presetID="1" presetClass="entr" presetSubtype="0" fill="hold" nodeType="afterEffect">
                                  <p:stCondLst>
                                    <p:cond delay="100"/>
                                  </p:stCondLst>
                                  <p:childTnLst>
                                    <p:set>
                                      <p:cBhvr>
                                        <p:cTn id="202" dur="1" fill="hold">
                                          <p:stCondLst>
                                            <p:cond delay="0"/>
                                          </p:stCondLst>
                                        </p:cTn>
                                        <p:tgtEl>
                                          <p:spTgt spid="88"/>
                                        </p:tgtEl>
                                        <p:attrNameLst>
                                          <p:attrName>style.visibility</p:attrName>
                                        </p:attrNameLst>
                                      </p:cBhvr>
                                      <p:to>
                                        <p:strVal val="visible"/>
                                      </p:to>
                                    </p:set>
                                  </p:childTnLst>
                                </p:cTn>
                              </p:par>
                            </p:childTnLst>
                          </p:cTn>
                        </p:par>
                        <p:par>
                          <p:cTn id="203" fill="hold">
                            <p:stCondLst>
                              <p:cond delay="200"/>
                            </p:stCondLst>
                            <p:childTnLst>
                              <p:par>
                                <p:cTn id="204" presetID="1" presetClass="entr" presetSubtype="0" fill="hold" nodeType="afterEffect">
                                  <p:stCondLst>
                                    <p:cond delay="100"/>
                                  </p:stCondLst>
                                  <p:childTnLst>
                                    <p:set>
                                      <p:cBhvr>
                                        <p:cTn id="205" dur="1" fill="hold">
                                          <p:stCondLst>
                                            <p:cond delay="0"/>
                                          </p:stCondLst>
                                        </p:cTn>
                                        <p:tgtEl>
                                          <p:spTgt spid="89"/>
                                        </p:tgtEl>
                                        <p:attrNameLst>
                                          <p:attrName>style.visibility</p:attrName>
                                        </p:attrNameLst>
                                      </p:cBhvr>
                                      <p:to>
                                        <p:strVal val="visible"/>
                                      </p:to>
                                    </p:set>
                                  </p:childTnLst>
                                </p:cTn>
                              </p:par>
                            </p:childTnLst>
                          </p:cTn>
                        </p:par>
                        <p:par>
                          <p:cTn id="206" fill="hold">
                            <p:stCondLst>
                              <p:cond delay="300"/>
                            </p:stCondLst>
                            <p:childTnLst>
                              <p:par>
                                <p:cTn id="207" presetID="1" presetClass="entr" presetSubtype="0" fill="hold" nodeType="afterEffect">
                                  <p:stCondLst>
                                    <p:cond delay="100"/>
                                  </p:stCondLst>
                                  <p:childTnLst>
                                    <p:set>
                                      <p:cBhvr>
                                        <p:cTn id="208" dur="1" fill="hold">
                                          <p:stCondLst>
                                            <p:cond delay="0"/>
                                          </p:stCondLst>
                                        </p:cTn>
                                        <p:tgtEl>
                                          <p:spTgt spid="90"/>
                                        </p:tgtEl>
                                        <p:attrNameLst>
                                          <p:attrName>style.visibility</p:attrName>
                                        </p:attrNameLst>
                                      </p:cBhvr>
                                      <p:to>
                                        <p:strVal val="visible"/>
                                      </p:to>
                                    </p:set>
                                  </p:childTnLst>
                                </p:cTn>
                              </p:par>
                            </p:childTnLst>
                          </p:cTn>
                        </p:par>
                        <p:par>
                          <p:cTn id="209" fill="hold">
                            <p:stCondLst>
                              <p:cond delay="400"/>
                            </p:stCondLst>
                            <p:childTnLst>
                              <p:par>
                                <p:cTn id="210" presetID="1" presetClass="entr" presetSubtype="0" fill="hold" nodeType="afterEffect">
                                  <p:stCondLst>
                                    <p:cond delay="100"/>
                                  </p:stCondLst>
                                  <p:childTnLst>
                                    <p:set>
                                      <p:cBhvr>
                                        <p:cTn id="211" dur="1" fill="hold">
                                          <p:stCondLst>
                                            <p:cond delay="0"/>
                                          </p:stCondLst>
                                        </p:cTn>
                                        <p:tgtEl>
                                          <p:spTgt spid="91"/>
                                        </p:tgtEl>
                                        <p:attrNameLst>
                                          <p:attrName>style.visibility</p:attrName>
                                        </p:attrNameLst>
                                      </p:cBhvr>
                                      <p:to>
                                        <p:strVal val="visible"/>
                                      </p:to>
                                    </p:set>
                                  </p:childTnLst>
                                </p:cTn>
                              </p:par>
                            </p:childTnLst>
                          </p:cTn>
                        </p:par>
                        <p:par>
                          <p:cTn id="212" fill="hold">
                            <p:stCondLst>
                              <p:cond delay="500"/>
                            </p:stCondLst>
                            <p:childTnLst>
                              <p:par>
                                <p:cTn id="213" presetID="1" presetClass="entr" presetSubtype="0" fill="hold" nodeType="afterEffect">
                                  <p:stCondLst>
                                    <p:cond delay="100"/>
                                  </p:stCondLst>
                                  <p:childTnLst>
                                    <p:set>
                                      <p:cBhvr>
                                        <p:cTn id="214" dur="1" fill="hold">
                                          <p:stCondLst>
                                            <p:cond delay="0"/>
                                          </p:stCondLst>
                                        </p:cTn>
                                        <p:tgtEl>
                                          <p:spTgt spid="92"/>
                                        </p:tgtEl>
                                        <p:attrNameLst>
                                          <p:attrName>style.visibility</p:attrName>
                                        </p:attrNameLst>
                                      </p:cBhvr>
                                      <p:to>
                                        <p:strVal val="visible"/>
                                      </p:to>
                                    </p:set>
                                  </p:childTnLst>
                                </p:cTn>
                              </p:par>
                            </p:childTnLst>
                          </p:cTn>
                        </p:par>
                        <p:par>
                          <p:cTn id="215" fill="hold">
                            <p:stCondLst>
                              <p:cond delay="600"/>
                            </p:stCondLst>
                            <p:childTnLst>
                              <p:par>
                                <p:cTn id="216" presetID="1" presetClass="entr" presetSubtype="0" fill="hold" nodeType="afterEffect">
                                  <p:stCondLst>
                                    <p:cond delay="100"/>
                                  </p:stCondLst>
                                  <p:childTnLst>
                                    <p:set>
                                      <p:cBhvr>
                                        <p:cTn id="217" dur="1" fill="hold">
                                          <p:stCondLst>
                                            <p:cond delay="0"/>
                                          </p:stCondLst>
                                        </p:cTn>
                                        <p:tgtEl>
                                          <p:spTgt spid="93"/>
                                        </p:tgtEl>
                                        <p:attrNameLst>
                                          <p:attrName>style.visibility</p:attrName>
                                        </p:attrNameLst>
                                      </p:cBhvr>
                                      <p:to>
                                        <p:strVal val="visible"/>
                                      </p:to>
                                    </p:set>
                                  </p:childTnLst>
                                </p:cTn>
                              </p:par>
                            </p:childTnLst>
                          </p:cTn>
                        </p:par>
                        <p:par>
                          <p:cTn id="218" fill="hold">
                            <p:stCondLst>
                              <p:cond delay="700"/>
                            </p:stCondLst>
                            <p:childTnLst>
                              <p:par>
                                <p:cTn id="219" presetID="1" presetClass="entr" presetSubtype="0" fill="hold" nodeType="afterEffect">
                                  <p:stCondLst>
                                    <p:cond delay="100"/>
                                  </p:stCondLst>
                                  <p:childTnLst>
                                    <p:set>
                                      <p:cBhvr>
                                        <p:cTn id="220" dur="1" fill="hold">
                                          <p:stCondLst>
                                            <p:cond delay="0"/>
                                          </p:stCondLst>
                                        </p:cTn>
                                        <p:tgtEl>
                                          <p:spTgt spid="94"/>
                                        </p:tgtEl>
                                        <p:attrNameLst>
                                          <p:attrName>style.visibility</p:attrName>
                                        </p:attrNameLst>
                                      </p:cBhvr>
                                      <p:to>
                                        <p:strVal val="visible"/>
                                      </p:to>
                                    </p:set>
                                  </p:childTnLst>
                                </p:cTn>
                              </p:par>
                            </p:childTnLst>
                          </p:cTn>
                        </p:par>
                        <p:par>
                          <p:cTn id="221" fill="hold">
                            <p:stCondLst>
                              <p:cond delay="800"/>
                            </p:stCondLst>
                            <p:childTnLst>
                              <p:par>
                                <p:cTn id="222" presetID="1" presetClass="entr" presetSubtype="0" fill="hold" nodeType="afterEffect">
                                  <p:stCondLst>
                                    <p:cond delay="100"/>
                                  </p:stCondLst>
                                  <p:childTnLst>
                                    <p:set>
                                      <p:cBhvr>
                                        <p:cTn id="223"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evaluation strategy</a:t>
            </a:r>
            <a:endParaRPr lang="en-US" dirty="0"/>
          </a:p>
        </p:txBody>
      </p:sp>
      <p:sp>
        <p:nvSpPr>
          <p:cNvPr id="3" name="TextBox 2"/>
          <p:cNvSpPr txBox="1"/>
          <p:nvPr/>
        </p:nvSpPr>
        <p:spPr>
          <a:xfrm>
            <a:off x="145788" y="898849"/>
            <a:ext cx="8998212" cy="5693866"/>
          </a:xfrm>
          <a:prstGeom prst="rect">
            <a:avLst/>
          </a:prstGeom>
          <a:noFill/>
        </p:spPr>
        <p:txBody>
          <a:bodyPr wrap="square" rtlCol="0">
            <a:spAutoFit/>
          </a:bodyPr>
          <a:lstStyle/>
          <a:p>
            <a:endParaRPr lang="en-US" sz="2800" dirty="0" smtClean="0"/>
          </a:p>
          <a:p>
            <a:r>
              <a:rPr lang="en-US" sz="2800" dirty="0">
                <a:solidFill>
                  <a:schemeClr val="tx1">
                    <a:lumMod val="50000"/>
                    <a:lumOff val="50000"/>
                  </a:schemeClr>
                </a:solidFill>
              </a:rPr>
              <a:t>Adjust individual individual emission sectors </a:t>
            </a:r>
            <a:r>
              <a:rPr lang="en-US" sz="2800" dirty="0" smtClean="0">
                <a:solidFill>
                  <a:schemeClr val="tx1">
                    <a:lumMod val="50000"/>
                    <a:lumOff val="50000"/>
                  </a:schemeClr>
                </a:solidFill>
              </a:rPr>
              <a:t>to </a:t>
            </a:r>
            <a:r>
              <a:rPr lang="en-US" sz="2800" dirty="0">
                <a:solidFill>
                  <a:schemeClr val="tx1">
                    <a:lumMod val="50000"/>
                    <a:lumOff val="50000"/>
                  </a:schemeClr>
                </a:solidFill>
              </a:rPr>
              <a:t>improve </a:t>
            </a:r>
            <a:r>
              <a:rPr lang="en-US" sz="2800" dirty="0" smtClean="0">
                <a:solidFill>
                  <a:schemeClr val="tx1">
                    <a:lumMod val="50000"/>
                    <a:lumOff val="50000"/>
                  </a:schemeClr>
                </a:solidFill>
              </a:rPr>
              <a:t>inventories and perform iterative model runs</a:t>
            </a:r>
          </a:p>
          <a:p>
            <a:endParaRPr lang="en-US" sz="2800" dirty="0" smtClean="0"/>
          </a:p>
          <a:p>
            <a:r>
              <a:rPr lang="en-US" sz="2800" dirty="0">
                <a:solidFill>
                  <a:schemeClr val="tx1">
                    <a:lumMod val="50000"/>
                    <a:lumOff val="50000"/>
                  </a:schemeClr>
                </a:solidFill>
              </a:rPr>
              <a:t>Surface In-situ to refine inventories </a:t>
            </a:r>
            <a:r>
              <a:rPr lang="en-US" sz="2800" dirty="0" smtClean="0">
                <a:solidFill>
                  <a:schemeClr val="tx1">
                    <a:lumMod val="50000"/>
                    <a:lumOff val="50000"/>
                  </a:schemeClr>
                </a:solidFill>
              </a:rPr>
              <a:t/>
            </a:r>
            <a:br>
              <a:rPr lang="en-US" sz="2800" dirty="0" smtClean="0">
                <a:solidFill>
                  <a:schemeClr val="tx1">
                    <a:lumMod val="50000"/>
                    <a:lumOff val="50000"/>
                  </a:schemeClr>
                </a:solidFill>
              </a:rPr>
            </a:br>
            <a:r>
              <a:rPr lang="en-US" sz="2800" dirty="0" smtClean="0">
                <a:solidFill>
                  <a:schemeClr val="tx1">
                    <a:lumMod val="50000"/>
                    <a:lumOff val="50000"/>
                  </a:schemeClr>
                </a:solidFill>
              </a:rPr>
              <a:t>(</a:t>
            </a:r>
            <a:r>
              <a:rPr lang="en-US" sz="2800" dirty="0">
                <a:solidFill>
                  <a:schemeClr val="tx1">
                    <a:lumMod val="50000"/>
                    <a:lumOff val="50000"/>
                  </a:schemeClr>
                </a:solidFill>
              </a:rPr>
              <a:t>point sources, emission ratios, </a:t>
            </a:r>
            <a:r>
              <a:rPr lang="en-US" sz="2800" dirty="0" smtClean="0">
                <a:solidFill>
                  <a:schemeClr val="tx1">
                    <a:lumMod val="50000"/>
                    <a:lumOff val="50000"/>
                  </a:schemeClr>
                </a:solidFill>
              </a:rPr>
              <a:t>....). TBD</a:t>
            </a:r>
            <a:endParaRPr lang="en-US" sz="2800" dirty="0">
              <a:solidFill>
                <a:schemeClr val="tx1">
                  <a:lumMod val="50000"/>
                  <a:lumOff val="50000"/>
                </a:schemeClr>
              </a:solidFill>
            </a:endParaRPr>
          </a:p>
          <a:p>
            <a:endParaRPr lang="en-US" sz="2800" dirty="0"/>
          </a:p>
          <a:p>
            <a:r>
              <a:rPr lang="en-US" sz="2800" dirty="0" smtClean="0"/>
              <a:t>Support CTM study through box </a:t>
            </a:r>
            <a:r>
              <a:rPr lang="en-US" sz="2800" dirty="0"/>
              <a:t>m</a:t>
            </a:r>
            <a:r>
              <a:rPr lang="en-US" sz="2800" dirty="0" smtClean="0"/>
              <a:t>odeling to identify relevant VOCs and characterize chemical regimes </a:t>
            </a:r>
            <a:br>
              <a:rPr lang="en-US" sz="2800" dirty="0" smtClean="0"/>
            </a:br>
            <a:r>
              <a:rPr lang="en-US" sz="2800" dirty="0" smtClean="0"/>
              <a:t>(and the model’s ability to represent the chemistry)</a:t>
            </a:r>
          </a:p>
          <a:p>
            <a:endParaRPr lang="en-US" sz="2800" dirty="0"/>
          </a:p>
          <a:p>
            <a:r>
              <a:rPr lang="en-US" sz="2800" dirty="0" smtClean="0"/>
              <a:t>Do some old school looking-at-data</a:t>
            </a:r>
          </a:p>
          <a:p>
            <a:r>
              <a:rPr lang="en-US" sz="2800" dirty="0" smtClean="0"/>
              <a:t>(turns out I should have stuck with that)</a:t>
            </a:r>
          </a:p>
        </p:txBody>
      </p:sp>
    </p:spTree>
    <p:extLst>
      <p:ext uri="{BB962C8B-B14F-4D97-AF65-F5344CB8AC3E}">
        <p14:creationId xmlns:p14="http://schemas.microsoft.com/office/powerpoint/2010/main" val="6461972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lorado Mean July 2005-13 Level 3 Tropospheric OMI NO2 &amp; NARR Mixin"/>
          <p:cNvPicPr>
            <a:picLocks noChangeAspect="1" noChangeArrowheads="1"/>
          </p:cNvPicPr>
          <p:nvPr/>
        </p:nvPicPr>
        <p:blipFill rotWithShape="1">
          <a:blip r:embed="rId2" cstate="print">
            <a:alphaModFix amt="20000"/>
            <a:extLst>
              <a:ext uri="{28A0092B-C50C-407E-A947-70E740481C1C}">
                <a14:useLocalDpi xmlns:a14="http://schemas.microsoft.com/office/drawing/2010/main"/>
              </a:ext>
            </a:extLst>
          </a:blip>
          <a:srcRect/>
          <a:stretch/>
        </p:blipFill>
        <p:spPr bwMode="auto">
          <a:xfrm>
            <a:off x="21828" y="77810"/>
            <a:ext cx="9144000" cy="54666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427858"/>
            <a:ext cx="8229600" cy="5184131"/>
          </a:xfrm>
        </p:spPr>
        <p:txBody>
          <a:bodyPr>
            <a:normAutofit/>
          </a:bodyPr>
          <a:lstStyle/>
          <a:p>
            <a:r>
              <a:rPr lang="en-US" dirty="0" smtClean="0"/>
              <a:t>Use alkyl nitrates to estimate alkane contribution to ozone production</a:t>
            </a:r>
          </a:p>
          <a:p>
            <a:endParaRPr lang="en-US" dirty="0"/>
          </a:p>
          <a:p>
            <a:pPr marL="0" indent="0">
              <a:buNone/>
            </a:pPr>
            <a:r>
              <a:rPr lang="en-US" dirty="0" smtClean="0"/>
              <a:t>					 1-	α		RO + NO</a:t>
            </a:r>
            <a:r>
              <a:rPr lang="en-US" baseline="-25000" dirty="0" smtClean="0"/>
              <a:t>2  </a:t>
            </a:r>
            <a:r>
              <a:rPr lang="en-US" dirty="0" smtClean="0">
                <a:sym typeface="Wingdings"/>
              </a:rPr>
              <a:t></a:t>
            </a:r>
            <a:r>
              <a:rPr lang="en-US" baseline="-25000" dirty="0" smtClean="0">
                <a:sym typeface="Wingdings"/>
              </a:rPr>
              <a:t>   </a:t>
            </a:r>
            <a:r>
              <a:rPr lang="en-US" dirty="0" smtClean="0">
                <a:sym typeface="Wingdings"/>
              </a:rPr>
              <a:t>O</a:t>
            </a:r>
            <a:r>
              <a:rPr lang="en-US" baseline="-25000" dirty="0" smtClean="0">
                <a:sym typeface="Wingdings"/>
              </a:rPr>
              <a:t>3</a:t>
            </a:r>
            <a:endParaRPr lang="en-US" baseline="-25000" dirty="0" smtClean="0"/>
          </a:p>
          <a:p>
            <a:pPr marL="0" indent="0">
              <a:buNone/>
            </a:pPr>
            <a:r>
              <a:rPr lang="en-US" dirty="0"/>
              <a:t> </a:t>
            </a:r>
            <a:r>
              <a:rPr lang="en-US" dirty="0" smtClean="0"/>
              <a:t>  RO</a:t>
            </a:r>
            <a:r>
              <a:rPr lang="en-US" baseline="-25000" dirty="0" smtClean="0"/>
              <a:t>2</a:t>
            </a:r>
            <a:r>
              <a:rPr lang="en-US" dirty="0" smtClean="0"/>
              <a:t>  +  NO</a:t>
            </a:r>
          </a:p>
          <a:p>
            <a:pPr marL="0" indent="0">
              <a:buNone/>
            </a:pPr>
            <a:r>
              <a:rPr lang="en-US" dirty="0"/>
              <a:t>	</a:t>
            </a:r>
            <a:r>
              <a:rPr lang="en-US" dirty="0" smtClean="0"/>
              <a:t>					</a:t>
            </a:r>
            <a:r>
              <a:rPr lang="en-US" dirty="0"/>
              <a:t>α</a:t>
            </a:r>
            <a:r>
              <a:rPr lang="en-US" dirty="0" smtClean="0"/>
              <a:t>		RONO</a:t>
            </a:r>
            <a:r>
              <a:rPr lang="en-US" baseline="-25000" dirty="0" smtClean="0"/>
              <a:t>2</a:t>
            </a:r>
          </a:p>
          <a:p>
            <a:pPr marL="0" indent="0">
              <a:buNone/>
            </a:pPr>
            <a:r>
              <a:rPr lang="en-US" dirty="0" smtClean="0"/>
              <a:t>    </a:t>
            </a:r>
          </a:p>
          <a:p>
            <a:pPr marL="0" indent="0">
              <a:buNone/>
            </a:pPr>
            <a:r>
              <a:rPr lang="en-US" dirty="0"/>
              <a:t>	</a:t>
            </a:r>
            <a:r>
              <a:rPr lang="en-US" dirty="0" smtClean="0"/>
              <a:t>	α ranges from &lt;0.01 – 0.2+ish</a:t>
            </a:r>
            <a:endParaRPr lang="en-US" baseline="-25000" dirty="0"/>
          </a:p>
        </p:txBody>
      </p:sp>
      <p:cxnSp>
        <p:nvCxnSpPr>
          <p:cNvPr id="5" name="Straight Arrow Connector 4"/>
          <p:cNvCxnSpPr/>
          <p:nvPr/>
        </p:nvCxnSpPr>
        <p:spPr>
          <a:xfrm flipV="1">
            <a:off x="2743442" y="3436877"/>
            <a:ext cx="1279627" cy="455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2743442" y="4085852"/>
            <a:ext cx="1279627" cy="4874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679" y="117496"/>
            <a:ext cx="9138321" cy="461665"/>
          </a:xfrm>
          <a:prstGeom prst="rect">
            <a:avLst/>
          </a:prstGeom>
        </p:spPr>
        <p:txBody>
          <a:bodyPr wrap="square">
            <a:spAutoFit/>
          </a:bodyPr>
          <a:lstStyle/>
          <a:p>
            <a:pPr algn="ctr"/>
            <a:r>
              <a:rPr lang="en-US" sz="2400" dirty="0" smtClean="0">
                <a:latin typeface="+mj-lt"/>
                <a:cs typeface="Helvetica"/>
              </a:rPr>
              <a:t>Ozone Production from Alkanes</a:t>
            </a:r>
            <a:endParaRPr lang="en-US" sz="2400" dirty="0">
              <a:latin typeface="+mj-lt"/>
            </a:endParaRPr>
          </a:p>
        </p:txBody>
      </p:sp>
    </p:spTree>
    <p:extLst>
      <p:ext uri="{BB962C8B-B14F-4D97-AF65-F5344CB8AC3E}">
        <p14:creationId xmlns:p14="http://schemas.microsoft.com/office/powerpoint/2010/main" val="1846284695"/>
      </p:ext>
    </p:extLst>
  </p:cSld>
  <p:clrMapOvr>
    <a:masterClrMapping/>
  </p:clrMapOvr>
  <mc:AlternateContent xmlns:mc="http://schemas.openxmlformats.org/markup-compatibility/2006" xmlns:p14="http://schemas.microsoft.com/office/powerpoint/2010/main">
    <mc:Choice Requires="p14">
      <p:transition spd="slow" p14:dur="1010">
        <p:wipe/>
      </p:transition>
    </mc:Choice>
    <mc:Fallback xmlns="">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505843"/>
            <a:ext cx="3977641" cy="2472535"/>
          </a:xfrm>
          <a:prstGeom prst="rect">
            <a:avLst/>
          </a:prstGeom>
        </p:spPr>
      </p:pic>
      <p:pic>
        <p:nvPicPr>
          <p:cNvPr id="6" name="Picture 5"/>
          <p:cNvPicPr>
            <a:picLocks noChangeAspect="1"/>
          </p:cNvPicPr>
          <p:nvPr/>
        </p:nvPicPr>
        <p:blipFill>
          <a:blip r:embed="rId3"/>
          <a:stretch>
            <a:fillRect/>
          </a:stretch>
        </p:blipFill>
        <p:spPr>
          <a:xfrm>
            <a:off x="0" y="2217751"/>
            <a:ext cx="3977641" cy="2496063"/>
          </a:xfrm>
          <a:prstGeom prst="rect">
            <a:avLst/>
          </a:prstGeom>
        </p:spPr>
      </p:pic>
      <p:pic>
        <p:nvPicPr>
          <p:cNvPr id="5" name="Picture 4"/>
          <p:cNvPicPr>
            <a:picLocks noChangeAspect="1"/>
          </p:cNvPicPr>
          <p:nvPr/>
        </p:nvPicPr>
        <p:blipFill>
          <a:blip r:embed="rId4"/>
          <a:stretch>
            <a:fillRect/>
          </a:stretch>
        </p:blipFill>
        <p:spPr>
          <a:xfrm>
            <a:off x="0" y="-46813"/>
            <a:ext cx="3977641" cy="2512855"/>
          </a:xfrm>
          <a:prstGeom prst="rect">
            <a:avLst/>
          </a:prstGeom>
        </p:spPr>
      </p:pic>
      <p:sp>
        <p:nvSpPr>
          <p:cNvPr id="7" name="TextBox 6"/>
          <p:cNvSpPr txBox="1"/>
          <p:nvPr/>
        </p:nvSpPr>
        <p:spPr>
          <a:xfrm>
            <a:off x="2278226" y="1741506"/>
            <a:ext cx="1742108" cy="369332"/>
          </a:xfrm>
          <a:prstGeom prst="rect">
            <a:avLst/>
          </a:prstGeom>
          <a:noFill/>
        </p:spPr>
        <p:txBody>
          <a:bodyPr wrap="none" rtlCol="0">
            <a:spAutoFit/>
          </a:bodyPr>
          <a:lstStyle/>
          <a:p>
            <a:r>
              <a:rPr lang="en-US" dirty="0" err="1" smtClean="0"/>
              <a:t>Ethylnitrate</a:t>
            </a:r>
            <a:r>
              <a:rPr lang="en-US" dirty="0" smtClean="0"/>
              <a:t> (EN)</a:t>
            </a:r>
            <a:endParaRPr lang="en-US" dirty="0"/>
          </a:p>
        </p:txBody>
      </p:sp>
      <p:sp>
        <p:nvSpPr>
          <p:cNvPr id="8" name="TextBox 7"/>
          <p:cNvSpPr txBox="1"/>
          <p:nvPr/>
        </p:nvSpPr>
        <p:spPr>
          <a:xfrm>
            <a:off x="1725959" y="3772915"/>
            <a:ext cx="2198025" cy="369332"/>
          </a:xfrm>
          <a:prstGeom prst="rect">
            <a:avLst/>
          </a:prstGeom>
          <a:noFill/>
        </p:spPr>
        <p:txBody>
          <a:bodyPr wrap="none" rtlCol="0">
            <a:spAutoFit/>
          </a:bodyPr>
          <a:lstStyle/>
          <a:p>
            <a:r>
              <a:rPr lang="en-US" dirty="0" err="1" smtClean="0"/>
              <a:t>isoPropylnitrate</a:t>
            </a:r>
            <a:r>
              <a:rPr lang="en-US" dirty="0" smtClean="0"/>
              <a:t> (</a:t>
            </a:r>
            <a:r>
              <a:rPr lang="en-US" dirty="0" err="1" smtClean="0"/>
              <a:t>iPN</a:t>
            </a:r>
            <a:r>
              <a:rPr lang="en-US" dirty="0" smtClean="0"/>
              <a:t>)</a:t>
            </a:r>
            <a:endParaRPr lang="en-US" dirty="0"/>
          </a:p>
        </p:txBody>
      </p:sp>
      <p:sp>
        <p:nvSpPr>
          <p:cNvPr id="9" name="TextBox 8"/>
          <p:cNvSpPr txBox="1"/>
          <p:nvPr/>
        </p:nvSpPr>
        <p:spPr>
          <a:xfrm>
            <a:off x="1685502" y="6103601"/>
            <a:ext cx="2292139" cy="369332"/>
          </a:xfrm>
          <a:prstGeom prst="rect">
            <a:avLst/>
          </a:prstGeom>
          <a:noFill/>
        </p:spPr>
        <p:txBody>
          <a:bodyPr wrap="none" rtlCol="0">
            <a:spAutoFit/>
          </a:bodyPr>
          <a:lstStyle/>
          <a:p>
            <a:r>
              <a:rPr lang="en-US" dirty="0" smtClean="0"/>
              <a:t>N-2-Butylnitrate (2BN)</a:t>
            </a:r>
            <a:endParaRPr lang="en-US" dirty="0"/>
          </a:p>
        </p:txBody>
      </p:sp>
      <p:sp>
        <p:nvSpPr>
          <p:cNvPr id="2" name="TextBox 1"/>
          <p:cNvSpPr txBox="1"/>
          <p:nvPr/>
        </p:nvSpPr>
        <p:spPr>
          <a:xfrm>
            <a:off x="4163426" y="320540"/>
            <a:ext cx="4980574" cy="707886"/>
          </a:xfrm>
          <a:prstGeom prst="rect">
            <a:avLst/>
          </a:prstGeom>
          <a:noFill/>
        </p:spPr>
        <p:txBody>
          <a:bodyPr wrap="square" rtlCol="0">
            <a:spAutoFit/>
          </a:bodyPr>
          <a:lstStyle/>
          <a:p>
            <a:r>
              <a:rPr lang="en-US" sz="2000" dirty="0" smtClean="0"/>
              <a:t>Alkyl nitrate production </a:t>
            </a:r>
            <a:r>
              <a:rPr lang="en-US" sz="2000" dirty="0" smtClean="0">
                <a:sym typeface="Wingdings"/>
              </a:rPr>
              <a:t> Ozone production </a:t>
            </a:r>
            <a:endParaRPr lang="en-US" sz="2000" dirty="0">
              <a:sym typeface="Wingdings"/>
            </a:endParaRPr>
          </a:p>
          <a:p>
            <a:r>
              <a:rPr lang="en-US" sz="2000" dirty="0" smtClean="0">
                <a:sym typeface="Wingdings"/>
              </a:rPr>
              <a:t>(ignoring some common inconveniences)</a:t>
            </a:r>
            <a:endParaRPr lang="en-US" sz="2000" dirty="0"/>
          </a:p>
        </p:txBody>
      </p:sp>
      <p:sp>
        <p:nvSpPr>
          <p:cNvPr id="3" name="TextBox 2"/>
          <p:cNvSpPr txBox="1"/>
          <p:nvPr/>
        </p:nvSpPr>
        <p:spPr>
          <a:xfrm>
            <a:off x="4620980" y="1376648"/>
            <a:ext cx="2274781" cy="923330"/>
          </a:xfrm>
          <a:prstGeom prst="rect">
            <a:avLst/>
          </a:prstGeom>
          <a:noFill/>
        </p:spPr>
        <p:txBody>
          <a:bodyPr wrap="none" rtlCol="0">
            <a:spAutoFit/>
          </a:bodyPr>
          <a:lstStyle/>
          <a:p>
            <a:r>
              <a:rPr lang="en-US" dirty="0" smtClean="0">
                <a:solidFill>
                  <a:srgbClr val="3366FF"/>
                </a:solidFill>
              </a:rPr>
              <a:t>O3 = EN*1.7e3 + 52</a:t>
            </a:r>
            <a:endParaRPr lang="en-US" b="1" dirty="0" smtClean="0">
              <a:solidFill>
                <a:srgbClr val="3366FF"/>
              </a:solidFill>
            </a:endParaRPr>
          </a:p>
          <a:p>
            <a:r>
              <a:rPr lang="en-US" dirty="0" smtClean="0">
                <a:solidFill>
                  <a:srgbClr val="008000"/>
                </a:solidFill>
              </a:rPr>
              <a:t>O3 = </a:t>
            </a:r>
            <a:r>
              <a:rPr lang="en-US" dirty="0" err="1" smtClean="0">
                <a:solidFill>
                  <a:srgbClr val="008000"/>
                </a:solidFill>
              </a:rPr>
              <a:t>iPN</a:t>
            </a:r>
            <a:r>
              <a:rPr lang="en-US" dirty="0" smtClean="0">
                <a:solidFill>
                  <a:srgbClr val="008000"/>
                </a:solidFill>
              </a:rPr>
              <a:t>*0.49e3 + 54 </a:t>
            </a:r>
          </a:p>
          <a:p>
            <a:r>
              <a:rPr lang="en-US" dirty="0" smtClean="0"/>
              <a:t>O3 = 2BN*0.12e3 + 56</a:t>
            </a:r>
            <a:endParaRPr lang="en-US" b="1" dirty="0"/>
          </a:p>
        </p:txBody>
      </p:sp>
      <p:sp>
        <p:nvSpPr>
          <p:cNvPr id="11" name="TextBox 10"/>
          <p:cNvSpPr txBox="1"/>
          <p:nvPr/>
        </p:nvSpPr>
        <p:spPr>
          <a:xfrm>
            <a:off x="4756096" y="2634082"/>
            <a:ext cx="1623311" cy="1200329"/>
          </a:xfrm>
          <a:prstGeom prst="rect">
            <a:avLst/>
          </a:prstGeom>
          <a:noFill/>
        </p:spPr>
        <p:txBody>
          <a:bodyPr wrap="none" rtlCol="0">
            <a:spAutoFit/>
          </a:bodyPr>
          <a:lstStyle/>
          <a:p>
            <a:r>
              <a:rPr lang="en-US" dirty="0" smtClean="0">
                <a:solidFill>
                  <a:srgbClr val="3366FF"/>
                </a:solidFill>
              </a:rPr>
              <a:t>1/</a:t>
            </a:r>
            <a:r>
              <a:rPr lang="el-GR" dirty="0" smtClean="0">
                <a:solidFill>
                  <a:srgbClr val="3366FF"/>
                </a:solidFill>
              </a:rPr>
              <a:t>α</a:t>
            </a:r>
            <a:r>
              <a:rPr lang="en-US" dirty="0" smtClean="0">
                <a:solidFill>
                  <a:srgbClr val="3366FF"/>
                </a:solidFill>
              </a:rPr>
              <a:t> (</a:t>
            </a:r>
            <a:r>
              <a:rPr lang="en-US" dirty="0" err="1" smtClean="0">
                <a:solidFill>
                  <a:srgbClr val="3366FF"/>
                </a:solidFill>
              </a:rPr>
              <a:t>EtN</a:t>
            </a:r>
            <a:r>
              <a:rPr lang="en-US" dirty="0" smtClean="0">
                <a:solidFill>
                  <a:srgbClr val="3366FF"/>
                </a:solidFill>
              </a:rPr>
              <a:t>) ≈ 100</a:t>
            </a:r>
          </a:p>
          <a:p>
            <a:r>
              <a:rPr lang="en-US" dirty="0" smtClean="0">
                <a:solidFill>
                  <a:srgbClr val="008000"/>
                </a:solidFill>
              </a:rPr>
              <a:t>1/</a:t>
            </a:r>
            <a:r>
              <a:rPr lang="el-GR" dirty="0" smtClean="0">
                <a:solidFill>
                  <a:srgbClr val="008000"/>
                </a:solidFill>
              </a:rPr>
              <a:t>α</a:t>
            </a:r>
            <a:r>
              <a:rPr lang="en-US" dirty="0" smtClean="0">
                <a:solidFill>
                  <a:srgbClr val="008000"/>
                </a:solidFill>
              </a:rPr>
              <a:t> (</a:t>
            </a:r>
            <a:r>
              <a:rPr lang="en-US" dirty="0" err="1" smtClean="0">
                <a:solidFill>
                  <a:srgbClr val="008000"/>
                </a:solidFill>
              </a:rPr>
              <a:t>iPrN</a:t>
            </a:r>
            <a:r>
              <a:rPr lang="en-US" dirty="0">
                <a:solidFill>
                  <a:srgbClr val="008000"/>
                </a:solidFill>
              </a:rPr>
              <a:t>) ≈ </a:t>
            </a:r>
            <a:r>
              <a:rPr lang="en-US" dirty="0" smtClean="0">
                <a:solidFill>
                  <a:srgbClr val="008000"/>
                </a:solidFill>
              </a:rPr>
              <a:t>13</a:t>
            </a:r>
            <a:endParaRPr lang="en-US" dirty="0">
              <a:solidFill>
                <a:srgbClr val="008000"/>
              </a:solidFill>
            </a:endParaRPr>
          </a:p>
          <a:p>
            <a:r>
              <a:rPr lang="en-US" dirty="0" smtClean="0"/>
              <a:t>1/</a:t>
            </a:r>
            <a:r>
              <a:rPr lang="el-GR" dirty="0" smtClean="0"/>
              <a:t>α</a:t>
            </a:r>
            <a:r>
              <a:rPr lang="en-US" dirty="0" smtClean="0"/>
              <a:t> (2BuN</a:t>
            </a:r>
            <a:r>
              <a:rPr lang="en-US" dirty="0"/>
              <a:t>) ≈ </a:t>
            </a:r>
            <a:r>
              <a:rPr lang="en-US" dirty="0" smtClean="0"/>
              <a:t>8</a:t>
            </a:r>
            <a:endParaRPr lang="en-US" dirty="0"/>
          </a:p>
          <a:p>
            <a:endParaRPr lang="en-US" dirty="0"/>
          </a:p>
        </p:txBody>
      </p:sp>
      <p:sp>
        <p:nvSpPr>
          <p:cNvPr id="12" name="TextBox 11"/>
          <p:cNvSpPr txBox="1"/>
          <p:nvPr/>
        </p:nvSpPr>
        <p:spPr>
          <a:xfrm>
            <a:off x="4756096" y="2377392"/>
            <a:ext cx="601246" cy="369332"/>
          </a:xfrm>
          <a:prstGeom prst="rect">
            <a:avLst/>
          </a:prstGeom>
          <a:noFill/>
        </p:spPr>
        <p:txBody>
          <a:bodyPr wrap="none" rtlCol="0">
            <a:spAutoFit/>
          </a:bodyPr>
          <a:lstStyle/>
          <a:p>
            <a:r>
              <a:rPr lang="en-US" dirty="0" smtClean="0"/>
              <a:t>with</a:t>
            </a:r>
            <a:endParaRPr lang="en-US" dirty="0"/>
          </a:p>
        </p:txBody>
      </p:sp>
      <p:sp>
        <p:nvSpPr>
          <p:cNvPr id="13" name="TextBox 12"/>
          <p:cNvSpPr txBox="1"/>
          <p:nvPr/>
        </p:nvSpPr>
        <p:spPr>
          <a:xfrm>
            <a:off x="6789575" y="2378193"/>
            <a:ext cx="921571" cy="369332"/>
          </a:xfrm>
          <a:prstGeom prst="rect">
            <a:avLst/>
          </a:prstGeom>
          <a:noFill/>
        </p:spPr>
        <p:txBody>
          <a:bodyPr wrap="none" rtlCol="0">
            <a:spAutoFit/>
          </a:bodyPr>
          <a:lstStyle/>
          <a:p>
            <a:r>
              <a:rPr lang="en-US" dirty="0"/>
              <a:t>f</a:t>
            </a:r>
            <a:r>
              <a:rPr lang="en-US" dirty="0" smtClean="0"/>
              <a:t>ollows:</a:t>
            </a:r>
            <a:endParaRPr lang="en-US" dirty="0"/>
          </a:p>
        </p:txBody>
      </p:sp>
      <p:sp>
        <p:nvSpPr>
          <p:cNvPr id="14" name="TextBox 13"/>
          <p:cNvSpPr txBox="1"/>
          <p:nvPr/>
        </p:nvSpPr>
        <p:spPr>
          <a:xfrm>
            <a:off x="6379407" y="2634082"/>
            <a:ext cx="2046090" cy="923330"/>
          </a:xfrm>
          <a:prstGeom prst="rect">
            <a:avLst/>
          </a:prstGeom>
          <a:noFill/>
        </p:spPr>
        <p:txBody>
          <a:bodyPr wrap="none" rtlCol="0">
            <a:spAutoFit/>
          </a:bodyPr>
          <a:lstStyle/>
          <a:p>
            <a:r>
              <a:rPr lang="en-US" dirty="0" err="1" smtClean="0">
                <a:solidFill>
                  <a:srgbClr val="3366FF"/>
                </a:solidFill>
              </a:rPr>
              <a:t>contr</a:t>
            </a:r>
            <a:r>
              <a:rPr lang="en-US" dirty="0" smtClean="0">
                <a:solidFill>
                  <a:srgbClr val="3366FF"/>
                </a:solidFill>
              </a:rPr>
              <a:t> (</a:t>
            </a:r>
            <a:r>
              <a:rPr lang="en-US" dirty="0" err="1" smtClean="0">
                <a:solidFill>
                  <a:srgbClr val="3366FF"/>
                </a:solidFill>
              </a:rPr>
              <a:t>EtOO</a:t>
            </a:r>
            <a:r>
              <a:rPr lang="en-US" dirty="0" smtClean="0">
                <a:solidFill>
                  <a:srgbClr val="3366FF"/>
                </a:solidFill>
              </a:rPr>
              <a:t>) ≈ 6%</a:t>
            </a:r>
          </a:p>
          <a:p>
            <a:r>
              <a:rPr lang="en-US" dirty="0" err="1" smtClean="0">
                <a:solidFill>
                  <a:srgbClr val="008000"/>
                </a:solidFill>
              </a:rPr>
              <a:t>contr</a:t>
            </a:r>
            <a:r>
              <a:rPr lang="en-US" dirty="0" smtClean="0">
                <a:solidFill>
                  <a:srgbClr val="008000"/>
                </a:solidFill>
              </a:rPr>
              <a:t> (</a:t>
            </a:r>
            <a:r>
              <a:rPr lang="en-US" dirty="0" err="1" smtClean="0">
                <a:solidFill>
                  <a:srgbClr val="008000"/>
                </a:solidFill>
              </a:rPr>
              <a:t>iPrOO</a:t>
            </a:r>
            <a:r>
              <a:rPr lang="en-US" dirty="0" smtClean="0">
                <a:solidFill>
                  <a:srgbClr val="008000"/>
                </a:solidFill>
              </a:rPr>
              <a:t>) </a:t>
            </a:r>
            <a:r>
              <a:rPr lang="en-US" dirty="0">
                <a:solidFill>
                  <a:srgbClr val="008000"/>
                </a:solidFill>
              </a:rPr>
              <a:t>≈ </a:t>
            </a:r>
            <a:r>
              <a:rPr lang="en-US" dirty="0" smtClean="0">
                <a:solidFill>
                  <a:srgbClr val="008000"/>
                </a:solidFill>
              </a:rPr>
              <a:t>3%</a:t>
            </a:r>
            <a:endParaRPr lang="en-US" dirty="0">
              <a:solidFill>
                <a:srgbClr val="008000"/>
              </a:solidFill>
            </a:endParaRPr>
          </a:p>
          <a:p>
            <a:r>
              <a:rPr lang="en-US" dirty="0" err="1"/>
              <a:t>c</a:t>
            </a:r>
            <a:r>
              <a:rPr lang="en-US" dirty="0" err="1" smtClean="0"/>
              <a:t>ontr</a:t>
            </a:r>
            <a:r>
              <a:rPr lang="en-US" dirty="0" smtClean="0"/>
              <a:t> (2BuOO) </a:t>
            </a:r>
            <a:r>
              <a:rPr lang="en-US" dirty="0"/>
              <a:t>≈ </a:t>
            </a:r>
            <a:r>
              <a:rPr lang="en-US" dirty="0" smtClean="0"/>
              <a:t>6%</a:t>
            </a:r>
            <a:endParaRPr lang="en-US" dirty="0"/>
          </a:p>
        </p:txBody>
      </p:sp>
      <p:sp>
        <p:nvSpPr>
          <p:cNvPr id="15" name="TextBox 14"/>
          <p:cNvSpPr txBox="1"/>
          <p:nvPr/>
        </p:nvSpPr>
        <p:spPr>
          <a:xfrm>
            <a:off x="4735806" y="3693862"/>
            <a:ext cx="4107538" cy="2308324"/>
          </a:xfrm>
          <a:prstGeom prst="rect">
            <a:avLst/>
          </a:prstGeom>
          <a:noFill/>
        </p:spPr>
        <p:txBody>
          <a:bodyPr wrap="square" rtlCol="0">
            <a:spAutoFit/>
          </a:bodyPr>
          <a:lstStyle/>
          <a:p>
            <a:r>
              <a:rPr lang="en-US" dirty="0" smtClean="0"/>
              <a:t>Not all ethyl and propyl </a:t>
            </a:r>
            <a:r>
              <a:rPr lang="en-US" dirty="0" err="1" smtClean="0"/>
              <a:t>peroxy</a:t>
            </a:r>
            <a:r>
              <a:rPr lang="en-US" dirty="0" smtClean="0"/>
              <a:t> radicals come directly from their parent alkanes, but from decomposition of larger, mostly branched alkanes. </a:t>
            </a:r>
          </a:p>
          <a:p>
            <a:r>
              <a:rPr lang="en-US" dirty="0" smtClean="0"/>
              <a:t>Either way this shows that (mostly oil and gas related) emissions of light alkanes contribute significantly to ozone production in the </a:t>
            </a:r>
            <a:r>
              <a:rPr lang="en-US" dirty="0"/>
              <a:t>F</a:t>
            </a:r>
            <a:r>
              <a:rPr lang="en-US" dirty="0" smtClean="0"/>
              <a:t>ront Range</a:t>
            </a:r>
            <a:endParaRPr lang="en-US" dirty="0"/>
          </a:p>
        </p:txBody>
      </p:sp>
      <p:sp>
        <p:nvSpPr>
          <p:cNvPr id="16" name="TextBox 15"/>
          <p:cNvSpPr txBox="1"/>
          <p:nvPr/>
        </p:nvSpPr>
        <p:spPr>
          <a:xfrm>
            <a:off x="4527672" y="6044040"/>
            <a:ext cx="4430543" cy="646331"/>
          </a:xfrm>
          <a:prstGeom prst="rect">
            <a:avLst/>
          </a:prstGeom>
          <a:solidFill>
            <a:srgbClr val="FFC000"/>
          </a:solidFill>
        </p:spPr>
        <p:txBody>
          <a:bodyPr wrap="square" rtlCol="0">
            <a:spAutoFit/>
          </a:bodyPr>
          <a:lstStyle/>
          <a:p>
            <a:r>
              <a:rPr lang="en-US" dirty="0" smtClean="0">
                <a:solidFill>
                  <a:srgbClr val="FF0000"/>
                </a:solidFill>
              </a:rPr>
              <a:t>Data from TOGA and WAS merges, filtered for Front Range area and flight altitude &lt; 2km</a:t>
            </a:r>
            <a:endParaRPr lang="en-US" dirty="0">
              <a:solidFill>
                <a:srgbClr val="FF0000"/>
              </a:solidFill>
            </a:endParaRPr>
          </a:p>
        </p:txBody>
      </p:sp>
      <p:sp>
        <p:nvSpPr>
          <p:cNvPr id="10" name="TextBox 9"/>
          <p:cNvSpPr txBox="1"/>
          <p:nvPr/>
        </p:nvSpPr>
        <p:spPr>
          <a:xfrm>
            <a:off x="3227137" y="781418"/>
            <a:ext cx="793197" cy="369332"/>
          </a:xfrm>
          <a:prstGeom prst="rect">
            <a:avLst/>
          </a:prstGeom>
          <a:noFill/>
        </p:spPr>
        <p:txBody>
          <a:bodyPr wrap="square" rtlCol="0">
            <a:spAutoFit/>
          </a:bodyPr>
          <a:lstStyle/>
          <a:p>
            <a:r>
              <a:rPr lang="en-US" dirty="0" smtClean="0"/>
              <a:t>20 </a:t>
            </a:r>
            <a:r>
              <a:rPr lang="en-US" dirty="0" err="1" smtClean="0"/>
              <a:t>ppt</a:t>
            </a:r>
            <a:endParaRPr lang="en-US" dirty="0"/>
          </a:p>
        </p:txBody>
      </p:sp>
      <p:sp>
        <p:nvSpPr>
          <p:cNvPr id="17" name="TextBox 16"/>
          <p:cNvSpPr txBox="1"/>
          <p:nvPr/>
        </p:nvSpPr>
        <p:spPr>
          <a:xfrm>
            <a:off x="3227137" y="2746724"/>
            <a:ext cx="793197" cy="369332"/>
          </a:xfrm>
          <a:prstGeom prst="rect">
            <a:avLst/>
          </a:prstGeom>
          <a:noFill/>
        </p:spPr>
        <p:txBody>
          <a:bodyPr wrap="square" rtlCol="0">
            <a:spAutoFit/>
          </a:bodyPr>
          <a:lstStyle/>
          <a:p>
            <a:r>
              <a:rPr lang="en-US" dirty="0" smtClean="0"/>
              <a:t>7</a:t>
            </a:r>
            <a:r>
              <a:rPr lang="en-US" dirty="0"/>
              <a:t>5</a:t>
            </a:r>
            <a:r>
              <a:rPr lang="en-US" dirty="0" smtClean="0"/>
              <a:t> </a:t>
            </a:r>
            <a:r>
              <a:rPr lang="en-US" dirty="0" err="1" smtClean="0"/>
              <a:t>ppt</a:t>
            </a:r>
            <a:endParaRPr lang="en-US" dirty="0"/>
          </a:p>
        </p:txBody>
      </p:sp>
      <p:sp>
        <p:nvSpPr>
          <p:cNvPr id="18" name="TextBox 17"/>
          <p:cNvSpPr txBox="1"/>
          <p:nvPr/>
        </p:nvSpPr>
        <p:spPr>
          <a:xfrm>
            <a:off x="3028396" y="5264454"/>
            <a:ext cx="934448" cy="369332"/>
          </a:xfrm>
          <a:prstGeom prst="rect">
            <a:avLst/>
          </a:prstGeom>
          <a:noFill/>
        </p:spPr>
        <p:txBody>
          <a:bodyPr wrap="square" rtlCol="0">
            <a:spAutoFit/>
          </a:bodyPr>
          <a:lstStyle/>
          <a:p>
            <a:r>
              <a:rPr lang="en-US" dirty="0" smtClean="0"/>
              <a:t>250 </a:t>
            </a:r>
            <a:r>
              <a:rPr lang="en-US" dirty="0" err="1" smtClean="0"/>
              <a:t>ppt</a:t>
            </a:r>
            <a:endParaRPr lang="en-US" dirty="0"/>
          </a:p>
        </p:txBody>
      </p:sp>
      <p:sp>
        <p:nvSpPr>
          <p:cNvPr id="19" name="TextBox 18"/>
          <p:cNvSpPr txBox="1"/>
          <p:nvPr/>
        </p:nvSpPr>
        <p:spPr>
          <a:xfrm>
            <a:off x="7177201" y="1376648"/>
            <a:ext cx="1492716" cy="923330"/>
          </a:xfrm>
          <a:prstGeom prst="rect">
            <a:avLst/>
          </a:prstGeom>
          <a:noFill/>
        </p:spPr>
        <p:txBody>
          <a:bodyPr wrap="none" rtlCol="0">
            <a:spAutoFit/>
          </a:bodyPr>
          <a:lstStyle/>
          <a:p>
            <a:r>
              <a:rPr lang="en-US" b="1" dirty="0">
                <a:solidFill>
                  <a:srgbClr val="3366FF"/>
                </a:solidFill>
              </a:rPr>
              <a:t>model </a:t>
            </a:r>
            <a:r>
              <a:rPr lang="en-US" b="1" dirty="0" smtClean="0">
                <a:solidFill>
                  <a:srgbClr val="3366FF"/>
                </a:solidFill>
              </a:rPr>
              <a:t>1.4e3</a:t>
            </a:r>
          </a:p>
          <a:p>
            <a:r>
              <a:rPr lang="en-US" b="1" dirty="0">
                <a:solidFill>
                  <a:srgbClr val="008000"/>
                </a:solidFill>
              </a:rPr>
              <a:t>model 0.47e3</a:t>
            </a:r>
          </a:p>
          <a:p>
            <a:r>
              <a:rPr lang="en-US" b="1" dirty="0"/>
              <a:t>model 0.17e3</a:t>
            </a:r>
            <a:endParaRPr lang="en-US" dirty="0"/>
          </a:p>
        </p:txBody>
      </p:sp>
      <p:sp>
        <p:nvSpPr>
          <p:cNvPr id="20" name="TextBox 19"/>
          <p:cNvSpPr txBox="1"/>
          <p:nvPr/>
        </p:nvSpPr>
        <p:spPr>
          <a:xfrm>
            <a:off x="8310531" y="2747525"/>
            <a:ext cx="721021" cy="461665"/>
          </a:xfrm>
          <a:prstGeom prst="rect">
            <a:avLst/>
          </a:prstGeom>
          <a:solidFill>
            <a:srgbClr val="FFFF00"/>
          </a:solidFill>
        </p:spPr>
        <p:txBody>
          <a:bodyPr wrap="none" rtlCol="0">
            <a:spAutoFit/>
          </a:bodyPr>
          <a:lstStyle/>
          <a:p>
            <a:r>
              <a:rPr lang="en-US" sz="2400" b="1" dirty="0" smtClean="0"/>
              <a:t>15%</a:t>
            </a:r>
            <a:endParaRPr lang="en-US" sz="2400" b="1" dirty="0"/>
          </a:p>
        </p:txBody>
      </p:sp>
    </p:spTree>
    <p:extLst>
      <p:ext uri="{BB962C8B-B14F-4D97-AF65-F5344CB8AC3E}">
        <p14:creationId xmlns:p14="http://schemas.microsoft.com/office/powerpoint/2010/main" val="1515653362"/>
      </p:ext>
    </p:extLst>
  </p:cSld>
  <p:clrMapOvr>
    <a:masterClrMapping/>
  </p:clrMapOvr>
  <mc:AlternateContent xmlns:mc="http://schemas.openxmlformats.org/markup-compatibility/2006" xmlns:p14="http://schemas.microsoft.com/office/powerpoint/2010/main">
    <mc:Choice Requires="p14">
      <p:transition spd="slow" p14:dur="101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8314" y="4588092"/>
            <a:ext cx="1840911" cy="1828800"/>
          </a:xfrm>
          <a:prstGeom prst="rect">
            <a:avLst/>
          </a:prstGeom>
        </p:spPr>
      </p:pic>
      <p:pic>
        <p:nvPicPr>
          <p:cNvPr id="31" name="Pictur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594" y="602502"/>
            <a:ext cx="1309170" cy="2322919"/>
          </a:xfrm>
          <a:prstGeom prst="rect">
            <a:avLst/>
          </a:prstGeom>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7200" y="2983235"/>
            <a:ext cx="5332722" cy="349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Connector 25"/>
          <p:cNvCxnSpPr>
            <a:stCxn id="25" idx="7"/>
          </p:cNvCxnSpPr>
          <p:nvPr/>
        </p:nvCxnSpPr>
        <p:spPr>
          <a:xfrm flipV="1">
            <a:off x="3634329" y="2929726"/>
            <a:ext cx="2343606" cy="1849803"/>
          </a:xfrm>
          <a:prstGeom prst="line">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6" idx="6"/>
          </p:cNvCxnSpPr>
          <p:nvPr/>
        </p:nvCxnSpPr>
        <p:spPr>
          <a:xfrm>
            <a:off x="3818590" y="5064837"/>
            <a:ext cx="3379724" cy="212655"/>
          </a:xfrm>
          <a:prstGeom prst="line">
            <a:avLst/>
          </a:prstGeom>
          <a:ln w="28575">
            <a:solidFill>
              <a:srgbClr val="33ACFF"/>
            </a:solidFill>
            <a:tailEnd type="arrow" w="lg" len="lg"/>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309000" y="4823799"/>
            <a:ext cx="509590" cy="482075"/>
          </a:xfrm>
          <a:prstGeom prst="ellipse">
            <a:avLst/>
          </a:prstGeom>
          <a:noFill/>
          <a:ln w="57150">
            <a:solidFill>
              <a:srgbClr val="33A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7331780" y="5339672"/>
            <a:ext cx="2330703" cy="461665"/>
          </a:xfrm>
          <a:prstGeom prst="rect">
            <a:avLst/>
          </a:prstGeom>
          <a:noFill/>
        </p:spPr>
        <p:txBody>
          <a:bodyPr wrap="none" rtlCol="0">
            <a:spAutoFit/>
          </a:bodyPr>
          <a:lstStyle/>
          <a:p>
            <a:r>
              <a:rPr lang="en-US" smtClean="0"/>
              <a:t>Denver Urban</a:t>
            </a:r>
            <a:endParaRPr lang="en-US" dirty="0"/>
          </a:p>
        </p:txBody>
      </p:sp>
      <p:sp>
        <p:nvSpPr>
          <p:cNvPr id="69" name="TextBox 68"/>
          <p:cNvSpPr txBox="1"/>
          <p:nvPr/>
        </p:nvSpPr>
        <p:spPr>
          <a:xfrm>
            <a:off x="8186789" y="5735059"/>
            <a:ext cx="620683" cy="307777"/>
          </a:xfrm>
          <a:prstGeom prst="rect">
            <a:avLst/>
          </a:prstGeom>
          <a:noFill/>
        </p:spPr>
        <p:txBody>
          <a:bodyPr wrap="none" rtlCol="0">
            <a:spAutoFit/>
          </a:bodyPr>
          <a:lstStyle/>
          <a:p>
            <a:r>
              <a:rPr lang="en-US" sz="1400" dirty="0" smtClean="0"/>
              <a:t>5.4 s</a:t>
            </a:r>
            <a:r>
              <a:rPr lang="en-US" sz="1400" baseline="30000" dirty="0" smtClean="0"/>
              <a:t>-1</a:t>
            </a:r>
            <a:endParaRPr lang="en-US" sz="1400" baseline="30000" dirty="0"/>
          </a:p>
        </p:txBody>
      </p:sp>
      <p:sp>
        <p:nvSpPr>
          <p:cNvPr id="29" name="Oval 28"/>
          <p:cNvSpPr/>
          <p:nvPr/>
        </p:nvSpPr>
        <p:spPr>
          <a:xfrm>
            <a:off x="3309000" y="4025384"/>
            <a:ext cx="769895" cy="762000"/>
          </a:xfrm>
          <a:prstGeom prst="ellipse">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FF33"/>
              </a:solidFill>
            </a:endParaRPr>
          </a:p>
        </p:txBody>
      </p:sp>
      <p:cxnSp>
        <p:nvCxnSpPr>
          <p:cNvPr id="30" name="Straight Connector 29"/>
          <p:cNvCxnSpPr>
            <a:stCxn id="29" idx="0"/>
            <a:endCxn id="49" idx="2"/>
          </p:cNvCxnSpPr>
          <p:nvPr/>
        </p:nvCxnSpPr>
        <p:spPr>
          <a:xfrm flipV="1">
            <a:off x="3693948" y="2620918"/>
            <a:ext cx="141409" cy="1404466"/>
          </a:xfrm>
          <a:prstGeom prst="line">
            <a:avLst/>
          </a:prstGeom>
          <a:ln w="28575">
            <a:solidFill>
              <a:srgbClr val="66FF33"/>
            </a:solidFill>
            <a:tailEnd type="arrow" w="lg" len="lg"/>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0" y="6504503"/>
            <a:ext cx="9143999" cy="349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p:cNvCxnSpPr/>
          <p:nvPr/>
        </p:nvCxnSpPr>
        <p:spPr>
          <a:xfrm>
            <a:off x="0" y="6551658"/>
            <a:ext cx="9144000" cy="154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9865" y="6550223"/>
            <a:ext cx="4022448" cy="307777"/>
          </a:xfrm>
          <a:prstGeom prst="rect">
            <a:avLst/>
          </a:prstGeom>
          <a:noFill/>
        </p:spPr>
        <p:txBody>
          <a:bodyPr wrap="none" rtlCol="0">
            <a:spAutoFit/>
          </a:bodyPr>
          <a:lstStyle/>
          <a:p>
            <a:r>
              <a:rPr lang="en-US" sz="1400" dirty="0" smtClean="0">
                <a:solidFill>
                  <a:schemeClr val="accent5">
                    <a:lumMod val="50000"/>
                  </a:schemeClr>
                </a:solidFill>
                <a:latin typeface="Centaur" pitchFamily="18" charset="0"/>
                <a:ea typeface="DotumChe" pitchFamily="49" charset="-127"/>
              </a:rPr>
              <a:t>NCAR/ACOM TOGA </a:t>
            </a:r>
            <a:r>
              <a:rPr lang="en-US" sz="1400" dirty="0">
                <a:solidFill>
                  <a:schemeClr val="accent5">
                    <a:lumMod val="50000"/>
                  </a:schemeClr>
                </a:solidFill>
                <a:latin typeface="Centaur" pitchFamily="18" charset="0"/>
                <a:ea typeface="DotumChe" pitchFamily="49" charset="-127"/>
              </a:rPr>
              <a:t>group; Rebecca </a:t>
            </a:r>
            <a:r>
              <a:rPr lang="en-US" sz="1400" dirty="0" err="1" smtClean="0">
                <a:solidFill>
                  <a:schemeClr val="accent5">
                    <a:lumMod val="50000"/>
                  </a:schemeClr>
                </a:solidFill>
                <a:latin typeface="Centaur" pitchFamily="18" charset="0"/>
                <a:ea typeface="DotumChe" pitchFamily="49" charset="-127"/>
              </a:rPr>
              <a:t>Hornbrook</a:t>
            </a:r>
            <a:endParaRPr lang="en-US" sz="1400" dirty="0">
              <a:solidFill>
                <a:schemeClr val="accent5">
                  <a:lumMod val="50000"/>
                </a:schemeClr>
              </a:solidFill>
              <a:latin typeface="Centaur" pitchFamily="18" charset="0"/>
              <a:ea typeface="DotumChe" pitchFamily="49" charset="-127"/>
            </a:endParaRPr>
          </a:p>
        </p:txBody>
      </p:sp>
      <p:sp>
        <p:nvSpPr>
          <p:cNvPr id="75" name="TextBox 74"/>
          <p:cNvSpPr txBox="1"/>
          <p:nvPr/>
        </p:nvSpPr>
        <p:spPr>
          <a:xfrm>
            <a:off x="7010401" y="6553200"/>
            <a:ext cx="2133600" cy="307777"/>
          </a:xfrm>
          <a:prstGeom prst="rect">
            <a:avLst/>
          </a:prstGeom>
          <a:noFill/>
        </p:spPr>
        <p:txBody>
          <a:bodyPr wrap="square" rtlCol="0">
            <a:spAutoFit/>
          </a:bodyPr>
          <a:lstStyle/>
          <a:p>
            <a:r>
              <a:rPr lang="en-US" sz="1400" dirty="0" smtClean="0">
                <a:solidFill>
                  <a:schemeClr val="accent5">
                    <a:lumMod val="50000"/>
                  </a:schemeClr>
                </a:solidFill>
                <a:latin typeface="Centaur" pitchFamily="18" charset="0"/>
                <a:ea typeface="DotumChe" pitchFamily="49" charset="-127"/>
              </a:rPr>
              <a:t>Rebecca </a:t>
            </a:r>
            <a:r>
              <a:rPr lang="en-US" sz="1400" dirty="0" err="1" smtClean="0">
                <a:solidFill>
                  <a:schemeClr val="accent5">
                    <a:lumMod val="50000"/>
                  </a:schemeClr>
                </a:solidFill>
                <a:latin typeface="Centaur" pitchFamily="18" charset="0"/>
                <a:ea typeface="DotumChe" pitchFamily="49" charset="-127"/>
              </a:rPr>
              <a:t>Hornbrook</a:t>
            </a:r>
            <a:endParaRPr lang="en-US" sz="1400" dirty="0">
              <a:solidFill>
                <a:schemeClr val="accent5">
                  <a:lumMod val="50000"/>
                </a:schemeClr>
              </a:solidFill>
              <a:latin typeface="Centaur" pitchFamily="18" charset="0"/>
              <a:ea typeface="DotumChe" pitchFamily="49" charset="-127"/>
            </a:endParaRPr>
          </a:p>
        </p:txBody>
      </p:sp>
      <p:sp>
        <p:nvSpPr>
          <p:cNvPr id="3" name="Rectangle 2"/>
          <p:cNvSpPr/>
          <p:nvPr/>
        </p:nvSpPr>
        <p:spPr>
          <a:xfrm>
            <a:off x="4227995" y="3198168"/>
            <a:ext cx="688009" cy="461665"/>
          </a:xfrm>
          <a:prstGeom prst="rect">
            <a:avLst/>
          </a:prstGeom>
        </p:spPr>
        <p:txBody>
          <a:bodyPr wrap="none">
            <a:spAutoFit/>
          </a:bodyPr>
          <a:lstStyle/>
          <a:p>
            <a:r>
              <a:rPr lang="en-US" dirty="0"/>
              <a:t>0.1</a:t>
            </a:r>
          </a:p>
        </p:txBody>
      </p:sp>
      <p:pic>
        <p:nvPicPr>
          <p:cNvPr id="44" name="Picture 4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6408" y="1110305"/>
            <a:ext cx="3207434" cy="3200400"/>
          </a:xfrm>
          <a:prstGeom prst="rect">
            <a:avLst/>
          </a:prstGeom>
        </p:spPr>
      </p:pic>
      <p:sp>
        <p:nvSpPr>
          <p:cNvPr id="45" name="TextBox 44"/>
          <p:cNvSpPr txBox="1"/>
          <p:nvPr/>
        </p:nvSpPr>
        <p:spPr>
          <a:xfrm>
            <a:off x="6830259" y="3179396"/>
            <a:ext cx="1614353" cy="369332"/>
          </a:xfrm>
          <a:prstGeom prst="rect">
            <a:avLst/>
          </a:prstGeom>
          <a:noFill/>
        </p:spPr>
        <p:txBody>
          <a:bodyPr wrap="none" rtlCol="0">
            <a:spAutoFit/>
          </a:bodyPr>
          <a:lstStyle/>
          <a:p>
            <a:r>
              <a:rPr lang="en-US" dirty="0" smtClean="0"/>
              <a:t>Commerce City</a:t>
            </a:r>
          </a:p>
        </p:txBody>
      </p:sp>
      <p:sp>
        <p:nvSpPr>
          <p:cNvPr id="46" name="TextBox 45"/>
          <p:cNvSpPr txBox="1"/>
          <p:nvPr/>
        </p:nvSpPr>
        <p:spPr>
          <a:xfrm>
            <a:off x="7281409" y="3640790"/>
            <a:ext cx="712054" cy="307777"/>
          </a:xfrm>
          <a:prstGeom prst="rect">
            <a:avLst/>
          </a:prstGeom>
          <a:noFill/>
        </p:spPr>
        <p:txBody>
          <a:bodyPr wrap="none" rtlCol="0">
            <a:spAutoFit/>
          </a:bodyPr>
          <a:lstStyle/>
          <a:p>
            <a:r>
              <a:rPr lang="en-US" sz="1400" dirty="0" smtClean="0"/>
              <a:t>16.5 s</a:t>
            </a:r>
            <a:r>
              <a:rPr lang="en-US" sz="1400" baseline="30000" dirty="0" smtClean="0"/>
              <a:t>-1</a:t>
            </a:r>
            <a:endParaRPr lang="en-US" sz="1400" baseline="30000" dirty="0"/>
          </a:p>
        </p:txBody>
      </p:sp>
      <p:pic>
        <p:nvPicPr>
          <p:cNvPr id="49" name="Pictur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09078" y="581806"/>
            <a:ext cx="2052557" cy="2039112"/>
          </a:xfrm>
          <a:prstGeom prst="rect">
            <a:avLst/>
          </a:prstGeom>
        </p:spPr>
      </p:pic>
      <p:sp>
        <p:nvSpPr>
          <p:cNvPr id="50" name="TextBox 49"/>
          <p:cNvSpPr txBox="1"/>
          <p:nvPr/>
        </p:nvSpPr>
        <p:spPr>
          <a:xfrm>
            <a:off x="3410113" y="1793607"/>
            <a:ext cx="2140394" cy="461665"/>
          </a:xfrm>
          <a:prstGeom prst="rect">
            <a:avLst/>
          </a:prstGeom>
          <a:noFill/>
        </p:spPr>
        <p:txBody>
          <a:bodyPr wrap="none" rtlCol="0">
            <a:spAutoFit/>
          </a:bodyPr>
          <a:lstStyle/>
          <a:p>
            <a:r>
              <a:rPr lang="en-US" smtClean="0"/>
              <a:t>Weld County</a:t>
            </a:r>
            <a:endParaRPr lang="en-US" dirty="0" smtClean="0"/>
          </a:p>
        </p:txBody>
      </p:sp>
      <p:sp>
        <p:nvSpPr>
          <p:cNvPr id="51" name="TextBox 50"/>
          <p:cNvSpPr txBox="1"/>
          <p:nvPr/>
        </p:nvSpPr>
        <p:spPr>
          <a:xfrm>
            <a:off x="3606104" y="2100874"/>
            <a:ext cx="620683" cy="307777"/>
          </a:xfrm>
          <a:prstGeom prst="rect">
            <a:avLst/>
          </a:prstGeom>
          <a:noFill/>
        </p:spPr>
        <p:txBody>
          <a:bodyPr wrap="none" rtlCol="0">
            <a:spAutoFit/>
          </a:bodyPr>
          <a:lstStyle/>
          <a:p>
            <a:r>
              <a:rPr lang="en-US" sz="1400" dirty="0" smtClean="0"/>
              <a:t>6.7 s</a:t>
            </a:r>
            <a:r>
              <a:rPr lang="en-US" sz="1400" baseline="30000" dirty="0" smtClean="0"/>
              <a:t>-1</a:t>
            </a:r>
            <a:endParaRPr lang="en-US" sz="1400" baseline="30000" dirty="0"/>
          </a:p>
        </p:txBody>
      </p:sp>
      <p:sp>
        <p:nvSpPr>
          <p:cNvPr id="25" name="Oval 24"/>
          <p:cNvSpPr/>
          <p:nvPr/>
        </p:nvSpPr>
        <p:spPr>
          <a:xfrm>
            <a:off x="3374166" y="4734892"/>
            <a:ext cx="304800" cy="304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olorado Mean July 2005-13 Level 3 Tropospheric OMI NO2 &amp; NARR Mixin"/>
          <p:cNvPicPr>
            <a:picLocks noChangeAspect="1" noChangeArrowheads="1"/>
          </p:cNvPicPr>
          <p:nvPr/>
        </p:nvPicPr>
        <p:blipFill rotWithShape="1">
          <a:blip r:embed="rId8" cstate="print">
            <a:alphaModFix amt="20000"/>
            <a:extLst>
              <a:ext uri="{28A0092B-C50C-407E-A947-70E740481C1C}">
                <a14:useLocalDpi xmlns:a14="http://schemas.microsoft.com/office/drawing/2010/main"/>
              </a:ext>
            </a:extLst>
          </a:blip>
          <a:srcRect/>
          <a:stretch/>
        </p:blipFill>
        <p:spPr bwMode="auto">
          <a:xfrm>
            <a:off x="16149" y="11378"/>
            <a:ext cx="9144000" cy="54666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28" name="Rectangle 27"/>
          <p:cNvSpPr/>
          <p:nvPr/>
        </p:nvSpPr>
        <p:spPr>
          <a:xfrm>
            <a:off x="0" y="39634"/>
            <a:ext cx="9138321" cy="461665"/>
          </a:xfrm>
          <a:prstGeom prst="rect">
            <a:avLst/>
          </a:prstGeom>
        </p:spPr>
        <p:txBody>
          <a:bodyPr wrap="square">
            <a:spAutoFit/>
          </a:bodyPr>
          <a:lstStyle/>
          <a:p>
            <a:pPr algn="ctr"/>
            <a:r>
              <a:rPr lang="en-US" sz="2400" dirty="0" smtClean="0">
                <a:latin typeface="+mj-lt"/>
                <a:cs typeface="Helvetica"/>
              </a:rPr>
              <a:t>Calculated OH Reactivity by FRAPPÉ Region</a:t>
            </a:r>
            <a:endParaRPr lang="en-US" sz="2400" dirty="0">
              <a:latin typeface="+mj-lt"/>
            </a:endParaRPr>
          </a:p>
        </p:txBody>
      </p:sp>
    </p:spTree>
    <p:extLst>
      <p:ext uri="{BB962C8B-B14F-4D97-AF65-F5344CB8AC3E}">
        <p14:creationId xmlns:p14="http://schemas.microsoft.com/office/powerpoint/2010/main" val="20710533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7553" y="3834927"/>
            <a:ext cx="940261" cy="94026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4602" y="3449702"/>
            <a:ext cx="404003" cy="411312"/>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08873" y="3331209"/>
            <a:ext cx="569422" cy="569422"/>
          </a:xfrm>
          <a:prstGeom prst="rect">
            <a:avLst/>
          </a:prstGeom>
        </p:spPr>
      </p:pic>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95285" y="3584975"/>
            <a:ext cx="267723" cy="267723"/>
          </a:xfrm>
          <a:prstGeom prst="rect">
            <a:avLst/>
          </a:prstGeom>
        </p:spPr>
      </p:pic>
      <p:pic>
        <p:nvPicPr>
          <p:cNvPr id="34" name="Picture 3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23679" y="4518932"/>
            <a:ext cx="470131" cy="470131"/>
          </a:xfrm>
          <a:prstGeom prst="rect">
            <a:avLst/>
          </a:prstGeom>
        </p:spPr>
      </p:pic>
      <p:pic>
        <p:nvPicPr>
          <p:cNvPr id="37" name="Picture 3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66910" y="4159970"/>
            <a:ext cx="316429" cy="316429"/>
          </a:xfrm>
          <a:prstGeom prst="rect">
            <a:avLst/>
          </a:prstGeom>
        </p:spPr>
      </p:pic>
      <p:pic>
        <p:nvPicPr>
          <p:cNvPr id="45" name="Picture 4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71682" y="4372036"/>
            <a:ext cx="306373" cy="381961"/>
          </a:xfrm>
          <a:prstGeom prst="rect">
            <a:avLst/>
          </a:prstGeom>
        </p:spPr>
      </p:pic>
      <p:pic>
        <p:nvPicPr>
          <p:cNvPr id="49" name="Picture 4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74220" y="4047072"/>
            <a:ext cx="380160" cy="334521"/>
          </a:xfrm>
          <a:prstGeom prst="rect">
            <a:avLst/>
          </a:prstGeom>
        </p:spPr>
      </p:pic>
      <p:pic>
        <p:nvPicPr>
          <p:cNvPr id="29" name="Picture 2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8593" y="4376592"/>
            <a:ext cx="316429" cy="316429"/>
          </a:xfrm>
          <a:prstGeom prst="rect">
            <a:avLst/>
          </a:prstGeom>
        </p:spPr>
      </p:pic>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30993" y="4528992"/>
            <a:ext cx="316429" cy="316429"/>
          </a:xfrm>
          <a:prstGeom prst="rect">
            <a:avLst/>
          </a:prstGeom>
        </p:spPr>
      </p:pic>
      <p:pic>
        <p:nvPicPr>
          <p:cNvPr id="33" name="Picture 3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03065" y="4066013"/>
            <a:ext cx="380160" cy="334521"/>
          </a:xfrm>
          <a:prstGeom prst="rect">
            <a:avLst/>
          </a:prstGeom>
        </p:spPr>
      </p:pic>
      <p:pic>
        <p:nvPicPr>
          <p:cNvPr id="36" name="Picture 3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52571" y="3903472"/>
            <a:ext cx="306373" cy="387465"/>
          </a:xfrm>
          <a:prstGeom prst="rect">
            <a:avLst/>
          </a:prstGeom>
        </p:spPr>
      </p:pic>
      <p:pic>
        <p:nvPicPr>
          <p:cNvPr id="38" name="Picture 3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48430" y="3853416"/>
            <a:ext cx="306373" cy="381961"/>
          </a:xfrm>
          <a:prstGeom prst="rect">
            <a:avLst/>
          </a:prstGeom>
        </p:spPr>
      </p:pic>
      <p:pic>
        <p:nvPicPr>
          <p:cNvPr id="40" name="Picture 3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06705" y="4626202"/>
            <a:ext cx="380160" cy="334521"/>
          </a:xfrm>
          <a:prstGeom prst="rect">
            <a:avLst/>
          </a:prstGeom>
        </p:spPr>
      </p:pic>
      <p:pic>
        <p:nvPicPr>
          <p:cNvPr id="44" name="Picture 4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25011" y="3264443"/>
            <a:ext cx="324859" cy="285859"/>
          </a:xfrm>
          <a:prstGeom prst="rect">
            <a:avLst/>
          </a:prstGeom>
        </p:spPr>
      </p:pic>
      <p:pic>
        <p:nvPicPr>
          <p:cNvPr id="47" name="Picture 4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46165" y="3205027"/>
            <a:ext cx="380160" cy="334521"/>
          </a:xfrm>
          <a:prstGeom prst="rect">
            <a:avLst/>
          </a:prstGeom>
        </p:spPr>
      </p:pic>
      <p:pic>
        <p:nvPicPr>
          <p:cNvPr id="62" name="Picture 6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395297" y="3766846"/>
            <a:ext cx="470131" cy="483447"/>
          </a:xfrm>
          <a:prstGeom prst="rect">
            <a:avLst/>
          </a:prstGeom>
        </p:spPr>
      </p:pic>
      <p:sp>
        <p:nvSpPr>
          <p:cNvPr id="99" name="TextBox 98"/>
          <p:cNvSpPr txBox="1"/>
          <p:nvPr/>
        </p:nvSpPr>
        <p:spPr>
          <a:xfrm>
            <a:off x="7218176" y="5715673"/>
            <a:ext cx="1917873" cy="615553"/>
          </a:xfrm>
          <a:prstGeom prst="rect">
            <a:avLst/>
          </a:prstGeom>
          <a:solidFill>
            <a:schemeClr val="bg1"/>
          </a:solidFill>
          <a:ln>
            <a:solidFill>
              <a:schemeClr val="tx1"/>
            </a:solidFill>
          </a:ln>
        </p:spPr>
        <p:txBody>
          <a:bodyPr wrap="square" rtlCol="0">
            <a:spAutoFit/>
          </a:bodyPr>
          <a:lstStyle/>
          <a:p>
            <a:pPr algn="ctr"/>
            <a:r>
              <a:rPr lang="en-US" sz="2000" dirty="0" smtClean="0">
                <a:solidFill>
                  <a:srgbClr val="FF9300"/>
                </a:solidFill>
                <a:latin typeface="Calibri Regular" charset="0"/>
                <a:ea typeface="Calibri Regular" charset="0"/>
                <a:cs typeface="Calibri Regular" charset="0"/>
              </a:rPr>
              <a:t>-</a:t>
            </a:r>
            <a:r>
              <a:rPr lang="en-US" sz="1400" dirty="0" smtClean="0">
                <a:solidFill>
                  <a:srgbClr val="FF9300"/>
                </a:solidFill>
                <a:latin typeface="Calibri Regular" charset="0"/>
                <a:ea typeface="Calibri Regular" charset="0"/>
                <a:cs typeface="Calibri Regular" charset="0"/>
              </a:rPr>
              <a:t> Non-Attainment Area</a:t>
            </a:r>
          </a:p>
          <a:p>
            <a:pPr algn="ctr"/>
            <a:r>
              <a:rPr lang="en-US" sz="1400" dirty="0" smtClean="0">
                <a:solidFill>
                  <a:srgbClr val="D883FF"/>
                </a:solidFill>
                <a:latin typeface="Calibri Regular" charset="0"/>
                <a:ea typeface="Calibri Regular" charset="0"/>
                <a:cs typeface="Calibri Regular" charset="0"/>
              </a:rPr>
              <a:t>● Oil/Gas Wells </a:t>
            </a:r>
            <a:endParaRPr lang="en-US" sz="1400" dirty="0">
              <a:solidFill>
                <a:srgbClr val="D883FF"/>
              </a:solidFill>
              <a:latin typeface="Calibri Regular" charset="0"/>
              <a:ea typeface="Calibri Regular" charset="0"/>
              <a:cs typeface="Calibri Regular" charset="0"/>
            </a:endParaRPr>
          </a:p>
        </p:txBody>
      </p:sp>
      <p:pic>
        <p:nvPicPr>
          <p:cNvPr id="97" name="Picture 9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65114" y="3432299"/>
            <a:ext cx="285387" cy="291211"/>
          </a:xfrm>
          <a:prstGeom prst="rect">
            <a:avLst/>
          </a:prstGeom>
        </p:spPr>
      </p:pic>
      <p:pic>
        <p:nvPicPr>
          <p:cNvPr id="98" name="Picture 9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57737" y="3339942"/>
            <a:ext cx="276597" cy="282242"/>
          </a:xfrm>
          <a:prstGeom prst="rect">
            <a:avLst/>
          </a:prstGeom>
        </p:spPr>
      </p:pic>
      <p:pic>
        <p:nvPicPr>
          <p:cNvPr id="100" name="Picture 9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49431" y="3380961"/>
            <a:ext cx="260583" cy="265901"/>
          </a:xfrm>
          <a:prstGeom prst="rect">
            <a:avLst/>
          </a:prstGeom>
        </p:spPr>
      </p:pic>
      <p:pic>
        <p:nvPicPr>
          <p:cNvPr id="101" name="Picture 100"/>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977312" y="3215463"/>
            <a:ext cx="317605" cy="324086"/>
          </a:xfrm>
          <a:prstGeom prst="rect">
            <a:avLst/>
          </a:prstGeom>
        </p:spPr>
      </p:pic>
      <p:pic>
        <p:nvPicPr>
          <p:cNvPr id="102" name="Picture 101"/>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257629" y="3539548"/>
            <a:ext cx="289471" cy="295379"/>
          </a:xfrm>
          <a:prstGeom prst="rect">
            <a:avLst/>
          </a:prstGeom>
        </p:spPr>
      </p:pic>
    </p:spTree>
    <p:extLst>
      <p:ext uri="{BB962C8B-B14F-4D97-AF65-F5344CB8AC3E}">
        <p14:creationId xmlns:p14="http://schemas.microsoft.com/office/powerpoint/2010/main" val="6771780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
                                  </p:stCondLst>
                                  <p:childTnLst>
                                    <p:set>
                                      <p:cBhvr>
                                        <p:cTn id="14" dur="1" fill="hold">
                                          <p:stCondLst>
                                            <p:cond delay="0"/>
                                          </p:stCondLst>
                                        </p:cTn>
                                        <p:tgtEl>
                                          <p:spTgt spid="29"/>
                                        </p:tgtEl>
                                        <p:attrNameLst>
                                          <p:attrName>style.visibility</p:attrName>
                                        </p:attrNameLst>
                                      </p:cBhvr>
                                      <p:to>
                                        <p:strVal val="visible"/>
                                      </p:to>
                                    </p:set>
                                  </p:childTnLst>
                                </p:cTn>
                              </p:par>
                            </p:childTnLst>
                          </p:cTn>
                        </p:par>
                        <p:par>
                          <p:cTn id="15" fill="hold">
                            <p:stCondLst>
                              <p:cond delay="100"/>
                            </p:stCondLst>
                            <p:childTnLst>
                              <p:par>
                                <p:cTn id="16" presetID="1" presetClass="entr" presetSubtype="0" fill="hold" nodeType="afterEffect">
                                  <p:stCondLst>
                                    <p:cond delay="10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200"/>
                            </p:stCondLst>
                            <p:childTnLst>
                              <p:par>
                                <p:cTn id="19" presetID="1" presetClass="entr" presetSubtype="0" fill="hold" nodeType="afterEffect">
                                  <p:stCondLst>
                                    <p:cond delay="10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
                            </p:stCondLst>
                            <p:childTnLst>
                              <p:par>
                                <p:cTn id="22" presetID="1" presetClass="entr" presetSubtype="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childTnLst>
                          </p:cTn>
                        </p:par>
                        <p:par>
                          <p:cTn id="24" fill="hold">
                            <p:stCondLst>
                              <p:cond delay="300"/>
                            </p:stCondLst>
                            <p:childTnLst>
                              <p:par>
                                <p:cTn id="25" presetID="1" presetClass="entr" presetSubtype="0" fill="hold" nodeType="afterEffect">
                                  <p:stCondLst>
                                    <p:cond delay="100"/>
                                  </p:stCondLst>
                                  <p:childTnLst>
                                    <p:set>
                                      <p:cBhvr>
                                        <p:cTn id="26" dur="1" fill="hold">
                                          <p:stCondLst>
                                            <p:cond delay="0"/>
                                          </p:stCondLst>
                                        </p:cTn>
                                        <p:tgtEl>
                                          <p:spTgt spid="49"/>
                                        </p:tgtEl>
                                        <p:attrNameLst>
                                          <p:attrName>style.visibility</p:attrName>
                                        </p:attrNameLst>
                                      </p:cBhvr>
                                      <p:to>
                                        <p:strVal val="visible"/>
                                      </p:to>
                                    </p:set>
                                  </p:childTnLst>
                                </p:cTn>
                              </p:par>
                            </p:childTnLst>
                          </p:cTn>
                        </p:par>
                        <p:par>
                          <p:cTn id="27" fill="hold">
                            <p:stCondLst>
                              <p:cond delay="400"/>
                            </p:stCondLst>
                            <p:childTnLst>
                              <p:par>
                                <p:cTn id="28" presetID="1" presetClass="entr" presetSubtype="0" fill="hold" nodeType="afterEffect">
                                  <p:stCondLst>
                                    <p:cond delay="10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100"/>
                                  </p:stCondLst>
                                  <p:childTnLst>
                                    <p:set>
                                      <p:cBhvr>
                                        <p:cTn id="38" dur="1" fill="hold">
                                          <p:stCondLst>
                                            <p:cond delay="0"/>
                                          </p:stCondLst>
                                        </p:cTn>
                                        <p:tgtEl>
                                          <p:spTgt spid="40"/>
                                        </p:tgtEl>
                                        <p:attrNameLst>
                                          <p:attrName>style.visibility</p:attrName>
                                        </p:attrNameLst>
                                      </p:cBhvr>
                                      <p:to>
                                        <p:strVal val="visible"/>
                                      </p:to>
                                    </p:set>
                                  </p:childTnLst>
                                </p:cTn>
                              </p:par>
                            </p:childTnLst>
                          </p:cTn>
                        </p:par>
                        <p:par>
                          <p:cTn id="39" fill="hold">
                            <p:stCondLst>
                              <p:cond delay="600"/>
                            </p:stCondLst>
                            <p:childTnLst>
                              <p:par>
                                <p:cTn id="40" presetID="1" presetClass="entr" presetSubtype="0" fill="hold" nodeType="afterEffect">
                                  <p:stCondLst>
                                    <p:cond delay="100"/>
                                  </p:stCondLst>
                                  <p:childTnLst>
                                    <p:set>
                                      <p:cBhvr>
                                        <p:cTn id="41" dur="1" fill="hold">
                                          <p:stCondLst>
                                            <p:cond delay="0"/>
                                          </p:stCondLst>
                                        </p:cTn>
                                        <p:tgtEl>
                                          <p:spTgt spid="44"/>
                                        </p:tgtEl>
                                        <p:attrNameLst>
                                          <p:attrName>style.visibility</p:attrName>
                                        </p:attrNameLst>
                                      </p:cBhvr>
                                      <p:to>
                                        <p:strVal val="visible"/>
                                      </p:to>
                                    </p:set>
                                  </p:childTnLst>
                                </p:cTn>
                              </p:par>
                            </p:childTnLst>
                          </p:cTn>
                        </p:par>
                        <p:par>
                          <p:cTn id="42" fill="hold">
                            <p:stCondLst>
                              <p:cond delay="700"/>
                            </p:stCondLst>
                            <p:childTnLst>
                              <p:par>
                                <p:cTn id="43" presetID="1" presetClass="entr" presetSubtype="0" fill="hold" nodeType="afterEffect">
                                  <p:stCondLst>
                                    <p:cond delay="100"/>
                                  </p:stCondLst>
                                  <p:childTnLst>
                                    <p:set>
                                      <p:cBhvr>
                                        <p:cTn id="44" dur="1" fill="hold">
                                          <p:stCondLst>
                                            <p:cond delay="0"/>
                                          </p:stCondLst>
                                        </p:cTn>
                                        <p:tgtEl>
                                          <p:spTgt spid="47"/>
                                        </p:tgtEl>
                                        <p:attrNameLst>
                                          <p:attrName>style.visibility</p:attrName>
                                        </p:attrNameLst>
                                      </p:cBhvr>
                                      <p:to>
                                        <p:strVal val="visible"/>
                                      </p:to>
                                    </p:set>
                                  </p:childTnLst>
                                </p:cTn>
                              </p:par>
                            </p:childTnLst>
                          </p:cTn>
                        </p:par>
                        <p:par>
                          <p:cTn id="45" fill="hold">
                            <p:stCondLst>
                              <p:cond delay="800"/>
                            </p:stCondLst>
                            <p:childTnLst>
                              <p:par>
                                <p:cTn id="46" presetID="1" presetClass="entr" presetSubtype="0" fill="hold" nodeType="afterEffect">
                                  <p:stCondLst>
                                    <p:cond delay="100"/>
                                  </p:stCondLst>
                                  <p:childTnLst>
                                    <p:set>
                                      <p:cBhvr>
                                        <p:cTn id="47" dur="1" fill="hold">
                                          <p:stCondLst>
                                            <p:cond delay="0"/>
                                          </p:stCondLst>
                                        </p:cTn>
                                        <p:tgtEl>
                                          <p:spTgt spid="6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20268</TotalTime>
  <Words>647</Words>
  <Application>Microsoft Macintosh PowerPoint</Application>
  <PresentationFormat>On-screen Show (4:3)</PresentationFormat>
  <Paragraphs>113</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Calibri</vt:lpstr>
      <vt:lpstr>Calibri Regular</vt:lpstr>
      <vt:lpstr>Centaur</vt:lpstr>
      <vt:lpstr>DotumChe</vt:lpstr>
      <vt:lpstr>Helvetica</vt:lpstr>
      <vt:lpstr>ＭＳ Ｐゴシック</vt:lpstr>
      <vt:lpstr>Verdana</vt:lpstr>
      <vt:lpstr>Wingdings</vt:lpstr>
      <vt:lpstr>Arial</vt:lpstr>
      <vt:lpstr>Office Theme</vt:lpstr>
      <vt:lpstr>Modeling AQ in the Front Range</vt:lpstr>
      <vt:lpstr>PowerPoint Presentation</vt:lpstr>
      <vt:lpstr>Emission evaluation strategy</vt:lpstr>
      <vt:lpstr>PowerPoint Presentation</vt:lpstr>
      <vt:lpstr>Model evaluation strategy</vt:lpstr>
      <vt:lpstr>PowerPoint Presentation</vt:lpstr>
      <vt:lpstr>PowerPoint Presentation</vt:lpstr>
      <vt:lpstr>PowerPoint Presentation</vt:lpstr>
      <vt:lpstr>PowerPoint Presentation</vt:lpstr>
      <vt:lpstr>Chemical Box Modeling (BOXMOX)</vt:lpstr>
      <vt:lpstr> Modeling</vt:lpstr>
      <vt:lpstr>PowerPoint Presentation</vt:lpstr>
      <vt:lpstr>PowerPoint Presentation</vt:lpstr>
      <vt:lpstr>PowerPoint Presentation</vt:lpstr>
      <vt:lpstr>Summary</vt:lpstr>
    </vt:vector>
  </TitlesOfParts>
  <Company>NCAR/ACD</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FRAPPÉ – Front Range Air Pollution and Photochemistry Éxperiment</dc:title>
  <dc:creator>Frank  Flocke</dc:creator>
  <cp:lastModifiedBy>Microsoft Office User</cp:lastModifiedBy>
  <cp:revision>947</cp:revision>
  <cp:lastPrinted>2017-03-27T23:46:36Z</cp:lastPrinted>
  <dcterms:created xsi:type="dcterms:W3CDTF">2014-01-08T00:04:57Z</dcterms:created>
  <dcterms:modified xsi:type="dcterms:W3CDTF">2017-05-02T12:11:09Z</dcterms:modified>
</cp:coreProperties>
</file>