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18"/>
  </p:notesMasterIdLst>
  <p:sldIdLst>
    <p:sldId id="301" r:id="rId3"/>
    <p:sldId id="331" r:id="rId4"/>
    <p:sldId id="271" r:id="rId5"/>
    <p:sldId id="350" r:id="rId6"/>
    <p:sldId id="312" r:id="rId7"/>
    <p:sldId id="316" r:id="rId8"/>
    <p:sldId id="334" r:id="rId9"/>
    <p:sldId id="347" r:id="rId10"/>
    <p:sldId id="335" r:id="rId11"/>
    <p:sldId id="342" r:id="rId12"/>
    <p:sldId id="343" r:id="rId13"/>
    <p:sldId id="344" r:id="rId14"/>
    <p:sldId id="349" r:id="rId15"/>
    <p:sldId id="346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2C46B-F478-4DF3-A6B6-7B2EF00C8E0D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B317-D13D-45D5-81C1-45AC28A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F47B-C776-C044-8AE1-B4AEDBCAB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38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6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03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4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3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1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24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0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1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7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8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6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5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5FA8D3-12D4-4C4E-9570-25549BF9CCB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136998-667C-41EA-96A5-2A8D861C67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49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8675" y="0"/>
            <a:ext cx="10574649" cy="1447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Developing Fuel-Based Inventories of Mobile Source and Oil &amp; Gas Emissions for Colorado</a:t>
            </a:r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2756167"/>
            <a:ext cx="12192000" cy="9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Brian C. McDonald, Ph.D.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16422"/>
            <a:ext cx="1219200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CU/NOAA: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Stuart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McKeen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Yuyan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Cui,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Ravan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Ahmadov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Si-Wan Kim, Jeff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Peischl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Tom Ryerson, Gregory Frost, Michael Trainer</a:t>
            </a:r>
          </a:p>
          <a:p>
            <a:pPr algn="ctr">
              <a:spcBef>
                <a:spcPct val="0"/>
              </a:spcBef>
              <a:defRPr/>
            </a:pPr>
            <a:endParaRPr lang="en-US" sz="2000" baseline="30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Undergraduate Students: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Alan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Gorchov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Negron (Brown Univ.), Justin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DuRant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(Univ. South Carolina)</a:t>
            </a:r>
            <a:endParaRPr lang="en-US" sz="2000" baseline="30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Acknowledgments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NCAR SOARS and NOAA Hollings Scholarship programs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http://oceanservice.noaa.gov/facts/noaa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9" r="29951"/>
          <a:stretch/>
        </p:blipFill>
        <p:spPr bwMode="auto">
          <a:xfrm>
            <a:off x="1175746" y="2281229"/>
            <a:ext cx="1750001" cy="175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ires.colorado.edu/images/cire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722" y="2958068"/>
            <a:ext cx="3086501" cy="5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8167" y="6396335"/>
            <a:ext cx="669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FRAPPÉ Science Team Meeting: May 2, 2017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Fuel-Based Estimate of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&amp; Gas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05128" y="1939099"/>
            <a:ext cx="3655718" cy="4459279"/>
            <a:chOff x="-190036" y="1086888"/>
            <a:chExt cx="3743307" cy="2905018"/>
          </a:xfrm>
        </p:grpSpPr>
        <p:sp>
          <p:nvSpPr>
            <p:cNvPr id="11" name="Rectangle 10"/>
            <p:cNvSpPr/>
            <p:nvPr/>
          </p:nvSpPr>
          <p:spPr>
            <a:xfrm>
              <a:off x="2783" y="1137106"/>
              <a:ext cx="2713557" cy="28548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-190036" y="1086888"/>
              <a:ext cx="3743307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Exploration</a:t>
              </a:r>
            </a:p>
            <a:p>
              <a:pPr marL="174625" lvl="1" indent="-17462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e.g. drilling, </a:t>
              </a:r>
              <a:r>
                <a:rPr 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fracturing, trucking</a:t>
              </a:r>
              <a:endPara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4625" lvl="1" indent="-17462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Off-road diesel fuel (EIA</a:t>
              </a:r>
              <a:r>
                <a:rPr 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e.g. dehydrators, heaters, compressors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 on-site fuel (EIA)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NG </a:t>
              </a:r>
              <a:r>
                <a:rPr lang="en-US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Processing Plants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sz="22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emissions reported at facility level (EPA)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382" y="2062262"/>
            <a:ext cx="1637661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382" y="3610232"/>
            <a:ext cx="1637803" cy="1414875"/>
          </a:xfrm>
          <a:prstGeom prst="rect">
            <a:avLst/>
          </a:prstGeom>
        </p:spPr>
      </p:pic>
      <p:pic>
        <p:nvPicPr>
          <p:cNvPr id="19" name="Picture 6" descr="http://ichef-1.bbci.co.uk/news/660/media/images/81619000/jpg/_81619532_kollsnes1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5" y="5201477"/>
            <a:ext cx="2633314" cy="14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525900" y="2260008"/>
            <a:ext cx="4277656" cy="4138370"/>
            <a:chOff x="6525900" y="2260008"/>
            <a:chExt cx="4277656" cy="4138370"/>
          </a:xfrm>
        </p:grpSpPr>
        <p:sp>
          <p:nvSpPr>
            <p:cNvPr id="2" name="Right Brace 1"/>
            <p:cNvSpPr/>
            <p:nvPr/>
          </p:nvSpPr>
          <p:spPr>
            <a:xfrm>
              <a:off x="6525900" y="2260008"/>
              <a:ext cx="287025" cy="2700446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66616" y="3002733"/>
              <a:ext cx="29617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EPA Oil &amp; Gas 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Tool</a:t>
              </a:r>
            </a:p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Literature Review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91383" y="5567381"/>
              <a:ext cx="35121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Continuous 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Emissions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Monitoring (CEMS)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522" y="1211332"/>
            <a:ext cx="11798955" cy="55399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Emissions  =     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(kg CO</a:t>
            </a:r>
            <a:r>
              <a:rPr lang="en-US" sz="30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x   Emission Factor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(g/kg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3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18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9" y="1309035"/>
            <a:ext cx="8517057" cy="49548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Fuel-Based Inventory of Oil &amp; Gas Emissions Scalable Across U.S.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9312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Gorchov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Negron et al. (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prep.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9871" y="1993745"/>
            <a:ext cx="3392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Well-level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production, drilling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used to spatially allocate emissions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322116" y="5309093"/>
            <a:ext cx="918137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74177" y="4694248"/>
            <a:ext cx="321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with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aircraft-derived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“top-down” emissions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Top-Down and Bottom-Up Emissions in O&amp;G Basins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11" y="914154"/>
            <a:ext cx="8616577" cy="52653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9738" y="5996829"/>
            <a:ext cx="972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NEI high by ~2.5x on average, fuel-based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nventory low by ~30%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2856" y="6498293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Gorchov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Negron et al. (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prep.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591" b="5272"/>
          <a:stretch/>
        </p:blipFill>
        <p:spPr>
          <a:xfrm>
            <a:off x="207413" y="1225184"/>
            <a:ext cx="11001676" cy="46524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Uintah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Wintertime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2582" y="959824"/>
            <a:ext cx="8342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Observations     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Bottom-up (NEI11)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Oil &amp; Gas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27" y="5957556"/>
            <a:ext cx="1209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O&amp;G NO</a:t>
            </a:r>
            <a:r>
              <a:rPr lang="en-US" sz="24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emissions in NEI11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by ~4x,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VOC emissions low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by ~2x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0221" y="6496390"/>
            <a:ext cx="462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Ahmadov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Atmos. Chem. Phys.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687" y="16527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41"/>
            <a:ext cx="8634988" cy="6672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54771" y="1528660"/>
            <a:ext cx="31895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Denver Front </a:t>
            </a:r>
          </a:p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Range Counties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On-Road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600200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Fuel-Based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27 000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</a:t>
            </a:r>
          </a:p>
          <a:p>
            <a:pPr>
              <a:tabLst>
                <a:tab pos="1600200" algn="l"/>
              </a:tabLst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NEI14	38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</a:t>
            </a:r>
          </a:p>
          <a:p>
            <a:pPr>
              <a:tabLst>
                <a:tab pos="1600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(+43%)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600200" algn="l"/>
              </a:tabLst>
            </a:pP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Oil &amp; Gas</a:t>
            </a:r>
          </a:p>
          <a:p>
            <a:pPr>
              <a:tabLst>
                <a:tab pos="1600200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Fuel-Based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9 400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</a:t>
            </a:r>
          </a:p>
          <a:p>
            <a:pPr>
              <a:tabLst>
                <a:tab pos="1600200" algn="l"/>
              </a:tabLst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NEI14	17 200 </a:t>
            </a:r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</a:t>
            </a:r>
          </a:p>
          <a:p>
            <a:pPr>
              <a:tabLst>
                <a:tab pos="1600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(+83%)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907" y="1157269"/>
            <a:ext cx="113481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v"/>
              <a:tabLst>
                <a:tab pos="461963" algn="l"/>
              </a:tabLst>
            </a:pPr>
            <a:r>
              <a:rPr lang="en-US" sz="2400" b="1" dirty="0" smtClean="0">
                <a:latin typeface="Arial" panose="020B0604020202020204" pitchFamily="34" charset="0"/>
                <a:cs typeface="Arial" pitchFamily="34" charset="0"/>
              </a:rPr>
              <a:t>Developed fuel-based inventory for on-road and oil &amp; gas sectors</a:t>
            </a: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Similar methodology employed based on energy statistics, in-situ measurements (where available), and spatial surrogates</a:t>
            </a: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61963" lvl="1" indent="-461963">
              <a:buFont typeface="Wingdings" panose="05000000000000000000" pitchFamily="2" charset="2"/>
              <a:buChar char="v"/>
              <a:tabLst>
                <a:tab pos="461963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emissions evaluated with field intensive measurements</a:t>
            </a: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Evidence for overestimate in on-road gasoline NO</a:t>
            </a:r>
            <a:r>
              <a:rPr lang="en-US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in NEI →</a:t>
            </a:r>
          </a:p>
          <a:p>
            <a:pPr marL="566738" lvl="2">
              <a:tabLst>
                <a:tab pos="339725" algn="l"/>
                <a:tab pos="1030288" algn="l"/>
              </a:tabLs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	over-prediction of O</a:t>
            </a:r>
            <a:r>
              <a:rPr lang="en-US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exceedance events in Eastern U.S.</a:t>
            </a:r>
          </a:p>
          <a:p>
            <a:pPr marL="566738" lvl="2">
              <a:tabLst>
                <a:tab pos="339725" algn="l"/>
                <a:tab pos="1030288" algn="l"/>
              </a:tabLst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Evidence for overestimate in oil &amp;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gas NO</a:t>
            </a:r>
            <a:r>
              <a:rPr lang="en-US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 NEI, but varies by basin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30288" lvl="2" indent="-463550">
              <a:buFont typeface="Wingdings" panose="05000000000000000000" pitchFamily="2" charset="2"/>
              <a:buChar char="§"/>
              <a:tabLst>
                <a:tab pos="339725" algn="l"/>
              </a:tabLst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61963" lvl="1" indent="-461963">
              <a:buFont typeface="Wingdings" panose="05000000000000000000" pitchFamily="2" charset="2"/>
              <a:buChar char="v"/>
              <a:tabLst>
                <a:tab pos="509588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Compared to the fuel-based inventory, NO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emissions in the NEI are higher for the on-road and oil &amp; gas sectors in Colorado</a:t>
            </a:r>
          </a:p>
        </p:txBody>
      </p:sp>
    </p:spTree>
    <p:extLst>
      <p:ext uri="{BB962C8B-B14F-4D97-AF65-F5344CB8AC3E}">
        <p14:creationId xmlns:p14="http://schemas.microsoft.com/office/powerpoint/2010/main" val="21072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Studies Suggest Overestimate in U.S. NO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:\Users\Brian\AppData\Local\Microsoft\Windows\Temporary Internet Files\Content.IE5\R4TV4NSE\MP9004024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44" y="4016849"/>
            <a:ext cx="3413100" cy="22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Brian\AppData\Local\Microsoft\Windows\Temporary Internet Files\Content.IE5\AHPUQ9XJ\MP9004423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9" y="4042615"/>
            <a:ext cx="3276600" cy="222076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echanical: &lt;strong&gt;oil&lt;/strong&gt; drill drills for &lt;strong&gt;oil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99" y="4016849"/>
            <a:ext cx="3435929" cy="2272295"/>
          </a:xfrm>
          <a:prstGeom prst="rect">
            <a:avLst/>
          </a:prstGeom>
          <a:ln w="381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19260" y="6357273"/>
            <a:ext cx="189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 Sources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16142" y="6357273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Oil &amp; Gas Development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7010" y="6384921"/>
            <a:ext cx="109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5952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DISCOVER-AQ (2011):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Mobile source NO</a:t>
            </a:r>
            <a:r>
              <a:rPr lang="en-US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high by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51-70%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in the National Emissions Inventory (NEI) 2011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(Anderson et al.,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Atmos.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Env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2014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532" y="2947353"/>
            <a:ext cx="1154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SEAC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RS (2013):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ndustrial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and mobile source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high in the NEI,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30-60%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reductions needed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(Travis et al.,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Atmos. Chem. Phys. 2016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531" y="2022796"/>
            <a:ext cx="11428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UBWOS (2012-13):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Oil &amp; 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 NO</a:t>
            </a:r>
            <a:r>
              <a:rPr lang="en-US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in the Uintah Basin, UT high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by factor of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~4x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NEI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Ahmadov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Atmos. Chem. Phys. 2015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26089" y="4016849"/>
            <a:ext cx="11076338" cy="2272295"/>
            <a:chOff x="526089" y="4016849"/>
            <a:chExt cx="11076338" cy="2272295"/>
          </a:xfrm>
        </p:grpSpPr>
        <p:pic>
          <p:nvPicPr>
            <p:cNvPr id="13" name="Picture 12" descr="C:\Users\Brian\AppData\Local\Microsoft\Windows\Temporary Internet Files\Content.IE5\AHPUQ9XJ\MP90044235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89" y="4042615"/>
              <a:ext cx="3276600" cy="222076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Mechanical: &lt;strong&gt;oil&lt;/strong&gt; drill drills for &lt;strong&gt;oil&lt;/strong&g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498" y="4016849"/>
              <a:ext cx="3435929" cy="2272295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231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Objectives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329" y="2200793"/>
            <a:ext cx="9462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  <a:tabLst>
                <a:tab pos="339725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Construct a fuel-based inventory of on-road emissions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Focus on NO</a:t>
            </a:r>
            <a:r>
              <a:rPr lang="en-US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but CO and VOCs can also be estimated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Evaluate in an atmospheric model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339725" algn="l"/>
              </a:tabLst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Both"/>
              <a:tabLst>
                <a:tab pos="33972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Construct a fuel-based inventory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oil &amp; gas emissions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Evaluate with “top-down” emissions derived by aircraft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2582" y="1142098"/>
            <a:ext cx="1047957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in the NEI overestimated in Colorado, as reported elsewhere from recent field campaigns?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an Alternative Bottom-Up Vehicle Emissions Inventory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106265" y="2145208"/>
            <a:ext cx="4670675" cy="3271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State-level taxable gasoline and diesel fuel sales reports</a:t>
            </a:r>
          </a:p>
          <a:p>
            <a:pPr marL="342900" indent="-342900" algn="l">
              <a:spcBef>
                <a:spcPts val="25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Public and annual</a:t>
            </a:r>
          </a:p>
          <a:p>
            <a:pPr algn="l">
              <a:spcBef>
                <a:spcPts val="250"/>
              </a:spcBef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on-road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Using traffic count data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Basis for scaling co-emitted combustion byproducts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6" y="1818244"/>
            <a:ext cx="6232264" cy="4815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9806" y="409267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DENVER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8090" y="5987753"/>
            <a:ext cx="482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McDonald et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Res. 2014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details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069990"/>
            <a:ext cx="10972800" cy="55399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Emissions  =  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(kg fuel)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x Emission Factor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(g/kg fuel)</a:t>
            </a:r>
          </a:p>
        </p:txBody>
      </p:sp>
    </p:spTree>
    <p:extLst>
      <p:ext uri="{BB962C8B-B14F-4D97-AF65-F5344CB8AC3E}">
        <p14:creationId xmlns:p14="http://schemas.microsoft.com/office/powerpoint/2010/main" val="11400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Roadway Studies for Emission Factors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69990"/>
            <a:ext cx="10972800" cy="55399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Emissions  =  Activity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(kg fuel)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Emission Factor </a:t>
            </a:r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(g/kg fuel)</a:t>
            </a:r>
          </a:p>
        </p:txBody>
      </p:sp>
      <p:pic>
        <p:nvPicPr>
          <p:cNvPr id="8" name="Picture 2" descr="http://www.feat.biochem.du.edu/images/drawings/FEAT_roadside_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90" y="1836911"/>
            <a:ext cx="5701561" cy="361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910522"/>
            <a:ext cx="5217994" cy="2191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Roadside monitoring data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in-use vehicles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high-emitters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models typically rely on chassis dynamometer tests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9580868" y="5128128"/>
            <a:ext cx="2496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Univ. of Denver FEAT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Trends in U.S. On-Road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 Factors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24" y="917088"/>
            <a:ext cx="6767831" cy="5402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7074" y="6413908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updated from McDonald et al. (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Res.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79506" y="4051705"/>
            <a:ext cx="41576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979506" y="2889532"/>
            <a:ext cx="415761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13598" y="2474033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EF high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~20%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9672" y="3636206"/>
            <a:ext cx="354456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Gasoline EF high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factor of ~2</a:t>
            </a:r>
          </a:p>
          <a:p>
            <a:pPr algn="ctr"/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(MOVES EF are default values)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8" b="15750"/>
          <a:stretch/>
        </p:blipFill>
        <p:spPr>
          <a:xfrm>
            <a:off x="859810" y="914400"/>
            <a:ext cx="10470060" cy="5947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Total U.S.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(Fuel-Based – MOVES)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2186" y="3471459"/>
            <a:ext cx="2872152" cy="1938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6808" y="4942493"/>
            <a:ext cx="266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Study: -20%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5419" y="1224020"/>
            <a:ext cx="949884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Travis et al. (2016): NEI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emissions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too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by ~50%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8574" y="3129423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Southeast Nexus Study 2013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1604" y="3368842"/>
            <a:ext cx="1203158" cy="6641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Fuel-Based Inventory and NEI/MOVES in Regional Model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" y="1224483"/>
            <a:ext cx="6019069" cy="48458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8307" y="1111060"/>
            <a:ext cx="2411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Downtown Atlanta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02418" y="1111060"/>
            <a:ext cx="6051082" cy="4959319"/>
            <a:chOff x="6102418" y="1111060"/>
            <a:chExt cx="6051082" cy="49593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418" y="1224483"/>
              <a:ext cx="6051082" cy="484589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891027" y="1111060"/>
              <a:ext cx="13099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Nashville</a:t>
              </a:r>
              <a:endParaRPr lang="en-US" sz="20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416880" y="6490571"/>
            <a:ext cx="277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McDonald et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prep.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NO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Improves O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594" y="6182632"/>
            <a:ext cx="532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Bias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 2013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exceedance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(&gt;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70 ppb) modeled with NEI 2011 vs. AQS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8" y="914400"/>
            <a:ext cx="6019609" cy="53400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16880" y="6490571"/>
            <a:ext cx="277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McDonald et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prep.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9293" y="914400"/>
            <a:ext cx="6019609" cy="5602676"/>
            <a:chOff x="5949293" y="914400"/>
            <a:chExt cx="6019609" cy="56026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293" y="914400"/>
              <a:ext cx="6019609" cy="534009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72197" y="6147744"/>
              <a:ext cx="200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ym typeface="Wingdings"/>
                </a:rPr>
                <a:t>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FIVE is worse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920584" y="6147744"/>
              <a:ext cx="198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FIVE is better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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4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4904</TotalTime>
  <Words>756</Words>
  <Application>Microsoft Office PowerPoint</Application>
  <PresentationFormat>Widescreen</PresentationFormat>
  <Paragraphs>119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Wingdings</vt:lpstr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McDonald</dc:creator>
  <cp:lastModifiedBy>Brian McDonald</cp:lastModifiedBy>
  <cp:revision>398</cp:revision>
  <dcterms:created xsi:type="dcterms:W3CDTF">2016-11-28T09:15:03Z</dcterms:created>
  <dcterms:modified xsi:type="dcterms:W3CDTF">2017-05-02T19:29:55Z</dcterms:modified>
</cp:coreProperties>
</file>