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937" r:id="rId2"/>
    <p:sldMasterId id="2147483951" r:id="rId3"/>
    <p:sldMasterId id="2147484343" r:id="rId4"/>
    <p:sldMasterId id="2147484357" r:id="rId5"/>
    <p:sldMasterId id="2147484369" r:id="rId6"/>
    <p:sldMasterId id="2147484475" r:id="rId7"/>
  </p:sldMasterIdLst>
  <p:notesMasterIdLst>
    <p:notesMasterId r:id="rId26"/>
  </p:notesMasterIdLst>
  <p:handoutMasterIdLst>
    <p:handoutMasterId r:id="rId27"/>
  </p:handoutMasterIdLst>
  <p:sldIdLst>
    <p:sldId id="1282" r:id="rId8"/>
    <p:sldId id="1230" r:id="rId9"/>
    <p:sldId id="1310" r:id="rId10"/>
    <p:sldId id="1227" r:id="rId11"/>
    <p:sldId id="1300" r:id="rId12"/>
    <p:sldId id="1302" r:id="rId13"/>
    <p:sldId id="1304" r:id="rId14"/>
    <p:sldId id="1306" r:id="rId15"/>
    <p:sldId id="1307" r:id="rId16"/>
    <p:sldId id="1308" r:id="rId17"/>
    <p:sldId id="1312" r:id="rId18"/>
    <p:sldId id="1311" r:id="rId19"/>
    <p:sldId id="1268" r:id="rId20"/>
    <p:sldId id="1229" r:id="rId21"/>
    <p:sldId id="1276" r:id="rId22"/>
    <p:sldId id="1209" r:id="rId23"/>
    <p:sldId id="1256" r:id="rId24"/>
    <p:sldId id="1259" r:id="rId25"/>
  </p:sldIdLst>
  <p:sldSz cx="9144000" cy="6858000" type="letter"/>
  <p:notesSz cx="7315200" cy="96012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FF00"/>
    <a:srgbClr val="FF33CC"/>
    <a:srgbClr val="3333FF"/>
    <a:srgbClr val="0000FF"/>
    <a:srgbClr val="000099"/>
    <a:srgbClr val="33CC33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615" autoAdjust="0"/>
    <p:restoredTop sz="98259" autoAdjust="0"/>
  </p:normalViewPr>
  <p:slideViewPr>
    <p:cSldViewPr>
      <p:cViewPr varScale="1">
        <p:scale>
          <a:sx n="106" d="100"/>
          <a:sy n="106" d="100"/>
        </p:scale>
        <p:origin x="80" y="1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2508" y="-84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927" cy="481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96" tIns="48098" rIns="96196" bIns="48098" numCol="1" anchor="t" anchorCtr="0" compatLnSpc="1">
            <a:prstTxWarp prst="textNoShape">
              <a:avLst/>
            </a:prstTxWarp>
          </a:bodyPr>
          <a:lstStyle>
            <a:lvl1pPr defTabSz="962423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275" y="0"/>
            <a:ext cx="3168926" cy="481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96" tIns="48098" rIns="96196" bIns="48098" numCol="1" anchor="t" anchorCtr="0" compatLnSpc="1">
            <a:prstTxWarp prst="textNoShape">
              <a:avLst/>
            </a:prstTxWarp>
          </a:bodyPr>
          <a:lstStyle>
            <a:lvl1pPr algn="r" defTabSz="962423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56"/>
            <a:ext cx="3168927" cy="481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96" tIns="48098" rIns="96196" bIns="48098" numCol="1" anchor="b" anchorCtr="0" compatLnSpc="1">
            <a:prstTxWarp prst="textNoShape">
              <a:avLst/>
            </a:prstTxWarp>
          </a:bodyPr>
          <a:lstStyle>
            <a:lvl1pPr defTabSz="962423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275" y="9120156"/>
            <a:ext cx="3168926" cy="481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96" tIns="48098" rIns="96196" bIns="48098" numCol="1" anchor="b" anchorCtr="0" compatLnSpc="1">
            <a:prstTxWarp prst="textNoShape">
              <a:avLst/>
            </a:prstTxWarp>
          </a:bodyPr>
          <a:lstStyle>
            <a:lvl1pPr algn="r" defTabSz="962423">
              <a:defRPr sz="1200"/>
            </a:lvl1pPr>
          </a:lstStyle>
          <a:p>
            <a:pPr>
              <a:defRPr/>
            </a:pPr>
            <a:fld id="{E322A845-2E8E-4A03-A6D9-437998A5D17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2129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80522" cy="472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24" tIns="47462" rIns="94924" bIns="47462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34678" y="0"/>
            <a:ext cx="3180522" cy="472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24" tIns="47462" rIns="94924" bIns="47462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41425" y="709613"/>
            <a:ext cx="4832350" cy="36242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54157" y="4570749"/>
            <a:ext cx="5406887" cy="4334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24" tIns="47462" rIns="94924" bIns="474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1498"/>
            <a:ext cx="3180522" cy="472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24" tIns="47462" rIns="94924" bIns="47462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34678" y="9141498"/>
            <a:ext cx="3180522" cy="472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24" tIns="47462" rIns="94924" bIns="47462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1EFBE94-03A9-45DF-8004-635309FBF8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754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1425" y="709613"/>
            <a:ext cx="4832350" cy="3624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EFBE94-03A9-45DF-8004-635309FBF8D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0048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Animals 32 (24 – 40)</a:t>
            </a:r>
          </a:p>
          <a:p>
            <a:r>
              <a:rPr lang="en-US" dirty="0" smtClean="0"/>
              <a:t>Sea       13  ( 8 – 18)   (largest natural source)</a:t>
            </a:r>
          </a:p>
          <a:p>
            <a:r>
              <a:rPr lang="en-US" dirty="0" smtClean="0"/>
              <a:t>Soils      10  ( 6</a:t>
            </a:r>
            <a:r>
              <a:rPr lang="en-US" baseline="0" dirty="0" smtClean="0"/>
              <a:t> – 45)</a:t>
            </a:r>
          </a:p>
          <a:p>
            <a:r>
              <a:rPr lang="en-US" baseline="0" dirty="0" smtClean="0"/>
              <a:t>Fertilizer  9  ( 5 – 10)</a:t>
            </a:r>
          </a:p>
          <a:p>
            <a:r>
              <a:rPr lang="en-US" baseline="0" dirty="0" smtClean="0"/>
              <a:t>Biomass  5  ( 1 –   9)</a:t>
            </a:r>
          </a:p>
          <a:p>
            <a:r>
              <a:rPr lang="en-US" baseline="0" dirty="0" smtClean="0"/>
              <a:t>Other       6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765238-DF82-4C68-92E0-87B2B0C31188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840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547EC-CF65-4A05-86B2-FB76403175D2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639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547EC-CF65-4A05-86B2-FB76403175D2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639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547EC-CF65-4A05-86B2-FB76403175D2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639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547EC-CF65-4A05-86B2-FB76403175D2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639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547EC-CF65-4A05-86B2-FB76403175D2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639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547EC-CF65-4A05-86B2-FB76403175D2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977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547EC-CF65-4A05-86B2-FB76403175D2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9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Animals 32 (24 – 40)</a:t>
            </a:r>
          </a:p>
          <a:p>
            <a:r>
              <a:rPr lang="en-US" dirty="0" smtClean="0"/>
              <a:t>Sea       13  ( 8 – 18)   (largest natural source)</a:t>
            </a:r>
          </a:p>
          <a:p>
            <a:r>
              <a:rPr lang="en-US" dirty="0" smtClean="0"/>
              <a:t>Soils      10  ( 6</a:t>
            </a:r>
            <a:r>
              <a:rPr lang="en-US" baseline="0" dirty="0" smtClean="0"/>
              <a:t> – 45)</a:t>
            </a:r>
          </a:p>
          <a:p>
            <a:r>
              <a:rPr lang="en-US" baseline="0" dirty="0" smtClean="0"/>
              <a:t>Fertilizer  9  ( 5 – 10)</a:t>
            </a:r>
          </a:p>
          <a:p>
            <a:r>
              <a:rPr lang="en-US" baseline="0" dirty="0" smtClean="0"/>
              <a:t>Biomass  5  ( 1 –   9)</a:t>
            </a:r>
          </a:p>
          <a:p>
            <a:r>
              <a:rPr lang="en-US" baseline="0" dirty="0" smtClean="0"/>
              <a:t>Other       6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765238-DF82-4C68-92E0-87B2B0C31188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840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CD800-B832-4521-8B4F-500FF525750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905CA7-41F8-421A-B6BC-3AD2BD1EAE3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0BEBE-8C95-42BA-BE34-1A0CA2E1A2D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43971-3ACC-44B7-9C0F-5981DB6A2EC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2A7408-8FE2-4B62-9629-D4B033EA9E1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33776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33600"/>
            <a:ext cx="7772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9C6BF1-2689-447E-AC59-A75FC10CAE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916157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FB13B4-C8BD-4A09-8013-0BF750C256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446869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C9E4C-688C-499C-B574-D6CE818A617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968140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998FCE-4677-47ED-9867-2650CD504A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481461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8FCA30-31BD-41DB-98A7-727934F4171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978408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674433-796B-47B5-8611-813288F1E8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432135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8A482-F7ED-4722-8CEF-C8FA63D2363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A5FC89-70AF-4EA8-81F4-FBEB0F6B56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760640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76B29D-F1BB-47FF-A339-EBDCE0C95E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025288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9B271E-CE47-4591-95FC-3CC2BE729DC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693353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533400"/>
            <a:ext cx="20193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533400"/>
            <a:ext cx="590550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A31476-C2F5-42A1-99F9-D87F02235B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722833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81000" y="533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B72AC19-2913-496E-B5D0-09095E21EC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610016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97C468A-8A5E-499B-ABB7-2ABEC80AD3C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608656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2A7408-8FE2-4B62-9629-D4B033EA9E1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098865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33600"/>
            <a:ext cx="7772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9C6BF1-2689-447E-AC59-A75FC10CAE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963182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FB13B4-C8BD-4A09-8013-0BF750C256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895167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C9E4C-688C-499C-B574-D6CE818A617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350894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30F0EA-D753-4C4F-A437-C13D3AE3574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998FCE-4677-47ED-9867-2650CD504A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447442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8FCA30-31BD-41DB-98A7-727934F4171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663028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674433-796B-47B5-8611-813288F1E8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806491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A5FC89-70AF-4EA8-81F4-FBEB0F6B56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836585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76B29D-F1BB-47FF-A339-EBDCE0C95E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50272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9B271E-CE47-4591-95FC-3CC2BE729DC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072882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533400"/>
            <a:ext cx="20193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533400"/>
            <a:ext cx="590550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A31476-C2F5-42A1-99F9-D87F02235B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501896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81000" y="533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B72AC19-2913-496E-B5D0-09095E21EC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793773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97C468A-8A5E-499B-ABB7-2ABEC80AD3C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393261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CD800-B832-4521-8B4F-500FF525750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73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5A6C0-7C7A-4F21-A480-6DCE4C73411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8A482-F7ED-4722-8CEF-C8FA63D2363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7111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30F0EA-D753-4C4F-A437-C13D3AE3574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1313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5A6C0-7C7A-4F21-A480-6DCE4C73411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9728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9C0F2-D7B4-49EB-9DBA-DB8A852B77FE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7792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888860-B837-43AA-B7F8-C0BEDA1DD79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4423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5A87C-5438-454B-9F5D-04FE228792A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0402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CCC3C-5B35-4483-8D6E-E7D26A6425D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3127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41D65-2AAD-4713-9D08-6264FD5897B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9044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905CA7-41F8-421A-B6BC-3AD2BD1EAE3A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3614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0BEBE-8C95-42BA-BE34-1A0CA2E1A2D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712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9C0F2-D7B4-49EB-9DBA-DB8A852B77F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43971-3ACC-44B7-9C0F-5981DB6A2EC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6534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C502-21FF-4B4A-BDB5-B332BAD74D37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5/1/2017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FBEE-462D-4E3E-9CEA-4D1E99223D0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9832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C502-21FF-4B4A-BDB5-B332BAD74D37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5/1/2017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FBEE-462D-4E3E-9CEA-4D1E99223D0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3822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C502-21FF-4B4A-BDB5-B332BAD74D37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5/1/2017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FBEE-462D-4E3E-9CEA-4D1E99223D0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399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C502-21FF-4B4A-BDB5-B332BAD74D37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5/1/2017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FBEE-462D-4E3E-9CEA-4D1E99223D0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6497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C502-21FF-4B4A-BDB5-B332BAD74D37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5/1/2017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FBEE-462D-4E3E-9CEA-4D1E99223D0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8646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C502-21FF-4B4A-BDB5-B332BAD74D37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5/1/2017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FBEE-462D-4E3E-9CEA-4D1E99223D0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6189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C502-21FF-4B4A-BDB5-B332BAD74D37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5/1/2017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FBEE-462D-4E3E-9CEA-4D1E99223D0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5026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C502-21FF-4B4A-BDB5-B332BAD74D37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5/1/2017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FBEE-462D-4E3E-9CEA-4D1E99223D0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6056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C502-21FF-4B4A-BDB5-B332BAD74D37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5/1/2017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FBEE-462D-4E3E-9CEA-4D1E99223D0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373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888860-B837-43AA-B7F8-C0BEDA1DD79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C502-21FF-4B4A-BDB5-B332BAD74D37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5/1/2017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FBEE-462D-4E3E-9CEA-4D1E99223D0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6348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C502-21FF-4B4A-BDB5-B332BAD74D37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5/1/2017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FBEE-462D-4E3E-9CEA-4D1E99223D0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1955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3575C-56D4-49EF-A573-D0006D6159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CBDB5-4310-4A98-97D0-89D2405828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2439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3575C-56D4-49EF-A573-D0006D6159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CBDB5-4310-4A98-97D0-89D2405828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6837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3575C-56D4-49EF-A573-D0006D6159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CBDB5-4310-4A98-97D0-89D2405828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786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3575C-56D4-49EF-A573-D0006D6159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CBDB5-4310-4A98-97D0-89D2405828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9047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3575C-56D4-49EF-A573-D0006D6159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CBDB5-4310-4A98-97D0-89D2405828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6451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3575C-56D4-49EF-A573-D0006D6159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CBDB5-4310-4A98-97D0-89D2405828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63546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3575C-56D4-49EF-A573-D0006D6159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CBDB5-4310-4A98-97D0-89D2405828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602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3575C-56D4-49EF-A573-D0006D6159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CBDB5-4310-4A98-97D0-89D2405828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639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5A87C-5438-454B-9F5D-04FE228792A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3575C-56D4-49EF-A573-D0006D6159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CBDB5-4310-4A98-97D0-89D2405828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479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3575C-56D4-49EF-A573-D0006D6159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CBDB5-4310-4A98-97D0-89D2405828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3900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3575C-56D4-49EF-A573-D0006D6159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CBDB5-4310-4A98-97D0-89D2405828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5883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70BF-E0D9-4BC4-8DDE-E92714D952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83DE1-6650-4689-8B48-E1B31F4B43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2139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70BF-E0D9-4BC4-8DDE-E92714D952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83DE1-6650-4689-8B48-E1B31F4B43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9997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70BF-E0D9-4BC4-8DDE-E92714D952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83DE1-6650-4689-8B48-E1B31F4B43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5489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70BF-E0D9-4BC4-8DDE-E92714D952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83DE1-6650-4689-8B48-E1B31F4B43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2265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70BF-E0D9-4BC4-8DDE-E92714D952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83DE1-6650-4689-8B48-E1B31F4B43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72936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70BF-E0D9-4BC4-8DDE-E92714D952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83DE1-6650-4689-8B48-E1B31F4B43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73021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70BF-E0D9-4BC4-8DDE-E92714D952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83DE1-6650-4689-8B48-E1B31F4B43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27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CCC3C-5B35-4483-8D6E-E7D26A6425D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70BF-E0D9-4BC4-8DDE-E92714D952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83DE1-6650-4689-8B48-E1B31F4B43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6847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70BF-E0D9-4BC4-8DDE-E92714D952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83DE1-6650-4689-8B48-E1B31F4B43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72461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70BF-E0D9-4BC4-8DDE-E92714D952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83DE1-6650-4689-8B48-E1B31F4B43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8250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70BF-E0D9-4BC4-8DDE-E92714D952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83DE1-6650-4689-8B48-E1B31F4B43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077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41D65-2AAD-4713-9D08-6264FD5897B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D40E387-0421-414B-939C-87A68FF01FF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533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t24itle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fld id="{F55A390B-12EA-4937-A87C-EDEAB46C4A9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455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  <p:sldLayoutId id="2147483950" r:id="rId13"/>
  </p:sldLayoutIdLst>
  <p:transition spd="slow"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2400" b="1">
          <a:solidFill>
            <a:schemeClr val="accent6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2pPr>
      <a:lvl3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3pPr>
      <a:lvl4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4pPr>
      <a:lvl5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b="1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b="1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b="1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533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t24itle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fld id="{F55A390B-12EA-4937-A87C-EDEAB46C4A9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315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  <p:sldLayoutId id="2147483964" r:id="rId13"/>
  </p:sldLayoutIdLst>
  <p:transition spd="slow"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2400" b="1">
          <a:solidFill>
            <a:schemeClr val="accent6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2pPr>
      <a:lvl3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3pPr>
      <a:lvl4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4pPr>
      <a:lvl5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b="1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b="1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b="1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D40E387-0421-414B-939C-87A68FF01FF5}" type="slidenum">
              <a:rPr lang="en-GB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54109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4" r:id="rId1"/>
    <p:sldLayoutId id="2147484345" r:id="rId2"/>
    <p:sldLayoutId id="2147484346" r:id="rId3"/>
    <p:sldLayoutId id="2147484347" r:id="rId4"/>
    <p:sldLayoutId id="2147484348" r:id="rId5"/>
    <p:sldLayoutId id="2147484349" r:id="rId6"/>
    <p:sldLayoutId id="2147484350" r:id="rId7"/>
    <p:sldLayoutId id="2147484351" r:id="rId8"/>
    <p:sldLayoutId id="2147484352" r:id="rId9"/>
    <p:sldLayoutId id="2147484353" r:id="rId10"/>
    <p:sldLayoutId id="2147484354" r:id="rId11"/>
    <p:sldLayoutId id="214748435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944C502-21FF-4B4A-BDB5-B332BAD74D37}" type="datetimeFigureOut">
              <a:rPr lang="en-US" smtClean="0">
                <a:solidFill>
                  <a:srgbClr val="DBF5F9">
                    <a:shade val="90000"/>
                  </a:srgb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5/1/2017</a:t>
            </a:fld>
            <a:endParaRPr lang="en-US">
              <a:solidFill>
                <a:srgbClr val="DBF5F9">
                  <a:shade val="90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DBF5F9">
                  <a:shade val="90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EBBFBEE-462D-4E3E-9CEA-4D1E99223D06}" type="slidenum">
              <a:rPr lang="en-US" smtClean="0">
                <a:solidFill>
                  <a:srgbClr val="DBF5F9">
                    <a:shade val="90000"/>
                  </a:srgb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DBF5F9">
                  <a:shade val="9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123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8" r:id="rId1"/>
    <p:sldLayoutId id="2147484359" r:id="rId2"/>
    <p:sldLayoutId id="2147484360" r:id="rId3"/>
    <p:sldLayoutId id="2147484361" r:id="rId4"/>
    <p:sldLayoutId id="2147484362" r:id="rId5"/>
    <p:sldLayoutId id="2147484363" r:id="rId6"/>
    <p:sldLayoutId id="2147484364" r:id="rId7"/>
    <p:sldLayoutId id="2147484365" r:id="rId8"/>
    <p:sldLayoutId id="2147484366" r:id="rId9"/>
    <p:sldLayoutId id="2147484367" r:id="rId10"/>
    <p:sldLayoutId id="214748436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023575C-56D4-49EF-A573-D0006D61597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5/1/2017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47CBDB5-4310-4A98-97D0-89D2405828F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4146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0" r:id="rId1"/>
    <p:sldLayoutId id="2147484371" r:id="rId2"/>
    <p:sldLayoutId id="2147484372" r:id="rId3"/>
    <p:sldLayoutId id="2147484373" r:id="rId4"/>
    <p:sldLayoutId id="2147484374" r:id="rId5"/>
    <p:sldLayoutId id="2147484375" r:id="rId6"/>
    <p:sldLayoutId id="2147484376" r:id="rId7"/>
    <p:sldLayoutId id="2147484377" r:id="rId8"/>
    <p:sldLayoutId id="2147484378" r:id="rId9"/>
    <p:sldLayoutId id="2147484379" r:id="rId10"/>
    <p:sldLayoutId id="21474843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98170BF-E0D9-4BC4-8DDE-E92714D952C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5/1/2017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FC83DE1-6650-4689-8B48-E1B31F4B43C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5358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6" r:id="rId1"/>
    <p:sldLayoutId id="2147484477" r:id="rId2"/>
    <p:sldLayoutId id="2147484478" r:id="rId3"/>
    <p:sldLayoutId id="2147484479" r:id="rId4"/>
    <p:sldLayoutId id="2147484480" r:id="rId5"/>
    <p:sldLayoutId id="2147484481" r:id="rId6"/>
    <p:sldLayoutId id="2147484482" r:id="rId7"/>
    <p:sldLayoutId id="2147484483" r:id="rId8"/>
    <p:sldLayoutId id="2147484484" r:id="rId9"/>
    <p:sldLayoutId id="2147484485" r:id="rId10"/>
    <p:sldLayoutId id="21474844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jpeg"/><Relationship Id="rId18" Type="http://schemas.openxmlformats.org/officeDocument/2006/relationships/image" Target="../media/image61.jpe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12" Type="http://schemas.openxmlformats.org/officeDocument/2006/relationships/image" Target="../media/image55.jpeg"/><Relationship Id="rId17" Type="http://schemas.openxmlformats.org/officeDocument/2006/relationships/image" Target="../media/image60.jpeg"/><Relationship Id="rId2" Type="http://schemas.openxmlformats.org/officeDocument/2006/relationships/image" Target="../media/image45.jpeg"/><Relationship Id="rId16" Type="http://schemas.openxmlformats.org/officeDocument/2006/relationships/image" Target="../media/image59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9.gif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5" Type="http://schemas.openxmlformats.org/officeDocument/2006/relationships/image" Target="../media/image58.jpeg"/><Relationship Id="rId10" Type="http://schemas.openxmlformats.org/officeDocument/2006/relationships/image" Target="../media/image53.png"/><Relationship Id="rId4" Type="http://schemas.openxmlformats.org/officeDocument/2006/relationships/image" Target="../media/image47.jpeg"/><Relationship Id="rId9" Type="http://schemas.openxmlformats.org/officeDocument/2006/relationships/image" Target="../media/image52.png"/><Relationship Id="rId1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3"/>
          <p:cNvSpPr txBox="1">
            <a:spLocks/>
          </p:cNvSpPr>
          <p:nvPr/>
        </p:nvSpPr>
        <p:spPr>
          <a:xfrm>
            <a:off x="0" y="228599"/>
            <a:ext cx="9144000" cy="9906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</a:rPr>
              <a:t>NH</a:t>
            </a:r>
            <a:r>
              <a:rPr lang="en-US" sz="2800" b="1" baseline="-25000" dirty="0">
                <a:solidFill>
                  <a:schemeClr val="bg1"/>
                </a:solidFill>
              </a:rPr>
              <a:t>3</a:t>
            </a:r>
            <a:r>
              <a:rPr lang="en-US" sz="2800" b="1" dirty="0">
                <a:solidFill>
                  <a:schemeClr val="bg1"/>
                </a:solidFill>
              </a:rPr>
              <a:t> and NO</a:t>
            </a:r>
            <a:r>
              <a:rPr lang="en-US" sz="2800" b="1" baseline="-25000" dirty="0">
                <a:solidFill>
                  <a:schemeClr val="bg1"/>
                </a:solidFill>
              </a:rPr>
              <a:t>x</a:t>
            </a:r>
            <a:r>
              <a:rPr lang="en-US" sz="2800" b="1" dirty="0">
                <a:solidFill>
                  <a:schemeClr val="bg1"/>
                </a:solidFill>
              </a:rPr>
              <a:t> emissions from CAFO soils, and Structure Functions measured by </a:t>
            </a:r>
            <a:r>
              <a:rPr lang="en-US" sz="2800" b="1" dirty="0" smtClean="0">
                <a:solidFill>
                  <a:schemeClr val="bg1"/>
                </a:solidFill>
              </a:rPr>
              <a:t>CU </a:t>
            </a:r>
            <a:r>
              <a:rPr lang="en-US" sz="2800" b="1" dirty="0">
                <a:solidFill>
                  <a:schemeClr val="bg1"/>
                </a:solidFill>
              </a:rPr>
              <a:t>mobile SOF </a:t>
            </a:r>
            <a:r>
              <a:rPr lang="en-US" sz="2800" b="1" dirty="0" smtClean="0">
                <a:solidFill>
                  <a:schemeClr val="bg1"/>
                </a:solidFill>
              </a:rPr>
              <a:t>during </a:t>
            </a:r>
            <a:r>
              <a:rPr lang="en-US" sz="2800" b="1" dirty="0">
                <a:solidFill>
                  <a:schemeClr val="bg1"/>
                </a:solidFill>
              </a:rPr>
              <a:t>FRAPPE and ARISTO16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733800" y="2001828"/>
            <a:ext cx="1676400" cy="5127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5590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solidFill>
                  <a:prstClr val="white"/>
                </a:solidFill>
                <a:latin typeface="Calibri"/>
              </a:rPr>
              <a:t>Rainer </a:t>
            </a:r>
            <a:r>
              <a:rPr lang="en-US" sz="2600" b="1" dirty="0" err="1" smtClean="0">
                <a:solidFill>
                  <a:prstClr val="white"/>
                </a:solidFill>
                <a:latin typeface="Calibri"/>
              </a:rPr>
              <a:t>Volkamer</a:t>
            </a:r>
            <a:r>
              <a:rPr lang="en-US" sz="2600" b="1" dirty="0" smtClean="0">
                <a:solidFill>
                  <a:prstClr val="white"/>
                </a:solidFill>
                <a:latin typeface="Calibri"/>
              </a:rPr>
              <a:t> &amp; Natalie </a:t>
            </a:r>
            <a:r>
              <a:rPr lang="en-US" sz="2600" b="1" dirty="0" err="1" smtClean="0">
                <a:solidFill>
                  <a:prstClr val="white"/>
                </a:solidFill>
                <a:latin typeface="Calibri"/>
              </a:rPr>
              <a:t>Kille</a:t>
            </a:r>
            <a:endParaRPr lang="en-US" sz="2600" b="1" dirty="0" smtClean="0">
              <a:solidFill>
                <a:prstClr val="white"/>
              </a:solidFill>
              <a:latin typeface="Calibri"/>
            </a:endParaRPr>
          </a:p>
          <a:p>
            <a:pPr algn="ctr"/>
            <a:r>
              <a:rPr lang="en-US" sz="2000" b="1" dirty="0" smtClean="0">
                <a:solidFill>
                  <a:prstClr val="white"/>
                </a:solidFill>
                <a:latin typeface="Calibri"/>
              </a:rPr>
              <a:t>Department of Chemistry and Biochemistry &amp; Cooperative Instituted for Environmental Sciences (CIRES), University of Colorado at Boulder</a:t>
            </a:r>
            <a:endParaRPr lang="en-US" sz="20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6251" y="2743200"/>
            <a:ext cx="4012349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600"/>
              </a:spcAft>
              <a:buFontTx/>
              <a:buAutoNum type="arabicPeriod"/>
            </a:pP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Instrumentation: CU SOF</a:t>
            </a:r>
          </a:p>
          <a:p>
            <a:pPr marL="514350" indent="-514350">
              <a:spcAft>
                <a:spcPts val="600"/>
              </a:spcAft>
              <a:buFontTx/>
              <a:buAutoNum type="arabicPeriod"/>
            </a:pP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Quantify emission fluxes of NH</a:t>
            </a:r>
            <a:r>
              <a:rPr lang="en-US" baseline="-25000" dirty="0" smtClean="0">
                <a:solidFill>
                  <a:srgbClr val="FF0000"/>
                </a:solidFill>
                <a:latin typeface="Calibri" pitchFamily="34" charset="0"/>
              </a:rPr>
              <a:t>3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, NO</a:t>
            </a:r>
            <a:r>
              <a:rPr lang="en-US" baseline="-25000" dirty="0" smtClean="0">
                <a:solidFill>
                  <a:srgbClr val="FF0000"/>
                </a:solidFill>
                <a:latin typeface="Calibri" pitchFamily="34" charset="0"/>
              </a:rPr>
              <a:t>x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, C</a:t>
            </a:r>
            <a:r>
              <a:rPr lang="en-US" baseline="-25000" dirty="0" smtClean="0">
                <a:solidFill>
                  <a:srgbClr val="FF0000"/>
                </a:solidFill>
                <a:latin typeface="Calibri" pitchFamily="34" charset="0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H</a:t>
            </a:r>
            <a:r>
              <a:rPr lang="en-US" baseline="-25000" dirty="0" smtClean="0">
                <a:solidFill>
                  <a:srgbClr val="FF0000"/>
                </a:solidFill>
                <a:latin typeface="Calibri" pitchFamily="34" charset="0"/>
              </a:rPr>
              <a:t>6</a:t>
            </a:r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from Oil &amp; Ag 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near Greeley, CO</a:t>
            </a:r>
            <a:endParaRPr lang="en-US" dirty="0" smtClean="0">
              <a:solidFill>
                <a:srgbClr val="FF0000"/>
              </a:solidFill>
              <a:latin typeface="Calibri" pitchFamily="34" charset="0"/>
            </a:endParaRPr>
          </a:p>
          <a:p>
            <a:pPr marL="514350" indent="-514350">
              <a:spcAft>
                <a:spcPts val="600"/>
              </a:spcAft>
              <a:buFontTx/>
              <a:buAutoNum type="arabicPeriod"/>
            </a:pP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Comparison with NEI2011 &amp; 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structure functions</a:t>
            </a:r>
          </a:p>
          <a:p>
            <a:pPr marL="514350" indent="-514350">
              <a:spcAft>
                <a:spcPts val="600"/>
              </a:spcAft>
              <a:buFontTx/>
              <a:buAutoNum type="arabicPeriod"/>
            </a:pP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Outlook: Airborne SOF</a:t>
            </a:r>
            <a:endParaRPr lang="en-US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26" name="Picture 13" descr="CIRES_logo_text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5943600"/>
            <a:ext cx="1193463" cy="8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6" descr="University of Colorado Boulder logo signatur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1" t="23397" r="2973" b="31239"/>
          <a:stretch/>
        </p:blipFill>
        <p:spPr bwMode="auto">
          <a:xfrm>
            <a:off x="1373187" y="5943600"/>
            <a:ext cx="3198813" cy="8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0" y="2832556"/>
            <a:ext cx="4733157" cy="2672686"/>
          </a:xfrm>
          <a:prstGeom prst="rect">
            <a:avLst/>
          </a:prstGeom>
        </p:spPr>
      </p:pic>
      <p:pic>
        <p:nvPicPr>
          <p:cNvPr id="46" name="Picture 2" descr="Image result for CDPHE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943600"/>
            <a:ext cx="1524000" cy="85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7" descr="nsf4c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12504" y="5943600"/>
            <a:ext cx="855096" cy="855096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167217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/>
          <p:cNvSpPr txBox="1">
            <a:spLocks/>
          </p:cNvSpPr>
          <p:nvPr/>
        </p:nvSpPr>
        <p:spPr>
          <a:xfrm>
            <a:off x="152400" y="4038600"/>
            <a:ext cx="9144000" cy="2895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NH</a:t>
            </a:r>
            <a:r>
              <a:rPr lang="en-US" sz="2800" baseline="-25000" dirty="0" smtClean="0">
                <a:solidFill>
                  <a:schemeClr val="bg1"/>
                </a:solidFill>
              </a:rPr>
              <a:t>3</a:t>
            </a:r>
            <a:r>
              <a:rPr lang="en-US" sz="2800" dirty="0" smtClean="0">
                <a:solidFill>
                  <a:schemeClr val="bg1"/>
                </a:solidFill>
              </a:rPr>
              <a:t> Emission Factors: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Beef:    12.0 </a:t>
            </a:r>
            <a:r>
              <a:rPr lang="en-US" sz="2800" dirty="0" smtClean="0">
                <a:solidFill>
                  <a:schemeClr val="bg1"/>
                </a:solidFill>
              </a:rPr>
              <a:t>± </a:t>
            </a:r>
            <a:r>
              <a:rPr lang="en-US" sz="2800" dirty="0" smtClean="0">
                <a:solidFill>
                  <a:schemeClr val="bg1"/>
                </a:solidFill>
              </a:rPr>
              <a:t>2.8 </a:t>
            </a:r>
            <a:r>
              <a:rPr lang="en-US" sz="2800" dirty="0" smtClean="0">
                <a:solidFill>
                  <a:schemeClr val="bg1"/>
                </a:solidFill>
              </a:rPr>
              <a:t>g hr</a:t>
            </a:r>
            <a:r>
              <a:rPr lang="en-US" sz="2800" baseline="30000" dirty="0" smtClean="0">
                <a:solidFill>
                  <a:schemeClr val="bg1"/>
                </a:solidFill>
              </a:rPr>
              <a:t>-1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head</a:t>
            </a:r>
            <a:r>
              <a:rPr lang="en-US" sz="2800" baseline="30000" dirty="0" smtClean="0">
                <a:solidFill>
                  <a:schemeClr val="bg1"/>
                </a:solidFill>
              </a:rPr>
              <a:t>-1 </a:t>
            </a:r>
          </a:p>
          <a:p>
            <a:pPr marL="0" indent="0" fontAlgn="auto">
              <a:spcAft>
                <a:spcPts val="1200"/>
              </a:spcAft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Dairy:   11.4 </a:t>
            </a:r>
            <a:r>
              <a:rPr lang="en-US" sz="2800" dirty="0">
                <a:solidFill>
                  <a:schemeClr val="bg1"/>
                </a:solidFill>
              </a:rPr>
              <a:t>± </a:t>
            </a:r>
            <a:r>
              <a:rPr lang="en-US" sz="2800" dirty="0" smtClean="0">
                <a:solidFill>
                  <a:schemeClr val="bg1"/>
                </a:solidFill>
              </a:rPr>
              <a:t>3.5 </a:t>
            </a:r>
            <a:r>
              <a:rPr lang="en-US" sz="2800" dirty="0">
                <a:solidFill>
                  <a:schemeClr val="bg1"/>
                </a:solidFill>
              </a:rPr>
              <a:t>g hr</a:t>
            </a:r>
            <a:r>
              <a:rPr lang="en-US" sz="2800" baseline="30000" dirty="0">
                <a:solidFill>
                  <a:schemeClr val="bg1"/>
                </a:solidFill>
              </a:rPr>
              <a:t>-1</a:t>
            </a:r>
            <a:r>
              <a:rPr lang="en-US" sz="2800" dirty="0">
                <a:solidFill>
                  <a:schemeClr val="bg1"/>
                </a:solidFill>
              </a:rPr>
              <a:t> head</a:t>
            </a:r>
            <a:r>
              <a:rPr lang="en-US" sz="2800" baseline="30000" dirty="0">
                <a:solidFill>
                  <a:schemeClr val="bg1"/>
                </a:solidFill>
              </a:rPr>
              <a:t>-1 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NO</a:t>
            </a:r>
            <a:r>
              <a:rPr lang="en-US" sz="2800" baseline="-25000" dirty="0" smtClean="0">
                <a:solidFill>
                  <a:schemeClr val="bg1"/>
                </a:solidFill>
              </a:rPr>
              <a:t>x</a:t>
            </a:r>
            <a:r>
              <a:rPr lang="en-US" sz="2800" dirty="0" smtClean="0">
                <a:solidFill>
                  <a:schemeClr val="bg1"/>
                </a:solidFill>
              </a:rPr>
              <a:t> Emission Rates</a:t>
            </a:r>
            <a:r>
              <a:rPr lang="en-US" sz="2800" dirty="0">
                <a:solidFill>
                  <a:schemeClr val="bg1"/>
                </a:solidFill>
              </a:rPr>
              <a:t>: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Site 2</a:t>
            </a:r>
            <a:r>
              <a:rPr lang="en-US" sz="2800" dirty="0">
                <a:solidFill>
                  <a:schemeClr val="bg1"/>
                </a:solidFill>
              </a:rPr>
              <a:t>:    </a:t>
            </a:r>
            <a:r>
              <a:rPr lang="en-US" sz="2800" dirty="0" smtClean="0">
                <a:solidFill>
                  <a:schemeClr val="bg1"/>
                </a:solidFill>
              </a:rPr>
              <a:t>7.3</a:t>
            </a:r>
            <a:r>
              <a:rPr lang="en-US" sz="2800" dirty="0">
                <a:solidFill>
                  <a:schemeClr val="bg1"/>
                </a:solidFill>
              </a:rPr>
              <a:t> ± </a:t>
            </a:r>
            <a:r>
              <a:rPr lang="en-US" sz="2800" dirty="0" smtClean="0">
                <a:solidFill>
                  <a:schemeClr val="bg1"/>
                </a:solidFill>
              </a:rPr>
              <a:t>2.9 </a:t>
            </a:r>
            <a:r>
              <a:rPr lang="en-US" sz="2800" dirty="0">
                <a:solidFill>
                  <a:schemeClr val="bg1"/>
                </a:solidFill>
              </a:rPr>
              <a:t>kg </a:t>
            </a:r>
            <a:r>
              <a:rPr lang="en-US" sz="2800" dirty="0" smtClean="0">
                <a:solidFill>
                  <a:schemeClr val="bg1"/>
                </a:solidFill>
              </a:rPr>
              <a:t>km</a:t>
            </a:r>
            <a:r>
              <a:rPr lang="en-US" sz="2800" baseline="30000" dirty="0" smtClean="0">
                <a:solidFill>
                  <a:schemeClr val="bg1"/>
                </a:solidFill>
              </a:rPr>
              <a:t>-2</a:t>
            </a:r>
            <a:r>
              <a:rPr lang="en-US" sz="2800" dirty="0" smtClean="0">
                <a:solidFill>
                  <a:schemeClr val="bg1"/>
                </a:solidFill>
              </a:rPr>
              <a:t> hr</a:t>
            </a:r>
            <a:r>
              <a:rPr lang="en-US" sz="2800" baseline="30000" dirty="0" smtClean="0">
                <a:solidFill>
                  <a:schemeClr val="bg1"/>
                </a:solidFill>
              </a:rPr>
              <a:t>-1</a:t>
            </a:r>
            <a:r>
              <a:rPr lang="en-US" sz="2800" dirty="0" smtClean="0">
                <a:solidFill>
                  <a:schemeClr val="bg1"/>
                </a:solidFill>
              </a:rPr>
              <a:t>     or     </a:t>
            </a:r>
            <a:r>
              <a:rPr lang="en-US" sz="2800" b="1" dirty="0" smtClean="0">
                <a:solidFill>
                  <a:srgbClr val="FF0000"/>
                </a:solidFill>
              </a:rPr>
              <a:t>18.6 </a:t>
            </a:r>
            <a:r>
              <a:rPr lang="en-US" sz="2800" b="1" dirty="0">
                <a:solidFill>
                  <a:srgbClr val="FF0000"/>
                </a:solidFill>
              </a:rPr>
              <a:t>kg </a:t>
            </a:r>
            <a:r>
              <a:rPr lang="en-US" sz="2800" b="1" dirty="0" smtClean="0">
                <a:solidFill>
                  <a:srgbClr val="FF0000"/>
                </a:solidFill>
              </a:rPr>
              <a:t>hr</a:t>
            </a:r>
            <a:r>
              <a:rPr lang="en-US" sz="2800" b="1" baseline="30000" dirty="0" smtClean="0">
                <a:solidFill>
                  <a:srgbClr val="FF0000"/>
                </a:solidFill>
              </a:rPr>
              <a:t>-1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23332"/>
          <a:stretch/>
        </p:blipFill>
        <p:spPr>
          <a:xfrm>
            <a:off x="812006" y="1066801"/>
            <a:ext cx="7519987" cy="28194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Emission Flux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12006" y="3276601"/>
            <a:ext cx="7519987" cy="685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Right Brace 6"/>
          <p:cNvSpPr/>
          <p:nvPr/>
        </p:nvSpPr>
        <p:spPr>
          <a:xfrm>
            <a:off x="4800600" y="4552182"/>
            <a:ext cx="381000" cy="934217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68378" y="4734580"/>
            <a:ext cx="34708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11.8 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± 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2.1 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g hr</a:t>
            </a:r>
            <a:r>
              <a:rPr lang="en-US" sz="2800" b="1" baseline="30000" dirty="0">
                <a:solidFill>
                  <a:srgbClr val="FF0000"/>
                </a:solidFill>
                <a:latin typeface="+mj-lt"/>
              </a:rPr>
              <a:t>-1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head</a:t>
            </a:r>
            <a:r>
              <a:rPr lang="en-US" sz="2800" b="1" baseline="30000" dirty="0">
                <a:solidFill>
                  <a:srgbClr val="FF0000"/>
                </a:solidFill>
                <a:latin typeface="+mj-lt"/>
              </a:rPr>
              <a:t>-1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10200" y="2590800"/>
            <a:ext cx="1295400" cy="6858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67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 animBg="1"/>
      <p:bldP spid="8" grpId="0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dirty="0"/>
              <a:t>Comparing </a:t>
            </a:r>
            <a:r>
              <a:rPr lang="en-US" dirty="0" smtClean="0"/>
              <a:t>NH</a:t>
            </a:r>
            <a:r>
              <a:rPr lang="en-US" baseline="-25000" dirty="0" smtClean="0"/>
              <a:t>3</a:t>
            </a:r>
            <a:r>
              <a:rPr lang="en-US" dirty="0" smtClean="0"/>
              <a:t> </a:t>
            </a:r>
            <a:r>
              <a:rPr lang="en-US" dirty="0"/>
              <a:t>flux to the NEI 2011</a:t>
            </a:r>
          </a:p>
        </p:txBody>
      </p:sp>
      <p:sp>
        <p:nvSpPr>
          <p:cNvPr id="3" name="Content Placeholder 1"/>
          <p:cNvSpPr txBox="1">
            <a:spLocks/>
          </p:cNvSpPr>
          <p:nvPr/>
        </p:nvSpPr>
        <p:spPr>
          <a:xfrm>
            <a:off x="0" y="990600"/>
            <a:ext cx="6858000" cy="5943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36051" y="4736068"/>
            <a:ext cx="2214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 smtClean="0">
                <a:solidFill>
                  <a:schemeClr val="bg1"/>
                </a:solidFill>
                <a:latin typeface="+mj-lt"/>
              </a:rPr>
              <a:t>Kille</a:t>
            </a:r>
            <a:r>
              <a:rPr lang="en-US" sz="1800" b="1" dirty="0" smtClean="0">
                <a:solidFill>
                  <a:schemeClr val="bg1"/>
                </a:solidFill>
                <a:latin typeface="+mj-lt"/>
              </a:rPr>
              <a:t> et al., 2017 AMT</a:t>
            </a:r>
            <a:endParaRPr lang="en-US" sz="1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47875" y="2178387"/>
            <a:ext cx="3429000" cy="4298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FF00"/>
                </a:solidFill>
                <a:latin typeface="+mj-lt"/>
              </a:rPr>
              <a:t>Weld County:</a:t>
            </a:r>
          </a:p>
          <a:p>
            <a:r>
              <a:rPr lang="en-US" sz="2800" dirty="0">
                <a:solidFill>
                  <a:schemeClr val="bg1"/>
                </a:solidFill>
                <a:latin typeface="+mj-lt"/>
              </a:rPr>
              <a:t>535 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766 cattle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+mj-lt"/>
              </a:rPr>
              <a:t>10440 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km</a:t>
            </a:r>
            <a:r>
              <a:rPr lang="en-US" sz="2800" baseline="30000" dirty="0">
                <a:solidFill>
                  <a:schemeClr val="bg1"/>
                </a:solidFill>
                <a:latin typeface="+mj-lt"/>
              </a:rPr>
              <a:t>2</a:t>
            </a:r>
          </a:p>
          <a:p>
            <a:r>
              <a:rPr lang="en-US" sz="2800" b="1" dirty="0" smtClean="0">
                <a:solidFill>
                  <a:srgbClr val="00FF00"/>
                </a:solidFill>
                <a:latin typeface="+mj-lt"/>
              </a:rPr>
              <a:t>0.63 </a:t>
            </a:r>
            <a:r>
              <a:rPr lang="en-US" sz="2800" b="1" dirty="0">
                <a:solidFill>
                  <a:srgbClr val="00FF00"/>
                </a:solidFill>
                <a:latin typeface="+mj-lt"/>
              </a:rPr>
              <a:t>kg </a:t>
            </a:r>
            <a:r>
              <a:rPr lang="en-US" sz="2800" b="1" dirty="0" smtClean="0">
                <a:solidFill>
                  <a:srgbClr val="00FF00"/>
                </a:solidFill>
                <a:latin typeface="+mj-lt"/>
              </a:rPr>
              <a:t>km</a:t>
            </a:r>
            <a:r>
              <a:rPr lang="en-US" sz="2800" b="1" baseline="30000" dirty="0" smtClean="0">
                <a:solidFill>
                  <a:srgbClr val="00FF00"/>
                </a:solidFill>
                <a:latin typeface="+mj-lt"/>
              </a:rPr>
              <a:t>-2</a:t>
            </a:r>
            <a:r>
              <a:rPr lang="en-US" sz="2800" b="1" dirty="0" smtClean="0">
                <a:solidFill>
                  <a:srgbClr val="00FF00"/>
                </a:solidFill>
                <a:latin typeface="+mj-lt"/>
              </a:rPr>
              <a:t> hr</a:t>
            </a:r>
            <a:r>
              <a:rPr lang="en-US" sz="2800" b="1" baseline="30000" dirty="0" smtClean="0">
                <a:solidFill>
                  <a:srgbClr val="00FF00"/>
                </a:solidFill>
                <a:latin typeface="+mj-lt"/>
              </a:rPr>
              <a:t>-1</a:t>
            </a:r>
          </a:p>
          <a:p>
            <a:endParaRPr lang="en-US" sz="2800" b="1" baseline="30000" dirty="0">
              <a:solidFill>
                <a:srgbClr val="FF0000"/>
              </a:solidFill>
              <a:latin typeface="+mj-lt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+mj-lt"/>
              </a:rPr>
              <a:t>NEI – </a:t>
            </a:r>
            <a:r>
              <a:rPr lang="en-US" sz="2800" dirty="0" err="1" smtClean="0">
                <a:solidFill>
                  <a:schemeClr val="bg1"/>
                </a:solidFill>
                <a:latin typeface="+mj-lt"/>
              </a:rPr>
              <a:t>avg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 NH</a:t>
            </a:r>
            <a:r>
              <a:rPr lang="en-US" sz="2800" baseline="-25000" dirty="0" smtClean="0">
                <a:solidFill>
                  <a:schemeClr val="bg1"/>
                </a:solidFill>
                <a:latin typeface="+mj-lt"/>
              </a:rPr>
              <a:t>3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+mj-lt"/>
              </a:rPr>
              <a:t>ERate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: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  <a:p>
            <a:r>
              <a:rPr lang="en-US" sz="2800" b="1" dirty="0" smtClean="0">
                <a:solidFill>
                  <a:srgbClr val="00FF00"/>
                </a:solidFill>
                <a:latin typeface="+mj-lt"/>
              </a:rPr>
              <a:t>0.36 </a:t>
            </a:r>
            <a:r>
              <a:rPr lang="en-US" sz="2800" b="1" dirty="0">
                <a:solidFill>
                  <a:srgbClr val="00FF00"/>
                </a:solidFill>
                <a:latin typeface="+mj-lt"/>
              </a:rPr>
              <a:t>kg km</a:t>
            </a:r>
            <a:r>
              <a:rPr lang="en-US" sz="2800" b="1" baseline="30000" dirty="0">
                <a:solidFill>
                  <a:srgbClr val="00FF00"/>
                </a:solidFill>
                <a:latin typeface="+mj-lt"/>
              </a:rPr>
              <a:t>-2</a:t>
            </a:r>
            <a:r>
              <a:rPr lang="en-US" sz="2800" b="1" dirty="0">
                <a:solidFill>
                  <a:srgbClr val="00FF00"/>
                </a:solidFill>
                <a:latin typeface="+mj-lt"/>
              </a:rPr>
              <a:t> hr</a:t>
            </a:r>
            <a:r>
              <a:rPr lang="en-US" sz="2800" b="1" baseline="30000" dirty="0">
                <a:solidFill>
                  <a:srgbClr val="00FF00"/>
                </a:solidFill>
                <a:latin typeface="+mj-lt"/>
              </a:rPr>
              <a:t>-1</a:t>
            </a:r>
          </a:p>
          <a:p>
            <a:r>
              <a:rPr lang="en-US" sz="2800" baseline="30000" dirty="0" smtClean="0">
                <a:solidFill>
                  <a:schemeClr val="bg1"/>
                </a:solidFill>
                <a:latin typeface="+mj-lt"/>
              </a:rPr>
              <a:t>(all sources)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  <a:p>
            <a:endParaRPr lang="en-US" sz="2800" b="1" baseline="30000" dirty="0" smtClean="0">
              <a:solidFill>
                <a:srgbClr val="FF0000"/>
              </a:solidFill>
              <a:latin typeface="+mj-lt"/>
            </a:endParaRPr>
          </a:p>
          <a:p>
            <a:r>
              <a:rPr lang="en-US" sz="4000" b="1" dirty="0" smtClean="0">
                <a:solidFill>
                  <a:srgbClr val="00FF00"/>
                </a:solidFill>
                <a:latin typeface="+mj-lt"/>
              </a:rPr>
              <a:t>1.8</a:t>
            </a:r>
            <a:endParaRPr lang="en-US" sz="4000" b="1" dirty="0">
              <a:solidFill>
                <a:srgbClr val="00FF0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66999" y="1046817"/>
            <a:ext cx="6368683" cy="88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NH</a:t>
            </a:r>
            <a:r>
              <a:rPr lang="en-US" sz="2800" baseline="-25000" dirty="0" smtClean="0">
                <a:solidFill>
                  <a:schemeClr val="bg1"/>
                </a:solidFill>
                <a:latin typeface="+mj-lt"/>
              </a:rPr>
              <a:t>3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 EF = 11.8 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g 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hr</a:t>
            </a:r>
            <a:r>
              <a:rPr lang="en-US" sz="2800" baseline="30000" dirty="0" smtClean="0">
                <a:solidFill>
                  <a:schemeClr val="bg1"/>
                </a:solidFill>
                <a:latin typeface="+mj-lt"/>
              </a:rPr>
              <a:t>-1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 head</a:t>
            </a:r>
            <a:r>
              <a:rPr lang="en-US" sz="2800" baseline="30000" dirty="0" smtClean="0">
                <a:solidFill>
                  <a:schemeClr val="bg1"/>
                </a:solidFill>
                <a:latin typeface="+mj-lt"/>
              </a:rPr>
              <a:t>-1</a:t>
            </a:r>
          </a:p>
          <a:p>
            <a:pPr fontAlgn="auto">
              <a:spcAft>
                <a:spcPts val="0"/>
              </a:spcAft>
            </a:pPr>
            <a:r>
              <a:rPr lang="en-US" sz="2800" baseline="30000" dirty="0" smtClean="0">
                <a:solidFill>
                  <a:schemeClr val="bg1"/>
                </a:solidFill>
                <a:latin typeface="+mj-lt"/>
              </a:rPr>
              <a:t>(</a:t>
            </a:r>
            <a:r>
              <a:rPr lang="en-US" sz="2800" baseline="30000" dirty="0">
                <a:solidFill>
                  <a:schemeClr val="bg1"/>
                </a:solidFill>
                <a:latin typeface="+mj-lt"/>
              </a:rPr>
              <a:t>12.9% of </a:t>
            </a:r>
            <a:r>
              <a:rPr lang="en-US" sz="2800" baseline="30000" dirty="0" smtClean="0">
                <a:solidFill>
                  <a:schemeClr val="bg1"/>
                </a:solidFill>
                <a:latin typeface="+mj-lt"/>
              </a:rPr>
              <a:t>cattle population in </a:t>
            </a:r>
            <a:r>
              <a:rPr lang="en-US" sz="2800" baseline="30000" dirty="0">
                <a:solidFill>
                  <a:schemeClr val="bg1"/>
                </a:solidFill>
                <a:latin typeface="+mj-lt"/>
              </a:rPr>
              <a:t>Weld County were probed</a:t>
            </a:r>
            <a:r>
              <a:rPr lang="en-US" sz="2800" baseline="30000" dirty="0" smtClean="0">
                <a:solidFill>
                  <a:schemeClr val="bg1"/>
                </a:solidFill>
                <a:latin typeface="+mj-lt"/>
              </a:rPr>
              <a:t>)</a:t>
            </a:r>
            <a:endParaRPr lang="en-US" sz="2800" baseline="30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50427" y="2178387"/>
            <a:ext cx="3276600" cy="4298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Remote Study area: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+mj-lt"/>
              </a:rPr>
              <a:t>224 469 cattle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+mj-lt"/>
              </a:rPr>
              <a:t>414 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km</a:t>
            </a:r>
            <a:r>
              <a:rPr lang="en-US" sz="2800" baseline="30000" dirty="0">
                <a:solidFill>
                  <a:schemeClr val="bg1"/>
                </a:solidFill>
                <a:latin typeface="+mj-lt"/>
              </a:rPr>
              <a:t>2</a:t>
            </a:r>
          </a:p>
          <a:p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6.39 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kg 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km</a:t>
            </a:r>
            <a:r>
              <a:rPr lang="en-US" sz="2800" b="1" baseline="30000" dirty="0" smtClean="0">
                <a:solidFill>
                  <a:srgbClr val="FF0000"/>
                </a:solidFill>
                <a:latin typeface="+mj-lt"/>
              </a:rPr>
              <a:t>-2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 hr</a:t>
            </a:r>
            <a:r>
              <a:rPr lang="en-US" sz="2800" b="1" baseline="30000" dirty="0" smtClean="0">
                <a:solidFill>
                  <a:srgbClr val="FF0000"/>
                </a:solidFill>
                <a:latin typeface="+mj-lt"/>
              </a:rPr>
              <a:t>-1</a:t>
            </a:r>
          </a:p>
          <a:p>
            <a:endParaRPr lang="en-US" sz="2800" b="1" baseline="30000" dirty="0">
              <a:solidFill>
                <a:srgbClr val="FF0000"/>
              </a:solidFill>
              <a:latin typeface="+mj-lt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+mj-lt"/>
              </a:rPr>
              <a:t>NEI – </a:t>
            </a:r>
            <a:r>
              <a:rPr lang="en-US" sz="2800" dirty="0" err="1" smtClean="0">
                <a:solidFill>
                  <a:schemeClr val="bg1"/>
                </a:solidFill>
                <a:latin typeface="+mj-lt"/>
              </a:rPr>
              <a:t>avg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 NH</a:t>
            </a:r>
            <a:r>
              <a:rPr lang="en-US" sz="2800" baseline="-25000" dirty="0" smtClean="0">
                <a:solidFill>
                  <a:schemeClr val="bg1"/>
                </a:solidFill>
                <a:latin typeface="+mj-lt"/>
              </a:rPr>
              <a:t>3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+mj-lt"/>
              </a:rPr>
              <a:t>ERate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: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  <a:p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0.73 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kg km</a:t>
            </a:r>
            <a:r>
              <a:rPr lang="en-US" sz="2800" b="1" baseline="30000" dirty="0">
                <a:solidFill>
                  <a:srgbClr val="FF0000"/>
                </a:solidFill>
                <a:latin typeface="+mj-lt"/>
              </a:rPr>
              <a:t>-2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hr</a:t>
            </a:r>
            <a:r>
              <a:rPr lang="en-US" sz="2800" b="1" baseline="30000" dirty="0">
                <a:solidFill>
                  <a:srgbClr val="FF0000"/>
                </a:solidFill>
                <a:latin typeface="+mj-lt"/>
              </a:rPr>
              <a:t>-1</a:t>
            </a:r>
          </a:p>
          <a:p>
            <a:r>
              <a:rPr lang="en-US" sz="2800" baseline="30000" dirty="0" smtClean="0">
                <a:solidFill>
                  <a:schemeClr val="bg1"/>
                </a:solidFill>
                <a:latin typeface="+mj-lt"/>
              </a:rPr>
              <a:t>(all sources)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  <a:p>
            <a:endParaRPr lang="en-US" sz="2800" b="1" baseline="30000" dirty="0">
              <a:solidFill>
                <a:srgbClr val="FF0000"/>
              </a:solidFill>
              <a:latin typeface="+mj-lt"/>
            </a:endParaRPr>
          </a:p>
          <a:p>
            <a:r>
              <a:rPr lang="en-US" sz="4000" b="1" dirty="0" smtClean="0">
                <a:solidFill>
                  <a:srgbClr val="FF0000"/>
                </a:solidFill>
                <a:latin typeface="+mj-lt"/>
              </a:rPr>
              <a:t>8.8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28" y="5861447"/>
            <a:ext cx="288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+mj-lt"/>
              </a:rPr>
              <a:t>Ratio </a:t>
            </a:r>
            <a:r>
              <a:rPr lang="en-US" sz="2800" dirty="0" err="1" smtClean="0">
                <a:solidFill>
                  <a:schemeClr val="bg1"/>
                </a:solidFill>
                <a:latin typeface="+mj-lt"/>
              </a:rPr>
              <a:t>Meas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/NEI:</a:t>
            </a:r>
          </a:p>
        </p:txBody>
      </p:sp>
      <p:pic>
        <p:nvPicPr>
          <p:cNvPr id="12" name="Picture 11" descr="Ohne Titel:Users:nataliekille:Documents:Uni_USA:Research:Press and publications:AMT:Figures:Supplement:ModelGasses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8" t="7270" r="63877" b="9122"/>
          <a:stretch/>
        </p:blipFill>
        <p:spPr bwMode="auto">
          <a:xfrm>
            <a:off x="103718" y="1193046"/>
            <a:ext cx="2362201" cy="35052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3" name="Picture 12" descr="ModelGasses_Zoomed_units.png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" t="6435" r="63393" b="10948"/>
          <a:stretch/>
        </p:blipFill>
        <p:spPr>
          <a:xfrm>
            <a:off x="76200" y="1193046"/>
            <a:ext cx="2389719" cy="35052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TextBox 15"/>
          <p:cNvSpPr txBox="1"/>
          <p:nvPr/>
        </p:nvSpPr>
        <p:spPr>
          <a:xfrm>
            <a:off x="227372" y="1878846"/>
            <a:ext cx="1628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bg1"/>
                </a:solidFill>
                <a:latin typeface="Calibri"/>
              </a:rPr>
              <a:t>~100-600 kg/</a:t>
            </a:r>
            <a:r>
              <a:rPr lang="en-US" sz="1800" dirty="0" err="1" smtClean="0">
                <a:solidFill>
                  <a:schemeClr val="bg1"/>
                </a:solidFill>
                <a:latin typeface="Calibri"/>
              </a:rPr>
              <a:t>hr</a:t>
            </a:r>
            <a:endParaRPr lang="en-US" sz="18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655762" y="3201234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86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dirty="0"/>
              <a:t>Comparing NO</a:t>
            </a:r>
            <a:r>
              <a:rPr lang="en-US" baseline="-25000" dirty="0"/>
              <a:t>x</a:t>
            </a:r>
            <a:r>
              <a:rPr lang="en-US" dirty="0"/>
              <a:t> flux to the NEI 2011</a:t>
            </a:r>
          </a:p>
        </p:txBody>
      </p:sp>
      <p:sp>
        <p:nvSpPr>
          <p:cNvPr id="3" name="Content Placeholder 1"/>
          <p:cNvSpPr txBox="1">
            <a:spLocks/>
          </p:cNvSpPr>
          <p:nvPr/>
        </p:nvSpPr>
        <p:spPr>
          <a:xfrm>
            <a:off x="0" y="990600"/>
            <a:ext cx="6858000" cy="5943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4" name="Picture 3" descr="Ohne Titel:Users:nataliekille:Documents:Uni_USA:Research:Press and publications:AMT:Figures:Supplement:ModelGasses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4" t="5556" r="32360" b="9122"/>
          <a:stretch/>
        </p:blipFill>
        <p:spPr bwMode="auto">
          <a:xfrm>
            <a:off x="76201" y="1175178"/>
            <a:ext cx="2362200" cy="351084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5" name="Picture 4" descr="ModelGasses_Zoomed_units.png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07" t="6435" r="32143" b="10948"/>
          <a:stretch/>
        </p:blipFill>
        <p:spPr>
          <a:xfrm>
            <a:off x="76200" y="1175178"/>
            <a:ext cx="2469776" cy="35108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/>
          <p:cNvSpPr txBox="1"/>
          <p:nvPr/>
        </p:nvSpPr>
        <p:spPr>
          <a:xfrm>
            <a:off x="249099" y="2487890"/>
            <a:ext cx="1274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bg1"/>
                </a:solidFill>
                <a:latin typeface="Calibri"/>
              </a:rPr>
              <a:t>~</a:t>
            </a:r>
            <a:r>
              <a:rPr lang="en-US" sz="1800" dirty="0" smtClean="0">
                <a:solidFill>
                  <a:schemeClr val="bg1"/>
                </a:solidFill>
                <a:latin typeface="Calibri"/>
              </a:rPr>
              <a:t>18.6 </a:t>
            </a:r>
            <a:r>
              <a:rPr lang="en-US" sz="1800" dirty="0" smtClean="0">
                <a:solidFill>
                  <a:schemeClr val="bg1"/>
                </a:solidFill>
                <a:latin typeface="Calibri"/>
              </a:rPr>
              <a:t>kg/</a:t>
            </a:r>
            <a:r>
              <a:rPr lang="en-US" sz="1800" dirty="0" err="1" smtClean="0">
                <a:solidFill>
                  <a:schemeClr val="bg1"/>
                </a:solidFill>
                <a:latin typeface="Calibri"/>
              </a:rPr>
              <a:t>hr</a:t>
            </a:r>
            <a:endParaRPr lang="en-US" sz="18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36051" y="4686022"/>
            <a:ext cx="2214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 smtClean="0">
                <a:solidFill>
                  <a:schemeClr val="bg1"/>
                </a:solidFill>
                <a:latin typeface="+mj-lt"/>
              </a:rPr>
              <a:t>Kille</a:t>
            </a:r>
            <a:r>
              <a:rPr lang="en-US" sz="1800" b="1" dirty="0" smtClean="0">
                <a:solidFill>
                  <a:schemeClr val="bg1"/>
                </a:solidFill>
                <a:latin typeface="+mj-lt"/>
              </a:rPr>
              <a:t> et al., 2017 AMT</a:t>
            </a:r>
            <a:endParaRPr lang="en-US" sz="1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47875" y="2178387"/>
            <a:ext cx="3429000" cy="4298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FF00"/>
                </a:solidFill>
                <a:latin typeface="+mj-lt"/>
              </a:rPr>
              <a:t>Weld County:</a:t>
            </a:r>
          </a:p>
          <a:p>
            <a:r>
              <a:rPr lang="en-US" sz="2800" dirty="0">
                <a:solidFill>
                  <a:schemeClr val="bg1"/>
                </a:solidFill>
                <a:latin typeface="+mj-lt"/>
              </a:rPr>
              <a:t>535 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766 cattle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+mj-lt"/>
              </a:rPr>
              <a:t>10440 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km</a:t>
            </a:r>
            <a:r>
              <a:rPr lang="en-US" sz="2800" baseline="30000" dirty="0">
                <a:solidFill>
                  <a:schemeClr val="bg1"/>
                </a:solidFill>
                <a:latin typeface="+mj-lt"/>
              </a:rPr>
              <a:t>2</a:t>
            </a:r>
          </a:p>
          <a:p>
            <a:r>
              <a:rPr lang="en-US" sz="2800" b="1" dirty="0">
                <a:solidFill>
                  <a:srgbClr val="00FF00"/>
                </a:solidFill>
                <a:latin typeface="+mj-lt"/>
              </a:rPr>
              <a:t>0.018 kg </a:t>
            </a:r>
            <a:r>
              <a:rPr lang="en-US" sz="2800" b="1" dirty="0" smtClean="0">
                <a:solidFill>
                  <a:srgbClr val="00FF00"/>
                </a:solidFill>
                <a:latin typeface="+mj-lt"/>
              </a:rPr>
              <a:t>km</a:t>
            </a:r>
            <a:r>
              <a:rPr lang="en-US" sz="2800" b="1" baseline="30000" dirty="0" smtClean="0">
                <a:solidFill>
                  <a:srgbClr val="00FF00"/>
                </a:solidFill>
                <a:latin typeface="+mj-lt"/>
              </a:rPr>
              <a:t>-2</a:t>
            </a:r>
            <a:r>
              <a:rPr lang="en-US" sz="2800" b="1" dirty="0" smtClean="0">
                <a:solidFill>
                  <a:srgbClr val="00FF00"/>
                </a:solidFill>
                <a:latin typeface="+mj-lt"/>
              </a:rPr>
              <a:t> hr</a:t>
            </a:r>
            <a:r>
              <a:rPr lang="en-US" sz="2800" b="1" baseline="30000" dirty="0" smtClean="0">
                <a:solidFill>
                  <a:srgbClr val="00FF00"/>
                </a:solidFill>
                <a:latin typeface="+mj-lt"/>
              </a:rPr>
              <a:t>-1</a:t>
            </a:r>
          </a:p>
          <a:p>
            <a:endParaRPr lang="en-US" sz="2800" b="1" baseline="30000" dirty="0">
              <a:solidFill>
                <a:srgbClr val="FF0000"/>
              </a:solidFill>
              <a:latin typeface="+mj-lt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+mj-lt"/>
              </a:rPr>
              <a:t>NEI – </a:t>
            </a:r>
            <a:r>
              <a:rPr lang="en-US" sz="2800" dirty="0" err="1" smtClean="0">
                <a:solidFill>
                  <a:schemeClr val="bg1"/>
                </a:solidFill>
                <a:latin typeface="+mj-lt"/>
              </a:rPr>
              <a:t>avg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 NO</a:t>
            </a:r>
            <a:r>
              <a:rPr lang="en-US" sz="2800" baseline="-25000" dirty="0" smtClean="0">
                <a:solidFill>
                  <a:schemeClr val="bg1"/>
                </a:solidFill>
                <a:latin typeface="+mj-lt"/>
              </a:rPr>
              <a:t>x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+mj-lt"/>
              </a:rPr>
              <a:t>ERate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: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  <a:p>
            <a:r>
              <a:rPr lang="en-US" sz="2800" b="1" dirty="0" smtClean="0">
                <a:solidFill>
                  <a:srgbClr val="00FF00"/>
                </a:solidFill>
                <a:latin typeface="+mj-lt"/>
              </a:rPr>
              <a:t>0.17 </a:t>
            </a:r>
            <a:r>
              <a:rPr lang="en-US" sz="2800" b="1" dirty="0">
                <a:solidFill>
                  <a:srgbClr val="00FF00"/>
                </a:solidFill>
                <a:latin typeface="+mj-lt"/>
              </a:rPr>
              <a:t>kg km</a:t>
            </a:r>
            <a:r>
              <a:rPr lang="en-US" sz="2800" b="1" baseline="30000" dirty="0">
                <a:solidFill>
                  <a:srgbClr val="00FF00"/>
                </a:solidFill>
                <a:latin typeface="+mj-lt"/>
              </a:rPr>
              <a:t>-2</a:t>
            </a:r>
            <a:r>
              <a:rPr lang="en-US" sz="2800" b="1" dirty="0">
                <a:solidFill>
                  <a:srgbClr val="00FF00"/>
                </a:solidFill>
                <a:latin typeface="+mj-lt"/>
              </a:rPr>
              <a:t> hr</a:t>
            </a:r>
            <a:r>
              <a:rPr lang="en-US" sz="2800" b="1" baseline="30000" dirty="0">
                <a:solidFill>
                  <a:srgbClr val="00FF00"/>
                </a:solidFill>
                <a:latin typeface="+mj-lt"/>
              </a:rPr>
              <a:t>-1</a:t>
            </a:r>
          </a:p>
          <a:p>
            <a:r>
              <a:rPr lang="en-US" sz="2800" baseline="30000" dirty="0">
                <a:solidFill>
                  <a:schemeClr val="bg1"/>
                </a:solidFill>
                <a:latin typeface="+mj-lt"/>
              </a:rPr>
              <a:t>(incl. traffic</a:t>
            </a:r>
            <a:r>
              <a:rPr lang="en-US" sz="2800" baseline="30000" dirty="0" smtClean="0">
                <a:solidFill>
                  <a:schemeClr val="bg1"/>
                </a:solidFill>
                <a:latin typeface="+mj-lt"/>
              </a:rPr>
              <a:t>)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  <a:p>
            <a:endParaRPr lang="en-US" sz="2800" b="1" baseline="30000" dirty="0" smtClean="0">
              <a:solidFill>
                <a:srgbClr val="FF0000"/>
              </a:solidFill>
              <a:latin typeface="+mj-lt"/>
            </a:endParaRPr>
          </a:p>
          <a:p>
            <a:r>
              <a:rPr lang="en-US" sz="4000" b="1" dirty="0" smtClean="0">
                <a:solidFill>
                  <a:srgbClr val="00FF00"/>
                </a:solidFill>
                <a:latin typeface="+mj-lt"/>
              </a:rPr>
              <a:t>+11%</a:t>
            </a:r>
            <a:endParaRPr lang="en-US" sz="4000" b="1" dirty="0">
              <a:solidFill>
                <a:srgbClr val="00FF0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67000" y="1046817"/>
            <a:ext cx="64600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+mj-lt"/>
              </a:rPr>
              <a:t>Site 2: 18.6 kg hr</a:t>
            </a:r>
            <a:r>
              <a:rPr lang="en-US" sz="2800" baseline="30000" dirty="0" smtClean="0">
                <a:solidFill>
                  <a:schemeClr val="bg1"/>
                </a:solidFill>
                <a:latin typeface="+mj-lt"/>
              </a:rPr>
              <a:t>-1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or  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0.34 g hr</a:t>
            </a:r>
            <a:r>
              <a:rPr lang="en-US" sz="2800" baseline="30000" dirty="0" smtClean="0">
                <a:solidFill>
                  <a:schemeClr val="bg1"/>
                </a:solidFill>
                <a:latin typeface="+mj-lt"/>
              </a:rPr>
              <a:t>-1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 head</a:t>
            </a:r>
            <a:r>
              <a:rPr lang="en-US" sz="2800" baseline="30000" dirty="0" smtClean="0">
                <a:solidFill>
                  <a:schemeClr val="bg1"/>
                </a:solidFill>
                <a:latin typeface="+mj-lt"/>
              </a:rPr>
              <a:t>-1</a:t>
            </a:r>
          </a:p>
          <a:p>
            <a:r>
              <a:rPr lang="en-US" sz="2800" baseline="30000" dirty="0" smtClean="0">
                <a:solidFill>
                  <a:schemeClr val="bg1"/>
                </a:solidFill>
                <a:latin typeface="+mj-lt"/>
              </a:rPr>
              <a:t>(comprises 10% </a:t>
            </a:r>
            <a:r>
              <a:rPr lang="en-US" sz="2800" baseline="30000" dirty="0">
                <a:solidFill>
                  <a:schemeClr val="bg1"/>
                </a:solidFill>
                <a:latin typeface="+mj-lt"/>
              </a:rPr>
              <a:t>of cattle population in Weld </a:t>
            </a:r>
            <a:r>
              <a:rPr lang="en-US" sz="2800" baseline="30000" dirty="0" smtClean="0">
                <a:solidFill>
                  <a:schemeClr val="bg1"/>
                </a:solidFill>
                <a:latin typeface="+mj-lt"/>
              </a:rPr>
              <a:t>County)</a:t>
            </a:r>
            <a:endParaRPr lang="en-US" sz="28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50427" y="2178387"/>
            <a:ext cx="3276600" cy="4298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Remote Study area: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+mj-lt"/>
              </a:rPr>
              <a:t>224 469 cattle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+mj-lt"/>
              </a:rPr>
              <a:t>414 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km</a:t>
            </a:r>
            <a:r>
              <a:rPr lang="en-US" sz="2800" baseline="30000" dirty="0">
                <a:solidFill>
                  <a:schemeClr val="bg1"/>
                </a:solidFill>
                <a:latin typeface="+mj-lt"/>
              </a:rPr>
              <a:t>2</a:t>
            </a:r>
          </a:p>
          <a:p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0.18 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kg 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km</a:t>
            </a:r>
            <a:r>
              <a:rPr lang="en-US" sz="2800" b="1" baseline="30000" dirty="0" smtClean="0">
                <a:solidFill>
                  <a:srgbClr val="FF0000"/>
                </a:solidFill>
                <a:latin typeface="+mj-lt"/>
              </a:rPr>
              <a:t>-2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 hr</a:t>
            </a:r>
            <a:r>
              <a:rPr lang="en-US" sz="2800" b="1" baseline="30000" dirty="0" smtClean="0">
                <a:solidFill>
                  <a:srgbClr val="FF0000"/>
                </a:solidFill>
                <a:latin typeface="+mj-lt"/>
              </a:rPr>
              <a:t>-1</a:t>
            </a:r>
          </a:p>
          <a:p>
            <a:endParaRPr lang="en-US" sz="2800" b="1" baseline="30000" dirty="0">
              <a:solidFill>
                <a:srgbClr val="FF0000"/>
              </a:solidFill>
              <a:latin typeface="+mj-lt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+mj-lt"/>
              </a:rPr>
              <a:t>NEI – </a:t>
            </a:r>
            <a:r>
              <a:rPr lang="en-US" sz="2800" dirty="0" err="1" smtClean="0">
                <a:solidFill>
                  <a:schemeClr val="bg1"/>
                </a:solidFill>
                <a:latin typeface="+mj-lt"/>
              </a:rPr>
              <a:t>avg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 NO</a:t>
            </a:r>
            <a:r>
              <a:rPr lang="en-US" sz="2800" baseline="-25000" dirty="0" smtClean="0">
                <a:solidFill>
                  <a:schemeClr val="bg1"/>
                </a:solidFill>
                <a:latin typeface="+mj-lt"/>
              </a:rPr>
              <a:t>x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+mj-lt"/>
              </a:rPr>
              <a:t>ERate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: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  <a:p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0.15 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kg km</a:t>
            </a:r>
            <a:r>
              <a:rPr lang="en-US" sz="2800" b="1" baseline="30000" dirty="0">
                <a:solidFill>
                  <a:srgbClr val="FF0000"/>
                </a:solidFill>
                <a:latin typeface="+mj-lt"/>
              </a:rPr>
              <a:t>-2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hr</a:t>
            </a:r>
            <a:r>
              <a:rPr lang="en-US" sz="2800" b="1" baseline="30000" dirty="0">
                <a:solidFill>
                  <a:srgbClr val="FF0000"/>
                </a:solidFill>
                <a:latin typeface="+mj-lt"/>
              </a:rPr>
              <a:t>-1</a:t>
            </a:r>
          </a:p>
          <a:p>
            <a:r>
              <a:rPr lang="en-US" sz="2800" baseline="30000" dirty="0">
                <a:solidFill>
                  <a:schemeClr val="bg1"/>
                </a:solidFill>
                <a:latin typeface="+mj-lt"/>
              </a:rPr>
              <a:t>(incl. traffic)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  <a:p>
            <a:endParaRPr lang="en-US" sz="2800" b="1" baseline="30000" dirty="0">
              <a:solidFill>
                <a:srgbClr val="FF0000"/>
              </a:solidFill>
              <a:latin typeface="+mj-lt"/>
            </a:endParaRPr>
          </a:p>
          <a:p>
            <a:r>
              <a:rPr lang="en-US" sz="4000" b="1" dirty="0" smtClean="0">
                <a:solidFill>
                  <a:srgbClr val="FF0000"/>
                </a:solidFill>
                <a:latin typeface="+mj-lt"/>
              </a:rPr>
              <a:t>+120%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28" y="5440740"/>
            <a:ext cx="28826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+mj-lt"/>
              </a:rPr>
              <a:t>Additional NO</a:t>
            </a:r>
            <a:r>
              <a:rPr lang="en-US" sz="2800" baseline="-25000" dirty="0" smtClean="0">
                <a:solidFill>
                  <a:schemeClr val="bg1"/>
                </a:solidFill>
                <a:latin typeface="+mj-lt"/>
              </a:rPr>
              <a:t>x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 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+mj-lt"/>
              </a:rPr>
              <a:t>from CAFO Soils:</a:t>
            </a:r>
          </a:p>
        </p:txBody>
      </p:sp>
      <p:sp>
        <p:nvSpPr>
          <p:cNvPr id="16" name="Oval 15"/>
          <p:cNvSpPr/>
          <p:nvPr/>
        </p:nvSpPr>
        <p:spPr>
          <a:xfrm>
            <a:off x="1692656" y="3192272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6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867"/>
            <a:ext cx="9144000" cy="80433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Structure functions &amp; satellites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4" t="1194" r="83684" b="61955"/>
          <a:stretch/>
        </p:blipFill>
        <p:spPr>
          <a:xfrm>
            <a:off x="2075997" y="1676026"/>
            <a:ext cx="588664" cy="350557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3" t="4269" r="6742" b="3971"/>
          <a:stretch/>
        </p:blipFill>
        <p:spPr>
          <a:xfrm>
            <a:off x="2606350" y="1676026"/>
            <a:ext cx="4463380" cy="3505574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/>
        </p:nvCxnSpPr>
        <p:spPr>
          <a:xfrm>
            <a:off x="2915882" y="4217706"/>
            <a:ext cx="6397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555601" y="4217706"/>
            <a:ext cx="1" cy="457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914020" y="1852910"/>
            <a:ext cx="271506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50% variability at &lt;1.6km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90% variability at &lt;5.6km</a:t>
            </a:r>
            <a:endParaRPr lang="en-US" sz="1600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914020" y="3955161"/>
            <a:ext cx="222282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136842" y="3937055"/>
            <a:ext cx="1" cy="7315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774287" y="4667195"/>
            <a:ext cx="5167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TES</a:t>
            </a:r>
            <a:endParaRPr lang="en-US" sz="1600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52761" y="4132974"/>
            <a:ext cx="621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50%</a:t>
            </a:r>
            <a:endParaRPr lang="en-US" sz="1600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52761" y="3841902"/>
            <a:ext cx="621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rebuchet MS" panose="020B0603020202020204" pitchFamily="34" charset="0"/>
              </a:rPr>
              <a:t>9</a:t>
            </a:r>
            <a:r>
              <a:rPr lang="en-US" sz="16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0%</a:t>
            </a:r>
            <a:endParaRPr lang="en-US" sz="1600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2914020" y="3916801"/>
            <a:ext cx="41557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043108" y="3892358"/>
            <a:ext cx="653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IASI, </a:t>
            </a:r>
            <a:r>
              <a:rPr lang="en-US" sz="1600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CrIS</a:t>
            </a:r>
            <a:endParaRPr lang="en-US" sz="1600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36917" y="3667509"/>
            <a:ext cx="737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&gt;9</a:t>
            </a:r>
            <a:r>
              <a:rPr lang="en-US" sz="1600" dirty="0">
                <a:solidFill>
                  <a:srgbClr val="FF0000"/>
                </a:solidFill>
                <a:latin typeface="Trebuchet MS" panose="020B0603020202020204" pitchFamily="34" charset="0"/>
              </a:rPr>
              <a:t>5</a:t>
            </a:r>
            <a:r>
              <a:rPr lang="en-US" sz="16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%</a:t>
            </a:r>
            <a:endParaRPr lang="en-US" sz="1600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16" name="Picture 15" descr="Eq_StruFu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101" y="914400"/>
            <a:ext cx="4876660" cy="53868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TextBox 17"/>
          <p:cNvSpPr txBox="1"/>
          <p:nvPr/>
        </p:nvSpPr>
        <p:spPr>
          <a:xfrm>
            <a:off x="184036" y="5257800"/>
            <a:ext cx="891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NH</a:t>
            </a:r>
            <a:r>
              <a:rPr lang="en-US" baseline="-25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3</a:t>
            </a: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 – IASI (12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</a:rPr>
              <a:t>x 25 </a:t>
            </a: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km</a:t>
            </a:r>
            <a:r>
              <a:rPr lang="en-US" baseline="30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), TES (5.3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</a:rPr>
              <a:t>x 8.5 </a:t>
            </a: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km</a:t>
            </a:r>
            <a:r>
              <a:rPr lang="en-US" baseline="30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), </a:t>
            </a:r>
            <a:r>
              <a:rPr lang="en-US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CrIS</a:t>
            </a: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: currently resolve 5-10% of the NH</a:t>
            </a:r>
            <a:r>
              <a:rPr lang="en-US" baseline="-25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3</a:t>
            </a: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 VCD variability in the Colorado Front Range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latin typeface="Calibri" panose="020F0502020204030204" pitchFamily="34" charset="0"/>
              </a:rPr>
              <a:t>NO</a:t>
            </a:r>
            <a:r>
              <a:rPr lang="en-US" baseline="-250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n-US" dirty="0" smtClean="0">
                <a:solidFill>
                  <a:srgbClr val="0000FF"/>
                </a:solidFill>
                <a:latin typeface="Calibri" panose="020F0502020204030204" pitchFamily="34" charset="0"/>
              </a:rPr>
              <a:t> - TEMPO (future: 2 x 4.5 km</a:t>
            </a:r>
            <a:r>
              <a:rPr lang="en-US" baseline="300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n-US" dirty="0" smtClean="0">
                <a:solidFill>
                  <a:srgbClr val="0000FF"/>
                </a:solidFill>
                <a:latin typeface="Calibri" panose="020F0502020204030204" pitchFamily="34" charset="0"/>
              </a:rPr>
              <a:t>): will be able to resolve ~50% of the NO</a:t>
            </a:r>
            <a:r>
              <a:rPr lang="en-US" baseline="-250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2</a:t>
            </a:r>
            <a:r>
              <a:rPr lang="en-US" dirty="0" smtClean="0">
                <a:solidFill>
                  <a:srgbClr val="0000FF"/>
                </a:solidFill>
                <a:latin typeface="Calibri" panose="020F0502020204030204" pitchFamily="34" charset="0"/>
              </a:rPr>
              <a:t> VCD variability in the Colorado Front Range</a:t>
            </a:r>
            <a:endParaRPr lang="en-US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04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82690"/>
            <a:ext cx="4495799" cy="45098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2" y="0"/>
            <a:ext cx="6705602" cy="762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ARISTO2016: CU airborne SOF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8" descr="NH3_source_biomassburni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4604956"/>
            <a:ext cx="2971799" cy="19734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4800" y="769203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schemeClr val="bg1"/>
                </a:solidFill>
                <a:latin typeface="Calibri"/>
              </a:rPr>
              <a:t>Potential future applications include study of biomass burning emissions and plume processing</a:t>
            </a:r>
            <a:endParaRPr lang="en-US" i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98823" y="4596489"/>
            <a:ext cx="1113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~5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</a:rPr>
              <a:t>TgN</a:t>
            </a: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/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</a:rPr>
              <a:t>yr</a:t>
            </a:r>
            <a:endParaRPr lang="en-US" sz="18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20910" y="6150114"/>
            <a:ext cx="2623090" cy="70788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  <a:latin typeface="Calibri"/>
              </a:rPr>
              <a:t>Baidar</a:t>
            </a:r>
            <a:r>
              <a:rPr lang="en-US" sz="2000" dirty="0" smtClean="0">
                <a:solidFill>
                  <a:schemeClr val="bg1"/>
                </a:solidFill>
                <a:latin typeface="Calibri"/>
              </a:rPr>
              <a:t> et al., 2016 AMT</a:t>
            </a:r>
          </a:p>
          <a:p>
            <a:r>
              <a:rPr lang="en-US" sz="2000" dirty="0" err="1" smtClean="0">
                <a:solidFill>
                  <a:schemeClr val="bg1"/>
                </a:solidFill>
                <a:latin typeface="Calibri"/>
              </a:rPr>
              <a:t>Kille</a:t>
            </a:r>
            <a:r>
              <a:rPr lang="en-US" sz="2000" dirty="0" smtClean="0">
                <a:solidFill>
                  <a:schemeClr val="bg1"/>
                </a:solidFill>
                <a:latin typeface="Calibri"/>
              </a:rPr>
              <a:t> et al., 2017 AMT</a:t>
            </a:r>
            <a:endParaRPr lang="en-US" sz="2000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126" y="2057400"/>
            <a:ext cx="2225541" cy="233053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6" t="5265" r="26812" b="36484"/>
          <a:stretch/>
        </p:blipFill>
        <p:spPr>
          <a:xfrm>
            <a:off x="6846126" y="76200"/>
            <a:ext cx="2221674" cy="17907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602" t="16541" r="57411" b="71295"/>
          <a:stretch/>
        </p:blipFill>
        <p:spPr>
          <a:xfrm>
            <a:off x="1530429" y="6199672"/>
            <a:ext cx="3574971" cy="59582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Cloud 3"/>
          <p:cNvSpPr/>
          <p:nvPr/>
        </p:nvSpPr>
        <p:spPr>
          <a:xfrm>
            <a:off x="427287" y="3962400"/>
            <a:ext cx="5287713" cy="2541656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Postdoctoral openings: 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A</a:t>
            </a:r>
            <a:r>
              <a:rPr lang="en-US" dirty="0" smtClean="0">
                <a:latin typeface="Calibri" panose="020F0502020204030204" pitchFamily="34" charset="0"/>
              </a:rPr>
              <a:t>irborne </a:t>
            </a:r>
            <a:r>
              <a:rPr lang="en-US" dirty="0" smtClean="0">
                <a:latin typeface="Calibri" panose="020F0502020204030204" pitchFamily="34" charset="0"/>
              </a:rPr>
              <a:t>SOF &amp; biomass burning </a:t>
            </a:r>
            <a:r>
              <a:rPr lang="en-US" dirty="0" smtClean="0">
                <a:latin typeface="Calibri" panose="020F0502020204030204" pitchFamily="34" charset="0"/>
              </a:rPr>
              <a:t>fluxes</a:t>
            </a:r>
            <a:endParaRPr lang="en-US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3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6" y="10886"/>
            <a:ext cx="9133114" cy="751114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Conclusions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0"/>
            <a:ext cx="8940047" cy="41148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The observed NH</a:t>
            </a:r>
            <a:r>
              <a:rPr lang="en-US" sz="2400" baseline="-25000" dirty="0">
                <a:solidFill>
                  <a:schemeClr val="bg1"/>
                </a:solidFill>
                <a:latin typeface="Calibri" panose="020F0502020204030204" pitchFamily="34" charset="0"/>
              </a:rPr>
              <a:t>3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 EF (</a:t>
            </a:r>
            <a:r>
              <a:rPr lang="en-US" sz="2400" kern="1200" dirty="0">
                <a:solidFill>
                  <a:schemeClr val="bg1"/>
                </a:solidFill>
                <a:latin typeface="Calibri"/>
              </a:rPr>
              <a:t>11.8 ± 2.1 g hr</a:t>
            </a:r>
            <a:r>
              <a:rPr lang="en-US" sz="2400" kern="1200" baseline="30000" dirty="0">
                <a:solidFill>
                  <a:schemeClr val="bg1"/>
                </a:solidFill>
                <a:latin typeface="Calibri"/>
              </a:rPr>
              <a:t>-1</a:t>
            </a:r>
            <a:r>
              <a:rPr lang="en-US" sz="2400" kern="1200" dirty="0">
                <a:solidFill>
                  <a:schemeClr val="bg1"/>
                </a:solidFill>
                <a:latin typeface="Calibri"/>
              </a:rPr>
              <a:t> head</a:t>
            </a:r>
            <a:r>
              <a:rPr lang="en-US" sz="2400" kern="1200" baseline="30000" dirty="0">
                <a:solidFill>
                  <a:schemeClr val="bg1"/>
                </a:solidFill>
                <a:latin typeface="Calibri"/>
              </a:rPr>
              <a:t>-1</a:t>
            </a:r>
            <a:r>
              <a:rPr lang="en-US" sz="2400" kern="1200" dirty="0">
                <a:solidFill>
                  <a:schemeClr val="bg1"/>
                </a:solidFill>
                <a:latin typeface="Calibri"/>
              </a:rPr>
              <a:t>) is </a:t>
            </a:r>
            <a:r>
              <a:rPr lang="en-US" sz="2400" kern="1200" dirty="0" smtClean="0">
                <a:solidFill>
                  <a:srgbClr val="FF0000"/>
                </a:solidFill>
                <a:latin typeface="Calibri"/>
              </a:rPr>
              <a:t>compatible with the </a:t>
            </a:r>
            <a:r>
              <a:rPr lang="en-US" sz="2400" kern="1200" dirty="0">
                <a:solidFill>
                  <a:srgbClr val="FF0000"/>
                </a:solidFill>
                <a:latin typeface="Calibri"/>
              </a:rPr>
              <a:t>upper range of </a:t>
            </a:r>
            <a:r>
              <a:rPr lang="en-US" sz="2400" kern="1200" dirty="0" smtClean="0">
                <a:solidFill>
                  <a:srgbClr val="FF0000"/>
                </a:solidFill>
                <a:latin typeface="Calibri"/>
              </a:rPr>
              <a:t>literature values</a:t>
            </a:r>
            <a:r>
              <a:rPr lang="en-US" sz="2400" kern="1200" dirty="0" smtClean="0">
                <a:solidFill>
                  <a:schemeClr val="bg1"/>
                </a:solidFill>
                <a:latin typeface="Calibri"/>
              </a:rPr>
              <a:t> (</a:t>
            </a:r>
            <a:r>
              <a:rPr lang="en-US" sz="2400" kern="1200" dirty="0" err="1" smtClean="0">
                <a:solidFill>
                  <a:schemeClr val="bg1"/>
                </a:solidFill>
                <a:latin typeface="Calibri"/>
              </a:rPr>
              <a:t>Kille</a:t>
            </a:r>
            <a:r>
              <a:rPr lang="en-US" sz="2400" kern="1200" dirty="0" smtClean="0">
                <a:solidFill>
                  <a:schemeClr val="bg1"/>
                </a:solidFill>
                <a:latin typeface="Calibri"/>
              </a:rPr>
              <a:t> et al., 2017).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Emissions of NH</a:t>
            </a:r>
            <a:r>
              <a:rPr lang="en-US" sz="2400" baseline="-25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3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from cattle are underestimated by a </a:t>
            </a:r>
            <a:r>
              <a:rPr lang="en-US" sz="24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factor 1.8-8.8 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(NEI 2011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). </a:t>
            </a:r>
            <a:endParaRPr lang="en-US" sz="24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NO</a:t>
            </a:r>
            <a:r>
              <a:rPr lang="en-US" sz="2400" baseline="-25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x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emissions from CAFO soils account 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for </a:t>
            </a:r>
            <a:r>
              <a:rPr lang="en-US" sz="24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1.2% of the </a:t>
            </a:r>
            <a:r>
              <a:rPr lang="en-US" sz="24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N-flux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. 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This NO</a:t>
            </a:r>
            <a:r>
              <a:rPr lang="en-US" sz="2400" baseline="-25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x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source 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is 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currently </a:t>
            </a:r>
            <a:r>
              <a:rPr lang="en-US" sz="24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missing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in 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models, and becomes </a:t>
            </a:r>
            <a:r>
              <a:rPr lang="en-US" sz="24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increasingly important 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as other NO</a:t>
            </a:r>
            <a:r>
              <a:rPr lang="en-US" sz="2400" baseline="-25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x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sources 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continue to decrease. It has potential to add between 10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% 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(county) and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120% 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(remote) to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the NO</a:t>
            </a:r>
            <a:r>
              <a:rPr lang="en-US" sz="2400" baseline="-25000" dirty="0">
                <a:solidFill>
                  <a:schemeClr val="bg1"/>
                </a:solidFill>
                <a:latin typeface="Calibri" panose="020F0502020204030204" pitchFamily="34" charset="0"/>
              </a:rPr>
              <a:t>x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burden. 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Missing NO</a:t>
            </a:r>
            <a:r>
              <a:rPr lang="en-US" sz="2400" baseline="-25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x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sources 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are 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relevant because </a:t>
            </a:r>
            <a:r>
              <a:rPr lang="en-US" sz="24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O</a:t>
            </a:r>
            <a:r>
              <a:rPr lang="en-US" sz="2400" baseline="-25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3</a:t>
            </a:r>
            <a:r>
              <a:rPr lang="en-US" sz="24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 chemistry is NO</a:t>
            </a:r>
            <a:r>
              <a:rPr lang="en-US" sz="2400" baseline="-25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x</a:t>
            </a:r>
            <a:r>
              <a:rPr lang="en-US" sz="24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limited in remote areas 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where CAFO are located.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FFC000"/>
                </a:solidFill>
                <a:latin typeface="Calibri" panose="020F0502020204030204" pitchFamily="34" charset="0"/>
              </a:rPr>
              <a:t>Future - airborne SOF: many molecules (CO, C</a:t>
            </a:r>
            <a:r>
              <a:rPr lang="en-US" sz="2400" baseline="-25000" dirty="0" smtClean="0">
                <a:solidFill>
                  <a:srgbClr val="FFC000"/>
                </a:solidFill>
                <a:latin typeface="Calibri" panose="020F0502020204030204" pitchFamily="34" charset="0"/>
              </a:rPr>
              <a:t>2</a:t>
            </a:r>
            <a:r>
              <a:rPr lang="en-US" sz="2400" dirty="0" smtClean="0">
                <a:solidFill>
                  <a:srgbClr val="FFC000"/>
                </a:solidFill>
                <a:latin typeface="Calibri" panose="020F0502020204030204" pitchFamily="34" charset="0"/>
              </a:rPr>
              <a:t>H</a:t>
            </a:r>
            <a:r>
              <a:rPr lang="en-US" sz="2400" baseline="-25000" dirty="0" smtClean="0">
                <a:solidFill>
                  <a:srgbClr val="FFC000"/>
                </a:solidFill>
                <a:latin typeface="Calibri" panose="020F0502020204030204" pitchFamily="34" charset="0"/>
              </a:rPr>
              <a:t>6</a:t>
            </a:r>
            <a:r>
              <a:rPr lang="en-US" sz="2400" dirty="0" smtClean="0">
                <a:solidFill>
                  <a:srgbClr val="FFC000"/>
                </a:solidFill>
                <a:latin typeface="Calibri" panose="020F0502020204030204" pitchFamily="34" charset="0"/>
              </a:rPr>
              <a:t>, C</a:t>
            </a:r>
            <a:r>
              <a:rPr lang="en-US" sz="2400" baseline="-25000" dirty="0" smtClean="0">
                <a:solidFill>
                  <a:srgbClr val="FFC000"/>
                </a:solidFill>
                <a:latin typeface="Calibri" panose="020F0502020204030204" pitchFamily="34" charset="0"/>
              </a:rPr>
              <a:t>2</a:t>
            </a:r>
            <a:r>
              <a:rPr lang="en-US" sz="2400" dirty="0" smtClean="0">
                <a:solidFill>
                  <a:srgbClr val="FFC000"/>
                </a:solidFill>
                <a:latin typeface="Calibri" panose="020F0502020204030204" pitchFamily="34" charset="0"/>
              </a:rPr>
              <a:t>H</a:t>
            </a:r>
            <a:r>
              <a:rPr lang="en-US" sz="2400" baseline="-25000" dirty="0" smtClean="0">
                <a:solidFill>
                  <a:srgbClr val="FFC000"/>
                </a:solidFill>
                <a:latin typeface="Calibri" panose="020F0502020204030204" pitchFamily="34" charset="0"/>
              </a:rPr>
              <a:t>2</a:t>
            </a:r>
            <a:r>
              <a:rPr lang="en-US" sz="2400" dirty="0">
                <a:solidFill>
                  <a:srgbClr val="FFC000"/>
                </a:solidFill>
                <a:latin typeface="Calibri" panose="020F0502020204030204" pitchFamily="34" charset="0"/>
              </a:rPr>
              <a:t>, </a:t>
            </a:r>
            <a:r>
              <a:rPr lang="en-US" sz="2400" dirty="0" smtClean="0">
                <a:solidFill>
                  <a:srgbClr val="FFC000"/>
                </a:solidFill>
                <a:latin typeface="Calibri" panose="020F0502020204030204" pitchFamily="34" charset="0"/>
              </a:rPr>
              <a:t>CH</a:t>
            </a:r>
            <a:r>
              <a:rPr lang="en-US" sz="2400" baseline="-25000" dirty="0" smtClean="0">
                <a:solidFill>
                  <a:srgbClr val="FFC000"/>
                </a:solidFill>
                <a:latin typeface="Calibri" panose="020F0502020204030204" pitchFamily="34" charset="0"/>
              </a:rPr>
              <a:t>3</a:t>
            </a:r>
            <a:r>
              <a:rPr lang="en-US" sz="2400" dirty="0" smtClean="0">
                <a:solidFill>
                  <a:srgbClr val="FFC000"/>
                </a:solidFill>
                <a:latin typeface="Calibri" panose="020F0502020204030204" pitchFamily="34" charset="0"/>
              </a:rPr>
              <a:t>OH, HCOOH</a:t>
            </a:r>
            <a:r>
              <a:rPr lang="en-US" sz="2400" dirty="0">
                <a:solidFill>
                  <a:srgbClr val="FFC000"/>
                </a:solidFill>
                <a:latin typeface="Calibri" panose="020F0502020204030204" pitchFamily="34" charset="0"/>
              </a:rPr>
              <a:t>, </a:t>
            </a:r>
            <a:r>
              <a:rPr lang="en-US" sz="2400" dirty="0" smtClean="0">
                <a:solidFill>
                  <a:srgbClr val="FFC000"/>
                </a:solidFill>
                <a:latin typeface="Calibri" panose="020F0502020204030204" pitchFamily="34" charset="0"/>
              </a:rPr>
              <a:t>HCHO, CHOCHO, </a:t>
            </a:r>
            <a:r>
              <a:rPr lang="en-US" sz="2400" dirty="0" smtClean="0">
                <a:solidFill>
                  <a:srgbClr val="FFC000"/>
                </a:solidFill>
                <a:latin typeface="Calibri" panose="020F0502020204030204" pitchFamily="34" charset="0"/>
              </a:rPr>
              <a:t>NH</a:t>
            </a:r>
            <a:r>
              <a:rPr lang="en-US" sz="2400" baseline="-25000" dirty="0" smtClean="0">
                <a:solidFill>
                  <a:srgbClr val="FFC000"/>
                </a:solidFill>
                <a:latin typeface="Calibri" panose="020F0502020204030204" pitchFamily="34" charset="0"/>
              </a:rPr>
              <a:t>3</a:t>
            </a:r>
            <a:r>
              <a:rPr lang="en-US" sz="2400" dirty="0" smtClean="0">
                <a:solidFill>
                  <a:srgbClr val="FFC000"/>
                </a:solidFill>
                <a:latin typeface="Calibri" panose="020F0502020204030204" pitchFamily="34" charset="0"/>
              </a:rPr>
              <a:t>, </a:t>
            </a:r>
            <a:r>
              <a:rPr lang="en-US" sz="2400" dirty="0">
                <a:solidFill>
                  <a:srgbClr val="FFC000"/>
                </a:solidFill>
                <a:latin typeface="Calibri" panose="020F0502020204030204" pitchFamily="34" charset="0"/>
              </a:rPr>
              <a:t>HCN, NO</a:t>
            </a:r>
            <a:r>
              <a:rPr lang="en-US" sz="2400" dirty="0" smtClean="0">
                <a:solidFill>
                  <a:srgbClr val="FFC000"/>
                </a:solidFill>
                <a:latin typeface="Calibri" panose="020F0502020204030204" pitchFamily="34" charset="0"/>
              </a:rPr>
              <a:t>, NO</a:t>
            </a:r>
            <a:r>
              <a:rPr lang="en-US" sz="2400" baseline="-25000" dirty="0" smtClean="0">
                <a:solidFill>
                  <a:srgbClr val="FFC000"/>
                </a:solidFill>
                <a:latin typeface="Calibri" panose="020F0502020204030204" pitchFamily="34" charset="0"/>
              </a:rPr>
              <a:t>2</a:t>
            </a:r>
            <a:r>
              <a:rPr lang="en-US" sz="2400" dirty="0">
                <a:solidFill>
                  <a:srgbClr val="FFC000"/>
                </a:solidFill>
                <a:latin typeface="Calibri" panose="020F0502020204030204" pitchFamily="34" charset="0"/>
              </a:rPr>
              <a:t>, HONO, </a:t>
            </a:r>
            <a:r>
              <a:rPr lang="en-US" sz="2400" dirty="0" smtClean="0">
                <a:solidFill>
                  <a:srgbClr val="FFC000"/>
                </a:solidFill>
                <a:latin typeface="Calibri" panose="020F0502020204030204" pitchFamily="34" charset="0"/>
              </a:rPr>
              <a:t>HNCO?, etc.)</a:t>
            </a:r>
            <a:endParaRPr lang="en-US" sz="2400" u="sng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indent="0">
              <a:spcAft>
                <a:spcPts val="1200"/>
              </a:spcAft>
              <a:buNone/>
            </a:pPr>
            <a:r>
              <a:rPr lang="en-US" sz="2400" u="sng" dirty="0" smtClean="0">
                <a:solidFill>
                  <a:schemeClr val="bg1"/>
                </a:solidFill>
                <a:latin typeface="Calibri" panose="020F0502020204030204" pitchFamily="34" charset="0"/>
              </a:rPr>
              <a:t>Funding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: CDPHE, NSF, CIRES, KIT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27" descr="nsf4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3400" y="5814147"/>
            <a:ext cx="955088" cy="955088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  <p:pic>
        <p:nvPicPr>
          <p:cNvPr id="5" name="Picture 13" descr="CIRES_logo_text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5814147"/>
            <a:ext cx="1371600" cy="95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Image result for CDPHE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588" y="5813792"/>
            <a:ext cx="1697844" cy="95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1742" y="6396335"/>
            <a:ext cx="4043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rainer.volkamer@colorado.edu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14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60959"/>
            <a:ext cx="9144000" cy="59435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Former Volkamer group members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4267199"/>
            <a:ext cx="1290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B0F0"/>
                </a:solidFill>
                <a:latin typeface="Calibri"/>
              </a:rPr>
              <a:t>Ivan Ortega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B0F0"/>
                </a:solidFill>
                <a:latin typeface="Calibri"/>
              </a:rPr>
              <a:t>Scientist</a:t>
            </a:r>
            <a:endParaRPr lang="en-US" sz="1800" dirty="0">
              <a:solidFill>
                <a:srgbClr val="00B0F0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1550" y="2616515"/>
            <a:ext cx="2102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00B0F0"/>
                </a:solidFill>
                <a:latin typeface="Calibri"/>
              </a:rPr>
              <a:t>Eleanor Waxman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B0F0"/>
                </a:solidFill>
                <a:latin typeface="Calibri"/>
              </a:rPr>
              <a:t>NRC fellowship/NIST</a:t>
            </a:r>
            <a:endParaRPr lang="en-US" sz="1800" dirty="0">
              <a:solidFill>
                <a:srgbClr val="00B0F0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7559" y="734853"/>
            <a:ext cx="34969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FFC000"/>
                </a:solidFill>
                <a:latin typeface="Calibri"/>
              </a:rPr>
              <a:t>Ryan </a:t>
            </a:r>
            <a:r>
              <a:rPr lang="en-US" sz="1800" b="1" dirty="0" err="1" smtClean="0">
                <a:solidFill>
                  <a:srgbClr val="FFC000"/>
                </a:solidFill>
                <a:latin typeface="Calibri"/>
              </a:rPr>
              <a:t>Thalman</a:t>
            </a:r>
            <a:r>
              <a:rPr lang="en-US" sz="1800" dirty="0" smtClean="0">
                <a:solidFill>
                  <a:srgbClr val="FFC000"/>
                </a:solidFill>
                <a:latin typeface="Calibri"/>
              </a:rPr>
              <a:t>, tenure track faculty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C000"/>
                </a:solidFill>
                <a:latin typeface="Calibri"/>
              </a:rPr>
              <a:t>Snow College, Richfield, UT</a:t>
            </a:r>
            <a:endParaRPr lang="en-US" sz="1800" dirty="0">
              <a:solidFill>
                <a:srgbClr val="FFC000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9844" y="3453081"/>
            <a:ext cx="13630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err="1" smtClean="0">
                <a:solidFill>
                  <a:srgbClr val="00B0F0"/>
                </a:solidFill>
                <a:latin typeface="Calibri"/>
              </a:rPr>
              <a:t>Hilke</a:t>
            </a:r>
            <a:r>
              <a:rPr lang="en-US" sz="1800" b="1" dirty="0" smtClean="0">
                <a:solidFill>
                  <a:srgbClr val="00B0F0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srgbClr val="00B0F0"/>
                </a:solidFill>
                <a:latin typeface="Calibri"/>
              </a:rPr>
              <a:t>Oetjen</a:t>
            </a:r>
            <a:endParaRPr lang="en-US" sz="1800" b="1" dirty="0" smtClean="0">
              <a:solidFill>
                <a:srgbClr val="00B0F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B0F0"/>
                </a:solidFill>
                <a:latin typeface="Calibri"/>
              </a:rPr>
              <a:t>NASA-JPL</a:t>
            </a:r>
            <a:endParaRPr lang="en-US" sz="1800" dirty="0">
              <a:solidFill>
                <a:srgbClr val="00B0F0"/>
              </a:solidFill>
              <a:latin typeface="Calibri"/>
            </a:endParaRPr>
          </a:p>
        </p:txBody>
      </p:sp>
      <p:pic>
        <p:nvPicPr>
          <p:cNvPr id="16" name="Picture 2" descr="http://www.colorado.edu/chemistry/volkamer/people/Siyuan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12" t="7500" r="36838" b="77500"/>
          <a:stretch/>
        </p:blipFill>
        <p:spPr bwMode="auto">
          <a:xfrm>
            <a:off x="196509" y="1511084"/>
            <a:ext cx="762000" cy="77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977559" y="1537926"/>
            <a:ext cx="3299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FFC000"/>
                </a:solidFill>
                <a:latin typeface="Calibri"/>
              </a:rPr>
              <a:t>Christopher </a:t>
            </a:r>
            <a:r>
              <a:rPr lang="en-US" sz="1800" b="1" dirty="0" err="1" smtClean="0">
                <a:solidFill>
                  <a:srgbClr val="FFC000"/>
                </a:solidFill>
                <a:latin typeface="Calibri"/>
              </a:rPr>
              <a:t>Kampf</a:t>
            </a:r>
            <a:r>
              <a:rPr lang="en-US" sz="1800" dirty="0" smtClean="0">
                <a:solidFill>
                  <a:srgbClr val="FFC000"/>
                </a:solidFill>
                <a:latin typeface="Calibri"/>
              </a:rPr>
              <a:t>, Junior Group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C000"/>
                </a:solidFill>
                <a:latin typeface="Calibri"/>
              </a:rPr>
              <a:t>MPI Chemistry, Germany</a:t>
            </a:r>
            <a:endParaRPr lang="en-US" sz="1800" dirty="0">
              <a:solidFill>
                <a:srgbClr val="FFC000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4260" y="594360"/>
            <a:ext cx="6687540" cy="174879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1440" y="2465070"/>
            <a:ext cx="6690360" cy="432964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9" name="AutoShape 6" descr="Image result for NIST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AutoShape 8" descr="Image result for NIST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Picture 10" descr="Thoughts on NIST Draft Guide to Cyber Threat Information Sharing (SP 800-150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552223"/>
            <a:ext cx="2021521" cy="77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schmidtocean.org/files/nasa-jpl-logo_bigge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7" b="23350"/>
          <a:stretch/>
        </p:blipFill>
        <p:spPr bwMode="auto">
          <a:xfrm>
            <a:off x="4055944" y="3388789"/>
            <a:ext cx="1312109" cy="77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 See full-sized image 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70561"/>
            <a:ext cx="1927604" cy="77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utoShape 22" descr="Image result for Max Planck Chemistry Mainz log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AutoShape 24" descr="Image result for Max Planck Chemistry Mainz logo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50" name="Picture 26" descr="Logo MPI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445477"/>
            <a:ext cx="853899" cy="80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Logo M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474470"/>
            <a:ext cx="131445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7010400" y="941070"/>
            <a:ext cx="18822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C000"/>
                </a:solidFill>
                <a:latin typeface="Calibri"/>
              </a:rPr>
              <a:t>Faculty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C000"/>
                </a:solidFill>
                <a:latin typeface="Calibri"/>
              </a:rPr>
              <a:t>PI position</a:t>
            </a:r>
            <a:endParaRPr lang="en-US" sz="3000" b="1" dirty="0">
              <a:solidFill>
                <a:srgbClr val="FFC000"/>
              </a:solidFill>
              <a:latin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10400" y="2514600"/>
            <a:ext cx="1919372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00B0F0"/>
                </a:solidFill>
                <a:latin typeface="Calibri"/>
              </a:rPr>
              <a:t>Postdoc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00B0F0"/>
                </a:solidFill>
                <a:latin typeface="Calibri"/>
              </a:rPr>
              <a:t>National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00B0F0"/>
                </a:solidFill>
                <a:latin typeface="Calibri"/>
              </a:rPr>
              <a:t>Laboratory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000" b="1" dirty="0" smtClean="0">
              <a:solidFill>
                <a:srgbClr val="00B0F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  <a:latin typeface="Calibri"/>
              </a:rPr>
              <a:t>Postdoc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  <a:latin typeface="Calibri"/>
              </a:rPr>
              <a:t>Industry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000" b="1" dirty="0" smtClean="0">
              <a:solidFill>
                <a:srgbClr val="00B05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00B050"/>
                </a:solidFill>
                <a:latin typeface="Calibri"/>
              </a:rPr>
              <a:t>Postdoc</a:t>
            </a:r>
            <a:endParaRPr lang="en-US" sz="3000" b="1" dirty="0">
              <a:solidFill>
                <a:srgbClr val="00B05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00B050"/>
                </a:solidFill>
                <a:latin typeface="Calibri"/>
              </a:rPr>
              <a:t>University</a:t>
            </a:r>
            <a:endParaRPr lang="en-US" sz="3000" b="1" dirty="0">
              <a:solidFill>
                <a:srgbClr val="00B050"/>
              </a:solidFill>
              <a:latin typeface="Calibri"/>
            </a:endParaRPr>
          </a:p>
        </p:txBody>
      </p:sp>
      <p:sp>
        <p:nvSpPr>
          <p:cNvPr id="25" name="AutoShape 32" descr="Image result for NOAA logo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57902" y="5977597"/>
            <a:ext cx="2854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00B050"/>
                </a:solidFill>
                <a:latin typeface="Calibri"/>
              </a:rPr>
              <a:t>Sean Coburn, </a:t>
            </a:r>
            <a:r>
              <a:rPr lang="en-US" sz="1800" b="1" dirty="0" err="1" smtClean="0">
                <a:solidFill>
                  <a:srgbClr val="00B050"/>
                </a:solidFill>
                <a:latin typeface="Calibri"/>
              </a:rPr>
              <a:t>Siyuan</a:t>
            </a:r>
            <a:r>
              <a:rPr lang="en-US" sz="1800" b="1" dirty="0" smtClean="0">
                <a:solidFill>
                  <a:srgbClr val="00B050"/>
                </a:solidFill>
                <a:latin typeface="Calibri"/>
              </a:rPr>
              <a:t> Wang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B050"/>
                </a:solidFill>
                <a:latin typeface="Calibri"/>
              </a:rPr>
              <a:t>Postdoc CU/NIST, </a:t>
            </a:r>
            <a:r>
              <a:rPr lang="en-US" sz="1800" dirty="0" err="1" smtClean="0">
                <a:solidFill>
                  <a:srgbClr val="00B050"/>
                </a:solidFill>
                <a:latin typeface="Calibri"/>
              </a:rPr>
              <a:t>UMichigan</a:t>
            </a:r>
            <a:endParaRPr lang="en-US" sz="1800" dirty="0">
              <a:solidFill>
                <a:srgbClr val="00B050"/>
              </a:solidFill>
              <a:latin typeface="Calibri"/>
            </a:endParaRPr>
          </a:p>
        </p:txBody>
      </p:sp>
      <p:pic>
        <p:nvPicPr>
          <p:cNvPr id="43" name="Picture 4" descr="http://spot.colorado.edu/~ingrahac/CU_Log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" t="13906" r="76715" b="18183"/>
          <a:stretch/>
        </p:blipFill>
        <p:spPr bwMode="auto">
          <a:xfrm>
            <a:off x="4024952" y="5932852"/>
            <a:ext cx="748665" cy="72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969844" y="5131412"/>
            <a:ext cx="2827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FF0000"/>
                </a:solidFill>
                <a:latin typeface="Calibri"/>
              </a:rPr>
              <a:t>Sunil </a:t>
            </a:r>
            <a:r>
              <a:rPr lang="en-US" sz="1800" b="1" dirty="0" err="1" smtClean="0">
                <a:solidFill>
                  <a:srgbClr val="FF0000"/>
                </a:solidFill>
                <a:latin typeface="Calibri"/>
              </a:rPr>
              <a:t>Baidar</a:t>
            </a:r>
            <a:endParaRPr lang="en-US" sz="1800" b="1" dirty="0" smtClean="0">
              <a:solidFill>
                <a:srgbClr val="FF000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B0F0"/>
                </a:solidFill>
                <a:latin typeface="Calibri"/>
              </a:rPr>
              <a:t>CIRES-NOAA</a:t>
            </a:r>
            <a:r>
              <a:rPr lang="en-US" sz="1800" dirty="0" smtClean="0">
                <a:solidFill>
                  <a:srgbClr val="FF0000"/>
                </a:solidFill>
                <a:latin typeface="Calibri"/>
              </a:rPr>
              <a:t>/Ball Aerospace</a:t>
            </a:r>
            <a:endParaRPr lang="en-US" sz="1800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47" name="Picture 34" descr=" See full-sized image  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599" y="5067119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6" descr=" See full-sized image  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067119"/>
            <a:ext cx="77152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://www.colorado.edu/chemistry/volkamer/people/Hilke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3" t="13115" r="34642" b="69671"/>
          <a:stretch/>
        </p:blipFill>
        <p:spPr bwMode="auto">
          <a:xfrm>
            <a:off x="190500" y="3404176"/>
            <a:ext cx="787059" cy="71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://www.colorado.edu/chemistry/volkamer/people/eleanor2_adj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4" t="28120" r="42325" b="62362"/>
          <a:stretch/>
        </p:blipFill>
        <p:spPr bwMode="auto">
          <a:xfrm>
            <a:off x="196509" y="2552222"/>
            <a:ext cx="773335" cy="77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://www.colorado.edu/chemistry/volkamer/people/Ryan2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0" t="7200" r="33716" b="52122"/>
          <a:stretch/>
        </p:blipFill>
        <p:spPr bwMode="auto">
          <a:xfrm>
            <a:off x="190499" y="670561"/>
            <a:ext cx="767403" cy="77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http://www.colorado.edu/chemistry/volkamer/people/Sunil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9" t="28790" r="56761" b="33776"/>
          <a:stretch/>
        </p:blipFill>
        <p:spPr bwMode="auto">
          <a:xfrm>
            <a:off x="190499" y="5029200"/>
            <a:ext cx="779345" cy="81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http://www.colorado.edu/chemistry/volkamer/people/Sean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5" t="11152" r="16799" b="25236"/>
          <a:stretch/>
        </p:blipFill>
        <p:spPr bwMode="auto">
          <a:xfrm>
            <a:off x="196509" y="5932851"/>
            <a:ext cx="773336" cy="72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0" descr=" See full-sized image  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930" y="5915706"/>
            <a:ext cx="6858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Original image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52" t="19288" r="19068" b="56622"/>
          <a:stretch/>
        </p:blipFill>
        <p:spPr bwMode="auto">
          <a:xfrm>
            <a:off x="190499" y="4179142"/>
            <a:ext cx="779345" cy="77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Image result for NCAR ACOM logo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Image result for NCAR ACOM logo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599" y="4237401"/>
            <a:ext cx="2423401" cy="77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41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2" y="-11289"/>
            <a:ext cx="9144002" cy="69708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Food, Energy &amp; Environment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8422" y="762000"/>
            <a:ext cx="8641309" cy="41148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Global budget of NH</a:t>
            </a:r>
            <a:r>
              <a:rPr lang="en-US" baseline="-25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3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75 (50 – 128) </a:t>
            </a:r>
            <a:r>
              <a:rPr lang="en-US" sz="24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TgN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/</a:t>
            </a:r>
            <a:r>
              <a:rPr lang="en-US" sz="24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yr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(Schlesinger &amp; Hartley, 1992, Biogeochemistry)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65 (45 – 85)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TgN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/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yr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</a:rPr>
              <a:t>(Sutton et al., 2013, RSTP</a:t>
            </a:r>
            <a:r>
              <a:rPr lang="en-US" sz="1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)</a:t>
            </a:r>
            <a:endParaRPr lang="en-US" sz="1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E5FA9BB-FE4F-0B41-A885-B185256FF6B7}" type="slidenum">
              <a:rPr lang="en-US" smtClean="0">
                <a:solidFill>
                  <a:srgbClr val="000000"/>
                </a:solidFill>
              </a:rPr>
              <a:pPr defTabSz="457200"/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 descr="NH3_source_animal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362200"/>
            <a:ext cx="2971800" cy="2289044"/>
          </a:xfrm>
          <a:prstGeom prst="rect">
            <a:avLst/>
          </a:prstGeom>
        </p:spPr>
      </p:pic>
      <p:pic>
        <p:nvPicPr>
          <p:cNvPr id="6" name="Picture 5" descr="NH3_source_se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362200"/>
            <a:ext cx="3454400" cy="2072640"/>
          </a:xfrm>
          <a:prstGeom prst="rect">
            <a:avLst/>
          </a:prstGeom>
        </p:spPr>
      </p:pic>
      <p:pic>
        <p:nvPicPr>
          <p:cNvPr id="7" name="Picture 6" descr="NH3_source_natura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362200"/>
            <a:ext cx="3383509" cy="2228496"/>
          </a:xfrm>
          <a:prstGeom prst="rect">
            <a:avLst/>
          </a:prstGeom>
        </p:spPr>
      </p:pic>
      <p:pic>
        <p:nvPicPr>
          <p:cNvPr id="8" name="Picture 7" descr="NH3_source_fertilizer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84"/>
          <a:stretch/>
        </p:blipFill>
        <p:spPr>
          <a:xfrm>
            <a:off x="381000" y="4191000"/>
            <a:ext cx="4495800" cy="1466671"/>
          </a:xfrm>
          <a:prstGeom prst="rect">
            <a:avLst/>
          </a:prstGeom>
        </p:spPr>
      </p:pic>
      <p:pic>
        <p:nvPicPr>
          <p:cNvPr id="9" name="Picture 8" descr="NH3_source_biomassburning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73"/>
          <a:stretch/>
        </p:blipFill>
        <p:spPr>
          <a:xfrm>
            <a:off x="4800600" y="4198778"/>
            <a:ext cx="2971799" cy="14588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56576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white"/>
                </a:solidFill>
                <a:latin typeface="Calibri"/>
              </a:rPr>
              <a:t>“Despite the fact that NH</a:t>
            </a:r>
            <a:r>
              <a:rPr lang="en-US" i="1" baseline="-25000" dirty="0" smtClean="0">
                <a:solidFill>
                  <a:prstClr val="white"/>
                </a:solidFill>
                <a:latin typeface="Calibri"/>
              </a:rPr>
              <a:t>3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 at its current levels is a major threat to the environment and human health, relatively little is known about its total budget and global distribution.” (</a:t>
            </a:r>
            <a:r>
              <a:rPr lang="en-US" i="1" dirty="0" err="1" smtClean="0">
                <a:solidFill>
                  <a:prstClr val="white"/>
                </a:solidFill>
                <a:latin typeface="Calibri"/>
              </a:rPr>
              <a:t>Dammers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 et al., 2016, ACP)</a:t>
            </a:r>
            <a:endParaRPr lang="en-US" i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4600" y="53340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Source: Google Images</a:t>
            </a:r>
            <a:endParaRPr lang="en-US" sz="18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00" y="2286000"/>
            <a:ext cx="1230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FF0000"/>
                </a:solidFill>
                <a:latin typeface="Calibri"/>
              </a:rPr>
              <a:t>~32 </a:t>
            </a:r>
            <a:r>
              <a:rPr lang="en-US" sz="1800" b="1" dirty="0" err="1" smtClean="0">
                <a:solidFill>
                  <a:srgbClr val="FF0000"/>
                </a:solidFill>
                <a:latin typeface="Calibri"/>
              </a:rPr>
              <a:t>TgN</a:t>
            </a:r>
            <a:r>
              <a:rPr lang="en-US" sz="1800" b="1" dirty="0" smtClean="0">
                <a:solidFill>
                  <a:srgbClr val="FF0000"/>
                </a:solidFill>
                <a:latin typeface="Calibri"/>
              </a:rPr>
              <a:t>/</a:t>
            </a:r>
            <a:r>
              <a:rPr lang="en-US" sz="1800" b="1" dirty="0" err="1" smtClean="0">
                <a:solidFill>
                  <a:srgbClr val="FF0000"/>
                </a:solidFill>
                <a:latin typeface="Calibri"/>
              </a:rPr>
              <a:t>yr</a:t>
            </a:r>
            <a:endParaRPr lang="en-US" sz="18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52800" y="2286000"/>
            <a:ext cx="1230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latin typeface="Calibri"/>
              </a:rPr>
              <a:t>~13 </a:t>
            </a:r>
            <a:r>
              <a:rPr lang="en-US" sz="1800" b="1" dirty="0" err="1" smtClean="0">
                <a:latin typeface="Calibri"/>
              </a:rPr>
              <a:t>TgN</a:t>
            </a:r>
            <a:r>
              <a:rPr lang="en-US" sz="1800" b="1" dirty="0" smtClean="0">
                <a:latin typeface="Calibri"/>
              </a:rPr>
              <a:t>/</a:t>
            </a:r>
            <a:r>
              <a:rPr lang="en-US" sz="1800" b="1" dirty="0" err="1" smtClean="0">
                <a:latin typeface="Calibri"/>
              </a:rPr>
              <a:t>yr</a:t>
            </a:r>
            <a:endParaRPr lang="en-US" sz="1800" b="1" dirty="0"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38800" y="2286000"/>
            <a:ext cx="1230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latin typeface="Calibri"/>
              </a:rPr>
              <a:t>~10 </a:t>
            </a:r>
            <a:r>
              <a:rPr lang="en-US" sz="1800" b="1" dirty="0" err="1" smtClean="0">
                <a:latin typeface="Calibri"/>
              </a:rPr>
              <a:t>TgN</a:t>
            </a:r>
            <a:r>
              <a:rPr lang="en-US" sz="1800" b="1" dirty="0" smtClean="0">
                <a:latin typeface="Calibri"/>
              </a:rPr>
              <a:t>/</a:t>
            </a:r>
            <a:r>
              <a:rPr lang="en-US" sz="1800" b="1" dirty="0" err="1" smtClean="0">
                <a:latin typeface="Calibri"/>
              </a:rPr>
              <a:t>yr</a:t>
            </a:r>
            <a:endParaRPr lang="en-US" sz="1800" b="1" dirty="0"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000" y="4191000"/>
            <a:ext cx="1113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latin typeface="Calibri"/>
              </a:rPr>
              <a:t>~9 </a:t>
            </a:r>
            <a:r>
              <a:rPr lang="en-US" sz="1800" b="1" dirty="0" err="1" smtClean="0">
                <a:latin typeface="Calibri"/>
              </a:rPr>
              <a:t>TgN</a:t>
            </a:r>
            <a:r>
              <a:rPr lang="en-US" sz="1800" b="1" dirty="0" smtClean="0">
                <a:latin typeface="Calibri"/>
              </a:rPr>
              <a:t>/</a:t>
            </a:r>
            <a:r>
              <a:rPr lang="en-US" sz="1800" b="1" dirty="0" err="1" smtClean="0">
                <a:latin typeface="Calibri"/>
              </a:rPr>
              <a:t>yr</a:t>
            </a:r>
            <a:endParaRPr lang="en-US" sz="1800" b="1" dirty="0"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00600" y="4191000"/>
            <a:ext cx="1113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latin typeface="Calibri"/>
              </a:rPr>
              <a:t>~5 </a:t>
            </a:r>
            <a:r>
              <a:rPr lang="en-US" sz="1800" b="1" dirty="0" err="1" smtClean="0">
                <a:latin typeface="Calibri"/>
              </a:rPr>
              <a:t>TgN</a:t>
            </a:r>
            <a:r>
              <a:rPr lang="en-US" sz="1800" b="1" dirty="0" smtClean="0">
                <a:latin typeface="Calibri"/>
              </a:rPr>
              <a:t>/</a:t>
            </a:r>
            <a:r>
              <a:rPr lang="en-US" sz="1800" b="1" dirty="0" err="1" smtClean="0">
                <a:latin typeface="Calibri"/>
              </a:rPr>
              <a:t>yr</a:t>
            </a:r>
            <a:endParaRPr lang="en-US" sz="1800" b="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449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Fig_NitrogenCycl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6" b="-310"/>
          <a:stretch/>
        </p:blipFill>
        <p:spPr bwMode="auto">
          <a:xfrm>
            <a:off x="384595" y="762000"/>
            <a:ext cx="8302205" cy="53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175590" y="3352800"/>
            <a:ext cx="685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Calibri"/>
              </a:rPr>
              <a:t>NH</a:t>
            </a:r>
            <a:r>
              <a:rPr lang="en-US" b="1" baseline="-25000" dirty="0" smtClean="0">
                <a:solidFill>
                  <a:srgbClr val="FF0000"/>
                </a:solidFill>
                <a:latin typeface="Calibri"/>
              </a:rPr>
              <a:t>3</a:t>
            </a:r>
            <a:endParaRPr lang="en-US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47190" y="2895600"/>
            <a:ext cx="689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err="1" smtClean="0">
                <a:solidFill>
                  <a:srgbClr val="FF0000"/>
                </a:solidFill>
                <a:latin typeface="Calibri"/>
              </a:rPr>
              <a:t>NO</a:t>
            </a:r>
            <a:r>
              <a:rPr lang="en-US" b="1" baseline="-25000" dirty="0" err="1" smtClean="0">
                <a:solidFill>
                  <a:srgbClr val="FF0000"/>
                </a:solidFill>
                <a:latin typeface="Calibri"/>
              </a:rPr>
              <a:t>x</a:t>
            </a:r>
            <a:endParaRPr lang="en-US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53200" y="6031468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srgbClr val="000000"/>
                </a:solidFill>
                <a:latin typeface="Calibri"/>
              </a:rPr>
              <a:t>physicalgeography.net</a:t>
            </a:r>
            <a:endParaRPr lang="en-US" sz="1800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047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30" y="152400"/>
            <a:ext cx="2412970" cy="22860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</a:rPr>
              <a:t>Natalie </a:t>
            </a:r>
            <a:r>
              <a:rPr lang="en-US" sz="240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Kille</a:t>
            </a:r>
            <a:endParaRPr lang="en-US" sz="24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Sunil </a:t>
            </a:r>
            <a:r>
              <a:rPr lang="en-US" sz="24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Baidar</a:t>
            </a:r>
            <a:endParaRPr lang="en-US" sz="24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Philip Handley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David 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Thomson</a:t>
            </a:r>
            <a:endParaRPr lang="en-US" sz="2400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Roman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Sinreich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Ivan 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Ortega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432" y="1408248"/>
            <a:ext cx="902164" cy="902164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4" t="5311"/>
          <a:stretch/>
        </p:blipFill>
        <p:spPr>
          <a:xfrm>
            <a:off x="8089432" y="76200"/>
            <a:ext cx="902168" cy="678874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505200" y="139752"/>
            <a:ext cx="5334000" cy="1239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buFontTx/>
              <a:buNone/>
            </a:pPr>
            <a:r>
              <a:rPr lang="en-US" sz="2400" kern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Jim Hannigan, Gabi </a:t>
            </a:r>
            <a:r>
              <a:rPr lang="en-US" sz="2400" kern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Pfister</a:t>
            </a:r>
            <a:r>
              <a:rPr lang="en-US" sz="2400" kern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400" kern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(</a:t>
            </a:r>
            <a:r>
              <a:rPr lang="en-US" sz="2400" kern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NCAR)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kern="0" dirty="0">
                <a:solidFill>
                  <a:schemeClr val="bg1"/>
                </a:solidFill>
                <a:latin typeface="Calibri" panose="020F0502020204030204" pitchFamily="34" charset="0"/>
              </a:rPr>
              <a:t>Frank </a:t>
            </a:r>
            <a:r>
              <a:rPr lang="en-US" sz="2400" kern="0" dirty="0" err="1">
                <a:solidFill>
                  <a:schemeClr val="bg1"/>
                </a:solidFill>
                <a:latin typeface="Calibri" panose="020F0502020204030204" pitchFamily="34" charset="0"/>
              </a:rPr>
              <a:t>Hase</a:t>
            </a:r>
            <a:r>
              <a:rPr lang="en-US" sz="2400" kern="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400" kern="0" dirty="0">
                <a:solidFill>
                  <a:srgbClr val="FFFFFF"/>
                </a:solidFill>
                <a:latin typeface="Calibri" panose="020F0502020204030204" pitchFamily="34" charset="0"/>
              </a:rPr>
              <a:t>(KIT)</a:t>
            </a:r>
          </a:p>
          <a:p>
            <a:pPr marL="0" indent="0">
              <a:spcBef>
                <a:spcPts val="0"/>
              </a:spcBef>
              <a:buFontTx/>
              <a:buNone/>
            </a:pPr>
            <a:r>
              <a:rPr lang="en-US" sz="2400" kern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Owen Cooper (NOAA)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kern="0" dirty="0">
                <a:solidFill>
                  <a:srgbClr val="FFFFFF"/>
                </a:solidFill>
                <a:latin typeface="Calibri" panose="020F0502020204030204" pitchFamily="34" charset="0"/>
              </a:rPr>
              <a:t>Dan Bon (CDPHE)</a:t>
            </a:r>
          </a:p>
          <a:p>
            <a:pPr marL="0" indent="0">
              <a:spcBef>
                <a:spcPts val="0"/>
              </a:spcBef>
              <a:buFontTx/>
              <a:buNone/>
            </a:pPr>
            <a:r>
              <a:rPr lang="en-US" sz="2400" kern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Pavel </a:t>
            </a:r>
            <a:r>
              <a:rPr lang="en-US" sz="2400" kern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Romashkin</a:t>
            </a:r>
            <a:r>
              <a:rPr lang="en-US" sz="2400" kern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(NCAR/EOL/RAF)</a:t>
            </a:r>
            <a:endParaRPr lang="en-US" sz="2400" kern="0" dirty="0" smtClean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3088" name="Picture 16" descr="https://upload.wikimedia.org/wikipedia/commons/thumb/3/3a/Logo_KIT.svg/2000px-Logo_KIT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867094"/>
            <a:ext cx="914396" cy="45719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092" name="Picture 20" descr="http://ciresgroups.colorado.edu/volkamergroup/images/group_imgs/Natalie.250x31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5" t="8435" r="45600" b="45783"/>
          <a:stretch/>
        </p:blipFill>
        <p:spPr bwMode="auto">
          <a:xfrm>
            <a:off x="2370666" y="228600"/>
            <a:ext cx="982133" cy="139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408" y="2590800"/>
            <a:ext cx="8812501" cy="137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407" y="3962400"/>
            <a:ext cx="8812501" cy="878579"/>
          </a:xfrm>
          <a:prstGeom prst="rect">
            <a:avLst/>
          </a:prstGeom>
        </p:spPr>
      </p:pic>
      <p:pic>
        <p:nvPicPr>
          <p:cNvPr id="28" name="Picture 27" descr="NH3_source_animals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89" y="4960930"/>
            <a:ext cx="2462911" cy="1897070"/>
          </a:xfrm>
          <a:prstGeom prst="rect">
            <a:avLst/>
          </a:prstGeom>
        </p:spPr>
      </p:pic>
      <p:pic>
        <p:nvPicPr>
          <p:cNvPr id="29" name="Picture 28" descr="NH3_source_biomassburning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73"/>
          <a:stretch/>
        </p:blipFill>
        <p:spPr>
          <a:xfrm>
            <a:off x="5319105" y="4967974"/>
            <a:ext cx="3694803" cy="18138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52963" y="4927442"/>
            <a:ext cx="2161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CAFO emissions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446086" y="6324600"/>
            <a:ext cx="1811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BB emissions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767429" y="5443760"/>
            <a:ext cx="24142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Excess CH</a:t>
            </a:r>
            <a:r>
              <a:rPr lang="en-US" baseline="-25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source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apportionment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1308115" y="4495800"/>
            <a:ext cx="5287713" cy="2236856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Poster: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Kille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et al. Separation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of methane emissions from biogenic sources and natural gas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15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724400" y="1780200"/>
            <a:ext cx="457200" cy="4392000"/>
            <a:chOff x="375731" y="30982470"/>
            <a:chExt cx="629534" cy="6300845"/>
          </a:xfrm>
        </p:grpSpPr>
        <p:sp>
          <p:nvSpPr>
            <p:cNvPr id="14" name="Flowchart: Connector 269"/>
            <p:cNvSpPr/>
            <p:nvPr/>
          </p:nvSpPr>
          <p:spPr>
            <a:xfrm>
              <a:off x="375731" y="36895539"/>
              <a:ext cx="629534" cy="387776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5" name="Flowchart: Connector 270"/>
            <p:cNvSpPr/>
            <p:nvPr/>
          </p:nvSpPr>
          <p:spPr>
            <a:xfrm>
              <a:off x="375731" y="31381650"/>
              <a:ext cx="629534" cy="387776"/>
            </a:xfrm>
            <a:prstGeom prst="flowChartConnector">
              <a:avLst/>
            </a:prstGeom>
            <a:solidFill>
              <a:srgbClr val="202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6" name="Flowchart: Connector 271"/>
            <p:cNvSpPr/>
            <p:nvPr/>
          </p:nvSpPr>
          <p:spPr>
            <a:xfrm>
              <a:off x="375731" y="30982470"/>
              <a:ext cx="629534" cy="387776"/>
            </a:xfrm>
            <a:prstGeom prst="flowChartConnector">
              <a:avLst/>
            </a:prstGeom>
            <a:solidFill>
              <a:srgbClr val="000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7" name="Flowchart: Connector 272"/>
            <p:cNvSpPr/>
            <p:nvPr/>
          </p:nvSpPr>
          <p:spPr>
            <a:xfrm>
              <a:off x="375731" y="31778302"/>
              <a:ext cx="629534" cy="387776"/>
            </a:xfrm>
            <a:prstGeom prst="flowChartConnector">
              <a:avLst/>
            </a:prstGeom>
            <a:solidFill>
              <a:srgbClr val="405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8" name="Flowchart: Connector 273"/>
            <p:cNvSpPr/>
            <p:nvPr/>
          </p:nvSpPr>
          <p:spPr>
            <a:xfrm>
              <a:off x="375731" y="32176538"/>
              <a:ext cx="629534" cy="387776"/>
            </a:xfrm>
            <a:prstGeom prst="flowChartConnector">
              <a:avLst/>
            </a:prstGeom>
            <a:solidFill>
              <a:srgbClr val="80A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9" name="Flowchart: Connector 274"/>
            <p:cNvSpPr/>
            <p:nvPr/>
          </p:nvSpPr>
          <p:spPr>
            <a:xfrm>
              <a:off x="375731" y="32571973"/>
              <a:ext cx="629534" cy="387776"/>
            </a:xfrm>
            <a:prstGeom prst="flowChartConnector">
              <a:avLst/>
            </a:prstGeom>
            <a:solidFill>
              <a:srgbClr val="A0C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0" name="Flowchart: Connector 275"/>
            <p:cNvSpPr/>
            <p:nvPr/>
          </p:nvSpPr>
          <p:spPr>
            <a:xfrm>
              <a:off x="375731" y="32947084"/>
              <a:ext cx="629534" cy="387776"/>
            </a:xfrm>
            <a:prstGeom prst="flowChartConnector">
              <a:avLst/>
            </a:prstGeom>
            <a:solidFill>
              <a:srgbClr val="78D6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1" name="Flowchart: Connector 276"/>
            <p:cNvSpPr/>
            <p:nvPr/>
          </p:nvSpPr>
          <p:spPr>
            <a:xfrm>
              <a:off x="375731" y="33358776"/>
              <a:ext cx="629534" cy="387776"/>
            </a:xfrm>
            <a:prstGeom prst="flowChartConnector">
              <a:avLst/>
            </a:prstGeom>
            <a:solidFill>
              <a:srgbClr val="50DE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2" name="Flowchart: Connector 277"/>
            <p:cNvSpPr/>
            <p:nvPr/>
          </p:nvSpPr>
          <p:spPr>
            <a:xfrm>
              <a:off x="375731" y="33764624"/>
              <a:ext cx="629534" cy="387776"/>
            </a:xfrm>
            <a:prstGeom prst="flowChartConnector">
              <a:avLst/>
            </a:prstGeom>
            <a:solidFill>
              <a:srgbClr val="00EF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3" name="Flowchart: Connector 278"/>
            <p:cNvSpPr/>
            <p:nvPr/>
          </p:nvSpPr>
          <p:spPr>
            <a:xfrm>
              <a:off x="375731" y="34142612"/>
              <a:ext cx="629534" cy="387776"/>
            </a:xfrm>
            <a:prstGeom prst="flowChartConnector">
              <a:avLst/>
            </a:prstGeom>
            <a:solidFill>
              <a:srgbClr val="7B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4" name="Flowchart: Connector 279"/>
            <p:cNvSpPr/>
            <p:nvPr/>
          </p:nvSpPr>
          <p:spPr>
            <a:xfrm>
              <a:off x="375731" y="34540282"/>
              <a:ext cx="629534" cy="387776"/>
            </a:xfrm>
            <a:prstGeom prst="flowChartConnector">
              <a:avLst/>
            </a:prstGeom>
            <a:solidFill>
              <a:srgbClr val="94FF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5" name="Flowchart: Connector 280"/>
            <p:cNvSpPr/>
            <p:nvPr/>
          </p:nvSpPr>
          <p:spPr>
            <a:xfrm>
              <a:off x="375731" y="34918270"/>
              <a:ext cx="629534" cy="387776"/>
            </a:xfrm>
            <a:prstGeom prst="flowChartConnector">
              <a:avLst/>
            </a:prstGeom>
            <a:solidFill>
              <a:srgbClr val="C7FF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6" name="Flowchart: Connector 281"/>
            <p:cNvSpPr/>
            <p:nvPr/>
          </p:nvSpPr>
          <p:spPr>
            <a:xfrm>
              <a:off x="375731" y="35305413"/>
              <a:ext cx="629534" cy="387776"/>
            </a:xfrm>
            <a:prstGeom prst="flowChartConnector">
              <a:avLst/>
            </a:prstGeom>
            <a:solidFill>
              <a:srgbClr val="FAFF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7" name="Flowchart: Connector 282"/>
            <p:cNvSpPr/>
            <p:nvPr/>
          </p:nvSpPr>
          <p:spPr>
            <a:xfrm>
              <a:off x="375731" y="35691389"/>
              <a:ext cx="629534" cy="387776"/>
            </a:xfrm>
            <a:prstGeom prst="flowChartConnector">
              <a:avLst/>
            </a:prstGeom>
            <a:solidFill>
              <a:srgbClr val="FBBF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8" name="Flowchart: Connector 283"/>
            <p:cNvSpPr/>
            <p:nvPr/>
          </p:nvSpPr>
          <p:spPr>
            <a:xfrm>
              <a:off x="375731" y="36106107"/>
              <a:ext cx="629534" cy="387776"/>
            </a:xfrm>
            <a:prstGeom prst="flowChartConnector">
              <a:avLst/>
            </a:prstGeom>
            <a:solidFill>
              <a:srgbClr val="FC80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9" name="Flowchart: Connector 284"/>
            <p:cNvSpPr/>
            <p:nvPr/>
          </p:nvSpPr>
          <p:spPr>
            <a:xfrm>
              <a:off x="375731" y="36521506"/>
              <a:ext cx="629534" cy="387776"/>
            </a:xfrm>
            <a:prstGeom prst="flowChartConnector">
              <a:avLst/>
            </a:prstGeom>
            <a:solidFill>
              <a:srgbClr val="FE40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4648200" y="4266485"/>
            <a:ext cx="4267200" cy="533400"/>
          </a:xfrm>
          <a:prstGeom prst="rect">
            <a:avLst/>
          </a:prstGeom>
          <a:noFill/>
          <a:ln w="317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 bwMode="auto">
          <a:xfrm>
            <a:off x="421340" y="0"/>
            <a:ext cx="7351059" cy="1088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kern="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 drives – FRAPPE 2014</a:t>
            </a:r>
            <a:endParaRPr lang="en-US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35854" y="1447085"/>
            <a:ext cx="4408146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   Date	Description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   07/21   Sampling at Magnum CAFO</a:t>
            </a:r>
            <a:endParaRPr lang="en-US" sz="1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   07/28   Urban emission around Denver</a:t>
            </a:r>
            <a:endParaRPr lang="en-US" sz="1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   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08/01 </a:t>
            </a:r>
            <a:r>
              <a:rPr lang="en-US" sz="1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Urban 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emission around Denver</a:t>
            </a:r>
            <a:endParaRPr lang="en-US" sz="18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   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08/02 </a:t>
            </a:r>
            <a:r>
              <a:rPr lang="en-US" sz="1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Urban 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emission around Denver</a:t>
            </a:r>
            <a:endParaRPr lang="en-US" sz="18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   08/04   Regional outflow and CAFO</a:t>
            </a:r>
            <a:endParaRPr lang="en-US" sz="1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   08/06   Regional outflow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    08/08   Regional within Boulder County</a:t>
            </a:r>
            <a:endParaRPr lang="en-US" sz="1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    08/09   Regional outflow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   08/11   Regional</a:t>
            </a:r>
            <a:endParaRPr lang="en-US" sz="1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  08/12   Various farms around Greeley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   08/13   Various farms around Greeley</a:t>
            </a:r>
            <a:endParaRPr lang="en-US" sz="1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  08/15   Regional within Boulder County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   08/16   Overflight, BAO tower</a:t>
            </a:r>
            <a:endParaRPr lang="en-US" sz="1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   08/18   Morning mountain upslope flow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  08/18   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vening mountain upslope flow</a:t>
            </a:r>
            <a:endParaRPr lang="en-US" sz="1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   09/03 </a:t>
            </a:r>
            <a:r>
              <a:rPr lang="en-US" sz="1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Urban 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emission around Denver</a:t>
            </a:r>
            <a:endParaRPr lang="en-US" sz="18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4800" y="1828800"/>
            <a:ext cx="4238454" cy="4329777"/>
            <a:chOff x="304800" y="1371600"/>
            <a:chExt cx="4238454" cy="432977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08" t="7231" r="12097" b="7008"/>
            <a:stretch/>
          </p:blipFill>
          <p:spPr>
            <a:xfrm>
              <a:off x="381000" y="1371600"/>
              <a:ext cx="4162254" cy="432977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04800" y="3730823"/>
              <a:ext cx="8381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schemeClr val="bg1"/>
                  </a:solidFill>
                  <a:latin typeface="Calibri"/>
                </a:rPr>
                <a:t>Boulder</a:t>
              </a:r>
              <a:endParaRPr lang="en-US" sz="1400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143001" y="4800600"/>
              <a:ext cx="8381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schemeClr val="bg1"/>
                  </a:solidFill>
                  <a:latin typeface="Calibri"/>
                </a:rPr>
                <a:t>Denver</a:t>
              </a:r>
              <a:endParaRPr lang="en-US" sz="1400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81000" y="1752600"/>
              <a:ext cx="990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schemeClr val="bg1"/>
                  </a:solidFill>
                  <a:latin typeface="Calibri"/>
                </a:rPr>
                <a:t>Ft. Collins</a:t>
              </a:r>
              <a:endParaRPr lang="en-US" sz="1400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76401" y="2283023"/>
              <a:ext cx="8381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schemeClr val="bg1"/>
                  </a:solidFill>
                  <a:latin typeface="Calibri"/>
                </a:rPr>
                <a:t>Greeley</a:t>
              </a:r>
              <a:endParaRPr lang="en-US" sz="1400" dirty="0">
                <a:solidFill>
                  <a:schemeClr val="bg1"/>
                </a:solidFill>
                <a:latin typeface="Calibri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33400" y="1002268"/>
            <a:ext cx="5610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bg1"/>
                </a:solidFill>
                <a:latin typeface="Calibri"/>
              </a:rPr>
              <a:t>Front Range Air Pollution and Photochemistry Experiment</a:t>
            </a:r>
            <a:endParaRPr lang="en-US" sz="18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2057400" y="2209800"/>
            <a:ext cx="685800" cy="1143000"/>
          </a:xfrm>
          <a:prstGeom prst="ellipse">
            <a:avLst/>
          </a:prstGeom>
          <a:noFill/>
          <a:ln w="317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22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ig_DirtRoad_SouthLeg_Site4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6" t="14553" r="13021" b="27773"/>
          <a:stretch/>
        </p:blipFill>
        <p:spPr>
          <a:xfrm>
            <a:off x="4152459" y="2765148"/>
            <a:ext cx="4381941" cy="29442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CU mobile SOF: emission flux &amp; chemistry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1" descr="mobileSO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"/>
            <a:ext cx="281597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6" r="46289" b="52167"/>
          <a:stretch/>
        </p:blipFill>
        <p:spPr>
          <a:xfrm>
            <a:off x="6172200" y="685800"/>
            <a:ext cx="2853030" cy="19794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97" b="51953"/>
          <a:stretch/>
        </p:blipFill>
        <p:spPr>
          <a:xfrm>
            <a:off x="3200924" y="685800"/>
            <a:ext cx="2856074" cy="19794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200" y="5867400"/>
            <a:ext cx="46491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UV-VIS &amp; mid-IR measurements of columns are independent </a:t>
            </a:r>
            <a:r>
              <a:rPr lang="en-US" b="1" dirty="0">
                <a:solidFill>
                  <a:srgbClr val="FFFFFF"/>
                </a:solidFill>
                <a:latin typeface="Calibri" panose="020F0502020204030204" pitchFamily="34" charset="0"/>
              </a:rPr>
              <a:t>of </a:t>
            </a:r>
            <a:r>
              <a:rPr lang="en-US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PBLH</a:t>
            </a:r>
            <a:endParaRPr lang="en-US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3" b="12378"/>
          <a:stretch/>
        </p:blipFill>
        <p:spPr bwMode="auto">
          <a:xfrm>
            <a:off x="3276600" y="2765148"/>
            <a:ext cx="5748630" cy="29326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16" name="Picture 15" descr="FluxEquation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373" y="5890685"/>
            <a:ext cx="4267200" cy="66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53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419600" y="6457890"/>
            <a:ext cx="4777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Baidar</a:t>
            </a:r>
            <a:r>
              <a:rPr lang="en-US" sz="20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 et al., 2016 AMT; </a:t>
            </a:r>
            <a:r>
              <a:rPr lang="en-US" sz="20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U.S</a:t>
            </a:r>
            <a:r>
              <a:rPr lang="en-US" sz="20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. </a:t>
            </a:r>
            <a:r>
              <a:rPr lang="en-US" sz="20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Patent Pending</a:t>
            </a:r>
            <a:endParaRPr lang="en-US" sz="2000" dirty="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65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3300" b="1" dirty="0" smtClean="0">
                <a:solidFill>
                  <a:prstClr val="white"/>
                </a:solidFill>
                <a:cs typeface="Arial" charset="0"/>
              </a:rPr>
              <a:t>Digital mobile solar tracker</a:t>
            </a:r>
            <a:endParaRPr lang="en-US" sz="3300" b="1" dirty="0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964" y="925285"/>
            <a:ext cx="6727161" cy="4377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911809"/>
            <a:ext cx="4362450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088384" y="5410200"/>
            <a:ext cx="50146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Access to the Euler Angles of the </a:t>
            </a:r>
            <a:r>
              <a:rPr lang="en-US" sz="20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sun. </a:t>
            </a:r>
          </a:p>
          <a:p>
            <a:pPr algn="ctr"/>
            <a:r>
              <a:rPr lang="en-US" sz="20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Active </a:t>
            </a:r>
            <a:r>
              <a:rPr lang="en-US" sz="20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control to correct for vehicle motion</a:t>
            </a:r>
          </a:p>
          <a:p>
            <a:pPr algn="ctr"/>
            <a:r>
              <a:rPr lang="en-US" sz="20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  <a:sym typeface="Wingdings" panose="05000000000000000000" pitchFamily="2" charset="2"/>
              </a:rPr>
              <a:t> Less time adjusting &amp; more time measuring</a:t>
            </a:r>
            <a:endParaRPr lang="en-US" sz="2000" dirty="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8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NO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9664" y="1105632"/>
            <a:ext cx="4059936" cy="2704368"/>
          </a:xfrm>
          <a:prstGeom prst="rect">
            <a:avLst/>
          </a:prstGeom>
        </p:spPr>
      </p:pic>
      <p:pic>
        <p:nvPicPr>
          <p:cNvPr id="3" name="Grafik 3" descr="CHOCH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9664" y="4001232"/>
            <a:ext cx="4059936" cy="2704368"/>
          </a:xfrm>
          <a:prstGeom prst="rect">
            <a:avLst/>
          </a:prstGeom>
        </p:spPr>
      </p:pic>
      <p:pic>
        <p:nvPicPr>
          <p:cNvPr id="4" name="Grafik 4" descr="HCH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79264" y="4038600"/>
            <a:ext cx="4059936" cy="2704368"/>
          </a:xfrm>
          <a:prstGeom prst="rect">
            <a:avLst/>
          </a:prstGeom>
        </p:spPr>
      </p:pic>
      <p:pic>
        <p:nvPicPr>
          <p:cNvPr id="5" name="Grafik 5" descr="HON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79264" y="1105632"/>
            <a:ext cx="4059936" cy="270436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Fit Examples: UV-vis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9664" y="1105632"/>
            <a:ext cx="4059936" cy="27043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36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724400" y="1105632"/>
            <a:ext cx="4094552" cy="2704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Fit Examples: mid infrared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64" y="1105632"/>
            <a:ext cx="4094552" cy="2704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70539" y="1066800"/>
            <a:ext cx="549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+mj-lt"/>
              </a:rPr>
              <a:t>CO</a:t>
            </a:r>
            <a:endParaRPr lang="en-US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7"/>
          <a:stretch/>
        </p:blipFill>
        <p:spPr bwMode="auto">
          <a:xfrm>
            <a:off x="4724400" y="1226199"/>
            <a:ext cx="4094552" cy="25838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8213939" y="1066800"/>
            <a:ext cx="684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+mj-lt"/>
              </a:rPr>
              <a:t>NH</a:t>
            </a:r>
            <a:r>
              <a:rPr lang="en-US" b="1" baseline="-25000" dirty="0" smtClean="0">
                <a:solidFill>
                  <a:srgbClr val="FF0000"/>
                </a:solidFill>
                <a:latin typeface="+mj-lt"/>
              </a:rPr>
              <a:t>3</a:t>
            </a:r>
            <a:endParaRPr lang="en-US" b="1" baseline="-25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05400" y="1223506"/>
            <a:ext cx="1795620" cy="5745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1400" dirty="0" smtClean="0">
                <a:latin typeface="+mj-lt"/>
              </a:rPr>
              <a:t>%</a:t>
            </a:r>
            <a:r>
              <a:rPr lang="en-US" sz="1400" dirty="0" err="1" smtClean="0">
                <a:latin typeface="+mj-lt"/>
              </a:rPr>
              <a:t>rms</a:t>
            </a:r>
            <a:r>
              <a:rPr lang="en-US" sz="1400" dirty="0" smtClean="0">
                <a:latin typeface="+mj-lt"/>
              </a:rPr>
              <a:t> = 1.9</a:t>
            </a:r>
          </a:p>
          <a:p>
            <a:r>
              <a:rPr lang="en-US" sz="1400" dirty="0" smtClean="0">
                <a:latin typeface="+mj-lt"/>
              </a:rPr>
              <a:t>4.02 x 10</a:t>
            </a:r>
            <a:r>
              <a:rPr lang="en-US" sz="1400" baseline="30000" dirty="0" smtClean="0">
                <a:latin typeface="+mj-lt"/>
              </a:rPr>
              <a:t>17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dirty="0" err="1" smtClean="0">
                <a:latin typeface="+mj-lt"/>
              </a:rPr>
              <a:t>molec</a:t>
            </a:r>
            <a:r>
              <a:rPr lang="en-US" sz="1400" dirty="0" smtClean="0">
                <a:latin typeface="+mj-lt"/>
              </a:rPr>
              <a:t>/cm</a:t>
            </a:r>
            <a:r>
              <a:rPr lang="en-US" sz="1400" baseline="30000" dirty="0" smtClean="0">
                <a:latin typeface="+mj-lt"/>
              </a:rPr>
              <a:t>2</a:t>
            </a:r>
            <a:endParaRPr lang="en-US" sz="1400" baseline="30000" dirty="0">
              <a:latin typeface="+mj-lt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65" y="4038600"/>
            <a:ext cx="8459288" cy="2265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84" y="3925032"/>
            <a:ext cx="3595711" cy="27043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7" r="13267" b="6688"/>
          <a:stretch/>
        </p:blipFill>
        <p:spPr bwMode="auto">
          <a:xfrm>
            <a:off x="5046507" y="3925032"/>
            <a:ext cx="3450337" cy="27144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4724400" y="1105632"/>
            <a:ext cx="4114800" cy="27043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27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Research drives – spatial variability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2" name="Picture 11" descr="Fig_GE_nh3_c2h6_no2_withFluxTS_new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80"/>
          <a:stretch/>
        </p:blipFill>
        <p:spPr>
          <a:xfrm>
            <a:off x="533400" y="990600"/>
            <a:ext cx="8001000" cy="507538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85800" y="1295400"/>
            <a:ext cx="2590800" cy="25908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IASI</a:t>
            </a:r>
          </a:p>
          <a:p>
            <a:pPr algn="ctr"/>
            <a:r>
              <a:rPr lang="en-US" dirty="0" err="1" smtClean="0"/>
              <a:t>CriS</a:t>
            </a:r>
            <a:endParaRPr lang="en-US" dirty="0" smtClean="0"/>
          </a:p>
        </p:txBody>
      </p:sp>
      <p:sp>
        <p:nvSpPr>
          <p:cNvPr id="8" name="Oval 7"/>
          <p:cNvSpPr/>
          <p:nvPr/>
        </p:nvSpPr>
        <p:spPr>
          <a:xfrm>
            <a:off x="3733800" y="1871869"/>
            <a:ext cx="1437861" cy="1437861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096000" y="2362199"/>
            <a:ext cx="762000" cy="4572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/>
              <a:t>TEMPO</a:t>
            </a:r>
            <a:endParaRPr lang="en-US" sz="1500" dirty="0"/>
          </a:p>
        </p:txBody>
      </p:sp>
      <p:sp>
        <p:nvSpPr>
          <p:cNvPr id="4" name="Rectangle 3"/>
          <p:cNvSpPr/>
          <p:nvPr/>
        </p:nvSpPr>
        <p:spPr>
          <a:xfrm>
            <a:off x="3733800" y="3886200"/>
            <a:ext cx="5290930" cy="28194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OMI</a:t>
            </a:r>
            <a:endParaRPr lang="en-US" dirty="0"/>
          </a:p>
        </p:txBody>
      </p:sp>
      <p:pic>
        <p:nvPicPr>
          <p:cNvPr id="14" name="Picture 13" descr="RD11_c2h6_all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3" t="7592" r="12778" b="9288"/>
          <a:stretch/>
        </p:blipFill>
        <p:spPr>
          <a:xfrm>
            <a:off x="2214811" y="1190680"/>
            <a:ext cx="4409578" cy="4419600"/>
          </a:xfrm>
          <a:prstGeom prst="rect">
            <a:avLst/>
          </a:prstGeom>
          <a:ln w="53975">
            <a:solidFill>
              <a:schemeClr val="bg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2378765" y="1342075"/>
            <a:ext cx="1795670" cy="90273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OMI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2384670" y="2387713"/>
            <a:ext cx="902733" cy="90273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IASI</a:t>
            </a:r>
          </a:p>
          <a:p>
            <a:pPr algn="ctr"/>
            <a:r>
              <a:rPr lang="en-US" sz="1600" dirty="0" err="1" smtClean="0"/>
              <a:t>CriS</a:t>
            </a:r>
            <a:endParaRPr lang="en-US" sz="1600" dirty="0" smtClean="0"/>
          </a:p>
        </p:txBody>
      </p:sp>
      <p:sp>
        <p:nvSpPr>
          <p:cNvPr id="13" name="Oval 12"/>
          <p:cNvSpPr/>
          <p:nvPr/>
        </p:nvSpPr>
        <p:spPr>
          <a:xfrm>
            <a:off x="2590799" y="3444721"/>
            <a:ext cx="488153" cy="48815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/>
              <a:t>TES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707139" y="4062747"/>
            <a:ext cx="278698" cy="14010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57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3" grpId="0" animBg="1"/>
      <p:bldP spid="4" grpId="0" animBg="1"/>
      <p:bldP spid="5" grpId="0" animBg="1"/>
      <p:bldP spid="11" grpId="0" animBg="1"/>
      <p:bldP spid="13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Case Study – RD11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2" r="4496"/>
          <a:stretch/>
        </p:blipFill>
        <p:spPr>
          <a:xfrm>
            <a:off x="185057" y="990600"/>
            <a:ext cx="4615543" cy="568234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5181600" y="457200"/>
            <a:ext cx="155754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bg1"/>
                </a:solidFill>
                <a:latin typeface="Calibri"/>
              </a:rPr>
              <a:t>Site 1 – Dairy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bg1"/>
                </a:solidFill>
                <a:latin typeface="Calibri"/>
              </a:rPr>
              <a:t>Site 2 – Beef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bg1"/>
                </a:solidFill>
                <a:latin typeface="Calibri"/>
              </a:rPr>
              <a:t>Site 3 – Sheep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bg1"/>
                </a:solidFill>
                <a:latin typeface="Calibri"/>
              </a:rPr>
              <a:t>Site 4 – Dairy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bg1"/>
                </a:solidFill>
                <a:latin typeface="Calibri"/>
              </a:rPr>
              <a:t>Site 5 – Dairy </a:t>
            </a:r>
            <a:endParaRPr lang="en-US" sz="18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90008" y="5181600"/>
            <a:ext cx="186651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Wind averaged over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Full PBLH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Half PBLH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Lowest level</a:t>
            </a:r>
            <a:endParaRPr lang="en-US" sz="1600" dirty="0">
              <a:solidFill>
                <a:schemeClr val="bg1"/>
              </a:solidFill>
              <a:latin typeface="Calibri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257800" y="2259417"/>
            <a:ext cx="3657600" cy="2768001"/>
            <a:chOff x="2714929" y="4114798"/>
            <a:chExt cx="3657600" cy="2768001"/>
          </a:xfrm>
        </p:grpSpPr>
        <p:pic>
          <p:nvPicPr>
            <p:cNvPr id="10" name="Picture 9" descr="Fig_GE_nh3_c2h6_no2_withFluxTS_new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885" r="67063" b="1"/>
            <a:stretch/>
          </p:blipFill>
          <p:spPr>
            <a:xfrm>
              <a:off x="2714929" y="4114798"/>
              <a:ext cx="1807029" cy="2768001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1" name="Picture 10" descr="Fig_GE_nh3_c2h6_no2_withFluxTS_new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474" t="68885" r="1389" b="1"/>
            <a:stretch/>
          </p:blipFill>
          <p:spPr>
            <a:xfrm>
              <a:off x="4444783" y="4114800"/>
              <a:ext cx="1927746" cy="2767999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13" name="Picture 12" descr="NH3_source_animal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667000"/>
            <a:ext cx="990599" cy="7630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56338" y="1905000"/>
            <a:ext cx="2311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0000"/>
                </a:solidFill>
                <a:latin typeface="Calibri"/>
              </a:rPr>
              <a:t>NH</a:t>
            </a:r>
            <a:r>
              <a:rPr lang="en-US" sz="1800" baseline="-25000" dirty="0" smtClean="0">
                <a:solidFill>
                  <a:srgbClr val="FF0000"/>
                </a:solidFill>
                <a:latin typeface="Calibri"/>
              </a:rPr>
              <a:t>3</a:t>
            </a:r>
            <a:r>
              <a:rPr lang="en-US" sz="18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Calibri"/>
              </a:rPr>
              <a:t>                         NO</a:t>
            </a:r>
            <a:r>
              <a:rPr lang="en-US" sz="1800" baseline="-25000" dirty="0" smtClean="0">
                <a:solidFill>
                  <a:srgbClr val="FF0000"/>
                </a:solidFill>
                <a:latin typeface="Calibri"/>
              </a:rPr>
              <a:t>2</a:t>
            </a:r>
            <a:endParaRPr lang="en-US" sz="180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527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7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77693</TotalTime>
  <Words>1080</Words>
  <Application>Microsoft Office PowerPoint</Application>
  <PresentationFormat>Letter Paper (8.5x11 in)</PresentationFormat>
  <Paragraphs>227</Paragraphs>
  <Slides>18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Arial</vt:lpstr>
      <vt:lpstr>Calibri</vt:lpstr>
      <vt:lpstr>Helvetica</vt:lpstr>
      <vt:lpstr>Times New Roman</vt:lpstr>
      <vt:lpstr>Trebuchet MS</vt:lpstr>
      <vt:lpstr>Wingdings</vt:lpstr>
      <vt:lpstr>Default Design</vt:lpstr>
      <vt:lpstr>7_Default Design</vt:lpstr>
      <vt:lpstr>1_Default Design</vt:lpstr>
      <vt:lpstr>3_Default Design</vt:lpstr>
      <vt:lpstr>4_Office Theme</vt:lpstr>
      <vt:lpstr>5_Office Theme</vt:lpstr>
      <vt:lpstr>11_Office Theme</vt:lpstr>
      <vt:lpstr>PowerPoint Presentation</vt:lpstr>
      <vt:lpstr>PowerPoint Presentation</vt:lpstr>
      <vt:lpstr>PowerPoint Presentation</vt:lpstr>
      <vt:lpstr>CU mobile SOF: emission flux &amp; chemistry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Structure functions &amp; satellites</vt:lpstr>
      <vt:lpstr>ARISTO2016: CU airborne SOF</vt:lpstr>
      <vt:lpstr>Conclusions</vt:lpstr>
      <vt:lpstr>Former Volkamer group members</vt:lpstr>
      <vt:lpstr>Food, Energy &amp; Environment</vt:lpstr>
      <vt:lpstr>PowerPoint Presentation</vt:lpstr>
    </vt:vector>
  </TitlesOfParts>
  <Company>mit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Rainer Volkamer</dc:creator>
  <cp:lastModifiedBy>Rainer</cp:lastModifiedBy>
  <cp:revision>1913</cp:revision>
  <dcterms:created xsi:type="dcterms:W3CDTF">2003-07-31T05:53:21Z</dcterms:created>
  <dcterms:modified xsi:type="dcterms:W3CDTF">2017-05-03T14:26:07Z</dcterms:modified>
</cp:coreProperties>
</file>