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28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E64DE-69C0-4C88-A2FD-5D53498EA233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7DE6F-0C72-4E2D-9C83-F2B0BEBB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22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1A9B8E-A262-48A2-A0D3-59A7C58B2284}" type="slidenum">
              <a:rPr lang="fr-FR"/>
              <a:pPr/>
              <a:t>1</a:t>
            </a:fld>
            <a:endParaRPr lang="fr-FR"/>
          </a:p>
        </p:txBody>
      </p:sp>
      <p:sp>
        <p:nvSpPr>
          <p:cNvPr id="312322" name="Rectangle 7"/>
          <p:cNvSpPr txBox="1">
            <a:spLocks noGrp="1" noChangeArrowheads="1"/>
          </p:cNvSpPr>
          <p:nvPr/>
        </p:nvSpPr>
        <p:spPr bwMode="auto">
          <a:xfrm>
            <a:off x="3883852" y="8684900"/>
            <a:ext cx="2972548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30" tIns="44865" rIns="89730" bIns="44865" anchor="b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9FA838BB-E519-459F-9FB3-0D2CB681EBC4}" type="slidenum">
              <a:rPr lang="fr-FR" sz="1200"/>
              <a:pPr algn="r"/>
              <a:t>1</a:t>
            </a:fld>
            <a:endParaRPr lang="fr-FR" sz="1200" dirty="0"/>
          </a:p>
        </p:txBody>
      </p:sp>
      <p:sp>
        <p:nvSpPr>
          <p:cNvPr id="312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ln/>
        </p:spPr>
      </p:sp>
      <p:sp>
        <p:nvSpPr>
          <p:cNvPr id="312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8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26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321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29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78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92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72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95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504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54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90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44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353" name="Line 57"/>
          <p:cNvSpPr>
            <a:spLocks noChangeShapeType="1"/>
          </p:cNvSpPr>
          <p:nvPr/>
        </p:nvSpPr>
        <p:spPr bwMode="auto">
          <a:xfrm flipH="1">
            <a:off x="3254375" y="1852292"/>
            <a:ext cx="14288" cy="437649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7" name="Picture 138" descr="nesl.log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600" y="6325373"/>
            <a:ext cx="1254125" cy="48182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311334" name="Line 38"/>
          <p:cNvSpPr>
            <a:spLocks noChangeShapeType="1"/>
          </p:cNvSpPr>
          <p:nvPr/>
        </p:nvSpPr>
        <p:spPr bwMode="auto">
          <a:xfrm>
            <a:off x="3260725" y="6231964"/>
            <a:ext cx="1682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35" name="Line 39"/>
          <p:cNvSpPr>
            <a:spLocks noChangeShapeType="1"/>
          </p:cNvSpPr>
          <p:nvPr/>
        </p:nvSpPr>
        <p:spPr bwMode="auto">
          <a:xfrm>
            <a:off x="3255963" y="5069914"/>
            <a:ext cx="328613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36" name="Line 40"/>
          <p:cNvSpPr>
            <a:spLocks noChangeShapeType="1"/>
          </p:cNvSpPr>
          <p:nvPr/>
        </p:nvSpPr>
        <p:spPr bwMode="auto">
          <a:xfrm>
            <a:off x="3268664" y="4288864"/>
            <a:ext cx="138928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37" name="Line 41"/>
          <p:cNvSpPr>
            <a:spLocks noChangeShapeType="1"/>
          </p:cNvSpPr>
          <p:nvPr/>
        </p:nvSpPr>
        <p:spPr bwMode="auto">
          <a:xfrm>
            <a:off x="3259138" y="3371288"/>
            <a:ext cx="325438" cy="31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38" name="Line 42"/>
          <p:cNvSpPr>
            <a:spLocks noChangeShapeType="1"/>
          </p:cNvSpPr>
          <p:nvPr/>
        </p:nvSpPr>
        <p:spPr bwMode="auto">
          <a:xfrm>
            <a:off x="3254375" y="2690252"/>
            <a:ext cx="242888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39" name="Rectangle 43"/>
          <p:cNvSpPr>
            <a:spLocks noChangeArrowheads="1"/>
          </p:cNvSpPr>
          <p:nvPr/>
        </p:nvSpPr>
        <p:spPr bwMode="auto">
          <a:xfrm>
            <a:off x="5789774" y="1202175"/>
            <a:ext cx="2743200" cy="2254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311340" name="Text Box 44"/>
          <p:cNvSpPr txBox="1">
            <a:spLocks noChangeArrowheads="1"/>
          </p:cNvSpPr>
          <p:nvPr/>
        </p:nvSpPr>
        <p:spPr bwMode="auto">
          <a:xfrm>
            <a:off x="4711700" y="6531629"/>
            <a:ext cx="24193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300" b="0"/>
              <a:t>Treat next species in the stack</a:t>
            </a:r>
          </a:p>
        </p:txBody>
      </p:sp>
      <p:sp>
        <p:nvSpPr>
          <p:cNvPr id="311341" name="Rectangle 45"/>
          <p:cNvSpPr>
            <a:spLocks noChangeArrowheads="1"/>
          </p:cNvSpPr>
          <p:nvPr/>
        </p:nvSpPr>
        <p:spPr bwMode="auto">
          <a:xfrm>
            <a:off x="4706938" y="6576732"/>
            <a:ext cx="2432050" cy="2587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311342" name="Text Box 46"/>
          <p:cNvSpPr txBox="1">
            <a:spLocks noChangeArrowheads="1"/>
          </p:cNvSpPr>
          <p:nvPr/>
        </p:nvSpPr>
        <p:spPr bwMode="auto">
          <a:xfrm>
            <a:off x="5580648" y="618507"/>
            <a:ext cx="2612658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300" b="0" dirty="0"/>
              <a:t>New</a:t>
            </a:r>
            <a:r>
              <a:rPr lang="fr-FR" sz="1300" b="0" dirty="0" smtClean="0"/>
              <a:t> </a:t>
            </a:r>
            <a:r>
              <a:rPr lang="fr-FR" sz="1300" b="0" dirty="0" err="1" smtClean="0"/>
              <a:t>products</a:t>
            </a:r>
            <a:r>
              <a:rPr lang="fr-FR" sz="1300" b="0" dirty="0" smtClean="0"/>
              <a:t> </a:t>
            </a:r>
            <a:r>
              <a:rPr lang="fr-FR" sz="1300" b="0" dirty="0" err="1"/>
              <a:t>added</a:t>
            </a:r>
            <a:r>
              <a:rPr lang="fr-FR" sz="1300" b="0" dirty="0"/>
              <a:t> to the </a:t>
            </a:r>
            <a:r>
              <a:rPr lang="fr-FR" sz="1300" b="0" dirty="0" err="1"/>
              <a:t>stack</a:t>
            </a:r>
            <a:endParaRPr lang="fr-FR" sz="1300" b="0" dirty="0"/>
          </a:p>
        </p:txBody>
      </p:sp>
      <p:sp>
        <p:nvSpPr>
          <p:cNvPr id="311343" name="Text Box 47"/>
          <p:cNvSpPr txBox="1">
            <a:spLocks noChangeArrowheads="1"/>
          </p:cNvSpPr>
          <p:nvPr/>
        </p:nvSpPr>
        <p:spPr bwMode="auto">
          <a:xfrm>
            <a:off x="7917391" y="1168837"/>
            <a:ext cx="630075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300" b="0" dirty="0" err="1" smtClean="0"/>
              <a:t>VOC</a:t>
            </a:r>
            <a:r>
              <a:rPr lang="fr-FR" sz="1000" b="0" dirty="0" err="1" smtClean="0"/>
              <a:t>n</a:t>
            </a:r>
            <a:endParaRPr lang="fr-FR" sz="1000" b="0" dirty="0"/>
          </a:p>
        </p:txBody>
      </p:sp>
      <p:sp>
        <p:nvSpPr>
          <p:cNvPr id="311344" name="Text Box 48"/>
          <p:cNvSpPr txBox="1">
            <a:spLocks noChangeArrowheads="1"/>
          </p:cNvSpPr>
          <p:nvPr/>
        </p:nvSpPr>
        <p:spPr bwMode="auto">
          <a:xfrm>
            <a:off x="6312428" y="1160900"/>
            <a:ext cx="630075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300" b="0" dirty="0" smtClean="0"/>
              <a:t>VOC</a:t>
            </a:r>
            <a:r>
              <a:rPr lang="fr-FR" sz="1000" b="0" dirty="0" smtClean="0"/>
              <a:t>2</a:t>
            </a:r>
            <a:endParaRPr lang="fr-FR" sz="1000" b="0" dirty="0"/>
          </a:p>
        </p:txBody>
      </p:sp>
      <p:sp>
        <p:nvSpPr>
          <p:cNvPr id="311345" name="Line 49"/>
          <p:cNvSpPr>
            <a:spLocks noChangeShapeType="1"/>
          </p:cNvSpPr>
          <p:nvPr/>
        </p:nvSpPr>
        <p:spPr bwMode="auto">
          <a:xfrm>
            <a:off x="8542866" y="1200587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46" name="Line 50"/>
          <p:cNvSpPr>
            <a:spLocks noChangeShapeType="1"/>
          </p:cNvSpPr>
          <p:nvPr/>
        </p:nvSpPr>
        <p:spPr bwMode="auto">
          <a:xfrm>
            <a:off x="7955491" y="1200587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47" name="Line 51"/>
          <p:cNvSpPr>
            <a:spLocks noChangeShapeType="1"/>
          </p:cNvSpPr>
          <p:nvPr/>
        </p:nvSpPr>
        <p:spPr bwMode="auto">
          <a:xfrm>
            <a:off x="7460191" y="1200587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48" name="Line 52"/>
          <p:cNvSpPr>
            <a:spLocks noChangeShapeType="1"/>
          </p:cNvSpPr>
          <p:nvPr/>
        </p:nvSpPr>
        <p:spPr bwMode="auto">
          <a:xfrm>
            <a:off x="6910916" y="1213287"/>
            <a:ext cx="0" cy="212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49" name="Line 53"/>
          <p:cNvSpPr>
            <a:spLocks noChangeShapeType="1"/>
          </p:cNvSpPr>
          <p:nvPr/>
        </p:nvSpPr>
        <p:spPr bwMode="auto">
          <a:xfrm>
            <a:off x="6132766" y="1018025"/>
            <a:ext cx="0" cy="17462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50" name="Line 54"/>
          <p:cNvSpPr>
            <a:spLocks noChangeShapeType="1"/>
          </p:cNvSpPr>
          <p:nvPr/>
        </p:nvSpPr>
        <p:spPr bwMode="auto">
          <a:xfrm flipH="1" flipV="1">
            <a:off x="5992132" y="924362"/>
            <a:ext cx="152400" cy="920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51" name="Line 55"/>
          <p:cNvSpPr>
            <a:spLocks noChangeShapeType="1"/>
          </p:cNvSpPr>
          <p:nvPr/>
        </p:nvSpPr>
        <p:spPr bwMode="auto">
          <a:xfrm flipV="1">
            <a:off x="6147707" y="933887"/>
            <a:ext cx="136525" cy="8413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52" name="Line 56"/>
          <p:cNvSpPr>
            <a:spLocks noChangeShapeType="1"/>
          </p:cNvSpPr>
          <p:nvPr/>
        </p:nvSpPr>
        <p:spPr bwMode="auto">
          <a:xfrm flipH="1">
            <a:off x="3268663" y="1837351"/>
            <a:ext cx="1908825" cy="639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8000"/>
              </a:solidFill>
            </a:endParaRPr>
          </a:p>
        </p:txBody>
      </p:sp>
      <p:sp>
        <p:nvSpPr>
          <p:cNvPr id="311354" name="Line 58"/>
          <p:cNvSpPr>
            <a:spLocks noChangeShapeType="1"/>
          </p:cNvSpPr>
          <p:nvPr/>
        </p:nvSpPr>
        <p:spPr bwMode="auto">
          <a:xfrm>
            <a:off x="8791576" y="933886"/>
            <a:ext cx="7937" cy="490437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55" name="Line 59"/>
          <p:cNvSpPr>
            <a:spLocks noChangeShapeType="1"/>
          </p:cNvSpPr>
          <p:nvPr/>
        </p:nvSpPr>
        <p:spPr bwMode="auto">
          <a:xfrm>
            <a:off x="8291514" y="5830327"/>
            <a:ext cx="515936" cy="1586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56" name="Line 60"/>
          <p:cNvSpPr>
            <a:spLocks noChangeShapeType="1"/>
          </p:cNvSpPr>
          <p:nvPr/>
        </p:nvSpPr>
        <p:spPr bwMode="auto">
          <a:xfrm>
            <a:off x="8504238" y="4139639"/>
            <a:ext cx="2952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57" name="Line 61"/>
          <p:cNvSpPr>
            <a:spLocks noChangeShapeType="1"/>
          </p:cNvSpPr>
          <p:nvPr/>
        </p:nvSpPr>
        <p:spPr bwMode="auto">
          <a:xfrm>
            <a:off x="8570913" y="2542614"/>
            <a:ext cx="220663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58" name="Line 62"/>
          <p:cNvSpPr>
            <a:spLocks noChangeShapeType="1"/>
          </p:cNvSpPr>
          <p:nvPr/>
        </p:nvSpPr>
        <p:spPr bwMode="auto">
          <a:xfrm flipV="1">
            <a:off x="6286805" y="924362"/>
            <a:ext cx="2514296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63"/>
          <p:cNvGrpSpPr>
            <a:grpSpLocks/>
          </p:cNvGrpSpPr>
          <p:nvPr/>
        </p:nvGrpSpPr>
        <p:grpSpPr bwMode="auto">
          <a:xfrm>
            <a:off x="6084888" y="1879039"/>
            <a:ext cx="2422525" cy="4378325"/>
            <a:chOff x="3179" y="1146"/>
            <a:chExt cx="1526" cy="2758"/>
          </a:xfrm>
        </p:grpSpPr>
        <p:sp>
          <p:nvSpPr>
            <p:cNvPr id="311363" name="Line 67"/>
            <p:cNvSpPr>
              <a:spLocks noChangeShapeType="1"/>
            </p:cNvSpPr>
            <p:nvPr/>
          </p:nvSpPr>
          <p:spPr bwMode="auto">
            <a:xfrm>
              <a:off x="3248" y="1146"/>
              <a:ext cx="0" cy="268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64" name="Line 68"/>
            <p:cNvSpPr>
              <a:spLocks noChangeShapeType="1"/>
            </p:cNvSpPr>
            <p:nvPr/>
          </p:nvSpPr>
          <p:spPr bwMode="auto">
            <a:xfrm flipV="1">
              <a:off x="3179" y="3821"/>
              <a:ext cx="74" cy="8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65" name="Line 69"/>
            <p:cNvSpPr>
              <a:spLocks noChangeShapeType="1"/>
            </p:cNvSpPr>
            <p:nvPr/>
          </p:nvSpPr>
          <p:spPr bwMode="auto">
            <a:xfrm>
              <a:off x="3252" y="1336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66" name="Line 70"/>
            <p:cNvSpPr>
              <a:spLocks noChangeShapeType="1"/>
            </p:cNvSpPr>
            <p:nvPr/>
          </p:nvSpPr>
          <p:spPr bwMode="auto">
            <a:xfrm>
              <a:off x="3258" y="2358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67" name="Line 71"/>
            <p:cNvSpPr>
              <a:spLocks noChangeShapeType="1"/>
            </p:cNvSpPr>
            <p:nvPr/>
          </p:nvSpPr>
          <p:spPr bwMode="auto">
            <a:xfrm>
              <a:off x="3263" y="3467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68" name="Text Box 72"/>
            <p:cNvSpPr txBox="1">
              <a:spLocks noChangeArrowheads="1"/>
            </p:cNvSpPr>
            <p:nvPr/>
          </p:nvSpPr>
          <p:spPr bwMode="auto">
            <a:xfrm>
              <a:off x="3429" y="1248"/>
              <a:ext cx="423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/>
                <a:t>RO2 ?</a:t>
              </a:r>
            </a:p>
          </p:txBody>
        </p:sp>
        <p:sp>
          <p:nvSpPr>
            <p:cNvPr id="311369" name="Text Box 73"/>
            <p:cNvSpPr txBox="1">
              <a:spLocks noChangeArrowheads="1"/>
            </p:cNvSpPr>
            <p:nvPr/>
          </p:nvSpPr>
          <p:spPr bwMode="auto">
            <a:xfrm>
              <a:off x="3435" y="2269"/>
              <a:ext cx="498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/>
                <a:t>RCO3 ?</a:t>
              </a:r>
            </a:p>
          </p:txBody>
        </p:sp>
        <p:sp>
          <p:nvSpPr>
            <p:cNvPr id="311370" name="Text Box 74"/>
            <p:cNvSpPr txBox="1">
              <a:spLocks noChangeArrowheads="1"/>
            </p:cNvSpPr>
            <p:nvPr/>
          </p:nvSpPr>
          <p:spPr bwMode="auto">
            <a:xfrm>
              <a:off x="3456" y="3365"/>
              <a:ext cx="36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/>
                <a:t>RO ?</a:t>
              </a:r>
            </a:p>
          </p:txBody>
        </p:sp>
        <p:sp>
          <p:nvSpPr>
            <p:cNvPr id="311372" name="Text Box 76"/>
            <p:cNvSpPr txBox="1">
              <a:spLocks noChangeArrowheads="1"/>
            </p:cNvSpPr>
            <p:nvPr/>
          </p:nvSpPr>
          <p:spPr bwMode="auto">
            <a:xfrm>
              <a:off x="3460" y="1444"/>
              <a:ext cx="1245" cy="183"/>
            </a:xfrm>
            <a:prstGeom prst="rect">
              <a:avLst/>
            </a:prstGeom>
            <a:solidFill>
              <a:srgbClr val="FFCC99">
                <a:alpha val="50196"/>
              </a:srgbClr>
            </a:solidFill>
            <a:ln w="2857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i="1" dirty="0" err="1"/>
                <a:t>Peroxy</a:t>
              </a:r>
              <a:r>
                <a:rPr lang="fr-FR" sz="1300" i="1" dirty="0"/>
                <a:t> alkyl </a:t>
              </a:r>
              <a:r>
                <a:rPr lang="fr-FR" sz="1300" i="1" dirty="0" err="1"/>
                <a:t>chemistry</a:t>
              </a:r>
              <a:endParaRPr lang="fr-FR" sz="1300" i="1" dirty="0"/>
            </a:p>
          </p:txBody>
        </p:sp>
        <p:sp>
          <p:nvSpPr>
            <p:cNvPr id="311374" name="Text Box 78"/>
            <p:cNvSpPr txBox="1">
              <a:spLocks noChangeArrowheads="1"/>
            </p:cNvSpPr>
            <p:nvPr/>
          </p:nvSpPr>
          <p:spPr bwMode="auto">
            <a:xfrm>
              <a:off x="3487" y="2457"/>
              <a:ext cx="1216" cy="183"/>
            </a:xfrm>
            <a:prstGeom prst="rect">
              <a:avLst/>
            </a:prstGeom>
            <a:solidFill>
              <a:srgbClr val="FFCC99">
                <a:alpha val="50196"/>
              </a:srgbClr>
            </a:solidFill>
            <a:ln w="2857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i="1" dirty="0" err="1"/>
                <a:t>Peroxy</a:t>
              </a:r>
              <a:r>
                <a:rPr lang="fr-FR" sz="1300" i="1" dirty="0"/>
                <a:t> </a:t>
              </a:r>
              <a:r>
                <a:rPr lang="fr-FR" sz="1300" i="1" dirty="0" err="1"/>
                <a:t>acyl</a:t>
              </a:r>
              <a:r>
                <a:rPr lang="fr-FR" sz="1300" i="1" dirty="0"/>
                <a:t> </a:t>
              </a:r>
              <a:r>
                <a:rPr lang="fr-FR" sz="1300" i="1" dirty="0" err="1"/>
                <a:t>chemistry</a:t>
              </a:r>
              <a:endParaRPr lang="fr-FR" sz="1300" i="1" dirty="0"/>
            </a:p>
          </p:txBody>
        </p:sp>
        <p:sp>
          <p:nvSpPr>
            <p:cNvPr id="311376" name="Text Box 80"/>
            <p:cNvSpPr txBox="1">
              <a:spLocks noChangeArrowheads="1"/>
            </p:cNvSpPr>
            <p:nvPr/>
          </p:nvSpPr>
          <p:spPr bwMode="auto">
            <a:xfrm>
              <a:off x="3664" y="3543"/>
              <a:ext cx="905" cy="184"/>
            </a:xfrm>
            <a:prstGeom prst="rect">
              <a:avLst/>
            </a:prstGeom>
            <a:solidFill>
              <a:srgbClr val="FFCC99">
                <a:alpha val="50196"/>
              </a:srgbClr>
            </a:solidFill>
            <a:ln w="2857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i="1" dirty="0" err="1" smtClean="0"/>
                <a:t>Alkoxy</a:t>
              </a:r>
              <a:r>
                <a:rPr lang="fr-FR" sz="1300" i="1" dirty="0" smtClean="0"/>
                <a:t> </a:t>
              </a:r>
              <a:r>
                <a:rPr lang="fr-FR" sz="1300" i="1" dirty="0" err="1"/>
                <a:t>chemistry</a:t>
              </a:r>
              <a:endParaRPr lang="fr-FR" sz="1300" i="1" dirty="0"/>
            </a:p>
          </p:txBody>
        </p:sp>
        <p:sp>
          <p:nvSpPr>
            <p:cNvPr id="311377" name="Line 81"/>
            <p:cNvSpPr>
              <a:spLocks noChangeShapeType="1"/>
            </p:cNvSpPr>
            <p:nvPr/>
          </p:nvSpPr>
          <p:spPr bwMode="auto">
            <a:xfrm>
              <a:off x="4171" y="1333"/>
              <a:ext cx="0" cy="117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78" name="Line 82"/>
            <p:cNvSpPr>
              <a:spLocks noChangeShapeType="1"/>
            </p:cNvSpPr>
            <p:nvPr/>
          </p:nvSpPr>
          <p:spPr bwMode="auto">
            <a:xfrm>
              <a:off x="3838" y="1328"/>
              <a:ext cx="336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79" name="Line 83"/>
            <p:cNvSpPr>
              <a:spLocks noChangeShapeType="1"/>
            </p:cNvSpPr>
            <p:nvPr/>
          </p:nvSpPr>
          <p:spPr bwMode="auto">
            <a:xfrm>
              <a:off x="4164" y="3451"/>
              <a:ext cx="0" cy="117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80" name="Line 84"/>
            <p:cNvSpPr>
              <a:spLocks noChangeShapeType="1"/>
            </p:cNvSpPr>
            <p:nvPr/>
          </p:nvSpPr>
          <p:spPr bwMode="auto">
            <a:xfrm>
              <a:off x="3821" y="3446"/>
              <a:ext cx="347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81" name="Line 85"/>
            <p:cNvSpPr>
              <a:spLocks noChangeShapeType="1"/>
            </p:cNvSpPr>
            <p:nvPr/>
          </p:nvSpPr>
          <p:spPr bwMode="auto">
            <a:xfrm>
              <a:off x="4180" y="2348"/>
              <a:ext cx="0" cy="117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82" name="Line 86"/>
            <p:cNvSpPr>
              <a:spLocks noChangeShapeType="1"/>
            </p:cNvSpPr>
            <p:nvPr/>
          </p:nvSpPr>
          <p:spPr bwMode="auto">
            <a:xfrm>
              <a:off x="3912" y="2343"/>
              <a:ext cx="271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87"/>
          <p:cNvGrpSpPr>
            <a:grpSpLocks/>
          </p:cNvGrpSpPr>
          <p:nvPr/>
        </p:nvGrpSpPr>
        <p:grpSpPr bwMode="auto">
          <a:xfrm>
            <a:off x="4332299" y="1169427"/>
            <a:ext cx="2352680" cy="5360988"/>
            <a:chOff x="2075" y="699"/>
            <a:chExt cx="1482" cy="3377"/>
          </a:xfrm>
        </p:grpSpPr>
        <p:sp>
          <p:nvSpPr>
            <p:cNvPr id="311384" name="Text Box 88"/>
            <p:cNvSpPr txBox="1">
              <a:spLocks noChangeArrowheads="1"/>
            </p:cNvSpPr>
            <p:nvPr/>
          </p:nvSpPr>
          <p:spPr bwMode="auto">
            <a:xfrm>
              <a:off x="2629" y="874"/>
              <a:ext cx="52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b="0" dirty="0" smtClean="0">
                  <a:solidFill>
                    <a:srgbClr val="FF0000"/>
                  </a:solidFill>
                </a:rPr>
                <a:t>Radical?</a:t>
              </a:r>
              <a:endParaRPr lang="fr-FR" sz="1300" b="0" dirty="0">
                <a:solidFill>
                  <a:srgbClr val="FF0000"/>
                </a:solidFill>
              </a:endParaRPr>
            </a:p>
          </p:txBody>
        </p:sp>
        <p:sp>
          <p:nvSpPr>
            <p:cNvPr id="311385" name="Line 89"/>
            <p:cNvSpPr>
              <a:spLocks noChangeShapeType="1"/>
            </p:cNvSpPr>
            <p:nvPr/>
          </p:nvSpPr>
          <p:spPr bwMode="auto">
            <a:xfrm flipH="1">
              <a:off x="3104" y="1088"/>
              <a:ext cx="73" cy="7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86" name="Line 90"/>
            <p:cNvSpPr>
              <a:spLocks noChangeShapeType="1"/>
            </p:cNvSpPr>
            <p:nvPr/>
          </p:nvSpPr>
          <p:spPr bwMode="auto">
            <a:xfrm>
              <a:off x="3173" y="1067"/>
              <a:ext cx="77" cy="9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87" name="Line 91"/>
            <p:cNvSpPr>
              <a:spLocks noChangeShapeType="1"/>
            </p:cNvSpPr>
            <p:nvPr/>
          </p:nvSpPr>
          <p:spPr bwMode="auto">
            <a:xfrm>
              <a:off x="3112" y="1145"/>
              <a:ext cx="0" cy="268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88" name="Line 92"/>
            <p:cNvSpPr>
              <a:spLocks noChangeShapeType="1"/>
            </p:cNvSpPr>
            <p:nvPr/>
          </p:nvSpPr>
          <p:spPr bwMode="auto">
            <a:xfrm flipH="1" flipV="1">
              <a:off x="3107" y="3825"/>
              <a:ext cx="83" cy="7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89" name="Line 93"/>
            <p:cNvSpPr>
              <a:spLocks noChangeShapeType="1"/>
            </p:cNvSpPr>
            <p:nvPr/>
          </p:nvSpPr>
          <p:spPr bwMode="auto">
            <a:xfrm>
              <a:off x="3178" y="3902"/>
              <a:ext cx="5" cy="17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90" name="Line 94"/>
            <p:cNvSpPr>
              <a:spLocks noChangeShapeType="1"/>
            </p:cNvSpPr>
            <p:nvPr/>
          </p:nvSpPr>
          <p:spPr bwMode="auto">
            <a:xfrm flipH="1">
              <a:off x="2909" y="1339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91" name="Line 95"/>
            <p:cNvSpPr>
              <a:spLocks noChangeShapeType="1"/>
            </p:cNvSpPr>
            <p:nvPr/>
          </p:nvSpPr>
          <p:spPr bwMode="auto">
            <a:xfrm flipH="1">
              <a:off x="2901" y="2075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92" name="Line 96"/>
            <p:cNvSpPr>
              <a:spLocks noChangeShapeType="1"/>
            </p:cNvSpPr>
            <p:nvPr/>
          </p:nvSpPr>
          <p:spPr bwMode="auto">
            <a:xfrm flipH="1">
              <a:off x="2901" y="2714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93" name="Line 97"/>
            <p:cNvSpPr>
              <a:spLocks noChangeShapeType="1"/>
            </p:cNvSpPr>
            <p:nvPr/>
          </p:nvSpPr>
          <p:spPr bwMode="auto">
            <a:xfrm flipH="1">
              <a:off x="2891" y="3328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94" name="Line 98"/>
            <p:cNvSpPr>
              <a:spLocks noChangeShapeType="1"/>
            </p:cNvSpPr>
            <p:nvPr/>
          </p:nvSpPr>
          <p:spPr bwMode="auto">
            <a:xfrm flipH="1">
              <a:off x="2901" y="3631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95" name="Text Box 99"/>
            <p:cNvSpPr txBox="1">
              <a:spLocks noChangeArrowheads="1"/>
            </p:cNvSpPr>
            <p:nvPr/>
          </p:nvSpPr>
          <p:spPr bwMode="auto">
            <a:xfrm>
              <a:off x="2536" y="1251"/>
              <a:ext cx="39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/>
                <a:t>C-H ?</a:t>
              </a:r>
            </a:p>
          </p:txBody>
        </p:sp>
        <p:sp>
          <p:nvSpPr>
            <p:cNvPr id="311396" name="Text Box 100"/>
            <p:cNvSpPr txBox="1">
              <a:spLocks noChangeArrowheads="1"/>
            </p:cNvSpPr>
            <p:nvPr/>
          </p:nvSpPr>
          <p:spPr bwMode="auto">
            <a:xfrm>
              <a:off x="2384" y="1992"/>
              <a:ext cx="54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/>
                <a:t>&gt;C=C&lt; ?</a:t>
              </a:r>
            </a:p>
          </p:txBody>
        </p:sp>
        <p:sp>
          <p:nvSpPr>
            <p:cNvPr id="311397" name="Text Box 101"/>
            <p:cNvSpPr txBox="1">
              <a:spLocks noChangeArrowheads="1"/>
            </p:cNvSpPr>
            <p:nvPr/>
          </p:nvSpPr>
          <p:spPr bwMode="auto">
            <a:xfrm>
              <a:off x="2439" y="2627"/>
              <a:ext cx="47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/>
                <a:t>-CHO ?</a:t>
              </a:r>
            </a:p>
          </p:txBody>
        </p:sp>
        <p:sp>
          <p:nvSpPr>
            <p:cNvPr id="311398" name="Text Box 102"/>
            <p:cNvSpPr txBox="1">
              <a:spLocks noChangeArrowheads="1"/>
            </p:cNvSpPr>
            <p:nvPr/>
          </p:nvSpPr>
          <p:spPr bwMode="auto">
            <a:xfrm>
              <a:off x="2375" y="3148"/>
              <a:ext cx="521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fr-FR" sz="1300"/>
                <a:t>&gt;C=O ?</a:t>
              </a:r>
            </a:p>
            <a:p>
              <a:pPr>
                <a:lnSpc>
                  <a:spcPct val="80000"/>
                </a:lnSpc>
              </a:pPr>
              <a:r>
                <a:rPr lang="fr-FR" sz="1300"/>
                <a:t>-ONO</a:t>
              </a:r>
              <a:r>
                <a:rPr lang="fr-FR" sz="1300" baseline="-25000"/>
                <a:t>2</a:t>
              </a:r>
              <a:r>
                <a:rPr lang="fr-FR" sz="1300"/>
                <a:t> ?</a:t>
              </a:r>
            </a:p>
            <a:p>
              <a:pPr>
                <a:lnSpc>
                  <a:spcPct val="80000"/>
                </a:lnSpc>
              </a:pPr>
              <a:r>
                <a:rPr lang="fr-FR" sz="1300"/>
                <a:t>-OOH ?</a:t>
              </a:r>
            </a:p>
          </p:txBody>
        </p:sp>
        <p:sp>
          <p:nvSpPr>
            <p:cNvPr id="311399" name="Text Box 103"/>
            <p:cNvSpPr txBox="1">
              <a:spLocks noChangeArrowheads="1"/>
            </p:cNvSpPr>
            <p:nvPr/>
          </p:nvSpPr>
          <p:spPr bwMode="auto">
            <a:xfrm>
              <a:off x="2075" y="3540"/>
              <a:ext cx="828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/>
                <a:t>-C(O)OONO</a:t>
              </a:r>
              <a:r>
                <a:rPr lang="fr-FR" sz="1300" baseline="-25000"/>
                <a:t>2</a:t>
              </a:r>
              <a:r>
                <a:rPr lang="fr-FR" sz="1300"/>
                <a:t> ?</a:t>
              </a:r>
            </a:p>
          </p:txBody>
        </p:sp>
        <p:sp>
          <p:nvSpPr>
            <p:cNvPr id="311400" name="Text Box 104"/>
            <p:cNvSpPr txBox="1">
              <a:spLocks noChangeArrowheads="1"/>
            </p:cNvSpPr>
            <p:nvPr/>
          </p:nvSpPr>
          <p:spPr bwMode="auto">
            <a:xfrm>
              <a:off x="2857" y="1047"/>
              <a:ext cx="25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600" b="0"/>
                <a:t>no</a:t>
              </a:r>
            </a:p>
          </p:txBody>
        </p:sp>
        <p:sp>
          <p:nvSpPr>
            <p:cNvPr id="311401" name="Text Box 105"/>
            <p:cNvSpPr txBox="1">
              <a:spLocks noChangeArrowheads="1"/>
            </p:cNvSpPr>
            <p:nvPr/>
          </p:nvSpPr>
          <p:spPr bwMode="auto">
            <a:xfrm>
              <a:off x="3242" y="1051"/>
              <a:ext cx="31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600" b="0"/>
                <a:t>yes</a:t>
              </a:r>
            </a:p>
          </p:txBody>
        </p:sp>
        <p:sp>
          <p:nvSpPr>
            <p:cNvPr id="311402" name="Text Box 106"/>
            <p:cNvSpPr txBox="1">
              <a:spLocks noChangeArrowheads="1"/>
            </p:cNvSpPr>
            <p:nvPr/>
          </p:nvSpPr>
          <p:spPr bwMode="auto">
            <a:xfrm>
              <a:off x="2970" y="699"/>
              <a:ext cx="38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b="0" dirty="0"/>
                <a:t>VOC</a:t>
              </a:r>
              <a:r>
                <a:rPr lang="fr-FR" sz="1000" b="0" dirty="0"/>
                <a:t>1</a:t>
              </a:r>
            </a:p>
          </p:txBody>
        </p:sp>
        <p:sp>
          <p:nvSpPr>
            <p:cNvPr id="311403" name="Line 107"/>
            <p:cNvSpPr>
              <a:spLocks noChangeShapeType="1"/>
            </p:cNvSpPr>
            <p:nvPr/>
          </p:nvSpPr>
          <p:spPr bwMode="auto">
            <a:xfrm>
              <a:off x="3178" y="908"/>
              <a:ext cx="0" cy="15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404" name="Rectangle 108"/>
            <p:cNvSpPr>
              <a:spLocks noChangeArrowheads="1"/>
            </p:cNvSpPr>
            <p:nvPr/>
          </p:nvSpPr>
          <p:spPr bwMode="auto">
            <a:xfrm>
              <a:off x="3000" y="718"/>
              <a:ext cx="349" cy="14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l"/>
              <a:endParaRPr lang="en-US"/>
            </a:p>
          </p:txBody>
        </p:sp>
      </p:grpSp>
      <p:sp>
        <p:nvSpPr>
          <p:cNvPr id="114" name="Text Box 8"/>
          <p:cNvSpPr txBox="1">
            <a:spLocks noChangeArrowheads="1"/>
          </p:cNvSpPr>
          <p:nvPr/>
        </p:nvSpPr>
        <p:spPr bwMode="auto">
          <a:xfrm>
            <a:off x="401498" y="40771"/>
            <a:ext cx="90471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smtClean="0"/>
              <a:t>GECKO-A (Generator of Explicit Chemistry and Kinetics of Organics)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499689" y="840725"/>
            <a:ext cx="3128963" cy="8163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13" name="Line 57"/>
          <p:cNvSpPr>
            <a:spLocks noChangeShapeType="1"/>
          </p:cNvSpPr>
          <p:nvPr/>
        </p:nvSpPr>
        <p:spPr bwMode="auto">
          <a:xfrm flipH="1">
            <a:off x="5171141" y="910895"/>
            <a:ext cx="6349" cy="932854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8000"/>
              </a:solidFill>
            </a:endParaRPr>
          </a:p>
        </p:txBody>
      </p:sp>
      <p:sp>
        <p:nvSpPr>
          <p:cNvPr id="115" name="Line 56"/>
          <p:cNvSpPr>
            <a:spLocks noChangeShapeType="1"/>
          </p:cNvSpPr>
          <p:nvPr/>
        </p:nvSpPr>
        <p:spPr bwMode="auto">
          <a:xfrm flipH="1" flipV="1">
            <a:off x="5192429" y="924362"/>
            <a:ext cx="790873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9" name="Group 6"/>
          <p:cNvGrpSpPr>
            <a:grpSpLocks/>
          </p:cNvGrpSpPr>
          <p:nvPr/>
        </p:nvGrpSpPr>
        <p:grpSpPr bwMode="auto">
          <a:xfrm>
            <a:off x="450850" y="561339"/>
            <a:ext cx="7775575" cy="31750"/>
            <a:chOff x="385" y="527"/>
            <a:chExt cx="4898" cy="20"/>
          </a:xfrm>
        </p:grpSpPr>
        <p:sp>
          <p:nvSpPr>
            <p:cNvPr id="120" name="Line 7"/>
            <p:cNvSpPr>
              <a:spLocks noChangeShapeType="1"/>
            </p:cNvSpPr>
            <p:nvPr/>
          </p:nvSpPr>
          <p:spPr bwMode="auto">
            <a:xfrm>
              <a:off x="385" y="527"/>
              <a:ext cx="4898" cy="0"/>
            </a:xfrm>
            <a:prstGeom prst="line">
              <a:avLst/>
            </a:prstGeom>
            <a:noFill/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Line 8"/>
            <p:cNvSpPr>
              <a:spLocks noChangeShapeType="1"/>
            </p:cNvSpPr>
            <p:nvPr/>
          </p:nvSpPr>
          <p:spPr bwMode="auto">
            <a:xfrm>
              <a:off x="385" y="547"/>
              <a:ext cx="3039" cy="0"/>
            </a:xfrm>
            <a:prstGeom prst="line">
              <a:avLst/>
            </a:prstGeom>
            <a:noFill/>
            <a:ln w="76200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2" name="Text Box 29"/>
          <p:cNvSpPr txBox="1">
            <a:spLocks noChangeArrowheads="1"/>
          </p:cNvSpPr>
          <p:nvPr/>
        </p:nvSpPr>
        <p:spPr bwMode="auto">
          <a:xfrm>
            <a:off x="488950" y="840725"/>
            <a:ext cx="29305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fr-FR" sz="1300" b="1" i="1" dirty="0" err="1" smtClean="0"/>
              <a:t>Considered</a:t>
            </a:r>
            <a:r>
              <a:rPr lang="fr-FR" sz="1300" b="1" i="1" dirty="0" smtClean="0"/>
              <a:t> </a:t>
            </a:r>
            <a:r>
              <a:rPr lang="fr-FR" sz="1300" b="1" i="1" dirty="0" err="1" smtClean="0"/>
              <a:t>Precursors</a:t>
            </a:r>
            <a:r>
              <a:rPr lang="fr-FR" sz="1300" b="1" i="1" dirty="0" smtClean="0"/>
              <a:t> of SOA</a:t>
            </a:r>
            <a:endParaRPr lang="fr-FR" sz="1300" b="1" i="1" dirty="0" smtClean="0">
              <a:sym typeface="Symbol" pitchFamily="18" charset="2"/>
            </a:endParaRPr>
          </a:p>
          <a:p>
            <a:pPr algn="ctr">
              <a:spcAft>
                <a:spcPts val="600"/>
              </a:spcAft>
            </a:pPr>
            <a:r>
              <a:rPr lang="fr-FR" sz="1300" b="0" dirty="0" smtClean="0">
                <a:sym typeface="Symbol" pitchFamily="18" charset="2"/>
              </a:rPr>
              <a:t>C</a:t>
            </a:r>
            <a:r>
              <a:rPr lang="fr-FR" sz="1300" b="0" baseline="-25000" dirty="0" smtClean="0">
                <a:sym typeface="Symbol" pitchFamily="18" charset="2"/>
              </a:rPr>
              <a:t>3-25</a:t>
            </a:r>
            <a:r>
              <a:rPr lang="fr-FR" sz="1300" b="0" dirty="0" smtClean="0">
                <a:sym typeface="Symbol" pitchFamily="18" charset="2"/>
              </a:rPr>
              <a:t> </a:t>
            </a:r>
            <a:r>
              <a:rPr lang="fr-FR" sz="1300" b="0" dirty="0" err="1" smtClean="0">
                <a:sym typeface="Symbol" pitchFamily="18" charset="2"/>
              </a:rPr>
              <a:t>alkanes</a:t>
            </a:r>
            <a:r>
              <a:rPr lang="fr-FR" sz="1300" b="0" dirty="0" smtClean="0">
                <a:sym typeface="Symbol" pitchFamily="18" charset="2"/>
              </a:rPr>
              <a:t>, short </a:t>
            </a:r>
            <a:r>
              <a:rPr lang="fr-FR" sz="1300" b="0" dirty="0" err="1" smtClean="0">
                <a:sym typeface="Symbol" pitchFamily="18" charset="2"/>
              </a:rPr>
              <a:t>alkenes</a:t>
            </a:r>
            <a:r>
              <a:rPr lang="fr-FR" sz="1300" b="0" dirty="0" smtClean="0">
                <a:sym typeface="Symbol" pitchFamily="18" charset="2"/>
              </a:rPr>
              <a:t> and </a:t>
            </a:r>
            <a:r>
              <a:rPr lang="fr-FR" sz="1300" b="0" dirty="0" err="1" smtClean="0">
                <a:sym typeface="Symbol" pitchFamily="18" charset="2"/>
              </a:rPr>
              <a:t>aromatics</a:t>
            </a:r>
            <a:r>
              <a:rPr lang="fr-FR" sz="1300" b="0" dirty="0" smtClean="0">
                <a:sym typeface="Symbol" pitchFamily="18" charset="2"/>
              </a:rPr>
              <a:t> </a:t>
            </a:r>
          </a:p>
        </p:txBody>
      </p:sp>
      <p:sp>
        <p:nvSpPr>
          <p:cNvPr id="118" name="Text Box 11"/>
          <p:cNvSpPr txBox="1">
            <a:spLocks noChangeArrowheads="1"/>
          </p:cNvSpPr>
          <p:nvPr/>
        </p:nvSpPr>
        <p:spPr bwMode="auto">
          <a:xfrm>
            <a:off x="3510353" y="2504370"/>
            <a:ext cx="1075936" cy="292388"/>
          </a:xfrm>
          <a:prstGeom prst="rect">
            <a:avLst/>
          </a:prstGeom>
          <a:solidFill>
            <a:srgbClr val="66CCFF">
              <a:alpha val="49804"/>
            </a:srgbClr>
          </a:solidFill>
          <a:ln w="28575">
            <a:solidFill>
              <a:srgbClr val="0000FF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300" i="1" dirty="0" smtClean="0"/>
              <a:t>OH </a:t>
            </a:r>
            <a:r>
              <a:rPr lang="fr-FR" sz="1300" i="1" dirty="0" err="1" smtClean="0"/>
              <a:t>reaction</a:t>
            </a:r>
            <a:endParaRPr lang="fr-FR" sz="1300" i="1" dirty="0"/>
          </a:p>
        </p:txBody>
      </p:sp>
      <p:sp>
        <p:nvSpPr>
          <p:cNvPr id="123" name="Text Box 11"/>
          <p:cNvSpPr txBox="1">
            <a:spLocks noChangeArrowheads="1"/>
          </p:cNvSpPr>
          <p:nvPr/>
        </p:nvSpPr>
        <p:spPr bwMode="auto">
          <a:xfrm>
            <a:off x="3421347" y="6029250"/>
            <a:ext cx="1922321" cy="292388"/>
          </a:xfrm>
          <a:prstGeom prst="rect">
            <a:avLst/>
          </a:prstGeom>
          <a:solidFill>
            <a:srgbClr val="66CCFF">
              <a:alpha val="49804"/>
            </a:srgbClr>
          </a:solidFill>
          <a:ln w="28575">
            <a:solidFill>
              <a:srgbClr val="0000FF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300" i="1" dirty="0" smtClean="0"/>
              <a:t>Thermal </a:t>
            </a:r>
            <a:r>
              <a:rPr lang="fr-FR" sz="1300" i="1" dirty="0" err="1" smtClean="0"/>
              <a:t>decomposition</a:t>
            </a:r>
            <a:endParaRPr lang="fr-FR" sz="1300" i="1" dirty="0"/>
          </a:p>
        </p:txBody>
      </p:sp>
      <p:sp>
        <p:nvSpPr>
          <p:cNvPr id="124" name="Text Box 11"/>
          <p:cNvSpPr txBox="1">
            <a:spLocks noChangeArrowheads="1"/>
          </p:cNvSpPr>
          <p:nvPr/>
        </p:nvSpPr>
        <p:spPr bwMode="auto">
          <a:xfrm>
            <a:off x="3407591" y="4102511"/>
            <a:ext cx="1138453" cy="292388"/>
          </a:xfrm>
          <a:prstGeom prst="rect">
            <a:avLst/>
          </a:prstGeom>
          <a:solidFill>
            <a:srgbClr val="66CCFF">
              <a:alpha val="49804"/>
            </a:srgbClr>
          </a:solidFill>
          <a:ln w="28575">
            <a:solidFill>
              <a:srgbClr val="0000FF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300" i="1" dirty="0" smtClean="0"/>
              <a:t>NO</a:t>
            </a:r>
            <a:r>
              <a:rPr lang="fr-FR" sz="1300" i="1" baseline="-25000" dirty="0" smtClean="0"/>
              <a:t>3</a:t>
            </a:r>
            <a:r>
              <a:rPr lang="fr-FR" sz="1300" i="1" dirty="0" smtClean="0"/>
              <a:t> </a:t>
            </a:r>
            <a:r>
              <a:rPr lang="fr-FR" sz="1300" i="1" dirty="0" err="1" smtClean="0"/>
              <a:t>reaction</a:t>
            </a:r>
            <a:endParaRPr lang="fr-FR" sz="1300" i="1" baseline="-25000" dirty="0"/>
          </a:p>
        </p:txBody>
      </p:sp>
      <p:sp>
        <p:nvSpPr>
          <p:cNvPr id="125" name="Text Box 11"/>
          <p:cNvSpPr txBox="1">
            <a:spLocks noChangeArrowheads="1"/>
          </p:cNvSpPr>
          <p:nvPr/>
        </p:nvSpPr>
        <p:spPr bwMode="auto">
          <a:xfrm>
            <a:off x="3574412" y="3191054"/>
            <a:ext cx="1018227" cy="292388"/>
          </a:xfrm>
          <a:prstGeom prst="rect">
            <a:avLst/>
          </a:prstGeom>
          <a:solidFill>
            <a:srgbClr val="66CCFF">
              <a:alpha val="49804"/>
            </a:srgbClr>
          </a:solidFill>
          <a:ln w="28575">
            <a:solidFill>
              <a:srgbClr val="0000FF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300" i="1" dirty="0" smtClean="0"/>
              <a:t>O</a:t>
            </a:r>
            <a:r>
              <a:rPr lang="fr-FR" sz="1300" i="1" baseline="-25000" dirty="0" smtClean="0"/>
              <a:t>3</a:t>
            </a:r>
            <a:r>
              <a:rPr lang="fr-FR" sz="1300" i="1" dirty="0" smtClean="0"/>
              <a:t> </a:t>
            </a:r>
            <a:r>
              <a:rPr lang="fr-FR" sz="1300" i="1" dirty="0" err="1" smtClean="0"/>
              <a:t>reaction</a:t>
            </a:r>
            <a:endParaRPr lang="fr-FR" sz="1300" i="1" baseline="-25000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584576" y="2180664"/>
            <a:ext cx="1603375" cy="3806825"/>
            <a:chOff x="1604" y="1336"/>
            <a:chExt cx="1010" cy="2398"/>
          </a:xfrm>
        </p:grpSpPr>
        <p:sp>
          <p:nvSpPr>
            <p:cNvPr id="311307" name="Text Box 11"/>
            <p:cNvSpPr txBox="1">
              <a:spLocks noChangeArrowheads="1"/>
            </p:cNvSpPr>
            <p:nvPr/>
          </p:nvSpPr>
          <p:spPr bwMode="auto">
            <a:xfrm>
              <a:off x="1604" y="3055"/>
              <a:ext cx="595" cy="184"/>
            </a:xfrm>
            <a:prstGeom prst="rect">
              <a:avLst/>
            </a:prstGeom>
            <a:solidFill>
              <a:srgbClr val="66CCFF">
                <a:alpha val="49804"/>
              </a:srgbClr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i="1" dirty="0" err="1" smtClean="0"/>
                <a:t>Photolysis</a:t>
              </a:r>
              <a:endParaRPr lang="fr-FR" sz="1300" i="1" dirty="0"/>
            </a:p>
          </p:txBody>
        </p:sp>
        <p:sp>
          <p:nvSpPr>
            <p:cNvPr id="311309" name="Line 13"/>
            <p:cNvSpPr>
              <a:spLocks noChangeShapeType="1"/>
            </p:cNvSpPr>
            <p:nvPr/>
          </p:nvSpPr>
          <p:spPr bwMode="auto">
            <a:xfrm flipH="1">
              <a:off x="1910" y="1342"/>
              <a:ext cx="0" cy="193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0" name="Line 14"/>
            <p:cNvSpPr>
              <a:spLocks noChangeShapeType="1"/>
            </p:cNvSpPr>
            <p:nvPr/>
          </p:nvSpPr>
          <p:spPr bwMode="auto">
            <a:xfrm>
              <a:off x="1910" y="1336"/>
              <a:ext cx="657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1" name="Line 15"/>
            <p:cNvSpPr>
              <a:spLocks noChangeShapeType="1"/>
            </p:cNvSpPr>
            <p:nvPr/>
          </p:nvSpPr>
          <p:spPr bwMode="auto">
            <a:xfrm>
              <a:off x="2237" y="1632"/>
              <a:ext cx="374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2" name="Line 16"/>
            <p:cNvSpPr>
              <a:spLocks noChangeShapeType="1"/>
            </p:cNvSpPr>
            <p:nvPr/>
          </p:nvSpPr>
          <p:spPr bwMode="auto">
            <a:xfrm>
              <a:off x="2239" y="2540"/>
              <a:ext cx="359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3" name="Line 17"/>
            <p:cNvSpPr>
              <a:spLocks noChangeShapeType="1"/>
            </p:cNvSpPr>
            <p:nvPr/>
          </p:nvSpPr>
          <p:spPr bwMode="auto">
            <a:xfrm flipH="1">
              <a:off x="2608" y="1627"/>
              <a:ext cx="6" cy="353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4" name="Line 18"/>
            <p:cNvSpPr>
              <a:spLocks noChangeShapeType="1"/>
            </p:cNvSpPr>
            <p:nvPr/>
          </p:nvSpPr>
          <p:spPr bwMode="auto">
            <a:xfrm flipH="1">
              <a:off x="2600" y="2203"/>
              <a:ext cx="2" cy="331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5" name="Line 19"/>
            <p:cNvSpPr>
              <a:spLocks noChangeShapeType="1"/>
            </p:cNvSpPr>
            <p:nvPr/>
          </p:nvSpPr>
          <p:spPr bwMode="auto">
            <a:xfrm>
              <a:off x="2237" y="2088"/>
              <a:ext cx="162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6" name="Line 20"/>
            <p:cNvSpPr>
              <a:spLocks noChangeShapeType="1"/>
            </p:cNvSpPr>
            <p:nvPr/>
          </p:nvSpPr>
          <p:spPr bwMode="auto">
            <a:xfrm>
              <a:off x="2252" y="2733"/>
              <a:ext cx="182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7" name="Line 21"/>
            <p:cNvSpPr>
              <a:spLocks noChangeShapeType="1"/>
            </p:cNvSpPr>
            <p:nvPr/>
          </p:nvSpPr>
          <p:spPr bwMode="auto">
            <a:xfrm>
              <a:off x="2235" y="3055"/>
              <a:ext cx="360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8" name="Line 22"/>
            <p:cNvSpPr>
              <a:spLocks noChangeShapeType="1"/>
            </p:cNvSpPr>
            <p:nvPr/>
          </p:nvSpPr>
          <p:spPr bwMode="auto">
            <a:xfrm>
              <a:off x="2594" y="2835"/>
              <a:ext cx="0" cy="221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9" name="Line 23"/>
            <p:cNvSpPr>
              <a:spLocks noChangeShapeType="1"/>
            </p:cNvSpPr>
            <p:nvPr/>
          </p:nvSpPr>
          <p:spPr bwMode="auto">
            <a:xfrm>
              <a:off x="2244" y="3222"/>
              <a:ext cx="125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20" name="Line 24"/>
            <p:cNvSpPr>
              <a:spLocks noChangeShapeType="1"/>
            </p:cNvSpPr>
            <p:nvPr/>
          </p:nvSpPr>
          <p:spPr bwMode="auto">
            <a:xfrm>
              <a:off x="1741" y="3631"/>
              <a:ext cx="0" cy="103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21" name="Line 25"/>
            <p:cNvSpPr>
              <a:spLocks noChangeShapeType="1"/>
            </p:cNvSpPr>
            <p:nvPr/>
          </p:nvSpPr>
          <p:spPr bwMode="auto">
            <a:xfrm>
              <a:off x="1745" y="3630"/>
              <a:ext cx="348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1824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87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Lee-Taylor</dc:creator>
  <cp:lastModifiedBy>Julia Lee-Taylor</cp:lastModifiedBy>
  <cp:revision>1</cp:revision>
  <dcterms:created xsi:type="dcterms:W3CDTF">2013-04-05T18:31:11Z</dcterms:created>
  <dcterms:modified xsi:type="dcterms:W3CDTF">2013-04-05T18:32:29Z</dcterms:modified>
</cp:coreProperties>
</file>