
<file path=[Content_Types].xml><?xml version="1.0" encoding="utf-8"?>
<Types xmlns="http://schemas.openxmlformats.org/package/2006/content-types">
  <Default Extension="(null)"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94" r:id="rId3"/>
    <p:sldId id="450" r:id="rId4"/>
    <p:sldId id="318" r:id="rId5"/>
    <p:sldId id="426" r:id="rId6"/>
    <p:sldId id="359" r:id="rId7"/>
    <p:sldId id="323" r:id="rId8"/>
    <p:sldId id="398" r:id="rId9"/>
    <p:sldId id="362" r:id="rId10"/>
    <p:sldId id="399" r:id="rId11"/>
    <p:sldId id="430" r:id="rId12"/>
    <p:sldId id="451" r:id="rId13"/>
    <p:sldId id="363" r:id="rId14"/>
    <p:sldId id="455" r:id="rId15"/>
    <p:sldId id="454" r:id="rId16"/>
    <p:sldId id="427" r:id="rId17"/>
    <p:sldId id="429" r:id="rId18"/>
    <p:sldId id="431" r:id="rId19"/>
    <p:sldId id="354" r:id="rId20"/>
    <p:sldId id="453" r:id="rId21"/>
    <p:sldId id="447" r:id="rId22"/>
    <p:sldId id="445" r:id="rId23"/>
    <p:sldId id="444" r:id="rId24"/>
    <p:sldId id="452" r:id="rId25"/>
    <p:sldId id="460" r:id="rId26"/>
    <p:sldId id="459" r:id="rId27"/>
    <p:sldId id="45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273DC3-D480-084C-AABB-77CB11D19ADD}" v="44" dt="2019-11-06T17:16:41.6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18"/>
    <p:restoredTop sz="94629"/>
  </p:normalViewPr>
  <p:slideViewPr>
    <p:cSldViewPr snapToGrid="0" snapToObjects="1">
      <p:cViewPr>
        <p:scale>
          <a:sx n="80" d="100"/>
          <a:sy n="80" d="100"/>
        </p:scale>
        <p:origin x="1456"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8EFF78-4148-E444-A827-3C82224F53CF}" type="datetimeFigureOut">
              <a:rPr lang="en-US" smtClean="0"/>
              <a:t>11/6/19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19D157-E404-B149-A80C-C39193A772B7}" type="slidenum">
              <a:rPr lang="en-US" smtClean="0"/>
              <a:t>‹#›</a:t>
            </a:fld>
            <a:endParaRPr lang="en-US"/>
          </a:p>
        </p:txBody>
      </p:sp>
    </p:spTree>
    <p:extLst>
      <p:ext uri="{BB962C8B-B14F-4D97-AF65-F5344CB8AC3E}">
        <p14:creationId xmlns:p14="http://schemas.microsoft.com/office/powerpoint/2010/main" val="275796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Fourier transform infrared spectroscopy (FTIR) has been used to retrieve ozone (García et al., 2012; </a:t>
            </a:r>
            <a:r>
              <a:rPr lang="en-US" sz="1200" kern="1200" dirty="0" err="1">
                <a:solidFill>
                  <a:schemeClr val="tx1"/>
                </a:solidFill>
                <a:effectLst/>
                <a:latin typeface="+mn-lt"/>
                <a:ea typeface="+mn-ea"/>
                <a:cs typeface="+mn-cs"/>
              </a:rPr>
              <a:t>Vigouroux</a:t>
            </a:r>
            <a:r>
              <a:rPr lang="en-US" sz="1200" kern="1200" dirty="0">
                <a:solidFill>
                  <a:schemeClr val="tx1"/>
                </a:solidFill>
                <a:effectLst/>
                <a:latin typeface="+mn-lt"/>
                <a:ea typeface="+mn-ea"/>
                <a:cs typeface="+mn-cs"/>
              </a:rPr>
              <a:t> et al., 2008; 2015). One of the biggest advantages of ground-based infrared spectroscopy comparing to space/airborne is the absence of surface reflectance and emission in the dataset. This characteristic makes it easier and more accurate to quantify the concentration of atmospheric gases. </a:t>
            </a:r>
          </a:p>
          <a:p>
            <a:r>
              <a:rPr lang="en-US" sz="1200" kern="1200" dirty="0">
                <a:solidFill>
                  <a:schemeClr val="tx1"/>
                </a:solidFill>
                <a:effectLst/>
                <a:latin typeface="+mn-lt"/>
                <a:ea typeface="+mn-ea"/>
                <a:cs typeface="+mn-cs"/>
              </a:rPr>
              <a:t>In this research P-AERI (Polar Atmospheric Emitted Radiance Interferometer) at Summit Station, Greenland (72°N, 39°W) and Solar FTIR at Thule, Greenland (77°N, 69°W) will be used to retrieve ozone. P-AERI is part of the Integrated Characterization of Energy, Clouds, Atmospheric State, and Precipitation at Summit (ICECAPS) project. P-AERI has measured the down-welling infrared spectral radiance since 2010 at Summit Station. The spectral range of P-AERI is between 400 cm</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(25μm) and 3000 cm</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(3μm) with a moderate spectral resolution of 0.6 cm</a:t>
            </a:r>
            <a:r>
              <a:rPr lang="en-US" sz="1200" kern="1200" baseline="30000" dirty="0">
                <a:solidFill>
                  <a:schemeClr val="tx1"/>
                </a:solidFill>
                <a:effectLst/>
                <a:latin typeface="+mn-lt"/>
                <a:ea typeface="+mn-ea"/>
                <a:cs typeface="+mn-cs"/>
              </a:rPr>
              <a:t>-1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Revercomb</a:t>
            </a:r>
            <a:r>
              <a:rPr lang="en-US" sz="1200" kern="1200" dirty="0">
                <a:solidFill>
                  <a:schemeClr val="tx1"/>
                </a:solidFill>
                <a:effectLst/>
                <a:latin typeface="+mn-lt"/>
                <a:ea typeface="+mn-ea"/>
                <a:cs typeface="+mn-cs"/>
              </a:rPr>
              <a:t> et al., 1998; </a:t>
            </a:r>
            <a:r>
              <a:rPr lang="en-US" sz="1200" kern="1200" dirty="0" err="1">
                <a:solidFill>
                  <a:schemeClr val="tx1"/>
                </a:solidFill>
                <a:effectLst/>
                <a:latin typeface="+mn-lt"/>
                <a:ea typeface="+mn-ea"/>
                <a:cs typeface="+mn-cs"/>
              </a:rPr>
              <a:t>Knuteson</a:t>
            </a:r>
            <a:r>
              <a:rPr lang="en-US" sz="1200" kern="1200" dirty="0">
                <a:solidFill>
                  <a:schemeClr val="tx1"/>
                </a:solidFill>
                <a:effectLst/>
                <a:latin typeface="+mn-lt"/>
                <a:ea typeface="+mn-ea"/>
                <a:cs typeface="+mn-cs"/>
              </a:rPr>
              <a:t> et al., 2004a; 2004b). P-AERI measurements are taken every minute year-round. Having continuous radiance measurements is the main advantages of P-AERI. Retrieving ozone over winter time is extremely important and informative. In addition, P-AERI has been operating continuously at Summit Station since July 2010, yielding almost nine years of continuous data including nine winter seasons.</a:t>
            </a:r>
          </a:p>
          <a:p>
            <a:r>
              <a:rPr lang="en-US" sz="1200" kern="1200" dirty="0">
                <a:solidFill>
                  <a:schemeClr val="tx1"/>
                </a:solidFill>
                <a:effectLst/>
                <a:latin typeface="+mn-lt"/>
                <a:ea typeface="+mn-ea"/>
                <a:cs typeface="+mn-cs"/>
              </a:rPr>
              <a:t>Solar FTIR is part of the Network for the Detection of Atmospheric Composition Change (NDACC) since 1999. Solar FTIR has measured the infrared spectra in the range of to 769 cm</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(13μm) to 5000 cm</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(2μm) with 0.0035 cm</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spectral resolution. Solar FTIR has captured down-welling radiance measurements every minute for 8 months, excluding polar nights (Hannigan et al., 2009). The main advantage of solar FTIR is the high spectral resolution. Retrieving vertical information about ozone is possible because of the high spectral resolution of solar FTIR. </a:t>
            </a:r>
          </a:p>
          <a:p>
            <a:endParaRPr lang="en-US" sz="120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Near-infrared light generally refers to light within the wavenumber range of 12,500 to 4,000 cm</a:t>
            </a:r>
            <a:r>
              <a:rPr lang="en-US" sz="1200" b="0" i="0" u="none" strike="noStrike" kern="1200" baseline="30000" dirty="0">
                <a:solidFill>
                  <a:schemeClr val="tx1"/>
                </a:solidFill>
                <a:effectLst/>
                <a:latin typeface="+mn-lt"/>
                <a:ea typeface="+mn-ea"/>
                <a:cs typeface="+mn-cs"/>
              </a:rPr>
              <a:t>-1</a:t>
            </a:r>
            <a:r>
              <a:rPr lang="en-US" sz="1200" b="0" i="0" u="none" strike="noStrike" kern="1200" dirty="0">
                <a:solidFill>
                  <a:schemeClr val="tx1"/>
                </a:solidFill>
                <a:effectLst/>
                <a:latin typeface="+mn-lt"/>
                <a:ea typeface="+mn-ea"/>
                <a:cs typeface="+mn-cs"/>
              </a:rPr>
              <a:t>(wavelengths from </a:t>
            </a:r>
            <a:r>
              <a:rPr lang="en-US" sz="1200" b="1" i="0" u="none" strike="noStrike" kern="1200" dirty="0">
                <a:solidFill>
                  <a:schemeClr val="tx1"/>
                </a:solidFill>
                <a:effectLst/>
                <a:latin typeface="+mn-lt"/>
                <a:ea typeface="+mn-ea"/>
                <a:cs typeface="+mn-cs"/>
              </a:rPr>
              <a:t>800 to 2,500 nm</a:t>
            </a:r>
            <a:r>
              <a:rPr lang="en-US" sz="1200" b="0" i="0" u="none" strike="noStrike"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B568B4B4-8C79-0A4B-AAC2-08AA7808666A}" type="slidenum">
              <a:rPr lang="en-US" smtClean="0"/>
              <a:t>2</a:t>
            </a:fld>
            <a:endParaRPr lang="en-US"/>
          </a:p>
        </p:txBody>
      </p:sp>
    </p:spTree>
    <p:extLst>
      <p:ext uri="{BB962C8B-B14F-4D97-AF65-F5344CB8AC3E}">
        <p14:creationId xmlns:p14="http://schemas.microsoft.com/office/powerpoint/2010/main" val="1513764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16642-B923-7443-8EAD-273A6770D1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B5EFC4-5848-3745-8E9C-58ABE10D3E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1E277D-3898-334A-ABF8-33F47D0B858A}"/>
              </a:ext>
            </a:extLst>
          </p:cNvPr>
          <p:cNvSpPr>
            <a:spLocks noGrp="1"/>
          </p:cNvSpPr>
          <p:nvPr>
            <p:ph type="dt" sz="half" idx="10"/>
          </p:nvPr>
        </p:nvSpPr>
        <p:spPr/>
        <p:txBody>
          <a:bodyPr/>
          <a:lstStyle/>
          <a:p>
            <a:fld id="{093622E9-9A3A-E24D-854A-5F3C059ADB77}" type="datetimeFigureOut">
              <a:rPr lang="en-US" smtClean="0"/>
              <a:t>11/6/19</a:t>
            </a:fld>
            <a:endParaRPr lang="en-US"/>
          </a:p>
        </p:txBody>
      </p:sp>
      <p:sp>
        <p:nvSpPr>
          <p:cNvPr id="5" name="Footer Placeholder 4">
            <a:extLst>
              <a:ext uri="{FF2B5EF4-FFF2-40B4-BE49-F238E27FC236}">
                <a16:creationId xmlns:a16="http://schemas.microsoft.com/office/drawing/2014/main" id="{21A1D50C-7D57-784B-8110-2EEE48B3FC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B8735-BD4C-F04E-9A84-1C8FD56761E2}"/>
              </a:ext>
            </a:extLst>
          </p:cNvPr>
          <p:cNvSpPr>
            <a:spLocks noGrp="1"/>
          </p:cNvSpPr>
          <p:nvPr>
            <p:ph type="sldNum" sz="quarter" idx="12"/>
          </p:nvPr>
        </p:nvSpPr>
        <p:spPr/>
        <p:txBody>
          <a:bodyPr/>
          <a:lstStyle/>
          <a:p>
            <a:fld id="{27CB585F-6BF9-4343-AE93-4C1C3ECD47DC}" type="slidenum">
              <a:rPr lang="en-US" smtClean="0"/>
              <a:t>‹#›</a:t>
            </a:fld>
            <a:endParaRPr lang="en-US"/>
          </a:p>
        </p:txBody>
      </p:sp>
    </p:spTree>
    <p:extLst>
      <p:ext uri="{BB962C8B-B14F-4D97-AF65-F5344CB8AC3E}">
        <p14:creationId xmlns:p14="http://schemas.microsoft.com/office/powerpoint/2010/main" val="3841170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E3B5-332C-C349-A9AB-7CA8D2CD5B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191854-9D2D-D34E-B33D-DBB430AE25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21A37D-22A5-B944-83FC-6C49C020816F}"/>
              </a:ext>
            </a:extLst>
          </p:cNvPr>
          <p:cNvSpPr>
            <a:spLocks noGrp="1"/>
          </p:cNvSpPr>
          <p:nvPr>
            <p:ph type="dt" sz="half" idx="10"/>
          </p:nvPr>
        </p:nvSpPr>
        <p:spPr/>
        <p:txBody>
          <a:bodyPr/>
          <a:lstStyle/>
          <a:p>
            <a:fld id="{093622E9-9A3A-E24D-854A-5F3C059ADB77}" type="datetimeFigureOut">
              <a:rPr lang="en-US" smtClean="0"/>
              <a:t>11/6/19</a:t>
            </a:fld>
            <a:endParaRPr lang="en-US"/>
          </a:p>
        </p:txBody>
      </p:sp>
      <p:sp>
        <p:nvSpPr>
          <p:cNvPr id="5" name="Footer Placeholder 4">
            <a:extLst>
              <a:ext uri="{FF2B5EF4-FFF2-40B4-BE49-F238E27FC236}">
                <a16:creationId xmlns:a16="http://schemas.microsoft.com/office/drawing/2014/main" id="{E4027DFC-D0B8-0F49-9E9E-F6B795EE75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EEE8D-E00F-D441-AAFA-6FF41700D793}"/>
              </a:ext>
            </a:extLst>
          </p:cNvPr>
          <p:cNvSpPr>
            <a:spLocks noGrp="1"/>
          </p:cNvSpPr>
          <p:nvPr>
            <p:ph type="sldNum" sz="quarter" idx="12"/>
          </p:nvPr>
        </p:nvSpPr>
        <p:spPr/>
        <p:txBody>
          <a:bodyPr/>
          <a:lstStyle/>
          <a:p>
            <a:fld id="{27CB585F-6BF9-4343-AE93-4C1C3ECD47DC}" type="slidenum">
              <a:rPr lang="en-US" smtClean="0"/>
              <a:t>‹#›</a:t>
            </a:fld>
            <a:endParaRPr lang="en-US"/>
          </a:p>
        </p:txBody>
      </p:sp>
    </p:spTree>
    <p:extLst>
      <p:ext uri="{BB962C8B-B14F-4D97-AF65-F5344CB8AC3E}">
        <p14:creationId xmlns:p14="http://schemas.microsoft.com/office/powerpoint/2010/main" val="3291138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D2A375-E40B-6D4D-A64D-6C1D17FCA0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88F144-4D9C-BD49-A1EF-F01691D2EB8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E61D32-B62B-8247-95EA-A6F87AD3BE80}"/>
              </a:ext>
            </a:extLst>
          </p:cNvPr>
          <p:cNvSpPr>
            <a:spLocks noGrp="1"/>
          </p:cNvSpPr>
          <p:nvPr>
            <p:ph type="dt" sz="half" idx="10"/>
          </p:nvPr>
        </p:nvSpPr>
        <p:spPr/>
        <p:txBody>
          <a:bodyPr/>
          <a:lstStyle/>
          <a:p>
            <a:fld id="{093622E9-9A3A-E24D-854A-5F3C059ADB77}" type="datetimeFigureOut">
              <a:rPr lang="en-US" smtClean="0"/>
              <a:t>11/6/19</a:t>
            </a:fld>
            <a:endParaRPr lang="en-US"/>
          </a:p>
        </p:txBody>
      </p:sp>
      <p:sp>
        <p:nvSpPr>
          <p:cNvPr id="5" name="Footer Placeholder 4">
            <a:extLst>
              <a:ext uri="{FF2B5EF4-FFF2-40B4-BE49-F238E27FC236}">
                <a16:creationId xmlns:a16="http://schemas.microsoft.com/office/drawing/2014/main" id="{8560115A-DABC-1541-8B54-6D86F8A78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C65EE6-E07C-1F42-B08E-D5F69CC7DBBE}"/>
              </a:ext>
            </a:extLst>
          </p:cNvPr>
          <p:cNvSpPr>
            <a:spLocks noGrp="1"/>
          </p:cNvSpPr>
          <p:nvPr>
            <p:ph type="sldNum" sz="quarter" idx="12"/>
          </p:nvPr>
        </p:nvSpPr>
        <p:spPr/>
        <p:txBody>
          <a:bodyPr/>
          <a:lstStyle/>
          <a:p>
            <a:fld id="{27CB585F-6BF9-4343-AE93-4C1C3ECD47DC}" type="slidenum">
              <a:rPr lang="en-US" smtClean="0"/>
              <a:t>‹#›</a:t>
            </a:fld>
            <a:endParaRPr lang="en-US"/>
          </a:p>
        </p:txBody>
      </p:sp>
    </p:spTree>
    <p:extLst>
      <p:ext uri="{BB962C8B-B14F-4D97-AF65-F5344CB8AC3E}">
        <p14:creationId xmlns:p14="http://schemas.microsoft.com/office/powerpoint/2010/main" val="282968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170EF-33C8-E74E-A70B-867761F834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92707A-D012-C846-A7E3-D227D6C16DD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27ED7-2C50-9443-9EE1-82E9478390FF}"/>
              </a:ext>
            </a:extLst>
          </p:cNvPr>
          <p:cNvSpPr>
            <a:spLocks noGrp="1"/>
          </p:cNvSpPr>
          <p:nvPr>
            <p:ph type="dt" sz="half" idx="10"/>
          </p:nvPr>
        </p:nvSpPr>
        <p:spPr/>
        <p:txBody>
          <a:bodyPr/>
          <a:lstStyle/>
          <a:p>
            <a:fld id="{093622E9-9A3A-E24D-854A-5F3C059ADB77}" type="datetimeFigureOut">
              <a:rPr lang="en-US" smtClean="0"/>
              <a:t>11/6/19</a:t>
            </a:fld>
            <a:endParaRPr lang="en-US"/>
          </a:p>
        </p:txBody>
      </p:sp>
      <p:sp>
        <p:nvSpPr>
          <p:cNvPr id="5" name="Footer Placeholder 4">
            <a:extLst>
              <a:ext uri="{FF2B5EF4-FFF2-40B4-BE49-F238E27FC236}">
                <a16:creationId xmlns:a16="http://schemas.microsoft.com/office/drawing/2014/main" id="{DCE4AE28-1BD9-3E48-A7C3-A6EB3BBF85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408F94-7D91-0046-8AE3-44C52FE08053}"/>
              </a:ext>
            </a:extLst>
          </p:cNvPr>
          <p:cNvSpPr>
            <a:spLocks noGrp="1"/>
          </p:cNvSpPr>
          <p:nvPr>
            <p:ph type="sldNum" sz="quarter" idx="12"/>
          </p:nvPr>
        </p:nvSpPr>
        <p:spPr/>
        <p:txBody>
          <a:bodyPr/>
          <a:lstStyle/>
          <a:p>
            <a:fld id="{27CB585F-6BF9-4343-AE93-4C1C3ECD47DC}" type="slidenum">
              <a:rPr lang="en-US" smtClean="0"/>
              <a:t>‹#›</a:t>
            </a:fld>
            <a:endParaRPr lang="en-US"/>
          </a:p>
        </p:txBody>
      </p:sp>
    </p:spTree>
    <p:extLst>
      <p:ext uri="{BB962C8B-B14F-4D97-AF65-F5344CB8AC3E}">
        <p14:creationId xmlns:p14="http://schemas.microsoft.com/office/powerpoint/2010/main" val="3298102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2A653-5C06-7D4A-A472-37A602B033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E214A7-5AA1-394B-AB8D-00100EEFEA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D8750D1-EC5C-624F-8D35-CED38C15AF64}"/>
              </a:ext>
            </a:extLst>
          </p:cNvPr>
          <p:cNvSpPr>
            <a:spLocks noGrp="1"/>
          </p:cNvSpPr>
          <p:nvPr>
            <p:ph type="dt" sz="half" idx="10"/>
          </p:nvPr>
        </p:nvSpPr>
        <p:spPr/>
        <p:txBody>
          <a:bodyPr/>
          <a:lstStyle/>
          <a:p>
            <a:fld id="{093622E9-9A3A-E24D-854A-5F3C059ADB77}" type="datetimeFigureOut">
              <a:rPr lang="en-US" smtClean="0"/>
              <a:t>11/6/19</a:t>
            </a:fld>
            <a:endParaRPr lang="en-US"/>
          </a:p>
        </p:txBody>
      </p:sp>
      <p:sp>
        <p:nvSpPr>
          <p:cNvPr id="5" name="Footer Placeholder 4">
            <a:extLst>
              <a:ext uri="{FF2B5EF4-FFF2-40B4-BE49-F238E27FC236}">
                <a16:creationId xmlns:a16="http://schemas.microsoft.com/office/drawing/2014/main" id="{5246C024-D97E-7A4E-8383-7934C2195B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30AB7C-6EE2-AD44-9F9E-57DFEAB4A3DB}"/>
              </a:ext>
            </a:extLst>
          </p:cNvPr>
          <p:cNvSpPr>
            <a:spLocks noGrp="1"/>
          </p:cNvSpPr>
          <p:nvPr>
            <p:ph type="sldNum" sz="quarter" idx="12"/>
          </p:nvPr>
        </p:nvSpPr>
        <p:spPr/>
        <p:txBody>
          <a:bodyPr/>
          <a:lstStyle/>
          <a:p>
            <a:fld id="{27CB585F-6BF9-4343-AE93-4C1C3ECD47DC}" type="slidenum">
              <a:rPr lang="en-US" smtClean="0"/>
              <a:t>‹#›</a:t>
            </a:fld>
            <a:endParaRPr lang="en-US"/>
          </a:p>
        </p:txBody>
      </p:sp>
    </p:spTree>
    <p:extLst>
      <p:ext uri="{BB962C8B-B14F-4D97-AF65-F5344CB8AC3E}">
        <p14:creationId xmlns:p14="http://schemas.microsoft.com/office/powerpoint/2010/main" val="1413799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7FCF-E2AD-EF4B-A48D-B33D0F2426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3FE4D2-56A4-BE4C-A132-58F503C6C8D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CFC84E-31D8-C046-85FF-664B932CDF3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226CDF-00EF-D747-A6E1-2390CCB48E42}"/>
              </a:ext>
            </a:extLst>
          </p:cNvPr>
          <p:cNvSpPr>
            <a:spLocks noGrp="1"/>
          </p:cNvSpPr>
          <p:nvPr>
            <p:ph type="dt" sz="half" idx="10"/>
          </p:nvPr>
        </p:nvSpPr>
        <p:spPr/>
        <p:txBody>
          <a:bodyPr/>
          <a:lstStyle/>
          <a:p>
            <a:fld id="{093622E9-9A3A-E24D-854A-5F3C059ADB77}" type="datetimeFigureOut">
              <a:rPr lang="en-US" smtClean="0"/>
              <a:t>11/6/19</a:t>
            </a:fld>
            <a:endParaRPr lang="en-US"/>
          </a:p>
        </p:txBody>
      </p:sp>
      <p:sp>
        <p:nvSpPr>
          <p:cNvPr id="6" name="Footer Placeholder 5">
            <a:extLst>
              <a:ext uri="{FF2B5EF4-FFF2-40B4-BE49-F238E27FC236}">
                <a16:creationId xmlns:a16="http://schemas.microsoft.com/office/drawing/2014/main" id="{2BFCE81C-B6F9-B14F-8159-164E7A93A1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2A7BE9-4BA4-6C41-9DCB-5AA50D3DAD7B}"/>
              </a:ext>
            </a:extLst>
          </p:cNvPr>
          <p:cNvSpPr>
            <a:spLocks noGrp="1"/>
          </p:cNvSpPr>
          <p:nvPr>
            <p:ph type="sldNum" sz="quarter" idx="12"/>
          </p:nvPr>
        </p:nvSpPr>
        <p:spPr/>
        <p:txBody>
          <a:bodyPr/>
          <a:lstStyle/>
          <a:p>
            <a:fld id="{27CB585F-6BF9-4343-AE93-4C1C3ECD47DC}" type="slidenum">
              <a:rPr lang="en-US" smtClean="0"/>
              <a:t>‹#›</a:t>
            </a:fld>
            <a:endParaRPr lang="en-US"/>
          </a:p>
        </p:txBody>
      </p:sp>
    </p:spTree>
    <p:extLst>
      <p:ext uri="{BB962C8B-B14F-4D97-AF65-F5344CB8AC3E}">
        <p14:creationId xmlns:p14="http://schemas.microsoft.com/office/powerpoint/2010/main" val="2041064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807CB-BA8E-024B-8E67-379BB5E40C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6E3853-B77C-754B-B986-E065158779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A8682E3-A10B-5647-B56D-C190727E0A3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93BE3D-9D9C-C443-9A89-774646C6A6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6C37759-E453-6141-8B5E-CEFC4AFEA59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EC46EB-5DA1-DF4F-B003-2EE1124DF17C}"/>
              </a:ext>
            </a:extLst>
          </p:cNvPr>
          <p:cNvSpPr>
            <a:spLocks noGrp="1"/>
          </p:cNvSpPr>
          <p:nvPr>
            <p:ph type="dt" sz="half" idx="10"/>
          </p:nvPr>
        </p:nvSpPr>
        <p:spPr/>
        <p:txBody>
          <a:bodyPr/>
          <a:lstStyle/>
          <a:p>
            <a:fld id="{093622E9-9A3A-E24D-854A-5F3C059ADB77}" type="datetimeFigureOut">
              <a:rPr lang="en-US" smtClean="0"/>
              <a:t>11/6/19</a:t>
            </a:fld>
            <a:endParaRPr lang="en-US"/>
          </a:p>
        </p:txBody>
      </p:sp>
      <p:sp>
        <p:nvSpPr>
          <p:cNvPr id="8" name="Footer Placeholder 7">
            <a:extLst>
              <a:ext uri="{FF2B5EF4-FFF2-40B4-BE49-F238E27FC236}">
                <a16:creationId xmlns:a16="http://schemas.microsoft.com/office/drawing/2014/main" id="{3C19795A-139D-D444-834F-37CB6288A6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934A78-AC53-B740-A322-9BC570B0B851}"/>
              </a:ext>
            </a:extLst>
          </p:cNvPr>
          <p:cNvSpPr>
            <a:spLocks noGrp="1"/>
          </p:cNvSpPr>
          <p:nvPr>
            <p:ph type="sldNum" sz="quarter" idx="12"/>
          </p:nvPr>
        </p:nvSpPr>
        <p:spPr/>
        <p:txBody>
          <a:bodyPr/>
          <a:lstStyle/>
          <a:p>
            <a:fld id="{27CB585F-6BF9-4343-AE93-4C1C3ECD47DC}" type="slidenum">
              <a:rPr lang="en-US" smtClean="0"/>
              <a:t>‹#›</a:t>
            </a:fld>
            <a:endParaRPr lang="en-US"/>
          </a:p>
        </p:txBody>
      </p:sp>
    </p:spTree>
    <p:extLst>
      <p:ext uri="{BB962C8B-B14F-4D97-AF65-F5344CB8AC3E}">
        <p14:creationId xmlns:p14="http://schemas.microsoft.com/office/powerpoint/2010/main" val="2525176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DEF4D-B493-F548-86B2-7DB5B7A100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E6B4BB-EADE-D94C-880B-864C13BC8986}"/>
              </a:ext>
            </a:extLst>
          </p:cNvPr>
          <p:cNvSpPr>
            <a:spLocks noGrp="1"/>
          </p:cNvSpPr>
          <p:nvPr>
            <p:ph type="dt" sz="half" idx="10"/>
          </p:nvPr>
        </p:nvSpPr>
        <p:spPr/>
        <p:txBody>
          <a:bodyPr/>
          <a:lstStyle/>
          <a:p>
            <a:fld id="{093622E9-9A3A-E24D-854A-5F3C059ADB77}" type="datetimeFigureOut">
              <a:rPr lang="en-US" smtClean="0"/>
              <a:t>11/6/19</a:t>
            </a:fld>
            <a:endParaRPr lang="en-US"/>
          </a:p>
        </p:txBody>
      </p:sp>
      <p:sp>
        <p:nvSpPr>
          <p:cNvPr id="4" name="Footer Placeholder 3">
            <a:extLst>
              <a:ext uri="{FF2B5EF4-FFF2-40B4-BE49-F238E27FC236}">
                <a16:creationId xmlns:a16="http://schemas.microsoft.com/office/drawing/2014/main" id="{5FB11DBA-1BAB-FF42-B48C-1F06AF9737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5479CA-DB12-E645-80C0-B245B65307F8}"/>
              </a:ext>
            </a:extLst>
          </p:cNvPr>
          <p:cNvSpPr>
            <a:spLocks noGrp="1"/>
          </p:cNvSpPr>
          <p:nvPr>
            <p:ph type="sldNum" sz="quarter" idx="12"/>
          </p:nvPr>
        </p:nvSpPr>
        <p:spPr/>
        <p:txBody>
          <a:bodyPr/>
          <a:lstStyle/>
          <a:p>
            <a:fld id="{27CB585F-6BF9-4343-AE93-4C1C3ECD47DC}" type="slidenum">
              <a:rPr lang="en-US" smtClean="0"/>
              <a:t>‹#›</a:t>
            </a:fld>
            <a:endParaRPr lang="en-US"/>
          </a:p>
        </p:txBody>
      </p:sp>
    </p:spTree>
    <p:extLst>
      <p:ext uri="{BB962C8B-B14F-4D97-AF65-F5344CB8AC3E}">
        <p14:creationId xmlns:p14="http://schemas.microsoft.com/office/powerpoint/2010/main" val="3246966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A66CC5-4639-5F49-837C-360C56899853}"/>
              </a:ext>
            </a:extLst>
          </p:cNvPr>
          <p:cNvSpPr>
            <a:spLocks noGrp="1"/>
          </p:cNvSpPr>
          <p:nvPr>
            <p:ph type="dt" sz="half" idx="10"/>
          </p:nvPr>
        </p:nvSpPr>
        <p:spPr/>
        <p:txBody>
          <a:bodyPr/>
          <a:lstStyle/>
          <a:p>
            <a:fld id="{093622E9-9A3A-E24D-854A-5F3C059ADB77}" type="datetimeFigureOut">
              <a:rPr lang="en-US" smtClean="0"/>
              <a:t>11/6/19</a:t>
            </a:fld>
            <a:endParaRPr lang="en-US"/>
          </a:p>
        </p:txBody>
      </p:sp>
      <p:sp>
        <p:nvSpPr>
          <p:cNvPr id="3" name="Footer Placeholder 2">
            <a:extLst>
              <a:ext uri="{FF2B5EF4-FFF2-40B4-BE49-F238E27FC236}">
                <a16:creationId xmlns:a16="http://schemas.microsoft.com/office/drawing/2014/main" id="{BCB02C80-5625-504D-A748-EAE10452A2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598211-3F12-8B4D-A770-5ACE212E9847}"/>
              </a:ext>
            </a:extLst>
          </p:cNvPr>
          <p:cNvSpPr>
            <a:spLocks noGrp="1"/>
          </p:cNvSpPr>
          <p:nvPr>
            <p:ph type="sldNum" sz="quarter" idx="12"/>
          </p:nvPr>
        </p:nvSpPr>
        <p:spPr/>
        <p:txBody>
          <a:bodyPr/>
          <a:lstStyle/>
          <a:p>
            <a:fld id="{27CB585F-6BF9-4343-AE93-4C1C3ECD47DC}" type="slidenum">
              <a:rPr lang="en-US" smtClean="0"/>
              <a:t>‹#›</a:t>
            </a:fld>
            <a:endParaRPr lang="en-US"/>
          </a:p>
        </p:txBody>
      </p:sp>
    </p:spTree>
    <p:extLst>
      <p:ext uri="{BB962C8B-B14F-4D97-AF65-F5344CB8AC3E}">
        <p14:creationId xmlns:p14="http://schemas.microsoft.com/office/powerpoint/2010/main" val="1660598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1C7A8-BDBC-744F-8729-F699A7C99C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D73C40-CAF8-3741-84C5-59070DDF8A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777A15-A7A3-EA46-9217-80D2213C6A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CD03853-E948-9F4D-BDE4-3AD48B64B2F0}"/>
              </a:ext>
            </a:extLst>
          </p:cNvPr>
          <p:cNvSpPr>
            <a:spLocks noGrp="1"/>
          </p:cNvSpPr>
          <p:nvPr>
            <p:ph type="dt" sz="half" idx="10"/>
          </p:nvPr>
        </p:nvSpPr>
        <p:spPr/>
        <p:txBody>
          <a:bodyPr/>
          <a:lstStyle/>
          <a:p>
            <a:fld id="{093622E9-9A3A-E24D-854A-5F3C059ADB77}" type="datetimeFigureOut">
              <a:rPr lang="en-US" smtClean="0"/>
              <a:t>11/6/19</a:t>
            </a:fld>
            <a:endParaRPr lang="en-US"/>
          </a:p>
        </p:txBody>
      </p:sp>
      <p:sp>
        <p:nvSpPr>
          <p:cNvPr id="6" name="Footer Placeholder 5">
            <a:extLst>
              <a:ext uri="{FF2B5EF4-FFF2-40B4-BE49-F238E27FC236}">
                <a16:creationId xmlns:a16="http://schemas.microsoft.com/office/drawing/2014/main" id="{75141B71-2FB1-0E44-96D5-00A7899D5D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3AB45-D73C-674B-9E55-7C67146CD456}"/>
              </a:ext>
            </a:extLst>
          </p:cNvPr>
          <p:cNvSpPr>
            <a:spLocks noGrp="1"/>
          </p:cNvSpPr>
          <p:nvPr>
            <p:ph type="sldNum" sz="quarter" idx="12"/>
          </p:nvPr>
        </p:nvSpPr>
        <p:spPr/>
        <p:txBody>
          <a:bodyPr/>
          <a:lstStyle/>
          <a:p>
            <a:fld id="{27CB585F-6BF9-4343-AE93-4C1C3ECD47DC}" type="slidenum">
              <a:rPr lang="en-US" smtClean="0"/>
              <a:t>‹#›</a:t>
            </a:fld>
            <a:endParaRPr lang="en-US"/>
          </a:p>
        </p:txBody>
      </p:sp>
    </p:spTree>
    <p:extLst>
      <p:ext uri="{BB962C8B-B14F-4D97-AF65-F5344CB8AC3E}">
        <p14:creationId xmlns:p14="http://schemas.microsoft.com/office/powerpoint/2010/main" val="426697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0E2F5-573E-6B4B-8523-043B8AB75F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2CAC9C-F4C9-4E4A-B197-57AAD26CA2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2DC93A-607E-AE46-921A-942AB7F688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5886F3-051A-514D-BA1E-09661A8CBDDC}"/>
              </a:ext>
            </a:extLst>
          </p:cNvPr>
          <p:cNvSpPr>
            <a:spLocks noGrp="1"/>
          </p:cNvSpPr>
          <p:nvPr>
            <p:ph type="dt" sz="half" idx="10"/>
          </p:nvPr>
        </p:nvSpPr>
        <p:spPr/>
        <p:txBody>
          <a:bodyPr/>
          <a:lstStyle/>
          <a:p>
            <a:fld id="{093622E9-9A3A-E24D-854A-5F3C059ADB77}" type="datetimeFigureOut">
              <a:rPr lang="en-US" smtClean="0"/>
              <a:t>11/6/19</a:t>
            </a:fld>
            <a:endParaRPr lang="en-US"/>
          </a:p>
        </p:txBody>
      </p:sp>
      <p:sp>
        <p:nvSpPr>
          <p:cNvPr id="6" name="Footer Placeholder 5">
            <a:extLst>
              <a:ext uri="{FF2B5EF4-FFF2-40B4-BE49-F238E27FC236}">
                <a16:creationId xmlns:a16="http://schemas.microsoft.com/office/drawing/2014/main" id="{077F89BE-C751-B14A-ACF9-6D2C441C9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A3CC8-CC62-3441-B502-B77605EE1DC7}"/>
              </a:ext>
            </a:extLst>
          </p:cNvPr>
          <p:cNvSpPr>
            <a:spLocks noGrp="1"/>
          </p:cNvSpPr>
          <p:nvPr>
            <p:ph type="sldNum" sz="quarter" idx="12"/>
          </p:nvPr>
        </p:nvSpPr>
        <p:spPr/>
        <p:txBody>
          <a:bodyPr/>
          <a:lstStyle/>
          <a:p>
            <a:fld id="{27CB585F-6BF9-4343-AE93-4C1C3ECD47DC}" type="slidenum">
              <a:rPr lang="en-US" smtClean="0"/>
              <a:t>‹#›</a:t>
            </a:fld>
            <a:endParaRPr lang="en-US"/>
          </a:p>
        </p:txBody>
      </p:sp>
    </p:spTree>
    <p:extLst>
      <p:ext uri="{BB962C8B-B14F-4D97-AF65-F5344CB8AC3E}">
        <p14:creationId xmlns:p14="http://schemas.microsoft.com/office/powerpoint/2010/main" val="3657543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A23EC0-F6C4-BA44-815C-00D57EDE57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EF5EFE-9194-6047-AC04-F615F5F63E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ED82E-9238-9448-AEF3-7A6D8D24D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622E9-9A3A-E24D-854A-5F3C059ADB77}" type="datetimeFigureOut">
              <a:rPr lang="en-US" smtClean="0"/>
              <a:t>11/6/19</a:t>
            </a:fld>
            <a:endParaRPr lang="en-US"/>
          </a:p>
        </p:txBody>
      </p:sp>
      <p:sp>
        <p:nvSpPr>
          <p:cNvPr id="5" name="Footer Placeholder 4">
            <a:extLst>
              <a:ext uri="{FF2B5EF4-FFF2-40B4-BE49-F238E27FC236}">
                <a16:creationId xmlns:a16="http://schemas.microsoft.com/office/drawing/2014/main" id="{0B94B662-BD4F-8A43-9D3B-590BD3D569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88BF36-1C9D-0E44-818A-ACE2624BF4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B585F-6BF9-4343-AE93-4C1C3ECD47DC}" type="slidenum">
              <a:rPr lang="en-US" smtClean="0"/>
              <a:t>‹#›</a:t>
            </a:fld>
            <a:endParaRPr lang="en-US"/>
          </a:p>
        </p:txBody>
      </p:sp>
    </p:spTree>
    <p:extLst>
      <p:ext uri="{BB962C8B-B14F-4D97-AF65-F5344CB8AC3E}">
        <p14:creationId xmlns:p14="http://schemas.microsoft.com/office/powerpoint/2010/main" val="3630621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nul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2.png"/><Relationship Id="rId7" Type="http://schemas.openxmlformats.org/officeDocument/2006/relationships/image" Target="../media/image5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CD569-E289-974C-BD91-09759EFCFE9F}"/>
              </a:ext>
            </a:extLst>
          </p:cNvPr>
          <p:cNvSpPr>
            <a:spLocks noGrp="1"/>
          </p:cNvSpPr>
          <p:nvPr>
            <p:ph type="ctrTitle"/>
          </p:nvPr>
        </p:nvSpPr>
        <p:spPr/>
        <p:txBody>
          <a:bodyPr/>
          <a:lstStyle/>
          <a:p>
            <a:r>
              <a:rPr lang="en-US" dirty="0"/>
              <a:t>SFIT Workshop</a:t>
            </a:r>
          </a:p>
        </p:txBody>
      </p:sp>
      <p:sp>
        <p:nvSpPr>
          <p:cNvPr id="3" name="Subtitle 2">
            <a:extLst>
              <a:ext uri="{FF2B5EF4-FFF2-40B4-BE49-F238E27FC236}">
                <a16:creationId xmlns:a16="http://schemas.microsoft.com/office/drawing/2014/main" id="{AEF4940F-63F6-A344-96E9-83AEABD7FF1C}"/>
              </a:ext>
            </a:extLst>
          </p:cNvPr>
          <p:cNvSpPr>
            <a:spLocks noGrp="1"/>
          </p:cNvSpPr>
          <p:nvPr>
            <p:ph type="subTitle" idx="1"/>
          </p:nvPr>
        </p:nvSpPr>
        <p:spPr/>
        <p:txBody>
          <a:bodyPr/>
          <a:lstStyle/>
          <a:p>
            <a:r>
              <a:rPr lang="en-US" dirty="0" err="1"/>
              <a:t>Shima</a:t>
            </a:r>
            <a:r>
              <a:rPr lang="en-US" dirty="0"/>
              <a:t> Shams</a:t>
            </a:r>
          </a:p>
        </p:txBody>
      </p:sp>
    </p:spTree>
    <p:extLst>
      <p:ext uri="{BB962C8B-B14F-4D97-AF65-F5344CB8AC3E}">
        <p14:creationId xmlns:p14="http://schemas.microsoft.com/office/powerpoint/2010/main" val="2323082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4399EA-01DD-D742-B913-F898929CDC1E}"/>
              </a:ext>
            </a:extLst>
          </p:cNvPr>
          <p:cNvSpPr>
            <a:spLocks noGrp="1"/>
          </p:cNvSpPr>
          <p:nvPr>
            <p:ph idx="1"/>
          </p:nvPr>
        </p:nvSpPr>
        <p:spPr>
          <a:xfrm>
            <a:off x="838200" y="1825625"/>
            <a:ext cx="3907420" cy="4351338"/>
          </a:xfrm>
        </p:spPr>
        <p:txBody>
          <a:bodyPr>
            <a:normAutofit/>
          </a:bodyPr>
          <a:lstStyle/>
          <a:p>
            <a:r>
              <a:rPr lang="en-US" dirty="0"/>
              <a:t>We only see water vapor </a:t>
            </a:r>
            <a:r>
              <a:rPr lang="en-US" dirty="0" err="1"/>
              <a:t>spectaral</a:t>
            </a:r>
            <a:r>
              <a:rPr lang="en-US" dirty="0"/>
              <a:t> signal in 950 -1100 cm-1 if we scale it </a:t>
            </a:r>
          </a:p>
          <a:p>
            <a:pPr lvl="1"/>
            <a:r>
              <a:rPr lang="en-US" dirty="0"/>
              <a:t>We tried the scale value of 20 and 10</a:t>
            </a:r>
          </a:p>
          <a:p>
            <a:pPr lvl="1"/>
            <a:r>
              <a:rPr lang="en-US" dirty="0"/>
              <a:t>It this realistic?? </a:t>
            </a:r>
          </a:p>
        </p:txBody>
      </p:sp>
      <p:pic>
        <p:nvPicPr>
          <p:cNvPr id="4" name="Picture 3">
            <a:extLst>
              <a:ext uri="{FF2B5EF4-FFF2-40B4-BE49-F238E27FC236}">
                <a16:creationId xmlns:a16="http://schemas.microsoft.com/office/drawing/2014/main" id="{33E23651-8FFE-8843-B06B-E4D76F4AB681}"/>
              </a:ext>
            </a:extLst>
          </p:cNvPr>
          <p:cNvPicPr>
            <a:picLocks noChangeAspect="1"/>
          </p:cNvPicPr>
          <p:nvPr/>
        </p:nvPicPr>
        <p:blipFill rotWithShape="1">
          <a:blip r:embed="rId2"/>
          <a:srcRect l="10862" t="22487" r="32670" b="22588"/>
          <a:stretch/>
        </p:blipFill>
        <p:spPr>
          <a:xfrm>
            <a:off x="7518796" y="644142"/>
            <a:ext cx="4667534" cy="2837531"/>
          </a:xfrm>
          <a:prstGeom prst="rect">
            <a:avLst/>
          </a:prstGeom>
        </p:spPr>
      </p:pic>
      <p:sp>
        <p:nvSpPr>
          <p:cNvPr id="5" name="TextBox 4">
            <a:extLst>
              <a:ext uri="{FF2B5EF4-FFF2-40B4-BE49-F238E27FC236}">
                <a16:creationId xmlns:a16="http://schemas.microsoft.com/office/drawing/2014/main" id="{BD5E04C1-5A49-0E4D-B0FC-DFF1E30C8593}"/>
              </a:ext>
            </a:extLst>
          </p:cNvPr>
          <p:cNvSpPr txBox="1"/>
          <p:nvPr/>
        </p:nvSpPr>
        <p:spPr>
          <a:xfrm>
            <a:off x="9070819" y="176622"/>
            <a:ext cx="1418658" cy="369332"/>
          </a:xfrm>
          <a:prstGeom prst="rect">
            <a:avLst/>
          </a:prstGeom>
          <a:noFill/>
        </p:spPr>
        <p:txBody>
          <a:bodyPr wrap="none" rtlCol="0">
            <a:spAutoFit/>
          </a:bodyPr>
          <a:lstStyle/>
          <a:p>
            <a:r>
              <a:rPr lang="en-US" dirty="0"/>
              <a:t>H2O,Scale 20</a:t>
            </a:r>
          </a:p>
        </p:txBody>
      </p:sp>
      <p:sp>
        <p:nvSpPr>
          <p:cNvPr id="6" name="TextBox 5">
            <a:extLst>
              <a:ext uri="{FF2B5EF4-FFF2-40B4-BE49-F238E27FC236}">
                <a16:creationId xmlns:a16="http://schemas.microsoft.com/office/drawing/2014/main" id="{3291FAC7-E9D8-4344-A0CF-85CB5C7BC154}"/>
              </a:ext>
            </a:extLst>
          </p:cNvPr>
          <p:cNvSpPr txBox="1"/>
          <p:nvPr/>
        </p:nvSpPr>
        <p:spPr>
          <a:xfrm>
            <a:off x="9117073" y="3633007"/>
            <a:ext cx="1470980" cy="369332"/>
          </a:xfrm>
          <a:prstGeom prst="rect">
            <a:avLst/>
          </a:prstGeom>
          <a:noFill/>
        </p:spPr>
        <p:txBody>
          <a:bodyPr wrap="none" rtlCol="0">
            <a:spAutoFit/>
          </a:bodyPr>
          <a:lstStyle/>
          <a:p>
            <a:r>
              <a:rPr lang="en-US" dirty="0"/>
              <a:t>H2O, Scale 10</a:t>
            </a:r>
          </a:p>
        </p:txBody>
      </p:sp>
      <p:pic>
        <p:nvPicPr>
          <p:cNvPr id="7" name="Picture 6">
            <a:extLst>
              <a:ext uri="{FF2B5EF4-FFF2-40B4-BE49-F238E27FC236}">
                <a16:creationId xmlns:a16="http://schemas.microsoft.com/office/drawing/2014/main" id="{91A4B7D1-9319-DD4A-9649-C983BDF80DE9}"/>
              </a:ext>
            </a:extLst>
          </p:cNvPr>
          <p:cNvPicPr>
            <a:picLocks noChangeAspect="1"/>
          </p:cNvPicPr>
          <p:nvPr/>
        </p:nvPicPr>
        <p:blipFill rotWithShape="1">
          <a:blip r:embed="rId3"/>
          <a:srcRect l="11733" t="17712" r="58541" b="14826"/>
          <a:stretch/>
        </p:blipFill>
        <p:spPr>
          <a:xfrm>
            <a:off x="5727511" y="973534"/>
            <a:ext cx="1863861" cy="2643719"/>
          </a:xfrm>
          <a:prstGeom prst="rect">
            <a:avLst/>
          </a:prstGeom>
        </p:spPr>
      </p:pic>
      <p:sp>
        <p:nvSpPr>
          <p:cNvPr id="2" name="Title 1">
            <a:extLst>
              <a:ext uri="{FF2B5EF4-FFF2-40B4-BE49-F238E27FC236}">
                <a16:creationId xmlns:a16="http://schemas.microsoft.com/office/drawing/2014/main" id="{B080D588-4934-CB49-B2D8-4FD6CD15DC2D}"/>
              </a:ext>
            </a:extLst>
          </p:cNvPr>
          <p:cNvSpPr>
            <a:spLocks noGrp="1"/>
          </p:cNvSpPr>
          <p:nvPr>
            <p:ph type="title"/>
          </p:nvPr>
        </p:nvSpPr>
        <p:spPr>
          <a:xfrm>
            <a:off x="469711" y="41902"/>
            <a:ext cx="10515600" cy="1325563"/>
          </a:xfrm>
        </p:spPr>
        <p:txBody>
          <a:bodyPr/>
          <a:lstStyle/>
          <a:p>
            <a:r>
              <a:rPr lang="en-US" dirty="0"/>
              <a:t>Scaling water vapor profile</a:t>
            </a:r>
          </a:p>
        </p:txBody>
      </p:sp>
      <p:pic>
        <p:nvPicPr>
          <p:cNvPr id="8" name="Picture 7">
            <a:extLst>
              <a:ext uri="{FF2B5EF4-FFF2-40B4-BE49-F238E27FC236}">
                <a16:creationId xmlns:a16="http://schemas.microsoft.com/office/drawing/2014/main" id="{004EA0E2-32CE-5742-8057-A9C99F7BAC4E}"/>
              </a:ext>
            </a:extLst>
          </p:cNvPr>
          <p:cNvPicPr>
            <a:picLocks noChangeAspect="1"/>
          </p:cNvPicPr>
          <p:nvPr/>
        </p:nvPicPr>
        <p:blipFill rotWithShape="1">
          <a:blip r:embed="rId4"/>
          <a:srcRect l="13598" t="25325" r="31799" b="20000"/>
          <a:stretch/>
        </p:blipFill>
        <p:spPr>
          <a:xfrm>
            <a:off x="7669295" y="4001294"/>
            <a:ext cx="4522705" cy="2830464"/>
          </a:xfrm>
          <a:prstGeom prst="rect">
            <a:avLst/>
          </a:prstGeom>
        </p:spPr>
      </p:pic>
      <p:pic>
        <p:nvPicPr>
          <p:cNvPr id="9" name="Picture 8">
            <a:extLst>
              <a:ext uri="{FF2B5EF4-FFF2-40B4-BE49-F238E27FC236}">
                <a16:creationId xmlns:a16="http://schemas.microsoft.com/office/drawing/2014/main" id="{9912F347-16C8-A54E-A862-CD8385B2F36C}"/>
              </a:ext>
            </a:extLst>
          </p:cNvPr>
          <p:cNvPicPr>
            <a:picLocks noChangeAspect="1"/>
          </p:cNvPicPr>
          <p:nvPr/>
        </p:nvPicPr>
        <p:blipFill rotWithShape="1">
          <a:blip r:embed="rId5"/>
          <a:srcRect l="13225" t="19940" r="58783" b="12239"/>
          <a:stretch/>
        </p:blipFill>
        <p:spPr>
          <a:xfrm>
            <a:off x="5910452" y="4030647"/>
            <a:ext cx="1745822" cy="2643719"/>
          </a:xfrm>
          <a:prstGeom prst="rect">
            <a:avLst/>
          </a:prstGeom>
        </p:spPr>
      </p:pic>
    </p:spTree>
    <p:extLst>
      <p:ext uri="{BB962C8B-B14F-4D97-AF65-F5344CB8AC3E}">
        <p14:creationId xmlns:p14="http://schemas.microsoft.com/office/powerpoint/2010/main" val="1782450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744F6-98CB-BD45-9167-22A6420A3C91}"/>
              </a:ext>
            </a:extLst>
          </p:cNvPr>
          <p:cNvSpPr>
            <a:spLocks noGrp="1"/>
          </p:cNvSpPr>
          <p:nvPr>
            <p:ph type="title"/>
          </p:nvPr>
        </p:nvSpPr>
        <p:spPr>
          <a:xfrm>
            <a:off x="871653" y="721964"/>
            <a:ext cx="4547839" cy="4730982"/>
          </a:xfrm>
        </p:spPr>
        <p:txBody>
          <a:bodyPr>
            <a:normAutofit/>
          </a:bodyPr>
          <a:lstStyle/>
          <a:p>
            <a:pPr algn="l" defTabSz="914400" rtl="1" eaLnBrk="1" latinLnBrk="0" hangingPunct="1">
              <a:lnSpc>
                <a:spcPct val="90000"/>
              </a:lnSpc>
              <a:spcBef>
                <a:spcPct val="0"/>
              </a:spcBef>
              <a:buNone/>
            </a:pPr>
            <a:r>
              <a:rPr lang="en-US" dirty="0"/>
              <a:t>Looking at the variability range of Water vapor may be we are better to include it in the retrieval</a:t>
            </a:r>
          </a:p>
        </p:txBody>
      </p:sp>
      <p:pic>
        <p:nvPicPr>
          <p:cNvPr id="5" name="Content Placeholder 4">
            <a:extLst>
              <a:ext uri="{FF2B5EF4-FFF2-40B4-BE49-F238E27FC236}">
                <a16:creationId xmlns:a16="http://schemas.microsoft.com/office/drawing/2014/main" id="{27F524DD-309B-F945-B1AF-1D4A452CD402}"/>
              </a:ext>
            </a:extLst>
          </p:cNvPr>
          <p:cNvPicPr>
            <a:picLocks noGrp="1" noChangeAspect="1"/>
          </p:cNvPicPr>
          <p:nvPr>
            <p:ph idx="1"/>
          </p:nvPr>
        </p:nvPicPr>
        <p:blipFill rotWithShape="1">
          <a:blip r:embed="rId2"/>
          <a:srcRect l="1027" t="10732" b="5516"/>
          <a:stretch/>
        </p:blipFill>
        <p:spPr>
          <a:xfrm>
            <a:off x="5579165" y="142898"/>
            <a:ext cx="6612835" cy="6715102"/>
          </a:xfrm>
        </p:spPr>
      </p:pic>
      <p:sp>
        <p:nvSpPr>
          <p:cNvPr id="3" name="TextBox 2">
            <a:extLst>
              <a:ext uri="{FF2B5EF4-FFF2-40B4-BE49-F238E27FC236}">
                <a16:creationId xmlns:a16="http://schemas.microsoft.com/office/drawing/2014/main" id="{7D1D6A35-FDE4-4E43-98FF-1D76C24954FA}"/>
              </a:ext>
            </a:extLst>
          </p:cNvPr>
          <p:cNvSpPr txBox="1"/>
          <p:nvPr/>
        </p:nvSpPr>
        <p:spPr>
          <a:xfrm>
            <a:off x="871653" y="6136036"/>
            <a:ext cx="3676199" cy="369332"/>
          </a:xfrm>
          <a:prstGeom prst="rect">
            <a:avLst/>
          </a:prstGeom>
          <a:noFill/>
        </p:spPr>
        <p:txBody>
          <a:bodyPr wrap="none" rtlCol="0">
            <a:spAutoFit/>
          </a:bodyPr>
          <a:lstStyle/>
          <a:p>
            <a:r>
              <a:rPr lang="en-US" dirty="0"/>
              <a:t>Thus we also include the water vapor</a:t>
            </a:r>
          </a:p>
        </p:txBody>
      </p:sp>
    </p:spTree>
    <p:extLst>
      <p:ext uri="{BB962C8B-B14F-4D97-AF65-F5344CB8AC3E}">
        <p14:creationId xmlns:p14="http://schemas.microsoft.com/office/powerpoint/2010/main" val="569780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7B716-E3EE-B644-BF46-FBD036AEC206}"/>
              </a:ext>
            </a:extLst>
          </p:cNvPr>
          <p:cNvSpPr>
            <a:spLocks noGrp="1"/>
          </p:cNvSpPr>
          <p:nvPr>
            <p:ph type="title"/>
          </p:nvPr>
        </p:nvSpPr>
        <p:spPr/>
        <p:txBody>
          <a:bodyPr/>
          <a:lstStyle/>
          <a:p>
            <a:pPr algn="ctr"/>
            <a:r>
              <a:rPr lang="en-US" dirty="0"/>
              <a:t>Different tests </a:t>
            </a:r>
          </a:p>
        </p:txBody>
      </p:sp>
      <p:sp>
        <p:nvSpPr>
          <p:cNvPr id="3" name="Content Placeholder 2">
            <a:extLst>
              <a:ext uri="{FF2B5EF4-FFF2-40B4-BE49-F238E27FC236}">
                <a16:creationId xmlns:a16="http://schemas.microsoft.com/office/drawing/2014/main" id="{65034E0A-8B63-984A-BBA4-1B93BCEA6D3A}"/>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309146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B94FA-16C3-A544-BDB9-8F10081AD391}"/>
              </a:ext>
            </a:extLst>
          </p:cNvPr>
          <p:cNvSpPr>
            <a:spLocks noGrp="1"/>
          </p:cNvSpPr>
          <p:nvPr>
            <p:ph type="title"/>
          </p:nvPr>
        </p:nvSpPr>
        <p:spPr/>
        <p:txBody>
          <a:bodyPr/>
          <a:lstStyle/>
          <a:p>
            <a:r>
              <a:rPr lang="en-US" dirty="0"/>
              <a:t>Tune up </a:t>
            </a:r>
            <a:r>
              <a:rPr lang="en-US" dirty="0" err="1"/>
              <a:t>opd</a:t>
            </a:r>
            <a:endParaRPr lang="en-US" dirty="0"/>
          </a:p>
        </p:txBody>
      </p:sp>
      <p:pic>
        <p:nvPicPr>
          <p:cNvPr id="6" name="Picture 5">
            <a:extLst>
              <a:ext uri="{FF2B5EF4-FFF2-40B4-BE49-F238E27FC236}">
                <a16:creationId xmlns:a16="http://schemas.microsoft.com/office/drawing/2014/main" id="{A7A273B9-9359-2549-9D9E-D89E3DF45ADF}"/>
              </a:ext>
            </a:extLst>
          </p:cNvPr>
          <p:cNvPicPr>
            <a:picLocks noChangeAspect="1"/>
          </p:cNvPicPr>
          <p:nvPr/>
        </p:nvPicPr>
        <p:blipFill rotWithShape="1">
          <a:blip r:embed="rId2"/>
          <a:srcRect l="11459" t="13332" r="10070" b="64164"/>
          <a:stretch/>
        </p:blipFill>
        <p:spPr>
          <a:xfrm>
            <a:off x="6211098" y="803842"/>
            <a:ext cx="5651500" cy="1012910"/>
          </a:xfrm>
          <a:prstGeom prst="rect">
            <a:avLst/>
          </a:prstGeom>
        </p:spPr>
      </p:pic>
      <p:sp>
        <p:nvSpPr>
          <p:cNvPr id="7" name="TextBox 6">
            <a:extLst>
              <a:ext uri="{FF2B5EF4-FFF2-40B4-BE49-F238E27FC236}">
                <a16:creationId xmlns:a16="http://schemas.microsoft.com/office/drawing/2014/main" id="{D7110711-4736-024A-82EA-A577C0FEDF6B}"/>
              </a:ext>
            </a:extLst>
          </p:cNvPr>
          <p:cNvSpPr txBox="1"/>
          <p:nvPr/>
        </p:nvSpPr>
        <p:spPr>
          <a:xfrm>
            <a:off x="4640941" y="1200665"/>
            <a:ext cx="1811458" cy="369332"/>
          </a:xfrm>
          <a:prstGeom prst="rect">
            <a:avLst/>
          </a:prstGeom>
          <a:noFill/>
        </p:spPr>
        <p:txBody>
          <a:bodyPr wrap="none" rtlCol="0">
            <a:spAutoFit/>
          </a:bodyPr>
          <a:lstStyle/>
          <a:p>
            <a:r>
              <a:rPr lang="en-US" dirty="0"/>
              <a:t>For the base case</a:t>
            </a:r>
          </a:p>
        </p:txBody>
      </p:sp>
      <p:pic>
        <p:nvPicPr>
          <p:cNvPr id="8" name="Picture 7">
            <a:extLst>
              <a:ext uri="{FF2B5EF4-FFF2-40B4-BE49-F238E27FC236}">
                <a16:creationId xmlns:a16="http://schemas.microsoft.com/office/drawing/2014/main" id="{54BAE8EA-7BD7-E945-9C9D-A7E25DE66B25}"/>
              </a:ext>
            </a:extLst>
          </p:cNvPr>
          <p:cNvPicPr>
            <a:picLocks noChangeAspect="1"/>
          </p:cNvPicPr>
          <p:nvPr/>
        </p:nvPicPr>
        <p:blipFill rotWithShape="1">
          <a:blip r:embed="rId3"/>
          <a:srcRect l="14583" t="37778" r="8912" b="42893"/>
          <a:stretch/>
        </p:blipFill>
        <p:spPr>
          <a:xfrm>
            <a:off x="6439698" y="1978664"/>
            <a:ext cx="5422900" cy="856302"/>
          </a:xfrm>
          <a:prstGeom prst="rect">
            <a:avLst/>
          </a:prstGeom>
        </p:spPr>
      </p:pic>
      <p:sp>
        <p:nvSpPr>
          <p:cNvPr id="9" name="TextBox 8">
            <a:extLst>
              <a:ext uri="{FF2B5EF4-FFF2-40B4-BE49-F238E27FC236}">
                <a16:creationId xmlns:a16="http://schemas.microsoft.com/office/drawing/2014/main" id="{E4A25DA3-F362-514B-8E77-6859374849DA}"/>
              </a:ext>
            </a:extLst>
          </p:cNvPr>
          <p:cNvSpPr txBox="1"/>
          <p:nvPr/>
        </p:nvSpPr>
        <p:spPr>
          <a:xfrm>
            <a:off x="5106308" y="2247659"/>
            <a:ext cx="1104790" cy="369332"/>
          </a:xfrm>
          <a:prstGeom prst="rect">
            <a:avLst/>
          </a:prstGeom>
          <a:noFill/>
        </p:spPr>
        <p:txBody>
          <a:bodyPr wrap="none" rtlCol="0">
            <a:spAutoFit/>
          </a:bodyPr>
          <a:lstStyle/>
          <a:p>
            <a:r>
              <a:rPr lang="en-US" dirty="0" err="1"/>
              <a:t>Opd</a:t>
            </a:r>
            <a:r>
              <a:rPr lang="en-US" dirty="0"/>
              <a:t>=1.02</a:t>
            </a:r>
          </a:p>
        </p:txBody>
      </p:sp>
      <p:pic>
        <p:nvPicPr>
          <p:cNvPr id="10" name="Picture 9">
            <a:extLst>
              <a:ext uri="{FF2B5EF4-FFF2-40B4-BE49-F238E27FC236}">
                <a16:creationId xmlns:a16="http://schemas.microsoft.com/office/drawing/2014/main" id="{2F656F9E-0519-5749-B8DC-2A785CBB599E}"/>
              </a:ext>
            </a:extLst>
          </p:cNvPr>
          <p:cNvPicPr>
            <a:picLocks noChangeAspect="1"/>
          </p:cNvPicPr>
          <p:nvPr/>
        </p:nvPicPr>
        <p:blipFill rotWithShape="1">
          <a:blip r:embed="rId4"/>
          <a:srcRect l="14258" t="25645" r="7986" b="56019"/>
          <a:stretch/>
        </p:blipFill>
        <p:spPr>
          <a:xfrm>
            <a:off x="6452399" y="4068301"/>
            <a:ext cx="5511800" cy="812326"/>
          </a:xfrm>
          <a:prstGeom prst="rect">
            <a:avLst/>
          </a:prstGeom>
        </p:spPr>
      </p:pic>
      <p:sp>
        <p:nvSpPr>
          <p:cNvPr id="11" name="TextBox 10">
            <a:extLst>
              <a:ext uri="{FF2B5EF4-FFF2-40B4-BE49-F238E27FC236}">
                <a16:creationId xmlns:a16="http://schemas.microsoft.com/office/drawing/2014/main" id="{C91304A1-10C8-FC41-94C9-3797B8584152}"/>
              </a:ext>
            </a:extLst>
          </p:cNvPr>
          <p:cNvSpPr txBox="1"/>
          <p:nvPr/>
        </p:nvSpPr>
        <p:spPr>
          <a:xfrm>
            <a:off x="5070055" y="4341926"/>
            <a:ext cx="1274708" cy="369332"/>
          </a:xfrm>
          <a:prstGeom prst="rect">
            <a:avLst/>
          </a:prstGeom>
          <a:noFill/>
        </p:spPr>
        <p:txBody>
          <a:bodyPr wrap="none" rtlCol="0">
            <a:spAutoFit/>
          </a:bodyPr>
          <a:lstStyle/>
          <a:p>
            <a:r>
              <a:rPr lang="en-US" dirty="0" err="1"/>
              <a:t>Opd</a:t>
            </a:r>
            <a:r>
              <a:rPr lang="en-US" dirty="0"/>
              <a:t>= 1.045</a:t>
            </a:r>
          </a:p>
        </p:txBody>
      </p:sp>
      <p:pic>
        <p:nvPicPr>
          <p:cNvPr id="12" name="Picture 11">
            <a:extLst>
              <a:ext uri="{FF2B5EF4-FFF2-40B4-BE49-F238E27FC236}">
                <a16:creationId xmlns:a16="http://schemas.microsoft.com/office/drawing/2014/main" id="{88FE04AB-D581-114D-AAB6-91CE468D07A9}"/>
              </a:ext>
            </a:extLst>
          </p:cNvPr>
          <p:cNvPicPr>
            <a:picLocks noChangeAspect="1"/>
          </p:cNvPicPr>
          <p:nvPr/>
        </p:nvPicPr>
        <p:blipFill rotWithShape="1">
          <a:blip r:embed="rId5"/>
          <a:srcRect l="14259" t="16654" r="6134" b="62581"/>
          <a:stretch/>
        </p:blipFill>
        <p:spPr>
          <a:xfrm>
            <a:off x="6478985" y="3050087"/>
            <a:ext cx="5472513" cy="892150"/>
          </a:xfrm>
          <a:prstGeom prst="rect">
            <a:avLst/>
          </a:prstGeom>
        </p:spPr>
      </p:pic>
      <p:sp>
        <p:nvSpPr>
          <p:cNvPr id="13" name="TextBox 12">
            <a:extLst>
              <a:ext uri="{FF2B5EF4-FFF2-40B4-BE49-F238E27FC236}">
                <a16:creationId xmlns:a16="http://schemas.microsoft.com/office/drawing/2014/main" id="{A65E4245-C2C0-A648-8ED8-ACDECB0815FF}"/>
              </a:ext>
            </a:extLst>
          </p:cNvPr>
          <p:cNvSpPr txBox="1"/>
          <p:nvPr/>
        </p:nvSpPr>
        <p:spPr>
          <a:xfrm>
            <a:off x="4994275" y="3290091"/>
            <a:ext cx="1221809" cy="369332"/>
          </a:xfrm>
          <a:prstGeom prst="rect">
            <a:avLst/>
          </a:prstGeom>
          <a:noFill/>
        </p:spPr>
        <p:txBody>
          <a:bodyPr wrap="none" rtlCol="0">
            <a:spAutoFit/>
          </a:bodyPr>
          <a:lstStyle/>
          <a:p>
            <a:r>
              <a:rPr lang="en-US" dirty="0" err="1"/>
              <a:t>Opd</a:t>
            </a:r>
            <a:r>
              <a:rPr lang="en-US" dirty="0"/>
              <a:t>=1.042</a:t>
            </a:r>
          </a:p>
        </p:txBody>
      </p:sp>
      <p:pic>
        <p:nvPicPr>
          <p:cNvPr id="14" name="Picture 13">
            <a:extLst>
              <a:ext uri="{FF2B5EF4-FFF2-40B4-BE49-F238E27FC236}">
                <a16:creationId xmlns:a16="http://schemas.microsoft.com/office/drawing/2014/main" id="{30662F30-A5D6-0F4B-9011-9973B4F94E99}"/>
              </a:ext>
            </a:extLst>
          </p:cNvPr>
          <p:cNvPicPr>
            <a:picLocks noChangeAspect="1"/>
          </p:cNvPicPr>
          <p:nvPr/>
        </p:nvPicPr>
        <p:blipFill rotWithShape="1">
          <a:blip r:embed="rId6"/>
          <a:srcRect l="12731" t="12407" r="11039" b="68265"/>
          <a:stretch/>
        </p:blipFill>
        <p:spPr>
          <a:xfrm>
            <a:off x="6439698" y="5074064"/>
            <a:ext cx="5383613" cy="853152"/>
          </a:xfrm>
          <a:prstGeom prst="rect">
            <a:avLst/>
          </a:prstGeom>
        </p:spPr>
      </p:pic>
      <p:sp>
        <p:nvSpPr>
          <p:cNvPr id="15" name="TextBox 14">
            <a:extLst>
              <a:ext uri="{FF2B5EF4-FFF2-40B4-BE49-F238E27FC236}">
                <a16:creationId xmlns:a16="http://schemas.microsoft.com/office/drawing/2014/main" id="{D5C2845E-A086-CD4A-A70C-D2ABD2BB67DC}"/>
              </a:ext>
            </a:extLst>
          </p:cNvPr>
          <p:cNvSpPr txBox="1"/>
          <p:nvPr/>
        </p:nvSpPr>
        <p:spPr>
          <a:xfrm>
            <a:off x="5106308" y="5347764"/>
            <a:ext cx="1104790" cy="369332"/>
          </a:xfrm>
          <a:prstGeom prst="rect">
            <a:avLst/>
          </a:prstGeom>
          <a:noFill/>
        </p:spPr>
        <p:txBody>
          <a:bodyPr wrap="none" rtlCol="0">
            <a:spAutoFit/>
          </a:bodyPr>
          <a:lstStyle/>
          <a:p>
            <a:r>
              <a:rPr lang="en-US" dirty="0" err="1"/>
              <a:t>Opd</a:t>
            </a:r>
            <a:r>
              <a:rPr lang="en-US" dirty="0"/>
              <a:t>=1.08</a:t>
            </a:r>
          </a:p>
        </p:txBody>
      </p:sp>
      <p:graphicFrame>
        <p:nvGraphicFramePr>
          <p:cNvPr id="16" name="Table 15">
            <a:extLst>
              <a:ext uri="{FF2B5EF4-FFF2-40B4-BE49-F238E27FC236}">
                <a16:creationId xmlns:a16="http://schemas.microsoft.com/office/drawing/2014/main" id="{E7B69917-85D9-6147-BF41-4D6D08ACD12C}"/>
              </a:ext>
            </a:extLst>
          </p:cNvPr>
          <p:cNvGraphicFramePr>
            <a:graphicFrameLocks noGrp="1"/>
          </p:cNvGraphicFramePr>
          <p:nvPr>
            <p:extLst/>
          </p:nvPr>
        </p:nvGraphicFramePr>
        <p:xfrm>
          <a:off x="761091" y="2526228"/>
          <a:ext cx="3892551" cy="1635849"/>
        </p:xfrm>
        <a:graphic>
          <a:graphicData uri="http://schemas.openxmlformats.org/drawingml/2006/table">
            <a:tbl>
              <a:tblPr firstRow="1" bandRow="1">
                <a:tableStyleId>{5C22544A-7EE6-4342-B048-85BDC9FD1C3A}</a:tableStyleId>
              </a:tblPr>
              <a:tblGrid>
                <a:gridCol w="1075341">
                  <a:extLst>
                    <a:ext uri="{9D8B030D-6E8A-4147-A177-3AD203B41FA5}">
                      <a16:colId xmlns:a16="http://schemas.microsoft.com/office/drawing/2014/main" val="533059625"/>
                    </a:ext>
                  </a:extLst>
                </a:gridCol>
                <a:gridCol w="820382">
                  <a:extLst>
                    <a:ext uri="{9D8B030D-6E8A-4147-A177-3AD203B41FA5}">
                      <a16:colId xmlns:a16="http://schemas.microsoft.com/office/drawing/2014/main" val="776429073"/>
                    </a:ext>
                  </a:extLst>
                </a:gridCol>
                <a:gridCol w="1277833">
                  <a:extLst>
                    <a:ext uri="{9D8B030D-6E8A-4147-A177-3AD203B41FA5}">
                      <a16:colId xmlns:a16="http://schemas.microsoft.com/office/drawing/2014/main" val="3437239857"/>
                    </a:ext>
                  </a:extLst>
                </a:gridCol>
                <a:gridCol w="718995">
                  <a:extLst>
                    <a:ext uri="{9D8B030D-6E8A-4147-A177-3AD203B41FA5}">
                      <a16:colId xmlns:a16="http://schemas.microsoft.com/office/drawing/2014/main" val="2484224238"/>
                    </a:ext>
                  </a:extLst>
                </a:gridCol>
              </a:tblGrid>
              <a:tr h="619849">
                <a:tc>
                  <a:txBody>
                    <a:bodyPr/>
                    <a:lstStyle/>
                    <a:p>
                      <a:pPr algn="ctr" fontAlgn="b"/>
                      <a:r>
                        <a:rPr lang="en-US" sz="1200" u="none" strike="noStrike" dirty="0" err="1">
                          <a:effectLst/>
                        </a:rPr>
                        <a:t>Opd</a:t>
                      </a:r>
                      <a:r>
                        <a:rPr lang="en-US" sz="1200" u="none" strike="noStrike" dirty="0">
                          <a:effectLst/>
                        </a:rPr>
                        <a:t> list </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RMSE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a:t>
                      </a:r>
                      <a:r>
                        <a:rPr lang="en-US" sz="1200" u="none" strike="noStrike" dirty="0" err="1">
                          <a:effectLst/>
                        </a:rPr>
                        <a:t>opd</a:t>
                      </a:r>
                      <a:r>
                        <a:rPr lang="en-US" sz="1200" u="none" strike="noStrike" dirty="0">
                          <a:effectLst/>
                        </a:rPr>
                        <a:t>-base - new)/base*100</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Delta SMRE</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87020508"/>
                  </a:ext>
                </a:extLst>
              </a:tr>
              <a:tr h="203200">
                <a:tc>
                  <a:txBody>
                    <a:bodyPr/>
                    <a:lstStyle/>
                    <a:p>
                      <a:pPr algn="ctr" fontAlgn="b"/>
                      <a:r>
                        <a:rPr lang="en-US" sz="1200" u="none" strike="noStrike" dirty="0">
                          <a:effectLst/>
                        </a:rPr>
                        <a:t>1.02</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0.0293</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-1.6</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47.9</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3987812"/>
                  </a:ext>
                </a:extLst>
              </a:tr>
              <a:tr h="203200">
                <a:tc>
                  <a:txBody>
                    <a:bodyPr/>
                    <a:lstStyle/>
                    <a:p>
                      <a:pPr algn="ctr" fontAlgn="b"/>
                      <a:r>
                        <a:rPr lang="en-US" sz="1200" u="none" strike="noStrike" dirty="0">
                          <a:effectLst/>
                        </a:rPr>
                        <a:t>1.037 (base )</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0.0198</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83861046"/>
                  </a:ext>
                </a:extLst>
              </a:tr>
              <a:tr h="203200">
                <a:tc>
                  <a:txBody>
                    <a:bodyPr/>
                    <a:lstStyle/>
                    <a:p>
                      <a:pPr algn="ctr" fontAlgn="b"/>
                      <a:r>
                        <a:rPr lang="en-US" sz="1200" u="none" strike="noStrike">
                          <a:effectLst/>
                        </a:rPr>
                        <a:t>1.042</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0.0197</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0.5</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-0.5</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98029537"/>
                  </a:ext>
                </a:extLst>
              </a:tr>
              <a:tr h="203200">
                <a:tc>
                  <a:txBody>
                    <a:bodyPr/>
                    <a:lstStyle/>
                    <a:p>
                      <a:pPr algn="ctr" fontAlgn="b"/>
                      <a:r>
                        <a:rPr lang="en-US" sz="1200" u="none" strike="noStrike">
                          <a:effectLst/>
                        </a:rPr>
                        <a:t>1.045</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0.0197</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0.8</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-0.5</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00036185"/>
                  </a:ext>
                </a:extLst>
              </a:tr>
              <a:tr h="203200">
                <a:tc>
                  <a:txBody>
                    <a:bodyPr/>
                    <a:lstStyle/>
                    <a:p>
                      <a:pPr algn="ctr" fontAlgn="b"/>
                      <a:r>
                        <a:rPr lang="en-US" sz="1200" u="none" strike="noStrike">
                          <a:effectLst/>
                        </a:rPr>
                        <a:t>1.08</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0.0258</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4.1</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29.9</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65888572"/>
                  </a:ext>
                </a:extLst>
              </a:tr>
            </a:tbl>
          </a:graphicData>
        </a:graphic>
      </p:graphicFrame>
      <p:sp>
        <p:nvSpPr>
          <p:cNvPr id="3" name="TextBox 2">
            <a:extLst>
              <a:ext uri="{FF2B5EF4-FFF2-40B4-BE49-F238E27FC236}">
                <a16:creationId xmlns:a16="http://schemas.microsoft.com/office/drawing/2014/main" id="{774160A5-8B87-D544-9985-DECEA6FA39D0}"/>
              </a:ext>
            </a:extLst>
          </p:cNvPr>
          <p:cNvSpPr txBox="1"/>
          <p:nvPr/>
        </p:nvSpPr>
        <p:spPr>
          <a:xfrm>
            <a:off x="149855" y="4664285"/>
            <a:ext cx="4920200" cy="2308324"/>
          </a:xfrm>
          <a:prstGeom prst="rect">
            <a:avLst/>
          </a:prstGeom>
          <a:noFill/>
        </p:spPr>
        <p:txBody>
          <a:bodyPr wrap="square" rtlCol="0">
            <a:spAutoFit/>
          </a:bodyPr>
          <a:lstStyle/>
          <a:p>
            <a:pPr marL="285750" indent="-285750">
              <a:buFont typeface="Arial" panose="020B0604020202020204" pitchFamily="34" charset="0"/>
              <a:buChar char="•"/>
            </a:pPr>
            <a:r>
              <a:rPr lang="en-US" dirty="0"/>
              <a:t>Changes in the RMSE are not significant </a:t>
            </a:r>
          </a:p>
          <a:p>
            <a:pPr marL="285750" indent="-285750">
              <a:buFont typeface="Arial" panose="020B0604020202020204" pitchFamily="34" charset="0"/>
              <a:buChar char="•"/>
            </a:pPr>
            <a:r>
              <a:rPr lang="en-US" dirty="0"/>
              <a:t>Thus we stick to 1.037</a:t>
            </a:r>
          </a:p>
          <a:p>
            <a:pPr marL="285750" indent="-285750">
              <a:buFont typeface="Arial" panose="020B0604020202020204" pitchFamily="34" charset="0"/>
              <a:buChar char="•"/>
            </a:pPr>
            <a:r>
              <a:rPr lang="en-US" dirty="0"/>
              <a:t>Further on we look at small tuning of of OPD and see how that affects the retrieval over the coincide </a:t>
            </a:r>
            <a:r>
              <a:rPr lang="en-US" dirty="0" err="1"/>
              <a:t>Ozonesonde+MLS</a:t>
            </a:r>
            <a:r>
              <a:rPr lang="en-US" dirty="0"/>
              <a:t> dates,</a:t>
            </a:r>
          </a:p>
          <a:p>
            <a:pPr marL="742950" lvl="1" indent="-285750">
              <a:buFont typeface="Arial" panose="020B0604020202020204" pitchFamily="34" charset="0"/>
              <a:buChar char="•"/>
            </a:pPr>
            <a:r>
              <a:rPr lang="en-US" dirty="0"/>
              <a:t>1.032 and 1.042 did not significantly change the TCO! (further slides)</a:t>
            </a:r>
          </a:p>
          <a:p>
            <a:r>
              <a:rPr lang="en-US" dirty="0"/>
              <a:t>	</a:t>
            </a:r>
          </a:p>
        </p:txBody>
      </p:sp>
    </p:spTree>
    <p:extLst>
      <p:ext uri="{BB962C8B-B14F-4D97-AF65-F5344CB8AC3E}">
        <p14:creationId xmlns:p14="http://schemas.microsoft.com/office/powerpoint/2010/main" val="1709188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76FC3-AB0B-F946-B821-8C03387BF51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F1E84D2-3781-9744-ACCA-F8618930F997}"/>
              </a:ext>
            </a:extLst>
          </p:cNvPr>
          <p:cNvSpPr>
            <a:spLocks noGrp="1"/>
          </p:cNvSpPr>
          <p:nvPr>
            <p:ph idx="1"/>
          </p:nvPr>
        </p:nvSpPr>
        <p:spPr/>
        <p:txBody>
          <a:bodyPr/>
          <a:lstStyle/>
          <a:p>
            <a:r>
              <a:rPr lang="en-US" dirty="0"/>
              <a:t>SNR for the emission FTIR is actually just noise!</a:t>
            </a:r>
          </a:p>
        </p:txBody>
      </p:sp>
    </p:spTree>
    <p:extLst>
      <p:ext uri="{BB962C8B-B14F-4D97-AF65-F5344CB8AC3E}">
        <p14:creationId xmlns:p14="http://schemas.microsoft.com/office/powerpoint/2010/main" val="3594759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ABDFDCEE-F907-A642-A106-B0D064760967}"/>
              </a:ext>
            </a:extLst>
          </p:cNvPr>
          <p:cNvPicPr>
            <a:picLocks noChangeAspect="1"/>
          </p:cNvPicPr>
          <p:nvPr/>
        </p:nvPicPr>
        <p:blipFill rotWithShape="1">
          <a:blip r:embed="rId2"/>
          <a:srcRect l="12153" t="30909" r="26446" b="34052"/>
          <a:stretch/>
        </p:blipFill>
        <p:spPr>
          <a:xfrm>
            <a:off x="6504708" y="3291809"/>
            <a:ext cx="5572991" cy="1987650"/>
          </a:xfrm>
          <a:prstGeom prst="rect">
            <a:avLst/>
          </a:prstGeom>
        </p:spPr>
      </p:pic>
      <p:sp>
        <p:nvSpPr>
          <p:cNvPr id="2" name="Title 1">
            <a:extLst>
              <a:ext uri="{FF2B5EF4-FFF2-40B4-BE49-F238E27FC236}">
                <a16:creationId xmlns:a16="http://schemas.microsoft.com/office/drawing/2014/main" id="{B66C3AED-118B-7248-81A6-55D04E9CAD7D}"/>
              </a:ext>
            </a:extLst>
          </p:cNvPr>
          <p:cNvSpPr>
            <a:spLocks noGrp="1"/>
          </p:cNvSpPr>
          <p:nvPr>
            <p:ph type="title"/>
          </p:nvPr>
        </p:nvSpPr>
        <p:spPr/>
        <p:txBody>
          <a:bodyPr/>
          <a:lstStyle/>
          <a:p>
            <a:r>
              <a:rPr lang="en-US" dirty="0"/>
              <a:t>Noises</a:t>
            </a:r>
          </a:p>
        </p:txBody>
      </p:sp>
      <p:sp>
        <p:nvSpPr>
          <p:cNvPr id="4" name="Rectangle 3">
            <a:extLst>
              <a:ext uri="{FF2B5EF4-FFF2-40B4-BE49-F238E27FC236}">
                <a16:creationId xmlns:a16="http://schemas.microsoft.com/office/drawing/2014/main" id="{E680E868-C010-2C47-AEE8-7BC21FF092BC}"/>
              </a:ext>
            </a:extLst>
          </p:cNvPr>
          <p:cNvSpPr/>
          <p:nvPr/>
        </p:nvSpPr>
        <p:spPr>
          <a:xfrm>
            <a:off x="517742" y="1965966"/>
            <a:ext cx="11674258" cy="369332"/>
          </a:xfrm>
          <a:prstGeom prst="rect">
            <a:avLst/>
          </a:prstGeom>
        </p:spPr>
        <p:txBody>
          <a:bodyPr wrap="square">
            <a:spAutoFit/>
          </a:bodyPr>
          <a:lstStyle/>
          <a:p>
            <a:pPr marL="285750" indent="-285750">
              <a:buFont typeface="Arial" panose="020B0604020202020204" pitchFamily="34" charset="0"/>
              <a:buChar char="•"/>
            </a:pPr>
            <a:r>
              <a:rPr lang="en-US" dirty="0">
                <a:latin typeface="Times" pitchFamily="2" charset="0"/>
              </a:rPr>
              <a:t>The first AERI noise estimate uses the variance computed during the dwell period of the internal hot blackbody reference. </a:t>
            </a:r>
            <a:endParaRPr lang="en-US" dirty="0">
              <a:effectLst/>
            </a:endParaRPr>
          </a:p>
        </p:txBody>
      </p:sp>
      <p:sp>
        <p:nvSpPr>
          <p:cNvPr id="5" name="Rectangle 4">
            <a:extLst>
              <a:ext uri="{FF2B5EF4-FFF2-40B4-BE49-F238E27FC236}">
                <a16:creationId xmlns:a16="http://schemas.microsoft.com/office/drawing/2014/main" id="{817B87DF-0F61-7144-A036-0E9323EA3A07}"/>
              </a:ext>
            </a:extLst>
          </p:cNvPr>
          <p:cNvSpPr/>
          <p:nvPr/>
        </p:nvSpPr>
        <p:spPr>
          <a:xfrm>
            <a:off x="5440471" y="2287410"/>
            <a:ext cx="6096000" cy="923330"/>
          </a:xfrm>
          <a:prstGeom prst="rect">
            <a:avLst/>
          </a:prstGeom>
        </p:spPr>
        <p:txBody>
          <a:bodyPr>
            <a:spAutoFit/>
          </a:bodyPr>
          <a:lstStyle/>
          <a:p>
            <a:r>
              <a:rPr lang="en-US" dirty="0">
                <a:latin typeface="Times" pitchFamily="2" charset="0"/>
              </a:rPr>
              <a:t>Where 𝞭</a:t>
            </a:r>
            <a:r>
              <a:rPr lang="en-US" dirty="0">
                <a:latin typeface="Universal"/>
              </a:rPr>
              <a:t> </a:t>
            </a:r>
            <a:r>
              <a:rPr lang="en-US" dirty="0">
                <a:latin typeface="Times" pitchFamily="2" charset="0"/>
              </a:rPr>
              <a:t>is the square root of the variance of magnitude spectra collected during the forward Michelson sweep directions of the hot blackbody view. (</a:t>
            </a:r>
            <a:r>
              <a:rPr lang="en-US" dirty="0" err="1">
                <a:latin typeface="Times" pitchFamily="2" charset="0"/>
              </a:rPr>
              <a:t>Knuteson</a:t>
            </a:r>
            <a:r>
              <a:rPr lang="en-US" dirty="0">
                <a:latin typeface="Times" pitchFamily="2" charset="0"/>
              </a:rPr>
              <a:t> et al, 2004)</a:t>
            </a:r>
            <a:endParaRPr lang="en-US" dirty="0">
              <a:effectLst/>
            </a:endParaRPr>
          </a:p>
        </p:txBody>
      </p:sp>
      <p:pic>
        <p:nvPicPr>
          <p:cNvPr id="6" name="Picture 5">
            <a:extLst>
              <a:ext uri="{FF2B5EF4-FFF2-40B4-BE49-F238E27FC236}">
                <a16:creationId xmlns:a16="http://schemas.microsoft.com/office/drawing/2014/main" id="{7153E547-3531-AB4C-9FF9-CA44A4747A20}"/>
              </a:ext>
            </a:extLst>
          </p:cNvPr>
          <p:cNvPicPr>
            <a:picLocks noChangeAspect="1"/>
          </p:cNvPicPr>
          <p:nvPr/>
        </p:nvPicPr>
        <p:blipFill rotWithShape="1">
          <a:blip r:embed="rId3"/>
          <a:srcRect l="17847" t="55525" r="58181" b="38908"/>
          <a:stretch/>
        </p:blipFill>
        <p:spPr>
          <a:xfrm>
            <a:off x="517742" y="2287410"/>
            <a:ext cx="4453560" cy="646331"/>
          </a:xfrm>
          <a:prstGeom prst="rect">
            <a:avLst/>
          </a:prstGeom>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68A4DB9-A85F-B045-841D-FB5265DC7CA6}"/>
                  </a:ext>
                </a:extLst>
              </p:cNvPr>
              <p:cNvSpPr txBox="1"/>
              <p:nvPr/>
            </p:nvSpPr>
            <p:spPr>
              <a:xfrm>
                <a:off x="75962" y="3255185"/>
                <a:ext cx="6319491" cy="2308324"/>
              </a:xfrm>
              <a:prstGeom prst="rect">
                <a:avLst/>
              </a:prstGeom>
              <a:noFill/>
            </p:spPr>
            <p:txBody>
              <a:bodyPr wrap="square" rtlCol="0">
                <a:spAutoFit/>
              </a:bodyPr>
              <a:lstStyle/>
              <a:p>
                <a:pPr marL="285750" indent="-285750">
                  <a:buFont typeface="Arial" panose="020B0604020202020204" pitchFamily="34" charset="0"/>
                  <a:buChar char="•"/>
                </a:pPr>
                <a:r>
                  <a:rPr lang="en-US" dirty="0"/>
                  <a:t>The second black body should have a stable temperature as it should be constant over each measured spectra! As in the calculation it should also cancel out in subtraction of </a:t>
                </a:r>
                <a14:m>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𝐶</m:t>
                        </m:r>
                      </m:e>
                      <m:sub>
                        <m:r>
                          <a:rPr lang="en-US" b="0" i="1" smtClean="0">
                            <a:latin typeface="Cambria Math" panose="02040503050406030204" pitchFamily="18" charset="0"/>
                          </a:rPr>
                          <m:t>𝑣</m:t>
                        </m:r>
                      </m:sub>
                      <m:sup>
                        <m:r>
                          <a:rPr lang="en-US" b="0" i="1" smtClean="0">
                            <a:latin typeface="Cambria Math" panose="02040503050406030204" pitchFamily="18" charset="0"/>
                          </a:rPr>
                          <m:t>′</m:t>
                        </m:r>
                      </m:sup>
                    </m:sSubSup>
                  </m:oMath>
                </a14:m>
                <a:r>
                  <a:rPr lang="en-US" dirty="0"/>
                  <a:t> and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𝐶</m:t>
                        </m:r>
                      </m:e>
                      <m:sub>
                        <m:r>
                          <a:rPr lang="en-US" b="0" i="1" smtClean="0">
                            <a:latin typeface="Cambria Math" panose="02040503050406030204" pitchFamily="18" charset="0"/>
                          </a:rPr>
                          <m:t>𝑐</m:t>
                        </m:r>
                        <m:r>
                          <a:rPr lang="en-US" i="1">
                            <a:latin typeface="Cambria Math" panose="02040503050406030204" pitchFamily="18" charset="0"/>
                          </a:rPr>
                          <m:t>𝑣</m:t>
                        </m:r>
                      </m:sub>
                      <m:sup>
                        <m:r>
                          <a:rPr lang="en-US" i="1">
                            <a:latin typeface="Cambria Math" panose="02040503050406030204" pitchFamily="18" charset="0"/>
                          </a:rPr>
                          <m:t>′</m:t>
                        </m:r>
                      </m:sup>
                    </m:sSubSup>
                  </m:oMath>
                </a14:m>
                <a:r>
                  <a:rPr lang="en-US" dirty="0"/>
                  <a:t>. Sometimes this temperature stability might be perturbed, like a big temperature spike because of opening of door chamber. This perturbance introduce a source of uncertainties as the term shown in square wont be constant anymore thus it wont be cancel out by subtraction. </a:t>
                </a:r>
              </a:p>
            </p:txBody>
          </p:sp>
        </mc:Choice>
        <mc:Fallback xmlns="">
          <p:sp>
            <p:nvSpPr>
              <p:cNvPr id="29" name="TextBox 28">
                <a:extLst>
                  <a:ext uri="{FF2B5EF4-FFF2-40B4-BE49-F238E27FC236}">
                    <a16:creationId xmlns:a16="http://schemas.microsoft.com/office/drawing/2014/main" id="{C68A4DB9-A85F-B045-841D-FB5265DC7CA6}"/>
                  </a:ext>
                </a:extLst>
              </p:cNvPr>
              <p:cNvSpPr txBox="1">
                <a:spLocks noRot="1" noChangeAspect="1" noMove="1" noResize="1" noEditPoints="1" noAdjustHandles="1" noChangeArrowheads="1" noChangeShapeType="1" noTextEdit="1"/>
              </p:cNvSpPr>
              <p:nvPr/>
            </p:nvSpPr>
            <p:spPr>
              <a:xfrm>
                <a:off x="75962" y="3255185"/>
                <a:ext cx="6319491" cy="2308324"/>
              </a:xfrm>
              <a:prstGeom prst="rect">
                <a:avLst/>
              </a:prstGeom>
              <a:blipFill>
                <a:blip r:embed="rId4"/>
                <a:stretch>
                  <a:fillRect l="-601" t="-546" r="-1002" b="-3279"/>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8BDE6B87-7993-C04B-B874-5FB3556A66D7}"/>
              </a:ext>
            </a:extLst>
          </p:cNvPr>
          <p:cNvSpPr txBox="1"/>
          <p:nvPr/>
        </p:nvSpPr>
        <p:spPr>
          <a:xfrm>
            <a:off x="9670093" y="5360528"/>
            <a:ext cx="2224135" cy="369332"/>
          </a:xfrm>
          <a:prstGeom prst="rect">
            <a:avLst/>
          </a:prstGeom>
          <a:noFill/>
        </p:spPr>
        <p:txBody>
          <a:bodyPr wrap="none" rtlCol="0">
            <a:spAutoFit/>
          </a:bodyPr>
          <a:lstStyle/>
          <a:p>
            <a:r>
              <a:rPr lang="en-US" dirty="0" err="1"/>
              <a:t>Revercomb</a:t>
            </a:r>
            <a:r>
              <a:rPr lang="en-US" dirty="0"/>
              <a:t> et al,1988</a:t>
            </a:r>
          </a:p>
        </p:txBody>
      </p:sp>
      <p:sp>
        <p:nvSpPr>
          <p:cNvPr id="34" name="Rectangle 33">
            <a:extLst>
              <a:ext uri="{FF2B5EF4-FFF2-40B4-BE49-F238E27FC236}">
                <a16:creationId xmlns:a16="http://schemas.microsoft.com/office/drawing/2014/main" id="{1FC2FBDC-AF8B-1B41-9D51-4E87145AFA3A}"/>
              </a:ext>
            </a:extLst>
          </p:cNvPr>
          <p:cNvSpPr/>
          <p:nvPr/>
        </p:nvSpPr>
        <p:spPr>
          <a:xfrm>
            <a:off x="6876790" y="5588238"/>
            <a:ext cx="1803748" cy="539362"/>
          </a:xfrm>
          <a:prstGeom prst="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Second BB</a:t>
            </a:r>
          </a:p>
          <a:p>
            <a:pPr algn="ctr"/>
            <a:r>
              <a:rPr lang="en-US" dirty="0"/>
              <a:t>Instrument temp</a:t>
            </a:r>
          </a:p>
        </p:txBody>
      </p:sp>
      <p:sp>
        <p:nvSpPr>
          <p:cNvPr id="35" name="Rectangle 34">
            <a:extLst>
              <a:ext uri="{FF2B5EF4-FFF2-40B4-BE49-F238E27FC236}">
                <a16:creationId xmlns:a16="http://schemas.microsoft.com/office/drawing/2014/main" id="{00DD1545-95B4-5C46-B083-C9B6D16337D2}"/>
              </a:ext>
            </a:extLst>
          </p:cNvPr>
          <p:cNvSpPr/>
          <p:nvPr/>
        </p:nvSpPr>
        <p:spPr>
          <a:xfrm>
            <a:off x="7705277" y="3981736"/>
            <a:ext cx="515704" cy="175621"/>
          </a:xfrm>
          <a:prstGeom prst="rect">
            <a:avLst/>
          </a:prstGeom>
          <a:no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cxnSp>
        <p:nvCxnSpPr>
          <p:cNvPr id="37" name="Straight Connector 36">
            <a:extLst>
              <a:ext uri="{FF2B5EF4-FFF2-40B4-BE49-F238E27FC236}">
                <a16:creationId xmlns:a16="http://schemas.microsoft.com/office/drawing/2014/main" id="{FDFFB3C0-1174-5A40-9578-A056262D2D03}"/>
              </a:ext>
            </a:extLst>
          </p:cNvPr>
          <p:cNvCxnSpPr>
            <a:cxnSpLocks/>
            <a:stCxn id="35" idx="2"/>
            <a:endCxn id="34" idx="0"/>
          </p:cNvCxnSpPr>
          <p:nvPr/>
        </p:nvCxnSpPr>
        <p:spPr>
          <a:xfrm flipH="1">
            <a:off x="7778664" y="4157357"/>
            <a:ext cx="184465" cy="143088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E89340F-E7E4-9145-9B12-A74A7859A6B7}"/>
              </a:ext>
            </a:extLst>
          </p:cNvPr>
          <p:cNvSpPr txBox="1"/>
          <p:nvPr/>
        </p:nvSpPr>
        <p:spPr>
          <a:xfrm>
            <a:off x="281971" y="6308209"/>
            <a:ext cx="6594819" cy="369332"/>
          </a:xfrm>
          <a:prstGeom prst="rect">
            <a:avLst/>
          </a:prstGeom>
          <a:noFill/>
        </p:spPr>
        <p:txBody>
          <a:bodyPr wrap="none" rtlCol="0">
            <a:spAutoFit/>
          </a:bodyPr>
          <a:lstStyle/>
          <a:p>
            <a:r>
              <a:rPr lang="en-US" dirty="0" err="1">
                <a:solidFill>
                  <a:schemeClr val="accent1"/>
                </a:solidFill>
              </a:rPr>
              <a:t>DwellTime</a:t>
            </a:r>
            <a:r>
              <a:rPr lang="en-US" dirty="0">
                <a:solidFill>
                  <a:schemeClr val="accent1"/>
                </a:solidFill>
              </a:rPr>
              <a:t>= averaging over six spectra that each one took 3 to 6 secs</a:t>
            </a:r>
          </a:p>
        </p:txBody>
      </p:sp>
    </p:spTree>
    <p:extLst>
      <p:ext uri="{BB962C8B-B14F-4D97-AF65-F5344CB8AC3E}">
        <p14:creationId xmlns:p14="http://schemas.microsoft.com/office/powerpoint/2010/main" val="472639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92907-C812-C745-B4E7-D45E4AF82187}"/>
              </a:ext>
            </a:extLst>
          </p:cNvPr>
          <p:cNvSpPr>
            <a:spLocks noGrp="1"/>
          </p:cNvSpPr>
          <p:nvPr>
            <p:ph type="title"/>
          </p:nvPr>
        </p:nvSpPr>
        <p:spPr/>
        <p:txBody>
          <a:bodyPr>
            <a:normAutofit fontScale="90000"/>
          </a:bodyPr>
          <a:lstStyle/>
          <a:p>
            <a:r>
              <a:rPr lang="en-US" dirty="0"/>
              <a:t> The noise equivalent radiance observed in the longwave channel during a sky view at 1000 cm-1</a:t>
            </a:r>
          </a:p>
        </p:txBody>
      </p:sp>
      <p:pic>
        <p:nvPicPr>
          <p:cNvPr id="5" name="Content Placeholder 4">
            <a:extLst>
              <a:ext uri="{FF2B5EF4-FFF2-40B4-BE49-F238E27FC236}">
                <a16:creationId xmlns:a16="http://schemas.microsoft.com/office/drawing/2014/main" id="{40ADA66F-8BAD-BE4A-AAA1-8D8324C5B516}"/>
              </a:ext>
            </a:extLst>
          </p:cNvPr>
          <p:cNvPicPr>
            <a:picLocks noGrp="1" noChangeAspect="1"/>
          </p:cNvPicPr>
          <p:nvPr>
            <p:ph idx="1"/>
          </p:nvPr>
        </p:nvPicPr>
        <p:blipFill>
          <a:blip r:embed="rId2"/>
          <a:stretch>
            <a:fillRect/>
          </a:stretch>
        </p:blipFill>
        <p:spPr>
          <a:xfrm>
            <a:off x="5867400" y="1743074"/>
            <a:ext cx="5801784" cy="4351338"/>
          </a:xfrm>
        </p:spPr>
      </p:pic>
      <p:pic>
        <p:nvPicPr>
          <p:cNvPr id="7" name="Picture 6">
            <a:extLst>
              <a:ext uri="{FF2B5EF4-FFF2-40B4-BE49-F238E27FC236}">
                <a16:creationId xmlns:a16="http://schemas.microsoft.com/office/drawing/2014/main" id="{572D8C6D-C87C-9D42-BBFA-80BC68C9DDB2}"/>
              </a:ext>
            </a:extLst>
          </p:cNvPr>
          <p:cNvPicPr>
            <a:picLocks noChangeAspect="1"/>
          </p:cNvPicPr>
          <p:nvPr/>
        </p:nvPicPr>
        <p:blipFill>
          <a:blip r:embed="rId3"/>
          <a:stretch>
            <a:fillRect/>
          </a:stretch>
        </p:blipFill>
        <p:spPr>
          <a:xfrm>
            <a:off x="152400" y="1708150"/>
            <a:ext cx="5842000" cy="4381500"/>
          </a:xfrm>
          <a:prstGeom prst="rect">
            <a:avLst/>
          </a:prstGeom>
        </p:spPr>
      </p:pic>
      <p:sp>
        <p:nvSpPr>
          <p:cNvPr id="8" name="TextBox 7">
            <a:extLst>
              <a:ext uri="{FF2B5EF4-FFF2-40B4-BE49-F238E27FC236}">
                <a16:creationId xmlns:a16="http://schemas.microsoft.com/office/drawing/2014/main" id="{2CFA672C-369B-DD43-9477-4D05E9CE0376}"/>
              </a:ext>
            </a:extLst>
          </p:cNvPr>
          <p:cNvSpPr txBox="1"/>
          <p:nvPr/>
        </p:nvSpPr>
        <p:spPr>
          <a:xfrm>
            <a:off x="374480" y="6069010"/>
            <a:ext cx="8826840" cy="646331"/>
          </a:xfrm>
          <a:prstGeom prst="rect">
            <a:avLst/>
          </a:prstGeom>
          <a:noFill/>
        </p:spPr>
        <p:txBody>
          <a:bodyPr wrap="none" rtlCol="0">
            <a:spAutoFit/>
          </a:bodyPr>
          <a:lstStyle/>
          <a:p>
            <a:r>
              <a:rPr lang="en-US" dirty="0"/>
              <a:t>The main range is 0.25 to 0.5 mw/(m2 </a:t>
            </a:r>
            <a:r>
              <a:rPr lang="en-US" dirty="0" err="1"/>
              <a:t>sr</a:t>
            </a:r>
            <a:r>
              <a:rPr lang="en-US" dirty="0"/>
              <a:t> cm-1) which is way higher that 0.1 of previous slide</a:t>
            </a:r>
          </a:p>
          <a:p>
            <a:r>
              <a:rPr lang="en-US" dirty="0"/>
              <a:t>Why they are some high values? What physical process could cause these fluctuations? </a:t>
            </a:r>
          </a:p>
        </p:txBody>
      </p:sp>
    </p:spTree>
    <p:extLst>
      <p:ext uri="{BB962C8B-B14F-4D97-AF65-F5344CB8AC3E}">
        <p14:creationId xmlns:p14="http://schemas.microsoft.com/office/powerpoint/2010/main" val="656420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58747-5E26-B945-B645-22B3EF451542}"/>
              </a:ext>
            </a:extLst>
          </p:cNvPr>
          <p:cNvSpPr>
            <a:spLocks noGrp="1"/>
          </p:cNvSpPr>
          <p:nvPr>
            <p:ph type="title"/>
          </p:nvPr>
        </p:nvSpPr>
        <p:spPr>
          <a:xfrm>
            <a:off x="838200" y="0"/>
            <a:ext cx="10515600" cy="1325563"/>
          </a:xfrm>
        </p:spPr>
        <p:txBody>
          <a:bodyPr/>
          <a:lstStyle/>
          <a:p>
            <a:r>
              <a:rPr lang="en-US" dirty="0"/>
              <a:t>SkyNENch1</a:t>
            </a:r>
          </a:p>
        </p:txBody>
      </p:sp>
      <p:pic>
        <p:nvPicPr>
          <p:cNvPr id="4" name="Content Placeholder 3">
            <a:extLst>
              <a:ext uri="{FF2B5EF4-FFF2-40B4-BE49-F238E27FC236}">
                <a16:creationId xmlns:a16="http://schemas.microsoft.com/office/drawing/2014/main" id="{2B7EA82F-B946-BA45-9FD6-EEEC7EC1FAE9}"/>
              </a:ext>
            </a:extLst>
          </p:cNvPr>
          <p:cNvPicPr>
            <a:picLocks noGrp="1" noChangeAspect="1"/>
          </p:cNvPicPr>
          <p:nvPr>
            <p:ph idx="1"/>
          </p:nvPr>
        </p:nvPicPr>
        <p:blipFill>
          <a:blip r:embed="rId2"/>
          <a:stretch>
            <a:fillRect/>
          </a:stretch>
        </p:blipFill>
        <p:spPr>
          <a:xfrm>
            <a:off x="6266636" y="658018"/>
            <a:ext cx="5087164" cy="6199982"/>
          </a:xfrm>
          <a:prstGeom prst="rect">
            <a:avLst/>
          </a:prstGeom>
        </p:spPr>
      </p:pic>
      <p:pic>
        <p:nvPicPr>
          <p:cNvPr id="5" name="Picture 4">
            <a:extLst>
              <a:ext uri="{FF2B5EF4-FFF2-40B4-BE49-F238E27FC236}">
                <a16:creationId xmlns:a16="http://schemas.microsoft.com/office/drawing/2014/main" id="{CB5328DB-D5E2-CC48-9D2D-79AE86C46365}"/>
              </a:ext>
            </a:extLst>
          </p:cNvPr>
          <p:cNvPicPr>
            <a:picLocks noChangeAspect="1"/>
          </p:cNvPicPr>
          <p:nvPr/>
        </p:nvPicPr>
        <p:blipFill rotWithShape="1">
          <a:blip r:embed="rId3"/>
          <a:srcRect l="4468" t="10834" r="8414" b="6157"/>
          <a:stretch/>
        </p:blipFill>
        <p:spPr>
          <a:xfrm>
            <a:off x="838200" y="1165225"/>
            <a:ext cx="4902200" cy="5692775"/>
          </a:xfrm>
          <a:prstGeom prst="rect">
            <a:avLst/>
          </a:prstGeom>
        </p:spPr>
      </p:pic>
    </p:spTree>
    <p:extLst>
      <p:ext uri="{BB962C8B-B14F-4D97-AF65-F5344CB8AC3E}">
        <p14:creationId xmlns:p14="http://schemas.microsoft.com/office/powerpoint/2010/main" val="2322684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8A2186-432F-4F4A-A0D7-3E82B15CDC0D}"/>
              </a:ext>
            </a:extLst>
          </p:cNvPr>
          <p:cNvPicPr>
            <a:picLocks noGrp="1" noChangeAspect="1"/>
          </p:cNvPicPr>
          <p:nvPr>
            <p:ph idx="1"/>
          </p:nvPr>
        </p:nvPicPr>
        <p:blipFill>
          <a:blip r:embed="rId2"/>
          <a:stretch>
            <a:fillRect/>
          </a:stretch>
        </p:blipFill>
        <p:spPr>
          <a:xfrm>
            <a:off x="42125" y="1372065"/>
            <a:ext cx="3825384" cy="2869038"/>
          </a:xfrm>
        </p:spPr>
      </p:pic>
      <p:sp>
        <p:nvSpPr>
          <p:cNvPr id="8" name="TextBox 7">
            <a:extLst>
              <a:ext uri="{FF2B5EF4-FFF2-40B4-BE49-F238E27FC236}">
                <a16:creationId xmlns:a16="http://schemas.microsoft.com/office/drawing/2014/main" id="{736112E2-D81A-7944-8036-F4230FBE96EC}"/>
              </a:ext>
            </a:extLst>
          </p:cNvPr>
          <p:cNvSpPr txBox="1"/>
          <p:nvPr/>
        </p:nvSpPr>
        <p:spPr>
          <a:xfrm>
            <a:off x="3418516" y="2688644"/>
            <a:ext cx="698974" cy="369332"/>
          </a:xfrm>
          <a:prstGeom prst="rect">
            <a:avLst/>
          </a:prstGeom>
          <a:noFill/>
        </p:spPr>
        <p:txBody>
          <a:bodyPr wrap="none" rtlCol="0">
            <a:spAutoFit/>
          </a:bodyPr>
          <a:lstStyle/>
          <a:p>
            <a:r>
              <a:rPr lang="en-US" dirty="0"/>
              <a:t>zoom</a:t>
            </a:r>
          </a:p>
        </p:txBody>
      </p:sp>
      <p:cxnSp>
        <p:nvCxnSpPr>
          <p:cNvPr id="10" name="Straight Arrow Connector 9">
            <a:extLst>
              <a:ext uri="{FF2B5EF4-FFF2-40B4-BE49-F238E27FC236}">
                <a16:creationId xmlns:a16="http://schemas.microsoft.com/office/drawing/2014/main" id="{F8CA5B88-E523-D841-9A15-E4EA28BB905C}"/>
              </a:ext>
            </a:extLst>
          </p:cNvPr>
          <p:cNvCxnSpPr/>
          <p:nvPr/>
        </p:nvCxnSpPr>
        <p:spPr>
          <a:xfrm>
            <a:off x="3577630" y="3084841"/>
            <a:ext cx="3182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9BBC417-CA7D-3F43-B1B9-4B4DB56F057C}"/>
              </a:ext>
            </a:extLst>
          </p:cNvPr>
          <p:cNvPicPr>
            <a:picLocks noChangeAspect="1"/>
          </p:cNvPicPr>
          <p:nvPr/>
        </p:nvPicPr>
        <p:blipFill rotWithShape="1">
          <a:blip r:embed="rId3"/>
          <a:srcRect t="11377"/>
          <a:stretch/>
        </p:blipFill>
        <p:spPr>
          <a:xfrm>
            <a:off x="7791916" y="3733800"/>
            <a:ext cx="4675459" cy="3107628"/>
          </a:xfrm>
          <a:prstGeom prst="rect">
            <a:avLst/>
          </a:prstGeom>
        </p:spPr>
      </p:pic>
      <p:pic>
        <p:nvPicPr>
          <p:cNvPr id="7" name="Picture 6">
            <a:extLst>
              <a:ext uri="{FF2B5EF4-FFF2-40B4-BE49-F238E27FC236}">
                <a16:creationId xmlns:a16="http://schemas.microsoft.com/office/drawing/2014/main" id="{C16A3CBA-8BA6-4544-9F50-ECED763B50D4}"/>
              </a:ext>
            </a:extLst>
          </p:cNvPr>
          <p:cNvPicPr>
            <a:picLocks noChangeAspect="1"/>
          </p:cNvPicPr>
          <p:nvPr/>
        </p:nvPicPr>
        <p:blipFill rotWithShape="1">
          <a:blip r:embed="rId4"/>
          <a:srcRect l="2997" r="7793"/>
          <a:stretch/>
        </p:blipFill>
        <p:spPr>
          <a:xfrm>
            <a:off x="4117490" y="1027906"/>
            <a:ext cx="3950789" cy="3321476"/>
          </a:xfrm>
          <a:prstGeom prst="rect">
            <a:avLst/>
          </a:prstGeom>
        </p:spPr>
      </p:pic>
      <p:sp>
        <p:nvSpPr>
          <p:cNvPr id="2" name="Title 1">
            <a:extLst>
              <a:ext uri="{FF2B5EF4-FFF2-40B4-BE49-F238E27FC236}">
                <a16:creationId xmlns:a16="http://schemas.microsoft.com/office/drawing/2014/main" id="{B5A013B4-5D2F-BD48-BB8C-08E6C422863F}"/>
              </a:ext>
            </a:extLst>
          </p:cNvPr>
          <p:cNvSpPr>
            <a:spLocks noGrp="1"/>
          </p:cNvSpPr>
          <p:nvPr>
            <p:ph type="title"/>
          </p:nvPr>
        </p:nvSpPr>
        <p:spPr/>
        <p:txBody>
          <a:bodyPr/>
          <a:lstStyle/>
          <a:p>
            <a:r>
              <a:rPr lang="en-US" dirty="0"/>
              <a:t>Question about averaging when it is clear</a:t>
            </a:r>
          </a:p>
        </p:txBody>
      </p:sp>
      <p:sp>
        <p:nvSpPr>
          <p:cNvPr id="13" name="TextBox 12">
            <a:extLst>
              <a:ext uri="{FF2B5EF4-FFF2-40B4-BE49-F238E27FC236}">
                <a16:creationId xmlns:a16="http://schemas.microsoft.com/office/drawing/2014/main" id="{992057BF-1BAB-6449-8042-D73F70B7BA95}"/>
              </a:ext>
            </a:extLst>
          </p:cNvPr>
          <p:cNvSpPr txBox="1"/>
          <p:nvPr/>
        </p:nvSpPr>
        <p:spPr>
          <a:xfrm>
            <a:off x="533401" y="5460762"/>
            <a:ext cx="4127500" cy="646331"/>
          </a:xfrm>
          <a:prstGeom prst="rect">
            <a:avLst/>
          </a:prstGeom>
          <a:noFill/>
        </p:spPr>
        <p:txBody>
          <a:bodyPr wrap="square" rtlCol="0">
            <a:spAutoFit/>
          </a:bodyPr>
          <a:lstStyle/>
          <a:p>
            <a:r>
              <a:rPr lang="en-US" dirty="0"/>
              <a:t>It is fine to include a spectra that has so much negative number in the averaging?</a:t>
            </a:r>
          </a:p>
        </p:txBody>
      </p:sp>
      <p:sp>
        <p:nvSpPr>
          <p:cNvPr id="14" name="TextBox 13">
            <a:extLst>
              <a:ext uri="{FF2B5EF4-FFF2-40B4-BE49-F238E27FC236}">
                <a16:creationId xmlns:a16="http://schemas.microsoft.com/office/drawing/2014/main" id="{B61CD861-9E3C-9B40-BDA7-766A3DFAAEA7}"/>
              </a:ext>
            </a:extLst>
          </p:cNvPr>
          <p:cNvSpPr txBox="1"/>
          <p:nvPr/>
        </p:nvSpPr>
        <p:spPr>
          <a:xfrm>
            <a:off x="977900" y="1372065"/>
            <a:ext cx="2228495" cy="369332"/>
          </a:xfrm>
          <a:prstGeom prst="rect">
            <a:avLst/>
          </a:prstGeom>
          <a:noFill/>
        </p:spPr>
        <p:txBody>
          <a:bodyPr wrap="none" rtlCol="0">
            <a:spAutoFit/>
          </a:bodyPr>
          <a:lstStyle/>
          <a:p>
            <a:r>
              <a:rPr lang="en-US" dirty="0"/>
              <a:t>20130815.000302.cdf</a:t>
            </a:r>
          </a:p>
        </p:txBody>
      </p:sp>
    </p:spTree>
    <p:extLst>
      <p:ext uri="{BB962C8B-B14F-4D97-AF65-F5344CB8AC3E}">
        <p14:creationId xmlns:p14="http://schemas.microsoft.com/office/powerpoint/2010/main" val="2734488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08878-591C-0A41-9551-3353B4B8F515}"/>
              </a:ext>
            </a:extLst>
          </p:cNvPr>
          <p:cNvSpPr>
            <a:spLocks noGrp="1"/>
          </p:cNvSpPr>
          <p:nvPr>
            <p:ph type="title"/>
          </p:nvPr>
        </p:nvSpPr>
        <p:spPr/>
        <p:txBody>
          <a:bodyPr/>
          <a:lstStyle/>
          <a:p>
            <a:r>
              <a:rPr lang="en-US" dirty="0"/>
              <a:t>Tests of different noise values</a:t>
            </a:r>
          </a:p>
        </p:txBody>
      </p:sp>
      <p:graphicFrame>
        <p:nvGraphicFramePr>
          <p:cNvPr id="4" name="Table 3">
            <a:extLst>
              <a:ext uri="{FF2B5EF4-FFF2-40B4-BE49-F238E27FC236}">
                <a16:creationId xmlns:a16="http://schemas.microsoft.com/office/drawing/2014/main" id="{CB97B4A0-1BEE-BE4B-B6A3-FC32F49814A4}"/>
              </a:ext>
            </a:extLst>
          </p:cNvPr>
          <p:cNvGraphicFramePr>
            <a:graphicFrameLocks noGrp="1"/>
          </p:cNvGraphicFramePr>
          <p:nvPr>
            <p:extLst/>
          </p:nvPr>
        </p:nvGraphicFramePr>
        <p:xfrm>
          <a:off x="330507" y="2030302"/>
          <a:ext cx="10844153" cy="1353006"/>
        </p:xfrm>
        <a:graphic>
          <a:graphicData uri="http://schemas.openxmlformats.org/drawingml/2006/table">
            <a:tbl>
              <a:tblPr firstRow="1" bandRow="1">
                <a:tableStyleId>{5C22544A-7EE6-4342-B048-85BDC9FD1C3A}</a:tableStyleId>
              </a:tblPr>
              <a:tblGrid>
                <a:gridCol w="1393500">
                  <a:extLst>
                    <a:ext uri="{9D8B030D-6E8A-4147-A177-3AD203B41FA5}">
                      <a16:colId xmlns:a16="http://schemas.microsoft.com/office/drawing/2014/main" val="565274473"/>
                    </a:ext>
                  </a:extLst>
                </a:gridCol>
                <a:gridCol w="1234775">
                  <a:extLst>
                    <a:ext uri="{9D8B030D-6E8A-4147-A177-3AD203B41FA5}">
                      <a16:colId xmlns:a16="http://schemas.microsoft.com/office/drawing/2014/main" val="4116460871"/>
                    </a:ext>
                  </a:extLst>
                </a:gridCol>
                <a:gridCol w="986442">
                  <a:extLst>
                    <a:ext uri="{9D8B030D-6E8A-4147-A177-3AD203B41FA5}">
                      <a16:colId xmlns:a16="http://schemas.microsoft.com/office/drawing/2014/main" val="2032780417"/>
                    </a:ext>
                  </a:extLst>
                </a:gridCol>
                <a:gridCol w="1204906">
                  <a:extLst>
                    <a:ext uri="{9D8B030D-6E8A-4147-A177-3AD203B41FA5}">
                      <a16:colId xmlns:a16="http://schemas.microsoft.com/office/drawing/2014/main" val="1553114497"/>
                    </a:ext>
                  </a:extLst>
                </a:gridCol>
                <a:gridCol w="1204906">
                  <a:extLst>
                    <a:ext uri="{9D8B030D-6E8A-4147-A177-3AD203B41FA5}">
                      <a16:colId xmlns:a16="http://schemas.microsoft.com/office/drawing/2014/main" val="1096582756"/>
                    </a:ext>
                  </a:extLst>
                </a:gridCol>
                <a:gridCol w="1204906">
                  <a:extLst>
                    <a:ext uri="{9D8B030D-6E8A-4147-A177-3AD203B41FA5}">
                      <a16:colId xmlns:a16="http://schemas.microsoft.com/office/drawing/2014/main" val="481491412"/>
                    </a:ext>
                  </a:extLst>
                </a:gridCol>
                <a:gridCol w="1204906">
                  <a:extLst>
                    <a:ext uri="{9D8B030D-6E8A-4147-A177-3AD203B41FA5}">
                      <a16:colId xmlns:a16="http://schemas.microsoft.com/office/drawing/2014/main" val="2029712361"/>
                    </a:ext>
                  </a:extLst>
                </a:gridCol>
                <a:gridCol w="1204906">
                  <a:extLst>
                    <a:ext uri="{9D8B030D-6E8A-4147-A177-3AD203B41FA5}">
                      <a16:colId xmlns:a16="http://schemas.microsoft.com/office/drawing/2014/main" val="1138325906"/>
                    </a:ext>
                  </a:extLst>
                </a:gridCol>
                <a:gridCol w="1204906">
                  <a:extLst>
                    <a:ext uri="{9D8B030D-6E8A-4147-A177-3AD203B41FA5}">
                      <a16:colId xmlns:a16="http://schemas.microsoft.com/office/drawing/2014/main" val="4035553774"/>
                    </a:ext>
                  </a:extLst>
                </a:gridCol>
              </a:tblGrid>
              <a:tr h="438606">
                <a:tc>
                  <a:txBody>
                    <a:bodyPr/>
                    <a:lstStyle/>
                    <a:p>
                      <a:r>
                        <a:rPr lang="en-US" sz="1600" dirty="0">
                          <a:latin typeface="Times" pitchFamily="2" charset="0"/>
                        </a:rPr>
                        <a:t>noise tested list </a:t>
                      </a:r>
                    </a:p>
                  </a:txBody>
                  <a:tcPr/>
                </a:tc>
                <a:tc>
                  <a:txBody>
                    <a:bodyPr/>
                    <a:lstStyle/>
                    <a:p>
                      <a:r>
                        <a:rPr lang="en-US" sz="1600" dirty="0">
                          <a:latin typeface="Times" pitchFamily="2" charset="0"/>
                        </a:rPr>
                        <a:t>0.000012</a:t>
                      </a:r>
                    </a:p>
                  </a:txBody>
                  <a:tcPr/>
                </a:tc>
                <a:tc>
                  <a:txBody>
                    <a:bodyPr/>
                    <a:lstStyle/>
                    <a:p>
                      <a:r>
                        <a:rPr lang="en-US" sz="1600" dirty="0">
                          <a:latin typeface="Times" pitchFamily="2" charset="0"/>
                        </a:rPr>
                        <a:t>0.00005</a:t>
                      </a:r>
                    </a:p>
                  </a:txBody>
                  <a:tcPr/>
                </a:tc>
                <a:tc>
                  <a:txBody>
                    <a:bodyPr/>
                    <a:lstStyle/>
                    <a:p>
                      <a:r>
                        <a:rPr lang="en-US" sz="1600" dirty="0">
                          <a:latin typeface="Times" pitchFamily="2" charset="0"/>
                        </a:rPr>
                        <a:t>0.0001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Times" pitchFamily="2" charset="0"/>
                        </a:rPr>
                        <a:t>0.00015</a:t>
                      </a:r>
                    </a:p>
                  </a:txBody>
                  <a:tcPr/>
                </a:tc>
                <a:tc>
                  <a:txBody>
                    <a:bodyPr/>
                    <a:lstStyle/>
                    <a:p>
                      <a:r>
                        <a:rPr lang="en-US" sz="1600" dirty="0">
                          <a:latin typeface="Times" pitchFamily="2" charset="0"/>
                        </a:rPr>
                        <a:t>0.00018</a:t>
                      </a:r>
                    </a:p>
                  </a:txBody>
                  <a:tcPr/>
                </a:tc>
                <a:tc>
                  <a:txBody>
                    <a:bodyPr/>
                    <a:lstStyle/>
                    <a:p>
                      <a:r>
                        <a:rPr lang="en-US" sz="1600" dirty="0">
                          <a:solidFill>
                            <a:schemeClr val="tx1"/>
                          </a:solidFill>
                          <a:highlight>
                            <a:srgbClr val="00FF00"/>
                          </a:highlight>
                          <a:latin typeface="Times" pitchFamily="2" charset="0"/>
                        </a:rPr>
                        <a:t>0.0002 (default)</a:t>
                      </a:r>
                    </a:p>
                  </a:txBody>
                  <a:tcPr/>
                </a:tc>
                <a:tc>
                  <a:txBody>
                    <a:bodyPr/>
                    <a:lstStyle/>
                    <a:p>
                      <a:r>
                        <a:rPr lang="en-US" sz="1600" dirty="0">
                          <a:latin typeface="Times" pitchFamily="2" charset="0"/>
                        </a:rPr>
                        <a:t>0.00025</a:t>
                      </a:r>
                    </a:p>
                  </a:txBody>
                  <a:tcPr/>
                </a:tc>
                <a:tc>
                  <a:txBody>
                    <a:bodyPr/>
                    <a:lstStyle/>
                    <a:p>
                      <a:r>
                        <a:rPr lang="en-US" sz="1600" dirty="0">
                          <a:latin typeface="Times" pitchFamily="2" charset="0"/>
                        </a:rPr>
                        <a:t>0.0003</a:t>
                      </a:r>
                    </a:p>
                  </a:txBody>
                  <a:tcPr/>
                </a:tc>
                <a:extLst>
                  <a:ext uri="{0D108BD9-81ED-4DB2-BD59-A6C34878D82A}">
                    <a16:rowId xmlns:a16="http://schemas.microsoft.com/office/drawing/2014/main" val="2490090670"/>
                  </a:ext>
                </a:extLst>
              </a:tr>
              <a:tr h="438606">
                <a:tc>
                  <a:txBody>
                    <a:bodyPr/>
                    <a:lstStyle/>
                    <a:p>
                      <a:r>
                        <a:rPr lang="en-US" sz="1600" dirty="0">
                          <a:latin typeface="Times" pitchFamily="2" charset="0"/>
                        </a:rPr>
                        <a:t>RMSE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Times" pitchFamily="2" charset="0"/>
                        </a:rPr>
                        <a:t>0.019918</a:t>
                      </a:r>
                      <a:endParaRPr lang="en-US" sz="1600" dirty="0">
                        <a:effectLst/>
                        <a:latin typeface="Times"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Times" pitchFamily="2" charset="0"/>
                          <a:ea typeface="+mn-ea"/>
                          <a:cs typeface="+mn-cs"/>
                        </a:rPr>
                        <a:t>0.019848 </a:t>
                      </a:r>
                      <a:endParaRPr lang="en-US" sz="1600" dirty="0">
                        <a:effectLst/>
                        <a:latin typeface="Times"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Times" pitchFamily="2" charset="0"/>
                          <a:ea typeface="+mn-ea"/>
                          <a:cs typeface="+mn-cs"/>
                        </a:rPr>
                        <a:t>0.021070 </a:t>
                      </a:r>
                      <a:endParaRPr lang="en-US" sz="1600" dirty="0">
                        <a:effectLst/>
                        <a:latin typeface="Times"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Times" pitchFamily="2" charset="0"/>
                          <a:ea typeface="+mn-ea"/>
                          <a:cs typeface="+mn-cs"/>
                        </a:rPr>
                        <a:t>0.022441 </a:t>
                      </a:r>
                      <a:endParaRPr lang="en-US" sz="1600" dirty="0">
                        <a:effectLst/>
                        <a:latin typeface="Times"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Times" pitchFamily="2" charset="0"/>
                          <a:ea typeface="+mn-ea"/>
                          <a:cs typeface="+mn-cs"/>
                        </a:rPr>
                        <a:t>0.022705 </a:t>
                      </a:r>
                      <a:endParaRPr lang="en-US" sz="1600" dirty="0">
                        <a:effectLst/>
                        <a:latin typeface="Times"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highlight>
                            <a:srgbClr val="00FF00"/>
                          </a:highlight>
                          <a:latin typeface="Times" pitchFamily="2" charset="0"/>
                          <a:ea typeface="+mn-ea"/>
                          <a:cs typeface="+mn-cs"/>
                        </a:rPr>
                        <a:t>0.022829 </a:t>
                      </a:r>
                      <a:endParaRPr lang="en-US" sz="1600" dirty="0">
                        <a:effectLst/>
                        <a:highlight>
                          <a:srgbClr val="00FF00"/>
                        </a:highlight>
                        <a:latin typeface="Times"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Times" pitchFamily="2" charset="0"/>
                          <a:ea typeface="+mn-ea"/>
                          <a:cs typeface="+mn-cs"/>
                        </a:rPr>
                        <a:t>0.025024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Times" pitchFamily="2" charset="0"/>
                          <a:ea typeface="+mn-ea"/>
                          <a:cs typeface="+mn-cs"/>
                        </a:rPr>
                        <a:t>0.025905</a:t>
                      </a:r>
                    </a:p>
                  </a:txBody>
                  <a:tcPr/>
                </a:tc>
                <a:extLst>
                  <a:ext uri="{0D108BD9-81ED-4DB2-BD59-A6C34878D82A}">
                    <a16:rowId xmlns:a16="http://schemas.microsoft.com/office/drawing/2014/main" val="2244776426"/>
                  </a:ext>
                </a:extLst>
              </a:tr>
              <a:tr h="253930">
                <a:tc>
                  <a:txBody>
                    <a:bodyPr/>
                    <a:lstStyle/>
                    <a:p>
                      <a:r>
                        <a:rPr lang="en-US" sz="1600" dirty="0">
                          <a:latin typeface="Times" pitchFamily="2" charset="0"/>
                        </a:rPr>
                        <a:t>DOF</a:t>
                      </a:r>
                    </a:p>
                  </a:txBody>
                  <a:tcPr/>
                </a:tc>
                <a:tc>
                  <a:txBody>
                    <a:bodyPr/>
                    <a:lstStyle/>
                    <a:p>
                      <a:r>
                        <a:rPr lang="en-US" sz="1600" dirty="0">
                          <a:latin typeface="Times" pitchFamily="2" charset="0"/>
                        </a:rPr>
                        <a:t>5</a:t>
                      </a:r>
                    </a:p>
                  </a:txBody>
                  <a:tcPr/>
                </a:tc>
                <a:tc>
                  <a:txBody>
                    <a:bodyPr/>
                    <a:lstStyle/>
                    <a:p>
                      <a:r>
                        <a:rPr lang="en-US" sz="1600" dirty="0">
                          <a:latin typeface="Times" pitchFamily="2" charset="0"/>
                        </a:rPr>
                        <a:t>3</a:t>
                      </a:r>
                    </a:p>
                  </a:txBody>
                  <a:tcPr/>
                </a:tc>
                <a:tc>
                  <a:txBody>
                    <a:bodyPr/>
                    <a:lstStyle/>
                    <a:p>
                      <a:r>
                        <a:rPr lang="en-US" sz="1600" dirty="0">
                          <a:latin typeface="Times" pitchFamily="2" charset="0"/>
                        </a:rPr>
                        <a:t>2.3</a:t>
                      </a:r>
                    </a:p>
                  </a:txBody>
                  <a:tcPr/>
                </a:tc>
                <a:tc>
                  <a:txBody>
                    <a:bodyPr/>
                    <a:lstStyle/>
                    <a:p>
                      <a:r>
                        <a:rPr lang="en-US" sz="1600" dirty="0">
                          <a:latin typeface="Times" pitchFamily="2" charset="0"/>
                        </a:rPr>
                        <a:t>1.9</a:t>
                      </a:r>
                    </a:p>
                  </a:txBody>
                  <a:tcPr/>
                </a:tc>
                <a:tc>
                  <a:txBody>
                    <a:bodyPr/>
                    <a:lstStyle/>
                    <a:p>
                      <a:r>
                        <a:rPr lang="en-US" sz="1600" dirty="0">
                          <a:latin typeface="Times" pitchFamily="2" charset="0"/>
                        </a:rPr>
                        <a:t>1.8</a:t>
                      </a:r>
                    </a:p>
                  </a:txBody>
                  <a:tcPr/>
                </a:tc>
                <a:tc>
                  <a:txBody>
                    <a:bodyPr/>
                    <a:lstStyle/>
                    <a:p>
                      <a:r>
                        <a:rPr lang="en-US" sz="1600" dirty="0">
                          <a:highlight>
                            <a:srgbClr val="00FF00"/>
                          </a:highlight>
                          <a:latin typeface="Times" pitchFamily="2" charset="0"/>
                        </a:rPr>
                        <a:t>1.7</a:t>
                      </a:r>
                    </a:p>
                  </a:txBody>
                  <a:tcPr/>
                </a:tc>
                <a:tc>
                  <a:txBody>
                    <a:bodyPr/>
                    <a:lstStyle/>
                    <a:p>
                      <a:r>
                        <a:rPr lang="en-US" sz="1600" dirty="0">
                          <a:latin typeface="Times" pitchFamily="2" charset="0"/>
                        </a:rPr>
                        <a:t>1.5</a:t>
                      </a:r>
                    </a:p>
                  </a:txBody>
                  <a:tcPr/>
                </a:tc>
                <a:tc>
                  <a:txBody>
                    <a:bodyPr/>
                    <a:lstStyle/>
                    <a:p>
                      <a:r>
                        <a:rPr lang="en-US" sz="1600" dirty="0">
                          <a:latin typeface="Times" pitchFamily="2" charset="0"/>
                        </a:rPr>
                        <a:t>1.3</a:t>
                      </a:r>
                    </a:p>
                  </a:txBody>
                  <a:tcPr/>
                </a:tc>
                <a:extLst>
                  <a:ext uri="{0D108BD9-81ED-4DB2-BD59-A6C34878D82A}">
                    <a16:rowId xmlns:a16="http://schemas.microsoft.com/office/drawing/2014/main" val="780020025"/>
                  </a:ext>
                </a:extLst>
              </a:tr>
            </a:tbl>
          </a:graphicData>
        </a:graphic>
      </p:graphicFrame>
      <p:pic>
        <p:nvPicPr>
          <p:cNvPr id="5" name="Picture 4">
            <a:extLst>
              <a:ext uri="{FF2B5EF4-FFF2-40B4-BE49-F238E27FC236}">
                <a16:creationId xmlns:a16="http://schemas.microsoft.com/office/drawing/2014/main" id="{F7728103-4AD2-1044-9975-3B9CEC92001E}"/>
              </a:ext>
            </a:extLst>
          </p:cNvPr>
          <p:cNvPicPr>
            <a:picLocks noChangeAspect="1"/>
          </p:cNvPicPr>
          <p:nvPr/>
        </p:nvPicPr>
        <p:blipFill rotWithShape="1">
          <a:blip r:embed="rId2"/>
          <a:srcRect l="19171" t="34754" r="61072" b="18907"/>
          <a:stretch/>
        </p:blipFill>
        <p:spPr>
          <a:xfrm>
            <a:off x="6287963" y="3800866"/>
            <a:ext cx="1873770" cy="2746798"/>
          </a:xfrm>
          <a:prstGeom prst="rect">
            <a:avLst/>
          </a:prstGeom>
        </p:spPr>
      </p:pic>
      <p:sp>
        <p:nvSpPr>
          <p:cNvPr id="6" name="TextBox 5">
            <a:extLst>
              <a:ext uri="{FF2B5EF4-FFF2-40B4-BE49-F238E27FC236}">
                <a16:creationId xmlns:a16="http://schemas.microsoft.com/office/drawing/2014/main" id="{D902A3E6-2A12-D545-AF1C-7C534CC5A5CA}"/>
              </a:ext>
            </a:extLst>
          </p:cNvPr>
          <p:cNvSpPr txBox="1"/>
          <p:nvPr/>
        </p:nvSpPr>
        <p:spPr>
          <a:xfrm>
            <a:off x="6700176" y="6523492"/>
            <a:ext cx="1250663" cy="369332"/>
          </a:xfrm>
          <a:prstGeom prst="rect">
            <a:avLst/>
          </a:prstGeom>
          <a:noFill/>
        </p:spPr>
        <p:txBody>
          <a:bodyPr wrap="none" rtlCol="0">
            <a:spAutoFit/>
          </a:bodyPr>
          <a:lstStyle/>
          <a:p>
            <a:r>
              <a:rPr lang="en-US" dirty="0"/>
              <a:t>Snr=0.0002</a:t>
            </a:r>
          </a:p>
        </p:txBody>
      </p:sp>
      <p:sp>
        <p:nvSpPr>
          <p:cNvPr id="7" name="TextBox 6">
            <a:extLst>
              <a:ext uri="{FF2B5EF4-FFF2-40B4-BE49-F238E27FC236}">
                <a16:creationId xmlns:a16="http://schemas.microsoft.com/office/drawing/2014/main" id="{8545D017-725D-5C4D-B0C6-EA4B887B414D}"/>
              </a:ext>
            </a:extLst>
          </p:cNvPr>
          <p:cNvSpPr txBox="1"/>
          <p:nvPr/>
        </p:nvSpPr>
        <p:spPr>
          <a:xfrm>
            <a:off x="8517955" y="704740"/>
            <a:ext cx="3372783" cy="646331"/>
          </a:xfrm>
          <a:prstGeom prst="rect">
            <a:avLst/>
          </a:prstGeom>
          <a:noFill/>
        </p:spPr>
        <p:txBody>
          <a:bodyPr wrap="square" rtlCol="0">
            <a:spAutoFit/>
          </a:bodyPr>
          <a:lstStyle/>
          <a:p>
            <a:r>
              <a:rPr lang="en-US" dirty="0"/>
              <a:t>These runs are with correlation of 4km width6 to40km</a:t>
            </a:r>
          </a:p>
        </p:txBody>
      </p:sp>
      <p:pic>
        <p:nvPicPr>
          <p:cNvPr id="8" name="Picture 7">
            <a:extLst>
              <a:ext uri="{FF2B5EF4-FFF2-40B4-BE49-F238E27FC236}">
                <a16:creationId xmlns:a16="http://schemas.microsoft.com/office/drawing/2014/main" id="{F38DDD27-16EC-454D-ACAF-D65E878E0BB5}"/>
              </a:ext>
            </a:extLst>
          </p:cNvPr>
          <p:cNvPicPr>
            <a:picLocks noChangeAspect="1"/>
          </p:cNvPicPr>
          <p:nvPr/>
        </p:nvPicPr>
        <p:blipFill rotWithShape="1">
          <a:blip r:embed="rId3"/>
          <a:srcRect l="26276" t="10277" r="45582" b="19781"/>
          <a:stretch/>
        </p:blipFill>
        <p:spPr>
          <a:xfrm>
            <a:off x="2260394" y="3651350"/>
            <a:ext cx="1873770" cy="2910588"/>
          </a:xfrm>
          <a:prstGeom prst="rect">
            <a:avLst/>
          </a:prstGeom>
        </p:spPr>
      </p:pic>
      <p:sp>
        <p:nvSpPr>
          <p:cNvPr id="9" name="TextBox 8">
            <a:extLst>
              <a:ext uri="{FF2B5EF4-FFF2-40B4-BE49-F238E27FC236}">
                <a16:creationId xmlns:a16="http://schemas.microsoft.com/office/drawing/2014/main" id="{CF0B9415-5E39-C94C-B40A-4AD9F21842C2}"/>
              </a:ext>
            </a:extLst>
          </p:cNvPr>
          <p:cNvSpPr txBox="1"/>
          <p:nvPr/>
        </p:nvSpPr>
        <p:spPr>
          <a:xfrm>
            <a:off x="2707973" y="6522679"/>
            <a:ext cx="1367682" cy="369332"/>
          </a:xfrm>
          <a:prstGeom prst="rect">
            <a:avLst/>
          </a:prstGeom>
          <a:noFill/>
        </p:spPr>
        <p:txBody>
          <a:bodyPr wrap="none" rtlCol="0">
            <a:spAutoFit/>
          </a:bodyPr>
          <a:lstStyle/>
          <a:p>
            <a:r>
              <a:rPr lang="en-US" dirty="0"/>
              <a:t>Snr=0.00005</a:t>
            </a:r>
          </a:p>
        </p:txBody>
      </p:sp>
      <p:pic>
        <p:nvPicPr>
          <p:cNvPr id="10" name="Picture 9">
            <a:extLst>
              <a:ext uri="{FF2B5EF4-FFF2-40B4-BE49-F238E27FC236}">
                <a16:creationId xmlns:a16="http://schemas.microsoft.com/office/drawing/2014/main" id="{65B5C70B-6ECF-3442-927E-FE8FB212395B}"/>
              </a:ext>
            </a:extLst>
          </p:cNvPr>
          <p:cNvPicPr>
            <a:picLocks noChangeAspect="1"/>
          </p:cNvPicPr>
          <p:nvPr/>
        </p:nvPicPr>
        <p:blipFill rotWithShape="1">
          <a:blip r:embed="rId4"/>
          <a:srcRect l="27927" t="14168" r="44354" b="16721"/>
          <a:stretch/>
        </p:blipFill>
        <p:spPr>
          <a:xfrm>
            <a:off x="4313504" y="3713934"/>
            <a:ext cx="1873770" cy="2919865"/>
          </a:xfrm>
          <a:prstGeom prst="rect">
            <a:avLst/>
          </a:prstGeom>
        </p:spPr>
      </p:pic>
      <p:sp>
        <p:nvSpPr>
          <p:cNvPr id="11" name="TextBox 10">
            <a:extLst>
              <a:ext uri="{FF2B5EF4-FFF2-40B4-BE49-F238E27FC236}">
                <a16:creationId xmlns:a16="http://schemas.microsoft.com/office/drawing/2014/main" id="{8E3A7AD4-CD4A-C840-B4CC-1B02CAE223E3}"/>
              </a:ext>
            </a:extLst>
          </p:cNvPr>
          <p:cNvSpPr txBox="1"/>
          <p:nvPr/>
        </p:nvSpPr>
        <p:spPr>
          <a:xfrm>
            <a:off x="4667208" y="6547664"/>
            <a:ext cx="1367682" cy="369332"/>
          </a:xfrm>
          <a:prstGeom prst="rect">
            <a:avLst/>
          </a:prstGeom>
          <a:noFill/>
        </p:spPr>
        <p:txBody>
          <a:bodyPr wrap="none" rtlCol="0">
            <a:spAutoFit/>
          </a:bodyPr>
          <a:lstStyle/>
          <a:p>
            <a:r>
              <a:rPr lang="en-US" dirty="0"/>
              <a:t>Snr=0.00015</a:t>
            </a:r>
          </a:p>
        </p:txBody>
      </p:sp>
      <p:pic>
        <p:nvPicPr>
          <p:cNvPr id="12" name="Picture 11">
            <a:extLst>
              <a:ext uri="{FF2B5EF4-FFF2-40B4-BE49-F238E27FC236}">
                <a16:creationId xmlns:a16="http://schemas.microsoft.com/office/drawing/2014/main" id="{0C8DA97E-8D10-6B4F-8158-1B4BA977BCC3}"/>
              </a:ext>
            </a:extLst>
          </p:cNvPr>
          <p:cNvPicPr>
            <a:picLocks noChangeAspect="1"/>
          </p:cNvPicPr>
          <p:nvPr/>
        </p:nvPicPr>
        <p:blipFill rotWithShape="1">
          <a:blip r:embed="rId5"/>
          <a:srcRect l="20264" t="35631" r="60758" b="18251"/>
          <a:stretch/>
        </p:blipFill>
        <p:spPr>
          <a:xfrm>
            <a:off x="164796" y="3638477"/>
            <a:ext cx="1916258" cy="2910588"/>
          </a:xfrm>
          <a:prstGeom prst="rect">
            <a:avLst/>
          </a:prstGeom>
        </p:spPr>
      </p:pic>
      <p:sp>
        <p:nvSpPr>
          <p:cNvPr id="13" name="TextBox 12">
            <a:extLst>
              <a:ext uri="{FF2B5EF4-FFF2-40B4-BE49-F238E27FC236}">
                <a16:creationId xmlns:a16="http://schemas.microsoft.com/office/drawing/2014/main" id="{8F5C8BBB-78EF-B14D-BB1D-DB527AED454E}"/>
              </a:ext>
            </a:extLst>
          </p:cNvPr>
          <p:cNvSpPr txBox="1"/>
          <p:nvPr/>
        </p:nvSpPr>
        <p:spPr>
          <a:xfrm>
            <a:off x="470244" y="6505748"/>
            <a:ext cx="1484702" cy="369332"/>
          </a:xfrm>
          <a:prstGeom prst="rect">
            <a:avLst/>
          </a:prstGeom>
          <a:noFill/>
        </p:spPr>
        <p:txBody>
          <a:bodyPr wrap="none" rtlCol="0">
            <a:spAutoFit/>
          </a:bodyPr>
          <a:lstStyle/>
          <a:p>
            <a:r>
              <a:rPr lang="en-US" dirty="0"/>
              <a:t>Snr=0.000012</a:t>
            </a:r>
          </a:p>
        </p:txBody>
      </p:sp>
      <p:pic>
        <p:nvPicPr>
          <p:cNvPr id="14" name="Picture 13">
            <a:extLst>
              <a:ext uri="{FF2B5EF4-FFF2-40B4-BE49-F238E27FC236}">
                <a16:creationId xmlns:a16="http://schemas.microsoft.com/office/drawing/2014/main" id="{E1A0B480-FE12-0A4A-81BA-D5FE8A3D9A1C}"/>
              </a:ext>
            </a:extLst>
          </p:cNvPr>
          <p:cNvPicPr>
            <a:picLocks noChangeAspect="1"/>
          </p:cNvPicPr>
          <p:nvPr/>
        </p:nvPicPr>
        <p:blipFill rotWithShape="1">
          <a:blip r:embed="rId6"/>
          <a:srcRect l="20273" t="19701" r="51736" b="9703"/>
          <a:stretch/>
        </p:blipFill>
        <p:spPr>
          <a:xfrm>
            <a:off x="8262422" y="3900871"/>
            <a:ext cx="1746761" cy="2753452"/>
          </a:xfrm>
          <a:prstGeom prst="rect">
            <a:avLst/>
          </a:prstGeom>
        </p:spPr>
      </p:pic>
      <p:sp>
        <p:nvSpPr>
          <p:cNvPr id="15" name="TextBox 14">
            <a:extLst>
              <a:ext uri="{FF2B5EF4-FFF2-40B4-BE49-F238E27FC236}">
                <a16:creationId xmlns:a16="http://schemas.microsoft.com/office/drawing/2014/main" id="{5B8FE617-C398-4A4D-B0E0-C3F4AA3FF75F}"/>
              </a:ext>
            </a:extLst>
          </p:cNvPr>
          <p:cNvSpPr txBox="1"/>
          <p:nvPr/>
        </p:nvSpPr>
        <p:spPr>
          <a:xfrm>
            <a:off x="8363052" y="6564001"/>
            <a:ext cx="1367682" cy="369332"/>
          </a:xfrm>
          <a:prstGeom prst="rect">
            <a:avLst/>
          </a:prstGeom>
          <a:noFill/>
        </p:spPr>
        <p:txBody>
          <a:bodyPr wrap="none" rtlCol="0">
            <a:spAutoFit/>
          </a:bodyPr>
          <a:lstStyle/>
          <a:p>
            <a:r>
              <a:rPr lang="en-US" dirty="0"/>
              <a:t>Snr=0.00025</a:t>
            </a:r>
          </a:p>
        </p:txBody>
      </p:sp>
      <p:pic>
        <p:nvPicPr>
          <p:cNvPr id="16" name="Picture 15">
            <a:extLst>
              <a:ext uri="{FF2B5EF4-FFF2-40B4-BE49-F238E27FC236}">
                <a16:creationId xmlns:a16="http://schemas.microsoft.com/office/drawing/2014/main" id="{D2E4FC4F-7151-7346-BBFF-0917707C69D5}"/>
              </a:ext>
            </a:extLst>
          </p:cNvPr>
          <p:cNvPicPr>
            <a:picLocks noChangeAspect="1"/>
          </p:cNvPicPr>
          <p:nvPr/>
        </p:nvPicPr>
        <p:blipFill rotWithShape="1">
          <a:blip r:embed="rId7"/>
          <a:srcRect l="9002" t="17047" r="63021" b="13256"/>
          <a:stretch/>
        </p:blipFill>
        <p:spPr>
          <a:xfrm>
            <a:off x="10071840" y="3908957"/>
            <a:ext cx="1736024" cy="2702993"/>
          </a:xfrm>
          <a:prstGeom prst="rect">
            <a:avLst/>
          </a:prstGeom>
        </p:spPr>
      </p:pic>
      <p:sp>
        <p:nvSpPr>
          <p:cNvPr id="17" name="Rectangle 16">
            <a:extLst>
              <a:ext uri="{FF2B5EF4-FFF2-40B4-BE49-F238E27FC236}">
                <a16:creationId xmlns:a16="http://schemas.microsoft.com/office/drawing/2014/main" id="{403EE620-6C6E-A644-A503-E1DBC43901F6}"/>
              </a:ext>
            </a:extLst>
          </p:cNvPr>
          <p:cNvSpPr/>
          <p:nvPr/>
        </p:nvSpPr>
        <p:spPr>
          <a:xfrm>
            <a:off x="10354074" y="6564001"/>
            <a:ext cx="1250663" cy="369332"/>
          </a:xfrm>
          <a:prstGeom prst="rect">
            <a:avLst/>
          </a:prstGeom>
        </p:spPr>
        <p:txBody>
          <a:bodyPr wrap="none">
            <a:spAutoFit/>
          </a:bodyPr>
          <a:lstStyle/>
          <a:p>
            <a:r>
              <a:rPr lang="en-US" dirty="0"/>
              <a:t>Snr=0.0003</a:t>
            </a:r>
          </a:p>
        </p:txBody>
      </p:sp>
    </p:spTree>
    <p:extLst>
      <p:ext uri="{BB962C8B-B14F-4D97-AF65-F5344CB8AC3E}">
        <p14:creationId xmlns:p14="http://schemas.microsoft.com/office/powerpoint/2010/main" val="699712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C5B7A-5432-F245-89DF-1727EDB8F5F0}"/>
              </a:ext>
            </a:extLst>
          </p:cNvPr>
          <p:cNvSpPr>
            <a:spLocks noGrp="1"/>
          </p:cNvSpPr>
          <p:nvPr>
            <p:ph type="title"/>
          </p:nvPr>
        </p:nvSpPr>
        <p:spPr/>
        <p:txBody>
          <a:bodyPr/>
          <a:lstStyle/>
          <a:p>
            <a:r>
              <a:rPr lang="en-US" dirty="0"/>
              <a:t>Data</a:t>
            </a:r>
          </a:p>
        </p:txBody>
      </p:sp>
      <p:sp>
        <p:nvSpPr>
          <p:cNvPr id="3" name="Content Placeholder 2">
            <a:extLst>
              <a:ext uri="{FF2B5EF4-FFF2-40B4-BE49-F238E27FC236}">
                <a16:creationId xmlns:a16="http://schemas.microsoft.com/office/drawing/2014/main" id="{D0FAD0C8-B19A-C24F-A43D-3184718202C9}"/>
              </a:ext>
            </a:extLst>
          </p:cNvPr>
          <p:cNvSpPr>
            <a:spLocks noGrp="1"/>
          </p:cNvSpPr>
          <p:nvPr>
            <p:ph idx="1"/>
          </p:nvPr>
        </p:nvSpPr>
        <p:spPr>
          <a:xfrm>
            <a:off x="1236213" y="1541182"/>
            <a:ext cx="8046720" cy="4922647"/>
          </a:xfrm>
        </p:spPr>
        <p:txBody>
          <a:bodyPr>
            <a:noAutofit/>
          </a:bodyPr>
          <a:lstStyle/>
          <a:p>
            <a:r>
              <a:rPr lang="en-US" sz="2000" dirty="0"/>
              <a:t>Fourier transform infrared spectroscopy (FTIR) </a:t>
            </a:r>
          </a:p>
          <a:p>
            <a:pPr lvl="1"/>
            <a:r>
              <a:rPr lang="en-US" sz="2000" dirty="0"/>
              <a:t>looks at the atmospheric column from the surface</a:t>
            </a:r>
          </a:p>
          <a:p>
            <a:pPr lvl="1"/>
            <a:r>
              <a:rPr lang="en-US" sz="2000" dirty="0"/>
              <a:t>high temporal resolution , every min</a:t>
            </a:r>
          </a:p>
          <a:p>
            <a:r>
              <a:rPr lang="en-US" sz="2000" dirty="0"/>
              <a:t>P-AERI (Polar Atmospheric Emitted Radiance Interferometer) at </a:t>
            </a:r>
          </a:p>
          <a:p>
            <a:pPr lvl="1"/>
            <a:r>
              <a:rPr lang="en-US" sz="2000" dirty="0"/>
              <a:t>since 2010 at Summit Station, Greenland (72°N, 39°W) </a:t>
            </a:r>
          </a:p>
          <a:p>
            <a:pPr lvl="1"/>
            <a:r>
              <a:rPr lang="en-US" sz="2000" dirty="0"/>
              <a:t>the Integrated Characterization of Energy, Clouds, Atmospheric State, and Precipitation at Summit (ICECAPS) project</a:t>
            </a:r>
          </a:p>
          <a:p>
            <a:pPr lvl="1"/>
            <a:r>
              <a:rPr lang="en-US" sz="2000" dirty="0"/>
              <a:t>400 cm</a:t>
            </a:r>
            <a:r>
              <a:rPr lang="en-US" sz="2000" baseline="30000" dirty="0"/>
              <a:t>-1</a:t>
            </a:r>
            <a:r>
              <a:rPr lang="en-US" sz="2000" dirty="0"/>
              <a:t> (25μm) and 3000 cm</a:t>
            </a:r>
            <a:r>
              <a:rPr lang="en-US" sz="2000" baseline="30000" dirty="0"/>
              <a:t>-1</a:t>
            </a:r>
            <a:r>
              <a:rPr lang="en-US" sz="2000" dirty="0"/>
              <a:t> (3μm) with a moderate spectral resolution of 0.6 cm</a:t>
            </a:r>
            <a:r>
              <a:rPr lang="en-US" sz="2000" baseline="30000" dirty="0"/>
              <a:t>-1 </a:t>
            </a:r>
            <a:r>
              <a:rPr lang="en-US" sz="2000" dirty="0"/>
              <a:t>(</a:t>
            </a:r>
            <a:r>
              <a:rPr lang="en-US" sz="2000" dirty="0" err="1"/>
              <a:t>Revercomb</a:t>
            </a:r>
            <a:r>
              <a:rPr lang="en-US" sz="2000" dirty="0"/>
              <a:t> et al., 1998; </a:t>
            </a:r>
            <a:r>
              <a:rPr lang="en-US" sz="2000" dirty="0" err="1"/>
              <a:t>Knuteson</a:t>
            </a:r>
            <a:r>
              <a:rPr lang="en-US" sz="2000" dirty="0"/>
              <a:t> et al., 2004a; 2004b).</a:t>
            </a:r>
          </a:p>
          <a:p>
            <a:pPr lvl="1"/>
            <a:r>
              <a:rPr lang="en-US" sz="2000" dirty="0"/>
              <a:t>winter time measurements</a:t>
            </a:r>
          </a:p>
          <a:p>
            <a:endParaRPr lang="en-US" sz="2000" dirty="0"/>
          </a:p>
          <a:p>
            <a:endParaRPr lang="en-US" sz="1600" dirty="0"/>
          </a:p>
        </p:txBody>
      </p:sp>
      <p:pic>
        <p:nvPicPr>
          <p:cNvPr id="4" name="Picture 3">
            <a:extLst>
              <a:ext uri="{FF2B5EF4-FFF2-40B4-BE49-F238E27FC236}">
                <a16:creationId xmlns:a16="http://schemas.microsoft.com/office/drawing/2014/main" id="{45E5FD07-D321-B541-A052-4F3A8E3331FD}"/>
              </a:ext>
            </a:extLst>
          </p:cNvPr>
          <p:cNvPicPr>
            <a:picLocks noChangeAspect="1"/>
          </p:cNvPicPr>
          <p:nvPr/>
        </p:nvPicPr>
        <p:blipFill>
          <a:blip r:embed="rId3"/>
          <a:stretch>
            <a:fillRect/>
          </a:stretch>
        </p:blipFill>
        <p:spPr>
          <a:xfrm>
            <a:off x="9282933" y="332023"/>
            <a:ext cx="2909067" cy="3764675"/>
          </a:xfrm>
          <a:prstGeom prst="rect">
            <a:avLst/>
          </a:prstGeom>
        </p:spPr>
      </p:pic>
    </p:spTree>
    <p:extLst>
      <p:ext uri="{BB962C8B-B14F-4D97-AF65-F5344CB8AC3E}">
        <p14:creationId xmlns:p14="http://schemas.microsoft.com/office/powerpoint/2010/main" val="1716435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0E2E9-3F5F-974E-AEA0-91E846CDD366}"/>
              </a:ext>
            </a:extLst>
          </p:cNvPr>
          <p:cNvSpPr>
            <a:spLocks noGrp="1"/>
          </p:cNvSpPr>
          <p:nvPr>
            <p:ph type="title"/>
          </p:nvPr>
        </p:nvSpPr>
        <p:spPr/>
        <p:txBody>
          <a:bodyPr/>
          <a:lstStyle/>
          <a:p>
            <a:r>
              <a:rPr lang="en-US" dirty="0"/>
              <a:t>Using ozonesondes to check test cases</a:t>
            </a:r>
          </a:p>
        </p:txBody>
      </p:sp>
      <p:sp>
        <p:nvSpPr>
          <p:cNvPr id="3" name="Content Placeholder 2">
            <a:extLst>
              <a:ext uri="{FF2B5EF4-FFF2-40B4-BE49-F238E27FC236}">
                <a16:creationId xmlns:a16="http://schemas.microsoft.com/office/drawing/2014/main" id="{5A8D54FB-37C5-8F4B-9ED7-B708C0180D8C}"/>
              </a:ext>
            </a:extLst>
          </p:cNvPr>
          <p:cNvSpPr>
            <a:spLocks noGrp="1"/>
          </p:cNvSpPr>
          <p:nvPr>
            <p:ph idx="1"/>
          </p:nvPr>
        </p:nvSpPr>
        <p:spPr>
          <a:xfrm>
            <a:off x="689919" y="5180206"/>
            <a:ext cx="10515600" cy="2412743"/>
          </a:xfrm>
        </p:spPr>
        <p:txBody>
          <a:bodyPr/>
          <a:lstStyle/>
          <a:p>
            <a:r>
              <a:rPr lang="en-US" dirty="0"/>
              <a:t>2015 retrievals, coincide time, </a:t>
            </a:r>
            <a:r>
              <a:rPr lang="en-US" dirty="0" err="1"/>
              <a:t>sa</a:t>
            </a:r>
            <a:r>
              <a:rPr lang="en-US" dirty="0"/>
              <a:t>=20%, also co2-sa=0.01</a:t>
            </a:r>
          </a:p>
          <a:p>
            <a:pPr lvl="1"/>
            <a:r>
              <a:rPr lang="en-US" dirty="0"/>
              <a:t> spacing 0.03</a:t>
            </a:r>
          </a:p>
          <a:p>
            <a:pPr lvl="1"/>
            <a:r>
              <a:rPr lang="en-US" dirty="0"/>
              <a:t>spacing 0.01</a:t>
            </a:r>
          </a:p>
        </p:txBody>
      </p:sp>
      <p:graphicFrame>
        <p:nvGraphicFramePr>
          <p:cNvPr id="4" name="Table 3">
            <a:extLst>
              <a:ext uri="{FF2B5EF4-FFF2-40B4-BE49-F238E27FC236}">
                <a16:creationId xmlns:a16="http://schemas.microsoft.com/office/drawing/2014/main" id="{E349A3E9-C7CD-014D-8E23-FD1E970AD537}"/>
              </a:ext>
            </a:extLst>
          </p:cNvPr>
          <p:cNvGraphicFramePr>
            <a:graphicFrameLocks noGrp="1"/>
          </p:cNvGraphicFramePr>
          <p:nvPr>
            <p:extLst>
              <p:ext uri="{D42A27DB-BD31-4B8C-83A1-F6EECF244321}">
                <p14:modId xmlns:p14="http://schemas.microsoft.com/office/powerpoint/2010/main" val="1165723487"/>
              </p:ext>
            </p:extLst>
          </p:nvPr>
        </p:nvGraphicFramePr>
        <p:xfrm>
          <a:off x="1525681" y="1825625"/>
          <a:ext cx="9175270" cy="2313889"/>
        </p:xfrm>
        <a:graphic>
          <a:graphicData uri="http://schemas.openxmlformats.org/drawingml/2006/table">
            <a:tbl>
              <a:tblPr>
                <a:tableStyleId>{5C22544A-7EE6-4342-B048-85BDC9FD1C3A}</a:tableStyleId>
              </a:tblPr>
              <a:tblGrid>
                <a:gridCol w="1835054">
                  <a:extLst>
                    <a:ext uri="{9D8B030D-6E8A-4147-A177-3AD203B41FA5}">
                      <a16:colId xmlns:a16="http://schemas.microsoft.com/office/drawing/2014/main" val="1447909997"/>
                    </a:ext>
                  </a:extLst>
                </a:gridCol>
                <a:gridCol w="1835054">
                  <a:extLst>
                    <a:ext uri="{9D8B030D-6E8A-4147-A177-3AD203B41FA5}">
                      <a16:colId xmlns:a16="http://schemas.microsoft.com/office/drawing/2014/main" val="2762985607"/>
                    </a:ext>
                  </a:extLst>
                </a:gridCol>
                <a:gridCol w="1835054">
                  <a:extLst>
                    <a:ext uri="{9D8B030D-6E8A-4147-A177-3AD203B41FA5}">
                      <a16:colId xmlns:a16="http://schemas.microsoft.com/office/drawing/2014/main" val="3445083697"/>
                    </a:ext>
                  </a:extLst>
                </a:gridCol>
                <a:gridCol w="1835054">
                  <a:extLst>
                    <a:ext uri="{9D8B030D-6E8A-4147-A177-3AD203B41FA5}">
                      <a16:colId xmlns:a16="http://schemas.microsoft.com/office/drawing/2014/main" val="2044437542"/>
                    </a:ext>
                  </a:extLst>
                </a:gridCol>
                <a:gridCol w="1835054">
                  <a:extLst>
                    <a:ext uri="{9D8B030D-6E8A-4147-A177-3AD203B41FA5}">
                      <a16:colId xmlns:a16="http://schemas.microsoft.com/office/drawing/2014/main" val="524537600"/>
                    </a:ext>
                  </a:extLst>
                </a:gridCol>
              </a:tblGrid>
              <a:tr h="730897">
                <a:tc>
                  <a:txBody>
                    <a:bodyPr/>
                    <a:lstStyle/>
                    <a:p>
                      <a:pPr algn="ctr" fontAlgn="b"/>
                      <a:r>
                        <a:rPr lang="en-US" sz="2000" u="none" strike="noStrike" dirty="0" err="1">
                          <a:effectLst/>
                          <a:latin typeface="Times New Roman" panose="02020603050405020304" pitchFamily="18" charset="0"/>
                          <a:cs typeface="Times New Roman" panose="02020603050405020304" pitchFamily="18" charset="0"/>
                        </a:rPr>
                        <a:t>sonde</a:t>
                      </a:r>
                      <a:r>
                        <a:rPr lang="en-US" sz="2000" u="none" strike="noStrike" dirty="0">
                          <a:effectLst/>
                          <a:latin typeface="Times New Roman" panose="02020603050405020304" pitchFamily="18" charset="0"/>
                          <a:cs typeface="Times New Roman" panose="02020603050405020304" pitchFamily="18" charset="0"/>
                        </a:rPr>
                        <a:t> date</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802" marR="8802" marT="8802" marB="0" anchor="b"/>
                </a:tc>
                <a:tc>
                  <a:txBody>
                    <a:bodyPr/>
                    <a:lstStyle/>
                    <a:p>
                      <a:pPr algn="ctr" fontAlgn="b"/>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802" marR="8802" marT="8802" marB="0" anchor="b"/>
                </a:tc>
                <a:tc>
                  <a:txBody>
                    <a:bodyPr/>
                    <a:lstStyle/>
                    <a:p>
                      <a:pPr algn="ctr" fontAlgn="b"/>
                      <a:r>
                        <a:rPr lang="en-US" sz="2000" u="none" strike="noStrike" dirty="0">
                          <a:effectLst/>
                          <a:latin typeface="Times New Roman" panose="02020603050405020304" pitchFamily="18" charset="0"/>
                          <a:cs typeface="Times New Roman" panose="02020603050405020304" pitchFamily="18" charset="0"/>
                        </a:rPr>
                        <a:t>PAERI date</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802" marR="8802" marT="8802" marB="0" anchor="b"/>
                </a:tc>
                <a:tc>
                  <a:txBody>
                    <a:bodyPr/>
                    <a:lstStyle/>
                    <a:p>
                      <a:pPr algn="ctr" fontAlgn="b"/>
                      <a:endParaRPr lang="en-US" sz="2000" b="0" i="0" u="none" strike="noStrike">
                        <a:solidFill>
                          <a:srgbClr val="000000"/>
                        </a:solidFill>
                        <a:effectLst/>
                        <a:latin typeface="Times New Roman" panose="02020603050405020304" pitchFamily="18" charset="0"/>
                        <a:cs typeface="Times New Roman" panose="02020603050405020304" pitchFamily="18" charset="0"/>
                      </a:endParaRPr>
                    </a:p>
                  </a:txBody>
                  <a:tcPr marL="8802" marR="8802" marT="8802" marB="0" anchor="b"/>
                </a:tc>
                <a:tc>
                  <a:txBody>
                    <a:bodyPr/>
                    <a:lstStyle/>
                    <a:p>
                      <a:pPr algn="ctr" fontAlgn="b"/>
                      <a:r>
                        <a:rPr lang="en-US" sz="2000" u="none" strike="noStrike" dirty="0">
                          <a:effectLst/>
                          <a:latin typeface="Times New Roman" panose="02020603050405020304" pitchFamily="18" charset="0"/>
                          <a:cs typeface="Times New Roman" panose="02020603050405020304" pitchFamily="18" charset="0"/>
                        </a:rPr>
                        <a:t>time difference</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802" marR="8802" marT="8802" marB="0" anchor="b"/>
                </a:tc>
                <a:extLst>
                  <a:ext uri="{0D108BD9-81ED-4DB2-BD59-A6C34878D82A}">
                    <a16:rowId xmlns:a16="http://schemas.microsoft.com/office/drawing/2014/main" val="2048215291"/>
                  </a:ext>
                </a:extLst>
              </a:tr>
              <a:tr h="395748">
                <a:tc>
                  <a:txBody>
                    <a:bodyPr/>
                    <a:lstStyle/>
                    <a:p>
                      <a:pPr algn="ctr" fontAlgn="b"/>
                      <a:r>
                        <a:rPr lang="en-US" sz="2000" u="none" strike="noStrike" dirty="0">
                          <a:effectLst/>
                          <a:highlight>
                            <a:srgbClr val="FFFF00"/>
                          </a:highlight>
                          <a:latin typeface="Times New Roman" panose="02020603050405020304" pitchFamily="18" charset="0"/>
                          <a:cs typeface="Times New Roman" panose="02020603050405020304" pitchFamily="18" charset="0"/>
                        </a:rPr>
                        <a:t>1/6/15</a:t>
                      </a:r>
                      <a:endParaRPr lang="en-US" sz="2000" b="0" i="0" u="none" strike="noStrike" dirty="0">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8802" marR="8802" marT="8802" marB="0" anchor="b"/>
                </a:tc>
                <a:tc>
                  <a:txBody>
                    <a:bodyPr/>
                    <a:lstStyle/>
                    <a:p>
                      <a:pPr algn="ctr" fontAlgn="b"/>
                      <a:r>
                        <a:rPr lang="en-US" sz="2000" u="none" strike="noStrike">
                          <a:effectLst/>
                          <a:highlight>
                            <a:srgbClr val="FFFF00"/>
                          </a:highlight>
                          <a:latin typeface="Times New Roman" panose="02020603050405020304" pitchFamily="18" charset="0"/>
                          <a:cs typeface="Times New Roman" panose="02020603050405020304" pitchFamily="18" charset="0"/>
                        </a:rPr>
                        <a:t>13:13:34</a:t>
                      </a:r>
                      <a:endParaRPr lang="en-US" sz="2000" b="0" i="0" u="none" strike="noStrike">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8802" marR="8802" marT="8802" marB="0" anchor="b"/>
                </a:tc>
                <a:tc>
                  <a:txBody>
                    <a:bodyPr/>
                    <a:lstStyle/>
                    <a:p>
                      <a:pPr algn="ctr" fontAlgn="b"/>
                      <a:r>
                        <a:rPr lang="en-US" sz="2000" u="none" strike="noStrike" dirty="0">
                          <a:effectLst/>
                          <a:highlight>
                            <a:srgbClr val="FFFF00"/>
                          </a:highlight>
                          <a:latin typeface="Times New Roman" panose="02020603050405020304" pitchFamily="18" charset="0"/>
                          <a:cs typeface="Times New Roman" panose="02020603050405020304" pitchFamily="18" charset="0"/>
                        </a:rPr>
                        <a:t>1/6/15</a:t>
                      </a:r>
                      <a:endParaRPr lang="en-US" sz="2000" b="0" i="0" u="none" strike="noStrike" dirty="0">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8802" marR="8802" marT="8802" marB="0" anchor="b"/>
                </a:tc>
                <a:tc>
                  <a:txBody>
                    <a:bodyPr/>
                    <a:lstStyle/>
                    <a:p>
                      <a:pPr algn="ctr" fontAlgn="b"/>
                      <a:r>
                        <a:rPr lang="en-US" sz="2000" u="none" strike="noStrike" dirty="0">
                          <a:effectLst/>
                          <a:highlight>
                            <a:srgbClr val="FFFF00"/>
                          </a:highlight>
                          <a:latin typeface="Times New Roman" panose="02020603050405020304" pitchFamily="18" charset="0"/>
                          <a:cs typeface="Times New Roman" panose="02020603050405020304" pitchFamily="18" charset="0"/>
                        </a:rPr>
                        <a:t>14:00:00</a:t>
                      </a:r>
                      <a:endParaRPr lang="en-US" sz="2000" b="0" i="0" u="none" strike="noStrike" dirty="0">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8802" marR="8802" marT="8802" marB="0" anchor="b"/>
                </a:tc>
                <a:tc>
                  <a:txBody>
                    <a:bodyPr/>
                    <a:lstStyle/>
                    <a:p>
                      <a:pPr algn="ctr" fontAlgn="b"/>
                      <a:r>
                        <a:rPr lang="en-US" sz="2000" u="none" strike="noStrike">
                          <a:effectLst/>
                          <a:highlight>
                            <a:srgbClr val="FFFF00"/>
                          </a:highlight>
                          <a:latin typeface="Times New Roman" panose="02020603050405020304" pitchFamily="18" charset="0"/>
                          <a:cs typeface="Times New Roman" panose="02020603050405020304" pitchFamily="18" charset="0"/>
                        </a:rPr>
                        <a:t>0:46:26</a:t>
                      </a:r>
                      <a:endParaRPr lang="en-US" sz="2000" b="0" i="0" u="none" strike="noStrike">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8802" marR="8802" marT="8802" marB="0" anchor="b"/>
                </a:tc>
                <a:extLst>
                  <a:ext uri="{0D108BD9-81ED-4DB2-BD59-A6C34878D82A}">
                    <a16:rowId xmlns:a16="http://schemas.microsoft.com/office/drawing/2014/main" val="425305463"/>
                  </a:ext>
                </a:extLst>
              </a:tr>
              <a:tr h="395748">
                <a:tc>
                  <a:txBody>
                    <a:bodyPr/>
                    <a:lstStyle/>
                    <a:p>
                      <a:pPr algn="ctr" fontAlgn="b"/>
                      <a:r>
                        <a:rPr lang="en-US" sz="2000" u="none" strike="noStrike" dirty="0">
                          <a:effectLst/>
                          <a:highlight>
                            <a:srgbClr val="FFFF00"/>
                          </a:highlight>
                          <a:latin typeface="Times New Roman" panose="02020603050405020304" pitchFamily="18" charset="0"/>
                          <a:cs typeface="Times New Roman" panose="02020603050405020304" pitchFamily="18" charset="0"/>
                        </a:rPr>
                        <a:t>2/5/15</a:t>
                      </a:r>
                      <a:endParaRPr lang="en-US" sz="2000" b="0" i="0" u="none" strike="noStrike" dirty="0">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8802" marR="8802" marT="8802" marB="0" anchor="b"/>
                </a:tc>
                <a:tc>
                  <a:txBody>
                    <a:bodyPr/>
                    <a:lstStyle/>
                    <a:p>
                      <a:pPr algn="ctr" fontAlgn="b"/>
                      <a:r>
                        <a:rPr lang="en-US" sz="2000" u="none" strike="noStrike">
                          <a:effectLst/>
                          <a:highlight>
                            <a:srgbClr val="FFFF00"/>
                          </a:highlight>
                          <a:latin typeface="Times New Roman" panose="02020603050405020304" pitchFamily="18" charset="0"/>
                          <a:cs typeface="Times New Roman" panose="02020603050405020304" pitchFamily="18" charset="0"/>
                        </a:rPr>
                        <a:t>12:53:13</a:t>
                      </a:r>
                      <a:endParaRPr lang="en-US" sz="2000" b="0" i="0" u="none" strike="noStrike">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8802" marR="8802" marT="8802" marB="0" anchor="b"/>
                </a:tc>
                <a:tc>
                  <a:txBody>
                    <a:bodyPr/>
                    <a:lstStyle/>
                    <a:p>
                      <a:pPr algn="ctr" fontAlgn="b"/>
                      <a:r>
                        <a:rPr lang="en-US" sz="2000" u="none" strike="noStrike" dirty="0">
                          <a:effectLst/>
                          <a:highlight>
                            <a:srgbClr val="FFFF00"/>
                          </a:highlight>
                          <a:latin typeface="Times New Roman" panose="02020603050405020304" pitchFamily="18" charset="0"/>
                          <a:cs typeface="Times New Roman" panose="02020603050405020304" pitchFamily="18" charset="0"/>
                        </a:rPr>
                        <a:t>2/5/15</a:t>
                      </a:r>
                      <a:endParaRPr lang="en-US" sz="2000" b="0" i="0" u="none" strike="noStrike" dirty="0">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8802" marR="8802" marT="8802" marB="0" anchor="b"/>
                </a:tc>
                <a:tc>
                  <a:txBody>
                    <a:bodyPr/>
                    <a:lstStyle/>
                    <a:p>
                      <a:pPr algn="ctr" fontAlgn="b"/>
                      <a:r>
                        <a:rPr lang="en-US" sz="2000" u="none" strike="noStrike">
                          <a:effectLst/>
                          <a:highlight>
                            <a:srgbClr val="FFFF00"/>
                          </a:highlight>
                          <a:latin typeface="Times New Roman" panose="02020603050405020304" pitchFamily="18" charset="0"/>
                          <a:cs typeface="Times New Roman" panose="02020603050405020304" pitchFamily="18" charset="0"/>
                        </a:rPr>
                        <a:t>19:00:00</a:t>
                      </a:r>
                      <a:endParaRPr lang="en-US" sz="2000" b="0" i="0" u="none" strike="noStrike">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8802" marR="8802" marT="8802" marB="0" anchor="b"/>
                </a:tc>
                <a:tc>
                  <a:txBody>
                    <a:bodyPr/>
                    <a:lstStyle/>
                    <a:p>
                      <a:pPr algn="ctr" fontAlgn="b"/>
                      <a:r>
                        <a:rPr lang="en-US" sz="2000" u="none" strike="noStrike">
                          <a:effectLst/>
                          <a:highlight>
                            <a:srgbClr val="FFFF00"/>
                          </a:highlight>
                          <a:latin typeface="Times New Roman" panose="02020603050405020304" pitchFamily="18" charset="0"/>
                          <a:cs typeface="Times New Roman" panose="02020603050405020304" pitchFamily="18" charset="0"/>
                        </a:rPr>
                        <a:t>6:06:47</a:t>
                      </a:r>
                      <a:endParaRPr lang="en-US" sz="2000" b="0" i="0" u="none" strike="noStrike">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8802" marR="8802" marT="8802" marB="0" anchor="b"/>
                </a:tc>
                <a:extLst>
                  <a:ext uri="{0D108BD9-81ED-4DB2-BD59-A6C34878D82A}">
                    <a16:rowId xmlns:a16="http://schemas.microsoft.com/office/drawing/2014/main" val="274829034"/>
                  </a:ext>
                </a:extLst>
              </a:tr>
              <a:tr h="395748">
                <a:tc>
                  <a:txBody>
                    <a:bodyPr/>
                    <a:lstStyle/>
                    <a:p>
                      <a:pPr algn="ctr" fontAlgn="b"/>
                      <a:r>
                        <a:rPr lang="en-US" sz="2000" u="none" strike="noStrike">
                          <a:effectLst/>
                          <a:highlight>
                            <a:srgbClr val="FFFF00"/>
                          </a:highlight>
                          <a:latin typeface="Times New Roman" panose="02020603050405020304" pitchFamily="18" charset="0"/>
                          <a:cs typeface="Times New Roman" panose="02020603050405020304" pitchFamily="18" charset="0"/>
                        </a:rPr>
                        <a:t>6/4/15</a:t>
                      </a:r>
                      <a:endParaRPr lang="en-US" sz="2000" b="0" i="0" u="none" strike="noStrike">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8802" marR="8802" marT="8802" marB="0" anchor="b"/>
                </a:tc>
                <a:tc>
                  <a:txBody>
                    <a:bodyPr/>
                    <a:lstStyle/>
                    <a:p>
                      <a:pPr algn="ctr" fontAlgn="b"/>
                      <a:r>
                        <a:rPr lang="en-US" sz="2000" u="none" strike="noStrike">
                          <a:effectLst/>
                          <a:highlight>
                            <a:srgbClr val="FFFF00"/>
                          </a:highlight>
                          <a:latin typeface="Times New Roman" panose="02020603050405020304" pitchFamily="18" charset="0"/>
                          <a:cs typeface="Times New Roman" panose="02020603050405020304" pitchFamily="18" charset="0"/>
                        </a:rPr>
                        <a:t>16:54:31</a:t>
                      </a:r>
                      <a:endParaRPr lang="en-US" sz="2000" b="0" i="0" u="none" strike="noStrike">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8802" marR="8802" marT="8802" marB="0" anchor="b"/>
                </a:tc>
                <a:tc>
                  <a:txBody>
                    <a:bodyPr/>
                    <a:lstStyle/>
                    <a:p>
                      <a:pPr algn="ctr" fontAlgn="b"/>
                      <a:r>
                        <a:rPr lang="en-US" sz="2000" u="none" strike="noStrike">
                          <a:effectLst/>
                          <a:highlight>
                            <a:srgbClr val="FFFF00"/>
                          </a:highlight>
                          <a:latin typeface="Times New Roman" panose="02020603050405020304" pitchFamily="18" charset="0"/>
                          <a:cs typeface="Times New Roman" panose="02020603050405020304" pitchFamily="18" charset="0"/>
                        </a:rPr>
                        <a:t>6/4/15</a:t>
                      </a:r>
                      <a:endParaRPr lang="en-US" sz="2000" b="0" i="0" u="none" strike="noStrike">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8802" marR="8802" marT="8802" marB="0" anchor="b"/>
                </a:tc>
                <a:tc>
                  <a:txBody>
                    <a:bodyPr/>
                    <a:lstStyle/>
                    <a:p>
                      <a:pPr algn="ctr" fontAlgn="b"/>
                      <a:r>
                        <a:rPr lang="en-US" sz="2000" u="none" strike="noStrike" dirty="0">
                          <a:effectLst/>
                          <a:highlight>
                            <a:srgbClr val="FFFF00"/>
                          </a:highlight>
                          <a:latin typeface="Times New Roman" panose="02020603050405020304" pitchFamily="18" charset="0"/>
                          <a:cs typeface="Times New Roman" panose="02020603050405020304" pitchFamily="18" charset="0"/>
                        </a:rPr>
                        <a:t>17:00:00</a:t>
                      </a:r>
                      <a:endParaRPr lang="en-US" sz="2000" b="0" i="0" u="none" strike="noStrike" dirty="0">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8802" marR="8802" marT="8802" marB="0" anchor="b"/>
                </a:tc>
                <a:tc>
                  <a:txBody>
                    <a:bodyPr/>
                    <a:lstStyle/>
                    <a:p>
                      <a:pPr algn="ctr" fontAlgn="b"/>
                      <a:r>
                        <a:rPr lang="en-US" sz="2000" u="none" strike="noStrike" dirty="0">
                          <a:effectLst/>
                          <a:highlight>
                            <a:srgbClr val="FFFF00"/>
                          </a:highlight>
                          <a:latin typeface="Times New Roman" panose="02020603050405020304" pitchFamily="18" charset="0"/>
                          <a:cs typeface="Times New Roman" panose="02020603050405020304" pitchFamily="18" charset="0"/>
                        </a:rPr>
                        <a:t>0:05:29</a:t>
                      </a:r>
                      <a:endParaRPr lang="en-US" sz="2000" b="0" i="0" u="none" strike="noStrike" dirty="0">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8802" marR="8802" marT="8802" marB="0" anchor="b"/>
                </a:tc>
                <a:extLst>
                  <a:ext uri="{0D108BD9-81ED-4DB2-BD59-A6C34878D82A}">
                    <a16:rowId xmlns:a16="http://schemas.microsoft.com/office/drawing/2014/main" val="2976596423"/>
                  </a:ext>
                </a:extLst>
              </a:tr>
              <a:tr h="395748">
                <a:tc>
                  <a:txBody>
                    <a:bodyPr/>
                    <a:lstStyle/>
                    <a:p>
                      <a:pPr algn="ctr" fontAlgn="b"/>
                      <a:r>
                        <a:rPr lang="en-US" sz="2000" u="none" strike="noStrike" dirty="0">
                          <a:effectLst/>
                          <a:highlight>
                            <a:srgbClr val="FFFF00"/>
                          </a:highlight>
                          <a:latin typeface="Times New Roman" panose="02020603050405020304" pitchFamily="18" charset="0"/>
                          <a:cs typeface="Times New Roman" panose="02020603050405020304" pitchFamily="18" charset="0"/>
                        </a:rPr>
                        <a:t>10/15/15</a:t>
                      </a:r>
                      <a:endParaRPr lang="en-US" sz="2000" b="0" i="0" u="none" strike="noStrike" dirty="0">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8802" marR="8802" marT="8802" marB="0" anchor="b"/>
                </a:tc>
                <a:tc>
                  <a:txBody>
                    <a:bodyPr/>
                    <a:lstStyle/>
                    <a:p>
                      <a:pPr algn="ctr" fontAlgn="b"/>
                      <a:r>
                        <a:rPr lang="en-US" sz="2000" u="none" strike="noStrike" dirty="0">
                          <a:effectLst/>
                          <a:highlight>
                            <a:srgbClr val="FFFF00"/>
                          </a:highlight>
                          <a:latin typeface="Times New Roman" panose="02020603050405020304" pitchFamily="18" charset="0"/>
                          <a:cs typeface="Times New Roman" panose="02020603050405020304" pitchFamily="18" charset="0"/>
                        </a:rPr>
                        <a:t>15:30:26</a:t>
                      </a:r>
                      <a:endParaRPr lang="en-US" sz="2000" b="0" i="0" u="none" strike="noStrike" dirty="0">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8802" marR="8802" marT="8802" marB="0" anchor="b"/>
                </a:tc>
                <a:tc>
                  <a:txBody>
                    <a:bodyPr/>
                    <a:lstStyle/>
                    <a:p>
                      <a:pPr algn="ctr" fontAlgn="b"/>
                      <a:r>
                        <a:rPr lang="en-US" sz="2000" u="none" strike="noStrike">
                          <a:effectLst/>
                          <a:highlight>
                            <a:srgbClr val="FFFF00"/>
                          </a:highlight>
                          <a:latin typeface="Times New Roman" panose="02020603050405020304" pitchFamily="18" charset="0"/>
                          <a:cs typeface="Times New Roman" panose="02020603050405020304" pitchFamily="18" charset="0"/>
                        </a:rPr>
                        <a:t>10/15/15</a:t>
                      </a:r>
                      <a:endParaRPr lang="en-US" sz="2000" b="0" i="0" u="none" strike="noStrike">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8802" marR="8802" marT="8802" marB="0" anchor="b"/>
                </a:tc>
                <a:tc>
                  <a:txBody>
                    <a:bodyPr/>
                    <a:lstStyle/>
                    <a:p>
                      <a:pPr algn="ctr" fontAlgn="b"/>
                      <a:r>
                        <a:rPr lang="en-US" sz="2000" u="none" strike="noStrike">
                          <a:effectLst/>
                          <a:highlight>
                            <a:srgbClr val="FFFF00"/>
                          </a:highlight>
                          <a:latin typeface="Times New Roman" panose="02020603050405020304" pitchFamily="18" charset="0"/>
                          <a:cs typeface="Times New Roman" panose="02020603050405020304" pitchFamily="18" charset="0"/>
                        </a:rPr>
                        <a:t>0:00:00</a:t>
                      </a:r>
                      <a:endParaRPr lang="en-US" sz="2000" b="0" i="0" u="none" strike="noStrike">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8802" marR="8802" marT="8802" marB="0" anchor="b"/>
                </a:tc>
                <a:tc>
                  <a:txBody>
                    <a:bodyPr/>
                    <a:lstStyle/>
                    <a:p>
                      <a:pPr algn="ctr" fontAlgn="b"/>
                      <a:r>
                        <a:rPr lang="en-US" sz="2000" u="none" strike="noStrike" dirty="0">
                          <a:effectLst/>
                          <a:highlight>
                            <a:srgbClr val="FFFF00"/>
                          </a:highlight>
                          <a:latin typeface="Times New Roman" panose="02020603050405020304" pitchFamily="18" charset="0"/>
                          <a:cs typeface="Times New Roman" panose="02020603050405020304" pitchFamily="18" charset="0"/>
                        </a:rPr>
                        <a:t>15:30:26</a:t>
                      </a:r>
                      <a:endParaRPr lang="en-US" sz="2000" b="0" i="0" u="none" strike="noStrike" dirty="0">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8802" marR="8802" marT="8802" marB="0" anchor="b"/>
                </a:tc>
                <a:extLst>
                  <a:ext uri="{0D108BD9-81ED-4DB2-BD59-A6C34878D82A}">
                    <a16:rowId xmlns:a16="http://schemas.microsoft.com/office/drawing/2014/main" val="304665881"/>
                  </a:ext>
                </a:extLst>
              </a:tr>
            </a:tbl>
          </a:graphicData>
        </a:graphic>
      </p:graphicFrame>
    </p:spTree>
    <p:extLst>
      <p:ext uri="{BB962C8B-B14F-4D97-AF65-F5344CB8AC3E}">
        <p14:creationId xmlns:p14="http://schemas.microsoft.com/office/powerpoint/2010/main" val="2725204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24131-FBDC-B54F-910D-CE3F34AC0D76}"/>
              </a:ext>
            </a:extLst>
          </p:cNvPr>
          <p:cNvSpPr>
            <a:spLocks noGrp="1"/>
          </p:cNvSpPr>
          <p:nvPr>
            <p:ph type="title"/>
          </p:nvPr>
        </p:nvSpPr>
        <p:spPr>
          <a:xfrm>
            <a:off x="785159" y="958226"/>
            <a:ext cx="3048000" cy="1325563"/>
          </a:xfrm>
        </p:spPr>
        <p:txBody>
          <a:bodyPr>
            <a:normAutofit fontScale="90000"/>
          </a:bodyPr>
          <a:lstStyle/>
          <a:p>
            <a:r>
              <a:rPr lang="en-US" dirty="0"/>
              <a:t>Comparison of spacing for 2015 retrieval</a:t>
            </a:r>
            <a:br>
              <a:rPr lang="en-US" dirty="0"/>
            </a:br>
            <a:r>
              <a:rPr lang="en-US" dirty="0"/>
              <a:t>spacing</a:t>
            </a:r>
          </a:p>
        </p:txBody>
      </p:sp>
      <p:pic>
        <p:nvPicPr>
          <p:cNvPr id="3" name="Content Placeholder 2" descr="coincide_diff_sond_timeseries_spectral_spacing_2015_changes.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811" r="731" b="27945"/>
          <a:stretch/>
        </p:blipFill>
        <p:spPr>
          <a:xfrm>
            <a:off x="4152900" y="152400"/>
            <a:ext cx="8039100" cy="2022742"/>
          </a:xfrm>
        </p:spPr>
      </p:pic>
      <p:pic>
        <p:nvPicPr>
          <p:cNvPr id="5" name="Picture 4" descr="coincide_dof_timeseries_spectral_spacing_2015_changes.png"/>
          <p:cNvPicPr>
            <a:picLocks noChangeAspect="1"/>
          </p:cNvPicPr>
          <p:nvPr/>
        </p:nvPicPr>
        <p:blipFill rotWithShape="1">
          <a:blip r:embed="rId3">
            <a:extLst>
              <a:ext uri="{28A0092B-C50C-407E-A947-70E740481C1C}">
                <a14:useLocalDpi xmlns:a14="http://schemas.microsoft.com/office/drawing/2010/main" val="0"/>
              </a:ext>
            </a:extLst>
          </a:blip>
          <a:srcRect b="8257"/>
          <a:stretch/>
        </p:blipFill>
        <p:spPr>
          <a:xfrm>
            <a:off x="3886200" y="4318001"/>
            <a:ext cx="8305800" cy="2540000"/>
          </a:xfrm>
          <a:prstGeom prst="rect">
            <a:avLst/>
          </a:prstGeom>
        </p:spPr>
      </p:pic>
      <p:pic>
        <p:nvPicPr>
          <p:cNvPr id="4" name="Picture 3" descr="coincide_rmse_timeseries_spectral_spacing_2015_changes.png"/>
          <p:cNvPicPr>
            <a:picLocks noChangeAspect="1"/>
          </p:cNvPicPr>
          <p:nvPr/>
        </p:nvPicPr>
        <p:blipFill rotWithShape="1">
          <a:blip r:embed="rId4">
            <a:extLst>
              <a:ext uri="{28A0092B-C50C-407E-A947-70E740481C1C}">
                <a14:useLocalDpi xmlns:a14="http://schemas.microsoft.com/office/drawing/2010/main" val="0"/>
              </a:ext>
            </a:extLst>
          </a:blip>
          <a:srcRect b="28203"/>
          <a:stretch/>
        </p:blipFill>
        <p:spPr>
          <a:xfrm>
            <a:off x="3886200" y="2283789"/>
            <a:ext cx="8305799" cy="1987752"/>
          </a:xfrm>
          <a:prstGeom prst="rect">
            <a:avLst/>
          </a:prstGeom>
        </p:spPr>
      </p:pic>
      <p:pic>
        <p:nvPicPr>
          <p:cNvPr id="7" name="Picture 6" descr="coincide_dof_timeseries_spectral_spacing_2015_changes.png"/>
          <p:cNvPicPr>
            <a:picLocks noChangeAspect="1"/>
          </p:cNvPicPr>
          <p:nvPr/>
        </p:nvPicPr>
        <p:blipFill rotWithShape="1">
          <a:blip r:embed="rId3">
            <a:extLst>
              <a:ext uri="{28A0092B-C50C-407E-A947-70E740481C1C}">
                <a14:useLocalDpi xmlns:a14="http://schemas.microsoft.com/office/drawing/2010/main" val="0"/>
              </a:ext>
            </a:extLst>
          </a:blip>
          <a:srcRect l="54893" t="91743" r="13914"/>
          <a:stretch/>
        </p:blipFill>
        <p:spPr>
          <a:xfrm>
            <a:off x="139700" y="4089400"/>
            <a:ext cx="2590800" cy="228601"/>
          </a:xfrm>
          <a:prstGeom prst="rect">
            <a:avLst/>
          </a:prstGeom>
        </p:spPr>
      </p:pic>
    </p:spTree>
    <p:extLst>
      <p:ext uri="{BB962C8B-B14F-4D97-AF65-F5344CB8AC3E}">
        <p14:creationId xmlns:p14="http://schemas.microsoft.com/office/powerpoint/2010/main" val="929168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60E9576-91E5-304E-BC69-24470F868112}"/>
              </a:ext>
            </a:extLst>
          </p:cNvPr>
          <p:cNvPicPr>
            <a:picLocks noGrp="1" noChangeAspect="1"/>
          </p:cNvPicPr>
          <p:nvPr>
            <p:ph idx="1"/>
          </p:nvPr>
        </p:nvPicPr>
        <p:blipFill rotWithShape="1">
          <a:blip r:embed="rId2"/>
          <a:srcRect l="69413" t="41720" r="3184" b="27818"/>
          <a:stretch/>
        </p:blipFill>
        <p:spPr>
          <a:xfrm>
            <a:off x="8220380" y="296606"/>
            <a:ext cx="3832219" cy="2396440"/>
          </a:xfrm>
          <a:prstGeom prst="rect">
            <a:avLst/>
          </a:prstGeom>
        </p:spPr>
      </p:pic>
      <p:pic>
        <p:nvPicPr>
          <p:cNvPr id="4" name="Picture 3">
            <a:extLst>
              <a:ext uri="{FF2B5EF4-FFF2-40B4-BE49-F238E27FC236}">
                <a16:creationId xmlns:a16="http://schemas.microsoft.com/office/drawing/2014/main" id="{D5DA95DE-2DB8-F14F-870B-0FDE1B72DE59}"/>
              </a:ext>
            </a:extLst>
          </p:cNvPr>
          <p:cNvPicPr>
            <a:picLocks noChangeAspect="1"/>
          </p:cNvPicPr>
          <p:nvPr/>
        </p:nvPicPr>
        <p:blipFill rotWithShape="1">
          <a:blip r:embed="rId3"/>
          <a:srcRect l="69500" t="37818" r="3572" b="27239"/>
          <a:stretch/>
        </p:blipFill>
        <p:spPr>
          <a:xfrm>
            <a:off x="8070670" y="2693046"/>
            <a:ext cx="2794948" cy="2040103"/>
          </a:xfrm>
          <a:prstGeom prst="rect">
            <a:avLst/>
          </a:prstGeom>
        </p:spPr>
      </p:pic>
      <p:pic>
        <p:nvPicPr>
          <p:cNvPr id="5" name="Picture 4">
            <a:extLst>
              <a:ext uri="{FF2B5EF4-FFF2-40B4-BE49-F238E27FC236}">
                <a16:creationId xmlns:a16="http://schemas.microsoft.com/office/drawing/2014/main" id="{D827E31B-1E37-524B-9909-3019865F8D8D}"/>
              </a:ext>
            </a:extLst>
          </p:cNvPr>
          <p:cNvPicPr>
            <a:picLocks noChangeAspect="1"/>
          </p:cNvPicPr>
          <p:nvPr/>
        </p:nvPicPr>
        <p:blipFill rotWithShape="1">
          <a:blip r:embed="rId3"/>
          <a:srcRect l="37428" t="38773" r="36643" b="28509"/>
          <a:stretch/>
        </p:blipFill>
        <p:spPr>
          <a:xfrm>
            <a:off x="4022630" y="2745917"/>
            <a:ext cx="2794948" cy="1983895"/>
          </a:xfrm>
          <a:prstGeom prst="rect">
            <a:avLst/>
          </a:prstGeom>
        </p:spPr>
      </p:pic>
      <p:pic>
        <p:nvPicPr>
          <p:cNvPr id="6" name="Picture 5">
            <a:extLst>
              <a:ext uri="{FF2B5EF4-FFF2-40B4-BE49-F238E27FC236}">
                <a16:creationId xmlns:a16="http://schemas.microsoft.com/office/drawing/2014/main" id="{F06745D8-F79C-5347-BA48-CF5A5C0E8E8B}"/>
              </a:ext>
            </a:extLst>
          </p:cNvPr>
          <p:cNvPicPr>
            <a:picLocks noChangeAspect="1"/>
          </p:cNvPicPr>
          <p:nvPr/>
        </p:nvPicPr>
        <p:blipFill rotWithShape="1">
          <a:blip r:embed="rId3"/>
          <a:srcRect l="3857" t="38772" r="70214" b="27472"/>
          <a:stretch/>
        </p:blipFill>
        <p:spPr>
          <a:xfrm>
            <a:off x="0" y="2617369"/>
            <a:ext cx="2907557" cy="2129198"/>
          </a:xfrm>
          <a:prstGeom prst="rect">
            <a:avLst/>
          </a:prstGeom>
        </p:spPr>
      </p:pic>
      <p:pic>
        <p:nvPicPr>
          <p:cNvPr id="8" name="Picture 7">
            <a:extLst>
              <a:ext uri="{FF2B5EF4-FFF2-40B4-BE49-F238E27FC236}">
                <a16:creationId xmlns:a16="http://schemas.microsoft.com/office/drawing/2014/main" id="{59381CEC-7666-3047-8F0D-BDCC254951D8}"/>
              </a:ext>
            </a:extLst>
          </p:cNvPr>
          <p:cNvPicPr>
            <a:picLocks noChangeAspect="1"/>
          </p:cNvPicPr>
          <p:nvPr/>
        </p:nvPicPr>
        <p:blipFill rotWithShape="1">
          <a:blip r:embed="rId2"/>
          <a:srcRect l="36617" t="43151" r="36455" b="28079"/>
          <a:stretch/>
        </p:blipFill>
        <p:spPr>
          <a:xfrm>
            <a:off x="4137867" y="382971"/>
            <a:ext cx="3843908" cy="2310075"/>
          </a:xfrm>
          <a:prstGeom prst="rect">
            <a:avLst/>
          </a:prstGeom>
        </p:spPr>
      </p:pic>
      <p:pic>
        <p:nvPicPr>
          <p:cNvPr id="9" name="Picture 8">
            <a:extLst>
              <a:ext uri="{FF2B5EF4-FFF2-40B4-BE49-F238E27FC236}">
                <a16:creationId xmlns:a16="http://schemas.microsoft.com/office/drawing/2014/main" id="{DC0AF4C4-C7B1-224C-B84F-37DB8535C7F4}"/>
              </a:ext>
            </a:extLst>
          </p:cNvPr>
          <p:cNvPicPr>
            <a:picLocks noChangeAspect="1"/>
          </p:cNvPicPr>
          <p:nvPr/>
        </p:nvPicPr>
        <p:blipFill rotWithShape="1">
          <a:blip r:embed="rId2"/>
          <a:srcRect l="3799" t="42424" r="70273" b="28508"/>
          <a:stretch/>
        </p:blipFill>
        <p:spPr>
          <a:xfrm>
            <a:off x="139401" y="216994"/>
            <a:ext cx="3759861" cy="2370983"/>
          </a:xfrm>
          <a:prstGeom prst="rect">
            <a:avLst/>
          </a:prstGeom>
        </p:spPr>
      </p:pic>
      <p:sp>
        <p:nvSpPr>
          <p:cNvPr id="10" name="TextBox 9">
            <a:extLst>
              <a:ext uri="{FF2B5EF4-FFF2-40B4-BE49-F238E27FC236}">
                <a16:creationId xmlns:a16="http://schemas.microsoft.com/office/drawing/2014/main" id="{1CD9C4C5-4EF9-5046-AE8E-BAE53B94B3DB}"/>
              </a:ext>
            </a:extLst>
          </p:cNvPr>
          <p:cNvSpPr txBox="1"/>
          <p:nvPr/>
        </p:nvSpPr>
        <p:spPr>
          <a:xfrm>
            <a:off x="9468144" y="0"/>
            <a:ext cx="1066318" cy="369332"/>
          </a:xfrm>
          <a:prstGeom prst="rect">
            <a:avLst/>
          </a:prstGeom>
          <a:noFill/>
        </p:spPr>
        <p:txBody>
          <a:bodyPr wrap="none" rtlCol="0">
            <a:spAutoFit/>
          </a:bodyPr>
          <a:lstStyle/>
          <a:p>
            <a:r>
              <a:rPr lang="en-US" dirty="0"/>
              <a:t>1/6/2015</a:t>
            </a:r>
          </a:p>
        </p:txBody>
      </p:sp>
      <p:sp>
        <p:nvSpPr>
          <p:cNvPr id="11" name="TextBox 10">
            <a:extLst>
              <a:ext uri="{FF2B5EF4-FFF2-40B4-BE49-F238E27FC236}">
                <a16:creationId xmlns:a16="http://schemas.microsoft.com/office/drawing/2014/main" id="{9DD354F3-478C-8144-B15C-1F809538A147}"/>
              </a:ext>
            </a:extLst>
          </p:cNvPr>
          <p:cNvSpPr txBox="1"/>
          <p:nvPr/>
        </p:nvSpPr>
        <p:spPr>
          <a:xfrm>
            <a:off x="5374968" y="-39232"/>
            <a:ext cx="1066318" cy="369332"/>
          </a:xfrm>
          <a:prstGeom prst="rect">
            <a:avLst/>
          </a:prstGeom>
          <a:noFill/>
        </p:spPr>
        <p:txBody>
          <a:bodyPr wrap="none" rtlCol="0">
            <a:spAutoFit/>
          </a:bodyPr>
          <a:lstStyle/>
          <a:p>
            <a:r>
              <a:rPr lang="en-US" dirty="0"/>
              <a:t>2/5/2015</a:t>
            </a:r>
          </a:p>
        </p:txBody>
      </p:sp>
      <p:sp>
        <p:nvSpPr>
          <p:cNvPr id="12" name="TextBox 11">
            <a:extLst>
              <a:ext uri="{FF2B5EF4-FFF2-40B4-BE49-F238E27FC236}">
                <a16:creationId xmlns:a16="http://schemas.microsoft.com/office/drawing/2014/main" id="{6619A56E-A76F-8544-8733-189DE41FC482}"/>
              </a:ext>
            </a:extLst>
          </p:cNvPr>
          <p:cNvSpPr txBox="1"/>
          <p:nvPr/>
        </p:nvSpPr>
        <p:spPr>
          <a:xfrm>
            <a:off x="1441230" y="-35226"/>
            <a:ext cx="1300356" cy="369332"/>
          </a:xfrm>
          <a:prstGeom prst="rect">
            <a:avLst/>
          </a:prstGeom>
          <a:noFill/>
        </p:spPr>
        <p:txBody>
          <a:bodyPr wrap="none" rtlCol="0">
            <a:spAutoFit/>
          </a:bodyPr>
          <a:lstStyle/>
          <a:p>
            <a:r>
              <a:rPr lang="en-US" dirty="0"/>
              <a:t>10/15/2015</a:t>
            </a:r>
          </a:p>
        </p:txBody>
      </p:sp>
      <p:pic>
        <p:nvPicPr>
          <p:cNvPr id="13" name="Picture 12">
            <a:extLst>
              <a:ext uri="{FF2B5EF4-FFF2-40B4-BE49-F238E27FC236}">
                <a16:creationId xmlns:a16="http://schemas.microsoft.com/office/drawing/2014/main" id="{22F72D60-AFAA-6A4A-96BE-C4F18F881556}"/>
              </a:ext>
            </a:extLst>
          </p:cNvPr>
          <p:cNvPicPr>
            <a:picLocks noChangeAspect="1"/>
          </p:cNvPicPr>
          <p:nvPr/>
        </p:nvPicPr>
        <p:blipFill rotWithShape="1">
          <a:blip r:embed="rId4"/>
          <a:srcRect l="69614" t="38736" r="16409" b="23515"/>
          <a:stretch/>
        </p:blipFill>
        <p:spPr>
          <a:xfrm>
            <a:off x="10865618" y="2745918"/>
            <a:ext cx="1255415" cy="1907191"/>
          </a:xfrm>
          <a:prstGeom prst="rect">
            <a:avLst/>
          </a:prstGeom>
        </p:spPr>
      </p:pic>
      <p:pic>
        <p:nvPicPr>
          <p:cNvPr id="14" name="Picture 13">
            <a:extLst>
              <a:ext uri="{FF2B5EF4-FFF2-40B4-BE49-F238E27FC236}">
                <a16:creationId xmlns:a16="http://schemas.microsoft.com/office/drawing/2014/main" id="{6F3AB86A-295E-7A40-91B8-4C19048459DE}"/>
              </a:ext>
            </a:extLst>
          </p:cNvPr>
          <p:cNvPicPr>
            <a:picLocks noChangeAspect="1"/>
          </p:cNvPicPr>
          <p:nvPr/>
        </p:nvPicPr>
        <p:blipFill rotWithShape="1">
          <a:blip r:embed="rId4"/>
          <a:srcRect l="37023" t="39268" r="49409" b="23758"/>
          <a:stretch/>
        </p:blipFill>
        <p:spPr>
          <a:xfrm>
            <a:off x="6862025" y="2845606"/>
            <a:ext cx="1164198" cy="1784518"/>
          </a:xfrm>
          <a:prstGeom prst="rect">
            <a:avLst/>
          </a:prstGeom>
        </p:spPr>
      </p:pic>
      <p:pic>
        <p:nvPicPr>
          <p:cNvPr id="15" name="Picture 14">
            <a:extLst>
              <a:ext uri="{FF2B5EF4-FFF2-40B4-BE49-F238E27FC236}">
                <a16:creationId xmlns:a16="http://schemas.microsoft.com/office/drawing/2014/main" id="{E3AF1923-A9C9-4045-8BC7-6D36F13CB3BD}"/>
              </a:ext>
            </a:extLst>
          </p:cNvPr>
          <p:cNvPicPr>
            <a:picLocks noChangeAspect="1"/>
          </p:cNvPicPr>
          <p:nvPr/>
        </p:nvPicPr>
        <p:blipFill rotWithShape="1">
          <a:blip r:embed="rId4"/>
          <a:srcRect l="3750" t="40040" r="82818" b="24242"/>
          <a:stretch/>
        </p:blipFill>
        <p:spPr>
          <a:xfrm>
            <a:off x="2828431" y="2910320"/>
            <a:ext cx="1149752" cy="1719804"/>
          </a:xfrm>
          <a:prstGeom prst="rect">
            <a:avLst/>
          </a:prstGeom>
        </p:spPr>
      </p:pic>
      <p:sp>
        <p:nvSpPr>
          <p:cNvPr id="16" name="TextBox 15">
            <a:extLst>
              <a:ext uri="{FF2B5EF4-FFF2-40B4-BE49-F238E27FC236}">
                <a16:creationId xmlns:a16="http://schemas.microsoft.com/office/drawing/2014/main" id="{B8EEC4B5-BA21-6D4B-9692-87913F791AE7}"/>
              </a:ext>
            </a:extLst>
          </p:cNvPr>
          <p:cNvSpPr txBox="1"/>
          <p:nvPr/>
        </p:nvSpPr>
        <p:spPr>
          <a:xfrm>
            <a:off x="0" y="-51862"/>
            <a:ext cx="1428596" cy="369332"/>
          </a:xfrm>
          <a:prstGeom prst="rect">
            <a:avLst/>
          </a:prstGeom>
          <a:noFill/>
        </p:spPr>
        <p:txBody>
          <a:bodyPr wrap="none" rtlCol="0">
            <a:spAutoFit/>
          </a:bodyPr>
          <a:lstStyle/>
          <a:p>
            <a:r>
              <a:rPr lang="en-US" dirty="0"/>
              <a:t>Spacing=0.01</a:t>
            </a:r>
          </a:p>
        </p:txBody>
      </p:sp>
      <p:pic>
        <p:nvPicPr>
          <p:cNvPr id="17" name="Picture 16">
            <a:extLst>
              <a:ext uri="{FF2B5EF4-FFF2-40B4-BE49-F238E27FC236}">
                <a16:creationId xmlns:a16="http://schemas.microsoft.com/office/drawing/2014/main" id="{4A0741D2-4A3F-204B-92D0-AD401CD38A32}"/>
              </a:ext>
            </a:extLst>
          </p:cNvPr>
          <p:cNvPicPr>
            <a:picLocks noChangeAspect="1"/>
          </p:cNvPicPr>
          <p:nvPr/>
        </p:nvPicPr>
        <p:blipFill rotWithShape="1">
          <a:blip r:embed="rId5"/>
          <a:srcRect l="69410" t="38165" r="3112" b="23273"/>
          <a:stretch/>
        </p:blipFill>
        <p:spPr>
          <a:xfrm>
            <a:off x="8220380" y="4746567"/>
            <a:ext cx="2552972" cy="2015373"/>
          </a:xfrm>
          <a:prstGeom prst="rect">
            <a:avLst/>
          </a:prstGeom>
        </p:spPr>
      </p:pic>
      <p:pic>
        <p:nvPicPr>
          <p:cNvPr id="18" name="Picture 17">
            <a:extLst>
              <a:ext uri="{FF2B5EF4-FFF2-40B4-BE49-F238E27FC236}">
                <a16:creationId xmlns:a16="http://schemas.microsoft.com/office/drawing/2014/main" id="{A746815D-C2F4-3048-9719-5F0D0236BECB}"/>
              </a:ext>
            </a:extLst>
          </p:cNvPr>
          <p:cNvPicPr>
            <a:picLocks noChangeAspect="1"/>
          </p:cNvPicPr>
          <p:nvPr/>
        </p:nvPicPr>
        <p:blipFill rotWithShape="1">
          <a:blip r:embed="rId5"/>
          <a:srcRect l="36818" t="39897" r="36659" b="23394"/>
          <a:stretch/>
        </p:blipFill>
        <p:spPr>
          <a:xfrm>
            <a:off x="4137867" y="4791242"/>
            <a:ext cx="2552972" cy="1987598"/>
          </a:xfrm>
          <a:prstGeom prst="rect">
            <a:avLst/>
          </a:prstGeom>
        </p:spPr>
      </p:pic>
      <p:pic>
        <p:nvPicPr>
          <p:cNvPr id="19" name="Picture 18">
            <a:extLst>
              <a:ext uri="{FF2B5EF4-FFF2-40B4-BE49-F238E27FC236}">
                <a16:creationId xmlns:a16="http://schemas.microsoft.com/office/drawing/2014/main" id="{58F25243-E801-C34D-87B4-A11980B0FB99}"/>
              </a:ext>
            </a:extLst>
          </p:cNvPr>
          <p:cNvPicPr>
            <a:picLocks noChangeAspect="1"/>
          </p:cNvPicPr>
          <p:nvPr/>
        </p:nvPicPr>
        <p:blipFill rotWithShape="1">
          <a:blip r:embed="rId5"/>
          <a:srcRect l="3818" t="40039" r="70136" b="23879"/>
          <a:stretch/>
        </p:blipFill>
        <p:spPr>
          <a:xfrm>
            <a:off x="109630" y="4775959"/>
            <a:ext cx="2498696" cy="1947107"/>
          </a:xfrm>
          <a:prstGeom prst="rect">
            <a:avLst/>
          </a:prstGeom>
        </p:spPr>
      </p:pic>
      <p:sp>
        <p:nvSpPr>
          <p:cNvPr id="20" name="TextBox 19">
            <a:extLst>
              <a:ext uri="{FF2B5EF4-FFF2-40B4-BE49-F238E27FC236}">
                <a16:creationId xmlns:a16="http://schemas.microsoft.com/office/drawing/2014/main" id="{9660D6D0-FED0-DE44-865C-F02DBC4F7FCF}"/>
              </a:ext>
            </a:extLst>
          </p:cNvPr>
          <p:cNvSpPr txBox="1"/>
          <p:nvPr/>
        </p:nvSpPr>
        <p:spPr>
          <a:xfrm>
            <a:off x="10773352" y="4747515"/>
            <a:ext cx="1413415" cy="2031325"/>
          </a:xfrm>
          <a:prstGeom prst="rect">
            <a:avLst/>
          </a:prstGeom>
          <a:noFill/>
        </p:spPr>
        <p:txBody>
          <a:bodyPr wrap="square" rtlCol="0">
            <a:spAutoFit/>
          </a:bodyPr>
          <a:lstStyle/>
          <a:p>
            <a:r>
              <a:rPr lang="en-US" dirty="0"/>
              <a:t>The profile definitely is looking better but it gives higher TCO but realistic </a:t>
            </a:r>
          </a:p>
        </p:txBody>
      </p:sp>
    </p:spTree>
    <p:extLst>
      <p:ext uri="{BB962C8B-B14F-4D97-AF65-F5344CB8AC3E}">
        <p14:creationId xmlns:p14="http://schemas.microsoft.com/office/powerpoint/2010/main" val="1289010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19B4C-7B94-6643-9196-DBADD1985A2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7951BE08-7BAB-EB4D-8361-C6DEBFECA27A}"/>
              </a:ext>
            </a:extLst>
          </p:cNvPr>
          <p:cNvPicPr>
            <a:picLocks noChangeAspect="1"/>
          </p:cNvPicPr>
          <p:nvPr/>
        </p:nvPicPr>
        <p:blipFill rotWithShape="1">
          <a:blip r:embed="rId2"/>
          <a:srcRect l="52993" t="30877" r="8223" b="26667"/>
          <a:stretch/>
        </p:blipFill>
        <p:spPr>
          <a:xfrm>
            <a:off x="7923482" y="433519"/>
            <a:ext cx="3866147" cy="2380681"/>
          </a:xfrm>
          <a:prstGeom prst="rect">
            <a:avLst/>
          </a:prstGeom>
        </p:spPr>
      </p:pic>
      <p:pic>
        <p:nvPicPr>
          <p:cNvPr id="5" name="Picture 4">
            <a:extLst>
              <a:ext uri="{FF2B5EF4-FFF2-40B4-BE49-F238E27FC236}">
                <a16:creationId xmlns:a16="http://schemas.microsoft.com/office/drawing/2014/main" id="{497B46C5-7ECF-444B-AE10-E7D12DA84531}"/>
              </a:ext>
            </a:extLst>
          </p:cNvPr>
          <p:cNvPicPr>
            <a:picLocks noChangeAspect="1"/>
          </p:cNvPicPr>
          <p:nvPr/>
        </p:nvPicPr>
        <p:blipFill rotWithShape="1">
          <a:blip r:embed="rId2"/>
          <a:srcRect l="5822" t="30877" r="55395" b="26667"/>
          <a:stretch/>
        </p:blipFill>
        <p:spPr>
          <a:xfrm>
            <a:off x="3871012" y="511883"/>
            <a:ext cx="3633403" cy="2237363"/>
          </a:xfrm>
          <a:prstGeom prst="rect">
            <a:avLst/>
          </a:prstGeom>
        </p:spPr>
      </p:pic>
      <p:pic>
        <p:nvPicPr>
          <p:cNvPr id="6" name="Picture 5">
            <a:extLst>
              <a:ext uri="{FF2B5EF4-FFF2-40B4-BE49-F238E27FC236}">
                <a16:creationId xmlns:a16="http://schemas.microsoft.com/office/drawing/2014/main" id="{32106690-C318-1D4F-BE17-6BC132DAB258}"/>
              </a:ext>
            </a:extLst>
          </p:cNvPr>
          <p:cNvPicPr>
            <a:picLocks noChangeAspect="1"/>
          </p:cNvPicPr>
          <p:nvPr/>
        </p:nvPicPr>
        <p:blipFill rotWithShape="1">
          <a:blip r:embed="rId3"/>
          <a:srcRect l="53388" t="22105" r="7829" b="25674"/>
          <a:stretch/>
        </p:blipFill>
        <p:spPr>
          <a:xfrm>
            <a:off x="7729333" y="2814200"/>
            <a:ext cx="2953975" cy="2237363"/>
          </a:xfrm>
          <a:prstGeom prst="rect">
            <a:avLst/>
          </a:prstGeom>
        </p:spPr>
      </p:pic>
      <p:pic>
        <p:nvPicPr>
          <p:cNvPr id="7" name="Picture 6">
            <a:extLst>
              <a:ext uri="{FF2B5EF4-FFF2-40B4-BE49-F238E27FC236}">
                <a16:creationId xmlns:a16="http://schemas.microsoft.com/office/drawing/2014/main" id="{982E72D1-CB96-2340-95CC-079277D08828}"/>
              </a:ext>
            </a:extLst>
          </p:cNvPr>
          <p:cNvPicPr>
            <a:picLocks noChangeAspect="1"/>
          </p:cNvPicPr>
          <p:nvPr/>
        </p:nvPicPr>
        <p:blipFill rotWithShape="1">
          <a:blip r:embed="rId3"/>
          <a:srcRect l="5625" t="21052" r="55592" b="26491"/>
          <a:stretch/>
        </p:blipFill>
        <p:spPr>
          <a:xfrm>
            <a:off x="3798647" y="2749245"/>
            <a:ext cx="2658329" cy="2022495"/>
          </a:xfrm>
          <a:prstGeom prst="rect">
            <a:avLst/>
          </a:prstGeom>
        </p:spPr>
      </p:pic>
      <p:pic>
        <p:nvPicPr>
          <p:cNvPr id="8" name="Picture 7">
            <a:extLst>
              <a:ext uri="{FF2B5EF4-FFF2-40B4-BE49-F238E27FC236}">
                <a16:creationId xmlns:a16="http://schemas.microsoft.com/office/drawing/2014/main" id="{65FBB286-8875-7C4A-B9F1-976115CF1719}"/>
              </a:ext>
            </a:extLst>
          </p:cNvPr>
          <p:cNvPicPr>
            <a:picLocks noChangeAspect="1"/>
          </p:cNvPicPr>
          <p:nvPr/>
        </p:nvPicPr>
        <p:blipFill rotWithShape="1">
          <a:blip r:embed="rId4"/>
          <a:srcRect l="53092" t="26140" r="26678" b="18947"/>
          <a:stretch/>
        </p:blipFill>
        <p:spPr>
          <a:xfrm>
            <a:off x="10683308" y="2929351"/>
            <a:ext cx="1425043" cy="2175798"/>
          </a:xfrm>
          <a:prstGeom prst="rect">
            <a:avLst/>
          </a:prstGeom>
        </p:spPr>
      </p:pic>
      <p:pic>
        <p:nvPicPr>
          <p:cNvPr id="9" name="Picture 8">
            <a:extLst>
              <a:ext uri="{FF2B5EF4-FFF2-40B4-BE49-F238E27FC236}">
                <a16:creationId xmlns:a16="http://schemas.microsoft.com/office/drawing/2014/main" id="{746E1CC2-EBC8-164C-B7A4-F3CBB1787656}"/>
              </a:ext>
            </a:extLst>
          </p:cNvPr>
          <p:cNvPicPr>
            <a:picLocks noChangeAspect="1"/>
          </p:cNvPicPr>
          <p:nvPr/>
        </p:nvPicPr>
        <p:blipFill rotWithShape="1">
          <a:blip r:embed="rId4"/>
          <a:srcRect l="5921" t="24652" r="74638" b="20435"/>
          <a:stretch/>
        </p:blipFill>
        <p:spPr>
          <a:xfrm>
            <a:off x="6423410" y="2814201"/>
            <a:ext cx="1232061" cy="1957540"/>
          </a:xfrm>
          <a:prstGeom prst="rect">
            <a:avLst/>
          </a:prstGeom>
        </p:spPr>
      </p:pic>
      <p:pic>
        <p:nvPicPr>
          <p:cNvPr id="10" name="Picture 9">
            <a:extLst>
              <a:ext uri="{FF2B5EF4-FFF2-40B4-BE49-F238E27FC236}">
                <a16:creationId xmlns:a16="http://schemas.microsoft.com/office/drawing/2014/main" id="{DE900689-BF02-EF46-B1AC-35E723D9879B}"/>
              </a:ext>
            </a:extLst>
          </p:cNvPr>
          <p:cNvPicPr>
            <a:picLocks noChangeAspect="1"/>
          </p:cNvPicPr>
          <p:nvPr/>
        </p:nvPicPr>
        <p:blipFill rotWithShape="1">
          <a:blip r:embed="rId5"/>
          <a:srcRect l="53389" t="25650" r="7829" b="20175"/>
          <a:stretch/>
        </p:blipFill>
        <p:spPr>
          <a:xfrm>
            <a:off x="7923482" y="5116948"/>
            <a:ext cx="2215734" cy="1741052"/>
          </a:xfrm>
          <a:prstGeom prst="rect">
            <a:avLst/>
          </a:prstGeom>
        </p:spPr>
      </p:pic>
      <p:pic>
        <p:nvPicPr>
          <p:cNvPr id="11" name="Picture 10">
            <a:extLst>
              <a:ext uri="{FF2B5EF4-FFF2-40B4-BE49-F238E27FC236}">
                <a16:creationId xmlns:a16="http://schemas.microsoft.com/office/drawing/2014/main" id="{1EBA7528-E103-CB41-86AE-049358782F7A}"/>
              </a:ext>
            </a:extLst>
          </p:cNvPr>
          <p:cNvPicPr>
            <a:picLocks noChangeAspect="1"/>
          </p:cNvPicPr>
          <p:nvPr/>
        </p:nvPicPr>
        <p:blipFill rotWithShape="1">
          <a:blip r:embed="rId5"/>
          <a:srcRect l="5822" t="24652" r="55099" b="20877"/>
          <a:stretch/>
        </p:blipFill>
        <p:spPr>
          <a:xfrm>
            <a:off x="3752855" y="5020885"/>
            <a:ext cx="2343145" cy="1837115"/>
          </a:xfrm>
          <a:prstGeom prst="rect">
            <a:avLst/>
          </a:prstGeom>
        </p:spPr>
      </p:pic>
      <p:sp>
        <p:nvSpPr>
          <p:cNvPr id="12" name="TextBox 11">
            <a:extLst>
              <a:ext uri="{FF2B5EF4-FFF2-40B4-BE49-F238E27FC236}">
                <a16:creationId xmlns:a16="http://schemas.microsoft.com/office/drawing/2014/main" id="{36EE6E77-C6E6-124F-97CE-D1DB3315F8C3}"/>
              </a:ext>
            </a:extLst>
          </p:cNvPr>
          <p:cNvSpPr txBox="1"/>
          <p:nvPr/>
        </p:nvSpPr>
        <p:spPr>
          <a:xfrm>
            <a:off x="9360568" y="-28372"/>
            <a:ext cx="1066318" cy="369332"/>
          </a:xfrm>
          <a:prstGeom prst="rect">
            <a:avLst/>
          </a:prstGeom>
          <a:noFill/>
        </p:spPr>
        <p:txBody>
          <a:bodyPr wrap="none" rtlCol="0">
            <a:spAutoFit/>
          </a:bodyPr>
          <a:lstStyle/>
          <a:p>
            <a:r>
              <a:rPr lang="en-US" dirty="0"/>
              <a:t>1/6/2015</a:t>
            </a:r>
          </a:p>
        </p:txBody>
      </p:sp>
      <p:sp>
        <p:nvSpPr>
          <p:cNvPr id="13" name="TextBox 12">
            <a:extLst>
              <a:ext uri="{FF2B5EF4-FFF2-40B4-BE49-F238E27FC236}">
                <a16:creationId xmlns:a16="http://schemas.microsoft.com/office/drawing/2014/main" id="{650E8222-A4D1-EC41-8EA3-2BF6ECEEB102}"/>
              </a:ext>
            </a:extLst>
          </p:cNvPr>
          <p:cNvSpPr txBox="1"/>
          <p:nvPr/>
        </p:nvSpPr>
        <p:spPr>
          <a:xfrm>
            <a:off x="5209674" y="13053"/>
            <a:ext cx="1066318" cy="369332"/>
          </a:xfrm>
          <a:prstGeom prst="rect">
            <a:avLst/>
          </a:prstGeom>
          <a:noFill/>
        </p:spPr>
        <p:txBody>
          <a:bodyPr wrap="none" rtlCol="0">
            <a:spAutoFit/>
          </a:bodyPr>
          <a:lstStyle/>
          <a:p>
            <a:r>
              <a:rPr lang="en-US" dirty="0"/>
              <a:t>2/5/2015</a:t>
            </a:r>
          </a:p>
        </p:txBody>
      </p:sp>
      <p:sp>
        <p:nvSpPr>
          <p:cNvPr id="14" name="TextBox 13">
            <a:extLst>
              <a:ext uri="{FF2B5EF4-FFF2-40B4-BE49-F238E27FC236}">
                <a16:creationId xmlns:a16="http://schemas.microsoft.com/office/drawing/2014/main" id="{7531CC15-4322-4448-8F3F-D8E5F4156FF9}"/>
              </a:ext>
            </a:extLst>
          </p:cNvPr>
          <p:cNvSpPr txBox="1"/>
          <p:nvPr/>
        </p:nvSpPr>
        <p:spPr>
          <a:xfrm>
            <a:off x="1383041" y="77345"/>
            <a:ext cx="1300356" cy="369332"/>
          </a:xfrm>
          <a:prstGeom prst="rect">
            <a:avLst/>
          </a:prstGeom>
          <a:noFill/>
        </p:spPr>
        <p:txBody>
          <a:bodyPr wrap="none" rtlCol="0">
            <a:spAutoFit/>
          </a:bodyPr>
          <a:lstStyle/>
          <a:p>
            <a:r>
              <a:rPr lang="en-US" dirty="0"/>
              <a:t>10/15/2015</a:t>
            </a:r>
          </a:p>
        </p:txBody>
      </p:sp>
      <p:pic>
        <p:nvPicPr>
          <p:cNvPr id="15" name="Picture 14">
            <a:extLst>
              <a:ext uri="{FF2B5EF4-FFF2-40B4-BE49-F238E27FC236}">
                <a16:creationId xmlns:a16="http://schemas.microsoft.com/office/drawing/2014/main" id="{7F38B4A5-7F5E-534D-8CBE-8B178614EB5D}"/>
              </a:ext>
            </a:extLst>
          </p:cNvPr>
          <p:cNvPicPr>
            <a:picLocks noChangeAspect="1"/>
          </p:cNvPicPr>
          <p:nvPr/>
        </p:nvPicPr>
        <p:blipFill rotWithShape="1">
          <a:blip r:embed="rId6"/>
          <a:srcRect l="56151" t="21578" r="5223" b="25388"/>
          <a:stretch/>
        </p:blipFill>
        <p:spPr>
          <a:xfrm>
            <a:off x="-40557" y="2749245"/>
            <a:ext cx="2702812" cy="2087450"/>
          </a:xfrm>
          <a:prstGeom prst="rect">
            <a:avLst/>
          </a:prstGeom>
        </p:spPr>
      </p:pic>
      <p:pic>
        <p:nvPicPr>
          <p:cNvPr id="16" name="Picture 15">
            <a:extLst>
              <a:ext uri="{FF2B5EF4-FFF2-40B4-BE49-F238E27FC236}">
                <a16:creationId xmlns:a16="http://schemas.microsoft.com/office/drawing/2014/main" id="{0B97DF7C-4766-044E-AF2C-354378D18ACE}"/>
              </a:ext>
            </a:extLst>
          </p:cNvPr>
          <p:cNvPicPr>
            <a:picLocks noChangeAspect="1"/>
          </p:cNvPicPr>
          <p:nvPr/>
        </p:nvPicPr>
        <p:blipFill rotWithShape="1">
          <a:blip r:embed="rId7"/>
          <a:srcRect l="56151" t="24652" r="4418" b="19298"/>
          <a:stretch/>
        </p:blipFill>
        <p:spPr>
          <a:xfrm>
            <a:off x="153734" y="4859569"/>
            <a:ext cx="2402670" cy="1921086"/>
          </a:xfrm>
          <a:prstGeom prst="rect">
            <a:avLst/>
          </a:prstGeom>
        </p:spPr>
      </p:pic>
      <p:pic>
        <p:nvPicPr>
          <p:cNvPr id="17" name="Picture 16">
            <a:extLst>
              <a:ext uri="{FF2B5EF4-FFF2-40B4-BE49-F238E27FC236}">
                <a16:creationId xmlns:a16="http://schemas.microsoft.com/office/drawing/2014/main" id="{92129D71-07B0-3C44-86D7-634F21766F1A}"/>
              </a:ext>
            </a:extLst>
          </p:cNvPr>
          <p:cNvPicPr>
            <a:picLocks noChangeAspect="1"/>
          </p:cNvPicPr>
          <p:nvPr/>
        </p:nvPicPr>
        <p:blipFill rotWithShape="1">
          <a:blip r:embed="rId8"/>
          <a:srcRect l="56349" t="25650" r="23974" b="20526"/>
          <a:stretch/>
        </p:blipFill>
        <p:spPr>
          <a:xfrm>
            <a:off x="2629447" y="2878744"/>
            <a:ext cx="1272546" cy="1957951"/>
          </a:xfrm>
          <a:prstGeom prst="rect">
            <a:avLst/>
          </a:prstGeom>
        </p:spPr>
      </p:pic>
      <p:pic>
        <p:nvPicPr>
          <p:cNvPr id="18" name="Picture 17">
            <a:extLst>
              <a:ext uri="{FF2B5EF4-FFF2-40B4-BE49-F238E27FC236}">
                <a16:creationId xmlns:a16="http://schemas.microsoft.com/office/drawing/2014/main" id="{8307247C-E6E2-3840-BB0B-C0093F292324}"/>
              </a:ext>
            </a:extLst>
          </p:cNvPr>
          <p:cNvPicPr>
            <a:picLocks noChangeAspect="1"/>
          </p:cNvPicPr>
          <p:nvPr/>
        </p:nvPicPr>
        <p:blipFill rotWithShape="1">
          <a:blip r:embed="rId9"/>
          <a:srcRect l="56052" t="29786" r="5164" b="26341"/>
          <a:stretch/>
        </p:blipFill>
        <p:spPr>
          <a:xfrm>
            <a:off x="93526" y="405967"/>
            <a:ext cx="3741303" cy="2380682"/>
          </a:xfrm>
          <a:prstGeom prst="rect">
            <a:avLst/>
          </a:prstGeom>
        </p:spPr>
      </p:pic>
      <p:sp>
        <p:nvSpPr>
          <p:cNvPr id="3" name="TextBox 2">
            <a:extLst>
              <a:ext uri="{FF2B5EF4-FFF2-40B4-BE49-F238E27FC236}">
                <a16:creationId xmlns:a16="http://schemas.microsoft.com/office/drawing/2014/main" id="{A12A65B6-D222-E543-8B0E-921CBFBE4200}"/>
              </a:ext>
            </a:extLst>
          </p:cNvPr>
          <p:cNvSpPr txBox="1"/>
          <p:nvPr/>
        </p:nvSpPr>
        <p:spPr>
          <a:xfrm>
            <a:off x="-40557" y="48446"/>
            <a:ext cx="1481496" cy="369332"/>
          </a:xfrm>
          <a:prstGeom prst="rect">
            <a:avLst/>
          </a:prstGeom>
          <a:noFill/>
        </p:spPr>
        <p:txBody>
          <a:bodyPr wrap="none" rtlCol="0">
            <a:spAutoFit/>
          </a:bodyPr>
          <a:lstStyle/>
          <a:p>
            <a:r>
              <a:rPr lang="en-US" dirty="0"/>
              <a:t>Spacing =0.03</a:t>
            </a:r>
          </a:p>
        </p:txBody>
      </p:sp>
    </p:spTree>
    <p:extLst>
      <p:ext uri="{BB962C8B-B14F-4D97-AF65-F5344CB8AC3E}">
        <p14:creationId xmlns:p14="http://schemas.microsoft.com/office/powerpoint/2010/main" val="2066975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EE037-E852-1141-BE17-108CD0007A0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D570009-25F5-2C4A-9452-26AEE6C32490}"/>
              </a:ext>
            </a:extLst>
          </p:cNvPr>
          <p:cNvSpPr>
            <a:spLocks noGrp="1"/>
          </p:cNvSpPr>
          <p:nvPr>
            <p:ph idx="1"/>
          </p:nvPr>
        </p:nvSpPr>
        <p:spPr/>
        <p:txBody>
          <a:bodyPr/>
          <a:lstStyle/>
          <a:p>
            <a:r>
              <a:rPr lang="en-US" dirty="0"/>
              <a:t>One interesting thing is change in Jacobian when we play with snr, Sa, or spacing which is unexpected as it is the derivative of forward model over state vector</a:t>
            </a:r>
          </a:p>
          <a:p>
            <a:endParaRPr lang="en-US" dirty="0"/>
          </a:p>
        </p:txBody>
      </p:sp>
      <p:pic>
        <p:nvPicPr>
          <p:cNvPr id="4" name="Picture 3">
            <a:extLst>
              <a:ext uri="{FF2B5EF4-FFF2-40B4-BE49-F238E27FC236}">
                <a16:creationId xmlns:a16="http://schemas.microsoft.com/office/drawing/2014/main" id="{B7B6FB11-B85C-E145-AC35-6BBF1933D979}"/>
              </a:ext>
            </a:extLst>
          </p:cNvPr>
          <p:cNvPicPr>
            <a:picLocks noChangeAspect="1"/>
          </p:cNvPicPr>
          <p:nvPr/>
        </p:nvPicPr>
        <p:blipFill rotWithShape="1">
          <a:blip r:embed="rId2"/>
          <a:srcRect l="56151" t="21578" r="5223" b="25388"/>
          <a:stretch/>
        </p:blipFill>
        <p:spPr>
          <a:xfrm>
            <a:off x="1745380" y="3749370"/>
            <a:ext cx="2702812" cy="2087450"/>
          </a:xfrm>
          <a:prstGeom prst="rect">
            <a:avLst/>
          </a:prstGeom>
        </p:spPr>
      </p:pic>
      <p:sp>
        <p:nvSpPr>
          <p:cNvPr id="5" name="TextBox 4">
            <a:extLst>
              <a:ext uri="{FF2B5EF4-FFF2-40B4-BE49-F238E27FC236}">
                <a16:creationId xmlns:a16="http://schemas.microsoft.com/office/drawing/2014/main" id="{2C119222-9893-884A-AA1C-3309AC9659F1}"/>
              </a:ext>
            </a:extLst>
          </p:cNvPr>
          <p:cNvSpPr txBox="1"/>
          <p:nvPr/>
        </p:nvSpPr>
        <p:spPr>
          <a:xfrm>
            <a:off x="3246065" y="3304252"/>
            <a:ext cx="1300356" cy="369332"/>
          </a:xfrm>
          <a:prstGeom prst="rect">
            <a:avLst/>
          </a:prstGeom>
          <a:noFill/>
        </p:spPr>
        <p:txBody>
          <a:bodyPr wrap="none" rtlCol="0">
            <a:spAutoFit/>
          </a:bodyPr>
          <a:lstStyle/>
          <a:p>
            <a:r>
              <a:rPr lang="en-US" dirty="0"/>
              <a:t>10/15/2015</a:t>
            </a:r>
          </a:p>
        </p:txBody>
      </p:sp>
      <p:sp>
        <p:nvSpPr>
          <p:cNvPr id="6" name="TextBox 5">
            <a:extLst>
              <a:ext uri="{FF2B5EF4-FFF2-40B4-BE49-F238E27FC236}">
                <a16:creationId xmlns:a16="http://schemas.microsoft.com/office/drawing/2014/main" id="{DB0D2CF2-AE82-0D45-8B2A-35F3B2DC08FF}"/>
              </a:ext>
            </a:extLst>
          </p:cNvPr>
          <p:cNvSpPr txBox="1"/>
          <p:nvPr/>
        </p:nvSpPr>
        <p:spPr>
          <a:xfrm>
            <a:off x="1804835" y="3287616"/>
            <a:ext cx="1428596" cy="369332"/>
          </a:xfrm>
          <a:prstGeom prst="rect">
            <a:avLst/>
          </a:prstGeom>
          <a:noFill/>
        </p:spPr>
        <p:txBody>
          <a:bodyPr wrap="none" rtlCol="0">
            <a:spAutoFit/>
          </a:bodyPr>
          <a:lstStyle/>
          <a:p>
            <a:r>
              <a:rPr lang="en-US" dirty="0"/>
              <a:t>Spacing=0.01</a:t>
            </a:r>
          </a:p>
        </p:txBody>
      </p:sp>
      <p:sp>
        <p:nvSpPr>
          <p:cNvPr id="7" name="TextBox 6">
            <a:extLst>
              <a:ext uri="{FF2B5EF4-FFF2-40B4-BE49-F238E27FC236}">
                <a16:creationId xmlns:a16="http://schemas.microsoft.com/office/drawing/2014/main" id="{5AB77B29-707E-B242-865C-B53C06EA1A08}"/>
              </a:ext>
            </a:extLst>
          </p:cNvPr>
          <p:cNvSpPr txBox="1"/>
          <p:nvPr/>
        </p:nvSpPr>
        <p:spPr>
          <a:xfrm>
            <a:off x="7371828" y="3380038"/>
            <a:ext cx="1300356" cy="369332"/>
          </a:xfrm>
          <a:prstGeom prst="rect">
            <a:avLst/>
          </a:prstGeom>
          <a:noFill/>
        </p:spPr>
        <p:txBody>
          <a:bodyPr wrap="none" rtlCol="0">
            <a:spAutoFit/>
          </a:bodyPr>
          <a:lstStyle/>
          <a:p>
            <a:r>
              <a:rPr lang="en-US" dirty="0"/>
              <a:t>10/15/2015</a:t>
            </a:r>
          </a:p>
        </p:txBody>
      </p:sp>
      <p:sp>
        <p:nvSpPr>
          <p:cNvPr id="8" name="TextBox 7">
            <a:extLst>
              <a:ext uri="{FF2B5EF4-FFF2-40B4-BE49-F238E27FC236}">
                <a16:creationId xmlns:a16="http://schemas.microsoft.com/office/drawing/2014/main" id="{B3E4C084-E132-4E47-9AA0-D6BCBB35A6E6}"/>
              </a:ext>
            </a:extLst>
          </p:cNvPr>
          <p:cNvSpPr txBox="1"/>
          <p:nvPr/>
        </p:nvSpPr>
        <p:spPr>
          <a:xfrm>
            <a:off x="5948230" y="3351139"/>
            <a:ext cx="1481496" cy="369332"/>
          </a:xfrm>
          <a:prstGeom prst="rect">
            <a:avLst/>
          </a:prstGeom>
          <a:noFill/>
        </p:spPr>
        <p:txBody>
          <a:bodyPr wrap="none" rtlCol="0">
            <a:spAutoFit/>
          </a:bodyPr>
          <a:lstStyle/>
          <a:p>
            <a:r>
              <a:rPr lang="en-US" dirty="0"/>
              <a:t>Spacing =0.03</a:t>
            </a:r>
          </a:p>
        </p:txBody>
      </p:sp>
      <p:pic>
        <p:nvPicPr>
          <p:cNvPr id="9" name="Picture 8">
            <a:extLst>
              <a:ext uri="{FF2B5EF4-FFF2-40B4-BE49-F238E27FC236}">
                <a16:creationId xmlns:a16="http://schemas.microsoft.com/office/drawing/2014/main" id="{52CD8A1C-27D8-8943-83C9-688CDB8D5ED5}"/>
              </a:ext>
            </a:extLst>
          </p:cNvPr>
          <p:cNvPicPr>
            <a:picLocks noChangeAspect="1"/>
          </p:cNvPicPr>
          <p:nvPr/>
        </p:nvPicPr>
        <p:blipFill rotWithShape="1">
          <a:blip r:embed="rId2"/>
          <a:srcRect l="56151" t="21578" r="5223" b="25388"/>
          <a:stretch/>
        </p:blipFill>
        <p:spPr>
          <a:xfrm>
            <a:off x="5871790" y="3778269"/>
            <a:ext cx="2702812" cy="2087450"/>
          </a:xfrm>
          <a:prstGeom prst="rect">
            <a:avLst/>
          </a:prstGeom>
        </p:spPr>
      </p:pic>
    </p:spTree>
    <p:extLst>
      <p:ext uri="{BB962C8B-B14F-4D97-AF65-F5344CB8AC3E}">
        <p14:creationId xmlns:p14="http://schemas.microsoft.com/office/powerpoint/2010/main" val="28404535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AE804A1-EC33-7F42-82BE-86F3EB1C01C5}"/>
              </a:ext>
            </a:extLst>
          </p:cNvPr>
          <p:cNvPicPr>
            <a:picLocks noGrp="1" noChangeAspect="1"/>
          </p:cNvPicPr>
          <p:nvPr>
            <p:ph idx="1"/>
          </p:nvPr>
        </p:nvPicPr>
        <p:blipFill rotWithShape="1">
          <a:blip r:embed="rId2"/>
          <a:srcRect t="-1" b="27172"/>
          <a:stretch/>
        </p:blipFill>
        <p:spPr>
          <a:xfrm>
            <a:off x="3998790" y="365126"/>
            <a:ext cx="8193210" cy="1989010"/>
          </a:xfrm>
        </p:spPr>
      </p:pic>
      <p:pic>
        <p:nvPicPr>
          <p:cNvPr id="8" name="Picture 7">
            <a:extLst>
              <a:ext uri="{FF2B5EF4-FFF2-40B4-BE49-F238E27FC236}">
                <a16:creationId xmlns:a16="http://schemas.microsoft.com/office/drawing/2014/main" id="{CB686D21-7190-A54A-872C-A64C8EDF0F22}"/>
              </a:ext>
            </a:extLst>
          </p:cNvPr>
          <p:cNvPicPr>
            <a:picLocks noChangeAspect="1"/>
          </p:cNvPicPr>
          <p:nvPr/>
        </p:nvPicPr>
        <p:blipFill rotWithShape="1">
          <a:blip r:embed="rId3"/>
          <a:srcRect b="27171"/>
          <a:stretch/>
        </p:blipFill>
        <p:spPr>
          <a:xfrm>
            <a:off x="3998789" y="2354136"/>
            <a:ext cx="8193211" cy="1989010"/>
          </a:xfrm>
          <a:prstGeom prst="rect">
            <a:avLst/>
          </a:prstGeom>
        </p:spPr>
      </p:pic>
      <p:sp>
        <p:nvSpPr>
          <p:cNvPr id="14" name="TextBox 13">
            <a:extLst>
              <a:ext uri="{FF2B5EF4-FFF2-40B4-BE49-F238E27FC236}">
                <a16:creationId xmlns:a16="http://schemas.microsoft.com/office/drawing/2014/main" id="{BCDB642D-AE06-8D43-A874-21F1309618F2}"/>
              </a:ext>
            </a:extLst>
          </p:cNvPr>
          <p:cNvSpPr txBox="1"/>
          <p:nvPr/>
        </p:nvSpPr>
        <p:spPr>
          <a:xfrm>
            <a:off x="18043" y="2195541"/>
            <a:ext cx="4162425" cy="2308324"/>
          </a:xfrm>
          <a:prstGeom prst="rect">
            <a:avLst/>
          </a:prstGeom>
          <a:noFill/>
        </p:spPr>
        <p:txBody>
          <a:bodyPr wrap="square" rtlCol="0">
            <a:spAutoFit/>
          </a:bodyPr>
          <a:lstStyle/>
          <a:p>
            <a:pPr marL="285750" indent="-285750">
              <a:buFont typeface="Arial" panose="020B0604020202020204" pitchFamily="34" charset="0"/>
              <a:buChar char="•"/>
            </a:pPr>
            <a:r>
              <a:rPr lang="en-US" dirty="0"/>
              <a:t>As it was shown, spacing of 0.03 has better TCO, but with the expense of some unrealistic profile shape. </a:t>
            </a:r>
          </a:p>
          <a:p>
            <a:pPr marL="285750" indent="-285750">
              <a:buFont typeface="Arial" panose="020B0604020202020204" pitchFamily="34" charset="0"/>
              <a:buChar char="•"/>
            </a:pPr>
            <a:r>
              <a:rPr lang="en-US" dirty="0"/>
              <a:t>Spacing 0.01 helped the residual, fit, and the profile shapes.</a:t>
            </a:r>
          </a:p>
          <a:p>
            <a:pPr marL="285750" indent="-285750">
              <a:buFont typeface="Arial" panose="020B0604020202020204" pitchFamily="34" charset="0"/>
              <a:buChar char="•"/>
            </a:pPr>
            <a:r>
              <a:rPr lang="en-US" dirty="0"/>
              <a:t>Spacing 0.01 plus </a:t>
            </a:r>
            <a:r>
              <a:rPr lang="en-US" dirty="0" err="1"/>
              <a:t>nterp</a:t>
            </a:r>
            <a:r>
              <a:rPr lang="en-US" dirty="0"/>
              <a:t>=2, improves the retrieved </a:t>
            </a:r>
            <a:r>
              <a:rPr lang="en-US" dirty="0" err="1"/>
              <a:t>tco</a:t>
            </a:r>
            <a:r>
              <a:rPr lang="en-US" dirty="0"/>
              <a:t> </a:t>
            </a:r>
            <a:r>
              <a:rPr lang="en-US" dirty="0" err="1"/>
              <a:t>ozonesonde</a:t>
            </a:r>
            <a:r>
              <a:rPr lang="en-US" dirty="0"/>
              <a:t> comparison and keeps the RMSE small.</a:t>
            </a:r>
          </a:p>
        </p:txBody>
      </p:sp>
      <p:pic>
        <p:nvPicPr>
          <p:cNvPr id="3" name="Picture 2">
            <a:extLst>
              <a:ext uri="{FF2B5EF4-FFF2-40B4-BE49-F238E27FC236}">
                <a16:creationId xmlns:a16="http://schemas.microsoft.com/office/drawing/2014/main" id="{6938FF93-E445-1E43-B0A0-3E29CEB3326B}"/>
              </a:ext>
            </a:extLst>
          </p:cNvPr>
          <p:cNvPicPr>
            <a:picLocks noChangeAspect="1"/>
          </p:cNvPicPr>
          <p:nvPr/>
        </p:nvPicPr>
        <p:blipFill>
          <a:blip r:embed="rId4"/>
          <a:stretch>
            <a:fillRect/>
          </a:stretch>
        </p:blipFill>
        <p:spPr>
          <a:xfrm>
            <a:off x="3861206" y="4343146"/>
            <a:ext cx="8312751" cy="2770917"/>
          </a:xfrm>
          <a:prstGeom prst="rect">
            <a:avLst/>
          </a:prstGeom>
        </p:spPr>
      </p:pic>
      <p:pic>
        <p:nvPicPr>
          <p:cNvPr id="12" name="Picture 11">
            <a:extLst>
              <a:ext uri="{FF2B5EF4-FFF2-40B4-BE49-F238E27FC236}">
                <a16:creationId xmlns:a16="http://schemas.microsoft.com/office/drawing/2014/main" id="{117DFE6E-B4C2-184A-B88D-87F9C6DA2FC6}"/>
              </a:ext>
            </a:extLst>
          </p:cNvPr>
          <p:cNvPicPr>
            <a:picLocks noChangeAspect="1"/>
          </p:cNvPicPr>
          <p:nvPr/>
        </p:nvPicPr>
        <p:blipFill rotWithShape="1">
          <a:blip r:embed="rId2"/>
          <a:srcRect l="37153" t="93132" r="15451" b="-391"/>
          <a:stretch/>
        </p:blipFill>
        <p:spPr>
          <a:xfrm>
            <a:off x="0" y="6360127"/>
            <a:ext cx="5200650" cy="265494"/>
          </a:xfrm>
          <a:prstGeom prst="rect">
            <a:avLst/>
          </a:prstGeom>
        </p:spPr>
      </p:pic>
    </p:spTree>
    <p:extLst>
      <p:ext uri="{BB962C8B-B14F-4D97-AF65-F5344CB8AC3E}">
        <p14:creationId xmlns:p14="http://schemas.microsoft.com/office/powerpoint/2010/main" val="2881000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6745D8-F79C-5347-BA48-CF5A5C0E8E8B}"/>
              </a:ext>
            </a:extLst>
          </p:cNvPr>
          <p:cNvPicPr>
            <a:picLocks noChangeAspect="1"/>
          </p:cNvPicPr>
          <p:nvPr/>
        </p:nvPicPr>
        <p:blipFill rotWithShape="1">
          <a:blip r:embed="rId2"/>
          <a:srcRect l="3857" t="38772" r="70214" b="27472"/>
          <a:stretch/>
        </p:blipFill>
        <p:spPr>
          <a:xfrm>
            <a:off x="0" y="3504764"/>
            <a:ext cx="2907557" cy="2129198"/>
          </a:xfrm>
          <a:prstGeom prst="rect">
            <a:avLst/>
          </a:prstGeom>
        </p:spPr>
      </p:pic>
      <p:pic>
        <p:nvPicPr>
          <p:cNvPr id="9" name="Picture 8">
            <a:extLst>
              <a:ext uri="{FF2B5EF4-FFF2-40B4-BE49-F238E27FC236}">
                <a16:creationId xmlns:a16="http://schemas.microsoft.com/office/drawing/2014/main" id="{DC0AF4C4-C7B1-224C-B84F-37DB8535C7F4}"/>
              </a:ext>
            </a:extLst>
          </p:cNvPr>
          <p:cNvPicPr>
            <a:picLocks noChangeAspect="1"/>
          </p:cNvPicPr>
          <p:nvPr/>
        </p:nvPicPr>
        <p:blipFill rotWithShape="1">
          <a:blip r:embed="rId3"/>
          <a:srcRect l="3799" t="42424" r="70273" b="28508"/>
          <a:stretch/>
        </p:blipFill>
        <p:spPr>
          <a:xfrm>
            <a:off x="139401" y="216994"/>
            <a:ext cx="5213685" cy="3287770"/>
          </a:xfrm>
          <a:prstGeom prst="rect">
            <a:avLst/>
          </a:prstGeom>
        </p:spPr>
      </p:pic>
      <p:sp>
        <p:nvSpPr>
          <p:cNvPr id="12" name="TextBox 11">
            <a:extLst>
              <a:ext uri="{FF2B5EF4-FFF2-40B4-BE49-F238E27FC236}">
                <a16:creationId xmlns:a16="http://schemas.microsoft.com/office/drawing/2014/main" id="{6619A56E-A76F-8544-8733-189DE41FC482}"/>
              </a:ext>
            </a:extLst>
          </p:cNvPr>
          <p:cNvSpPr txBox="1"/>
          <p:nvPr/>
        </p:nvSpPr>
        <p:spPr>
          <a:xfrm>
            <a:off x="1441230" y="-35226"/>
            <a:ext cx="1300356" cy="369332"/>
          </a:xfrm>
          <a:prstGeom prst="rect">
            <a:avLst/>
          </a:prstGeom>
          <a:noFill/>
        </p:spPr>
        <p:txBody>
          <a:bodyPr wrap="none" rtlCol="0">
            <a:spAutoFit/>
          </a:bodyPr>
          <a:lstStyle/>
          <a:p>
            <a:r>
              <a:rPr lang="en-US" dirty="0"/>
              <a:t>10/15/2015</a:t>
            </a:r>
          </a:p>
        </p:txBody>
      </p:sp>
      <p:pic>
        <p:nvPicPr>
          <p:cNvPr id="15" name="Picture 14">
            <a:extLst>
              <a:ext uri="{FF2B5EF4-FFF2-40B4-BE49-F238E27FC236}">
                <a16:creationId xmlns:a16="http://schemas.microsoft.com/office/drawing/2014/main" id="{E3AF1923-A9C9-4045-8BC7-6D36F13CB3BD}"/>
              </a:ext>
            </a:extLst>
          </p:cNvPr>
          <p:cNvPicPr>
            <a:picLocks noChangeAspect="1"/>
          </p:cNvPicPr>
          <p:nvPr/>
        </p:nvPicPr>
        <p:blipFill rotWithShape="1">
          <a:blip r:embed="rId4"/>
          <a:srcRect l="3750" t="40040" r="82818" b="24242"/>
          <a:stretch/>
        </p:blipFill>
        <p:spPr>
          <a:xfrm>
            <a:off x="2940609" y="5558658"/>
            <a:ext cx="868657" cy="1299342"/>
          </a:xfrm>
          <a:prstGeom prst="rect">
            <a:avLst/>
          </a:prstGeom>
        </p:spPr>
      </p:pic>
      <p:sp>
        <p:nvSpPr>
          <p:cNvPr id="16" name="TextBox 15">
            <a:extLst>
              <a:ext uri="{FF2B5EF4-FFF2-40B4-BE49-F238E27FC236}">
                <a16:creationId xmlns:a16="http://schemas.microsoft.com/office/drawing/2014/main" id="{B8EEC4B5-BA21-6D4B-9692-87913F791AE7}"/>
              </a:ext>
            </a:extLst>
          </p:cNvPr>
          <p:cNvSpPr txBox="1"/>
          <p:nvPr/>
        </p:nvSpPr>
        <p:spPr>
          <a:xfrm>
            <a:off x="0" y="-51862"/>
            <a:ext cx="1428596" cy="369332"/>
          </a:xfrm>
          <a:prstGeom prst="rect">
            <a:avLst/>
          </a:prstGeom>
          <a:noFill/>
        </p:spPr>
        <p:txBody>
          <a:bodyPr wrap="none" rtlCol="0">
            <a:spAutoFit/>
          </a:bodyPr>
          <a:lstStyle/>
          <a:p>
            <a:r>
              <a:rPr lang="en-US" dirty="0"/>
              <a:t>Spacing=0.01</a:t>
            </a:r>
          </a:p>
        </p:txBody>
      </p:sp>
      <p:pic>
        <p:nvPicPr>
          <p:cNvPr id="19" name="Picture 18">
            <a:extLst>
              <a:ext uri="{FF2B5EF4-FFF2-40B4-BE49-F238E27FC236}">
                <a16:creationId xmlns:a16="http://schemas.microsoft.com/office/drawing/2014/main" id="{58F25243-E801-C34D-87B4-A11980B0FB99}"/>
              </a:ext>
            </a:extLst>
          </p:cNvPr>
          <p:cNvPicPr>
            <a:picLocks noChangeAspect="1"/>
          </p:cNvPicPr>
          <p:nvPr/>
        </p:nvPicPr>
        <p:blipFill rotWithShape="1">
          <a:blip r:embed="rId5"/>
          <a:srcRect l="3818" t="40039" r="70136" b="23879"/>
          <a:stretch/>
        </p:blipFill>
        <p:spPr>
          <a:xfrm>
            <a:off x="2940609" y="3638134"/>
            <a:ext cx="2498696" cy="1947107"/>
          </a:xfrm>
          <a:prstGeom prst="rect">
            <a:avLst/>
          </a:prstGeom>
        </p:spPr>
      </p:pic>
      <p:sp>
        <p:nvSpPr>
          <p:cNvPr id="21" name="TextBox 20">
            <a:extLst>
              <a:ext uri="{FF2B5EF4-FFF2-40B4-BE49-F238E27FC236}">
                <a16:creationId xmlns:a16="http://schemas.microsoft.com/office/drawing/2014/main" id="{8A9EA0C2-8885-B746-8BC5-A86D69FA8F65}"/>
              </a:ext>
            </a:extLst>
          </p:cNvPr>
          <p:cNvSpPr txBox="1"/>
          <p:nvPr/>
        </p:nvSpPr>
        <p:spPr>
          <a:xfrm>
            <a:off x="7071796" y="32328"/>
            <a:ext cx="2441887" cy="369332"/>
          </a:xfrm>
          <a:prstGeom prst="rect">
            <a:avLst/>
          </a:prstGeom>
          <a:noFill/>
        </p:spPr>
        <p:txBody>
          <a:bodyPr wrap="none" rtlCol="0">
            <a:spAutoFit/>
          </a:bodyPr>
          <a:lstStyle/>
          <a:p>
            <a:r>
              <a:rPr lang="en-US" dirty="0"/>
              <a:t>Spacing = 0.01, </a:t>
            </a:r>
            <a:r>
              <a:rPr lang="en-US" dirty="0" err="1"/>
              <a:t>nterp</a:t>
            </a:r>
            <a:r>
              <a:rPr lang="en-US" dirty="0"/>
              <a:t>= 2</a:t>
            </a:r>
          </a:p>
        </p:txBody>
      </p:sp>
      <p:pic>
        <p:nvPicPr>
          <p:cNvPr id="22" name="Picture 21">
            <a:extLst>
              <a:ext uri="{FF2B5EF4-FFF2-40B4-BE49-F238E27FC236}">
                <a16:creationId xmlns:a16="http://schemas.microsoft.com/office/drawing/2014/main" id="{DE81F934-10F7-4746-8887-E4B5D39DEBD2}"/>
              </a:ext>
            </a:extLst>
          </p:cNvPr>
          <p:cNvPicPr>
            <a:picLocks noChangeAspect="1"/>
          </p:cNvPicPr>
          <p:nvPr/>
        </p:nvPicPr>
        <p:blipFill rotWithShape="1">
          <a:blip r:embed="rId6"/>
          <a:srcRect l="11353" t="26667" r="46981" b="22512"/>
          <a:stretch/>
        </p:blipFill>
        <p:spPr>
          <a:xfrm>
            <a:off x="8795875" y="3429000"/>
            <a:ext cx="3286495" cy="2505358"/>
          </a:xfrm>
          <a:prstGeom prst="rect">
            <a:avLst/>
          </a:prstGeom>
        </p:spPr>
      </p:pic>
      <p:pic>
        <p:nvPicPr>
          <p:cNvPr id="23" name="Picture 22">
            <a:extLst>
              <a:ext uri="{FF2B5EF4-FFF2-40B4-BE49-F238E27FC236}">
                <a16:creationId xmlns:a16="http://schemas.microsoft.com/office/drawing/2014/main" id="{60844C4C-A7CF-4143-B019-88AC8CE566A1}"/>
              </a:ext>
            </a:extLst>
          </p:cNvPr>
          <p:cNvPicPr>
            <a:picLocks noChangeAspect="1"/>
          </p:cNvPicPr>
          <p:nvPr/>
        </p:nvPicPr>
        <p:blipFill rotWithShape="1">
          <a:blip r:embed="rId7"/>
          <a:srcRect l="11181" t="34622" r="46102" b="22801"/>
          <a:stretch/>
        </p:blipFill>
        <p:spPr>
          <a:xfrm>
            <a:off x="6635015" y="340122"/>
            <a:ext cx="5213684" cy="3247868"/>
          </a:xfrm>
          <a:prstGeom prst="rect">
            <a:avLst/>
          </a:prstGeom>
        </p:spPr>
      </p:pic>
      <p:pic>
        <p:nvPicPr>
          <p:cNvPr id="24" name="Picture 23">
            <a:extLst>
              <a:ext uri="{FF2B5EF4-FFF2-40B4-BE49-F238E27FC236}">
                <a16:creationId xmlns:a16="http://schemas.microsoft.com/office/drawing/2014/main" id="{C722C622-C38C-314E-8936-9AE67EF1485C}"/>
              </a:ext>
            </a:extLst>
          </p:cNvPr>
          <p:cNvPicPr>
            <a:picLocks noChangeAspect="1"/>
          </p:cNvPicPr>
          <p:nvPr/>
        </p:nvPicPr>
        <p:blipFill rotWithShape="1">
          <a:blip r:embed="rId8"/>
          <a:srcRect l="11531" t="29355" r="67040" b="17199"/>
          <a:stretch/>
        </p:blipFill>
        <p:spPr>
          <a:xfrm>
            <a:off x="6683262" y="5471590"/>
            <a:ext cx="868656" cy="1354082"/>
          </a:xfrm>
          <a:prstGeom prst="rect">
            <a:avLst/>
          </a:prstGeom>
        </p:spPr>
      </p:pic>
      <p:pic>
        <p:nvPicPr>
          <p:cNvPr id="25" name="Picture 24">
            <a:extLst>
              <a:ext uri="{FF2B5EF4-FFF2-40B4-BE49-F238E27FC236}">
                <a16:creationId xmlns:a16="http://schemas.microsoft.com/office/drawing/2014/main" id="{2A2B3AB8-FADF-A849-B96C-8009017E1B80}"/>
              </a:ext>
            </a:extLst>
          </p:cNvPr>
          <p:cNvPicPr>
            <a:picLocks noChangeAspect="1"/>
          </p:cNvPicPr>
          <p:nvPr/>
        </p:nvPicPr>
        <p:blipFill rotWithShape="1">
          <a:blip r:embed="rId9"/>
          <a:srcRect l="11392" t="29020" r="45821" b="16415"/>
          <a:stretch/>
        </p:blipFill>
        <p:spPr>
          <a:xfrm>
            <a:off x="6466097" y="3493480"/>
            <a:ext cx="2498697" cy="1991597"/>
          </a:xfrm>
          <a:prstGeom prst="rect">
            <a:avLst/>
          </a:prstGeom>
        </p:spPr>
      </p:pic>
    </p:spTree>
    <p:extLst>
      <p:ext uri="{BB962C8B-B14F-4D97-AF65-F5344CB8AC3E}">
        <p14:creationId xmlns:p14="http://schemas.microsoft.com/office/powerpoint/2010/main" val="3697244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33294-E7EA-824B-BF0F-D0D530FD4346}"/>
              </a:ext>
            </a:extLst>
          </p:cNvPr>
          <p:cNvSpPr>
            <a:spLocks noGrp="1"/>
          </p:cNvSpPr>
          <p:nvPr>
            <p:ph type="title"/>
          </p:nvPr>
        </p:nvSpPr>
        <p:spPr>
          <a:xfrm>
            <a:off x="838200" y="365125"/>
            <a:ext cx="10515600" cy="501149"/>
          </a:xfrm>
        </p:spPr>
        <p:txBody>
          <a:bodyPr>
            <a:normAutofit fontScale="90000"/>
          </a:bodyPr>
          <a:lstStyle/>
          <a:p>
            <a:pPr algn="ctr"/>
            <a:r>
              <a:rPr lang="en-US" dirty="0"/>
              <a:t>6/4/2015</a:t>
            </a:r>
          </a:p>
        </p:txBody>
      </p:sp>
      <p:pic>
        <p:nvPicPr>
          <p:cNvPr id="4" name="Picture 3">
            <a:extLst>
              <a:ext uri="{FF2B5EF4-FFF2-40B4-BE49-F238E27FC236}">
                <a16:creationId xmlns:a16="http://schemas.microsoft.com/office/drawing/2014/main" id="{2612BFA9-FAE1-A646-9AC0-B2B5186C0978}"/>
              </a:ext>
            </a:extLst>
          </p:cNvPr>
          <p:cNvPicPr>
            <a:picLocks noChangeAspect="1"/>
          </p:cNvPicPr>
          <p:nvPr/>
        </p:nvPicPr>
        <p:blipFill rotWithShape="1">
          <a:blip r:embed="rId2"/>
          <a:srcRect l="53304" t="23859" r="6784" b="29965"/>
          <a:stretch/>
        </p:blipFill>
        <p:spPr>
          <a:xfrm>
            <a:off x="8970612" y="3170285"/>
            <a:ext cx="3221388" cy="2329312"/>
          </a:xfrm>
          <a:prstGeom prst="rect">
            <a:avLst/>
          </a:prstGeom>
        </p:spPr>
      </p:pic>
      <p:pic>
        <p:nvPicPr>
          <p:cNvPr id="5" name="Picture 4">
            <a:extLst>
              <a:ext uri="{FF2B5EF4-FFF2-40B4-BE49-F238E27FC236}">
                <a16:creationId xmlns:a16="http://schemas.microsoft.com/office/drawing/2014/main" id="{85E0231D-283C-5546-8532-8AAB931E4F6A}"/>
              </a:ext>
            </a:extLst>
          </p:cNvPr>
          <p:cNvPicPr>
            <a:picLocks noChangeAspect="1"/>
          </p:cNvPicPr>
          <p:nvPr/>
        </p:nvPicPr>
        <p:blipFill rotWithShape="1">
          <a:blip r:embed="rId2"/>
          <a:srcRect l="6784" t="23859" r="54854" b="29965"/>
          <a:stretch/>
        </p:blipFill>
        <p:spPr>
          <a:xfrm>
            <a:off x="0" y="3170285"/>
            <a:ext cx="3096309" cy="2329312"/>
          </a:xfrm>
          <a:prstGeom prst="rect">
            <a:avLst/>
          </a:prstGeom>
        </p:spPr>
      </p:pic>
      <p:sp>
        <p:nvSpPr>
          <p:cNvPr id="6" name="TextBox 5">
            <a:extLst>
              <a:ext uri="{FF2B5EF4-FFF2-40B4-BE49-F238E27FC236}">
                <a16:creationId xmlns:a16="http://schemas.microsoft.com/office/drawing/2014/main" id="{1B339CB6-B46E-BB47-9E63-D05196EEC533}"/>
              </a:ext>
            </a:extLst>
          </p:cNvPr>
          <p:cNvSpPr txBox="1"/>
          <p:nvPr/>
        </p:nvSpPr>
        <p:spPr>
          <a:xfrm>
            <a:off x="1880488" y="127839"/>
            <a:ext cx="1366080" cy="369332"/>
          </a:xfrm>
          <a:prstGeom prst="rect">
            <a:avLst/>
          </a:prstGeom>
          <a:noFill/>
        </p:spPr>
        <p:txBody>
          <a:bodyPr wrap="none" rtlCol="0">
            <a:spAutoFit/>
          </a:bodyPr>
          <a:lstStyle/>
          <a:p>
            <a:r>
              <a:rPr lang="en-US" dirty="0"/>
              <a:t>Spacing 0.01</a:t>
            </a:r>
          </a:p>
        </p:txBody>
      </p:sp>
      <p:sp>
        <p:nvSpPr>
          <p:cNvPr id="7" name="TextBox 6">
            <a:extLst>
              <a:ext uri="{FF2B5EF4-FFF2-40B4-BE49-F238E27FC236}">
                <a16:creationId xmlns:a16="http://schemas.microsoft.com/office/drawing/2014/main" id="{D9314DE7-315F-0F42-A97D-F03DAA5F1679}"/>
              </a:ext>
            </a:extLst>
          </p:cNvPr>
          <p:cNvSpPr txBox="1"/>
          <p:nvPr/>
        </p:nvSpPr>
        <p:spPr>
          <a:xfrm>
            <a:off x="8384964" y="240632"/>
            <a:ext cx="2220673" cy="369332"/>
          </a:xfrm>
          <a:prstGeom prst="rect">
            <a:avLst/>
          </a:prstGeom>
          <a:noFill/>
        </p:spPr>
        <p:txBody>
          <a:bodyPr wrap="none" rtlCol="0">
            <a:spAutoFit/>
          </a:bodyPr>
          <a:lstStyle/>
          <a:p>
            <a:r>
              <a:rPr lang="en-US" dirty="0"/>
              <a:t>Spacing 0.01, </a:t>
            </a:r>
            <a:r>
              <a:rPr lang="en-US" dirty="0" err="1"/>
              <a:t>nterp</a:t>
            </a:r>
            <a:r>
              <a:rPr lang="en-US" dirty="0"/>
              <a:t>=2</a:t>
            </a:r>
          </a:p>
        </p:txBody>
      </p:sp>
      <p:pic>
        <p:nvPicPr>
          <p:cNvPr id="8" name="Picture 7">
            <a:extLst>
              <a:ext uri="{FF2B5EF4-FFF2-40B4-BE49-F238E27FC236}">
                <a16:creationId xmlns:a16="http://schemas.microsoft.com/office/drawing/2014/main" id="{47BEB8C0-F163-3649-9871-3D13718002FA}"/>
              </a:ext>
            </a:extLst>
          </p:cNvPr>
          <p:cNvPicPr>
            <a:picLocks noChangeAspect="1"/>
          </p:cNvPicPr>
          <p:nvPr/>
        </p:nvPicPr>
        <p:blipFill rotWithShape="1">
          <a:blip r:embed="rId3"/>
          <a:srcRect l="6111" t="30456" r="54766" b="31229"/>
          <a:stretch/>
        </p:blipFill>
        <p:spPr>
          <a:xfrm>
            <a:off x="539014" y="425298"/>
            <a:ext cx="4292867" cy="2627697"/>
          </a:xfrm>
          <a:prstGeom prst="rect">
            <a:avLst/>
          </a:prstGeom>
        </p:spPr>
      </p:pic>
      <p:pic>
        <p:nvPicPr>
          <p:cNvPr id="9" name="Picture 8">
            <a:extLst>
              <a:ext uri="{FF2B5EF4-FFF2-40B4-BE49-F238E27FC236}">
                <a16:creationId xmlns:a16="http://schemas.microsoft.com/office/drawing/2014/main" id="{879EA0E2-A435-E248-BB43-E99353336F59}"/>
              </a:ext>
            </a:extLst>
          </p:cNvPr>
          <p:cNvPicPr>
            <a:picLocks noChangeAspect="1"/>
          </p:cNvPicPr>
          <p:nvPr/>
        </p:nvPicPr>
        <p:blipFill rotWithShape="1">
          <a:blip r:embed="rId3"/>
          <a:srcRect l="53128" t="31438" r="7749" b="31228"/>
          <a:stretch/>
        </p:blipFill>
        <p:spPr>
          <a:xfrm>
            <a:off x="7348866" y="609964"/>
            <a:ext cx="4292868" cy="2560321"/>
          </a:xfrm>
          <a:prstGeom prst="rect">
            <a:avLst/>
          </a:prstGeom>
        </p:spPr>
      </p:pic>
      <p:pic>
        <p:nvPicPr>
          <p:cNvPr id="10" name="Picture 9">
            <a:extLst>
              <a:ext uri="{FF2B5EF4-FFF2-40B4-BE49-F238E27FC236}">
                <a16:creationId xmlns:a16="http://schemas.microsoft.com/office/drawing/2014/main" id="{73B51F5F-6083-954F-A373-EBFCC55E1AD4}"/>
              </a:ext>
            </a:extLst>
          </p:cNvPr>
          <p:cNvPicPr>
            <a:picLocks noChangeAspect="1"/>
          </p:cNvPicPr>
          <p:nvPr/>
        </p:nvPicPr>
        <p:blipFill rotWithShape="1">
          <a:blip r:embed="rId4"/>
          <a:srcRect l="7164" t="27088" r="73450" b="26035"/>
          <a:stretch/>
        </p:blipFill>
        <p:spPr>
          <a:xfrm>
            <a:off x="1994938" y="5440805"/>
            <a:ext cx="909150" cy="1374011"/>
          </a:xfrm>
          <a:prstGeom prst="rect">
            <a:avLst/>
          </a:prstGeom>
        </p:spPr>
      </p:pic>
      <p:pic>
        <p:nvPicPr>
          <p:cNvPr id="11" name="Picture 10">
            <a:extLst>
              <a:ext uri="{FF2B5EF4-FFF2-40B4-BE49-F238E27FC236}">
                <a16:creationId xmlns:a16="http://schemas.microsoft.com/office/drawing/2014/main" id="{70EA726B-1273-6446-AE02-EFFEA34049DE}"/>
              </a:ext>
            </a:extLst>
          </p:cNvPr>
          <p:cNvPicPr>
            <a:picLocks noChangeAspect="1"/>
          </p:cNvPicPr>
          <p:nvPr/>
        </p:nvPicPr>
        <p:blipFill rotWithShape="1">
          <a:blip r:embed="rId4"/>
          <a:srcRect l="53962" t="27088" r="26652" b="24912"/>
          <a:stretch/>
        </p:blipFill>
        <p:spPr>
          <a:xfrm>
            <a:off x="9480751" y="5542739"/>
            <a:ext cx="849921" cy="1315261"/>
          </a:xfrm>
          <a:prstGeom prst="rect">
            <a:avLst/>
          </a:prstGeom>
        </p:spPr>
      </p:pic>
      <p:pic>
        <p:nvPicPr>
          <p:cNvPr id="12" name="Picture 11">
            <a:extLst>
              <a:ext uri="{FF2B5EF4-FFF2-40B4-BE49-F238E27FC236}">
                <a16:creationId xmlns:a16="http://schemas.microsoft.com/office/drawing/2014/main" id="{9237394C-06F3-A24E-B198-D5E360DDBEFE}"/>
              </a:ext>
            </a:extLst>
          </p:cNvPr>
          <p:cNvPicPr>
            <a:picLocks noChangeAspect="1"/>
          </p:cNvPicPr>
          <p:nvPr/>
        </p:nvPicPr>
        <p:blipFill rotWithShape="1">
          <a:blip r:embed="rId5"/>
          <a:srcRect l="7076" t="27509" r="55030" b="25053"/>
          <a:stretch/>
        </p:blipFill>
        <p:spPr>
          <a:xfrm>
            <a:off x="3141668" y="3394071"/>
            <a:ext cx="2746227" cy="2148668"/>
          </a:xfrm>
          <a:prstGeom prst="rect">
            <a:avLst/>
          </a:prstGeom>
        </p:spPr>
      </p:pic>
      <p:pic>
        <p:nvPicPr>
          <p:cNvPr id="13" name="Picture 12">
            <a:extLst>
              <a:ext uri="{FF2B5EF4-FFF2-40B4-BE49-F238E27FC236}">
                <a16:creationId xmlns:a16="http://schemas.microsoft.com/office/drawing/2014/main" id="{F6BD63C2-F6C3-404C-8E0F-8A8EB5263A16}"/>
              </a:ext>
            </a:extLst>
          </p:cNvPr>
          <p:cNvPicPr>
            <a:picLocks noChangeAspect="1"/>
          </p:cNvPicPr>
          <p:nvPr/>
        </p:nvPicPr>
        <p:blipFill rotWithShape="1">
          <a:blip r:embed="rId5"/>
          <a:srcRect l="53688" t="27509" r="8187" b="25053"/>
          <a:stretch/>
        </p:blipFill>
        <p:spPr>
          <a:xfrm>
            <a:off x="6096000" y="3307192"/>
            <a:ext cx="2874612" cy="2235547"/>
          </a:xfrm>
          <a:prstGeom prst="rect">
            <a:avLst/>
          </a:prstGeom>
        </p:spPr>
      </p:pic>
    </p:spTree>
    <p:extLst>
      <p:ext uri="{BB962C8B-B14F-4D97-AF65-F5344CB8AC3E}">
        <p14:creationId xmlns:p14="http://schemas.microsoft.com/office/powerpoint/2010/main" val="3746220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DE1D5-335C-B445-8902-F43BAF23C1B6}"/>
              </a:ext>
            </a:extLst>
          </p:cNvPr>
          <p:cNvSpPr>
            <a:spLocks noGrp="1"/>
          </p:cNvSpPr>
          <p:nvPr>
            <p:ph type="title"/>
          </p:nvPr>
        </p:nvSpPr>
        <p:spPr>
          <a:xfrm>
            <a:off x="132144" y="0"/>
            <a:ext cx="10515600" cy="1325563"/>
          </a:xfrm>
        </p:spPr>
        <p:txBody>
          <a:bodyPr/>
          <a:lstStyle/>
          <a:p>
            <a:r>
              <a:rPr lang="en-US" dirty="0"/>
              <a:t>PAERI</a:t>
            </a:r>
          </a:p>
        </p:txBody>
      </p:sp>
      <p:sp>
        <p:nvSpPr>
          <p:cNvPr id="3" name="Content Placeholder 2">
            <a:extLst>
              <a:ext uri="{FF2B5EF4-FFF2-40B4-BE49-F238E27FC236}">
                <a16:creationId xmlns:a16="http://schemas.microsoft.com/office/drawing/2014/main" id="{7955357F-F7D2-B24E-A882-C8584488A67B}"/>
              </a:ext>
            </a:extLst>
          </p:cNvPr>
          <p:cNvSpPr>
            <a:spLocks noGrp="1"/>
          </p:cNvSpPr>
          <p:nvPr>
            <p:ph idx="1"/>
          </p:nvPr>
        </p:nvSpPr>
        <p:spPr>
          <a:xfrm>
            <a:off x="50725" y="1335893"/>
            <a:ext cx="3675768" cy="4351338"/>
          </a:xfrm>
        </p:spPr>
        <p:txBody>
          <a:bodyPr>
            <a:normAutofit lnSpcReduction="10000"/>
          </a:bodyPr>
          <a:lstStyle/>
          <a:p>
            <a:r>
              <a:rPr lang="en-US" sz="2400" dirty="0"/>
              <a:t>Mechanism of double port, </a:t>
            </a:r>
            <a:r>
              <a:rPr lang="en-US" sz="2400" dirty="0" err="1"/>
              <a:t>Bomem</a:t>
            </a:r>
            <a:r>
              <a:rPr lang="en-US" sz="2400" dirty="0"/>
              <a:t> Interferometer</a:t>
            </a:r>
          </a:p>
          <a:p>
            <a:r>
              <a:rPr lang="en-US" sz="2400" dirty="0"/>
              <a:t>Source A using a mirror switch between HOT black body (BB), cold BB (Ambient), sky. </a:t>
            </a:r>
          </a:p>
          <a:p>
            <a:r>
              <a:rPr lang="en-US" sz="2400" dirty="0"/>
              <a:t>Source B is a black body at the instrument temperature.</a:t>
            </a:r>
          </a:p>
          <a:p>
            <a:pPr lvl="1"/>
            <a:r>
              <a:rPr lang="en-US" sz="2000" dirty="0"/>
              <a:t>To be able to remove the emission of instrument from the spectra</a:t>
            </a:r>
          </a:p>
        </p:txBody>
      </p:sp>
      <p:pic>
        <p:nvPicPr>
          <p:cNvPr id="4" name="Detailed-optical-diagram-of-our-Bomem-BioTools-Chiral-ir-TM-with-a-showing-the.png" descr="Detailed-optical-diagram-of-our-Bomem-BioTools-Chiral-ir-TM-with-a-showing-the.png">
            <a:extLst>
              <a:ext uri="{FF2B5EF4-FFF2-40B4-BE49-F238E27FC236}">
                <a16:creationId xmlns:a16="http://schemas.microsoft.com/office/drawing/2014/main" id="{C081553F-669C-754A-80AD-3AE0EF803524}"/>
              </a:ext>
            </a:extLst>
          </p:cNvPr>
          <p:cNvPicPr>
            <a:picLocks noChangeAspect="1"/>
          </p:cNvPicPr>
          <p:nvPr/>
        </p:nvPicPr>
        <p:blipFill>
          <a:blip r:embed="rId2">
            <a:extLst/>
          </a:blip>
          <a:stretch>
            <a:fillRect/>
          </a:stretch>
        </p:blipFill>
        <p:spPr>
          <a:xfrm>
            <a:off x="3645074" y="0"/>
            <a:ext cx="8414782" cy="5870506"/>
          </a:xfrm>
          <a:prstGeom prst="rect">
            <a:avLst/>
          </a:prstGeom>
          <a:ln w="12700">
            <a:miter lim="400000"/>
          </a:ln>
        </p:spPr>
      </p:pic>
      <p:sp>
        <p:nvSpPr>
          <p:cNvPr id="5" name="Text">
            <a:extLst>
              <a:ext uri="{FF2B5EF4-FFF2-40B4-BE49-F238E27FC236}">
                <a16:creationId xmlns:a16="http://schemas.microsoft.com/office/drawing/2014/main" id="{389C30F8-3301-694B-AD9A-519B358E40DA}"/>
              </a:ext>
            </a:extLst>
          </p:cNvPr>
          <p:cNvSpPr txBox="1"/>
          <p:nvPr/>
        </p:nvSpPr>
        <p:spPr>
          <a:xfrm>
            <a:off x="6146088" y="4646270"/>
            <a:ext cx="712624" cy="461060"/>
          </a:xfrm>
          <a:prstGeom prst="rect">
            <a:avLst/>
          </a:prstGeom>
          <a:ln w="12700">
            <a:miter lim="400000"/>
          </a:ln>
        </p:spPr>
        <p:txBody>
          <a:bodyPr wrap="none" lIns="50800" tIns="50800" rIns="50800" bIns="50800" anchor="ctr">
            <a:spAutoFit/>
          </a:bodyPr>
          <a:lstStyle/>
          <a:p>
            <a:endParaRPr/>
          </a:p>
        </p:txBody>
      </p:sp>
      <p:sp>
        <p:nvSpPr>
          <p:cNvPr id="6" name="Schweitzer-Stenner, Reinhard &amp; B Soffer, Jonathan &amp; Verbaro, Daniel. (2012). Structure Analysis of Unfolded Peptides I: Vibrational Circular Dichroism Spectroscopy. Methods in molecular biology (Clifton, N.J.). 895. 271-313. 10.1007/978-1-61779-927-3_18.">
            <a:extLst>
              <a:ext uri="{FF2B5EF4-FFF2-40B4-BE49-F238E27FC236}">
                <a16:creationId xmlns:a16="http://schemas.microsoft.com/office/drawing/2014/main" id="{E384E91F-32D8-024D-AF99-F9633E5677BC}"/>
              </a:ext>
            </a:extLst>
          </p:cNvPr>
          <p:cNvSpPr txBox="1"/>
          <p:nvPr/>
        </p:nvSpPr>
        <p:spPr>
          <a:xfrm>
            <a:off x="6096000" y="6046115"/>
            <a:ext cx="6506538" cy="6307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200" b="0"/>
            </a:lvl1pPr>
          </a:lstStyle>
          <a:p>
            <a:r>
              <a:rPr dirty="0"/>
              <a:t>Schweitzer-Stenner, Reinhard &amp; B </a:t>
            </a:r>
            <a:r>
              <a:rPr dirty="0" err="1"/>
              <a:t>Soffer</a:t>
            </a:r>
            <a:r>
              <a:rPr dirty="0"/>
              <a:t>, Jonathan &amp; </a:t>
            </a:r>
            <a:r>
              <a:rPr dirty="0" err="1"/>
              <a:t>Verbaro</a:t>
            </a:r>
            <a:r>
              <a:rPr dirty="0"/>
              <a:t>, Daniel. (2012). Structure Analysis of Unfolded Peptides I: Vibrational Circular Dichroism Spectroscopy. Methods in molecular biology (Clifton, N.J.). 895. 271-313. 10.1007/978-1-61779-927-3_18. </a:t>
            </a:r>
          </a:p>
        </p:txBody>
      </p:sp>
    </p:spTree>
    <p:extLst>
      <p:ext uri="{BB962C8B-B14F-4D97-AF65-F5344CB8AC3E}">
        <p14:creationId xmlns:p14="http://schemas.microsoft.com/office/powerpoint/2010/main" val="1539805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5C947-610A-E545-BD1D-99D326AAE08F}"/>
              </a:ext>
            </a:extLst>
          </p:cNvPr>
          <p:cNvSpPr>
            <a:spLocks noGrp="1"/>
          </p:cNvSpPr>
          <p:nvPr>
            <p:ph type="title"/>
          </p:nvPr>
        </p:nvSpPr>
        <p:spPr/>
        <p:txBody>
          <a:bodyPr/>
          <a:lstStyle/>
          <a:p>
            <a:r>
              <a:rPr lang="en-US" dirty="0"/>
              <a:t>Spectra</a:t>
            </a:r>
          </a:p>
        </p:txBody>
      </p:sp>
      <p:sp>
        <p:nvSpPr>
          <p:cNvPr id="4" name="Content Placeholder 2">
            <a:extLst>
              <a:ext uri="{FF2B5EF4-FFF2-40B4-BE49-F238E27FC236}">
                <a16:creationId xmlns:a16="http://schemas.microsoft.com/office/drawing/2014/main" id="{2F06AFC7-04C1-CA47-BFBF-C9698CDC3E00}"/>
              </a:ext>
            </a:extLst>
          </p:cNvPr>
          <p:cNvSpPr>
            <a:spLocks noGrp="1"/>
          </p:cNvSpPr>
          <p:nvPr>
            <p:ph idx="1"/>
          </p:nvPr>
        </p:nvSpPr>
        <p:spPr>
          <a:xfrm>
            <a:off x="797952" y="1690688"/>
            <a:ext cx="4908549" cy="4351338"/>
          </a:xfrm>
        </p:spPr>
        <p:txBody>
          <a:bodyPr>
            <a:normAutofit fontScale="92500" lnSpcReduction="20000"/>
          </a:bodyPr>
          <a:lstStyle/>
          <a:p>
            <a:r>
              <a:rPr lang="en-US" dirty="0">
                <a:latin typeface="Times New Roman" panose="02020603050405020304" pitchFamily="18" charset="0"/>
                <a:ea typeface="Times New Roman" panose="02020603050405020304" pitchFamily="18" charset="0"/>
              </a:rPr>
              <a:t>Clear sky determination</a:t>
            </a:r>
          </a:p>
          <a:p>
            <a:pPr lvl="1"/>
            <a:r>
              <a:rPr lang="en-US" dirty="0">
                <a:latin typeface="Times New Roman" panose="02020603050405020304" pitchFamily="18" charset="0"/>
                <a:ea typeface="Times New Roman" panose="02020603050405020304" pitchFamily="18" charset="0"/>
              </a:rPr>
              <a:t>962.36 cm-1 </a:t>
            </a:r>
          </a:p>
          <a:p>
            <a:r>
              <a:rPr lang="en-US" dirty="0">
                <a:latin typeface="Times New Roman" panose="02020603050405020304" pitchFamily="18" charset="0"/>
                <a:ea typeface="Times New Roman" panose="02020603050405020304" pitchFamily="18" charset="0"/>
              </a:rPr>
              <a:t>Monthly variation in near-surface water vapor </a:t>
            </a:r>
          </a:p>
          <a:p>
            <a:pPr lvl="1"/>
            <a:r>
              <a:rPr lang="en-US" dirty="0">
                <a:latin typeface="Times New Roman" panose="02020603050405020304" pitchFamily="18" charset="0"/>
                <a:ea typeface="Times New Roman" panose="02020603050405020304" pitchFamily="18" charset="0"/>
              </a:rPr>
              <a:t>Monthly histograms to find the threshold </a:t>
            </a:r>
          </a:p>
          <a:p>
            <a:pPr lvl="1"/>
            <a:r>
              <a:rPr lang="en-US" dirty="0">
                <a:latin typeface="Times New Roman" panose="02020603050405020304" pitchFamily="18" charset="0"/>
                <a:ea typeface="Times New Roman" panose="02020603050405020304" pitchFamily="18" charset="0"/>
              </a:rPr>
              <a:t>To increase the signal-to-noise ratio</a:t>
            </a:r>
          </a:p>
          <a:p>
            <a:pPr lvl="2"/>
            <a:r>
              <a:rPr lang="en-US" dirty="0">
                <a:latin typeface="Times New Roman" panose="02020603050405020304" pitchFamily="18" charset="0"/>
                <a:ea typeface="Times New Roman" panose="02020603050405020304" pitchFamily="18" charset="0"/>
              </a:rPr>
              <a:t>Hourly average the clear sky radiances </a:t>
            </a:r>
          </a:p>
          <a:p>
            <a:pPr lvl="3"/>
            <a:r>
              <a:rPr lang="en-US" dirty="0">
                <a:latin typeface="Times New Roman" panose="02020603050405020304" pitchFamily="18" charset="0"/>
                <a:ea typeface="Times New Roman" panose="02020603050405020304" pitchFamily="18" charset="0"/>
              </a:rPr>
              <a:t>longer than 30 min. </a:t>
            </a:r>
          </a:p>
          <a:p>
            <a:pPr lvl="3"/>
            <a:r>
              <a:rPr lang="en-US" dirty="0">
                <a:latin typeface="Times New Roman" panose="02020603050405020304" pitchFamily="18" charset="0"/>
                <a:ea typeface="Times New Roman" panose="02020603050405020304" pitchFamily="18" charset="0"/>
              </a:rPr>
              <a:t>P-AERI radiance noise from 0.1 </a:t>
            </a:r>
            <a:r>
              <a:rPr lang="en-US" dirty="0" err="1">
                <a:latin typeface="Times New Roman" panose="02020603050405020304" pitchFamily="18" charset="0"/>
                <a:ea typeface="Times New Roman" panose="02020603050405020304" pitchFamily="18" charset="0"/>
              </a:rPr>
              <a:t>mW</a:t>
            </a:r>
            <a:r>
              <a:rPr lang="en-US" dirty="0">
                <a:latin typeface="Times New Roman" panose="02020603050405020304" pitchFamily="18" charset="0"/>
                <a:ea typeface="Times New Roman" panose="02020603050405020304" pitchFamily="18" charset="0"/>
              </a:rPr>
              <a:t> m-2 sr-1 (cm-1)-1 to higher than 0.012 </a:t>
            </a:r>
            <a:r>
              <a:rPr lang="en-US" dirty="0" err="1">
                <a:latin typeface="Times New Roman" panose="02020603050405020304" pitchFamily="18" charset="0"/>
                <a:ea typeface="Times New Roman" panose="02020603050405020304" pitchFamily="18" charset="0"/>
              </a:rPr>
              <a:t>mW</a:t>
            </a:r>
            <a:r>
              <a:rPr lang="en-US" dirty="0">
                <a:latin typeface="Times New Roman" panose="02020603050405020304" pitchFamily="18" charset="0"/>
                <a:ea typeface="Times New Roman" panose="02020603050405020304" pitchFamily="18" charset="0"/>
              </a:rPr>
              <a:t> m-2 sr-1 (cm-1)-1.</a:t>
            </a:r>
          </a:p>
          <a:p>
            <a:pPr marL="285750" indent="-285750"/>
            <a:r>
              <a:rPr lang="en-US" dirty="0"/>
              <a:t>spectral range of retrieval </a:t>
            </a:r>
          </a:p>
          <a:p>
            <a:pPr marL="742950" lvl="1" indent="-285750"/>
            <a:r>
              <a:rPr lang="en-US" dirty="0"/>
              <a:t>950 to 1100 cm</a:t>
            </a:r>
            <a:r>
              <a:rPr lang="en-US" baseline="30000" dirty="0"/>
              <a:t>-1  </a:t>
            </a:r>
            <a:r>
              <a:rPr lang="en-US" dirty="0"/>
              <a:t>using P-AERI</a:t>
            </a:r>
          </a:p>
          <a:p>
            <a:endParaRPr lang="en-US" dirty="0">
              <a:latin typeface="Times New Roman" panose="02020603050405020304" pitchFamily="18" charset="0"/>
              <a:ea typeface="Times New Roman" panose="02020603050405020304" pitchFamily="18" charset="0"/>
            </a:endParaRPr>
          </a:p>
          <a:p>
            <a:pPr lvl="3"/>
            <a:endParaRPr lang="en-US" dirty="0">
              <a:latin typeface="Times New Roman" panose="02020603050405020304" pitchFamily="18" charset="0"/>
              <a:ea typeface="Times New Roman" panose="02020603050405020304" pitchFamily="18" charset="0"/>
            </a:endParaRPr>
          </a:p>
        </p:txBody>
      </p:sp>
      <p:grpSp>
        <p:nvGrpSpPr>
          <p:cNvPr id="6" name="Group 5">
            <a:extLst>
              <a:ext uri="{FF2B5EF4-FFF2-40B4-BE49-F238E27FC236}">
                <a16:creationId xmlns:a16="http://schemas.microsoft.com/office/drawing/2014/main" id="{F7452D65-4984-C947-B795-4BD6520BCE2F}"/>
              </a:ext>
            </a:extLst>
          </p:cNvPr>
          <p:cNvGrpSpPr/>
          <p:nvPr/>
        </p:nvGrpSpPr>
        <p:grpSpPr>
          <a:xfrm>
            <a:off x="6757988" y="365125"/>
            <a:ext cx="5553076" cy="4001294"/>
            <a:chOff x="2676402" y="2402883"/>
            <a:chExt cx="7184240" cy="3981553"/>
          </a:xfrm>
        </p:grpSpPr>
        <p:pic>
          <p:nvPicPr>
            <p:cNvPr id="7" name="Picture 6" descr="base_spectra.png">
              <a:extLst>
                <a:ext uri="{FF2B5EF4-FFF2-40B4-BE49-F238E27FC236}">
                  <a16:creationId xmlns:a16="http://schemas.microsoft.com/office/drawing/2014/main" id="{F5DC373D-E263-E947-9453-CE442272BD1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582"/>
            <a:stretch/>
          </p:blipFill>
          <p:spPr>
            <a:xfrm>
              <a:off x="2676402" y="2402883"/>
              <a:ext cx="7184240" cy="3981553"/>
            </a:xfrm>
            <a:prstGeom prst="rect">
              <a:avLst/>
            </a:prstGeom>
          </p:spPr>
        </p:pic>
        <p:sp>
          <p:nvSpPr>
            <p:cNvPr id="8" name="Rectangle 7">
              <a:extLst>
                <a:ext uri="{FF2B5EF4-FFF2-40B4-BE49-F238E27FC236}">
                  <a16:creationId xmlns:a16="http://schemas.microsoft.com/office/drawing/2014/main" id="{D84CE26E-0CE7-3644-95E3-226B20442ADC}"/>
                </a:ext>
              </a:extLst>
            </p:cNvPr>
            <p:cNvSpPr/>
            <p:nvPr/>
          </p:nvSpPr>
          <p:spPr>
            <a:xfrm>
              <a:off x="5520776" y="5046389"/>
              <a:ext cx="405636" cy="664456"/>
            </a:xfrm>
            <a:prstGeom prst="rect">
              <a:avLst/>
            </a:prstGeom>
            <a:solidFill>
              <a:schemeClr val="accent6">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Arrow Connector 8">
              <a:extLst>
                <a:ext uri="{FF2B5EF4-FFF2-40B4-BE49-F238E27FC236}">
                  <a16:creationId xmlns:a16="http://schemas.microsoft.com/office/drawing/2014/main" id="{AB16C6F0-123D-9446-84C1-B2926A1D269E}"/>
                </a:ext>
              </a:extLst>
            </p:cNvPr>
            <p:cNvCxnSpPr>
              <a:cxnSpLocks/>
            </p:cNvCxnSpPr>
            <p:nvPr/>
          </p:nvCxnSpPr>
          <p:spPr>
            <a:xfrm>
              <a:off x="5095702" y="5162204"/>
              <a:ext cx="324196" cy="4821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494A10C-A446-F547-BD0E-6BF2F8BAE7C2}"/>
                </a:ext>
              </a:extLst>
            </p:cNvPr>
            <p:cNvSpPr txBox="1"/>
            <p:nvPr/>
          </p:nvSpPr>
          <p:spPr>
            <a:xfrm>
              <a:off x="3600180" y="4711649"/>
              <a:ext cx="2095591" cy="470543"/>
            </a:xfrm>
            <a:prstGeom prst="rect">
              <a:avLst/>
            </a:prstGeom>
            <a:noFill/>
          </p:spPr>
          <p:txBody>
            <a:bodyPr wrap="square" rtlCol="0">
              <a:spAutoFit/>
            </a:bodyPr>
            <a:lstStyle/>
            <a:p>
              <a:pPr algn="ctr"/>
              <a:r>
                <a:rPr lang="en-US" sz="1200" dirty="0"/>
                <a:t>Clear sky</a:t>
              </a:r>
            </a:p>
          </p:txBody>
        </p:sp>
        <p:cxnSp>
          <p:nvCxnSpPr>
            <p:cNvPr id="11" name="Straight Arrow Connector 10">
              <a:extLst>
                <a:ext uri="{FF2B5EF4-FFF2-40B4-BE49-F238E27FC236}">
                  <a16:creationId xmlns:a16="http://schemas.microsoft.com/office/drawing/2014/main" id="{85F67A10-C512-F242-992D-49FE486E13DB}"/>
                </a:ext>
              </a:extLst>
            </p:cNvPr>
            <p:cNvCxnSpPr>
              <a:cxnSpLocks/>
            </p:cNvCxnSpPr>
            <p:nvPr/>
          </p:nvCxnSpPr>
          <p:spPr>
            <a:xfrm flipH="1">
              <a:off x="5926412" y="4580271"/>
              <a:ext cx="407886" cy="398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35A9855-3A48-0041-BDDB-73550F8B72D3}"/>
                </a:ext>
              </a:extLst>
            </p:cNvPr>
            <p:cNvSpPr txBox="1"/>
            <p:nvPr/>
          </p:nvSpPr>
          <p:spPr>
            <a:xfrm>
              <a:off x="5659243" y="4284158"/>
              <a:ext cx="2595650" cy="470543"/>
            </a:xfrm>
            <a:prstGeom prst="rect">
              <a:avLst/>
            </a:prstGeom>
            <a:noFill/>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Ozone band</a:t>
              </a:r>
            </a:p>
          </p:txBody>
        </p:sp>
      </p:grpSp>
      <p:pic>
        <p:nvPicPr>
          <p:cNvPr id="13" name="Content Placeholder 3" descr="Threshold_feb_2018.png">
            <a:extLst>
              <a:ext uri="{FF2B5EF4-FFF2-40B4-BE49-F238E27FC236}">
                <a16:creationId xmlns:a16="http://schemas.microsoft.com/office/drawing/2014/main" id="{425A3872-E447-3942-B482-69896C34F5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991017" y="4499767"/>
            <a:ext cx="2108127" cy="1733144"/>
          </a:xfrm>
          <a:prstGeom prst="rect">
            <a:avLst/>
          </a:prstGeom>
        </p:spPr>
      </p:pic>
    </p:spTree>
    <p:extLst>
      <p:ext uri="{BB962C8B-B14F-4D97-AF65-F5344CB8AC3E}">
        <p14:creationId xmlns:p14="http://schemas.microsoft.com/office/powerpoint/2010/main" val="4028503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23399-A185-F94E-8BDE-8D77BE2701B3}"/>
              </a:ext>
            </a:extLst>
          </p:cNvPr>
          <p:cNvSpPr>
            <a:spLocks noGrp="1"/>
          </p:cNvSpPr>
          <p:nvPr>
            <p:ph type="title"/>
          </p:nvPr>
        </p:nvSpPr>
        <p:spPr/>
        <p:txBody>
          <a:bodyPr/>
          <a:lstStyle/>
          <a:p>
            <a:r>
              <a:rPr lang="en-US" dirty="0"/>
              <a:t>Clear sky data</a:t>
            </a:r>
          </a:p>
        </p:txBody>
      </p:sp>
      <p:pic>
        <p:nvPicPr>
          <p:cNvPr id="5" name="Picture 4">
            <a:extLst>
              <a:ext uri="{FF2B5EF4-FFF2-40B4-BE49-F238E27FC236}">
                <a16:creationId xmlns:a16="http://schemas.microsoft.com/office/drawing/2014/main" id="{E6A7F2E1-F655-5141-810A-B952837AF970}"/>
              </a:ext>
            </a:extLst>
          </p:cNvPr>
          <p:cNvPicPr>
            <a:picLocks noChangeAspect="1"/>
          </p:cNvPicPr>
          <p:nvPr/>
        </p:nvPicPr>
        <p:blipFill rotWithShape="1">
          <a:blip r:embed="rId2"/>
          <a:srcRect r="4030"/>
          <a:stretch/>
        </p:blipFill>
        <p:spPr>
          <a:xfrm>
            <a:off x="8585521" y="1908373"/>
            <a:ext cx="3583329" cy="3733800"/>
          </a:xfrm>
          <a:prstGeom prst="rect">
            <a:avLst/>
          </a:prstGeom>
        </p:spPr>
      </p:pic>
      <p:pic>
        <p:nvPicPr>
          <p:cNvPr id="7" name="Picture 6">
            <a:extLst>
              <a:ext uri="{FF2B5EF4-FFF2-40B4-BE49-F238E27FC236}">
                <a16:creationId xmlns:a16="http://schemas.microsoft.com/office/drawing/2014/main" id="{3DFB7544-6BAC-C443-85E0-9054F3DB58BB}"/>
              </a:ext>
            </a:extLst>
          </p:cNvPr>
          <p:cNvPicPr>
            <a:picLocks noChangeAspect="1"/>
          </p:cNvPicPr>
          <p:nvPr/>
        </p:nvPicPr>
        <p:blipFill rotWithShape="1">
          <a:blip r:embed="rId3"/>
          <a:srcRect r="2494"/>
          <a:stretch/>
        </p:blipFill>
        <p:spPr>
          <a:xfrm>
            <a:off x="-46302" y="1812882"/>
            <a:ext cx="3733801" cy="3829291"/>
          </a:xfrm>
          <a:prstGeom prst="rect">
            <a:avLst/>
          </a:prstGeom>
        </p:spPr>
      </p:pic>
      <p:pic>
        <p:nvPicPr>
          <p:cNvPr id="10" name="Picture 9">
            <a:extLst>
              <a:ext uri="{FF2B5EF4-FFF2-40B4-BE49-F238E27FC236}">
                <a16:creationId xmlns:a16="http://schemas.microsoft.com/office/drawing/2014/main" id="{9F15F5CB-A8FF-E948-A7A9-360910A99612}"/>
              </a:ext>
            </a:extLst>
          </p:cNvPr>
          <p:cNvPicPr>
            <a:picLocks noChangeAspect="1"/>
          </p:cNvPicPr>
          <p:nvPr/>
        </p:nvPicPr>
        <p:blipFill rotWithShape="1">
          <a:blip r:embed="rId4"/>
          <a:srcRect r="3739"/>
          <a:stretch/>
        </p:blipFill>
        <p:spPr>
          <a:xfrm>
            <a:off x="3803247" y="1908373"/>
            <a:ext cx="4792241" cy="3733800"/>
          </a:xfrm>
          <a:prstGeom prst="rect">
            <a:avLst/>
          </a:prstGeom>
        </p:spPr>
      </p:pic>
      <p:sp>
        <p:nvSpPr>
          <p:cNvPr id="11" name="TextBox 10">
            <a:extLst>
              <a:ext uri="{FF2B5EF4-FFF2-40B4-BE49-F238E27FC236}">
                <a16:creationId xmlns:a16="http://schemas.microsoft.com/office/drawing/2014/main" id="{D39ED746-2FE1-4743-8B33-F7EC10CCBBA7}"/>
              </a:ext>
            </a:extLst>
          </p:cNvPr>
          <p:cNvSpPr txBox="1"/>
          <p:nvPr/>
        </p:nvSpPr>
        <p:spPr>
          <a:xfrm>
            <a:off x="5396501" y="5582859"/>
            <a:ext cx="2087431"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In days that contains clear sky </a:t>
            </a:r>
          </a:p>
        </p:txBody>
      </p:sp>
      <p:sp>
        <p:nvSpPr>
          <p:cNvPr id="3" name="TextBox 2">
            <a:extLst>
              <a:ext uri="{FF2B5EF4-FFF2-40B4-BE49-F238E27FC236}">
                <a16:creationId xmlns:a16="http://schemas.microsoft.com/office/drawing/2014/main" id="{28284F3C-28AD-3D49-8F52-AA8B9CE17E4E}"/>
              </a:ext>
            </a:extLst>
          </p:cNvPr>
          <p:cNvSpPr txBox="1"/>
          <p:nvPr/>
        </p:nvSpPr>
        <p:spPr>
          <a:xfrm>
            <a:off x="10024534" y="5926666"/>
            <a:ext cx="1458413" cy="369332"/>
          </a:xfrm>
          <a:prstGeom prst="rect">
            <a:avLst/>
          </a:prstGeom>
          <a:noFill/>
        </p:spPr>
        <p:txBody>
          <a:bodyPr wrap="none" rtlCol="0">
            <a:spAutoFit/>
          </a:bodyPr>
          <a:lstStyle/>
          <a:p>
            <a:r>
              <a:rPr lang="en-US" dirty="0"/>
              <a:t>In a give hour</a:t>
            </a:r>
          </a:p>
        </p:txBody>
      </p:sp>
    </p:spTree>
    <p:extLst>
      <p:ext uri="{BB962C8B-B14F-4D97-AF65-F5344CB8AC3E}">
        <p14:creationId xmlns:p14="http://schemas.microsoft.com/office/powerpoint/2010/main" val="4285015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369B1-EC7E-4741-822F-B828B9C875E5}"/>
              </a:ext>
            </a:extLst>
          </p:cNvPr>
          <p:cNvSpPr>
            <a:spLocks noGrp="1"/>
          </p:cNvSpPr>
          <p:nvPr>
            <p:ph type="title"/>
          </p:nvPr>
        </p:nvSpPr>
        <p:spPr/>
        <p:txBody>
          <a:bodyPr/>
          <a:lstStyle/>
          <a:p>
            <a:r>
              <a:rPr lang="en-US" dirty="0"/>
              <a:t>Jacobian Matrix</a:t>
            </a:r>
          </a:p>
        </p:txBody>
      </p:sp>
      <p:sp>
        <p:nvSpPr>
          <p:cNvPr id="3" name="Content Placeholder 2">
            <a:extLst>
              <a:ext uri="{FF2B5EF4-FFF2-40B4-BE49-F238E27FC236}">
                <a16:creationId xmlns:a16="http://schemas.microsoft.com/office/drawing/2014/main" id="{D6793EE1-E563-3544-A12D-E32E4ACE5E60}"/>
              </a:ext>
            </a:extLst>
          </p:cNvPr>
          <p:cNvSpPr>
            <a:spLocks noGrp="1"/>
          </p:cNvSpPr>
          <p:nvPr>
            <p:ph idx="1"/>
          </p:nvPr>
        </p:nvSpPr>
        <p:spPr>
          <a:xfrm>
            <a:off x="461819" y="1612467"/>
            <a:ext cx="5708073" cy="4351338"/>
          </a:xfrm>
        </p:spPr>
        <p:txBody>
          <a:bodyPr>
            <a:normAutofit/>
          </a:bodyPr>
          <a:lstStyle/>
          <a:p>
            <a:r>
              <a:rPr lang="en-US" dirty="0"/>
              <a:t>Looking at the Jacobian Matrix (K)</a:t>
            </a:r>
          </a:p>
          <a:p>
            <a:pPr lvl="1"/>
            <a:r>
              <a:rPr lang="en-US" dirty="0"/>
              <a:t>It explain that PAERI spectra is mostly sensitive to the 10 to 15 km and then there signal up to 20 km.</a:t>
            </a:r>
          </a:p>
          <a:p>
            <a:pPr lvl="1"/>
            <a:r>
              <a:rPr lang="en-US" dirty="0"/>
              <a:t>Below 10 </a:t>
            </a:r>
            <a:r>
              <a:rPr lang="en-US" dirty="0" err="1"/>
              <a:t>km:there</a:t>
            </a:r>
            <a:r>
              <a:rPr lang="en-US" dirty="0"/>
              <a:t> is not that much signal because of very low amount of ozone compared to stratosphere.</a:t>
            </a:r>
          </a:p>
          <a:p>
            <a:pPr lvl="1"/>
            <a:r>
              <a:rPr lang="en-US" dirty="0"/>
              <a:t>We need to have good estimation of upper level ozone prior to the retrieval </a:t>
            </a:r>
          </a:p>
          <a:p>
            <a:pPr lvl="2"/>
            <a:r>
              <a:rPr lang="en-US" dirty="0"/>
              <a:t>In this presentation we use </a:t>
            </a:r>
            <a:r>
              <a:rPr lang="en-US" dirty="0" err="1"/>
              <a:t>Ozonesonde+MLS</a:t>
            </a:r>
            <a:endParaRPr lang="en-US" dirty="0"/>
          </a:p>
          <a:p>
            <a:pPr lvl="2"/>
            <a:r>
              <a:rPr lang="en-US" dirty="0"/>
              <a:t>eventually we will use MERRA2</a:t>
            </a:r>
          </a:p>
        </p:txBody>
      </p:sp>
      <p:pic>
        <p:nvPicPr>
          <p:cNvPr id="4" name="Picture 3">
            <a:extLst>
              <a:ext uri="{FF2B5EF4-FFF2-40B4-BE49-F238E27FC236}">
                <a16:creationId xmlns:a16="http://schemas.microsoft.com/office/drawing/2014/main" id="{8A4F483E-D3FA-A445-AA70-58AC65416A1F}"/>
              </a:ext>
            </a:extLst>
          </p:cNvPr>
          <p:cNvPicPr>
            <a:picLocks noChangeAspect="1"/>
          </p:cNvPicPr>
          <p:nvPr/>
        </p:nvPicPr>
        <p:blipFill rotWithShape="1">
          <a:blip r:embed="rId2"/>
          <a:srcRect l="25674" t="9930" r="22306" b="20404"/>
          <a:stretch/>
        </p:blipFill>
        <p:spPr>
          <a:xfrm>
            <a:off x="6353767" y="365125"/>
            <a:ext cx="5183908" cy="4338928"/>
          </a:xfrm>
          <a:prstGeom prst="rect">
            <a:avLst/>
          </a:prstGeom>
        </p:spPr>
      </p:pic>
      <p:pic>
        <p:nvPicPr>
          <p:cNvPr id="7" name="Picture 6">
            <a:extLst>
              <a:ext uri="{FF2B5EF4-FFF2-40B4-BE49-F238E27FC236}">
                <a16:creationId xmlns:a16="http://schemas.microsoft.com/office/drawing/2014/main" id="{D53C05FF-57E7-AE40-AA71-E3832B3FCE2D}"/>
              </a:ext>
            </a:extLst>
          </p:cNvPr>
          <p:cNvPicPr>
            <a:picLocks noChangeAspect="1"/>
          </p:cNvPicPr>
          <p:nvPr/>
        </p:nvPicPr>
        <p:blipFill rotWithShape="1">
          <a:blip r:embed="rId3"/>
          <a:srcRect l="21052" t="27136" r="5117" b="9596"/>
          <a:stretch/>
        </p:blipFill>
        <p:spPr>
          <a:xfrm>
            <a:off x="6860247" y="4654092"/>
            <a:ext cx="4170947" cy="2233903"/>
          </a:xfrm>
          <a:prstGeom prst="rect">
            <a:avLst/>
          </a:prstGeom>
        </p:spPr>
      </p:pic>
    </p:spTree>
    <p:extLst>
      <p:ext uri="{BB962C8B-B14F-4D97-AF65-F5344CB8AC3E}">
        <p14:creationId xmlns:p14="http://schemas.microsoft.com/office/powerpoint/2010/main" val="3357672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86B8-4D00-6C4A-A3F1-789BDCC240C3}"/>
              </a:ext>
            </a:extLst>
          </p:cNvPr>
          <p:cNvSpPr>
            <a:spLocks noGrp="1"/>
          </p:cNvSpPr>
          <p:nvPr>
            <p:ph type="title"/>
          </p:nvPr>
        </p:nvSpPr>
        <p:spPr>
          <a:xfrm>
            <a:off x="687729" y="329147"/>
            <a:ext cx="10515600" cy="1325563"/>
          </a:xfrm>
        </p:spPr>
        <p:txBody>
          <a:bodyPr/>
          <a:lstStyle/>
          <a:p>
            <a:r>
              <a:rPr lang="en-US" dirty="0"/>
              <a:t>Truncation function</a:t>
            </a:r>
          </a:p>
        </p:txBody>
      </p:sp>
      <p:pic>
        <p:nvPicPr>
          <p:cNvPr id="4" name="Content Placeholder 3">
            <a:extLst>
              <a:ext uri="{FF2B5EF4-FFF2-40B4-BE49-F238E27FC236}">
                <a16:creationId xmlns:a16="http://schemas.microsoft.com/office/drawing/2014/main" id="{C0C1B4A8-2497-004E-B890-1E8EDBD0E858}"/>
              </a:ext>
            </a:extLst>
          </p:cNvPr>
          <p:cNvPicPr>
            <a:picLocks noGrp="1" noChangeAspect="1"/>
          </p:cNvPicPr>
          <p:nvPr>
            <p:ph idx="1"/>
          </p:nvPr>
        </p:nvPicPr>
        <p:blipFill rotWithShape="1">
          <a:blip r:embed="rId2"/>
          <a:srcRect l="7945" t="25757" r="32489" b="19266"/>
          <a:stretch/>
        </p:blipFill>
        <p:spPr>
          <a:xfrm>
            <a:off x="838200" y="1690688"/>
            <a:ext cx="4147128" cy="2392219"/>
          </a:xfrm>
          <a:prstGeom prst="rect">
            <a:avLst/>
          </a:prstGeom>
        </p:spPr>
      </p:pic>
      <p:sp>
        <p:nvSpPr>
          <p:cNvPr id="5" name="TextBox 4">
            <a:extLst>
              <a:ext uri="{FF2B5EF4-FFF2-40B4-BE49-F238E27FC236}">
                <a16:creationId xmlns:a16="http://schemas.microsoft.com/office/drawing/2014/main" id="{5B19A2A8-E9F1-C946-80EA-A535E36FB005}"/>
              </a:ext>
            </a:extLst>
          </p:cNvPr>
          <p:cNvSpPr txBox="1"/>
          <p:nvPr/>
        </p:nvSpPr>
        <p:spPr>
          <a:xfrm>
            <a:off x="2493819" y="1431637"/>
            <a:ext cx="1091966" cy="369332"/>
          </a:xfrm>
          <a:prstGeom prst="rect">
            <a:avLst/>
          </a:prstGeom>
          <a:noFill/>
        </p:spPr>
        <p:txBody>
          <a:bodyPr wrap="none" rtlCol="0">
            <a:spAutoFit/>
          </a:bodyPr>
          <a:lstStyle/>
          <a:p>
            <a:r>
              <a:rPr lang="en-US" dirty="0"/>
              <a:t>Hamming</a:t>
            </a:r>
          </a:p>
        </p:txBody>
      </p:sp>
      <p:sp>
        <p:nvSpPr>
          <p:cNvPr id="6" name="TextBox 5">
            <a:extLst>
              <a:ext uri="{FF2B5EF4-FFF2-40B4-BE49-F238E27FC236}">
                <a16:creationId xmlns:a16="http://schemas.microsoft.com/office/drawing/2014/main" id="{1E158B46-6928-9C47-82C0-247D3ECB481E}"/>
              </a:ext>
            </a:extLst>
          </p:cNvPr>
          <p:cNvSpPr txBox="1"/>
          <p:nvPr/>
        </p:nvSpPr>
        <p:spPr>
          <a:xfrm>
            <a:off x="7731270" y="3244334"/>
            <a:ext cx="876587" cy="369332"/>
          </a:xfrm>
          <a:prstGeom prst="rect">
            <a:avLst/>
          </a:prstGeom>
          <a:noFill/>
        </p:spPr>
        <p:txBody>
          <a:bodyPr wrap="none" rtlCol="0">
            <a:spAutoFit/>
          </a:bodyPr>
          <a:lstStyle/>
          <a:p>
            <a:r>
              <a:rPr lang="en-US" dirty="0"/>
              <a:t>Box-car</a:t>
            </a:r>
          </a:p>
        </p:txBody>
      </p:sp>
      <p:pic>
        <p:nvPicPr>
          <p:cNvPr id="7" name="Picture 6">
            <a:extLst>
              <a:ext uri="{FF2B5EF4-FFF2-40B4-BE49-F238E27FC236}">
                <a16:creationId xmlns:a16="http://schemas.microsoft.com/office/drawing/2014/main" id="{15AB8162-F29F-B048-8FAF-6DC935798CAF}"/>
              </a:ext>
            </a:extLst>
          </p:cNvPr>
          <p:cNvPicPr>
            <a:picLocks noChangeAspect="1"/>
          </p:cNvPicPr>
          <p:nvPr/>
        </p:nvPicPr>
        <p:blipFill rotWithShape="1">
          <a:blip r:embed="rId3"/>
          <a:srcRect l="12711" t="15085" r="8333" b="9494"/>
          <a:stretch/>
        </p:blipFill>
        <p:spPr>
          <a:xfrm>
            <a:off x="5440218" y="3685621"/>
            <a:ext cx="5052291" cy="3016293"/>
          </a:xfrm>
          <a:prstGeom prst="rect">
            <a:avLst/>
          </a:prstGeom>
        </p:spPr>
      </p:pic>
      <p:sp>
        <p:nvSpPr>
          <p:cNvPr id="8" name="TextBox 7">
            <a:extLst>
              <a:ext uri="{FF2B5EF4-FFF2-40B4-BE49-F238E27FC236}">
                <a16:creationId xmlns:a16="http://schemas.microsoft.com/office/drawing/2014/main" id="{8A443BF8-A4F0-0145-B661-DE71818666BA}"/>
              </a:ext>
            </a:extLst>
          </p:cNvPr>
          <p:cNvSpPr txBox="1"/>
          <p:nvPr/>
        </p:nvSpPr>
        <p:spPr>
          <a:xfrm>
            <a:off x="1366982" y="4516582"/>
            <a:ext cx="3491345" cy="646331"/>
          </a:xfrm>
          <a:prstGeom prst="rect">
            <a:avLst/>
          </a:prstGeom>
          <a:noFill/>
        </p:spPr>
        <p:txBody>
          <a:bodyPr wrap="square" rtlCol="0">
            <a:spAutoFit/>
          </a:bodyPr>
          <a:lstStyle/>
          <a:p>
            <a:r>
              <a:rPr lang="en-US" dirty="0"/>
              <a:t>This is showing the Box-car is our Truncation function</a:t>
            </a:r>
          </a:p>
        </p:txBody>
      </p:sp>
    </p:spTree>
    <p:extLst>
      <p:ext uri="{BB962C8B-B14F-4D97-AF65-F5344CB8AC3E}">
        <p14:creationId xmlns:p14="http://schemas.microsoft.com/office/powerpoint/2010/main" val="4066483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1266C-4A64-0B40-B3C4-E396948511BB}"/>
              </a:ext>
            </a:extLst>
          </p:cNvPr>
          <p:cNvSpPr>
            <a:spLocks noGrp="1"/>
          </p:cNvSpPr>
          <p:nvPr>
            <p:ph type="title"/>
          </p:nvPr>
        </p:nvSpPr>
        <p:spPr/>
        <p:txBody>
          <a:bodyPr/>
          <a:lstStyle/>
          <a:p>
            <a:r>
              <a:rPr lang="en-US" dirty="0"/>
              <a:t>Do we have interfering gases in this spectral region?</a:t>
            </a:r>
          </a:p>
        </p:txBody>
      </p:sp>
      <p:sp>
        <p:nvSpPr>
          <p:cNvPr id="3" name="Content Placeholder 2">
            <a:extLst>
              <a:ext uri="{FF2B5EF4-FFF2-40B4-BE49-F238E27FC236}">
                <a16:creationId xmlns:a16="http://schemas.microsoft.com/office/drawing/2014/main" id="{9AB910CC-005B-294C-B0E4-31D098215DFD}"/>
              </a:ext>
            </a:extLst>
          </p:cNvPr>
          <p:cNvSpPr>
            <a:spLocks noGrp="1"/>
          </p:cNvSpPr>
          <p:nvPr>
            <p:ph idx="1"/>
          </p:nvPr>
        </p:nvSpPr>
        <p:spPr>
          <a:xfrm>
            <a:off x="838200" y="1825625"/>
            <a:ext cx="3687501" cy="4351338"/>
          </a:xfrm>
        </p:spPr>
        <p:txBody>
          <a:bodyPr/>
          <a:lstStyle/>
          <a:p>
            <a:r>
              <a:rPr lang="en-US" dirty="0"/>
              <a:t>We looked at all gases in that were used to create main </a:t>
            </a:r>
            <a:r>
              <a:rPr lang="en-US" dirty="0" err="1"/>
              <a:t>hbin</a:t>
            </a:r>
            <a:r>
              <a:rPr lang="en-US" dirty="0"/>
              <a:t> file </a:t>
            </a:r>
          </a:p>
        </p:txBody>
      </p:sp>
      <p:graphicFrame>
        <p:nvGraphicFramePr>
          <p:cNvPr id="4" name="Table 3">
            <a:extLst>
              <a:ext uri="{FF2B5EF4-FFF2-40B4-BE49-F238E27FC236}">
                <a16:creationId xmlns:a16="http://schemas.microsoft.com/office/drawing/2014/main" id="{6FCAFD75-85B9-0C4C-9A82-2618646C06F3}"/>
              </a:ext>
            </a:extLst>
          </p:cNvPr>
          <p:cNvGraphicFramePr>
            <a:graphicFrameLocks noGrp="1"/>
          </p:cNvGraphicFramePr>
          <p:nvPr>
            <p:extLst/>
          </p:nvPr>
        </p:nvGraphicFramePr>
        <p:xfrm>
          <a:off x="6281437" y="1782220"/>
          <a:ext cx="2476500" cy="2665095"/>
        </p:xfrm>
        <a:graphic>
          <a:graphicData uri="http://schemas.openxmlformats.org/drawingml/2006/table">
            <a:tbl>
              <a:tblPr>
                <a:tableStyleId>{5C22544A-7EE6-4342-B048-85BDC9FD1C3A}</a:tableStyleId>
              </a:tblPr>
              <a:tblGrid>
                <a:gridCol w="825500">
                  <a:extLst>
                    <a:ext uri="{9D8B030D-6E8A-4147-A177-3AD203B41FA5}">
                      <a16:colId xmlns:a16="http://schemas.microsoft.com/office/drawing/2014/main" val="2210221330"/>
                    </a:ext>
                  </a:extLst>
                </a:gridCol>
                <a:gridCol w="825500">
                  <a:extLst>
                    <a:ext uri="{9D8B030D-6E8A-4147-A177-3AD203B41FA5}">
                      <a16:colId xmlns:a16="http://schemas.microsoft.com/office/drawing/2014/main" val="3103925262"/>
                    </a:ext>
                  </a:extLst>
                </a:gridCol>
                <a:gridCol w="825500">
                  <a:extLst>
                    <a:ext uri="{9D8B030D-6E8A-4147-A177-3AD203B41FA5}">
                      <a16:colId xmlns:a16="http://schemas.microsoft.com/office/drawing/2014/main" val="4155881888"/>
                    </a:ext>
                  </a:extLst>
                </a:gridCol>
              </a:tblGrid>
              <a:tr h="203200">
                <a:tc gridSpan="3">
                  <a:txBody>
                    <a:bodyPr/>
                    <a:lstStyle/>
                    <a:p>
                      <a:pPr algn="l" fontAlgn="b"/>
                      <a:r>
                        <a:rPr lang="en-US" sz="1400" b="0" i="0" u="none" strike="noStrike" dirty="0">
                          <a:solidFill>
                            <a:srgbClr val="000000"/>
                          </a:solidFill>
                          <a:effectLst/>
                          <a:latin typeface="Calibri" panose="020F0502020204030204" pitchFamily="34" charset="0"/>
                        </a:rPr>
                        <a:t>Group #1: Gases had some lines in the spectral region</a:t>
                      </a:r>
                    </a:p>
                  </a:txBody>
                  <a:tcPr marL="9525" marR="9525" marT="9525"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56573593"/>
                  </a:ext>
                </a:extLst>
              </a:tr>
              <a:tr h="203200">
                <a:tc>
                  <a:txBody>
                    <a:bodyPr/>
                    <a:lstStyle/>
                    <a:p>
                      <a:r>
                        <a:rPr lang="en-US" sz="1400" dirty="0"/>
                        <a:t>H20</a:t>
                      </a:r>
                    </a:p>
                  </a:txBody>
                  <a:tcPr marL="9525" marR="9525" marT="9525" marB="0" anchor="b"/>
                </a:tc>
                <a:tc>
                  <a:txBody>
                    <a:bodyPr/>
                    <a:lstStyle/>
                    <a:p>
                      <a:pPr algn="l" fontAlgn="b"/>
                      <a:r>
                        <a:rPr lang="en-US" sz="1400" u="none" strike="noStrike">
                          <a:effectLst/>
                        </a:rPr>
                        <a:t>HO2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C2H2</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08088308"/>
                  </a:ext>
                </a:extLst>
              </a:tr>
              <a:tr h="203200">
                <a:tc>
                  <a:txBody>
                    <a:bodyPr/>
                    <a:lstStyle/>
                    <a:p>
                      <a:pPr algn="l" fontAlgn="b"/>
                      <a:r>
                        <a:rPr lang="en-US" sz="1400" u="none" strike="noStrike" dirty="0">
                          <a:effectLst/>
                        </a:rPr>
                        <a:t>O2</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H2O2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CHF2CL</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44022790"/>
                  </a:ext>
                </a:extLst>
              </a:tr>
              <a:tr h="203200">
                <a:tc>
                  <a:txBody>
                    <a:bodyPr/>
                    <a:lstStyle/>
                    <a:p>
                      <a:pPr algn="l" fontAlgn="b"/>
                      <a:r>
                        <a:rPr lang="en-US" sz="1400" u="none" strike="noStrike" dirty="0">
                          <a:effectLst/>
                        </a:rPr>
                        <a:t>NO</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N2O5</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CH3BR</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87841819"/>
                  </a:ext>
                </a:extLst>
              </a:tr>
              <a:tr h="203200">
                <a:tc>
                  <a:txBody>
                    <a:bodyPr/>
                    <a:lstStyle/>
                    <a:p>
                      <a:pPr algn="l" fontAlgn="b"/>
                      <a:r>
                        <a:rPr lang="en-US" sz="1400" u="none" strike="noStrike" dirty="0">
                          <a:effectLst/>
                        </a:rPr>
                        <a:t>SO2</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CLONO2</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HCOOH</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67954499"/>
                  </a:ext>
                </a:extLst>
              </a:tr>
              <a:tr h="203200">
                <a:tc>
                  <a:txBody>
                    <a:bodyPr/>
                    <a:lstStyle/>
                    <a:p>
                      <a:pPr algn="l" fontAlgn="b"/>
                      <a:r>
                        <a:rPr lang="en-US" sz="1400" u="none" strike="noStrike" dirty="0">
                          <a:effectLst/>
                        </a:rPr>
                        <a:t>NO2</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HCN</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H2S</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64975747"/>
                  </a:ext>
                </a:extLst>
              </a:tr>
              <a:tr h="203200">
                <a:tc>
                  <a:txBody>
                    <a:bodyPr/>
                    <a:lstStyle/>
                    <a:p>
                      <a:pPr algn="l" fontAlgn="b"/>
                      <a:r>
                        <a:rPr lang="en-US" sz="1400" u="none" strike="noStrike">
                          <a:effectLst/>
                        </a:rPr>
                        <a:t>NH3</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CH3CL</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SF6</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2101039"/>
                  </a:ext>
                </a:extLst>
              </a:tr>
              <a:tr h="203200">
                <a:tc>
                  <a:txBody>
                    <a:bodyPr/>
                    <a:lstStyle/>
                    <a:p>
                      <a:pPr algn="l" fontAlgn="b"/>
                      <a:r>
                        <a:rPr lang="en-US" sz="1400" u="none" strike="noStrike" dirty="0">
                          <a:effectLst/>
                        </a:rPr>
                        <a:t>HNO3</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CF4</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CFC113</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60716444"/>
                  </a:ext>
                </a:extLst>
              </a:tr>
              <a:tr h="203200">
                <a:tc>
                  <a:txBody>
                    <a:bodyPr/>
                    <a:lstStyle/>
                    <a:p>
                      <a:pPr algn="l" fontAlgn="b"/>
                      <a:r>
                        <a:rPr lang="en-US" sz="1400" u="none" strike="noStrike" dirty="0">
                          <a:effectLst/>
                        </a:rPr>
                        <a:t>OH</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CCL2F2</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F142B</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20521583"/>
                  </a:ext>
                </a:extLst>
              </a:tr>
              <a:tr h="203200">
                <a:tc>
                  <a:txBody>
                    <a:bodyPr/>
                    <a:lstStyle/>
                    <a:p>
                      <a:pPr algn="l" fontAlgn="b"/>
                      <a:r>
                        <a:rPr lang="en-US" sz="1400" u="none" strike="noStrike" dirty="0">
                          <a:effectLst/>
                        </a:rPr>
                        <a:t>CLO</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CCL3F</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u="none" strike="noStrike" dirty="0">
                          <a:effectLst/>
                        </a:rPr>
                        <a:t>HOCL</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37978417"/>
                  </a:ext>
                </a:extLst>
              </a:tr>
              <a:tr h="203200">
                <a:tc>
                  <a:txBody>
                    <a:bodyPr/>
                    <a:lstStyle/>
                    <a:p>
                      <a:pPr algn="l" fontAlgn="b"/>
                      <a:r>
                        <a:rPr lang="en-US" sz="1400" u="none" strike="noStrike" dirty="0">
                          <a:effectLst/>
                        </a:rPr>
                        <a:t>OCS</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C2H4</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0138357"/>
                  </a:ext>
                </a:extLst>
              </a:tr>
            </a:tbl>
          </a:graphicData>
        </a:graphic>
      </p:graphicFrame>
      <p:graphicFrame>
        <p:nvGraphicFramePr>
          <p:cNvPr id="6" name="Table 5">
            <a:extLst>
              <a:ext uri="{FF2B5EF4-FFF2-40B4-BE49-F238E27FC236}">
                <a16:creationId xmlns:a16="http://schemas.microsoft.com/office/drawing/2014/main" id="{A89D579E-3047-3641-97A0-B337DDE57659}"/>
              </a:ext>
            </a:extLst>
          </p:cNvPr>
          <p:cNvGraphicFramePr>
            <a:graphicFrameLocks noGrp="1"/>
          </p:cNvGraphicFramePr>
          <p:nvPr>
            <p:extLst/>
          </p:nvPr>
        </p:nvGraphicFramePr>
        <p:xfrm>
          <a:off x="10301468" y="4532630"/>
          <a:ext cx="1651000" cy="1960245"/>
        </p:xfrm>
        <a:graphic>
          <a:graphicData uri="http://schemas.openxmlformats.org/drawingml/2006/table">
            <a:tbl>
              <a:tblPr>
                <a:tableStyleId>{5C22544A-7EE6-4342-B048-85BDC9FD1C3A}</a:tableStyleId>
              </a:tblPr>
              <a:tblGrid>
                <a:gridCol w="825500">
                  <a:extLst>
                    <a:ext uri="{9D8B030D-6E8A-4147-A177-3AD203B41FA5}">
                      <a16:colId xmlns:a16="http://schemas.microsoft.com/office/drawing/2014/main" val="2521989174"/>
                    </a:ext>
                  </a:extLst>
                </a:gridCol>
                <a:gridCol w="825500">
                  <a:extLst>
                    <a:ext uri="{9D8B030D-6E8A-4147-A177-3AD203B41FA5}">
                      <a16:colId xmlns:a16="http://schemas.microsoft.com/office/drawing/2014/main" val="3490104860"/>
                    </a:ext>
                  </a:extLst>
                </a:gridCol>
              </a:tblGrid>
              <a:tr h="91312">
                <a:tc gridSpan="2">
                  <a:txBody>
                    <a:bodyPr/>
                    <a:lstStyle/>
                    <a:p>
                      <a:pPr algn="l" fontAlgn="b"/>
                      <a:r>
                        <a:rPr lang="en-US" sz="1200" b="0" i="0" u="none" strike="noStrike" dirty="0">
                          <a:solidFill>
                            <a:srgbClr val="000000"/>
                          </a:solidFill>
                          <a:effectLst/>
                          <a:latin typeface="Calibri" panose="020F0502020204030204" pitchFamily="34" charset="0"/>
                        </a:rPr>
                        <a:t>Group #3: In the prior file zero array were assigned to these thus we couldn't test them </a:t>
                      </a:r>
                    </a:p>
                  </a:txBody>
                  <a:tcPr marL="9525" marR="9525" marT="9525"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5205636"/>
                  </a:ext>
                </a:extLst>
              </a:tr>
              <a:tr h="203200">
                <a:tc>
                  <a:txBody>
                    <a:bodyPr/>
                    <a:lstStyle/>
                    <a:p>
                      <a:pPr algn="l" fontAlgn="b"/>
                      <a:r>
                        <a:rPr lang="en-US" sz="1200" u="none" strike="noStrike" dirty="0">
                          <a:effectLst/>
                        </a:rPr>
                        <a:t>O2CIA</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CH3COOH</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64029791"/>
                  </a:ext>
                </a:extLst>
              </a:tr>
              <a:tr h="203200">
                <a:tc>
                  <a:txBody>
                    <a:bodyPr/>
                    <a:lstStyle/>
                    <a:p>
                      <a:pPr algn="l" fontAlgn="b"/>
                      <a:r>
                        <a:rPr lang="en-US" sz="1200" u="none" strike="noStrike">
                          <a:effectLst/>
                        </a:rPr>
                        <a:t>CH3OH</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C5H8</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8541160"/>
                  </a:ext>
                </a:extLst>
              </a:tr>
              <a:tr h="203200">
                <a:tc>
                  <a:txBody>
                    <a:bodyPr/>
                    <a:lstStyle/>
                    <a:p>
                      <a:pPr algn="l" fontAlgn="b"/>
                      <a:r>
                        <a:rPr lang="en-US" sz="1200" u="none" strike="noStrike">
                          <a:effectLst/>
                        </a:rPr>
                        <a:t>CH3CNPL</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MVK</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12790896"/>
                  </a:ext>
                </a:extLst>
              </a:tr>
              <a:tr h="203200">
                <a:tc>
                  <a:txBody>
                    <a:bodyPr/>
                    <a:lstStyle/>
                    <a:p>
                      <a:pPr algn="l" fontAlgn="b"/>
                      <a:r>
                        <a:rPr lang="en-US" sz="1200" u="none" strike="noStrike">
                          <a:effectLst/>
                        </a:rPr>
                        <a:t>C2H6PL</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MACR</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54512573"/>
                  </a:ext>
                </a:extLst>
              </a:tr>
              <a:tr h="203200">
                <a:tc>
                  <a:txBody>
                    <a:bodyPr/>
                    <a:lstStyle/>
                    <a:p>
                      <a:pPr algn="l" fontAlgn="b"/>
                      <a:r>
                        <a:rPr lang="en-US" sz="1200" u="none" strike="noStrike">
                          <a:effectLst/>
                        </a:rPr>
                        <a:t>PAN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C4H8</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06888499"/>
                  </a:ext>
                </a:extLst>
              </a:tr>
              <a:tr h="203200">
                <a:tc>
                  <a:txBody>
                    <a:bodyPr/>
                    <a:lstStyle/>
                    <a:p>
                      <a:pPr algn="l" fontAlgn="b"/>
                      <a:r>
                        <a:rPr lang="en-US" sz="1200" u="none" strike="noStrike">
                          <a:effectLst/>
                        </a:rPr>
                        <a:t>CH3CHO</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CH3CN</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97791516"/>
                  </a:ext>
                </a:extLst>
              </a:tr>
            </a:tbl>
          </a:graphicData>
        </a:graphic>
      </p:graphicFrame>
      <p:graphicFrame>
        <p:nvGraphicFramePr>
          <p:cNvPr id="7" name="Table 6">
            <a:extLst>
              <a:ext uri="{FF2B5EF4-FFF2-40B4-BE49-F238E27FC236}">
                <a16:creationId xmlns:a16="http://schemas.microsoft.com/office/drawing/2014/main" id="{9DBC6E57-C302-E243-8D1C-9E56BCCA154C}"/>
              </a:ext>
            </a:extLst>
          </p:cNvPr>
          <p:cNvGraphicFramePr>
            <a:graphicFrameLocks noGrp="1"/>
          </p:cNvGraphicFramePr>
          <p:nvPr>
            <p:extLst/>
          </p:nvPr>
        </p:nvGraphicFramePr>
        <p:xfrm>
          <a:off x="9475968" y="1690688"/>
          <a:ext cx="2476500" cy="2183765"/>
        </p:xfrm>
        <a:graphic>
          <a:graphicData uri="http://schemas.openxmlformats.org/drawingml/2006/table">
            <a:tbl>
              <a:tblPr>
                <a:tableStyleId>{5C22544A-7EE6-4342-B048-85BDC9FD1C3A}</a:tableStyleId>
              </a:tblPr>
              <a:tblGrid>
                <a:gridCol w="825500">
                  <a:extLst>
                    <a:ext uri="{9D8B030D-6E8A-4147-A177-3AD203B41FA5}">
                      <a16:colId xmlns:a16="http://schemas.microsoft.com/office/drawing/2014/main" val="3862004542"/>
                    </a:ext>
                  </a:extLst>
                </a:gridCol>
                <a:gridCol w="825500">
                  <a:extLst>
                    <a:ext uri="{9D8B030D-6E8A-4147-A177-3AD203B41FA5}">
                      <a16:colId xmlns:a16="http://schemas.microsoft.com/office/drawing/2014/main" val="1787435983"/>
                    </a:ext>
                  </a:extLst>
                </a:gridCol>
                <a:gridCol w="825500">
                  <a:extLst>
                    <a:ext uri="{9D8B030D-6E8A-4147-A177-3AD203B41FA5}">
                      <a16:colId xmlns:a16="http://schemas.microsoft.com/office/drawing/2014/main" val="3076148130"/>
                    </a:ext>
                  </a:extLst>
                </a:gridCol>
              </a:tblGrid>
              <a:tr h="203200">
                <a:tc gridSpan="3">
                  <a:txBody>
                    <a:bodyPr/>
                    <a:lstStyle/>
                    <a:p>
                      <a:pPr algn="l" fontAlgn="b"/>
                      <a:r>
                        <a:rPr lang="en-US" sz="1200" b="0" i="0" u="none" strike="noStrike" dirty="0">
                          <a:solidFill>
                            <a:srgbClr val="000000"/>
                          </a:solidFill>
                          <a:effectLst/>
                          <a:latin typeface="Calibri" panose="020F0502020204030204" pitchFamily="34" charset="0"/>
                        </a:rPr>
                        <a:t>Group #2: No spectral line of these gases exists in the 950 to1100 cm-1. Thus the code errored.  </a:t>
                      </a:r>
                    </a:p>
                  </a:txBody>
                  <a:tcPr marL="9525" marR="9525" marT="9525"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55214452"/>
                  </a:ext>
                </a:extLst>
              </a:tr>
              <a:tr h="203200">
                <a:tc>
                  <a:txBody>
                    <a:bodyPr/>
                    <a:lstStyle/>
                    <a:p>
                      <a:pPr algn="l" fontAlgn="b"/>
                      <a:r>
                        <a:rPr lang="en-US" sz="1200" u="none" strike="noStrike" dirty="0">
                          <a:effectLst/>
                        </a:rPr>
                        <a:t>CO</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HONO</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COCL2</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88370858"/>
                  </a:ext>
                </a:extLst>
              </a:tr>
              <a:tr h="203200">
                <a:tc>
                  <a:txBody>
                    <a:bodyPr/>
                    <a:lstStyle/>
                    <a:p>
                      <a:pPr algn="l" fontAlgn="b"/>
                      <a:r>
                        <a:rPr lang="en-US" sz="1200" u="none" strike="noStrike" dirty="0">
                          <a:effectLst/>
                        </a:rPr>
                        <a:t>HF</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HO2NO2</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CH3I</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63894140"/>
                  </a:ext>
                </a:extLst>
              </a:tr>
              <a:tr h="203200">
                <a:tc>
                  <a:txBody>
                    <a:bodyPr/>
                    <a:lstStyle/>
                    <a:p>
                      <a:pPr algn="l" fontAlgn="b"/>
                      <a:r>
                        <a:rPr lang="en-US" sz="1200" u="none" strike="noStrike">
                          <a:effectLst/>
                        </a:rPr>
                        <a:t>HCL</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CH3F</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CHCL2F</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71036890"/>
                  </a:ext>
                </a:extLst>
              </a:tr>
              <a:tr h="203200">
                <a:tc>
                  <a:txBody>
                    <a:bodyPr/>
                    <a:lstStyle/>
                    <a:p>
                      <a:pPr algn="l" fontAlgn="b"/>
                      <a:r>
                        <a:rPr lang="en-US" sz="1200" u="none" strike="noStrike">
                          <a:effectLst/>
                        </a:rPr>
                        <a:t>HBR</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CH3CCL3</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NF3</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64689626"/>
                  </a:ext>
                </a:extLst>
              </a:tr>
              <a:tr h="203200">
                <a:tc>
                  <a:txBody>
                    <a:bodyPr/>
                    <a:lstStyle/>
                    <a:p>
                      <a:pPr algn="l" fontAlgn="b"/>
                      <a:r>
                        <a:rPr lang="en-US" sz="1200" u="none" strike="noStrike">
                          <a:effectLst/>
                        </a:rPr>
                        <a:t>HI</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CCL4</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OCLO</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20191924"/>
                  </a:ext>
                </a:extLst>
              </a:tr>
              <a:tr h="203200">
                <a:tc>
                  <a:txBody>
                    <a:bodyPr/>
                    <a:lstStyle/>
                    <a:p>
                      <a:pPr algn="l" fontAlgn="b"/>
                      <a:r>
                        <a:rPr lang="en-US" sz="1200" u="none" strike="noStrike">
                          <a:effectLst/>
                        </a:rPr>
                        <a:t>H2CO</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COCLF</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F134A</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56399128"/>
                  </a:ext>
                </a:extLst>
              </a:tr>
              <a:tr h="203200">
                <a:tc>
                  <a:txBody>
                    <a:bodyPr/>
                    <a:lstStyle/>
                    <a:p>
                      <a:pPr algn="l" fontAlgn="b"/>
                      <a:r>
                        <a:rPr lang="en-US" sz="1200" u="none" strike="noStrike">
                          <a:effectLst/>
                        </a:rPr>
                        <a:t>C3H8</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C2H6</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99570726"/>
                  </a:ext>
                </a:extLst>
              </a:tr>
              <a:tr h="203200">
                <a:tc>
                  <a:txBody>
                    <a:bodyPr/>
                    <a:lstStyle/>
                    <a:p>
                      <a:pPr algn="l" fontAlgn="b"/>
                      <a:r>
                        <a:rPr lang="en-US" sz="1200" u="none" strike="noStrike">
                          <a:effectLst/>
                        </a:rPr>
                        <a:t>C3H6</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N2</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88648178"/>
                  </a:ext>
                </a:extLst>
              </a:tr>
            </a:tbl>
          </a:graphicData>
        </a:graphic>
      </p:graphicFrame>
      <p:sp>
        <p:nvSpPr>
          <p:cNvPr id="8" name="TextBox 7">
            <a:extLst>
              <a:ext uri="{FF2B5EF4-FFF2-40B4-BE49-F238E27FC236}">
                <a16:creationId xmlns:a16="http://schemas.microsoft.com/office/drawing/2014/main" id="{F1655C27-8C27-5747-9C5A-3F8296778422}"/>
              </a:ext>
            </a:extLst>
          </p:cNvPr>
          <p:cNvSpPr txBox="1"/>
          <p:nvPr/>
        </p:nvSpPr>
        <p:spPr>
          <a:xfrm>
            <a:off x="717630" y="3689787"/>
            <a:ext cx="4143737" cy="2862322"/>
          </a:xfrm>
          <a:prstGeom prst="rect">
            <a:avLst/>
          </a:prstGeom>
          <a:noFill/>
        </p:spPr>
        <p:txBody>
          <a:bodyPr wrap="square" rtlCol="0">
            <a:spAutoFit/>
          </a:bodyPr>
          <a:lstStyle/>
          <a:p>
            <a:r>
              <a:rPr lang="en-US" dirty="0"/>
              <a:t>We even scale gases group #1 by 20 to see if exaggerated value of these gas has a significant signature in 950 to 1100 cm-1 </a:t>
            </a:r>
          </a:p>
          <a:p>
            <a:pPr marL="285750" indent="-285750">
              <a:buFont typeface="Arial" panose="020B0604020202020204" pitchFamily="34" charset="0"/>
              <a:buChar char="•"/>
            </a:pPr>
            <a:r>
              <a:rPr lang="en-US" dirty="0"/>
              <a:t>Retrieving H2o and co2</a:t>
            </a:r>
          </a:p>
          <a:p>
            <a:pPr marL="285750" indent="-285750">
              <a:buFont typeface="Arial" panose="020B0604020202020204" pitchFamily="34" charset="0"/>
              <a:buChar char="•"/>
            </a:pPr>
            <a:r>
              <a:rPr lang="en-US" dirty="0"/>
              <a:t>None of them showed a significant signature of other gases</a:t>
            </a:r>
          </a:p>
          <a:p>
            <a:pPr marL="285750" indent="-285750">
              <a:buFont typeface="Arial" panose="020B0604020202020204" pitchFamily="34" charset="0"/>
              <a:buChar char="•"/>
            </a:pPr>
            <a:r>
              <a:rPr lang="en-US" b="1" dirty="0"/>
              <a:t>Removing other gases from </a:t>
            </a:r>
            <a:r>
              <a:rPr lang="en-US" b="1" dirty="0" err="1"/>
              <a:t>Hbin</a:t>
            </a:r>
            <a:r>
              <a:rPr lang="en-US" b="1" dirty="0"/>
              <a:t> to speed up the retrievals.</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2185547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F7A41-91A5-AE4F-80D8-70777EDC52F6}"/>
              </a:ext>
            </a:extLst>
          </p:cNvPr>
          <p:cNvSpPr>
            <a:spLocks noGrp="1"/>
          </p:cNvSpPr>
          <p:nvPr>
            <p:ph type="title"/>
          </p:nvPr>
        </p:nvSpPr>
        <p:spPr/>
        <p:txBody>
          <a:bodyPr/>
          <a:lstStyle/>
          <a:p>
            <a:r>
              <a:rPr lang="en-US" dirty="0"/>
              <a:t>O3 + CO2 retrieval </a:t>
            </a:r>
          </a:p>
        </p:txBody>
      </p:sp>
      <p:pic>
        <p:nvPicPr>
          <p:cNvPr id="4" name="Content Placeholder 3">
            <a:extLst>
              <a:ext uri="{FF2B5EF4-FFF2-40B4-BE49-F238E27FC236}">
                <a16:creationId xmlns:a16="http://schemas.microsoft.com/office/drawing/2014/main" id="{4E62A876-BF05-664B-82C6-B968BE7BE3B3}"/>
              </a:ext>
            </a:extLst>
          </p:cNvPr>
          <p:cNvPicPr>
            <a:picLocks noGrp="1" noChangeAspect="1"/>
          </p:cNvPicPr>
          <p:nvPr>
            <p:ph idx="1"/>
          </p:nvPr>
        </p:nvPicPr>
        <p:blipFill rotWithShape="1">
          <a:blip r:embed="rId2"/>
          <a:srcRect l="15808" t="13207" r="10963" b="14703"/>
          <a:stretch/>
        </p:blipFill>
        <p:spPr>
          <a:xfrm>
            <a:off x="6096000" y="1435789"/>
            <a:ext cx="5874253" cy="3614352"/>
          </a:xfrm>
          <a:prstGeom prst="rect">
            <a:avLst/>
          </a:prstGeom>
        </p:spPr>
      </p:pic>
      <p:sp>
        <p:nvSpPr>
          <p:cNvPr id="5" name="Rectangle 4">
            <a:extLst>
              <a:ext uri="{FF2B5EF4-FFF2-40B4-BE49-F238E27FC236}">
                <a16:creationId xmlns:a16="http://schemas.microsoft.com/office/drawing/2014/main" id="{FF6AB0BE-E790-6E48-BF3D-48D06EB92582}"/>
              </a:ext>
            </a:extLst>
          </p:cNvPr>
          <p:cNvSpPr/>
          <p:nvPr/>
        </p:nvSpPr>
        <p:spPr>
          <a:xfrm>
            <a:off x="456325" y="2596634"/>
            <a:ext cx="5861541" cy="646331"/>
          </a:xfrm>
          <a:prstGeom prst="rect">
            <a:avLst/>
          </a:prstGeom>
        </p:spPr>
        <p:txBody>
          <a:bodyPr wrap="none">
            <a:spAutoFit/>
          </a:bodyPr>
          <a:lstStyle/>
          <a:p>
            <a:r>
              <a:rPr lang="en-US" dirty="0"/>
              <a:t>We know that there is a CO2 signal in this region</a:t>
            </a:r>
          </a:p>
          <a:p>
            <a:r>
              <a:rPr lang="en-US" dirty="0"/>
              <a:t>We decide to retrieve CO2 to help the RMSE in the retrieval  </a:t>
            </a:r>
          </a:p>
        </p:txBody>
      </p:sp>
    </p:spTree>
    <p:extLst>
      <p:ext uri="{BB962C8B-B14F-4D97-AF65-F5344CB8AC3E}">
        <p14:creationId xmlns:p14="http://schemas.microsoft.com/office/powerpoint/2010/main" val="40561510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1637</Words>
  <Application>Microsoft Macintosh PowerPoint</Application>
  <PresentationFormat>Widescreen</PresentationFormat>
  <Paragraphs>270</Paragraphs>
  <Slides>27</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Calibri Light</vt:lpstr>
      <vt:lpstr>Cambria Math</vt:lpstr>
      <vt:lpstr>Times</vt:lpstr>
      <vt:lpstr>Times New Roman</vt:lpstr>
      <vt:lpstr>Universal</vt:lpstr>
      <vt:lpstr>Office Theme</vt:lpstr>
      <vt:lpstr>SFIT Workshop</vt:lpstr>
      <vt:lpstr>Data</vt:lpstr>
      <vt:lpstr>PAERI</vt:lpstr>
      <vt:lpstr>Spectra</vt:lpstr>
      <vt:lpstr>Clear sky data</vt:lpstr>
      <vt:lpstr>Jacobian Matrix</vt:lpstr>
      <vt:lpstr>Truncation function</vt:lpstr>
      <vt:lpstr>Do we have interfering gases in this spectral region?</vt:lpstr>
      <vt:lpstr>O3 + CO2 retrieval </vt:lpstr>
      <vt:lpstr>Scaling water vapor profile</vt:lpstr>
      <vt:lpstr>Looking at the variability range of Water vapor may be we are better to include it in the retrieval</vt:lpstr>
      <vt:lpstr>Different tests </vt:lpstr>
      <vt:lpstr>Tune up opd</vt:lpstr>
      <vt:lpstr>PowerPoint Presentation</vt:lpstr>
      <vt:lpstr>Noises</vt:lpstr>
      <vt:lpstr> The noise equivalent radiance observed in the longwave channel during a sky view at 1000 cm-1</vt:lpstr>
      <vt:lpstr>SkyNENch1</vt:lpstr>
      <vt:lpstr>Question about averaging when it is clear</vt:lpstr>
      <vt:lpstr>Tests of different noise values</vt:lpstr>
      <vt:lpstr>Using ozonesondes to check test cases</vt:lpstr>
      <vt:lpstr>Comparison of spacing for 2015 retrieval spacing</vt:lpstr>
      <vt:lpstr>PowerPoint Presentation</vt:lpstr>
      <vt:lpstr>PowerPoint Presentation</vt:lpstr>
      <vt:lpstr>PowerPoint Presentation</vt:lpstr>
      <vt:lpstr>PowerPoint Presentation</vt:lpstr>
      <vt:lpstr>PowerPoint Presentation</vt:lpstr>
      <vt:lpstr>6/4/2015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Bahramvash Shams, Shima</dc:creator>
  <cp:lastModifiedBy>Bahramvash Shams, Shima</cp:lastModifiedBy>
  <cp:revision>2</cp:revision>
  <dcterms:created xsi:type="dcterms:W3CDTF">2019-11-06T15:38:57Z</dcterms:created>
  <dcterms:modified xsi:type="dcterms:W3CDTF">2019-11-06T17:17:10Z</dcterms:modified>
</cp:coreProperties>
</file>