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0" r:id="rId5"/>
    <p:sldId id="258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00FF"/>
    <a:srgbClr val="4EF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3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8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5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9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2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8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5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D5BF-F4F1-4C3D-B0B2-6647F812ECF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EE50-3FB8-466A-8731-1812169D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1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trs.nasa.gov/archive/nasa/casi.ntrs.nasa.gov/20100030592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5" y="0"/>
            <a:ext cx="8334375" cy="119817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The CU SOF Instrument </a:t>
            </a:r>
            <a:br>
              <a:rPr lang="en-US" sz="4800" dirty="0" smtClean="0"/>
            </a:br>
            <a:r>
              <a:rPr lang="en-US" sz="3600" dirty="0" smtClean="0"/>
              <a:t>(University of Colorado Solar Occultation Flux)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5" y="6416567"/>
            <a:ext cx="9128234" cy="44143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 smtClean="0"/>
              <a:t>Baidar</a:t>
            </a:r>
            <a:r>
              <a:rPr lang="en-US" sz="2200" dirty="0" smtClean="0"/>
              <a:t> et al., 2016, AMT     Kille et al., 2017, AMT     Kille et al., 2019, GRL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0188" y="1503816"/>
            <a:ext cx="6858001" cy="3857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018" y="1654065"/>
            <a:ext cx="3638584" cy="4049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920" y="1562755"/>
            <a:ext cx="4042080" cy="42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18"/>
          <a:stretch/>
        </p:blipFill>
        <p:spPr>
          <a:xfrm>
            <a:off x="1392072" y="1030779"/>
            <a:ext cx="10799928" cy="5012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8499" y="6028436"/>
            <a:ext cx="211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Wavenumber [cm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0458" y="1228769"/>
            <a:ext cx="2357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MCT </a:t>
            </a:r>
            <a:r>
              <a:rPr lang="en-US" sz="2000" dirty="0" smtClean="0"/>
              <a:t>&amp; </a:t>
            </a:r>
            <a:r>
              <a:rPr lang="en-US" sz="2000" dirty="0" err="1" smtClean="0">
                <a:solidFill>
                  <a:srgbClr val="FF0000"/>
                </a:solidFill>
              </a:rPr>
              <a:t>InSb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detector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119"/>
            <a:ext cx="3796824" cy="2931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7902" y="2627088"/>
            <a:ext cx="202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EFF4E"/>
                </a:solidFill>
              </a:rPr>
              <a:t>MCT “background”</a:t>
            </a:r>
            <a:endParaRPr lang="en-US" dirty="0">
              <a:solidFill>
                <a:srgbClr val="4EFF4E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9079878" y="2996420"/>
            <a:ext cx="2154179" cy="2562554"/>
          </a:xfrm>
          <a:prstGeom prst="straightConnector1">
            <a:avLst/>
          </a:prstGeom>
          <a:ln>
            <a:solidFill>
              <a:srgbClr val="4EFF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7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425"/>
            <a:ext cx="10687050" cy="4600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960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control signal and background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a</a:t>
            </a:r>
            <a:r>
              <a:rPr lang="en-US" dirty="0" smtClean="0"/>
              <a:t>perture reduces background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resistor/ capacitor pair control signal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472" t="27898" r="2141" b="40761"/>
          <a:stretch/>
        </p:blipFill>
        <p:spPr>
          <a:xfrm>
            <a:off x="5521766" y="34532"/>
            <a:ext cx="2425781" cy="15558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542931" y="461665"/>
            <a:ext cx="0" cy="18288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1" y="-101781"/>
            <a:ext cx="1976800" cy="2303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91" y="0"/>
            <a:ext cx="1776509" cy="2200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9769" y="1554569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added aperture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35486" y="775799"/>
            <a:ext cx="202877" cy="814579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12154" y="2256304"/>
            <a:ext cx="359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resistor/ capacitor for MCT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8594" y="2369148"/>
            <a:ext cx="5263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Spectrum after Bruker engineer set it up after delivery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Spectrum after additional modifications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70" y="6109"/>
            <a:ext cx="5297658" cy="3985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222"/>
            <a:ext cx="4049486" cy="2892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86" y="4811302"/>
            <a:ext cx="351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absorption contribution of target gas (blue) and residuals from including (black) and excluding (red) it in the retrieval.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625052" cy="3991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4170" y="3991429"/>
            <a:ext cx="4397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Co-location at NCAR: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NCAR HR-FTS</a:t>
            </a:r>
          </a:p>
          <a:p>
            <a:r>
              <a:rPr lang="en-US" dirty="0" smtClean="0"/>
              <a:t>CU SOF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 SOF average over HR-FTS acquisition time</a:t>
            </a:r>
          </a:p>
        </p:txBody>
      </p:sp>
    </p:spTree>
    <p:extLst>
      <p:ext uri="{BB962C8B-B14F-4D97-AF65-F5344CB8AC3E}">
        <p14:creationId xmlns:p14="http://schemas.microsoft.com/office/powerpoint/2010/main" val="1263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933" t="44524" r="2802" b="13595"/>
          <a:stretch/>
        </p:blipFill>
        <p:spPr>
          <a:xfrm>
            <a:off x="554240" y="5389371"/>
            <a:ext cx="2975212" cy="1132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439"/>
            <a:ext cx="3706586" cy="26475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52157" y="5692338"/>
            <a:ext cx="3116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interfering gas flexibility in retrieval</a:t>
            </a:r>
          </a:p>
          <a:p>
            <a:r>
              <a:rPr lang="en-US" sz="1600" dirty="0" smtClean="0">
                <a:solidFill>
                  <a:srgbClr val="7B7B7B"/>
                </a:solidFill>
              </a:rPr>
              <a:t>interfering gas constrained</a:t>
            </a:r>
            <a:endParaRPr lang="en-US" sz="1600" dirty="0">
              <a:solidFill>
                <a:srgbClr val="7B7B7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98598" cy="39959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2369" y="4210439"/>
            <a:ext cx="3512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absorption contribution of target gas (blue) and residuals from including (black) and excluding (</a:t>
            </a:r>
            <a:r>
              <a:rPr lang="en-US" dirty="0" err="1" smtClean="0"/>
              <a:t>red&amp;gray</a:t>
            </a:r>
            <a:r>
              <a:rPr lang="en-US" dirty="0" smtClean="0"/>
              <a:t>) it in the retrieval.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0140" y="475889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35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14550"/>
              </p:ext>
            </p:extLst>
          </p:nvPr>
        </p:nvGraphicFramePr>
        <p:xfrm>
          <a:off x="4476563" y="0"/>
          <a:ext cx="6646915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243"/>
                <a:gridCol w="1497330"/>
                <a:gridCol w="1156458"/>
                <a:gridCol w="1156458"/>
                <a:gridCol w="1156458"/>
                <a:gridCol w="755968"/>
              </a:tblGrid>
              <a:tr h="3402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C2H4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dirty="0" err="1" smtClean="0"/>
                        <a:t>rms</a:t>
                      </a:r>
                      <a:endParaRPr lang="en-US" dirty="0"/>
                    </a:p>
                  </a:txBody>
                  <a:tcPr/>
                </a:tc>
              </a:tr>
              <a:tr h="595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Apriori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2.83 e14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1.28 e13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2.97 e21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</a:tr>
              <a:tr h="340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1000, 1000, 1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9.05 e15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4.30 e15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9.84 e21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0.562</a:t>
                      </a:r>
                      <a:endParaRPr lang="en-US" dirty="0"/>
                    </a:p>
                  </a:txBody>
                  <a:tcPr/>
                </a:tc>
              </a:tr>
              <a:tr h="340242">
                <a:tc>
                  <a:txBody>
                    <a:bodyPr/>
                    <a:lstStyle/>
                    <a:p>
                      <a:r>
                        <a:rPr lang="en-US" dirty="0" smtClean="0"/>
                        <a:t>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1, 1, 0.1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2.48 e15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1.31 e13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3.61 e21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0.576</a:t>
                      </a:r>
                      <a:endParaRPr lang="en-US" dirty="0"/>
                    </a:p>
                  </a:txBody>
                  <a:tcPr/>
                </a:tc>
              </a:tr>
              <a:tr h="340242">
                <a:tc>
                  <a:txBody>
                    <a:bodyPr/>
                    <a:lstStyle/>
                    <a:p>
                      <a:r>
                        <a:rPr lang="en-US" dirty="0" smtClean="0"/>
                        <a:t>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0.1, 0.1, 0.1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3.38 e14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1.28 e13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4.18 e21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0.592</a:t>
                      </a:r>
                      <a:endParaRPr lang="en-US" dirty="0"/>
                    </a:p>
                  </a:txBody>
                  <a:tcPr/>
                </a:tc>
              </a:tr>
              <a:tr h="340242">
                <a:tc>
                  <a:txBody>
                    <a:bodyPr/>
                    <a:lstStyle/>
                    <a:p>
                      <a:r>
                        <a:rPr lang="en-US" dirty="0" smtClean="0"/>
                        <a:t>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0.1, 0.1, 0.01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3.22 e14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1.28 e13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2.99 e21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4190"/>
            <a:ext cx="3439236" cy="2509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34" y="4303040"/>
            <a:ext cx="3411941" cy="25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8994" y="61544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6130" y="644588"/>
            <a:ext cx="4936580" cy="1828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4280" y="-1765"/>
            <a:ext cx="22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E00FE"/>
                </a:solidFill>
              </a:rPr>
              <a:t>~900m </a:t>
            </a:r>
            <a:r>
              <a:rPr lang="en-US" dirty="0" err="1" smtClean="0">
                <a:solidFill>
                  <a:srgbClr val="FE00FE"/>
                </a:solidFill>
              </a:rPr>
              <a:t>asl</a:t>
            </a:r>
            <a:r>
              <a:rPr lang="en-US" dirty="0" smtClean="0">
                <a:solidFill>
                  <a:srgbClr val="FE00FE"/>
                </a:solidFill>
              </a:rPr>
              <a:t> (Boise, ID)</a:t>
            </a:r>
          </a:p>
          <a:p>
            <a:r>
              <a:rPr lang="en-US" dirty="0" smtClean="0">
                <a:solidFill>
                  <a:srgbClr val="0101FF"/>
                </a:solidFill>
              </a:rPr>
              <a:t>8 km </a:t>
            </a:r>
            <a:r>
              <a:rPr lang="en-US" dirty="0" err="1" smtClean="0">
                <a:solidFill>
                  <a:srgbClr val="0101FF"/>
                </a:solidFill>
              </a:rPr>
              <a:t>asl</a:t>
            </a:r>
            <a:r>
              <a:rPr lang="en-US" dirty="0" smtClean="0">
                <a:solidFill>
                  <a:srgbClr val="0101FF"/>
                </a:solidFill>
              </a:rPr>
              <a:t> flight altitude</a:t>
            </a:r>
            <a:endParaRPr lang="en-US" dirty="0">
              <a:solidFill>
                <a:srgbClr val="0101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441" b="5004"/>
          <a:stretch/>
        </p:blipFill>
        <p:spPr>
          <a:xfrm>
            <a:off x="6696621" y="4249067"/>
            <a:ext cx="4426857" cy="2617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855" y="2594190"/>
            <a:ext cx="3694750" cy="27186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31771" y="4331176"/>
            <a:ext cx="2727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</a:t>
            </a:r>
            <a:r>
              <a:rPr lang="en-US" dirty="0" err="1" smtClean="0"/>
              <a:t>apriori</a:t>
            </a:r>
            <a:r>
              <a:rPr lang="en-US" dirty="0" smtClean="0"/>
              <a:t> </a:t>
            </a:r>
          </a:p>
          <a:p>
            <a:r>
              <a:rPr lang="en-US" dirty="0" smtClean="0"/>
              <a:t>(G.C. Toon </a:t>
            </a:r>
            <a:r>
              <a:rPr lang="en-US" dirty="0" err="1" smtClean="0"/>
              <a:t>Ballon</a:t>
            </a:r>
            <a:r>
              <a:rPr lang="en-US" dirty="0" smtClean="0"/>
              <a:t>-FTIR *10)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77976" y="6105022"/>
            <a:ext cx="309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Dammers</a:t>
            </a:r>
            <a:r>
              <a:rPr lang="en-US" dirty="0" smtClean="0"/>
              <a:t> </a:t>
            </a:r>
            <a:r>
              <a:rPr lang="en-US" dirty="0" err="1" smtClean="0"/>
              <a:t>apriori</a:t>
            </a:r>
            <a:r>
              <a:rPr lang="en-US" dirty="0" smtClean="0"/>
              <a:t> for Boulder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373858" y="984738"/>
            <a:ext cx="1322763" cy="379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05700" y="2897308"/>
            <a:ext cx="405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Columns inside/outside wildfire plumes at low altitudes vary several order of magnitude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7" idx="3"/>
          </p:cNvCxnSpPr>
          <p:nvPr/>
        </p:nvCxnSpPr>
        <p:spPr>
          <a:xfrm flipV="1">
            <a:off x="4736704" y="1308941"/>
            <a:ext cx="830868" cy="15883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1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42629" cy="6445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693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https://ntrs.nasa.gov/archive/nasa/casi.ntrs.nasa.gov/20100030592.pdf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266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The CU SOF Instrument  (University of Colorado Solar Occultation Flux)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Kille</dc:creator>
  <cp:lastModifiedBy>Natalie Kille</cp:lastModifiedBy>
  <cp:revision>27</cp:revision>
  <dcterms:created xsi:type="dcterms:W3CDTF">2019-11-05T00:37:58Z</dcterms:created>
  <dcterms:modified xsi:type="dcterms:W3CDTF">2019-11-07T17:24:06Z</dcterms:modified>
</cp:coreProperties>
</file>