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63" r:id="rId2"/>
    <p:sldId id="272" r:id="rId3"/>
    <p:sldId id="270" r:id="rId4"/>
    <p:sldId id="279" r:id="rId5"/>
    <p:sldId id="282" r:id="rId6"/>
    <p:sldId id="271" r:id="rId7"/>
    <p:sldId id="274" r:id="rId8"/>
    <p:sldId id="283" r:id="rId9"/>
    <p:sldId id="273" r:id="rId10"/>
    <p:sldId id="281" r:id="rId11"/>
    <p:sldId id="280" r:id="rId12"/>
    <p:sldId id="275" r:id="rId13"/>
    <p:sldId id="276" r:id="rId14"/>
    <p:sldId id="284" r:id="rId15"/>
    <p:sldId id="286" r:id="rId16"/>
    <p:sldId id="285" r:id="rId17"/>
    <p:sldId id="277" r:id="rId18"/>
    <p:sldId id="278" r:id="rId19"/>
    <p:sldId id="287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55"/>
    <p:restoredTop sz="94674"/>
  </p:normalViewPr>
  <p:slideViewPr>
    <p:cSldViewPr snapToGrid="0" snapToObjects="1">
      <p:cViewPr varScale="1">
        <p:scale>
          <a:sx n="118" d="100"/>
          <a:sy n="118" d="100"/>
        </p:scale>
        <p:origin x="216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50EC9-B042-A745-B567-27ACE2B50A82}" type="datetimeFigureOut">
              <a:rPr lang="en-US" smtClean="0"/>
              <a:t>11/1/19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61015-1C50-004F-B2D7-5565B32048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703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58DBD-74DC-C548-8BCD-9639542813BA}" type="datetimeFigureOut">
              <a:rPr lang="en-US" smtClean="0"/>
              <a:t>11/1/19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A59D8A-6438-6B4D-AC96-C35EC2745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210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E4D8EB5-407A-D243-A562-CFA569E8D3CB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A26E8A2-B1B9-1E40-AA09-2E54B9134414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A83378-1E51-EC47-A427-8A8FBE84A94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474D9623-DE28-0143-9D9D-4D363F336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315826"/>
          </a:xfrm>
        </p:spPr>
        <p:txBody>
          <a:bodyPr>
            <a:noAutofit/>
          </a:bodyPr>
          <a:lstStyle>
            <a:lvl1pPr algn="l">
              <a:defRPr sz="2100" i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99147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5E4D8EB5-407A-D243-A562-CFA569E8D3CB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9A26E8A2-B1B9-1E40-AA09-2E54B9134414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A83378-1E51-EC47-A427-8A8FBE84A94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989983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2700" baseline="0">
                <a:solidFill>
                  <a:schemeClr val="tx2"/>
                </a:solidFill>
                <a:latin typeface="Avenir Next Regular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tx2"/>
                </a:solidFill>
                <a:latin typeface="Avenir Next Medium" charset="0"/>
              </a:defRPr>
            </a:lvl1pPr>
            <a:lvl2pPr>
              <a:defRPr>
                <a:solidFill>
                  <a:schemeClr val="tx2"/>
                </a:solidFill>
                <a:latin typeface="Avenir Next Medium" charset="0"/>
              </a:defRPr>
            </a:lvl2pPr>
            <a:lvl3pPr>
              <a:defRPr>
                <a:solidFill>
                  <a:schemeClr val="tx2"/>
                </a:solidFill>
                <a:latin typeface="Avenir Next Medium" charset="0"/>
              </a:defRPr>
            </a:lvl3pPr>
            <a:lvl4pPr>
              <a:defRPr baseline="0">
                <a:solidFill>
                  <a:schemeClr val="tx2"/>
                </a:solidFill>
                <a:latin typeface="Avenir Next Medium" charset="0"/>
              </a:defRPr>
            </a:lvl4pPr>
            <a:lvl5pPr>
              <a:defRPr>
                <a:solidFill>
                  <a:schemeClr val="tx2"/>
                </a:solidFill>
                <a:latin typeface="Avenir Next Medium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AF1B4847-B1E6-6C40-B4AB-B82FC29DED98}"/>
              </a:ext>
            </a:extLst>
          </p:cNvPr>
          <p:cNvSpPr txBox="1">
            <a:spLocks/>
          </p:cNvSpPr>
          <p:nvPr userDrawn="1"/>
        </p:nvSpPr>
        <p:spPr>
          <a:xfrm>
            <a:off x="609600" y="4821929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C10091D-E292-A347-B937-7D6AEE378632}"/>
              </a:ext>
            </a:extLst>
          </p:cNvPr>
          <p:cNvSpPr txBox="1">
            <a:spLocks/>
          </p:cNvSpPr>
          <p:nvPr userDrawn="1"/>
        </p:nvSpPr>
        <p:spPr>
          <a:xfrm>
            <a:off x="3276600" y="4821929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955FA8B-682F-294D-AE84-30A2A0F85133}"/>
              </a:ext>
            </a:extLst>
          </p:cNvPr>
          <p:cNvSpPr txBox="1">
            <a:spLocks/>
          </p:cNvSpPr>
          <p:nvPr userDrawn="1"/>
        </p:nvSpPr>
        <p:spPr>
          <a:xfrm>
            <a:off x="6705600" y="4821929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431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1381F57-2C27-3A4B-95D7-3AE55C9B9425}"/>
              </a:ext>
            </a:extLst>
          </p:cNvPr>
          <p:cNvSpPr txBox="1">
            <a:spLocks/>
          </p:cNvSpPr>
          <p:nvPr userDrawn="1"/>
        </p:nvSpPr>
        <p:spPr>
          <a:xfrm>
            <a:off x="609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/>
              <a:t>4-6 November 2019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0D8E62D-1C8F-8549-B834-1305007D0A1B}"/>
              </a:ext>
            </a:extLst>
          </p:cNvPr>
          <p:cNvSpPr txBox="1">
            <a:spLocks/>
          </p:cNvSpPr>
          <p:nvPr userDrawn="1"/>
        </p:nvSpPr>
        <p:spPr>
          <a:xfrm>
            <a:off x="3276600" y="4814475"/>
            <a:ext cx="2895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/>
              <a:t>SFIT Workshop</a:t>
            </a:r>
            <a:endParaRPr lang="en-US" sz="900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5020C28-F539-3944-B66B-CA62EF56D08B}"/>
              </a:ext>
            </a:extLst>
          </p:cNvPr>
          <p:cNvSpPr txBox="1">
            <a:spLocks/>
          </p:cNvSpPr>
          <p:nvPr userDrawn="1"/>
        </p:nvSpPr>
        <p:spPr>
          <a:xfrm>
            <a:off x="6705600" y="4814475"/>
            <a:ext cx="21336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1" kern="1200">
                <a:solidFill>
                  <a:srgbClr val="0000FF"/>
                </a:solidFill>
                <a:latin typeface="Shree Devanagari 714"/>
                <a:ea typeface="+mn-ea"/>
                <a:cs typeface="Shree Devanagari 714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A96BE58-2EA3-B649-BE12-A7313F692E24}" type="slidenum">
              <a:rPr lang="en-US" sz="900" smtClean="0"/>
              <a:pPr/>
              <a:t>‹#›</a:t>
            </a:fld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82257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767263"/>
            <a:ext cx="9144000" cy="36923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81198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r>
              <a:rPr lang="en-US" dirty="0"/>
              <a:t>4-6 November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11988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r>
              <a:rPr lang="en-US" dirty="0"/>
              <a:t>SFIT Workshop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1988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1">
                <a:solidFill>
                  <a:srgbClr val="0000FF"/>
                </a:solidFill>
                <a:latin typeface="Shree Devanagari 714"/>
                <a:cs typeface="Shree Devanagari 714"/>
              </a:defRPr>
            </a:lvl1pPr>
          </a:lstStyle>
          <a:p>
            <a:fld id="{4A96BE58-2EA3-B649-BE12-A7313F692E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83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3" r:id="rId3"/>
    <p:sldLayoutId id="2147483674" r:id="rId4"/>
  </p:sldLayoutIdLst>
  <p:hf hdr="0"/>
  <p:txStyles>
    <p:titleStyle>
      <a:lvl1pPr algn="ctr" defTabSz="342900" rtl="0" eaLnBrk="1" latinLnBrk="0" hangingPunct="1">
        <a:spcBef>
          <a:spcPct val="0"/>
        </a:spcBef>
        <a:buNone/>
        <a:defRPr sz="3300" kern="1200" baseline="0">
          <a:solidFill>
            <a:schemeClr val="tx2">
              <a:lumMod val="75000"/>
            </a:schemeClr>
          </a:solidFill>
          <a:latin typeface="Avenir Next Regular" charset="0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 baseline="0">
          <a:solidFill>
            <a:schemeClr val="tx2">
              <a:lumMod val="75000"/>
            </a:schemeClr>
          </a:solidFill>
          <a:latin typeface="Avenir Next Regular" charset="0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itran.org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rk4sun.jpl.nasa.gov/pseudo.html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649BC-FE79-2B4C-9923-345836D52DCF}"/>
              </a:ext>
            </a:extLst>
          </p:cNvPr>
          <p:cNvSpPr txBox="1">
            <a:spLocks/>
          </p:cNvSpPr>
          <p:nvPr/>
        </p:nvSpPr>
        <p:spPr>
          <a:xfrm>
            <a:off x="1500973" y="489857"/>
            <a:ext cx="6172200" cy="329334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j-ea"/>
                <a:cs typeface="+mj-cs"/>
              </a:defRPr>
            </a:lvl1pPr>
          </a:lstStyle>
          <a:p>
            <a:r>
              <a:rPr lang="en-US" sz="3300" dirty="0">
                <a:latin typeface="Avenir Light" panose="020B0402020203020204" pitchFamily="34" charset="77"/>
              </a:rPr>
              <a:t>Spectroscopy</a:t>
            </a:r>
          </a:p>
          <a:p>
            <a:r>
              <a:rPr lang="en-US" sz="3300" dirty="0">
                <a:latin typeface="Avenir Light" panose="020B0402020203020204" pitchFamily="34" charset="77"/>
              </a:rPr>
              <a:t> </a:t>
            </a:r>
            <a:br>
              <a:rPr lang="en-US" sz="3300" dirty="0">
                <a:latin typeface="Avenir Light" panose="020B0402020203020204" pitchFamily="34" charset="77"/>
              </a:rPr>
            </a:br>
            <a:r>
              <a:rPr lang="en-US" sz="3300" dirty="0">
                <a:latin typeface="Avenir Light" panose="020B0402020203020204" pitchFamily="34" charset="77"/>
              </a:rPr>
              <a:t>SFIT Retrieval Workshop</a:t>
            </a:r>
            <a:br>
              <a:rPr lang="en-US" sz="3300" dirty="0">
                <a:latin typeface="Avenir Light" panose="020B0402020203020204" pitchFamily="34" charset="77"/>
              </a:rPr>
            </a:br>
            <a:endParaRPr lang="en-US" sz="3300" dirty="0">
              <a:latin typeface="Avenir Light" panose="020B0402020203020204" pitchFamily="34" charset="77"/>
            </a:endParaRPr>
          </a:p>
          <a:p>
            <a:r>
              <a:rPr lang="en-US" sz="1800" dirty="0">
                <a:latin typeface="Avenir Light" panose="020B0402020203020204" pitchFamily="34" charset="77"/>
                <a:ea typeface="+mn-ea"/>
                <a:cs typeface="+mn-cs"/>
              </a:rPr>
              <a:t>J Hannigan</a:t>
            </a:r>
          </a:p>
          <a:p>
            <a:br>
              <a:rPr lang="en-US" sz="3300" dirty="0">
                <a:latin typeface="Avenir Light" panose="020B0402020203020204" pitchFamily="34" charset="77"/>
              </a:rPr>
            </a:br>
            <a:r>
              <a:rPr lang="en-US" sz="2100" dirty="0">
                <a:latin typeface="Avenir Light" panose="020B0402020203020204" pitchFamily="34" charset="77"/>
              </a:rPr>
              <a:t>NCAR, Boulder, CO</a:t>
            </a:r>
            <a:br>
              <a:rPr lang="en-US" sz="2100" dirty="0">
                <a:latin typeface="Avenir Light" panose="020B0402020203020204" pitchFamily="34" charset="77"/>
              </a:rPr>
            </a:br>
            <a:r>
              <a:rPr lang="en-US" sz="2100" dirty="0">
                <a:latin typeface="Avenir Light" panose="020B0402020203020204" pitchFamily="34" charset="77"/>
              </a:rPr>
              <a:t>November 2019</a:t>
            </a:r>
          </a:p>
        </p:txBody>
      </p:sp>
    </p:spTree>
    <p:extLst>
      <p:ext uri="{BB962C8B-B14F-4D97-AF65-F5344CB8AC3E}">
        <p14:creationId xmlns:p14="http://schemas.microsoft.com/office/powerpoint/2010/main" val="187816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C0445EC-C2A0-3647-BDAD-70C1C6314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459128"/>
              </p:ext>
            </p:extLst>
          </p:nvPr>
        </p:nvGraphicFramePr>
        <p:xfrm>
          <a:off x="149622" y="678495"/>
          <a:ext cx="4409504" cy="37904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0864">
                  <a:extLst>
                    <a:ext uri="{9D8B030D-6E8A-4147-A177-3AD203B41FA5}">
                      <a16:colId xmlns:a16="http://schemas.microsoft.com/office/drawing/2014/main" val="583316138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2698257632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1911849711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1040420031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834636105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3540345013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559887794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3673243985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1101402152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1017608627"/>
                    </a:ext>
                  </a:extLst>
                </a:gridCol>
                <a:gridCol w="400864">
                  <a:extLst>
                    <a:ext uri="{9D8B030D-6E8A-4147-A177-3AD203B41FA5}">
                      <a16:colId xmlns:a16="http://schemas.microsoft.com/office/drawing/2014/main" val="1062954982"/>
                    </a:ext>
                  </a:extLst>
                </a:gridCol>
              </a:tblGrid>
              <a:tr h="377723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SFIT Molecule #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SFIT NAME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HITRAN LINES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HITRAN Molecule #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HITRAN NAME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HITRAN LINES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NO_LINES EXIST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PSEUDO LINES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ATM LINES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716433605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813759222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DATA</a:t>
                      </a:r>
                      <a:endParaRPr lang="en-US" sz="8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&amp;</a:t>
                      </a:r>
                      <a:endParaRPr lang="en-US" sz="8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/</a:t>
                      </a:r>
                      <a:endParaRPr lang="en-US" sz="8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478181018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H2O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H2O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740826612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338138794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X</a:t>
                      </a: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302110132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N2O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N2O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2241471188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3220100834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CH4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CH4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228998270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2172743531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2702707445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SO2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3580841278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NO2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2751906007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NH3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NH3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4236578501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HNO3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12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HNO3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662370808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13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OH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893863530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14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HF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544034960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15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2820999881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HBR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16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HBR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421493828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17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HI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95045046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18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CLO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1358080737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19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OCS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3973997661"/>
                  </a:ext>
                </a:extLst>
              </a:tr>
              <a:tr h="143582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H2CO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20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H2CO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3342083674"/>
                  </a:ext>
                </a:extLst>
              </a:tr>
              <a:tr h="253957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u="none" strike="noStrike">
                          <a:effectLst/>
                        </a:rPr>
                        <a:t>Same above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21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HOCL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 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X</a:t>
                      </a:r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32" marR="6332" marT="6332" marB="0" anchor="b"/>
                </a:tc>
                <a:extLst>
                  <a:ext uri="{0D108BD9-81ED-4DB2-BD59-A6C34878D82A}">
                    <a16:rowId xmlns:a16="http://schemas.microsoft.com/office/drawing/2014/main" val="429388514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88AFB1C-6BD0-EE42-BE17-C01947346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944153"/>
              </p:ext>
            </p:extLst>
          </p:nvPr>
        </p:nvGraphicFramePr>
        <p:xfrm>
          <a:off x="4758724" y="0"/>
          <a:ext cx="3696240" cy="47780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624">
                  <a:extLst>
                    <a:ext uri="{9D8B030D-6E8A-4147-A177-3AD203B41FA5}">
                      <a16:colId xmlns:a16="http://schemas.microsoft.com/office/drawing/2014/main" val="1336092737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2446142362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1777326561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3390785174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2557003764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3979014300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2608427861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1037500200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1494704247"/>
                    </a:ext>
                  </a:extLst>
                </a:gridCol>
                <a:gridCol w="369624">
                  <a:extLst>
                    <a:ext uri="{9D8B030D-6E8A-4147-A177-3AD203B41FA5}">
                      <a16:colId xmlns:a16="http://schemas.microsoft.com/office/drawing/2014/main" val="2220301437"/>
                    </a:ext>
                  </a:extLst>
                </a:gridCol>
              </a:tblGrid>
              <a:tr h="171728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SFIT Molecule #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SFIT NAME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HITRAN LINES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HITRAN Molecule #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HITRAN NAME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HITRAN LINES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NO_LINES EXIST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PSEUDO LINES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ATM LINES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79160364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104842093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DATA</a:t>
                      </a:r>
                      <a:endParaRPr lang="en-US" sz="3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&amp;</a:t>
                      </a:r>
                      <a:endParaRPr lang="en-US" sz="3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/</a:t>
                      </a:r>
                      <a:endParaRPr lang="en-US" sz="300" b="0" i="0" u="none" strike="noStrike">
                        <a:solidFill>
                          <a:srgbClr val="AEAAAA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96065019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51942963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H2O2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H2O2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51286047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HONO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00736042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HO2NO2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92381364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N2O5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537477584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CLONO2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CLONO2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416179483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HCN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HCN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71259780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CH3F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33070731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CH3CL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CH3CL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82345009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CF4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CF4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34275576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CCL2F2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6518330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CCL3F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76599514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CH3CCL3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60520319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CCL4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973254674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COF2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COF2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73449561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COCLF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8519037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4238551203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409051722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888943490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22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06372309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CHF2CL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50086094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COCL2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COCL2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53842245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CH3BR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CH3Br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00450085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CH3I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517879368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HCOOH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HCOOH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97514353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H2S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H2S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85089169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CHCL2F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67655178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49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O2CIA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14237060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SF6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30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SF6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24876075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NF3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53841949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N2CIA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18785977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53209772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715476070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427245261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598544828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400391984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OCLO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41624507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59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F134A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11893999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C3H8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9148153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F142B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66443320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CFC113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67104054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F141B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4203783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CH3OH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CH3OH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38755729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CH3CNPL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455061536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C2H6PL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20224081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67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PAN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447484929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CH3CHO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25631304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69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CH3CN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697511695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70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OTHER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068997788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71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CH3COOH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64437373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72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C5H8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431121108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73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MVK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3076756403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74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MACR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016037082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75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C3H6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2997660287"/>
                  </a:ext>
                </a:extLst>
              </a:tr>
              <a:tr h="80813">
                <a:tc>
                  <a:txBody>
                    <a:bodyPr/>
                    <a:lstStyle/>
                    <a:p>
                      <a:pPr algn="l" fontAlgn="b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76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C4H8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 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00" u="none" strike="noStrike">
                          <a:effectLst/>
                        </a:rPr>
                        <a:t>X</a:t>
                      </a:r>
                      <a:endParaRPr lang="en-US" sz="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691" marR="2691" marT="2691" marB="0" anchor="ctr"/>
                </a:tc>
                <a:extLst>
                  <a:ext uri="{0D108BD9-81ED-4DB2-BD59-A6C34878D82A}">
                    <a16:rowId xmlns:a16="http://schemas.microsoft.com/office/drawing/2014/main" val="1595676141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8537D42-2B40-CF46-9626-D2FC75BC0FAD}"/>
              </a:ext>
            </a:extLst>
          </p:cNvPr>
          <p:cNvSpPr txBox="1">
            <a:spLocks/>
          </p:cNvSpPr>
          <p:nvPr/>
        </p:nvSpPr>
        <p:spPr>
          <a:xfrm>
            <a:off x="274749" y="132999"/>
            <a:ext cx="8229600" cy="31582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sz="2100" i="1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j-ea"/>
                <a:cs typeface="+mj-cs"/>
              </a:defRPr>
            </a:lvl1pPr>
          </a:lstStyle>
          <a:p>
            <a:r>
              <a:rPr lang="en-US" dirty="0"/>
              <a:t>Structure of SFIT4 line listings 2/3</a:t>
            </a:r>
          </a:p>
        </p:txBody>
      </p:sp>
    </p:spTree>
    <p:extLst>
      <p:ext uri="{BB962C8B-B14F-4D97-AF65-F5344CB8AC3E}">
        <p14:creationId xmlns:p14="http://schemas.microsoft.com/office/powerpoint/2010/main" val="1072939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SFIT4 line listings 3/3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573A2B-DD14-B049-850F-6C0C00A0CE1C}"/>
              </a:ext>
            </a:extLst>
          </p:cNvPr>
          <p:cNvSpPr txBox="1"/>
          <p:nvPr/>
        </p:nvSpPr>
        <p:spPr>
          <a:xfrm>
            <a:off x="840721" y="963521"/>
            <a:ext cx="7199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only real check is the isotope numbers.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 parameter storage is a folder by gas.  Allowing multiple lists and auxiliary parameter files to be conveniently stored.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Files names are not so important, but the number and name of the folder is! (see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hbin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section)</a:t>
            </a:r>
          </a:p>
        </p:txBody>
      </p:sp>
    </p:spTree>
    <p:extLst>
      <p:ext uri="{BB962C8B-B14F-4D97-AF65-F5344CB8AC3E}">
        <p14:creationId xmlns:p14="http://schemas.microsoft.com/office/powerpoint/2010/main" val="36252820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hbin</a:t>
            </a:r>
            <a:r>
              <a:rPr lang="en-US" dirty="0"/>
              <a:t> 1/1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5DA5A0-6C1D-3349-9A63-186496D6BF95}"/>
              </a:ext>
            </a:extLst>
          </p:cNvPr>
          <p:cNvSpPr txBox="1"/>
          <p:nvPr/>
        </p:nvSpPr>
        <p:spPr>
          <a:xfrm>
            <a:off x="840721" y="963521"/>
            <a:ext cx="7199954" cy="321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hbin.f90 –Consolidates the necessary portion of line parameters into a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fast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reading binary data file for a specific retrieval setup.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It specifically depends on: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Wavenumber range for each bandpass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Specific line parameter files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Any isotope separation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Specific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lineshape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model</a:t>
            </a:r>
          </a:p>
          <a:p>
            <a:pPr marL="329804" lvl="2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 tests each line before calculating the absorption.  If it is weak it is ignored to save calculation time.  If you know the VMR * line intensity is low you can speed up the retrieval by excluding these lines from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hbin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output before SFIT.</a:t>
            </a:r>
          </a:p>
          <a:p>
            <a:pPr marL="329804" lvl="2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hbin.f90 also reads non-Voigt parameters from auxiliary files and stores them with inclusion flags to the appropriate line – a functional and speed improvement.</a:t>
            </a:r>
          </a:p>
        </p:txBody>
      </p:sp>
    </p:spTree>
    <p:extLst>
      <p:ext uri="{BB962C8B-B14F-4D97-AF65-F5344CB8AC3E}">
        <p14:creationId xmlns:p14="http://schemas.microsoft.com/office/powerpoint/2010/main" val="2183138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Retrieving isotopes in SFIT4 1/4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24E2C8-B722-144D-B601-68423BF67D3C}"/>
              </a:ext>
            </a:extLst>
          </p:cNvPr>
          <p:cNvSpPr txBox="1"/>
          <p:nvPr/>
        </p:nvSpPr>
        <p:spPr>
          <a:xfrm>
            <a:off x="840721" y="963521"/>
            <a:ext cx="7199954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line parameter files contain all HITRAN isotopes for that gas. (We used to separate HDO and CH3D)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Isotope separation is now generalized and can be performed for any isotope in HITRAN using the same mechanism.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An isotope renamed to a new species need not be retrieved.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You need to supply a new molecule ID (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molid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) – Choose one that is currently labeled OTHER.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Documents: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sfit_isotope_descrip.docx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molparam.txt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– gives isotope info all gases in HITRAN (or see the isotope page on the HITRAN web site).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Of particular importance for SFIT is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iso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id, mass and abundance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967327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Retrieving isotopes in SFIT4 2/4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CDAD1-F349-E445-912E-1D0BF0EFF0EB}"/>
              </a:ext>
            </a:extLst>
          </p:cNvPr>
          <p:cNvSpPr/>
          <p:nvPr/>
        </p:nvSpPr>
        <p:spPr>
          <a:xfrm>
            <a:off x="367047" y="655570"/>
            <a:ext cx="86546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Andale Mono" panose="020B0509000000000004" pitchFamily="49" charset="0"/>
              </a:rPr>
              <a:t>6    42             ! number of isotope </a:t>
            </a:r>
            <a:r>
              <a:rPr lang="en-US" sz="800" dirty="0" err="1">
                <a:latin typeface="Andale Mono" panose="020B0509000000000004" pitchFamily="49" charset="0"/>
              </a:rPr>
              <a:t>seperation</a:t>
            </a:r>
            <a:r>
              <a:rPr lang="en-US" sz="800" dirty="0">
                <a:latin typeface="Andale Mono" panose="020B0509000000000004" pitchFamily="49" charset="0"/>
              </a:rPr>
              <a:t> species (blocks), # of VMR values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CO2                 ! old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2 2 0               ! </a:t>
            </a:r>
            <a:r>
              <a:rPr lang="en-US" sz="800" dirty="0" err="1">
                <a:latin typeface="Andale Mono" panose="020B0509000000000004" pitchFamily="49" charset="0"/>
              </a:rPr>
              <a:t>ld</a:t>
            </a:r>
            <a:r>
              <a:rPr lang="en-US" sz="800" dirty="0">
                <a:latin typeface="Andale Mono" panose="020B0509000000000004" pitchFamily="49" charset="0"/>
              </a:rPr>
              <a:t>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</a:t>
            </a:r>
            <a:r>
              <a:rPr lang="en-US" sz="800" dirty="0" err="1">
                <a:latin typeface="Andale Mono" panose="020B0509000000000004" pitchFamily="49" charset="0"/>
              </a:rPr>
              <a:t>f_isovmr</a:t>
            </a:r>
            <a:r>
              <a:rPr lang="en-US" sz="800" dirty="0">
                <a:latin typeface="Andale Mono" panose="020B0509000000000004" pitchFamily="49" charset="0"/>
              </a:rPr>
              <a:t> </a:t>
            </a:r>
            <a:r>
              <a:rPr lang="en-US" sz="600" dirty="0">
                <a:latin typeface="Andale Mono" panose="020B0509000000000004" pitchFamily="49" charset="0"/>
              </a:rPr>
              <a:t>(0 read </a:t>
            </a:r>
            <a:r>
              <a:rPr lang="en-US" sz="600" dirty="0" err="1">
                <a:latin typeface="Andale Mono" panose="020B0509000000000004" pitchFamily="49" charset="0"/>
              </a:rPr>
              <a:t>vmr</a:t>
            </a:r>
            <a:r>
              <a:rPr lang="en-US" sz="600" dirty="0">
                <a:latin typeface="Andale Mono" panose="020B0509000000000004" pitchFamily="49" charset="0"/>
              </a:rPr>
              <a:t> below, 1 read below but use </a:t>
            </a:r>
            <a:r>
              <a:rPr lang="en-US" sz="600" dirty="0" err="1">
                <a:latin typeface="Andale Mono" panose="020B0509000000000004" pitchFamily="49" charset="0"/>
              </a:rPr>
              <a:t>vmr</a:t>
            </a:r>
            <a:r>
              <a:rPr lang="en-US" sz="600" dirty="0">
                <a:latin typeface="Andale Mono" panose="020B0509000000000004" pitchFamily="49" charset="0"/>
              </a:rPr>
              <a:t> in </a:t>
            </a:r>
            <a:r>
              <a:rPr lang="en-US" sz="600" dirty="0" err="1">
                <a:latin typeface="Andale Mono" panose="020B0509000000000004" pitchFamily="49" charset="0"/>
              </a:rPr>
              <a:t>reference.prf</a:t>
            </a:r>
            <a:r>
              <a:rPr lang="en-US" sz="600" dirty="0">
                <a:latin typeface="Andale Mono" panose="020B0509000000000004" pitchFamily="49" charset="0"/>
              </a:rPr>
              <a:t>, 2 use </a:t>
            </a:r>
            <a:r>
              <a:rPr lang="en-US" sz="600" dirty="0" err="1">
                <a:latin typeface="Andale Mono" panose="020B0509000000000004" pitchFamily="49" charset="0"/>
              </a:rPr>
              <a:t>vmr</a:t>
            </a:r>
            <a:r>
              <a:rPr lang="en-US" sz="600" dirty="0">
                <a:latin typeface="Andale Mono" panose="020B0509000000000004" pitchFamily="49" charset="0"/>
              </a:rPr>
              <a:t> in </a:t>
            </a:r>
            <a:r>
              <a:rPr lang="en-US" sz="600" dirty="0" err="1">
                <a:latin typeface="Andale Mono" panose="020B0509000000000004" pitchFamily="49" charset="0"/>
              </a:rPr>
              <a:t>reference.prf</a:t>
            </a:r>
            <a:r>
              <a:rPr lang="en-US" sz="600" dirty="0">
                <a:latin typeface="Andale Mono" panose="020B0509000000000004" pitchFamily="49" charset="0"/>
              </a:rPr>
              <a:t>)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O13CO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53 1 45.0 3 1. 1. 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1334,1,  649,2, 2283,1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7.411e-05,   1.290e-04,   2.101e-04,   2.593e-04,   2.931e-04,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3.283e-04,   3.493e-04,   3.593e-04,   3.631e-04,   3.651e-04,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3.666e-04,   3.675e-04,   3.672e-04,   3.672e-04,   3.671e-04,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3.671e-04,   3.671e-04,   3.671e-04,   3.671e-04,   3.670e-04,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3.670e-04,   3.669e-04,   3.668e-04,   3.667e-04,   3.667e-04,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3.668e-04,   3.673e-04,   3.687e-04,   3.706e-04,   3.717e-04,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3.719e-04,   3.724e-04,   3.732e-04,   3.734e-04,   3.736e-04,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3.736e-04,   3.735e-04,   3.732e-04,   3.728e-04,   3.726e-04,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3.724e-04,   3.724e-04,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CO2                 ! old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2 3 0               ! old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 and isotope id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CO18O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54 1 46.0 3 1. 1. 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</a:t>
            </a:r>
            <a:r>
              <a:rPr lang="en-US" sz="800" dirty="0">
                <a:solidFill>
                  <a:srgbClr val="FF0000"/>
                </a:solidFill>
                <a:latin typeface="Andale Mono" panose="020B0509000000000004" pitchFamily="49" charset="0"/>
              </a:rPr>
              <a:t>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1333,1,  667,2, 2349,1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7.411e-05,   1.290e-04,   2.101e-04,   2.593e-04,   2.931e-04,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3.283e-04,   3.493e-04,   3.593e-04,   3.631e-04,   3.651e-04,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3.666e-04,   3.675e-04,   3.672e-04,   3.672e-04,   3.671e-04,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3.671e-04,   3.671e-04,   3.671e-04,   3.671e-04,   3.670e-04,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3.670e-04,   3.669e-04,   3.668e-04,   3.667e-04,   3.667e-04,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3.668e-04,   3.673e-04,   3.687e-04,   3.706e-04,   3.717e-04,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3.719e-04,   3.724e-04,   3.732e-04,   3.734e-04,   3.736e-04,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3.736e-04,   3.735e-04,   3.732e-04,   3.728e-04,   3.726e-04,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 3.724e-04,   3.724e-04,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87125D-8D12-4C48-BA9C-D5938D2AB3C0}"/>
              </a:ext>
            </a:extLst>
          </p:cNvPr>
          <p:cNvSpPr txBox="1"/>
          <p:nvPr/>
        </p:nvSpPr>
        <p:spPr>
          <a:xfrm>
            <a:off x="5537915" y="1609858"/>
            <a:ext cx="32647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Intensity scale accounts for </a:t>
            </a:r>
            <a:r>
              <a:rPr lang="en-US" sz="12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abundance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that HITRAN already accounts for.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HITRAN isotope line intensities are scaled by the ‘natural’ abundance fractionation.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Here you can reset the intensity to its appropriate value using the abundance value from the tables in the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molparam.txt</a:t>
            </a: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file.</a:t>
            </a:r>
          </a:p>
        </p:txBody>
      </p:sp>
    </p:spTree>
    <p:extLst>
      <p:ext uri="{BB962C8B-B14F-4D97-AF65-F5344CB8AC3E}">
        <p14:creationId xmlns:p14="http://schemas.microsoft.com/office/powerpoint/2010/main" val="4230416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Retrieving isotopes in SFIT4 3/4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4CDAD1-F349-E445-912E-1D0BF0EFF0EB}"/>
              </a:ext>
            </a:extLst>
          </p:cNvPr>
          <p:cNvSpPr/>
          <p:nvPr/>
        </p:nvSpPr>
        <p:spPr>
          <a:xfrm>
            <a:off x="309092" y="449508"/>
            <a:ext cx="86546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Andale Mono" panose="020B0509000000000004" pitchFamily="49" charset="0"/>
              </a:rPr>
              <a:t>H2O                 ! old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 4 0               ! old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 and isotope id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HDO  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55 1 19.0 3 1.5 1.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2724,1, 1403,1, 3707,1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4.5000E-06,  5.0000E-06,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9.2373E-06,  2.9235E-05,  1.3056E-04,  2.9550E-04,  6.7797E-04,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1.5391E-03,  3.3744E-03,  6.9752E-03,  1.3268E-02,  2.2671E-02,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3.5250E-02,  4.1415E-02,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H2O                 ! old name - Add as second HDO isotope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 5 2               ! old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 and isotope id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HDO  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55 2 21.0 0 1.5 1.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H2O                 ! old name - Add as third HDO isotope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 6 2               ! old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 and isotope id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HDO  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55 3 20.0 0 1.5 1.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H2O                 ! old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1 2 0               ! old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 and isotope id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H218O               ! new name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56 1 20.0 3 1.5 1.  ! new </a:t>
            </a:r>
            <a:r>
              <a:rPr lang="en-US" sz="800" dirty="0" err="1">
                <a:latin typeface="Andale Mono" panose="020B0509000000000004" pitchFamily="49" charset="0"/>
              </a:rPr>
              <a:t>molec</a:t>
            </a:r>
            <a:r>
              <a:rPr lang="en-US" sz="800" dirty="0">
                <a:latin typeface="Andale Mono" panose="020B0509000000000004" pitchFamily="49" charset="0"/>
              </a:rPr>
              <a:t> id, isotope id, mass, mode, </a:t>
            </a:r>
            <a:r>
              <a:rPr lang="en-US" sz="800" dirty="0" err="1">
                <a:latin typeface="Andale Mono" panose="020B0509000000000004" pitchFamily="49" charset="0"/>
              </a:rPr>
              <a:t>tdep</a:t>
            </a:r>
            <a:r>
              <a:rPr lang="en-US" sz="800" dirty="0">
                <a:latin typeface="Andale Mono" panose="020B0509000000000004" pitchFamily="49" charset="0"/>
              </a:rPr>
              <a:t>, intensity scale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3650,1, 1588,1, 3742,1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4.0000E-06,  4.0000E-06,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4.0000E-06,  4.0000E-06,  4.0000E-06,  4.5000E-06,  5.0000E-06,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9.2373E-06,  2.9235E-05,  1.3056E-04,  2.9550E-04,  6.7797E-04,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1.5391E-03,  3.3744E-03,  6.9752E-03,  1.3268E-02,  2.2671E-02,</a:t>
            </a:r>
          </a:p>
          <a:p>
            <a:r>
              <a:rPr lang="en-US" sz="800" dirty="0">
                <a:latin typeface="Andale Mono" panose="020B0509000000000004" pitchFamily="49" charset="0"/>
              </a:rPr>
              <a:t>  3.5250E-02,  4.1415E-02,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153D7B-E12B-F041-8B3E-F2F6C2B31AC5}"/>
              </a:ext>
            </a:extLst>
          </p:cNvPr>
          <p:cNvSpPr txBox="1"/>
          <p:nvPr/>
        </p:nvSpPr>
        <p:spPr>
          <a:xfrm>
            <a:off x="5576552" y="1126902"/>
            <a:ext cx="28210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pitchFamily="2" charset="2"/>
              <a:buChar char="ü"/>
            </a:pPr>
            <a:r>
              <a:rPr lang="en-US" sz="1200" dirty="0">
                <a:solidFill>
                  <a:srgbClr val="FF0000"/>
                </a:solidFill>
                <a:latin typeface="Avenir Light" panose="020B0402020203020204" pitchFamily="34" charset="77"/>
              </a:rPr>
              <a:t>If mode is 0 then no modes are read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760169CC-0D36-104E-BF34-77A1F3E94B2E}"/>
              </a:ext>
            </a:extLst>
          </p:cNvPr>
          <p:cNvSpPr/>
          <p:nvPr/>
        </p:nvSpPr>
        <p:spPr>
          <a:xfrm>
            <a:off x="927279" y="2504941"/>
            <a:ext cx="225381" cy="23826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4BDC952-E689-FA4C-935F-7A1D97DFBAB2}"/>
              </a:ext>
            </a:extLst>
          </p:cNvPr>
          <p:cNvCxnSpPr>
            <a:cxnSpLocks/>
            <a:stCxn id="3" idx="1"/>
          </p:cNvCxnSpPr>
          <p:nvPr/>
        </p:nvCxnSpPr>
        <p:spPr>
          <a:xfrm flipH="1">
            <a:off x="1352284" y="1265402"/>
            <a:ext cx="4224268" cy="131681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C58887E0-9AB4-3F48-9445-0EBA367B87E3}"/>
              </a:ext>
            </a:extLst>
          </p:cNvPr>
          <p:cNvSpPr/>
          <p:nvPr/>
        </p:nvSpPr>
        <p:spPr>
          <a:xfrm>
            <a:off x="918693" y="3442954"/>
            <a:ext cx="225381" cy="23826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F50CD88-421B-9946-BACE-DCDF480B7962}"/>
              </a:ext>
            </a:extLst>
          </p:cNvPr>
          <p:cNvCxnSpPr>
            <a:cxnSpLocks/>
          </p:cNvCxnSpPr>
          <p:nvPr/>
        </p:nvCxnSpPr>
        <p:spPr>
          <a:xfrm flipH="1">
            <a:off x="1343698" y="1384479"/>
            <a:ext cx="4252172" cy="21357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D1586CD5-31A0-D845-9CEB-1E59D2FEC73F}"/>
              </a:ext>
            </a:extLst>
          </p:cNvPr>
          <p:cNvSpPr/>
          <p:nvPr/>
        </p:nvSpPr>
        <p:spPr>
          <a:xfrm>
            <a:off x="309093" y="3621110"/>
            <a:ext cx="1545465" cy="23826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70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Retrieving isotopes in SFIT4 4/4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B24E2C8-B722-144D-B601-68423BF67D3C}"/>
              </a:ext>
            </a:extLst>
          </p:cNvPr>
          <p:cNvSpPr txBox="1"/>
          <p:nvPr/>
        </p:nvSpPr>
        <p:spPr>
          <a:xfrm>
            <a:off x="840721" y="963521"/>
            <a:ext cx="7199954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Once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isotope.input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 is read in: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 new species exists and assigned a new: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Molecule name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Molecule ID, isotope id and mass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It may inherit or be assigned a: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Modes and degeneracies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Temperature dependence value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Intensity scaling</a:t>
            </a:r>
          </a:p>
          <a:p>
            <a:pPr marL="1244204" lvl="4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VMR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011245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1/1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360700-7B78-B84D-9B02-179C8C4F56AB}"/>
              </a:ext>
            </a:extLst>
          </p:cNvPr>
          <p:cNvSpPr txBox="1"/>
          <p:nvPr/>
        </p:nvSpPr>
        <p:spPr>
          <a:xfrm>
            <a:off x="840721" y="963521"/>
            <a:ext cx="7199954" cy="3431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TIPS – Total Internal Partition Function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“Total internal partition sums for 166 </a:t>
            </a:r>
            <a:r>
              <a:rPr lang="en-US" sz="1400" i="1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isotopologues</a:t>
            </a: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of 51 molecules important in planetary atmospheres: Application to HITRAN2016 and beyond.”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Gamache, R. R. et al., (2017). Journal of Quantitative Spectroscopy and Radiative Transfer, 203:70 – 87. HITRAN2016 Special Issue.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Definitive and compatible partitioning calculation for HITRAN 2016.  It is publicly available from Bob Gamache as FORTRAN codes and data files.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We reformat for SFIT4.</a:t>
            </a:r>
          </a:p>
          <a:p>
            <a:pPr marL="329804" lvl="2" indent="-28575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FF0000"/>
                </a:solidFill>
                <a:latin typeface="Avenir Light" panose="020B0402020203020204" pitchFamily="34" charset="77"/>
              </a:rPr>
              <a:t>It is slow. 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 originally used a function based on FASCOD1C that works for all species with modes and degeneracies defined</a:t>
            </a:r>
          </a:p>
          <a:p>
            <a:pPr marL="329804" lvl="2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1400" dirty="0">
                <a:solidFill>
                  <a:srgbClr val="00B050"/>
                </a:solidFill>
                <a:latin typeface="Avenir Light" panose="020B0402020203020204" pitchFamily="34" charset="77"/>
              </a:rPr>
              <a:t>Tips for TIPS – Turn off TIPS when testing, turn on for final retrievals – </a:t>
            </a:r>
          </a:p>
          <a:p>
            <a:pPr marL="787004" lvl="3" indent="-285750">
              <a:spcAft>
                <a:spcPts val="600"/>
              </a:spcAft>
              <a:buFont typeface="Wingdings" pitchFamily="2" charset="2"/>
              <a:buChar char="ü"/>
            </a:pPr>
            <a:r>
              <a:rPr lang="en-US" sz="1400" dirty="0">
                <a:solidFill>
                  <a:srgbClr val="00B050"/>
                </a:solidFill>
                <a:latin typeface="Avenir Light" panose="020B0402020203020204" pitchFamily="34" charset="77"/>
              </a:rPr>
              <a:t>See switch </a:t>
            </a:r>
            <a:r>
              <a:rPr lang="en-US" sz="1400" dirty="0" err="1">
                <a:solidFill>
                  <a:srgbClr val="00B050"/>
                </a:solidFill>
                <a:latin typeface="Avenir Light" panose="020B0402020203020204" pitchFamily="34" charset="77"/>
              </a:rPr>
              <a:t>fw.tips</a:t>
            </a:r>
            <a:endParaRPr lang="en-US" sz="1400" dirty="0">
              <a:solidFill>
                <a:srgbClr val="00B050"/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671614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9867A-611B-4640-8ADD-DF679B142734}"/>
              </a:ext>
            </a:extLst>
          </p:cNvPr>
          <p:cNvSpPr txBox="1"/>
          <p:nvPr/>
        </p:nvSpPr>
        <p:spPr>
          <a:xfrm>
            <a:off x="4262162" y="2342678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6573250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</a:t>
            </a:r>
          </a:p>
        </p:txBody>
      </p:sp>
    </p:spTree>
    <p:extLst>
      <p:ext uri="{BB962C8B-B14F-4D97-AF65-F5344CB8AC3E}">
        <p14:creationId xmlns:p14="http://schemas.microsoft.com/office/powerpoint/2010/main" val="2488065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D82D-A27F-814B-80EE-D973F989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5F971-7A3C-CF4B-9754-D7188B928615}"/>
              </a:ext>
            </a:extLst>
          </p:cNvPr>
          <p:cNvSpPr txBox="1">
            <a:spLocks/>
          </p:cNvSpPr>
          <p:nvPr/>
        </p:nvSpPr>
        <p:spPr>
          <a:xfrm>
            <a:off x="1485900" y="1200151"/>
            <a:ext cx="6172200" cy="339447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96FAD1-450D-6F48-B8BB-F93778C45C1C}"/>
              </a:ext>
            </a:extLst>
          </p:cNvPr>
          <p:cNvSpPr txBox="1">
            <a:spLocks/>
          </p:cNvSpPr>
          <p:nvPr/>
        </p:nvSpPr>
        <p:spPr>
          <a:xfrm>
            <a:off x="1485900" y="1200151"/>
            <a:ext cx="6172200" cy="290331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 baseline="0">
                <a:solidFill>
                  <a:schemeClr val="tx2">
                    <a:lumMod val="75000"/>
                  </a:schemeClr>
                </a:solidFill>
                <a:latin typeface="Avenir Next Regular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HITRAN</a:t>
            </a:r>
          </a:p>
          <a:p>
            <a:r>
              <a:rPr lang="en-US" sz="2000" dirty="0"/>
              <a:t>ATM</a:t>
            </a:r>
          </a:p>
          <a:p>
            <a:r>
              <a:rPr lang="en-US" sz="2000" dirty="0"/>
              <a:t>Structure of SFIT4 line listings</a:t>
            </a:r>
          </a:p>
          <a:p>
            <a:r>
              <a:rPr lang="en-US" sz="2000" dirty="0" err="1"/>
              <a:t>Pseudolines</a:t>
            </a:r>
            <a:endParaRPr lang="en-US" sz="2000" dirty="0"/>
          </a:p>
          <a:p>
            <a:r>
              <a:rPr lang="en-US" sz="2000" dirty="0" err="1"/>
              <a:t>hbin</a:t>
            </a:r>
            <a:endParaRPr lang="en-US" sz="2000" dirty="0"/>
          </a:p>
          <a:p>
            <a:r>
              <a:rPr lang="en-US" sz="2000" dirty="0"/>
              <a:t>Retrieving isotopes in SFIT4</a:t>
            </a:r>
          </a:p>
          <a:p>
            <a:r>
              <a:rPr lang="en-US" sz="2000" dirty="0"/>
              <a:t>TIPS</a:t>
            </a:r>
          </a:p>
        </p:txBody>
      </p:sp>
    </p:spTree>
    <p:extLst>
      <p:ext uri="{BB962C8B-B14F-4D97-AF65-F5344CB8AC3E}">
        <p14:creationId xmlns:p14="http://schemas.microsoft.com/office/powerpoint/2010/main" val="1758906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HITRAN 1/3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40E839-3A5A-8C4B-8B60-E43C7036809C}"/>
              </a:ext>
            </a:extLst>
          </p:cNvPr>
          <p:cNvSpPr txBox="1"/>
          <p:nvPr/>
        </p:nvSpPr>
        <p:spPr>
          <a:xfrm>
            <a:off x="840721" y="963521"/>
            <a:ext cx="7199954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“The database is a long-running project started by the Air Force Cambridge Research Laboratories (AFCRL) in the late 1960s in response to the need for detailed knowledge of the infrared properties of the atmosphere.”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See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  <a:hlinkClick r:id="rId2"/>
              </a:rPr>
              <a:t>http://www.hitran.org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HITRAN if a funded, curated spectral line parameter list in wide global use, it is not the only one, but may be the most widely used, and is often considered a standard list. (Hence the reluctance in the IRWG to move away from it.)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It is supported and contributed to by a long standing global molecular spectroscopy community.  Who continually check and revise and republish the list.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And it continues to exhibit issues.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When changing lists there is no substitute for extensive testing.</a:t>
            </a:r>
          </a:p>
        </p:txBody>
      </p:sp>
    </p:spTree>
    <p:extLst>
      <p:ext uri="{BB962C8B-B14F-4D97-AF65-F5344CB8AC3E}">
        <p14:creationId xmlns:p14="http://schemas.microsoft.com/office/powerpoint/2010/main" val="2133546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HITRAN 2/3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40E839-3A5A-8C4B-8B60-E43C7036809C}"/>
              </a:ext>
            </a:extLst>
          </p:cNvPr>
          <p:cNvSpPr txBox="1"/>
          <p:nvPr/>
        </p:nvSpPr>
        <p:spPr>
          <a:xfrm>
            <a:off x="840721" y="963521"/>
            <a:ext cx="719995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 uses a subset of parameters for Voigt &amp; extra parameters for the few species these are available for other line shapes including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Galatry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or line mixing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 files are copied verbatim to the SFIT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folders except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After molecule id 21 numbering is different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Note some numbering has changed with version 1.0pr from previous SFIT4 versions (but gases that are new of little used)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See file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LineLists_Map.xlsx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i="1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A5B51C-9196-CC4C-B6AA-089F40E973A5}"/>
              </a:ext>
            </a:extLst>
          </p:cNvPr>
          <p:cNvSpPr txBox="1"/>
          <p:nvPr/>
        </p:nvSpPr>
        <p:spPr>
          <a:xfrm>
            <a:off x="1351910" y="1442754"/>
            <a:ext cx="4665060" cy="16158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latin typeface="Andale Mono" panose="020B0509000000000004" pitchFamily="49" charset="0"/>
              </a:rPr>
              <a:t>For the Voigt line function: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INTEGER  :: MO              ! MOL ID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INTEGER  :: IS              ! ISOTOPE ID #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REAL(8)  :: NU              ! WAVENUMBER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REAL(8)  :: SL              ! INTENSITY [CM-1/(MOLEC/CM-2)]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REAL(4)  :: EA              ! EINSTEIN A COEFF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REAL(4)  :: AH              ! AIR BROADENED HALFWIDTH [CM-1/ATM]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REAL(4)  :: SH              ! SELF BROADENED HALFWIDTH [CM-1/ATM]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REAL(8)  :: EL              ! LOWER STATE ENERGY [CM-1]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REAL(4)  :: TX              ! TEMPERATURE EXPONENT</a:t>
            </a:r>
          </a:p>
          <a:p>
            <a:r>
              <a:rPr lang="en-US" sz="900" dirty="0">
                <a:latin typeface="Andale Mono" panose="020B0509000000000004" pitchFamily="49" charset="0"/>
              </a:rPr>
              <a:t>REAL(4)  :: PS              ! PRESSURE SHIFT [CM-1]</a:t>
            </a:r>
          </a:p>
        </p:txBody>
      </p:sp>
    </p:spTree>
    <p:extLst>
      <p:ext uri="{BB962C8B-B14F-4D97-AF65-F5344CB8AC3E}">
        <p14:creationId xmlns:p14="http://schemas.microsoft.com/office/powerpoint/2010/main" val="84798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FF496-C5BB-3045-AC51-66F4810ED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HITRAN 3/3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B78C4D-004F-D54B-9785-14F7E25C56BF}"/>
              </a:ext>
            </a:extLst>
          </p:cNvPr>
          <p:cNvSpPr txBox="1"/>
          <p:nvPr/>
        </p:nvSpPr>
        <p:spPr>
          <a:xfrm>
            <a:off x="840721" y="963521"/>
            <a:ext cx="719995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>
              <a:spcAft>
                <a:spcPts val="600"/>
              </a:spcAft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Documentation for HITRAN:</a:t>
            </a:r>
          </a:p>
          <a:p>
            <a:pPr marL="44054" lvl="2">
              <a:spcAft>
                <a:spcPts val="600"/>
              </a:spcAft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	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HITRAN2016 Molecular Spectroscopic Database.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Gordon, I., et al., (2017). Journal of Quantitative Spectroscopy and Radiative Transfer.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HITRAN_Units-definitions.pdf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/HITRAN16_isotopePage.pdf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LineLists_Map.xlsx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Molecules.txt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molparam.txt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-core-code/docs/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/Uncertainty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Indices.pdf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79210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ATM 1/1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F62F71-64F5-CD4B-982A-4B7DD922178C}"/>
              </a:ext>
            </a:extLst>
          </p:cNvPr>
          <p:cNvSpPr txBox="1"/>
          <p:nvPr/>
        </p:nvSpPr>
        <p:spPr>
          <a:xfrm>
            <a:off x="840721" y="963521"/>
            <a:ext cx="719995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ATM list is managed by G Toon, JPL.  Began as his best list for his MKIV solar spectra analysis.  Was then adopted (in the near IR) for TCCON.  Geoff is very active in the HITRAN activities.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Geoff periodically updates the ATM list. 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current list ATM20190910 has been updated with Geoff’s best estimate of water lines.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This list is reformatted with updated numbering and is currently on the SFIT wiki merged into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linelist-core-20191030.zip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 base of the list is HITRAN 16 so should be compatible with SFIT4 v1.0pr</a:t>
            </a:r>
          </a:p>
        </p:txBody>
      </p:sp>
    </p:spTree>
    <p:extLst>
      <p:ext uri="{BB962C8B-B14F-4D97-AF65-F5344CB8AC3E}">
        <p14:creationId xmlns:p14="http://schemas.microsoft.com/office/powerpoint/2010/main" val="2563261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Pseudolines</a:t>
            </a:r>
            <a:r>
              <a:rPr lang="en-US" dirty="0"/>
              <a:t> 1/2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F741DE-EC5D-994C-B315-290FC0E7B89A}"/>
              </a:ext>
            </a:extLst>
          </p:cNvPr>
          <p:cNvSpPr txBox="1"/>
          <p:nvPr/>
        </p:nvSpPr>
        <p:spPr>
          <a:xfrm>
            <a:off x="840721" y="963521"/>
            <a:ext cx="719995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054" lvl="2" algn="ctr">
              <a:spcAft>
                <a:spcPts val="600"/>
              </a:spcAft>
            </a:pPr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What do you do when you do not have HITRAN type line parameters for a gas you are interested in?</a:t>
            </a:r>
          </a:p>
          <a:p>
            <a:pPr marL="844154" lvl="3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Use cross-section data in a forward model, or</a:t>
            </a:r>
          </a:p>
          <a:p>
            <a:pPr marL="844154" lvl="3" indent="-342900">
              <a:spcAft>
                <a:spcPts val="600"/>
              </a:spcAft>
              <a:buFont typeface="+mj-lt"/>
              <a:buAutoNum type="arabicPeriod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Use cross-section data and value-add a line model (like Voigt) to create pseudo lines.</a:t>
            </a:r>
          </a:p>
          <a:p>
            <a:pPr marL="844154" lvl="3" indent="-342900">
              <a:spcAft>
                <a:spcPts val="600"/>
              </a:spcAft>
              <a:buFont typeface="+mj-lt"/>
              <a:buAutoNum type="arabicPeriod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We opt for the second choice in SFIT.</a:t>
            </a:r>
          </a:p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Typically (or historically)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pseudolines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are made for complex molecules that are hard to calculate or measure directly.  But broad cross-sections are measurable.</a:t>
            </a:r>
          </a:p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Pseudolines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are made from a set of cross-sections measures at varying temperatures and pressures that (hopefully) span those in the atmosphere.</a:t>
            </a:r>
          </a:p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They are often done on an monotonic grid for simplicity sake so long as the cross-section spectra can be completely resolved.  Except in the case of some for instance recent C2H6 (Harrison et al., 2010).</a:t>
            </a:r>
          </a:p>
          <a:p>
            <a:pPr marL="386954" lvl="2" indent="-342900">
              <a:spcAft>
                <a:spcPts val="600"/>
              </a:spcAft>
              <a:buFont typeface="+mj-lt"/>
              <a:buAutoNum type="arabicPeriod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07586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Pseudolines</a:t>
            </a:r>
            <a:r>
              <a:rPr lang="en-US" dirty="0"/>
              <a:t> 2/2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F741DE-EC5D-994C-B315-290FC0E7B89A}"/>
              </a:ext>
            </a:extLst>
          </p:cNvPr>
          <p:cNvSpPr txBox="1"/>
          <p:nvPr/>
        </p:nvSpPr>
        <p:spPr>
          <a:xfrm>
            <a:off x="840721" y="963521"/>
            <a:ext cx="7199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Pseudolines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released in </a:t>
            </a:r>
            <a:r>
              <a:rPr lang="en-US" sz="1400" b="1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linelist-core-20191030.zip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are G Toon.  More info on this can be had from his website 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  <a:hlinkClick r:id="rId2"/>
              </a:rPr>
              <a:t>https://mark4sun.jpl.nasa.gov/pseudo.html</a:t>
            </a: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844154" lvl="3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FF0000"/>
                </a:solidFill>
                <a:latin typeface="Avenir Light" panose="020B0402020203020204" pitchFamily="34" charset="77"/>
              </a:rPr>
              <a:t>You are advised to visit if you use </a:t>
            </a:r>
            <a:r>
              <a:rPr lang="en-US" sz="1400" dirty="0" err="1">
                <a:solidFill>
                  <a:srgbClr val="FF0000"/>
                </a:solidFill>
                <a:latin typeface="Avenir Light" panose="020B0402020203020204" pitchFamily="34" charset="77"/>
              </a:rPr>
              <a:t>pseudolines</a:t>
            </a:r>
            <a:r>
              <a:rPr lang="en-US" sz="1400" dirty="0">
                <a:solidFill>
                  <a:srgbClr val="FF0000"/>
                </a:solidFill>
                <a:latin typeface="Avenir Light" panose="020B0402020203020204" pitchFamily="34" charset="77"/>
              </a:rPr>
              <a:t>.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 A subset of information is included in the SFIT4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folders. </a:t>
            </a:r>
          </a:p>
          <a:p>
            <a:pPr marL="386954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06628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464C9-FE9B-6F4A-81FA-02363CFE9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SFIT4 line listings 1/3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573A2B-DD14-B049-850F-6C0C00A0CE1C}"/>
              </a:ext>
            </a:extLst>
          </p:cNvPr>
          <p:cNvSpPr txBox="1"/>
          <p:nvPr/>
        </p:nvSpPr>
        <p:spPr>
          <a:xfrm>
            <a:off x="840721" y="963521"/>
            <a:ext cx="719995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Previous to SFIT4, the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linelist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files contained all species for a particular wavenumber region e.g. cfgl2020 contained parameters for all gases from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wn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2020 to 2040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This required more deliberate management.  A particular set of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cgfl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files were made for a specific version of SFIT.</a:t>
            </a:r>
          </a:p>
          <a:p>
            <a:pPr marL="787004" lvl="3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In particular, other molecular parameters embedded in the SFIT code was often unique to a particular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cfgl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set of line parameters.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SFIT4 is much more flexible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wrt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 Light" panose="020B0402020203020204" pitchFamily="34" charset="77"/>
              </a:rPr>
              <a:t> ingesting a variety of line parameter lists but: </a:t>
            </a:r>
          </a:p>
          <a:p>
            <a:pPr marL="44054" lvl="2" algn="ctr">
              <a:spcAft>
                <a:spcPts val="600"/>
              </a:spcAft>
            </a:pPr>
            <a:r>
              <a:rPr lang="en-US" b="1" dirty="0">
                <a:solidFill>
                  <a:srgbClr val="FF0000"/>
                </a:solidFill>
                <a:latin typeface="Avenir Light" panose="020B0402020203020204" pitchFamily="34" charset="77"/>
              </a:rPr>
              <a:t>Its incumbent on the user to know if components are not  compatible and make it so if needed.  There is not really any algorithmic check.</a:t>
            </a:r>
          </a:p>
          <a:p>
            <a:pPr marL="329804" lvl="2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2">
                  <a:lumMod val="75000"/>
                </a:schemeClr>
              </a:solidFill>
              <a:latin typeface="Avenir Light" panose="020B0402020203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3854320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5" id="{63914D70-A75C-1548-8C9C-772B51AC4318}" vid="{EB73301C-D702-F644-8ABD-0D34A50D80D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1_Office Theme</Template>
  <TotalTime>4643</TotalTime>
  <Words>2457</Words>
  <Application>Microsoft Macintosh PowerPoint</Application>
  <PresentationFormat>On-screen Show (16:9)</PresentationFormat>
  <Paragraphs>720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Andale Mono</vt:lpstr>
      <vt:lpstr>Arial</vt:lpstr>
      <vt:lpstr>Avenir Light</vt:lpstr>
      <vt:lpstr>Avenir Next Medium</vt:lpstr>
      <vt:lpstr>Avenir Next Regular</vt:lpstr>
      <vt:lpstr>Calibri</vt:lpstr>
      <vt:lpstr>Shree Devanagari 714</vt:lpstr>
      <vt:lpstr>Wingdings</vt:lpstr>
      <vt:lpstr>1_Office Theme</vt:lpstr>
      <vt:lpstr>PowerPoint Presentation</vt:lpstr>
      <vt:lpstr>Outline</vt:lpstr>
      <vt:lpstr>HITRAN 1/3</vt:lpstr>
      <vt:lpstr>HITRAN 2/3</vt:lpstr>
      <vt:lpstr>HITRAN 3/3  </vt:lpstr>
      <vt:lpstr>ATM 1/1</vt:lpstr>
      <vt:lpstr>Pseudolines 1/2</vt:lpstr>
      <vt:lpstr>Pseudolines 2/2</vt:lpstr>
      <vt:lpstr>Structure of SFIT4 line listings 1/3</vt:lpstr>
      <vt:lpstr>PowerPoint Presentation</vt:lpstr>
      <vt:lpstr>Structure of SFIT4 line listings 3/3</vt:lpstr>
      <vt:lpstr>hbin 1/1</vt:lpstr>
      <vt:lpstr>Retrieving isotopes in SFIT4 1/4</vt:lpstr>
      <vt:lpstr>Retrieving isotopes in SFIT4 2/4</vt:lpstr>
      <vt:lpstr>Retrieving isotopes in SFIT4 3/4</vt:lpstr>
      <vt:lpstr>Retrieving isotopes in SFIT4 4/4</vt:lpstr>
      <vt:lpstr>TIPS 1/1</vt:lpstr>
      <vt:lpstr>PowerPoint Presentation</vt:lpstr>
      <vt:lpstr>Notes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 SFIT Retrieval Workshop  NCAR, Boulder, CO November 2019</dc:title>
  <dc:creator>James Hannigan</dc:creator>
  <cp:lastModifiedBy>James Hannigan</cp:lastModifiedBy>
  <cp:revision>58</cp:revision>
  <dcterms:created xsi:type="dcterms:W3CDTF">2019-10-31T18:37:14Z</dcterms:created>
  <dcterms:modified xsi:type="dcterms:W3CDTF">2019-11-04T00:02:41Z</dcterms:modified>
</cp:coreProperties>
</file>