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6" r:id="rId4"/>
    <p:sldId id="279" r:id="rId5"/>
    <p:sldId id="262" r:id="rId6"/>
    <p:sldId id="280" r:id="rId7"/>
    <p:sldId id="259" r:id="rId8"/>
    <p:sldId id="267" r:id="rId9"/>
    <p:sldId id="264" r:id="rId10"/>
    <p:sldId id="275" r:id="rId11"/>
    <p:sldId id="278" r:id="rId12"/>
    <p:sldId id="281" r:id="rId13"/>
    <p:sldId id="276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88" autoAdjust="0"/>
  </p:normalViewPr>
  <p:slideViewPr>
    <p:cSldViewPr snapToGrid="0" snapToObjects="1">
      <p:cViewPr varScale="1">
        <p:scale>
          <a:sx n="76" d="100"/>
          <a:sy n="76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D165-8755-D340-B65D-CF22A8D07BAF}" type="datetimeFigureOut">
              <a:rPr lang="en-US" smtClean="0"/>
              <a:t>Aug/23/2015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68EC-6151-D548-ABDF-8AA755061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9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EA63D-F349-4D40-99A5-69A86EF3CEAD}" type="datetimeFigureOut">
              <a:rPr lang="en-US" smtClean="0"/>
              <a:t>Aug/23/2015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8161-EDEA-A94A-A9DD-87BB108A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7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Plot Rates of change in %/</a:t>
            </a:r>
            <a:r>
              <a:rPr lang="en-US" dirty="0" err="1" smtClean="0"/>
              <a:t>yr</a:t>
            </a:r>
            <a:r>
              <a:rPr lang="en-US" dirty="0" smtClean="0"/>
              <a:t>, Error bars are 2</a:t>
            </a:r>
            <a:r>
              <a:rPr lang="el-GR" dirty="0" smtClean="0"/>
              <a:t>σ</a:t>
            </a:r>
            <a:r>
              <a:rPr lang="en-US" dirty="0" smtClean="0"/>
              <a:t> uncertainty, GOZGARDS are</a:t>
            </a:r>
            <a:r>
              <a:rPr lang="en-US" baseline="0" dirty="0" smtClean="0"/>
              <a:t> a combined satellite time series.</a:t>
            </a:r>
            <a:endParaRPr lang="en-US" dirty="0" smtClean="0"/>
          </a:p>
          <a:p>
            <a:r>
              <a:rPr lang="en-US" dirty="0" smtClean="0"/>
              <a:t>2. s2000 is</a:t>
            </a:r>
            <a:r>
              <a:rPr lang="en-US" baseline="0" dirty="0" smtClean="0"/>
              <a:t> SLIMCAT model with constant year 2000 wind fields</a:t>
            </a:r>
          </a:p>
          <a:p>
            <a:r>
              <a:rPr lang="en-US" baseline="0" dirty="0" smtClean="0"/>
              <a:t>3. This was another step in verification of the MP</a:t>
            </a:r>
          </a:p>
          <a:p>
            <a:r>
              <a:rPr lang="en-US" baseline="0" dirty="0" smtClean="0"/>
              <a:t>4. Larger question – the cause of the change in circulation?  Climate or anomalous?</a:t>
            </a:r>
          </a:p>
          <a:p>
            <a:r>
              <a:rPr lang="en-US" baseline="0" dirty="0" smtClean="0"/>
              <a:t>5. Question 2  - immediate (within the next few years) o3 loss implications given another cold winter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2011</a:t>
            </a:r>
          </a:p>
          <a:p>
            <a:r>
              <a:rPr lang="en-US" baseline="0" dirty="0" smtClean="0"/>
              <a:t>6. Lead author Emmanuel </a:t>
            </a:r>
            <a:r>
              <a:rPr lang="en-US" baseline="0" dirty="0" err="1" smtClean="0"/>
              <a:t>Maheiu</a:t>
            </a:r>
            <a:r>
              <a:rPr lang="en-US" baseline="0" dirty="0" smtClean="0"/>
              <a:t> Univ. </a:t>
            </a:r>
            <a:r>
              <a:rPr lang="en-US" baseline="0" dirty="0" err="1" smtClean="0"/>
              <a:t>Leige</a:t>
            </a:r>
            <a:r>
              <a:rPr lang="en-US" baseline="0" dirty="0" smtClean="0"/>
              <a:t>, Belgium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7. B-D circulation increasing due to climate: </a:t>
            </a:r>
            <a:r>
              <a:rPr lang="en-US" baseline="0" dirty="0" err="1" smtClean="0"/>
              <a:t>McLandress</a:t>
            </a:r>
            <a:r>
              <a:rPr lang="en-US" baseline="0" dirty="0" smtClean="0"/>
              <a:t>, C. and Shepherd, T.G. Simulated anthropogenic changes in the Brewer-Dobson circulation, including its extension to high latitude. J. Climate 22, 1516-1540, (2009).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35BDC-30FA-7443-926B-1F9FE7036B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BE58-2EA3-B649-BE12-A7313F69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3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00-10-16-cld-mtn.jpg"/>
          <p:cNvPicPr>
            <a:picLocks noChangeAspect="1"/>
          </p:cNvPicPr>
          <p:nvPr userDrawn="1"/>
        </p:nvPicPr>
        <p:blipFill>
          <a:blip r:embed="rId1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set_from_the_IS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51"/>
          <a:stretch/>
        </p:blipFill>
        <p:spPr>
          <a:xfrm>
            <a:off x="1082902" y="1558633"/>
            <a:ext cx="7056648" cy="1939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653" y="157353"/>
            <a:ext cx="810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00FF"/>
                </a:solidFill>
                <a:latin typeface="Avenir Next Demi Bold Italic"/>
                <a:cs typeface="Avenir Next Demi Bold Italic"/>
              </a:rPr>
              <a:t>Measurements of Trace Gases </a:t>
            </a:r>
            <a:r>
              <a:rPr lang="en-US" sz="3200" i="1" dirty="0" smtClean="0">
                <a:solidFill>
                  <a:srgbClr val="0000FF"/>
                </a:solidFill>
                <a:latin typeface="Avenir Next Demi Bold Italic"/>
                <a:cs typeface="Avenir Next Demi Bold Italic"/>
              </a:rPr>
              <a:t>in the Remote Atmosphere at Thule Greenland</a:t>
            </a:r>
            <a:endParaRPr lang="en-US" sz="3200" i="1" dirty="0">
              <a:solidFill>
                <a:srgbClr val="0000FF"/>
              </a:solidFill>
              <a:latin typeface="Avenir Next Demi Bold Italic"/>
              <a:cs typeface="Avenir Next Demi Bold Italic"/>
            </a:endParaRPr>
          </a:p>
        </p:txBody>
      </p:sp>
      <p:pic>
        <p:nvPicPr>
          <p:cNvPr id="2" name="Picture 1" descr="00-50-04-ba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902" y="4006273"/>
            <a:ext cx="7056648" cy="22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amille\retrievals_results\SFIT4\Thule_output\C2H2_TSdaymean_THU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006" y="2305392"/>
            <a:ext cx="3718319" cy="2788739"/>
          </a:xfrm>
          <a:prstGeom prst="rect">
            <a:avLst/>
          </a:prstGeom>
          <a:noFill/>
        </p:spPr>
      </p:pic>
      <p:pic>
        <p:nvPicPr>
          <p:cNvPr id="3" name="Picture 1" descr="C:\camille\retrievals_results\SFIT4\Thule_output\HCN_TS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45" y="2320603"/>
            <a:ext cx="3657601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8193" y="771448"/>
            <a:ext cx="802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Air</a:t>
            </a:r>
            <a:r>
              <a:rPr lang="en-US" i="1" dirty="0" smtClean="0">
                <a:latin typeface="Avenir Next Demi Bold"/>
                <a:cs typeface="Avenir Next Demi Bold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venir Next Demi Bold"/>
                <a:cs typeface="Avenir Next Demi Bold"/>
              </a:rPr>
              <a:t>p</a:t>
            </a: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ollutants</a:t>
            </a:r>
            <a:r>
              <a:rPr lang="en-US" i="1" dirty="0" smtClean="0">
                <a:latin typeface="Avenir Next Demi Bold"/>
                <a:cs typeface="Avenir Next Demi Bold"/>
              </a:rPr>
              <a:t> are transported into the Arctic from lower latitudes via different pathways, some more continuously, some more event driven.</a:t>
            </a:r>
            <a:endParaRPr lang="en-US" i="1" dirty="0">
              <a:latin typeface="Avenir Next Demi Bold"/>
              <a:cs typeface="Avenir Next Demi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94" y="5127550"/>
            <a:ext cx="350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HCN (hydrogen cyanide) is </a:t>
            </a:r>
            <a:r>
              <a:rPr lang="en-US" dirty="0" smtClean="0">
                <a:solidFill>
                  <a:srgbClr val="FF0000"/>
                </a:solidFill>
              </a:rPr>
              <a:t>produced</a:t>
            </a:r>
            <a:r>
              <a:rPr lang="en-US" dirty="0" smtClean="0"/>
              <a:t> naturally in the summer and is a large component of </a:t>
            </a:r>
            <a:r>
              <a:rPr lang="en-US" dirty="0" smtClean="0">
                <a:solidFill>
                  <a:srgbClr val="FF0000"/>
                </a:solidFill>
              </a:rPr>
              <a:t>biomass burning.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7901" y="5127550"/>
            <a:ext cx="350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C2H2 (</a:t>
            </a:r>
            <a:r>
              <a:rPr lang="en-US" dirty="0" err="1" smtClean="0"/>
              <a:t>Ethyne</a:t>
            </a:r>
            <a:r>
              <a:rPr lang="en-US" dirty="0" smtClean="0"/>
              <a:t>, Acetylene) is </a:t>
            </a:r>
            <a:r>
              <a:rPr lang="en-US" dirty="0" smtClean="0">
                <a:solidFill>
                  <a:srgbClr val="FF0000"/>
                </a:solidFill>
              </a:rPr>
              <a:t>transported</a:t>
            </a:r>
            <a:r>
              <a:rPr lang="en-US" dirty="0" smtClean="0"/>
              <a:t> continuously but is destroyed in the summer sun.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359" y="1521666"/>
            <a:ext cx="732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 shown are 5 year annual overlays for two very different species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816" y="180438"/>
            <a:ext cx="742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Air Pollution in the Arctic</a:t>
            </a:r>
            <a:endParaRPr lang="en-US" sz="2400" b="1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72303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tic_fire_plume_discussion_1Nov-P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776" y="741198"/>
            <a:ext cx="6508377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816" y="180438"/>
            <a:ext cx="742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Air Pollution in the Arctic</a:t>
            </a:r>
            <a:endParaRPr lang="en-US" sz="2400" b="1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32" y="5697132"/>
            <a:ext cx="809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Vegetation maps, aerosol footprints, fire maps along with back trajectories, aid in pinpointing source regions.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77493" y="6512878"/>
            <a:ext cx="1894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ACP,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2015,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Viatte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et al.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2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1276029"/>
            <a:ext cx="5525868" cy="3515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636" y="381000"/>
            <a:ext cx="53576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Ethane increase since 2008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1" y="5087936"/>
            <a:ext cx="6176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venir Next Demi Bold"/>
              </a:rPr>
              <a:t>Current hypothesis : fugitive effluent from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Avenir Next Demi Bold"/>
              </a:rPr>
              <a:t>hydraulic fracturing </a:t>
            </a:r>
            <a:r>
              <a:rPr lang="en-US" sz="2000" dirty="0" smtClean="0">
                <a:latin typeface="+mj-lt"/>
                <a:cs typeface="Avenir Next Demi Bold"/>
              </a:rPr>
              <a:t>in the continental US.  This increase is seen across the Northern Hemisphere.</a:t>
            </a:r>
            <a:endParaRPr lang="en-US" sz="2000" dirty="0">
              <a:latin typeface="+mj-lt"/>
              <a:cs typeface="Avenir Next Demi Bold"/>
            </a:endParaRPr>
          </a:p>
        </p:txBody>
      </p:sp>
      <p:pic>
        <p:nvPicPr>
          <p:cNvPr id="6" name="Picture 5" descr="P10105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605" y="2274454"/>
            <a:ext cx="2545766" cy="33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15407" y="1169299"/>
            <a:ext cx="77582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>
                <a:solidFill>
                  <a:srgbClr val="FF0000"/>
                </a:solidFill>
                <a:latin typeface="Avenir Next Demi Bold"/>
                <a:cs typeface="Avenir Next Demi Bold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ong</a:t>
            </a:r>
            <a:r>
              <a:rPr lang="en-US" i="1" dirty="0" smtClean="0">
                <a:latin typeface="Avenir Next Demi Bold"/>
                <a:cs typeface="Avenir Next Demi Bold"/>
              </a:rPr>
              <a:t> term measurement programs yield information on the changing Arctic.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Remote</a:t>
            </a:r>
            <a:r>
              <a:rPr lang="en-US" i="1" dirty="0" smtClean="0">
                <a:latin typeface="Avenir Next Demi Bold"/>
                <a:cs typeface="Avenir Next Demi Bold"/>
              </a:rPr>
              <a:t> sensing techniques gives us information in the: 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Long</a:t>
            </a:r>
            <a:r>
              <a:rPr lang="en-US" i="1" dirty="0" smtClean="0">
                <a:latin typeface="Avenir Next Demi Bold"/>
                <a:cs typeface="Avenir Next Demi Bold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range</a:t>
            </a:r>
            <a:r>
              <a:rPr lang="en-US" i="1" dirty="0" smtClean="0">
                <a:latin typeface="Avenir Next Demi Bold"/>
                <a:cs typeface="Avenir Next Demi Bold"/>
              </a:rPr>
              <a:t> pollution and transport on annual time scales,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Local</a:t>
            </a:r>
            <a:r>
              <a:rPr lang="en-US" i="1" dirty="0" smtClean="0">
                <a:latin typeface="Avenir Next Demi Bold"/>
                <a:cs typeface="Avenir Next Demi Bold"/>
              </a:rPr>
              <a:t> air quality chemistry and deposition,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Ozone</a:t>
            </a:r>
            <a:r>
              <a:rPr lang="en-US" i="1" dirty="0" smtClean="0">
                <a:latin typeface="Avenir Next Demi Bold"/>
                <a:cs typeface="Avenir Next Demi Bold"/>
              </a:rPr>
              <a:t> chemistry and annual loss,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Signatures</a:t>
            </a:r>
            <a:r>
              <a:rPr lang="en-US" i="1" dirty="0" smtClean="0">
                <a:latin typeface="Avenir Next Demi Bold"/>
                <a:cs typeface="Avenir Next Demi Bold"/>
              </a:rPr>
              <a:t> of changing global circulation,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Adherence</a:t>
            </a:r>
            <a:r>
              <a:rPr lang="en-US" i="1" dirty="0" smtClean="0">
                <a:latin typeface="Avenir Next Demi Bold"/>
                <a:cs typeface="Avenir Next Demi Bold"/>
              </a:rPr>
              <a:t> to Montreal Protocols evidenced by the change in Chlorine and Fluorine reservoirs.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Feedback </a:t>
            </a:r>
            <a:r>
              <a:rPr lang="en-US" i="1" dirty="0" smtClean="0">
                <a:latin typeface="Avenir Next Demi Bold"/>
                <a:cs typeface="Avenir Next Demi Bold"/>
              </a:rPr>
              <a:t>from these data &amp; analyses go to improve model simulations and prediction.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endParaRPr lang="en-US" i="1" dirty="0" smtClean="0">
              <a:latin typeface="Avenir Next Demi Bold"/>
              <a:cs typeface="Avenir Next Demi Bold"/>
            </a:endParaRPr>
          </a:p>
          <a:p>
            <a:pPr marL="285750" lvl="2" indent="-285750">
              <a:spcAft>
                <a:spcPts val="600"/>
              </a:spcAft>
              <a:buFont typeface="Wingdings" charset="2"/>
              <a:buChar char="ü"/>
            </a:pPr>
            <a:r>
              <a:rPr lang="en-US" i="1" dirty="0">
                <a:solidFill>
                  <a:srgbClr val="FF0000"/>
                </a:solidFill>
                <a:latin typeface="Avenir Next Demi Bold"/>
                <a:cs typeface="Avenir Next Demi Bold"/>
              </a:rPr>
              <a:t>We</a:t>
            </a:r>
            <a:r>
              <a:rPr lang="en-US" i="1" dirty="0">
                <a:latin typeface="Avenir Next Demi Bold"/>
                <a:cs typeface="Avenir Next Demi Bold"/>
              </a:rPr>
              <a:t> expect to see </a:t>
            </a:r>
            <a:r>
              <a:rPr lang="en-US" i="1" dirty="0" smtClean="0">
                <a:latin typeface="Avenir Next Demi Bold"/>
                <a:cs typeface="Avenir Next Demi Bold"/>
              </a:rPr>
              <a:t>continued changes as </a:t>
            </a:r>
            <a:r>
              <a:rPr lang="en-US" i="1" dirty="0">
                <a:latin typeface="Avenir Next Demi Bold"/>
                <a:cs typeface="Avenir Next Demi Bold"/>
              </a:rPr>
              <a:t>the Arctic continues to warm</a:t>
            </a:r>
            <a:r>
              <a:rPr lang="en-US" i="1" dirty="0" smtClean="0">
                <a:latin typeface="Avenir Next Demi Bold"/>
                <a:cs typeface="Avenir Next Demi Bold"/>
              </a:rPr>
              <a:t>, and hope to be at Thule to witness them.</a:t>
            </a:r>
            <a:endParaRPr lang="en-US" i="1" dirty="0">
              <a:latin typeface="Avenir Next Demi Bold"/>
              <a:cs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413" y="512862"/>
            <a:ext cx="1980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Summary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8975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522" y="1332125"/>
            <a:ext cx="7655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NASA</a:t>
            </a:r>
            <a:r>
              <a:rPr lang="en-US" sz="2000" dirty="0" smtClean="0">
                <a:latin typeface="Avenir Next Demi Bold"/>
                <a:cs typeface="Avenir Next Demi Bold"/>
              </a:rPr>
              <a:t> is the primary supporter of the NDACC FTS Observation program at Thule.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Avenir Next Demi Bold"/>
                <a:cs typeface="Avenir Next Demi Bold"/>
              </a:rPr>
              <a:t>Danish Meteorological Institute </a:t>
            </a:r>
            <a:r>
              <a:rPr lang="en-US" sz="2000" dirty="0">
                <a:latin typeface="Avenir Next Demi Bold"/>
                <a:cs typeface="Avenir Next Demi Bold"/>
              </a:rPr>
              <a:t>provides logistical support and scientific collaboration.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NSF</a:t>
            </a:r>
            <a:r>
              <a:rPr lang="en-US" sz="2000" dirty="0" smtClean="0">
                <a:latin typeface="Avenir Next Demi Bold"/>
                <a:cs typeface="Avenir Next Demi Bold"/>
              </a:rPr>
              <a:t> provides logistical support while in Thule.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NSF</a:t>
            </a:r>
            <a:r>
              <a:rPr lang="en-US" sz="2000" dirty="0" smtClean="0">
                <a:latin typeface="Avenir Next Demi Bold"/>
                <a:cs typeface="Avenir Next Demi Bold"/>
              </a:rPr>
              <a:t> supports The National Center for Atmospheric Research.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US Air Force </a:t>
            </a:r>
            <a:r>
              <a:rPr lang="en-US" sz="2000" dirty="0">
                <a:latin typeface="Avenir Next Demi Bold"/>
                <a:cs typeface="Avenir Next Demi Bold"/>
              </a:rPr>
              <a:t>provides logistical support </a:t>
            </a:r>
            <a:r>
              <a:rPr lang="en-US" sz="2000" dirty="0" smtClean="0">
                <a:latin typeface="Avenir Next Demi Bold"/>
                <a:cs typeface="Avenir Next Demi Bold"/>
              </a:rPr>
              <a:t>in </a:t>
            </a:r>
            <a:r>
              <a:rPr lang="en-US" sz="2000" dirty="0">
                <a:latin typeface="Avenir Next Demi Bold"/>
                <a:cs typeface="Avenir Next Demi Bold"/>
              </a:rPr>
              <a:t>Thule</a:t>
            </a:r>
            <a:r>
              <a:rPr lang="en-US" sz="2000" dirty="0" smtClean="0">
                <a:latin typeface="Avenir Next Demi Bold"/>
                <a:cs typeface="Avenir Next Demi Bold"/>
              </a:rPr>
              <a:t>.</a:t>
            </a:r>
            <a:endParaRPr lang="en-US" sz="2000" dirty="0">
              <a:latin typeface="Avenir Next Demi Bold"/>
              <a:cs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413" y="512862"/>
            <a:ext cx="3755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Acknowledgments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5" name="Picture 4" descr="NCARtrans7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23" y="5767507"/>
            <a:ext cx="1381414" cy="940399"/>
          </a:xfrm>
          <a:prstGeom prst="rect">
            <a:avLst/>
          </a:prstGeom>
        </p:spPr>
      </p:pic>
      <p:pic>
        <p:nvPicPr>
          <p:cNvPr id="6" name="Picture 5" descr="ns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910" y="4708869"/>
            <a:ext cx="908294" cy="913766"/>
          </a:xfrm>
          <a:prstGeom prst="rect">
            <a:avLst/>
          </a:prstGeom>
        </p:spPr>
      </p:pic>
      <p:pic>
        <p:nvPicPr>
          <p:cNvPr id="7" name="Picture 6" descr="NASA_logo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864" y="5807364"/>
            <a:ext cx="1004454" cy="831272"/>
          </a:xfrm>
          <a:prstGeom prst="rect">
            <a:avLst/>
          </a:prstGeom>
        </p:spPr>
      </p:pic>
      <p:pic>
        <p:nvPicPr>
          <p:cNvPr id="4" name="Picture 3" descr="03-09-05-17umanaq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13" y="4532903"/>
            <a:ext cx="4114800" cy="21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1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Why Thule?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25" y="1006147"/>
            <a:ext cx="88441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We </a:t>
            </a:r>
            <a:r>
              <a:rPr lang="en-US" sz="2400" dirty="0" smtClean="0">
                <a:solidFill>
                  <a:srgbClr val="000000"/>
                </a:solidFill>
              </a:rPr>
              <a:t>are interested in </a:t>
            </a:r>
            <a:r>
              <a:rPr lang="en-US" sz="2400" dirty="0" smtClean="0">
                <a:solidFill>
                  <a:srgbClr val="FF0000"/>
                </a:solidFill>
              </a:rPr>
              <a:t>long term trends &amp; annual cycles </a:t>
            </a:r>
            <a:r>
              <a:rPr lang="en-US" sz="2400" dirty="0" smtClean="0">
                <a:solidFill>
                  <a:srgbClr val="000000"/>
                </a:solidFill>
              </a:rPr>
              <a:t>of trace gases in the atmosphere, then </a:t>
            </a:r>
            <a:r>
              <a:rPr lang="en-US" sz="2400" dirty="0" smtClean="0">
                <a:solidFill>
                  <a:srgbClr val="FF0000"/>
                </a:solidFill>
              </a:rPr>
              <a:t>deviations</a:t>
            </a:r>
            <a:r>
              <a:rPr lang="en-US" sz="2400" dirty="0" smtClean="0">
                <a:solidFill>
                  <a:srgbClr val="000000"/>
                </a:solidFill>
              </a:rPr>
              <a:t> then tell us about </a:t>
            </a:r>
            <a:r>
              <a:rPr lang="en-US" sz="2400" dirty="0" smtClean="0">
                <a:solidFill>
                  <a:srgbClr val="FF0000"/>
                </a:solidFill>
              </a:rPr>
              <a:t>specific phenomena,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Thule </a:t>
            </a:r>
            <a:r>
              <a:rPr lang="en-US" sz="2400" dirty="0" smtClean="0">
                <a:solidFill>
                  <a:srgbClr val="000000"/>
                </a:solidFill>
              </a:rPr>
              <a:t>gets us a direct view of </a:t>
            </a:r>
            <a:r>
              <a:rPr lang="en-US" sz="2400" dirty="0" smtClean="0">
                <a:solidFill>
                  <a:srgbClr val="FF0000"/>
                </a:solidFill>
              </a:rPr>
              <a:t>Ozone chemistry </a:t>
            </a:r>
            <a:r>
              <a:rPr lang="en-US" sz="2400" dirty="0" smtClean="0">
                <a:solidFill>
                  <a:srgbClr val="000000"/>
                </a:solidFill>
              </a:rPr>
              <a:t>in the winter to spring season,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Thule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has become more important since the Arctic </a:t>
            </a:r>
            <a:r>
              <a:rPr lang="en-US" sz="2400" dirty="0" smtClean="0">
                <a:solidFill>
                  <a:srgbClr val="000000"/>
                </a:solidFill>
              </a:rPr>
              <a:t>exhibits the most </a:t>
            </a:r>
            <a:r>
              <a:rPr lang="en-US" sz="2400" dirty="0" smtClean="0">
                <a:solidFill>
                  <a:srgbClr val="FF0000"/>
                </a:solidFill>
              </a:rPr>
              <a:t>rapid</a:t>
            </a:r>
            <a:r>
              <a:rPr lang="en-US" sz="2400" dirty="0" smtClean="0">
                <a:solidFill>
                  <a:srgbClr val="000000"/>
                </a:solidFill>
              </a:rPr>
              <a:t> effects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>
                <a:solidFill>
                  <a:srgbClr val="FF0000"/>
                </a:solidFill>
              </a:rPr>
              <a:t>climate </a:t>
            </a:r>
            <a:r>
              <a:rPr lang="en-US" sz="2400" dirty="0" smtClean="0">
                <a:solidFill>
                  <a:srgbClr val="FF0000"/>
                </a:solidFill>
              </a:rPr>
              <a:t>change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How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is human activity changing the Arctic atmosphere.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Effects of </a:t>
            </a:r>
            <a:r>
              <a:rPr lang="en-US" sz="2400" dirty="0" smtClean="0">
                <a:solidFill>
                  <a:srgbClr val="FF0000"/>
                </a:solidFill>
              </a:rPr>
              <a:t>air pollution</a:t>
            </a:r>
            <a:r>
              <a:rPr lang="en-US" sz="2400" dirty="0" smtClean="0">
                <a:solidFill>
                  <a:srgbClr val="000000"/>
                </a:solidFill>
              </a:rPr>
              <a:t>, AMAP program,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>
                <a:solidFill>
                  <a:srgbClr val="FF0000"/>
                </a:solidFill>
              </a:rPr>
              <a:t>Thule </a:t>
            </a:r>
            <a:r>
              <a:rPr lang="en-US" sz="2400" u="sng" dirty="0">
                <a:solidFill>
                  <a:srgbClr val="FF0000"/>
                </a:solidFill>
              </a:rPr>
              <a:t>Air Base</a:t>
            </a:r>
            <a:r>
              <a:rPr lang="en-US" sz="2400" u="sng" dirty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FF0000"/>
                </a:solidFill>
              </a:rPr>
              <a:t>provides excellent logistical </a:t>
            </a:r>
            <a:r>
              <a:rPr lang="en-US" sz="2400" u="sng" dirty="0" smtClean="0">
                <a:solidFill>
                  <a:srgbClr val="FF0000"/>
                </a:solidFill>
              </a:rPr>
              <a:t>support for this work.</a:t>
            </a:r>
            <a:endParaRPr lang="en-US" sz="2400" u="sng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PA0400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131" y="5253179"/>
            <a:ext cx="2373207" cy="15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50504_12414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715" y="978146"/>
            <a:ext cx="3967238" cy="1939538"/>
          </a:xfrm>
          <a:prstGeom prst="rect">
            <a:avLst/>
          </a:prstGeom>
        </p:spPr>
      </p:pic>
      <p:pic>
        <p:nvPicPr>
          <p:cNvPr id="14" name="Picture 13" descr="IMG_20150502_19115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4480" y="3951575"/>
            <a:ext cx="2585901" cy="1811229"/>
          </a:xfrm>
          <a:prstGeom prst="rect">
            <a:avLst/>
          </a:prstGeom>
        </p:spPr>
      </p:pic>
      <p:pic>
        <p:nvPicPr>
          <p:cNvPr id="3" name="Picture 2" descr="IMG_070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68" y="1246457"/>
            <a:ext cx="3966157" cy="1925642"/>
          </a:xfrm>
          <a:prstGeom prst="rect">
            <a:avLst/>
          </a:prstGeom>
        </p:spPr>
      </p:pic>
      <p:pic>
        <p:nvPicPr>
          <p:cNvPr id="6" name="Picture 5" descr="IMG_0697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130" y="3569792"/>
            <a:ext cx="5077459" cy="2339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146" y="266095"/>
            <a:ext cx="66607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The  Thule Observation Instrument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8231" y="2871763"/>
            <a:ext cx="372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South Mountain building</a:t>
            </a:r>
            <a:endParaRPr lang="en-US" sz="24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7808" y="3172099"/>
            <a:ext cx="250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Tracking the Sun</a:t>
            </a:r>
            <a:endParaRPr lang="en-US" sz="24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826" y="5720664"/>
            <a:ext cx="22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Imaged solar radiation </a:t>
            </a:r>
            <a:endParaRPr lang="en-US" sz="24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8024" y="5893333"/>
            <a:ext cx="577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Infra-red Spectrometer</a:t>
            </a:r>
            <a:endParaRPr lang="en-US" sz="24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0800000">
            <a:off x="4540748" y="1431637"/>
            <a:ext cx="2282622" cy="323275"/>
          </a:xfrm>
          <a:prstGeom prst="curvedConnector3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>
            <a:off x="127719" y="3426361"/>
            <a:ext cx="1541167" cy="431971"/>
          </a:xfrm>
          <a:prstGeom prst="curvedConnector3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2701636" y="4271818"/>
            <a:ext cx="1373909" cy="357909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6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1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Features of the FTS at Thule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25" y="1121597"/>
            <a:ext cx="88441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Wide</a:t>
            </a:r>
            <a:r>
              <a:rPr lang="en-US" sz="2400" dirty="0" smtClean="0"/>
              <a:t> spectral range, </a:t>
            </a:r>
            <a:r>
              <a:rPr lang="en-US" sz="2400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/>
              <a:t>-resolution </a:t>
            </a:r>
            <a:r>
              <a:rPr lang="en-US" sz="2400" dirty="0" smtClean="0">
                <a:solidFill>
                  <a:srgbClr val="FF0000"/>
                </a:solidFill>
              </a:rPr>
              <a:t>solar</a:t>
            </a:r>
            <a:r>
              <a:rPr lang="en-US" sz="2400" dirty="0" smtClean="0"/>
              <a:t> viewing FTS covering </a:t>
            </a:r>
            <a:r>
              <a:rPr lang="en-US" sz="2400" dirty="0"/>
              <a:t>M</a:t>
            </a:r>
            <a:r>
              <a:rPr lang="en-US" sz="2400" dirty="0" smtClean="0"/>
              <a:t>id to </a:t>
            </a:r>
            <a:r>
              <a:rPr lang="en-US" sz="2400" dirty="0"/>
              <a:t>N</a:t>
            </a:r>
            <a:r>
              <a:rPr lang="en-US" sz="2400" dirty="0" smtClean="0"/>
              <a:t>ear-infrared spectrum,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Total</a:t>
            </a:r>
            <a:r>
              <a:rPr lang="en-US" sz="2400" dirty="0" smtClean="0"/>
              <a:t> column, and vertically resolved profiles of many </a:t>
            </a:r>
            <a:r>
              <a:rPr lang="en-US" sz="2400" dirty="0" smtClean="0">
                <a:solidFill>
                  <a:srgbClr val="FF0000"/>
                </a:solidFill>
              </a:rPr>
              <a:t>trace gases</a:t>
            </a:r>
            <a:r>
              <a:rPr lang="en-US" sz="2400" dirty="0" smtClean="0"/>
              <a:t>:</a:t>
            </a:r>
            <a:endParaRPr lang="en-US" sz="2400" dirty="0"/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Greenhouse</a:t>
            </a:r>
            <a:r>
              <a:rPr lang="en-US" sz="2400" dirty="0" smtClean="0"/>
              <a:t> :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CO, CFC, HCFC,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HDO, H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O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Ozone chemistry</a:t>
            </a:r>
            <a:r>
              <a:rPr lang="en-US" sz="2400" dirty="0" smtClean="0"/>
              <a:t>: HCl,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HF,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ClONO2</a:t>
            </a:r>
            <a:endParaRPr lang="en-US" sz="2400" baseline="-25000" dirty="0" smtClean="0"/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err="1" smtClean="0">
                <a:solidFill>
                  <a:srgbClr val="FF0000"/>
                </a:solidFill>
              </a:rPr>
              <a:t>Anthro</a:t>
            </a:r>
            <a:r>
              <a:rPr lang="en-US" sz="2400" dirty="0" smtClean="0">
                <a:solidFill>
                  <a:srgbClr val="FF0000"/>
                </a:solidFill>
              </a:rPr>
              <a:t> &amp; Bio -genic</a:t>
            </a:r>
            <a:r>
              <a:rPr lang="en-US" sz="2400" dirty="0" smtClean="0"/>
              <a:t> :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HCOOH, H</a:t>
            </a:r>
            <a:r>
              <a:rPr lang="en-US" sz="2400" baseline="-25000" dirty="0" smtClean="0"/>
              <a:t>2</a:t>
            </a:r>
            <a:r>
              <a:rPr lang="en-US" sz="2400" dirty="0"/>
              <a:t>CO, SF</a:t>
            </a:r>
            <a:r>
              <a:rPr lang="en-US" sz="2400" baseline="-25000" dirty="0"/>
              <a:t>6</a:t>
            </a:r>
            <a:r>
              <a:rPr lang="en-US" sz="2400" dirty="0"/>
              <a:t>, </a:t>
            </a:r>
            <a:r>
              <a:rPr lang="en-US" sz="2400" dirty="0" smtClean="0"/>
              <a:t>CCl4, HCN,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OH, NH</a:t>
            </a:r>
            <a:r>
              <a:rPr lang="en-US" sz="2400" baseline="-25000" dirty="0" smtClean="0"/>
              <a:t>3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Permanent</a:t>
            </a:r>
            <a:r>
              <a:rPr lang="en-US" sz="2400" dirty="0"/>
              <a:t> autonomous operation, since 1999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2400" baseline="-25000" dirty="0"/>
          </a:p>
        </p:txBody>
      </p:sp>
      <p:pic>
        <p:nvPicPr>
          <p:cNvPr id="3" name="Picture 2" descr="PA0500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82" y="4984665"/>
            <a:ext cx="5334000" cy="17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sim2000_0.0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9" t="9944" r="4466" b="6244"/>
          <a:stretch>
            <a:fillRect/>
          </a:stretch>
        </p:blipFill>
        <p:spPr bwMode="auto">
          <a:xfrm>
            <a:off x="0" y="1010808"/>
            <a:ext cx="6400800" cy="3619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147" y="266095"/>
            <a:ext cx="50392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The  Instrument Provides :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3534" y="1047074"/>
            <a:ext cx="2797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venir Next Demi Bold"/>
              </a:rPr>
              <a:t>The Thule FTS infrared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venir Next Demi Bold"/>
              </a:rPr>
              <a:t>spectra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venir Next Demi Bold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venir Next Demi Bold"/>
              </a:rPr>
              <a:t>distinguish thousands of absorption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venir Next Demi Bold"/>
              </a:rPr>
              <a:t>features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venir Next Demi Bold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venir Next Demi Bold"/>
              </a:rPr>
              <a:t>that are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venir Next Demi Bold"/>
              </a:rPr>
              <a:t>signatures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venir Next Demi Bold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venir Next Demi Bold"/>
              </a:rPr>
              <a:t>of many gases in the atmosphere….</a:t>
            </a:r>
            <a:endParaRPr lang="en-US" sz="2400" dirty="0">
              <a:solidFill>
                <a:srgbClr val="000000"/>
              </a:solidFill>
              <a:latin typeface="+mj-lt"/>
              <a:cs typeface="Avenir Next Demi Bold"/>
            </a:endParaRPr>
          </a:p>
        </p:txBody>
      </p:sp>
      <p:pic>
        <p:nvPicPr>
          <p:cNvPr id="5" name="Picture 4" descr="00-06-15-ber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349" y="4630222"/>
            <a:ext cx="5313924" cy="21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238" y="266095"/>
            <a:ext cx="4558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The  Analyzed Spectra :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1622716"/>
            <a:ext cx="2662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  <a:cs typeface="Avenir Next Demi Bold"/>
              </a:rPr>
              <a:t>These are converted into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venir Next Demi Bol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venir Next Demi Bold"/>
              </a:rPr>
              <a:t>time series </a:t>
            </a:r>
            <a:r>
              <a:rPr lang="en-US" sz="2400" dirty="0" smtClean="0">
                <a:latin typeface="+mj-lt"/>
                <a:cs typeface="Avenir Next Demi Bold"/>
              </a:rPr>
              <a:t>of total abundance and vertical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venir Next Demi Bold"/>
              </a:rPr>
              <a:t>distributions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venir Next Demi Bold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venir Next Demi Bold"/>
              </a:rPr>
              <a:t>of all possible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venir Next Demi Bol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venir Next Demi Bold"/>
              </a:rPr>
              <a:t>trace gases.</a:t>
            </a:r>
            <a:endParaRPr lang="en-US" sz="2400" dirty="0">
              <a:solidFill>
                <a:srgbClr val="FF0000"/>
              </a:solidFill>
              <a:latin typeface="+mj-lt"/>
              <a:cs typeface="Avenir Next Demi Bold"/>
            </a:endParaRPr>
          </a:p>
        </p:txBody>
      </p:sp>
      <p:pic>
        <p:nvPicPr>
          <p:cNvPr id="4" name="Picture 3" descr="TAB_HCL-stick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5" t="4233" r="3900" b="4116"/>
          <a:stretch/>
        </p:blipFill>
        <p:spPr>
          <a:xfrm>
            <a:off x="692730" y="1024056"/>
            <a:ext cx="5486400" cy="4252778"/>
          </a:xfrm>
          <a:prstGeom prst="rect">
            <a:avLst/>
          </a:prstGeom>
        </p:spPr>
      </p:pic>
      <p:pic>
        <p:nvPicPr>
          <p:cNvPr id="6" name="Picture 5" descr="P10105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086" y="5184473"/>
            <a:ext cx="5726545" cy="16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0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546" y="247117"/>
            <a:ext cx="7654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Network for the Detection of Atmospheric Composition Change</a:t>
            </a:r>
            <a:endParaRPr lang="en-US" sz="3200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5" name="Picture 4" descr="ndacc_map+ft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18"/>
          <a:stretch/>
        </p:blipFill>
        <p:spPr>
          <a:xfrm>
            <a:off x="4000453" y="1490045"/>
            <a:ext cx="4940800" cy="3393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7" y="1511093"/>
            <a:ext cx="370027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 smtClean="0"/>
              <a:t>Establishing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links</a:t>
            </a:r>
            <a:r>
              <a:rPr lang="en-US" sz="2000" dirty="0">
                <a:solidFill>
                  <a:srgbClr val="000000"/>
                </a:solidFill>
              </a:rPr>
              <a:t> and feedbacks between </a:t>
            </a:r>
            <a:r>
              <a:rPr lang="en-US" sz="2000" dirty="0">
                <a:solidFill>
                  <a:srgbClr val="FF0000"/>
                </a:solidFill>
              </a:rPr>
              <a:t>climate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change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FF0000"/>
                </a:solidFill>
              </a:rPr>
              <a:t>atmospheric composition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/>
              <a:t>Calibrating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validating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space-based</a:t>
            </a:r>
            <a:r>
              <a:rPr lang="en-US" sz="2000" dirty="0">
                <a:solidFill>
                  <a:srgbClr val="000000"/>
                </a:solidFill>
              </a:rPr>
              <a:t> measurements of the atmosphere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Supporting</a:t>
            </a:r>
            <a:r>
              <a:rPr lang="en-US" sz="2000" dirty="0">
                <a:solidFill>
                  <a:srgbClr val="000000"/>
                </a:solidFill>
              </a:rPr>
              <a:t> process-focused scientific </a:t>
            </a:r>
            <a:r>
              <a:rPr lang="en-US" sz="2000" dirty="0">
                <a:solidFill>
                  <a:srgbClr val="FF0000"/>
                </a:solidFill>
              </a:rPr>
              <a:t>field campaigns </a:t>
            </a:r>
            <a:r>
              <a:rPr lang="en-US" sz="2000" dirty="0">
                <a:solidFill>
                  <a:srgbClr val="000000"/>
                </a:solidFill>
              </a:rPr>
              <a:t>and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000" dirty="0"/>
              <a:t>Testing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improving</a:t>
            </a:r>
            <a:r>
              <a:rPr lang="en-US" sz="2000" dirty="0">
                <a:solidFill>
                  <a:srgbClr val="000000"/>
                </a:solidFill>
              </a:rPr>
              <a:t> theoretical </a:t>
            </a:r>
            <a:r>
              <a:rPr lang="en-US" sz="2000" dirty="0">
                <a:solidFill>
                  <a:srgbClr val="FF0000"/>
                </a:solidFill>
              </a:rPr>
              <a:t>models</a:t>
            </a:r>
            <a:r>
              <a:rPr lang="en-US" sz="2000" dirty="0">
                <a:solidFill>
                  <a:srgbClr val="000000"/>
                </a:solidFill>
              </a:rPr>
              <a:t> of the atmosphere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115" y="4941454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Globally </a:t>
            </a:r>
            <a:r>
              <a:rPr lang="en-US" sz="2000" dirty="0">
                <a:solidFill>
                  <a:srgbClr val="0000FF"/>
                </a:solidFill>
              </a:rPr>
              <a:t>disperse stations yield a global view </a:t>
            </a:r>
          </a:p>
        </p:txBody>
      </p:sp>
      <p:pic>
        <p:nvPicPr>
          <p:cNvPr id="8" name="Picture 7" descr="IMG_008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144" y="5712304"/>
            <a:ext cx="6400800" cy="10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0" y="1053119"/>
            <a:ext cx="5473700" cy="302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4385" y="180438"/>
            <a:ext cx="817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Unexpected Reversal of Northern Hemisphere Stratospheric Chlorine Burden</a:t>
            </a:r>
            <a:endParaRPr lang="en-US" sz="2400" b="1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846" y="6447552"/>
            <a:ext cx="287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7F7F7F"/>
                </a:solidFill>
              </a:rPr>
              <a:t>Science</a:t>
            </a:r>
            <a:r>
              <a:rPr lang="en-US" sz="1400" i="1" dirty="0" smtClean="0">
                <a:solidFill>
                  <a:srgbClr val="7F7F7F"/>
                </a:solidFill>
              </a:rPr>
              <a:t> March 2013 E. </a:t>
            </a:r>
            <a:r>
              <a:rPr lang="en-US" sz="1400" i="1" dirty="0" err="1" smtClean="0">
                <a:solidFill>
                  <a:srgbClr val="7F7F7F"/>
                </a:solidFill>
              </a:rPr>
              <a:t>Mahieu</a:t>
            </a:r>
            <a:r>
              <a:rPr lang="en-US" sz="1400" i="1" dirty="0" smtClean="0">
                <a:solidFill>
                  <a:srgbClr val="7F7F7F"/>
                </a:solidFill>
              </a:rPr>
              <a:t> et al.</a:t>
            </a:r>
            <a:endParaRPr lang="en-US" sz="1400" i="1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120" y="4208223"/>
            <a:ext cx="8522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Slowed</a:t>
            </a:r>
            <a:r>
              <a:rPr lang="en-US" sz="1600" dirty="0" smtClean="0"/>
              <a:t> NH circulation as opposed to increased emissions, has lead to increased stratospheric age of air (up to .5yr &amp; counter to some climate change predictions) allowing enhanced conversion of Cl containing species to the reservoir HCl.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Anthropogenic</a:t>
            </a:r>
            <a:r>
              <a:rPr lang="en-US" sz="1600" dirty="0" smtClean="0"/>
              <a:t> </a:t>
            </a:r>
            <a:r>
              <a:rPr lang="en-US" sz="1600" dirty="0" err="1"/>
              <a:t>Cl</a:t>
            </a:r>
            <a:r>
              <a:rPr lang="en-US" sz="1600" dirty="0"/>
              <a:t> </a:t>
            </a:r>
            <a:r>
              <a:rPr lang="en-US" sz="1600" dirty="0" smtClean="0"/>
              <a:t>emissions from surface observations continue to be in line with the Montreal Protocol.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Enhanced</a:t>
            </a:r>
            <a:r>
              <a:rPr lang="en-US" sz="1600" dirty="0" smtClean="0"/>
              <a:t> HCl in the lower NH stratosphere increases possibility of NH winter Ozone loss.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Circulation</a:t>
            </a:r>
            <a:r>
              <a:rPr lang="en-US" sz="1600" dirty="0" smtClean="0"/>
              <a:t> change may be due to variability or a possibly a systemic climate change related source; more observations and analysis will tell.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86484" y="1054526"/>
            <a:ext cx="3152099" cy="3108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1125" indent="-111125">
              <a:buFont typeface="Arial"/>
              <a:buChar char="•"/>
            </a:pPr>
            <a:r>
              <a:rPr lang="en-US" sz="1400" i="1" dirty="0" smtClean="0">
                <a:solidFill>
                  <a:srgbClr val="FF0000"/>
                </a:solidFill>
              </a:rPr>
              <a:t>Observations </a:t>
            </a:r>
            <a:r>
              <a:rPr lang="en-US" sz="1400" i="1" dirty="0" smtClean="0"/>
              <a:t>at 8 NDACC FTS sites including the NCAR site at Thule GR since 1999, detected an anomalous change in the HCl total column trend in 2007.</a:t>
            </a:r>
          </a:p>
          <a:p>
            <a:pPr marL="111125" indent="-111125">
              <a:buFont typeface="Arial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Latitudinally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smtClean="0"/>
              <a:t>sites are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i="1" dirty="0"/>
              <a:t>w</a:t>
            </a:r>
            <a:r>
              <a:rPr lang="en-US" sz="1400" i="1" dirty="0" smtClean="0"/>
              <a:t>idely separated &amp; provide a cohesive global dataset. </a:t>
            </a:r>
          </a:p>
          <a:p>
            <a:pPr marL="111125" indent="-111125">
              <a:buFont typeface="Arial"/>
              <a:buChar char="•"/>
            </a:pPr>
            <a:r>
              <a:rPr lang="en-US" sz="1400" i="1" dirty="0">
                <a:solidFill>
                  <a:srgbClr val="FF0000"/>
                </a:solidFill>
              </a:rPr>
              <a:t>R</a:t>
            </a:r>
            <a:r>
              <a:rPr lang="en-US" sz="1400" i="1" dirty="0" smtClean="0">
                <a:solidFill>
                  <a:srgbClr val="FF0000"/>
                </a:solidFill>
              </a:rPr>
              <a:t>ate </a:t>
            </a:r>
            <a:r>
              <a:rPr lang="en-US" sz="1400" i="1" dirty="0" smtClean="0"/>
              <a:t>increase with latitude in the NH is nearly monotonic but in the SH shows continued decrease.</a:t>
            </a:r>
          </a:p>
          <a:p>
            <a:pPr marL="111125" indent="-111125">
              <a:buFont typeface="Arial"/>
              <a:buChar char="•"/>
            </a:pPr>
            <a:r>
              <a:rPr lang="en-US" sz="1400" i="1" smtClean="0">
                <a:solidFill>
                  <a:srgbClr val="FF0000"/>
                </a:solidFill>
              </a:rPr>
              <a:t>Satellite</a:t>
            </a:r>
            <a:r>
              <a:rPr lang="en-US" sz="1400" i="1" smtClean="0"/>
              <a:t> measurements </a:t>
            </a:r>
            <a:r>
              <a:rPr lang="en-US" sz="1400" i="1" dirty="0" smtClean="0"/>
              <a:t>show the increase is confined to the lower stratosphere (20-25km).</a:t>
            </a:r>
          </a:p>
          <a:p>
            <a:pPr marL="111125" indent="-111125">
              <a:buFont typeface="Arial"/>
              <a:buChar char="•"/>
            </a:pPr>
            <a:r>
              <a:rPr lang="en-US" sz="1400" i="1" dirty="0" smtClean="0">
                <a:solidFill>
                  <a:srgbClr val="FF0000"/>
                </a:solidFill>
              </a:rPr>
              <a:t>Modeled</a:t>
            </a:r>
            <a:r>
              <a:rPr lang="en-US" sz="1400" i="1" dirty="0" smtClean="0"/>
              <a:t> HCl reveals slowed circulation.</a:t>
            </a:r>
          </a:p>
        </p:txBody>
      </p:sp>
    </p:spTree>
    <p:extLst>
      <p:ext uri="{BB962C8B-B14F-4D97-AF65-F5344CB8AC3E}">
        <p14:creationId xmlns:p14="http://schemas.microsoft.com/office/powerpoint/2010/main" val="9614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l2011-o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22" y="1242318"/>
            <a:ext cx="3764516" cy="2815478"/>
          </a:xfrm>
          <a:prstGeom prst="rect">
            <a:avLst/>
          </a:prstGeom>
        </p:spPr>
      </p:pic>
      <p:pic>
        <p:nvPicPr>
          <p:cNvPr id="21" name="Picture 20" descr="grl2011-hc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2" y="876822"/>
            <a:ext cx="3022600" cy="2260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25325" y="876822"/>
            <a:ext cx="3071873" cy="2445266"/>
            <a:chOff x="-125325" y="876822"/>
            <a:chExt cx="3071873" cy="2445266"/>
          </a:xfrm>
        </p:grpSpPr>
        <p:sp>
          <p:nvSpPr>
            <p:cNvPr id="14" name="TextBox 13"/>
            <p:cNvSpPr txBox="1"/>
            <p:nvPr/>
          </p:nvSpPr>
          <p:spPr>
            <a:xfrm>
              <a:off x="384341" y="2952756"/>
              <a:ext cx="2562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Very </a:t>
              </a:r>
              <a:r>
                <a:rPr lang="en-US" i="1" dirty="0" smtClean="0">
                  <a:solidFill>
                    <a:srgbClr val="FF0000"/>
                  </a:solidFill>
                </a:rPr>
                <a:t>Cold</a:t>
              </a:r>
              <a:r>
                <a:rPr lang="en-US" i="1" dirty="0" smtClean="0"/>
                <a:t> Temperatures!</a:t>
              </a:r>
              <a:endParaRPr lang="en-US" i="1" dirty="0"/>
            </a:p>
          </p:txBody>
        </p:sp>
        <p:pic>
          <p:nvPicPr>
            <p:cNvPr id="22" name="Picture 21" descr="grl2011-temp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5325" y="876822"/>
              <a:ext cx="3022600" cy="22606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94385" y="180438"/>
            <a:ext cx="8171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Arctic Ozone Hole of 2011</a:t>
            </a:r>
            <a:endParaRPr lang="en-US" sz="3200" b="1" i="1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3948" y="4068447"/>
            <a:ext cx="2855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Up to </a:t>
            </a:r>
            <a:r>
              <a:rPr lang="en-US" sz="2000" dirty="0" smtClean="0">
                <a:solidFill>
                  <a:srgbClr val="FF0000"/>
                </a:solidFill>
                <a:latin typeface="Avenir Next Demi Bold"/>
                <a:cs typeface="Avenir Next Demi Bold"/>
              </a:rPr>
              <a:t>48% </a:t>
            </a:r>
            <a:r>
              <a:rPr lang="en-US" sz="2000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of the total O</a:t>
            </a:r>
            <a:r>
              <a:rPr lang="en-US" sz="2000" baseline="-25000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 was removed </a:t>
            </a:r>
            <a:r>
              <a:rPr lang="en-US" sz="2000" dirty="0">
                <a:solidFill>
                  <a:srgbClr val="0000FF"/>
                </a:solidFill>
                <a:latin typeface="Avenir Next Demi Bold"/>
                <a:cs typeface="Avenir Next Demi Bold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venir Next Demi Bold"/>
                <a:cs typeface="Avenir Next Demi Bold"/>
              </a:rPr>
              <a:t>by late March 2011.</a:t>
            </a:r>
            <a:endParaRPr lang="en-US" sz="2000" dirty="0">
              <a:solidFill>
                <a:srgbClr val="0000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4269" y="6482507"/>
            <a:ext cx="2396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F7F7F"/>
                </a:solidFill>
              </a:rPr>
              <a:t>ARCTIC, </a:t>
            </a:r>
            <a:r>
              <a:rPr lang="en-US" sz="1400" i="1" dirty="0" smtClean="0">
                <a:solidFill>
                  <a:srgbClr val="7F7F7F"/>
                </a:solidFill>
              </a:rPr>
              <a:t>2012, Hannigan et al.</a:t>
            </a:r>
            <a:endParaRPr lang="en-US" sz="1400" i="1" dirty="0">
              <a:solidFill>
                <a:srgbClr val="7F7F7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6051" y="3302203"/>
            <a:ext cx="3227964" cy="2737774"/>
            <a:chOff x="-76051" y="3140573"/>
            <a:chExt cx="3227964" cy="2737774"/>
          </a:xfrm>
        </p:grpSpPr>
        <p:pic>
          <p:nvPicPr>
            <p:cNvPr id="20" name="Picture 19" descr="grl2011-hf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051" y="3140573"/>
              <a:ext cx="3022600" cy="2260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8335" y="5232016"/>
              <a:ext cx="2733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Strong descent -&gt; More HCl</a:t>
              </a:r>
            </a:p>
            <a:p>
              <a:r>
                <a:rPr lang="en-US" i="1" dirty="0" smtClean="0"/>
                <a:t>(Seen here in HF</a:t>
              </a:r>
              <a:r>
                <a:rPr lang="en-US" i="1" baseline="30000" dirty="0"/>
                <a:t>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42187" y="4921623"/>
            <a:ext cx="3094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 smtClean="0"/>
              <a:t>A: mean March</a:t>
            </a:r>
            <a:r>
              <a:rPr lang="en-US" dirty="0"/>
              <a:t> </a:t>
            </a:r>
            <a:r>
              <a:rPr lang="is-IS" dirty="0" smtClean="0"/>
              <a:t>outside vortex</a:t>
            </a:r>
            <a:endParaRPr lang="is-IS" dirty="0"/>
          </a:p>
          <a:p>
            <a:r>
              <a:rPr lang="en-US" dirty="0" smtClean="0">
                <a:solidFill>
                  <a:srgbClr val="FF0000"/>
                </a:solidFill>
              </a:rPr>
              <a:t>B: mean March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inside vortex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C: mean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March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2011(all inside)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1913" y="2984451"/>
            <a:ext cx="234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Excess HCl converted to </a:t>
            </a:r>
            <a:r>
              <a:rPr lang="en-US" i="1" dirty="0" err="1" smtClean="0"/>
              <a:t>Cl</a:t>
            </a:r>
            <a:r>
              <a:rPr lang="en-US" i="1" baseline="30000" dirty="0" smtClean="0"/>
              <a:t>- </a:t>
            </a:r>
            <a:r>
              <a:rPr lang="en-US" i="1" dirty="0" smtClean="0"/>
              <a:t> Nearly all lower stratospheric </a:t>
            </a:r>
            <a:r>
              <a:rPr lang="en-US" i="1" dirty="0" smtClean="0">
                <a:solidFill>
                  <a:srgbClr val="FF0000"/>
                </a:solidFill>
              </a:rPr>
              <a:t>HCl</a:t>
            </a:r>
            <a:r>
              <a:rPr lang="en-US" i="1" dirty="0" smtClean="0"/>
              <a:t> was </a:t>
            </a:r>
            <a:r>
              <a:rPr lang="en-US" i="1" dirty="0" smtClean="0">
                <a:solidFill>
                  <a:srgbClr val="FF0000"/>
                </a:solidFill>
              </a:rPr>
              <a:t>depleted!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1034</Words>
  <Application>Microsoft Macintosh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Why Thule?</vt:lpstr>
      <vt:lpstr>PowerPoint Presentation</vt:lpstr>
      <vt:lpstr>Features of the FTS at Thule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NCAR/ACD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Hannigan</dc:creator>
  <cp:lastModifiedBy>James Hannigan</cp:lastModifiedBy>
  <cp:revision>86</cp:revision>
  <dcterms:created xsi:type="dcterms:W3CDTF">2015-07-06T17:45:05Z</dcterms:created>
  <dcterms:modified xsi:type="dcterms:W3CDTF">2015-08-23T21:43:36Z</dcterms:modified>
</cp:coreProperties>
</file>