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0" r:id="rId4"/>
    <p:sldId id="265" r:id="rId5"/>
    <p:sldId id="259" r:id="rId6"/>
    <p:sldId id="274" r:id="rId7"/>
    <p:sldId id="264" r:id="rId8"/>
    <p:sldId id="258" r:id="rId9"/>
    <p:sldId id="261" r:id="rId10"/>
    <p:sldId id="262" r:id="rId11"/>
    <p:sldId id="263" r:id="rId12"/>
    <p:sldId id="266" r:id="rId13"/>
    <p:sldId id="270" r:id="rId14"/>
    <p:sldId id="269" r:id="rId15"/>
    <p:sldId id="267" r:id="rId16"/>
    <p:sldId id="268" r:id="rId17"/>
    <p:sldId id="271" r:id="rId18"/>
    <p:sldId id="272" r:id="rId19"/>
    <p:sldId id="273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9" d="100"/>
          <a:sy n="99" d="100"/>
        </p:scale>
        <p:origin x="-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viewProps" Target="viewProps.xml"/><Relationship Id="rId14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28" Type="http://schemas.openxmlformats.org/officeDocument/2006/relationships/theme" Target="theme/theme1.xml"/><Relationship Id="rId26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8AF75-FB20-B447-91C1-B91CC5FE288C}" type="datetimeFigureOut">
              <a:rPr lang="en-US" smtClean="0"/>
              <a:t>9/22/08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5A01-C3A4-D249-BDC0-DCA382A964E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E211F-877B-C14C-AFBF-1DC0984FD7B4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D3623-3BF6-1A43-87AB-2E42737180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Bi</a:t>
            </a:r>
            <a:r>
              <a:rPr lang="en-US" dirty="0" smtClean="0"/>
              <a:t>omass burning signatures in CO possible trade</a:t>
            </a:r>
            <a:r>
              <a:rPr lang="en-US" baseline="0" dirty="0" smtClean="0"/>
              <a:t> wind signature in CO profile at 5km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D3623-3BF6-1A43-87AB-2E427371807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4449D-4D40-7D4F-9E5A-22F0859ECB5A}" type="datetimeFigureOut">
              <a:rPr lang="en-US" smtClean="0"/>
              <a:pPr/>
              <a:t>9/22/08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BAD90-2F38-F14D-A38F-350F41ECE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df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smtClean="0"/>
              <a:t>IRWG Report to the NDACC SC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47800"/>
          </a:xfrm>
        </p:spPr>
        <p:txBody>
          <a:bodyPr/>
          <a:lstStyle/>
          <a:p>
            <a:r>
              <a:rPr lang="en-US" dirty="0" smtClean="0"/>
              <a:t>Jim Hannigan</a:t>
            </a:r>
          </a:p>
          <a:p>
            <a:r>
              <a:rPr lang="en-US" dirty="0" smtClean="0"/>
              <a:t>Martine De </a:t>
            </a:r>
            <a:r>
              <a:rPr lang="en-US" dirty="0" err="1" smtClean="0"/>
              <a:t>Maziere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3324158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144780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u="sng" dirty="0" smtClean="0"/>
              <a:t>Increasing consistency across the network</a:t>
            </a:r>
          </a:p>
          <a:p>
            <a:pPr marL="114300" indent="-114300"/>
            <a:endParaRPr lang="en-US" u="sng" dirty="0" smtClean="0"/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Common initial profiles but shifted to account for </a:t>
            </a:r>
            <a:r>
              <a:rPr lang="en-US" dirty="0" err="1" smtClean="0"/>
              <a:t>tropopause</a:t>
            </a:r>
            <a:r>
              <a:rPr lang="en-US" dirty="0" smtClean="0"/>
              <a:t> height at site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Common regularization matrix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Common altitude grid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/>
              <a:t>(implied consistent data quality)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240269"/>
            <a:ext cx="601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Satellite Validation / Network Consistency </a:t>
            </a:r>
            <a:r>
              <a:rPr lang="en-US" i="1" dirty="0" smtClean="0"/>
              <a:t>cont.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800600"/>
            <a:ext cx="8610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dirty="0" smtClean="0"/>
              <a:t>)  Homogenized CH4 retrieval strategy for all stations; this homogenized retrieval strategy is the key to get reliable biases for our validation paper on the global scale; thereby it will be able to demonstrate advanced NDACC network consistency via global scale satellite validation;</a:t>
            </a:r>
          </a:p>
          <a:p>
            <a:r>
              <a:rPr lang="en-US" i="1" dirty="0" smtClean="0"/>
              <a:t>ii)  The inconsistency of the retrieval strategy between the different sites was the major unresolved point in the </a:t>
            </a:r>
            <a:r>
              <a:rPr lang="en-US" i="1" dirty="0" err="1" smtClean="0"/>
              <a:t>Dils</a:t>
            </a:r>
            <a:r>
              <a:rPr lang="en-US" i="1" dirty="0" smtClean="0"/>
              <a:t> 2006 paper - we have demonstrated a solution now;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431268"/>
            <a:ext cx="2752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Initial conclusions of study:</a:t>
            </a:r>
            <a:endParaRPr lang="en-US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40269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Satellite Validation / Network Consistency</a:t>
            </a:r>
            <a:endParaRPr lang="en-US" sz="2400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26014"/>
            <a:ext cx="4114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26015"/>
            <a:ext cx="4114800" cy="27432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962400"/>
            <a:ext cx="4114800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962400"/>
            <a:ext cx="41148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Candidate Sites &amp; Instrument Upgrades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Poker Flat, AK, USA (65N, 147W, 610masl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Candidate for complementary site</a:t>
            </a:r>
            <a:endParaRPr lang="en-US" sz="2000" dirty="0" smtClean="0"/>
          </a:p>
          <a:p>
            <a:r>
              <a:rPr lang="en-US" sz="2400" dirty="0" smtClean="0"/>
              <a:t>Il </a:t>
            </a:r>
            <a:r>
              <a:rPr lang="en-US" sz="2400" dirty="0" smtClean="0"/>
              <a:t>de la Reunion ( 21S, 55E, 2203masl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Candidate for complementary </a:t>
            </a:r>
            <a:r>
              <a:rPr lang="en-US" sz="2000" dirty="0" smtClean="0"/>
              <a:t>site</a:t>
            </a:r>
            <a:endParaRPr lang="en-US" sz="2000" dirty="0" smtClean="0"/>
          </a:p>
          <a:p>
            <a:r>
              <a:rPr lang="en-US" sz="2400" dirty="0" smtClean="0"/>
              <a:t>Eureka</a:t>
            </a:r>
            <a:r>
              <a:rPr lang="en-US" sz="2400" dirty="0" smtClean="0"/>
              <a:t>, Nunavut, CA (80N, 86W, 610masl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Change of PI and instrument</a:t>
            </a:r>
            <a:endParaRPr lang="en-US" sz="2000" dirty="0" smtClean="0"/>
          </a:p>
          <a:p>
            <a:r>
              <a:rPr lang="en-US" sz="2400" dirty="0" smtClean="0"/>
              <a:t>Wollongong</a:t>
            </a:r>
            <a:r>
              <a:rPr lang="en-US" sz="2400" dirty="0" smtClean="0"/>
              <a:t>, Aus (35S, 151E, 25masl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Change of instrument</a:t>
            </a:r>
          </a:p>
          <a:p>
            <a:r>
              <a:rPr lang="en-US" sz="2400" dirty="0" smtClean="0"/>
              <a:t>Syowa </a:t>
            </a:r>
            <a:r>
              <a:rPr lang="en-US" sz="2400" dirty="0" smtClean="0"/>
              <a:t>Station, Antarctica ( 69S, 39E, 20masl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Candidate for complementary </a:t>
            </a:r>
            <a:r>
              <a:rPr lang="en-US" sz="2000" dirty="0" smtClean="0"/>
              <a:t>site</a:t>
            </a:r>
          </a:p>
          <a:p>
            <a:r>
              <a:rPr lang="en-US" sz="2400" dirty="0" smtClean="0"/>
              <a:t>Lauder, NZ (45S, 170E, 370masl)</a:t>
            </a:r>
          </a:p>
          <a:p>
            <a:pPr lvl="1"/>
            <a:r>
              <a:rPr lang="en-US" sz="2000" dirty="0" smtClean="0"/>
              <a:t>New 125HR for mid-IR … soon</a:t>
            </a:r>
          </a:p>
          <a:p>
            <a:r>
              <a:rPr lang="en-US" sz="2400" dirty="0" smtClean="0"/>
              <a:t>Addis Ababa, Ethiopia </a:t>
            </a:r>
            <a:r>
              <a:rPr lang="en-US" sz="2400" dirty="0" smtClean="0"/>
              <a:t>(9°N, 39°O, 3000 </a:t>
            </a:r>
            <a:r>
              <a:rPr lang="en-US" sz="2400" dirty="0" err="1" smtClean="0"/>
              <a:t>m</a:t>
            </a:r>
            <a:r>
              <a:rPr lang="en-US" sz="2400" dirty="0" err="1" smtClean="0"/>
              <a:t>a</a:t>
            </a:r>
            <a:r>
              <a:rPr lang="en-US" sz="2400" dirty="0" err="1" smtClean="0"/>
              <a:t>sl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No news</a:t>
            </a:r>
          </a:p>
          <a:p>
            <a:r>
              <a:rPr lang="en-US" sz="2400" dirty="0" smtClean="0"/>
              <a:t>Ascension Is. (8S, 14W)</a:t>
            </a:r>
          </a:p>
          <a:p>
            <a:pPr lvl="1"/>
            <a:r>
              <a:rPr lang="en-US" sz="2000" dirty="0" smtClean="0"/>
              <a:t>NIR FTS</a:t>
            </a:r>
          </a:p>
          <a:p>
            <a:endParaRPr lang="en-US" sz="2400" dirty="0" smtClean="0"/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38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Eureka, Nunavut, CA (80N, 86W, 610masl)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Primary status near complete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PI: Kim Strong, UT, Hans Fast EC / Referee: Mike Coffey, NCAR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Change of instrument and PI at primary </a:t>
            </a:r>
            <a:r>
              <a:rPr lang="en-US" sz="2000" dirty="0" smtClean="0"/>
              <a:t>site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Submitted paper on </a:t>
            </a:r>
            <a:r>
              <a:rPr lang="en-US" sz="2000" dirty="0" err="1" smtClean="0"/>
              <a:t>intercomparison</a:t>
            </a:r>
            <a:endParaRPr lang="en-US" sz="2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0" y="2362200"/>
            <a:ext cx="9144000" cy="4419600"/>
            <a:chOff x="0" y="1600200"/>
            <a:chExt cx="9144000" cy="4419600"/>
          </a:xfrm>
        </p:grpSpPr>
        <p:pic>
          <p:nvPicPr>
            <p:cNvPr id="3" name="Picture 5" descr="rebecca-alon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349500"/>
              <a:ext cx="9144000" cy="1790700"/>
            </a:xfrm>
            <a:prstGeom prst="rect">
              <a:avLst/>
            </a:prstGeom>
            <a:noFill/>
          </p:spPr>
        </p:pic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457200" y="1600200"/>
              <a:ext cx="836295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Three ground-based FTS instruments were in operation throughout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the campaign: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1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PARIS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U of Waterloo 0.02 cm</a:t>
              </a:r>
              <a:r>
                <a:rPr kumimoji="0" lang="en-US" sz="2100" b="0" i="0" u="none" strike="noStrike" kern="0" cap="none" spc="0" normalizeH="0" baseline="30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-1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resolution campaign FTS (version of the ACE FTS on SciSat-1).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1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Bomem DA8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EC 0.0035 cm</a:t>
              </a:r>
              <a:r>
                <a:rPr kumimoji="0" lang="en-US" sz="2100" b="0" i="0" u="none" strike="noStrike" kern="0" cap="none" spc="0" normalizeH="0" baseline="30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-1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resolution FTS, in place since 1993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1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Bruker IFS125HR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CANDAC 0.00245 cm</a:t>
              </a:r>
              <a:r>
                <a:rPr kumimoji="0" lang="en-US" sz="2100" b="0" i="0" u="none" strike="noStrike" kern="0" cap="none" spc="0" normalizeH="0" baseline="30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-1</a:t>
              </a:r>
              <a:r>
                <a:rPr kumimoji="0" lang="en-US" sz="21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resolution FTS, in place since July 2006</a:t>
              </a:r>
              <a:endParaRPr kumimoji="0" lang="en-US" sz="21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297363" y="2770188"/>
            <a:ext cx="4465637" cy="2862262"/>
            <a:chOff x="2784" y="1536"/>
            <a:chExt cx="2813" cy="1803"/>
          </a:xfrm>
        </p:grpSpPr>
        <p:pic>
          <p:nvPicPr>
            <p:cNvPr id="5" name="Picture 29" descr="arctico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536"/>
              <a:ext cx="2813" cy="1803"/>
            </a:xfrm>
            <a:prstGeom prst="rect">
              <a:avLst/>
            </a:prstGeom>
            <a:noFill/>
          </p:spPr>
        </p:pic>
        <p:sp>
          <p:nvSpPr>
            <p:cNvPr id="6" name="Rectangle 30"/>
            <p:cNvSpPr>
              <a:spLocks noChangeArrowheads="1"/>
            </p:cNvSpPr>
            <p:nvPr/>
          </p:nvSpPr>
          <p:spPr bwMode="auto">
            <a:xfrm>
              <a:off x="3360" y="2793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b="1">
                  <a:solidFill>
                    <a:srgbClr val="0000CC"/>
                  </a:solidFill>
                  <a:latin typeface="Arial" pitchFamily="-65" charset="0"/>
                  <a:ea typeface="ＭＳ ゴシック" pitchFamily="-65" charset="-128"/>
                  <a:cs typeface="ＭＳ ゴシック" pitchFamily="-65" charset="-128"/>
                </a:rPr>
                <a:t>●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" y="304800"/>
            <a:ext cx="8458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Poker Flat, AK, USA (65N, 147W, 610masl)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Applied for candidate status in 06</a:t>
            </a:r>
          </a:p>
          <a:p>
            <a:pPr lvl="1">
              <a:buFont typeface="Arial"/>
              <a:buChar char="•"/>
            </a:pPr>
            <a:r>
              <a:rPr lang="en-US" altLang="ja-JP" sz="2000" dirty="0" smtClean="0"/>
              <a:t>PI: Yasuko Kasai, NICT  /  </a:t>
            </a:r>
            <a:r>
              <a:rPr lang="en-US" sz="2000" dirty="0" smtClean="0"/>
              <a:t>Referee: Frank </a:t>
            </a:r>
            <a:r>
              <a:rPr lang="en-US" sz="2000" dirty="0" err="1" smtClean="0"/>
              <a:t>Hase</a:t>
            </a:r>
            <a:r>
              <a:rPr lang="en-US" sz="2000" dirty="0" smtClean="0"/>
              <a:t>, IMK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Existing site, candidate status effort ongoing  &lt;1y to completion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Recent work on CO from biomass burning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Typically outside polar vortex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49225512" y="-1347470339"/>
            <a:ext cx="2147483647" cy="2147483647"/>
            <a:chOff x="2976" y="2160"/>
            <a:chExt cx="6931224" cy="6393878"/>
          </a:xfrm>
        </p:grpSpPr>
        <p:pic>
          <p:nvPicPr>
            <p:cNvPr id="9" name="Picture 8" descr="ftir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5200" y="3962400"/>
              <a:ext cx="3429000" cy="243363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Line 1035"/>
            <p:cNvSpPr>
              <a:spLocks noChangeShapeType="1"/>
            </p:cNvSpPr>
            <p:nvPr/>
          </p:nvSpPr>
          <p:spPr bwMode="auto">
            <a:xfrm>
              <a:off x="2976" y="2160"/>
              <a:ext cx="0" cy="576"/>
            </a:xfrm>
            <a:prstGeom prst="line">
              <a:avLst/>
            </a:prstGeom>
            <a:noFill/>
            <a:ln w="127000">
              <a:solidFill>
                <a:srgbClr val="FF6600"/>
              </a:solidFill>
              <a:round/>
              <a:headEnd/>
              <a:tailEnd type="triangl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-48851196" y="-1347630760"/>
            <a:ext cx="2147483647" cy="2147483647"/>
            <a:chOff x="2976" y="2160"/>
            <a:chExt cx="6931224" cy="6393878"/>
          </a:xfrm>
        </p:grpSpPr>
        <p:pic>
          <p:nvPicPr>
            <p:cNvPr id="12" name="Picture 11" descr="ftir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5200" y="3962400"/>
              <a:ext cx="3429000" cy="243363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>
              <a:off x="2976" y="2160"/>
              <a:ext cx="0" cy="576"/>
            </a:xfrm>
            <a:prstGeom prst="line">
              <a:avLst/>
            </a:prstGeom>
            <a:noFill/>
            <a:ln w="127000">
              <a:solidFill>
                <a:srgbClr val="FF6600"/>
              </a:solidFill>
              <a:round/>
              <a:headEnd/>
              <a:tailEnd type="triangl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1034" descr="fti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706" y="4271962"/>
            <a:ext cx="3429000" cy="24336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027" descr="fti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0012" y="2274570"/>
            <a:ext cx="1373188" cy="189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0"/>
            <a:ext cx="8458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Syowa Station, Antarctica ( 69S, 39E, 20masl)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To apply for candidate status in 2009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PI: Hideaki Nakajima, NIES  /  Referee: ??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Instrument installed in 2007, candidate status effort to begin next year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87 measurements in last 12months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Ongoing measurements until ??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9461" y="2514600"/>
            <a:ext cx="4351139" cy="3352800"/>
            <a:chOff x="0" y="742950"/>
            <a:chExt cx="9144000" cy="6115050"/>
          </a:xfrm>
        </p:grpSpPr>
        <p:pic>
          <p:nvPicPr>
            <p:cNvPr id="7" name="Picture 2" descr="昭和基地全景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42950"/>
              <a:ext cx="9144000" cy="6115050"/>
            </a:xfrm>
            <a:prstGeom prst="rect">
              <a:avLst/>
            </a:prstGeom>
            <a:noFill/>
          </p:spPr>
        </p:pic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4054475" y="1981200"/>
              <a:ext cx="1236663" cy="108743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209800" y="1989138"/>
              <a:ext cx="1865313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FFFF66"/>
                  </a:solidFill>
                </a:rPr>
                <a:t>Observation Hut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29200" y="1610618"/>
            <a:ext cx="4114800" cy="4952107"/>
            <a:chOff x="4572000" y="439738"/>
            <a:chExt cx="4572000" cy="6122987"/>
          </a:xfrm>
        </p:grpSpPr>
        <p:pic>
          <p:nvPicPr>
            <p:cNvPr id="11" name="Picture 3" descr="②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439738"/>
              <a:ext cx="4572000" cy="3055938"/>
            </a:xfrm>
            <a:prstGeom prst="rect">
              <a:avLst/>
            </a:prstGeom>
            <a:noFill/>
          </p:spPr>
        </p:pic>
        <p:pic>
          <p:nvPicPr>
            <p:cNvPr id="12" name="Picture 5" descr="⑥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3500438"/>
              <a:ext cx="4572000" cy="3062287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378" y="0"/>
            <a:ext cx="8382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Il de la Reunion (21S, 55E, 2203masl)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To apply for candidate status in 2010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PI: Martine De </a:t>
            </a:r>
            <a:r>
              <a:rPr lang="en-US" sz="2000" dirty="0" err="1" smtClean="0"/>
              <a:t>Maziere</a:t>
            </a:r>
            <a:r>
              <a:rPr lang="en-US" sz="2000" dirty="0" smtClean="0"/>
              <a:t> BIRA-IASB  /  Referee: Michael Coffey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Observations by campaign basis, St Denis (near coast) and Piton du </a:t>
            </a:r>
            <a:r>
              <a:rPr lang="en-US" sz="2000" dirty="0" err="1" smtClean="0"/>
              <a:t>Maido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New remote control system / LN2 / hatch / software, BARCOS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Recent work in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CO comparison FTS – MAXDOAS, CH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D retrievals, CO and comparisons with trajectory analysis (FLEXPART)</a:t>
            </a:r>
          </a:p>
        </p:txBody>
      </p:sp>
      <p:pic>
        <p:nvPicPr>
          <p:cNvPr id="5" name="Picture 12" descr="reunion_afrique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192588"/>
            <a:ext cx="3671887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540250" y="3502912"/>
            <a:ext cx="4356100" cy="3068637"/>
            <a:chOff x="2640" y="2007"/>
            <a:chExt cx="3072" cy="2313"/>
          </a:xfrm>
        </p:grpSpPr>
        <p:pic>
          <p:nvPicPr>
            <p:cNvPr id="7" name="Picture 6" descr="HPIM05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0" y="2007"/>
              <a:ext cx="3072" cy="231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601" y="2017"/>
              <a:ext cx="1391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2400">
                  <a:solidFill>
                    <a:srgbClr val="FF0000"/>
                  </a:solidFill>
                  <a:latin typeface="Times New Roman" pitchFamily="-65" charset="0"/>
                </a:rPr>
                <a:t>St Denis, 2004</a:t>
              </a:r>
              <a:endParaRPr lang="en-GB" sz="2400">
                <a:solidFill>
                  <a:srgbClr val="FF0000"/>
                </a:solidFill>
                <a:latin typeface="Times New Roman" pitchFamily="-65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512" y="2928"/>
              <a:ext cx="1152" cy="620"/>
            </a:xfrm>
            <a:prstGeom prst="rect">
              <a:avLst/>
            </a:prstGeom>
            <a:solidFill>
              <a:srgbClr val="5F5F5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2400" b="1">
                  <a:solidFill>
                    <a:srgbClr val="33CC33"/>
                  </a:solidFill>
                  <a:latin typeface="Times New Roman" pitchFamily="-65" charset="0"/>
                </a:rPr>
                <a:t>Meteo mast</a:t>
              </a:r>
              <a:endParaRPr lang="en-GB" sz="2400" b="1">
                <a:solidFill>
                  <a:srgbClr val="33CC33"/>
                </a:solidFill>
                <a:latin typeface="Times New Roman" pitchFamily="-65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176" y="2304"/>
              <a:ext cx="720" cy="672"/>
            </a:xfrm>
            <a:prstGeom prst="ellips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928" y="2112"/>
              <a:ext cx="864" cy="720"/>
            </a:xfrm>
            <a:prstGeom prst="ellips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736" y="2881"/>
              <a:ext cx="1249" cy="344"/>
            </a:xfrm>
            <a:prstGeom prst="rect">
              <a:avLst/>
            </a:prstGeom>
            <a:solidFill>
              <a:srgbClr val="5F5F5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2400" b="1">
                  <a:solidFill>
                    <a:srgbClr val="33CC33"/>
                  </a:solidFill>
                  <a:latin typeface="Times New Roman" pitchFamily="-65" charset="0"/>
                </a:rPr>
                <a:t>Suntracker</a:t>
              </a:r>
              <a:endParaRPr lang="en-GB" sz="2400" b="1">
                <a:solidFill>
                  <a:srgbClr val="33CC33"/>
                </a:solidFill>
                <a:latin typeface="Times New Roman" pitchFamily="-65" charset="0"/>
              </a:endParaRPr>
            </a:p>
          </p:txBody>
        </p:sp>
      </p:grpSp>
      <p:pic>
        <p:nvPicPr>
          <p:cNvPr id="13" name="Picture 6" descr="Picture 03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981892" y="2425492"/>
            <a:ext cx="2142308" cy="161310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Wollongong, Aus (35S, 151E, 25masl</a:t>
            </a:r>
            <a:r>
              <a:rPr lang="en-US" sz="2400" dirty="0" smtClean="0"/>
              <a:t>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Instrument upgrade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PI: David Griffith / Referee: Tom Gardiner, NPL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Exchange of instrument at complementary </a:t>
            </a:r>
            <a:r>
              <a:rPr lang="en-US" sz="2000" dirty="0" smtClean="0"/>
              <a:t>site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Expected completion by </a:t>
            </a:r>
            <a:r>
              <a:rPr lang="en-US" sz="2000" dirty="0" smtClean="0"/>
              <a:t>IRWG2009</a:t>
            </a:r>
          </a:p>
        </p:txBody>
      </p:sp>
      <p:pic>
        <p:nvPicPr>
          <p:cNvPr id="5" name="Picture 2" descr="BomemBruker 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41" y="3657600"/>
            <a:ext cx="4045859" cy="2667001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179412"/>
            <a:ext cx="4752975" cy="33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2438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Side–by-side </a:t>
            </a:r>
            <a:r>
              <a:rPr lang="en-US" dirty="0" err="1" smtClean="0"/>
              <a:t>measuerments</a:t>
            </a:r>
            <a:r>
              <a:rPr lang="en-US" dirty="0" smtClean="0"/>
              <a:t> of new </a:t>
            </a:r>
            <a:r>
              <a:rPr lang="en-US" dirty="0" err="1" smtClean="0"/>
              <a:t>Bruker</a:t>
            </a:r>
            <a:r>
              <a:rPr lang="en-US" dirty="0" smtClean="0"/>
              <a:t> 125hr and </a:t>
            </a:r>
            <a:r>
              <a:rPr lang="en-US" dirty="0" err="1" smtClean="0"/>
              <a:t>Bomem</a:t>
            </a:r>
            <a:r>
              <a:rPr lang="en-US" dirty="0" smtClean="0"/>
              <a:t> DA8 at U Wollongong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6782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2+y record of H2CO monthly means compared with OMI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038600"/>
            <a:ext cx="3486150" cy="2306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0"/>
            <a:ext cx="82296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Ascension Is. (8S, 14W</a:t>
            </a:r>
            <a:r>
              <a:rPr lang="en-US" sz="2400" dirty="0" smtClean="0"/>
              <a:t>)</a:t>
            </a:r>
          </a:p>
          <a:p>
            <a:pPr algn="ctr"/>
            <a:r>
              <a:rPr lang="en-US" i="1" u="sng" dirty="0" smtClean="0">
                <a:solidFill>
                  <a:srgbClr val="0000FF"/>
                </a:solidFill>
              </a:rPr>
              <a:t>New Instrument &amp; Site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PIs: Dietrich </a:t>
            </a:r>
            <a:r>
              <a:rPr lang="en-US" sz="2000" dirty="0" smtClean="0"/>
              <a:t>G. </a:t>
            </a:r>
            <a:r>
              <a:rPr lang="en-US" sz="2000" dirty="0" err="1" smtClean="0"/>
              <a:t>Feist</a:t>
            </a:r>
            <a:r>
              <a:rPr lang="en-US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smtClean="0"/>
              <a:t>Marc </a:t>
            </a:r>
            <a:r>
              <a:rPr lang="en-US" sz="2000" dirty="0" err="1" smtClean="0"/>
              <a:t>Geibel</a:t>
            </a:r>
            <a:r>
              <a:rPr lang="en-US" sz="2000" dirty="0" smtClean="0"/>
              <a:t>, </a:t>
            </a:r>
            <a:r>
              <a:rPr lang="en-US" sz="2000" dirty="0" smtClean="0"/>
              <a:t>Max Planck </a:t>
            </a:r>
            <a:r>
              <a:rPr lang="en-US" sz="2000" dirty="0" smtClean="0"/>
              <a:t>Inst. </a:t>
            </a:r>
            <a:r>
              <a:rPr lang="en-US" sz="2000" dirty="0" smtClean="0"/>
              <a:t>for </a:t>
            </a:r>
            <a:r>
              <a:rPr lang="en-US" sz="2000" dirty="0" err="1" smtClean="0"/>
              <a:t>Biogeochem</a:t>
            </a:r>
            <a:r>
              <a:rPr lang="en-US" sz="2000" dirty="0" smtClean="0"/>
              <a:t>. Jena</a:t>
            </a:r>
            <a:r>
              <a:rPr lang="en-US" sz="2000" dirty="0" smtClean="0"/>
              <a:t>, </a:t>
            </a:r>
            <a:r>
              <a:rPr lang="en-US" sz="2000" dirty="0" smtClean="0"/>
              <a:t>GR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Finish assembling June 2008 then automatic testing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</a:t>
            </a:r>
            <a:r>
              <a:rPr lang="en-US" sz="2000" dirty="0" smtClean="0"/>
              <a:t>hipping December 2008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Currently </a:t>
            </a:r>
            <a:r>
              <a:rPr lang="en-US" sz="2000" dirty="0" smtClean="0"/>
              <a:t>no scientific infrastructure on island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O</a:t>
            </a:r>
            <a:r>
              <a:rPr lang="en-US" sz="2000" dirty="0" smtClean="0"/>
              <a:t>fficial </a:t>
            </a:r>
            <a:r>
              <a:rPr lang="en-US" sz="2000" dirty="0" smtClean="0"/>
              <a:t>request submitted to local administration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O</a:t>
            </a:r>
            <a:r>
              <a:rPr lang="en-US" sz="2000" dirty="0" smtClean="0"/>
              <a:t>nce </a:t>
            </a:r>
            <a:r>
              <a:rPr lang="en-US" sz="2000" dirty="0" smtClean="0"/>
              <a:t>approved we can look for a suitable </a:t>
            </a:r>
            <a:r>
              <a:rPr lang="en-US" sz="2000" dirty="0" smtClean="0"/>
              <a:t>location and </a:t>
            </a:r>
            <a:r>
              <a:rPr lang="en-US" sz="2000" dirty="0" smtClean="0"/>
              <a:t>local </a:t>
            </a:r>
            <a:r>
              <a:rPr lang="en-US" sz="2000" dirty="0" smtClean="0"/>
              <a:t>support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NIR FTS</a:t>
            </a:r>
          </a:p>
          <a:p>
            <a:pPr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758125"/>
            <a:ext cx="5143500" cy="387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Mobile / Transfer </a:t>
            </a:r>
            <a:r>
              <a:rPr lang="en-US" sz="2800" dirty="0" smtClean="0"/>
              <a:t>I</a:t>
            </a:r>
            <a:r>
              <a:rPr lang="en-US" sz="2800" dirty="0" smtClean="0"/>
              <a:t>nstruments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/>
          <a:lstStyle/>
          <a:p>
            <a:r>
              <a:rPr lang="en-US" sz="2400" dirty="0" smtClean="0"/>
              <a:t>NPL 120M</a:t>
            </a:r>
          </a:p>
          <a:p>
            <a:pPr lvl="1"/>
            <a:r>
              <a:rPr lang="en-US" sz="2000" dirty="0" err="1" smtClean="0"/>
              <a:t>Ny</a:t>
            </a:r>
            <a:r>
              <a:rPr lang="en-US" sz="2000" dirty="0" smtClean="0"/>
              <a:t> </a:t>
            </a:r>
            <a:r>
              <a:rPr lang="en-US" sz="2000" dirty="0" err="1" smtClean="0"/>
              <a:t>Alesund</a:t>
            </a:r>
            <a:r>
              <a:rPr lang="en-US" sz="2000" dirty="0" smtClean="0"/>
              <a:t> 1995, Eureka 1999, </a:t>
            </a:r>
            <a:r>
              <a:rPr lang="en-US" sz="2000" dirty="0" err="1" smtClean="0"/>
              <a:t>Kiruna</a:t>
            </a:r>
            <a:r>
              <a:rPr lang="en-US" sz="2000" dirty="0" smtClean="0"/>
              <a:t> 1998, </a:t>
            </a:r>
            <a:r>
              <a:rPr lang="en-US" sz="2000" dirty="0" err="1" smtClean="0"/>
              <a:t>Harestua</a:t>
            </a:r>
            <a:r>
              <a:rPr lang="en-US" sz="2000" dirty="0" smtClean="0"/>
              <a:t> 1994, Table </a:t>
            </a:r>
            <a:r>
              <a:rPr lang="en-US" sz="2000" dirty="0" err="1" smtClean="0"/>
              <a:t>Mtn</a:t>
            </a:r>
            <a:r>
              <a:rPr lang="en-US" sz="2000" dirty="0" smtClean="0"/>
              <a:t> 1996 + others</a:t>
            </a:r>
          </a:p>
          <a:p>
            <a:pPr lvl="1"/>
            <a:r>
              <a:rPr lang="en-US" sz="2000" dirty="0" smtClean="0"/>
              <a:t>Now upgraded to 125M</a:t>
            </a:r>
          </a:p>
          <a:p>
            <a:pPr lvl="1"/>
            <a:r>
              <a:rPr lang="en-US" sz="2000" dirty="0" smtClean="0"/>
              <a:t>In preparation for renewed field use (Gardiner)</a:t>
            </a:r>
          </a:p>
          <a:p>
            <a:r>
              <a:rPr lang="en-US" sz="2400" dirty="0" smtClean="0"/>
              <a:t>NCAR Airborne Interferometer</a:t>
            </a:r>
          </a:p>
        </p:txBody>
      </p:sp>
      <p:pic>
        <p:nvPicPr>
          <p:cNvPr id="5" name="Picture 4" descr="P613000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505200"/>
            <a:ext cx="5903697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1000" y="4080808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/>
              <a:buChar char="•"/>
            </a:pPr>
            <a:r>
              <a:rPr lang="en-US" sz="2000" dirty="0" smtClean="0"/>
              <a:t>Continued development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Target test deployment HEFT-3 flights aboard HAIPER aircraft summer 2009 or HEFT-4 spring 2010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2008 IRWG Meeting Pasadena</a:t>
            </a:r>
          </a:p>
          <a:p>
            <a:pPr lvl="1"/>
            <a:r>
              <a:rPr lang="en-US" dirty="0" smtClean="0"/>
              <a:t>Special Reports</a:t>
            </a:r>
          </a:p>
          <a:p>
            <a:r>
              <a:rPr lang="en-US" dirty="0" smtClean="0"/>
              <a:t>Status of the Sites</a:t>
            </a:r>
          </a:p>
          <a:p>
            <a:r>
              <a:rPr lang="en-US" dirty="0" smtClean="0"/>
              <a:t>New Archival </a:t>
            </a:r>
            <a:r>
              <a:rPr lang="en-US" dirty="0"/>
              <a:t>S</a:t>
            </a:r>
            <a:r>
              <a:rPr lang="en-US" dirty="0" smtClean="0"/>
              <a:t>pecies</a:t>
            </a:r>
          </a:p>
          <a:p>
            <a:r>
              <a:rPr lang="en-US" dirty="0" smtClean="0"/>
              <a:t>Retrieval Parameter Consistency Exercise</a:t>
            </a:r>
          </a:p>
          <a:p>
            <a:r>
              <a:rPr lang="en-US" dirty="0" smtClean="0"/>
              <a:t>Satellite Validation</a:t>
            </a:r>
          </a:p>
          <a:p>
            <a:r>
              <a:rPr lang="en-US" dirty="0" smtClean="0"/>
              <a:t>IRWG Website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Improving Data Products by Conforming to a Consistent set of Retrieval </a:t>
            </a:r>
            <a:r>
              <a:rPr lang="en-US" sz="2800" dirty="0" smtClean="0"/>
              <a:t>P</a:t>
            </a:r>
            <a:r>
              <a:rPr lang="en-US" sz="2800" dirty="0" smtClean="0"/>
              <a:t>arameters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91000" cy="5105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400" u="sng" dirty="0" smtClean="0"/>
              <a:t>Parameters to Review</a:t>
            </a:r>
          </a:p>
          <a:p>
            <a:pPr algn="ctr">
              <a:buNone/>
            </a:pPr>
            <a:endParaRPr lang="en-US" sz="1600" u="sng" dirty="0" smtClean="0"/>
          </a:p>
          <a:p>
            <a:pPr lvl="1"/>
            <a:r>
              <a:rPr lang="en-US" sz="2000" dirty="0" smtClean="0"/>
              <a:t>Retrieval code</a:t>
            </a:r>
          </a:p>
          <a:p>
            <a:pPr lvl="1"/>
            <a:r>
              <a:rPr lang="en-US" sz="2000" dirty="0" smtClean="0"/>
              <a:t>Spectral pre-processing</a:t>
            </a:r>
          </a:p>
          <a:p>
            <a:pPr lvl="1"/>
            <a:r>
              <a:rPr lang="en-US" sz="2000" dirty="0" smtClean="0"/>
              <a:t>A</a:t>
            </a:r>
            <a:r>
              <a:rPr lang="en-US" sz="2000" dirty="0" smtClean="0"/>
              <a:t>ltitude grid </a:t>
            </a:r>
          </a:p>
          <a:p>
            <a:pPr lvl="1"/>
            <a:r>
              <a:rPr lang="en-US" sz="2000" dirty="0" smtClean="0"/>
              <a:t>Fit </a:t>
            </a:r>
            <a:r>
              <a:rPr lang="en-US" sz="2000" dirty="0" smtClean="0"/>
              <a:t>µ-</a:t>
            </a:r>
            <a:r>
              <a:rPr lang="en-US" sz="2000" dirty="0" err="1" smtClean="0"/>
              <a:t>window(s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OPD [cm]</a:t>
            </a:r>
          </a:p>
          <a:p>
            <a:pPr lvl="1"/>
            <a:r>
              <a:rPr lang="en-US" sz="2000" dirty="0" smtClean="0"/>
              <a:t>Interfering species</a:t>
            </a:r>
          </a:p>
          <a:p>
            <a:pPr lvl="2"/>
            <a:r>
              <a:rPr lang="en-US" sz="1800" dirty="0" smtClean="0"/>
              <a:t>Fit first or simultaneously</a:t>
            </a:r>
          </a:p>
          <a:p>
            <a:pPr lvl="1"/>
            <a:r>
              <a:rPr lang="en-US" sz="2000" dirty="0" smtClean="0"/>
              <a:t>Spectroscopy </a:t>
            </a:r>
          </a:p>
          <a:p>
            <a:pPr lvl="1"/>
            <a:r>
              <a:rPr lang="en-US" sz="2000" dirty="0" err="1" smtClean="0"/>
              <a:t>á</a:t>
            </a:r>
            <a:r>
              <a:rPr lang="en-US" sz="2000" dirty="0" smtClean="0"/>
              <a:t> </a:t>
            </a:r>
            <a:r>
              <a:rPr lang="en-US" sz="2000" dirty="0" smtClean="0"/>
              <a:t>Priori </a:t>
            </a:r>
            <a:r>
              <a:rPr lang="en-US" sz="2000" dirty="0" smtClean="0"/>
              <a:t>profiles and covariance</a:t>
            </a:r>
          </a:p>
          <a:p>
            <a:pPr lvl="1"/>
            <a:r>
              <a:rPr lang="en-US" sz="2000" dirty="0" smtClean="0"/>
              <a:t>Spectral SNR </a:t>
            </a:r>
          </a:p>
          <a:p>
            <a:pPr lvl="1"/>
            <a:r>
              <a:rPr lang="en-US" sz="2000" dirty="0" smtClean="0"/>
              <a:t>Meteorology source</a:t>
            </a:r>
          </a:p>
          <a:p>
            <a:pPr lvl="1"/>
            <a:r>
              <a:rPr lang="en-US" sz="2000" dirty="0" smtClean="0"/>
              <a:t>Rejection criteria </a:t>
            </a:r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43400" y="1143000"/>
            <a:ext cx="4800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Columns only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Each group submit their current suite of retrieval parameters for each gas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2 members coordinate the assimilation process for a given gas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Coordinators submit recommendations by 1 Dec to all members </a:t>
            </a:r>
            <a:r>
              <a:rPr lang="en-US" sz="2000" i="1" dirty="0" smtClean="0"/>
              <a:t>(expect much commentary here!)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Draft of complete set by 1 Mar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Verification before IRWG 2009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 smtClean="0"/>
              <a:t>Ratification at IRWG 2009 in June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914400"/>
          <a:ext cx="8001000" cy="5638802"/>
        </p:xfrm>
        <a:graphic>
          <a:graphicData uri="http://schemas.openxmlformats.org/drawingml/2006/table">
            <a:tbl>
              <a:tblPr/>
              <a:tblGrid>
                <a:gridCol w="1600200"/>
                <a:gridCol w="2971800"/>
                <a:gridCol w="34290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O3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T. Blumenstock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Lindenmaier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HCl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J. Hannigan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Batchelor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HF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S. Wood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P. Duchatelet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ClONO2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N. Jones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J. Notholt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HNO3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Blatherwick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N. Jones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N2O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M. De Mazière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F. Hase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CH4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Sussmann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V. Velazco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CO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Batchelor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S. Wood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C2H6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R. Batchelor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J. Hannigan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HCN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E. Mahieu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ea typeface="Arial" pitchFamily="-65" charset="0"/>
                          <a:cs typeface="Arial" pitchFamily="-65" charset="0"/>
                        </a:rPr>
                        <a:t>S. Wood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  <a:ea typeface="Arial" pitchFamily="-65" charset="0"/>
                        <a:cs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524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Species Coordinators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IRWG Meeting 2008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Pasadena / Geoff </a:t>
            </a:r>
            <a:r>
              <a:rPr lang="en-US" sz="2000" dirty="0" err="1" smtClean="0"/>
              <a:t>Toon</a:t>
            </a:r>
            <a:endParaRPr lang="en-US" sz="2000" dirty="0" smtClean="0"/>
          </a:p>
          <a:p>
            <a:r>
              <a:rPr lang="en-US" sz="2000" dirty="0" smtClean="0"/>
              <a:t>12 – 14 May 2007 </a:t>
            </a:r>
          </a:p>
          <a:p>
            <a:r>
              <a:rPr lang="en-US" sz="2000" dirty="0" smtClean="0"/>
              <a:t>42 Attendees</a:t>
            </a:r>
          </a:p>
          <a:p>
            <a:r>
              <a:rPr lang="en-US" sz="2000" dirty="0" smtClean="0"/>
              <a:t>22 Science talks / 21 site reports</a:t>
            </a:r>
          </a:p>
          <a:p>
            <a:r>
              <a:rPr lang="en-US" sz="2000" dirty="0" smtClean="0"/>
              <a:t>Report from </a:t>
            </a:r>
            <a:r>
              <a:rPr lang="en-US" sz="2000" dirty="0" err="1" smtClean="0"/>
              <a:t>Bruker</a:t>
            </a:r>
            <a:r>
              <a:rPr lang="en-US" sz="2000" dirty="0" smtClean="0"/>
              <a:t> </a:t>
            </a:r>
            <a:r>
              <a:rPr lang="en-US" sz="2000" dirty="0" err="1" smtClean="0"/>
              <a:t>Optik</a:t>
            </a:r>
            <a:r>
              <a:rPr lang="en-US" sz="2000" dirty="0" smtClean="0"/>
              <a:t> GmbH – A. Simon</a:t>
            </a:r>
          </a:p>
          <a:p>
            <a:r>
              <a:rPr lang="en-US" sz="2000" dirty="0" smtClean="0"/>
              <a:t>Open meeting </a:t>
            </a:r>
            <a:r>
              <a:rPr lang="en-US" sz="2000" dirty="0" err="1" smtClean="0"/>
              <a:t>w</a:t>
            </a:r>
            <a:r>
              <a:rPr lang="en-US" sz="2000" dirty="0" smtClean="0"/>
              <a:t>/ CEOS CO2 workshop</a:t>
            </a:r>
          </a:p>
          <a:p>
            <a:r>
              <a:rPr lang="en-US" sz="2000" dirty="0" smtClean="0"/>
              <a:t>1 day TCCON meeting followed</a:t>
            </a:r>
          </a:p>
          <a:p>
            <a:r>
              <a:rPr lang="en-US" sz="2000" dirty="0" smtClean="0"/>
              <a:t>Web site introduction</a:t>
            </a:r>
          </a:p>
          <a:p>
            <a:r>
              <a:rPr lang="en-US" sz="2000" dirty="0" smtClean="0"/>
              <a:t>Report from Archive group / Error analysis </a:t>
            </a:r>
            <a:r>
              <a:rPr lang="en-US" sz="2000" dirty="0" smtClean="0"/>
              <a:t>group</a:t>
            </a:r>
          </a:p>
          <a:p>
            <a:endParaRPr lang="en-US" sz="2000" dirty="0" smtClean="0"/>
          </a:p>
          <a:p>
            <a:r>
              <a:rPr lang="en-US" sz="2000" dirty="0" smtClean="0"/>
              <a:t>IRWG 2009: June </a:t>
            </a:r>
            <a:r>
              <a:rPr lang="en-US" sz="2000" dirty="0" smtClean="0"/>
              <a:t>9-</a:t>
            </a:r>
            <a:r>
              <a:rPr lang="en-US" sz="2000" dirty="0" smtClean="0"/>
              <a:t>12, hosted </a:t>
            </a:r>
            <a:r>
              <a:rPr lang="en-US" sz="2000" dirty="0" smtClean="0"/>
              <a:t>by R. </a:t>
            </a:r>
            <a:r>
              <a:rPr lang="en-US" sz="2000" dirty="0" err="1" smtClean="0"/>
              <a:t>Sussmann</a:t>
            </a:r>
            <a:r>
              <a:rPr lang="en-US" sz="2000" dirty="0" smtClean="0"/>
              <a:t>, IMK </a:t>
            </a:r>
            <a:r>
              <a:rPr lang="en-US" sz="2000" dirty="0" smtClean="0"/>
              <a:t>at Garmisch-</a:t>
            </a:r>
            <a:r>
              <a:rPr lang="en-US" sz="2000" dirty="0" smtClean="0"/>
              <a:t>Partenkirchen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_2008.JPG"/>
          <p:cNvPicPr>
            <a:picLocks noChangeAspect="1"/>
          </p:cNvPicPr>
          <p:nvPr/>
        </p:nvPicPr>
        <p:blipFill>
          <a:blip r:embed="rId2"/>
          <a:srcRect l="1888" t="31282" b="11842"/>
          <a:stretch>
            <a:fillRect/>
          </a:stretch>
        </p:blipFill>
        <p:spPr>
          <a:xfrm>
            <a:off x="228600" y="2667000"/>
            <a:ext cx="8763000" cy="3810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IRWG Meeting 2008 </a:t>
            </a:r>
            <a:r>
              <a:rPr lang="en-US" sz="1800" i="1" dirty="0" smtClean="0"/>
              <a:t>cont.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Update on GOSAT &amp; Validation Plan</a:t>
            </a:r>
          </a:p>
          <a:p>
            <a:pPr>
              <a:buFont typeface="Arial"/>
              <a:buChar char="•"/>
            </a:pPr>
            <a:r>
              <a:rPr lang="en-US" dirty="0" smtClean="0"/>
              <a:t>Report on joint working group meeting on O</a:t>
            </a:r>
            <a:r>
              <a:rPr lang="en-US" baseline="-25000" dirty="0" smtClean="0"/>
              <a:t>3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3196" y="1371600"/>
            <a:ext cx="336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Report on GCOS/GRUAN meeting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Report on CAVIAR project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1" y="155208"/>
          <a:ext cx="8839199" cy="6550392"/>
        </p:xfrm>
        <a:graphic>
          <a:graphicData uri="http://schemas.openxmlformats.org/drawingml/2006/table">
            <a:tbl>
              <a:tblPr/>
              <a:tblGrid>
                <a:gridCol w="370938"/>
                <a:gridCol w="931871"/>
                <a:gridCol w="1266621"/>
                <a:gridCol w="443316"/>
                <a:gridCol w="778067"/>
                <a:gridCol w="678547"/>
                <a:gridCol w="416174"/>
                <a:gridCol w="551885"/>
                <a:gridCol w="452363"/>
                <a:gridCol w="769020"/>
                <a:gridCol w="678547"/>
                <a:gridCol w="1501850"/>
              </a:tblGrid>
              <a:tr h="251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Site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PI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SR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Last Archive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Last Data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Pubs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Unique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# Obs.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Funding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Inst.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Agency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Date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Archived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Pubs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 Days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latin typeface="Verdana"/>
                        </a:rPr>
                        <a:t>PRIMARY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Arrival Heights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Stephen. W. Wood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Mar-2008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Mar-2008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43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2012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NZFRST, DU, NZAI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Eureka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Kim Strong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132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2010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125HR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Univ Toronto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Eureka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Hans Fast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Nov-2007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Mar-2006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Ending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DA8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CSA,  EC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Jungfraujoch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Ph. Demoulin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Nov-2007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121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to CY08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Lauder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Stephen. W. Wood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Mar-2008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Nov-2007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90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2012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NZFRST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Ny-Ålesund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Justus Notholt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Nov-2006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ESA, EU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Thule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M. T. Coffey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Aug-2008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Nov-2007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FY08/pend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NASA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7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Zugspitze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Ralf Sussmann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Aug-2008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135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Helmholtz, ESA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Mauna Loa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Frank Murcray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Jul-2008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94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FY08/pend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NASA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5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latin typeface="Verdana"/>
                        </a:rPr>
                        <a:t>COMPLEMENTARY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9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Bremen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Justus Notholt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Nov-2007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71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latin typeface="Verdana"/>
                        </a:rPr>
                        <a:t>125HR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UB, ESA, EU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Izaña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Thomas Blumenstock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May-2008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112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125HR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IMK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11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Kiruna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Thomas Blumenstock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May-2008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IMK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Kitt Peak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Curtis Rinsland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Jun-2005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Jun-2005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None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McMath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NSO, NASA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13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Moshiri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Tomoo Nagahama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Apr-2008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STEL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14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Polarstern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Justus Notholt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Apr-2005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Nov-2003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UB, ESA, EU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Rikubetsu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Tomoo Nagahama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Apr-2008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STEL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Toronto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Kimberly Strong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Sep-2007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96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DA8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NSERC, CFCAS, CSA, EC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17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Wollongong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Nicholas B. Jones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Oct-2007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Dec-2006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130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DA8/125HR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18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Harestua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Johan Mellqvist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Dec-2007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69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OK, yearly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SEPA, EU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19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Mt. Barcroft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Geoff Toon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Mk4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6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latin typeface="Verdana"/>
                        </a:rPr>
                        <a:t>ASSOCIATED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20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Reunion Is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 de Mazier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107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campaign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BIRA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21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Egbert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Richard Mittermeirer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?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DA8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EC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22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Poker Flat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Yasuko  Kasai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100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NICT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23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Syowa Sta. Ant.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Hideaki Nakajima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Y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87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campaign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120M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NIPR / MEJ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24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Tsukuba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Hideaki Nakajima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MEJ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latin typeface="Verdana"/>
                        </a:rPr>
                        <a:t>NIR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24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Park Fall, WI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Verdana"/>
                        </a:rPr>
                        <a:t>Paul</a:t>
                      </a:r>
                      <a:r>
                        <a:rPr lang="en-US" sz="900" b="0" i="0" u="none" strike="noStrike" baseline="0" dirty="0" smtClean="0">
                          <a:latin typeface="Verdana"/>
                        </a:rPr>
                        <a:t> </a:t>
                      </a:r>
                      <a:r>
                        <a:rPr lang="en-US" sz="900" b="0" i="0" u="none" strike="noStrike" baseline="0" dirty="0" err="1" smtClean="0">
                          <a:latin typeface="Verdana"/>
                        </a:rPr>
                        <a:t>Wennburg</a:t>
                      </a:r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OCO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25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Darwin, AUS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David Griffiths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to 2010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OCO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26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Tsukuba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Isamu Morino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OK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latin typeface="Verdana"/>
                        </a:rPr>
                        <a:t>120HR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NEIS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Lauder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Stephen. W. Wood 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latin typeface="Verdana"/>
                        </a:rPr>
                        <a:t>--</a:t>
                      </a:r>
                      <a:r>
                        <a:rPr lang="en-US" sz="900" b="0" i="0" u="none" strike="noStrike" dirty="0" smtClean="0">
                          <a:latin typeface="Verdana"/>
                        </a:rPr>
                        <a:t>--</a:t>
                      </a:r>
                      <a:r>
                        <a:rPr lang="en-US" sz="900" b="0" i="0" u="none" strike="noStrike" dirty="0">
                          <a:latin typeface="Verdana"/>
                        </a:rPr>
                        <a:t>--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---</a:t>
                      </a:r>
                      <a:r>
                        <a:rPr lang="en-US" sz="900" b="0" i="0" u="none" strike="noStrike" dirty="0" smtClean="0">
                          <a:latin typeface="Verdana"/>
                        </a:rPr>
                        <a:t>--</a:t>
                      </a:r>
                      <a:r>
                        <a:rPr lang="en-US" sz="900" b="0" i="0" u="none" strike="noStrike" dirty="0">
                          <a:latin typeface="Verdana"/>
                        </a:rPr>
                        <a:t>---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-------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1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99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34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latin typeface="Verdana"/>
                        </a:rPr>
                        <a:t>73.5</a:t>
                      </a:r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1" u="none" strike="noStrike">
                          <a:latin typeface="Verdana"/>
                        </a:rPr>
                        <a:t>total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latin typeface="Verdana"/>
                        </a:rPr>
                        <a:t>total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latin typeface="Verdana"/>
                        </a:rPr>
                        <a:t>mean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6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161" marR="5161" marT="51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Associated Meeting Participation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GRUAN </a:t>
            </a:r>
            <a:r>
              <a:rPr lang="en-US" sz="2400" dirty="0" err="1" smtClean="0"/>
              <a:t>Lindenberg</a:t>
            </a:r>
            <a:r>
              <a:rPr lang="en-US" sz="2400" dirty="0" smtClean="0"/>
              <a:t>, Germany. February, 2008</a:t>
            </a:r>
          </a:p>
          <a:p>
            <a:pPr lvl="1"/>
            <a:r>
              <a:rPr lang="en-US" sz="2000" dirty="0" smtClean="0"/>
              <a:t>Tom Gardiner, NPL attended &amp; reported at IRWG in May</a:t>
            </a:r>
          </a:p>
          <a:p>
            <a:pPr lvl="1"/>
            <a:r>
              <a:rPr lang="en-US" sz="2000" dirty="0" smtClean="0"/>
              <a:t>Outcome for IRWG:</a:t>
            </a:r>
          </a:p>
          <a:p>
            <a:pPr lvl="2"/>
            <a:r>
              <a:rPr lang="en-US" sz="1800" dirty="0" smtClean="0"/>
              <a:t>In contact with </a:t>
            </a:r>
            <a:r>
              <a:rPr lang="en-US" sz="1800" dirty="0" err="1" smtClean="0"/>
              <a:t>Holger</a:t>
            </a:r>
            <a:r>
              <a:rPr lang="en-US" sz="1800" dirty="0" smtClean="0"/>
              <a:t> </a:t>
            </a:r>
            <a:r>
              <a:rPr lang="en-US" sz="1800" dirty="0" err="1" smtClean="0"/>
              <a:t>Vomel</a:t>
            </a:r>
            <a:r>
              <a:rPr lang="en-US" sz="1800" dirty="0" smtClean="0"/>
              <a:t> concerning tropospheric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 and creating homogeneous data sets from various instruments / retrievals algorithms etc.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Inter-Working Group O3, Gen</a:t>
            </a:r>
            <a:r>
              <a:rPr lang="en-US" sz="2400" dirty="0" smtClean="0"/>
              <a:t>e</a:t>
            </a:r>
            <a:r>
              <a:rPr lang="en-US" sz="2400" dirty="0" smtClean="0"/>
              <a:t>va, Switzerland, April, 2008</a:t>
            </a:r>
          </a:p>
          <a:p>
            <a:pPr lvl="1"/>
            <a:r>
              <a:rPr lang="en-US" sz="2000" dirty="0" smtClean="0"/>
              <a:t>Corinne </a:t>
            </a:r>
            <a:r>
              <a:rPr lang="en-US" sz="2000" dirty="0" err="1" smtClean="0"/>
              <a:t>Vigouroux</a:t>
            </a:r>
            <a:r>
              <a:rPr lang="en-US" sz="2000" dirty="0" smtClean="0"/>
              <a:t> BIRA-IASB, Matthias Schneider, IMK attended</a:t>
            </a:r>
          </a:p>
          <a:p>
            <a:pPr lvl="1"/>
            <a:r>
              <a:rPr lang="en-US" sz="2000" dirty="0" smtClean="0"/>
              <a:t>Martine De </a:t>
            </a:r>
            <a:r>
              <a:rPr lang="en-US" sz="2000" dirty="0" err="1" smtClean="0"/>
              <a:t>Maziere</a:t>
            </a:r>
            <a:r>
              <a:rPr lang="en-US" sz="2000" dirty="0" smtClean="0"/>
              <a:t> reported at IRWG in May</a:t>
            </a:r>
          </a:p>
          <a:p>
            <a:pPr lvl="1"/>
            <a:r>
              <a:rPr lang="en-US" sz="2000" dirty="0" smtClean="0"/>
              <a:t>Outcome / Suggestions</a:t>
            </a:r>
          </a:p>
          <a:p>
            <a:pPr lvl="2"/>
            <a:r>
              <a:rPr lang="en-US" sz="1800" dirty="0" smtClean="0"/>
              <a:t>Annual meetings suggested</a:t>
            </a:r>
          </a:p>
          <a:p>
            <a:pPr lvl="2"/>
            <a:r>
              <a:rPr lang="en-US" sz="1800" dirty="0" smtClean="0"/>
              <a:t>More validation exercises between instrument types (mobile instruments?)</a:t>
            </a:r>
          </a:p>
          <a:p>
            <a:pPr lvl="2"/>
            <a:r>
              <a:rPr lang="en-US" sz="1800" dirty="0" smtClean="0"/>
              <a:t>Improve spectroscopic parameters – better consistency across E-M regions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1"/>
            <a:ext cx="8184969" cy="39737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Expanding FTS Data Products at NDACC-DHF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762000"/>
            <a:ext cx="8458200" cy="71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itchFamily="-65" charset="0"/>
                <a:sym typeface="Arial" pitchFamily="-65" charset="0"/>
              </a:rPr>
              <a:t>Species measured by hi-resolution ground-based solar FTS in mid-IR, approx. DOFS from present analysis techniques</a:t>
            </a:r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381000" y="1752600"/>
          <a:ext cx="5562600" cy="4556760"/>
        </p:xfrm>
        <a:graphic>
          <a:graphicData uri="http://schemas.openxmlformats.org/drawingml/2006/table">
            <a:tbl>
              <a:tblPr/>
              <a:tblGrid>
                <a:gridCol w="1390650"/>
                <a:gridCol w="1390650"/>
                <a:gridCol w="1390650"/>
                <a:gridCol w="1390650"/>
              </a:tblGrid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Species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DOFS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Species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DOFS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C1B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HCl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                 </a:t>
                      </a:r>
                      <a:r>
                        <a:rPr kumimoji="0" lang="en-US" sz="24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∆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2.5 - 4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CH4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2.5 - 3.5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ClONO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endParaRPr kumimoji="0" lang="en-US" sz="1800" b="0" i="0" u="none" strike="noStrike" cap="none" normalizeH="0" baseline="-6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1*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2.5 - 4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HF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2.5 - 3.5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&lt; 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COF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&lt; 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6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&lt; 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HNO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            </a:t>
                      </a:r>
                      <a:r>
                        <a:rPr kumimoji="0" lang="en-US" sz="24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∆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2.5 - 4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OCS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3 - 4.5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NO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&lt; 2.5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HCN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 &lt; 2.5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NO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&lt; 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SF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6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1*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O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3 - 5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CCl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endParaRPr kumimoji="0" lang="en-US" sz="1800" b="0" i="0" u="none" strike="noStrike" cap="none" normalizeH="0" baseline="-6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1*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CO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2 - 3.5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CHClF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1*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CCl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F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1*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                  </a:t>
                      </a:r>
                      <a:r>
                        <a:rPr kumimoji="0" lang="en-US" sz="24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∆</a:t>
                      </a:r>
                      <a:endParaRPr kumimoji="0" lang="en-US" sz="1800" b="0" i="0" u="none" strike="noStrike" cap="none" normalizeH="0" baseline="-6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3 - 5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H</a:t>
                      </a:r>
                      <a:r>
                        <a:rPr kumimoji="0" lang="en-US" sz="18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CO</a:t>
                      </a: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ClO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65" charset="0"/>
                          <a:ea typeface="Helvetica" pitchFamily="-65" charset="0"/>
                          <a:cs typeface="Helvetica" pitchFamily="-65" charset="0"/>
                          <a:sym typeface="Helvetica" pitchFamily="-65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508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Arial" pitchFamily="-65" charset="0"/>
                        <a:buNone/>
                        <a:tabLst>
                          <a:tab pos="5588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65" charset="0"/>
                        <a:ea typeface="Helvetica" pitchFamily="-65" charset="0"/>
                        <a:cs typeface="Helvetica" pitchFamily="-65" charset="0"/>
                        <a:sym typeface="Helvetica" pitchFamily="-65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80"/>
          <p:cNvSpPr txBox="1">
            <a:spLocks/>
          </p:cNvSpPr>
          <p:nvPr/>
        </p:nvSpPr>
        <p:spPr bwMode="auto">
          <a:xfrm>
            <a:off x="5925639" y="1752600"/>
            <a:ext cx="2989761" cy="396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760413" marR="0" lvl="0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* Limited by spectroscopy	</a:t>
            </a:r>
          </a:p>
          <a:p>
            <a:pPr marL="760413" marR="0" lvl="0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Initial total column required product</a:t>
            </a:r>
          </a:p>
          <a:p>
            <a:pPr marL="760413" marR="0" lvl="0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Suggested new total column product</a:t>
            </a:r>
          </a:p>
          <a:p>
            <a:pPr marL="760413" marR="0" lvl="0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∆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Suggested new profile products: </a:t>
            </a: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O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3</a:t>
            </a: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HCl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 pitchFamily="-65" charset="0"/>
              <a:ea typeface="Gill Sans" pitchFamily="-65" charset="0"/>
              <a:cs typeface="Gill Sans" pitchFamily="-65" charset="0"/>
              <a:sym typeface="Gill Sans" pitchFamily="-65" charset="0"/>
            </a:endParaRP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HNO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3</a:t>
            </a: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CO</a:t>
            </a: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N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O</a:t>
            </a: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CH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65" charset="0"/>
                <a:ea typeface="Gill Sans" pitchFamily="-65" charset="0"/>
                <a:cs typeface="Gill Sans" pitchFamily="-65" charset="0"/>
                <a:sym typeface="Gill Sans" pitchFamily="-65" charset="0"/>
              </a:rPr>
              <a:t>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 pitchFamily="-65" charset="0"/>
              <a:ea typeface="Gill Sans" pitchFamily="-65" charset="0"/>
              <a:cs typeface="Gill Sans" pitchFamily="-65" charset="0"/>
              <a:sym typeface="Gill Sans" pitchFamily="-65" charset="0"/>
            </a:endParaRPr>
          </a:p>
          <a:p>
            <a:pPr marL="1204913" marR="0" lvl="1" indent="-4937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" pitchFamily="-65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 pitchFamily="-65" charset="0"/>
              <a:ea typeface="Gill Sans" pitchFamily="-65" charset="0"/>
              <a:cs typeface="Gill Sans" pitchFamily="-65" charset="0"/>
              <a:sym typeface="Gill Sans" pitchFamily="-65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685800"/>
          <a:ext cx="8991561" cy="4744288"/>
        </p:xfrm>
        <a:graphic>
          <a:graphicData uri="http://schemas.openxmlformats.org/drawingml/2006/table">
            <a:tbl>
              <a:tblPr/>
              <a:tblGrid>
                <a:gridCol w="336979"/>
                <a:gridCol w="846557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  <a:gridCol w="312321"/>
              </a:tblGrid>
              <a:tr h="275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Verdana"/>
                        </a:rPr>
                        <a:t>Site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HCl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HF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HNO3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N2O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O3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ClONO2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CH4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CO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NO2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C2H6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OCS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C2H2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HCN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H2O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COF2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CO2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CHF2Cl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CCL2F2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H2CO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NH3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HDO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SF6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HCOOH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4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9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17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18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19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7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20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25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27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4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latin typeface="Verdana"/>
                        </a:rPr>
                        <a:t> </a:t>
                      </a:r>
                      <a:r>
                        <a:rPr lang="en-US" sz="1100" b="1" i="0" u="none" strike="noStrike" dirty="0" smtClean="0">
                          <a:latin typeface="Verdana"/>
                        </a:rPr>
                        <a:t>Primary</a:t>
                      </a:r>
                      <a:endParaRPr lang="en-US" sz="1100" b="1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Arrival Heights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Eureka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Jungfraujoch 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Lauder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Ny-Ålesund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Thule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7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Zugspitze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Mauna Loa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037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latin typeface="Verdana"/>
                        </a:rPr>
                        <a:t>Complementary</a:t>
                      </a:r>
                      <a:endParaRPr lang="en-US" sz="1100" b="1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9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Bremen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Izaña 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Kiruna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Kitt Peak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13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Moshiri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14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Polarstern 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Rikubetsu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Toronto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DD0806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17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Wollongong 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Verdana"/>
                        </a:rPr>
                        <a:t>18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Verdana"/>
                        </a:rPr>
                        <a:t>Harestua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latin typeface="Verdana"/>
                        </a:rPr>
                        <a:t>1</a:t>
                      </a: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latin typeface="Verdana"/>
                      </a:endParaRPr>
                    </a:p>
                  </a:txBody>
                  <a:tcPr marL="5210" marR="5210" marT="52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5638800"/>
            <a:ext cx="574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columns of gases archived by site (from 2007 SR form)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– Initial required gases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– Newly required IRWG Meeting 2007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1"/>
            <a:ext cx="8184969" cy="39737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Expanding FTS Data Products at NDACC-</a:t>
            </a:r>
            <a:r>
              <a:rPr lang="en-US" sz="2800" dirty="0" smtClean="0"/>
              <a:t>DHF </a:t>
            </a:r>
            <a:r>
              <a:rPr lang="en-US" sz="2000" i="1" dirty="0" smtClean="0"/>
              <a:t>cont.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048000"/>
          </a:xfrm>
        </p:spPr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en-US" sz="1946" b="1" dirty="0" smtClean="0"/>
              <a:t>SATELLITE VALIDATION OF COLUMN-AVERAGED METHANE ON GLOBAL SCALE: GROUND-BASED DATA FROM 15 FTIR STATIONS VERSUS LAST GENERATION ENVISAT/SCIAMACHY RETRIEVALS</a:t>
            </a:r>
          </a:p>
          <a:p>
            <a:pPr marL="0" indent="0">
              <a:buNone/>
            </a:pPr>
            <a:r>
              <a:rPr lang="en-US" sz="2065" dirty="0" smtClean="0"/>
              <a:t>R. Sussmann(1), F. Forster(1), T. Borsdorff(1), M. DeMazière(2), B. Dils(2), C. Vigouroux(2), T. Blumenstock(3), M. Buchwitz(4), P. Demoulin(5), P. Duchatelet(5), C. Frankenberg(6), J. Hannigan(7), F. Hase(3), N. Jones(8), J.Klyft(9), I. Kramer(3), E. Mahieu(5), J. Mellqvist(9), J. Notholt(4), K. Petersen(4), O. Schneising(4), A. Strandberg(9), K. Strong(10), J. Taylor(10), S. Wood(11)</a:t>
            </a:r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4" name="Picture 3" descr="List_of_Statio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4122" r="39806" b="38351"/>
              <a:stretch>
                <a:fillRect/>
              </a:stretch>
            </p:blipFill>
          </mc:Choice>
          <mc:Fallback>
            <p:blipFill>
              <a:blip r:embed="rId3"/>
              <a:srcRect t="4122" r="39806" b="38351"/>
              <a:stretch>
                <a:fillRect/>
              </a:stretch>
            </p:blipFill>
          </mc:Fallback>
        </mc:AlternateContent>
        <p:spPr>
          <a:xfrm>
            <a:off x="1676400" y="3581400"/>
            <a:ext cx="5774269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40269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Satellite Validation / Network Consistency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2569</Words>
  <Application>Microsoft Macintosh PowerPoint</Application>
  <PresentationFormat>On-screen Show (4:3)</PresentationFormat>
  <Paragraphs>1058</Paragraphs>
  <Slides>21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IRWG Report to the NDACC SC</vt:lpstr>
      <vt:lpstr>Slide 2</vt:lpstr>
      <vt:lpstr>IRWG Meeting 2008</vt:lpstr>
      <vt:lpstr>IRWG Meeting 2008 cont.</vt:lpstr>
      <vt:lpstr>Slide 5</vt:lpstr>
      <vt:lpstr>Associated Meeting Participation</vt:lpstr>
      <vt:lpstr>Expanding FTS Data Products at NDACC-DHF</vt:lpstr>
      <vt:lpstr>Expanding FTS Data Products at NDACC-DHF cont.</vt:lpstr>
      <vt:lpstr>Slide 9</vt:lpstr>
      <vt:lpstr>Slide 10</vt:lpstr>
      <vt:lpstr>Slide 11</vt:lpstr>
      <vt:lpstr>Candidate Sites &amp; Instrument Upgrades</vt:lpstr>
      <vt:lpstr>Slide 13</vt:lpstr>
      <vt:lpstr>Slide 14</vt:lpstr>
      <vt:lpstr>Slide 15</vt:lpstr>
      <vt:lpstr>Slide 16</vt:lpstr>
      <vt:lpstr>Slide 17</vt:lpstr>
      <vt:lpstr>Slide 18</vt:lpstr>
      <vt:lpstr>Mobile / Transfer Instruments</vt:lpstr>
      <vt:lpstr>Improving Data Products by Conforming to a Consistent set of Retrieval Parameters</vt:lpstr>
      <vt:lpstr>Slide 21</vt:lpstr>
    </vt:vector>
  </TitlesOfParts>
  <Company>UCAR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IRWG Report to the NDACC SC</dc:title>
  <dc:creator>James Hannigan</dc:creator>
  <cp:lastModifiedBy>James Hannigan</cp:lastModifiedBy>
  <cp:revision>30</cp:revision>
  <dcterms:created xsi:type="dcterms:W3CDTF">2008-09-22T14:49:48Z</dcterms:created>
  <dcterms:modified xsi:type="dcterms:W3CDTF">2008-09-22T20:50:16Z</dcterms:modified>
</cp:coreProperties>
</file>