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304" r:id="rId2"/>
    <p:sldId id="366" r:id="rId3"/>
    <p:sldId id="343" r:id="rId4"/>
    <p:sldId id="483" r:id="rId5"/>
    <p:sldId id="469" r:id="rId6"/>
    <p:sldId id="471" r:id="rId7"/>
    <p:sldId id="472" r:id="rId8"/>
    <p:sldId id="484" r:id="rId9"/>
    <p:sldId id="480" r:id="rId10"/>
    <p:sldId id="481" r:id="rId11"/>
    <p:sldId id="475" r:id="rId12"/>
    <p:sldId id="476" r:id="rId13"/>
    <p:sldId id="453" r:id="rId14"/>
    <p:sldId id="365" r:id="rId15"/>
    <p:sldId id="369" r:id="rId16"/>
    <p:sldId id="371" r:id="rId17"/>
    <p:sldId id="452" r:id="rId18"/>
    <p:sldId id="376" r:id="rId19"/>
    <p:sldId id="381" r:id="rId20"/>
    <p:sldId id="482" r:id="rId21"/>
    <p:sldId id="463" r:id="rId22"/>
    <p:sldId id="479" r:id="rId23"/>
    <p:sldId id="441" r:id="rId24"/>
    <p:sldId id="466" r:id="rId25"/>
    <p:sldId id="456" r:id="rId26"/>
    <p:sldId id="464" r:id="rId27"/>
    <p:sldId id="467" r:id="rId28"/>
    <p:sldId id="460" r:id="rId29"/>
    <p:sldId id="468" r:id="rId30"/>
    <p:sldId id="367" r:id="rId31"/>
    <p:sldId id="352" r:id="rId32"/>
    <p:sldId id="377" r:id="rId33"/>
    <p:sldId id="378" r:id="rId34"/>
    <p:sldId id="470" r:id="rId35"/>
    <p:sldId id="477" r:id="rId36"/>
    <p:sldId id="478" r:id="rId3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33DAFB-E5CC-4E80-9B20-66B108B77AE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2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Automatic ; </a:t>
            </a:r>
            <a:r>
              <a:rPr lang="nl-BE" smtClean="0"/>
              <a:t>remote control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DAFB-E5CC-4E80-9B20-66B108B77AE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Lat °N/ </a:t>
            </a:r>
            <a:r>
              <a:rPr lang="nl-BE" dirty="0" err="1" smtClean="0"/>
              <a:t>lon</a:t>
            </a:r>
            <a:r>
              <a:rPr lang="nl-BE" dirty="0" smtClean="0"/>
              <a:t> °E in </a:t>
            </a:r>
            <a:r>
              <a:rPr lang="nl-BE" dirty="0" err="1" smtClean="0"/>
              <a:t>Tables</a:t>
            </a:r>
            <a:endParaRPr lang="nl-BE" dirty="0" smtClean="0"/>
          </a:p>
          <a:p>
            <a:r>
              <a:rPr lang="nl-BE" dirty="0" err="1" smtClean="0"/>
              <a:t>Developing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countries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DAFB-E5CC-4E80-9B20-66B108B77AE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14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Model error is </a:t>
            </a:r>
            <a:r>
              <a:rPr lang="nl-BE" dirty="0" err="1" smtClean="0"/>
              <a:t>neglected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DAFB-E5CC-4E80-9B20-66B108B77AE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00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DAFB-E5CC-4E80-9B20-66B108B77AE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22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Zoom again to 5 cm-1</a:t>
            </a:r>
          </a:p>
          <a:p>
            <a:pPr>
              <a:defRPr/>
            </a:pPr>
            <a:r>
              <a:rPr lang="en-US"/>
              <a:t>Separate absorptions to individual gases</a:t>
            </a:r>
          </a:p>
          <a:p>
            <a:pPr>
              <a:defRPr/>
            </a:pPr>
            <a:r>
              <a:rPr lang="en-US"/>
              <a:t>Note difference hcl (narrow/strat) and water (broad/trop)</a:t>
            </a:r>
          </a:p>
          <a:p>
            <a:pPr>
              <a:defRPr/>
            </a:pPr>
            <a:r>
              <a:rPr lang="en-US"/>
              <a:t>Top curve is absorptions in solar chronosphere</a:t>
            </a:r>
          </a:p>
          <a:p>
            <a:pPr>
              <a:defRPr/>
            </a:pPr>
            <a:r>
              <a:rPr lang="en-US"/>
              <a:t>Bottom (red) is measured spectrum (previous slides)</a:t>
            </a:r>
          </a:p>
          <a:p>
            <a:pPr>
              <a:defRPr/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from bottom is sum of all calculated single gas spectra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F725BA3-DE09-493B-BF04-7B696F1DF0EB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9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6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0525" y="333375"/>
            <a:ext cx="8358188" cy="5759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98563"/>
            <a:ext cx="4102100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21100"/>
            <a:ext cx="4102100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9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0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7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3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0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5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Karlsruhe Institute of Technology (KIT).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86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2635F7D-98AF-4B2B-99F3-69080BBA3ADC}" type="slidenum">
              <a:rPr lang="de-DE" sz="2800" b="1"/>
              <a:pPr eaLnBrk="1" hangingPunct="1">
                <a:spcBef>
                  <a:spcPct val="50000"/>
                </a:spcBef>
              </a:pPr>
              <a:t>‹#›</a:t>
            </a:fld>
            <a:endParaRPr lang="de-DE" sz="2800" b="1"/>
          </a:p>
        </p:txBody>
      </p:sp>
      <p:pic>
        <p:nvPicPr>
          <p:cNvPr id="1029" name="Picture 13" descr="KIT-Logo-rgb_d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394450"/>
            <a:ext cx="838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900">
              <a:latin typeface="Arial" charset="0"/>
              <a:ea typeface="ＭＳ Ｐゴシック" charset="0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 userDrawn="1"/>
        </p:nvSpPr>
        <p:spPr bwMode="auto">
          <a:xfrm>
            <a:off x="2895600" y="64770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/>
              <a:t>GRUAN ICM-5, 25/2 – 1/3/2013  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5850"/>
            <a:ext cx="466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3" descr="NCARtrans72.psd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48400"/>
            <a:ext cx="7778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>
          <a:solidFill>
            <a:schemeClr val="tx1"/>
          </a:solidFill>
          <a:latin typeface="+mn-lt"/>
          <a:ea typeface="ＭＳ Ｐゴシック" charset="0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52700" indent="-276225" algn="l" rtl="0" fontAlgn="base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</a:defRPr>
      </a:lvl6pPr>
      <a:lvl7pPr marL="3009900" indent="-276225" algn="l" rtl="0" fontAlgn="base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</a:defRPr>
      </a:lvl7pPr>
      <a:lvl8pPr marL="3467100" indent="-276225" algn="l" rtl="0" fontAlgn="base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</a:defRPr>
      </a:lvl8pPr>
      <a:lvl9pPr marL="3924300" indent="-276225" algn="l" rtl="0" fontAlgn="base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3200" b="1" dirty="0" err="1" smtClean="0"/>
              <a:t>Bringing</a:t>
            </a:r>
            <a:r>
              <a:rPr lang="de-DE" sz="3200" b="1" dirty="0" smtClean="0"/>
              <a:t> FTIR </a:t>
            </a:r>
            <a:r>
              <a:rPr lang="de-DE" sz="3200" b="1" dirty="0" err="1" smtClean="0"/>
              <a:t>measurements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into</a:t>
            </a:r>
            <a:r>
              <a:rPr lang="de-DE" sz="3200" b="1" dirty="0" smtClean="0"/>
              <a:t> GRUAN</a:t>
            </a: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92480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Both"/>
              <a:defRPr/>
            </a:pPr>
            <a:r>
              <a:rPr lang="de-DE" dirty="0" smtClean="0"/>
              <a:t>The </a:t>
            </a:r>
            <a:r>
              <a:rPr lang="de-DE" dirty="0" err="1" smtClean="0"/>
              <a:t>ground-based</a:t>
            </a:r>
            <a:r>
              <a:rPr lang="de-DE" dirty="0" smtClean="0"/>
              <a:t> FTIR remote </a:t>
            </a:r>
            <a:r>
              <a:rPr lang="de-DE" dirty="0" err="1" smtClean="0"/>
              <a:t>sensing</a:t>
            </a:r>
            <a:r>
              <a:rPr lang="de-DE" dirty="0" smtClean="0"/>
              <a:t> </a:t>
            </a:r>
            <a:r>
              <a:rPr lang="de-DE" dirty="0" err="1" smtClean="0"/>
              <a:t>technique</a:t>
            </a:r>
            <a:endParaRPr lang="de-DE" dirty="0" smtClean="0"/>
          </a:p>
          <a:p>
            <a:pPr eaLnBrk="1" hangingPunct="1">
              <a:spcBef>
                <a:spcPct val="50000"/>
              </a:spcBef>
              <a:buFontTx/>
              <a:buAutoNum type="arabicParenBoth"/>
              <a:defRPr/>
            </a:pPr>
            <a:r>
              <a:rPr lang="de-DE" dirty="0" smtClean="0"/>
              <a:t>Generation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estimates</a:t>
            </a:r>
            <a:endParaRPr lang="de-DE" dirty="0" smtClean="0"/>
          </a:p>
          <a:p>
            <a:pPr eaLnBrk="1" hangingPunct="1">
              <a:spcBef>
                <a:spcPct val="50000"/>
              </a:spcBef>
              <a:buFontTx/>
              <a:buAutoNum type="arabicParenBoth"/>
              <a:defRPr/>
            </a:pPr>
            <a:r>
              <a:rPr lang="de-DE" dirty="0" err="1" smtClean="0"/>
              <a:t>Example</a:t>
            </a:r>
            <a:r>
              <a:rPr lang="de-DE" dirty="0" smtClean="0"/>
              <a:t>: The </a:t>
            </a:r>
            <a:r>
              <a:rPr lang="de-DE" b="1" dirty="0" err="1" smtClean="0">
                <a:solidFill>
                  <a:srgbClr val="002060"/>
                </a:solidFill>
              </a:rPr>
              <a:t>water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vapour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002060"/>
                </a:solidFill>
              </a:rPr>
              <a:t>MUSICA</a:t>
            </a:r>
          </a:p>
          <a:p>
            <a:pPr eaLnBrk="1" hangingPunct="1">
              <a:spcBef>
                <a:spcPct val="50000"/>
              </a:spcBef>
              <a:buFontTx/>
              <a:buAutoNum type="arabicParenBoth"/>
              <a:defRPr/>
            </a:pPr>
            <a:r>
              <a:rPr lang="de-DE" dirty="0" smtClean="0"/>
              <a:t>Progress in EU FP7 </a:t>
            </a:r>
            <a:r>
              <a:rPr lang="de-DE" dirty="0" err="1" smtClean="0"/>
              <a:t>project</a:t>
            </a:r>
            <a:r>
              <a:rPr lang="de-DE" dirty="0" smtClean="0"/>
              <a:t> NORS</a:t>
            </a:r>
          </a:p>
          <a:p>
            <a:pPr eaLnBrk="1" hangingPunct="1">
              <a:spcBef>
                <a:spcPct val="50000"/>
              </a:spcBef>
              <a:buFontTx/>
              <a:buAutoNum type="arabicParenBoth"/>
              <a:defRPr/>
            </a:pPr>
            <a:r>
              <a:rPr lang="de-DE" dirty="0" err="1" smtClean="0"/>
              <a:t>Assets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Technique</a:t>
            </a:r>
            <a:r>
              <a:rPr lang="de-DE" dirty="0" smtClean="0"/>
              <a:t>: 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ü"/>
              <a:defRPr/>
            </a:pPr>
            <a:r>
              <a:rPr lang="de-DE" sz="1600" dirty="0" smtClean="0"/>
              <a:t>high </a:t>
            </a:r>
            <a:r>
              <a:rPr lang="de-DE" sz="1600" dirty="0" err="1" smtClean="0"/>
              <a:t>quality</a:t>
            </a:r>
            <a:r>
              <a:rPr lang="de-DE" sz="1600" dirty="0" smtClean="0"/>
              <a:t>, 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ü"/>
              <a:defRPr/>
            </a:pPr>
            <a:r>
              <a:rPr lang="de-DE" sz="1600" dirty="0" err="1" smtClean="0"/>
              <a:t>profiling</a:t>
            </a:r>
            <a:r>
              <a:rPr lang="de-DE" sz="1600" dirty="0" smtClean="0"/>
              <a:t> </a:t>
            </a:r>
            <a:r>
              <a:rPr lang="de-DE" sz="1600" dirty="0" err="1" smtClean="0"/>
              <a:t>capability</a:t>
            </a:r>
            <a:r>
              <a:rPr lang="de-DE" sz="1600" dirty="0" smtClean="0"/>
              <a:t>, </a:t>
            </a:r>
          </a:p>
          <a:p>
            <a:pPr lvl="1" eaLnBrk="1" hangingPunct="1">
              <a:spcBef>
                <a:spcPct val="50000"/>
              </a:spcBef>
              <a:buFont typeface="Wingdings" charset="2"/>
              <a:buChar char="ü"/>
              <a:defRPr/>
            </a:pPr>
            <a:r>
              <a:rPr lang="de-DE" sz="1600" dirty="0" smtClean="0"/>
              <a:t>high </a:t>
            </a:r>
            <a:r>
              <a:rPr lang="de-DE" sz="1600" dirty="0" err="1" smtClean="0"/>
              <a:t>measurement</a:t>
            </a:r>
            <a:r>
              <a:rPr lang="de-DE" sz="1600" dirty="0" smtClean="0"/>
              <a:t> </a:t>
            </a:r>
            <a:r>
              <a:rPr lang="de-DE" sz="1600" dirty="0" err="1" smtClean="0"/>
              <a:t>frequency</a:t>
            </a:r>
            <a:endParaRPr lang="de-DE" sz="1600" dirty="0" smtClean="0"/>
          </a:p>
          <a:p>
            <a:pPr eaLnBrk="1" hangingPunct="1">
              <a:spcBef>
                <a:spcPct val="50000"/>
              </a:spcBef>
              <a:buFontTx/>
              <a:buAutoNum type="arabicParenBoth"/>
              <a:defRPr/>
            </a:pPr>
            <a:r>
              <a:rPr lang="de-DE" dirty="0"/>
              <a:t>Notes &amp; </a:t>
            </a:r>
            <a:r>
              <a:rPr lang="de-DE" dirty="0" err="1"/>
              <a:t>Discussion</a:t>
            </a:r>
            <a:r>
              <a:rPr lang="de-DE" dirty="0"/>
              <a:t> Points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972791" y="1117600"/>
            <a:ext cx="453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 dirty="0"/>
              <a:t>M. De </a:t>
            </a:r>
            <a:r>
              <a:rPr lang="en-US" sz="1800" dirty="0" err="1"/>
              <a:t>Mazière</a:t>
            </a:r>
            <a:r>
              <a:rPr lang="en-US" sz="1800" dirty="0"/>
              <a:t>, M. Schneider, J. </a:t>
            </a:r>
            <a:r>
              <a:rPr lang="en-US" sz="1800" dirty="0" err="1"/>
              <a:t>Hannigan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2" t="11088" r="17856" b="23844"/>
          <a:stretch/>
        </p:blipFill>
        <p:spPr bwMode="auto">
          <a:xfrm>
            <a:off x="381000" y="-368"/>
            <a:ext cx="8610600" cy="506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5257800"/>
                <a:ext cx="1874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1" dirty="0" smtClean="0"/>
                  <a:t>S</a:t>
                </a:r>
                <a:r>
                  <a:rPr lang="nl-BE" baseline="-25000" dirty="0" err="1" smtClean="0"/>
                  <a:t>rand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l-BE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nl-BE" b="1" i="0" smtClean="0">
                            <a:latin typeface="Cambria Math"/>
                          </a:rPr>
                          <m:t>𝐒</m:t>
                        </m:r>
                        <m:r>
                          <a:rPr lang="nl-BE" b="0" i="1" baseline="-25000" smtClean="0">
                            <a:latin typeface="Cambria Math"/>
                          </a:rPr>
                          <m:t>𝑏𝑖</m:t>
                        </m:r>
                      </m:e>
                    </m:nary>
                    <m:r>
                      <a:rPr lang="nl-BE" b="0" i="1" smtClean="0">
                        <a:latin typeface="Cambria Math"/>
                      </a:rPr>
                      <m:t>+</m:t>
                    </m:r>
                    <m:r>
                      <a:rPr lang="nl-BE" b="1" i="0" smtClean="0">
                        <a:latin typeface="Cambria Math"/>
                      </a:rPr>
                      <m:t>𝐒</m:t>
                    </m:r>
                    <m:r>
                      <a:rPr lang="nl-BE" b="0" i="1" baseline="-25000" smtClean="0">
                        <a:latin typeface="Cambria Math"/>
                      </a:rPr>
                      <m:t>𝑚</m:t>
                    </m:r>
                  </m:oMath>
                </a14:m>
                <a:endParaRPr lang="nl-BE" baseline="-25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257800"/>
                <a:ext cx="187435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932" t="-120000" b="-188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43399" y="5269282"/>
                <a:ext cx="1593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1" dirty="0" smtClean="0"/>
                  <a:t>S</a:t>
                </a:r>
                <a:r>
                  <a:rPr lang="nl-BE" baseline="-25000" dirty="0"/>
                  <a:t>s</a:t>
                </a:r>
                <a:r>
                  <a:rPr lang="nl-BE" baseline="-25000" dirty="0" smtClean="0"/>
                  <a:t>yst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l-BE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nl-BE" b="1" i="0" smtClean="0">
                            <a:latin typeface="Cambria Math"/>
                          </a:rPr>
                          <m:t>𝐒</m:t>
                        </m:r>
                        <m:r>
                          <a:rPr lang="nl-BE" b="0" i="1" baseline="-25000" smtClean="0">
                            <a:latin typeface="Cambria Math"/>
                          </a:rPr>
                          <m:t>𝑠𝑦𝑠𝑡</m:t>
                        </m:r>
                        <m:r>
                          <a:rPr lang="nl-BE" b="0" i="1" baseline="-25000" smtClean="0">
                            <a:latin typeface="Cambria Math"/>
                          </a:rPr>
                          <m:t>,</m:t>
                        </m:r>
                        <m:r>
                          <a:rPr lang="nl-BE" b="0" i="1" baseline="-25000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nl-BE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5269282"/>
                <a:ext cx="159389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053" t="-118033" r="-12214" b="-1852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62000" y="58674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i="1" dirty="0" err="1" smtClean="0"/>
              <a:t>Provide</a:t>
            </a:r>
            <a:r>
              <a:rPr lang="nl-BE" sz="1600" b="1" i="1" dirty="0" smtClean="0"/>
              <a:t> </a:t>
            </a:r>
            <a:r>
              <a:rPr lang="nl-BE" sz="1600" b="1" i="1" dirty="0" err="1" smtClean="0"/>
              <a:t>averaging</a:t>
            </a:r>
            <a:r>
              <a:rPr lang="nl-BE" sz="1600" b="1" i="1" dirty="0" smtClean="0"/>
              <a:t> </a:t>
            </a:r>
            <a:r>
              <a:rPr lang="nl-BE" sz="1600" b="1" i="1" dirty="0" err="1" smtClean="0"/>
              <a:t>kernel</a:t>
            </a:r>
            <a:r>
              <a:rPr lang="nl-BE" sz="1600" b="1" i="1" dirty="0" smtClean="0"/>
              <a:t> A </a:t>
            </a:r>
            <a:r>
              <a:rPr lang="nl-BE" sz="1600" b="1" i="1" dirty="0" smtClean="0">
                <a:sym typeface="Symbol"/>
              </a:rPr>
              <a:t></a:t>
            </a:r>
            <a:r>
              <a:rPr lang="nl-BE" sz="1600" b="1" i="1" dirty="0" smtClean="0"/>
              <a:t> </a:t>
            </a:r>
            <a:r>
              <a:rPr lang="nl-BE" sz="1600" b="1" i="1" dirty="0" err="1" smtClean="0"/>
              <a:t>smoothing</a:t>
            </a:r>
            <a:r>
              <a:rPr lang="nl-BE" sz="1600" b="1" i="1" dirty="0" smtClean="0"/>
              <a:t> error</a:t>
            </a:r>
            <a:endParaRPr lang="nl-BE" sz="1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144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>
                <a:solidFill>
                  <a:srgbClr val="002060"/>
                </a:solidFill>
              </a:rPr>
              <a:t>Model error is </a:t>
            </a:r>
            <a:r>
              <a:rPr lang="nl-BE" i="1" dirty="0" err="1" smtClean="0">
                <a:solidFill>
                  <a:srgbClr val="002060"/>
                </a:solidFill>
              </a:rPr>
              <a:t>neglected</a:t>
            </a:r>
            <a:endParaRPr lang="nl-BE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85738" y="1624013"/>
            <a:ext cx="4364037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 smtClean="0"/>
              <a:t>Measurement noise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 smtClean="0"/>
              <a:t>background </a:t>
            </a:r>
            <a:r>
              <a:rPr lang="en-US" dirty="0"/>
              <a:t>slope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background curvature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differential wavenumber shift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single wavenumber shift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independent wavenumber shift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empirical </a:t>
            </a:r>
            <a:r>
              <a:rPr lang="en-US" dirty="0" err="1"/>
              <a:t>apodization</a:t>
            </a:r>
            <a:r>
              <a:rPr lang="en-US" dirty="0"/>
              <a:t> function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empirical phase function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solar line shift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solar line strength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simple phase error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zero level offset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interfering species		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/>
              <a:t>channel </a:t>
            </a:r>
            <a:r>
              <a:rPr lang="en-US" dirty="0" smtClean="0"/>
              <a:t>parameters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dirty="0" smtClean="0"/>
              <a:t>temperature profile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dirty="0"/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6300788" y="16525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9563" y="1601788"/>
            <a:ext cx="5100637" cy="46609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arget gas absorption line(s) </a:t>
            </a:r>
            <a:r>
              <a:rPr lang="en-US" i="1" dirty="0" smtClean="0"/>
              <a:t>intensity</a:t>
            </a:r>
            <a:endParaRPr lang="en-US" dirty="0" smtClean="0"/>
          </a:p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arget gas absorption line(s) </a:t>
            </a:r>
            <a:r>
              <a:rPr lang="en-US" i="1" dirty="0" smtClean="0"/>
              <a:t>air broadened line half-width</a:t>
            </a:r>
          </a:p>
          <a:p>
            <a:pPr>
              <a:defRPr/>
            </a:pPr>
            <a:r>
              <a:rPr lang="en-US" dirty="0"/>
              <a:t>r</a:t>
            </a:r>
            <a:r>
              <a:rPr lang="en-US" dirty="0" smtClean="0"/>
              <a:t>etrieved gas absorption line(s) </a:t>
            </a:r>
            <a:r>
              <a:rPr lang="en-US" i="1" dirty="0" smtClean="0"/>
              <a:t>intensity</a:t>
            </a:r>
            <a:endParaRPr lang="en-US" dirty="0" smtClean="0"/>
          </a:p>
          <a:p>
            <a:pPr>
              <a:defRPr/>
            </a:pPr>
            <a:r>
              <a:rPr lang="en-US" dirty="0"/>
              <a:t>r</a:t>
            </a:r>
            <a:r>
              <a:rPr lang="en-US" dirty="0" smtClean="0"/>
              <a:t>etrieved gas absorption line(s) </a:t>
            </a:r>
            <a:r>
              <a:rPr lang="en-US" i="1" dirty="0" smtClean="0"/>
              <a:t>air broadened line half-width</a:t>
            </a:r>
          </a:p>
          <a:p>
            <a:pPr>
              <a:defRPr/>
            </a:pPr>
            <a:r>
              <a:rPr lang="en-US" dirty="0"/>
              <a:t>o</a:t>
            </a:r>
            <a:r>
              <a:rPr lang="en-US" dirty="0" smtClean="0"/>
              <a:t>ther possible line parameters: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elf broadening</a:t>
            </a:r>
          </a:p>
          <a:p>
            <a:pPr lvl="1">
              <a:defRPr/>
            </a:pPr>
            <a:r>
              <a:rPr lang="en-US" dirty="0"/>
              <a:t>l</a:t>
            </a:r>
            <a:r>
              <a:rPr lang="en-US" dirty="0" smtClean="0"/>
              <a:t>ower state energy</a:t>
            </a:r>
          </a:p>
          <a:p>
            <a:pPr lvl="1">
              <a:defRPr/>
            </a:pPr>
            <a:r>
              <a:rPr lang="en-US" dirty="0"/>
              <a:t>t</a:t>
            </a:r>
            <a:r>
              <a:rPr lang="en-US" dirty="0" smtClean="0"/>
              <a:t>emperature dependence exponent</a:t>
            </a:r>
          </a:p>
          <a:p>
            <a:pPr lvl="1">
              <a:defRPr/>
            </a:pPr>
            <a:r>
              <a:rPr lang="en-US" dirty="0" smtClean="0"/>
              <a:t>pressure shift </a:t>
            </a:r>
          </a:p>
          <a:p>
            <a:pPr lvl="1">
              <a:defRPr/>
            </a:pPr>
            <a:r>
              <a:rPr lang="en-US" dirty="0" err="1" smtClean="0"/>
              <a:t>Galatry</a:t>
            </a:r>
            <a:r>
              <a:rPr lang="en-US" dirty="0" smtClean="0"/>
              <a:t> Beta </a:t>
            </a:r>
          </a:p>
          <a:p>
            <a:pPr lvl="1">
              <a:defRPr/>
            </a:pPr>
            <a:r>
              <a:rPr lang="en-US" dirty="0"/>
              <a:t>l</a:t>
            </a:r>
            <a:r>
              <a:rPr lang="en-US" dirty="0" smtClean="0"/>
              <a:t>ine mixing parameters</a:t>
            </a:r>
          </a:p>
          <a:p>
            <a:pPr lvl="1">
              <a:defRPr/>
            </a:pPr>
            <a:r>
              <a:rPr lang="en-US" dirty="0" smtClean="0"/>
              <a:t>S-DV parameters</a:t>
            </a:r>
            <a:endParaRPr lang="en-US" i="1" dirty="0" smtClean="0"/>
          </a:p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olar pointing</a:t>
            </a:r>
          </a:p>
          <a:p>
            <a:pPr marL="0" indent="0">
              <a:buFont typeface="Arial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228600" y="107950"/>
            <a:ext cx="876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/>
              <a:t>Optimal Estimation in Practice &amp; Error estimation of State vector     3/4</a:t>
            </a: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304800" y="1066800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Error sources: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1800" dirty="0" smtClean="0">
                <a:ea typeface="ＭＳ Ｐゴシック" pitchFamily="34" charset="-128"/>
              </a:rPr>
              <a:t>The sensitivity of x̂ on a given b</a:t>
            </a:r>
            <a:r>
              <a:rPr lang="en-US" sz="1800" baseline="-25000" dirty="0" smtClean="0">
                <a:ea typeface="ＭＳ Ｐゴシック" pitchFamily="34" charset="-128"/>
              </a:rPr>
              <a:t>i </a:t>
            </a:r>
            <a:r>
              <a:rPr lang="en-US" sz="1800" dirty="0" smtClean="0">
                <a:ea typeface="ＭＳ Ｐゴシック" pitchFamily="34" charset="-128"/>
              </a:rPr>
              <a:t>is minimized by early choices in the retrieval process (</a:t>
            </a:r>
            <a:r>
              <a:rPr lang="en-US" sz="1800" dirty="0" err="1" smtClean="0">
                <a:ea typeface="ＭＳ Ｐゴシック" pitchFamily="34" charset="-128"/>
              </a:rPr>
              <a:t>eg</a:t>
            </a:r>
            <a:r>
              <a:rPr lang="en-US" sz="1800" dirty="0" smtClean="0">
                <a:ea typeface="ＭＳ Ｐゴシック" pitchFamily="34" charset="-128"/>
              </a:rPr>
              <a:t> spectral region).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  <a:ea typeface="ＭＳ Ｐゴシック" pitchFamily="34" charset="-128"/>
              </a:rPr>
              <a:t>This is made homogeneous across the network by recent efforts to use identical retrieval parameters at all sites.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i="1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dirty="0" smtClean="0">
                <a:ea typeface="ＭＳ Ｐゴシック" pitchFamily="34" charset="-128"/>
              </a:rPr>
              <a:t>The best estimate of </a:t>
            </a:r>
            <a:r>
              <a:rPr lang="en-US" sz="1800" dirty="0" err="1" smtClean="0">
                <a:ea typeface="ＭＳ Ｐゴシック" pitchFamily="34" charset="-128"/>
              </a:rPr>
              <a:t>S</a:t>
            </a:r>
            <a:r>
              <a:rPr lang="en-US" sz="1800" baseline="-25000" dirty="0" err="1" smtClean="0">
                <a:ea typeface="ＭＳ Ｐゴシック" pitchFamily="34" charset="-128"/>
              </a:rPr>
              <a:t>bi</a:t>
            </a:r>
            <a:r>
              <a:rPr lang="en-US" sz="1800" dirty="0" smtClean="0">
                <a:ea typeface="ＭＳ Ｐゴシック" pitchFamily="34" charset="-128"/>
              </a:rPr>
              <a:t> may be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Site and instrument dependent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Needs to be physically based,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May require some testing to determine,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  <a:ea typeface="ＭＳ Ｐゴシック" pitchFamily="34" charset="-128"/>
              </a:rPr>
              <a:t>Procedure to evaluate it needs to be </a:t>
            </a:r>
            <a:r>
              <a:rPr lang="en-US" altLang="en-US" i="1" dirty="0" smtClean="0">
                <a:solidFill>
                  <a:srgbClr val="002060"/>
                </a:solidFill>
                <a:ea typeface="ＭＳ Ｐゴシック" pitchFamily="34" charset="-128"/>
              </a:rPr>
              <a:t>‘</a:t>
            </a:r>
            <a:r>
              <a:rPr lang="en-US" i="1" dirty="0" smtClean="0">
                <a:solidFill>
                  <a:srgbClr val="002060"/>
                </a:solidFill>
                <a:ea typeface="ＭＳ Ｐゴシック" pitchFamily="34" charset="-128"/>
              </a:rPr>
              <a:t>homogeneous</a:t>
            </a:r>
            <a:r>
              <a:rPr lang="en-US" altLang="en-US" i="1" dirty="0" smtClean="0">
                <a:solidFill>
                  <a:srgbClr val="002060"/>
                </a:solidFill>
                <a:ea typeface="ＭＳ Ｐゴシック" pitchFamily="34" charset="-128"/>
              </a:rPr>
              <a:t>’</a:t>
            </a:r>
            <a:r>
              <a:rPr lang="en-US" i="1" dirty="0" smtClean="0">
                <a:solidFill>
                  <a:srgbClr val="002060"/>
                </a:solidFill>
                <a:ea typeface="ＭＳ Ｐゴシック" pitchFamily="34" charset="-128"/>
              </a:rPr>
              <a:t> across all sites.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Error analysis homogenization effort in progress (recent NDACC/NORS Error Analysis Workshop NCAR Jan 2013)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Symbol"/>
              <a:buChar char="Þ"/>
            </a:pP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Aim: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provide common S/W package for calculating uncertainty budget for each data point, to be reported in the data file (random part and systematic part).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sz="16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sz="1100" dirty="0" smtClean="0">
              <a:ea typeface="ＭＳ Ｐゴシック" pitchFamily="34" charset="-128"/>
            </a:endParaRP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/>
              <a:t>Optimal Estimation in Practice &amp; Error estimation of State vector     4/4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>
            <a:grpSpLocks/>
          </p:cNvGrpSpPr>
          <p:nvPr/>
        </p:nvGrpSpPr>
        <p:grpSpPr bwMode="auto">
          <a:xfrm>
            <a:off x="533400" y="3060700"/>
            <a:ext cx="3844925" cy="2425700"/>
            <a:chOff x="685800" y="1905000"/>
            <a:chExt cx="5521325" cy="37973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05000"/>
              <a:ext cx="5521325" cy="37600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6640" name="Picture 3" descr="NDACC_Logo_C10_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419600"/>
              <a:ext cx="1123950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2210890" y="1905000"/>
              <a:ext cx="214288" cy="2162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3517132" y="2223098"/>
              <a:ext cx="216568" cy="2162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3441904" y="1905000"/>
              <a:ext cx="216567" cy="2162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>
              <a:off x="2972295" y="3048166"/>
              <a:ext cx="214288" cy="2162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3352997" y="2526286"/>
              <a:ext cx="216568" cy="2162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3352997" y="2667940"/>
              <a:ext cx="216568" cy="21372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9" name="Oval 11"/>
            <p:cNvSpPr>
              <a:spLocks noChangeArrowheads="1"/>
            </p:cNvSpPr>
            <p:nvPr/>
          </p:nvSpPr>
          <p:spPr bwMode="auto">
            <a:xfrm>
              <a:off x="3352997" y="2590900"/>
              <a:ext cx="216568" cy="2162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auto">
            <a:xfrm>
              <a:off x="3886436" y="3657027"/>
              <a:ext cx="216568" cy="21620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5792228" y="4966697"/>
              <a:ext cx="214288" cy="21372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5650889" y="4583985"/>
              <a:ext cx="216568" cy="2162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5422924" y="5486093"/>
              <a:ext cx="216568" cy="21620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761029" y="5334499"/>
              <a:ext cx="216567" cy="2162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952520" y="5257460"/>
              <a:ext cx="3009145" cy="434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sz="1200" dirty="0" err="1" smtClean="0"/>
                <a:t>site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contributing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to</a:t>
              </a:r>
              <a:r>
                <a:rPr lang="de-DE" sz="1200" dirty="0" smtClean="0"/>
                <a:t> MUSICA</a:t>
              </a: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76962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dirty="0" smtClean="0"/>
              <a:t>MUSICA (</a:t>
            </a:r>
            <a:r>
              <a:rPr lang="de-DE" sz="1400" dirty="0" err="1" smtClean="0"/>
              <a:t>MUlti-platform</a:t>
            </a:r>
            <a:r>
              <a:rPr lang="de-DE" sz="1400" dirty="0" smtClean="0"/>
              <a:t> remote </a:t>
            </a:r>
            <a:r>
              <a:rPr lang="de-DE" sz="1400" dirty="0" err="1" smtClean="0"/>
              <a:t>Sensing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smtClean="0">
                <a:solidFill>
                  <a:srgbClr val="FF0000"/>
                </a:solidFill>
              </a:rPr>
              <a:t>Isotopologues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investigating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Cycle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Atmospheric</a:t>
            </a:r>
            <a:r>
              <a:rPr lang="de-DE" sz="1400" dirty="0" smtClean="0"/>
              <a:t> </a:t>
            </a:r>
            <a:r>
              <a:rPr lang="de-DE" sz="1400" dirty="0" err="1" smtClean="0"/>
              <a:t>water</a:t>
            </a:r>
            <a:r>
              <a:rPr lang="de-DE" sz="1400" dirty="0" smtClean="0"/>
              <a:t>) </a:t>
            </a:r>
            <a:r>
              <a:rPr lang="de-DE" sz="1400" dirty="0" err="1" smtClean="0"/>
              <a:t>combines</a:t>
            </a:r>
            <a:r>
              <a:rPr lang="de-DE" sz="1400" dirty="0" smtClean="0"/>
              <a:t> NDACC </a:t>
            </a:r>
            <a:r>
              <a:rPr lang="de-DE" sz="1400" dirty="0" err="1" smtClean="0"/>
              <a:t>ground-based</a:t>
            </a:r>
            <a:r>
              <a:rPr lang="de-DE" sz="1400" dirty="0" smtClean="0"/>
              <a:t> FTS </a:t>
            </a:r>
            <a:r>
              <a:rPr lang="de-DE" sz="1400" dirty="0" err="1" smtClean="0"/>
              <a:t>observations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IASI / METOP </a:t>
            </a:r>
            <a:r>
              <a:rPr lang="de-DE" sz="1400" dirty="0" err="1" smtClean="0"/>
              <a:t>observations</a:t>
            </a:r>
            <a:r>
              <a:rPr lang="de-DE" sz="1400" dirty="0" smtClean="0"/>
              <a:t> (</a:t>
            </a:r>
            <a:r>
              <a:rPr lang="de-DE" sz="1400" dirty="0" err="1" smtClean="0"/>
              <a:t>and</a:t>
            </a:r>
            <a:r>
              <a:rPr lang="de-DE" sz="1400" dirty="0" smtClean="0"/>
              <a:t> in-situ </a:t>
            </a:r>
            <a:r>
              <a:rPr lang="de-DE" sz="1400" dirty="0" err="1" smtClean="0"/>
              <a:t>observations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validation</a:t>
            </a:r>
            <a:r>
              <a:rPr lang="de-DE" sz="1400" dirty="0" smtClean="0"/>
              <a:t> </a:t>
            </a:r>
            <a:r>
              <a:rPr lang="de-DE" sz="1400" dirty="0" err="1" smtClean="0"/>
              <a:t>purposes</a:t>
            </a:r>
            <a:r>
              <a:rPr lang="de-DE" sz="1400" dirty="0" smtClean="0"/>
              <a:t>). 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1066800" y="168275"/>
            <a:ext cx="6629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000" u="sng" dirty="0" err="1" smtClean="0"/>
              <a:t>Example</a:t>
            </a:r>
            <a:r>
              <a:rPr lang="de-DE" sz="2000" u="sng" dirty="0" smtClean="0"/>
              <a:t>: The </a:t>
            </a:r>
            <a:r>
              <a:rPr lang="de-DE" sz="2000" u="sng" dirty="0" err="1" smtClean="0"/>
              <a:t>project</a:t>
            </a:r>
            <a:r>
              <a:rPr lang="de-DE" sz="2000" u="sng" dirty="0" smtClean="0"/>
              <a:t> MUSICA: </a:t>
            </a:r>
            <a:r>
              <a:rPr lang="de-DE" sz="2000" u="sng" dirty="0" err="1" smtClean="0"/>
              <a:t>consistent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ground</a:t>
            </a:r>
            <a:r>
              <a:rPr lang="de-DE" sz="2000" u="sng" dirty="0" smtClean="0"/>
              <a:t>- </a:t>
            </a:r>
            <a:r>
              <a:rPr lang="de-DE" sz="2000" u="sng" dirty="0" err="1" smtClean="0"/>
              <a:t>and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space-based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water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vapour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products</a:t>
            </a:r>
            <a:endParaRPr lang="de-DE" sz="2000" u="sng" dirty="0" smtClean="0"/>
          </a:p>
        </p:txBody>
      </p:sp>
      <p:pic>
        <p:nvPicPr>
          <p:cNvPr id="26628" name="Picture 19" descr="Metop_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133600"/>
            <a:ext cx="2322512" cy="17938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20" descr="MUSIC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895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1" descr="e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4267200"/>
            <a:ext cx="365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2" descr="erc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800600"/>
            <a:ext cx="346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533400" y="5730875"/>
            <a:ext cx="8305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u="sng"/>
              <a:t>Acknowledgement:</a:t>
            </a:r>
            <a:r>
              <a:rPr lang="en-US" sz="1400" i="1"/>
              <a:t> MUSICA is funded by the European Research Council under the European Community's Seventh Framework Programme (FP7/2007-2013) / ERC Grant agreement n° 256961.</a:t>
            </a:r>
            <a:r>
              <a:rPr lang="de-DE" sz="1400"/>
              <a:t> 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6400800" y="4276725"/>
            <a:ext cx="2438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dirty="0" smtClean="0"/>
              <a:t>Schneider </a:t>
            </a:r>
            <a:r>
              <a:rPr lang="de-DE" sz="1400" dirty="0" err="1" smtClean="0"/>
              <a:t>and</a:t>
            </a:r>
            <a:r>
              <a:rPr lang="de-DE" sz="1400" dirty="0" smtClean="0"/>
              <a:t> Hase (2011); Schneider et al. (2012)</a:t>
            </a:r>
          </a:p>
        </p:txBody>
      </p:sp>
      <p:sp>
        <p:nvSpPr>
          <p:cNvPr id="26634" name="TextBox 5"/>
          <p:cNvSpPr txBox="1">
            <a:spLocks noChangeArrowheads="1"/>
          </p:cNvSpPr>
          <p:nvPr/>
        </p:nvSpPr>
        <p:spPr bwMode="auto">
          <a:xfrm>
            <a:off x="457200" y="1752600"/>
            <a:ext cx="5715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i="1"/>
              <a:t>The MUSICA project team (M. Schneider et al.) at the Karlsruhe Institute of Technology (KIT), Karlsruhe, Germany, and the Agencia Estatal de Meteorología (AEMET), Santa Cruz de Tenerife, Spain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4648200" y="5334000"/>
            <a:ext cx="43434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600" b="1" u="sng" dirty="0" smtClean="0">
                <a:solidFill>
                  <a:schemeClr val="folHlink"/>
                </a:solidFill>
              </a:rPr>
              <a:t>http://</a:t>
            </a:r>
            <a:r>
              <a:rPr lang="de-DE" sz="1600" b="1" u="sng" dirty="0" err="1" smtClean="0">
                <a:solidFill>
                  <a:schemeClr val="folHlink"/>
                </a:solidFill>
              </a:rPr>
              <a:t>www.imk-asf.kit.edu</a:t>
            </a:r>
            <a:r>
              <a:rPr lang="de-DE" sz="1600" b="1" u="sng" dirty="0" smtClean="0">
                <a:solidFill>
                  <a:schemeClr val="folHlink"/>
                </a:solidFill>
              </a:rPr>
              <a:t>/</a:t>
            </a:r>
            <a:r>
              <a:rPr lang="de-DE" sz="1600" b="1" u="sng" dirty="0" err="1" smtClean="0">
                <a:solidFill>
                  <a:schemeClr val="folHlink"/>
                </a:solidFill>
              </a:rPr>
              <a:t>english</a:t>
            </a:r>
            <a:r>
              <a:rPr lang="de-DE" sz="1600" b="1" u="sng" dirty="0" smtClean="0">
                <a:solidFill>
                  <a:schemeClr val="folHlink"/>
                </a:solidFill>
              </a:rPr>
              <a:t>/</a:t>
            </a:r>
            <a:r>
              <a:rPr lang="de-DE" sz="1600" b="1" u="sng" dirty="0" err="1" smtClean="0">
                <a:solidFill>
                  <a:schemeClr val="folHlink"/>
                </a:solidFill>
              </a:rPr>
              <a:t>musica</a:t>
            </a:r>
            <a:endParaRPr lang="de-DE" sz="1600" b="1" u="sng" dirty="0" smtClean="0">
              <a:solidFill>
                <a:schemeClr val="folHlink"/>
              </a:solidFill>
            </a:endParaRPr>
          </a:p>
        </p:txBody>
      </p:sp>
      <p:pic>
        <p:nvPicPr>
          <p:cNvPr id="26636" name="Picture 11" descr="logo_Aemet(1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6988"/>
            <a:ext cx="10207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6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541588"/>
            <a:ext cx="5953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Box 1"/>
          <p:cNvSpPr txBox="1">
            <a:spLocks noChangeArrowheads="1"/>
          </p:cNvSpPr>
          <p:nvPr/>
        </p:nvSpPr>
        <p:spPr bwMode="auto">
          <a:xfrm>
            <a:off x="3352800" y="25146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33400" y="1095375"/>
            <a:ext cx="807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600" smtClean="0"/>
              <a:t>We measure high resolution broadband spectra. For the analysis we select spectral regions where the target species has well isolated absorption signatures: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05000" y="228600"/>
            <a:ext cx="5410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u="sng"/>
              <a:t>MUSICA</a:t>
            </a:r>
            <a:r>
              <a:rPr lang="ja-JP" altLang="de-DE" u="sng"/>
              <a:t>‘</a:t>
            </a:r>
            <a:r>
              <a:rPr lang="de-DE" altLang="ja-JP" u="sng"/>
              <a:t>s ground-based FTIR spectral windows</a:t>
            </a:r>
            <a:endParaRPr lang="de-DE" u="sng"/>
          </a:p>
        </p:txBody>
      </p:sp>
      <p:graphicFrame>
        <p:nvGraphicFramePr>
          <p:cNvPr id="27651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-457200" y="1795463"/>
          <a:ext cx="9909175" cy="430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Graph" r:id="rId3" imgW="2830982" imgH="1228954" progId="Origin50.Graph">
                  <p:embed/>
                </p:oleObj>
              </mc:Choice>
              <mc:Fallback>
                <p:oleObj name="Graph" r:id="rId3" imgW="2830982" imgH="1228954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7200" y="1795463"/>
                        <a:ext cx="9909175" cy="430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33400" y="1873250"/>
            <a:ext cx="746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600" smtClean="0"/>
              <a:t>Example of the spectral windows used for H</a:t>
            </a:r>
            <a:r>
              <a:rPr lang="de-DE" sz="1600" baseline="-25000" smtClean="0"/>
              <a:t>2</a:t>
            </a:r>
            <a:r>
              <a:rPr lang="de-DE" sz="1600" baseline="30000" smtClean="0"/>
              <a:t>16</a:t>
            </a:r>
            <a:r>
              <a:rPr lang="de-DE" sz="1600" smtClean="0"/>
              <a:t>O and HD</a:t>
            </a:r>
            <a:r>
              <a:rPr lang="de-DE" sz="1600" baseline="30000" smtClean="0"/>
              <a:t>16</a:t>
            </a:r>
            <a:r>
              <a:rPr lang="de-DE" sz="1600" smtClean="0"/>
              <a:t>O retrievals: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"/>
          <p:cNvGrpSpPr>
            <a:grpSpLocks/>
          </p:cNvGrpSpPr>
          <p:nvPr/>
        </p:nvGrpSpPr>
        <p:grpSpPr bwMode="auto">
          <a:xfrm>
            <a:off x="1676400" y="2590800"/>
            <a:ext cx="11125200" cy="4613275"/>
            <a:chOff x="1752600" y="1905000"/>
            <a:chExt cx="9448800" cy="3690938"/>
          </a:xfrm>
        </p:grpSpPr>
        <p:graphicFrame>
          <p:nvGraphicFramePr>
            <p:cNvPr id="28677" name="Object 3"/>
            <p:cNvGraphicFramePr>
              <a:graphicFrameLocks noChangeAspect="1"/>
            </p:cNvGraphicFramePr>
            <p:nvPr/>
          </p:nvGraphicFramePr>
          <p:xfrm>
            <a:off x="5980269" y="1905000"/>
            <a:ext cx="5221131" cy="3690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5" name="Graph" r:id="rId4" imgW="4279900" imgH="3022600" progId="Origin50.Graph">
                    <p:embed/>
                  </p:oleObj>
                </mc:Choice>
                <mc:Fallback>
                  <p:oleObj name="Graph" r:id="rId4" imgW="4279900" imgH="3022600" progId="Origin50.Grap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0269" y="1905000"/>
                          <a:ext cx="5221131" cy="3690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8" name="Object 2"/>
            <p:cNvGraphicFramePr>
              <a:graphicFrameLocks noChangeAspect="1"/>
            </p:cNvGraphicFramePr>
            <p:nvPr/>
          </p:nvGraphicFramePr>
          <p:xfrm>
            <a:off x="1752600" y="1981200"/>
            <a:ext cx="4953000" cy="3501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66" name="Graph" r:id="rId6" imgW="4279900" imgH="3022600" progId="Origin50.Graph">
                    <p:embed/>
                  </p:oleObj>
                </mc:Choice>
                <mc:Fallback>
                  <p:oleObj name="Graph" r:id="rId6" imgW="4279900" imgH="3022600" progId="Origin50.Graph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981200"/>
                          <a:ext cx="4953000" cy="3501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7543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u="sng"/>
              <a:t>Vertical Sensitivity &amp; Error assessment for MUSICA</a:t>
            </a:r>
            <a:r>
              <a:rPr lang="ja-JP" altLang="de-DE" u="sng"/>
              <a:t>‘</a:t>
            </a:r>
            <a:r>
              <a:rPr lang="de-DE" altLang="ja-JP" u="sng"/>
              <a:t>s g-b FTIR water vapour product</a:t>
            </a:r>
            <a:endParaRPr lang="de-DE" u="sng"/>
          </a:p>
        </p:txBody>
      </p:sp>
      <p:sp>
        <p:nvSpPr>
          <p:cNvPr id="10245" name="Text Box 30"/>
          <p:cNvSpPr txBox="1">
            <a:spLocks noChangeArrowheads="1"/>
          </p:cNvSpPr>
          <p:nvPr/>
        </p:nvSpPr>
        <p:spPr bwMode="auto">
          <a:xfrm>
            <a:off x="685800" y="4800600"/>
            <a:ext cx="79248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1800"/>
              <a:t>Data quality is well  assessed for each individual observation at all stations. For more details see Schneider et al. (2012), Sect. 4.1: „</a:t>
            </a:r>
            <a:r>
              <a:rPr lang="en-US" sz="1800"/>
              <a:t>Characterisation of product type 1: Optimally estimated H2O profiles</a:t>
            </a:r>
            <a:r>
              <a:rPr lang="en-US" altLang="en-US" sz="1800"/>
              <a:t>”</a:t>
            </a:r>
            <a:endParaRPr lang="de-DE" sz="1800"/>
          </a:p>
        </p:txBody>
      </p:sp>
      <p:graphicFrame>
        <p:nvGraphicFramePr>
          <p:cNvPr id="28676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68329919"/>
              </p:ext>
            </p:extLst>
          </p:nvPr>
        </p:nvGraphicFramePr>
        <p:xfrm>
          <a:off x="-152400" y="950686"/>
          <a:ext cx="50752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7" name="Graph" r:id="rId8" imgW="3898900" imgH="2984500" progId="Origin50.Graph">
                  <p:embed/>
                </p:oleObj>
              </mc:Choice>
              <mc:Fallback>
                <p:oleObj name="Graph" r:id="rId8" imgW="3898900" imgH="2984500" progId="Origin50.Grap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950686"/>
                        <a:ext cx="507523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0400" y="1524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err="1" smtClean="0">
                <a:solidFill>
                  <a:srgbClr val="002060"/>
                </a:solidFill>
              </a:rPr>
              <a:t>Example</a:t>
            </a:r>
            <a:r>
              <a:rPr lang="nl-BE" i="1" dirty="0" smtClean="0">
                <a:solidFill>
                  <a:srgbClr val="002060"/>
                </a:solidFill>
              </a:rPr>
              <a:t> at </a:t>
            </a:r>
            <a:r>
              <a:rPr lang="nl-BE" i="1" dirty="0" err="1" smtClean="0">
                <a:solidFill>
                  <a:srgbClr val="002060"/>
                </a:solidFill>
              </a:rPr>
              <a:t>Izana</a:t>
            </a:r>
            <a:endParaRPr lang="nl-BE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3"/>
          <p:cNvGraphicFramePr>
            <a:graphicFrameLocks noGrp="1" noChangeAspect="1"/>
          </p:cNvGraphicFramePr>
          <p:nvPr>
            <p:ph/>
          </p:nvPr>
        </p:nvGraphicFramePr>
        <p:xfrm>
          <a:off x="609600" y="877888"/>
          <a:ext cx="3921125" cy="552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Graph" r:id="rId3" imgW="2909011" imgH="4096512" progId="Origin50.Graph">
                  <p:embed/>
                </p:oleObj>
              </mc:Choice>
              <mc:Fallback>
                <p:oleObj name="Graph" r:id="rId3" imgW="2909011" imgH="4096512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77888"/>
                        <a:ext cx="3921125" cy="552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800600" y="1371600"/>
            <a:ext cx="39624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/>
              <a:t>Total number of available water vapour profiles: ≈15000 </a:t>
            </a:r>
          </a:p>
          <a:p>
            <a:pPr eaLnBrk="1" hangingPunct="1">
              <a:spcBef>
                <a:spcPct val="50000"/>
              </a:spcBef>
            </a:pPr>
            <a:r>
              <a:rPr lang="de-DE" sz="1800">
                <a:solidFill>
                  <a:srgbClr val="FF0000"/>
                </a:solidFill>
              </a:rPr>
              <a:t>Spectra submitted by PI then centrally processed at KIT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/>
              <a:t>Representative for ten </a:t>
            </a:r>
            <a:r>
              <a:rPr lang="de-DE" sz="1800">
                <a:cs typeface="Arial" pitchFamily="34" charset="0"/>
              </a:rPr>
              <a:t>globally distributed sites, :</a:t>
            </a:r>
          </a:p>
          <a:p>
            <a:pPr eaLnBrk="1" hangingPunct="1">
              <a:spcBef>
                <a:spcPct val="50000"/>
              </a:spcBef>
            </a:pPr>
            <a:r>
              <a:rPr lang="de-DE" sz="1800">
                <a:cs typeface="Arial" pitchFamily="34" charset="0"/>
              </a:rPr>
              <a:t>NH, SH, polar, mid-laitudes, (sub)-tropics, land surface, ocean surface, lowland, high mountains, etc.</a:t>
            </a:r>
            <a:r>
              <a:rPr lang="de-DE" sz="1800"/>
              <a:t> 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09600" y="212725"/>
            <a:ext cx="7772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2200" u="sng"/>
              <a:t>Current state of MUSICA gb FTS water vapour dataset: 10 stations, data since mid 90s, …</a:t>
            </a:r>
            <a:endParaRPr lang="de-DE" sz="2200"/>
          </a:p>
        </p:txBody>
      </p:sp>
      <p:pic>
        <p:nvPicPr>
          <p:cNvPr id="29700" name="Picture 9" descr="MUSIC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72000"/>
            <a:ext cx="9604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3"/>
          <p:cNvSpPr txBox="1">
            <a:spLocks noChangeArrowheads="1"/>
          </p:cNvSpPr>
          <p:nvPr/>
        </p:nvSpPr>
        <p:spPr bwMode="auto">
          <a:xfrm>
            <a:off x="6553200" y="4648200"/>
            <a:ext cx="1981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600" b="1" u="sng" dirty="0" smtClean="0">
                <a:solidFill>
                  <a:schemeClr val="folHlink"/>
                </a:solidFill>
              </a:rPr>
              <a:t>http://</a:t>
            </a:r>
            <a:r>
              <a:rPr lang="de-DE" sz="1600" b="1" u="sng" dirty="0" err="1" smtClean="0">
                <a:solidFill>
                  <a:schemeClr val="folHlink"/>
                </a:solidFill>
              </a:rPr>
              <a:t>www.imk-asf.kit.edu</a:t>
            </a:r>
            <a:r>
              <a:rPr lang="de-DE" sz="1600" b="1" u="sng" dirty="0" smtClean="0">
                <a:solidFill>
                  <a:schemeClr val="folHlink"/>
                </a:solidFill>
              </a:rPr>
              <a:t>/</a:t>
            </a:r>
            <a:r>
              <a:rPr lang="de-DE" sz="1600" b="1" u="sng" dirty="0" err="1" smtClean="0">
                <a:solidFill>
                  <a:schemeClr val="folHlink"/>
                </a:solidFill>
              </a:rPr>
              <a:t>english</a:t>
            </a:r>
            <a:r>
              <a:rPr lang="de-DE" sz="1600" b="1" u="sng" dirty="0" smtClean="0">
                <a:solidFill>
                  <a:schemeClr val="folHlink"/>
                </a:solidFill>
              </a:rPr>
              <a:t>/</a:t>
            </a:r>
            <a:r>
              <a:rPr lang="de-DE" sz="1600" b="1" u="sng" dirty="0" err="1" smtClean="0">
                <a:solidFill>
                  <a:schemeClr val="folHlink"/>
                </a:solidFill>
              </a:rPr>
              <a:t>musica</a:t>
            </a:r>
            <a:endParaRPr lang="de-DE" sz="1600" b="1" u="sng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60450"/>
            <a:ext cx="49911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168400"/>
            <a:ext cx="340042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71600" y="168275"/>
            <a:ext cx="6172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400" u="sng" smtClean="0"/>
              <a:t>Asset (1): very high quality as documented by retrieved O2 and pressure correlations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03888" y="4117975"/>
            <a:ext cx="2449512" cy="106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/>
              <a:t>differential absorption principle </a:t>
            </a:r>
          </a:p>
          <a:p>
            <a:pPr eaLnBrk="1" hangingPunct="1">
              <a:spcBef>
                <a:spcPct val="50000"/>
              </a:spcBef>
            </a:pPr>
            <a:r>
              <a:rPr lang="de-DE" sz="1800">
                <a:cs typeface="Arial" pitchFamily="34" charset="0"/>
              </a:rPr>
              <a:t>→ „self calibrating</a:t>
            </a:r>
            <a:r>
              <a:rPr lang="ja-JP" altLang="de-DE" sz="1800">
                <a:cs typeface="Arial" pitchFamily="34" charset="0"/>
              </a:rPr>
              <a:t>“</a:t>
            </a:r>
            <a:endParaRPr lang="de-DE" sz="1800">
              <a:cs typeface="Arial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27088" y="5795963"/>
            <a:ext cx="73263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mtClean="0"/>
              <a:t>→ the gb FTS technique can produce very precise long-term data sets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62000" y="5302250"/>
            <a:ext cx="518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/>
              <a:t>The plots are courtesy by E. Sepúlveda</a:t>
            </a:r>
          </a:p>
        </p:txBody>
      </p:sp>
      <p:pic>
        <p:nvPicPr>
          <p:cNvPr id="30727" name="Picture 10" descr="TCCON_logo_final_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3048000"/>
            <a:ext cx="4302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2"/>
          <p:cNvGraphicFramePr>
            <a:graphicFrameLocks noGrp="1" noChangeAspect="1"/>
          </p:cNvGraphicFramePr>
          <p:nvPr>
            <p:ph/>
          </p:nvPr>
        </p:nvGraphicFramePr>
        <p:xfrm>
          <a:off x="-252413" y="1066800"/>
          <a:ext cx="9551988" cy="519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Graph" r:id="rId3" imgW="3981907" imgH="2167738" progId="Origin50.Graph">
                  <p:embed/>
                </p:oleObj>
              </mc:Choice>
              <mc:Fallback>
                <p:oleObj name="Graph" r:id="rId3" imgW="3981907" imgH="2167738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1066800"/>
                        <a:ext cx="9551988" cy="519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50825" y="100488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u="sng" dirty="0" err="1" smtClean="0"/>
              <a:t>lower</a:t>
            </a:r>
            <a:r>
              <a:rPr lang="de-DE" u="sng" dirty="0" smtClean="0"/>
              <a:t> </a:t>
            </a:r>
            <a:r>
              <a:rPr lang="de-DE" u="sng" dirty="0" err="1" smtClean="0"/>
              <a:t>troposphere</a:t>
            </a:r>
            <a:r>
              <a:rPr lang="de-DE" u="sng" dirty="0" smtClean="0"/>
              <a:t> (3 km):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447800" y="228600"/>
            <a:ext cx="6400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u="sng"/>
              <a:t>Asset (2): „profiles</a:t>
            </a:r>
            <a:r>
              <a:rPr lang="ja-JP" altLang="de-DE" u="sng"/>
              <a:t>“</a:t>
            </a:r>
            <a:r>
              <a:rPr lang="de-DE" altLang="ja-JP" u="sng"/>
              <a:t> of high quality, example study 2005-2009, FTS vs. Vaisala RS92</a:t>
            </a:r>
            <a:endParaRPr lang="de-DE" u="sng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7543800" y="2819400"/>
            <a:ext cx="13716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smtClean="0"/>
              <a:t>Schneider et al., AMT,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5"/>
          <p:cNvGraphicFramePr>
            <a:graphicFrameLocks noGrp="1" noChangeAspect="1"/>
          </p:cNvGraphicFramePr>
          <p:nvPr>
            <p:ph/>
          </p:nvPr>
        </p:nvGraphicFramePr>
        <p:xfrm>
          <a:off x="-152400" y="812800"/>
          <a:ext cx="7367588" cy="573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6" name="Graph" r:id="rId3" imgW="3988003" imgH="3102864" progId="Origin50.Graph">
                  <p:embed/>
                </p:oleObj>
              </mc:Choice>
              <mc:Fallback>
                <p:oleObj name="Graph" r:id="rId3" imgW="3988003" imgH="3102864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812800"/>
                        <a:ext cx="7367588" cy="573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010400" y="990600"/>
            <a:ext cx="1905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mtClean="0"/>
              <a:t>High measure-ment frequency is important for water vapour, because of the high variability!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500188" y="228600"/>
            <a:ext cx="58912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400" u="sng" smtClean="0"/>
              <a:t>Asset (3): high measurement frequency, example MOHAVE-2009 campaign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7086600" y="3136900"/>
            <a:ext cx="1885950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1600" u="sng" smtClean="0"/>
              <a:t>Acknowledgement</a:t>
            </a:r>
          </a:p>
          <a:p>
            <a:pPr algn="ctr" eaLnBrk="1" hangingPunct="1">
              <a:defRPr/>
            </a:pPr>
            <a:r>
              <a:rPr lang="de-DE" sz="1600" smtClean="0"/>
              <a:t>FTIR spectra and RS92 data were provided by G. Toon, J.F. Blavier, and T. Leblanc, JPL, California, USA </a:t>
            </a:r>
          </a:p>
          <a:p>
            <a:pPr eaLnBrk="1" hangingPunct="1">
              <a:defRPr/>
            </a:pPr>
            <a:endParaRPr lang="de-DE" sz="1600" smtClean="0"/>
          </a:p>
          <a:p>
            <a:pPr eaLnBrk="1" hangingPunct="1">
              <a:defRPr/>
            </a:pPr>
            <a:endParaRPr lang="de-DE" sz="1600" smtClean="0"/>
          </a:p>
          <a:p>
            <a:pPr eaLnBrk="1" hangingPunct="1">
              <a:buFontTx/>
              <a:buChar char="-"/>
              <a:defRPr/>
            </a:pPr>
            <a:endParaRPr lang="de-DE" sz="1600" smtClean="0"/>
          </a:p>
        </p:txBody>
      </p:sp>
      <p:pic>
        <p:nvPicPr>
          <p:cNvPr id="32773" name="Picture 5" descr="nasa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5257800"/>
            <a:ext cx="598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15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2400" dirty="0" smtClean="0"/>
              <a:t>A </a:t>
            </a:r>
            <a:r>
              <a:rPr lang="de-DE" sz="2400" dirty="0" err="1" smtClean="0"/>
              <a:t>ground-based</a:t>
            </a:r>
            <a:r>
              <a:rPr lang="de-DE" sz="2400" dirty="0" smtClean="0"/>
              <a:t> solar-</a:t>
            </a:r>
            <a:r>
              <a:rPr lang="de-DE" sz="2400" dirty="0" err="1" smtClean="0"/>
              <a:t>viewing</a:t>
            </a:r>
            <a:r>
              <a:rPr lang="de-DE" sz="2400" dirty="0" smtClean="0"/>
              <a:t> FTIR remote-</a:t>
            </a:r>
            <a:r>
              <a:rPr lang="de-DE" sz="2400" dirty="0" err="1" smtClean="0"/>
              <a:t>sensing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installation</a:t>
            </a:r>
            <a:r>
              <a:rPr lang="de-DE" sz="2400" dirty="0" smtClean="0"/>
              <a:t> ~$500k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392112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95838"/>
            <a:ext cx="3875088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7412" name="Picture 5" descr="IFS125H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84588"/>
            <a:ext cx="38941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3657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de-DE" sz="1600" dirty="0" err="1" smtClean="0"/>
              <a:t>Often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observations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made</a:t>
            </a:r>
            <a:r>
              <a:rPr lang="de-DE" sz="1600" dirty="0" smtClean="0"/>
              <a:t> </a:t>
            </a:r>
            <a:r>
              <a:rPr lang="de-DE" sz="1600" dirty="0" err="1" smtClean="0"/>
              <a:t>at</a:t>
            </a:r>
            <a:r>
              <a:rPr lang="de-DE" sz="1600" dirty="0" smtClean="0"/>
              <a:t> remote </a:t>
            </a:r>
            <a:r>
              <a:rPr lang="de-DE" sz="1600" dirty="0" err="1" smtClean="0"/>
              <a:t>sites</a:t>
            </a:r>
            <a:r>
              <a:rPr lang="de-DE" sz="1600" dirty="0" smtClean="0"/>
              <a:t> (</a:t>
            </a:r>
            <a:r>
              <a:rPr lang="de-DE" sz="1600" dirty="0" err="1" smtClean="0"/>
              <a:t>mountains</a:t>
            </a:r>
            <a:r>
              <a:rPr lang="de-DE" sz="1600" dirty="0" smtClean="0"/>
              <a:t>, polar </a:t>
            </a:r>
            <a:r>
              <a:rPr lang="de-DE" sz="1600" dirty="0" err="1" smtClean="0"/>
              <a:t>regions</a:t>
            </a:r>
            <a:r>
              <a:rPr lang="de-DE" sz="1600" dirty="0" smtClean="0"/>
              <a:t>, etc.):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whole</a:t>
            </a:r>
            <a:r>
              <a:rPr lang="de-DE" sz="1600" dirty="0" smtClean="0"/>
              <a:t> </a:t>
            </a:r>
            <a:r>
              <a:rPr lang="de-DE" sz="1600" dirty="0" err="1" smtClean="0"/>
              <a:t>experiment</a:t>
            </a:r>
            <a:r>
              <a:rPr lang="de-DE" sz="1600" dirty="0" smtClean="0"/>
              <a:t>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mounted</a:t>
            </a:r>
            <a:r>
              <a:rPr lang="de-DE" sz="1600" dirty="0" smtClean="0"/>
              <a:t> in a </a:t>
            </a:r>
            <a:r>
              <a:rPr lang="de-DE" sz="1600" dirty="0" err="1" smtClean="0"/>
              <a:t>standard</a:t>
            </a:r>
            <a:r>
              <a:rPr lang="de-DE" sz="1600" dirty="0" smtClean="0"/>
              <a:t> </a:t>
            </a:r>
            <a:r>
              <a:rPr lang="de-DE" sz="1600" dirty="0" err="1" smtClean="0"/>
              <a:t>shipping</a:t>
            </a:r>
            <a:r>
              <a:rPr lang="de-DE" sz="1600" dirty="0" smtClean="0"/>
              <a:t> </a:t>
            </a:r>
            <a:r>
              <a:rPr lang="de-DE" sz="1600" dirty="0" err="1" smtClean="0"/>
              <a:t>container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electricity</a:t>
            </a:r>
            <a:r>
              <a:rPr lang="de-DE" sz="1600" dirty="0" smtClean="0"/>
              <a:t>, </a:t>
            </a:r>
            <a:r>
              <a:rPr lang="de-DE" sz="1600" dirty="0" err="1" smtClean="0"/>
              <a:t>heating</a:t>
            </a:r>
            <a:r>
              <a:rPr lang="de-DE" sz="1600" dirty="0" smtClean="0"/>
              <a:t>, </a:t>
            </a:r>
            <a:r>
              <a:rPr lang="de-DE" sz="1600" dirty="0" err="1" smtClean="0"/>
              <a:t>internet</a:t>
            </a:r>
            <a:r>
              <a:rPr lang="de-DE" sz="1600" dirty="0" smtClean="0"/>
              <a:t> </a:t>
            </a:r>
            <a:r>
              <a:rPr lang="de-DE" sz="1600" dirty="0" err="1" smtClean="0"/>
              <a:t>connection</a:t>
            </a:r>
            <a:r>
              <a:rPr lang="de-DE" sz="1600" dirty="0" smtClean="0"/>
              <a:t>, etc.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2895600"/>
            <a:ext cx="3733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de-DE" sz="1600" dirty="0"/>
              <a:t>Most </a:t>
            </a:r>
            <a:r>
              <a:rPr lang="de-DE" sz="1600" dirty="0" err="1"/>
              <a:t>stations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a </a:t>
            </a:r>
            <a:r>
              <a:rPr lang="de-DE" sz="1600" dirty="0" err="1"/>
              <a:t>Bruker</a:t>
            </a:r>
            <a:r>
              <a:rPr lang="de-DE" sz="1600" dirty="0"/>
              <a:t> IFS 125HR: </a:t>
            </a:r>
            <a:r>
              <a:rPr lang="de-DE" sz="1600" dirty="0" err="1"/>
              <a:t>very</a:t>
            </a:r>
            <a:r>
              <a:rPr lang="de-DE" sz="1600" dirty="0"/>
              <a:t> high </a:t>
            </a:r>
            <a:r>
              <a:rPr lang="de-DE" sz="1600" dirty="0" err="1"/>
              <a:t>quality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commercially</a:t>
            </a:r>
            <a:r>
              <a:rPr lang="de-DE" sz="1600" dirty="0"/>
              <a:t> </a:t>
            </a:r>
            <a:r>
              <a:rPr lang="de-DE" sz="1600" dirty="0" err="1"/>
              <a:t>available</a:t>
            </a:r>
            <a:r>
              <a:rPr lang="de-DE" sz="1600" dirty="0"/>
              <a:t>. </a:t>
            </a:r>
            <a:r>
              <a:rPr lang="de-DE" sz="1600" dirty="0" err="1"/>
              <a:t>Dimensions</a:t>
            </a:r>
            <a:r>
              <a:rPr lang="de-DE" sz="1600" dirty="0"/>
              <a:t>: 200cm x 300cm; Price: </a:t>
            </a:r>
            <a:r>
              <a:rPr lang="de-DE" sz="1600" dirty="0">
                <a:cs typeface="Arial" pitchFamily="34" charset="0"/>
              </a:rPr>
              <a:t>~ 300 k€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87927" y="5384800"/>
            <a:ext cx="3657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de-DE" sz="1600" dirty="0" err="1" smtClean="0"/>
              <a:t>Furthermore</a:t>
            </a:r>
            <a:r>
              <a:rPr lang="de-DE" sz="1600" dirty="0" smtClean="0"/>
              <a:t> a </a:t>
            </a:r>
            <a:r>
              <a:rPr lang="de-DE" sz="1600" dirty="0" err="1" smtClean="0"/>
              <a:t>precise</a:t>
            </a:r>
            <a:r>
              <a:rPr lang="de-DE" sz="1600" dirty="0" smtClean="0"/>
              <a:t> solar </a:t>
            </a:r>
            <a:r>
              <a:rPr lang="de-DE" sz="1600" dirty="0" err="1" smtClean="0"/>
              <a:t>tracer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(e.g., </a:t>
            </a:r>
            <a:r>
              <a:rPr lang="de-DE" sz="1600" dirty="0" err="1" smtClean="0"/>
              <a:t>Gisi</a:t>
            </a:r>
            <a:r>
              <a:rPr lang="de-DE" sz="1600" dirty="0" smtClean="0"/>
              <a:t> et al. AMT 2011)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0218" y="4151439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Instrument status is </a:t>
            </a:r>
            <a:r>
              <a:rPr lang="nl-BE" dirty="0" err="1" smtClean="0">
                <a:solidFill>
                  <a:srgbClr val="002060"/>
                </a:solidFill>
              </a:rPr>
              <a:t>monitored</a:t>
            </a:r>
            <a:r>
              <a:rPr lang="nl-BE" dirty="0" smtClean="0">
                <a:solidFill>
                  <a:srgbClr val="002060"/>
                </a:solidFill>
              </a:rPr>
              <a:t> via </a:t>
            </a:r>
            <a:r>
              <a:rPr lang="nl-BE" dirty="0" err="1" smtClean="0">
                <a:solidFill>
                  <a:srgbClr val="002060"/>
                </a:solidFill>
              </a:rPr>
              <a:t>cell</a:t>
            </a:r>
            <a:r>
              <a:rPr lang="nl-BE" dirty="0" smtClean="0">
                <a:solidFill>
                  <a:srgbClr val="002060"/>
                </a:solidFill>
              </a:rPr>
              <a:t> </a:t>
            </a:r>
            <a:r>
              <a:rPr lang="nl-BE" dirty="0" err="1" smtClean="0">
                <a:solidFill>
                  <a:srgbClr val="002060"/>
                </a:solidFill>
              </a:rPr>
              <a:t>measurements</a:t>
            </a:r>
            <a:r>
              <a:rPr lang="nl-BE" dirty="0" smtClean="0">
                <a:solidFill>
                  <a:srgbClr val="002060"/>
                </a:solidFill>
              </a:rPr>
              <a:t> (</a:t>
            </a:r>
            <a:r>
              <a:rPr lang="nl-BE" dirty="0" err="1" smtClean="0">
                <a:solidFill>
                  <a:srgbClr val="002060"/>
                </a:solidFill>
              </a:rPr>
              <a:t>commonly</a:t>
            </a:r>
            <a:r>
              <a:rPr lang="nl-BE" dirty="0" smtClean="0">
                <a:solidFill>
                  <a:srgbClr val="002060"/>
                </a:solidFill>
              </a:rPr>
              <a:t> </a:t>
            </a:r>
            <a:r>
              <a:rPr lang="nl-BE" dirty="0" err="1" smtClean="0">
                <a:solidFill>
                  <a:srgbClr val="002060"/>
                </a:solidFill>
              </a:rPr>
              <a:t>manufactured</a:t>
            </a:r>
            <a:r>
              <a:rPr lang="nl-BE" dirty="0" smtClean="0">
                <a:solidFill>
                  <a:srgbClr val="002060"/>
                </a:solidFill>
              </a:rPr>
              <a:t>)</a:t>
            </a:r>
            <a:endParaRPr lang="nl-B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52400"/>
            <a:ext cx="8358188" cy="5759450"/>
          </a:xfrm>
        </p:spPr>
        <p:txBody>
          <a:bodyPr/>
          <a:lstStyle/>
          <a:p>
            <a:r>
              <a:rPr lang="nl-BE" sz="2400" u="sng" dirty="0" err="1" smtClean="0"/>
              <a:t>Progress</a:t>
            </a:r>
            <a:r>
              <a:rPr lang="nl-BE" sz="2400" u="sng" dirty="0" smtClean="0"/>
              <a:t> in </a:t>
            </a:r>
            <a:r>
              <a:rPr lang="nl-BE" sz="2400" b="1" u="sng" dirty="0" smtClean="0">
                <a:solidFill>
                  <a:srgbClr val="00B050"/>
                </a:solidFill>
              </a:rPr>
              <a:t>NORS</a:t>
            </a:r>
            <a:r>
              <a:rPr lang="nl-BE" sz="2400" u="sng" dirty="0" smtClean="0"/>
              <a:t> (EU FP7 project, Nov. 2011- </a:t>
            </a:r>
            <a:r>
              <a:rPr lang="nl-BE" sz="2400" u="sng" dirty="0" err="1" smtClean="0"/>
              <a:t>mid</a:t>
            </a:r>
            <a:r>
              <a:rPr lang="nl-BE" sz="2400" u="sng" dirty="0" smtClean="0"/>
              <a:t> 2014): </a:t>
            </a:r>
          </a:p>
          <a:p>
            <a:pPr marL="0" indent="0">
              <a:buNone/>
            </a:pPr>
            <a:r>
              <a:rPr lang="nl-BE" sz="2400" i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nl-BE" sz="2400" i="1" dirty="0" err="1" smtClean="0">
                <a:solidFill>
                  <a:srgbClr val="00B050"/>
                </a:solidFill>
              </a:rPr>
              <a:t>Objective</a:t>
            </a:r>
            <a:r>
              <a:rPr lang="nl-BE" sz="2400" i="1" dirty="0" smtClean="0">
                <a:solidFill>
                  <a:srgbClr val="00B050"/>
                </a:solidFill>
              </a:rPr>
              <a:t>:</a:t>
            </a:r>
            <a:r>
              <a:rPr lang="nl-BE" sz="2400" i="1" dirty="0" smtClean="0">
                <a:solidFill>
                  <a:srgbClr val="0070C0"/>
                </a:solidFill>
              </a:rPr>
              <a:t> </a:t>
            </a:r>
            <a:r>
              <a:rPr lang="nl-BE" sz="2400" i="1" dirty="0" err="1" smtClean="0"/>
              <a:t>tailor</a:t>
            </a:r>
            <a:r>
              <a:rPr lang="nl-BE" sz="2400" i="1" dirty="0" smtClean="0"/>
              <a:t> NDACC FTIR, LIDAR, MICROWAVE, </a:t>
            </a:r>
            <a:r>
              <a:rPr lang="nl-BE" sz="2400" i="1" dirty="0" err="1" smtClean="0"/>
              <a:t>and</a:t>
            </a:r>
            <a:r>
              <a:rPr lang="nl-BE" sz="2400" i="1" dirty="0" smtClean="0"/>
              <a:t> UVVIS DOAS </a:t>
            </a:r>
            <a:r>
              <a:rPr lang="nl-BE" sz="2400" i="1" dirty="0" err="1" smtClean="0"/>
              <a:t>products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to</a:t>
            </a:r>
            <a:r>
              <a:rPr lang="nl-BE" sz="2400" i="1" dirty="0" smtClean="0"/>
              <a:t> the </a:t>
            </a:r>
            <a:r>
              <a:rPr lang="nl-BE" sz="2400" i="1" dirty="0" err="1" smtClean="0"/>
              <a:t>needs</a:t>
            </a:r>
            <a:r>
              <a:rPr lang="nl-BE" sz="2400" i="1" dirty="0" smtClean="0"/>
              <a:t> of </a:t>
            </a:r>
            <a:r>
              <a:rPr lang="nl-BE" sz="2400" i="1" dirty="0" err="1" smtClean="0"/>
              <a:t>supporting</a:t>
            </a:r>
            <a:r>
              <a:rPr lang="nl-BE" sz="2400" i="1" dirty="0" smtClean="0"/>
              <a:t> the </a:t>
            </a:r>
            <a:r>
              <a:rPr lang="nl-BE" sz="2400" i="1" dirty="0" err="1" smtClean="0"/>
              <a:t>quality</a:t>
            </a:r>
            <a:r>
              <a:rPr lang="nl-BE" sz="2400" i="1" dirty="0" smtClean="0"/>
              <a:t> assessment of the GMES (</a:t>
            </a:r>
            <a:r>
              <a:rPr lang="nl-BE" sz="2400" i="1" dirty="0" err="1" smtClean="0"/>
              <a:t>Copernicus</a:t>
            </a:r>
            <a:r>
              <a:rPr lang="nl-BE" sz="2400" i="1" dirty="0" smtClean="0"/>
              <a:t>) </a:t>
            </a:r>
            <a:r>
              <a:rPr lang="nl-BE" sz="2400" i="1" dirty="0" err="1" smtClean="0"/>
              <a:t>Atmospheric</a:t>
            </a:r>
            <a:r>
              <a:rPr lang="nl-BE" sz="2400" i="1" dirty="0" smtClean="0"/>
              <a:t> Service.</a:t>
            </a:r>
          </a:p>
          <a:p>
            <a:pPr marL="0" indent="0">
              <a:buNone/>
            </a:pPr>
            <a:r>
              <a:rPr lang="nl-BE" sz="2400" i="1" dirty="0" smtClean="0">
                <a:solidFill>
                  <a:srgbClr val="00B050"/>
                </a:solidFill>
              </a:rPr>
              <a:t>In </a:t>
            </a:r>
            <a:r>
              <a:rPr lang="nl-BE" sz="2400" i="1" dirty="0" err="1" smtClean="0">
                <a:solidFill>
                  <a:srgbClr val="00B050"/>
                </a:solidFill>
              </a:rPr>
              <a:t>progress</a:t>
            </a:r>
            <a:endParaRPr lang="nl-BE" sz="2400" i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nl-BE" sz="2400" dirty="0" smtClean="0"/>
              <a:t>Rapid data delivery </a:t>
            </a:r>
            <a:r>
              <a:rPr lang="nl-BE" sz="2400" dirty="0" err="1" smtClean="0"/>
              <a:t>within</a:t>
            </a:r>
            <a:r>
              <a:rPr lang="nl-BE" sz="2400" dirty="0" smtClean="0"/>
              <a:t> 1 </a:t>
            </a:r>
            <a:r>
              <a:rPr lang="nl-BE" sz="2400" dirty="0" err="1" smtClean="0"/>
              <a:t>month</a:t>
            </a:r>
            <a:endParaRPr lang="nl-BE" sz="2400" dirty="0" smtClean="0"/>
          </a:p>
          <a:p>
            <a:pPr>
              <a:buFont typeface="Wingdings" pitchFamily="2" charset="2"/>
              <a:buChar char="Ø"/>
            </a:pPr>
            <a:r>
              <a:rPr lang="nl-BE" sz="2400" dirty="0" smtClean="0"/>
              <a:t>Full </a:t>
            </a:r>
            <a:r>
              <a:rPr lang="nl-BE" sz="2400" dirty="0" err="1" smtClean="0"/>
              <a:t>characterisation</a:t>
            </a:r>
            <a:r>
              <a:rPr lang="nl-BE" sz="2400" dirty="0"/>
              <a:t> </a:t>
            </a:r>
            <a:r>
              <a:rPr lang="nl-BE" sz="2400" dirty="0" smtClean="0"/>
              <a:t>of </a:t>
            </a:r>
            <a:r>
              <a:rPr lang="nl-BE" sz="2400" dirty="0" err="1" smtClean="0"/>
              <a:t>products</a:t>
            </a:r>
            <a:r>
              <a:rPr lang="nl-BE" sz="2400" dirty="0" smtClean="0"/>
              <a:t> (</a:t>
            </a:r>
            <a:r>
              <a:rPr lang="nl-BE" sz="2400" dirty="0" err="1" smtClean="0"/>
              <a:t>uncertainties</a:t>
            </a:r>
            <a:r>
              <a:rPr lang="nl-BE" sz="2400" dirty="0" smtClean="0"/>
              <a:t>, </a:t>
            </a:r>
            <a:r>
              <a:rPr lang="nl-BE" sz="2400" dirty="0" err="1" smtClean="0"/>
              <a:t>sensitivities</a:t>
            </a:r>
            <a:r>
              <a:rPr lang="nl-BE" sz="2400" dirty="0" smtClean="0"/>
              <a:t>, </a:t>
            </a:r>
            <a:r>
              <a:rPr lang="nl-BE" sz="2400" dirty="0" err="1" smtClean="0"/>
              <a:t>horizontal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vertical</a:t>
            </a:r>
            <a:r>
              <a:rPr lang="nl-BE" sz="2400" dirty="0" smtClean="0"/>
              <a:t> </a:t>
            </a:r>
            <a:r>
              <a:rPr lang="nl-BE" sz="2400" dirty="0" err="1" smtClean="0"/>
              <a:t>averaging</a:t>
            </a:r>
            <a:r>
              <a:rPr lang="nl-BE" sz="2400" dirty="0" smtClean="0"/>
              <a:t> </a:t>
            </a:r>
            <a:r>
              <a:rPr lang="nl-BE" sz="2400" dirty="0" err="1" smtClean="0"/>
              <a:t>kernels</a:t>
            </a:r>
            <a:r>
              <a:rPr lang="nl-BE" sz="2400" dirty="0" smtClean="0"/>
              <a:t>, </a:t>
            </a:r>
            <a:r>
              <a:rPr lang="nl-BE" sz="2400" dirty="0" err="1" smtClean="0"/>
              <a:t>uncertainties</a:t>
            </a:r>
            <a:r>
              <a:rPr lang="nl-BE" sz="2400" dirty="0" smtClean="0"/>
              <a:t>,  …)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 smtClean="0"/>
              <a:t>Data user guide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 smtClean="0"/>
              <a:t>Data </a:t>
            </a:r>
            <a:r>
              <a:rPr lang="nl-BE" sz="2400" dirty="0" err="1" smtClean="0"/>
              <a:t>uncertainties</a:t>
            </a:r>
            <a:r>
              <a:rPr lang="nl-BE" sz="2400" dirty="0" smtClean="0"/>
              <a:t> guide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 smtClean="0"/>
              <a:t>Data </a:t>
            </a:r>
            <a:r>
              <a:rPr lang="nl-BE" sz="2400" dirty="0" err="1" smtClean="0"/>
              <a:t>consistency</a:t>
            </a:r>
            <a:r>
              <a:rPr lang="nl-BE" sz="2400" dirty="0" smtClean="0"/>
              <a:t> checks (</a:t>
            </a:r>
            <a:r>
              <a:rPr lang="nl-BE" sz="2400" dirty="0" err="1" smtClean="0"/>
              <a:t>whenever</a:t>
            </a:r>
            <a:r>
              <a:rPr lang="nl-BE" sz="2400" dirty="0" smtClean="0"/>
              <a:t> </a:t>
            </a:r>
            <a:r>
              <a:rPr lang="nl-BE" sz="2400" dirty="0" err="1" smtClean="0"/>
              <a:t>redundancy</a:t>
            </a:r>
            <a:r>
              <a:rPr lang="nl-BE" sz="2400" dirty="0" smtClean="0"/>
              <a:t>, </a:t>
            </a:r>
            <a:r>
              <a:rPr lang="nl-BE" sz="2400" dirty="0" err="1" smtClean="0"/>
              <a:t>and</a:t>
            </a:r>
            <a:r>
              <a:rPr lang="nl-BE" sz="2400" dirty="0" smtClean="0"/>
              <a:t> versus </a:t>
            </a:r>
            <a:r>
              <a:rPr lang="nl-BE" sz="2400" dirty="0" err="1" smtClean="0"/>
              <a:t>satellite</a:t>
            </a:r>
            <a:r>
              <a:rPr lang="nl-BE" sz="2400" dirty="0" smtClean="0"/>
              <a:t> data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 err="1" smtClean="0"/>
              <a:t>Methods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data </a:t>
            </a:r>
            <a:r>
              <a:rPr lang="nl-BE" sz="2400" dirty="0" err="1" smtClean="0"/>
              <a:t>intercomparisons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data </a:t>
            </a:r>
            <a:r>
              <a:rPr lang="nl-BE" sz="2400" dirty="0" err="1" smtClean="0"/>
              <a:t>integration</a:t>
            </a:r>
            <a:endParaRPr lang="nl-BE" sz="2400" dirty="0" smtClean="0"/>
          </a:p>
          <a:p>
            <a:pPr>
              <a:buFont typeface="Wingdings" pitchFamily="2" charset="2"/>
              <a:buChar char="Ø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650344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828800" y="93522"/>
            <a:ext cx="53578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400" b="1" u="sng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57200" y="555484"/>
            <a:ext cx="7924800" cy="643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de-DE" dirty="0" smtClean="0"/>
              <a:t>The </a:t>
            </a:r>
            <a:r>
              <a:rPr lang="de-DE" dirty="0" err="1" smtClean="0"/>
              <a:t>ground-based</a:t>
            </a:r>
            <a:r>
              <a:rPr lang="de-DE" dirty="0" smtClean="0"/>
              <a:t> FTIR remote </a:t>
            </a:r>
            <a:r>
              <a:rPr lang="de-DE" dirty="0" err="1" smtClean="0"/>
              <a:t>sensing</a:t>
            </a:r>
            <a:r>
              <a:rPr lang="de-DE" dirty="0" smtClean="0"/>
              <a:t> </a:t>
            </a:r>
            <a:r>
              <a:rPr lang="de-DE" dirty="0" err="1" smtClean="0"/>
              <a:t>technique</a:t>
            </a:r>
            <a:r>
              <a:rPr lang="de-DE" dirty="0" smtClean="0"/>
              <a:t> </a:t>
            </a:r>
            <a:r>
              <a:rPr lang="de-DE" dirty="0" err="1" smtClean="0"/>
              <a:t>offers</a:t>
            </a:r>
            <a:r>
              <a:rPr lang="de-DE" dirty="0" smtClean="0"/>
              <a:t> high 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-term </a:t>
            </a:r>
            <a:r>
              <a:rPr lang="de-DE" dirty="0" err="1" smtClean="0"/>
              <a:t>stability</a:t>
            </a:r>
            <a:r>
              <a:rPr lang="de-DE" dirty="0" smtClean="0"/>
              <a:t> (cf. </a:t>
            </a:r>
            <a:r>
              <a:rPr lang="de-DE" dirty="0" err="1"/>
              <a:t>c</a:t>
            </a:r>
            <a:r>
              <a:rPr lang="de-DE" dirty="0" err="1" smtClean="0"/>
              <a:t>ell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in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adaptable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evolving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de-DE" dirty="0" smtClean="0"/>
              <a:t>Working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homogeneous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, </a:t>
            </a:r>
            <a:r>
              <a:rPr lang="de-DE" dirty="0" err="1" smtClean="0"/>
              <a:t>furthered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endParaRPr lang="de-DE" dirty="0" smtClean="0"/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  <a:defRPr/>
            </a:pPr>
            <a:r>
              <a:rPr lang="de-DE" sz="1600" dirty="0" smtClean="0"/>
              <a:t>Instrumentation </a:t>
            </a:r>
            <a:r>
              <a:rPr lang="de-DE" sz="1600" dirty="0" err="1" smtClean="0"/>
              <a:t>standards</a:t>
            </a:r>
            <a:r>
              <a:rPr lang="de-DE" sz="1600" dirty="0" smtClean="0"/>
              <a:t>,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  <a:defRPr/>
            </a:pPr>
            <a:r>
              <a:rPr lang="de-DE" sz="1600" dirty="0" err="1" smtClean="0"/>
              <a:t>Certification</a:t>
            </a:r>
            <a:r>
              <a:rPr lang="de-DE" sz="1600" dirty="0" smtClean="0"/>
              <a:t> </a:t>
            </a:r>
            <a:r>
              <a:rPr lang="de-DE" sz="1600" dirty="0" err="1" smtClean="0"/>
              <a:t>protocol</a:t>
            </a:r>
            <a:endParaRPr lang="de-DE" sz="1600" dirty="0" smtClean="0"/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  <a:defRPr/>
            </a:pPr>
            <a:r>
              <a:rPr lang="de-DE" sz="1600" dirty="0" err="1" smtClean="0"/>
              <a:t>Consistent</a:t>
            </a:r>
            <a:r>
              <a:rPr lang="de-DE" sz="1600" dirty="0" smtClean="0"/>
              <a:t> </a:t>
            </a:r>
            <a:r>
              <a:rPr lang="de-DE" sz="1600" dirty="0" err="1" smtClean="0"/>
              <a:t>retrieval</a:t>
            </a:r>
            <a:r>
              <a:rPr lang="de-DE" sz="1600" dirty="0" smtClean="0"/>
              <a:t> </a:t>
            </a:r>
            <a:r>
              <a:rPr lang="de-DE" sz="1600" dirty="0" err="1" smtClean="0"/>
              <a:t>parameters</a:t>
            </a:r>
            <a:r>
              <a:rPr lang="de-DE" sz="1600" dirty="0" smtClean="0"/>
              <a:t>,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  <a:defRPr/>
            </a:pPr>
            <a:r>
              <a:rPr lang="de-DE" sz="1600" dirty="0" err="1" smtClean="0"/>
              <a:t>Consistent</a:t>
            </a:r>
            <a:r>
              <a:rPr lang="de-DE" sz="1600" dirty="0" smtClean="0"/>
              <a:t> </a:t>
            </a:r>
            <a:r>
              <a:rPr lang="de-DE" sz="1600" dirty="0" err="1" smtClean="0"/>
              <a:t>error</a:t>
            </a:r>
            <a:r>
              <a:rPr lang="de-DE" sz="1600" dirty="0" smtClean="0"/>
              <a:t> </a:t>
            </a:r>
            <a:r>
              <a:rPr lang="de-DE" sz="1600" dirty="0" err="1" smtClean="0"/>
              <a:t>analysis</a:t>
            </a:r>
            <a:r>
              <a:rPr lang="de-DE" sz="1600" dirty="0" smtClean="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vapour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HDO/H2O) </a:t>
            </a:r>
            <a:r>
              <a:rPr lang="de-DE" dirty="0" err="1" smtClean="0"/>
              <a:t>profiles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carefully</a:t>
            </a:r>
            <a:r>
              <a:rPr lang="de-DE" dirty="0" smtClean="0"/>
              <a:t> </a:t>
            </a:r>
            <a:r>
              <a:rPr lang="de-DE" dirty="0" err="1" smtClean="0"/>
              <a:t>documented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produced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MUSICA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ten</a:t>
            </a:r>
            <a:r>
              <a:rPr lang="de-DE" dirty="0" smtClean="0"/>
              <a:t> </a:t>
            </a:r>
            <a:r>
              <a:rPr lang="de-DE" dirty="0" err="1" smtClean="0"/>
              <a:t>globally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sites</a:t>
            </a:r>
            <a:r>
              <a:rPr lang="de-DE" dirty="0" smtClean="0"/>
              <a:t> (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stations</a:t>
            </a:r>
            <a:r>
              <a:rPr lang="de-DE" dirty="0" smtClean="0"/>
              <a:t> </a:t>
            </a:r>
            <a:r>
              <a:rPr lang="de-DE" dirty="0" err="1" smtClean="0"/>
              <a:t>dating</a:t>
            </a:r>
            <a:r>
              <a:rPr lang="de-DE" dirty="0" smtClean="0"/>
              <a:t> back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90s)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de-DE" dirty="0" err="1" smtClean="0"/>
              <a:t>Valuable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high </a:t>
            </a:r>
            <a:r>
              <a:rPr lang="de-DE" dirty="0" err="1" smtClean="0"/>
              <a:t>quality</a:t>
            </a:r>
            <a:r>
              <a:rPr lang="de-DE" dirty="0" smtClean="0"/>
              <a:t>, </a:t>
            </a:r>
            <a:r>
              <a:rPr lang="de-DE" dirty="0" err="1" smtClean="0"/>
              <a:t>long</a:t>
            </a:r>
            <a:r>
              <a:rPr lang="de-DE" dirty="0" smtClean="0"/>
              <a:t>-term </a:t>
            </a:r>
            <a:r>
              <a:rPr lang="de-DE" dirty="0" err="1" smtClean="0"/>
              <a:t>availability</a:t>
            </a:r>
            <a:r>
              <a:rPr lang="de-DE" dirty="0" smtClean="0"/>
              <a:t>, </a:t>
            </a:r>
            <a:r>
              <a:rPr lang="de-DE" dirty="0" err="1" smtClean="0"/>
              <a:t>profiling</a:t>
            </a:r>
            <a:r>
              <a:rPr lang="de-DE" dirty="0" smtClean="0"/>
              <a:t> </a:t>
            </a:r>
            <a:r>
              <a:rPr lang="de-DE" dirty="0" err="1" smtClean="0"/>
              <a:t>capability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high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endParaRPr lang="de-DE" dirty="0" smtClean="0"/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dirty="0" smtClean="0"/>
              <a:t>NDACC </a:t>
            </a:r>
            <a:r>
              <a:rPr lang="en-US" dirty="0"/>
              <a:t>data are delivered in GEOMS compliant HDF </a:t>
            </a:r>
            <a:r>
              <a:rPr lang="en-US" dirty="0" smtClean="0"/>
              <a:t>files including metadata, and uncertainties; all </a:t>
            </a:r>
            <a:r>
              <a:rPr lang="en-US" dirty="0"/>
              <a:t>data are referenced to SI units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dirty="0"/>
              <a:t>Ancillary data (surface temperature, pressure water vapor profile &amp; column are included</a:t>
            </a:r>
            <a:r>
              <a:rPr lang="en-US" dirty="0" smtClean="0"/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dirty="0" smtClean="0"/>
              <a:t>Data already widely used for satellite and model validation</a:t>
            </a:r>
            <a:endParaRPr lang="en-US" dirty="0"/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457200" y="27709"/>
            <a:ext cx="7550150" cy="76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Issues raised </a:t>
            </a:r>
            <a:r>
              <a:rPr lang="en-US" b="1" dirty="0" smtClean="0">
                <a:solidFill>
                  <a:srgbClr val="FF0000"/>
                </a:solidFill>
              </a:rPr>
              <a:t>in GRUAN</a:t>
            </a:r>
            <a:r>
              <a:rPr lang="en-US" b="1" dirty="0" smtClean="0"/>
              <a:t>:</a:t>
            </a:r>
            <a:endParaRPr lang="en-US" b="1" dirty="0"/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 Central </a:t>
            </a:r>
            <a:r>
              <a:rPr lang="en-US" sz="2000" dirty="0"/>
              <a:t>storage of </a:t>
            </a:r>
            <a:r>
              <a:rPr lang="en-US" sz="2000" u="sng" dirty="0"/>
              <a:t>raw </a:t>
            </a:r>
            <a:r>
              <a:rPr lang="en-US" sz="2000" u="sng" dirty="0" smtClean="0"/>
              <a:t>(L1) data</a:t>
            </a:r>
            <a:r>
              <a:rPr lang="en-US" sz="2000" dirty="0"/>
              <a:t>,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Not implemented (but all </a:t>
            </a:r>
            <a:r>
              <a:rPr lang="en-US" sz="2000" dirty="0" smtClean="0"/>
              <a:t>PI</a:t>
            </a:r>
            <a:r>
              <a:rPr lang="en-US" altLang="en-US" sz="2000" dirty="0" smtClean="0"/>
              <a:t>’</a:t>
            </a:r>
            <a:r>
              <a:rPr lang="en-US" sz="2000" dirty="0" smtClean="0"/>
              <a:t>s </a:t>
            </a:r>
            <a:r>
              <a:rPr lang="en-US" sz="2000" dirty="0"/>
              <a:t>save their raw data)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dirty="0"/>
              <a:t>‘</a:t>
            </a:r>
            <a:r>
              <a:rPr lang="en-US" sz="2000" dirty="0"/>
              <a:t>Level</a:t>
            </a:r>
            <a:r>
              <a:rPr lang="en-US" altLang="en-US" sz="2000" dirty="0"/>
              <a:t>’</a:t>
            </a:r>
            <a:r>
              <a:rPr lang="en-US" sz="2000" dirty="0"/>
              <a:t> of raw </a:t>
            </a:r>
            <a:r>
              <a:rPr lang="en-US" sz="2000" dirty="0" err="1"/>
              <a:t>tbd</a:t>
            </a:r>
            <a:r>
              <a:rPr lang="en-US" sz="2000" dirty="0"/>
              <a:t> (</a:t>
            </a:r>
            <a:r>
              <a:rPr lang="en-US" sz="2000" dirty="0" err="1"/>
              <a:t>eg</a:t>
            </a:r>
            <a:r>
              <a:rPr lang="en-US" sz="2000" dirty="0"/>
              <a:t>. spectrum or </a:t>
            </a:r>
            <a:r>
              <a:rPr lang="en-US" sz="2000" dirty="0" err="1"/>
              <a:t>interferogram</a:t>
            </a:r>
            <a:r>
              <a:rPr lang="en-US" sz="2000" dirty="0"/>
              <a:t>?)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Depending on level &amp; measurement frequency, data rate could be to a Gb/day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 Quantified </a:t>
            </a:r>
            <a:r>
              <a:rPr lang="en-US" sz="2000" dirty="0"/>
              <a:t>uncertainties with every data point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Desired by all - in </a:t>
            </a:r>
            <a:r>
              <a:rPr lang="en-US" sz="2000" dirty="0" smtClean="0"/>
              <a:t>progress </a:t>
            </a: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/>
              <a:t>Traceability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As in HITRAN, NCEP – OK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TCCON includes calibration to in-situ aircraft data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Further </a:t>
            </a:r>
            <a:r>
              <a:rPr lang="en-US" sz="2000" dirty="0"/>
              <a:t>calibration may be required by </a:t>
            </a:r>
            <a:r>
              <a:rPr lang="en-US" sz="2000" dirty="0" smtClean="0"/>
              <a:t>GRUAN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HDF file does not include full traceability information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 Central </a:t>
            </a:r>
            <a:r>
              <a:rPr lang="en-US" sz="2000" dirty="0"/>
              <a:t>processing,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place for MUSICA, not wider </a:t>
            </a:r>
            <a:r>
              <a:rPr lang="en-US" sz="2000" dirty="0" smtClean="0"/>
              <a:t>NDACC, but possible</a:t>
            </a:r>
            <a:endParaRPr lang="en-US" sz="2000" dirty="0"/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/>
              <a:t>is an implemented part of TCCON but not standard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 Homogeneity </a:t>
            </a:r>
            <a:r>
              <a:rPr lang="en-US" sz="2000" dirty="0"/>
              <a:t>of the measurements across the network: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Active, in everyone</a:t>
            </a:r>
            <a:r>
              <a:rPr lang="en-US" altLang="en-US" sz="2000" dirty="0"/>
              <a:t>’</a:t>
            </a:r>
            <a:r>
              <a:rPr lang="en-US" sz="2000" dirty="0"/>
              <a:t>s interest – how to prove they are not?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 Redundant </a:t>
            </a:r>
            <a:r>
              <a:rPr lang="en-US" sz="2000" dirty="0"/>
              <a:t>observations: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Partly dealt with in NORS for ozone, CO and CH4, in MUSICA for H2O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400" dirty="0"/>
          </a:p>
          <a:p>
            <a:pPr lvl="1" eaLnBrk="1" hangingPunct="1">
              <a:buFont typeface="Arial" pitchFamily="34" charset="0"/>
              <a:buChar char="•"/>
            </a:pPr>
            <a:endParaRPr lang="en-US" sz="1400" dirty="0" smtClean="0"/>
          </a:p>
          <a:p>
            <a:pPr lvl="2" eaLnBrk="1" hangingPunct="1">
              <a:buFont typeface="Arial" pitchFamily="34" charset="0"/>
              <a:buChar char="•"/>
            </a:pPr>
            <a:endParaRPr lang="en-US" sz="1400" dirty="0"/>
          </a:p>
          <a:p>
            <a:pPr lvl="2" eaLnBrk="1" hangingPunct="1">
              <a:buFont typeface="Arial" pitchFamily="34" charset="0"/>
              <a:buChar char="•"/>
            </a:pPr>
            <a:endParaRPr lang="en-US" sz="1400" dirty="0" smtClean="0"/>
          </a:p>
          <a:p>
            <a:pPr lvl="2" eaLnBrk="1" hangingPunct="1">
              <a:buFont typeface="Arial" pitchFamily="34" charset="0"/>
              <a:buChar char="•"/>
            </a:pP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19200" y="2498725"/>
            <a:ext cx="678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6000" b="1" smtClean="0"/>
              <a:t>EXTRA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447800" y="381000"/>
            <a:ext cx="6248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2400" u="sng" smtClean="0"/>
              <a:t>For details please refer to the recent publications on the MUSICA dataset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81000" y="1536700"/>
            <a:ext cx="83820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Schneider, M., S. Barthlott, F. Hase, Y. González, K. Yoshimura, O.E. García, E. Sepúlveda, A. Gomez-Pelaez, M. Gisi, R. Kohlhepp, S. Dohe, T. Blumenstock, A. Wiegele, E. Christner, K. Strong, D. Weaver, M. Palm, N.M. Deutscher, T. Warneke, J. Notholt, B. Lejeune, P. Demoulin, N. Jones, D.W.T. Griffith, D. Smale, and J. Robinson: </a:t>
            </a:r>
          </a:p>
          <a:p>
            <a:pPr eaLnBrk="1" hangingPunct="1"/>
            <a:r>
              <a:rPr lang="en-US" sz="1800" b="1"/>
              <a:t>Ground-based remote sensing of tropospheric water vapour isotopologues within the project MUSICA</a:t>
            </a:r>
            <a:r>
              <a:rPr lang="en-US" sz="1800"/>
              <a:t>, </a:t>
            </a:r>
          </a:p>
          <a:p>
            <a:pPr eaLnBrk="1" hangingPunct="1"/>
            <a:r>
              <a:rPr lang="en-US" sz="1800"/>
              <a:t>Atmos. Meas. Tech., 5, 3007-3027, 2012.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Schneider, M. and F. Hase: </a:t>
            </a:r>
          </a:p>
          <a:p>
            <a:pPr eaLnBrk="1" hangingPunct="1"/>
            <a:r>
              <a:rPr lang="en-US" sz="1800" b="1"/>
              <a:t>Optimal estimation of tropospheric H2O and δD with IASI / METOP</a:t>
            </a:r>
            <a:r>
              <a:rPr lang="en-US" sz="1800"/>
              <a:t>,</a:t>
            </a:r>
          </a:p>
          <a:p>
            <a:pPr eaLnBrk="1" hangingPunct="1"/>
            <a:r>
              <a:rPr lang="en-US" sz="1800"/>
              <a:t>Atmos. Chem. Phys., 11, 11207-11220, 2011.</a:t>
            </a:r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981200"/>
            <a:ext cx="65960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147" name="Text Box 15"/>
          <p:cNvSpPr txBox="1">
            <a:spLocks noChangeArrowheads="1"/>
          </p:cNvSpPr>
          <p:nvPr/>
        </p:nvSpPr>
        <p:spPr bwMode="auto">
          <a:xfrm>
            <a:off x="1447800" y="304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400" u="sng" smtClean="0"/>
              <a:t>Ground-based FTS retrieval principle</a:t>
            </a:r>
          </a:p>
        </p:txBody>
      </p:sp>
      <p:sp>
        <p:nvSpPr>
          <p:cNvPr id="6148" name="Text Box 16"/>
          <p:cNvSpPr txBox="1">
            <a:spLocks noChangeArrowheads="1"/>
          </p:cNvSpPr>
          <p:nvPr/>
        </p:nvSpPr>
        <p:spPr bwMode="auto">
          <a:xfrm>
            <a:off x="762000" y="1143000"/>
            <a:ext cx="7239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mtClean="0"/>
              <a:t>We invert the spectra by an optimal estimation method.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e-DE" smtClean="0"/>
              <a:t>Minimise the cost function:  </a:t>
            </a:r>
          </a:p>
        </p:txBody>
      </p:sp>
      <p:sp>
        <p:nvSpPr>
          <p:cNvPr id="6149" name="AutoShape 17"/>
          <p:cNvSpPr>
            <a:spLocks/>
          </p:cNvSpPr>
          <p:nvPr/>
        </p:nvSpPr>
        <p:spPr bwMode="auto">
          <a:xfrm rot="-5400000">
            <a:off x="2628900" y="647700"/>
            <a:ext cx="228600" cy="3810000"/>
          </a:xfrm>
          <a:prstGeom prst="leftBrace">
            <a:avLst>
              <a:gd name="adj1" fmla="val 1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50" name="AutoShape 18"/>
          <p:cNvSpPr>
            <a:spLocks/>
          </p:cNvSpPr>
          <p:nvPr/>
        </p:nvSpPr>
        <p:spPr bwMode="auto">
          <a:xfrm rot="-5400000">
            <a:off x="6019800" y="12954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51" name="Text Box 19"/>
          <p:cNvSpPr txBox="1">
            <a:spLocks noChangeArrowheads="1"/>
          </p:cNvSpPr>
          <p:nvPr/>
        </p:nvSpPr>
        <p:spPr bwMode="auto">
          <a:xfrm>
            <a:off x="1371600" y="2667000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mtClean="0"/>
              <a:t>measurement information          +       a priori information</a:t>
            </a:r>
          </a:p>
        </p:txBody>
      </p:sp>
      <p:sp>
        <p:nvSpPr>
          <p:cNvPr id="6152" name="Text Box 30"/>
          <p:cNvSpPr txBox="1">
            <a:spLocks noChangeArrowheads="1"/>
          </p:cNvSpPr>
          <p:nvPr/>
        </p:nvSpPr>
        <p:spPr bwMode="auto">
          <a:xfrm>
            <a:off x="7543800" y="2362200"/>
            <a:ext cx="14478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smtClean="0"/>
              <a:t>Rodgers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2"/>
          <p:cNvGraphicFramePr>
            <a:graphicFrameLocks noChangeAspect="1"/>
          </p:cNvGraphicFramePr>
          <p:nvPr/>
        </p:nvGraphicFramePr>
        <p:xfrm>
          <a:off x="1546225" y="3603625"/>
          <a:ext cx="3635375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0" name="Graph" r:id="rId3" imgW="4279900" imgH="3022600" progId="Origin50.Graph">
                  <p:embed/>
                </p:oleObj>
              </mc:Choice>
              <mc:Fallback>
                <p:oleObj name="Graph" r:id="rId3" imgW="4279900" imgH="302260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3603625"/>
                        <a:ext cx="3635375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3"/>
          <p:cNvGraphicFramePr>
            <a:graphicFrameLocks noChangeAspect="1"/>
          </p:cNvGraphicFramePr>
          <p:nvPr/>
        </p:nvGraphicFramePr>
        <p:xfrm>
          <a:off x="3868738" y="3352800"/>
          <a:ext cx="7485062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1" name="Graph" r:id="rId5" imgW="4279900" imgH="3022600" progId="Origin50.Graph">
                  <p:embed/>
                </p:oleObj>
              </mc:Choice>
              <mc:Fallback>
                <p:oleObj name="Graph" r:id="rId5" imgW="4279900" imgH="302260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3352800"/>
                        <a:ext cx="7485062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533900" y="4219575"/>
            <a:ext cx="64770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0" y="5105400"/>
            <a:ext cx="64770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62468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400" u="sng" smtClean="0"/>
              <a:t>Ground-based FTIR: an important reference for validating satellite sensors</a:t>
            </a: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381000" y="27432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(3): Gb FTIR can measure quasi continuously (during daytime), essential for proper validation:</a:t>
            </a:r>
          </a:p>
        </p:txBody>
      </p:sp>
      <p:sp>
        <p:nvSpPr>
          <p:cNvPr id="38919" name="TextBox 10"/>
          <p:cNvSpPr txBox="1">
            <a:spLocks noChangeArrowheads="1"/>
          </p:cNvSpPr>
          <p:nvPr/>
        </p:nvSpPr>
        <p:spPr bwMode="auto">
          <a:xfrm>
            <a:off x="395288" y="1335088"/>
            <a:ext cx="438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(1): High quality data</a:t>
            </a:r>
          </a:p>
        </p:txBody>
      </p:sp>
      <p:graphicFrame>
        <p:nvGraphicFramePr>
          <p:cNvPr id="38920" name="Object 12"/>
          <p:cNvGraphicFramePr>
            <a:graphicFrameLocks noChangeAspect="1"/>
          </p:cNvGraphicFramePr>
          <p:nvPr/>
        </p:nvGraphicFramePr>
        <p:xfrm>
          <a:off x="3429000" y="1227138"/>
          <a:ext cx="3421063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2" name="Graph" r:id="rId7" imgW="4279900" imgH="3022600" progId="Origin50.Graph">
                  <p:embed/>
                </p:oleObj>
              </mc:Choice>
              <mc:Fallback>
                <p:oleObj name="Graph" r:id="rId7" imgW="4279900" imgH="3022600" progId="Origin50.Grap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27138"/>
                        <a:ext cx="3421063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TextBox 16"/>
          <p:cNvSpPr txBox="1">
            <a:spLocks noChangeArrowheads="1"/>
          </p:cNvSpPr>
          <p:nvPr/>
        </p:nvSpPr>
        <p:spPr bwMode="auto">
          <a:xfrm>
            <a:off x="381000" y="1763713"/>
            <a:ext cx="2943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(2): Gb FTIR and satellite sensor kernels overlap, example FTIR and IASI: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10400" y="38100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TextBox 11"/>
          <p:cNvSpPr txBox="1">
            <a:spLocks noChangeArrowheads="1"/>
          </p:cNvSpPr>
          <p:nvPr/>
        </p:nvSpPr>
        <p:spPr bwMode="auto">
          <a:xfrm>
            <a:off x="7086600" y="3505200"/>
            <a:ext cx="162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IASI overpass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3"/>
          <p:cNvGraphicFramePr>
            <a:graphicFrameLocks noGrp="1" noChangeAspect="1"/>
          </p:cNvGraphicFramePr>
          <p:nvPr>
            <p:ph/>
          </p:nvPr>
        </p:nvGraphicFramePr>
        <p:xfrm>
          <a:off x="-180975" y="1143000"/>
          <a:ext cx="504666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name="Graph" r:id="rId3" imgW="3888029" imgH="2934614" progId="Origin50.Graph">
                  <p:embed/>
                </p:oleObj>
              </mc:Choice>
              <mc:Fallback>
                <p:oleObj name="Graph" r:id="rId3" imgW="3888029" imgH="2934614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143000"/>
                        <a:ext cx="504666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38" name="Picture 4" descr="Linienfo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2743200"/>
            <a:ext cx="52832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933950" y="1600200"/>
            <a:ext cx="36004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mtClean="0"/>
              <a:t>Due to the pressure broadening effect very high resolution spectra contain information about the absorbers vertical distribution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23850" y="4895850"/>
            <a:ext cx="38163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800"/>
              <a:t>In the middle infrared the pressure broadening determines the line shape between the Earth</a:t>
            </a:r>
            <a:r>
              <a:rPr lang="ja-JP" altLang="de-DE" sz="1800"/>
              <a:t>‘</a:t>
            </a:r>
            <a:r>
              <a:rPr lang="de-DE" altLang="ja-JP" sz="1800"/>
              <a:t>s surface and about 40 km altitude.</a:t>
            </a:r>
            <a:endParaRPr lang="de-DE" sz="1800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371600" y="152400"/>
            <a:ext cx="662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u="sng"/>
              <a:t>Spectra analysis: information on the absorbers</a:t>
            </a:r>
            <a:r>
              <a:rPr lang="ja-JP" altLang="de-DE" u="sng"/>
              <a:t>‘</a:t>
            </a:r>
            <a:r>
              <a:rPr lang="de-DE" altLang="ja-JP" u="sng"/>
              <a:t> vertical distribution</a:t>
            </a:r>
            <a:endParaRPr lang="de-DE" u="sng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2438400" y="34432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mtClean="0"/>
              <a:t>O</a:t>
            </a:r>
            <a:r>
              <a:rPr lang="de-DE" baseline="-25000" smtClean="0"/>
              <a:t>3</a:t>
            </a:r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2057400" y="3352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28956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609600" y="9144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mtClean="0"/>
              <a:t>Example for O</a:t>
            </a:r>
            <a:r>
              <a:rPr lang="de-DE" baseline="-25000" smtClean="0"/>
              <a:t>3</a:t>
            </a:r>
            <a:r>
              <a:rPr lang="de-DE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Object 2"/>
          <p:cNvGraphicFramePr>
            <a:graphicFrameLocks noGrp="1" noChangeAspect="1"/>
          </p:cNvGraphicFramePr>
          <p:nvPr>
            <p:ph/>
          </p:nvPr>
        </p:nvGraphicFramePr>
        <p:xfrm>
          <a:off x="1577975" y="1828800"/>
          <a:ext cx="5813425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Graph" r:id="rId3" imgW="2905354" imgH="2207971" progId="Origin50.Graph">
                  <p:embed/>
                </p:oleObj>
              </mc:Choice>
              <mc:Fallback>
                <p:oleObj name="Graph" r:id="rId3" imgW="2905354" imgH="2207971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828800"/>
                        <a:ext cx="5813425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47800" y="320675"/>
            <a:ext cx="640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400" u="sng" smtClean="0"/>
              <a:t>Limitation of the FTS technique: observation only exists for clear sky conditions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8200" y="1538288"/>
            <a:ext cx="769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/>
              <a:t>Estimated clear sky dry bias at the subtropical Iza</a:t>
            </a:r>
            <a:r>
              <a:rPr lang="de-DE" sz="1800">
                <a:cs typeface="Arial" pitchFamily="34" charset="0"/>
              </a:rPr>
              <a:t>ña Observatory:</a:t>
            </a:r>
            <a:r>
              <a:rPr lang="de-DE" sz="1800"/>
              <a:t>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543800" y="2819400"/>
            <a:ext cx="13716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smtClean="0"/>
              <a:t>Schneider et al., AMT,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3"/>
          <p:cNvGraphicFramePr>
            <a:graphicFrameLocks noGrp="1" noChangeAspect="1"/>
          </p:cNvGraphicFramePr>
          <p:nvPr>
            <p:ph/>
          </p:nvPr>
        </p:nvGraphicFramePr>
        <p:xfrm>
          <a:off x="169863" y="228600"/>
          <a:ext cx="8593137" cy="658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1" name="Graph" r:id="rId3" imgW="3439363" imgH="2637130" progId="Origin50.Graph">
                  <p:embed/>
                </p:oleObj>
              </mc:Choice>
              <mc:Fallback>
                <p:oleObj name="Graph" r:id="rId3" imgW="3439363" imgH="263713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228600"/>
                        <a:ext cx="8593137" cy="658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435600" y="989013"/>
            <a:ext cx="36004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/>
              <a:t>An extensive long-term multi-instrument intercomparison at the Iza</a:t>
            </a:r>
            <a:r>
              <a:rPr lang="de-DE" sz="1800">
                <a:cs typeface="Arial" pitchFamily="34" charset="0"/>
              </a:rPr>
              <a:t>ña Observatory documents the high precision of the FTIR total water vapour column data</a:t>
            </a:r>
            <a:r>
              <a:rPr lang="de-DE" sz="180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de-DE" sz="1800"/>
              <a:t>Theoretical and empirical precision estimate: </a:t>
            </a:r>
            <a:r>
              <a:rPr lang="de-DE" sz="1800" u="sng"/>
              <a:t>0.5 – 1.5%</a:t>
            </a:r>
            <a:r>
              <a:rPr lang="de-DE" sz="1800"/>
              <a:t> 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52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400" u="sng" smtClean="0"/>
              <a:t>Quality of H</a:t>
            </a:r>
            <a:r>
              <a:rPr lang="de-DE" sz="2400" u="sng" baseline="-25000" smtClean="0"/>
              <a:t>2</a:t>
            </a:r>
            <a:r>
              <a:rPr lang="de-DE" sz="2400" u="sng" smtClean="0"/>
              <a:t>O total column amounts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7543800" y="5340350"/>
            <a:ext cx="13716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smtClean="0"/>
              <a:t>Schneider et al., AMT, 2010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648199" y="569477"/>
            <a:ext cx="3268663" cy="147796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dirty="0" err="1" smtClean="0"/>
              <a:t>Simultaneous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high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in </a:t>
            </a:r>
            <a:r>
              <a:rPr lang="de-DE" dirty="0" err="1" smtClean="0"/>
              <a:t>wide</a:t>
            </a:r>
            <a:r>
              <a:rPr lang="de-DE" dirty="0" smtClean="0"/>
              <a:t>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bands</a:t>
            </a:r>
            <a:r>
              <a:rPr lang="de-DE" dirty="0" smtClean="0"/>
              <a:t>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absorption</a:t>
            </a:r>
            <a:r>
              <a:rPr lang="de-DE" dirty="0" smtClean="0"/>
              <a:t> </a:t>
            </a:r>
            <a:r>
              <a:rPr lang="de-DE" dirty="0" err="1" smtClean="0"/>
              <a:t>signatures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trace</a:t>
            </a:r>
            <a:r>
              <a:rPr lang="de-DE" dirty="0" smtClean="0"/>
              <a:t> </a:t>
            </a:r>
            <a:r>
              <a:rPr lang="de-DE" dirty="0" err="1" smtClean="0"/>
              <a:t>gases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dirty="0" err="1" smtClean="0">
                <a:solidFill>
                  <a:srgbClr val="FF0000"/>
                </a:solidFill>
              </a:rPr>
              <a:t>required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8063630" y="663874"/>
            <a:ext cx="838200" cy="558650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93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93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93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93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6000"/>
              </a:lnSpc>
              <a:spcBef>
                <a:spcPts val="525"/>
              </a:spcBef>
              <a:spcAft>
                <a:spcPts val="525"/>
              </a:spcAft>
              <a:defRPr/>
            </a:pPr>
            <a:r>
              <a:rPr lang="pt-BR" sz="1400" b="1" dirty="0" smtClean="0">
                <a:solidFill>
                  <a:srgbClr val="002060"/>
                </a:solidFill>
                <a:latin typeface="+mj-lt"/>
              </a:rPr>
              <a:t>H</a:t>
            </a:r>
            <a:r>
              <a:rPr lang="pt-BR" sz="1400" b="1" baseline="-250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pt-BR" sz="1400" b="1" dirty="0" smtClean="0">
                <a:solidFill>
                  <a:srgbClr val="002060"/>
                </a:solidFill>
                <a:latin typeface="+mj-lt"/>
              </a:rPr>
              <a:t>O  HDO    </a:t>
            </a:r>
            <a:r>
              <a:rPr lang="pt-BR" sz="1400" dirty="0" smtClean="0">
                <a:solidFill>
                  <a:srgbClr val="FF0000"/>
                </a:solidFill>
                <a:latin typeface="+mj-lt"/>
              </a:rPr>
              <a:t>O</a:t>
            </a:r>
            <a:r>
              <a:rPr lang="pt-BR" sz="14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pt-BR" sz="1400" dirty="0" smtClean="0">
                <a:latin typeface="+mj-lt"/>
              </a:rPr>
              <a:t>     </a:t>
            </a:r>
            <a:r>
              <a:rPr lang="pt-BR" sz="1400" b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pt-BR" sz="1400" b="1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pt-BR" sz="1400" b="1" dirty="0" smtClean="0">
                <a:solidFill>
                  <a:srgbClr val="FF0000"/>
                </a:solidFill>
                <a:latin typeface="+mj-lt"/>
              </a:rPr>
              <a:t>O</a:t>
            </a:r>
            <a:r>
              <a:rPr lang="pt-BR" sz="140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pt-BR" sz="1400" b="1" dirty="0" smtClean="0">
                <a:solidFill>
                  <a:srgbClr val="FF0000"/>
                </a:solidFill>
                <a:latin typeface="+mj-lt"/>
              </a:rPr>
              <a:t>CH</a:t>
            </a:r>
            <a:r>
              <a:rPr lang="pt-BR" sz="1400" b="1" baseline="-25000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pt-BR" sz="1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1400" dirty="0" smtClean="0">
                <a:solidFill>
                  <a:srgbClr val="FF0000"/>
                </a:solidFill>
                <a:latin typeface="+mj-lt"/>
              </a:rPr>
              <a:t> HNO</a:t>
            </a:r>
            <a:r>
              <a:rPr lang="pt-BR" sz="14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pt-BR" sz="1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1400" dirty="0" smtClean="0">
                <a:latin typeface="+mj-lt"/>
              </a:rPr>
              <a:t>CCl</a:t>
            </a:r>
            <a:r>
              <a:rPr lang="pt-BR" sz="1400" baseline="-25000" dirty="0" smtClean="0">
                <a:latin typeface="+mj-lt"/>
              </a:rPr>
              <a:t>2</a:t>
            </a:r>
            <a:r>
              <a:rPr lang="pt-BR" sz="1400" dirty="0" smtClean="0">
                <a:latin typeface="+mj-lt"/>
              </a:rPr>
              <a:t>F</a:t>
            </a:r>
            <a:r>
              <a:rPr lang="pt-BR" sz="1400" baseline="-25000" dirty="0" smtClean="0">
                <a:latin typeface="+mj-lt"/>
              </a:rPr>
              <a:t>2 </a:t>
            </a:r>
            <a:r>
              <a:rPr lang="pt-BR" sz="1400" dirty="0" smtClean="0">
                <a:latin typeface="+mj-lt"/>
              </a:rPr>
              <a:t> CCl</a:t>
            </a:r>
            <a:r>
              <a:rPr lang="pt-BR" sz="1400" baseline="-25000" dirty="0" smtClean="0">
                <a:latin typeface="+mj-lt"/>
              </a:rPr>
              <a:t>3</a:t>
            </a:r>
            <a:r>
              <a:rPr lang="pt-BR" sz="1400" dirty="0" smtClean="0">
                <a:latin typeface="+mj-lt"/>
              </a:rPr>
              <a:t>F CHClF</a:t>
            </a:r>
            <a:r>
              <a:rPr lang="pt-BR" sz="1400" baseline="-25000" dirty="0" smtClean="0">
                <a:latin typeface="+mj-lt"/>
              </a:rPr>
              <a:t>2</a:t>
            </a:r>
            <a:r>
              <a:rPr lang="pt-BR" sz="1400" dirty="0" smtClean="0">
                <a:latin typeface="+mj-lt"/>
              </a:rPr>
              <a:t> COF</a:t>
            </a:r>
            <a:r>
              <a:rPr lang="pt-BR" sz="1400" baseline="-25000" dirty="0" smtClean="0">
                <a:latin typeface="+mj-lt"/>
              </a:rPr>
              <a:t>2</a:t>
            </a:r>
            <a:r>
              <a:rPr lang="pt-BR" sz="1400" dirty="0" smtClean="0">
                <a:latin typeface="+mj-lt"/>
              </a:rPr>
              <a:t> </a:t>
            </a:r>
            <a:r>
              <a:rPr lang="pt-BR" sz="1400" dirty="0" smtClean="0">
                <a:solidFill>
                  <a:srgbClr val="FF0000"/>
                </a:solidFill>
                <a:latin typeface="+mj-lt"/>
              </a:rPr>
              <a:t>ClONO</a:t>
            </a:r>
            <a:r>
              <a:rPr lang="pt-BR" sz="1400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pt-BR" sz="1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1400" dirty="0" smtClean="0">
                <a:latin typeface="+mj-lt"/>
              </a:rPr>
              <a:t>ClO     NO    NO</a:t>
            </a:r>
            <a:r>
              <a:rPr lang="pt-BR" sz="1400" baseline="-25000" dirty="0" smtClean="0">
                <a:latin typeface="+mj-lt"/>
              </a:rPr>
              <a:t>2</a:t>
            </a:r>
            <a:r>
              <a:rPr lang="pt-BR" sz="1400" dirty="0" smtClean="0">
                <a:latin typeface="+mj-lt"/>
              </a:rPr>
              <a:t>   </a:t>
            </a:r>
            <a:r>
              <a:rPr lang="pt-BR" sz="1400" dirty="0" smtClean="0">
                <a:solidFill>
                  <a:srgbClr val="FF0000"/>
                </a:solidFill>
                <a:latin typeface="+mj-lt"/>
              </a:rPr>
              <a:t>HCl C</a:t>
            </a:r>
            <a:r>
              <a:rPr lang="pt-BR" sz="1400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pt-BR" sz="1400" dirty="0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pt-BR" sz="1400" baseline="-25000" dirty="0" smtClean="0">
                <a:solidFill>
                  <a:srgbClr val="FF0000"/>
                </a:solidFill>
                <a:latin typeface="+mj-lt"/>
              </a:rPr>
              <a:t>6</a:t>
            </a:r>
            <a:r>
              <a:rPr lang="pt-BR" sz="1400" dirty="0" smtClean="0">
                <a:solidFill>
                  <a:srgbClr val="FF0000"/>
                </a:solidFill>
                <a:latin typeface="+mj-lt"/>
              </a:rPr>
              <a:t>    HF    HCN </a:t>
            </a:r>
            <a:r>
              <a:rPr lang="pt-BR" sz="1400" dirty="0" smtClean="0">
                <a:latin typeface="+mj-lt"/>
              </a:rPr>
              <a:t>C</a:t>
            </a:r>
            <a:r>
              <a:rPr lang="pt-BR" sz="1400" baseline="-25000" dirty="0" smtClean="0">
                <a:latin typeface="+mj-lt"/>
              </a:rPr>
              <a:t>2</a:t>
            </a:r>
            <a:r>
              <a:rPr lang="pt-BR" sz="1400" dirty="0" smtClean="0">
                <a:latin typeface="+mj-lt"/>
              </a:rPr>
              <a:t>H</a:t>
            </a:r>
            <a:r>
              <a:rPr lang="pt-BR" sz="1400" baseline="-25000" dirty="0" smtClean="0">
                <a:latin typeface="+mj-lt"/>
              </a:rPr>
              <a:t>2</a:t>
            </a:r>
            <a:r>
              <a:rPr lang="pt-BR" sz="1400" dirty="0" smtClean="0">
                <a:latin typeface="+mj-lt"/>
              </a:rPr>
              <a:t>   </a:t>
            </a:r>
            <a:r>
              <a:rPr lang="pt-BR" sz="1400" b="1" dirty="0" smtClean="0">
                <a:solidFill>
                  <a:srgbClr val="FF0000"/>
                </a:solidFill>
                <a:latin typeface="+mj-lt"/>
              </a:rPr>
              <a:t>CO</a:t>
            </a:r>
            <a:r>
              <a:rPr lang="pt-BR" sz="1400" dirty="0" smtClean="0">
                <a:latin typeface="+mj-lt"/>
              </a:rPr>
              <a:t>     CO</a:t>
            </a:r>
            <a:r>
              <a:rPr lang="pt-BR" sz="1400" baseline="-25000" dirty="0" smtClean="0">
                <a:latin typeface="+mj-lt"/>
              </a:rPr>
              <a:t>2</a:t>
            </a:r>
            <a:r>
              <a:rPr lang="pt-BR" sz="1400" dirty="0" smtClean="0">
                <a:latin typeface="+mj-lt"/>
              </a:rPr>
              <a:t>  OCS  NH</a:t>
            </a:r>
            <a:r>
              <a:rPr lang="pt-BR" sz="1400" baseline="-25000" dirty="0" smtClean="0">
                <a:latin typeface="+mj-lt"/>
              </a:rPr>
              <a:t>3</a:t>
            </a:r>
            <a:r>
              <a:rPr lang="pt-BR" sz="1400" dirty="0" smtClean="0">
                <a:latin typeface="+mj-lt"/>
              </a:rPr>
              <a:t> COCl</a:t>
            </a:r>
            <a:r>
              <a:rPr lang="pt-BR" sz="1400" baseline="-25000" dirty="0" smtClean="0">
                <a:latin typeface="+mj-lt"/>
              </a:rPr>
              <a:t>2   </a:t>
            </a:r>
            <a:r>
              <a:rPr lang="pt-BR" sz="1400" dirty="0" smtClean="0">
                <a:latin typeface="+mj-lt"/>
              </a:rPr>
              <a:t>N</a:t>
            </a:r>
            <a:r>
              <a:rPr lang="pt-BR" sz="1400" baseline="-25000" dirty="0" smtClean="0">
                <a:latin typeface="+mj-lt"/>
              </a:rPr>
              <a:t>2</a:t>
            </a:r>
          </a:p>
          <a:p>
            <a:pPr>
              <a:lnSpc>
                <a:spcPct val="96000"/>
              </a:lnSpc>
              <a:spcBef>
                <a:spcPts val="525"/>
              </a:spcBef>
              <a:spcAft>
                <a:spcPts val="525"/>
              </a:spcAft>
              <a:defRPr/>
            </a:pPr>
            <a:r>
              <a:rPr lang="pt-BR" sz="1400" b="1" dirty="0" smtClean="0">
                <a:latin typeface="+mj-lt"/>
              </a:rPr>
              <a:t>CO</a:t>
            </a:r>
            <a:r>
              <a:rPr lang="pt-BR" sz="1400" b="1" baseline="-25000" dirty="0" smtClean="0">
                <a:latin typeface="+mj-lt"/>
              </a:rPr>
              <a:t>2</a:t>
            </a:r>
            <a:endParaRPr lang="en-US" sz="1400" b="1" baseline="-25000" dirty="0" smtClean="0">
              <a:latin typeface="+mj-lt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295400" y="76200"/>
            <a:ext cx="655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400" u="sng" dirty="0" err="1" smtClean="0"/>
              <a:t>Gb</a:t>
            </a:r>
            <a:r>
              <a:rPr lang="de-DE" sz="2400" u="sng" dirty="0" smtClean="0"/>
              <a:t> FTIR </a:t>
            </a:r>
            <a:r>
              <a:rPr lang="de-DE" sz="2400" u="sng" dirty="0" err="1" smtClean="0"/>
              <a:t>measurements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within</a:t>
            </a:r>
            <a:r>
              <a:rPr lang="de-DE" sz="2400" u="sng" dirty="0" smtClean="0"/>
              <a:t> </a:t>
            </a:r>
            <a:r>
              <a:rPr lang="de-DE" sz="2400" b="1" u="sng" dirty="0" smtClean="0"/>
              <a:t>NDACC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724400" y="2089004"/>
            <a:ext cx="3200400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 u="sng" dirty="0" err="1"/>
              <a:t>Spectral</a:t>
            </a:r>
            <a:r>
              <a:rPr lang="de-DE" sz="1600" u="sng" dirty="0"/>
              <a:t> Resolution:</a:t>
            </a:r>
          </a:p>
          <a:p>
            <a:pPr eaLnBrk="1" hangingPunct="1">
              <a:spcBef>
                <a:spcPct val="50000"/>
              </a:spcBef>
            </a:pPr>
            <a:r>
              <a:rPr lang="de-DE" sz="1400" dirty="0"/>
              <a:t>0.0035-0.002 cm</a:t>
            </a:r>
            <a:r>
              <a:rPr lang="de-DE" sz="1400" baseline="30000" dirty="0"/>
              <a:t>-1</a:t>
            </a:r>
            <a:r>
              <a:rPr lang="de-DE" sz="1400" dirty="0"/>
              <a:t> </a:t>
            </a:r>
            <a:r>
              <a:rPr lang="de-DE" sz="1400" dirty="0" err="1"/>
              <a:t>required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profiling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</a:t>
            </a:r>
            <a:r>
              <a:rPr lang="de-DE" sz="1400" dirty="0" err="1"/>
              <a:t>presssure</a:t>
            </a:r>
            <a:r>
              <a:rPr lang="de-DE" sz="1400" dirty="0"/>
              <a:t> (Lorentz) </a:t>
            </a:r>
            <a:r>
              <a:rPr lang="de-DE" sz="1400" dirty="0" err="1"/>
              <a:t>broadening</a:t>
            </a:r>
            <a:r>
              <a:rPr lang="de-DE" sz="1400" dirty="0"/>
              <a:t> </a:t>
            </a:r>
            <a:r>
              <a:rPr lang="de-DE" sz="1400" dirty="0" err="1"/>
              <a:t>effect</a:t>
            </a:r>
            <a:r>
              <a:rPr lang="de-DE" sz="14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de-DE" sz="1600" u="sng" dirty="0"/>
              <a:t>SNR:</a:t>
            </a:r>
            <a:r>
              <a:rPr lang="de-DE" sz="16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de-DE" sz="1400" dirty="0">
                <a:cs typeface="Arial" pitchFamily="34" charset="0"/>
              </a:rPr>
              <a:t>300 – 2000 RMS</a:t>
            </a:r>
          </a:p>
          <a:p>
            <a:pPr eaLnBrk="1" hangingPunct="1">
              <a:spcBef>
                <a:spcPct val="50000"/>
              </a:spcBef>
            </a:pPr>
            <a:r>
              <a:rPr lang="de-DE" sz="1600" u="sng" dirty="0" err="1">
                <a:cs typeface="Arial" pitchFamily="34" charset="0"/>
              </a:rPr>
              <a:t>Spectral</a:t>
            </a:r>
            <a:r>
              <a:rPr lang="de-DE" sz="1600" u="sng" dirty="0">
                <a:cs typeface="Arial" pitchFamily="34" charset="0"/>
              </a:rPr>
              <a:t> Range: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de-DE" sz="1400" dirty="0" smtClean="0">
                <a:cs typeface="Arial" pitchFamily="34" charset="0"/>
              </a:rPr>
              <a:t>750–4500 </a:t>
            </a:r>
            <a:r>
              <a:rPr lang="de-DE" sz="1400" dirty="0">
                <a:cs typeface="Arial" pitchFamily="34" charset="0"/>
              </a:rPr>
              <a:t>cm</a:t>
            </a:r>
            <a:r>
              <a:rPr lang="de-DE" sz="1400" baseline="30000" dirty="0">
                <a:cs typeface="Arial" pitchFamily="34" charset="0"/>
              </a:rPr>
              <a:t>-1</a:t>
            </a:r>
            <a:endParaRPr lang="de-DE" sz="1400" dirty="0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600" u="sng" dirty="0">
                <a:cs typeface="Arial" pitchFamily="34" charset="0"/>
              </a:rPr>
              <a:t>Data Rate:</a:t>
            </a:r>
          </a:p>
          <a:p>
            <a:pPr eaLnBrk="1" hangingPunct="1">
              <a:spcBef>
                <a:spcPct val="50000"/>
              </a:spcBef>
            </a:pPr>
            <a:r>
              <a:rPr lang="de-DE" sz="1400" dirty="0">
                <a:cs typeface="Arial" pitchFamily="34" charset="0"/>
              </a:rPr>
              <a:t>Daily but </a:t>
            </a:r>
            <a:r>
              <a:rPr lang="de-DE" sz="1400" dirty="0" err="1">
                <a:cs typeface="Arial" pitchFamily="34" charset="0"/>
              </a:rPr>
              <a:t>many</a:t>
            </a:r>
            <a:r>
              <a:rPr lang="de-DE" sz="1400" dirty="0">
                <a:cs typeface="Arial" pitchFamily="34" charset="0"/>
              </a:rPr>
              <a:t> </a:t>
            </a:r>
            <a:r>
              <a:rPr lang="de-DE" sz="1400" dirty="0" err="1">
                <a:cs typeface="Arial" pitchFamily="34" charset="0"/>
              </a:rPr>
              <a:t>sites</a:t>
            </a:r>
            <a:r>
              <a:rPr lang="de-DE" sz="1400" dirty="0">
                <a:cs typeface="Arial" pitchFamily="34" charset="0"/>
              </a:rPr>
              <a:t> all </a:t>
            </a:r>
            <a:r>
              <a:rPr lang="de-DE" sz="1400" dirty="0" err="1">
                <a:cs typeface="Arial" pitchFamily="34" charset="0"/>
              </a:rPr>
              <a:t>daylight</a:t>
            </a:r>
            <a:r>
              <a:rPr lang="de-DE" sz="1400" dirty="0">
                <a:cs typeface="Arial" pitchFamily="34" charset="0"/>
              </a:rPr>
              <a:t> </a:t>
            </a:r>
            <a:r>
              <a:rPr lang="de-DE" sz="1400" dirty="0" err="1" smtClean="0">
                <a:cs typeface="Arial" pitchFamily="34" charset="0"/>
              </a:rPr>
              <a:t>clear-sky</a:t>
            </a:r>
            <a:r>
              <a:rPr lang="de-DE" sz="1400" dirty="0" smtClean="0">
                <a:cs typeface="Arial" pitchFamily="34" charset="0"/>
              </a:rPr>
              <a:t> time </a:t>
            </a:r>
            <a:endParaRPr lang="de-DE" sz="1400" dirty="0">
              <a:cs typeface="Arial" pitchFamily="34" charset="0"/>
            </a:endParaRPr>
          </a:p>
        </p:txBody>
      </p:sp>
      <p:grpSp>
        <p:nvGrpSpPr>
          <p:cNvPr id="21509" name="Group 1"/>
          <p:cNvGrpSpPr>
            <a:grpSpLocks/>
          </p:cNvGrpSpPr>
          <p:nvPr/>
        </p:nvGrpSpPr>
        <p:grpSpPr bwMode="auto">
          <a:xfrm>
            <a:off x="228600" y="585788"/>
            <a:ext cx="4697413" cy="5967412"/>
            <a:chOff x="533400" y="586129"/>
            <a:chExt cx="4697757" cy="5967071"/>
          </a:xfrm>
        </p:grpSpPr>
        <p:grpSp>
          <p:nvGrpSpPr>
            <p:cNvPr id="21510" name="Group 15"/>
            <p:cNvGrpSpPr>
              <a:grpSpLocks/>
            </p:cNvGrpSpPr>
            <p:nvPr/>
          </p:nvGrpSpPr>
          <p:grpSpPr bwMode="auto">
            <a:xfrm>
              <a:off x="533400" y="586129"/>
              <a:ext cx="4343400" cy="2389556"/>
              <a:chOff x="187573" y="125045"/>
              <a:chExt cx="8792297" cy="6674341"/>
            </a:xfrm>
          </p:grpSpPr>
          <p:pic>
            <p:nvPicPr>
              <p:cNvPr id="21514" name="Picture 8" descr="filterband.pdf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04" t="14291" r="22678" b="21922"/>
              <a:stretch>
                <a:fillRect/>
              </a:stretch>
            </p:blipFill>
            <p:spPr bwMode="auto">
              <a:xfrm rot="-5400000">
                <a:off x="3811663" y="-3499045"/>
                <a:ext cx="1255739" cy="850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9" descr="2950-3000.pdf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34" t="22845" r="19337" b="10185"/>
              <a:stretch>
                <a:fillRect/>
              </a:stretch>
            </p:blipFill>
            <p:spPr bwMode="auto">
              <a:xfrm>
                <a:off x="293070" y="1770186"/>
                <a:ext cx="8686800" cy="502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6945923" y="1298555"/>
                <a:ext cx="1328615" cy="53024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lg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 rot="10800000" flipV="1">
                <a:off x="1465387" y="1298555"/>
                <a:ext cx="5128844" cy="5302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lg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3581400" y="2823285"/>
              <a:ext cx="1066800" cy="9144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371600" y="2823285"/>
              <a:ext cx="1752600" cy="8382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513" name="Picture 14" descr="sim2980_0.0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9" b="8936"/>
            <a:stretch>
              <a:fillRect/>
            </a:stretch>
          </p:blipFill>
          <p:spPr bwMode="auto">
            <a:xfrm>
              <a:off x="609600" y="3432885"/>
              <a:ext cx="4621557" cy="312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90813"/>
            <a:ext cx="4441825" cy="3024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3010" name="Picture 3" descr="NDACC_Logo_C10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914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67000"/>
            <a:ext cx="39814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1797050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u="sng" smtClean="0"/>
              <a:t>NDACC</a:t>
            </a:r>
            <a:r>
              <a:rPr lang="de-DE" smtClean="0"/>
              <a:t>: Network for the Detection of Atmospheric Composition Change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221288" y="1828800"/>
            <a:ext cx="3382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u="sng" smtClean="0"/>
              <a:t>TCCON</a:t>
            </a:r>
            <a:r>
              <a:rPr lang="de-DE" smtClean="0"/>
              <a:t>: Total Carbon Column Observing Network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963613" y="806450"/>
            <a:ext cx="7723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mtClean="0"/>
              <a:t>There are two global networks measuring high resolution solar absorption spectra in the infrared applying very high quality instrumentation 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11188" y="2286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2400" u="sng" smtClean="0">
                <a:cs typeface="Arial" charset="0"/>
              </a:rPr>
              <a:t>Global ground-based FTIR networks</a:t>
            </a:r>
            <a:endParaRPr lang="el-GR" sz="2400" u="sng" smtClean="0">
              <a:cs typeface="Arial" charset="0"/>
            </a:endParaRPr>
          </a:p>
        </p:txBody>
      </p:sp>
      <p:pic>
        <p:nvPicPr>
          <p:cNvPr id="43016" name="Picture 10" descr="TCCON_logo_final_g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105400"/>
            <a:ext cx="1050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2325688" y="2057400"/>
          <a:ext cx="4498975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7" name="Graph" r:id="rId3" imgW="3898900" imgH="2984500" progId="Origin50.Graph">
                  <p:embed/>
                </p:oleObj>
              </mc:Choice>
              <mc:Fallback>
                <p:oleObj name="Graph" r:id="rId3" imgW="3898900" imgH="2984500" progId="Origin50.Grap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2057400"/>
                        <a:ext cx="4498975" cy="344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524000" y="236538"/>
            <a:ext cx="617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400" u="sng"/>
              <a:t>Typical averaging kernels for MUSICA</a:t>
            </a:r>
            <a:r>
              <a:rPr lang="ja-JP" altLang="de-DE" sz="2400" u="sng"/>
              <a:t>‘</a:t>
            </a:r>
            <a:r>
              <a:rPr lang="de-DE" altLang="ja-JP" sz="2400" u="sng"/>
              <a:t>s gb FTIR water vapour product, example Izana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2"/>
          <p:cNvGraphicFramePr>
            <a:graphicFrameLocks noGrp="1" noChangeAspect="1"/>
          </p:cNvGraphicFramePr>
          <p:nvPr>
            <p:ph/>
          </p:nvPr>
        </p:nvGraphicFramePr>
        <p:xfrm>
          <a:off x="-252413" y="1066800"/>
          <a:ext cx="9634538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2" name="Graph" r:id="rId3" imgW="4019702" imgH="2167738" progId="Origin50.Graph">
                  <p:embed/>
                </p:oleObj>
              </mc:Choice>
              <mc:Fallback>
                <p:oleObj name="Graph" r:id="rId3" imgW="4019702" imgH="2167738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1066800"/>
                        <a:ext cx="9634538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50825" y="1143000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u="sng" smtClean="0"/>
              <a:t>middle troposphere: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7543800" y="2819400"/>
            <a:ext cx="13716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smtClean="0"/>
              <a:t>Schneider et al., AMT,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2"/>
          <p:cNvGraphicFramePr>
            <a:graphicFrameLocks noGrp="1" noChangeAspect="1"/>
          </p:cNvGraphicFramePr>
          <p:nvPr>
            <p:ph/>
          </p:nvPr>
        </p:nvGraphicFramePr>
        <p:xfrm>
          <a:off x="-190500" y="990600"/>
          <a:ext cx="9515475" cy="520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6" name="Graph" r:id="rId3" imgW="3957523" imgH="2167738" progId="Origin50.Graph">
                  <p:embed/>
                </p:oleObj>
              </mc:Choice>
              <mc:Fallback>
                <p:oleObj name="Graph" r:id="rId3" imgW="3957523" imgH="2167738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0" y="990600"/>
                        <a:ext cx="9515475" cy="520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50825" y="1066800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u="sng" smtClean="0"/>
              <a:t>upper troposphere: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7543800" y="2819400"/>
            <a:ext cx="13716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smtClean="0"/>
              <a:t>Schneider et al., AMT,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3"/>
          <p:cNvSpPr txBox="1">
            <a:spLocks noChangeArrowheads="1"/>
          </p:cNvSpPr>
          <p:nvPr/>
        </p:nvSpPr>
        <p:spPr bwMode="auto">
          <a:xfrm>
            <a:off x="1020763" y="1471613"/>
            <a:ext cx="75501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central storage of raw data,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quantified uncertainties with every data point,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traceability,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central processing,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homogeneity of the measurements across the network,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/>
              <a:t>redundant observations.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76962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dirty="0" smtClean="0"/>
              <a:t>MUSICA (</a:t>
            </a:r>
            <a:r>
              <a:rPr lang="de-DE" sz="1400" dirty="0" err="1" smtClean="0"/>
              <a:t>MUlti-platform</a:t>
            </a:r>
            <a:r>
              <a:rPr lang="de-DE" sz="1400" dirty="0" smtClean="0"/>
              <a:t> remote </a:t>
            </a:r>
            <a:r>
              <a:rPr lang="de-DE" sz="1400" dirty="0" err="1" smtClean="0"/>
              <a:t>Sensing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Isotopologues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investigating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Cycle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Atmospheric</a:t>
            </a:r>
            <a:r>
              <a:rPr lang="de-DE" sz="1400" dirty="0" smtClean="0"/>
              <a:t> </a:t>
            </a:r>
            <a:r>
              <a:rPr lang="de-DE" sz="1400" dirty="0" err="1" smtClean="0"/>
              <a:t>water</a:t>
            </a:r>
            <a:r>
              <a:rPr lang="de-DE" sz="1400" dirty="0" smtClean="0"/>
              <a:t>) </a:t>
            </a:r>
            <a:r>
              <a:rPr lang="de-DE" sz="1400" dirty="0" err="1" smtClean="0"/>
              <a:t>combines</a:t>
            </a:r>
            <a:r>
              <a:rPr lang="de-DE" sz="1400" dirty="0" smtClean="0"/>
              <a:t> NDACC </a:t>
            </a:r>
            <a:r>
              <a:rPr lang="de-DE" sz="1400" dirty="0" err="1" smtClean="0"/>
              <a:t>ground-based</a:t>
            </a:r>
            <a:r>
              <a:rPr lang="de-DE" sz="1400" dirty="0" smtClean="0"/>
              <a:t> FTS </a:t>
            </a:r>
            <a:r>
              <a:rPr lang="de-DE" sz="1400" dirty="0" err="1" smtClean="0"/>
              <a:t>observations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IASI / METOP </a:t>
            </a:r>
            <a:r>
              <a:rPr lang="de-DE" sz="1400" dirty="0" err="1" smtClean="0"/>
              <a:t>observations</a:t>
            </a:r>
            <a:r>
              <a:rPr lang="de-DE" sz="1400" dirty="0" smtClean="0"/>
              <a:t> (</a:t>
            </a:r>
            <a:r>
              <a:rPr lang="de-DE" sz="1400" dirty="0" err="1" smtClean="0"/>
              <a:t>and</a:t>
            </a:r>
            <a:r>
              <a:rPr lang="de-DE" sz="1400" dirty="0" smtClean="0"/>
              <a:t> in-situ </a:t>
            </a:r>
            <a:r>
              <a:rPr lang="de-DE" sz="1400" dirty="0" err="1" smtClean="0"/>
              <a:t>observations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validation</a:t>
            </a:r>
            <a:r>
              <a:rPr lang="de-DE" sz="1400" dirty="0" smtClean="0"/>
              <a:t> </a:t>
            </a:r>
            <a:r>
              <a:rPr lang="de-DE" sz="1400" dirty="0" err="1" smtClean="0"/>
              <a:t>purposes</a:t>
            </a:r>
            <a:r>
              <a:rPr lang="de-DE" sz="1400" dirty="0" smtClean="0"/>
              <a:t>). 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066800" y="168275"/>
            <a:ext cx="6629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000" u="sng" dirty="0" err="1" smtClean="0"/>
              <a:t>Example</a:t>
            </a:r>
            <a:r>
              <a:rPr lang="de-DE" sz="2000" u="sng" dirty="0" smtClean="0"/>
              <a:t>: The </a:t>
            </a:r>
            <a:r>
              <a:rPr lang="de-DE" sz="2000" u="sng" dirty="0" err="1" smtClean="0"/>
              <a:t>project</a:t>
            </a:r>
            <a:r>
              <a:rPr lang="de-DE" sz="2000" u="sng" dirty="0" smtClean="0"/>
              <a:t> MUSICA: </a:t>
            </a:r>
            <a:r>
              <a:rPr lang="de-DE" sz="2000" u="sng" dirty="0" err="1" smtClean="0"/>
              <a:t>consistent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ground</a:t>
            </a:r>
            <a:r>
              <a:rPr lang="de-DE" sz="2000" u="sng" dirty="0" smtClean="0"/>
              <a:t>- </a:t>
            </a:r>
            <a:r>
              <a:rPr lang="de-DE" sz="2000" u="sng" dirty="0" err="1" smtClean="0"/>
              <a:t>and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space-based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water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vapour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products</a:t>
            </a:r>
            <a:endParaRPr lang="de-DE" sz="2000" u="sng" dirty="0" smtClean="0"/>
          </a:p>
        </p:txBody>
      </p:sp>
      <p:pic>
        <p:nvPicPr>
          <p:cNvPr id="48131" name="Picture 19" descr="Metop_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133600"/>
            <a:ext cx="2322512" cy="17938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20" descr="MUSICA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895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1" descr="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4267200"/>
            <a:ext cx="365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2" descr="erc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800600"/>
            <a:ext cx="346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648200" y="5334000"/>
            <a:ext cx="43434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600" b="1" u="sng" dirty="0" smtClean="0">
                <a:solidFill>
                  <a:schemeClr val="folHlink"/>
                </a:solidFill>
              </a:rPr>
              <a:t>http://</a:t>
            </a:r>
            <a:r>
              <a:rPr lang="de-DE" sz="1600" b="1" u="sng" dirty="0" err="1" smtClean="0">
                <a:solidFill>
                  <a:schemeClr val="folHlink"/>
                </a:solidFill>
              </a:rPr>
              <a:t>www.imk-asf.kit.edu</a:t>
            </a:r>
            <a:r>
              <a:rPr lang="de-DE" sz="1600" b="1" u="sng" dirty="0" smtClean="0">
                <a:solidFill>
                  <a:schemeClr val="folHlink"/>
                </a:solidFill>
              </a:rPr>
              <a:t>/</a:t>
            </a:r>
            <a:r>
              <a:rPr lang="de-DE" sz="1600" b="1" u="sng" dirty="0" err="1" smtClean="0">
                <a:solidFill>
                  <a:schemeClr val="folHlink"/>
                </a:solidFill>
              </a:rPr>
              <a:t>english</a:t>
            </a:r>
            <a:r>
              <a:rPr lang="de-DE" sz="1600" b="1" u="sng" dirty="0" smtClean="0">
                <a:solidFill>
                  <a:schemeClr val="folHlink"/>
                </a:solidFill>
              </a:rPr>
              <a:t>/</a:t>
            </a:r>
            <a:r>
              <a:rPr lang="de-DE" sz="1600" b="1" u="sng" dirty="0" err="1" smtClean="0">
                <a:solidFill>
                  <a:schemeClr val="folHlink"/>
                </a:solidFill>
              </a:rPr>
              <a:t>musica</a:t>
            </a:r>
            <a:endParaRPr lang="de-DE" sz="1600" b="1" u="sng" dirty="0" smtClean="0">
              <a:solidFill>
                <a:schemeClr val="folHlink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33400" y="5730875"/>
            <a:ext cx="8305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u="sng"/>
              <a:t>Acknowledgement:</a:t>
            </a:r>
            <a:r>
              <a:rPr lang="en-US" sz="1400" i="1"/>
              <a:t> MUSICA is funded by the European Research Council under the European Community's Seventh Framework Programme (FP7/2007-2013) / ERC Grant agreement n° 256961.</a:t>
            </a:r>
            <a:r>
              <a:rPr lang="de-DE" sz="1400"/>
              <a:t> 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6400800" y="4276725"/>
            <a:ext cx="2438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dirty="0" smtClean="0"/>
              <a:t>Schneider </a:t>
            </a:r>
            <a:r>
              <a:rPr lang="de-DE" sz="1400" dirty="0" err="1" smtClean="0"/>
              <a:t>and</a:t>
            </a:r>
            <a:r>
              <a:rPr lang="de-DE" sz="1400" dirty="0" smtClean="0"/>
              <a:t> Hase (2011); Schneider et al. (2012)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3844925" cy="2401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947738" y="5189538"/>
            <a:ext cx="20955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200" dirty="0" err="1" smtClean="0"/>
              <a:t>site</a:t>
            </a:r>
            <a:r>
              <a:rPr lang="de-DE" sz="1200" dirty="0" smtClean="0"/>
              <a:t> </a:t>
            </a:r>
            <a:r>
              <a:rPr lang="de-DE" sz="1200" dirty="0" err="1" smtClean="0"/>
              <a:t>contributing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MUSICA</a:t>
            </a:r>
          </a:p>
        </p:txBody>
      </p:sp>
      <p:sp>
        <p:nvSpPr>
          <p:cNvPr id="48140" name="TextBox 5"/>
          <p:cNvSpPr txBox="1">
            <a:spLocks noChangeArrowheads="1"/>
          </p:cNvSpPr>
          <p:nvPr/>
        </p:nvSpPr>
        <p:spPr bwMode="auto">
          <a:xfrm>
            <a:off x="457200" y="1905000"/>
            <a:ext cx="5715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i="1"/>
              <a:t>The MUSICA project team (M. Schneider et al.) at the Karlsruhe Institute of Technology (KIT), Karlsruhe, Germany, and the Agencia Estatal de Meteorología (AEMET), Santa Cruz de Tenerife, Spain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15"/>
          <p:cNvGrpSpPr>
            <a:grpSpLocks/>
          </p:cNvGrpSpPr>
          <p:nvPr/>
        </p:nvGrpSpPr>
        <p:grpSpPr bwMode="auto">
          <a:xfrm>
            <a:off x="533400" y="125413"/>
            <a:ext cx="4343400" cy="2389187"/>
            <a:chOff x="187573" y="125045"/>
            <a:chExt cx="8792297" cy="6674341"/>
          </a:xfrm>
        </p:grpSpPr>
        <p:pic>
          <p:nvPicPr>
            <p:cNvPr id="49160" name="Picture 16" descr="filterband.pd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4" t="14291" r="22678" b="21922"/>
            <a:stretch>
              <a:fillRect/>
            </a:stretch>
          </p:blipFill>
          <p:spPr bwMode="auto">
            <a:xfrm rot="-5400000">
              <a:off x="3811663" y="-3499045"/>
              <a:ext cx="1255739" cy="850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17" descr="2950-3000.pdf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4" t="22845" r="19337" b="10185"/>
            <a:stretch>
              <a:fillRect/>
            </a:stretch>
          </p:blipFill>
          <p:spPr bwMode="auto">
            <a:xfrm>
              <a:off x="293070" y="1770186"/>
              <a:ext cx="8686800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6945923" y="1298555"/>
              <a:ext cx="1328615" cy="53024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rot="10800000" flipV="1">
              <a:off x="1465387" y="1298555"/>
              <a:ext cx="5128844" cy="53024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3581400" y="2362200"/>
            <a:ext cx="1066800" cy="914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>
            <a:off x="1371600" y="2362200"/>
            <a:ext cx="1752600" cy="838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156" name="Picture 27" descr="sim2980_0.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" b="8936"/>
          <a:stretch>
            <a:fillRect/>
          </a:stretch>
        </p:blipFill>
        <p:spPr bwMode="auto">
          <a:xfrm>
            <a:off x="609600" y="2971800"/>
            <a:ext cx="462121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Date Placeholder 32"/>
          <p:cNvSpPr>
            <a:spLocks noGrp="1"/>
          </p:cNvSpPr>
          <p:nvPr>
            <p:ph type="dt" sz="quarter" idx="4294967295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898989"/>
                </a:solidFill>
              </a:rPr>
              <a:t>7/7/10</a:t>
            </a:r>
          </a:p>
        </p:txBody>
      </p:sp>
      <p:sp>
        <p:nvSpPr>
          <p:cNvPr id="49158" name="Slide Number Placeholder 3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7F127F-4EB1-4213-9E33-E2D523AA7980}" type="slidenum">
              <a:rPr lang="en-US" sz="1800">
                <a:solidFill>
                  <a:srgbClr val="898989"/>
                </a:solidFill>
              </a:rPr>
              <a:pPr eaLnBrk="1" hangingPunct="1"/>
              <a:t>36</a:t>
            </a:fld>
            <a:endParaRPr lang="en-US" sz="1800">
              <a:solidFill>
                <a:srgbClr val="898989"/>
              </a:solidFill>
            </a:endParaRPr>
          </a:p>
        </p:txBody>
      </p:sp>
      <p:sp>
        <p:nvSpPr>
          <p:cNvPr id="49159" name="TextBox 35"/>
          <p:cNvSpPr txBox="1">
            <a:spLocks noChangeArrowheads="1"/>
          </p:cNvSpPr>
          <p:nvPr/>
        </p:nvSpPr>
        <p:spPr bwMode="auto">
          <a:xfrm>
            <a:off x="7783513" y="4151313"/>
            <a:ext cx="1262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C2H6 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48675" cy="561975"/>
          </a:xfrm>
        </p:spPr>
        <p:txBody>
          <a:bodyPr/>
          <a:lstStyle/>
          <a:p>
            <a:r>
              <a:rPr lang="nl-BE" dirty="0" smtClean="0"/>
              <a:t>TCCON: Total Carbon Column </a:t>
            </a:r>
            <a:r>
              <a:rPr lang="nl-BE" dirty="0" err="1" smtClean="0"/>
              <a:t>Observing</a:t>
            </a:r>
            <a:r>
              <a:rPr lang="nl-BE" dirty="0" smtClean="0"/>
              <a:t> Network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2667000" cy="5562600"/>
          </a:xfrm>
        </p:spPr>
        <p:txBody>
          <a:bodyPr/>
          <a:lstStyle/>
          <a:p>
            <a:r>
              <a:rPr lang="nl-BE" dirty="0" err="1"/>
              <a:t>similar</a:t>
            </a:r>
            <a:r>
              <a:rPr lang="nl-BE" dirty="0"/>
              <a:t> </a:t>
            </a:r>
            <a:r>
              <a:rPr lang="nl-BE" dirty="0" err="1" smtClean="0"/>
              <a:t>instruments</a:t>
            </a:r>
            <a:endParaRPr lang="nl-BE" dirty="0" smtClean="0"/>
          </a:p>
          <a:p>
            <a:r>
              <a:rPr lang="nl-BE" dirty="0" err="1" smtClean="0"/>
              <a:t>similar</a:t>
            </a:r>
            <a:r>
              <a:rPr lang="nl-BE" dirty="0" smtClean="0"/>
              <a:t> data analysis </a:t>
            </a:r>
            <a:r>
              <a:rPr lang="nl-BE" dirty="0" err="1" smtClean="0"/>
              <a:t>principles</a:t>
            </a:r>
            <a:endParaRPr lang="nl-BE" dirty="0" smtClean="0"/>
          </a:p>
          <a:p>
            <a:r>
              <a:rPr lang="nl-BE" dirty="0" smtClean="0"/>
              <a:t>But</a:t>
            </a:r>
          </a:p>
          <a:p>
            <a:pPr lvl="1"/>
            <a:r>
              <a:rPr lang="nl-BE" dirty="0" smtClean="0"/>
              <a:t>In </a:t>
            </a:r>
            <a:r>
              <a:rPr lang="nl-BE" dirty="0" err="1" smtClean="0"/>
              <a:t>near-infrared</a:t>
            </a:r>
            <a:endParaRPr lang="nl-BE" dirty="0" smtClean="0"/>
          </a:p>
          <a:p>
            <a:pPr lvl="1"/>
            <a:r>
              <a:rPr lang="nl-BE" dirty="0"/>
              <a:t>More </a:t>
            </a:r>
            <a:r>
              <a:rPr lang="nl-BE" dirty="0" err="1"/>
              <a:t>prescriptive</a:t>
            </a:r>
            <a:r>
              <a:rPr lang="nl-BE" dirty="0"/>
              <a:t> procedures </a:t>
            </a:r>
            <a:r>
              <a:rPr lang="nl-BE" dirty="0" err="1"/>
              <a:t>for</a:t>
            </a:r>
            <a:r>
              <a:rPr lang="nl-BE" dirty="0"/>
              <a:t> data </a:t>
            </a:r>
            <a:r>
              <a:rPr lang="nl-BE" dirty="0" err="1"/>
              <a:t>acquisition</a:t>
            </a:r>
            <a:endParaRPr lang="nl-BE" dirty="0"/>
          </a:p>
          <a:p>
            <a:pPr lvl="1"/>
            <a:r>
              <a:rPr lang="nl-BE" dirty="0" smtClean="0"/>
              <a:t>Focus </a:t>
            </a:r>
            <a:r>
              <a:rPr lang="nl-BE" dirty="0"/>
              <a:t>on </a:t>
            </a:r>
            <a:r>
              <a:rPr lang="nl-BE" dirty="0" smtClean="0"/>
              <a:t>high-</a:t>
            </a:r>
            <a:r>
              <a:rPr lang="nl-BE" dirty="0" err="1" smtClean="0"/>
              <a:t>precision</a:t>
            </a:r>
            <a:r>
              <a:rPr lang="nl-BE" dirty="0" smtClean="0"/>
              <a:t> column-</a:t>
            </a:r>
            <a:r>
              <a:rPr lang="nl-BE" dirty="0" err="1" smtClean="0"/>
              <a:t>averaged</a:t>
            </a:r>
            <a:r>
              <a:rPr lang="nl-BE" dirty="0" smtClean="0"/>
              <a:t> </a:t>
            </a:r>
            <a:r>
              <a:rPr lang="nl-BE" dirty="0"/>
              <a:t>dry-air volume </a:t>
            </a:r>
            <a:r>
              <a:rPr lang="nl-BE" dirty="0" err="1"/>
              <a:t>mixing</a:t>
            </a:r>
            <a:r>
              <a:rPr lang="nl-BE" dirty="0"/>
              <a:t> </a:t>
            </a:r>
            <a:r>
              <a:rPr lang="nl-BE" dirty="0" err="1"/>
              <a:t>ratios</a:t>
            </a:r>
            <a:r>
              <a:rPr lang="nl-BE" dirty="0"/>
              <a:t> of </a:t>
            </a:r>
            <a:r>
              <a:rPr lang="nl-BE" dirty="0" err="1" smtClean="0"/>
              <a:t>greenhouse</a:t>
            </a:r>
            <a:r>
              <a:rPr lang="nl-BE" dirty="0" smtClean="0"/>
              <a:t> </a:t>
            </a:r>
            <a:r>
              <a:rPr lang="nl-BE" dirty="0" err="1"/>
              <a:t>gases</a:t>
            </a:r>
            <a:r>
              <a:rPr lang="nl-BE" dirty="0"/>
              <a:t> CH4, CO2, N2O, H2O, </a:t>
            </a:r>
            <a:r>
              <a:rPr lang="nl-BE" dirty="0" smtClean="0"/>
              <a:t>CO</a:t>
            </a:r>
          </a:p>
          <a:p>
            <a:pPr lvl="1"/>
            <a:r>
              <a:rPr lang="nl-BE" dirty="0" smtClean="0"/>
              <a:t>1 single data processing S/W</a:t>
            </a:r>
            <a:endParaRPr lang="nl-BE" dirty="0"/>
          </a:p>
          <a:p>
            <a:pPr lvl="1"/>
            <a:endParaRPr lang="nl-BE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2971800" y="2090425"/>
            <a:ext cx="6282598" cy="4385489"/>
            <a:chOff x="1905675" y="2125915"/>
            <a:chExt cx="6282598" cy="4385489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14"/>
            <a:stretch>
              <a:fillRect/>
            </a:stretch>
          </p:blipFill>
          <p:spPr bwMode="auto">
            <a:xfrm>
              <a:off x="1905675" y="2125915"/>
              <a:ext cx="6161087" cy="365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447012" y="5865073"/>
              <a:ext cx="574126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e-DE" sz="1800" dirty="0">
                  <a:latin typeface="Arial" charset="0"/>
                </a:rPr>
                <a:t>8000	      </a:t>
              </a:r>
              <a:r>
                <a:rPr lang="de-DE" sz="1800" dirty="0" smtClean="0">
                  <a:latin typeface="Arial" charset="0"/>
                </a:rPr>
                <a:t>7000</a:t>
              </a:r>
              <a:r>
                <a:rPr lang="de-DE" sz="1800" dirty="0">
                  <a:latin typeface="Arial" charset="0"/>
                </a:rPr>
                <a:t>	     </a:t>
              </a:r>
              <a:r>
                <a:rPr lang="de-DE" sz="1800" dirty="0" smtClean="0">
                  <a:latin typeface="Arial" charset="0"/>
                </a:rPr>
                <a:t>        6000</a:t>
              </a:r>
              <a:r>
                <a:rPr lang="de-DE" sz="1800" dirty="0">
                  <a:latin typeface="Arial" charset="0"/>
                </a:rPr>
                <a:t>	</a:t>
              </a:r>
              <a:r>
                <a:rPr lang="de-DE" sz="1800" dirty="0" smtClean="0">
                  <a:latin typeface="Arial" charset="0"/>
                </a:rPr>
                <a:t>   </a:t>
              </a:r>
              <a:r>
                <a:rPr lang="de-DE" sz="1800" dirty="0">
                  <a:latin typeface="Arial" charset="0"/>
                </a:rPr>
                <a:t>5000	       </a:t>
              </a:r>
              <a:r>
                <a:rPr lang="de-DE" sz="1800" dirty="0" smtClean="0">
                  <a:latin typeface="Arial" charset="0"/>
                </a:rPr>
                <a:t>4000</a:t>
              </a:r>
              <a:endParaRPr lang="de-DE" sz="1800" dirty="0">
                <a:latin typeface="Arial" charset="0"/>
              </a:endParaRPr>
            </a:p>
            <a:p>
              <a:r>
                <a:rPr lang="de-DE" sz="1800" dirty="0">
                  <a:latin typeface="Arial" charset="0"/>
                </a:rPr>
                <a:t>			         </a:t>
              </a:r>
              <a:r>
                <a:rPr lang="de-DE" sz="1800" dirty="0" err="1">
                  <a:latin typeface="Arial" charset="0"/>
                </a:rPr>
                <a:t>wavenumber</a:t>
              </a:r>
              <a:r>
                <a:rPr lang="de-DE" sz="1800" dirty="0">
                  <a:latin typeface="Arial" charset="0"/>
                </a:rPr>
                <a:t> (cm</a:t>
              </a:r>
              <a:r>
                <a:rPr lang="de-DE" sz="1800" baseline="30000" dirty="0">
                  <a:latin typeface="Arial" charset="0"/>
                </a:rPr>
                <a:t>-1</a:t>
              </a:r>
              <a:r>
                <a:rPr lang="de-DE" sz="1800" dirty="0">
                  <a:latin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23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Global FTS Stations</a:t>
            </a:r>
            <a:endParaRPr lang="en-US" dirty="0">
              <a:cs typeface="+mj-cs"/>
            </a:endParaRPr>
          </a:p>
        </p:txBody>
      </p:sp>
      <p:pic>
        <p:nvPicPr>
          <p:cNvPr id="18434" name="Content Placeholder 11" descr="IRWG-TCCON-map-cylindrical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8" r="-2448"/>
          <a:stretch>
            <a:fillRect/>
          </a:stretch>
        </p:blipFill>
        <p:spPr>
          <a:xfrm>
            <a:off x="884238" y="355600"/>
            <a:ext cx="5745162" cy="3911600"/>
          </a:xfrm>
        </p:spPr>
      </p:pic>
      <p:sp>
        <p:nvSpPr>
          <p:cNvPr id="18435" name="TextBox 12"/>
          <p:cNvSpPr txBox="1">
            <a:spLocks noChangeArrowheads="1"/>
          </p:cNvSpPr>
          <p:nvPr/>
        </p:nvSpPr>
        <p:spPr bwMode="auto">
          <a:xfrm>
            <a:off x="6018213" y="1663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900363" y="4783138"/>
          <a:ext cx="1595437" cy="15414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0320"/>
                <a:gridCol w="350060"/>
                <a:gridCol w="365057"/>
              </a:tblGrid>
              <a:tr h="256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660066"/>
                          </a:solidFill>
                          <a:latin typeface="Verdana"/>
                        </a:rPr>
                        <a:t>Eureka</a:t>
                      </a: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660066"/>
                          </a:solidFill>
                          <a:latin typeface="Verdana"/>
                        </a:rPr>
                        <a:t>80</a:t>
                      </a: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660066"/>
                          </a:solidFill>
                          <a:latin typeface="Verdana"/>
                        </a:rPr>
                        <a:t>274</a:t>
                      </a:r>
                    </a:p>
                  </a:txBody>
                  <a:tcPr marL="12703" marR="12703" marT="12694" marB="0" anchor="ctr"/>
                </a:tc>
              </a:tr>
              <a:tr h="256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660066"/>
                          </a:solidFill>
                          <a:latin typeface="Verdana"/>
                        </a:rPr>
                        <a:t>Ny_Alesund</a:t>
                      </a:r>
                      <a:endParaRPr lang="en-US" sz="1000" b="0" i="0" u="none" strike="noStrike" dirty="0">
                        <a:solidFill>
                          <a:srgbClr val="660066"/>
                        </a:solidFill>
                        <a:latin typeface="Verdana"/>
                      </a:endParaRP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660066"/>
                          </a:solidFill>
                          <a:latin typeface="Verdana"/>
                        </a:rPr>
                        <a:t>79</a:t>
                      </a: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660066"/>
                          </a:solidFill>
                          <a:latin typeface="Verdana"/>
                        </a:rPr>
                        <a:t>12</a:t>
                      </a:r>
                    </a:p>
                  </a:txBody>
                  <a:tcPr marL="12703" marR="12703" marT="12694" marB="0" anchor="ctr"/>
                </a:tc>
              </a:tr>
              <a:tr h="256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Thule</a:t>
                      </a: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77</a:t>
                      </a: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291</a:t>
                      </a:r>
                    </a:p>
                  </a:txBody>
                  <a:tcPr marL="12703" marR="12703" marT="12694" marB="0" anchor="ctr"/>
                </a:tc>
              </a:tr>
              <a:tr h="256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FF"/>
                          </a:solidFill>
                          <a:latin typeface="Verdana"/>
                        </a:rPr>
                        <a:t>Kiruna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68</a:t>
                      </a: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20</a:t>
                      </a:r>
                    </a:p>
                  </a:txBody>
                  <a:tcPr marL="12703" marR="12703" marT="12694" marB="0" anchor="ctr"/>
                </a:tc>
              </a:tr>
              <a:tr h="256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FF0000"/>
                          </a:solidFill>
                          <a:latin typeface="Verdana"/>
                        </a:rPr>
                        <a:t>Sodankyla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67</a:t>
                      </a: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27</a:t>
                      </a:r>
                    </a:p>
                  </a:txBody>
                  <a:tcPr marL="12703" marR="12703" marT="12694" marB="0" anchor="ctr"/>
                </a:tc>
              </a:tr>
              <a:tr h="256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FF"/>
                          </a:solidFill>
                          <a:latin typeface="Verdana"/>
                        </a:rPr>
                        <a:t>Poker_Flat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65</a:t>
                      </a:r>
                    </a:p>
                  </a:txBody>
                  <a:tcPr marL="12703" marR="12703" marT="126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213</a:t>
                      </a:r>
                    </a:p>
                  </a:txBody>
                  <a:tcPr marL="12703" marR="12703" marT="12694" marB="0"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834188" y="381000"/>
          <a:ext cx="1928812" cy="5943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3468"/>
                <a:gridCol w="453599"/>
                <a:gridCol w="471745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FF"/>
                          </a:solidFill>
                          <a:latin typeface="Verdana"/>
                        </a:rPr>
                        <a:t>Harestua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60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11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accent2"/>
                          </a:solidFill>
                          <a:latin typeface="Verdana"/>
                        </a:rPr>
                        <a:t>St_Petersburg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60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30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Yekaterinburg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accent2"/>
                          </a:solidFill>
                          <a:latin typeface="Verdana"/>
                        </a:rPr>
                        <a:t>57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accent2"/>
                          </a:solidFill>
                          <a:latin typeface="Verdana"/>
                        </a:rPr>
                        <a:t>60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Tomsk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57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85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Bialystok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53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23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660066"/>
                          </a:solidFill>
                          <a:latin typeface="Verdana"/>
                        </a:rPr>
                        <a:t>Bremen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660066"/>
                          </a:solidFill>
                          <a:latin typeface="Verdana"/>
                        </a:rPr>
                        <a:t>53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660066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accent2"/>
                          </a:solidFill>
                          <a:latin typeface="Verdana"/>
                        </a:rPr>
                        <a:t>Bratts_Lake</a:t>
                      </a:r>
                      <a:endParaRPr lang="en-US" sz="1000" b="0" i="0" u="none" strike="noStrike" dirty="0">
                        <a:solidFill>
                          <a:schemeClr val="accent2"/>
                        </a:solidFill>
                        <a:latin typeface="Verdana"/>
                      </a:endParaRP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50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-104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2"/>
                          </a:solidFill>
                          <a:latin typeface="Verdana"/>
                        </a:rPr>
                        <a:t>Karlsruhe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49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accent2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Paris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49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Orleans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48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Garmisch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47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11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Zugspitze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47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11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Jungfraujoch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47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FF0000"/>
                          </a:solidFill>
                          <a:latin typeface="Verdana"/>
                        </a:rPr>
                        <a:t>Park_Falls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46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270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FF"/>
                          </a:solidFill>
                          <a:latin typeface="Verdana"/>
                        </a:rPr>
                        <a:t>Moshiri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44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142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Egbert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BE7960"/>
                          </a:solidFill>
                          <a:latin typeface="Verdana"/>
                        </a:rPr>
                        <a:t>44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280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FF"/>
                          </a:solidFill>
                          <a:latin typeface="Verdana"/>
                        </a:rPr>
                        <a:t>Rikubetsu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44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144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Toronto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44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281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Boulder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BE7960"/>
                          </a:solidFill>
                          <a:latin typeface="Verdana"/>
                        </a:rPr>
                        <a:t>40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255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FF"/>
                          </a:solidFill>
                          <a:latin typeface="Verdana"/>
                        </a:rPr>
                        <a:t>Barcroft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38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242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Lamont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37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263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Tsukuba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36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140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BE7960"/>
                          </a:solidFill>
                          <a:latin typeface="Verdana"/>
                        </a:rPr>
                        <a:t>Table_Mtn</a:t>
                      </a:r>
                      <a:endParaRPr lang="en-US" sz="1000" b="0" i="0" u="none" strike="noStrike" dirty="0">
                        <a:solidFill>
                          <a:srgbClr val="BE7960"/>
                        </a:solidFill>
                        <a:latin typeface="Verdana"/>
                      </a:endParaRP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BE7960"/>
                          </a:solidFill>
                          <a:latin typeface="Verdana"/>
                        </a:rPr>
                        <a:t>34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242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FF"/>
                          </a:solidFill>
                          <a:latin typeface="Verdana"/>
                        </a:rPr>
                        <a:t>Kitt_Peak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32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248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Wollongong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-34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151</a:t>
                      </a:r>
                    </a:p>
                  </a:txBody>
                  <a:tcPr marL="12701" marR="12701" marT="1270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Lauder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-45</a:t>
                      </a:r>
                    </a:p>
                  </a:txBody>
                  <a:tcPr marL="12701" marR="12701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170</a:t>
                      </a:r>
                    </a:p>
                  </a:txBody>
                  <a:tcPr marL="12701" marR="12701" marT="12700" marB="0"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9925" y="4572000"/>
          <a:ext cx="1920875" cy="20574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6317"/>
                <a:gridCol w="453721"/>
                <a:gridCol w="540837"/>
              </a:tblGrid>
              <a:tr h="1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660066"/>
                          </a:solidFill>
                          <a:latin typeface="Verdana"/>
                        </a:rPr>
                        <a:t>Izana</a:t>
                      </a:r>
                      <a:endParaRPr lang="en-US" sz="900" b="0" i="0" u="none" strike="noStrike" dirty="0">
                        <a:solidFill>
                          <a:srgbClr val="660066"/>
                        </a:solidFill>
                        <a:latin typeface="Verdana"/>
                      </a:endParaRP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660066"/>
                          </a:solidFill>
                          <a:latin typeface="Verdana"/>
                        </a:rPr>
                        <a:t>28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660066"/>
                          </a:solidFill>
                          <a:latin typeface="Verdana"/>
                        </a:rPr>
                        <a:t>344</a:t>
                      </a:r>
                    </a:p>
                  </a:txBody>
                  <a:tcPr marL="12704" marR="12704" marT="12046" marB="0" anchor="ctr"/>
                </a:tc>
              </a:tr>
              <a:tr h="1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FF"/>
                          </a:solidFill>
                          <a:latin typeface="Verdana"/>
                        </a:rPr>
                        <a:t>Mauna_Loa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20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204</a:t>
                      </a:r>
                    </a:p>
                  </a:txBody>
                  <a:tcPr marL="12704" marR="12704" marT="12046" marB="0" anchor="ctr"/>
                </a:tc>
              </a:tr>
              <a:tr h="1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BE7960"/>
                          </a:solidFill>
                          <a:latin typeface="Verdana"/>
                        </a:rPr>
                        <a:t>Mexico_City</a:t>
                      </a:r>
                      <a:endParaRPr lang="en-US" sz="900" b="0" i="0" u="none" strike="noStrike" dirty="0">
                        <a:solidFill>
                          <a:srgbClr val="BE7960"/>
                        </a:solidFill>
                        <a:latin typeface="Verdana"/>
                      </a:endParaRP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19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-99</a:t>
                      </a:r>
                    </a:p>
                  </a:txBody>
                  <a:tcPr marL="12704" marR="12704" marT="12046" marB="0" anchor="ctr"/>
                </a:tc>
              </a:tr>
              <a:tr h="1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BE7960"/>
                          </a:solidFill>
                          <a:latin typeface="Verdana"/>
                        </a:rPr>
                        <a:t>Altzomoni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19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-99</a:t>
                      </a:r>
                    </a:p>
                  </a:txBody>
                  <a:tcPr marL="12704" marR="12704" marT="12046" marB="0" anchor="ctr"/>
                </a:tc>
              </a:tr>
              <a:tr h="1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FF"/>
                          </a:solidFill>
                          <a:latin typeface="Verdana"/>
                        </a:rPr>
                        <a:t>Addis_Ababa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39</a:t>
                      </a:r>
                    </a:p>
                  </a:txBody>
                  <a:tcPr marL="12704" marR="12704" marT="12046" marB="0" anchor="ctr"/>
                </a:tc>
              </a:tr>
              <a:tr h="1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Paramaribo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305</a:t>
                      </a:r>
                    </a:p>
                  </a:txBody>
                  <a:tcPr marL="12704" marR="12704" marT="12046" marB="0" anchor="ctr"/>
                </a:tc>
              </a:tr>
              <a:tr h="1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Ascension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-8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-14</a:t>
                      </a:r>
                    </a:p>
                  </a:txBody>
                  <a:tcPr marL="12704" marR="12704" marT="12046" marB="0" anchor="ctr"/>
                </a:tc>
              </a:tr>
              <a:tr h="1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Darwin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-12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131</a:t>
                      </a:r>
                    </a:p>
                  </a:txBody>
                  <a:tcPr marL="12704" marR="12704" marT="12046" marB="0" anchor="ctr"/>
                </a:tc>
              </a:tr>
              <a:tr h="1951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0000FF"/>
                          </a:solidFill>
                          <a:latin typeface="Verdana"/>
                        </a:rPr>
                        <a:t>Reu_Maido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-21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55</a:t>
                      </a:r>
                    </a:p>
                  </a:txBody>
                  <a:tcPr marL="12704" marR="12704" marT="12046" marB="0" anchor="ctr"/>
                </a:tc>
              </a:tr>
              <a:tr h="3011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 smtClean="0">
                          <a:solidFill>
                            <a:srgbClr val="FF0000"/>
                          </a:solidFill>
                          <a:latin typeface="Verdana"/>
                        </a:rPr>
                        <a:t>Reu_St_Denis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-21</a:t>
                      </a:r>
                    </a:p>
                  </a:txBody>
                  <a:tcPr marL="12704" marR="12704" marT="12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55</a:t>
                      </a:r>
                    </a:p>
                  </a:txBody>
                  <a:tcPr marL="12704" marR="12704" marT="12046" marB="0"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632325" y="5126038"/>
          <a:ext cx="1920875" cy="7413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25229"/>
                <a:gridCol w="417424"/>
                <a:gridCol w="378222"/>
              </a:tblGrid>
              <a:tr h="370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 smtClean="0">
                          <a:solidFill>
                            <a:srgbClr val="BE7960"/>
                          </a:solidFill>
                          <a:latin typeface="Verdana"/>
                        </a:rPr>
                        <a:t>Syowa_Station</a:t>
                      </a:r>
                      <a:endParaRPr lang="en-US" sz="1000" b="0" i="0" u="none" strike="noStrike" dirty="0">
                        <a:solidFill>
                          <a:srgbClr val="BE7960"/>
                        </a:solidFill>
                        <a:latin typeface="Verdana"/>
                      </a:endParaRPr>
                    </a:p>
                  </a:txBody>
                  <a:tcPr marL="12704" marR="12704" marT="126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-69</a:t>
                      </a:r>
                    </a:p>
                  </a:txBody>
                  <a:tcPr marL="12704" marR="12704" marT="126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BE7960"/>
                          </a:solidFill>
                          <a:latin typeface="Verdana"/>
                        </a:rPr>
                        <a:t>40</a:t>
                      </a:r>
                    </a:p>
                  </a:txBody>
                  <a:tcPr marL="12704" marR="12704" marT="12695" marB="0" anchor="ctr"/>
                </a:tc>
              </a:tr>
              <a:tr h="370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FF"/>
                          </a:solidFill>
                          <a:latin typeface="Verdana"/>
                        </a:rPr>
                        <a:t>Arrival_Heights</a:t>
                      </a:r>
                      <a:endParaRPr lang="en-US" sz="10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4" marR="12704" marT="126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-79</a:t>
                      </a:r>
                    </a:p>
                  </a:txBody>
                  <a:tcPr marL="12704" marR="12704" marT="126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167</a:t>
                      </a:r>
                    </a:p>
                  </a:txBody>
                  <a:tcPr marL="12704" marR="12704" marT="12695" marB="0" anchor="ctr"/>
                </a:tc>
              </a:tr>
            </a:tbl>
          </a:graphicData>
        </a:graphic>
      </p:graphicFrame>
      <p:sp>
        <p:nvSpPr>
          <p:cNvPr id="18636" name="TextBox 2"/>
          <p:cNvSpPr txBox="1">
            <a:spLocks noChangeArrowheads="1"/>
          </p:cNvSpPr>
          <p:nvPr/>
        </p:nvSpPr>
        <p:spPr bwMode="auto">
          <a:xfrm>
            <a:off x="620713" y="4202113"/>
            <a:ext cx="113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~Tropical</a:t>
            </a:r>
          </a:p>
        </p:txBody>
      </p:sp>
      <p:sp>
        <p:nvSpPr>
          <p:cNvPr id="18637" name="TextBox 10"/>
          <p:cNvSpPr txBox="1">
            <a:spLocks noChangeArrowheads="1"/>
          </p:cNvSpPr>
          <p:nvPr/>
        </p:nvSpPr>
        <p:spPr bwMode="auto">
          <a:xfrm>
            <a:off x="6781800" y="1111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Mid-Latitude</a:t>
            </a:r>
          </a:p>
        </p:txBody>
      </p:sp>
      <p:sp>
        <p:nvSpPr>
          <p:cNvPr id="18638" name="TextBox 17"/>
          <p:cNvSpPr txBox="1">
            <a:spLocks noChangeArrowheads="1"/>
          </p:cNvSpPr>
          <p:nvPr/>
        </p:nvSpPr>
        <p:spPr bwMode="auto">
          <a:xfrm>
            <a:off x="2889250" y="44307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Arctic</a:t>
            </a:r>
          </a:p>
        </p:txBody>
      </p:sp>
      <p:sp>
        <p:nvSpPr>
          <p:cNvPr id="18639" name="TextBox 18"/>
          <p:cNvSpPr txBox="1">
            <a:spLocks noChangeArrowheads="1"/>
          </p:cNvSpPr>
          <p:nvPr/>
        </p:nvSpPr>
        <p:spPr bwMode="auto">
          <a:xfrm>
            <a:off x="4648200" y="472440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Antarctic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smtClean="0">
                <a:ea typeface="ＭＳ Ｐゴシック" pitchFamily="34" charset="-128"/>
              </a:rPr>
              <a:t>Many Common Members in TCCON &amp; NDACC </a:t>
            </a:r>
            <a:br>
              <a:rPr lang="en-US" sz="2500" smtClean="0">
                <a:ea typeface="ＭＳ Ｐゴシック" pitchFamily="34" charset="-128"/>
              </a:rPr>
            </a:br>
            <a:r>
              <a:rPr lang="en-US" sz="2500" smtClean="0">
                <a:ea typeface="ＭＳ Ｐゴシック" pitchFamily="34" charset="-128"/>
              </a:rPr>
              <a:t>MUSICA is a subset of NDACC groups…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6699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i="1" smtClean="0">
                <a:ea typeface="ＭＳ Ｐゴシック" pitchFamily="34" charset="-128"/>
              </a:rPr>
              <a:t>Shared meetings for several years, common experience, problems &amp; solutions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1828800"/>
          <a:ext cx="6227763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638"/>
                <a:gridCol w="1343243"/>
                <a:gridCol w="1556941"/>
                <a:gridCol w="1556941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Institute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NDACC Sites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TCCON Sites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MUSICA</a:t>
                      </a:r>
                      <a:endParaRPr lang="en-US" sz="1600" dirty="0"/>
                    </a:p>
                  </a:txBody>
                  <a:tcPr marL="91451" marR="91451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JPL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3+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1451" marR="91451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U. Wollongong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KIT Karl.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91451" marR="91451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U. Bremen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BIRA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51" marR="91451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NIES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KIT</a:t>
                      </a:r>
                      <a:r>
                        <a:rPr lang="en-US" sz="1600" baseline="0" dirty="0" smtClean="0"/>
                        <a:t> Gar.</a:t>
                      </a:r>
                      <a:endParaRPr lang="en-US" sz="1600" dirty="0" smtClean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51" marR="91451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NIWA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91451" marR="91451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U.T.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 Liege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51" marR="91451"/>
                </a:tc>
              </a:tr>
              <a:tr h="335280"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91451" marR="9145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12763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Instrumentation / Data Products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107060"/>
              </p:ext>
            </p:extLst>
          </p:nvPr>
        </p:nvGraphicFramePr>
        <p:xfrm>
          <a:off x="609600" y="1143000"/>
          <a:ext cx="8077199" cy="384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488"/>
                <a:gridCol w="2138512"/>
                <a:gridCol w="2133600"/>
                <a:gridCol w="2133599"/>
              </a:tblGrid>
              <a:tr h="36578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TCCON</a:t>
                      </a:r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IRWG</a:t>
                      </a:r>
                      <a:endParaRPr lang="en-US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MUSICA</a:t>
                      </a:r>
                      <a:endParaRPr lang="en-US" sz="1800" dirty="0"/>
                    </a:p>
                  </a:txBody>
                  <a:tcPr marL="91434" marR="91434" marT="45724" marB="45724"/>
                </a:tc>
              </a:tr>
              <a:tr h="47235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Instrument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125HR (</a:t>
                      </a:r>
                      <a:r>
                        <a:rPr lang="en-US" sz="1800" dirty="0" err="1" smtClean="0"/>
                        <a:t>Bruker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By spec.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err="1" smtClean="0"/>
                        <a:t>Bruker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 smtClean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By spec.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err="1" smtClean="0"/>
                        <a:t>Bruker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 smtClean="0"/>
                    </a:p>
                  </a:txBody>
                  <a:tcPr marL="91434" marR="91434" marT="45724" marB="45724" anchor="ctr"/>
                </a:tc>
              </a:tr>
              <a:tr h="3657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OPD*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45cm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250cm (max)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250cm (max)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</a:tr>
              <a:tr h="3657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Region**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Near-IR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mid-IR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mid-IR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24" marB="45724" anchor="ctr"/>
                </a:tc>
              </a:tr>
              <a:tr h="3657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Recording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DC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DC/AC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DC/AC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</a:tr>
              <a:tr h="3657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Bandwidth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3900-15000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700-4500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700-4500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</a:tr>
              <a:tr h="3657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Detectors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InGaAs</a:t>
                      </a:r>
                      <a:r>
                        <a:rPr lang="en-US" sz="1800" dirty="0" smtClean="0"/>
                        <a:t>/Si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InSb</a:t>
                      </a:r>
                      <a:r>
                        <a:rPr lang="en-US" sz="1800" dirty="0" smtClean="0"/>
                        <a:t>/MCT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InSb</a:t>
                      </a:r>
                      <a:r>
                        <a:rPr lang="en-US" sz="1800" dirty="0" smtClean="0"/>
                        <a:t>/MCT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</a:tr>
              <a:tr h="44150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Retrieval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NLLS / Scale of apriority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Full Optimal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Est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Full Optimal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Est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24" marB="45724" anchor="ctr"/>
                </a:tc>
              </a:tr>
              <a:tr h="3657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Species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CO2 (CH4, N2O, CO)</a:t>
                      </a:r>
                      <a:endParaRPr lang="en-US" sz="14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10</a:t>
                      </a:r>
                      <a:r>
                        <a:rPr lang="en-US" sz="1800" baseline="0" dirty="0" smtClean="0"/>
                        <a:t> primary +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H2O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4" marR="91434" marT="45724" marB="45724" anchor="ctr"/>
                </a:tc>
              </a:tr>
              <a:tr h="3657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Product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Column/DAMF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Column/Profile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Column/Profile</a:t>
                      </a:r>
                      <a:endParaRPr lang="en-US" sz="1800" dirty="0"/>
                    </a:p>
                  </a:txBody>
                  <a:tcPr marL="91434" marR="91434" marT="45724" marB="45724" anchor="ctr"/>
                </a:tc>
              </a:tr>
            </a:tbl>
          </a:graphicData>
        </a:graphic>
      </p:graphicFrame>
      <p:sp>
        <p:nvSpPr>
          <p:cNvPr id="20539" name="TextBox 4"/>
          <p:cNvSpPr txBox="1">
            <a:spLocks noChangeArrowheads="1"/>
          </p:cNvSpPr>
          <p:nvPr/>
        </p:nvSpPr>
        <p:spPr bwMode="auto">
          <a:xfrm>
            <a:off x="719138" y="5562600"/>
            <a:ext cx="6999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i="1"/>
              <a:t>*Low resolution instruments (~1 cm) are being developed (ie lower cost)</a:t>
            </a:r>
          </a:p>
          <a:p>
            <a:pPr eaLnBrk="1" hangingPunct="1"/>
            <a:r>
              <a:rPr lang="en-US" sz="1800" i="1"/>
              <a:t>*Possible MIR/NIR Instrument has been 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11975" cy="561975"/>
          </a:xfrm>
        </p:spPr>
        <p:txBody>
          <a:bodyPr/>
          <a:lstStyle/>
          <a:p>
            <a:r>
              <a:rPr lang="nl-BE" dirty="0" smtClean="0"/>
              <a:t>L1 (spectra) </a:t>
            </a:r>
            <a:r>
              <a:rPr lang="nl-BE" dirty="0" smtClean="0">
                <a:sym typeface="Symbol"/>
              </a:rPr>
              <a:t></a:t>
            </a:r>
            <a:r>
              <a:rPr lang="nl-BE" dirty="0" smtClean="0"/>
              <a:t> L2 (columns ; </a:t>
            </a:r>
            <a:r>
              <a:rPr lang="nl-BE" dirty="0" err="1" smtClean="0"/>
              <a:t>vertical</a:t>
            </a:r>
            <a:r>
              <a:rPr lang="nl-BE" dirty="0" smtClean="0"/>
              <a:t> </a:t>
            </a:r>
            <a:r>
              <a:rPr lang="nl-BE" dirty="0" err="1" smtClean="0"/>
              <a:t>profiles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56600" cy="5410200"/>
          </a:xfrm>
        </p:spPr>
        <p:txBody>
          <a:bodyPr/>
          <a:lstStyle/>
          <a:p>
            <a:pPr marL="0" indent="0">
              <a:buNone/>
            </a:pPr>
            <a:r>
              <a:rPr lang="nl-BE" dirty="0" err="1" smtClean="0"/>
              <a:t>Requires</a:t>
            </a:r>
            <a:r>
              <a:rPr lang="nl-BE" dirty="0" smtClean="0"/>
              <a:t> </a:t>
            </a:r>
            <a:r>
              <a:rPr lang="nl-BE" u="sng" dirty="0" smtClean="0">
                <a:solidFill>
                  <a:srgbClr val="002060"/>
                </a:solidFill>
              </a:rPr>
              <a:t>forward model </a:t>
            </a:r>
            <a:r>
              <a:rPr lang="nl-BE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Font typeface="Wingdings" pitchFamily="2" charset="2"/>
              <a:buChar char="Ø"/>
            </a:pPr>
            <a:r>
              <a:rPr lang="nl-BE" dirty="0" err="1" smtClean="0"/>
              <a:t>radiative</a:t>
            </a:r>
            <a:r>
              <a:rPr lang="nl-BE" dirty="0" smtClean="0"/>
              <a:t> transfer model of </a:t>
            </a:r>
            <a:r>
              <a:rPr lang="nl-BE" dirty="0" err="1" smtClean="0"/>
              <a:t>sunlight</a:t>
            </a:r>
            <a:r>
              <a:rPr lang="nl-BE" dirty="0" smtClean="0"/>
              <a:t> </a:t>
            </a:r>
            <a:r>
              <a:rPr lang="nl-BE" dirty="0" err="1" smtClean="0"/>
              <a:t>through</a:t>
            </a:r>
            <a:r>
              <a:rPr lang="nl-BE" dirty="0" smtClean="0"/>
              <a:t> the </a:t>
            </a:r>
            <a:r>
              <a:rPr lang="nl-BE" dirty="0" err="1" smtClean="0"/>
              <a:t>atmosphere</a:t>
            </a:r>
            <a:r>
              <a:rPr lang="nl-BE" dirty="0"/>
              <a:t> </a:t>
            </a:r>
            <a:r>
              <a:rPr lang="nl-BE" dirty="0" err="1" smtClean="0"/>
              <a:t>including</a:t>
            </a:r>
            <a:r>
              <a:rPr lang="nl-BE" dirty="0" smtClean="0"/>
              <a:t> </a:t>
            </a:r>
            <a:r>
              <a:rPr lang="nl-BE" dirty="0" err="1" smtClean="0"/>
              <a:t>absorption</a:t>
            </a:r>
            <a:r>
              <a:rPr lang="nl-BE" dirty="0" smtClean="0"/>
              <a:t>, </a:t>
            </a:r>
            <a:r>
              <a:rPr lang="nl-BE" dirty="0" err="1" smtClean="0"/>
              <a:t>emission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scattering </a:t>
            </a:r>
            <a:r>
              <a:rPr lang="nl-BE" dirty="0" err="1" smtClean="0"/>
              <a:t>processes</a:t>
            </a:r>
            <a:r>
              <a:rPr lang="nl-BE" dirty="0" smtClean="0"/>
              <a:t>.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i="1" dirty="0" smtClean="0"/>
              <a:t>Solar </a:t>
            </a:r>
            <a:r>
              <a:rPr lang="nl-BE" i="1" dirty="0" err="1"/>
              <a:t>absorption</a:t>
            </a:r>
            <a:r>
              <a:rPr lang="nl-BE" i="1" dirty="0"/>
              <a:t> =&gt; direct </a:t>
            </a:r>
            <a:r>
              <a:rPr lang="nl-BE" i="1" dirty="0" err="1"/>
              <a:t>absorption</a:t>
            </a:r>
            <a:r>
              <a:rPr lang="nl-BE" i="1" dirty="0"/>
              <a:t> is dominant</a:t>
            </a:r>
          </a:p>
          <a:p>
            <a:pPr>
              <a:buFont typeface="Wingdings" pitchFamily="2" charset="2"/>
              <a:buChar char="Ø"/>
            </a:pPr>
            <a:r>
              <a:rPr lang="nl-BE" dirty="0" err="1" smtClean="0"/>
              <a:t>Spectroscopic</a:t>
            </a:r>
            <a:r>
              <a:rPr lang="nl-BE" dirty="0" smtClean="0"/>
              <a:t> data of </a:t>
            </a:r>
            <a:r>
              <a:rPr lang="nl-BE" dirty="0" err="1" smtClean="0"/>
              <a:t>atmospheric</a:t>
            </a:r>
            <a:r>
              <a:rPr lang="nl-BE" dirty="0" smtClean="0"/>
              <a:t> </a:t>
            </a:r>
            <a:r>
              <a:rPr lang="nl-BE" dirty="0" err="1" smtClean="0"/>
              <a:t>constituents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u="sng" dirty="0" smtClean="0">
                <a:solidFill>
                  <a:srgbClr val="002060"/>
                </a:solidFill>
              </a:rPr>
              <a:t>	+ inverse model: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For </a:t>
            </a:r>
            <a:r>
              <a:rPr lang="nl-BE" dirty="0" err="1" smtClean="0"/>
              <a:t>vertical</a:t>
            </a:r>
            <a:r>
              <a:rPr lang="nl-BE" dirty="0" smtClean="0"/>
              <a:t> profile retrieval : </a:t>
            </a:r>
            <a:r>
              <a:rPr lang="nl-BE" dirty="0" err="1" smtClean="0"/>
              <a:t>ill-posed</a:t>
            </a:r>
            <a:r>
              <a:rPr lang="nl-BE" dirty="0" smtClean="0"/>
              <a:t> </a:t>
            </a:r>
            <a:r>
              <a:rPr lang="nl-BE" dirty="0" err="1" smtClean="0"/>
              <a:t>problem</a:t>
            </a:r>
            <a:endParaRPr lang="nl-BE" dirty="0" smtClean="0"/>
          </a:p>
          <a:p>
            <a:pPr>
              <a:buFont typeface="Symbol"/>
              <a:buChar char="Þ"/>
            </a:pPr>
            <a:r>
              <a:rPr lang="nl-BE" dirty="0" smtClean="0"/>
              <a:t>NLLS fitting + </a:t>
            </a:r>
            <a:r>
              <a:rPr lang="nl-BE" dirty="0" err="1" smtClean="0"/>
              <a:t>Regularisation</a:t>
            </a:r>
            <a:r>
              <a:rPr lang="nl-BE" dirty="0" smtClean="0"/>
              <a:t> or </a:t>
            </a:r>
            <a:r>
              <a:rPr lang="nl-BE" dirty="0" err="1" smtClean="0"/>
              <a:t>Optimal</a:t>
            </a:r>
            <a:r>
              <a:rPr lang="nl-BE" dirty="0" smtClean="0"/>
              <a:t> </a:t>
            </a:r>
            <a:r>
              <a:rPr lang="nl-BE" dirty="0" err="1" smtClean="0"/>
              <a:t>Estimation</a:t>
            </a:r>
            <a:r>
              <a:rPr lang="nl-BE" dirty="0" smtClean="0"/>
              <a:t> Method</a:t>
            </a:r>
          </a:p>
          <a:p>
            <a:pPr>
              <a:buFont typeface="Symbol"/>
              <a:buChar char="Þ"/>
            </a:pPr>
            <a:endParaRPr lang="nl-BE" dirty="0"/>
          </a:p>
          <a:p>
            <a:pPr marL="0" indent="0">
              <a:buNone/>
            </a:pPr>
            <a:r>
              <a:rPr lang="nl-BE" dirty="0" err="1" smtClean="0">
                <a:solidFill>
                  <a:srgbClr val="002060"/>
                </a:solidFill>
              </a:rPr>
              <a:t>Actual</a:t>
            </a:r>
            <a:r>
              <a:rPr lang="nl-BE" dirty="0" smtClean="0">
                <a:solidFill>
                  <a:srgbClr val="002060"/>
                </a:solidFill>
              </a:rPr>
              <a:t> status in NDACC: 2 standard </a:t>
            </a:r>
            <a:r>
              <a:rPr lang="nl-BE" dirty="0" err="1" smtClean="0">
                <a:solidFill>
                  <a:srgbClr val="002060"/>
                </a:solidFill>
              </a:rPr>
              <a:t>algorithms</a:t>
            </a:r>
            <a:r>
              <a:rPr lang="nl-BE" dirty="0" smtClean="0">
                <a:solidFill>
                  <a:srgbClr val="002060"/>
                </a:solidFill>
              </a:rPr>
              <a:t> (</a:t>
            </a:r>
            <a:r>
              <a:rPr lang="nl-BE" dirty="0" err="1" smtClean="0">
                <a:solidFill>
                  <a:srgbClr val="002060"/>
                </a:solidFill>
              </a:rPr>
              <a:t>inter-compared</a:t>
            </a:r>
            <a:r>
              <a:rPr lang="nl-BE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nl-BE" dirty="0" err="1" smtClean="0">
                <a:solidFill>
                  <a:srgbClr val="002060"/>
                </a:solidFill>
              </a:rPr>
              <a:t>Actual</a:t>
            </a:r>
            <a:r>
              <a:rPr lang="nl-BE" dirty="0" smtClean="0">
                <a:solidFill>
                  <a:srgbClr val="002060"/>
                </a:solidFill>
              </a:rPr>
              <a:t> status in TCCON: 1 single </a:t>
            </a:r>
            <a:r>
              <a:rPr lang="nl-BE" dirty="0" err="1" smtClean="0">
                <a:solidFill>
                  <a:srgbClr val="002060"/>
                </a:solidFill>
              </a:rPr>
              <a:t>algorithm</a:t>
            </a:r>
            <a:r>
              <a:rPr lang="nl-BE" dirty="0" smtClean="0">
                <a:solidFill>
                  <a:srgbClr val="002060"/>
                </a:solidFill>
              </a:rPr>
              <a:t> </a:t>
            </a:r>
            <a:r>
              <a:rPr lang="nl-BE" dirty="0" err="1" smtClean="0">
                <a:solidFill>
                  <a:srgbClr val="002060"/>
                </a:solidFill>
              </a:rPr>
              <a:t>and</a:t>
            </a:r>
            <a:r>
              <a:rPr lang="nl-BE" dirty="0" smtClean="0">
                <a:solidFill>
                  <a:srgbClr val="002060"/>
                </a:solidFill>
              </a:rPr>
              <a:t> </a:t>
            </a:r>
            <a:r>
              <a:rPr lang="nl-BE" dirty="0" err="1" smtClean="0">
                <a:solidFill>
                  <a:srgbClr val="002060"/>
                </a:solidFill>
              </a:rPr>
              <a:t>central</a:t>
            </a:r>
            <a:r>
              <a:rPr lang="nl-BE" dirty="0" smtClean="0">
                <a:solidFill>
                  <a:srgbClr val="002060"/>
                </a:solidFill>
              </a:rPr>
              <a:t> data processing 				   </a:t>
            </a:r>
            <a:r>
              <a:rPr lang="nl-BE" dirty="0" err="1" smtClean="0">
                <a:solidFill>
                  <a:srgbClr val="002060"/>
                </a:solidFill>
              </a:rPr>
              <a:t>verification</a:t>
            </a:r>
            <a:endParaRPr lang="nl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1173" r="17845" b="4923"/>
          <a:stretch/>
        </p:blipFill>
        <p:spPr bwMode="auto">
          <a:xfrm>
            <a:off x="54481" y="-28184"/>
            <a:ext cx="9064467" cy="68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2476</Words>
  <Application>Microsoft Office PowerPoint</Application>
  <PresentationFormat>On-screen Show (4:3)</PresentationFormat>
  <Paragraphs>475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Anleitung_Masterfolien</vt:lpstr>
      <vt:lpstr>Graph</vt:lpstr>
      <vt:lpstr>PowerPoint Presentation</vt:lpstr>
      <vt:lpstr>PowerPoint Presentation</vt:lpstr>
      <vt:lpstr>PowerPoint Presentation</vt:lpstr>
      <vt:lpstr>TCCON: Total Carbon Column Observing Network</vt:lpstr>
      <vt:lpstr>Global FTS Stations</vt:lpstr>
      <vt:lpstr>Many Common Members in TCCON &amp; NDACC  MUSICA is a subset of NDACC groups…</vt:lpstr>
      <vt:lpstr>Instrumentation / Data Products</vt:lpstr>
      <vt:lpstr>L1 (spectra)  L2 (columns ; vertical profiles)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Matthias (IMK)</dc:creator>
  <cp:lastModifiedBy>martine</cp:lastModifiedBy>
  <cp:revision>280</cp:revision>
  <cp:lastPrinted>1601-01-01T00:00:00Z</cp:lastPrinted>
  <dcterms:created xsi:type="dcterms:W3CDTF">1601-01-01T00:00:00Z</dcterms:created>
  <dcterms:modified xsi:type="dcterms:W3CDTF">2013-02-27T07:44:48Z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