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737C720-83A9-4F30-92FB-7F144DDA5CE5}" v="8" dt="2023-06-13T16:46:34.6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hieu Emmanuel" userId="e87fb64f-fb69-43b4-a0d7-f0c0ddb5330a" providerId="ADAL" clId="{8737C720-83A9-4F30-92FB-7F144DDA5CE5}"/>
    <pc:docChg chg="modSld">
      <pc:chgData name="Mahieu Emmanuel" userId="e87fb64f-fb69-43b4-a0d7-f0c0ddb5330a" providerId="ADAL" clId="{8737C720-83A9-4F30-92FB-7F144DDA5CE5}" dt="2023-06-13T16:48:30.452" v="22" actId="6549"/>
      <pc:docMkLst>
        <pc:docMk/>
      </pc:docMkLst>
      <pc:sldChg chg="addSp modSp mod">
        <pc:chgData name="Mahieu Emmanuel" userId="e87fb64f-fb69-43b4-a0d7-f0c0ddb5330a" providerId="ADAL" clId="{8737C720-83A9-4F30-92FB-7F144DDA5CE5}" dt="2023-06-13T16:47:54.457" v="10" actId="113"/>
        <pc:sldMkLst>
          <pc:docMk/>
          <pc:sldMk cId="1183711262" sldId="257"/>
        </pc:sldMkLst>
        <pc:spChg chg="mod">
          <ac:chgData name="Mahieu Emmanuel" userId="e87fb64f-fb69-43b4-a0d7-f0c0ddb5330a" providerId="ADAL" clId="{8737C720-83A9-4F30-92FB-7F144DDA5CE5}" dt="2023-06-13T16:47:54.457" v="10" actId="113"/>
          <ac:spMkLst>
            <pc:docMk/>
            <pc:sldMk cId="1183711262" sldId="257"/>
            <ac:spMk id="2" creationId="{FAB59E61-47E0-4195-8507-96D32CADE0D4}"/>
          </ac:spMkLst>
        </pc:spChg>
        <pc:picChg chg="add mod">
          <ac:chgData name="Mahieu Emmanuel" userId="e87fb64f-fb69-43b4-a0d7-f0c0ddb5330a" providerId="ADAL" clId="{8737C720-83A9-4F30-92FB-7F144DDA5CE5}" dt="2023-06-13T16:46:01.054" v="0"/>
          <ac:picMkLst>
            <pc:docMk/>
            <pc:sldMk cId="1183711262" sldId="257"/>
            <ac:picMk id="6" creationId="{0AC75398-520D-8D98-B76F-C9790C8317E3}"/>
          </ac:picMkLst>
        </pc:picChg>
        <pc:picChg chg="add mod">
          <ac:chgData name="Mahieu Emmanuel" userId="e87fb64f-fb69-43b4-a0d7-f0c0ddb5330a" providerId="ADAL" clId="{8737C720-83A9-4F30-92FB-7F144DDA5CE5}" dt="2023-06-13T16:46:27.637" v="6" actId="1076"/>
          <ac:picMkLst>
            <pc:docMk/>
            <pc:sldMk cId="1183711262" sldId="257"/>
            <ac:picMk id="7" creationId="{B8350B07-56D1-41D0-D7FD-0222EB83F42B}"/>
          </ac:picMkLst>
        </pc:picChg>
      </pc:sldChg>
      <pc:sldChg chg="addSp modSp mod">
        <pc:chgData name="Mahieu Emmanuel" userId="e87fb64f-fb69-43b4-a0d7-f0c0ddb5330a" providerId="ADAL" clId="{8737C720-83A9-4F30-92FB-7F144DDA5CE5}" dt="2023-06-13T16:48:04.651" v="11" actId="113"/>
        <pc:sldMkLst>
          <pc:docMk/>
          <pc:sldMk cId="447407618" sldId="258"/>
        </pc:sldMkLst>
        <pc:spChg chg="mod">
          <ac:chgData name="Mahieu Emmanuel" userId="e87fb64f-fb69-43b4-a0d7-f0c0ddb5330a" providerId="ADAL" clId="{8737C720-83A9-4F30-92FB-7F144DDA5CE5}" dt="2023-06-13T16:48:04.651" v="11" actId="113"/>
          <ac:spMkLst>
            <pc:docMk/>
            <pc:sldMk cId="447407618" sldId="258"/>
            <ac:spMk id="2" creationId="{BD5215B3-2C96-1F67-4ACD-255CF9517E5A}"/>
          </ac:spMkLst>
        </pc:spChg>
        <pc:picChg chg="add mod">
          <ac:chgData name="Mahieu Emmanuel" userId="e87fb64f-fb69-43b4-a0d7-f0c0ddb5330a" providerId="ADAL" clId="{8737C720-83A9-4F30-92FB-7F144DDA5CE5}" dt="2023-06-13T16:46:02.512" v="1"/>
          <ac:picMkLst>
            <pc:docMk/>
            <pc:sldMk cId="447407618" sldId="258"/>
            <ac:picMk id="4" creationId="{9BE3112B-446B-7206-AD2F-DC2391CF377E}"/>
          </ac:picMkLst>
        </pc:picChg>
        <pc:picChg chg="add mod">
          <ac:chgData name="Mahieu Emmanuel" userId="e87fb64f-fb69-43b4-a0d7-f0c0ddb5330a" providerId="ADAL" clId="{8737C720-83A9-4F30-92FB-7F144DDA5CE5}" dt="2023-06-13T16:46:32.695" v="7"/>
          <ac:picMkLst>
            <pc:docMk/>
            <pc:sldMk cId="447407618" sldId="258"/>
            <ac:picMk id="5" creationId="{4479C214-A2EC-8B19-AA7D-A34FFD68862A}"/>
          </ac:picMkLst>
        </pc:picChg>
      </pc:sldChg>
      <pc:sldChg chg="addSp modSp mod">
        <pc:chgData name="Mahieu Emmanuel" userId="e87fb64f-fb69-43b4-a0d7-f0c0ddb5330a" providerId="ADAL" clId="{8737C720-83A9-4F30-92FB-7F144DDA5CE5}" dt="2023-06-13T16:48:13.835" v="12" actId="113"/>
        <pc:sldMkLst>
          <pc:docMk/>
          <pc:sldMk cId="867259942" sldId="259"/>
        </pc:sldMkLst>
        <pc:spChg chg="mod">
          <ac:chgData name="Mahieu Emmanuel" userId="e87fb64f-fb69-43b4-a0d7-f0c0ddb5330a" providerId="ADAL" clId="{8737C720-83A9-4F30-92FB-7F144DDA5CE5}" dt="2023-06-13T16:48:13.835" v="12" actId="113"/>
          <ac:spMkLst>
            <pc:docMk/>
            <pc:sldMk cId="867259942" sldId="259"/>
            <ac:spMk id="2" creationId="{AE4C140F-9F13-D73A-200E-E2F2DC8977BC}"/>
          </ac:spMkLst>
        </pc:spChg>
        <pc:picChg chg="add mod">
          <ac:chgData name="Mahieu Emmanuel" userId="e87fb64f-fb69-43b4-a0d7-f0c0ddb5330a" providerId="ADAL" clId="{8737C720-83A9-4F30-92FB-7F144DDA5CE5}" dt="2023-06-13T16:46:03.765" v="2"/>
          <ac:picMkLst>
            <pc:docMk/>
            <pc:sldMk cId="867259942" sldId="259"/>
            <ac:picMk id="4" creationId="{8089D4D9-010F-EC9F-53F5-2DF6FEEF6DED}"/>
          </ac:picMkLst>
        </pc:picChg>
        <pc:picChg chg="add mod">
          <ac:chgData name="Mahieu Emmanuel" userId="e87fb64f-fb69-43b4-a0d7-f0c0ddb5330a" providerId="ADAL" clId="{8737C720-83A9-4F30-92FB-7F144DDA5CE5}" dt="2023-06-13T16:46:33.759" v="8"/>
          <ac:picMkLst>
            <pc:docMk/>
            <pc:sldMk cId="867259942" sldId="259"/>
            <ac:picMk id="5" creationId="{417249BD-A3CB-E0FA-EC3C-9C4F60E3B5E8}"/>
          </ac:picMkLst>
        </pc:picChg>
      </pc:sldChg>
      <pc:sldChg chg="addSp modSp mod">
        <pc:chgData name="Mahieu Emmanuel" userId="e87fb64f-fb69-43b4-a0d7-f0c0ddb5330a" providerId="ADAL" clId="{8737C720-83A9-4F30-92FB-7F144DDA5CE5}" dt="2023-06-13T16:48:30.452" v="22" actId="6549"/>
        <pc:sldMkLst>
          <pc:docMk/>
          <pc:sldMk cId="2900126063" sldId="260"/>
        </pc:sldMkLst>
        <pc:spChg chg="mod">
          <ac:chgData name="Mahieu Emmanuel" userId="e87fb64f-fb69-43b4-a0d7-f0c0ddb5330a" providerId="ADAL" clId="{8737C720-83A9-4F30-92FB-7F144DDA5CE5}" dt="2023-06-13T16:48:30.452" v="22" actId="6549"/>
          <ac:spMkLst>
            <pc:docMk/>
            <pc:sldMk cId="2900126063" sldId="260"/>
            <ac:spMk id="6" creationId="{4ABA404F-B193-BC27-F523-AA3BDAFBB2A9}"/>
          </ac:spMkLst>
        </pc:spChg>
        <pc:picChg chg="add mod">
          <ac:chgData name="Mahieu Emmanuel" userId="e87fb64f-fb69-43b4-a0d7-f0c0ddb5330a" providerId="ADAL" clId="{8737C720-83A9-4F30-92FB-7F144DDA5CE5}" dt="2023-06-13T16:46:04.793" v="3"/>
          <ac:picMkLst>
            <pc:docMk/>
            <pc:sldMk cId="2900126063" sldId="260"/>
            <ac:picMk id="10" creationId="{3C74F6BC-DE6F-E871-F6BF-8BB3C4CB0B11}"/>
          </ac:picMkLst>
        </pc:picChg>
        <pc:picChg chg="add mod">
          <ac:chgData name="Mahieu Emmanuel" userId="e87fb64f-fb69-43b4-a0d7-f0c0ddb5330a" providerId="ADAL" clId="{8737C720-83A9-4F30-92FB-7F144DDA5CE5}" dt="2023-06-13T16:46:34.685" v="9"/>
          <ac:picMkLst>
            <pc:docMk/>
            <pc:sldMk cId="2900126063" sldId="260"/>
            <ac:picMk id="11" creationId="{3D197A5B-9740-CDE9-4AE7-B31624B75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BF856-C998-66D3-901C-E18E0B0DB9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C2825B-FC5E-C201-8E98-4B1DBF0042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4398A8-4953-13FB-E60C-149E7B1A7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ED11A-9C03-4071-AFFC-F707672C311C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D5399C-2855-459B-40FB-0A07793DA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0F51D0-8C05-9C21-DA5D-470D0870C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D23DB-352E-4C7E-A48F-7BD32CB1F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868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3649D-9FE7-AB61-A4C7-9A397D942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23DDB4-2D19-3BD8-34AD-4B1AE1C8BD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2ECE6A-7B6D-8BEB-33F3-156BA1B4F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ED11A-9C03-4071-AFFC-F707672C311C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0DE442-5572-ABB8-C5F7-A4203BCDC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A8AD84-EAFB-346D-2506-56BCF4B84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D23DB-352E-4C7E-A48F-7BD32CB1F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106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6C9094-B14B-7FB5-CAA0-52B9A70DBC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CA1B37-8671-A29E-86D1-362A069ABB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D40C52-E989-A4D4-7F0E-AB33A52E5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ED11A-9C03-4071-AFFC-F707672C311C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65B223-7456-A550-11A5-7AE664D39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911B41-A1BE-FC19-CBA2-3B68819F2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D23DB-352E-4C7E-A48F-7BD32CB1F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867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EA511-909B-5DC4-4092-1F32C7F49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30799-ECC4-1D04-5DCF-25028113EB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8C9235-2457-6C72-4D69-5774F008D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ED11A-9C03-4071-AFFC-F707672C311C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9A79AA-3B23-4171-139F-9FAFDBEF9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D1C78D-BE63-6C19-41FB-61B980A55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D23DB-352E-4C7E-A48F-7BD32CB1F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041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5C254-A077-A103-E3BE-C09C2B2F9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63ECBA-061D-4A1B-2EE5-1D36B105B1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53ADAE-6C18-D012-66BC-EA53D7604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ED11A-9C03-4071-AFFC-F707672C311C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1EF51E-15EE-40BB-1612-2BF2F872B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5701FA-1E5D-A8FB-B9C5-1E0540036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D23DB-352E-4C7E-A48F-7BD32CB1F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815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934FC-8ABF-77E2-AEEC-C669C7EC7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1BCEBC-B57B-2A7E-505A-AA45A64071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946010-E07E-9E66-9495-9B5E6708C1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3942E0-A6C0-9965-F82D-C0E312CC6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ED11A-9C03-4071-AFFC-F707672C311C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14B61D-89D7-D907-9881-553B8A984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459A93-2B72-8508-B715-1B14406C5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D23DB-352E-4C7E-A48F-7BD32CB1F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877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5FA2C-2BF5-4FFD-CF6A-50D6344B9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997D93-23E5-9548-6173-87B344828A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64976E-12A8-BF30-71C6-9C6DFA1A57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5AC47F-DA94-20E0-3B89-9C4D3CE632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E34D2A-8632-09E4-453B-793F754F9C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0259CD3-43ED-A517-AC7A-0F2479FB0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ED11A-9C03-4071-AFFC-F707672C311C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E8B2D8A-01C1-C605-C8F6-2E59F6260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484C00-8263-0964-20BB-BE7E69EEF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D23DB-352E-4C7E-A48F-7BD32CB1F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155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FF776-25CD-D205-6134-E5BA7E2E8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95ED58-9D83-E8DF-6467-18665824B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ED11A-9C03-4071-AFFC-F707672C311C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E1738B-FD48-D352-66DB-ADC3507EE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473E38-64FD-6D7B-6353-53EBA1DDD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D23DB-352E-4C7E-A48F-7BD32CB1F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075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A2A85F-25F8-5E25-8C67-274A2459B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ED11A-9C03-4071-AFFC-F707672C311C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791639-AB1A-130C-5A44-6862C9D7E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F36D6E-4FA4-7FBA-9ECC-09DD1550C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D23DB-352E-4C7E-A48F-7BD32CB1F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412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E553A-4BE0-4C35-07E6-DC318CF21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6BC671-71D6-AE84-D13E-386F3E2C95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E01A51-21F3-30A1-0ABA-6F95CB0835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BC0754-266D-D16B-CA08-1FDDBB663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ED11A-9C03-4071-AFFC-F707672C311C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D6E564-800B-41B1-4FBD-F083AED9D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6B1AEC-EB07-ACC2-1D50-F2BCAAD6B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D23DB-352E-4C7E-A48F-7BD32CB1F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53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70186-9CA7-AEA1-E0B3-6B4403186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392EF8B-1226-6392-D02A-1C63B8F7B0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35B6BA-BBD6-F90A-9DAC-21397A0673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1EDA35-5543-E31B-8362-867CF169C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ED11A-9C03-4071-AFFC-F707672C311C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0E08F9-F6A8-716C-71A4-3A7DBFE49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7CCC7D-79F8-9050-B524-BD4EFC5B0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D23DB-352E-4C7E-A48F-7BD32CB1F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136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068B58-CB4D-C6FD-3380-F8EE9072A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F44435-A52A-C8E2-F722-039A2D7380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BEA923-6E19-34D4-33E5-A8D2A61B17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BED11A-9C03-4071-AFFC-F707672C311C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56D86E-2F72-B4AA-4802-527932A136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74B35C-7E50-B8FB-02DA-EEB1835BC3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D23DB-352E-4C7E-A48F-7BD32CB1F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652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5D0FDAF-6458-C26B-390F-7FC9F15C44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398" r="15473" b="264"/>
          <a:stretch/>
        </p:blipFill>
        <p:spPr>
          <a:xfrm>
            <a:off x="-1" y="0"/>
            <a:ext cx="4981575" cy="68586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3428A90-1DCB-2E53-BE78-CAED7E081CA4}"/>
              </a:ext>
            </a:extLst>
          </p:cNvPr>
          <p:cNvSpPr txBox="1"/>
          <p:nvPr/>
        </p:nvSpPr>
        <p:spPr>
          <a:xfrm>
            <a:off x="6040182" y="1528994"/>
            <a:ext cx="52492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4000" b="1" dirty="0"/>
              <a:t>Jungfraujoch site report</a:t>
            </a:r>
            <a:endParaRPr lang="en-US" sz="40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E81CBA-234C-678C-4A4D-194B6DC1DE47}"/>
              </a:ext>
            </a:extLst>
          </p:cNvPr>
          <p:cNvSpPr txBox="1"/>
          <p:nvPr/>
        </p:nvSpPr>
        <p:spPr>
          <a:xfrm>
            <a:off x="6859349" y="6379419"/>
            <a:ext cx="3610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/>
              <a:t>IRWG meeting // Spa // 14-Jun-2023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6AC0A3-396C-38A9-1DA3-D41E38104C95}"/>
              </a:ext>
            </a:extLst>
          </p:cNvPr>
          <p:cNvSpPr txBox="1"/>
          <p:nvPr/>
        </p:nvSpPr>
        <p:spPr>
          <a:xfrm>
            <a:off x="7154782" y="5823085"/>
            <a:ext cx="3020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>
                <a:solidFill>
                  <a:srgbClr val="0070C0"/>
                </a:solidFill>
              </a:rPr>
              <a:t>emmanuel.mahieu@uliege.be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8" name="Picture 11">
            <a:extLst>
              <a:ext uri="{FF2B5EF4-FFF2-40B4-BE49-F238E27FC236}">
                <a16:creationId xmlns:a16="http://schemas.microsoft.com/office/drawing/2014/main" id="{484C1703-EFBD-265E-79BC-8F8F520C50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6437" y="6215063"/>
            <a:ext cx="1325563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541D206-67C4-AD29-2440-C5A038BC48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43482" y="66073"/>
            <a:ext cx="1548518" cy="114614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4566F06-20E5-DFC5-19E3-31E77413D880}"/>
              </a:ext>
            </a:extLst>
          </p:cNvPr>
          <p:cNvSpPr txBox="1"/>
          <p:nvPr/>
        </p:nvSpPr>
        <p:spPr>
          <a:xfrm>
            <a:off x="7998603" y="2696547"/>
            <a:ext cx="1332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/>
              <a:t>[2020-2023]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0A21BF7-AD5C-3298-B959-B5674D38F2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3234" y="6329368"/>
            <a:ext cx="1164437" cy="46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942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59E61-47E0-4195-8507-96D32CADE0D4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fr-BE" b="1" dirty="0"/>
              <a:t>IR </a:t>
            </a:r>
            <a:r>
              <a:rPr lang="fr-BE" b="1" dirty="0" err="1"/>
              <a:t>measurements</a:t>
            </a:r>
            <a:r>
              <a:rPr lang="fr-BE" b="1" dirty="0"/>
              <a:t> @Jungfraujoch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934636-CACB-4332-4D5D-6D700F4C3C79}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r>
              <a:rPr lang="en-US" dirty="0"/>
              <a:t>Regular measurements of solar absorption infrared spectra ongoing since the mid-1970s:</a:t>
            </a:r>
          </a:p>
          <a:p>
            <a:pPr lvl="1"/>
            <a:r>
              <a:rPr lang="en-US" dirty="0"/>
              <a:t>grating spectrometer over 1976-1989</a:t>
            </a:r>
          </a:p>
          <a:p>
            <a:pPr lvl="1"/>
            <a:r>
              <a:rPr lang="en-US" dirty="0"/>
              <a:t>homemade FTIR over 1984-2008</a:t>
            </a:r>
          </a:p>
          <a:p>
            <a:pPr lvl="1"/>
            <a:r>
              <a:rPr lang="en-US" dirty="0"/>
              <a:t>Bruker 120HR from 1991 onwards</a:t>
            </a:r>
          </a:p>
          <a:p>
            <a:r>
              <a:rPr lang="en-US" dirty="0"/>
              <a:t>Pioneering observations available for 1950-1951 (</a:t>
            </a:r>
            <a:r>
              <a:rPr lang="en-US" dirty="0" err="1"/>
              <a:t>cfr</a:t>
            </a:r>
            <a:r>
              <a:rPr lang="en-US" dirty="0"/>
              <a:t> Jamal’s talk)</a:t>
            </a:r>
          </a:p>
          <a:p>
            <a:pPr>
              <a:buFont typeface="Symbol" panose="05050102010706020507" pitchFamily="18" charset="2"/>
              <a:buChar char="Þ"/>
            </a:pPr>
            <a:endParaRPr lang="en-US" dirty="0"/>
          </a:p>
          <a:p>
            <a:pPr>
              <a:buFont typeface="Symbol" panose="05050102010706020507" pitchFamily="18" charset="2"/>
              <a:buChar char="Þ"/>
            </a:pPr>
            <a:r>
              <a:rPr lang="en-US" dirty="0"/>
              <a:t>Time series covering more than 45 years in the most favorable cases</a:t>
            </a:r>
          </a:p>
          <a:p>
            <a:pPr>
              <a:buFont typeface="Symbol" panose="05050102010706020507" pitchFamily="18" charset="2"/>
              <a:buChar char="Þ"/>
            </a:pPr>
            <a:r>
              <a:rPr lang="en-US" dirty="0"/>
              <a:t>More than 30 target species available (PAN is the latest addition), others are coming (see Irene’s talk on Thursday)</a:t>
            </a:r>
          </a:p>
          <a:p>
            <a:pPr>
              <a:buFont typeface="Symbol" panose="05050102010706020507" pitchFamily="18" charset="2"/>
              <a:buChar char="Þ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83D65BB3-B418-5FAC-B520-5E4C6FEF5754}"/>
              </a:ext>
            </a:extLst>
          </p:cNvPr>
          <p:cNvSpPr/>
          <p:nvPr/>
        </p:nvSpPr>
        <p:spPr>
          <a:xfrm>
            <a:off x="6442745" y="2743200"/>
            <a:ext cx="260059" cy="1015068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39A1C3-1B47-8153-0C3A-411DCEB97C2D}"/>
              </a:ext>
            </a:extLst>
          </p:cNvPr>
          <p:cNvSpPr txBox="1"/>
          <p:nvPr/>
        </p:nvSpPr>
        <p:spPr>
          <a:xfrm>
            <a:off x="6979298" y="3050679"/>
            <a:ext cx="10029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000" dirty="0" err="1"/>
              <a:t>Overlap</a:t>
            </a:r>
            <a:endParaRPr lang="en-US" dirty="0"/>
          </a:p>
        </p:txBody>
      </p:sp>
      <p:pic>
        <p:nvPicPr>
          <p:cNvPr id="6" name="Picture 11">
            <a:extLst>
              <a:ext uri="{FF2B5EF4-FFF2-40B4-BE49-F238E27FC236}">
                <a16:creationId xmlns:a16="http://schemas.microsoft.com/office/drawing/2014/main" id="{0AC75398-520D-8D98-B76F-C9790C8317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6437" y="6215063"/>
            <a:ext cx="1325563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8350B07-56D1-41D0-D7FD-0222EB83F4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25" y="6388567"/>
            <a:ext cx="1164437" cy="46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7112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215B3-2C96-1F67-4ACD-255CF9517E5A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fr-BE" b="1" dirty="0" err="1"/>
              <a:t>Recent</a:t>
            </a:r>
            <a:r>
              <a:rPr lang="fr-BE" b="1" dirty="0"/>
              <a:t> </a:t>
            </a:r>
            <a:r>
              <a:rPr lang="fr-BE" b="1" dirty="0" err="1"/>
              <a:t>operation</a:t>
            </a:r>
            <a:r>
              <a:rPr lang="fr-BE" b="1" dirty="0"/>
              <a:t> (covid-19) and… issues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C34DFF-E38A-D180-E701-95BF878047CD}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r>
              <a:rPr lang="en-US" dirty="0"/>
              <a:t>Operation nominal until end of 2020</a:t>
            </a:r>
          </a:p>
          <a:p>
            <a:r>
              <a:rPr lang="en-US" dirty="0"/>
              <a:t>Failure of a device needed for remote operation</a:t>
            </a:r>
          </a:p>
          <a:p>
            <a:r>
              <a:rPr lang="en-US" dirty="0"/>
              <a:t>The shortage of electronic components substantially delayed the production and delivery of a new device</a:t>
            </a:r>
          </a:p>
          <a:p>
            <a:r>
              <a:rPr lang="en-US" dirty="0"/>
              <a:t>Delivered and implemented before the end of June 2021 (=&gt; a gap of  nearly six months)</a:t>
            </a:r>
          </a:p>
          <a:p>
            <a:r>
              <a:rPr lang="en-US" dirty="0"/>
              <a:t>Then the </a:t>
            </a:r>
            <a:r>
              <a:rPr lang="en-US" dirty="0" err="1"/>
              <a:t>globar</a:t>
            </a:r>
            <a:r>
              <a:rPr lang="en-US" dirty="0"/>
              <a:t> failed =&gt; no cell spectra…</a:t>
            </a:r>
          </a:p>
          <a:p>
            <a:r>
              <a:rPr lang="en-US" dirty="0"/>
              <a:t>Two new failures in 2022, gain control for the detectors (=&gt; no interruption but noisier spectra), and of a board controlling the mirrors and flaps =&gt; both now fixed</a:t>
            </a:r>
          </a:p>
        </p:txBody>
      </p:sp>
      <p:pic>
        <p:nvPicPr>
          <p:cNvPr id="4" name="Picture 11">
            <a:extLst>
              <a:ext uri="{FF2B5EF4-FFF2-40B4-BE49-F238E27FC236}">
                <a16:creationId xmlns:a16="http://schemas.microsoft.com/office/drawing/2014/main" id="{9BE3112B-446B-7206-AD2F-DC2391CF37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6437" y="6215063"/>
            <a:ext cx="1325563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479C214-A2EC-8B19-AA7D-A34FFD6886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25" y="6388567"/>
            <a:ext cx="1164437" cy="46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407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C140F-9F13-D73A-200E-E2F2DC8977BC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b="1" dirty="0"/>
              <a:t>Way forward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ABC1BE-17C2-31BA-36D5-88420B5078F7}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r>
              <a:rPr lang="en-US" dirty="0"/>
              <a:t>Replace the instrumentation: obvious ageing + not supported anymore! (a budget has recently been secured from </a:t>
            </a:r>
            <a:r>
              <a:rPr lang="en-US" dirty="0" err="1"/>
              <a:t>MeteoSwiss</a:t>
            </a:r>
            <a:r>
              <a:rPr lang="en-US" dirty="0"/>
              <a:t>)</a:t>
            </a:r>
          </a:p>
          <a:p>
            <a:r>
              <a:rPr lang="en-US" dirty="0"/>
              <a:t>The transition will likely occur during 2024 (with advice/support from Jim and Justus)</a:t>
            </a:r>
          </a:p>
          <a:p>
            <a:r>
              <a:rPr lang="en-US" dirty="0"/>
              <a:t>The plan is to support the transition with measurements performed with a Vertex instrument (Mathias P./</a:t>
            </a:r>
            <a:r>
              <a:rPr lang="en-US" dirty="0" err="1"/>
              <a:t>UBremen</a:t>
            </a:r>
            <a:r>
              <a:rPr lang="en-US" dirty="0"/>
              <a:t>)</a:t>
            </a:r>
          </a:p>
          <a:p>
            <a:r>
              <a:rPr lang="en-US" dirty="0"/>
              <a:t>The new instrumentation (125HR and new sun-tracker) should allow the certification by the ACTRIS EU research infrastructure</a:t>
            </a:r>
          </a:p>
          <a:p>
            <a:r>
              <a:rPr lang="en-US" dirty="0"/>
              <a:t> We still need to raise funds in order to reinforce the team and support the transition: the battle is ongoing</a:t>
            </a:r>
          </a:p>
        </p:txBody>
      </p:sp>
      <p:pic>
        <p:nvPicPr>
          <p:cNvPr id="4" name="Picture 11">
            <a:extLst>
              <a:ext uri="{FF2B5EF4-FFF2-40B4-BE49-F238E27FC236}">
                <a16:creationId xmlns:a16="http://schemas.microsoft.com/office/drawing/2014/main" id="{8089D4D9-010F-EC9F-53F5-2DF6FEEF6D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6437" y="6215063"/>
            <a:ext cx="1325563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17249BD-A3CB-E0FA-EC3C-9C4F60E3B5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25" y="6388567"/>
            <a:ext cx="1164437" cy="46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259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omputer on a desk in a room&#10;&#10;Description automatically generated with low confidence">
            <a:extLst>
              <a:ext uri="{FF2B5EF4-FFF2-40B4-BE49-F238E27FC236}">
                <a16:creationId xmlns:a16="http://schemas.microsoft.com/office/drawing/2014/main" id="{209E0698-5A72-F475-A746-9471C499A5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27035"/>
            <a:ext cx="4780610" cy="3114845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4ABA404F-B193-BC27-F523-AA3BDAFBB2A9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b="1" dirty="0"/>
              <a:t>Summary</a:t>
            </a:r>
          </a:p>
        </p:txBody>
      </p:sp>
      <p:pic>
        <p:nvPicPr>
          <p:cNvPr id="8" name="Picture 7" descr="A picture containing indoor, medical equipment, machine, engineering&#10;&#10;Description automatically generated">
            <a:extLst>
              <a:ext uri="{FF2B5EF4-FFF2-40B4-BE49-F238E27FC236}">
                <a16:creationId xmlns:a16="http://schemas.microsoft.com/office/drawing/2014/main" id="{78CBFE6A-5EB2-7153-FDD0-F4D920062F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946" y="2027034"/>
            <a:ext cx="4841854" cy="3114845"/>
          </a:xfrm>
          <a:prstGeom prst="rect">
            <a:avLst/>
          </a:prstGeom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9CF20307-4B51-9E0C-A5F3-6BAFAA529DDE}"/>
              </a:ext>
            </a:extLst>
          </p:cNvPr>
          <p:cNvSpPr/>
          <p:nvPr/>
        </p:nvSpPr>
        <p:spPr>
          <a:xfrm>
            <a:off x="5729885" y="3304538"/>
            <a:ext cx="732229" cy="559836"/>
          </a:xfrm>
          <a:prstGeom prst="rightArrow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11">
            <a:extLst>
              <a:ext uri="{FF2B5EF4-FFF2-40B4-BE49-F238E27FC236}">
                <a16:creationId xmlns:a16="http://schemas.microsoft.com/office/drawing/2014/main" id="{3C74F6BC-DE6F-E871-F6BF-8BB3C4CB0B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6437" y="6215063"/>
            <a:ext cx="1325563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D197A5B-9740-CDE9-4AE7-B31624B750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025" y="6388567"/>
            <a:ext cx="1164437" cy="46943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CDC151F-0C60-7BD7-B660-61270EE3DA68}"/>
              </a:ext>
            </a:extLst>
          </p:cNvPr>
          <p:cNvSpPr txBox="1"/>
          <p:nvPr/>
        </p:nvSpPr>
        <p:spPr>
          <a:xfrm>
            <a:off x="2158908" y="5141879"/>
            <a:ext cx="2139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err="1"/>
              <a:t>Bruker</a:t>
            </a:r>
            <a:r>
              <a:rPr lang="fr-BE" dirty="0"/>
              <a:t> 120HR [1989]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C4DA01-6477-5E97-3BCF-2AC34ADEFE68}"/>
              </a:ext>
            </a:extLst>
          </p:cNvPr>
          <p:cNvSpPr txBox="1"/>
          <p:nvPr/>
        </p:nvSpPr>
        <p:spPr>
          <a:xfrm>
            <a:off x="7863276" y="5150698"/>
            <a:ext cx="2139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err="1"/>
              <a:t>Bruker</a:t>
            </a:r>
            <a:r>
              <a:rPr lang="fr-BE" dirty="0"/>
              <a:t> 125HR [2024]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1260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300</Words>
  <Application>Microsoft Office PowerPoint</Application>
  <PresentationFormat>Widescreen</PresentationFormat>
  <Paragraphs>30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Symbol</vt:lpstr>
      <vt:lpstr>Office Theme</vt:lpstr>
      <vt:lpstr>PowerPoint Presentation</vt:lpstr>
      <vt:lpstr>IR measurements @Jungfraujoch</vt:lpstr>
      <vt:lpstr>Recent operation (covid-19) and… issues</vt:lpstr>
      <vt:lpstr>Way forward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Mahieu Emmanuel</dc:creator>
  <cp:lastModifiedBy>Mahieu Emmanuel</cp:lastModifiedBy>
  <cp:revision>3</cp:revision>
  <dcterms:created xsi:type="dcterms:W3CDTF">2023-06-13T15:53:25Z</dcterms:created>
  <dcterms:modified xsi:type="dcterms:W3CDTF">2023-06-13T16:56:11Z</dcterms:modified>
</cp:coreProperties>
</file>