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8" r:id="rId2"/>
    <p:sldId id="289" r:id="rId3"/>
    <p:sldId id="294" r:id="rId4"/>
    <p:sldId id="303" r:id="rId5"/>
    <p:sldId id="301" r:id="rId6"/>
    <p:sldId id="291" r:id="rId7"/>
    <p:sldId id="302" r:id="rId8"/>
    <p:sldId id="299" r:id="rId9"/>
  </p:sldIdLst>
  <p:sldSz cx="9144000" cy="6858000" type="screen4x3"/>
  <p:notesSz cx="10234613" cy="70993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72" autoAdjust="0"/>
    <p:restoredTop sz="91212" autoAdjust="0"/>
  </p:normalViewPr>
  <p:slideViewPr>
    <p:cSldViewPr>
      <p:cViewPr varScale="1">
        <p:scale>
          <a:sx n="66" d="100"/>
          <a:sy n="66" d="100"/>
        </p:scale>
        <p:origin x="8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63200" y="363594"/>
            <a:ext cx="4117537" cy="21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1" tIns="47321" rIns="94641" bIns="47321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807873" y="6624782"/>
            <a:ext cx="46316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 dirty="0"/>
              <a:t>KIT – The Research University  in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8" y="146671"/>
            <a:ext cx="1504395" cy="36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7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435000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1" tIns="47321" rIns="94641" bIns="4732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247" y="2"/>
            <a:ext cx="4435000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1" tIns="47321" rIns="94641" bIns="473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4863" y="533400"/>
            <a:ext cx="3546475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3" y="3372167"/>
            <a:ext cx="8187690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1" tIns="47321" rIns="94641" bIns="47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743104"/>
            <a:ext cx="4435000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1" tIns="47321" rIns="94641" bIns="473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altLang="de-DE"/>
              <a:t>Prof. Dr. Max Mustermann | </a:t>
            </a:r>
            <a:br>
              <a:rPr lang="de-DE" altLang="de-DE"/>
            </a:br>
            <a:r>
              <a:rPr lang="de-DE" alt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247" y="6743104"/>
            <a:ext cx="4435000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1" tIns="47321" rIns="94641" bIns="473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70BCF3-701C-4E03-9023-30B5502183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3236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94011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598800"/>
            <a:ext cx="36703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 dirty="0"/>
              <a:t>KIT – </a:t>
            </a:r>
            <a:r>
              <a:rPr lang="en-US" altLang="de-DE" sz="800" dirty="0" smtClean="0"/>
              <a:t> The Research University in the </a:t>
            </a:r>
            <a:r>
              <a:rPr lang="en-US" altLang="de-DE" sz="800" dirty="0"/>
              <a:t>Helmholtz Association</a:t>
            </a:r>
            <a:r>
              <a:rPr lang="de-DE" altLang="de-DE" sz="800" dirty="0"/>
              <a:t> </a:t>
            </a:r>
            <a:endParaRPr lang="en-US" altLang="de-DE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289400"/>
            <a:ext cx="4537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000" dirty="0" smtClean="0">
                <a:solidFill>
                  <a:schemeClr val="bg1"/>
                </a:solidFill>
              </a:rPr>
              <a:t>INSTITUTE OF METEOROLOGY AND CLIMATE</a:t>
            </a:r>
            <a:r>
              <a:rPr lang="de-DE" altLang="de-DE" sz="1000" baseline="0" dirty="0" smtClean="0">
                <a:solidFill>
                  <a:schemeClr val="bg1"/>
                </a:solidFill>
              </a:rPr>
              <a:t> RESEARCH (IMK) </a:t>
            </a:r>
          </a:p>
          <a:p>
            <a:pPr eaLnBrk="1" hangingPunct="1"/>
            <a:r>
              <a:rPr lang="de-DE" altLang="de-DE" sz="1000" baseline="0" dirty="0" smtClean="0">
                <a:solidFill>
                  <a:schemeClr val="bg1"/>
                </a:solidFill>
              </a:rPr>
              <a:t>ATMOSPHERIC TRACE GASES AND REMOTE SENSING (ASF)</a:t>
            </a:r>
            <a:endParaRPr lang="de-DE" alt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6382800"/>
            <a:ext cx="468000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71321-24A7-4C86-9B2D-07409676CE90}" type="datetime1">
              <a:rPr lang="de-DE" smtClean="0"/>
              <a:t>13.06.2023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90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C0C9-FF0A-496C-A493-0CBBCA7B95F1}" type="datetime1">
              <a:rPr lang="de-DE" smtClean="0"/>
              <a:t>13.06.2023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59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818" y="96611"/>
            <a:ext cx="7564839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07819" y="898071"/>
            <a:ext cx="4302606" cy="530814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576" y="898071"/>
            <a:ext cx="4302606" cy="530814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3568" y="6453336"/>
            <a:ext cx="4248150" cy="3603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DE" altLang="de-DE" dirty="0" smtClean="0"/>
              <a:t>NDACC-IRWG, 2023</a:t>
            </a:r>
          </a:p>
          <a:p>
            <a:pPr>
              <a:defRPr/>
            </a:pPr>
            <a:endParaRPr lang="de-DE" altLang="de-DE" sz="800" dirty="0"/>
          </a:p>
        </p:txBody>
      </p:sp>
    </p:spTree>
    <p:extLst>
      <p:ext uri="{BB962C8B-B14F-4D97-AF65-F5344CB8AC3E}">
        <p14:creationId xmlns:p14="http://schemas.microsoft.com/office/powerpoint/2010/main" val="969113714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NDACC-IRWG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403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073C-0E08-449C-A19B-5CA9470AE454}" type="datetime1">
              <a:rPr lang="de-DE" smtClean="0"/>
              <a:t>13.06.2023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52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259D3-E13F-4716-8DCE-AE2F8587B726}" type="datetime1">
              <a:rPr lang="de-DE" smtClean="0"/>
              <a:t>13.06.2023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32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F5892-6737-42F1-A80B-E53B7AE92043}" type="datetime1">
              <a:rPr lang="de-DE" smtClean="0"/>
              <a:t>13.06.2023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85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0441-755C-4787-AFFB-F34894DC5D84}" type="datetime1">
              <a:rPr lang="de-DE" smtClean="0"/>
              <a:t>13.06.2023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946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D1D6-C209-4937-9344-D453C1DB59A4}" type="datetime1">
              <a:rPr lang="de-DE" smtClean="0"/>
              <a:t>13.06.2023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893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16C4-79B5-4CCD-9BE7-D0FC42B32989}" type="datetime1">
              <a:rPr lang="de-DE" smtClean="0"/>
              <a:t>13.06.2023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93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95827-6224-4570-B3E0-C448CE9AB11A}" type="datetime1">
              <a:rPr lang="de-DE" smtClean="0"/>
              <a:t>13.06.2023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67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add text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 smtClean="0"/>
              <a:t>KIT-IMK-ASF </a:t>
            </a:r>
            <a:endParaRPr lang="en-US" altLang="de-DE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A2177219-4D79-4D82-A800-567BDD8316C6}" type="slidenum">
              <a:rPr lang="de-DE" sz="900" b="1">
                <a:latin typeface="Arial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>
              <a:latin typeface="Arial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altLang="de-DE" dirty="0" smtClean="0"/>
              <a:t>Thomas </a:t>
            </a:r>
            <a:r>
              <a:rPr lang="en-US" altLang="de-DE" dirty="0" err="1" smtClean="0"/>
              <a:t>Blumenstock</a:t>
            </a:r>
            <a:r>
              <a:rPr lang="en-US" altLang="de-DE" dirty="0" smtClean="0"/>
              <a:t> et al.: KIT Activities within NDACC &amp; TCCON</a:t>
            </a:r>
            <a:endParaRPr lang="en-US" altLang="de-DE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B90C-F1F4-41D2-8EEE-A2460906CE98}" type="datetime1">
              <a:rPr lang="de-DE" smtClean="0"/>
              <a:t>13.06.2023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5111" y="1268186"/>
            <a:ext cx="8389697" cy="4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9163" indent="-3540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414463" indent="-282575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979613" indent="-282575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546350" indent="-2825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3003550" indent="-2825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3460750" indent="-2825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917950" indent="-2825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4375150" indent="-2825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2800" b="1" dirty="0" err="1">
                <a:solidFill>
                  <a:schemeClr val="tx2"/>
                </a:solidFill>
                <a:latin typeface="Comic Sans MS" pitchFamily="66" charset="0"/>
              </a:rPr>
              <a:t>Kiruna</a:t>
            </a:r>
            <a:r>
              <a:rPr lang="de-DE" altLang="de-DE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altLang="de-DE" sz="2800" b="1" dirty="0" err="1">
                <a:solidFill>
                  <a:schemeClr val="tx2"/>
                </a:solidFill>
                <a:latin typeface="Comic Sans MS" pitchFamily="66" charset="0"/>
              </a:rPr>
              <a:t>site</a:t>
            </a:r>
            <a:r>
              <a:rPr lang="de-DE" altLang="de-DE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altLang="de-DE" sz="2800" b="1" dirty="0" err="1">
                <a:solidFill>
                  <a:schemeClr val="tx2"/>
                </a:solidFill>
                <a:latin typeface="Comic Sans MS" pitchFamily="66" charset="0"/>
              </a:rPr>
              <a:t>report</a:t>
            </a:r>
            <a:endParaRPr lang="en-US" altLang="de-DE" sz="2200" b="1" dirty="0">
              <a:solidFill>
                <a:schemeClr val="tx2"/>
              </a:solidFill>
            </a:endParaRP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5" y="3717472"/>
            <a:ext cx="3168586" cy="237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21432" r="33394" b="29636"/>
          <a:stretch>
            <a:fillRect/>
          </a:stretch>
        </p:blipFill>
        <p:spPr bwMode="auto">
          <a:xfrm>
            <a:off x="8205106" y="188752"/>
            <a:ext cx="83139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440011" y="2009776"/>
            <a:ext cx="8390979" cy="96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9163" indent="-35401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414463" indent="-282575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979613" indent="-282575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546350" indent="-2825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3003550" indent="-2825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3460750" indent="-2825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917950" indent="-2825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4375150" indent="-2825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1700" b="1" dirty="0">
                <a:solidFill>
                  <a:schemeClr val="tx2"/>
                </a:solidFill>
                <a:latin typeface="Comic Sans MS" pitchFamily="66" charset="0"/>
              </a:rPr>
              <a:t>Thomas Blumenstock, </a:t>
            </a:r>
            <a:r>
              <a:rPr lang="de-DE" altLang="de-DE" sz="1700" b="1" dirty="0" smtClean="0">
                <a:solidFill>
                  <a:schemeClr val="tx2"/>
                </a:solidFill>
                <a:latin typeface="Comic Sans MS" pitchFamily="66" charset="0"/>
              </a:rPr>
              <a:t>Jochen Groß, Frank </a:t>
            </a:r>
            <a:r>
              <a:rPr lang="de-DE" altLang="de-DE" sz="1700" b="1" dirty="0">
                <a:solidFill>
                  <a:schemeClr val="tx2"/>
                </a:solidFill>
                <a:latin typeface="Comic Sans MS" pitchFamily="66" charset="0"/>
              </a:rPr>
              <a:t>Hase, </a:t>
            </a:r>
            <a:r>
              <a:rPr lang="de-DE" altLang="de-DE" sz="1700" b="1" dirty="0" smtClean="0">
                <a:solidFill>
                  <a:schemeClr val="tx2"/>
                </a:solidFill>
                <a:latin typeface="Comic Sans MS" pitchFamily="66" charset="0"/>
              </a:rPr>
              <a:t>Amelie </a:t>
            </a:r>
            <a:r>
              <a:rPr lang="de-DE" altLang="de-DE" sz="1700" b="1" dirty="0" err="1" smtClean="0">
                <a:solidFill>
                  <a:schemeClr val="tx2"/>
                </a:solidFill>
                <a:latin typeface="Comic Sans MS" pitchFamily="66" charset="0"/>
              </a:rPr>
              <a:t>Röhling</a:t>
            </a:r>
            <a:endParaRPr lang="de-DE" altLang="de-DE" sz="1700" b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1700" b="1" dirty="0">
                <a:solidFill>
                  <a:schemeClr val="tx2"/>
                </a:solidFill>
                <a:latin typeface="Comic Sans MS" pitchFamily="66" charset="0"/>
              </a:rPr>
              <a:t>KIT-IMK, </a:t>
            </a:r>
            <a:r>
              <a:rPr lang="de-DE" altLang="de-DE" sz="1700" b="1" dirty="0" smtClean="0">
                <a:solidFill>
                  <a:schemeClr val="tx2"/>
                </a:solidFill>
                <a:latin typeface="Comic Sans MS" pitchFamily="66" charset="0"/>
              </a:rPr>
              <a:t>Karlsruhe, Germany</a:t>
            </a:r>
            <a:endParaRPr lang="de-DE" altLang="de-DE" sz="1700" b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altLang="de-DE" sz="700" b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1700" b="1" dirty="0">
                <a:solidFill>
                  <a:schemeClr val="tx2"/>
                </a:solidFill>
                <a:latin typeface="Comic Sans MS" pitchFamily="66" charset="0"/>
              </a:rPr>
              <a:t>Uwe </a:t>
            </a:r>
            <a:r>
              <a:rPr lang="de-DE" altLang="de-DE" sz="1700" b="1" dirty="0" err="1">
                <a:solidFill>
                  <a:schemeClr val="tx2"/>
                </a:solidFill>
                <a:latin typeface="Comic Sans MS" pitchFamily="66" charset="0"/>
              </a:rPr>
              <a:t>Raffalski</a:t>
            </a:r>
            <a:r>
              <a:rPr lang="de-DE" altLang="de-DE" sz="1700" b="1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altLang="de-DE" sz="1700" b="1" dirty="0" smtClean="0">
                <a:solidFill>
                  <a:schemeClr val="tx2"/>
                </a:solidFill>
                <a:latin typeface="Comic Sans MS" pitchFamily="66" charset="0"/>
              </a:rPr>
              <a:t>IRF </a:t>
            </a:r>
            <a:r>
              <a:rPr lang="de-DE" altLang="de-DE" sz="1700" b="1" dirty="0" err="1">
                <a:solidFill>
                  <a:schemeClr val="tx2"/>
                </a:solidFill>
                <a:latin typeface="Comic Sans MS" pitchFamily="66" charset="0"/>
              </a:rPr>
              <a:t>Kiruna</a:t>
            </a:r>
            <a:r>
              <a:rPr lang="de-DE" altLang="de-DE" sz="1700" b="1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de-DE" altLang="de-DE" sz="1700" b="1" dirty="0" err="1">
                <a:solidFill>
                  <a:schemeClr val="tx2"/>
                </a:solidFill>
                <a:latin typeface="Comic Sans MS" pitchFamily="66" charset="0"/>
              </a:rPr>
              <a:t>Sweden</a:t>
            </a:r>
            <a:endParaRPr lang="de-DE" altLang="de-DE" sz="1700" b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altLang="de-DE" sz="7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19" y="3709486"/>
            <a:ext cx="3180205" cy="238515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0835" y="3275399"/>
            <a:ext cx="3223439" cy="241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080" y="157779"/>
            <a:ext cx="6575778" cy="685800"/>
          </a:xfrm>
        </p:spPr>
        <p:txBody>
          <a:bodyPr/>
          <a:lstStyle/>
          <a:p>
            <a:pPr algn="ctr"/>
            <a:r>
              <a:rPr lang="de-DE" altLang="de-DE" dirty="0" err="1" smtClean="0">
                <a:latin typeface="Comic Sans MS" pitchFamily="66" charset="0"/>
              </a:rPr>
              <a:t>Kiruna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site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report</a:t>
            </a:r>
            <a:endParaRPr lang="de-DE" altLang="de-DE" dirty="0" smtClean="0">
              <a:latin typeface="Comic Sans MS" pitchFamily="66" charset="0"/>
            </a:endParaRPr>
          </a:p>
        </p:txBody>
      </p:sp>
      <p:sp>
        <p:nvSpPr>
          <p:cNvPr id="22534" name="Fußzeilenplatzhalter 3"/>
          <p:cNvSpPr txBox="1">
            <a:spLocks/>
          </p:cNvSpPr>
          <p:nvPr/>
        </p:nvSpPr>
        <p:spPr bwMode="auto">
          <a:xfrm>
            <a:off x="449520" y="6412295"/>
            <a:ext cx="3258384" cy="1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7A5601-78FE-4BD4-8F9B-8EBBFF189B14}" type="slidenum">
              <a:rPr lang="de-DE" altLang="de-DE" sz="1000" b="1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r>
              <a:rPr lang="de-DE" altLang="de-DE" sz="1000" b="1" dirty="0">
                <a:solidFill>
                  <a:schemeClr val="bg2"/>
                </a:solidFill>
              </a:rPr>
              <a:t> </a:t>
            </a:r>
            <a:r>
              <a:rPr lang="de-DE" altLang="de-DE" sz="1000" dirty="0" smtClean="0"/>
              <a:t>NDACC-IRWG, 2023</a:t>
            </a:r>
            <a:r>
              <a:rPr lang="de-DE" altLang="de-DE" sz="1000" dirty="0" smtClean="0">
                <a:solidFill>
                  <a:schemeClr val="bg2"/>
                </a:solidFill>
              </a:rPr>
              <a:t>, </a:t>
            </a:r>
            <a:r>
              <a:rPr lang="de-DE" altLang="de-DE" sz="1000" b="1" dirty="0">
                <a:solidFill>
                  <a:schemeClr val="bg2"/>
                </a:solidFill>
              </a:rPr>
              <a:t>2019 </a:t>
            </a:r>
            <a:endParaRPr lang="de-DE" altLang="de-DE" sz="800" b="1" dirty="0">
              <a:solidFill>
                <a:schemeClr val="bg2"/>
              </a:solidFill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63233" y="1492557"/>
            <a:ext cx="4572000" cy="500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5740" tIns="37870" rIns="75740" bIns="37870">
            <a:spAutoFit/>
          </a:bodyPr>
          <a:lstStyle>
            <a:lvl1pPr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de-DE" altLang="de-DE" sz="1900" dirty="0">
                <a:latin typeface="Comic Sans MS" pitchFamily="66" charset="0"/>
              </a:rPr>
              <a:t> </a:t>
            </a:r>
            <a:r>
              <a:rPr lang="de-DE" altLang="de-DE" sz="1900" b="1" dirty="0">
                <a:latin typeface="Comic Sans MS" pitchFamily="66" charset="0"/>
              </a:rPr>
              <a:t>Start</a:t>
            </a:r>
            <a:r>
              <a:rPr lang="de-DE" altLang="de-DE" sz="1900" dirty="0">
                <a:latin typeface="Comic Sans MS" pitchFamily="66" charset="0"/>
              </a:rPr>
              <a:t> in </a:t>
            </a:r>
            <a:r>
              <a:rPr lang="de-DE" altLang="de-DE" sz="1900" dirty="0" smtClean="0">
                <a:latin typeface="Comic Sans MS" pitchFamily="66" charset="0"/>
              </a:rPr>
              <a:t>March 1996</a:t>
            </a:r>
            <a:endParaRPr lang="de-DE" altLang="de-DE" sz="19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de-DE" altLang="de-DE" sz="1900" dirty="0">
                <a:latin typeface="Comic Sans MS" pitchFamily="66" charset="0"/>
              </a:rPr>
              <a:t> </a:t>
            </a:r>
            <a:r>
              <a:rPr lang="en-US" altLang="de-DE" sz="1900" b="1" dirty="0">
                <a:latin typeface="Comic Sans MS" pitchFamily="66" charset="0"/>
              </a:rPr>
              <a:t>Regular cell </a:t>
            </a:r>
            <a:r>
              <a:rPr lang="en-US" altLang="de-DE" sz="1900" dirty="0" smtClean="0">
                <a:latin typeface="Comic Sans MS" pitchFamily="66" charset="0"/>
              </a:rPr>
              <a:t>measurements from beg.</a:t>
            </a:r>
            <a:endParaRPr lang="en-US" altLang="de-DE" sz="19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>
                <a:latin typeface="Comic Sans MS" pitchFamily="66" charset="0"/>
              </a:rPr>
              <a:t> </a:t>
            </a:r>
            <a:r>
              <a:rPr lang="en-US" altLang="de-DE" sz="1900" b="1" dirty="0">
                <a:latin typeface="Comic Sans MS" pitchFamily="66" charset="0"/>
              </a:rPr>
              <a:t>Remote control </a:t>
            </a:r>
            <a:r>
              <a:rPr lang="en-US" altLang="de-DE" sz="1900" dirty="0">
                <a:latin typeface="Comic Sans MS" pitchFamily="66" charset="0"/>
              </a:rPr>
              <a:t>since 2004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>
                <a:latin typeface="Comic Sans MS" pitchFamily="66" charset="0"/>
              </a:rPr>
              <a:t> </a:t>
            </a:r>
            <a:r>
              <a:rPr lang="en-US" altLang="de-DE" sz="1900" b="1" dirty="0">
                <a:latin typeface="Comic Sans MS" pitchFamily="66" charset="0"/>
              </a:rPr>
              <a:t>Upgrade to 125 HR </a:t>
            </a:r>
            <a:r>
              <a:rPr lang="en-US" altLang="de-DE" sz="1900" dirty="0">
                <a:latin typeface="Comic Sans MS" pitchFamily="66" charset="0"/>
              </a:rPr>
              <a:t>in July 2007</a:t>
            </a:r>
            <a:r>
              <a:rPr lang="de-DE" altLang="de-DE" sz="1900" dirty="0">
                <a:latin typeface="Comic Sans MS" pitchFamily="66" charset="0"/>
              </a:rPr>
              <a:t> </a:t>
            </a:r>
            <a:endParaRPr lang="en-US" altLang="de-DE" sz="19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>
                <a:latin typeface="Comic Sans MS" pitchFamily="66" charset="0"/>
              </a:rPr>
              <a:t> </a:t>
            </a:r>
            <a:r>
              <a:rPr lang="en-US" altLang="de-DE" sz="1900" b="1" dirty="0" err="1">
                <a:latin typeface="Comic Sans MS" pitchFamily="66" charset="0"/>
              </a:rPr>
              <a:t>Camtracker</a:t>
            </a:r>
            <a:r>
              <a:rPr lang="en-US" altLang="de-DE" sz="1900" b="1" dirty="0">
                <a:latin typeface="Comic Sans MS" pitchFamily="66" charset="0"/>
              </a:rPr>
              <a:t> software </a:t>
            </a:r>
            <a:r>
              <a:rPr lang="en-US" altLang="de-DE" sz="1900" dirty="0">
                <a:latin typeface="Comic Sans MS" pitchFamily="66" charset="0"/>
              </a:rPr>
              <a:t>in </a:t>
            </a:r>
            <a:r>
              <a:rPr lang="en-US" altLang="de-DE" sz="1900" dirty="0" smtClean="0">
                <a:latin typeface="Comic Sans MS" pitchFamily="66" charset="0"/>
              </a:rPr>
              <a:t>Sept. 2010 </a:t>
            </a:r>
            <a:endParaRPr lang="en-US" altLang="de-DE" sz="19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b="1" dirty="0" smtClean="0">
                <a:latin typeface="Comic Sans MS" pitchFamily="66" charset="0"/>
              </a:rPr>
              <a:t> Bruker EM-27-SUN </a:t>
            </a:r>
            <a:r>
              <a:rPr lang="en-US" altLang="de-DE" sz="1900" dirty="0" smtClean="0">
                <a:latin typeface="Comic Sans MS" pitchFamily="66" charset="0"/>
              </a:rPr>
              <a:t>added in 2017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b="1" dirty="0" smtClean="0">
                <a:latin typeface="Comic Sans MS" pitchFamily="66" charset="0"/>
              </a:rPr>
              <a:t> Laser </a:t>
            </a:r>
            <a:r>
              <a:rPr lang="en-US" altLang="de-DE" sz="1900" b="1" dirty="0">
                <a:latin typeface="Comic Sans MS" pitchFamily="66" charset="0"/>
              </a:rPr>
              <a:t>broken </a:t>
            </a:r>
            <a:r>
              <a:rPr lang="en-US" altLang="de-DE" sz="1900" dirty="0">
                <a:latin typeface="Comic Sans MS" pitchFamily="66" charset="0"/>
              </a:rPr>
              <a:t>in 2010, 2011, </a:t>
            </a:r>
            <a:r>
              <a:rPr lang="en-US" altLang="de-DE" sz="1900" dirty="0" smtClean="0">
                <a:latin typeface="Comic Sans MS" pitchFamily="66" charset="0"/>
              </a:rPr>
              <a:t>2014, 	2018 and 2022!</a:t>
            </a:r>
            <a:endParaRPr lang="en-US" altLang="de-DE" sz="19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>
                <a:latin typeface="Comic Sans MS" pitchFamily="66" charset="0"/>
              </a:rPr>
              <a:t> </a:t>
            </a:r>
            <a:r>
              <a:rPr lang="en-US" altLang="de-DE" sz="1900" dirty="0" smtClean="0">
                <a:latin typeface="Comic Sans MS" pitchFamily="66" charset="0"/>
              </a:rPr>
              <a:t>Switch to </a:t>
            </a:r>
            <a:r>
              <a:rPr lang="en-US" altLang="de-DE" sz="1900" b="1" dirty="0" smtClean="0">
                <a:latin typeface="Comic Sans MS" pitchFamily="66" charset="0"/>
              </a:rPr>
              <a:t>M16</a:t>
            </a:r>
            <a:r>
              <a:rPr lang="en-US" altLang="de-DE" sz="1900" dirty="0" smtClean="0">
                <a:latin typeface="Comic Sans MS" pitchFamily="66" charset="0"/>
              </a:rPr>
              <a:t> electronics in 2021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</a:pPr>
            <a:r>
              <a:rPr lang="en-US" altLang="de-DE" sz="1900" dirty="0">
                <a:latin typeface="Comic Sans MS" pitchFamily="66" charset="0"/>
              </a:rPr>
              <a:t>	</a:t>
            </a:r>
            <a:r>
              <a:rPr lang="en-US" altLang="de-DE" sz="1900" dirty="0" smtClean="0">
                <a:latin typeface="Comic Sans MS" pitchFamily="66" charset="0"/>
              </a:rPr>
              <a:t>Thanks to </a:t>
            </a:r>
            <a:r>
              <a:rPr lang="en-US" altLang="de-DE" sz="1900" dirty="0" err="1" smtClean="0">
                <a:latin typeface="Comic Sans MS" pitchFamily="66" charset="0"/>
              </a:rPr>
              <a:t>Gregor</a:t>
            </a:r>
            <a:r>
              <a:rPr lang="en-US" altLang="de-DE" sz="1900" dirty="0" smtClean="0">
                <a:latin typeface="Comic Sans MS" pitchFamily="66" charset="0"/>
              </a:rPr>
              <a:t> just plug &amp; play!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b="1" dirty="0" smtClean="0">
                <a:latin typeface="Comic Sans MS" pitchFamily="66" charset="0"/>
              </a:rPr>
              <a:t> New </a:t>
            </a:r>
            <a:r>
              <a:rPr lang="en-US" altLang="de-DE" sz="1900" b="1" dirty="0" err="1" smtClean="0">
                <a:latin typeface="Comic Sans MS" pitchFamily="66" charset="0"/>
              </a:rPr>
              <a:t>InSb</a:t>
            </a:r>
            <a:r>
              <a:rPr lang="en-US" altLang="de-DE" sz="1900" b="1" dirty="0" smtClean="0">
                <a:latin typeface="Comic Sans MS" pitchFamily="66" charset="0"/>
              </a:rPr>
              <a:t> </a:t>
            </a:r>
            <a:r>
              <a:rPr lang="en-US" altLang="de-DE" sz="1900" dirty="0" smtClean="0">
                <a:latin typeface="Comic Sans MS" pitchFamily="66" charset="0"/>
              </a:rPr>
              <a:t>detector in 2023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>
                <a:latin typeface="Comic Sans MS" pitchFamily="66" charset="0"/>
              </a:rPr>
              <a:t> </a:t>
            </a:r>
            <a:r>
              <a:rPr lang="en-US" altLang="de-DE" sz="1900" b="1" dirty="0" smtClean="0">
                <a:latin typeface="Comic Sans MS" pitchFamily="66" charset="0"/>
              </a:rPr>
              <a:t>Issues during </a:t>
            </a:r>
            <a:r>
              <a:rPr lang="en-US" altLang="de-DE" sz="1900" b="1" dirty="0" err="1" smtClean="0">
                <a:latin typeface="Comic Sans MS" pitchFamily="66" charset="0"/>
              </a:rPr>
              <a:t>Covid</a:t>
            </a:r>
            <a:r>
              <a:rPr lang="en-US" altLang="de-DE" sz="1900" b="1" dirty="0" smtClean="0">
                <a:latin typeface="Comic Sans MS" pitchFamily="66" charset="0"/>
              </a:rPr>
              <a:t> were fixed by 	Uwe </a:t>
            </a:r>
            <a:r>
              <a:rPr lang="en-US" altLang="de-DE" sz="1900" b="1" dirty="0" err="1" smtClean="0">
                <a:latin typeface="Comic Sans MS" pitchFamily="66" charset="0"/>
              </a:rPr>
              <a:t>Raffalski</a:t>
            </a:r>
            <a:r>
              <a:rPr lang="en-US" altLang="de-DE" sz="1900" b="1" dirty="0" smtClean="0">
                <a:latin typeface="Comic Sans MS" pitchFamily="66" charset="0"/>
              </a:rPr>
              <a:t> on site! </a:t>
            </a:r>
            <a:endParaRPr lang="en-US" altLang="de-DE" sz="1900" b="1" dirty="0">
              <a:latin typeface="Comic Sans MS" pitchFamily="66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99" y="2325863"/>
            <a:ext cx="4475989" cy="3356992"/>
          </a:xfrm>
          <a:prstGeom prst="rect">
            <a:avLst/>
          </a:prstGeom>
        </p:spPr>
      </p:pic>
      <p:pic>
        <p:nvPicPr>
          <p:cNvPr id="8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21432" r="33394" b="29636"/>
          <a:stretch>
            <a:fillRect/>
          </a:stretch>
        </p:blipFill>
        <p:spPr bwMode="auto">
          <a:xfrm>
            <a:off x="8028384" y="980840"/>
            <a:ext cx="83139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137166"/>
      </p:ext>
    </p:extLst>
  </p:cSld>
  <p:clrMapOvr>
    <a:masterClrMapping/>
  </p:clrMapOvr>
  <p:transition advTm="3641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48550" y="96611"/>
            <a:ext cx="6575778" cy="582993"/>
          </a:xfrm>
        </p:spPr>
        <p:txBody>
          <a:bodyPr/>
          <a:lstStyle/>
          <a:p>
            <a:pPr algn="ctr"/>
            <a:r>
              <a:rPr lang="de-DE" altLang="de-DE" dirty="0" err="1" smtClean="0">
                <a:latin typeface="Comic Sans MS" pitchFamily="66" charset="0"/>
              </a:rPr>
              <a:t>Two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Bruker</a:t>
            </a:r>
            <a:r>
              <a:rPr lang="de-DE" altLang="de-DE" dirty="0" smtClean="0">
                <a:latin typeface="Comic Sans MS" pitchFamily="66" charset="0"/>
              </a:rPr>
              <a:t> at IRF </a:t>
            </a:r>
            <a:r>
              <a:rPr lang="de-DE" altLang="de-DE" dirty="0" err="1" smtClean="0">
                <a:latin typeface="Comic Sans MS" pitchFamily="66" charset="0"/>
              </a:rPr>
              <a:t>Kiruna</a:t>
            </a:r>
            <a:r>
              <a:rPr lang="de-DE" altLang="de-DE" dirty="0" smtClean="0">
                <a:latin typeface="Comic Sans MS" pitchFamily="66" charset="0"/>
              </a:rPr>
              <a:t>: HR plus EM-27</a:t>
            </a:r>
          </a:p>
        </p:txBody>
      </p:sp>
      <p:pic>
        <p:nvPicPr>
          <p:cNvPr id="24579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21432" r="33394" b="29636"/>
          <a:stretch>
            <a:fillRect/>
          </a:stretch>
        </p:blipFill>
        <p:spPr bwMode="auto">
          <a:xfrm>
            <a:off x="7888112" y="939289"/>
            <a:ext cx="1103232" cy="13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Fußzeilenplatzhalter 3"/>
          <p:cNvSpPr txBox="1">
            <a:spLocks/>
          </p:cNvSpPr>
          <p:nvPr/>
        </p:nvSpPr>
        <p:spPr bwMode="auto">
          <a:xfrm>
            <a:off x="207818" y="6515100"/>
            <a:ext cx="3258384" cy="1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670E4-C962-4A37-A4D0-8F2B640ADA6E}" type="slidenum">
              <a:rPr lang="de-DE" altLang="de-DE" sz="1000" b="1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r>
              <a:rPr lang="de-DE" altLang="de-DE" sz="1000" b="1" dirty="0">
                <a:solidFill>
                  <a:schemeClr val="bg2"/>
                </a:solidFill>
              </a:rPr>
              <a:t> NDACC-IRWG, 2019 </a:t>
            </a:r>
            <a:endParaRPr lang="de-DE" altLang="de-DE" sz="800" b="1" dirty="0">
              <a:solidFill>
                <a:schemeClr val="bg2"/>
              </a:solidFill>
            </a:endParaRP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449520" y="6412295"/>
            <a:ext cx="3258384" cy="1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7A5601-78FE-4BD4-8F9B-8EBBFF189B14}" type="slidenum">
              <a:rPr lang="de-DE" altLang="de-DE" sz="1000" b="1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r>
              <a:rPr lang="de-DE" altLang="de-DE" sz="1000" b="1" dirty="0">
                <a:solidFill>
                  <a:schemeClr val="bg2"/>
                </a:solidFill>
              </a:rPr>
              <a:t> </a:t>
            </a:r>
            <a:r>
              <a:rPr lang="de-DE" altLang="de-DE" sz="1000" dirty="0" smtClean="0"/>
              <a:t>NDACC-IRWG, 2023</a:t>
            </a:r>
            <a:r>
              <a:rPr lang="de-DE" altLang="de-DE" sz="1000" dirty="0" smtClean="0">
                <a:solidFill>
                  <a:schemeClr val="bg2"/>
                </a:solidFill>
              </a:rPr>
              <a:t>, </a:t>
            </a:r>
            <a:r>
              <a:rPr lang="de-DE" altLang="de-DE" sz="1000" b="1" dirty="0">
                <a:solidFill>
                  <a:schemeClr val="bg2"/>
                </a:solidFill>
              </a:rPr>
              <a:t>2019 </a:t>
            </a:r>
            <a:endParaRPr lang="de-DE" altLang="de-DE" sz="800" b="1" dirty="0">
              <a:solidFill>
                <a:schemeClr val="bg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2956" y="1543973"/>
            <a:ext cx="6092502" cy="456937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82409"/>
            <a:ext cx="4636583" cy="3477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220065" y="4259847"/>
            <a:ext cx="4844502" cy="260864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5740" tIns="37870" rIns="75740" bIns="37870">
            <a:spAutoFit/>
          </a:bodyPr>
          <a:lstStyle>
            <a:lvl1pPr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</a:pPr>
            <a:endParaRPr lang="de-DE" altLang="de-DE" sz="4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</a:pPr>
            <a:r>
              <a:rPr lang="de-DE" altLang="de-DE" sz="2000" dirty="0" smtClean="0">
                <a:latin typeface="Comic Sans MS" pitchFamily="66" charset="0"/>
              </a:rPr>
              <a:t>Set-</a:t>
            </a:r>
            <a:r>
              <a:rPr lang="de-DE" altLang="de-DE" sz="2000" dirty="0" err="1" smtClean="0">
                <a:latin typeface="Comic Sans MS" pitchFamily="66" charset="0"/>
              </a:rPr>
              <a:t>up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>
                <a:latin typeface="Comic Sans MS" pitchFamily="66" charset="0"/>
              </a:rPr>
              <a:t>of</a:t>
            </a:r>
            <a:r>
              <a:rPr lang="de-DE" altLang="de-DE" sz="2000" dirty="0">
                <a:latin typeface="Comic Sans MS" pitchFamily="66" charset="0"/>
              </a:rPr>
              <a:t> </a:t>
            </a:r>
            <a:r>
              <a:rPr lang="de-DE" altLang="de-DE" sz="2000" dirty="0" err="1">
                <a:latin typeface="Comic Sans MS" pitchFamily="66" charset="0"/>
              </a:rPr>
              <a:t>Bruker</a:t>
            </a:r>
            <a:r>
              <a:rPr lang="de-DE" altLang="de-DE" sz="2000" dirty="0">
                <a:latin typeface="Comic Sans MS" pitchFamily="66" charset="0"/>
              </a:rPr>
              <a:t> </a:t>
            </a:r>
            <a:r>
              <a:rPr lang="de-DE" altLang="de-DE" sz="2000" dirty="0" smtClean="0">
                <a:latin typeface="Comic Sans MS" pitchFamily="66" charset="0"/>
              </a:rPr>
              <a:t>EM-27-SUN </a:t>
            </a:r>
            <a:r>
              <a:rPr lang="de-DE" altLang="de-DE" sz="2000" dirty="0">
                <a:latin typeface="Comic Sans MS" pitchFamily="66" charset="0"/>
              </a:rPr>
              <a:t>at </a:t>
            </a:r>
            <a:r>
              <a:rPr lang="de-DE" altLang="de-DE" sz="2000" dirty="0" smtClean="0">
                <a:latin typeface="Comic Sans MS" pitchFamily="66" charset="0"/>
              </a:rPr>
              <a:t>IRF:</a:t>
            </a:r>
            <a:endParaRPr lang="de-DE" altLang="de-DE" sz="20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de-DE" altLang="de-DE" sz="2000" dirty="0">
                <a:latin typeface="Comic Sans MS" pitchFamily="66" charset="0"/>
              </a:rPr>
              <a:t> </a:t>
            </a:r>
            <a:r>
              <a:rPr lang="en-US" altLang="de-DE" sz="2000" dirty="0">
                <a:latin typeface="Comic Sans MS" pitchFamily="66" charset="0"/>
              </a:rPr>
              <a:t>U</a:t>
            </a:r>
            <a:r>
              <a:rPr lang="en-US" altLang="de-DE" sz="2000" dirty="0" smtClean="0">
                <a:latin typeface="Comic Sans MS" pitchFamily="66" charset="0"/>
              </a:rPr>
              <a:t>sing </a:t>
            </a:r>
            <a:r>
              <a:rPr lang="en-US" altLang="de-DE" sz="2000" dirty="0">
                <a:latin typeface="Comic Sans MS" pitchFamily="66" charset="0"/>
              </a:rPr>
              <a:t>the same solar beam as </a:t>
            </a:r>
            <a:r>
              <a:rPr lang="en-US" altLang="de-DE" sz="2000" dirty="0" smtClean="0">
                <a:latin typeface="Comic Sans MS" pitchFamily="66" charset="0"/>
              </a:rPr>
              <a:t>the HR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2000" dirty="0">
                <a:latin typeface="Comic Sans MS" pitchFamily="66" charset="0"/>
              </a:rPr>
              <a:t> </a:t>
            </a:r>
            <a:r>
              <a:rPr lang="en-US" altLang="de-DE" sz="2000" dirty="0" smtClean="0">
                <a:latin typeface="Comic Sans MS" pitchFamily="66" charset="0"/>
              </a:rPr>
              <a:t>Not a big effort </a:t>
            </a:r>
            <a:endParaRPr lang="en-US" altLang="de-DE" sz="20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2000" dirty="0">
                <a:latin typeface="Comic Sans MS" pitchFamily="66" charset="0"/>
              </a:rPr>
              <a:t> Complementary to NDACC instrument 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  <a:tabLst>
                <a:tab pos="180975" algn="l"/>
                <a:tab pos="1858963" algn="l"/>
                <a:tab pos="6307138" algn="l"/>
              </a:tabLst>
            </a:pPr>
            <a:r>
              <a:rPr lang="en-US" altLang="de-DE" sz="2000" dirty="0">
                <a:latin typeface="Comic Sans MS" pitchFamily="66" charset="0"/>
              </a:rPr>
              <a:t> Measuring </a:t>
            </a:r>
            <a:r>
              <a:rPr lang="en-US" altLang="de-DE" sz="2000">
                <a:latin typeface="Comic Sans MS" pitchFamily="66" charset="0"/>
              </a:rPr>
              <a:t>GHG </a:t>
            </a:r>
            <a:r>
              <a:rPr lang="en-US" altLang="de-DE" sz="2000" smtClean="0">
                <a:latin typeface="Comic Sans MS" pitchFamily="66" charset="0"/>
              </a:rPr>
              <a:t>(XCO</a:t>
            </a:r>
            <a:r>
              <a:rPr lang="en-US" altLang="de-DE" sz="2000" baseline="-25000" smtClean="0">
                <a:latin typeface="Comic Sans MS" pitchFamily="66" charset="0"/>
              </a:rPr>
              <a:t>2</a:t>
            </a:r>
            <a:r>
              <a:rPr lang="en-US" altLang="de-DE" sz="2000" smtClean="0">
                <a:latin typeface="Comic Sans MS" pitchFamily="66" charset="0"/>
              </a:rPr>
              <a:t> </a:t>
            </a:r>
            <a:r>
              <a:rPr lang="en-US" altLang="de-DE" sz="2000">
                <a:latin typeface="Comic Sans MS" pitchFamily="66" charset="0"/>
              </a:rPr>
              <a:t>&amp; </a:t>
            </a:r>
            <a:r>
              <a:rPr lang="en-US" altLang="de-DE" sz="2000" smtClean="0">
                <a:latin typeface="Comic Sans MS" pitchFamily="66" charset="0"/>
              </a:rPr>
              <a:t>XCH</a:t>
            </a:r>
            <a:r>
              <a:rPr lang="en-US" altLang="de-DE" sz="2000" baseline="-25000" smtClean="0">
                <a:latin typeface="Comic Sans MS" pitchFamily="66" charset="0"/>
              </a:rPr>
              <a:t>4</a:t>
            </a:r>
            <a:r>
              <a:rPr lang="en-US" altLang="de-DE" sz="2000" dirty="0">
                <a:latin typeface="Comic Sans MS" pitchFamily="66" charset="0"/>
              </a:rPr>
              <a:t>) with   	high precision 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21432" r="33394" b="29636"/>
          <a:stretch>
            <a:fillRect/>
          </a:stretch>
        </p:blipFill>
        <p:spPr bwMode="auto">
          <a:xfrm>
            <a:off x="107504" y="44625"/>
            <a:ext cx="83148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474449"/>
      </p:ext>
    </p:extLst>
  </p:cSld>
  <p:clrMapOvr>
    <a:masterClrMapping/>
  </p:clrMapOvr>
  <p:transition advTm="3641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566" y="96611"/>
            <a:ext cx="6575778" cy="685800"/>
          </a:xfrm>
        </p:spPr>
        <p:txBody>
          <a:bodyPr/>
          <a:lstStyle/>
          <a:p>
            <a:pPr algn="ctr"/>
            <a:r>
              <a:rPr lang="de-DE" altLang="de-DE" dirty="0" err="1" smtClean="0">
                <a:latin typeface="Comic Sans MS" pitchFamily="66" charset="0"/>
              </a:rPr>
              <a:t>Two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Bruker</a:t>
            </a:r>
            <a:r>
              <a:rPr lang="de-DE" altLang="de-DE" dirty="0" smtClean="0">
                <a:latin typeface="Comic Sans MS" pitchFamily="66" charset="0"/>
              </a:rPr>
              <a:t> at IRF </a:t>
            </a:r>
            <a:r>
              <a:rPr lang="de-DE" altLang="de-DE" dirty="0" err="1" smtClean="0">
                <a:latin typeface="Comic Sans MS" pitchFamily="66" charset="0"/>
              </a:rPr>
              <a:t>Kiruna</a:t>
            </a:r>
            <a:r>
              <a:rPr lang="de-DE" altLang="de-DE" dirty="0" smtClean="0">
                <a:latin typeface="Comic Sans MS" pitchFamily="66" charset="0"/>
              </a:rPr>
              <a:t>: HR plus EM-27</a:t>
            </a:r>
          </a:p>
        </p:txBody>
      </p:sp>
      <p:sp>
        <p:nvSpPr>
          <p:cNvPr id="24580" name="Fußzeilenplatzhalter 3"/>
          <p:cNvSpPr txBox="1">
            <a:spLocks/>
          </p:cNvSpPr>
          <p:nvPr/>
        </p:nvSpPr>
        <p:spPr bwMode="auto">
          <a:xfrm>
            <a:off x="207818" y="6515100"/>
            <a:ext cx="3258384" cy="1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670E4-C962-4A37-A4D0-8F2B640ADA6E}" type="slidenum">
              <a:rPr lang="de-DE" altLang="de-DE" sz="1000" b="1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r>
              <a:rPr lang="de-DE" altLang="de-DE" sz="1000" b="1" dirty="0">
                <a:solidFill>
                  <a:schemeClr val="bg2"/>
                </a:solidFill>
              </a:rPr>
              <a:t> NDACC-IRWG, 2019 </a:t>
            </a:r>
            <a:endParaRPr lang="de-DE" altLang="de-DE" sz="800" b="1" dirty="0">
              <a:solidFill>
                <a:schemeClr val="bg2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9512" y="1068158"/>
            <a:ext cx="4068000" cy="531317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5740" tIns="37870" rIns="75740" bIns="37870">
            <a:spAutoFit/>
          </a:bodyPr>
          <a:lstStyle>
            <a:lvl1pPr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</a:pPr>
            <a:r>
              <a:rPr lang="de-DE" altLang="de-DE" sz="1900" dirty="0" smtClean="0">
                <a:latin typeface="Comic Sans MS" pitchFamily="66" charset="0"/>
              </a:rPr>
              <a:t>Advantages </a:t>
            </a:r>
            <a:r>
              <a:rPr lang="de-DE" altLang="de-DE" sz="1900" dirty="0" err="1" smtClean="0">
                <a:latin typeface="Comic Sans MS" pitchFamily="66" charset="0"/>
              </a:rPr>
              <a:t>of</a:t>
            </a:r>
            <a:r>
              <a:rPr lang="de-DE" altLang="de-DE" sz="1900" dirty="0" smtClean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two</a:t>
            </a:r>
            <a:r>
              <a:rPr lang="de-DE" altLang="de-DE" sz="1900" dirty="0" smtClean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spectrometers</a:t>
            </a:r>
            <a:r>
              <a:rPr lang="de-DE" altLang="de-DE" sz="1900" dirty="0" smtClean="0">
                <a:latin typeface="Comic Sans MS" pitchFamily="66" charset="0"/>
              </a:rPr>
              <a:t>: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</a:pPr>
            <a:r>
              <a:rPr lang="de-DE" altLang="de-DE" sz="1900" dirty="0" smtClean="0">
                <a:latin typeface="Comic Sans MS" pitchFamily="66" charset="0"/>
              </a:rPr>
              <a:t>NDACC </a:t>
            </a:r>
            <a:r>
              <a:rPr lang="de-DE" altLang="de-DE" sz="1900" dirty="0" err="1" smtClean="0">
                <a:latin typeface="Comic Sans MS" pitchFamily="66" charset="0"/>
              </a:rPr>
              <a:t>measurements</a:t>
            </a:r>
            <a:r>
              <a:rPr lang="de-DE" altLang="de-DE" sz="1900" dirty="0" smtClean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without</a:t>
            </a:r>
            <a:r>
              <a:rPr lang="de-DE" altLang="de-DE" sz="1900" dirty="0" smtClean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any</a:t>
            </a:r>
            <a:r>
              <a:rPr lang="de-DE" altLang="de-DE" sz="1900" dirty="0" smtClean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compromise</a:t>
            </a:r>
            <a:r>
              <a:rPr lang="de-DE" altLang="de-DE" sz="1900" dirty="0" smtClean="0">
                <a:latin typeface="Comic Sans MS" pitchFamily="66" charset="0"/>
              </a:rPr>
              <a:t>:</a:t>
            </a:r>
            <a:endParaRPr lang="de-DE" altLang="de-DE" sz="19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de-DE" altLang="de-DE" sz="1900" dirty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Full</a:t>
            </a:r>
            <a:r>
              <a:rPr lang="de-DE" altLang="de-DE" sz="1900" dirty="0" smtClean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spectral</a:t>
            </a:r>
            <a:r>
              <a:rPr lang="de-DE" altLang="de-DE" sz="1900" dirty="0" smtClean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coverage</a:t>
            </a:r>
            <a:r>
              <a:rPr lang="de-DE" altLang="de-DE" sz="1900" dirty="0" smtClean="0">
                <a:latin typeface="Comic Sans MS" pitchFamily="66" charset="0"/>
              </a:rPr>
              <a:t> incl. MCT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de-DE" altLang="de-DE" sz="1900" dirty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Full</a:t>
            </a:r>
            <a:r>
              <a:rPr lang="de-DE" altLang="de-DE" sz="1900" dirty="0" smtClean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observation</a:t>
            </a:r>
            <a:r>
              <a:rPr lang="de-DE" altLang="de-DE" sz="1900" dirty="0" smtClean="0">
                <a:latin typeface="Comic Sans MS" pitchFamily="66" charset="0"/>
              </a:rPr>
              <a:t> time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de-DE" altLang="de-DE" sz="1900" dirty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No</a:t>
            </a:r>
            <a:r>
              <a:rPr lang="de-DE" altLang="de-DE" sz="1900" dirty="0" smtClean="0">
                <a:latin typeface="Comic Sans MS" pitchFamily="66" charset="0"/>
              </a:rPr>
              <a:t> beam </a:t>
            </a:r>
            <a:r>
              <a:rPr lang="de-DE" altLang="de-DE" sz="1900" dirty="0" err="1" smtClean="0">
                <a:latin typeface="Comic Sans MS" pitchFamily="66" charset="0"/>
              </a:rPr>
              <a:t>splitter</a:t>
            </a:r>
            <a:r>
              <a:rPr lang="de-DE" altLang="de-DE" sz="1900" dirty="0" smtClean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exchange</a:t>
            </a:r>
            <a:r>
              <a:rPr lang="de-DE" altLang="de-DE" sz="1900" dirty="0" smtClean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nor</a:t>
            </a:r>
            <a:r>
              <a:rPr lang="de-DE" altLang="de-DE" sz="1900" dirty="0" smtClean="0">
                <a:latin typeface="Comic Sans MS" pitchFamily="66" charset="0"/>
              </a:rPr>
              <a:t> 	</a:t>
            </a:r>
            <a:r>
              <a:rPr lang="de-DE" altLang="de-DE" sz="1900" dirty="0" err="1" smtClean="0">
                <a:latin typeface="Comic Sans MS" pitchFamily="66" charset="0"/>
              </a:rPr>
              <a:t>broadband</a:t>
            </a:r>
            <a:r>
              <a:rPr lang="de-DE" altLang="de-DE" sz="1900" dirty="0" smtClean="0">
                <a:latin typeface="Comic Sans MS" pitchFamily="66" charset="0"/>
              </a:rPr>
              <a:t> BS </a:t>
            </a:r>
            <a:r>
              <a:rPr lang="de-DE" altLang="de-DE" sz="1900" dirty="0" err="1" smtClean="0">
                <a:latin typeface="Comic Sans MS" pitchFamily="66" charset="0"/>
              </a:rPr>
              <a:t>needed</a:t>
            </a:r>
            <a:endParaRPr lang="de-DE" altLang="de-DE" sz="1900" dirty="0" smtClean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</a:pPr>
            <a:r>
              <a:rPr lang="en-US" altLang="de-DE" sz="1900" dirty="0" smtClean="0">
                <a:latin typeface="Comic Sans MS" pitchFamily="66" charset="0"/>
              </a:rPr>
              <a:t>COCCON measurements without any compromise or extra effort: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>
                <a:latin typeface="Comic Sans MS" pitchFamily="66" charset="0"/>
              </a:rPr>
              <a:t> </a:t>
            </a:r>
            <a:r>
              <a:rPr lang="en-US" altLang="de-DE" sz="1900" dirty="0" smtClean="0">
                <a:latin typeface="Comic Sans MS" pitchFamily="66" charset="0"/>
              </a:rPr>
              <a:t>Full observation time</a:t>
            </a:r>
            <a:endParaRPr lang="en-US" altLang="de-DE" sz="19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>
                <a:latin typeface="Comic Sans MS" pitchFamily="66" charset="0"/>
              </a:rPr>
              <a:t> </a:t>
            </a:r>
            <a:r>
              <a:rPr lang="en-US" altLang="de-DE" sz="1900" dirty="0" smtClean="0">
                <a:latin typeface="Comic Sans MS" pitchFamily="66" charset="0"/>
              </a:rPr>
              <a:t>No need for enclosure, just a 	small mirror needed, RC possible </a:t>
            </a:r>
            <a:endParaRPr lang="en-US" altLang="de-DE" sz="19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tabLst>
                <a:tab pos="180975" algn="l"/>
                <a:tab pos="1858963" algn="l"/>
                <a:tab pos="6307138" algn="l"/>
              </a:tabLst>
            </a:pPr>
            <a:r>
              <a:rPr lang="en-US" altLang="de-DE" sz="1900" dirty="0" smtClean="0">
                <a:latin typeface="Comic Sans MS" pitchFamily="66" charset="0"/>
              </a:rPr>
              <a:t>=&gt; </a:t>
            </a:r>
            <a:r>
              <a:rPr lang="en-US" altLang="de-DE" sz="1900" dirty="0">
                <a:latin typeface="Comic Sans MS" pitchFamily="66" charset="0"/>
              </a:rPr>
              <a:t>Measuring GHG (CO</a:t>
            </a:r>
            <a:r>
              <a:rPr lang="en-US" altLang="de-DE" sz="1900" baseline="-25000" dirty="0">
                <a:latin typeface="Comic Sans MS" pitchFamily="66" charset="0"/>
              </a:rPr>
              <a:t>2</a:t>
            </a:r>
            <a:r>
              <a:rPr lang="en-US" altLang="de-DE" sz="1900" dirty="0">
                <a:latin typeface="Comic Sans MS" pitchFamily="66" charset="0"/>
              </a:rPr>
              <a:t> &amp; CH</a:t>
            </a:r>
            <a:r>
              <a:rPr lang="en-US" altLang="de-DE" sz="1900" baseline="-25000" dirty="0">
                <a:latin typeface="Comic Sans MS" pitchFamily="66" charset="0"/>
              </a:rPr>
              <a:t>4</a:t>
            </a:r>
            <a:r>
              <a:rPr lang="en-US" altLang="de-DE" sz="1900" dirty="0">
                <a:latin typeface="Comic Sans MS" pitchFamily="66" charset="0"/>
              </a:rPr>
              <a:t>) </a:t>
            </a:r>
            <a:r>
              <a:rPr lang="en-US" altLang="de-DE" sz="1900" dirty="0" smtClean="0">
                <a:latin typeface="Comic Sans MS" pitchFamily="66" charset="0"/>
              </a:rPr>
              <a:t>and O</a:t>
            </a:r>
            <a:r>
              <a:rPr lang="en-US" altLang="de-DE" sz="1900" baseline="-25000" dirty="0" smtClean="0">
                <a:latin typeface="Comic Sans MS" pitchFamily="66" charset="0"/>
              </a:rPr>
              <a:t>2</a:t>
            </a:r>
            <a:r>
              <a:rPr lang="en-US" altLang="de-DE" sz="1900" dirty="0" smtClean="0">
                <a:latin typeface="Comic Sans MS" pitchFamily="66" charset="0"/>
              </a:rPr>
              <a:t> with EM-27 and full suite of NDACC species with HR </a:t>
            </a:r>
            <a:r>
              <a:rPr lang="en-US" altLang="de-DE" sz="1900" dirty="0" err="1" smtClean="0">
                <a:latin typeface="Comic Sans MS" pitchFamily="66" charset="0"/>
              </a:rPr>
              <a:t>spectr</a:t>
            </a:r>
            <a:r>
              <a:rPr lang="en-US" altLang="de-DE" sz="1900" dirty="0" smtClean="0">
                <a:latin typeface="Comic Sans MS" pitchFamily="66" charset="0"/>
              </a:rPr>
              <a:t>.! </a:t>
            </a:r>
            <a:endParaRPr lang="en-US" altLang="de-DE" sz="1900" dirty="0">
              <a:latin typeface="Comic Sans MS" pitchFamily="66" charset="0"/>
            </a:endParaRP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449520" y="6412295"/>
            <a:ext cx="3258384" cy="1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7A5601-78FE-4BD4-8F9B-8EBBFF189B14}" type="slidenum">
              <a:rPr lang="de-DE" altLang="de-DE" sz="1000" b="1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r>
              <a:rPr lang="de-DE" altLang="de-DE" sz="1000" b="1" dirty="0">
                <a:solidFill>
                  <a:schemeClr val="bg2"/>
                </a:solidFill>
              </a:rPr>
              <a:t> </a:t>
            </a:r>
            <a:r>
              <a:rPr lang="de-DE" altLang="de-DE" sz="1000" dirty="0" smtClean="0"/>
              <a:t>NDACC-IRWG, 2023</a:t>
            </a:r>
            <a:r>
              <a:rPr lang="de-DE" altLang="de-DE" sz="1000" dirty="0" smtClean="0">
                <a:solidFill>
                  <a:schemeClr val="bg2"/>
                </a:solidFill>
              </a:rPr>
              <a:t>, </a:t>
            </a:r>
            <a:r>
              <a:rPr lang="de-DE" altLang="de-DE" sz="1000" b="1" dirty="0">
                <a:solidFill>
                  <a:schemeClr val="bg2"/>
                </a:solidFill>
              </a:rPr>
              <a:t>2019 </a:t>
            </a:r>
            <a:endParaRPr lang="de-DE" altLang="de-DE" sz="800" b="1" dirty="0">
              <a:solidFill>
                <a:schemeClr val="bg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5841" y="1727954"/>
            <a:ext cx="6309320" cy="4731990"/>
          </a:xfrm>
          <a:prstGeom prst="rect">
            <a:avLst/>
          </a:prstGeom>
        </p:spPr>
      </p:pic>
      <p:pic>
        <p:nvPicPr>
          <p:cNvPr id="24579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21432" r="33394" b="29636"/>
          <a:stretch>
            <a:fillRect/>
          </a:stretch>
        </p:blipFill>
        <p:spPr bwMode="auto">
          <a:xfrm>
            <a:off x="107504" y="44625"/>
            <a:ext cx="83148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204702"/>
      </p:ext>
    </p:extLst>
  </p:cSld>
  <p:clrMapOvr>
    <a:masterClrMapping/>
  </p:clrMapOvr>
  <p:transition advTm="3641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080" y="157779"/>
            <a:ext cx="6575778" cy="685800"/>
          </a:xfrm>
        </p:spPr>
        <p:txBody>
          <a:bodyPr/>
          <a:lstStyle/>
          <a:p>
            <a:pPr algn="ctr"/>
            <a:r>
              <a:rPr lang="de-DE" altLang="de-DE" dirty="0" err="1" smtClean="0">
                <a:latin typeface="Comic Sans MS" pitchFamily="66" charset="0"/>
              </a:rPr>
              <a:t>Kiruna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site</a:t>
            </a:r>
            <a:r>
              <a:rPr lang="de-DE" altLang="de-DE" dirty="0" smtClean="0">
                <a:latin typeface="Comic Sans MS" pitchFamily="66" charset="0"/>
              </a:rPr>
              <a:t>: </a:t>
            </a:r>
            <a:r>
              <a:rPr lang="de-DE" altLang="de-DE" dirty="0" err="1" smtClean="0">
                <a:latin typeface="Comic Sans MS" pitchFamily="66" charset="0"/>
              </a:rPr>
              <a:t>brief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summary</a:t>
            </a:r>
            <a:r>
              <a:rPr lang="de-DE" altLang="de-DE" dirty="0" smtClean="0">
                <a:latin typeface="Comic Sans MS" pitchFamily="66" charset="0"/>
              </a:rPr>
              <a:t> 2020 </a:t>
            </a:r>
            <a:r>
              <a:rPr lang="de-DE" altLang="de-DE" dirty="0" err="1" smtClean="0">
                <a:latin typeface="Comic Sans MS" pitchFamily="66" charset="0"/>
              </a:rPr>
              <a:t>to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date</a:t>
            </a:r>
            <a:endParaRPr lang="de-DE" altLang="de-DE" dirty="0" smtClean="0">
              <a:latin typeface="Comic Sans MS" pitchFamily="66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23528" y="980728"/>
            <a:ext cx="4661212" cy="531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5740" tIns="37870" rIns="75740" bIns="37870">
            <a:spAutoFit/>
          </a:bodyPr>
          <a:lstStyle>
            <a:lvl1pPr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de-DE" altLang="de-DE" sz="1900" dirty="0">
                <a:latin typeface="Comic Sans MS" pitchFamily="66" charset="0"/>
              </a:rPr>
              <a:t> </a:t>
            </a:r>
            <a:r>
              <a:rPr lang="en-US" altLang="de-DE" sz="1900" dirty="0" smtClean="0">
                <a:latin typeface="Comic Sans MS" pitchFamily="66" charset="0"/>
              </a:rPr>
              <a:t>Kiruna FTIR site fully </a:t>
            </a:r>
            <a:r>
              <a:rPr lang="en-US" altLang="de-DE" sz="1900" dirty="0">
                <a:latin typeface="Comic Sans MS" pitchFamily="66" charset="0"/>
              </a:rPr>
              <a:t>operational 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 smtClean="0">
                <a:latin typeface="Comic Sans MS" pitchFamily="66" charset="0"/>
              </a:rPr>
              <a:t> NDACC site </a:t>
            </a:r>
            <a:r>
              <a:rPr lang="en-US" altLang="de-DE" sz="1900" dirty="0">
                <a:latin typeface="Comic Sans MS" pitchFamily="66" charset="0"/>
              </a:rPr>
              <a:t>operated </a:t>
            </a:r>
            <a:r>
              <a:rPr lang="en-US" altLang="de-DE" sz="1900" dirty="0" smtClean="0">
                <a:latin typeface="Comic Sans MS" pitchFamily="66" charset="0"/>
              </a:rPr>
              <a:t>remote 	controlled</a:t>
            </a:r>
            <a:endParaRPr lang="en-US" altLang="de-DE" sz="19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 smtClean="0">
                <a:latin typeface="Comic Sans MS" pitchFamily="66" charset="0"/>
              </a:rPr>
              <a:t> Site visits postponed to 2021 (JG) 	&amp; 2023 (TB)</a:t>
            </a:r>
            <a:endParaRPr lang="en-US" altLang="de-DE" sz="19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 smtClean="0">
                <a:latin typeface="Comic Sans MS" pitchFamily="66" charset="0"/>
              </a:rPr>
              <a:t> Technical issues during </a:t>
            </a:r>
            <a:r>
              <a:rPr lang="en-US" altLang="de-DE" sz="1900" dirty="0" err="1" smtClean="0">
                <a:latin typeface="Comic Sans MS" pitchFamily="66" charset="0"/>
              </a:rPr>
              <a:t>Covid</a:t>
            </a:r>
            <a:r>
              <a:rPr lang="en-US" altLang="de-DE" sz="1900" dirty="0" smtClean="0">
                <a:latin typeface="Comic Sans MS" pitchFamily="66" charset="0"/>
              </a:rPr>
              <a:t> were 	broken laser, scanner cable and 	tracker cabling. All issues were 	fixed by Uwe </a:t>
            </a:r>
            <a:r>
              <a:rPr lang="en-US" altLang="de-DE" sz="1900" dirty="0" err="1" smtClean="0">
                <a:latin typeface="Comic Sans MS" pitchFamily="66" charset="0"/>
              </a:rPr>
              <a:t>Raffalski</a:t>
            </a:r>
            <a:r>
              <a:rPr lang="en-US" altLang="de-DE" sz="1900" dirty="0" smtClean="0">
                <a:latin typeface="Comic Sans MS" pitchFamily="66" charset="0"/>
              </a:rPr>
              <a:t> on site 	(with video support). </a:t>
            </a:r>
            <a:endParaRPr lang="en-US" altLang="de-DE" sz="1900" b="1" dirty="0" smtClean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b="1" dirty="0">
                <a:latin typeface="Comic Sans MS" pitchFamily="66" charset="0"/>
              </a:rPr>
              <a:t> </a:t>
            </a:r>
            <a:r>
              <a:rPr lang="en-US" altLang="de-DE" sz="1900" b="1" dirty="0" smtClean="0">
                <a:latin typeface="Comic Sans MS" pitchFamily="66" charset="0"/>
              </a:rPr>
              <a:t>Days of operation:</a:t>
            </a:r>
          </a:p>
          <a:p>
            <a:pPr marL="800100" lvl="1" indent="-342900"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 typeface="Wingdings" panose="05000000000000000000" pitchFamily="2" charset="2"/>
              <a:buChar char="Ø"/>
            </a:pPr>
            <a:r>
              <a:rPr lang="en-US" altLang="de-DE" sz="1900" b="1" dirty="0" smtClean="0">
                <a:latin typeface="Comic Sans MS" pitchFamily="66" charset="0"/>
              </a:rPr>
              <a:t>2020:  105</a:t>
            </a:r>
          </a:p>
          <a:p>
            <a:pPr marL="800100" lvl="1" indent="-342900"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 typeface="Wingdings" panose="05000000000000000000" pitchFamily="2" charset="2"/>
              <a:buChar char="Ø"/>
            </a:pPr>
            <a:r>
              <a:rPr lang="en-US" altLang="de-DE" sz="1900" b="1" dirty="0" smtClean="0">
                <a:latin typeface="Comic Sans MS" pitchFamily="66" charset="0"/>
              </a:rPr>
              <a:t>2021:   95</a:t>
            </a:r>
          </a:p>
          <a:p>
            <a:pPr marL="800100" lvl="1" indent="-342900"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 typeface="Wingdings" panose="05000000000000000000" pitchFamily="2" charset="2"/>
              <a:buChar char="Ø"/>
            </a:pPr>
            <a:r>
              <a:rPr lang="en-US" altLang="de-DE" sz="1900" b="1" dirty="0" smtClean="0">
                <a:latin typeface="Comic Sans MS" pitchFamily="66" charset="0"/>
              </a:rPr>
              <a:t>2022:   99</a:t>
            </a:r>
          </a:p>
          <a:p>
            <a:pPr marL="57150" indent="-342900"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 typeface="Wingdings" panose="05000000000000000000" pitchFamily="2" charset="2"/>
              <a:buChar char="Ø"/>
            </a:pPr>
            <a:r>
              <a:rPr lang="en-US" altLang="de-DE" sz="1900" b="1" dirty="0" smtClean="0">
                <a:latin typeface="Comic Sans MS" pitchFamily="66" charset="0"/>
              </a:rPr>
              <a:t>Thanks to Uwe!</a:t>
            </a:r>
          </a:p>
        </p:txBody>
      </p:sp>
      <p:sp>
        <p:nvSpPr>
          <p:cNvPr id="22534" name="Fußzeilenplatzhalter 3"/>
          <p:cNvSpPr txBox="1">
            <a:spLocks/>
          </p:cNvSpPr>
          <p:nvPr/>
        </p:nvSpPr>
        <p:spPr bwMode="auto">
          <a:xfrm>
            <a:off x="449520" y="6412295"/>
            <a:ext cx="3258384" cy="1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7A5601-78FE-4BD4-8F9B-8EBBFF189B14}" type="slidenum">
              <a:rPr lang="de-DE" altLang="de-DE" sz="1000" b="1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r>
              <a:rPr lang="de-DE" altLang="de-DE" sz="1000" b="1" dirty="0">
                <a:solidFill>
                  <a:schemeClr val="bg2"/>
                </a:solidFill>
              </a:rPr>
              <a:t> </a:t>
            </a:r>
            <a:r>
              <a:rPr lang="de-DE" altLang="de-DE" sz="1000" dirty="0" smtClean="0"/>
              <a:t>NDACC-IRWG, 2023</a:t>
            </a:r>
            <a:r>
              <a:rPr lang="de-DE" altLang="de-DE" sz="1000" dirty="0" smtClean="0">
                <a:solidFill>
                  <a:schemeClr val="bg2"/>
                </a:solidFill>
              </a:rPr>
              <a:t>, </a:t>
            </a:r>
            <a:r>
              <a:rPr lang="de-DE" altLang="de-DE" sz="1000" b="1" dirty="0">
                <a:solidFill>
                  <a:schemeClr val="bg2"/>
                </a:solidFill>
              </a:rPr>
              <a:t>2019 </a:t>
            </a:r>
            <a:endParaRPr lang="de-DE" altLang="de-DE" sz="800" b="1" dirty="0">
              <a:solidFill>
                <a:schemeClr val="bg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29835"/>
            <a:ext cx="4159260" cy="3119445"/>
          </a:xfrm>
          <a:prstGeom prst="rect">
            <a:avLst/>
          </a:prstGeom>
        </p:spPr>
      </p:pic>
      <p:pic>
        <p:nvPicPr>
          <p:cNvPr id="8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21432" r="33394" b="29636"/>
          <a:stretch>
            <a:fillRect/>
          </a:stretch>
        </p:blipFill>
        <p:spPr bwMode="auto">
          <a:xfrm>
            <a:off x="8028384" y="980840"/>
            <a:ext cx="83139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741109"/>
      </p:ext>
    </p:extLst>
  </p:cSld>
  <p:clrMapOvr>
    <a:masterClrMapping/>
  </p:clrMapOvr>
  <p:transition advTm="3641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260648"/>
            <a:ext cx="6264695" cy="613792"/>
          </a:xfrm>
        </p:spPr>
        <p:txBody>
          <a:bodyPr/>
          <a:lstStyle/>
          <a:p>
            <a:pPr algn="ctr"/>
            <a:r>
              <a:rPr lang="de-DE" altLang="de-DE" dirty="0" err="1" smtClean="0">
                <a:latin typeface="Comic Sans MS" pitchFamily="66" charset="0"/>
              </a:rPr>
              <a:t>Kiruna</a:t>
            </a:r>
            <a:r>
              <a:rPr lang="de-DE" altLang="de-DE" dirty="0" smtClean="0">
                <a:latin typeface="Comic Sans MS" pitchFamily="66" charset="0"/>
              </a:rPr>
              <a:t>: </a:t>
            </a:r>
            <a:r>
              <a:rPr lang="de-DE" altLang="de-DE" dirty="0" err="1" smtClean="0">
                <a:latin typeface="Comic Sans MS" pitchFamily="66" charset="0"/>
              </a:rPr>
              <a:t>Current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status</a:t>
            </a:r>
            <a:r>
              <a:rPr lang="de-DE" altLang="de-DE" dirty="0" smtClean="0">
                <a:latin typeface="Comic Sans MS" pitchFamily="66" charset="0"/>
              </a:rPr>
              <a:t> / </a:t>
            </a:r>
            <a:r>
              <a:rPr lang="de-DE" altLang="de-DE" dirty="0" err="1" smtClean="0">
                <a:latin typeface="Comic Sans MS" pitchFamily="66" charset="0"/>
              </a:rPr>
              <a:t>data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analysis</a:t>
            </a:r>
            <a:endParaRPr lang="de-DE" altLang="de-DE" dirty="0" smtClean="0">
              <a:latin typeface="Comic Sans MS" pitchFamily="66" charset="0"/>
            </a:endParaRPr>
          </a:p>
        </p:txBody>
      </p:sp>
      <p:sp>
        <p:nvSpPr>
          <p:cNvPr id="25606" name="Fußzeilenplatzhalter 3"/>
          <p:cNvSpPr txBox="1">
            <a:spLocks/>
          </p:cNvSpPr>
          <p:nvPr/>
        </p:nvSpPr>
        <p:spPr bwMode="auto">
          <a:xfrm>
            <a:off x="207818" y="6515100"/>
            <a:ext cx="3258384" cy="1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075DFD-0086-4381-A94C-15F2E3CF8D04}" type="slidenum">
              <a:rPr lang="de-DE" altLang="de-DE" sz="1000" b="1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r>
              <a:rPr lang="de-DE" altLang="de-DE" sz="1000" b="1" dirty="0">
                <a:solidFill>
                  <a:schemeClr val="bg2"/>
                </a:solidFill>
              </a:rPr>
              <a:t> NDACC-IRWG, 2019 </a:t>
            </a:r>
            <a:endParaRPr lang="de-DE" altLang="de-DE" sz="800" b="1" dirty="0">
              <a:solidFill>
                <a:schemeClr val="bg2"/>
              </a:solidFill>
            </a:endParaRP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 bwMode="auto">
          <a:xfrm>
            <a:off x="449520" y="6412295"/>
            <a:ext cx="3258384" cy="1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7A5601-78FE-4BD4-8F9B-8EBBFF189B14}" type="slidenum">
              <a:rPr lang="de-DE" altLang="de-DE" sz="1000" b="1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r>
              <a:rPr lang="de-DE" altLang="de-DE" sz="1000" b="1" dirty="0">
                <a:solidFill>
                  <a:schemeClr val="bg2"/>
                </a:solidFill>
              </a:rPr>
              <a:t> </a:t>
            </a:r>
            <a:r>
              <a:rPr lang="de-DE" altLang="de-DE" sz="1000" dirty="0" smtClean="0"/>
              <a:t>NDACC-IRWG, 2023</a:t>
            </a:r>
            <a:r>
              <a:rPr lang="de-DE" altLang="de-DE" sz="1000" dirty="0" smtClean="0">
                <a:solidFill>
                  <a:schemeClr val="bg2"/>
                </a:solidFill>
              </a:rPr>
              <a:t>, </a:t>
            </a:r>
            <a:r>
              <a:rPr lang="de-DE" altLang="de-DE" sz="1000" b="1" dirty="0">
                <a:solidFill>
                  <a:schemeClr val="bg2"/>
                </a:solidFill>
              </a:rPr>
              <a:t>2019 </a:t>
            </a:r>
            <a:endParaRPr lang="de-DE" altLang="de-DE" sz="800" b="1" dirty="0">
              <a:solidFill>
                <a:schemeClr val="bg2"/>
              </a:solidFill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07504" y="980728"/>
            <a:ext cx="3528392" cy="572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740" tIns="37870" rIns="75740" bIns="37870">
            <a:spAutoFit/>
          </a:bodyPr>
          <a:lstStyle>
            <a:lvl1pPr eaLnBrk="0" hangingPunct="0">
              <a:tabLst>
                <a:tab pos="204788" algn="l"/>
                <a:tab pos="1790700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04788" algn="l"/>
                <a:tab pos="1790700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04788" algn="l"/>
                <a:tab pos="1790700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04788" algn="l"/>
                <a:tab pos="1790700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04788" algn="l"/>
                <a:tab pos="1790700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790700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790700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790700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790700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</a:pPr>
            <a:r>
              <a:rPr lang="en-US" altLang="de-DE" sz="2000" b="1" dirty="0">
                <a:latin typeface="Comic Sans MS" pitchFamily="66" charset="0"/>
              </a:rPr>
              <a:t>Data analysis:</a:t>
            </a:r>
          </a:p>
          <a:p>
            <a:r>
              <a:rPr lang="en-US" altLang="de-DE" sz="2000" dirty="0">
                <a:latin typeface="Comic Sans MS" pitchFamily="66" charset="0"/>
              </a:rPr>
              <a:t>PROFFIT 9.6</a:t>
            </a:r>
          </a:p>
          <a:p>
            <a:endParaRPr lang="en-US" altLang="de-DE" sz="800" b="1" dirty="0">
              <a:latin typeface="Comic Sans MS" pitchFamily="66" charset="0"/>
            </a:endParaRPr>
          </a:p>
          <a:p>
            <a:r>
              <a:rPr lang="en-US" altLang="de-DE" sz="2000" b="1" dirty="0" smtClean="0">
                <a:latin typeface="Comic Sans MS" pitchFamily="66" charset="0"/>
              </a:rPr>
              <a:t>Data </a:t>
            </a:r>
            <a:r>
              <a:rPr lang="en-US" altLang="de-DE" sz="2000" b="1" dirty="0">
                <a:latin typeface="Comic Sans MS" pitchFamily="66" charset="0"/>
              </a:rPr>
              <a:t>base:</a:t>
            </a:r>
            <a:r>
              <a:rPr lang="en-US" altLang="de-DE" sz="2000" dirty="0">
                <a:latin typeface="Comic Sans MS" pitchFamily="66" charset="0"/>
              </a:rPr>
              <a:t>  </a:t>
            </a:r>
          </a:p>
          <a:p>
            <a:r>
              <a:rPr lang="en-US" altLang="de-DE" sz="2000" dirty="0" smtClean="0">
                <a:latin typeface="Comic Sans MS" pitchFamily="66" charset="0"/>
              </a:rPr>
              <a:t>NASA: 1996 </a:t>
            </a:r>
            <a:r>
              <a:rPr lang="en-US" altLang="de-DE" sz="2000" dirty="0">
                <a:latin typeface="Comic Sans MS" pitchFamily="66" charset="0"/>
              </a:rPr>
              <a:t>- </a:t>
            </a:r>
            <a:r>
              <a:rPr lang="en-US" altLang="de-DE" sz="2000" dirty="0" smtClean="0">
                <a:latin typeface="Comic Sans MS" pitchFamily="66" charset="0"/>
              </a:rPr>
              <a:t>2007</a:t>
            </a:r>
            <a:endParaRPr lang="en-US" altLang="de-DE" sz="2000" dirty="0">
              <a:latin typeface="Comic Sans MS" pitchFamily="66" charset="0"/>
            </a:endParaRPr>
          </a:p>
          <a:p>
            <a:r>
              <a:rPr lang="en-US" altLang="de-DE" sz="2000" dirty="0" smtClean="0">
                <a:latin typeface="Comic Sans MS" pitchFamily="66" charset="0"/>
              </a:rPr>
              <a:t>HDF: 1996 – end of </a:t>
            </a:r>
            <a:r>
              <a:rPr lang="en-US" altLang="de-DE" sz="2000" b="1" dirty="0" smtClean="0">
                <a:latin typeface="Comic Sans MS" pitchFamily="66" charset="0"/>
              </a:rPr>
              <a:t>2022 </a:t>
            </a:r>
            <a:endParaRPr lang="en-US" altLang="de-DE" sz="2000" b="1" dirty="0">
              <a:latin typeface="Comic Sans MS" pitchFamily="66" charset="0"/>
            </a:endParaRPr>
          </a:p>
          <a:p>
            <a:endParaRPr lang="en-US" altLang="de-DE" sz="800" dirty="0">
              <a:latin typeface="Comic Sans MS" pitchFamily="66" charset="0"/>
            </a:endParaRPr>
          </a:p>
          <a:p>
            <a:r>
              <a:rPr lang="en-US" altLang="de-DE" sz="2000" b="1" dirty="0" smtClean="0">
                <a:latin typeface="Comic Sans MS" pitchFamily="66" charset="0"/>
              </a:rPr>
              <a:t>Species</a:t>
            </a:r>
            <a:r>
              <a:rPr lang="en-US" altLang="de-DE" sz="2000" b="1" dirty="0">
                <a:latin typeface="Comic Sans MS" pitchFamily="66" charset="0"/>
              </a:rPr>
              <a:t>:</a:t>
            </a:r>
            <a:r>
              <a:rPr lang="en-US" altLang="de-DE" sz="2000" dirty="0">
                <a:latin typeface="Comic Sans MS" pitchFamily="66" charset="0"/>
              </a:rPr>
              <a:t> </a:t>
            </a:r>
          </a:p>
          <a:p>
            <a:r>
              <a:rPr lang="en-US" altLang="de-DE" sz="2000" dirty="0">
                <a:latin typeface="Comic Sans MS" pitchFamily="66" charset="0"/>
              </a:rPr>
              <a:t>O</a:t>
            </a:r>
            <a:r>
              <a:rPr lang="en-US" altLang="de-DE" sz="2000" baseline="-25000" dirty="0">
                <a:latin typeface="Comic Sans MS" pitchFamily="66" charset="0"/>
              </a:rPr>
              <a:t>3</a:t>
            </a:r>
            <a:r>
              <a:rPr lang="en-US" altLang="de-DE" sz="2000" dirty="0">
                <a:latin typeface="Comic Sans MS" pitchFamily="66" charset="0"/>
              </a:rPr>
              <a:t>, </a:t>
            </a:r>
            <a:r>
              <a:rPr lang="en-US" altLang="de-DE" sz="2000" dirty="0" err="1">
                <a:latin typeface="Comic Sans MS" pitchFamily="66" charset="0"/>
              </a:rPr>
              <a:t>HCl</a:t>
            </a:r>
            <a:r>
              <a:rPr lang="en-US" altLang="de-DE" sz="2000" dirty="0">
                <a:latin typeface="Comic Sans MS" pitchFamily="66" charset="0"/>
              </a:rPr>
              <a:t>, HF, </a:t>
            </a:r>
            <a:r>
              <a:rPr lang="en-US" altLang="de-DE" sz="2000" dirty="0" smtClean="0">
                <a:latin typeface="Comic Sans MS" pitchFamily="66" charset="0"/>
              </a:rPr>
              <a:t>HNO</a:t>
            </a:r>
            <a:r>
              <a:rPr lang="en-US" altLang="de-DE" sz="2000" baseline="-25000" dirty="0" smtClean="0">
                <a:latin typeface="Comic Sans MS" pitchFamily="66" charset="0"/>
              </a:rPr>
              <a:t>3</a:t>
            </a:r>
            <a:r>
              <a:rPr lang="en-US" altLang="de-DE" sz="2000" dirty="0" smtClean="0">
                <a:latin typeface="Comic Sans MS" pitchFamily="66" charset="0"/>
              </a:rPr>
              <a:t>, </a:t>
            </a:r>
            <a:r>
              <a:rPr lang="en-US" altLang="de-DE" sz="2000" dirty="0">
                <a:latin typeface="Comic Sans MS" pitchFamily="66" charset="0"/>
              </a:rPr>
              <a:t>N</a:t>
            </a:r>
            <a:r>
              <a:rPr lang="en-US" altLang="de-DE" sz="2000" baseline="-25000" dirty="0">
                <a:latin typeface="Comic Sans MS" pitchFamily="66" charset="0"/>
              </a:rPr>
              <a:t>2</a:t>
            </a:r>
            <a:r>
              <a:rPr lang="en-US" altLang="de-DE" sz="2000" dirty="0">
                <a:latin typeface="Comic Sans MS" pitchFamily="66" charset="0"/>
              </a:rPr>
              <a:t>O, CH</a:t>
            </a:r>
            <a:r>
              <a:rPr lang="en-US" altLang="de-DE" sz="2000" baseline="-25000" dirty="0">
                <a:latin typeface="Comic Sans MS" pitchFamily="66" charset="0"/>
              </a:rPr>
              <a:t>4</a:t>
            </a:r>
            <a:r>
              <a:rPr lang="en-US" altLang="de-DE" sz="2000" dirty="0">
                <a:latin typeface="Comic Sans MS" pitchFamily="66" charset="0"/>
              </a:rPr>
              <a:t>, </a:t>
            </a:r>
            <a:r>
              <a:rPr lang="en-US" altLang="de-DE" sz="2000" dirty="0" smtClean="0">
                <a:latin typeface="Comic Sans MS" pitchFamily="66" charset="0"/>
              </a:rPr>
              <a:t>ClONO</a:t>
            </a:r>
            <a:r>
              <a:rPr lang="en-US" altLang="de-DE" sz="2000" baseline="-25000" dirty="0" smtClean="0">
                <a:latin typeface="Comic Sans MS" pitchFamily="66" charset="0"/>
              </a:rPr>
              <a:t>2</a:t>
            </a:r>
            <a:r>
              <a:rPr lang="en-US" altLang="de-DE" sz="2000" dirty="0" smtClean="0">
                <a:latin typeface="Comic Sans MS" pitchFamily="66" charset="0"/>
              </a:rPr>
              <a:t>, </a:t>
            </a:r>
            <a:r>
              <a:rPr lang="en-US" altLang="de-DE" sz="2000" dirty="0">
                <a:latin typeface="Comic Sans MS" pitchFamily="66" charset="0"/>
              </a:rPr>
              <a:t>C</a:t>
            </a:r>
            <a:r>
              <a:rPr lang="en-US" altLang="de-DE" sz="2000" baseline="-25000" dirty="0">
                <a:latin typeface="Comic Sans MS" pitchFamily="66" charset="0"/>
              </a:rPr>
              <a:t>2</a:t>
            </a:r>
            <a:r>
              <a:rPr lang="en-US" altLang="de-DE" sz="2000" dirty="0">
                <a:latin typeface="Comic Sans MS" pitchFamily="66" charset="0"/>
              </a:rPr>
              <a:t>H</a:t>
            </a:r>
            <a:r>
              <a:rPr lang="en-US" altLang="de-DE" sz="2000" baseline="-25000" dirty="0">
                <a:latin typeface="Comic Sans MS" pitchFamily="66" charset="0"/>
              </a:rPr>
              <a:t>6</a:t>
            </a:r>
            <a:r>
              <a:rPr lang="en-US" altLang="de-DE" sz="2000" dirty="0">
                <a:latin typeface="Comic Sans MS" pitchFamily="66" charset="0"/>
              </a:rPr>
              <a:t>, CO, HCN, NO</a:t>
            </a:r>
            <a:r>
              <a:rPr lang="en-US" altLang="de-DE" sz="2000" baseline="-25000" dirty="0">
                <a:latin typeface="Comic Sans MS" pitchFamily="66" charset="0"/>
              </a:rPr>
              <a:t>2</a:t>
            </a:r>
            <a:r>
              <a:rPr lang="en-US" altLang="de-DE" sz="2000" dirty="0">
                <a:latin typeface="Comic Sans MS" pitchFamily="66" charset="0"/>
              </a:rPr>
              <a:t>, NO </a:t>
            </a:r>
          </a:p>
          <a:p>
            <a:r>
              <a:rPr lang="en-US" altLang="de-DE" sz="2000" dirty="0">
                <a:latin typeface="Comic Sans MS" pitchFamily="66" charset="0"/>
              </a:rPr>
              <a:t>Last archiving date: </a:t>
            </a:r>
            <a:r>
              <a:rPr lang="en-US" altLang="de-DE" sz="2000" dirty="0" smtClean="0">
                <a:latin typeface="Comic Sans MS" pitchFamily="66" charset="0"/>
              </a:rPr>
              <a:t>      June</a:t>
            </a:r>
            <a:r>
              <a:rPr lang="en-US" altLang="de-DE" sz="2000" b="1" dirty="0" smtClean="0">
                <a:latin typeface="Comic Sans MS" pitchFamily="66" charset="0"/>
              </a:rPr>
              <a:t> 2023</a:t>
            </a:r>
          </a:p>
          <a:p>
            <a:r>
              <a:rPr lang="en-US" altLang="de-DE" sz="2000" dirty="0" smtClean="0">
                <a:latin typeface="Comic Sans MS" pitchFamily="66" charset="0"/>
              </a:rPr>
              <a:t>Next archiving date: </a:t>
            </a:r>
          </a:p>
          <a:p>
            <a:r>
              <a:rPr lang="en-US" altLang="de-DE" sz="2000" dirty="0" smtClean="0">
                <a:latin typeface="Comic Sans MS" pitchFamily="66" charset="0"/>
              </a:rPr>
              <a:t>Early </a:t>
            </a:r>
            <a:r>
              <a:rPr lang="en-US" altLang="de-DE" sz="2000" b="1" dirty="0" smtClean="0">
                <a:latin typeface="Comic Sans MS" pitchFamily="66" charset="0"/>
              </a:rPr>
              <a:t>2024</a:t>
            </a:r>
          </a:p>
          <a:p>
            <a:endParaRPr lang="en-US" altLang="de-DE" sz="800" b="1" dirty="0" smtClean="0">
              <a:latin typeface="Comic Sans MS" pitchFamily="66" charset="0"/>
            </a:endParaRPr>
          </a:p>
          <a:p>
            <a:r>
              <a:rPr lang="en-US" altLang="de-DE" sz="2000" b="1" dirty="0" smtClean="0">
                <a:latin typeface="Comic Sans MS" pitchFamily="66" charset="0"/>
              </a:rPr>
              <a:t>Thanks to</a:t>
            </a:r>
          </a:p>
          <a:p>
            <a:r>
              <a:rPr lang="de-DE" sz="2000" dirty="0" err="1" smtClean="0"/>
              <a:t>BMWi</a:t>
            </a:r>
            <a:r>
              <a:rPr lang="de-DE" sz="2000" dirty="0" smtClean="0"/>
              <a:t> </a:t>
            </a:r>
            <a:r>
              <a:rPr lang="de-DE" sz="2000" dirty="0"/>
              <a:t>via DLR </a:t>
            </a:r>
            <a:r>
              <a:rPr lang="de-DE" sz="2000" dirty="0" err="1"/>
              <a:t>under</a:t>
            </a:r>
            <a:r>
              <a:rPr lang="de-DE" sz="2000" dirty="0"/>
              <a:t> </a:t>
            </a:r>
            <a:endParaRPr lang="de-DE" sz="2000" dirty="0" smtClean="0"/>
          </a:p>
          <a:p>
            <a:r>
              <a:rPr lang="de-DE" sz="2000" dirty="0" err="1" smtClean="0"/>
              <a:t>grant</a:t>
            </a:r>
            <a:r>
              <a:rPr lang="de-DE" sz="2000" dirty="0" smtClean="0"/>
              <a:t> 50EE1711A.</a:t>
            </a:r>
            <a:endParaRPr lang="en-US" altLang="de-DE" sz="2000" b="1" dirty="0" smtClean="0">
              <a:latin typeface="Comic Sans MS" pitchFamily="66" charset="0"/>
            </a:endParaRPr>
          </a:p>
          <a:p>
            <a:r>
              <a:rPr lang="en-US" altLang="de-DE" sz="2000" b="1" dirty="0" smtClean="0">
                <a:latin typeface="Comic Sans MS" pitchFamily="66" charset="0"/>
              </a:rPr>
              <a:t> </a:t>
            </a:r>
            <a:endParaRPr lang="en-US" altLang="de-DE" sz="2000" b="1" dirty="0">
              <a:latin typeface="Comic Sans MS" pitchFamily="66" charset="0"/>
            </a:endParaRPr>
          </a:p>
        </p:txBody>
      </p:sp>
      <p:pic>
        <p:nvPicPr>
          <p:cNvPr id="10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21432" r="33394" b="29636"/>
          <a:stretch>
            <a:fillRect/>
          </a:stretch>
        </p:blipFill>
        <p:spPr bwMode="auto">
          <a:xfrm>
            <a:off x="8028384" y="980840"/>
            <a:ext cx="83139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441" y="5445224"/>
            <a:ext cx="1079537" cy="8933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15495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90756"/>
      </p:ext>
    </p:extLst>
  </p:cSld>
  <p:clrMapOvr>
    <a:masterClrMapping/>
  </p:clrMapOvr>
  <p:transition advTm="3641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080" y="366936"/>
            <a:ext cx="6575778" cy="685800"/>
          </a:xfrm>
        </p:spPr>
        <p:txBody>
          <a:bodyPr/>
          <a:lstStyle/>
          <a:p>
            <a:pPr algn="ctr"/>
            <a:r>
              <a:rPr lang="de-DE" altLang="de-DE" dirty="0" err="1" smtClean="0">
                <a:latin typeface="Comic Sans MS" pitchFamily="66" charset="0"/>
              </a:rPr>
              <a:t>Kiruna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site</a:t>
            </a:r>
            <a:r>
              <a:rPr lang="de-DE" altLang="de-DE" dirty="0" smtClean="0">
                <a:latin typeface="Comic Sans MS" pitchFamily="66" charset="0"/>
              </a:rPr>
              <a:t>: </a:t>
            </a:r>
            <a:r>
              <a:rPr lang="de-DE" altLang="de-DE" dirty="0" err="1" smtClean="0">
                <a:latin typeface="Comic Sans MS" pitchFamily="66" charset="0"/>
              </a:rPr>
              <a:t>any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losses</a:t>
            </a:r>
            <a:r>
              <a:rPr lang="de-DE" altLang="de-DE" dirty="0" smtClean="0">
                <a:latin typeface="Comic Sans MS" pitchFamily="66" charset="0"/>
              </a:rPr>
              <a:t> (due </a:t>
            </a:r>
            <a:r>
              <a:rPr lang="de-DE" altLang="de-DE" dirty="0" err="1" smtClean="0">
                <a:latin typeface="Comic Sans MS" pitchFamily="66" charset="0"/>
              </a:rPr>
              <a:t>to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Covid</a:t>
            </a:r>
            <a:r>
              <a:rPr lang="de-DE" altLang="de-DE" dirty="0" smtClean="0">
                <a:latin typeface="Comic Sans MS" pitchFamily="66" charset="0"/>
              </a:rPr>
              <a:t>), </a:t>
            </a:r>
            <a:r>
              <a:rPr lang="de-DE" altLang="de-DE" dirty="0" err="1" smtClean="0">
                <a:latin typeface="Comic Sans MS" pitchFamily="66" charset="0"/>
              </a:rPr>
              <a:t>outlook</a:t>
            </a:r>
            <a:r>
              <a:rPr lang="de-DE" altLang="de-DE" dirty="0" smtClean="0">
                <a:latin typeface="Comic Sans MS" pitchFamily="66" charset="0"/>
              </a:rPr>
              <a:t> 2023 </a:t>
            </a:r>
            <a:r>
              <a:rPr lang="de-DE" altLang="de-DE" dirty="0" err="1" smtClean="0">
                <a:latin typeface="Comic Sans MS" pitchFamily="66" charset="0"/>
              </a:rPr>
              <a:t>and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beyond</a:t>
            </a:r>
            <a:endParaRPr lang="de-DE" altLang="de-DE" dirty="0" smtClean="0">
              <a:latin typeface="Comic Sans MS" pitchFamily="66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07504" y="1140166"/>
            <a:ext cx="5040560" cy="503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5740" tIns="37870" rIns="75740" bIns="37870">
            <a:spAutoFit/>
          </a:bodyPr>
          <a:lstStyle>
            <a:lvl1pPr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4788" algn="l"/>
                <a:tab pos="1858963" algn="l"/>
                <a:tab pos="63071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de-DE" altLang="de-DE" sz="1900" dirty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No</a:t>
            </a:r>
            <a:r>
              <a:rPr lang="de-DE" altLang="de-DE" sz="1900" dirty="0" smtClean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loss</a:t>
            </a:r>
            <a:r>
              <a:rPr lang="de-DE" altLang="de-DE" sz="1900" dirty="0" smtClean="0">
                <a:latin typeface="Comic Sans MS" pitchFamily="66" charset="0"/>
              </a:rPr>
              <a:t> due </a:t>
            </a:r>
            <a:r>
              <a:rPr lang="de-DE" altLang="de-DE" sz="1900" dirty="0" err="1" smtClean="0">
                <a:latin typeface="Comic Sans MS" pitchFamily="66" charset="0"/>
              </a:rPr>
              <a:t>to</a:t>
            </a:r>
            <a:r>
              <a:rPr lang="de-DE" altLang="de-DE" sz="1900" dirty="0" smtClean="0">
                <a:latin typeface="Comic Sans MS" pitchFamily="66" charset="0"/>
              </a:rPr>
              <a:t> </a:t>
            </a:r>
            <a:r>
              <a:rPr lang="de-DE" altLang="de-DE" sz="1900" dirty="0" err="1" smtClean="0">
                <a:latin typeface="Comic Sans MS" pitchFamily="66" charset="0"/>
              </a:rPr>
              <a:t>Covid</a:t>
            </a:r>
            <a:endParaRPr lang="de-DE" altLang="de-DE" sz="1900" dirty="0" smtClean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 smtClean="0">
                <a:latin typeface="Comic Sans MS" pitchFamily="66" charset="0"/>
              </a:rPr>
              <a:t> No NDACC related project 	funded anymore! </a:t>
            </a:r>
            <a:endParaRPr lang="en-US" altLang="de-DE" sz="19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 smtClean="0">
                <a:latin typeface="Comic Sans MS" pitchFamily="66" charset="0"/>
              </a:rPr>
              <a:t> TB retired beginning of this 	month (June 2023).</a:t>
            </a:r>
            <a:endParaRPr lang="en-US" altLang="de-DE" sz="1900" dirty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 smtClean="0">
                <a:latin typeface="Comic Sans MS" pitchFamily="66" charset="0"/>
              </a:rPr>
              <a:t> Replacement in half a year hopefully.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>
                <a:latin typeface="Comic Sans MS" pitchFamily="66" charset="0"/>
              </a:rPr>
              <a:t> </a:t>
            </a:r>
            <a:r>
              <a:rPr lang="en-US" altLang="de-DE" sz="1900" dirty="0" smtClean="0">
                <a:latin typeface="Comic Sans MS" pitchFamily="66" charset="0"/>
              </a:rPr>
              <a:t>Observations to be continued by 	</a:t>
            </a:r>
            <a:r>
              <a:rPr lang="en-US" altLang="de-DE" sz="1900" dirty="0">
                <a:latin typeface="Comic Sans MS" pitchFamily="66" charset="0"/>
              </a:rPr>
              <a:t>U</a:t>
            </a:r>
            <a:r>
              <a:rPr lang="en-US" altLang="de-DE" sz="1900" dirty="0" smtClean="0">
                <a:latin typeface="Comic Sans MS" pitchFamily="66" charset="0"/>
              </a:rPr>
              <a:t>we </a:t>
            </a:r>
            <a:r>
              <a:rPr lang="en-US" altLang="de-DE" sz="1900" dirty="0" err="1" smtClean="0">
                <a:latin typeface="Comic Sans MS" pitchFamily="66" charset="0"/>
              </a:rPr>
              <a:t>Raffalski</a:t>
            </a:r>
            <a:r>
              <a:rPr lang="en-US" altLang="de-DE" sz="1900" dirty="0" smtClean="0">
                <a:latin typeface="Comic Sans MS" pitchFamily="66" charset="0"/>
              </a:rPr>
              <a:t>, IRF Kiruna.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>
                <a:latin typeface="Comic Sans MS" pitchFamily="66" charset="0"/>
              </a:rPr>
              <a:t> </a:t>
            </a:r>
            <a:r>
              <a:rPr lang="en-US" altLang="de-DE" sz="1900" dirty="0" smtClean="0">
                <a:latin typeface="Comic Sans MS" pitchFamily="66" charset="0"/>
              </a:rPr>
              <a:t>Technical support by </a:t>
            </a:r>
            <a:r>
              <a:rPr lang="en-US" altLang="de-DE" sz="1900" dirty="0" err="1" smtClean="0">
                <a:latin typeface="Comic Sans MS" pitchFamily="66" charset="0"/>
              </a:rPr>
              <a:t>Jochen</a:t>
            </a:r>
            <a:r>
              <a:rPr lang="en-US" altLang="de-DE" sz="1900" dirty="0" smtClean="0">
                <a:latin typeface="Comic Sans MS" pitchFamily="66" charset="0"/>
              </a:rPr>
              <a:t> </a:t>
            </a:r>
            <a:r>
              <a:rPr lang="en-US" altLang="de-DE" sz="1900" dirty="0" err="1" smtClean="0">
                <a:latin typeface="Comic Sans MS" pitchFamily="66" charset="0"/>
              </a:rPr>
              <a:t>Groß</a:t>
            </a:r>
            <a:r>
              <a:rPr lang="en-US" altLang="de-DE" sz="1900" dirty="0" smtClean="0">
                <a:latin typeface="Comic Sans MS" pitchFamily="66" charset="0"/>
              </a:rPr>
              <a:t> 	&amp; Frank </a:t>
            </a:r>
            <a:r>
              <a:rPr lang="en-US" altLang="de-DE" sz="1900" dirty="0" err="1" smtClean="0">
                <a:latin typeface="Comic Sans MS" pitchFamily="66" charset="0"/>
              </a:rPr>
              <a:t>Hase</a:t>
            </a:r>
            <a:endParaRPr lang="en-US" altLang="de-DE" sz="1900" dirty="0" smtClean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 smtClean="0">
                <a:latin typeface="Comic Sans MS" pitchFamily="66" charset="0"/>
              </a:rPr>
              <a:t> Standard data analysis to be </a:t>
            </a:r>
            <a:r>
              <a:rPr lang="en-US" altLang="de-DE" sz="1900" dirty="0" err="1" smtClean="0">
                <a:latin typeface="Comic Sans MS" pitchFamily="66" charset="0"/>
              </a:rPr>
              <a:t>cont’ed</a:t>
            </a:r>
            <a:endParaRPr lang="en-US" altLang="de-DE" sz="1900" dirty="0" smtClean="0">
              <a:latin typeface="Comic Sans MS" pitchFamily="66" charset="0"/>
            </a:endParaRP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  <a:buFontTx/>
              <a:buChar char="•"/>
            </a:pPr>
            <a:r>
              <a:rPr lang="en-US" altLang="de-DE" sz="1900" dirty="0" smtClean="0">
                <a:latin typeface="Comic Sans MS" pitchFamily="66" charset="0"/>
              </a:rPr>
              <a:t> Please expect delays in re-	processing and new species in 2023. </a:t>
            </a:r>
          </a:p>
          <a:p>
            <a:pPr>
              <a:lnSpc>
                <a:spcPct val="96000"/>
              </a:lnSpc>
              <a:spcBef>
                <a:spcPts val="497"/>
              </a:spcBef>
              <a:spcAft>
                <a:spcPts val="497"/>
              </a:spcAft>
            </a:pPr>
            <a:r>
              <a:rPr lang="en-US" altLang="de-DE" sz="1900" b="1" dirty="0" smtClean="0">
                <a:latin typeface="Comic Sans MS" pitchFamily="66" charset="0"/>
              </a:rPr>
              <a:t>Thanks to Uwe, Amelie, </a:t>
            </a:r>
            <a:r>
              <a:rPr lang="en-US" altLang="de-DE" sz="1900" b="1" dirty="0" err="1" smtClean="0">
                <a:latin typeface="Comic Sans MS" pitchFamily="66" charset="0"/>
              </a:rPr>
              <a:t>Jochen</a:t>
            </a:r>
            <a:r>
              <a:rPr lang="en-US" altLang="de-DE" sz="1900" b="1" dirty="0" smtClean="0">
                <a:latin typeface="Comic Sans MS" pitchFamily="66" charset="0"/>
              </a:rPr>
              <a:t> &amp; Frank!</a:t>
            </a:r>
          </a:p>
        </p:txBody>
      </p:sp>
      <p:sp>
        <p:nvSpPr>
          <p:cNvPr id="22534" name="Fußzeilenplatzhalter 3"/>
          <p:cNvSpPr txBox="1">
            <a:spLocks/>
          </p:cNvSpPr>
          <p:nvPr/>
        </p:nvSpPr>
        <p:spPr bwMode="auto">
          <a:xfrm>
            <a:off x="449520" y="6412295"/>
            <a:ext cx="3258384" cy="1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7A5601-78FE-4BD4-8F9B-8EBBFF189B14}" type="slidenum">
              <a:rPr lang="de-DE" altLang="de-DE" sz="1000" b="1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r>
              <a:rPr lang="de-DE" altLang="de-DE" sz="1000" b="1" dirty="0">
                <a:solidFill>
                  <a:schemeClr val="bg2"/>
                </a:solidFill>
              </a:rPr>
              <a:t> </a:t>
            </a:r>
            <a:r>
              <a:rPr lang="de-DE" altLang="de-DE" sz="1000" dirty="0" smtClean="0"/>
              <a:t>NDACC-IRWG, 2023</a:t>
            </a:r>
            <a:r>
              <a:rPr lang="de-DE" altLang="de-DE" sz="1000" dirty="0" smtClean="0">
                <a:solidFill>
                  <a:schemeClr val="bg2"/>
                </a:solidFill>
              </a:rPr>
              <a:t>, </a:t>
            </a:r>
            <a:r>
              <a:rPr lang="de-DE" altLang="de-DE" sz="1000" b="1" dirty="0">
                <a:solidFill>
                  <a:schemeClr val="bg2"/>
                </a:solidFill>
              </a:rPr>
              <a:t>2019 </a:t>
            </a:r>
            <a:endParaRPr lang="de-DE" altLang="de-DE" sz="800" b="1" dirty="0">
              <a:solidFill>
                <a:schemeClr val="bg2"/>
              </a:solidFill>
            </a:endParaRPr>
          </a:p>
        </p:txBody>
      </p:sp>
      <p:pic>
        <p:nvPicPr>
          <p:cNvPr id="8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21432" r="33394" b="29636"/>
          <a:stretch>
            <a:fillRect/>
          </a:stretch>
        </p:blipFill>
        <p:spPr bwMode="auto">
          <a:xfrm>
            <a:off x="8028384" y="980840"/>
            <a:ext cx="83139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9423"/>
            <a:ext cx="4215766" cy="31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14390"/>
      </p:ext>
    </p:extLst>
  </p:cSld>
  <p:clrMapOvr>
    <a:masterClrMapping/>
  </p:clrMapOvr>
  <p:transition advTm="3641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64687" y="313056"/>
            <a:ext cx="5958738" cy="379640"/>
          </a:xfrm>
        </p:spPr>
        <p:txBody>
          <a:bodyPr/>
          <a:lstStyle/>
          <a:p>
            <a:pPr algn="ctr" defTabSz="657543"/>
            <a:r>
              <a:rPr lang="de-DE" altLang="de-DE" dirty="0" smtClean="0">
                <a:latin typeface="Comic Sans MS" pitchFamily="66" charset="0"/>
              </a:rPr>
              <a:t>Summary </a:t>
            </a:r>
            <a:r>
              <a:rPr lang="de-DE" altLang="de-DE" dirty="0" err="1" smtClean="0">
                <a:latin typeface="Comic Sans MS" pitchFamily="66" charset="0"/>
              </a:rPr>
              <a:t>Kiruna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site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report</a:t>
            </a:r>
            <a:endParaRPr lang="de-DE" altLang="de-DE" dirty="0" smtClean="0"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27667" y="1809750"/>
            <a:ext cx="597798" cy="576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314900" y="1341665"/>
            <a:ext cx="597798" cy="575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9" tIns="37874" rIns="75749" bIns="3787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65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07818" y="6515100"/>
            <a:ext cx="3258384" cy="185057"/>
          </a:xfr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614145" indent="-235401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945547" indent="-18805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324291" indent="-18805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703035" indent="-18805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081780" indent="-18805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460524" indent="-18805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2839269" indent="-18805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218013" indent="-18805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2DAE8B-5ED5-4474-AB67-F9DB9D093C55}" type="slidenum">
              <a:rPr lang="de-DE" altLang="de-DE" sz="1000">
                <a:solidFill>
                  <a:schemeClr val="bg2"/>
                </a:solidFill>
              </a:rPr>
              <a:pPr/>
              <a:t>8</a:t>
            </a:fld>
            <a:r>
              <a:rPr lang="de-DE" altLang="de-DE" sz="1000" dirty="0">
                <a:solidFill>
                  <a:schemeClr val="bg2"/>
                </a:solidFill>
              </a:rPr>
              <a:t> NDACC-IRWG, 2019</a:t>
            </a:r>
            <a:endParaRPr lang="de-DE" altLang="de-DE" sz="800" dirty="0">
              <a:solidFill>
                <a:schemeClr val="bg2"/>
              </a:solidFill>
            </a:endParaRPr>
          </a:p>
        </p:txBody>
      </p:sp>
      <p:sp>
        <p:nvSpPr>
          <p:cNvPr id="14" name="Fußzeilenplatzhalter 3"/>
          <p:cNvSpPr txBox="1">
            <a:spLocks/>
          </p:cNvSpPr>
          <p:nvPr/>
        </p:nvSpPr>
        <p:spPr bwMode="auto">
          <a:xfrm>
            <a:off x="449520" y="6412295"/>
            <a:ext cx="3258384" cy="1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7A5601-78FE-4BD4-8F9B-8EBBFF189B14}" type="slidenum">
              <a:rPr lang="de-DE" altLang="de-DE" sz="1000" b="1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r>
              <a:rPr lang="de-DE" altLang="de-DE" sz="1000" b="1" dirty="0">
                <a:solidFill>
                  <a:schemeClr val="bg2"/>
                </a:solidFill>
              </a:rPr>
              <a:t> </a:t>
            </a:r>
            <a:r>
              <a:rPr lang="de-DE" altLang="de-DE" sz="1000" dirty="0" smtClean="0"/>
              <a:t>NDACC-IRWG, 2023</a:t>
            </a:r>
            <a:r>
              <a:rPr lang="de-DE" altLang="de-DE" sz="1000" dirty="0" smtClean="0">
                <a:solidFill>
                  <a:schemeClr val="bg2"/>
                </a:solidFill>
              </a:rPr>
              <a:t> </a:t>
            </a:r>
            <a:r>
              <a:rPr lang="de-DE" altLang="de-DE" sz="1000" b="1" dirty="0">
                <a:solidFill>
                  <a:schemeClr val="bg2"/>
                </a:solidFill>
              </a:rPr>
              <a:t>2019 </a:t>
            </a:r>
            <a:endParaRPr lang="de-DE" altLang="de-DE" sz="800" b="1" dirty="0">
              <a:solidFill>
                <a:schemeClr val="bg2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775721" y="4221088"/>
            <a:ext cx="2482051" cy="212165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373" tIns="55187" rIns="110373" bIns="55187"/>
          <a:lstStyle>
            <a:lvl1pPr defTabSz="110331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err="1" smtClean="0">
                <a:latin typeface="Comic Sans MS" pitchFamily="66" charset="0"/>
              </a:rPr>
              <a:t>Thank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you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very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much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for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your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attention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and</a:t>
            </a:r>
            <a:r>
              <a:rPr lang="de-DE" altLang="de-DE" dirty="0" smtClean="0">
                <a:latin typeface="Comic Sans MS" pitchFamily="66" charset="0"/>
              </a:rPr>
              <a:t> </a:t>
            </a:r>
            <a:r>
              <a:rPr lang="de-DE" altLang="de-DE" dirty="0" err="1" smtClean="0">
                <a:latin typeface="Comic Sans MS" pitchFamily="66" charset="0"/>
              </a:rPr>
              <a:t>collaboration</a:t>
            </a:r>
            <a:r>
              <a:rPr lang="de-DE" altLang="de-DE" dirty="0" smtClean="0">
                <a:latin typeface="Comic Sans MS" pitchFamily="66" charset="0"/>
              </a:rPr>
              <a:t>!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dirty="0" err="1" smtClean="0">
                <a:latin typeface="Comic Sans MS" pitchFamily="66" charset="0"/>
              </a:rPr>
              <a:t>Good</a:t>
            </a:r>
            <a:r>
              <a:rPr lang="de-DE" altLang="de-DE" dirty="0" smtClean="0">
                <a:latin typeface="Comic Sans MS" pitchFamily="66" charset="0"/>
              </a:rPr>
              <a:t> bye!!</a:t>
            </a:r>
            <a:endParaRPr lang="de-DE" altLang="de-DE" dirty="0">
              <a:latin typeface="Comic Sans MS" pitchFamily="66" charset="0"/>
            </a:endParaRPr>
          </a:p>
        </p:txBody>
      </p:sp>
      <p:pic>
        <p:nvPicPr>
          <p:cNvPr id="2765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5"/>
          <a:stretch/>
        </p:blipFill>
        <p:spPr bwMode="auto">
          <a:xfrm>
            <a:off x="323528" y="4221088"/>
            <a:ext cx="3251587" cy="212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21432" r="33394" b="29636"/>
          <a:stretch>
            <a:fillRect/>
          </a:stretch>
        </p:blipFill>
        <p:spPr bwMode="auto">
          <a:xfrm>
            <a:off x="8028384" y="980840"/>
            <a:ext cx="83139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0050" y="3368304"/>
            <a:ext cx="3399358" cy="2549518"/>
          </a:xfrm>
          <a:prstGeom prst="rect">
            <a:avLst/>
          </a:prstGeom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3802" y="764704"/>
            <a:ext cx="7820566" cy="301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7" rIns="91432" bIns="45717">
            <a:spAutoFit/>
          </a:bodyPr>
          <a:lstStyle>
            <a:lvl1pPr marL="342900" indent="-342900" defTabSz="1103313" eaLnBrk="0" hangingPunct="0">
              <a:tabLst>
                <a:tab pos="21478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03313" eaLnBrk="0" hangingPunct="0">
              <a:tabLst>
                <a:tab pos="21478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03313" eaLnBrk="0" hangingPunct="0">
              <a:tabLst>
                <a:tab pos="21478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03313" eaLnBrk="0" hangingPunct="0">
              <a:tabLst>
                <a:tab pos="21478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03313" eaLnBrk="0" hangingPunct="0">
              <a:tabLst>
                <a:tab pos="21478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033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78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033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78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033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78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033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78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de-DE" altLang="de-DE" sz="2000" dirty="0" smtClean="0">
                <a:latin typeface="Comic Sans MS" pitchFamily="66" charset="0"/>
              </a:rPr>
              <a:t>NDACC </a:t>
            </a:r>
            <a:r>
              <a:rPr lang="de-DE" altLang="de-DE" sz="2000" dirty="0" err="1" smtClean="0">
                <a:latin typeface="Comic Sans MS" pitchFamily="66" charset="0"/>
              </a:rPr>
              <a:t>site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fully</a:t>
            </a:r>
            <a:r>
              <a:rPr lang="de-DE" altLang="de-DE" sz="2000" dirty="0" smtClean="0">
                <a:latin typeface="Comic Sans MS" pitchFamily="66" charset="0"/>
              </a:rPr>
              <a:t> operational </a:t>
            </a:r>
            <a:r>
              <a:rPr lang="de-DE" altLang="de-DE" sz="2000" dirty="0" err="1" smtClean="0">
                <a:latin typeface="Comic Sans MS" pitchFamily="66" charset="0"/>
              </a:rPr>
              <a:t>and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no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loss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of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data</a:t>
            </a:r>
            <a:r>
              <a:rPr lang="de-DE" altLang="de-DE" sz="2000" dirty="0" smtClean="0">
                <a:latin typeface="Comic Sans MS" pitchFamily="66" charset="0"/>
              </a:rPr>
              <a:t> due </a:t>
            </a:r>
            <a:r>
              <a:rPr lang="de-DE" altLang="de-DE" sz="2000" dirty="0" err="1" smtClean="0">
                <a:latin typeface="Comic Sans MS" pitchFamily="66" charset="0"/>
              </a:rPr>
              <a:t>to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Covid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or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technical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issues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de-DE" altLang="de-DE" sz="2000" dirty="0" smtClean="0">
                <a:latin typeface="Comic Sans MS" pitchFamily="66" charset="0"/>
              </a:rPr>
              <a:t>Data </a:t>
            </a:r>
            <a:r>
              <a:rPr lang="de-DE" altLang="de-DE" sz="2000" dirty="0" err="1">
                <a:latin typeface="Comic Sans MS" pitchFamily="66" charset="0"/>
              </a:rPr>
              <a:t>analysis</a:t>
            </a:r>
            <a:r>
              <a:rPr lang="de-DE" altLang="de-DE" sz="2000" dirty="0">
                <a:latin typeface="Comic Sans MS" pitchFamily="66" charset="0"/>
              </a:rPr>
              <a:t> </a:t>
            </a:r>
            <a:r>
              <a:rPr lang="de-DE" altLang="de-DE" sz="2000" dirty="0" err="1">
                <a:latin typeface="Comic Sans MS" pitchFamily="66" charset="0"/>
              </a:rPr>
              <a:t>and</a:t>
            </a:r>
            <a:r>
              <a:rPr lang="de-DE" altLang="de-DE" sz="2000" dirty="0">
                <a:latin typeface="Comic Sans MS" pitchFamily="66" charset="0"/>
              </a:rPr>
              <a:t> </a:t>
            </a:r>
            <a:r>
              <a:rPr lang="de-DE" altLang="de-DE" sz="2000" dirty="0" err="1">
                <a:latin typeface="Comic Sans MS" pitchFamily="66" charset="0"/>
              </a:rPr>
              <a:t>archiving</a:t>
            </a:r>
            <a:r>
              <a:rPr lang="de-DE" altLang="de-DE" sz="2000" dirty="0">
                <a:latin typeface="Comic Sans MS" pitchFamily="66" charset="0"/>
              </a:rPr>
              <a:t> </a:t>
            </a:r>
            <a:r>
              <a:rPr lang="de-DE" altLang="de-DE" sz="2000" dirty="0" err="1">
                <a:latin typeface="Comic Sans MS" pitchFamily="66" charset="0"/>
              </a:rPr>
              <a:t>up</a:t>
            </a:r>
            <a:r>
              <a:rPr lang="de-DE" altLang="de-DE" sz="2000" dirty="0">
                <a:latin typeface="Comic Sans MS" pitchFamily="66" charset="0"/>
              </a:rPr>
              <a:t> </a:t>
            </a:r>
            <a:r>
              <a:rPr lang="de-DE" altLang="de-DE" sz="2000" dirty="0" err="1">
                <a:latin typeface="Comic Sans MS" pitchFamily="66" charset="0"/>
              </a:rPr>
              <a:t>to</a:t>
            </a:r>
            <a:r>
              <a:rPr lang="de-DE" altLang="de-DE" sz="2000" dirty="0">
                <a:latin typeface="Comic Sans MS" pitchFamily="66" charset="0"/>
              </a:rPr>
              <a:t> </a:t>
            </a:r>
            <a:r>
              <a:rPr lang="de-DE" altLang="de-DE" sz="2000" dirty="0" err="1">
                <a:latin typeface="Comic Sans MS" pitchFamily="66" charset="0"/>
              </a:rPr>
              <a:t>date</a:t>
            </a:r>
            <a:endParaRPr lang="de-DE" altLang="de-DE" sz="20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de-DE" altLang="de-DE" sz="2000" dirty="0" err="1" smtClean="0">
                <a:latin typeface="Comic Sans MS" pitchFamily="66" charset="0"/>
              </a:rPr>
              <a:t>Bruker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>
                <a:latin typeface="Comic Sans MS" pitchFamily="66" charset="0"/>
              </a:rPr>
              <a:t>EM-27 </a:t>
            </a:r>
            <a:r>
              <a:rPr lang="de-DE" altLang="de-DE" sz="2000" dirty="0" err="1">
                <a:latin typeface="Comic Sans MS" pitchFamily="66" charset="0"/>
              </a:rPr>
              <a:t>added</a:t>
            </a:r>
            <a:r>
              <a:rPr lang="de-DE" altLang="de-DE" sz="2000" dirty="0">
                <a:latin typeface="Comic Sans MS" pitchFamily="66" charset="0"/>
              </a:rPr>
              <a:t> </a:t>
            </a:r>
            <a:r>
              <a:rPr lang="de-DE" altLang="de-DE" sz="2000" dirty="0" err="1">
                <a:latin typeface="Comic Sans MS" pitchFamily="66" charset="0"/>
              </a:rPr>
              <a:t>for</a:t>
            </a:r>
            <a:r>
              <a:rPr lang="de-DE" altLang="de-DE" sz="2000" dirty="0">
                <a:latin typeface="Comic Sans MS" pitchFamily="66" charset="0"/>
              </a:rPr>
              <a:t> </a:t>
            </a:r>
            <a:r>
              <a:rPr lang="de-DE" altLang="de-DE" sz="2000" dirty="0" smtClean="0">
                <a:latin typeface="Comic Sans MS" pitchFamily="66" charset="0"/>
              </a:rPr>
              <a:t>XCO</a:t>
            </a:r>
            <a:r>
              <a:rPr lang="de-DE" altLang="de-DE" sz="2000" baseline="-25000" dirty="0" smtClean="0">
                <a:latin typeface="Comic Sans MS" pitchFamily="66" charset="0"/>
              </a:rPr>
              <a:t>2</a:t>
            </a:r>
            <a:r>
              <a:rPr lang="de-DE" altLang="de-DE" sz="2000" dirty="0" smtClean="0">
                <a:latin typeface="Comic Sans MS" pitchFamily="66" charset="0"/>
              </a:rPr>
              <a:t> &amp; XCH</a:t>
            </a:r>
            <a:r>
              <a:rPr lang="de-DE" altLang="de-DE" sz="2000" baseline="-25000" dirty="0" smtClean="0">
                <a:latin typeface="Comic Sans MS" pitchFamily="66" charset="0"/>
              </a:rPr>
              <a:t>4</a:t>
            </a:r>
            <a:endParaRPr lang="de-DE" altLang="de-DE" sz="20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de-DE" altLang="de-DE" sz="2000" dirty="0" err="1" smtClean="0">
                <a:latin typeface="Comic Sans MS" pitchFamily="66" charset="0"/>
              </a:rPr>
              <a:t>For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publications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please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see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list</a:t>
            </a:r>
            <a:r>
              <a:rPr lang="de-DE" altLang="de-DE" sz="2000" dirty="0">
                <a:latin typeface="Comic Sans MS" pitchFamily="66" charset="0"/>
              </a:rPr>
              <a:t> </a:t>
            </a:r>
            <a:r>
              <a:rPr lang="de-DE" altLang="de-DE" sz="2000" dirty="0" smtClean="0">
                <a:latin typeface="Comic Sans MS" pitchFamily="66" charset="0"/>
              </a:rPr>
              <a:t>(not </a:t>
            </a:r>
            <a:r>
              <a:rPr lang="de-DE" altLang="de-DE" sz="2000" dirty="0" err="1" smtClean="0">
                <a:latin typeface="Comic Sans MS" pitchFamily="66" charset="0"/>
              </a:rPr>
              <a:t>only</a:t>
            </a:r>
            <a:r>
              <a:rPr lang="de-DE" altLang="de-DE" sz="2000" dirty="0" smtClean="0">
                <a:latin typeface="Comic Sans MS" pitchFamily="66" charset="0"/>
              </a:rPr>
              <a:t> NDACC): 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de-DE" altLang="de-DE" sz="2000" dirty="0" smtClean="0">
                <a:latin typeface="Comic Sans MS" pitchFamily="66" charset="0"/>
              </a:rPr>
              <a:t>http</a:t>
            </a:r>
            <a:r>
              <a:rPr lang="de-DE" altLang="de-DE" sz="2000" dirty="0">
                <a:latin typeface="Comic Sans MS" pitchFamily="66" charset="0"/>
              </a:rPr>
              <a:t>://</a:t>
            </a:r>
            <a:r>
              <a:rPr lang="de-DE" altLang="de-DE" sz="2000" dirty="0" smtClean="0">
                <a:latin typeface="Comic Sans MS" pitchFamily="66" charset="0"/>
              </a:rPr>
              <a:t>www.imk-asf.kit.edu/english/709.php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de-DE" altLang="de-DE" sz="2000" dirty="0" err="1" smtClean="0">
                <a:latin typeface="Comic Sans MS" pitchFamily="66" charset="0"/>
              </a:rPr>
              <a:t>One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of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the</a:t>
            </a:r>
            <a:r>
              <a:rPr lang="de-DE" altLang="de-DE" sz="2000" dirty="0" smtClean="0">
                <a:latin typeface="Comic Sans MS" pitchFamily="66" charset="0"/>
              </a:rPr>
              <a:t> PIs </a:t>
            </a:r>
            <a:r>
              <a:rPr lang="de-DE" altLang="de-DE" sz="2000" dirty="0" err="1" smtClean="0">
                <a:latin typeface="Comic Sans MS" pitchFamily="66" charset="0"/>
              </a:rPr>
              <a:t>retires</a:t>
            </a:r>
            <a:r>
              <a:rPr lang="de-DE" altLang="de-DE" sz="2000" dirty="0" smtClean="0">
                <a:latin typeface="Comic Sans MS" pitchFamily="66" charset="0"/>
              </a:rPr>
              <a:t>, FTIR </a:t>
            </a:r>
            <a:r>
              <a:rPr lang="de-DE" altLang="de-DE" sz="2000" dirty="0" err="1" smtClean="0">
                <a:latin typeface="Comic Sans MS" pitchFamily="66" charset="0"/>
              </a:rPr>
              <a:t>Kiruna</a:t>
            </a:r>
            <a:r>
              <a:rPr lang="de-DE" altLang="de-DE" sz="2000" dirty="0" smtClean="0">
                <a:latin typeface="Comic Sans MS" pitchFamily="66" charset="0"/>
              </a:rPr>
              <a:t> </a:t>
            </a:r>
            <a:r>
              <a:rPr lang="de-DE" altLang="de-DE" sz="2000" dirty="0" err="1" smtClean="0">
                <a:latin typeface="Comic Sans MS" pitchFamily="66" charset="0"/>
              </a:rPr>
              <a:t>continues</a:t>
            </a:r>
            <a:endParaRPr lang="de-DE" altLang="de-DE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66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KIT-PPT_Master_en_201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644</Words>
  <Application>Microsoft Office PowerPoint</Application>
  <PresentationFormat>Bildschirmpräsentation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Wingdings</vt:lpstr>
      <vt:lpstr>KIT-PPT_Master_en_2016</vt:lpstr>
      <vt:lpstr>PowerPoint-Präsentation</vt:lpstr>
      <vt:lpstr>Kiruna site report</vt:lpstr>
      <vt:lpstr>Two Bruker at IRF Kiruna: HR plus EM-27</vt:lpstr>
      <vt:lpstr>Two Bruker at IRF Kiruna: HR plus EM-27</vt:lpstr>
      <vt:lpstr>Kiruna site: brief summary 2020 to date</vt:lpstr>
      <vt:lpstr>Kiruna: Current status / data analysis</vt:lpstr>
      <vt:lpstr>Kiruna site: any losses (due to Covid), outlook 2023 and beyond</vt:lpstr>
      <vt:lpstr>Summary Kiruna site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Schoemperlen, Anke (PKM)</dc:creator>
  <cp:lastModifiedBy>Blumenstock, Thomas (IMK)</cp:lastModifiedBy>
  <cp:revision>218</cp:revision>
  <cp:lastPrinted>2020-05-11T14:10:13Z</cp:lastPrinted>
  <dcterms:created xsi:type="dcterms:W3CDTF">2016-02-05T10:44:55Z</dcterms:created>
  <dcterms:modified xsi:type="dcterms:W3CDTF">2023-06-13T20:41:09Z</dcterms:modified>
</cp:coreProperties>
</file>