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671" r:id="rId3"/>
    <p:sldId id="672" r:id="rId4"/>
    <p:sldId id="673" r:id="rId5"/>
    <p:sldId id="3681" r:id="rId6"/>
    <p:sldId id="3694" r:id="rId7"/>
    <p:sldId id="674" r:id="rId8"/>
    <p:sldId id="677" r:id="rId9"/>
    <p:sldId id="678" r:id="rId10"/>
    <p:sldId id="666" r:id="rId11"/>
    <p:sldId id="682" r:id="rId12"/>
    <p:sldId id="3680" r:id="rId13"/>
    <p:sldId id="258" r:id="rId14"/>
    <p:sldId id="3692" r:id="rId15"/>
    <p:sldId id="3693" r:id="rId16"/>
    <p:sldId id="662" r:id="rId17"/>
    <p:sldId id="6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0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-373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4B1D-6E8F-4B2A-9B0B-F346A8212316}" type="datetimeFigureOut">
              <a:rPr lang="de-DE" smtClean="0"/>
              <a:t>13.06.2023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8899A-35E9-4BAC-B63B-3693D6BD38E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I_rahmen_neu_titel">
            <a:extLst>
              <a:ext uri="{FF2B5EF4-FFF2-40B4-BE49-F238E27FC236}">
                <a16:creationId xmlns:a16="http://schemas.microsoft.com/office/drawing/2014/main" id="{A95F32CA-B5BF-43BB-82DD-2714682C8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F7E82EA3-B75E-4B08-9FD0-A8C2545BC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5763" y="3358512"/>
            <a:ext cx="79106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dirty="0">
                <a:solidFill>
                  <a:schemeClr val="bg1"/>
                </a:solidFill>
              </a:rPr>
              <a:t>National Institute for Environmental Studies, Satellite Observation Center </a:t>
            </a:r>
            <a:r>
              <a:rPr lang="en-US" altLang="de-DE" sz="1200" baseline="0" dirty="0">
                <a:solidFill>
                  <a:schemeClr val="bg1"/>
                </a:solidFill>
              </a:rPr>
              <a:t>(SOC, NIES)</a:t>
            </a:r>
            <a:endParaRPr lang="en-US" altLang="de-DE" sz="1200" dirty="0">
              <a:solidFill>
                <a:schemeClr val="bg1"/>
              </a:solidFill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2FD3021E-431C-4904-8F6F-87FAFD8701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" y="6552308"/>
            <a:ext cx="3670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800" dirty="0"/>
              <a:t>National Institute for Environmental Studies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6490081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bg1"/>
                </a:solidFill>
              </a:rPr>
              <a:t>www.nies.go.jp</a:t>
            </a:r>
          </a:p>
        </p:txBody>
      </p:sp>
      <p:pic>
        <p:nvPicPr>
          <p:cNvPr id="17" name="Picture 2" descr="solspec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10069" r="8202" b="13794"/>
          <a:stretch/>
        </p:blipFill>
        <p:spPr bwMode="auto">
          <a:xfrm>
            <a:off x="5025077" y="3711151"/>
            <a:ext cx="3430870" cy="259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4A376-D674-4B0E-80FE-B5A9DC260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" y="349136"/>
            <a:ext cx="4595144" cy="967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6BAA83-DC8F-47C0-866F-4F6468CC40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1" y="224738"/>
            <a:ext cx="3026376" cy="997861"/>
          </a:xfrm>
          <a:prstGeom prst="rect">
            <a:avLst/>
          </a:prstGeom>
        </p:spPr>
      </p:pic>
      <p:pic>
        <p:nvPicPr>
          <p:cNvPr id="2" name="Picture 1" descr="A picture containing sky, outdoor, mountain, desert&#10;&#10;Description automatically generated">
            <a:extLst>
              <a:ext uri="{FF2B5EF4-FFF2-40B4-BE49-F238E27FC236}">
                <a16:creationId xmlns:a16="http://schemas.microsoft.com/office/drawing/2014/main" id="{6A9D2BF7-AAD8-22AE-97B8-5087DBDF4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3" y="3711619"/>
            <a:ext cx="3428980" cy="25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201567"/>
            <a:ext cx="8343900" cy="490451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BA2D-7708-4A2A-84EA-550D0C741FCB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5A31AB-C67D-4F0F-8135-95200015D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6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365125"/>
            <a:ext cx="6225572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E34C-AAA1-4F6F-A2F9-5925193F7E49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03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B843-9687-4C8A-96DA-4FEFC72F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6AEB2-48B0-484C-8413-EDD05D8E3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D729D-849F-4365-902B-269B0B5D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CF05-D5F4-42D4-A6F8-89156F20171E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0B205-7119-4797-8576-E0BF6A86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43B48-D9D5-46EB-8636-48ADFDAA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05C7-D835-4ECA-B61D-810E0B8BD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201567"/>
            <a:ext cx="8343900" cy="49045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3EE4-0BB8-4A2C-9025-B8F5E159BB3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3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9394-1B49-41EA-9D68-C3C1A3B9445E}" type="datetime3">
              <a:rPr lang="de-DE" smtClean="0"/>
              <a:t>13/06/23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5860D3-14FA-4FDC-8816-17A10BEC7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0A7DEDA-EAA3-43B9-89DF-5D1DF3E4C5A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994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201567"/>
            <a:ext cx="4114800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201567"/>
            <a:ext cx="4114799" cy="49753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889D-1C55-4866-9159-889F2EFB3035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89B5CA-F326-417B-804D-4A944865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8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203334"/>
            <a:ext cx="409813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2214208"/>
            <a:ext cx="4098132" cy="39754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CE99-C099-4992-95C7-F525B06561A0}" type="datetime3">
              <a:rPr lang="de-DE" smtClean="0"/>
              <a:t>13/06/23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37802FE-6A36-43AA-8464-593B7D9F5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4CA5-444F-4EFA-93BA-F4571FB5BD39}" type="datetime3">
              <a:rPr lang="de-DE" smtClean="0"/>
              <a:t>13/06/23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CAD5EF3-BE98-4ECF-87EA-2B848F666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2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24F9-1F42-4AF6-B8B7-269812DF9E19}" type="datetime3">
              <a:rPr lang="de-DE" smtClean="0"/>
              <a:t>13/06/23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2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25998"/>
            <a:ext cx="4882310" cy="47350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0" y="1125248"/>
            <a:ext cx="3178969" cy="4743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33CC-A469-4587-B9C9-BBC08DB1F942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009EEFD-83E8-4715-9A7D-6B7B8BF17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43914" y="624690"/>
            <a:ext cx="5471285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C80F-8A7C-4526-9524-256F0F037188}" type="datetime3">
              <a:rPr lang="de-DE" smtClean="0"/>
              <a:t>13/06/23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2A11-3F6D-49C2-B184-6A782E851E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3" y="4836495"/>
            <a:ext cx="5468677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46521" y="5463728"/>
            <a:ext cx="5468677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0210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II_rahmen_neu_folge">
            <a:extLst>
              <a:ext uri="{FF2B5EF4-FFF2-40B4-BE49-F238E27FC236}">
                <a16:creationId xmlns:a16="http://schemas.microsoft.com/office/drawing/2014/main" id="{0D02B5F8-FF72-4AF8-91A3-89F2DE9F1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210021"/>
            <a:ext cx="8343900" cy="48960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3" y="6445473"/>
            <a:ext cx="102775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898989"/>
                </a:solidFill>
              </a:defRPr>
            </a:lvl1pPr>
          </a:lstStyle>
          <a:p>
            <a:fld id="{BEA4E49F-2993-4512-B62C-61315CC83CB0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523" y="6445473"/>
            <a:ext cx="326368" cy="29686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0D342A11-3F6D-49C2-B184-6A782E851E4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60349D9-6A0D-49BA-B939-F09EA2B08865}"/>
              </a:ext>
            </a:extLst>
          </p:cNvPr>
          <p:cNvSpPr txBox="1">
            <a:spLocks/>
          </p:cNvSpPr>
          <p:nvPr userDrawn="1"/>
        </p:nvSpPr>
        <p:spPr>
          <a:xfrm>
            <a:off x="6000750" y="6445473"/>
            <a:ext cx="27432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/>
              <a:t>NIES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700329" y="6445473"/>
            <a:ext cx="4226017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M. Frey</a:t>
            </a:r>
            <a:r>
              <a:rPr lang="de-DE"/>
              <a:t>, COCCON Tsukuba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49526-EAEA-4127-B5CC-11B2028A535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32" y="330634"/>
            <a:ext cx="1362417" cy="7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5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defTabSz="898525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7146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265113" algn="l" defTabSz="914400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9C1147-AA98-4749-BEB3-BE9BD4A5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5" y="1706490"/>
            <a:ext cx="8605021" cy="4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DE" altLang="de-DE" sz="2600" b="1" dirty="0"/>
              <a:t>GHG observations at the COCCON Tsukuba site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E34B1E-A451-4EF3-959F-FF343CD3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2601170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rgbClr val="000000"/>
                </a:solidFill>
              </a:rPr>
              <a:t>Matthias Max Frey</a:t>
            </a:r>
            <a:r>
              <a:rPr lang="de-DE" altLang="de-DE" sz="1600" dirty="0">
                <a:solidFill>
                  <a:srgbClr val="000000"/>
                </a:solidFill>
              </a:rPr>
              <a:t>, Isamu Morino, Hirofumi Ohyama, Astrid Müller</a:t>
            </a:r>
            <a:r>
              <a:rPr lang="de-DE" altLang="de-DE" sz="1600" b="1" dirty="0">
                <a:solidFill>
                  <a:srgbClr val="000000"/>
                </a:solidFill>
              </a:rPr>
              <a:t> </a:t>
            </a:r>
            <a:r>
              <a:rPr lang="de-DE" altLang="de-DE" sz="1600" dirty="0">
                <a:solidFill>
                  <a:srgbClr val="000000"/>
                </a:solidFill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87742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A7E8-781B-4759-84C3-1D7309D9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6894"/>
            <a:ext cx="8412713" cy="481024"/>
          </a:xfrm>
        </p:spPr>
        <p:txBody>
          <a:bodyPr/>
          <a:lstStyle/>
          <a:p>
            <a:r>
              <a:rPr lang="en-US" dirty="0"/>
              <a:t>TROPOMI XCH</a:t>
            </a:r>
            <a:r>
              <a:rPr lang="en-US" baseline="-25000" dirty="0"/>
              <a:t>4</a:t>
            </a:r>
            <a:r>
              <a:rPr lang="en-US" dirty="0"/>
              <a:t> validation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836715B-9CFD-D6DC-7F91-7A69D45E8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"/>
          <a:stretch/>
        </p:blipFill>
        <p:spPr>
          <a:xfrm>
            <a:off x="109057" y="3652859"/>
            <a:ext cx="8900719" cy="2376711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188FC7C-834B-F9EA-A691-D629300673C2}"/>
              </a:ext>
            </a:extLst>
          </p:cNvPr>
          <p:cNvSpPr txBox="1">
            <a:spLocks/>
          </p:cNvSpPr>
          <p:nvPr/>
        </p:nvSpPr>
        <p:spPr>
          <a:xfrm>
            <a:off x="443305" y="1591811"/>
            <a:ext cx="82573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TROPOMI overpasses with quality flag &gt; 0.5 for at least 100 footprints used</a:t>
            </a:r>
          </a:p>
          <a:p>
            <a:r>
              <a:rPr lang="en-US" dirty="0"/>
              <a:t>TROPOMI bias 9 ppb, STD 7ppb</a:t>
            </a:r>
          </a:p>
          <a:p>
            <a:r>
              <a:rPr lang="en-US" dirty="0"/>
              <a:t>Bias as well as STD are well within the TROPOMI mission requirements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0CACE32-DEBF-63FB-6EA2-83390CBF1E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235349-A2A5-E89A-97AE-C714F2E8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523" y="6445473"/>
            <a:ext cx="326368" cy="296863"/>
          </a:xfrm>
        </p:spPr>
        <p:txBody>
          <a:bodyPr/>
          <a:lstStyle/>
          <a:p>
            <a:fld id="{03803EE4-0BB8-4A2C-9025-B8F5E159BB3D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730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A7E8-781B-4759-84C3-1D7309D9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783"/>
            <a:ext cx="8412713" cy="388745"/>
          </a:xfrm>
        </p:spPr>
        <p:txBody>
          <a:bodyPr/>
          <a:lstStyle/>
          <a:p>
            <a:r>
              <a:rPr lang="en-US" dirty="0"/>
              <a:t>TROPOMI XCO validation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D9764BB7-6B4F-B297-F1D1-7E4349AAC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"/>
          <a:stretch/>
        </p:blipFill>
        <p:spPr>
          <a:xfrm>
            <a:off x="134224" y="3852638"/>
            <a:ext cx="8892330" cy="2376711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8C1B3A1-2B5F-9E87-EF1B-93E3308A1D40}"/>
              </a:ext>
            </a:extLst>
          </p:cNvPr>
          <p:cNvSpPr txBox="1">
            <a:spLocks/>
          </p:cNvSpPr>
          <p:nvPr/>
        </p:nvSpPr>
        <p:spPr>
          <a:xfrm>
            <a:off x="451694" y="1509621"/>
            <a:ext cx="8257389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Here 0.5° coincidence criterion used, this still includes most of Tokyo</a:t>
            </a:r>
          </a:p>
          <a:p>
            <a:r>
              <a:rPr lang="en-US" dirty="0"/>
              <a:t>Compared to 2° criterion, the bias decreases, on the edge of not being significant on the 1-</a:t>
            </a:r>
            <a:r>
              <a:rPr lang="el-GR" dirty="0"/>
              <a:t>σ</a:t>
            </a:r>
            <a:r>
              <a:rPr lang="en-US" dirty="0"/>
              <a:t> level</a:t>
            </a:r>
          </a:p>
          <a:p>
            <a:r>
              <a:rPr lang="en-US" dirty="0"/>
              <a:t>Also tested 0.2° criterion and min pooled data for COCCON No significant difference</a:t>
            </a:r>
          </a:p>
          <a:p>
            <a:r>
              <a:rPr lang="en-US" dirty="0"/>
              <a:t>Bias as well as STD are well within the TROPOMI mission requirements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B0AE164-9FED-23F4-7294-9F282C41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0BB0C45-9884-078E-9731-72AD2AB4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523" y="6445473"/>
            <a:ext cx="326368" cy="296863"/>
          </a:xfrm>
        </p:spPr>
        <p:txBody>
          <a:bodyPr/>
          <a:lstStyle/>
          <a:p>
            <a:fld id="{03803EE4-0BB8-4A2C-9025-B8F5E159BB3D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034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CF1A-5C99-8A99-717E-EB841C15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400" y="2932112"/>
            <a:ext cx="6865128" cy="496888"/>
          </a:xfrm>
        </p:spPr>
        <p:txBody>
          <a:bodyPr/>
          <a:lstStyle/>
          <a:p>
            <a:r>
              <a:rPr lang="en-US" dirty="0"/>
              <a:t>Ship-borne EM27/SUN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26CE3-5A9E-0D6D-04E4-E41E5A66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05C7-D835-4ECA-B61D-810E0B8BD755}" type="slidenum">
              <a:rPr lang="en-US" smtClean="0"/>
              <a:t>12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FB9D9-3A01-8F16-7B14-CF3BF892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2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A9E2FC3-3DBB-4BA6-A301-F13511B2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201567"/>
            <a:ext cx="6034307" cy="4904510"/>
          </a:xfrm>
        </p:spPr>
        <p:txBody>
          <a:bodyPr>
            <a:normAutofit/>
          </a:bodyPr>
          <a:lstStyle/>
          <a:p>
            <a:r>
              <a:rPr lang="en-US" dirty="0"/>
              <a:t>NIES and Heidelberg University collaboration</a:t>
            </a:r>
          </a:p>
          <a:p>
            <a:r>
              <a:rPr lang="en-US" dirty="0"/>
              <a:t>Partly harsh environmental conditions</a:t>
            </a:r>
          </a:p>
          <a:p>
            <a:pPr lvl="1"/>
            <a:r>
              <a:rPr lang="en-US" dirty="0"/>
              <a:t>Wave heights up to 10 m</a:t>
            </a:r>
          </a:p>
          <a:p>
            <a:pPr lvl="1"/>
            <a:r>
              <a:rPr lang="en-US" dirty="0"/>
              <a:t>Strong winds</a:t>
            </a:r>
          </a:p>
          <a:p>
            <a:r>
              <a:rPr lang="en-US" dirty="0"/>
              <a:t>MR21-1</a:t>
            </a:r>
          </a:p>
          <a:p>
            <a:pPr lvl="1"/>
            <a:r>
              <a:rPr lang="en-US" dirty="0"/>
              <a:t>February 13 – March 22  2021</a:t>
            </a:r>
          </a:p>
          <a:p>
            <a:r>
              <a:rPr lang="de-DE" dirty="0"/>
              <a:t>MR21-6</a:t>
            </a:r>
          </a:p>
          <a:p>
            <a:pPr lvl="1"/>
            <a:r>
              <a:rPr lang="de-DE" dirty="0"/>
              <a:t>December 18 2021 – January 13 2022</a:t>
            </a:r>
          </a:p>
          <a:p>
            <a:pPr lvl="1"/>
            <a:r>
              <a:rPr lang="de-DE" dirty="0"/>
              <a:t>Software update to enable remote control</a:t>
            </a:r>
          </a:p>
          <a:p>
            <a:pPr lvl="2"/>
            <a:r>
              <a:rPr lang="de-DE" dirty="0"/>
              <a:t>Observations even when outside access prohibited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9BEE1C-2C77-4435-9515-CB9A49F4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de-DE" dirty="0"/>
              <a:t>Research vessel Mirai cruises 2021/2022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98BD6-DC1C-47AA-B56D-21511993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8615876A-1B8D-7B9C-8E66-F3A65E5EF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12110" r="10068" b="10965"/>
          <a:stretch/>
        </p:blipFill>
        <p:spPr>
          <a:xfrm>
            <a:off x="6327771" y="1375795"/>
            <a:ext cx="2302781" cy="2293393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C6861EB-521D-67DB-8E8B-FAC341C4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12109" r="10068" b="10964"/>
          <a:stretch/>
        </p:blipFill>
        <p:spPr>
          <a:xfrm>
            <a:off x="6327771" y="4010105"/>
            <a:ext cx="2302781" cy="2300680"/>
          </a:xfrm>
          <a:prstGeom prst="rect">
            <a:avLst/>
          </a:prstGeom>
        </p:spPr>
      </p:pic>
      <p:sp>
        <p:nvSpPr>
          <p:cNvPr id="17" name="Textfeld 8">
            <a:extLst>
              <a:ext uri="{FF2B5EF4-FFF2-40B4-BE49-F238E27FC236}">
                <a16:creationId xmlns:a16="http://schemas.microsoft.com/office/drawing/2014/main" id="{2125813C-FF56-4B01-A27A-D979A10650D0}"/>
              </a:ext>
            </a:extLst>
          </p:cNvPr>
          <p:cNvSpPr txBox="1"/>
          <p:nvPr/>
        </p:nvSpPr>
        <p:spPr>
          <a:xfrm>
            <a:off x="7042514" y="1037241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MR21-1</a:t>
            </a: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17D1B2C9-A734-0AC8-A865-C5A3BCB1364F}"/>
              </a:ext>
            </a:extLst>
          </p:cNvPr>
          <p:cNvSpPr txBox="1"/>
          <p:nvPr/>
        </p:nvSpPr>
        <p:spPr>
          <a:xfrm>
            <a:off x="7042514" y="3669188"/>
            <a:ext cx="26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MR21-6</a:t>
            </a:r>
          </a:p>
        </p:txBody>
      </p:sp>
      <p:pic>
        <p:nvPicPr>
          <p:cNvPr id="19" name="Picture 18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F1FBF763-E897-42B4-9ED6-4BBD3284E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4328718"/>
            <a:ext cx="2620204" cy="1965153"/>
          </a:xfrm>
          <a:prstGeom prst="rect">
            <a:avLst/>
          </a:prstGeom>
        </p:spPr>
      </p:pic>
      <p:pic>
        <p:nvPicPr>
          <p:cNvPr id="20" name="Picture 1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F7800D3-3C16-4E88-81D3-22595DF86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31" y="4328719"/>
            <a:ext cx="2620205" cy="1965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8C988-97EB-0021-C8DC-7554DFC7A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076" y="2124108"/>
            <a:ext cx="1993922" cy="1282071"/>
          </a:xfrm>
          <a:prstGeom prst="rect">
            <a:avLst/>
          </a:prstGeom>
        </p:spPr>
      </p:pic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AF5D00C-533C-1344-FEC5-D057E774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43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C387581-B4B6-30D0-B79D-7EEA5CEA895E}"/>
              </a:ext>
            </a:extLst>
          </p:cNvPr>
          <p:cNvGrpSpPr/>
          <p:nvPr/>
        </p:nvGrpSpPr>
        <p:grpSpPr>
          <a:xfrm>
            <a:off x="3524609" y="4248005"/>
            <a:ext cx="1917724" cy="1439361"/>
            <a:chOff x="3366951" y="3332031"/>
            <a:chExt cx="1917724" cy="14393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162EEA-FF10-E1AF-7ADD-E9C22252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6951" y="3332031"/>
              <a:ext cx="1917724" cy="143936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FDC8C8-D335-9572-651C-974EBAAF9F9B}"/>
                </a:ext>
              </a:extLst>
            </p:cNvPr>
            <p:cNvSpPr/>
            <p:nvPr/>
          </p:nvSpPr>
          <p:spPr>
            <a:xfrm>
              <a:off x="4387981" y="3823360"/>
              <a:ext cx="682202" cy="590985"/>
            </a:xfrm>
            <a:prstGeom prst="rect">
              <a:avLst/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FDC870-0619-1459-B44A-9555928E1532}"/>
                </a:ext>
              </a:extLst>
            </p:cNvPr>
            <p:cNvSpPr txBox="1"/>
            <p:nvPr/>
          </p:nvSpPr>
          <p:spPr>
            <a:xfrm>
              <a:off x="4372215" y="4413723"/>
              <a:ext cx="76646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EM27/SUN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40FA65B8-AA24-41DF-DD53-A59F2D64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7"/>
          <a:stretch/>
        </p:blipFill>
        <p:spPr>
          <a:xfrm>
            <a:off x="298050" y="1618124"/>
            <a:ext cx="4914694" cy="24107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996D219-0400-67A4-A459-E4B01312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56" y="265106"/>
            <a:ext cx="7146133" cy="850653"/>
          </a:xfrm>
        </p:spPr>
        <p:txBody>
          <a:bodyPr>
            <a:noAutofit/>
          </a:bodyPr>
          <a:lstStyle/>
          <a:p>
            <a:r>
              <a:rPr lang="en-US" altLang="ja-JP" kern="100" dirty="0">
                <a:ea typeface="ＭＳ 明朝" panose="02020609040205080304" pitchFamily="49" charset="-128"/>
              </a:rPr>
              <a:t>First cargo ship-based XCO</a:t>
            </a:r>
            <a:r>
              <a:rPr lang="en-US" altLang="ja-JP" kern="100" baseline="-25000" dirty="0">
                <a:ea typeface="ＭＳ 明朝" panose="02020609040205080304" pitchFamily="49" charset="-128"/>
              </a:rPr>
              <a:t>2</a:t>
            </a:r>
            <a:r>
              <a:rPr lang="en-US" altLang="ja-JP" kern="100" dirty="0">
                <a:ea typeface="ＭＳ 明朝" panose="02020609040205080304" pitchFamily="49" charset="-128"/>
              </a:rPr>
              <a:t>, XCH</a:t>
            </a:r>
            <a:r>
              <a:rPr lang="en-US" altLang="ja-JP" kern="100" baseline="-25000" dirty="0">
                <a:ea typeface="ＭＳ 明朝" panose="02020609040205080304" pitchFamily="49" charset="-128"/>
              </a:rPr>
              <a:t>4</a:t>
            </a:r>
            <a:r>
              <a:rPr lang="en-US" altLang="ja-JP" kern="100" dirty="0">
                <a:ea typeface="ＭＳ 明朝" panose="02020609040205080304" pitchFamily="49" charset="-128"/>
              </a:rPr>
              <a:t>, and XCO measurements with a semi-automatic EM27/SUN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733ADB-3C46-8CBB-964B-BB48F5C4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51E4-23F0-4AB3-8CA7-FBEDB4A07B21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5E2DDCB3-2AAB-E0FD-AE5E-9C9668DB2F5B}"/>
              </a:ext>
            </a:extLst>
          </p:cNvPr>
          <p:cNvSpPr txBox="1"/>
          <p:nvPr/>
        </p:nvSpPr>
        <p:spPr>
          <a:xfrm>
            <a:off x="5262713" y="1554572"/>
            <a:ext cx="39567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  <a:sym typeface="Wingdings" panose="05000000000000000000" pitchFamily="2" charset="2"/>
              </a:rPr>
              <a:t>Phase 1: Technical feasibility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(successful)</a:t>
            </a:r>
            <a:endParaRPr lang="en-US" sz="1400" b="1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Test under “real” conditions 6/2022 – 9/2022</a:t>
            </a:r>
          </a:p>
          <a:p>
            <a:pPr marL="257175" indent="-257175" defTabSz="428625"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Remote control via LTE router</a:t>
            </a:r>
          </a:p>
          <a:p>
            <a:pPr defTabSz="428625"/>
            <a:r>
              <a:rPr lang="en-US" sz="1400" b="1" dirty="0">
                <a:cs typeface="Arial" panose="020B0604020202020204" pitchFamily="34" charset="0"/>
                <a:sym typeface="Wingdings" panose="05000000000000000000" pitchFamily="2" charset="2"/>
              </a:rPr>
              <a:t>Phase 2: O</a:t>
            </a:r>
            <a:r>
              <a:rPr lang="en-US" sz="1400" b="1" dirty="0">
                <a:cs typeface="Arial" panose="020B0604020202020204" pitchFamily="34" charset="0"/>
              </a:rPr>
              <a:t>perational measurements </a:t>
            </a:r>
            <a:r>
              <a:rPr lang="en-US" sz="1400" dirty="0">
                <a:cs typeface="Arial" panose="020B0604020202020204" pitchFamily="34" charset="0"/>
              </a:rPr>
              <a:t>along </a:t>
            </a:r>
          </a:p>
          <a:p>
            <a:pPr defTabSz="428625"/>
            <a:r>
              <a:rPr lang="en-US" sz="1400" dirty="0">
                <a:solidFill>
                  <a:srgbClr val="0000FF"/>
                </a:solidFill>
                <a:cs typeface="Arial" panose="020B0604020202020204" pitchFamily="34" charset="0"/>
              </a:rPr>
              <a:t>major emission hotspots </a:t>
            </a:r>
            <a:r>
              <a:rPr lang="en-US" sz="1400" dirty="0">
                <a:cs typeface="Arial" panose="020B0604020202020204" pitchFamily="34" charset="0"/>
              </a:rPr>
              <a:t>of Japan </a:t>
            </a:r>
            <a:r>
              <a:rPr 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(scheduled for September 2023)</a:t>
            </a:r>
            <a:endParaRPr lang="en-US" sz="1400" dirty="0">
              <a:cs typeface="Arial" panose="020B0604020202020204" pitchFamily="34" charset="0"/>
            </a:endParaRPr>
          </a:p>
          <a:p>
            <a:pPr defTabSz="428625">
              <a:buSzPct val="120000"/>
            </a:pPr>
            <a:r>
              <a:rPr lang="en-US" sz="1400" b="1" dirty="0">
                <a:solidFill>
                  <a:srgbClr val="0000FF"/>
                </a:solidFill>
                <a:ea typeface="游明朝" panose="02020400000000000000" pitchFamily="18" charset="-128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solidFill>
                  <a:srgbClr val="0000FF"/>
                </a:solidFill>
                <a:ea typeface="游明朝" panose="02020400000000000000" pitchFamily="18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00FF"/>
                </a:solidFill>
                <a:ea typeface="游明朝" panose="02020400000000000000" pitchFamily="18" charset="-128"/>
                <a:cs typeface="Arial" panose="020B0604020202020204" pitchFamily="34" charset="0"/>
              </a:rPr>
              <a:t>dataset for the validation of </a:t>
            </a:r>
          </a:p>
          <a:p>
            <a:pPr marL="214313" indent="-214313" defTabSz="428625"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obs. XCO</a:t>
            </a:r>
            <a:r>
              <a:rPr lang="en-US" sz="1400" baseline="-25000" dirty="0">
                <a:cs typeface="Arial" panose="020B0604020202020204" pitchFamily="34" charset="0"/>
              </a:rPr>
              <a:t>2</a:t>
            </a:r>
            <a:r>
              <a:rPr lang="en-US" sz="1400" dirty="0">
                <a:cs typeface="Arial" panose="020B0604020202020204" pitchFamily="34" charset="0"/>
              </a:rPr>
              <a:t>, XCH</a:t>
            </a:r>
            <a:r>
              <a:rPr lang="en-US" sz="1400" baseline="-25000" dirty="0">
                <a:cs typeface="Arial" panose="020B0604020202020204" pitchFamily="34" charset="0"/>
              </a:rPr>
              <a:t>4</a:t>
            </a:r>
            <a:r>
              <a:rPr lang="en-US" sz="1400" dirty="0">
                <a:cs typeface="Arial" panose="020B0604020202020204" pitchFamily="34" charset="0"/>
              </a:rPr>
              <a:t>, XCO, NO</a:t>
            </a:r>
            <a:r>
              <a:rPr lang="en-US" sz="1400" baseline="-25000" dirty="0">
                <a:cs typeface="Arial" panose="020B0604020202020204" pitchFamily="34" charset="0"/>
              </a:rPr>
              <a:t>2</a:t>
            </a:r>
          </a:p>
          <a:p>
            <a:pPr marL="214313" indent="-214313" defTabSz="428625"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GOSAT series, OCO-2/3, TROPOMI retrievals</a:t>
            </a:r>
          </a:p>
          <a:p>
            <a:pPr marL="214313" indent="-214313" defTabSz="428625">
              <a:buSzPct val="150000"/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models</a:t>
            </a:r>
          </a:p>
        </p:txBody>
      </p:sp>
      <p:pic>
        <p:nvPicPr>
          <p:cNvPr id="34" name="Picture 17" descr="A picture containing sky, outdoor, watercraft, blue&#10;&#10;Description automatically generated">
            <a:extLst>
              <a:ext uri="{FF2B5EF4-FFF2-40B4-BE49-F238E27FC236}">
                <a16:creationId xmlns:a16="http://schemas.microsoft.com/office/drawing/2014/main" id="{C14291E2-7D58-AFAB-9BEA-C83F34F9F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57" y="4249018"/>
            <a:ext cx="2204642" cy="1426115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050BE4E2-0631-8538-1042-DC2589574E57}"/>
              </a:ext>
            </a:extLst>
          </p:cNvPr>
          <p:cNvSpPr txBox="1"/>
          <p:nvPr/>
        </p:nvSpPr>
        <p:spPr>
          <a:xfrm>
            <a:off x="469255" y="1618124"/>
            <a:ext cx="221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Vehicle carrier “</a:t>
            </a:r>
            <a:r>
              <a:rPr lang="en-US" sz="1200" dirty="0" err="1"/>
              <a:t>Nichiyu</a:t>
            </a:r>
            <a:r>
              <a:rPr lang="en-US" sz="1200" dirty="0"/>
              <a:t> Maru” (Kagoshima </a:t>
            </a:r>
            <a:r>
              <a:rPr lang="en-US" sz="1200" dirty="0" err="1"/>
              <a:t>Senpaku</a:t>
            </a:r>
            <a:r>
              <a:rPr lang="en-US" sz="1200" dirty="0"/>
              <a:t> Co., Ltd.)</a:t>
            </a:r>
          </a:p>
        </p:txBody>
      </p:sp>
      <p:sp>
        <p:nvSpPr>
          <p:cNvPr id="36" name="Arrow: Down 2">
            <a:extLst>
              <a:ext uri="{FF2B5EF4-FFF2-40B4-BE49-F238E27FC236}">
                <a16:creationId xmlns:a16="http://schemas.microsoft.com/office/drawing/2014/main" id="{8AE1933D-8D7E-18E2-B96B-2B7A25EDC560}"/>
              </a:ext>
            </a:extLst>
          </p:cNvPr>
          <p:cNvSpPr/>
          <p:nvPr/>
        </p:nvSpPr>
        <p:spPr>
          <a:xfrm rot="3254296">
            <a:off x="2863757" y="4744761"/>
            <a:ext cx="247151" cy="42670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4E2C42C-6F73-569A-07A4-470DA20A7D45}"/>
              </a:ext>
            </a:extLst>
          </p:cNvPr>
          <p:cNvSpPr/>
          <p:nvPr/>
        </p:nvSpPr>
        <p:spPr>
          <a:xfrm>
            <a:off x="196997" y="5758879"/>
            <a:ext cx="8947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International collaboration: NIES, Japan (Astrid Müller, Matthias Max Frey, Hiroshi </a:t>
            </a:r>
            <a:r>
              <a:rPr lang="en-US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Tanimoto</a:t>
            </a:r>
            <a:r>
              <a:rPr lang="en-US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Isamu </a:t>
            </a:r>
            <a:r>
              <a:rPr lang="en-US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Morino</a:t>
            </a:r>
            <a:r>
              <a:rPr lang="en-US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Shin-Ichiro </a:t>
            </a:r>
            <a:r>
              <a:rPr lang="en-US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Nakaoka</a:t>
            </a:r>
            <a:r>
              <a:rPr lang="en-US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), Heidelberg University, Germany (Ralph Kleinschek, Ken von </a:t>
            </a:r>
            <a:r>
              <a:rPr lang="en-US" altLang="ja-JP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Buenau</a:t>
            </a:r>
            <a:r>
              <a:rPr lang="en-US" altLang="ja-JP" sz="1200" i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André Butz)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B3410-162B-AEE6-042A-33410A82A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885" y="4255351"/>
            <a:ext cx="2050965" cy="1413446"/>
          </a:xfrm>
          <a:prstGeom prst="rect">
            <a:avLst/>
          </a:prstGeom>
        </p:spPr>
      </p:pic>
      <p:sp>
        <p:nvSpPr>
          <p:cNvPr id="41" name="TextBox 3">
            <a:extLst>
              <a:ext uri="{FF2B5EF4-FFF2-40B4-BE49-F238E27FC236}">
                <a16:creationId xmlns:a16="http://schemas.microsoft.com/office/drawing/2014/main" id="{D3E63988-29E9-72CF-E21F-074F53CD8BF1}"/>
              </a:ext>
            </a:extLst>
          </p:cNvPr>
          <p:cNvSpPr txBox="1"/>
          <p:nvPr/>
        </p:nvSpPr>
        <p:spPr>
          <a:xfrm>
            <a:off x="5600862" y="4122258"/>
            <a:ext cx="233377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Remote control via LTE router and camera from office/home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CE016B0D-F309-751D-80A2-50B333D5AADA}"/>
              </a:ext>
            </a:extLst>
          </p:cNvPr>
          <p:cNvSpPr txBox="1"/>
          <p:nvPr/>
        </p:nvSpPr>
        <p:spPr>
          <a:xfrm>
            <a:off x="2637390" y="4468337"/>
            <a:ext cx="1062363" cy="2482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13" dirty="0"/>
              <a:t>Setup location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4FC60F-1918-2AC4-387B-9ED35E6D832F}"/>
              </a:ext>
            </a:extLst>
          </p:cNvPr>
          <p:cNvSpPr txBox="1"/>
          <p:nvPr/>
        </p:nvSpPr>
        <p:spPr>
          <a:xfrm>
            <a:off x="298051" y="3867010"/>
            <a:ext cx="19735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Google Maps, Map data ©2021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1DF1FD-CFB8-EA40-A8CE-FAD0AE196E69}"/>
              </a:ext>
            </a:extLst>
          </p:cNvPr>
          <p:cNvSpPr txBox="1"/>
          <p:nvPr/>
        </p:nvSpPr>
        <p:spPr>
          <a:xfrm>
            <a:off x="3699753" y="2869320"/>
            <a:ext cx="1076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trip: </a:t>
            </a:r>
          </a:p>
          <a:p>
            <a:r>
              <a:rPr lang="en-US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DD239-1211-F2E9-A3C8-2E48A64897A3}"/>
              </a:ext>
            </a:extLst>
          </p:cNvPr>
          <p:cNvSpPr txBox="1"/>
          <p:nvPr/>
        </p:nvSpPr>
        <p:spPr>
          <a:xfrm>
            <a:off x="5919976" y="6024503"/>
            <a:ext cx="32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of Astrid Müller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82EBF64-2B1D-C6D6-8401-78299F9E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546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CF1A-5C99-8A99-717E-EB841C15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31" y="2932112"/>
            <a:ext cx="6865128" cy="496888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26CE3-5A9E-0D6D-04E4-E41E5A66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05C7-D835-4ECA-B61D-810E0B8BD755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FB9D9-3A01-8F16-7B14-CF3BF892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193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10BB5-0E29-46CE-8860-6C93B08D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FFFB39-3119-4101-9A07-827803A6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21374"/>
            <a:ext cx="6865128" cy="496888"/>
          </a:xfrm>
        </p:spPr>
        <p:txBody>
          <a:bodyPr>
            <a:normAutofit/>
          </a:bodyPr>
          <a:lstStyle/>
          <a:p>
            <a:r>
              <a:rPr lang="en-US" dirty="0"/>
              <a:t>Instrumental challenges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51AA1-2E19-49DC-A6D5-BE0509C16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1" y="1540224"/>
            <a:ext cx="3884538" cy="191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85BADF-60A2-4B5F-AA6F-7C11837DB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" y="4053010"/>
            <a:ext cx="3898033" cy="191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31FB05-91D4-46AB-BB49-26C008BEA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93" y="1068219"/>
            <a:ext cx="2708717" cy="133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382EACD5-14A2-4E4E-AB3F-3A924A02896F}"/>
              </a:ext>
            </a:extLst>
          </p:cNvPr>
          <p:cNvSpPr txBox="1"/>
          <p:nvPr/>
        </p:nvSpPr>
        <p:spPr>
          <a:xfrm>
            <a:off x="1598261" y="1108552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Vibrations</a:t>
            </a:r>
          </a:p>
        </p:txBody>
      </p:sp>
      <p:sp>
        <p:nvSpPr>
          <p:cNvPr id="18" name="TextBox 62">
            <a:extLst>
              <a:ext uri="{FF2B5EF4-FFF2-40B4-BE49-F238E27FC236}">
                <a16:creationId xmlns:a16="http://schemas.microsoft.com/office/drawing/2014/main" id="{FA0568F7-B013-49B4-B2C0-5C501BB711CF}"/>
              </a:ext>
            </a:extLst>
          </p:cNvPr>
          <p:cNvSpPr txBox="1"/>
          <p:nvPr/>
        </p:nvSpPr>
        <p:spPr>
          <a:xfrm>
            <a:off x="1762889" y="35808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Spikes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057425E-48E1-27A4-27A8-2F881B60F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93" y="2715663"/>
            <a:ext cx="2716790" cy="133612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F1CC7D5-2AA4-33E8-75B6-BE4F00CEA8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"/>
          <a:stretch/>
        </p:blipFill>
        <p:spPr>
          <a:xfrm>
            <a:off x="5801929" y="4471332"/>
            <a:ext cx="2704508" cy="1786289"/>
          </a:xfrm>
          <a:prstGeom prst="rect">
            <a:avLst/>
          </a:prstGeom>
        </p:spPr>
      </p:pic>
      <p:sp>
        <p:nvSpPr>
          <p:cNvPr id="27" name="TextBox 62">
            <a:extLst>
              <a:ext uri="{FF2B5EF4-FFF2-40B4-BE49-F238E27FC236}">
                <a16:creationId xmlns:a16="http://schemas.microsoft.com/office/drawing/2014/main" id="{8C60D85B-705D-F03C-6A3D-910C772DEEB2}"/>
              </a:ext>
            </a:extLst>
          </p:cNvPr>
          <p:cNvSpPr txBox="1"/>
          <p:nvPr/>
        </p:nvSpPr>
        <p:spPr>
          <a:xfrm>
            <a:off x="5902392" y="2377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Fourier Transformation</a:t>
            </a:r>
          </a:p>
        </p:txBody>
      </p:sp>
      <p:sp>
        <p:nvSpPr>
          <p:cNvPr id="29" name="TextBox 62">
            <a:extLst>
              <a:ext uri="{FF2B5EF4-FFF2-40B4-BE49-F238E27FC236}">
                <a16:creationId xmlns:a16="http://schemas.microsoft.com/office/drawing/2014/main" id="{81471D4C-130A-492C-7939-BB88076551C5}"/>
              </a:ext>
            </a:extLst>
          </p:cNvPr>
          <p:cNvSpPr txBox="1"/>
          <p:nvPr/>
        </p:nvSpPr>
        <p:spPr>
          <a:xfrm>
            <a:off x="5716904" y="4076894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Retrieved </a:t>
            </a:r>
            <a:r>
              <a:rPr lang="en-US" dirty="0" err="1"/>
              <a:t>X</a:t>
            </a:r>
            <a:r>
              <a:rPr lang="en-US" baseline="-25000" dirty="0" err="1"/>
              <a:t>gas</a:t>
            </a:r>
            <a:r>
              <a:rPr lang="en-US" dirty="0"/>
              <a:t> for sample day</a:t>
            </a:r>
          </a:p>
        </p:txBody>
      </p:sp>
      <p:sp>
        <p:nvSpPr>
          <p:cNvPr id="13" name="TextBox 62">
            <a:extLst>
              <a:ext uri="{FF2B5EF4-FFF2-40B4-BE49-F238E27FC236}">
                <a16:creationId xmlns:a16="http://schemas.microsoft.com/office/drawing/2014/main" id="{CC56E492-1260-09F6-D44A-4BB1CC6C2DC0}"/>
              </a:ext>
            </a:extLst>
          </p:cNvPr>
          <p:cNvSpPr txBox="1"/>
          <p:nvPr/>
        </p:nvSpPr>
        <p:spPr>
          <a:xfrm>
            <a:off x="778036" y="596566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Could normally be mitigated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0C90E49-C1AE-91E3-689E-F45261D1D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26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A9E2FC3-3DBB-4BA6-A301-F13511B28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49" y="1201567"/>
                <a:ext cx="4591401" cy="490451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EM27 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gas</a:t>
                </a:r>
                <a:r>
                  <a:rPr lang="en-US" dirty="0"/>
                  <a:t> timeseries + CAMS model + TROPOMI satellite (only CO)</a:t>
                </a:r>
              </a:p>
              <a:p>
                <a:r>
                  <a:rPr lang="en-US" dirty="0"/>
                  <a:t>Lack of measurements in the first half due to rough weather conditions</a:t>
                </a:r>
              </a:p>
              <a:p>
                <a:r>
                  <a:rPr lang="en-US" dirty="0"/>
                  <a:t>Constant offset between CAMS and EM27 for XCO</a:t>
                </a:r>
                <a:r>
                  <a:rPr lang="en-US" baseline="-25000" dirty="0"/>
                  <a:t>2</a:t>
                </a:r>
                <a:r>
                  <a:rPr lang="en-US" dirty="0"/>
                  <a:t> and XCH</a:t>
                </a:r>
                <a:r>
                  <a:rPr lang="en-US" baseline="-25000" dirty="0"/>
                  <a:t>4</a:t>
                </a:r>
              </a:p>
              <a:p>
                <a:r>
                  <a:rPr lang="en-US" dirty="0"/>
                  <a:t>XCO/XCO</a:t>
                </a:r>
                <a:r>
                  <a:rPr lang="en-US" baseline="-25000" dirty="0"/>
                  <a:t>2</a:t>
                </a:r>
                <a:r>
                  <a:rPr lang="en-US" dirty="0"/>
                  <a:t> enhancements at the end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𝑔𝑎𝑠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𝑋𝑔𝑎𝑠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𝑔𝑎𝑠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𝑏𝑔</m:t>
                    </m:r>
                  </m:oMath>
                </a14:m>
                <a:endParaRPr lang="en-US" baseline="-25000" dirty="0"/>
              </a:p>
              <a:p>
                <a:r>
                  <a:rPr lang="en-US" dirty="0"/>
                  <a:t>Good agreement between EM27 and CAMS enhancement ratio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A9E2FC3-3DBB-4BA6-A301-F13511B28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49" y="1201567"/>
                <a:ext cx="4591401" cy="4904510"/>
              </a:xfrm>
              <a:blipFill>
                <a:blip r:embed="rId2"/>
                <a:stretch>
                  <a:fillRect l="-133" t="-2112" r="-2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C59BEE1C-2C77-4435-9515-CB9A49F4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94871"/>
            <a:ext cx="6865128" cy="496888"/>
          </a:xfrm>
        </p:spPr>
        <p:txBody>
          <a:bodyPr/>
          <a:lstStyle/>
          <a:p>
            <a:r>
              <a:rPr lang="de-DE" dirty="0"/>
              <a:t>Results MR21-1 [Butz et al., 2022, FRS]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98BD6-DC1C-47AA-B56D-21511993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BD20FD89-18FF-4020-8A0B-9CE846E5A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67" y="1054402"/>
            <a:ext cx="3565340" cy="528042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2950DBC0-3D70-4057-B4E2-219F16DF7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6" y="4311172"/>
            <a:ext cx="4024728" cy="2006548"/>
          </a:xfrm>
          <a:prstGeom prst="rect">
            <a:avLst/>
          </a:prstGeom>
        </p:spPr>
      </p:pic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5782287-E4B9-9453-60DC-80AF3AFD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3" y="6445473"/>
            <a:ext cx="1027755" cy="365125"/>
          </a:xfrm>
        </p:spPr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35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1B4A60-564E-0B07-DB3C-616F260F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42844"/>
            <a:ext cx="4968904" cy="4904510"/>
          </a:xfrm>
        </p:spPr>
        <p:txBody>
          <a:bodyPr/>
          <a:lstStyle/>
          <a:p>
            <a:r>
              <a:rPr lang="en-US" dirty="0"/>
              <a:t>TCCON &amp; NDACC</a:t>
            </a:r>
          </a:p>
          <a:p>
            <a:pPr lvl="1"/>
            <a:r>
              <a:rPr lang="en-US" dirty="0"/>
              <a:t>High-resolution spectrometer</a:t>
            </a:r>
          </a:p>
          <a:p>
            <a:pPr lvl="1"/>
            <a:r>
              <a:rPr lang="en-US" dirty="0"/>
              <a:t>Gold standard for satellite validation</a:t>
            </a:r>
          </a:p>
          <a:p>
            <a:pPr lvl="1"/>
            <a:r>
              <a:rPr lang="en-US" dirty="0"/>
              <a:t>Capable of profile retrieval</a:t>
            </a:r>
          </a:p>
          <a:p>
            <a:r>
              <a:rPr lang="en-US" dirty="0"/>
              <a:t>COCCON</a:t>
            </a:r>
          </a:p>
          <a:p>
            <a:pPr lvl="1"/>
            <a:r>
              <a:rPr lang="en-US" dirty="0"/>
              <a:t>Small, portable spectrometer (EM27/SUN)</a:t>
            </a:r>
          </a:p>
          <a:p>
            <a:pPr lvl="1"/>
            <a:r>
              <a:rPr lang="en-US" dirty="0"/>
              <a:t>Low infrastructure demands</a:t>
            </a:r>
          </a:p>
          <a:p>
            <a:pPr lvl="2"/>
            <a:r>
              <a:rPr lang="en-US" dirty="0"/>
              <a:t>Various applications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7B3F6-2D0E-78C9-6470-BC8AB68D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750AA-3FFB-DE53-B949-08D17025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2796F5-01AE-9AB9-F7B4-33E93EEA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394871"/>
            <a:ext cx="7278221" cy="496888"/>
          </a:xfrm>
        </p:spPr>
        <p:txBody>
          <a:bodyPr>
            <a:normAutofit/>
          </a:bodyPr>
          <a:lstStyle/>
          <a:p>
            <a:r>
              <a:rPr lang="en-US"/>
              <a:t>Ground-based remote sensing networks at NIES</a:t>
            </a:r>
            <a:endParaRPr lang="en-US" dirty="0"/>
          </a:p>
        </p:txBody>
      </p:sp>
      <p:pic>
        <p:nvPicPr>
          <p:cNvPr id="6" name="Picture 5" descr="A picture containing outdoor, dock&#10;&#10;Description automatically generated">
            <a:extLst>
              <a:ext uri="{FF2B5EF4-FFF2-40B4-BE49-F238E27FC236}">
                <a16:creationId xmlns:a16="http://schemas.microsoft.com/office/drawing/2014/main" id="{337F4B47-5AB2-6557-70BE-A25B2612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63" y="1325930"/>
            <a:ext cx="3175780" cy="4234373"/>
          </a:xfrm>
          <a:prstGeom prst="rect">
            <a:avLst/>
          </a:prstGeom>
        </p:spPr>
      </p:pic>
      <p:pic>
        <p:nvPicPr>
          <p:cNvPr id="7" name="Picture 2" descr="D:\COCCON\Presentation\TCCON_logo_final_orange.png">
            <a:extLst>
              <a:ext uri="{FF2B5EF4-FFF2-40B4-BE49-F238E27FC236}">
                <a16:creationId xmlns:a16="http://schemas.microsoft.com/office/drawing/2014/main" id="{96BB9A84-E4E3-CBE1-94CD-0FD15E63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0" y="3858442"/>
            <a:ext cx="1779791" cy="10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171801E8-860F-AC80-6457-2E56ABEEF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6" y="4922739"/>
            <a:ext cx="3245860" cy="920411"/>
          </a:xfrm>
          <a:prstGeom prst="rect">
            <a:avLst/>
          </a:prstGeom>
        </p:spPr>
      </p:pic>
      <p:pic>
        <p:nvPicPr>
          <p:cNvPr id="10" name="Picture 9" descr="A picture containing text, circle, trademark, logo&#10;&#10;Description automatically generated">
            <a:extLst>
              <a:ext uri="{FF2B5EF4-FFF2-40B4-BE49-F238E27FC236}">
                <a16:creationId xmlns:a16="http://schemas.microsoft.com/office/drawing/2014/main" id="{92B15FA2-9F6F-D82C-3689-E3739B803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47" y="3791824"/>
            <a:ext cx="1527148" cy="1130915"/>
          </a:xfrm>
          <a:prstGeom prst="rect">
            <a:avLst/>
          </a:prstGeom>
        </p:spPr>
      </p:pic>
      <p:pic>
        <p:nvPicPr>
          <p:cNvPr id="12" name="Picture 11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4F30980D-319A-EBDF-CE62-023A0D753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6137" r="9744" b="5312"/>
          <a:stretch/>
        </p:blipFill>
        <p:spPr>
          <a:xfrm>
            <a:off x="3440567" y="3791824"/>
            <a:ext cx="2368996" cy="20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1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C49501-22A4-AA34-363A-24F4BE5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2C5F3-7168-9624-DDF8-86D8925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390189-09C2-EFA5-061F-B561DDC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683" y="2932112"/>
            <a:ext cx="6865128" cy="496888"/>
          </a:xfrm>
        </p:spPr>
        <p:txBody>
          <a:bodyPr/>
          <a:lstStyle/>
          <a:p>
            <a:r>
              <a:rPr lang="en-US" dirty="0"/>
              <a:t>COCCON Tsukuba site</a:t>
            </a:r>
          </a:p>
        </p:txBody>
      </p:sp>
    </p:spTree>
    <p:extLst>
      <p:ext uri="{BB962C8B-B14F-4D97-AF65-F5344CB8AC3E}">
        <p14:creationId xmlns:p14="http://schemas.microsoft.com/office/powerpoint/2010/main" val="108627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Verification of instrumental stability using different metrics</a:t>
            </a:r>
          </a:p>
          <a:p>
            <a:pPr lvl="1"/>
            <a:r>
              <a:rPr lang="en-US" dirty="0"/>
              <a:t>Instrumental line shape (ILS) measurements</a:t>
            </a:r>
          </a:p>
          <a:p>
            <a:pPr lvl="1"/>
            <a:r>
              <a:rPr lang="en-US" dirty="0" err="1"/>
              <a:t>X</a:t>
            </a:r>
            <a:r>
              <a:rPr lang="en-US" baseline="-25000" dirty="0" err="1"/>
              <a:t>air</a:t>
            </a:r>
            <a:r>
              <a:rPr lang="en-US" dirty="0"/>
              <a:t> timeseries</a:t>
            </a:r>
          </a:p>
          <a:p>
            <a:pPr lvl="1"/>
            <a:r>
              <a:rPr lang="en-US" dirty="0"/>
              <a:t>Calibration </a:t>
            </a:r>
            <a:r>
              <a:rPr lang="en-US" dirty="0" err="1"/>
              <a:t>w.r.t.</a:t>
            </a:r>
            <a:r>
              <a:rPr lang="en-US" dirty="0"/>
              <a:t> COCCON reference instrument in Karlsruhe</a:t>
            </a:r>
          </a:p>
          <a:p>
            <a:r>
              <a:rPr lang="en-US" dirty="0"/>
              <a:t>COCCON Tsukuba instrument (SN063) remarkably stable since 2016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Instrumental stability</a:t>
            </a:r>
          </a:p>
        </p:txBody>
      </p:sp>
      <p:pic>
        <p:nvPicPr>
          <p:cNvPr id="6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B53BC1E-45CB-C964-3124-CC83ADC30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2" y="3086037"/>
            <a:ext cx="4316477" cy="3237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B4AE0-F978-6D90-5808-1BA614FFD816}"/>
              </a:ext>
            </a:extLst>
          </p:cNvPr>
          <p:cNvSpPr txBox="1"/>
          <p:nvPr/>
        </p:nvSpPr>
        <p:spPr>
          <a:xfrm>
            <a:off x="1654988" y="28403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ILS timeseries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0A28D-156A-5E71-C88C-3696FE8EFDFB}"/>
              </a:ext>
            </a:extLst>
          </p:cNvPr>
          <p:cNvSpPr txBox="1"/>
          <p:nvPr/>
        </p:nvSpPr>
        <p:spPr>
          <a:xfrm>
            <a:off x="5832710" y="2840332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air</a:t>
            </a:r>
            <a:r>
              <a:rPr lang="en-US" dirty="0"/>
              <a:t> timeseries</a:t>
            </a:r>
          </a:p>
        </p:txBody>
      </p:sp>
      <p:pic>
        <p:nvPicPr>
          <p:cNvPr id="16" name="Picture 1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51607D4C-411F-FADE-496A-8AFB9EBBC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12" y="3378515"/>
            <a:ext cx="4584242" cy="26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Calibration </a:t>
            </a:r>
            <a:r>
              <a:rPr lang="en-US" dirty="0" err="1"/>
              <a:t>w.r.t.</a:t>
            </a:r>
            <a:r>
              <a:rPr lang="en-US" dirty="0"/>
              <a:t> COCCON reference instrument (SN037) in Karlsruhe</a:t>
            </a:r>
          </a:p>
          <a:p>
            <a:pPr lvl="1"/>
            <a:r>
              <a:rPr lang="en-US" dirty="0"/>
              <a:t>Performed January 2016</a:t>
            </a:r>
          </a:p>
          <a:p>
            <a:pPr lvl="2"/>
            <a:r>
              <a:rPr lang="en-US" dirty="0"/>
              <a:t>Instrument specific calibration factors: XCO</a:t>
            </a:r>
            <a:r>
              <a:rPr lang="en-US" baseline="-25000" dirty="0"/>
              <a:t>2</a:t>
            </a:r>
            <a:r>
              <a:rPr lang="en-US" dirty="0"/>
              <a:t> – 1.0003, XCH</a:t>
            </a:r>
            <a:r>
              <a:rPr lang="en-US" baseline="-25000" dirty="0"/>
              <a:t>4</a:t>
            </a:r>
            <a:r>
              <a:rPr lang="en-US" dirty="0"/>
              <a:t>: 1.0001</a:t>
            </a:r>
          </a:p>
          <a:p>
            <a:pPr lvl="1"/>
            <a:r>
              <a:rPr lang="en-US" dirty="0"/>
              <a:t>EM27 Travel Standard (SN039) visited Tsukuba April 2022</a:t>
            </a:r>
          </a:p>
          <a:p>
            <a:pPr lvl="1"/>
            <a:r>
              <a:rPr lang="en-US" dirty="0"/>
              <a:t>Check calibration </a:t>
            </a:r>
            <a:r>
              <a:rPr lang="en-US" dirty="0" err="1"/>
              <a:t>w.r.t.</a:t>
            </a:r>
            <a:r>
              <a:rPr lang="en-US" dirty="0"/>
              <a:t> reference instrument using Travel Standard</a:t>
            </a:r>
          </a:p>
          <a:p>
            <a:pPr lvl="2"/>
            <a:r>
              <a:rPr lang="en-US" dirty="0"/>
              <a:t>Instrument specific calibration factors: XCO</a:t>
            </a:r>
            <a:r>
              <a:rPr lang="en-US" baseline="-25000" dirty="0"/>
              <a:t>2</a:t>
            </a:r>
            <a:r>
              <a:rPr lang="en-US" dirty="0"/>
              <a:t> – 1.0003, XCH</a:t>
            </a:r>
            <a:r>
              <a:rPr lang="en-US" baseline="-25000" dirty="0"/>
              <a:t>4</a:t>
            </a:r>
            <a:r>
              <a:rPr lang="en-US" dirty="0"/>
              <a:t>: 1.0008</a:t>
            </a:r>
          </a:p>
          <a:p>
            <a:r>
              <a:rPr lang="en-US" dirty="0"/>
              <a:t>COCCON Tsukuba instrument (SN063) remarkably stable since 2016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Instrumental stability</a:t>
            </a:r>
          </a:p>
        </p:txBody>
      </p:sp>
      <p:pic>
        <p:nvPicPr>
          <p:cNvPr id="12" name="Picture 11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37C9BFD2-44C5-DE99-CBBB-EC2D27BA9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5963"/>
          <a:stretch/>
        </p:blipFill>
        <p:spPr>
          <a:xfrm>
            <a:off x="4857226" y="3850548"/>
            <a:ext cx="3859160" cy="2428024"/>
          </a:xfrm>
          <a:prstGeom prst="rect">
            <a:avLst/>
          </a:prstGeom>
        </p:spPr>
      </p:pic>
      <p:pic>
        <p:nvPicPr>
          <p:cNvPr id="14" name="Picture 13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9A84DB9C-1BA0-70E9-C083-CE04DC5D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367" r="6236"/>
          <a:stretch/>
        </p:blipFill>
        <p:spPr>
          <a:xfrm>
            <a:off x="456858" y="3850548"/>
            <a:ext cx="3940961" cy="2428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5DFB55-8145-3A9E-62CD-EF61B9BB9DC1}"/>
              </a:ext>
            </a:extLst>
          </p:cNvPr>
          <p:cNvSpPr txBox="1"/>
          <p:nvPr/>
        </p:nvSpPr>
        <p:spPr>
          <a:xfrm>
            <a:off x="262416" y="3481216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SN037 – SN039 Karlsruhe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DDC8C9-BE8B-96A5-BAAC-7A69768A8E51}"/>
              </a:ext>
            </a:extLst>
          </p:cNvPr>
          <p:cNvSpPr txBox="1"/>
          <p:nvPr/>
        </p:nvSpPr>
        <p:spPr>
          <a:xfrm>
            <a:off x="4703233" y="3469156"/>
            <a:ext cx="407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SN063 – SN039 Tsukuba</a:t>
            </a:r>
          </a:p>
        </p:txBody>
      </p:sp>
    </p:spTree>
    <p:extLst>
      <p:ext uri="{BB962C8B-B14F-4D97-AF65-F5344CB8AC3E}">
        <p14:creationId xmlns:p14="http://schemas.microsoft.com/office/powerpoint/2010/main" val="387391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90C93-466D-7ED8-D03F-9E912D16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17DC4-D507-4A1E-7D21-2212E075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C4183-189F-673E-4D26-AAF507EE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159A84-061C-D925-F895-6D3F9273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COCCON timeseries</a:t>
            </a:r>
          </a:p>
        </p:txBody>
      </p:sp>
      <p:pic>
        <p:nvPicPr>
          <p:cNvPr id="7" name="Picture 6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EA258C6E-06ED-DC34-8626-CF59B56D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7" y="1318277"/>
            <a:ext cx="8860078" cy="47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1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5917B46F-2FD4-9E45-A1AB-5B719AD15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146389"/>
            <a:ext cx="8343900" cy="216874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CC252-813D-5F80-2AF8-BE4F948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6F87-A21A-98AE-3F60-C33B033A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DA900-0C7A-09DD-70CC-263EE56E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GOSAT series validation: GOSAT NIES v02.91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9D8734F8-B55A-DE5F-56D4-1E3586CDA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10" y="1147931"/>
            <a:ext cx="5313665" cy="283684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676BBAB-D545-0E26-6137-196DD8862CB4}"/>
              </a:ext>
            </a:extLst>
          </p:cNvPr>
          <p:cNvSpPr txBox="1">
            <a:spLocks/>
          </p:cNvSpPr>
          <p:nvPr/>
        </p:nvSpPr>
        <p:spPr>
          <a:xfrm>
            <a:off x="400050" y="1201567"/>
            <a:ext cx="3358218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± 2° coincidence criterion</a:t>
            </a:r>
          </a:p>
          <a:p>
            <a:r>
              <a:rPr lang="en-US" dirty="0"/>
              <a:t>COCCON Measurements ± 30 min of overpass </a:t>
            </a:r>
          </a:p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bias: 1.1 ppm</a:t>
            </a:r>
          </a:p>
          <a:p>
            <a:r>
              <a:rPr lang="en-US" dirty="0"/>
              <a:t>XCO</a:t>
            </a:r>
            <a:r>
              <a:rPr lang="en-US" baseline="-25000" dirty="0"/>
              <a:t>2</a:t>
            </a:r>
            <a:r>
              <a:rPr lang="en-US" dirty="0"/>
              <a:t> STD: 2.4 ppm</a:t>
            </a:r>
          </a:p>
          <a:p>
            <a:r>
              <a:rPr lang="en-US" dirty="0"/>
              <a:t>Slight GOSAT XCO</a:t>
            </a:r>
            <a:r>
              <a:rPr lang="en-US" baseline="-25000" dirty="0"/>
              <a:t>2</a:t>
            </a:r>
            <a:r>
              <a:rPr lang="en-US" dirty="0"/>
              <a:t> high bias expected as coincidence criterion includes the densely populated Kanto plain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B1FF6D-3885-FD06-6B81-6A9DBFC18489}"/>
              </a:ext>
            </a:extLst>
          </p:cNvPr>
          <p:cNvSpPr/>
          <p:nvPr/>
        </p:nvSpPr>
        <p:spPr>
          <a:xfrm rot="18718542">
            <a:off x="706567" y="4446620"/>
            <a:ext cx="1486768" cy="548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6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CC252-813D-5F80-2AF8-BE4F948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6F87-A21A-98AE-3F60-C33B033A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DA900-0C7A-09DD-70CC-263EE56E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GOSAT series validation: GOSAT-2 FP v02.00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676BBAB-D545-0E26-6137-196DD8862CB4}"/>
              </a:ext>
            </a:extLst>
          </p:cNvPr>
          <p:cNvSpPr txBox="1">
            <a:spLocks/>
          </p:cNvSpPr>
          <p:nvPr/>
        </p:nvSpPr>
        <p:spPr>
          <a:xfrm>
            <a:off x="400050" y="1201567"/>
            <a:ext cx="3502746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± 2° coincidence criterion</a:t>
            </a:r>
          </a:p>
          <a:p>
            <a:r>
              <a:rPr lang="en-US" dirty="0"/>
              <a:t>Higher number of coincidence observations compared to GOSAT</a:t>
            </a:r>
          </a:p>
          <a:p>
            <a:r>
              <a:rPr lang="en-US" dirty="0"/>
              <a:t>For XCO</a:t>
            </a:r>
            <a:r>
              <a:rPr lang="en-US" baseline="-25000" dirty="0"/>
              <a:t>2</a:t>
            </a:r>
            <a:r>
              <a:rPr lang="en-US" dirty="0"/>
              <a:t>, XCO, and XCH</a:t>
            </a:r>
            <a:r>
              <a:rPr lang="en-US" baseline="-25000" dirty="0"/>
              <a:t>4</a:t>
            </a:r>
            <a:r>
              <a:rPr lang="en-US" dirty="0"/>
              <a:t> observed biases are similar to biases seen by the GOSAT validation team for TCCON comparison</a:t>
            </a:r>
          </a:p>
        </p:txBody>
      </p:sp>
      <p:pic>
        <p:nvPicPr>
          <p:cNvPr id="11" name="Content Placeholder 10" descr="Chart, scatter chart&#10;&#10;Description automatically generated">
            <a:extLst>
              <a:ext uri="{FF2B5EF4-FFF2-40B4-BE49-F238E27FC236}">
                <a16:creationId xmlns:a16="http://schemas.microsoft.com/office/drawing/2014/main" id="{CD27A5C2-0C06-3132-688C-A9D92BBD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/>
          <a:stretch/>
        </p:blipFill>
        <p:spPr>
          <a:xfrm>
            <a:off x="255522" y="3827605"/>
            <a:ext cx="8746288" cy="2371859"/>
          </a:xfrm>
        </p:spPr>
      </p:pic>
      <p:pic>
        <p:nvPicPr>
          <p:cNvPr id="13" name="Picture 12" descr="Chart&#10;&#10;Description automatically generated with medium confidence">
            <a:extLst>
              <a:ext uri="{FF2B5EF4-FFF2-40B4-BE49-F238E27FC236}">
                <a16:creationId xmlns:a16="http://schemas.microsoft.com/office/drawing/2014/main" id="{38028F4D-2E4D-FF29-41C2-35B21F1C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"/>
          <a:stretch/>
        </p:blipFill>
        <p:spPr>
          <a:xfrm>
            <a:off x="3902796" y="1055229"/>
            <a:ext cx="5099014" cy="27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CC252-813D-5F80-2AF8-BE4F948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2C16-49E4-409B-8710-2FF488A1719E}" type="datetime3">
              <a:rPr lang="de-DE" smtClean="0"/>
              <a:t>13/06/23</a:t>
            </a:fld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6F87-A21A-98AE-3F60-C33B033A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03EE4-0BB8-4A2C-9025-B8F5E159BB3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DA900-0C7A-09DD-70CC-263EE56E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OCO-2 / OCO-3 validation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676BBAB-D545-0E26-6137-196DD8862CB4}"/>
              </a:ext>
            </a:extLst>
          </p:cNvPr>
          <p:cNvSpPr txBox="1">
            <a:spLocks/>
          </p:cNvSpPr>
          <p:nvPr/>
        </p:nvSpPr>
        <p:spPr>
          <a:xfrm>
            <a:off x="400050" y="1201567"/>
            <a:ext cx="2292816" cy="49045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898525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7146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265113" algn="l" defTabSz="914400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± 2° coincidence criterion</a:t>
            </a:r>
          </a:p>
          <a:p>
            <a:r>
              <a:rPr lang="en-US" dirty="0"/>
              <a:t>OCO-3 data screened for Tokyo SAMs</a:t>
            </a:r>
          </a:p>
          <a:p>
            <a:r>
              <a:rPr lang="en-US" dirty="0"/>
              <a:t>Only overpasses including over 500 footprint pixels with quality flag == 0 used</a:t>
            </a:r>
          </a:p>
          <a:p>
            <a:r>
              <a:rPr lang="en-US" dirty="0"/>
              <a:t>OCO-2 </a:t>
            </a:r>
          </a:p>
          <a:p>
            <a:pPr marL="0" indent="0">
              <a:buNone/>
            </a:pPr>
            <a:r>
              <a:rPr lang="en-US" dirty="0"/>
              <a:t>    bias 0.1 ppm,</a:t>
            </a:r>
          </a:p>
          <a:p>
            <a:pPr marL="0" indent="0">
              <a:buNone/>
            </a:pPr>
            <a:r>
              <a:rPr lang="en-US" dirty="0"/>
              <a:t>    STD 0.6 ppm</a:t>
            </a:r>
          </a:p>
          <a:p>
            <a:r>
              <a:rPr lang="en-US" dirty="0"/>
              <a:t>OCO-3</a:t>
            </a:r>
          </a:p>
          <a:p>
            <a:pPr marL="0" indent="0">
              <a:buNone/>
            </a:pPr>
            <a:r>
              <a:rPr lang="en-US" dirty="0"/>
              <a:t>    bias 0.0 ppm,</a:t>
            </a:r>
          </a:p>
          <a:p>
            <a:pPr marL="0" indent="0">
              <a:buNone/>
            </a:pPr>
            <a:r>
              <a:rPr lang="en-US" dirty="0"/>
              <a:t>    STD 1.1 ppm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CB0EECE-C051-8D28-4499-76A0B1E76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"/>
          <a:stretch/>
        </p:blipFill>
        <p:spPr>
          <a:xfrm>
            <a:off x="2565128" y="1643315"/>
            <a:ext cx="6480109" cy="1738272"/>
          </a:xfrm>
          <a:prstGeom prst="rect">
            <a:avLst/>
          </a:prstGeom>
        </p:spPr>
      </p:pic>
      <p:pic>
        <p:nvPicPr>
          <p:cNvPr id="8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4340F768-F071-CF01-D31B-AF1DF5C8157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"/>
          <a:stretch/>
        </p:blipFill>
        <p:spPr>
          <a:xfrm>
            <a:off x="2565128" y="3935865"/>
            <a:ext cx="6480109" cy="17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2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2551</TotalTime>
  <Words>765</Words>
  <Application>Microsoft Office PowerPoint</Application>
  <PresentationFormat>On-screen Show (4:3)</PresentationFormat>
  <Paragraphs>139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Wingdings</vt:lpstr>
      <vt:lpstr>Office</vt:lpstr>
      <vt:lpstr>PowerPoint Presentation</vt:lpstr>
      <vt:lpstr>Ground-based remote sensing networks at NIES</vt:lpstr>
      <vt:lpstr>COCCON Tsukuba site</vt:lpstr>
      <vt:lpstr>Instrumental stability</vt:lpstr>
      <vt:lpstr>Instrumental stability</vt:lpstr>
      <vt:lpstr>COCCON timeseries</vt:lpstr>
      <vt:lpstr>GOSAT series validation: GOSAT NIES v02.91</vt:lpstr>
      <vt:lpstr>GOSAT series validation: GOSAT-2 FP v02.00</vt:lpstr>
      <vt:lpstr>OCO-2 / OCO-3 validation</vt:lpstr>
      <vt:lpstr>TROPOMI XCH4 validation</vt:lpstr>
      <vt:lpstr>TROPOMI XCO validation</vt:lpstr>
      <vt:lpstr>Ship-borne EM27/SUN observations</vt:lpstr>
      <vt:lpstr>Research vessel Mirai cruises 2021/2022</vt:lpstr>
      <vt:lpstr>First cargo ship-based XCO2, XCH4, and XCO measurements with a semi-automatic EM27/SUN</vt:lpstr>
      <vt:lpstr>Spare slides</vt:lpstr>
      <vt:lpstr>Instrumental challenges</vt:lpstr>
      <vt:lpstr>Results MR21-1 [Butz et al., 2022, FRS]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</dc:creator>
  <cp:lastModifiedBy>FREY Matthias Max</cp:lastModifiedBy>
  <cp:revision>641</cp:revision>
  <dcterms:created xsi:type="dcterms:W3CDTF">2017-12-07T08:39:34Z</dcterms:created>
  <dcterms:modified xsi:type="dcterms:W3CDTF">2023-06-13T08:39:13Z</dcterms:modified>
</cp:coreProperties>
</file>