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7" r:id="rId2"/>
    <p:sldId id="347" r:id="rId3"/>
    <p:sldId id="354" r:id="rId4"/>
    <p:sldId id="381" r:id="rId5"/>
    <p:sldId id="382" r:id="rId6"/>
    <p:sldId id="383" r:id="rId7"/>
    <p:sldId id="378" r:id="rId8"/>
    <p:sldId id="390" r:id="rId9"/>
    <p:sldId id="391" r:id="rId10"/>
    <p:sldId id="392" r:id="rId11"/>
    <p:sldId id="393" r:id="rId12"/>
    <p:sldId id="394" r:id="rId13"/>
    <p:sldId id="389" r:id="rId14"/>
    <p:sldId id="399" r:id="rId15"/>
    <p:sldId id="400" r:id="rId16"/>
    <p:sldId id="401" r:id="rId17"/>
    <p:sldId id="402" r:id="rId18"/>
    <p:sldId id="403" r:id="rId19"/>
    <p:sldId id="397" r:id="rId20"/>
    <p:sldId id="404" r:id="rId21"/>
    <p:sldId id="405" r:id="rId22"/>
    <p:sldId id="406" r:id="rId23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3E9ECF-195B-4086-9EF2-8B5480219C00}">
          <p14:sldIdLst>
            <p14:sldId id="337"/>
            <p14:sldId id="347"/>
            <p14:sldId id="354"/>
            <p14:sldId id="381"/>
            <p14:sldId id="382"/>
            <p14:sldId id="383"/>
            <p14:sldId id="378"/>
            <p14:sldId id="390"/>
            <p14:sldId id="391"/>
            <p14:sldId id="392"/>
            <p14:sldId id="393"/>
            <p14:sldId id="394"/>
            <p14:sldId id="389"/>
            <p14:sldId id="399"/>
            <p14:sldId id="400"/>
            <p14:sldId id="401"/>
            <p14:sldId id="402"/>
            <p14:sldId id="403"/>
            <p14:sldId id="397"/>
            <p14:sldId id="404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600"/>
    <a:srgbClr val="00CC00"/>
    <a:srgbClr val="16AF01"/>
    <a:srgbClr val="00CC99"/>
    <a:srgbClr val="339966"/>
    <a:srgbClr val="FF33CC"/>
    <a:srgbClr val="B2FD9D"/>
    <a:srgbClr val="FF66FF"/>
    <a:srgbClr val="66FF66"/>
    <a:srgbClr val="F9F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018" autoAdjust="0"/>
  </p:normalViewPr>
  <p:slideViewPr>
    <p:cSldViewPr>
      <p:cViewPr varScale="1">
        <p:scale>
          <a:sx n="68" d="100"/>
          <a:sy n="6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181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38971F-6273-496F-BA6E-86D8D2E42442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80241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Click to edit Master text styles</a:t>
            </a:r>
          </a:p>
          <a:p>
            <a:pPr lvl="1"/>
            <a:r>
              <a:rPr lang="fr-BE" noProof="0" smtClean="0"/>
              <a:t>Second level</a:t>
            </a:r>
          </a:p>
          <a:p>
            <a:pPr lvl="2"/>
            <a:r>
              <a:rPr lang="fr-BE" noProof="0" smtClean="0"/>
              <a:t>Third level</a:t>
            </a:r>
          </a:p>
          <a:p>
            <a:pPr lvl="3"/>
            <a:r>
              <a:rPr lang="fr-BE" noProof="0" smtClean="0"/>
              <a:t>Fourth level</a:t>
            </a:r>
          </a:p>
          <a:p>
            <a:pPr lvl="4"/>
            <a:r>
              <a:rPr lang="fr-BE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397CFC-BBCE-4937-A9E1-480E298727CB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456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7CFC-BBCE-4937-A9E1-480E298727CB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2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6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105867"/>
            <a:ext cx="8229600" cy="520345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  <a:lvl2pPr>
              <a:defRPr>
                <a:latin typeface="Segoe UI Light"/>
              </a:defRPr>
            </a:lvl2pPr>
            <a:lvl3pPr>
              <a:defRPr>
                <a:latin typeface="Segoe UI Light"/>
              </a:defRPr>
            </a:lvl3pPr>
            <a:lvl4pPr>
              <a:defRPr>
                <a:latin typeface="Segoe UI Light"/>
              </a:defRPr>
            </a:lvl4pPr>
            <a:lvl5pPr>
              <a:defRPr>
                <a:latin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68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76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28"/>
            <a:ext cx="8064896" cy="576064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j-lt"/>
              </a:defRPr>
            </a:lvl1pPr>
            <a:lvl2pPr>
              <a:defRPr sz="24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02" y="6476562"/>
            <a:ext cx="842377" cy="3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j-lt"/>
              </a:defRPr>
            </a:lvl1pPr>
            <a:lvl2pPr>
              <a:defRPr sz="24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defRPr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02" y="6476562"/>
            <a:ext cx="842377" cy="3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892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egoe UI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59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04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64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627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24336" cy="76085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450" y="591344"/>
            <a:ext cx="5111750" cy="583264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/>
              </a:defRPr>
            </a:lvl1pPr>
            <a:lvl2pPr>
              <a:defRPr sz="2800">
                <a:latin typeface="Segoe UI Light"/>
              </a:defRPr>
            </a:lvl2pPr>
            <a:lvl3pPr>
              <a:defRPr sz="2400">
                <a:latin typeface="Segoe UI Light"/>
              </a:defRPr>
            </a:lvl3pPr>
            <a:lvl4pPr>
              <a:defRPr sz="2000">
                <a:latin typeface="Segoe UI Light"/>
              </a:defRPr>
            </a:lvl4pPr>
            <a:lvl5pPr>
              <a:defRPr sz="2000">
                <a:latin typeface="Segoe UI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833" y="1988840"/>
            <a:ext cx="30610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72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4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65" y="380"/>
            <a:ext cx="722209" cy="722209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28672" y="6452655"/>
            <a:ext cx="915914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5146" y="722589"/>
            <a:ext cx="9145620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526" y="6525344"/>
            <a:ext cx="909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BF06496-B266-4AC9-8E14-978C7E1CE7C3}" type="slidenum">
              <a:rPr lang="nl-BE" sz="1200" baseline="0" smtClean="0">
                <a:solidFill>
                  <a:srgbClr val="002060"/>
                </a:solidFill>
              </a:rPr>
              <a:pPr algn="l"/>
              <a:t>‹Nr.›</a:t>
            </a:fld>
            <a:r>
              <a:rPr lang="nl-BE" sz="1200" baseline="0" dirty="0" smtClean="0">
                <a:solidFill>
                  <a:srgbClr val="002060"/>
                </a:solidFill>
              </a:rPr>
              <a:t> 		TCCON/COCCON/NDACC annual</a:t>
            </a:r>
            <a:r>
              <a:rPr lang="nl-BE" sz="1200" dirty="0" smtClean="0">
                <a:solidFill>
                  <a:srgbClr val="002060"/>
                </a:solidFill>
              </a:rPr>
              <a:t> m</a:t>
            </a:r>
            <a:r>
              <a:rPr lang="nl-BE" sz="1200" baseline="0" dirty="0" smtClean="0">
                <a:solidFill>
                  <a:srgbClr val="002060"/>
                </a:solidFill>
              </a:rPr>
              <a:t>eeting</a:t>
            </a:r>
            <a:r>
              <a:rPr lang="nl-BE" sz="1200" dirty="0" smtClean="0">
                <a:solidFill>
                  <a:srgbClr val="002060"/>
                </a:solidFill>
              </a:rPr>
              <a:t>, 13</a:t>
            </a:r>
            <a:r>
              <a:rPr lang="nl-BE" sz="1200" baseline="0" dirty="0" smtClean="0">
                <a:solidFill>
                  <a:srgbClr val="002060"/>
                </a:solidFill>
              </a:rPr>
              <a:t> June</a:t>
            </a:r>
            <a:r>
              <a:rPr lang="nl-BE" sz="1200" dirty="0" smtClean="0">
                <a:solidFill>
                  <a:srgbClr val="002060"/>
                </a:solidFill>
              </a:rPr>
              <a:t> 2023</a:t>
            </a:r>
            <a:endParaRPr lang="nl-BE" sz="12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m4ghg.aeronomie.be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69493"/>
            <a:ext cx="9144000" cy="576064"/>
          </a:xfrm>
        </p:spPr>
        <p:txBody>
          <a:bodyPr/>
          <a:lstStyle/>
          <a:p>
            <a:r>
              <a:rPr lang="nl-BE" sz="2400" b="1" dirty="0" smtClean="0">
                <a:latin typeface="Garamond" panose="02020404030301010803" pitchFamily="18" charset="0"/>
              </a:rPr>
              <a:t>Updates in the forward model of </a:t>
            </a:r>
            <a:r>
              <a:rPr lang="nl-BE" sz="2400" b="1" dirty="0">
                <a:latin typeface="Garamond" panose="02020404030301010803" pitchFamily="18" charset="0"/>
              </a:rPr>
              <a:t>PROFFAST Ver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5496" y="33819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Presenter: Frank </a:t>
            </a:r>
            <a:r>
              <a:rPr lang="en-US" sz="2000" dirty="0" err="1" smtClean="0">
                <a:latin typeface="Garamond" panose="02020404030301010803" pitchFamily="18" charset="0"/>
              </a:rPr>
              <a:t>Hase</a:t>
            </a:r>
            <a:r>
              <a:rPr lang="en-US" sz="2000" dirty="0" smtClean="0">
                <a:latin typeface="Garamond" panose="02020404030301010803" pitchFamily="18" charset="0"/>
              </a:rPr>
              <a:t>*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0993" cy="134076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984951" y="9525"/>
            <a:ext cx="1149714" cy="698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08" y="6524"/>
            <a:ext cx="1688976" cy="1688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88" y="60212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*frank.hase@kit.edu		</a:t>
            </a:r>
            <a:r>
              <a:rPr lang="en-US" sz="2000" dirty="0">
                <a:latin typeface="Garamond" panose="02020404030301010803" pitchFamily="18" charset="0"/>
              </a:rPr>
              <a:t>		</a:t>
            </a:r>
            <a:r>
              <a:rPr lang="en-US" sz="2000" dirty="0">
                <a:latin typeface="Garamond" panose="02020404030301010803" pitchFamily="18" charset="0"/>
                <a:hlinkClick r:id="rId5"/>
              </a:rPr>
              <a:t>https://frm4ghg.aeronomie.be</a:t>
            </a:r>
            <a:r>
              <a:rPr lang="en-US" sz="2000" dirty="0" smtClean="0">
                <a:latin typeface="Garamond" panose="02020404030301010803" pitchFamily="18" charset="0"/>
                <a:hlinkClick r:id="rId5"/>
              </a:rPr>
              <a:t>/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908720"/>
            <a:ext cx="3962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Designing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table</a:t>
            </a:r>
            <a:r>
              <a:rPr lang="de-DE" sz="3000" dirty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95536" y="1653315"/>
                <a:ext cx="8593845" cy="468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100" dirty="0"/>
                  <a:t>So </a:t>
                </a:r>
                <a:r>
                  <a:rPr lang="de-DE" sz="2100" dirty="0" err="1"/>
                  <a:t>we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use</a:t>
                </a:r>
                <a:r>
                  <a:rPr lang="de-DE" sz="2100" dirty="0" smtClean="0"/>
                  <a:t>:</a:t>
                </a:r>
              </a:p>
              <a:p>
                <a:endParaRPr lang="de-DE" sz="2100" dirty="0"/>
              </a:p>
              <a:p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  <m:sup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  <m:sup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…</m:t>
                        </m:r>
                      </m:e>
                    </m:d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/</m:t>
                    </m:r>
                    <m:func>
                      <m:func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100" dirty="0"/>
                  <a:t>	(2)</a:t>
                </a:r>
              </a:p>
              <a:p>
                <a:endParaRPr lang="de-DE" sz="2100" dirty="0"/>
              </a:p>
              <a:p>
                <a:r>
                  <a:rPr lang="de-DE" sz="2100" dirty="0" err="1"/>
                  <a:t>Procedure</a:t>
                </a:r>
                <a:r>
                  <a:rPr lang="de-DE" sz="2100" dirty="0"/>
                  <a:t> in PCXS</a:t>
                </a:r>
                <a:r>
                  <a:rPr lang="de-DE" sz="2100" dirty="0" smtClean="0"/>
                  <a:t>:</a:t>
                </a:r>
              </a:p>
              <a:p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 err="1"/>
                  <a:t>calculate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𝑖𝑙𝑎𝑦𝑒𝑟</m:t>
                        </m:r>
                      </m:sub>
                    </m:sSub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for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each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model</a:t>
                </a:r>
                <a:r>
                  <a:rPr lang="de-DE" sz="2100" dirty="0"/>
                  <a:t> </a:t>
                </a:r>
                <a:r>
                  <a:rPr lang="de-DE" sz="2100" dirty="0" err="1"/>
                  <a:t>layer</a:t>
                </a:r>
                <a:r>
                  <a:rPr lang="de-DE" sz="2100" dirty="0"/>
                  <a:t>, </a:t>
                </a:r>
                <a:r>
                  <a:rPr lang="de-DE" sz="2100" dirty="0" err="1"/>
                  <a:t>perform</a:t>
                </a:r>
                <a:r>
                  <a:rPr lang="de-DE" sz="2100" dirty="0"/>
                  <a:t> a </a:t>
                </a:r>
                <a:r>
                  <a:rPr lang="de-DE" sz="2100" dirty="0" err="1"/>
                  <a:t>raytracing</a:t>
                </a:r>
                <a:r>
                  <a:rPr lang="de-DE" sz="2100" dirty="0"/>
                  <a:t>, </a:t>
                </a:r>
                <a:r>
                  <a:rPr lang="de-DE" sz="2100" dirty="0" err="1"/>
                  <a:t>calculate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for</a:t>
                </a:r>
                <a:r>
                  <a:rPr lang="de-DE" sz="2100" dirty="0"/>
                  <a:t> a </a:t>
                </a:r>
                <a:r>
                  <a:rPr lang="de-DE" sz="2100" dirty="0" err="1"/>
                  <a:t>range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100">
                        <a:latin typeface="Cambria Math" panose="02040503050406030204" pitchFamily="18" charset="0"/>
                      </a:rPr>
                      <m:t>=1 …</m:t>
                    </m:r>
                    <m:r>
                      <a:rPr lang="de-DE" sz="21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angles</a:t>
                </a:r>
                <a:r>
                  <a:rPr lang="de-DE" sz="2100" dirty="0"/>
                  <a:t>, </a:t>
                </a:r>
                <a:r>
                  <a:rPr lang="de-DE" sz="2100" dirty="0" err="1"/>
                  <a:t>covering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desired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range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airmasses</a:t>
                </a:r>
                <a:r>
                  <a:rPr lang="de-DE" sz="2100" dirty="0" smtClean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/>
                  <a:t>Fit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unknowns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polynomial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expansion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2100" dirty="0"/>
                  <a:t>, … </a:t>
                </a:r>
                <a:r>
                  <a:rPr lang="de-DE" sz="2100" dirty="0" smtClean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 err="1"/>
                  <a:t>Choose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100" dirty="0"/>
                  <a:t> for an </a:t>
                </a:r>
                <a:r>
                  <a:rPr lang="de-DE" sz="2100" dirty="0" err="1"/>
                  <a:t>over-determined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problem</a:t>
                </a:r>
                <a:r>
                  <a:rPr lang="de-DE" sz="2100" dirty="0"/>
                  <a:t> (residual fit </a:t>
                </a:r>
                <a:r>
                  <a:rPr lang="de-DE" sz="2100" dirty="0" err="1"/>
                  <a:t>errors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can</a:t>
                </a:r>
                <a:r>
                  <a:rPr lang="de-DE" sz="2100" dirty="0"/>
                  <a:t> </a:t>
                </a:r>
                <a:r>
                  <a:rPr lang="de-DE" sz="2100" dirty="0" err="1"/>
                  <a:t>be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exploited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to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specify</a:t>
                </a:r>
                <a:r>
                  <a:rPr lang="de-DE" sz="2100" dirty="0"/>
                  <a:t> </a:t>
                </a:r>
                <a:r>
                  <a:rPr lang="de-DE" sz="2100" dirty="0" err="1"/>
                  <a:t>quality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model</a:t>
                </a:r>
                <a:r>
                  <a:rPr lang="de-DE" sz="2100" dirty="0"/>
                  <a:t>).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3315"/>
                <a:ext cx="8593845" cy="4683718"/>
              </a:xfrm>
              <a:prstGeom prst="rect">
                <a:avLst/>
              </a:prstGeom>
              <a:blipFill>
                <a:blip r:embed="rId2"/>
                <a:stretch>
                  <a:fillRect l="-851" t="-780" b="-15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10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5266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Adjusting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model</a:t>
            </a:r>
            <a:r>
              <a:rPr lang="de-DE" sz="3000" dirty="0"/>
              <a:t> </a:t>
            </a:r>
            <a:r>
              <a:rPr lang="de-DE" sz="3000" dirty="0" err="1"/>
              <a:t>quality</a:t>
            </a:r>
            <a:r>
              <a:rPr lang="de-DE" sz="3000" dirty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03706" y="2112203"/>
                <a:ext cx="3533846" cy="238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100" dirty="0"/>
                  <a:t>Original </a:t>
                </a:r>
                <a:r>
                  <a:rPr lang="de-DE" sz="2100" dirty="0" err="1"/>
                  <a:t>implementation</a:t>
                </a:r>
                <a:r>
                  <a:rPr lang="de-DE" sz="2100" dirty="0"/>
                  <a:t>:</a:t>
                </a:r>
              </a:p>
              <a:p>
                <a:r>
                  <a:rPr lang="de-DE" sz="2100" dirty="0"/>
                  <a:t>5 </a:t>
                </a:r>
                <a:r>
                  <a:rPr lang="de-DE" sz="2100" dirty="0" err="1"/>
                  <a:t>rays</a:t>
                </a:r>
                <a:r>
                  <a:rPr lang="de-DE" sz="2100" dirty="0"/>
                  <a:t>, 4 </a:t>
                </a:r>
                <a:r>
                  <a:rPr lang="de-DE" sz="2100" dirty="0" err="1"/>
                  <a:t>parameters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fitted</a:t>
                </a:r>
                <a:endParaRPr lang="de-DE" sz="2100" dirty="0"/>
              </a:p>
              <a:p>
                <a:r>
                  <a:rPr lang="de-DE" sz="21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DE" sz="2100" i="1">
                        <a:latin typeface="Cambria Math" panose="02040503050406030204" pitchFamily="18" charset="0"/>
                      </a:rPr>
                      <m:t>=83.6°</m:t>
                    </m:r>
                  </m:oMath>
                </a14:m>
                <a:r>
                  <a:rPr lang="de-DE" sz="2100" dirty="0"/>
                  <a:t>)</a:t>
                </a:r>
              </a:p>
              <a:p>
                <a:endParaRPr lang="de-DE" sz="2100" dirty="0"/>
              </a:p>
              <a:p>
                <a:r>
                  <a:rPr lang="de-DE" sz="2100" dirty="0"/>
                  <a:t>PROFFAST </a:t>
                </a:r>
                <a:r>
                  <a:rPr lang="de-DE" sz="2100" dirty="0" err="1"/>
                  <a:t>Ver</a:t>
                </a:r>
                <a:r>
                  <a:rPr lang="de-DE" sz="2100" dirty="0"/>
                  <a:t> 2:</a:t>
                </a:r>
              </a:p>
              <a:p>
                <a:r>
                  <a:rPr lang="de-DE" sz="2100" dirty="0"/>
                  <a:t>10 </a:t>
                </a:r>
                <a:r>
                  <a:rPr lang="de-DE" sz="2100" dirty="0" err="1"/>
                  <a:t>rays</a:t>
                </a:r>
                <a:r>
                  <a:rPr lang="de-DE" sz="2100" dirty="0"/>
                  <a:t>, 5 </a:t>
                </a:r>
                <a:r>
                  <a:rPr lang="de-DE" sz="2100" dirty="0" err="1"/>
                  <a:t>parameters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fitted</a:t>
                </a:r>
                <a:endParaRPr lang="de-DE" sz="2100" dirty="0"/>
              </a:p>
              <a:p>
                <a:r>
                  <a:rPr lang="de-DE" sz="21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DE" sz="2100" i="1">
                        <a:latin typeface="Cambria Math" panose="02040503050406030204" pitchFamily="18" charset="0"/>
                      </a:rPr>
                      <m:t>=87.7°</m:t>
                    </m:r>
                  </m:oMath>
                </a14:m>
                <a:r>
                  <a:rPr lang="de-DE" sz="2100" dirty="0"/>
                  <a:t>)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6" y="2112203"/>
                <a:ext cx="3533846" cy="2382960"/>
              </a:xfrm>
              <a:prstGeom prst="rect">
                <a:avLst/>
              </a:prstGeom>
              <a:blipFill>
                <a:blip r:embed="rId3"/>
                <a:stretch>
                  <a:fillRect l="-2069" t="-1535" b="-33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4105657" y="1595005"/>
          <a:ext cx="4485227" cy="362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Graph" r:id="rId4" imgW="3816000" imgH="3085920" progId="Origin50.Graph">
                  <p:embed/>
                </p:oleObj>
              </mc:Choice>
              <mc:Fallback>
                <p:oleObj name="Graph" r:id="rId4" imgW="3816000" imgH="3085920" progId="Origin50.Graph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657" y="1595005"/>
                        <a:ext cx="4485227" cy="3626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36022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Quality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model</a:t>
            </a:r>
            <a:endParaRPr lang="de-DE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7986" y="1801308"/>
                <a:ext cx="8081342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100" dirty="0"/>
                  <a:t>Check </a:t>
                </a:r>
                <a:r>
                  <a:rPr lang="de-DE" sz="2100" dirty="0" err="1"/>
                  <a:t>for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each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species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maximum</a:t>
                </a:r>
                <a:r>
                  <a:rPr lang="de-DE" sz="2100" dirty="0"/>
                  <a:t> relative </a:t>
                </a:r>
                <a:r>
                  <a:rPr lang="de-DE" sz="2100" dirty="0" err="1"/>
                  <a:t>error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occuring</a:t>
                </a:r>
                <a:r>
                  <a:rPr lang="de-DE" sz="2100" dirty="0"/>
                  <a:t> in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fit (</a:t>
                </a:r>
                <a:r>
                  <a:rPr lang="de-DE" sz="2100" dirty="0" err="1"/>
                  <a:t>max</a:t>
                </a:r>
                <a:r>
                  <a:rPr lang="de-DE" sz="2100" dirty="0"/>
                  <a:t> </a:t>
                </a:r>
                <a:r>
                  <a:rPr lang="de-DE" sz="2100" dirty="0" err="1"/>
                  <a:t>values</a:t>
                </a:r>
                <a:r>
                  <a:rPr lang="de-DE" sz="2100" dirty="0"/>
                  <a:t> in </a:t>
                </a:r>
                <a:r>
                  <a:rPr lang="de-DE" sz="2100" dirty="0" err="1"/>
                  <a:t>complete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table</a:t>
                </a:r>
                <a:r>
                  <a:rPr lang="de-DE" sz="2100" dirty="0"/>
                  <a:t>!):</a:t>
                </a:r>
              </a:p>
              <a:p>
                <a:endParaRPr lang="de-DE" sz="2100" dirty="0"/>
              </a:p>
              <a:p>
                <a:r>
                  <a:rPr lang="de-DE" sz="2100" dirty="0"/>
                  <a:t>H</a:t>
                </a:r>
                <a:r>
                  <a:rPr lang="de-DE" sz="2100" baseline="-25000" dirty="0"/>
                  <a:t>2</a:t>
                </a:r>
                <a:r>
                  <a:rPr lang="de-DE" sz="2100" dirty="0"/>
                  <a:t>O: 	8.3e-7</a:t>
                </a:r>
              </a:p>
              <a:p>
                <a:r>
                  <a:rPr lang="de-DE" sz="2100" dirty="0"/>
                  <a:t>CO</a:t>
                </a:r>
                <a:r>
                  <a:rPr lang="de-DE" sz="2100" baseline="-25000" dirty="0"/>
                  <a:t>2</a:t>
                </a:r>
                <a:r>
                  <a:rPr lang="de-DE" sz="2100" dirty="0"/>
                  <a:t>: 	2.9e-5</a:t>
                </a:r>
              </a:p>
              <a:p>
                <a:r>
                  <a:rPr lang="de-DE" sz="2100" dirty="0"/>
                  <a:t>N</a:t>
                </a:r>
                <a:r>
                  <a:rPr lang="de-DE" sz="2100" baseline="-25000" dirty="0"/>
                  <a:t>2</a:t>
                </a:r>
                <a:r>
                  <a:rPr lang="de-DE" sz="2100" dirty="0"/>
                  <a:t>O: 	7.9e-6</a:t>
                </a:r>
              </a:p>
              <a:p>
                <a:r>
                  <a:rPr lang="de-DE" sz="2100" dirty="0"/>
                  <a:t>CO: 	7.9e-5</a:t>
                </a:r>
              </a:p>
              <a:p>
                <a:r>
                  <a:rPr lang="de-DE" sz="2100" dirty="0"/>
                  <a:t>CH</a:t>
                </a:r>
                <a:r>
                  <a:rPr lang="de-DE" sz="2100" baseline="-25000" dirty="0"/>
                  <a:t>4</a:t>
                </a:r>
                <a:r>
                  <a:rPr lang="de-DE" sz="2100" dirty="0"/>
                  <a:t>: 	9.6e-6</a:t>
                </a:r>
              </a:p>
              <a:p>
                <a:r>
                  <a:rPr lang="de-DE" sz="2100" dirty="0"/>
                  <a:t>O</a:t>
                </a:r>
                <a:r>
                  <a:rPr lang="de-DE" sz="2100" baseline="-25000" dirty="0"/>
                  <a:t>2</a:t>
                </a:r>
                <a:r>
                  <a:rPr lang="de-DE" sz="2100" dirty="0"/>
                  <a:t>:	1.8e-5</a:t>
                </a:r>
              </a:p>
              <a:p>
                <a:r>
                  <a:rPr lang="de-DE" sz="2100" dirty="0"/>
                  <a:t>HF: 	9.2e-5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6" y="1801308"/>
                <a:ext cx="8081342" cy="3323987"/>
              </a:xfrm>
              <a:prstGeom prst="rect">
                <a:avLst/>
              </a:prstGeom>
              <a:blipFill>
                <a:blip r:embed="rId2"/>
                <a:stretch>
                  <a:fillRect l="-905" t="-1099" b="-2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12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7" y="980728"/>
            <a:ext cx="9126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Spectroscopic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improvements:</a:t>
            </a:r>
            <a:endParaRPr lang="en-GB" sz="3200" b="1" dirty="0" smtClean="0">
              <a:latin typeface="Garamond" panose="020204040303010108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597" y="1988840"/>
            <a:ext cx="9018899" cy="420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de-DE" b="1" dirty="0" smtClean="0"/>
              <a:t>Solar </a:t>
            </a:r>
            <a:r>
              <a:rPr lang="de-DE" b="1" dirty="0" err="1" smtClean="0"/>
              <a:t>transmission</a:t>
            </a:r>
            <a:r>
              <a:rPr lang="de-DE" b="1" dirty="0" smtClean="0"/>
              <a:t> </a:t>
            </a:r>
            <a:r>
              <a:rPr lang="de-DE" dirty="0"/>
              <a:t>(</a:t>
            </a:r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G. C. </a:t>
            </a:r>
            <a:r>
              <a:rPr lang="de-DE" dirty="0" err="1"/>
              <a:t>Toon</a:t>
            </a:r>
            <a:r>
              <a:rPr lang="de-DE" dirty="0" smtClean="0"/>
              <a:t>!): </a:t>
            </a:r>
            <a:r>
              <a:rPr lang="de-DE" dirty="0"/>
              <a:t>GGG14 -&gt; GGG20</a:t>
            </a:r>
          </a:p>
          <a:p>
            <a:pPr marL="0" indent="0">
              <a:lnSpc>
                <a:spcPts val="2300"/>
              </a:lnSpc>
              <a:buNone/>
            </a:pPr>
            <a:endParaRPr lang="de-DE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de-DE" b="1" dirty="0" err="1" smtClean="0"/>
              <a:t>Atmospheric</a:t>
            </a:r>
            <a:r>
              <a:rPr lang="de-DE" b="1" dirty="0" smtClean="0"/>
              <a:t> </a:t>
            </a:r>
            <a:r>
              <a:rPr lang="de-DE" b="1" dirty="0" err="1" smtClean="0"/>
              <a:t>gases</a:t>
            </a:r>
            <a:r>
              <a:rPr lang="de-DE" b="1" dirty="0"/>
              <a:t>:</a:t>
            </a:r>
          </a:p>
          <a:p>
            <a:pPr marL="0" indent="0">
              <a:lnSpc>
                <a:spcPts val="2300"/>
              </a:lnSpc>
              <a:buNone/>
            </a:pPr>
            <a:endParaRPr lang="de-DE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de-DE" b="1" dirty="0" err="1"/>
              <a:t>V</a:t>
            </a:r>
            <a:r>
              <a:rPr lang="de-DE" b="1" dirty="0" err="1" smtClean="0"/>
              <a:t>er</a:t>
            </a:r>
            <a:r>
              <a:rPr lang="de-DE" b="1" dirty="0" smtClean="0"/>
              <a:t> </a:t>
            </a:r>
            <a:r>
              <a:rPr lang="de-DE" b="1" dirty="0"/>
              <a:t>1: </a:t>
            </a:r>
            <a:r>
              <a:rPr lang="de-DE" dirty="0"/>
              <a:t>wild </a:t>
            </a:r>
            <a:r>
              <a:rPr lang="de-DE" dirty="0" err="1"/>
              <a:t>mixture</a:t>
            </a:r>
            <a:r>
              <a:rPr lang="de-DE" dirty="0"/>
              <a:t> (HIT08 +</a:t>
            </a:r>
            <a:r>
              <a:rPr lang="de-DE" dirty="0" smtClean="0"/>
              <a:t> </a:t>
            </a:r>
            <a:r>
              <a:rPr lang="de-DE" dirty="0" err="1"/>
              <a:t>empirical</a:t>
            </a:r>
            <a:r>
              <a:rPr lang="de-DE" dirty="0"/>
              <a:t> ad-hoc </a:t>
            </a:r>
            <a:r>
              <a:rPr lang="de-DE" dirty="0" err="1"/>
              <a:t>corrections</a:t>
            </a:r>
            <a:r>
              <a:rPr lang="de-DE" dirty="0"/>
              <a:t>, HIT12), O</a:t>
            </a:r>
            <a:r>
              <a:rPr lang="de-DE" baseline="-25000" dirty="0"/>
              <a:t>2</a:t>
            </a:r>
            <a:r>
              <a:rPr lang="de-DE" dirty="0"/>
              <a:t>: GGG14</a:t>
            </a:r>
          </a:p>
          <a:p>
            <a:pPr marL="0" indent="0">
              <a:lnSpc>
                <a:spcPts val="2300"/>
              </a:lnSpc>
              <a:buNone/>
            </a:pPr>
            <a:endParaRPr lang="de-DE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de-DE" b="1" dirty="0" err="1"/>
              <a:t>V</a:t>
            </a:r>
            <a:r>
              <a:rPr lang="de-DE" b="1" dirty="0" err="1" smtClean="0"/>
              <a:t>er</a:t>
            </a:r>
            <a:r>
              <a:rPr lang="de-DE" b="1" dirty="0" smtClean="0"/>
              <a:t> </a:t>
            </a:r>
            <a:r>
              <a:rPr lang="de-DE" b="1" dirty="0"/>
              <a:t>2: </a:t>
            </a:r>
            <a:r>
              <a:rPr lang="de-DE" dirty="0"/>
              <a:t>HIT20 (H</a:t>
            </a:r>
            <a:r>
              <a:rPr lang="de-DE" baseline="-25000" dirty="0"/>
              <a:t>2</a:t>
            </a:r>
            <a:r>
              <a:rPr lang="de-DE" dirty="0"/>
              <a:t>O, CO</a:t>
            </a:r>
            <a:r>
              <a:rPr lang="de-DE" baseline="-25000" dirty="0"/>
              <a:t>2</a:t>
            </a:r>
            <a:r>
              <a:rPr lang="de-DE" dirty="0"/>
              <a:t> [+ LM + SDV], N</a:t>
            </a:r>
            <a:r>
              <a:rPr lang="de-DE" baseline="-25000" dirty="0"/>
              <a:t>2</a:t>
            </a:r>
            <a:r>
              <a:rPr lang="de-DE" dirty="0"/>
              <a:t>O, CO, O</a:t>
            </a:r>
            <a:r>
              <a:rPr lang="de-DE" baseline="-25000" dirty="0"/>
              <a:t>2</a:t>
            </a:r>
            <a:r>
              <a:rPr lang="de-DE" dirty="0"/>
              <a:t> [+ SDV</a:t>
            </a:r>
            <a:r>
              <a:rPr lang="de-DE" dirty="0" smtClean="0"/>
              <a:t>??])</a:t>
            </a:r>
          </a:p>
          <a:p>
            <a:pPr marL="0" indent="0">
              <a:lnSpc>
                <a:spcPts val="2300"/>
              </a:lnSpc>
              <a:buNone/>
            </a:pPr>
            <a:endParaRPr lang="de-DE" dirty="0"/>
          </a:p>
          <a:p>
            <a:pPr marL="0" indent="0">
              <a:lnSpc>
                <a:spcPts val="2300"/>
              </a:lnSpc>
              <a:buNone/>
            </a:pPr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1st </a:t>
            </a:r>
            <a:r>
              <a:rPr lang="de-DE" dirty="0" err="1" smtClean="0"/>
              <a:t>order</a:t>
            </a:r>
            <a:r>
              <a:rPr lang="de-DE" dirty="0" smtClean="0"/>
              <a:t> LM + SDV in PROFFAST </a:t>
            </a:r>
            <a:r>
              <a:rPr lang="de-DE" dirty="0" err="1" smtClean="0"/>
              <a:t>Ver</a:t>
            </a:r>
            <a:r>
              <a:rPr lang="de-DE" dirty="0" smtClean="0"/>
              <a:t> 2</a:t>
            </a:r>
            <a:r>
              <a:rPr lang="de-DE" dirty="0"/>
              <a:t>		</a:t>
            </a:r>
          </a:p>
          <a:p>
            <a:pPr marL="0" indent="0">
              <a:lnSpc>
                <a:spcPts val="2300"/>
              </a:lnSpc>
              <a:buNone/>
            </a:pPr>
            <a:endParaRPr lang="de-DE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de-DE" b="1" i="1" dirty="0">
                <a:solidFill>
                  <a:srgbClr val="FF0000"/>
                </a:solidFill>
              </a:rPr>
              <a:t>S</a:t>
            </a:r>
            <a:r>
              <a:rPr lang="de-DE" b="1" i="1" dirty="0" smtClean="0">
                <a:solidFill>
                  <a:srgbClr val="FF0000"/>
                </a:solidFill>
              </a:rPr>
              <a:t>pecial </a:t>
            </a:r>
            <a:r>
              <a:rPr lang="de-DE" b="1" i="1" dirty="0">
                <a:solidFill>
                  <a:srgbClr val="FF0000"/>
                </a:solidFill>
              </a:rPr>
              <a:t>item: </a:t>
            </a:r>
            <a:r>
              <a:rPr lang="de-DE" b="1" i="1" dirty="0" smtClean="0">
                <a:solidFill>
                  <a:srgbClr val="FF0000"/>
                </a:solidFill>
              </a:rPr>
              <a:t>CH</a:t>
            </a:r>
            <a:r>
              <a:rPr lang="de-DE" b="1" i="1" baseline="-25000" dirty="0" smtClean="0">
                <a:solidFill>
                  <a:srgbClr val="FF0000"/>
                </a:solidFill>
              </a:rPr>
              <a:t>4</a:t>
            </a:r>
            <a:endParaRPr lang="de-DE" b="1" i="1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de-DE" i="1" dirty="0" smtClean="0">
                <a:solidFill>
                  <a:srgbClr val="FF0000"/>
                </a:solidFill>
              </a:rPr>
              <a:t>HITRAN</a:t>
            </a:r>
            <a:r>
              <a:rPr lang="de-DE" i="1" dirty="0">
                <a:solidFill>
                  <a:srgbClr val="FF0000"/>
                </a:solidFill>
              </a:rPr>
              <a:t>: LM </a:t>
            </a:r>
            <a:r>
              <a:rPr lang="de-DE" i="1" dirty="0" err="1">
                <a:solidFill>
                  <a:srgbClr val="FF0000"/>
                </a:solidFill>
              </a:rPr>
              <a:t>under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construction</a:t>
            </a:r>
            <a:r>
              <a:rPr lang="de-DE" i="1" dirty="0">
                <a:solidFill>
                  <a:srgbClr val="FF0000"/>
                </a:solidFill>
              </a:rPr>
              <a:t> ~ 1 </a:t>
            </a:r>
            <a:r>
              <a:rPr lang="de-DE" i="1" dirty="0" smtClean="0">
                <a:solidFill>
                  <a:srgbClr val="FF0000"/>
                </a:solidFill>
              </a:rPr>
              <a:t>a</a:t>
            </a:r>
          </a:p>
          <a:p>
            <a:pPr marL="0" indent="0">
              <a:lnSpc>
                <a:spcPts val="2300"/>
              </a:lnSpc>
              <a:buNone/>
            </a:pPr>
            <a:r>
              <a:rPr lang="de-DE" i="1" dirty="0" err="1" smtClean="0">
                <a:solidFill>
                  <a:srgbClr val="FF0000"/>
                </a:solidFill>
              </a:rPr>
              <a:t>Recent</a:t>
            </a:r>
            <a:r>
              <a:rPr lang="de-DE" i="1" dirty="0" smtClean="0">
                <a:solidFill>
                  <a:srgbClr val="FF0000"/>
                </a:solidFill>
              </a:rPr>
              <a:t> DLR </a:t>
            </a:r>
            <a:r>
              <a:rPr lang="de-DE" i="1" dirty="0" err="1">
                <a:solidFill>
                  <a:srgbClr val="FF0000"/>
                </a:solidFill>
              </a:rPr>
              <a:t>line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list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covers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only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>
                <a:solidFill>
                  <a:srgbClr val="FF0000"/>
                </a:solidFill>
              </a:rPr>
              <a:t>TROPOMI </a:t>
            </a:r>
            <a:r>
              <a:rPr lang="de-DE" i="1" dirty="0" err="1">
                <a:solidFill>
                  <a:srgbClr val="FF0000"/>
                </a:solidFill>
              </a:rPr>
              <a:t>window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(</a:t>
            </a:r>
            <a:r>
              <a:rPr lang="de-DE" i="1" dirty="0" err="1" smtClean="0">
                <a:solidFill>
                  <a:srgbClr val="FF0000"/>
                </a:solidFill>
              </a:rPr>
              <a:t>uses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>
                <a:solidFill>
                  <a:srgbClr val="FF0000"/>
                </a:solidFill>
              </a:rPr>
              <a:t>HTP + 2nd </a:t>
            </a:r>
            <a:r>
              <a:rPr lang="de-DE" i="1" dirty="0" err="1">
                <a:solidFill>
                  <a:srgbClr val="FF0000"/>
                </a:solidFill>
              </a:rPr>
              <a:t>order</a:t>
            </a:r>
            <a:r>
              <a:rPr lang="de-DE" i="1" dirty="0">
                <a:solidFill>
                  <a:srgbClr val="FF0000"/>
                </a:solidFill>
              </a:rPr>
              <a:t> LM)</a:t>
            </a:r>
          </a:p>
          <a:p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Spectroscopic improvements</a:t>
            </a:r>
            <a:endParaRPr lang="en-US" sz="2800" kern="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76064"/>
          </a:xfrm>
        </p:spPr>
        <p:txBody>
          <a:bodyPr/>
          <a:lstStyle/>
          <a:p>
            <a:pPr algn="ctr"/>
            <a:r>
              <a:rPr lang="nl-BE" sz="2800" b="1" dirty="0">
                <a:latin typeface="Garamond" panose="02020404030301010803" pitchFamily="18" charset="0"/>
              </a:rPr>
              <a:t>Spectroscopic </a:t>
            </a:r>
            <a:r>
              <a:rPr lang="nl-BE" sz="2800" b="1" dirty="0" smtClean="0">
                <a:latin typeface="Garamond" panose="02020404030301010803" pitchFamily="18" charset="0"/>
              </a:rPr>
              <a:t>improvements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2557" y="836712"/>
            <a:ext cx="88619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oom-temperature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:</a:t>
            </a:r>
            <a:r>
              <a:rPr lang="de-DE" dirty="0"/>
              <a:t> </a:t>
            </a:r>
            <a:r>
              <a:rPr lang="de-DE" dirty="0" smtClean="0"/>
              <a:t>pure CH</a:t>
            </a:r>
            <a:r>
              <a:rPr lang="de-DE" baseline="-25000" dirty="0" smtClean="0"/>
              <a:t>4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CH</a:t>
            </a:r>
            <a:r>
              <a:rPr lang="de-DE" baseline="-25000" dirty="0" smtClean="0"/>
              <a:t>4</a:t>
            </a:r>
            <a:r>
              <a:rPr lang="de-DE" dirty="0" smtClean="0"/>
              <a:t> in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(~ 1000, 500, 250, 125 mbar), </a:t>
            </a:r>
            <a:r>
              <a:rPr lang="de-DE" dirty="0" err="1" smtClean="0"/>
              <a:t>use</a:t>
            </a:r>
            <a:r>
              <a:rPr lang="de-DE" dirty="0" smtClean="0"/>
              <a:t> a “</a:t>
            </a:r>
            <a:r>
              <a:rPr lang="de-DE" dirty="0" err="1" smtClean="0"/>
              <a:t>poor</a:t>
            </a:r>
            <a:r>
              <a:rPr lang="de-DE" dirty="0" smtClean="0"/>
              <a:t>-man‘s“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coding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multispectrum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Retrieval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(</a:t>
            </a:r>
            <a:r>
              <a:rPr lang="de-DE" i="1" dirty="0" smtClean="0"/>
              <a:t>TROPOMI </a:t>
            </a:r>
            <a:r>
              <a:rPr lang="de-DE" i="1" dirty="0" err="1" smtClean="0"/>
              <a:t>range</a:t>
            </a:r>
            <a:r>
              <a:rPr lang="de-DE" i="1" dirty="0" smtClean="0"/>
              <a:t>: </a:t>
            </a:r>
            <a:r>
              <a:rPr lang="de-DE" dirty="0" smtClean="0"/>
              <a:t>DLR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+ </a:t>
            </a:r>
            <a:r>
              <a:rPr lang="de-DE" dirty="0" err="1" smtClean="0"/>
              <a:t>intensities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fit </a:t>
            </a:r>
            <a:r>
              <a:rPr lang="de-DE" dirty="0" err="1" smtClean="0"/>
              <a:t>of</a:t>
            </a:r>
            <a:r>
              <a:rPr lang="de-DE" dirty="0" smtClean="0"/>
              <a:t> p-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i="1" dirty="0" smtClean="0"/>
              <a:t>TCCON </a:t>
            </a:r>
            <a:r>
              <a:rPr lang="de-DE" i="1" dirty="0" err="1" smtClean="0"/>
              <a:t>range</a:t>
            </a:r>
            <a:r>
              <a:rPr lang="de-DE" i="1" dirty="0" smtClean="0"/>
              <a:t>: </a:t>
            </a:r>
            <a:r>
              <a:rPr lang="de-DE" dirty="0" smtClean="0"/>
              <a:t>HIT20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+ </a:t>
            </a:r>
            <a:r>
              <a:rPr lang="de-DE" dirty="0" err="1" smtClean="0"/>
              <a:t>intensities</a:t>
            </a:r>
            <a:r>
              <a:rPr lang="de-DE" dirty="0" smtClean="0"/>
              <a:t> not </a:t>
            </a:r>
            <a:r>
              <a:rPr lang="de-DE" dirty="0" err="1" smtClean="0"/>
              <a:t>satisfactory</a:t>
            </a:r>
            <a:r>
              <a:rPr lang="de-DE" dirty="0" smtClean="0"/>
              <a:t>, ATM20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: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HIT20, not on DLR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, </a:t>
            </a:r>
            <a:r>
              <a:rPr lang="de-DE" dirty="0" err="1" smtClean="0"/>
              <a:t>re</a:t>
            </a:r>
            <a:r>
              <a:rPr lang="de-DE" dirty="0" smtClean="0"/>
              <a:t>-fit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80685"/>
              </p:ext>
            </p:extLst>
          </p:nvPr>
        </p:nvGraphicFramePr>
        <p:xfrm>
          <a:off x="2123728" y="1700808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69679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540082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21451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pressure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Fitted</a:t>
                      </a:r>
                      <a:r>
                        <a:rPr lang="de-DE" dirty="0" smtClean="0"/>
                        <a:t> CH</a:t>
                      </a:r>
                      <a:r>
                        <a:rPr lang="de-DE" baseline="-25000" dirty="0" smtClean="0"/>
                        <a:t>4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column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ratio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9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949.0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5.293e+23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8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460.0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2.566e+23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0.4848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0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223.0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1.244e+23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0.4848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3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108.0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6.031e+22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0.4848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3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1412776"/>
            <a:ext cx="9144000" cy="40086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76064"/>
          </a:xfrm>
        </p:spPr>
        <p:txBody>
          <a:bodyPr/>
          <a:lstStyle/>
          <a:p>
            <a:pPr algn="ctr"/>
            <a:r>
              <a:rPr lang="nl-BE" sz="2800" b="1" dirty="0">
                <a:latin typeface="Garamond" panose="02020404030301010803" pitchFamily="18" charset="0"/>
              </a:rPr>
              <a:t>Spectroscopic </a:t>
            </a:r>
            <a:r>
              <a:rPr lang="nl-BE" sz="2800" b="1" dirty="0" smtClean="0">
                <a:latin typeface="Garamond" panose="02020404030301010803" pitchFamily="18" charset="0"/>
              </a:rPr>
              <a:t>improvements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76064"/>
          </a:xfrm>
        </p:spPr>
        <p:txBody>
          <a:bodyPr/>
          <a:lstStyle/>
          <a:p>
            <a:pPr algn="ctr"/>
            <a:r>
              <a:rPr lang="nl-BE" sz="2800" b="1" dirty="0">
                <a:latin typeface="Garamond" panose="02020404030301010803" pitchFamily="18" charset="0"/>
              </a:rPr>
              <a:t>Spectroscopic </a:t>
            </a:r>
            <a:r>
              <a:rPr lang="nl-BE" sz="2800" b="1" dirty="0" smtClean="0">
                <a:latin typeface="Garamond" panose="02020404030301010803" pitchFamily="18" charset="0"/>
              </a:rPr>
              <a:t>improvements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77888" y="1484784"/>
          <a:ext cx="9073008" cy="496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Graph" r:id="rId3" imgW="6350813" imgH="3463747" progId="Origin50.Graph">
                  <p:embed/>
                </p:oleObj>
              </mc:Choice>
              <mc:Fallback>
                <p:oleObj name="Graph" r:id="rId3" imgW="6350813" imgH="3463747" progId="Origin50.Graph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8" y="1484784"/>
                        <a:ext cx="9073008" cy="49642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14960" y="980728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Fit </a:t>
            </a:r>
            <a:r>
              <a:rPr lang="de-DE" dirty="0" err="1" smtClean="0"/>
              <a:t>quality</a:t>
            </a:r>
            <a:r>
              <a:rPr lang="de-DE" dirty="0" smtClean="0"/>
              <a:t> on 1000 mbar </a:t>
            </a:r>
            <a:r>
              <a:rPr lang="de-DE" dirty="0" err="1" smtClean="0"/>
              <a:t>spectrum</a:t>
            </a:r>
            <a:r>
              <a:rPr lang="de-DE" dirty="0" smtClean="0"/>
              <a:t> (</a:t>
            </a:r>
            <a:r>
              <a:rPr lang="de-DE" dirty="0" err="1" smtClean="0"/>
              <a:t>note</a:t>
            </a:r>
            <a:r>
              <a:rPr lang="de-DE" dirty="0" smtClean="0"/>
              <a:t>: </a:t>
            </a:r>
            <a:r>
              <a:rPr lang="de-DE" dirty="0" err="1" smtClean="0"/>
              <a:t>multispectrum</a:t>
            </a:r>
            <a:r>
              <a:rPr lang="de-DE" dirty="0" smtClean="0"/>
              <a:t> fit was </a:t>
            </a:r>
            <a:r>
              <a:rPr lang="de-DE" dirty="0" err="1" smtClean="0"/>
              <a:t>performed</a:t>
            </a:r>
            <a:r>
              <a:rPr lang="de-DE" dirty="0" smtClean="0"/>
              <a:t>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2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76064"/>
          </a:xfrm>
        </p:spPr>
        <p:txBody>
          <a:bodyPr/>
          <a:lstStyle/>
          <a:p>
            <a:pPr algn="ctr"/>
            <a:r>
              <a:rPr lang="nl-BE" sz="2800" b="1" dirty="0">
                <a:latin typeface="Garamond" panose="02020404030301010803" pitchFamily="18" charset="0"/>
              </a:rPr>
              <a:t>Spectroscopic </a:t>
            </a:r>
            <a:r>
              <a:rPr lang="nl-BE" sz="2800" b="1" dirty="0" smtClean="0">
                <a:latin typeface="Garamond" panose="02020404030301010803" pitchFamily="18" charset="0"/>
              </a:rPr>
              <a:t>improvements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80841" y="1351819"/>
          <a:ext cx="9040920" cy="426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Graph" r:id="rId3" imgW="7780320" imgH="3670560" progId="Origin50.Graph">
                  <p:embed/>
                </p:oleObj>
              </mc:Choice>
              <mc:Fallback>
                <p:oleObj name="Graph" r:id="rId3" imgW="7780320" imgH="3670560" progId="Origin50.Graph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1" y="1351819"/>
                        <a:ext cx="9040920" cy="426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/>
        </p:nvSpPr>
        <p:spPr>
          <a:xfrm>
            <a:off x="424837" y="98248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Fit </a:t>
            </a:r>
            <a:r>
              <a:rPr lang="de-DE" dirty="0" err="1"/>
              <a:t>quality</a:t>
            </a:r>
            <a:r>
              <a:rPr lang="de-DE" dirty="0"/>
              <a:t> on 1000 mbar </a:t>
            </a:r>
            <a:r>
              <a:rPr lang="de-DE" dirty="0" err="1"/>
              <a:t>spectrum</a:t>
            </a:r>
            <a:r>
              <a:rPr lang="de-DE" dirty="0"/>
              <a:t> (</a:t>
            </a:r>
            <a:r>
              <a:rPr lang="de-DE" dirty="0" err="1"/>
              <a:t>note</a:t>
            </a:r>
            <a:r>
              <a:rPr lang="de-DE" dirty="0"/>
              <a:t>: </a:t>
            </a:r>
            <a:r>
              <a:rPr lang="de-DE" dirty="0" err="1"/>
              <a:t>multispectrum</a:t>
            </a:r>
            <a:r>
              <a:rPr lang="de-DE" dirty="0"/>
              <a:t> fit was </a:t>
            </a:r>
            <a:r>
              <a:rPr lang="de-DE" dirty="0" err="1"/>
              <a:t>performed</a:t>
            </a:r>
            <a:r>
              <a:rPr lang="de-D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56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76064"/>
          </a:xfrm>
        </p:spPr>
        <p:txBody>
          <a:bodyPr/>
          <a:lstStyle/>
          <a:p>
            <a:pPr algn="ctr"/>
            <a:r>
              <a:rPr lang="nl-BE" sz="2800" b="1" dirty="0">
                <a:latin typeface="Garamond" panose="02020404030301010803" pitchFamily="18" charset="0"/>
              </a:rPr>
              <a:t>Spectroscopic </a:t>
            </a:r>
            <a:r>
              <a:rPr lang="nl-BE" sz="2800" b="1" dirty="0" smtClean="0">
                <a:latin typeface="Garamond" panose="02020404030301010803" pitchFamily="18" charset="0"/>
              </a:rPr>
              <a:t>improvements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07504" y="2708920"/>
          <a:ext cx="4395579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Graph" r:id="rId3" imgW="3856320" imgH="3032640" progId="Origin50.Graph">
                  <p:embed/>
                </p:oleObj>
              </mc:Choice>
              <mc:Fallback>
                <p:oleObj name="Graph" r:id="rId3" imgW="3856320" imgH="3032640" progId="Origin50.Graph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708920"/>
                        <a:ext cx="4395579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355977" y="2708920"/>
          <a:ext cx="4464496" cy="351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Graph" r:id="rId5" imgW="3856320" imgH="3032640" progId="Origin50.Graph">
                  <p:embed/>
                </p:oleObj>
              </mc:Choice>
              <mc:Fallback>
                <p:oleObj name="Graph" r:id="rId5" imgW="3856320" imgH="3032640" progId="Origin50.Graph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7" y="2708920"/>
                        <a:ext cx="4464496" cy="3510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7544" y="1124744"/>
            <a:ext cx="8298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CH</a:t>
            </a:r>
            <a:r>
              <a:rPr lang="de-DE" baseline="-25000" dirty="0" smtClean="0"/>
              <a:t>4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 - Tests </a:t>
            </a:r>
            <a:r>
              <a:rPr lang="de-DE" dirty="0"/>
              <a:t>on high-</a:t>
            </a:r>
            <a:r>
              <a:rPr lang="de-DE" dirty="0" err="1"/>
              <a:t>res</a:t>
            </a:r>
            <a:r>
              <a:rPr lang="de-DE" dirty="0"/>
              <a:t> solar </a:t>
            </a:r>
            <a:r>
              <a:rPr lang="de-DE" dirty="0" err="1" smtClean="0"/>
              <a:t>spectra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(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/>
              <a:t>here</a:t>
            </a:r>
            <a:r>
              <a:rPr lang="de-DE" dirty="0"/>
              <a:t>: </a:t>
            </a:r>
            <a:r>
              <a:rPr lang="de-DE" dirty="0" err="1" smtClean="0"/>
              <a:t>fits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/>
              <a:t>noon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TCCON Ka </a:t>
            </a:r>
            <a:r>
              <a:rPr lang="de-DE" dirty="0" smtClean="0"/>
              <a:t>01-Aug-2019)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2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7" y="816967"/>
            <a:ext cx="912640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spectroscopic improvements: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PROFFAST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supports 1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order LM + SDV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 transmission model updated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HIT2020 O</a:t>
            </a:r>
            <a:r>
              <a:rPr lang="en-GB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 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HIT2020 CO</a:t>
            </a:r>
            <a:r>
              <a:rPr lang="en-GB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 list (+ LM + SDV)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Homebrewn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GB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line list (+ LM)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 smtClean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Spectroscopic improvements</a:t>
            </a:r>
            <a:endParaRPr lang="en-US" sz="2800" kern="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3828"/>
            <a:ext cx="8064896" cy="576064"/>
          </a:xfrm>
          <a:prstGeom prst="rect">
            <a:avLst/>
          </a:prstGeom>
        </p:spPr>
        <p:txBody>
          <a:bodyPr/>
          <a:lstStyle/>
          <a:p>
            <a:r>
              <a:rPr lang="fr-BE" dirty="0" smtClean="0">
                <a:latin typeface="Garamond" panose="02020404030301010803" pitchFamily="18" charset="0"/>
              </a:rPr>
              <a:t>PROFFAST Ver 2 updates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" y="816967"/>
            <a:ext cx="91264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Fiducial Reference Measurements for Ground-Based Infrared Greenhouse Gas Observations (FRM4GHG 2.0)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task of FRM4GHGII is to enhance the COCCON code suite. The COCCON processing chain has three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pre-processing or L1-processing (performed by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PREPROCESS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): from raw OPUS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interferograms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 spectra. The resulting spectra are used for the quantitative trace gas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daily calculation of lookup tables with x-sections of gases for given atmospheric conditions (performed by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PCXS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trace gas retrievals (performed by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talk describes updates in PCXS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incorporated in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of PROFFAST.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836712"/>
            <a:ext cx="5650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Use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pre-calculated</a:t>
            </a:r>
            <a:r>
              <a:rPr lang="de-DE" sz="3000" dirty="0"/>
              <a:t> x-</a:t>
            </a:r>
            <a:r>
              <a:rPr lang="de-DE" sz="3000" dirty="0" err="1"/>
              <a:t>sections</a:t>
            </a:r>
            <a:endParaRPr lang="de-DE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700808"/>
            <a:ext cx="806633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/>
              <a:t>Model </a:t>
            </a:r>
            <a:r>
              <a:rPr lang="de-DE" sz="2100" dirty="0" err="1"/>
              <a:t>limitations</a:t>
            </a:r>
            <a:r>
              <a:rPr lang="de-DE" sz="2100" dirty="0"/>
              <a:t> </a:t>
            </a:r>
            <a:r>
              <a:rPr lang="de-DE" sz="2100" dirty="0" err="1"/>
              <a:t>accepted</a:t>
            </a:r>
            <a:r>
              <a:rPr lang="de-DE" sz="2100" dirty="0"/>
              <a:t> </a:t>
            </a:r>
            <a:r>
              <a:rPr lang="de-DE" sz="2100" dirty="0" err="1"/>
              <a:t>for</a:t>
            </a:r>
            <a:r>
              <a:rPr lang="de-DE" sz="2100" dirty="0"/>
              <a:t> PROFFAST </a:t>
            </a:r>
            <a:r>
              <a:rPr lang="de-DE" sz="2100" dirty="0" err="1"/>
              <a:t>implementation</a:t>
            </a:r>
            <a:r>
              <a:rPr lang="de-DE" sz="2100" dirty="0" smtClean="0"/>
              <a:t>:</a:t>
            </a:r>
          </a:p>
          <a:p>
            <a:endParaRPr lang="de-DE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100" dirty="0" err="1"/>
              <a:t>Assume</a:t>
            </a:r>
            <a:r>
              <a:rPr lang="de-DE" sz="2100" dirty="0"/>
              <a:t> horizontal </a:t>
            </a:r>
            <a:r>
              <a:rPr lang="de-DE" sz="2100" dirty="0" err="1"/>
              <a:t>atmospheric</a:t>
            </a:r>
            <a:r>
              <a:rPr lang="de-DE" sz="2100" dirty="0"/>
              <a:t> </a:t>
            </a:r>
            <a:r>
              <a:rPr lang="de-DE" sz="2100" dirty="0" err="1"/>
              <a:t>homogeneity</a:t>
            </a:r>
            <a:r>
              <a:rPr lang="de-DE" sz="2100" dirty="0"/>
              <a:t>, </a:t>
            </a:r>
            <a:r>
              <a:rPr lang="de-DE" sz="2100" dirty="0" err="1"/>
              <a:t>local</a:t>
            </a:r>
            <a:r>
              <a:rPr lang="de-DE" sz="2100" dirty="0"/>
              <a:t> </a:t>
            </a:r>
            <a:r>
              <a:rPr lang="de-DE" sz="2100" dirty="0" err="1"/>
              <a:t>sphericity</a:t>
            </a:r>
            <a:r>
              <a:rPr lang="de-DE" sz="2100" dirty="0"/>
              <a:t>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smtClean="0"/>
              <a:t>Earth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100" dirty="0" err="1" smtClean="0"/>
              <a:t>Neglect</a:t>
            </a:r>
            <a:r>
              <a:rPr lang="de-DE" sz="2100" dirty="0" smtClean="0"/>
              <a:t> </a:t>
            </a:r>
            <a:r>
              <a:rPr lang="de-DE" sz="2100" dirty="0" err="1"/>
              <a:t>atmospheric</a:t>
            </a:r>
            <a:r>
              <a:rPr lang="de-DE" sz="2100" dirty="0"/>
              <a:t> </a:t>
            </a:r>
            <a:r>
              <a:rPr lang="de-DE" sz="2100" dirty="0" err="1" smtClean="0"/>
              <a:t>dispersion</a:t>
            </a:r>
            <a:endParaRPr lang="de-DE" sz="2100" dirty="0"/>
          </a:p>
          <a:p>
            <a:endParaRPr lang="de-DE" sz="2100" dirty="0"/>
          </a:p>
          <a:p>
            <a:r>
              <a:rPr lang="de-DE" sz="2100" dirty="0"/>
              <a:t>Technical </a:t>
            </a:r>
            <a:r>
              <a:rPr lang="de-DE" sz="2100" dirty="0" err="1"/>
              <a:t>limitations</a:t>
            </a:r>
            <a:r>
              <a:rPr lang="de-DE" sz="2100" dirty="0"/>
              <a:t> </a:t>
            </a:r>
            <a:r>
              <a:rPr lang="de-DE" sz="2100" dirty="0" err="1"/>
              <a:t>accepted</a:t>
            </a:r>
            <a:r>
              <a:rPr lang="de-DE" sz="2100" dirty="0"/>
              <a:t> in PROFFAST </a:t>
            </a:r>
            <a:r>
              <a:rPr lang="de-DE" sz="2100" dirty="0" err="1"/>
              <a:t>implementation</a:t>
            </a:r>
            <a:r>
              <a:rPr lang="de-DE" sz="2100" dirty="0" smtClean="0"/>
              <a:t>:</a:t>
            </a:r>
          </a:p>
          <a:p>
            <a:endParaRPr lang="de-DE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100" dirty="0"/>
              <a:t>Supports </a:t>
            </a:r>
            <a:r>
              <a:rPr lang="de-DE" sz="2100" dirty="0" err="1"/>
              <a:t>only</a:t>
            </a:r>
            <a:r>
              <a:rPr lang="de-DE" sz="2100" dirty="0"/>
              <a:t> fit </a:t>
            </a:r>
            <a:r>
              <a:rPr lang="de-DE" sz="2100" dirty="0" err="1"/>
              <a:t>of</a:t>
            </a:r>
            <a:r>
              <a:rPr lang="de-DE" sz="2100" dirty="0"/>
              <a:t> </a:t>
            </a:r>
            <a:r>
              <a:rPr lang="de-DE" sz="2100" dirty="0" err="1"/>
              <a:t>scaling</a:t>
            </a:r>
            <a:r>
              <a:rPr lang="de-DE" sz="2100" dirty="0"/>
              <a:t> </a:t>
            </a:r>
            <a:r>
              <a:rPr lang="de-DE" sz="2100" dirty="0" err="1"/>
              <a:t>factors</a:t>
            </a:r>
            <a:r>
              <a:rPr lang="de-DE" sz="2100" dirty="0"/>
              <a:t> on a-priori </a:t>
            </a:r>
            <a:r>
              <a:rPr lang="de-DE" sz="2100" dirty="0" err="1"/>
              <a:t>trace</a:t>
            </a:r>
            <a:r>
              <a:rPr lang="de-DE" sz="2100" dirty="0"/>
              <a:t> gas </a:t>
            </a:r>
            <a:r>
              <a:rPr lang="de-DE" sz="2100" dirty="0" err="1"/>
              <a:t>profiles</a:t>
            </a:r>
            <a:r>
              <a:rPr lang="de-DE" sz="2100" dirty="0"/>
              <a:t> (</a:t>
            </a:r>
            <a:r>
              <a:rPr lang="de-DE" sz="2100" dirty="0" err="1"/>
              <a:t>no</a:t>
            </a:r>
            <a:r>
              <a:rPr lang="de-DE" sz="2100" dirty="0"/>
              <a:t> </a:t>
            </a:r>
            <a:r>
              <a:rPr lang="de-DE" sz="2100" dirty="0" err="1"/>
              <a:t>profile</a:t>
            </a:r>
            <a:r>
              <a:rPr lang="de-DE" sz="2100" dirty="0"/>
              <a:t> </a:t>
            </a:r>
            <a:r>
              <a:rPr lang="de-DE" sz="2100" dirty="0" err="1"/>
              <a:t>retrievals</a:t>
            </a:r>
            <a:r>
              <a:rPr lang="de-DE" sz="21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100" dirty="0" err="1"/>
              <a:t>Vertical</a:t>
            </a:r>
            <a:r>
              <a:rPr lang="de-DE" sz="2100" dirty="0"/>
              <a:t> </a:t>
            </a:r>
            <a:r>
              <a:rPr lang="de-DE" sz="2100" dirty="0" err="1"/>
              <a:t>sensitivities</a:t>
            </a:r>
            <a:r>
              <a:rPr lang="de-DE" sz="2100" dirty="0"/>
              <a:t> </a:t>
            </a:r>
            <a:r>
              <a:rPr lang="de-DE" sz="2100" dirty="0" err="1"/>
              <a:t>cannot</a:t>
            </a:r>
            <a:r>
              <a:rPr lang="de-DE" sz="2100" dirty="0"/>
              <a:t> </a:t>
            </a:r>
            <a:r>
              <a:rPr lang="de-DE" sz="2100" dirty="0" err="1"/>
              <a:t>be</a:t>
            </a:r>
            <a:r>
              <a:rPr lang="de-DE" sz="2100" dirty="0"/>
              <a:t> </a:t>
            </a:r>
            <a:r>
              <a:rPr lang="de-DE" sz="2100" dirty="0" err="1"/>
              <a:t>calculated</a:t>
            </a:r>
            <a:r>
              <a:rPr lang="de-DE" sz="2100" dirty="0"/>
              <a:t> in INVERS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20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46891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Limitations</a:t>
            </a:r>
            <a:r>
              <a:rPr lang="de-DE" sz="3000" dirty="0"/>
              <a:t>, residual </a:t>
            </a:r>
            <a:r>
              <a:rPr lang="de-DE" sz="3000" dirty="0" err="1"/>
              <a:t>errors</a:t>
            </a:r>
            <a:endParaRPr lang="de-DE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7986" y="1801307"/>
                <a:ext cx="8778510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/>
                  <a:t>The INVERS </a:t>
                </a:r>
                <a:r>
                  <a:rPr lang="de-DE" sz="2100" dirty="0" err="1"/>
                  <a:t>code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uses</a:t>
                </a:r>
                <a:r>
                  <a:rPr lang="de-DE" sz="2100" dirty="0"/>
                  <a:t> a </a:t>
                </a:r>
                <a:r>
                  <a:rPr lang="de-DE" sz="2100" dirty="0" err="1"/>
                  <a:t>closed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refraction</a:t>
                </a:r>
                <a:r>
                  <a:rPr lang="de-DE" sz="2100" dirty="0"/>
                  <a:t> </a:t>
                </a:r>
                <a:r>
                  <a:rPr lang="de-DE" sz="2100" dirty="0" err="1"/>
                  <a:t>formula</a:t>
                </a:r>
                <a:r>
                  <a:rPr lang="de-DE" sz="2100" dirty="0"/>
                  <a:t>:</a:t>
                </a:r>
              </a:p>
              <a:p>
                <a:r>
                  <a:rPr lang="de-DE" sz="2100" dirty="0"/>
                  <a:t>	10% (1 </a:t>
                </a:r>
                <a:r>
                  <a:rPr lang="de-DE" sz="2100" dirty="0" err="1"/>
                  <a:t>arcmin</a:t>
                </a:r>
                <a:r>
                  <a:rPr lang="de-DE" sz="2100" dirty="0"/>
                  <a:t>) </a:t>
                </a:r>
                <a:r>
                  <a:rPr lang="de-DE" sz="2100" dirty="0" err="1"/>
                  <a:t>error</a:t>
                </a:r>
                <a:r>
                  <a:rPr lang="de-DE" sz="2100" dirty="0"/>
                  <a:t> @85° -&gt; relative </a:t>
                </a:r>
                <a:r>
                  <a:rPr lang="de-DE" sz="2100" dirty="0" err="1"/>
                  <a:t>change</a:t>
                </a:r>
                <a:r>
                  <a:rPr lang="de-DE" sz="2100" dirty="0"/>
                  <a:t> in </a:t>
                </a:r>
                <a:r>
                  <a:rPr lang="de-DE" sz="2100" dirty="0" err="1"/>
                  <a:t>airmass</a:t>
                </a:r>
                <a:r>
                  <a:rPr lang="de-DE" sz="2100" dirty="0"/>
                  <a:t> 0.3%</a:t>
                </a:r>
              </a:p>
              <a:p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/>
                  <a:t>Radius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curvature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function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azimuthal</a:t>
                </a:r>
                <a:r>
                  <a:rPr lang="de-DE" sz="2100" dirty="0"/>
                  <a:t> </a:t>
                </a:r>
                <a:r>
                  <a:rPr lang="de-DE" sz="2100" dirty="0" err="1"/>
                  <a:t>direction</a:t>
                </a:r>
                <a:r>
                  <a:rPr lang="de-DE" sz="2100" dirty="0"/>
                  <a:t>:</a:t>
                </a:r>
              </a:p>
              <a:p>
                <a:pPr lvl="1"/>
                <a:r>
                  <a:rPr lang="de-DE" sz="2100" dirty="0"/>
                  <a:t>	0.06% </a:t>
                </a:r>
                <a:r>
                  <a:rPr lang="de-DE" sz="2100" dirty="0" err="1"/>
                  <a:t>variation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airmass</a:t>
                </a:r>
                <a:r>
                  <a:rPr lang="de-DE" sz="2100" dirty="0"/>
                  <a:t> @ 85 </a:t>
                </a:r>
                <a:r>
                  <a:rPr lang="de-DE" sz="2100" dirty="0" err="1"/>
                  <a:t>deg</a:t>
                </a:r>
                <a:r>
                  <a:rPr lang="de-DE" sz="2100" dirty="0"/>
                  <a:t> (</a:t>
                </a:r>
                <a:r>
                  <a:rPr lang="de-DE" sz="2100" dirty="0" err="1"/>
                  <a:t>Equator</a:t>
                </a:r>
                <a:r>
                  <a:rPr lang="de-DE" sz="2100" dirty="0"/>
                  <a:t>)</a:t>
                </a:r>
              </a:p>
              <a:p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 err="1"/>
                  <a:t>Atmospheric</a:t>
                </a:r>
                <a:r>
                  <a:rPr lang="de-DE" sz="2100" dirty="0"/>
                  <a:t> </a:t>
                </a:r>
                <a:r>
                  <a:rPr lang="de-DE" sz="2100" dirty="0" err="1"/>
                  <a:t>dispersion</a:t>
                </a:r>
                <a:r>
                  <a:rPr lang="de-DE" sz="2100" dirty="0"/>
                  <a:t> (</a:t>
                </a:r>
                <a:r>
                  <a:rPr lang="de-DE" sz="2100" dirty="0" err="1"/>
                  <a:t>Ciddor</a:t>
                </a:r>
                <a:r>
                  <a:rPr lang="de-DE" sz="2100" dirty="0"/>
                  <a:t>, 1996):</a:t>
                </a:r>
              </a:p>
              <a:p>
                <a:pPr lvl="1"/>
                <a:r>
                  <a:rPr lang="de-DE" sz="2100" dirty="0"/>
                  <a:t>	O</a:t>
                </a:r>
                <a:r>
                  <a:rPr lang="de-DE" sz="2100" baseline="-25000" dirty="0"/>
                  <a:t>2</a:t>
                </a:r>
                <a:r>
                  <a:rPr lang="de-DE" sz="2100" dirty="0"/>
                  <a:t> @ 7900 cm-1  :</a:t>
                </a:r>
                <a14:m>
                  <m:oMath xmlns:m="http://schemas.openxmlformats.org/officeDocument/2006/math">
                    <m:r>
                      <a:rPr lang="de-DE" sz="21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≈1.00027358</m:t>
                    </m:r>
                  </m:oMath>
                </a14:m>
                <a:endParaRPr lang="de-DE" sz="21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2100" dirty="0"/>
                  <a:t>	CH</a:t>
                </a:r>
                <a:r>
                  <a:rPr lang="de-DE" sz="2100" baseline="-25000" dirty="0"/>
                  <a:t>4</a:t>
                </a:r>
                <a:r>
                  <a:rPr lang="de-DE" sz="2100" dirty="0"/>
                  <a:t> @ 6000 cm-1: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≈1.00027318</m:t>
                    </m:r>
                  </m:oMath>
                </a14:m>
                <a:endParaRPr lang="de-DE" sz="21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sz="2100" dirty="0"/>
                  <a:t>	</a:t>
                </a:r>
                <a:r>
                  <a:rPr lang="de-DE" sz="2100" dirty="0" err="1"/>
                  <a:t>change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bending</a:t>
                </a:r>
                <a:r>
                  <a:rPr lang="de-DE" sz="2100" dirty="0"/>
                  <a:t> power 0.15% -&gt; angular </a:t>
                </a:r>
                <a:r>
                  <a:rPr lang="de-DE" sz="2100" dirty="0" err="1"/>
                  <a:t>spread</a:t>
                </a:r>
                <a:r>
                  <a:rPr lang="de-DE" sz="2100" dirty="0"/>
                  <a:t> @85° 0.015</a:t>
                </a:r>
                <a:r>
                  <a:rPr lang="de-DE" sz="2100" dirty="0" smtClean="0"/>
                  <a:t>‘</a:t>
                </a:r>
              </a:p>
              <a:p>
                <a:pPr lvl="1"/>
                <a:r>
                  <a:rPr lang="de-DE" sz="2100" dirty="0"/>
                  <a:t>	</a:t>
                </a:r>
                <a:r>
                  <a:rPr lang="de-DE" sz="2100" dirty="0" smtClean="0"/>
                  <a:t>-&gt; </a:t>
                </a:r>
                <a:r>
                  <a:rPr lang="de-DE" sz="2100" dirty="0"/>
                  <a:t>	relative </a:t>
                </a:r>
                <a:r>
                  <a:rPr lang="de-DE" sz="2100" dirty="0" err="1"/>
                  <a:t>change</a:t>
                </a:r>
                <a:r>
                  <a:rPr lang="de-DE" sz="2100" dirty="0"/>
                  <a:t> in </a:t>
                </a:r>
                <a:r>
                  <a:rPr lang="de-DE" sz="2100" dirty="0" err="1"/>
                  <a:t>airmass</a:t>
                </a:r>
                <a:r>
                  <a:rPr lang="de-DE" sz="2100" dirty="0"/>
                  <a:t>: 5e-5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6" y="1801307"/>
                <a:ext cx="8778510" cy="3647152"/>
              </a:xfrm>
              <a:prstGeom prst="rect">
                <a:avLst/>
              </a:prstGeom>
              <a:blipFill>
                <a:blip r:embed="rId2"/>
                <a:stretch>
                  <a:fillRect l="-694" t="-1002" b="-2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21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7365" y="1196752"/>
            <a:ext cx="90866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mproved x-sections </a:t>
            </a:r>
            <a:r>
              <a:rPr lang="en-US" sz="3200" dirty="0"/>
              <a:t>lookup </a:t>
            </a:r>
            <a:r>
              <a:rPr lang="en-US" sz="3200" dirty="0" smtClean="0"/>
              <a:t>table summary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SZA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~ 85°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ossible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refinements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refraction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3828"/>
            <a:ext cx="8064896" cy="576064"/>
          </a:xfrm>
          <a:prstGeom prst="rect">
            <a:avLst/>
          </a:prstGeom>
        </p:spPr>
        <p:txBody>
          <a:bodyPr/>
          <a:lstStyle/>
          <a:p>
            <a:r>
              <a:rPr lang="fr-BE" dirty="0">
                <a:latin typeface="Garamond" panose="02020404030301010803" pitchFamily="18" charset="0"/>
              </a:rPr>
              <a:t>PROFFAST Ver 2 updates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" y="816967"/>
            <a:ext cx="912640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Contents: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+ refined parameterization of TIPS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Refined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tabulation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x-sections as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airmass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Spectroscopic improvements (line lists, line shape model)</a:t>
            </a:r>
          </a:p>
        </p:txBody>
      </p:sp>
    </p:spTree>
    <p:extLst>
      <p:ext uri="{BB962C8B-B14F-4D97-AF65-F5344CB8AC3E}">
        <p14:creationId xmlns:p14="http://schemas.microsoft.com/office/powerpoint/2010/main" val="3786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170552"/>
            <a:ext cx="85229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smtClean="0"/>
              <a:t>HITRAN </a:t>
            </a:r>
            <a:r>
              <a:rPr lang="de-DE" sz="3000" dirty="0" err="1" smtClean="0"/>
              <a:t>tabulated</a:t>
            </a:r>
            <a:r>
              <a:rPr lang="de-DE" sz="3000" dirty="0" smtClean="0"/>
              <a:t> </a:t>
            </a:r>
            <a:r>
              <a:rPr lang="de-DE" sz="3000" dirty="0"/>
              <a:t>TIPS: CO</a:t>
            </a:r>
            <a:r>
              <a:rPr lang="de-DE" sz="3000" baseline="-25000" dirty="0"/>
              <a:t>2</a:t>
            </a:r>
            <a:r>
              <a:rPr lang="de-DE" sz="3000" dirty="0"/>
              <a:t>, </a:t>
            </a:r>
            <a:r>
              <a:rPr lang="de-DE" sz="3000" dirty="0" err="1"/>
              <a:t>main</a:t>
            </a:r>
            <a:r>
              <a:rPr lang="de-DE" sz="3000" dirty="0"/>
              <a:t> </a:t>
            </a:r>
            <a:r>
              <a:rPr lang="de-DE" sz="3000" dirty="0" err="1"/>
              <a:t>isotopologue</a:t>
            </a:r>
            <a:endParaRPr lang="de-DE" sz="3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1EFB0FC-0DB0-438E-B839-BC09B4BDADD0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01041"/>
              </p:ext>
            </p:extLst>
          </p:nvPr>
        </p:nvGraphicFramePr>
        <p:xfrm>
          <a:off x="3915856" y="1697086"/>
          <a:ext cx="5120640" cy="383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Graph" r:id="rId3" imgW="4063680" imgH="3039840" progId="Origin50.Graph">
                  <p:embed/>
                </p:oleObj>
              </mc:Choice>
              <mc:Fallback>
                <p:oleObj name="Graph" r:id="rId3" imgW="4063680" imgH="3039840" progId="Origin50.Graph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5856" y="1697086"/>
                        <a:ext cx="5120640" cy="383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67544" y="4736870"/>
                <a:ext cx="2466444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36870"/>
                <a:ext cx="2466444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E8A600"/>
                </a:solidFill>
                <a:latin typeface="Garamond" panose="02020404030301010803" pitchFamily="18" charset="0"/>
              </a:rPr>
              <a:t>TIPS update</a:t>
            </a:r>
            <a:endParaRPr lang="en-US" sz="2800" kern="0" dirty="0">
              <a:solidFill>
                <a:srgbClr val="E8A6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E94655-CC84-4BA9-9B5B-5235E4BBF97A}"/>
              </a:ext>
            </a:extLst>
          </p:cNvPr>
          <p:cNvSpPr txBox="1"/>
          <p:nvPr/>
        </p:nvSpPr>
        <p:spPr>
          <a:xfrm>
            <a:off x="107504" y="227687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TIPS: Total Internal Partition Sum</a:t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The TIPS is used to determine the population of molecules as </a:t>
            </a:r>
            <a:r>
              <a:rPr lang="en-US" dirty="0" smtClean="0"/>
              <a:t>function of </a:t>
            </a:r>
            <a:r>
              <a:rPr lang="en-US" dirty="0"/>
              <a:t>quantum state. These population factors are needed to </a:t>
            </a:r>
            <a:r>
              <a:rPr lang="en-US" dirty="0" smtClean="0"/>
              <a:t>determine </a:t>
            </a:r>
            <a:r>
              <a:rPr lang="en-US" dirty="0"/>
              <a:t>the intensity </a:t>
            </a:r>
            <a:r>
              <a:rPr lang="en-US"/>
              <a:t>of </a:t>
            </a:r>
            <a:endParaRPr lang="en-US" smtClean="0"/>
          </a:p>
          <a:p>
            <a:r>
              <a:rPr lang="en-US" smtClean="0"/>
              <a:t>ro</a:t>
            </a:r>
            <a:r>
              <a:rPr lang="en-US" dirty="0" smtClean="0"/>
              <a:t>-vibrational </a:t>
            </a:r>
            <a:r>
              <a:rPr lang="en-US" dirty="0"/>
              <a:t>transitions.</a:t>
            </a:r>
          </a:p>
        </p:txBody>
      </p:sp>
    </p:spTree>
    <p:extLst>
      <p:ext uri="{BB962C8B-B14F-4D97-AF65-F5344CB8AC3E}">
        <p14:creationId xmlns:p14="http://schemas.microsoft.com/office/powerpoint/2010/main" val="1004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6582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Handling </a:t>
            </a:r>
            <a:r>
              <a:rPr lang="de-DE" sz="3000" dirty="0" err="1"/>
              <a:t>of</a:t>
            </a:r>
            <a:r>
              <a:rPr lang="de-DE" sz="3000" dirty="0"/>
              <a:t> TIPS in PROFFAST </a:t>
            </a:r>
            <a:r>
              <a:rPr lang="de-DE" sz="3000" dirty="0" err="1"/>
              <a:t>ver</a:t>
            </a:r>
            <a:r>
              <a:rPr lang="de-DE" sz="3000" dirty="0"/>
              <a:t> 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441" y="1842308"/>
            <a:ext cx="8933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This table contains the masses and temperature </a:t>
            </a:r>
            <a:r>
              <a:rPr lang="en-US" sz="1500" dirty="0" err="1"/>
              <a:t>parameterisations</a:t>
            </a:r>
            <a:r>
              <a:rPr lang="en-US" sz="1500" dirty="0"/>
              <a:t> for </a:t>
            </a:r>
            <a:r>
              <a:rPr lang="en-US" sz="1500" dirty="0" err="1"/>
              <a:t>Qvib</a:t>
            </a:r>
            <a:r>
              <a:rPr lang="en-US" sz="1500" dirty="0"/>
              <a:t>(T)/</a:t>
            </a:r>
            <a:r>
              <a:rPr lang="en-US" sz="1500" dirty="0" err="1"/>
              <a:t>Qvib</a:t>
            </a:r>
            <a:r>
              <a:rPr lang="en-US" sz="1500" dirty="0"/>
              <a:t>(296), used by the forward model in the </a:t>
            </a:r>
            <a:r>
              <a:rPr lang="en-US" sz="1500" dirty="0" smtClean="0"/>
              <a:t>form</a:t>
            </a:r>
          </a:p>
          <a:p>
            <a:endParaRPr lang="en-US" sz="1500" dirty="0" smtClean="0"/>
          </a:p>
          <a:p>
            <a:r>
              <a:rPr lang="en-US" sz="1500" dirty="0" err="1" smtClean="0"/>
              <a:t>Qrel</a:t>
            </a:r>
            <a:r>
              <a:rPr lang="en-US" sz="1500" dirty="0" smtClean="0"/>
              <a:t>(x</a:t>
            </a:r>
            <a:r>
              <a:rPr lang="en-US" sz="1500" dirty="0"/>
              <a:t>) </a:t>
            </a:r>
            <a:r>
              <a:rPr lang="en-US" sz="1500" dirty="0" smtClean="0"/>
              <a:t>= </a:t>
            </a:r>
            <a:r>
              <a:rPr lang="en-US" sz="1500" dirty="0" err="1" smtClean="0"/>
              <a:t>Qvib</a:t>
            </a:r>
            <a:r>
              <a:rPr lang="en-US" sz="1500" dirty="0" smtClean="0"/>
              <a:t>(296) / </a:t>
            </a:r>
            <a:r>
              <a:rPr lang="en-US" sz="1500" dirty="0" err="1" smtClean="0"/>
              <a:t>Qvib</a:t>
            </a:r>
            <a:r>
              <a:rPr lang="en-US" sz="1500" dirty="0" smtClean="0"/>
              <a:t>(T</a:t>
            </a:r>
            <a:r>
              <a:rPr lang="en-US" sz="1500" dirty="0"/>
              <a:t>) </a:t>
            </a:r>
            <a:endParaRPr lang="en-US" sz="1500" dirty="0" smtClean="0"/>
          </a:p>
          <a:p>
            <a:r>
              <a:rPr lang="en-US" sz="1500" dirty="0" smtClean="0"/>
              <a:t>= </a:t>
            </a:r>
            <a:r>
              <a:rPr lang="en-US" sz="1500" dirty="0" err="1"/>
              <a:t>exp</a:t>
            </a:r>
            <a:r>
              <a:rPr lang="en-US" sz="1500" dirty="0"/>
              <a:t>(-(a1 * x + a2 * x**2 + a3 * x**3 + a4 * x**4 + a5 * x**5 </a:t>
            </a:r>
            <a:r>
              <a:rPr lang="en-US" sz="1500" dirty="0">
                <a:solidFill>
                  <a:srgbClr val="FF0000"/>
                </a:solidFill>
              </a:rPr>
              <a:t>+ a6 * x**6 + a7 * x**7</a:t>
            </a:r>
            <a:r>
              <a:rPr lang="en-US" sz="1500" dirty="0" smtClean="0"/>
              <a:t>)).</a:t>
            </a:r>
          </a:p>
          <a:p>
            <a:endParaRPr lang="en-US" sz="1500" dirty="0"/>
          </a:p>
          <a:p>
            <a:r>
              <a:rPr lang="en-US" sz="1500" dirty="0"/>
              <a:t>x = (T[K] - 296.0) / 120.0, the fit to the </a:t>
            </a:r>
            <a:r>
              <a:rPr lang="en-US" sz="1500" dirty="0" err="1"/>
              <a:t>tabellated</a:t>
            </a:r>
            <a:r>
              <a:rPr lang="en-US" sz="1500" dirty="0"/>
              <a:t> values in parsum.dat i</a:t>
            </a:r>
            <a:r>
              <a:rPr lang="en-US" sz="1500" dirty="0" smtClean="0"/>
              <a:t>s </a:t>
            </a:r>
            <a:r>
              <a:rPr lang="en-US" sz="1500" dirty="0"/>
              <a:t>restricted to x=-1.0 to +1.0 (176K ... 416K)</a:t>
            </a:r>
            <a:endParaRPr lang="de-DE" sz="15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F2D7D64-A1DC-4D35-B02F-C487F9E6F06B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525" y="4312906"/>
            <a:ext cx="912621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HITRAN#  mass[amu]     a0            a1            a2            a3            a4            a5            a6            a7           species description</a:t>
            </a:r>
          </a:p>
          <a:p>
            <a:r>
              <a:rPr lang="pt-BR" sz="1100" dirty="0"/>
              <a:t>$</a:t>
            </a:r>
          </a:p>
          <a:p>
            <a:r>
              <a:rPr lang="pt-BR" sz="1100" dirty="0"/>
              <a:t>   11    18.010565    9.8819E-07    6.0605E-01   -1.1930E-01    3.3006E-02   -9.5289E-03    2.9598E-03   -1.3178E-03    4.8037E-04    H2O_161</a:t>
            </a:r>
          </a:p>
          <a:p>
            <a:r>
              <a:rPr lang="pt-BR" sz="1100" dirty="0"/>
              <a:t>....   </a:t>
            </a:r>
          </a:p>
          <a:p>
            <a:r>
              <a:rPr lang="pt-BR" sz="1100" dirty="0"/>
              <a:t>   21    43.989830    7.0029E-07    5.1587E-01   -4.8593E-02    1.6248E-02   -6.8149E-03    2.7411E-03   -1.2363E-03    4.0896E-04    CO2_626</a:t>
            </a:r>
          </a:p>
          <a:p>
            <a:r>
              <a:rPr lang="pt-BR" sz="1100" dirty="0"/>
              <a:t>   22    44.993185    7.2299E-07    5.2327E-01   -4.8421E-02    1.5669E-02   -6.5587E-03    2.6907E-03   -1.2581E-03    4.2542E-04    CO2_636</a:t>
            </a:r>
          </a:p>
          <a:p>
            <a:r>
              <a:rPr lang="pt-BR" sz="1100" dirty="0"/>
              <a:t>   23    45.994076    6.9872E-07    5.1849E-01   -4.8090E-02    1.6110E-02   -6.8039E-03    2.7401E-03   -1.2376E-03    4.1061E-04    CO2_628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3920" y="166228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E8A600"/>
                </a:solidFill>
                <a:latin typeface="Garamond" panose="02020404030301010803" pitchFamily="18" charset="0"/>
              </a:rPr>
              <a:t>TIPS update</a:t>
            </a:r>
            <a:endParaRPr lang="en-US" sz="2800" kern="0" dirty="0">
              <a:solidFill>
                <a:srgbClr val="E8A6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4112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Resulting</a:t>
            </a:r>
            <a:r>
              <a:rPr lang="de-DE" sz="3000" dirty="0"/>
              <a:t> </a:t>
            </a:r>
            <a:r>
              <a:rPr lang="de-DE" sz="3000" dirty="0" err="1"/>
              <a:t>improvement</a:t>
            </a:r>
            <a:endParaRPr lang="de-DE" sz="3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1E4E92F4-7B9B-427E-8FA5-D860B85FCA01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80082"/>
              </p:ext>
            </p:extLst>
          </p:nvPr>
        </p:nvGraphicFramePr>
        <p:xfrm>
          <a:off x="1509831" y="1484784"/>
          <a:ext cx="6317308" cy="480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Graph" r:id="rId3" imgW="3996000" imgH="3039840" progId="Origin50.Graph">
                  <p:embed/>
                </p:oleObj>
              </mc:Choice>
              <mc:Fallback>
                <p:oleObj name="Graph" r:id="rId3" imgW="3996000" imgH="3039840" progId="Origin50.Graph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9831" y="1484784"/>
                        <a:ext cx="6317308" cy="4806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23528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E8A600"/>
                </a:solidFill>
                <a:latin typeface="Garamond" panose="02020404030301010803" pitchFamily="18" charset="0"/>
              </a:rPr>
              <a:t>TIPS update</a:t>
            </a:r>
            <a:endParaRPr lang="en-US" sz="2800" kern="0" dirty="0">
              <a:solidFill>
                <a:srgbClr val="E8A6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144384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200" dirty="0" smtClean="0"/>
              <a:t>TIPS </a:t>
            </a:r>
            <a:r>
              <a:rPr lang="de-DE" sz="3200" dirty="0" err="1" smtClean="0"/>
              <a:t>summary</a:t>
            </a:r>
            <a:r>
              <a:rPr lang="de-DE" sz="3200" dirty="0" smtClean="0"/>
              <a:t>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parameterisation</a:t>
            </a:r>
            <a:endParaRPr lang="de-DE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 err="1" smtClean="0"/>
              <a:t>Fits</a:t>
            </a:r>
            <a:r>
              <a:rPr lang="de-DE" sz="2000" dirty="0" smtClean="0"/>
              <a:t> </a:t>
            </a:r>
            <a:r>
              <a:rPr lang="de-DE" sz="2000" dirty="0" err="1"/>
              <a:t>performed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all </a:t>
            </a:r>
            <a:r>
              <a:rPr lang="de-DE" sz="2000" dirty="0" err="1"/>
              <a:t>isotopologue</a:t>
            </a:r>
            <a:r>
              <a:rPr lang="de-DE" sz="2000" dirty="0"/>
              <a:t> TIPS </a:t>
            </a:r>
            <a:r>
              <a:rPr lang="de-DE" sz="2000" dirty="0" err="1"/>
              <a:t>provided</a:t>
            </a:r>
            <a:r>
              <a:rPr lang="de-DE" sz="2000" dirty="0"/>
              <a:t> in HITRAN </a:t>
            </a:r>
            <a:r>
              <a:rPr lang="de-DE" sz="2000" dirty="0" smtClean="0"/>
              <a:t>2020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 smtClean="0"/>
              <a:t>New </a:t>
            </a:r>
            <a:r>
              <a:rPr lang="de-DE" sz="2000" dirty="0"/>
              <a:t>species-ver2.inf </a:t>
            </a:r>
            <a:r>
              <a:rPr lang="de-DE" sz="2000" dirty="0" err="1"/>
              <a:t>file</a:t>
            </a:r>
            <a:r>
              <a:rPr lang="de-DE" sz="2000" dirty="0"/>
              <a:t> </a:t>
            </a:r>
            <a:r>
              <a:rPr lang="de-DE" sz="2000" dirty="0" smtClean="0"/>
              <a:t>incorporated </a:t>
            </a:r>
            <a:r>
              <a:rPr lang="de-DE" sz="2000" dirty="0"/>
              <a:t>PROFFAST </a:t>
            </a:r>
            <a:r>
              <a:rPr lang="de-DE" sz="2000" dirty="0" err="1"/>
              <a:t>ver</a:t>
            </a:r>
            <a:r>
              <a:rPr lang="de-DE" sz="2000" dirty="0"/>
              <a:t> </a:t>
            </a:r>
            <a:r>
              <a:rPr lang="de-DE" sz="2000" dirty="0" smtClean="0"/>
              <a:t>2</a:t>
            </a:r>
            <a:r>
              <a:rPr lang="de-DE" sz="2000" dirty="0"/>
              <a:t> </a:t>
            </a:r>
            <a:r>
              <a:rPr lang="de-DE" sz="2000" dirty="0" err="1" smtClean="0"/>
              <a:t>distribution</a:t>
            </a:r>
            <a:endParaRPr lang="de-DE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/>
              <a:t>H</a:t>
            </a:r>
            <a:r>
              <a:rPr lang="de-DE" sz="2000" dirty="0" smtClean="0"/>
              <a:t>andling </a:t>
            </a:r>
            <a:r>
              <a:rPr lang="de-DE" sz="2000" dirty="0"/>
              <a:t>in PROFFIT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smtClean="0"/>
              <a:t>LINEFIT </a:t>
            </a:r>
            <a:r>
              <a:rPr lang="de-DE" sz="2000" dirty="0" err="1" smtClean="0"/>
              <a:t>updated</a:t>
            </a:r>
            <a:r>
              <a:rPr lang="de-DE" sz="2000" dirty="0" smtClean="0"/>
              <a:t> </a:t>
            </a:r>
            <a:r>
              <a:rPr lang="de-DE" sz="2000" dirty="0" err="1" smtClean="0"/>
              <a:t>accordingly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920" y="166228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E8A600"/>
                </a:solidFill>
                <a:latin typeface="Garamond" panose="02020404030301010803" pitchFamily="18" charset="0"/>
              </a:rPr>
              <a:t>TIPS update</a:t>
            </a:r>
            <a:endParaRPr lang="en-US" sz="2800" kern="0" dirty="0">
              <a:solidFill>
                <a:srgbClr val="E8A6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6462" y="1069225"/>
            <a:ext cx="5650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Use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pre-calculated</a:t>
            </a:r>
            <a:r>
              <a:rPr lang="de-DE" sz="3000" dirty="0"/>
              <a:t> x-</a:t>
            </a:r>
            <a:r>
              <a:rPr lang="de-DE" sz="3000" dirty="0" err="1"/>
              <a:t>sections</a:t>
            </a:r>
            <a:endParaRPr lang="de-DE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80440" y="1857331"/>
                <a:ext cx="8066330" cy="4319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100" dirty="0">
                    <a:solidFill>
                      <a:srgbClr val="FF0000"/>
                    </a:solidFill>
                  </a:rPr>
                  <a:t>Idea: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store</a:t>
                </a:r>
                <a:r>
                  <a:rPr lang="de-DE" sz="2100" dirty="0">
                    <a:solidFill>
                      <a:srgbClr val="FF0000"/>
                    </a:solidFill>
                  </a:rPr>
                  <a:t> a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table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which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does</a:t>
                </a:r>
                <a:r>
                  <a:rPr lang="de-DE" sz="2100" dirty="0">
                    <a:solidFill>
                      <a:srgbClr val="FF0000"/>
                    </a:solidFill>
                  </a:rPr>
                  <a:t> not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keep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any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vertical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information</a:t>
                </a:r>
                <a:r>
                  <a:rPr lang="de-DE" sz="2100" dirty="0">
                    <a:solidFill>
                      <a:srgbClr val="FF0000"/>
                    </a:solidFill>
                  </a:rPr>
                  <a:t>, but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only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allows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to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:r>
                  <a:rPr lang="de-DE" sz="2100" dirty="0" err="1">
                    <a:solidFill>
                      <a:srgbClr val="FF0000"/>
                    </a:solidFill>
                  </a:rPr>
                  <a:t>reconstruct</a:t>
                </a:r>
                <a:r>
                  <a:rPr lang="de-DE" sz="21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𝑖𝑔𝑎𝑠</m:t>
                        </m:r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𝑗𝑛𝑢𝑒</m:t>
                        </m:r>
                      </m:sub>
                    </m:sSub>
                    <m:r>
                      <a:rPr lang="de-DE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de-DE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100" dirty="0">
                    <a:solidFill>
                      <a:srgbClr val="FF0000"/>
                    </a:solidFill>
                  </a:rPr>
                  <a:t>!</a:t>
                </a:r>
              </a:p>
              <a:p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100" dirty="0" err="1"/>
                  <a:t>For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spectral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axis</a:t>
                </a:r>
                <a:r>
                  <a:rPr lang="de-DE" sz="2100" dirty="0"/>
                  <a:t>, a </a:t>
                </a:r>
                <a:r>
                  <a:rPr lang="de-DE" sz="2100" dirty="0" err="1"/>
                  <a:t>grid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width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de-DE" sz="2100" dirty="0"/>
                  <a:t> </a:t>
                </a:r>
                <a:r>
                  <a:rPr lang="de-DE" sz="2100" dirty="0" err="1"/>
                  <a:t>is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used</a:t>
                </a:r>
                <a:r>
                  <a:rPr lang="de-DE" sz="2100" dirty="0"/>
                  <a:t> (</a:t>
                </a:r>
                <a:r>
                  <a:rPr lang="de-DE" sz="2100" dirty="0" err="1"/>
                  <a:t>as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width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Doppler </a:t>
                </a:r>
                <a:r>
                  <a:rPr lang="de-DE" sz="2100" dirty="0" err="1"/>
                  <a:t>core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de-DE" sz="2100" dirty="0" smtClean="0"/>
                  <a:t>).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100" dirty="0" err="1"/>
                  <a:t>For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each</a:t>
                </a:r>
                <a:r>
                  <a:rPr lang="de-DE" sz="2100" dirty="0"/>
                  <a:t> gas,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complete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spectral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range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is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stored</a:t>
                </a:r>
                <a:r>
                  <a:rPr lang="de-DE" sz="2100" dirty="0" smtClean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100" dirty="0"/>
                  <a:t>A single-</a:t>
                </a:r>
                <a:r>
                  <a:rPr lang="de-DE" sz="2100" dirty="0" err="1"/>
                  <a:t>precision</a:t>
                </a:r>
                <a:r>
                  <a:rPr lang="de-DE" sz="2100" dirty="0"/>
                  <a:t> </a:t>
                </a:r>
                <a:r>
                  <a:rPr lang="de-DE" sz="2100" dirty="0" err="1"/>
                  <a:t>binary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array</a:t>
                </a:r>
                <a:r>
                  <a:rPr lang="de-DE" sz="2100" dirty="0"/>
                  <a:t> </a:t>
                </a:r>
                <a:r>
                  <a:rPr lang="de-DE" sz="2100" dirty="0" err="1"/>
                  <a:t>is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used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to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store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tabellated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values</a:t>
                </a:r>
                <a:r>
                  <a:rPr lang="de-DE" sz="2100" dirty="0" smtClean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1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100" dirty="0"/>
                  <a:t>The angle </a:t>
                </a:r>
                <a:r>
                  <a:rPr lang="de-DE" sz="2100" dirty="0" err="1"/>
                  <a:t>argument</a:t>
                </a:r>
                <a:r>
                  <a:rPr lang="de-DE" sz="2100" dirty="0"/>
                  <a:t> </a:t>
                </a:r>
                <a:r>
                  <a:rPr lang="de-DE" sz="2100" dirty="0" err="1"/>
                  <a:t>used</a:t>
                </a:r>
                <a:r>
                  <a:rPr lang="de-DE" sz="2100" dirty="0"/>
                  <a:t> </a:t>
                </a:r>
                <a:r>
                  <a:rPr lang="de-DE" sz="2100" dirty="0" err="1"/>
                  <a:t>is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refracted</a:t>
                </a:r>
                <a:r>
                  <a:rPr lang="de-DE" sz="2100" dirty="0"/>
                  <a:t> (so </a:t>
                </a:r>
                <a:r>
                  <a:rPr lang="de-DE" sz="2100" dirty="0" err="1"/>
                  <a:t>apparent</a:t>
                </a:r>
                <a:r>
                  <a:rPr lang="de-DE" sz="2100" dirty="0"/>
                  <a:t>) SZA </a:t>
                </a:r>
                <a:r>
                  <a:rPr lang="de-DE" sz="2100" dirty="0" err="1"/>
                  <a:t>observed</a:t>
                </a:r>
                <a:r>
                  <a:rPr lang="de-DE" sz="2100" dirty="0"/>
                  <a:t> at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spectrometer</a:t>
                </a:r>
                <a:r>
                  <a:rPr lang="de-DE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21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de-DE" sz="2100" dirty="0"/>
                  <a:t>. 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0" y="1857331"/>
                <a:ext cx="8066330" cy="4319709"/>
              </a:xfrm>
              <a:prstGeom prst="rect">
                <a:avLst/>
              </a:prstGeom>
              <a:blipFill>
                <a:blip r:embed="rId2"/>
                <a:stretch>
                  <a:fillRect l="-906" t="-989" b="-1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8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0864" y="836712"/>
            <a:ext cx="3962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/>
              <a:t>Designing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table</a:t>
            </a:r>
            <a:r>
              <a:rPr lang="de-DE" sz="3000" dirty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70642" y="1600139"/>
                <a:ext cx="859384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100" dirty="0"/>
                  <a:t>Assume flat Earth, </a:t>
                </a:r>
                <a:r>
                  <a:rPr lang="de-DE" sz="2100" dirty="0" err="1"/>
                  <a:t>no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refraction</a:t>
                </a:r>
                <a:r>
                  <a:rPr lang="de-DE" sz="2100" dirty="0"/>
                  <a:t>:</a:t>
                </a:r>
              </a:p>
              <a:p>
                <a:endParaRPr lang="de-DE" sz="2100" dirty="0"/>
              </a:p>
              <a:p>
                <a14:m>
                  <m:oMath xmlns:m="http://schemas.openxmlformats.org/officeDocument/2006/math"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de-DE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de-DE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sz="2100" dirty="0"/>
                  <a:t> 			(1)</a:t>
                </a:r>
              </a:p>
              <a:p>
                <a:endParaRPr lang="de-DE" sz="2100" dirty="0"/>
              </a:p>
              <a:p>
                <a:r>
                  <a:rPr lang="de-DE" sz="2100" dirty="0" err="1"/>
                  <a:t>Assume</a:t>
                </a:r>
                <a:r>
                  <a:rPr lang="de-DE" sz="2100" dirty="0"/>
                  <a:t> flat Earth, </a:t>
                </a:r>
                <a:r>
                  <a:rPr lang="de-DE" sz="2100" dirty="0" err="1"/>
                  <a:t>allow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refraction</a:t>
                </a:r>
                <a:r>
                  <a:rPr lang="de-DE" sz="2100" dirty="0"/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/>
                  <a:t>Path </a:t>
                </a:r>
                <a:r>
                  <a:rPr lang="de-DE" sz="2100" dirty="0" err="1"/>
                  <a:t>length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through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layer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extends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with</a:t>
                </a:r>
                <a:r>
                  <a:rPr lang="de-DE" sz="2100" dirty="0"/>
                  <a:t> </a:t>
                </a:r>
                <a:r>
                  <a:rPr lang="de-DE" sz="2100" dirty="0" err="1" smtClean="0"/>
                  <a:t>altitude</a:t>
                </a:r>
                <a:endParaRPr lang="de-DE" sz="2100" dirty="0"/>
              </a:p>
              <a:p>
                <a:endParaRPr lang="de-DE" sz="2100" dirty="0"/>
              </a:p>
              <a:p>
                <a:r>
                  <a:rPr lang="de-DE" sz="2100" dirty="0" err="1"/>
                  <a:t>Assume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spherical</a:t>
                </a:r>
                <a:r>
                  <a:rPr lang="de-DE" sz="2100" dirty="0"/>
                  <a:t> Earth, </a:t>
                </a:r>
                <a:r>
                  <a:rPr lang="de-DE" sz="2100" dirty="0" err="1"/>
                  <a:t>omit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refraction</a:t>
                </a:r>
                <a:r>
                  <a:rPr lang="de-DE" sz="2100" dirty="0"/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100" dirty="0"/>
                  <a:t>Path </a:t>
                </a:r>
                <a:r>
                  <a:rPr lang="de-DE" sz="2100" dirty="0" err="1"/>
                  <a:t>length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through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layer</a:t>
                </a:r>
                <a:r>
                  <a:rPr lang="de-DE" sz="2100" dirty="0"/>
                  <a:t> </a:t>
                </a:r>
                <a:r>
                  <a:rPr lang="de-DE" sz="2100" dirty="0" err="1"/>
                  <a:t>reduces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with</a:t>
                </a:r>
                <a:r>
                  <a:rPr lang="de-DE" sz="2100" dirty="0"/>
                  <a:t> </a:t>
                </a:r>
                <a:r>
                  <a:rPr lang="de-DE" sz="2100" dirty="0" err="1" smtClean="0"/>
                  <a:t>altitude</a:t>
                </a:r>
                <a:endParaRPr lang="de-DE" sz="2100" dirty="0"/>
              </a:p>
              <a:p>
                <a:endParaRPr lang="de-DE" sz="2100" dirty="0"/>
              </a:p>
              <a:p>
                <a:r>
                  <a:rPr lang="de-DE" sz="2100" dirty="0"/>
                  <a:t>In </a:t>
                </a:r>
                <a:r>
                  <a:rPr lang="de-DE" sz="2100" dirty="0" err="1"/>
                  <a:t>reality</a:t>
                </a:r>
                <a:r>
                  <a:rPr lang="de-DE" sz="2100" dirty="0"/>
                  <a:t> </a:t>
                </a:r>
                <a:r>
                  <a:rPr lang="de-DE" sz="2100" dirty="0" err="1"/>
                  <a:t>both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effects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occur</a:t>
                </a:r>
                <a:r>
                  <a:rPr lang="de-DE" sz="2100" dirty="0"/>
                  <a:t>, so </a:t>
                </a:r>
                <a:r>
                  <a:rPr lang="de-DE" sz="2100" dirty="0" err="1"/>
                  <a:t>treating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effects</a:t>
                </a:r>
                <a:r>
                  <a:rPr lang="de-DE" sz="2100" dirty="0"/>
                  <a:t> </a:t>
                </a:r>
                <a:r>
                  <a:rPr lang="de-DE" sz="2100" dirty="0" err="1"/>
                  <a:t>as</a:t>
                </a:r>
                <a:r>
                  <a:rPr lang="de-DE" sz="2100" dirty="0"/>
                  <a:t> </a:t>
                </a:r>
                <a:r>
                  <a:rPr lang="de-DE" sz="2100" dirty="0" smtClean="0"/>
                  <a:t>a </a:t>
                </a:r>
                <a:r>
                  <a:rPr lang="de-DE" sz="2100" dirty="0" err="1" smtClean="0"/>
                  <a:t>perturbation</a:t>
                </a:r>
                <a:r>
                  <a:rPr lang="de-DE" sz="2100" dirty="0" smtClean="0"/>
                  <a:t> </a:t>
                </a:r>
                <a:r>
                  <a:rPr lang="de-DE" sz="2100" dirty="0" err="1"/>
                  <a:t>of</a:t>
                </a:r>
                <a:r>
                  <a:rPr lang="de-DE" sz="2100" dirty="0"/>
                  <a:t> </a:t>
                </a:r>
                <a:r>
                  <a:rPr lang="de-DE" sz="2100" dirty="0" err="1"/>
                  <a:t>the</a:t>
                </a:r>
                <a:r>
                  <a:rPr lang="de-DE" sz="2100" dirty="0"/>
                  <a:t> simple </a:t>
                </a:r>
                <a:r>
                  <a:rPr lang="de-DE" sz="2100" dirty="0" err="1"/>
                  <a:t>reference</a:t>
                </a:r>
                <a:r>
                  <a:rPr lang="de-DE" sz="2100" dirty="0"/>
                  <a:t> </a:t>
                </a:r>
                <a:r>
                  <a:rPr lang="de-DE" sz="2100" dirty="0" err="1"/>
                  <a:t>equation</a:t>
                </a:r>
                <a:r>
                  <a:rPr lang="de-DE" sz="2100" dirty="0"/>
                  <a:t> (1) </a:t>
                </a:r>
                <a:r>
                  <a:rPr lang="de-DE" sz="2100" dirty="0" err="1"/>
                  <a:t>seems</a:t>
                </a:r>
                <a:r>
                  <a:rPr lang="de-DE" sz="2100" dirty="0"/>
                  <a:t> a </a:t>
                </a:r>
                <a:r>
                  <a:rPr lang="de-DE" sz="2100" dirty="0" err="1" smtClean="0"/>
                  <a:t>reasonable</a:t>
                </a:r>
                <a:r>
                  <a:rPr lang="de-DE" sz="2100" dirty="0" smtClean="0"/>
                  <a:t> </a:t>
                </a:r>
                <a:r>
                  <a:rPr lang="de-DE" sz="2100" dirty="0" err="1"/>
                  <a:t>approach</a:t>
                </a:r>
                <a:r>
                  <a:rPr lang="de-DE" sz="2100" dirty="0"/>
                  <a:t>.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2" y="1600139"/>
                <a:ext cx="8593845" cy="3970318"/>
              </a:xfrm>
              <a:prstGeom prst="rect">
                <a:avLst/>
              </a:prstGeom>
              <a:blipFill>
                <a:blip r:embed="rId2"/>
                <a:stretch>
                  <a:fillRect l="-851" t="-920" b="-1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41F98C-7C69-4918-81FA-4ACFB9FF2313}" type="datetime1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 smtClean="0"/>
              <a:t>FRM4GHG-II PM1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346CFA-AEAA-4098-BB87-543E10C5FD07}" type="slidenum">
              <a:rPr lang="de-DE" smtClean="0"/>
              <a:t>9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16632"/>
            <a:ext cx="806489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BE" sz="2800" b="1" kern="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X-sections lookup table</a:t>
            </a:r>
            <a:endParaRPr lang="en-US" sz="2800" kern="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Bildschirmpräsentation (4:3)</PresentationFormat>
  <Paragraphs>238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Cambria Math</vt:lpstr>
      <vt:lpstr>Garamond</vt:lpstr>
      <vt:lpstr>Segoe UI Light</vt:lpstr>
      <vt:lpstr>Verdana</vt:lpstr>
      <vt:lpstr>Wingdings</vt:lpstr>
      <vt:lpstr>Default Design</vt:lpstr>
      <vt:lpstr>Graph</vt:lpstr>
      <vt:lpstr>Updates in the forward model of PROFFAST Ver 2 </vt:lpstr>
      <vt:lpstr>PROFFAST Ver 2 updates</vt:lpstr>
      <vt:lpstr>PROFFAST Ver 2 updates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Spectroscopic improvements</vt:lpstr>
      <vt:lpstr>Spectroscopic improvements</vt:lpstr>
      <vt:lpstr>Spectroscopic improvements</vt:lpstr>
      <vt:lpstr>Spectroscopic improvements</vt:lpstr>
      <vt:lpstr>Spectroscopic improvements</vt:lpstr>
      <vt:lpstr>PowerPoint-Präsentation</vt:lpstr>
      <vt:lpstr>PowerPoint-Präsentation</vt:lpstr>
      <vt:lpstr>PowerPoint-Präsentation</vt:lpstr>
      <vt:lpstr>PowerPoint-Präsentation</vt:lpstr>
    </vt:vector>
  </TitlesOfParts>
  <Company>B.usoc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stephief</dc:creator>
  <cp:lastModifiedBy>Hase, Frank (IMK)</cp:lastModifiedBy>
  <cp:revision>817</cp:revision>
  <dcterms:created xsi:type="dcterms:W3CDTF">2006-01-12T10:53:51Z</dcterms:created>
  <dcterms:modified xsi:type="dcterms:W3CDTF">2023-06-12T19:42:26Z</dcterms:modified>
</cp:coreProperties>
</file>