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36"/>
  </p:notesMasterIdLst>
  <p:handoutMasterIdLst>
    <p:handoutMasterId r:id="rId37"/>
  </p:handoutMasterIdLst>
  <p:sldIdLst>
    <p:sldId id="471" r:id="rId2"/>
    <p:sldId id="578" r:id="rId3"/>
    <p:sldId id="584" r:id="rId4"/>
    <p:sldId id="256" r:id="rId5"/>
    <p:sldId id="582" r:id="rId6"/>
    <p:sldId id="580" r:id="rId7"/>
    <p:sldId id="581" r:id="rId8"/>
    <p:sldId id="472" r:id="rId9"/>
    <p:sldId id="586" r:id="rId10"/>
    <p:sldId id="473" r:id="rId11"/>
    <p:sldId id="474" r:id="rId12"/>
    <p:sldId id="587" r:id="rId13"/>
    <p:sldId id="590" r:id="rId14"/>
    <p:sldId id="591" r:id="rId15"/>
    <p:sldId id="592" r:id="rId16"/>
    <p:sldId id="594" r:id="rId17"/>
    <p:sldId id="585" r:id="rId18"/>
    <p:sldId id="596" r:id="rId19"/>
    <p:sldId id="598" r:id="rId20"/>
    <p:sldId id="599" r:id="rId21"/>
    <p:sldId id="606" r:id="rId22"/>
    <p:sldId id="607" r:id="rId23"/>
    <p:sldId id="600" r:id="rId24"/>
    <p:sldId id="601" r:id="rId25"/>
    <p:sldId id="579" r:id="rId26"/>
    <p:sldId id="604" r:id="rId27"/>
    <p:sldId id="608" r:id="rId28"/>
    <p:sldId id="602" r:id="rId29"/>
    <p:sldId id="583" r:id="rId30"/>
    <p:sldId id="595" r:id="rId31"/>
    <p:sldId id="588" r:id="rId32"/>
    <p:sldId id="589" r:id="rId33"/>
    <p:sldId id="593" r:id="rId34"/>
    <p:sldId id="603" r:id="rId35"/>
  </p:sldIdLst>
  <p:sldSz cx="9144000" cy="6858000" type="screen4x3"/>
  <p:notesSz cx="9926638" cy="6797675"/>
  <p:defaultTextStyle>
    <a:defPPr>
      <a:defRPr lang="en-AU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FC82F3B-BD6D-44FB-B055-AE1D36938FF1}">
          <p14:sldIdLst>
            <p14:sldId id="471"/>
            <p14:sldId id="578"/>
            <p14:sldId id="584"/>
            <p14:sldId id="256"/>
            <p14:sldId id="582"/>
            <p14:sldId id="580"/>
            <p14:sldId id="581"/>
            <p14:sldId id="472"/>
            <p14:sldId id="586"/>
            <p14:sldId id="473"/>
            <p14:sldId id="474"/>
            <p14:sldId id="587"/>
            <p14:sldId id="590"/>
            <p14:sldId id="591"/>
            <p14:sldId id="592"/>
            <p14:sldId id="594"/>
            <p14:sldId id="585"/>
            <p14:sldId id="596"/>
            <p14:sldId id="598"/>
            <p14:sldId id="599"/>
            <p14:sldId id="606"/>
            <p14:sldId id="607"/>
            <p14:sldId id="600"/>
            <p14:sldId id="601"/>
            <p14:sldId id="579"/>
            <p14:sldId id="604"/>
            <p14:sldId id="608"/>
            <p14:sldId id="602"/>
            <p14:sldId id="583"/>
            <p14:sldId id="595"/>
            <p14:sldId id="588"/>
            <p14:sldId id="589"/>
            <p14:sldId id="593"/>
            <p14:sldId id="6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F11A2"/>
    <a:srgbClr val="3B1B45"/>
    <a:srgbClr val="006600"/>
    <a:srgbClr val="00FF66"/>
    <a:srgbClr val="33CC33"/>
    <a:srgbClr val="00CC99"/>
    <a:srgbClr val="3399FF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668" autoAdjust="0"/>
    <p:restoredTop sz="90929"/>
  </p:normalViewPr>
  <p:slideViewPr>
    <p:cSldViewPr snapToGrid="0">
      <p:cViewPr varScale="1">
        <p:scale>
          <a:sx n="79" d="100"/>
          <a:sy n="79" d="100"/>
        </p:scale>
        <p:origin x="56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4" d="100"/>
        <a:sy n="10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283528" cy="323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09" tIns="45954" rIns="91909" bIns="45954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01537" y="0"/>
            <a:ext cx="4283528" cy="323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09" tIns="45954" rIns="91909" bIns="4595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460224"/>
            <a:ext cx="4283528" cy="320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09" tIns="45954" rIns="91909" bIns="45954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01537" y="6460224"/>
            <a:ext cx="4283528" cy="320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09" tIns="45954" rIns="91909" bIns="4595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9D7B279A-6D11-4602-AD69-C1037D4B7CD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3074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0801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98463" y="2914650"/>
            <a:ext cx="8229600" cy="52388"/>
          </a:xfrm>
          <a:prstGeom prst="rect">
            <a:avLst/>
          </a:prstGeom>
          <a:gradFill rotWithShape="0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AU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685074" y="470082"/>
            <a:ext cx="7721600" cy="19937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189151"/>
            <a:ext cx="6502400" cy="2679837"/>
          </a:xfrm>
        </p:spPr>
        <p:txBody>
          <a:bodyPr/>
          <a:lstStyle>
            <a:lvl1pPr marL="0" indent="0" algn="ctr">
              <a:buFont typeface="Monotype Sorts" charset="2"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0530E-A437-4258-8CA2-FD224DBEE6A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4244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8D3EE-140C-4804-811D-BF7F8B5D425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5250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266700"/>
            <a:ext cx="2063750" cy="5524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66700"/>
            <a:ext cx="6038850" cy="5524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0C5AC-F66F-4077-9043-291BDAE80E4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190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474135" y="917222"/>
            <a:ext cx="8231188" cy="3279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54026" y="454025"/>
            <a:ext cx="8232774" cy="43603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457200" y="1476963"/>
            <a:ext cx="8248650" cy="48158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8"/>
          </p:nvPr>
        </p:nvSpPr>
        <p:spPr>
          <a:xfrm>
            <a:off x="457200" y="6492875"/>
            <a:ext cx="1352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Dec. 18, 2014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9"/>
          </p:nvPr>
        </p:nvSpPr>
        <p:spPr>
          <a:xfrm>
            <a:off x="1884363" y="6492875"/>
            <a:ext cx="546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Early Results from NASA’s Orbiting Carbon Observatory-2 Mission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7418388" y="6492875"/>
            <a:ext cx="12684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2103053-CE89-D04D-B027-0E2289B905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982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90000"/>
              <a:buFont typeface="Arial" panose="020B0604020202020204" pitchFamily="34" charset="0"/>
              <a:buChar char="•"/>
              <a:defRPr/>
            </a:lvl1pPr>
            <a:lvl2pPr marL="742950" indent="-285750">
              <a:buSzPct val="90000"/>
              <a:buFont typeface="Arial" panose="020B0604020202020204" pitchFamily="34" charset="0"/>
              <a:buChar char="•"/>
              <a:defRPr/>
            </a:lvl2pPr>
            <a:lvl3pPr marL="1200150" indent="-285750">
              <a:buSzPct val="90000"/>
              <a:buFont typeface="Arial" panose="020B0604020202020204" pitchFamily="34" charset="0"/>
              <a:buChar char="•"/>
              <a:defRPr/>
            </a:lvl3pPr>
            <a:lvl4pPr marL="1657350" indent="-285750">
              <a:buSzPct val="90000"/>
              <a:buFont typeface="Arial" panose="020B0604020202020204" pitchFamily="34" charset="0"/>
              <a:buChar char="•"/>
              <a:defRPr/>
            </a:lvl4pPr>
            <a:lvl5pPr marL="2114550" indent="-285750">
              <a:buSzPct val="9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7BEFC-EA80-4D1B-A644-2047AAC65F3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0758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D6E19-1FB4-4DCE-873F-A9CC13B8079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6930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600" y="1676400"/>
            <a:ext cx="4000500" cy="41148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800"/>
            </a:lvl1pPr>
            <a:lvl2pPr marL="742950" indent="-285750">
              <a:buFont typeface="Arial" panose="020B0604020202020204" pitchFamily="34" charset="0"/>
              <a:buChar char="•"/>
              <a:defRPr sz="2400"/>
            </a:lvl2pPr>
            <a:lvl3pPr marL="1143000" indent="-228600">
              <a:buFont typeface="Arial" panose="020B0604020202020204" pitchFamily="34" charset="0"/>
              <a:buChar char="•"/>
              <a:defRPr sz="2000"/>
            </a:lvl3pPr>
            <a:lvl4pPr marL="1600200" indent="-228600">
              <a:buFont typeface="Arial" panose="020B0604020202020204" pitchFamily="34" charset="0"/>
              <a:buChar char="•"/>
              <a:defRPr sz="1800"/>
            </a:lvl4pPr>
            <a:lvl5pPr marL="2057400" indent="-228600">
              <a:buFont typeface="Arial" panose="020B0604020202020204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1676400"/>
            <a:ext cx="4000500" cy="4114800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/>
            </a:lvl1pPr>
            <a:lvl2pPr marL="742950" indent="-285750">
              <a:buFont typeface="Wingdings" panose="05000000000000000000" pitchFamily="2" charset="2"/>
              <a:buChar char="§"/>
              <a:defRPr sz="2400"/>
            </a:lvl2pPr>
            <a:lvl3pPr marL="1143000" indent="-228600">
              <a:buFont typeface="Wingdings" panose="05000000000000000000" pitchFamily="2" charset="2"/>
              <a:buChar char="§"/>
              <a:defRPr sz="2000"/>
            </a:lvl3pPr>
            <a:lvl4pPr marL="1600200" indent="-228600">
              <a:buFont typeface="Wingdings" panose="05000000000000000000" pitchFamily="2" charset="2"/>
              <a:buChar char="§"/>
              <a:defRPr sz="1800"/>
            </a:lvl4pPr>
            <a:lvl5pPr marL="2057400" indent="-228600">
              <a:buFont typeface="Wingdings" panose="05000000000000000000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C9D5B-5395-45EC-88D3-276309FDCA6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2958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14EF9-D2F3-4A3E-83C2-0FD265758A9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7114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7F841-8F29-4B38-BE77-3C705C6A0E7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5575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B5018-B9E1-457D-A5C1-758241A3C73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5964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46C65-6363-4CFB-8B83-D31EFDC2585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3155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C87F9-0593-45C2-9E4E-7394BD41BD3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8142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1200" y="6276975"/>
            <a:ext cx="1828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49600" y="627697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04000" y="6276975"/>
            <a:ext cx="1828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F81C09BD-DBDD-48B7-B03C-03740E453D6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66700"/>
            <a:ext cx="82550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2600" y="1676400"/>
            <a:ext cx="8153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431800" y="1449388"/>
            <a:ext cx="8229600" cy="52387"/>
          </a:xfrm>
          <a:prstGeom prst="rect">
            <a:avLst/>
          </a:prstGeom>
          <a:gradFill rotWithShape="0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63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2"/>
        <a:buChar char="u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Monotype Sorts" charset="2"/>
        <a:buChar char="l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CC33"/>
        </a:buClr>
        <a:buSzPct val="50000"/>
        <a:buFont typeface="Monotype Sorts" charset="2"/>
        <a:buChar char="l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Monotype Sorts" charset="2"/>
        <a:buChar char="l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.tiff"/><Relationship Id="rId7" Type="http://schemas.openxmlformats.org/officeDocument/2006/relationships/image" Target="../media/image12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11" Type="http://schemas.openxmlformats.org/officeDocument/2006/relationships/image" Target="../media/image16.emf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2.pn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F7205-4192-4725-877A-F6BFFC6B90BF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490888" y="470082"/>
            <a:ext cx="8239226" cy="2143722"/>
          </a:xfrm>
        </p:spPr>
        <p:txBody>
          <a:bodyPr/>
          <a:lstStyle/>
          <a:p>
            <a:r>
              <a:rPr lang="en-AU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Solar FTS measurements with a fibre optic coupled </a:t>
            </a:r>
            <a:r>
              <a:rPr lang="en-AU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suntracker</a:t>
            </a:r>
            <a:r>
              <a:rPr lang="en-AU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and EM27 FTS</a:t>
            </a:r>
            <a:br>
              <a:rPr lang="en-AU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AU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en-AU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ide by side comparisons with </a:t>
            </a:r>
            <a:br>
              <a:rPr lang="en-AU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AU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TCCON, EM27SUN, </a:t>
            </a:r>
            <a:r>
              <a:rPr lang="en-AU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IRcube</a:t>
            </a:r>
            <a:r>
              <a:rPr lang="en-AU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and </a:t>
            </a:r>
            <a:r>
              <a:rPr lang="en-AU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Aircore</a:t>
            </a:r>
            <a:b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AU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D97014-7A7D-4F4A-8075-98543062F1DA}"/>
              </a:ext>
            </a:extLst>
          </p:cNvPr>
          <p:cNvSpPr/>
          <p:nvPr/>
        </p:nvSpPr>
        <p:spPr>
          <a:xfrm>
            <a:off x="948905" y="3278037"/>
            <a:ext cx="7246190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A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David Griffith, Nicholas Jones, Nicholas Deutscher, Clare Murphy</a:t>
            </a:r>
          </a:p>
          <a:p>
            <a:pPr>
              <a:spcAft>
                <a:spcPts val="600"/>
              </a:spcAft>
            </a:pPr>
            <a:r>
              <a:rPr lang="en-AU" sz="16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University of Wollongong, Australia</a:t>
            </a:r>
          </a:p>
          <a:p>
            <a:pPr>
              <a:spcAft>
                <a:spcPts val="600"/>
              </a:spcAft>
            </a:pPr>
            <a:r>
              <a:rPr lang="en-A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Dave Pollard</a:t>
            </a:r>
          </a:p>
          <a:p>
            <a:pPr>
              <a:spcAft>
                <a:spcPts val="600"/>
              </a:spcAft>
            </a:pPr>
            <a:r>
              <a:rPr lang="en-AU" sz="16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NIWA, New Zealand</a:t>
            </a:r>
          </a:p>
          <a:p>
            <a:pPr>
              <a:spcAft>
                <a:spcPts val="600"/>
              </a:spcAft>
            </a:pPr>
            <a:r>
              <a:rPr lang="en-A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David Noone</a:t>
            </a:r>
          </a:p>
          <a:p>
            <a:pPr>
              <a:spcAft>
                <a:spcPts val="600"/>
              </a:spcAft>
            </a:pPr>
            <a:r>
              <a:rPr lang="en-AU" sz="16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University of Auckland, New Zealand</a:t>
            </a:r>
          </a:p>
        </p:txBody>
      </p:sp>
      <p:pic>
        <p:nvPicPr>
          <p:cNvPr id="2050" name="Picture 2" descr="frm4ghg logo">
            <a:extLst>
              <a:ext uri="{FF2B5EF4-FFF2-40B4-BE49-F238E27FC236}">
                <a16:creationId xmlns:a16="http://schemas.microsoft.com/office/drawing/2014/main" id="{6C51CE65-01D9-3CA7-8F76-89151967B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25" y="5539112"/>
            <a:ext cx="1026730" cy="102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798E2A3-0FAD-24C7-5B2F-2FAF9A2C76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08" y="5241991"/>
            <a:ext cx="1483012" cy="1220319"/>
          </a:xfrm>
          <a:prstGeom prst="rect">
            <a:avLst/>
          </a:prstGeom>
        </p:spPr>
      </p:pic>
      <p:pic>
        <p:nvPicPr>
          <p:cNvPr id="4" name="Picture 3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073A6A76-CA3A-7C65-FFD2-5BE06FC5F2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602" y="5772106"/>
            <a:ext cx="864059" cy="720049"/>
          </a:xfrm>
          <a:prstGeom prst="rect">
            <a:avLst/>
          </a:prstGeom>
        </p:spPr>
      </p:pic>
      <p:pic>
        <p:nvPicPr>
          <p:cNvPr id="2052" name="Picture 4" descr="esa">
            <a:extLst>
              <a:ext uri="{FF2B5EF4-FFF2-40B4-BE49-F238E27FC236}">
                <a16:creationId xmlns:a16="http://schemas.microsoft.com/office/drawing/2014/main" id="{CF8A989F-3B47-7EEE-53AC-D07A05972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035" y="5665740"/>
            <a:ext cx="1683295" cy="83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IWA">
            <a:extLst>
              <a:ext uri="{FF2B5EF4-FFF2-40B4-BE49-F238E27FC236}">
                <a16:creationId xmlns:a16="http://schemas.microsoft.com/office/drawing/2014/main" id="{202C54C2-ECE7-929B-69EA-D41E3CE4F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475" y="5873972"/>
            <a:ext cx="1414564" cy="51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003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219B33F-74BD-4D24-018B-5C03A3F8E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893" y="1615643"/>
            <a:ext cx="6989268" cy="51443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FE16A9-5477-A4CB-1A2E-5E7246E3D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Comparison spectra</a:t>
            </a:r>
            <a:br>
              <a:rPr lang="en-AU" dirty="0"/>
            </a:br>
            <a:r>
              <a:rPr lang="en-AU" dirty="0" err="1"/>
              <a:t>camtracker</a:t>
            </a:r>
            <a:r>
              <a:rPr lang="en-AU" dirty="0"/>
              <a:t> vs fibre optic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B9BBC6-120C-BDE5-AD16-C8D13656BB6C}"/>
              </a:ext>
            </a:extLst>
          </p:cNvPr>
          <p:cNvSpPr txBox="1"/>
          <p:nvPr/>
        </p:nvSpPr>
        <p:spPr>
          <a:xfrm>
            <a:off x="4433527" y="1989204"/>
            <a:ext cx="3147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AU" sz="1800" dirty="0">
                <a:solidFill>
                  <a:schemeClr val="accent6"/>
                </a:solidFill>
              </a:rPr>
              <a:t>___</a:t>
            </a:r>
            <a:r>
              <a:rPr lang="en-AU" sz="1800" dirty="0"/>
              <a:t>  </a:t>
            </a:r>
            <a:r>
              <a:rPr lang="en-AU" sz="1800" dirty="0">
                <a:solidFill>
                  <a:srgbClr val="002060"/>
                </a:solidFill>
              </a:rPr>
              <a:t>___</a:t>
            </a:r>
            <a:r>
              <a:rPr lang="en-AU" sz="1800" dirty="0"/>
              <a:t> EM27 – </a:t>
            </a:r>
            <a:r>
              <a:rPr lang="en-AU" sz="1800" dirty="0" err="1"/>
              <a:t>camtracker</a:t>
            </a:r>
            <a:endParaRPr lang="en-AU" sz="1800" dirty="0"/>
          </a:p>
          <a:p>
            <a:pPr algn="l"/>
            <a:r>
              <a:rPr lang="en-AU" sz="1800" dirty="0">
                <a:solidFill>
                  <a:schemeClr val="accent1"/>
                </a:solidFill>
              </a:rPr>
              <a:t>___</a:t>
            </a:r>
            <a:r>
              <a:rPr lang="en-AU" sz="1800" dirty="0"/>
              <a:t>  </a:t>
            </a:r>
            <a:r>
              <a:rPr lang="en-AU" sz="1800" dirty="0">
                <a:solidFill>
                  <a:srgbClr val="FFC000"/>
                </a:solidFill>
              </a:rPr>
              <a:t>___</a:t>
            </a:r>
            <a:r>
              <a:rPr lang="en-AU" sz="1800" dirty="0"/>
              <a:t> EM27 – Fibre optic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0EA147-EEDC-FF7E-AB24-307E2B156CAB}"/>
              </a:ext>
            </a:extLst>
          </p:cNvPr>
          <p:cNvSpPr txBox="1"/>
          <p:nvPr/>
        </p:nvSpPr>
        <p:spPr>
          <a:xfrm>
            <a:off x="1478104" y="3297461"/>
            <a:ext cx="123206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AU" sz="1800" dirty="0"/>
              <a:t>Fibre and </a:t>
            </a:r>
            <a:br>
              <a:rPr lang="en-AU" sz="1800" dirty="0"/>
            </a:br>
            <a:r>
              <a:rPr lang="en-AU" sz="1800" dirty="0"/>
              <a:t>lens </a:t>
            </a:r>
            <a:r>
              <a:rPr lang="en-AU" sz="1800" dirty="0" err="1"/>
              <a:t>cutoff</a:t>
            </a:r>
            <a:endParaRPr lang="en-AU" sz="18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0154A94-C20F-87B3-620C-94EEAB71C7C9}"/>
              </a:ext>
            </a:extLst>
          </p:cNvPr>
          <p:cNvCxnSpPr/>
          <p:nvPr/>
        </p:nvCxnSpPr>
        <p:spPr bwMode="auto">
          <a:xfrm>
            <a:off x="1934936" y="4187835"/>
            <a:ext cx="318407" cy="105452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043022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7BC28-FE21-CE78-A647-788EF7F55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Comparison spectra</a:t>
            </a:r>
            <a:br>
              <a:rPr lang="en-AU" dirty="0"/>
            </a:br>
            <a:r>
              <a:rPr lang="en-AU" dirty="0"/>
              <a:t>O</a:t>
            </a:r>
            <a:r>
              <a:rPr lang="en-AU" baseline="-25000" dirty="0"/>
              <a:t>2</a:t>
            </a:r>
            <a:r>
              <a:rPr lang="en-AU" dirty="0"/>
              <a:t> band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6268C9-8203-C59C-0DE0-FB7EB4611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563854"/>
            <a:ext cx="8458200" cy="52941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663C35-2424-6B6F-0041-E079804BAEBB}"/>
              </a:ext>
            </a:extLst>
          </p:cNvPr>
          <p:cNvSpPr txBox="1"/>
          <p:nvPr/>
        </p:nvSpPr>
        <p:spPr>
          <a:xfrm>
            <a:off x="5012872" y="4647815"/>
            <a:ext cx="2698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AU" sz="1800" dirty="0">
                <a:solidFill>
                  <a:schemeClr val="accent6"/>
                </a:solidFill>
              </a:rPr>
              <a:t>___</a:t>
            </a:r>
            <a:r>
              <a:rPr lang="en-AU" sz="1800" dirty="0"/>
              <a:t>  EM27 – </a:t>
            </a:r>
            <a:r>
              <a:rPr lang="en-AU" sz="1800" dirty="0" err="1"/>
              <a:t>camtracker</a:t>
            </a:r>
            <a:endParaRPr lang="en-AU" sz="1800" dirty="0"/>
          </a:p>
          <a:p>
            <a:pPr algn="l"/>
            <a:r>
              <a:rPr lang="en-AU" sz="1800" dirty="0">
                <a:solidFill>
                  <a:schemeClr val="accent1"/>
                </a:solidFill>
              </a:rPr>
              <a:t>___</a:t>
            </a:r>
            <a:r>
              <a:rPr lang="en-AU" sz="1800" dirty="0"/>
              <a:t>  EM27 – Fibre optic</a:t>
            </a:r>
          </a:p>
        </p:txBody>
      </p:sp>
    </p:spTree>
    <p:extLst>
      <p:ext uri="{BB962C8B-B14F-4D97-AF65-F5344CB8AC3E}">
        <p14:creationId xmlns:p14="http://schemas.microsoft.com/office/powerpoint/2010/main" val="1799039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58756-61CA-FCEE-84B6-4EAFCA710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EM27-FO vs TCCON</a:t>
            </a:r>
            <a:br>
              <a:rPr lang="en-AU" dirty="0"/>
            </a:br>
            <a:r>
              <a:rPr lang="en-AU" dirty="0"/>
              <a:t>GGG analysis </a:t>
            </a:r>
            <a:r>
              <a:rPr lang="en-AU" dirty="0" err="1"/>
              <a:t>X</a:t>
            </a:r>
            <a:r>
              <a:rPr lang="en-AU" baseline="-25000" dirty="0" err="1"/>
              <a:t>luft</a:t>
            </a:r>
            <a:r>
              <a:rPr lang="en-AU" dirty="0"/>
              <a:t>, X</a:t>
            </a:r>
            <a:r>
              <a:rPr lang="en-AU" baseline="-25000" dirty="0"/>
              <a:t>CO2</a:t>
            </a:r>
            <a:r>
              <a:rPr lang="en-AU" dirty="0"/>
              <a:t>, X</a:t>
            </a:r>
            <a:r>
              <a:rPr lang="en-AU" baseline="-25000" dirty="0"/>
              <a:t>CH4</a:t>
            </a:r>
            <a:r>
              <a:rPr lang="en-AU" dirty="0">
                <a:solidFill>
                  <a:srgbClr val="FF0000"/>
                </a:solidFill>
              </a:rPr>
              <a:t> =&gt; AICF</a:t>
            </a:r>
            <a:r>
              <a:rPr lang="en-AU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DA7B37-761D-D097-094B-5B92A99F1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8390"/>
            <a:ext cx="9144000" cy="47229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A04D32-A8ED-2A78-B004-CD14EF25AC18}"/>
              </a:ext>
            </a:extLst>
          </p:cNvPr>
          <p:cNvSpPr txBox="1"/>
          <p:nvPr/>
        </p:nvSpPr>
        <p:spPr>
          <a:xfrm>
            <a:off x="1108953" y="2227634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AU" sz="2400" dirty="0" err="1"/>
              <a:t>X</a:t>
            </a:r>
            <a:r>
              <a:rPr lang="en-AU" sz="2400" baseline="-25000" dirty="0" err="1"/>
              <a:t>luft</a:t>
            </a:r>
            <a:endParaRPr lang="en-AU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46A88F-DEA9-01BF-1D1F-E43093AA6DB1}"/>
              </a:ext>
            </a:extLst>
          </p:cNvPr>
          <p:cNvSpPr txBox="1"/>
          <p:nvPr/>
        </p:nvSpPr>
        <p:spPr>
          <a:xfrm>
            <a:off x="1077769" y="3470954"/>
            <a:ext cx="811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AU" sz="2400" dirty="0"/>
              <a:t>X</a:t>
            </a:r>
            <a:r>
              <a:rPr lang="en-AU" sz="2400" baseline="-25000" dirty="0"/>
              <a:t>CO2</a:t>
            </a:r>
            <a:endParaRPr lang="en-AU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3D7C76-29C1-0EA0-182B-C03C21994CD5}"/>
              </a:ext>
            </a:extLst>
          </p:cNvPr>
          <p:cNvSpPr txBox="1"/>
          <p:nvPr/>
        </p:nvSpPr>
        <p:spPr>
          <a:xfrm>
            <a:off x="1077769" y="4915711"/>
            <a:ext cx="798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AU" sz="2400" dirty="0"/>
              <a:t>X</a:t>
            </a:r>
            <a:r>
              <a:rPr lang="en-AU" sz="2400" baseline="-25000" dirty="0"/>
              <a:t>CH4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554105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067B6-9B44-24D7-2B75-875D1C77D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Check ADCF</a:t>
            </a:r>
            <a:br>
              <a:rPr lang="en-AU" dirty="0"/>
            </a:br>
            <a:r>
              <a:rPr lang="en-AU" sz="2800" dirty="0"/>
              <a:t>TCCON &amp; EM27-FO vs SZA</a:t>
            </a:r>
            <a:endParaRPr lang="en-AU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6E77AE-3070-3069-33FF-D3B30A8EE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2146"/>
            <a:ext cx="9144000" cy="484632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FB04B1A-28ED-2859-E772-3E11F2250798}"/>
              </a:ext>
            </a:extLst>
          </p:cNvPr>
          <p:cNvGrpSpPr/>
          <p:nvPr/>
        </p:nvGrpSpPr>
        <p:grpSpPr>
          <a:xfrm>
            <a:off x="6177065" y="2081719"/>
            <a:ext cx="1638013" cy="1347281"/>
            <a:chOff x="6177065" y="2081719"/>
            <a:chExt cx="1638013" cy="134728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7DABFA9-082F-CEFE-593C-1F9FF94C1164}"/>
                </a:ext>
              </a:extLst>
            </p:cNvPr>
            <p:cNvSpPr txBox="1"/>
            <p:nvPr/>
          </p:nvSpPr>
          <p:spPr>
            <a:xfrm>
              <a:off x="6177065" y="2081719"/>
              <a:ext cx="1638013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AU" sz="1800" dirty="0"/>
                <a:t>Timing error?</a:t>
              </a:r>
            </a:p>
            <a:p>
              <a:pPr algn="l"/>
              <a:r>
                <a:rPr lang="en-AU" sz="1800" dirty="0"/>
                <a:t>Tracker error?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42EFEB8-E956-85A0-377C-A65DB9158CD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072009" y="2728050"/>
              <a:ext cx="447472" cy="70095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4174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C9B88-F52E-C384-A930-5622A9E93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103" y="266700"/>
            <a:ext cx="8667344" cy="1104900"/>
          </a:xfrm>
        </p:spPr>
        <p:txBody>
          <a:bodyPr/>
          <a:lstStyle/>
          <a:p>
            <a:r>
              <a:rPr lang="en-AU" dirty="0"/>
              <a:t>Tracker pointing: O2_7885_sg</a:t>
            </a:r>
            <a:br>
              <a:rPr lang="en-AU" dirty="0"/>
            </a:br>
            <a:r>
              <a:rPr lang="en-AU" sz="2400" dirty="0"/>
              <a:t>Solar-terrestrial line shifts, same tracker, different telescopes</a:t>
            </a:r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AADCF4-A9E5-D208-D58D-AB196156F9F0}"/>
              </a:ext>
            </a:extLst>
          </p:cNvPr>
          <p:cNvSpPr txBox="1"/>
          <p:nvPr/>
        </p:nvSpPr>
        <p:spPr>
          <a:xfrm>
            <a:off x="583659" y="1560271"/>
            <a:ext cx="1653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1800" dirty="0">
                <a:solidFill>
                  <a:srgbClr val="FF0000"/>
                </a:solidFill>
              </a:rPr>
              <a:t>EM27-FO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944DD6-F1A3-7B42-808D-D548DDF0CAAB}"/>
              </a:ext>
            </a:extLst>
          </p:cNvPr>
          <p:cNvSpPr txBox="1"/>
          <p:nvPr/>
        </p:nvSpPr>
        <p:spPr>
          <a:xfrm>
            <a:off x="583659" y="4234898"/>
            <a:ext cx="1653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1800" dirty="0"/>
              <a:t>IR cube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4E6DD37-7A8E-50C7-5AA2-B3DE2E58B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38970"/>
            <a:ext cx="9144000" cy="21575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B7F5C5C-C0BA-6005-62A6-F99AF9EAE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53172"/>
            <a:ext cx="9144000" cy="227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32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7631C-20CA-F0E7-F424-969595A19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Spectral residuals</a:t>
            </a:r>
            <a:br>
              <a:rPr lang="en-AU" dirty="0"/>
            </a:br>
            <a:r>
              <a:rPr lang="en-AU" sz="2400" dirty="0"/>
              <a:t>Is there evidence for fibre-induced fringing effects?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911EDA-06EF-CD1C-1E94-1617ABF00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783" y="1657387"/>
            <a:ext cx="8628434" cy="527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847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7631C-20CA-F0E7-F424-969595A19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81" y="266700"/>
            <a:ext cx="8686800" cy="1104900"/>
          </a:xfrm>
        </p:spPr>
        <p:txBody>
          <a:bodyPr/>
          <a:lstStyle/>
          <a:p>
            <a:r>
              <a:rPr lang="en-AU" dirty="0"/>
              <a:t>Spectral residuals</a:t>
            </a:r>
            <a:br>
              <a:rPr lang="en-AU" dirty="0"/>
            </a:br>
            <a:r>
              <a:rPr lang="en-AU" sz="2400" dirty="0"/>
              <a:t>Is there evidence for fringing/interference effects from the FO?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D5DEF7-8D49-FF8C-4B3B-6541F6880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02" y="1625670"/>
            <a:ext cx="8861898" cy="25042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08EB3B6-AE25-CAE7-3423-A027E61901A6}"/>
              </a:ext>
            </a:extLst>
          </p:cNvPr>
          <p:cNvSpPr txBox="1"/>
          <p:nvPr/>
        </p:nvSpPr>
        <p:spPr>
          <a:xfrm>
            <a:off x="1582366" y="1625670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AU" sz="1800" dirty="0"/>
              <a:t>Residual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1852960-8AB7-83D4-E53E-700D3559039C}"/>
              </a:ext>
            </a:extLst>
          </p:cNvPr>
          <p:cNvGrpSpPr/>
          <p:nvPr/>
        </p:nvGrpSpPr>
        <p:grpSpPr>
          <a:xfrm>
            <a:off x="381000" y="4238462"/>
            <a:ext cx="8763000" cy="2497455"/>
            <a:chOff x="381000" y="4238462"/>
            <a:chExt cx="8763000" cy="249745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656495E-48FE-3CDF-39F1-FA01CCA99F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0" y="4238462"/>
              <a:ext cx="8763000" cy="249745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AC26789-00B9-AF27-19DE-20A774689F2F}"/>
                </a:ext>
              </a:extLst>
            </p:cNvPr>
            <p:cNvSpPr txBox="1"/>
            <p:nvPr/>
          </p:nvSpPr>
          <p:spPr>
            <a:xfrm>
              <a:off x="1582366" y="4238462"/>
              <a:ext cx="18219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AU" sz="1800" dirty="0"/>
                <a:t>FFT of Residual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6F38821-5AC4-D042-C3E2-80BE5571F9A4}"/>
                </a:ext>
              </a:extLst>
            </p:cNvPr>
            <p:cNvSpPr txBox="1"/>
            <p:nvPr/>
          </p:nvSpPr>
          <p:spPr>
            <a:xfrm>
              <a:off x="7337899" y="5555283"/>
              <a:ext cx="1184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AU" sz="1800" dirty="0"/>
                <a:t>Max OPD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470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41AB9-1B1E-3CB2-0977-57B82208E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Side by side measurements</a:t>
            </a:r>
            <a:br>
              <a:rPr lang="en-AU" dirty="0"/>
            </a:br>
            <a:r>
              <a:rPr lang="en-AU" dirty="0"/>
              <a:t>Sept 2022 – May 2023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35018EE-5113-8CC1-5281-602F03644C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61177"/>
              </p:ext>
            </p:extLst>
          </p:nvPr>
        </p:nvGraphicFramePr>
        <p:xfrm>
          <a:off x="1524000" y="2114176"/>
          <a:ext cx="6096000" cy="3627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51529">
                  <a:extLst>
                    <a:ext uri="{9D8B030D-6E8A-4147-A177-3AD203B41FA5}">
                      <a16:colId xmlns:a16="http://schemas.microsoft.com/office/drawing/2014/main" val="3212119487"/>
                    </a:ext>
                  </a:extLst>
                </a:gridCol>
                <a:gridCol w="1030942">
                  <a:extLst>
                    <a:ext uri="{9D8B030D-6E8A-4147-A177-3AD203B41FA5}">
                      <a16:colId xmlns:a16="http://schemas.microsoft.com/office/drawing/2014/main" val="4230726065"/>
                    </a:ext>
                  </a:extLst>
                </a:gridCol>
                <a:gridCol w="1030941">
                  <a:extLst>
                    <a:ext uri="{9D8B030D-6E8A-4147-A177-3AD203B41FA5}">
                      <a16:colId xmlns:a16="http://schemas.microsoft.com/office/drawing/2014/main" val="47535103"/>
                    </a:ext>
                  </a:extLst>
                </a:gridCol>
                <a:gridCol w="986117">
                  <a:extLst>
                    <a:ext uri="{9D8B030D-6E8A-4147-A177-3AD203B41FA5}">
                      <a16:colId xmlns:a16="http://schemas.microsoft.com/office/drawing/2014/main" val="69854566"/>
                    </a:ext>
                  </a:extLst>
                </a:gridCol>
                <a:gridCol w="896471">
                  <a:extLst>
                    <a:ext uri="{9D8B030D-6E8A-4147-A177-3AD203B41FA5}">
                      <a16:colId xmlns:a16="http://schemas.microsoft.com/office/drawing/2014/main" val="2315947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sz="1600" dirty="0"/>
                        <a:t>Instrument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Broken Hill / </a:t>
                      </a:r>
                      <a:r>
                        <a:rPr lang="en-AU" sz="1600" dirty="0" err="1"/>
                        <a:t>Aircore</a:t>
                      </a:r>
                      <a:br>
                        <a:rPr lang="en-AU" sz="1600" dirty="0"/>
                      </a:br>
                      <a:r>
                        <a:rPr lang="en-AU" sz="1600" dirty="0"/>
                        <a:t>Sept - Oct 2022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Wollongong </a:t>
                      </a:r>
                      <a:br>
                        <a:rPr lang="en-AU" sz="1600" dirty="0"/>
                      </a:br>
                      <a:r>
                        <a:rPr lang="en-AU" sz="1600" dirty="0"/>
                        <a:t>Oct 22 – May 23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870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GGG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err="1"/>
                        <a:t>Proffast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GGG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err="1"/>
                        <a:t>Proffast</a:t>
                      </a:r>
                      <a:endParaRPr lang="en-A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418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dirty="0"/>
                        <a:t>TCCON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179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dirty="0" err="1"/>
                        <a:t>UoW</a:t>
                      </a:r>
                      <a:r>
                        <a:rPr lang="en-AU" sz="1600" dirty="0"/>
                        <a:t> EM27SUN/FO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9220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dirty="0"/>
                        <a:t>NIWA EM27SUN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015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dirty="0"/>
                        <a:t>Uni Auckland EM27SUN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94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dirty="0"/>
                        <a:t>KIT EM27SUN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1824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err="1"/>
                        <a:t>UoW</a:t>
                      </a:r>
                      <a:r>
                        <a:rPr lang="en-AU" sz="1600" dirty="0"/>
                        <a:t> </a:t>
                      </a:r>
                      <a:r>
                        <a:rPr lang="en-AU" sz="1600" dirty="0" err="1"/>
                        <a:t>IRcube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197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5297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ustralia Map (Physical) - Worldometer">
            <a:extLst>
              <a:ext uri="{FF2B5EF4-FFF2-40B4-BE49-F238E27FC236}">
                <a16:creationId xmlns:a16="http://schemas.microsoft.com/office/drawing/2014/main" id="{AE2B1437-A389-93EC-7E13-6A512A286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827" y="120785"/>
            <a:ext cx="2275728" cy="160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67AE14-F122-1611-D05D-3160993E2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/>
              <a:t>Broken Hill </a:t>
            </a:r>
            <a:r>
              <a:rPr lang="en-AU" dirty="0" err="1"/>
              <a:t>Aircore</a:t>
            </a:r>
            <a:r>
              <a:rPr lang="en-AU" dirty="0"/>
              <a:t> campaign</a:t>
            </a:r>
            <a:br>
              <a:rPr lang="en-AU" dirty="0"/>
            </a:br>
            <a:r>
              <a:rPr lang="en-AU" dirty="0"/>
              <a:t>Sept/Oct 2022</a:t>
            </a:r>
          </a:p>
        </p:txBody>
      </p:sp>
      <p:pic>
        <p:nvPicPr>
          <p:cNvPr id="7" name="Picture 6" descr="A picture containing grass, outdoor&#10;&#10;Description automatically generated">
            <a:extLst>
              <a:ext uri="{FF2B5EF4-FFF2-40B4-BE49-F238E27FC236}">
                <a16:creationId xmlns:a16="http://schemas.microsoft.com/office/drawing/2014/main" id="{82DF59BB-D649-FABA-94EF-8F4443EFA7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96" y="4061136"/>
            <a:ext cx="4426404" cy="2489852"/>
          </a:xfrm>
          <a:prstGeom prst="rect">
            <a:avLst/>
          </a:prstGeom>
        </p:spPr>
      </p:pic>
      <p:pic>
        <p:nvPicPr>
          <p:cNvPr id="9" name="Picture 8" descr="A picture containing text, computer, cluttered, desk&#10;&#10;Description automatically generated">
            <a:extLst>
              <a:ext uri="{FF2B5EF4-FFF2-40B4-BE49-F238E27FC236}">
                <a16:creationId xmlns:a16="http://schemas.microsoft.com/office/drawing/2014/main" id="{C23D4BBB-8418-CDED-1B7F-549BA8D22F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447" y="4061136"/>
            <a:ext cx="4426857" cy="2490107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6D334EF-070C-BFAC-6B8E-35F6FD924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896" y="1676400"/>
            <a:ext cx="9011103" cy="1752600"/>
          </a:xfrm>
        </p:spPr>
        <p:txBody>
          <a:bodyPr/>
          <a:lstStyle/>
          <a:p>
            <a:r>
              <a:rPr lang="en-AU" dirty="0"/>
              <a:t>2 x EM27/Sun with </a:t>
            </a:r>
            <a:r>
              <a:rPr lang="en-AU" dirty="0" err="1"/>
              <a:t>camtracker</a:t>
            </a:r>
            <a:r>
              <a:rPr lang="en-AU" dirty="0"/>
              <a:t> (COCCON, NIWA, Uni Auckland,)</a:t>
            </a:r>
          </a:p>
          <a:p>
            <a:r>
              <a:rPr lang="en-AU" dirty="0"/>
              <a:t>1 x EM27 FTS with fibre-optic coupling to tracker (</a:t>
            </a:r>
            <a:r>
              <a:rPr lang="en-AU" dirty="0" err="1"/>
              <a:t>UoW</a:t>
            </a:r>
            <a:r>
              <a:rPr lang="en-AU" dirty="0"/>
              <a:t>)</a:t>
            </a:r>
          </a:p>
          <a:p>
            <a:r>
              <a:rPr lang="en-AU" dirty="0"/>
              <a:t>1 x </a:t>
            </a:r>
            <a:r>
              <a:rPr lang="en-AU" dirty="0" err="1"/>
              <a:t>IRcube</a:t>
            </a:r>
            <a:r>
              <a:rPr lang="en-AU" dirty="0"/>
              <a:t> FTS with </a:t>
            </a:r>
            <a:r>
              <a:rPr lang="en-US" dirty="0" err="1"/>
              <a:t>fibre</a:t>
            </a:r>
            <a:r>
              <a:rPr lang="en-US" dirty="0"/>
              <a:t>-optic coupling to tracker (</a:t>
            </a:r>
            <a:r>
              <a:rPr lang="en-US" dirty="0" err="1"/>
              <a:t>UoW</a:t>
            </a:r>
            <a:r>
              <a:rPr lang="en-US" dirty="0"/>
              <a:t>)</a:t>
            </a:r>
          </a:p>
          <a:p>
            <a:r>
              <a:rPr lang="en-US" dirty="0"/>
              <a:t>7 days of measurements, including all </a:t>
            </a:r>
            <a:r>
              <a:rPr lang="en-US" dirty="0" err="1"/>
              <a:t>aircore</a:t>
            </a:r>
            <a:r>
              <a:rPr lang="en-US" dirty="0"/>
              <a:t> flight days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E5F36C8-F225-1B7F-9093-FD31AF43108C}"/>
              </a:ext>
            </a:extLst>
          </p:cNvPr>
          <p:cNvSpPr/>
          <p:nvPr/>
        </p:nvSpPr>
        <p:spPr bwMode="auto">
          <a:xfrm>
            <a:off x="8112869" y="1044264"/>
            <a:ext cx="282102" cy="344634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384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724CB-2330-9D4C-EA82-E467EEE65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Broken Hill </a:t>
            </a:r>
            <a:r>
              <a:rPr lang="en-AU" dirty="0" err="1"/>
              <a:t>aircore</a:t>
            </a:r>
            <a:r>
              <a:rPr lang="en-AU" dirty="0"/>
              <a:t> campaign</a:t>
            </a:r>
            <a:br>
              <a:rPr lang="en-AU" dirty="0"/>
            </a:br>
            <a:r>
              <a:rPr lang="en-AU" dirty="0"/>
              <a:t>Overview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2C7FE7-A26A-8A8F-54D5-905131B16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1208"/>
            <a:ext cx="9144000" cy="468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176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736FE-2A87-4BAD-9131-B48D3F307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Introduction &amp; 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502C3-38F4-4014-A7F3-31FC87BCA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1676399"/>
            <a:ext cx="8153400" cy="4627123"/>
          </a:xfrm>
        </p:spPr>
        <p:txBody>
          <a:bodyPr/>
          <a:lstStyle/>
          <a:p>
            <a:r>
              <a:rPr lang="en-AU" dirty="0"/>
              <a:t>The EM27SUN requires weather protection. </a:t>
            </a:r>
            <a:br>
              <a:rPr lang="en-AU" dirty="0"/>
            </a:br>
            <a:r>
              <a:rPr lang="en-AU" dirty="0"/>
              <a:t>This requires either</a:t>
            </a:r>
          </a:p>
          <a:p>
            <a:pPr lvl="1"/>
            <a:r>
              <a:rPr lang="en-AU" dirty="0"/>
              <a:t>Manual daily set up, take indoors at night, OR</a:t>
            </a:r>
          </a:p>
          <a:p>
            <a:pPr lvl="1"/>
            <a:r>
              <a:rPr lang="en-AU" dirty="0"/>
              <a:t>Automated weather enclosure</a:t>
            </a:r>
          </a:p>
          <a:p>
            <a:r>
              <a:rPr lang="en-AU" dirty="0"/>
              <a:t>A weatherproof tracker outdoors with fibre optic coupling to FTS located indoors largely avoids this</a:t>
            </a:r>
          </a:p>
          <a:p>
            <a:pPr lvl="1"/>
            <a:r>
              <a:rPr lang="en-AU" dirty="0"/>
              <a:t>And is nicer to the FTS, kept indoors </a:t>
            </a:r>
            <a:r>
              <a:rPr lang="en-AU" dirty="0">
                <a:sym typeface="Wingdings" panose="05000000000000000000" pitchFamily="2" charset="2"/>
              </a:rPr>
              <a:t>. Better longevity</a:t>
            </a:r>
          </a:p>
          <a:p>
            <a:pPr lvl="1"/>
            <a:r>
              <a:rPr lang="en-AU" dirty="0"/>
              <a:t>Tested in FRM4GHG and before with Bruker </a:t>
            </a:r>
            <a:r>
              <a:rPr lang="en-AU" dirty="0" err="1"/>
              <a:t>IRcube</a:t>
            </a:r>
            <a:r>
              <a:rPr lang="en-AU" dirty="0"/>
              <a:t> and </a:t>
            </a:r>
            <a:r>
              <a:rPr lang="en-AU" dirty="0" err="1"/>
              <a:t>Ekotracker</a:t>
            </a:r>
            <a:endParaRPr lang="en-AU" dirty="0"/>
          </a:p>
          <a:p>
            <a:r>
              <a:rPr lang="en-AU" dirty="0"/>
              <a:t>Here we describe an EM27 coupled to a solar telescope on a commercial </a:t>
            </a:r>
            <a:r>
              <a:rPr lang="en-AU" dirty="0" err="1"/>
              <a:t>suntracker</a:t>
            </a:r>
            <a:r>
              <a:rPr lang="en-AU" dirty="0"/>
              <a:t> with 20 m fibre optic coupling</a:t>
            </a:r>
          </a:p>
          <a:p>
            <a:pPr lvl="1"/>
            <a:r>
              <a:rPr lang="en-AU" dirty="0"/>
              <a:t>Hardware setup</a:t>
            </a:r>
          </a:p>
          <a:p>
            <a:pPr lvl="1"/>
            <a:r>
              <a:rPr lang="en-AU" dirty="0"/>
              <a:t>Performance tests</a:t>
            </a:r>
          </a:p>
          <a:p>
            <a:pPr lvl="1"/>
            <a:r>
              <a:rPr lang="en-AU" dirty="0"/>
              <a:t>Side by side comparisons with TCCON, EM27 SUN, </a:t>
            </a:r>
            <a:r>
              <a:rPr lang="en-AU" dirty="0" err="1"/>
              <a:t>IRcube</a:t>
            </a:r>
            <a:r>
              <a:rPr lang="en-AU" dirty="0"/>
              <a:t> and </a:t>
            </a:r>
            <a:r>
              <a:rPr lang="en-AU" dirty="0" err="1"/>
              <a:t>Aircore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1799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724CB-2330-9D4C-EA82-E467EEE65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Broken Hill </a:t>
            </a:r>
            <a:r>
              <a:rPr lang="en-AU" dirty="0" err="1"/>
              <a:t>aircore</a:t>
            </a:r>
            <a:r>
              <a:rPr lang="en-AU" dirty="0"/>
              <a:t> campaign</a:t>
            </a:r>
            <a:br>
              <a:rPr lang="en-AU" dirty="0"/>
            </a:br>
            <a:r>
              <a:rPr lang="en-AU" sz="2400" dirty="0"/>
              <a:t>Raw retrievals, std AICF, ADCF (Pak et al 2022)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12741D-2325-ED43-4C93-E6C672D1F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7761"/>
            <a:ext cx="9144000" cy="544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514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904451D-8865-5A1E-D04C-8DFE721D54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417768"/>
              </p:ext>
            </p:extLst>
          </p:nvPr>
        </p:nvGraphicFramePr>
        <p:xfrm>
          <a:off x="603113" y="1760706"/>
          <a:ext cx="7655668" cy="3974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6870">
                  <a:extLst>
                    <a:ext uri="{9D8B030D-6E8A-4147-A177-3AD203B41FA5}">
                      <a16:colId xmlns:a16="http://schemas.microsoft.com/office/drawing/2014/main" val="1532851304"/>
                    </a:ext>
                  </a:extLst>
                </a:gridCol>
                <a:gridCol w="1742155">
                  <a:extLst>
                    <a:ext uri="{9D8B030D-6E8A-4147-A177-3AD203B41FA5}">
                      <a16:colId xmlns:a16="http://schemas.microsoft.com/office/drawing/2014/main" val="3139147532"/>
                    </a:ext>
                  </a:extLst>
                </a:gridCol>
                <a:gridCol w="1690526">
                  <a:extLst>
                    <a:ext uri="{9D8B030D-6E8A-4147-A177-3AD203B41FA5}">
                      <a16:colId xmlns:a16="http://schemas.microsoft.com/office/drawing/2014/main" val="2061314864"/>
                    </a:ext>
                  </a:extLst>
                </a:gridCol>
                <a:gridCol w="1556425">
                  <a:extLst>
                    <a:ext uri="{9D8B030D-6E8A-4147-A177-3AD203B41FA5}">
                      <a16:colId xmlns:a16="http://schemas.microsoft.com/office/drawing/2014/main" val="517099865"/>
                    </a:ext>
                  </a:extLst>
                </a:gridCol>
                <a:gridCol w="1439692">
                  <a:extLst>
                    <a:ext uri="{9D8B030D-6E8A-4147-A177-3AD203B41FA5}">
                      <a16:colId xmlns:a16="http://schemas.microsoft.com/office/drawing/2014/main" val="2861282218"/>
                    </a:ext>
                  </a:extLst>
                </a:gridCol>
              </a:tblGrid>
              <a:tr h="1321652">
                <a:tc>
                  <a:txBody>
                    <a:bodyPr/>
                    <a:lstStyle/>
                    <a:p>
                      <a:pPr algn="l" fontAlgn="b"/>
                      <a:endParaRPr lang="en-A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u="none" strike="noStrike" dirty="0">
                          <a:effectLst/>
                        </a:rPr>
                        <a:t>UOW-EM27FO</a:t>
                      </a:r>
                      <a:endParaRPr lang="en-A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u="none" strike="noStrike" dirty="0">
                          <a:effectLst/>
                        </a:rPr>
                        <a:t>NIWA-EM27SUN</a:t>
                      </a:r>
                      <a:endParaRPr lang="en-A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u="none" strike="noStrike" dirty="0" err="1">
                          <a:effectLst/>
                        </a:rPr>
                        <a:t>UoA</a:t>
                      </a:r>
                      <a:r>
                        <a:rPr lang="en-AU" sz="2400" u="none" strike="noStrike" dirty="0">
                          <a:effectLst/>
                        </a:rPr>
                        <a:t>- EM27SUN</a:t>
                      </a:r>
                      <a:endParaRPr lang="en-A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u="none" strike="noStrike" dirty="0" err="1">
                          <a:effectLst/>
                        </a:rPr>
                        <a:t>IRcube</a:t>
                      </a:r>
                      <a:endParaRPr lang="en-A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44817496"/>
                  </a:ext>
                </a:extLst>
              </a:tr>
              <a:tr h="884140"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u="none" strike="noStrike">
                          <a:effectLst/>
                        </a:rPr>
                        <a:t>Xluft</a:t>
                      </a:r>
                      <a:endParaRPr lang="en-A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u="none" strike="noStrike" dirty="0">
                          <a:effectLst/>
                        </a:rPr>
                        <a:t>1.0019</a:t>
                      </a:r>
                      <a:endParaRPr lang="en-A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u="none" strike="noStrike">
                          <a:effectLst/>
                        </a:rPr>
                        <a:t>0.9988</a:t>
                      </a:r>
                      <a:endParaRPr lang="en-A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u="none" strike="noStrike">
                          <a:effectLst/>
                        </a:rPr>
                        <a:t>0.9982</a:t>
                      </a:r>
                      <a:endParaRPr lang="en-A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u="none" strike="noStrike">
                          <a:effectLst/>
                        </a:rPr>
                        <a:t>1.0289</a:t>
                      </a:r>
                      <a:endParaRPr lang="en-A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9503701"/>
                  </a:ext>
                </a:extLst>
              </a:tr>
              <a:tr h="884140"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u="none" strike="noStrike">
                          <a:effectLst/>
                        </a:rPr>
                        <a:t>Xco2</a:t>
                      </a:r>
                      <a:endParaRPr lang="en-A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u="none" strike="noStrike" dirty="0">
                          <a:effectLst/>
                        </a:rPr>
                        <a:t>1.0002</a:t>
                      </a:r>
                      <a:endParaRPr lang="en-A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u="none" strike="noStrike" dirty="0">
                          <a:effectLst/>
                        </a:rPr>
                        <a:t>0.9980</a:t>
                      </a:r>
                      <a:endParaRPr lang="en-A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u="none" strike="noStrike" dirty="0">
                          <a:effectLst/>
                        </a:rPr>
                        <a:t>0.9977</a:t>
                      </a:r>
                      <a:endParaRPr lang="en-A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u="none" strike="noStrike">
                          <a:effectLst/>
                        </a:rPr>
                        <a:t>0.9969</a:t>
                      </a:r>
                      <a:endParaRPr lang="en-A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87245817"/>
                  </a:ext>
                </a:extLst>
              </a:tr>
              <a:tr h="884140"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u="none" strike="noStrike">
                          <a:effectLst/>
                        </a:rPr>
                        <a:t>Xch4</a:t>
                      </a:r>
                      <a:endParaRPr lang="en-A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u="none" strike="noStrike" dirty="0">
                          <a:effectLst/>
                        </a:rPr>
                        <a:t>1.0009</a:t>
                      </a:r>
                      <a:endParaRPr lang="en-A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u="none" strike="noStrike" dirty="0">
                          <a:effectLst/>
                        </a:rPr>
                        <a:t>0.9985</a:t>
                      </a:r>
                      <a:endParaRPr lang="en-A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u="none" strike="noStrike" dirty="0">
                          <a:effectLst/>
                        </a:rPr>
                        <a:t>0.9980</a:t>
                      </a:r>
                      <a:endParaRPr lang="en-A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u="none" strike="noStrike" dirty="0">
                          <a:effectLst/>
                        </a:rPr>
                        <a:t>1.0142</a:t>
                      </a:r>
                      <a:endParaRPr lang="en-A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392774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A8AB056F-044B-456E-D887-0F8E5D465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AICF corrections</a:t>
            </a:r>
            <a:br>
              <a:rPr lang="en-AU" dirty="0"/>
            </a:br>
            <a:r>
              <a:rPr lang="en-AU" dirty="0"/>
              <a:t>relative to TCCON Wollongong</a:t>
            </a:r>
          </a:p>
        </p:txBody>
      </p:sp>
    </p:spTree>
    <p:extLst>
      <p:ext uri="{BB962C8B-B14F-4D97-AF65-F5344CB8AC3E}">
        <p14:creationId xmlns:p14="http://schemas.microsoft.com/office/powerpoint/2010/main" val="26016578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724CB-2330-9D4C-EA82-E467EEE65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Broken Hill </a:t>
            </a:r>
            <a:r>
              <a:rPr lang="en-AU" dirty="0" err="1"/>
              <a:t>aircore</a:t>
            </a:r>
            <a:r>
              <a:rPr lang="en-AU" dirty="0"/>
              <a:t> campaign</a:t>
            </a:r>
            <a:br>
              <a:rPr lang="en-AU" dirty="0"/>
            </a:br>
            <a:r>
              <a:rPr lang="en-AU" sz="2400" dirty="0"/>
              <a:t>AICF from Wollongong TCCON comparison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4F947D-3A7C-06AC-3210-D348E093E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94" y="1571957"/>
            <a:ext cx="9144000" cy="544560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F123FF9-5FF5-DF2D-1F95-03554146FA7F}"/>
              </a:ext>
            </a:extLst>
          </p:cNvPr>
          <p:cNvSpPr/>
          <p:nvPr/>
        </p:nvSpPr>
        <p:spPr bwMode="auto">
          <a:xfrm>
            <a:off x="1050587" y="2033081"/>
            <a:ext cx="1702341" cy="4299625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34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F92DE-870C-B70F-466A-1CEAE42DF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GGG vs </a:t>
            </a:r>
            <a:r>
              <a:rPr lang="en-AU" dirty="0" err="1"/>
              <a:t>Proffast</a:t>
            </a:r>
            <a:br>
              <a:rPr lang="en-AU" dirty="0"/>
            </a:br>
            <a:r>
              <a:rPr lang="en-AU" sz="2400" dirty="0"/>
              <a:t>NIWA EM27SUN</a:t>
            </a:r>
            <a:endParaRPr lang="en-A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85F2DB7-75B4-CBCE-EDC4-1F2014196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0708"/>
            <a:ext cx="9144000" cy="468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2115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E5718097-C77B-65B1-E0DD-488DF1427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7908"/>
            <a:ext cx="9144000" cy="46800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BF92DE-870C-B70F-466A-1CEAE42DF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GGG vs </a:t>
            </a:r>
            <a:r>
              <a:rPr lang="en-AU" dirty="0" err="1"/>
              <a:t>Proffast</a:t>
            </a:r>
            <a:br>
              <a:rPr lang="en-AU" dirty="0"/>
            </a:br>
            <a:r>
              <a:rPr lang="en-AU" dirty="0"/>
              <a:t>NIWA EM27SUN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ECD4FE1-86DB-82AB-AC03-56FE98542BC8}"/>
              </a:ext>
            </a:extLst>
          </p:cNvPr>
          <p:cNvSpPr/>
          <p:nvPr/>
        </p:nvSpPr>
        <p:spPr bwMode="auto">
          <a:xfrm>
            <a:off x="4766554" y="3239311"/>
            <a:ext cx="1079770" cy="564205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8112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11DC4-CB46-3038-57F8-1B80437A6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X</a:t>
            </a:r>
            <a:r>
              <a:rPr lang="en-AU" baseline="-25000" dirty="0" err="1"/>
              <a:t>air</a:t>
            </a:r>
            <a:r>
              <a:rPr lang="en-AU" baseline="-25000" dirty="0"/>
              <a:t> </a:t>
            </a:r>
            <a:r>
              <a:rPr lang="en-AU" dirty="0"/>
              <a:t> vs </a:t>
            </a:r>
            <a:r>
              <a:rPr lang="en-AU" dirty="0" err="1"/>
              <a:t>X</a:t>
            </a:r>
            <a:r>
              <a:rPr lang="en-AU" baseline="-25000" dirty="0" err="1"/>
              <a:t>luft</a:t>
            </a:r>
            <a:r>
              <a:rPr lang="en-AU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F095D-F893-FF78-A03A-93F875635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23" y="1926567"/>
            <a:ext cx="8066177" cy="4114800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		</a:t>
            </a:r>
            <a:r>
              <a:rPr lang="en-AU" sz="2800" dirty="0" err="1"/>
              <a:t>X</a:t>
            </a:r>
            <a:r>
              <a:rPr lang="en-AU" sz="2800" baseline="-25000" dirty="0" err="1"/>
              <a:t>air</a:t>
            </a:r>
            <a:r>
              <a:rPr lang="en-AU" sz="2800" dirty="0"/>
              <a:t> </a:t>
            </a:r>
            <a:r>
              <a:rPr lang="en-AU" dirty="0"/>
              <a:t>(</a:t>
            </a:r>
            <a:r>
              <a:rPr lang="en-AU" dirty="0" err="1"/>
              <a:t>Proffast</a:t>
            </a:r>
            <a:r>
              <a:rPr lang="en-AU" dirty="0"/>
              <a:t>) </a:t>
            </a:r>
            <a:r>
              <a:rPr lang="en-AU" sz="2800" dirty="0">
                <a:sym typeface="Symbol" panose="05050102010706020507" pitchFamily="18" charset="2"/>
              </a:rPr>
              <a:t> 1 / </a:t>
            </a:r>
            <a:r>
              <a:rPr lang="en-AU" sz="2800" dirty="0" err="1">
                <a:sym typeface="Symbol" panose="05050102010706020507" pitchFamily="18" charset="2"/>
              </a:rPr>
              <a:t>X</a:t>
            </a:r>
            <a:r>
              <a:rPr lang="en-AU" sz="2800" baseline="-25000" dirty="0" err="1">
                <a:sym typeface="Symbol" panose="05050102010706020507" pitchFamily="18" charset="2"/>
              </a:rPr>
              <a:t>luft</a:t>
            </a:r>
            <a:r>
              <a:rPr lang="en-AU" sz="2800" baseline="-25000" dirty="0">
                <a:sym typeface="Symbol" panose="05050102010706020507" pitchFamily="18" charset="2"/>
              </a:rPr>
              <a:t> </a:t>
            </a:r>
            <a:r>
              <a:rPr lang="en-AU" dirty="0">
                <a:sym typeface="Symbol" panose="05050102010706020507" pitchFamily="18" charset="2"/>
              </a:rPr>
              <a:t>(GGG)</a:t>
            </a:r>
          </a:p>
          <a:p>
            <a:endParaRPr lang="en-AU" baseline="-25000" dirty="0">
              <a:sym typeface="Symbol" panose="05050102010706020507" pitchFamily="18" charset="2"/>
            </a:endParaRPr>
          </a:p>
          <a:p>
            <a:endParaRPr lang="en-AU" baseline="-25000" dirty="0"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AU" dirty="0" err="1">
                <a:sym typeface="Symbol" panose="05050102010706020507" pitchFamily="18" charset="2"/>
              </a:rPr>
              <a:t>X</a:t>
            </a:r>
            <a:r>
              <a:rPr lang="en-AU" baseline="-25000" dirty="0" err="1">
                <a:sym typeface="Symbol" panose="05050102010706020507" pitchFamily="18" charset="2"/>
              </a:rPr>
              <a:t>luft</a:t>
            </a:r>
            <a:r>
              <a:rPr lang="en-AU" baseline="-25000" dirty="0">
                <a:sym typeface="Symbol" panose="05050102010706020507" pitchFamily="18" charset="2"/>
              </a:rPr>
              <a:t> </a:t>
            </a:r>
            <a:r>
              <a:rPr lang="en-AU" sz="1600" dirty="0">
                <a:sym typeface="Symbol" panose="05050102010706020507" pitchFamily="18" charset="2"/>
              </a:rPr>
              <a:t>(GGG)  </a:t>
            </a:r>
            <a:r>
              <a:rPr lang="en-AU" dirty="0">
                <a:sym typeface="Symbol" panose="05050102010706020507" pitchFamily="18" charset="2"/>
              </a:rPr>
              <a:t>= </a:t>
            </a:r>
            <a:r>
              <a:rPr lang="en-AU" u="sng" dirty="0">
                <a:sym typeface="Symbol" panose="05050102010706020507" pitchFamily="18" charset="2"/>
              </a:rPr>
              <a:t>surface pressure – H</a:t>
            </a:r>
            <a:r>
              <a:rPr lang="en-AU" u="sng" baseline="-25000" dirty="0">
                <a:sym typeface="Symbol" panose="05050102010706020507" pitchFamily="18" charset="2"/>
              </a:rPr>
              <a:t>2</a:t>
            </a:r>
            <a:r>
              <a:rPr lang="en-AU" u="sng" dirty="0">
                <a:sym typeface="Symbol" panose="05050102010706020507" pitchFamily="18" charset="2"/>
              </a:rPr>
              <a:t>O column</a:t>
            </a:r>
            <a:r>
              <a:rPr lang="en-AU" dirty="0">
                <a:sym typeface="Symbol" panose="05050102010706020507" pitchFamily="18" charset="2"/>
              </a:rPr>
              <a:t>	(in appropriate units)</a:t>
            </a:r>
            <a:endParaRPr lang="en-AU" u="sng" dirty="0"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AU" dirty="0">
                <a:sym typeface="Symbol" panose="05050102010706020507" pitchFamily="18" charset="2"/>
              </a:rPr>
              <a:t>		O</a:t>
            </a:r>
            <a:r>
              <a:rPr lang="en-AU" baseline="-25000" dirty="0">
                <a:sym typeface="Symbol" panose="05050102010706020507" pitchFamily="18" charset="2"/>
              </a:rPr>
              <a:t>2</a:t>
            </a:r>
            <a:r>
              <a:rPr lang="en-AU" dirty="0">
                <a:sym typeface="Symbol" panose="05050102010706020507" pitchFamily="18" charset="2"/>
              </a:rPr>
              <a:t> column/0.2095</a:t>
            </a:r>
          </a:p>
          <a:p>
            <a:pPr marL="0" indent="0">
              <a:buNone/>
            </a:pPr>
            <a:endParaRPr lang="en-AU" dirty="0"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AU" dirty="0" err="1">
                <a:sym typeface="Symbol" panose="05050102010706020507" pitchFamily="18" charset="2"/>
              </a:rPr>
              <a:t>X</a:t>
            </a:r>
            <a:r>
              <a:rPr lang="en-AU" baseline="-25000" dirty="0" err="1">
                <a:sym typeface="Symbol" panose="05050102010706020507" pitchFamily="18" charset="2"/>
              </a:rPr>
              <a:t>air</a:t>
            </a:r>
            <a:r>
              <a:rPr lang="en-AU" baseline="-25000" dirty="0">
                <a:sym typeface="Symbol" panose="05050102010706020507" pitchFamily="18" charset="2"/>
              </a:rPr>
              <a:t>    </a:t>
            </a:r>
            <a:r>
              <a:rPr lang="en-AU" sz="1600" dirty="0">
                <a:sym typeface="Symbol" panose="05050102010706020507" pitchFamily="18" charset="2"/>
              </a:rPr>
              <a:t>(PF)   </a:t>
            </a:r>
            <a:r>
              <a:rPr lang="en-AU" dirty="0">
                <a:sym typeface="Symbol" panose="05050102010706020507" pitchFamily="18" charset="2"/>
              </a:rPr>
              <a:t>= </a:t>
            </a:r>
            <a:r>
              <a:rPr lang="en-AU" u="sng" dirty="0">
                <a:sym typeface="Symbol" panose="05050102010706020507" pitchFamily="18" charset="2"/>
              </a:rPr>
              <a:t>O</a:t>
            </a:r>
            <a:r>
              <a:rPr lang="en-AU" u="sng" baseline="-25000" dirty="0">
                <a:sym typeface="Symbol" panose="05050102010706020507" pitchFamily="18" charset="2"/>
              </a:rPr>
              <a:t>2</a:t>
            </a:r>
            <a:r>
              <a:rPr lang="en-AU" u="sng" dirty="0">
                <a:sym typeface="Symbol" panose="05050102010706020507" pitchFamily="18" charset="2"/>
              </a:rPr>
              <a:t> column/0.2095 + H</a:t>
            </a:r>
            <a:r>
              <a:rPr lang="en-AU" u="sng" baseline="-25000" dirty="0">
                <a:sym typeface="Symbol" panose="05050102010706020507" pitchFamily="18" charset="2"/>
              </a:rPr>
              <a:t>2</a:t>
            </a:r>
            <a:r>
              <a:rPr lang="en-AU" u="sng" dirty="0">
                <a:sym typeface="Symbol" panose="05050102010706020507" pitchFamily="18" charset="2"/>
              </a:rPr>
              <a:t>O column </a:t>
            </a:r>
            <a:r>
              <a:rPr lang="en-AU" dirty="0">
                <a:sym typeface="Symbol" panose="05050102010706020507" pitchFamily="18" charset="2"/>
              </a:rPr>
              <a:t>	&lt;= spectroscopic</a:t>
            </a:r>
            <a:endParaRPr lang="en-AU" u="sng" dirty="0"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AU" dirty="0">
                <a:sym typeface="Symbol" panose="05050102010706020507" pitchFamily="18" charset="2"/>
              </a:rPr>
              <a:t>		surface pressure		&lt;= meteorological</a:t>
            </a:r>
          </a:p>
          <a:p>
            <a:pPr marL="0" indent="0">
              <a:buNone/>
            </a:pPr>
            <a:endParaRPr lang="en-AU" dirty="0"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AU" dirty="0">
                <a:sym typeface="Symbol" panose="05050102010706020507" pitchFamily="18" charset="2"/>
              </a:rPr>
              <a:t>Note:  Frey et al (2019) COCCON paper (</a:t>
            </a:r>
            <a:r>
              <a:rPr lang="en-AU" dirty="0" err="1">
                <a:sym typeface="Symbol" panose="05050102010706020507" pitchFamily="18" charset="2"/>
              </a:rPr>
              <a:t>Proffit</a:t>
            </a:r>
            <a:r>
              <a:rPr lang="en-AU" dirty="0">
                <a:sym typeface="Symbol" panose="05050102010706020507" pitchFamily="18" charset="2"/>
              </a:rPr>
              <a:t>):  </a:t>
            </a:r>
            <a:r>
              <a:rPr lang="en-AU" dirty="0" err="1">
                <a:sym typeface="Symbol" panose="05050102010706020507" pitchFamily="18" charset="2"/>
              </a:rPr>
              <a:t>X</a:t>
            </a:r>
            <a:r>
              <a:rPr lang="en-AU" baseline="-25000" dirty="0" err="1">
                <a:sym typeface="Symbol" panose="05050102010706020507" pitchFamily="18" charset="2"/>
              </a:rPr>
              <a:t>air</a:t>
            </a:r>
            <a:r>
              <a:rPr lang="en-AU" dirty="0">
                <a:sym typeface="Symbol" panose="05050102010706020507" pitchFamily="18" charset="2"/>
              </a:rPr>
              <a:t> = </a:t>
            </a:r>
            <a:r>
              <a:rPr lang="en-AU" dirty="0" err="1">
                <a:sym typeface="Symbol" panose="05050102010706020507" pitchFamily="18" charset="2"/>
              </a:rPr>
              <a:t>X</a:t>
            </a:r>
            <a:r>
              <a:rPr lang="en-AU" baseline="-25000" dirty="0" err="1">
                <a:sym typeface="Symbol" panose="05050102010706020507" pitchFamily="18" charset="2"/>
              </a:rPr>
              <a:t>luft</a:t>
            </a:r>
            <a:endParaRPr lang="en-AU" dirty="0"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AU" dirty="0">
                <a:sym typeface="Symbol" panose="05050102010706020507" pitchFamily="18" charset="2"/>
              </a:rPr>
              <a:t>		</a:t>
            </a:r>
          </a:p>
          <a:p>
            <a:pPr marL="0" indent="0">
              <a:buNone/>
            </a:pPr>
            <a:endParaRPr lang="en-AU" dirty="0">
              <a:sym typeface="Symbol" panose="05050102010706020507" pitchFamily="18" charset="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BC7209-4758-1202-BCD7-C42BB26DB295}"/>
              </a:ext>
            </a:extLst>
          </p:cNvPr>
          <p:cNvSpPr/>
          <p:nvPr/>
        </p:nvSpPr>
        <p:spPr bwMode="auto">
          <a:xfrm>
            <a:off x="2062264" y="1741251"/>
            <a:ext cx="4649821" cy="972766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5012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6EBC2EE8-6D9E-0120-3886-C18E7B052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23353"/>
            <a:ext cx="9144000" cy="46800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BF92DE-870C-B70F-466A-1CEAE42DF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GGG vs </a:t>
            </a:r>
            <a:r>
              <a:rPr lang="en-AU" dirty="0" err="1"/>
              <a:t>Proffast</a:t>
            </a:r>
            <a:br>
              <a:rPr lang="en-AU" dirty="0"/>
            </a:br>
            <a:r>
              <a:rPr lang="en-AU" dirty="0"/>
              <a:t>NIWA EM27SUN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3C62E65-3253-A436-A4B8-522301ACD665}"/>
              </a:ext>
            </a:extLst>
          </p:cNvPr>
          <p:cNvGrpSpPr/>
          <p:nvPr/>
        </p:nvGrpSpPr>
        <p:grpSpPr>
          <a:xfrm>
            <a:off x="2140085" y="2023353"/>
            <a:ext cx="5159019" cy="924128"/>
            <a:chOff x="2140085" y="2023353"/>
            <a:chExt cx="5159019" cy="92412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963524C-EFAC-2861-7A91-0BFBAA57113A}"/>
                </a:ext>
              </a:extLst>
            </p:cNvPr>
            <p:cNvSpPr txBox="1"/>
            <p:nvPr/>
          </p:nvSpPr>
          <p:spPr>
            <a:xfrm>
              <a:off x="2587558" y="2023353"/>
              <a:ext cx="47115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AU" sz="1800" dirty="0"/>
                <a:t>Slope  is equivalent to -10-15 sec time error 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2039B46-99A6-3E35-C2AA-EFE829DB1DA3}"/>
                </a:ext>
              </a:extLst>
            </p:cNvPr>
            <p:cNvCxnSpPr/>
            <p:nvPr/>
          </p:nvCxnSpPr>
          <p:spPr bwMode="auto">
            <a:xfrm>
              <a:off x="5642043" y="2392685"/>
              <a:ext cx="1021404" cy="55479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CE601D0-47CC-C165-136A-E99BF2EF87E7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140085" y="2440685"/>
              <a:ext cx="851171" cy="50679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761CD009-3CD5-4AB2-E23A-1203D1F599BD}"/>
              </a:ext>
            </a:extLst>
          </p:cNvPr>
          <p:cNvSpPr/>
          <p:nvPr/>
        </p:nvSpPr>
        <p:spPr bwMode="auto">
          <a:xfrm>
            <a:off x="4596320" y="2883452"/>
            <a:ext cx="1225684" cy="55479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6582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724CB-2330-9D4C-EA82-E467EEE65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Broken Hill </a:t>
            </a:r>
            <a:r>
              <a:rPr lang="en-AU" dirty="0" err="1"/>
              <a:t>aircore</a:t>
            </a:r>
            <a:r>
              <a:rPr lang="en-AU" dirty="0"/>
              <a:t> campaign</a:t>
            </a:r>
            <a:br>
              <a:rPr lang="en-AU" dirty="0"/>
            </a:br>
            <a:r>
              <a:rPr lang="en-AU" sz="2400" dirty="0"/>
              <a:t>NIWA EM27: TCCON AICF, </a:t>
            </a:r>
            <a:r>
              <a:rPr lang="en-AU" dirty="0"/>
              <a:t> </a:t>
            </a:r>
            <a:r>
              <a:rPr lang="en-AU" sz="2400" dirty="0"/>
              <a:t>-10 s time shift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918307-44F2-138C-0AC7-08C2B4DA3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2501"/>
            <a:ext cx="9144000" cy="544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4878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65570-7544-4350-703A-348EDE9E4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Intercomparison at Wollongong</a:t>
            </a:r>
            <a:br>
              <a:rPr lang="en-AU" dirty="0"/>
            </a:br>
            <a:r>
              <a:rPr lang="en-AU" dirty="0"/>
              <a:t>Oct 2022 – May 2023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369B47-FEB3-7C4A-8DFC-8D6E067E6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5090"/>
            <a:ext cx="9144000" cy="472291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357D5E9-492C-C743-6C2A-8E29B778D358}"/>
              </a:ext>
            </a:extLst>
          </p:cNvPr>
          <p:cNvSpPr txBox="1">
            <a:spLocks/>
          </p:cNvSpPr>
          <p:nvPr/>
        </p:nvSpPr>
        <p:spPr bwMode="auto">
          <a:xfrm>
            <a:off x="717685" y="1647216"/>
            <a:ext cx="8153400" cy="83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12001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573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4pPr>
            <a:lvl5pPr marL="21145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AU" kern="0" dirty="0"/>
              <a:t>4 EM27, 1 </a:t>
            </a:r>
            <a:r>
              <a:rPr lang="en-AU" kern="0" dirty="0" err="1"/>
              <a:t>IRcube</a:t>
            </a:r>
            <a:r>
              <a:rPr lang="en-AU" kern="0" dirty="0"/>
              <a:t>, TCCON</a:t>
            </a:r>
          </a:p>
          <a:p>
            <a:r>
              <a:rPr lang="en-AU" kern="0" dirty="0"/>
              <a:t>Benedikt Herkommer next talk: KIT travelling standard</a:t>
            </a:r>
          </a:p>
        </p:txBody>
      </p:sp>
    </p:spTree>
    <p:extLst>
      <p:ext uri="{BB962C8B-B14F-4D97-AF65-F5344CB8AC3E}">
        <p14:creationId xmlns:p14="http://schemas.microsoft.com/office/powerpoint/2010/main" val="21376170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30019-7620-8BFF-AE15-9F8E0D5CA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FO-coupled </a:t>
            </a:r>
            <a:r>
              <a:rPr lang="en-AU" dirty="0" err="1"/>
              <a:t>Ekotracker</a:t>
            </a:r>
            <a:br>
              <a:rPr lang="en-AU" dirty="0"/>
            </a:br>
            <a:r>
              <a:rPr lang="en-AU" dirty="0"/>
              <a:t>Pros and cons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13A62-D635-4489-BBA3-AD0754645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599" y="1676399"/>
            <a:ext cx="8255001" cy="4821677"/>
          </a:xfrm>
        </p:spPr>
        <p:txBody>
          <a:bodyPr/>
          <a:lstStyle/>
          <a:p>
            <a:r>
              <a:rPr lang="en-AU" dirty="0"/>
              <a:t>Pros</a:t>
            </a:r>
          </a:p>
          <a:p>
            <a:pPr lvl="1"/>
            <a:r>
              <a:rPr lang="en-AU" sz="1800" dirty="0"/>
              <a:t>The </a:t>
            </a:r>
            <a:r>
              <a:rPr lang="en-AU" sz="1800" dirty="0" err="1"/>
              <a:t>Ekotracker</a:t>
            </a:r>
            <a:r>
              <a:rPr lang="en-AU" sz="1800" dirty="0"/>
              <a:t> is autonomous, robust, reliable and weatherproof</a:t>
            </a:r>
          </a:p>
          <a:p>
            <a:pPr lvl="2"/>
            <a:r>
              <a:rPr lang="en-AU" dirty="0"/>
              <a:t>Weather protection not required</a:t>
            </a:r>
          </a:p>
          <a:p>
            <a:pPr lvl="1"/>
            <a:r>
              <a:rPr lang="en-AU" dirty="0"/>
              <a:t>FTS is housed in controlled lab environment</a:t>
            </a:r>
          </a:p>
          <a:p>
            <a:pPr lvl="2"/>
            <a:r>
              <a:rPr lang="en-AU" dirty="0"/>
              <a:t>No big temperature changes</a:t>
            </a:r>
          </a:p>
          <a:p>
            <a:pPr lvl="2"/>
            <a:r>
              <a:rPr lang="en-AU" dirty="0"/>
              <a:t>Nicer for the FTS </a:t>
            </a:r>
            <a:r>
              <a:rPr lang="en-AU" dirty="0">
                <a:sym typeface="Wingdings" panose="05000000000000000000" pitchFamily="2" charset="2"/>
              </a:rPr>
              <a:t> - longer lifetime?</a:t>
            </a:r>
          </a:p>
          <a:p>
            <a:pPr lvl="1"/>
            <a:r>
              <a:rPr lang="en-AU" dirty="0">
                <a:sym typeface="Wingdings" panose="05000000000000000000" pitchFamily="2" charset="2"/>
              </a:rPr>
              <a:t>Autonomous operation, no daily operator required</a:t>
            </a:r>
          </a:p>
          <a:p>
            <a:pPr lvl="2"/>
            <a:r>
              <a:rPr lang="en-AU" dirty="0">
                <a:sym typeface="Wingdings" panose="05000000000000000000" pitchFamily="2" charset="2"/>
              </a:rPr>
              <a:t>Continuous measurements with direct sun</a:t>
            </a:r>
          </a:p>
          <a:p>
            <a:pPr lvl="1"/>
            <a:r>
              <a:rPr lang="en-AU" dirty="0"/>
              <a:t>Spectra and retrievals appear very similar to EM27SUN</a:t>
            </a:r>
          </a:p>
          <a:p>
            <a:pPr lvl="2"/>
            <a:r>
              <a:rPr lang="en-AU" dirty="0"/>
              <a:t>No spectrum artefacts</a:t>
            </a:r>
          </a:p>
          <a:p>
            <a:pPr lvl="1"/>
            <a:r>
              <a:rPr lang="en-AU" dirty="0">
                <a:sym typeface="Wingdings" panose="05000000000000000000" pitchFamily="2" charset="2"/>
              </a:rPr>
              <a:t>Lower cost than Bruker </a:t>
            </a:r>
            <a:r>
              <a:rPr lang="en-AU" dirty="0" err="1">
                <a:sym typeface="Wingdings" panose="05000000000000000000" pitchFamily="2" charset="2"/>
              </a:rPr>
              <a:t>camtracker</a:t>
            </a:r>
            <a:r>
              <a:rPr lang="en-AU" dirty="0">
                <a:sym typeface="Wingdings" panose="05000000000000000000" pitchFamily="2" charset="2"/>
              </a:rPr>
              <a:t> + weather cover</a:t>
            </a:r>
          </a:p>
          <a:p>
            <a:r>
              <a:rPr lang="en-AU" dirty="0">
                <a:sym typeface="Wingdings" panose="05000000000000000000" pitchFamily="2" charset="2"/>
              </a:rPr>
              <a:t>Cons</a:t>
            </a:r>
          </a:p>
          <a:p>
            <a:pPr lvl="1"/>
            <a:r>
              <a:rPr lang="en-AU" dirty="0">
                <a:sym typeface="Wingdings" panose="05000000000000000000" pitchFamily="2" charset="2"/>
              </a:rPr>
              <a:t>Glass/quartz lens/fibre </a:t>
            </a:r>
            <a:r>
              <a:rPr lang="en-AU" dirty="0" err="1">
                <a:sym typeface="Wingdings" panose="05000000000000000000" pitchFamily="2" charset="2"/>
              </a:rPr>
              <a:t>cutoff</a:t>
            </a:r>
            <a:r>
              <a:rPr lang="en-AU" dirty="0">
                <a:sym typeface="Wingdings" panose="05000000000000000000" pitchFamily="2" charset="2"/>
              </a:rPr>
              <a:t> =&gt; poorer results for CO and N</a:t>
            </a:r>
            <a:r>
              <a:rPr lang="en-AU" baseline="-25000" dirty="0">
                <a:sym typeface="Wingdings" panose="05000000000000000000" pitchFamily="2" charset="2"/>
              </a:rPr>
              <a:t>2</a:t>
            </a:r>
            <a:r>
              <a:rPr lang="en-AU" dirty="0">
                <a:sym typeface="Wingdings" panose="05000000000000000000" pitchFamily="2" charset="2"/>
              </a:rPr>
              <a:t>O</a:t>
            </a:r>
          </a:p>
          <a:p>
            <a:pPr lvl="1"/>
            <a:r>
              <a:rPr lang="en-AU" dirty="0">
                <a:sym typeface="Wingdings" panose="05000000000000000000" pitchFamily="2" charset="2"/>
              </a:rPr>
              <a:t>Possible fibre optic artefacts, sensitivity to fibre alignment, </a:t>
            </a:r>
          </a:p>
          <a:p>
            <a:pPr lvl="2"/>
            <a:r>
              <a:rPr lang="en-AU" dirty="0">
                <a:sym typeface="Wingdings" panose="05000000000000000000" pitchFamily="2" charset="2"/>
              </a:rPr>
              <a:t>Minor for EM27, worse for </a:t>
            </a:r>
            <a:r>
              <a:rPr lang="en-AU" dirty="0" err="1">
                <a:sym typeface="Wingdings" panose="05000000000000000000" pitchFamily="2" charset="2"/>
              </a:rPr>
              <a:t>IRcube</a:t>
            </a:r>
            <a:endParaRPr lang="en-AU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01804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7D96B-B302-BFAE-66C9-2780133DB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History: </a:t>
            </a:r>
            <a:r>
              <a:rPr lang="en-AU" dirty="0" err="1"/>
              <a:t>IRcube</a:t>
            </a:r>
            <a:r>
              <a:rPr lang="en-AU" dirty="0"/>
              <a:t> and FO-</a:t>
            </a:r>
            <a:r>
              <a:rPr lang="en-AU" dirty="0" err="1"/>
              <a:t>Ekotracker</a:t>
            </a:r>
            <a:br>
              <a:rPr lang="en-AU" dirty="0"/>
            </a:br>
            <a:r>
              <a:rPr lang="en-AU" sz="2800" dirty="0"/>
              <a:t>FRM4GHG, </a:t>
            </a:r>
            <a:r>
              <a:rPr lang="en-AU" sz="2800" dirty="0" err="1"/>
              <a:t>Sodankyla</a:t>
            </a:r>
            <a:r>
              <a:rPr lang="en-AU" sz="2800" dirty="0"/>
              <a:t>, 2017, 2018</a:t>
            </a:r>
            <a:endParaRPr lang="en-AU" dirty="0"/>
          </a:p>
        </p:txBody>
      </p:sp>
      <p:pic>
        <p:nvPicPr>
          <p:cNvPr id="5" name="Picture 4" descr="A computer on a desk&#10;&#10;Description automatically generated with medium confidence">
            <a:extLst>
              <a:ext uri="{FF2B5EF4-FFF2-40B4-BE49-F238E27FC236}">
                <a16:creationId xmlns:a16="http://schemas.microsoft.com/office/drawing/2014/main" id="{B100D105-AB32-147F-A410-EA21ABD4BD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664" y="3669552"/>
            <a:ext cx="4782672" cy="3188448"/>
          </a:xfrm>
          <a:prstGeom prst="rect">
            <a:avLst/>
          </a:prstGeom>
        </p:spPr>
      </p:pic>
      <p:pic>
        <p:nvPicPr>
          <p:cNvPr id="9" name="Picture 8" descr="A picture containing outdoor, telescope, snow, winter&#10;&#10;Description automatically generated">
            <a:extLst>
              <a:ext uri="{FF2B5EF4-FFF2-40B4-BE49-F238E27FC236}">
                <a16:creationId xmlns:a16="http://schemas.microsoft.com/office/drawing/2014/main" id="{199082A9-F09C-56E6-A2B3-934E99EF69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47" y="1635685"/>
            <a:ext cx="3454929" cy="2303286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12" name="Picture 11" descr="A camera covered in snow&#10;&#10;Description automatically generated with low confidence">
            <a:extLst>
              <a:ext uri="{FF2B5EF4-FFF2-40B4-BE49-F238E27FC236}">
                <a16:creationId xmlns:a16="http://schemas.microsoft.com/office/drawing/2014/main" id="{DA33FE8C-1A99-8729-EB97-9BD1E112EF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224" y="1554815"/>
            <a:ext cx="3557308" cy="2371539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5415348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89E8C-1EA1-B8EF-6513-DEF269D3C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Nail down entrance optics</a:t>
            </a:r>
          </a:p>
          <a:p>
            <a:r>
              <a:rPr lang="en-AU" dirty="0"/>
              <a:t>Improve fibre alignment to centre on solar image on telescope</a:t>
            </a:r>
          </a:p>
          <a:p>
            <a:r>
              <a:rPr lang="en-AU" dirty="0"/>
              <a:t>Extended range optics (CaF</a:t>
            </a:r>
            <a:r>
              <a:rPr lang="en-AU" baseline="-25000" dirty="0"/>
              <a:t>2</a:t>
            </a:r>
            <a:r>
              <a:rPr lang="en-AU" dirty="0"/>
              <a:t> lenses, fibres?) to allow CO and N</a:t>
            </a:r>
            <a:r>
              <a:rPr lang="en-AU" baseline="-25000" dirty="0"/>
              <a:t>2</a:t>
            </a:r>
            <a:r>
              <a:rPr lang="en-AU" dirty="0"/>
              <a:t>O</a:t>
            </a:r>
          </a:p>
          <a:p>
            <a:r>
              <a:rPr lang="en-AU" dirty="0"/>
              <a:t>Further characterise ADCF and AICF</a:t>
            </a:r>
          </a:p>
          <a:p>
            <a:pPr lvl="1"/>
            <a:r>
              <a:rPr lang="en-AU" dirty="0"/>
              <a:t>GGG and </a:t>
            </a:r>
            <a:r>
              <a:rPr lang="en-AU" dirty="0" err="1"/>
              <a:t>Proffast</a:t>
            </a:r>
            <a:r>
              <a:rPr lang="en-AU" dirty="0"/>
              <a:t>, ongoing</a:t>
            </a:r>
          </a:p>
          <a:p>
            <a:r>
              <a:rPr lang="en-AU" dirty="0"/>
              <a:t>Trial at KIT beside standard COCCON FTS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79AF17A-2C84-80BD-FF9E-254446EE3E9B}"/>
              </a:ext>
            </a:extLst>
          </p:cNvPr>
          <p:cNvGrpSpPr/>
          <p:nvPr/>
        </p:nvGrpSpPr>
        <p:grpSpPr>
          <a:xfrm>
            <a:off x="551086" y="4412159"/>
            <a:ext cx="7895646" cy="2221562"/>
            <a:chOff x="551086" y="4412159"/>
            <a:chExt cx="7895646" cy="222156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D142934-0D68-5451-2D77-1903DB452D29}"/>
                </a:ext>
              </a:extLst>
            </p:cNvPr>
            <p:cNvSpPr txBox="1"/>
            <p:nvPr/>
          </p:nvSpPr>
          <p:spPr>
            <a:xfrm>
              <a:off x="2772383" y="4412159"/>
              <a:ext cx="282160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AU" sz="4400" dirty="0"/>
                <a:t>Thank you</a:t>
              </a:r>
            </a:p>
          </p:txBody>
        </p:sp>
        <p:pic>
          <p:nvPicPr>
            <p:cNvPr id="10" name="Picture 2" descr="frm4ghg logo">
              <a:extLst>
                <a:ext uri="{FF2B5EF4-FFF2-40B4-BE49-F238E27FC236}">
                  <a16:creationId xmlns:a16="http://schemas.microsoft.com/office/drawing/2014/main" id="{E9CFD15F-06C6-727B-4722-37A3282EFB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0002" y="5606991"/>
              <a:ext cx="1026730" cy="10267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Logo, company name&#10;&#10;Description automatically generated">
              <a:extLst>
                <a:ext uri="{FF2B5EF4-FFF2-40B4-BE49-F238E27FC236}">
                  <a16:creationId xmlns:a16="http://schemas.microsoft.com/office/drawing/2014/main" id="{EE05A59E-0C39-15DF-1CAF-B7E33A0C1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086" y="5367451"/>
              <a:ext cx="1483012" cy="1220319"/>
            </a:xfrm>
            <a:prstGeom prst="rect">
              <a:avLst/>
            </a:prstGeom>
          </p:spPr>
        </p:pic>
        <p:pic>
          <p:nvPicPr>
            <p:cNvPr id="12" name="Picture 11" descr="Diagram&#10;&#10;Description automatically generated with medium confidence">
              <a:extLst>
                <a:ext uri="{FF2B5EF4-FFF2-40B4-BE49-F238E27FC236}">
                  <a16:creationId xmlns:a16="http://schemas.microsoft.com/office/drawing/2014/main" id="{84F084CE-7E36-8EFF-F947-40DED1B573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5499" y="5726844"/>
              <a:ext cx="864059" cy="720049"/>
            </a:xfrm>
            <a:prstGeom prst="rect">
              <a:avLst/>
            </a:prstGeom>
          </p:spPr>
        </p:pic>
        <p:pic>
          <p:nvPicPr>
            <p:cNvPr id="13" name="Picture 4" descr="esa">
              <a:extLst>
                <a:ext uri="{FF2B5EF4-FFF2-40B4-BE49-F238E27FC236}">
                  <a16:creationId xmlns:a16="http://schemas.microsoft.com/office/drawing/2014/main" id="{F9D2DDF0-2DD9-FCDA-BDF3-25ED51373D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8413" y="5791200"/>
              <a:ext cx="1683295" cy="831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NIWA">
              <a:extLst>
                <a:ext uri="{FF2B5EF4-FFF2-40B4-BE49-F238E27FC236}">
                  <a16:creationId xmlns:a16="http://schemas.microsoft.com/office/drawing/2014/main" id="{86121A9B-93D8-2B1F-DF3A-6B432FFA73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853" y="5999432"/>
              <a:ext cx="1414564" cy="516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itle 14">
            <a:extLst>
              <a:ext uri="{FF2B5EF4-FFF2-40B4-BE49-F238E27FC236}">
                <a16:creationId xmlns:a16="http://schemas.microsoft.com/office/drawing/2014/main" id="{72179C09-CD2E-6411-324B-C31CCFFD5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60249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58756-61CA-FCEE-84B6-4EAFCA710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tx1"/>
                </a:solidFill>
              </a:rPr>
              <a:t>Check AICF:</a:t>
            </a:r>
            <a:br>
              <a:rPr lang="en-AU" dirty="0">
                <a:solidFill>
                  <a:schemeClr val="tx1"/>
                </a:solidFill>
              </a:rPr>
            </a:br>
            <a:r>
              <a:rPr lang="en-AU" sz="2400" dirty="0"/>
              <a:t>EM27-FO – TCCON differences </a:t>
            </a:r>
            <a:r>
              <a:rPr lang="en-AU" sz="2400" dirty="0" err="1"/>
              <a:t>X</a:t>
            </a:r>
            <a:r>
              <a:rPr lang="en-AU" sz="2400" baseline="-25000" dirty="0" err="1"/>
              <a:t>luft</a:t>
            </a:r>
            <a:r>
              <a:rPr lang="en-AU" sz="2400" dirty="0"/>
              <a:t>, X</a:t>
            </a:r>
            <a:r>
              <a:rPr lang="en-AU" sz="2400" baseline="-25000" dirty="0"/>
              <a:t>CO2</a:t>
            </a:r>
            <a:r>
              <a:rPr lang="en-AU" sz="2400" dirty="0"/>
              <a:t>, X</a:t>
            </a:r>
            <a:r>
              <a:rPr lang="en-AU" sz="2400" baseline="-25000" dirty="0"/>
              <a:t>CH4</a:t>
            </a:r>
            <a:endParaRPr lang="en-AU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4956EA-7073-FFBE-04E1-D0266343F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35" y="1691629"/>
            <a:ext cx="9000565" cy="490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701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03806-3B01-77E0-A0A8-88972AA21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Effects of (mis)alignment of input optic</a:t>
            </a:r>
            <a:br>
              <a:rPr lang="en-AU" dirty="0"/>
            </a:br>
            <a:r>
              <a:rPr lang="en-AU" dirty="0">
                <a:solidFill>
                  <a:schemeClr val="accent1"/>
                </a:solidFill>
              </a:rPr>
              <a:t>___</a:t>
            </a:r>
            <a:r>
              <a:rPr lang="en-AU" dirty="0">
                <a:solidFill>
                  <a:srgbClr val="FF0000"/>
                </a:solidFill>
              </a:rPr>
              <a:t>EM27</a:t>
            </a:r>
            <a:r>
              <a:rPr lang="en-AU" dirty="0"/>
              <a:t>  </a:t>
            </a:r>
            <a:r>
              <a:rPr lang="en-AU" dirty="0">
                <a:solidFill>
                  <a:srgbClr val="9F11A2"/>
                </a:solidFill>
              </a:rPr>
              <a:t>___</a:t>
            </a:r>
            <a:r>
              <a:rPr lang="en-AU" dirty="0" err="1">
                <a:solidFill>
                  <a:srgbClr val="9F11A2"/>
                </a:solidFill>
              </a:rPr>
              <a:t>IRcube</a:t>
            </a:r>
            <a:endParaRPr lang="en-AU" dirty="0">
              <a:solidFill>
                <a:srgbClr val="9F11A2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928B2A-0446-A126-8B8C-E31662D59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1676400"/>
            <a:ext cx="8153400" cy="477880"/>
          </a:xfrm>
        </p:spPr>
        <p:txBody>
          <a:bodyPr/>
          <a:lstStyle/>
          <a:p>
            <a:r>
              <a:rPr lang="en-AU" dirty="0"/>
              <a:t>Rotate, move or swap fibre, limit intensity ~ noon each day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F1FF2C-80B3-8070-A1B0-D51AAF2C9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0039"/>
            <a:ext cx="9144000" cy="472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7848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26497-25B0-6E51-077E-C2CCCA1A9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66700"/>
            <a:ext cx="3315511" cy="832526"/>
          </a:xfrm>
        </p:spPr>
        <p:txBody>
          <a:bodyPr/>
          <a:lstStyle/>
          <a:p>
            <a:r>
              <a:rPr lang="en-AU" dirty="0"/>
              <a:t>EM27 ILS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94D681-B63B-8533-9C62-2E4DDC3CC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1637902"/>
            <a:ext cx="6708187" cy="50896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F96FDE-822F-59B0-74E0-5E9BD856F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7249" y="250859"/>
            <a:ext cx="2745752" cy="167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0498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65570-7544-4350-703A-348EDE9E4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Wollongong side by side</a:t>
            </a:r>
            <a:br>
              <a:rPr lang="en-AU" dirty="0"/>
            </a:br>
            <a:r>
              <a:rPr lang="en-AU" dirty="0"/>
              <a:t>Oct 2022 – May 2023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6BA8C-E1F7-1626-667D-B47BF51898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F0E32C-B7C1-90B3-D11F-35992A9FD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76" y="1797119"/>
            <a:ext cx="9144000" cy="472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210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1E8F2EB-33E0-88E1-4C31-6682E5C34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3915" y="1833428"/>
            <a:ext cx="2154651" cy="13407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29A60D-EC84-916B-0966-D7A34CBD3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1884" dirty="0">
                <a:latin typeface="Arial" panose="020B0604020202020204" pitchFamily="34" charset="0"/>
                <a:ea typeface="Calibri" panose="020F0502020204030204" pitchFamily="34" charset="0"/>
              </a:rPr>
              <a:t>Solar fibre-optic coupling to portable low-resolution FTSs</a:t>
            </a:r>
            <a:br>
              <a:rPr lang="en-AU" sz="1884" dirty="0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AU" sz="1884" dirty="0">
                <a:latin typeface="Arial" panose="020B0604020202020204" pitchFamily="34" charset="0"/>
                <a:ea typeface="Calibri" panose="020F0502020204030204" pitchFamily="34" charset="0"/>
              </a:rPr>
              <a:t>EM27 and </a:t>
            </a:r>
            <a:r>
              <a:rPr lang="en-AU" sz="1884" dirty="0" err="1">
                <a:latin typeface="Arial" panose="020B0604020202020204" pitchFamily="34" charset="0"/>
                <a:ea typeface="Calibri" panose="020F0502020204030204" pitchFamily="34" charset="0"/>
              </a:rPr>
              <a:t>IRcube</a:t>
            </a:r>
            <a:br>
              <a:rPr lang="en-AU" sz="1694" dirty="0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AU" sz="1270" dirty="0">
                <a:latin typeface="Arial" panose="020B0604020202020204" pitchFamily="34" charset="0"/>
                <a:ea typeface="Calibri" panose="020F0502020204030204" pitchFamily="34" charset="0"/>
              </a:rPr>
              <a:t>David Griffith, Nicholas Jones, Nicholas Deutscher</a:t>
            </a:r>
            <a:br>
              <a:rPr lang="en-AU" sz="1270" dirty="0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AU" sz="1270" dirty="0">
                <a:latin typeface="Arial" panose="020B0604020202020204" pitchFamily="34" charset="0"/>
                <a:ea typeface="Calibri" panose="020F0502020204030204" pitchFamily="34" charset="0"/>
              </a:rPr>
              <a:t>University of Wollongong</a:t>
            </a:r>
            <a:br>
              <a:rPr lang="en-AU" sz="1143" dirty="0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AU" sz="1037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contact: griffith@uow.edu.au</a:t>
            </a:r>
            <a:endParaRPr lang="en-AU" sz="4170" dirty="0">
              <a:solidFill>
                <a:srgbClr val="002060"/>
              </a:solidFill>
            </a:endParaRPr>
          </a:p>
        </p:txBody>
      </p:sp>
      <p:pic>
        <p:nvPicPr>
          <p:cNvPr id="7" name="Picture 6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76E54BED-A3A1-CF57-E48C-19F2EC2053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6" y="578793"/>
            <a:ext cx="914387" cy="761989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9A851008-753B-87D0-C2A7-ABC5178B0A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344" y="578793"/>
            <a:ext cx="914180" cy="7522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4496556-4A8F-929C-F737-53C0AE38F81A}"/>
              </a:ext>
            </a:extLst>
          </p:cNvPr>
          <p:cNvSpPr txBox="1"/>
          <p:nvPr/>
        </p:nvSpPr>
        <p:spPr>
          <a:xfrm>
            <a:off x="469150" y="1582048"/>
            <a:ext cx="3466082" cy="2164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70" u="sng" dirty="0"/>
              <a:t>Summary and Introduction</a:t>
            </a:r>
          </a:p>
          <a:p>
            <a:pPr marL="120987" indent="-120987">
              <a:buFont typeface="Arial" panose="020B0604020202020204" pitchFamily="34" charset="0"/>
              <a:buChar char="•"/>
            </a:pPr>
            <a:r>
              <a:rPr lang="en-AU" sz="762" dirty="0"/>
              <a:t>We present an alternative solar tracker setup to the conventional alt-azimuth 2-mirror tracker such as the Bruker / EM27SUN </a:t>
            </a:r>
            <a:r>
              <a:rPr lang="en-AU" sz="762" dirty="0" err="1"/>
              <a:t>camtracker</a:t>
            </a:r>
            <a:endParaRPr lang="en-AU" sz="762" dirty="0"/>
          </a:p>
          <a:p>
            <a:pPr marL="217776" lvl="1" indent="-120987">
              <a:buFont typeface="Arial" panose="020B0604020202020204" pitchFamily="34" charset="0"/>
              <a:buChar char="•"/>
            </a:pPr>
            <a:r>
              <a:rPr lang="en-AU" sz="762" dirty="0"/>
              <a:t>The sun is imaged into an optical fibre (FO) by a simple glass lens telescope mounted on a commercially-available </a:t>
            </a:r>
            <a:r>
              <a:rPr lang="en-AU" sz="762" dirty="0" err="1"/>
              <a:t>Aeronet</a:t>
            </a:r>
            <a:r>
              <a:rPr lang="en-AU" sz="762" dirty="0"/>
              <a:t>-style tracker</a:t>
            </a:r>
          </a:p>
          <a:p>
            <a:pPr marL="217776" lvl="1" indent="-120987">
              <a:buFont typeface="Arial" panose="020B0604020202020204" pitchFamily="34" charset="0"/>
              <a:buChar char="•"/>
            </a:pPr>
            <a:r>
              <a:rPr lang="en-AU" sz="762" dirty="0"/>
              <a:t>The FO brings the solar radiation into the lab</a:t>
            </a:r>
          </a:p>
          <a:p>
            <a:pPr marL="217776" lvl="1" indent="-120987">
              <a:buFont typeface="Arial" panose="020B0604020202020204" pitchFamily="34" charset="0"/>
              <a:buChar char="•"/>
            </a:pPr>
            <a:r>
              <a:rPr lang="en-AU" sz="762" dirty="0"/>
              <a:t>The divergent FO exit beam is collimated into the FTS for spectrum measurement</a:t>
            </a:r>
          </a:p>
          <a:p>
            <a:pPr marL="217776" lvl="1" indent="-120987">
              <a:buFont typeface="Arial" panose="020B0604020202020204" pitchFamily="34" charset="0"/>
              <a:buChar char="•"/>
            </a:pPr>
            <a:r>
              <a:rPr lang="en-AU" sz="762" dirty="0"/>
              <a:t>EM27 spectra using the telescope-FO and </a:t>
            </a:r>
            <a:r>
              <a:rPr lang="en-AU" sz="762" dirty="0" err="1"/>
              <a:t>Camtracker</a:t>
            </a:r>
            <a:r>
              <a:rPr lang="en-AU" sz="762" dirty="0"/>
              <a:t> are compared </a:t>
            </a:r>
            <a:br>
              <a:rPr lang="en-AU" sz="762" dirty="0"/>
            </a:br>
            <a:endParaRPr lang="en-AU" sz="762" dirty="0"/>
          </a:p>
          <a:p>
            <a:pPr marL="120987" indent="-120987">
              <a:buFont typeface="Arial" panose="020B0604020202020204" pitchFamily="34" charset="0"/>
              <a:buChar char="•"/>
            </a:pPr>
            <a:r>
              <a:rPr lang="en-AU" sz="762" dirty="0"/>
              <a:t>This setup allows the FTS to be operated indoors, avoiding harsh environments</a:t>
            </a:r>
          </a:p>
          <a:p>
            <a:pPr marL="120987" indent="-120987">
              <a:buFont typeface="Arial" panose="020B0604020202020204" pitchFamily="34" charset="0"/>
              <a:buChar char="•"/>
            </a:pPr>
            <a:r>
              <a:rPr lang="en-AU" sz="762" dirty="0"/>
              <a:t>We have successfully used the telescope-FO tracker system for several years in the FRM4GHG project with a Bruker </a:t>
            </a:r>
            <a:r>
              <a:rPr lang="en-AU" sz="762" dirty="0" err="1"/>
              <a:t>IRcube</a:t>
            </a:r>
            <a:r>
              <a:rPr lang="en-AU" sz="762" dirty="0"/>
              <a:t> FTS</a:t>
            </a:r>
          </a:p>
          <a:p>
            <a:pPr marL="120987" indent="-120987">
              <a:buFont typeface="Arial" panose="020B0604020202020204" pitchFamily="34" charset="0"/>
              <a:buChar char="•"/>
            </a:pPr>
            <a:r>
              <a:rPr lang="en-AU" sz="762" dirty="0"/>
              <a:t>Here we combine the telescope-FO input with an EM27 FTS and compare to EM27SUN with </a:t>
            </a:r>
            <a:r>
              <a:rPr lang="en-AU" sz="762" dirty="0" err="1"/>
              <a:t>camtracker</a:t>
            </a:r>
            <a:endParaRPr lang="en-AU" sz="762" dirty="0"/>
          </a:p>
          <a:p>
            <a:endParaRPr lang="en-AU" sz="762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B07CDDF-1CA4-69BD-45ED-50D51FA7F112}"/>
              </a:ext>
            </a:extLst>
          </p:cNvPr>
          <p:cNvSpPr txBox="1"/>
          <p:nvPr/>
        </p:nvSpPr>
        <p:spPr>
          <a:xfrm>
            <a:off x="6462765" y="4185266"/>
            <a:ext cx="2467759" cy="157780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270" u="sng" dirty="0"/>
              <a:t>Next steps …</a:t>
            </a:r>
          </a:p>
          <a:p>
            <a:pPr marL="120987" indent="-120987">
              <a:buFont typeface="Arial" panose="020B0604020202020204" pitchFamily="34" charset="0"/>
              <a:buChar char="•"/>
            </a:pPr>
            <a:r>
              <a:rPr lang="en-AU" sz="762" dirty="0"/>
              <a:t>Optimise fibre optic for robustness and reproducibility</a:t>
            </a:r>
          </a:p>
          <a:p>
            <a:pPr marL="120987" indent="-120987">
              <a:buFont typeface="Arial" panose="020B0604020202020204" pitchFamily="34" charset="0"/>
              <a:buChar char="•"/>
            </a:pPr>
            <a:r>
              <a:rPr lang="en-AU" sz="762" dirty="0"/>
              <a:t>Check for fibre spectral effects</a:t>
            </a:r>
          </a:p>
          <a:p>
            <a:pPr marL="217776" lvl="1" indent="-120987">
              <a:buFont typeface="Arial" panose="020B0604020202020204" pitchFamily="34" charset="0"/>
              <a:buChar char="•"/>
            </a:pPr>
            <a:r>
              <a:rPr lang="en-AU" sz="762" dirty="0"/>
              <a:t>spectral structures, fringing</a:t>
            </a:r>
          </a:p>
          <a:p>
            <a:pPr marL="217776" lvl="1" indent="-120987">
              <a:buFont typeface="Arial" panose="020B0604020202020204" pitchFamily="34" charset="0"/>
              <a:buChar char="•"/>
            </a:pPr>
            <a:r>
              <a:rPr lang="en-AU" sz="762" dirty="0"/>
              <a:t>Dependence on fibre bending and movement</a:t>
            </a:r>
          </a:p>
          <a:p>
            <a:pPr marL="217776" lvl="1" indent="-120987">
              <a:buFont typeface="Arial" panose="020B0604020202020204" pitchFamily="34" charset="0"/>
              <a:buChar char="•"/>
            </a:pPr>
            <a:r>
              <a:rPr lang="en-AU" sz="762" dirty="0">
                <a:solidFill>
                  <a:srgbClr val="FF0000"/>
                </a:solidFill>
              </a:rPr>
              <a:t>Not apparent so far</a:t>
            </a:r>
          </a:p>
          <a:p>
            <a:pPr marL="120987" indent="-120987">
              <a:buFont typeface="Arial" panose="020B0604020202020204" pitchFamily="34" charset="0"/>
              <a:buChar char="•"/>
            </a:pPr>
            <a:r>
              <a:rPr lang="en-AU" sz="762" dirty="0"/>
              <a:t>Routine data collection and analysis (GGG, PROFFAST)</a:t>
            </a:r>
          </a:p>
          <a:p>
            <a:pPr marL="120987" indent="-120987">
              <a:buFont typeface="Arial" panose="020B0604020202020204" pitchFamily="34" charset="0"/>
              <a:buChar char="•"/>
            </a:pPr>
            <a:r>
              <a:rPr lang="en-AU" sz="762" dirty="0"/>
              <a:t>Comparisons with co-located TCCON</a:t>
            </a:r>
          </a:p>
          <a:p>
            <a:pPr marL="217776" lvl="1" indent="-120987">
              <a:buFont typeface="Arial" panose="020B0604020202020204" pitchFamily="34" charset="0"/>
              <a:buChar char="•"/>
            </a:pPr>
            <a:r>
              <a:rPr lang="en-AU" sz="762" dirty="0"/>
              <a:t>New HR125 at </a:t>
            </a:r>
            <a:r>
              <a:rPr lang="en-AU" sz="762" dirty="0" err="1"/>
              <a:t>UoW</a:t>
            </a:r>
            <a:endParaRPr lang="en-AU" sz="762" dirty="0"/>
          </a:p>
          <a:p>
            <a:pPr marL="120987" indent="-120987">
              <a:buFont typeface="Arial" panose="020B0604020202020204" pitchFamily="34" charset="0"/>
              <a:buChar char="•"/>
            </a:pPr>
            <a:r>
              <a:rPr lang="en-AU" sz="762" dirty="0"/>
              <a:t>Comparisons with co-located COCCON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15D4BDA-92B9-EE68-E467-87EDD452A775}"/>
              </a:ext>
            </a:extLst>
          </p:cNvPr>
          <p:cNvGrpSpPr/>
          <p:nvPr/>
        </p:nvGrpSpPr>
        <p:grpSpPr>
          <a:xfrm>
            <a:off x="328090" y="4902545"/>
            <a:ext cx="2580996" cy="1895352"/>
            <a:chOff x="1080048" y="15725944"/>
            <a:chExt cx="12193864" cy="895455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7E6C05C-D9E0-3713-FDCC-B1E63C6D6247}"/>
                </a:ext>
              </a:extLst>
            </p:cNvPr>
            <p:cNvSpPr txBox="1"/>
            <p:nvPr/>
          </p:nvSpPr>
          <p:spPr>
            <a:xfrm>
              <a:off x="4752249" y="15725944"/>
              <a:ext cx="4734860" cy="1359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270" u="sng" dirty="0"/>
                <a:t>On the roof</a:t>
              </a:r>
            </a:p>
          </p:txBody>
        </p:sp>
        <p:pic>
          <p:nvPicPr>
            <p:cNvPr id="20" name="Picture 19" descr="A picture containing sky&#10;&#10;Description automatically generated">
              <a:extLst>
                <a:ext uri="{FF2B5EF4-FFF2-40B4-BE49-F238E27FC236}">
                  <a16:creationId xmlns:a16="http://schemas.microsoft.com/office/drawing/2014/main" id="{C9E00375-FADC-CA24-5321-CB0996E8E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9689" y="16838013"/>
              <a:ext cx="10230462" cy="5749898"/>
            </a:xfrm>
            <a:prstGeom prst="rect">
              <a:avLst/>
            </a:prstGeom>
          </p:spPr>
        </p:pic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DD984832-26E8-BC60-0B53-9035F5178C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29271" y="18844260"/>
              <a:ext cx="1012784" cy="386682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8E6CF454-A496-ACAA-2A48-6F8D3344482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901146" y="20929727"/>
              <a:ext cx="1184302" cy="179017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9AD358DE-1DD6-1DC5-2C83-FC64442113A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97513" y="20035327"/>
              <a:ext cx="708796" cy="281657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5A56E599-34A9-6EA4-CFD8-E878F71DA20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674524" y="20546418"/>
              <a:ext cx="412900" cy="21842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A22DD98-A9AE-F0A0-6BD2-CA1A16046A29}"/>
                </a:ext>
              </a:extLst>
            </p:cNvPr>
            <p:cNvSpPr txBox="1"/>
            <p:nvPr/>
          </p:nvSpPr>
          <p:spPr>
            <a:xfrm>
              <a:off x="1080048" y="22781767"/>
              <a:ext cx="4533998" cy="1729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593" dirty="0"/>
                <a:t>Telescope </a:t>
              </a:r>
              <a:br>
                <a:rPr lang="en-AU" sz="593" dirty="0"/>
              </a:br>
              <a:r>
                <a:rPr lang="en-AU" sz="593" dirty="0">
                  <a:sym typeface="Symbol" panose="05050102010706020507" pitchFamily="18" charset="2"/>
                </a:rPr>
                <a:t> </a:t>
              </a:r>
              <a:r>
                <a:rPr lang="en-AU" sz="593" dirty="0"/>
                <a:t>50mm x FL 35/40 cm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3AF53C5-98EC-8393-C917-1F368168A654}"/>
                </a:ext>
              </a:extLst>
            </p:cNvPr>
            <p:cNvSpPr txBox="1"/>
            <p:nvPr/>
          </p:nvSpPr>
          <p:spPr>
            <a:xfrm>
              <a:off x="7430051" y="22806934"/>
              <a:ext cx="4533998" cy="1298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593" dirty="0"/>
                <a:t>Fibre optics to</a:t>
              </a:r>
              <a:br>
                <a:rPr lang="en-AU" sz="593" dirty="0"/>
              </a:br>
              <a:r>
                <a:rPr lang="en-AU" sz="593" dirty="0"/>
                <a:t>EM27 or </a:t>
              </a:r>
              <a:r>
                <a:rPr lang="en-AU" sz="593" dirty="0" err="1"/>
                <a:t>IRcube</a:t>
              </a:r>
              <a:endParaRPr lang="en-AU" sz="593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9E838B7-96B2-431C-8FE7-917CD879CC3D}"/>
                </a:ext>
              </a:extLst>
            </p:cNvPr>
            <p:cNvSpPr txBox="1"/>
            <p:nvPr/>
          </p:nvSpPr>
          <p:spPr>
            <a:xfrm>
              <a:off x="5005212" y="22951045"/>
              <a:ext cx="2526397" cy="1729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593" dirty="0" err="1"/>
                <a:t>Ekotracker</a:t>
              </a:r>
              <a:br>
                <a:rPr lang="en-AU" sz="593" dirty="0"/>
              </a:br>
              <a:r>
                <a:rPr lang="en-AU" sz="593" dirty="0"/>
                <a:t>(Japan)</a:t>
              </a:r>
            </a:p>
          </p:txBody>
        </p:sp>
        <p:pic>
          <p:nvPicPr>
            <p:cNvPr id="48" name="Picture 47" descr="A picture containing outdoor, snow, tree, wood&#10;&#10;Description automatically generated">
              <a:extLst>
                <a:ext uri="{FF2B5EF4-FFF2-40B4-BE49-F238E27FC236}">
                  <a16:creationId xmlns:a16="http://schemas.microsoft.com/office/drawing/2014/main" id="{CC56AD2F-956B-0ED7-6327-57D2ECD6C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7600" y="16866032"/>
              <a:ext cx="4536312" cy="3024208"/>
            </a:xfrm>
            <a:prstGeom prst="rect">
              <a:avLst/>
            </a:prstGeom>
            <a:ln w="47625">
              <a:solidFill>
                <a:schemeClr val="bg1"/>
              </a:solidFill>
            </a:ln>
          </p:spPr>
        </p:pic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C21A465C-7F38-6F1B-866D-24D7CCB705EF}"/>
                </a:ext>
              </a:extLst>
            </p:cNvPr>
            <p:cNvSpPr txBox="1"/>
            <p:nvPr/>
          </p:nvSpPr>
          <p:spPr>
            <a:xfrm>
              <a:off x="8476940" y="19275423"/>
              <a:ext cx="2546164" cy="86730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AU" sz="593" dirty="0" err="1"/>
                <a:t>Sodankyla</a:t>
              </a:r>
              <a:endParaRPr lang="en-AU" sz="593" dirty="0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D400A53F-C552-6959-B2D3-6018C4CED6A5}"/>
                </a:ext>
              </a:extLst>
            </p:cNvPr>
            <p:cNvSpPr txBox="1"/>
            <p:nvPr/>
          </p:nvSpPr>
          <p:spPr>
            <a:xfrm>
              <a:off x="1747693" y="17317725"/>
              <a:ext cx="1667656" cy="86730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AU" sz="593" dirty="0" err="1"/>
                <a:t>UoW</a:t>
              </a:r>
              <a:endParaRPr lang="en-AU" sz="593" dirty="0"/>
            </a:p>
          </p:txBody>
        </p:sp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id="{7A2B5408-69DE-1DE8-563E-2FDCFB5BA30D}"/>
              </a:ext>
            </a:extLst>
          </p:cNvPr>
          <p:cNvSpPr txBox="1"/>
          <p:nvPr/>
        </p:nvSpPr>
        <p:spPr>
          <a:xfrm>
            <a:off x="3093120" y="4225369"/>
            <a:ext cx="3166726" cy="756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70" u="sng" dirty="0"/>
              <a:t>Conclusions</a:t>
            </a:r>
          </a:p>
          <a:p>
            <a:pPr marL="120987" indent="-120987">
              <a:buFont typeface="Arial" panose="020B0604020202020204" pitchFamily="34" charset="0"/>
              <a:buChar char="•"/>
            </a:pPr>
            <a:r>
              <a:rPr lang="en-AU" sz="762" dirty="0"/>
              <a:t>Spectra via the telescope-FO and the </a:t>
            </a:r>
            <a:r>
              <a:rPr lang="en-AU" sz="762" dirty="0" err="1"/>
              <a:t>Camtracker</a:t>
            </a:r>
            <a:r>
              <a:rPr lang="en-AU" sz="762" dirty="0"/>
              <a:t> are so far very comparable</a:t>
            </a:r>
          </a:p>
          <a:p>
            <a:pPr marL="120987" indent="-120987">
              <a:buFont typeface="Arial" panose="020B0604020202020204" pitchFamily="34" charset="0"/>
              <a:buChar char="•"/>
            </a:pPr>
            <a:r>
              <a:rPr lang="en-AU" sz="762" dirty="0"/>
              <a:t>Encourages further investigation to assess accuracy and variability</a:t>
            </a:r>
          </a:p>
          <a:p>
            <a:pPr marL="120987" indent="-120987">
              <a:buFont typeface="Arial" panose="020B0604020202020204" pitchFamily="34" charset="0"/>
              <a:buChar char="•"/>
            </a:pPr>
            <a:endParaRPr lang="en-AU" sz="762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1B0FCA9-10D6-6DDD-91A2-BF335022C59A}"/>
              </a:ext>
            </a:extLst>
          </p:cNvPr>
          <p:cNvSpPr txBox="1"/>
          <p:nvPr/>
        </p:nvSpPr>
        <p:spPr>
          <a:xfrm>
            <a:off x="467741" y="3530222"/>
            <a:ext cx="2441345" cy="12259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270" u="sng" dirty="0"/>
              <a:t>Details</a:t>
            </a:r>
          </a:p>
          <a:p>
            <a:pPr marL="120987" indent="-120987">
              <a:buFont typeface="Arial" panose="020B0604020202020204" pitchFamily="34" charset="0"/>
              <a:buChar char="•"/>
            </a:pPr>
            <a:r>
              <a:rPr lang="en-AU" sz="762" dirty="0" err="1"/>
              <a:t>Ekotracker</a:t>
            </a:r>
            <a:r>
              <a:rPr lang="en-AU" sz="762" dirty="0"/>
              <a:t>: autonomous, active tracking &lt;0.1°, self-parks at night. Robust, reliable, weatherproof</a:t>
            </a:r>
          </a:p>
          <a:p>
            <a:pPr marL="120987" indent="-120987">
              <a:buFont typeface="Arial" panose="020B0604020202020204" pitchFamily="34" charset="0"/>
              <a:buChar char="•"/>
            </a:pPr>
            <a:r>
              <a:rPr lang="en-AU" sz="762" dirty="0"/>
              <a:t>Telescope: BK7 glass lens, </a:t>
            </a:r>
            <a:r>
              <a:rPr lang="en-AU" sz="762" dirty="0">
                <a:sym typeface="Symbol" panose="05050102010706020507" pitchFamily="18" charset="2"/>
              </a:rPr>
              <a:t> </a:t>
            </a:r>
            <a:r>
              <a:rPr lang="en-AU" sz="762" dirty="0"/>
              <a:t>50mm x FL 35 or 40 cm</a:t>
            </a:r>
          </a:p>
          <a:p>
            <a:pPr marL="120987" indent="-120987">
              <a:buFont typeface="Arial" panose="020B0604020202020204" pitchFamily="34" charset="0"/>
              <a:buChar char="•"/>
            </a:pPr>
            <a:r>
              <a:rPr lang="en-AU" sz="762" dirty="0"/>
              <a:t>Glass fibre optics </a:t>
            </a:r>
            <a:r>
              <a:rPr lang="en-AU" sz="762" dirty="0">
                <a:sym typeface="Symbol" panose="05050102010706020507" pitchFamily="18" charset="2"/>
              </a:rPr>
              <a:t></a:t>
            </a:r>
            <a:r>
              <a:rPr lang="en-AU" sz="762" dirty="0"/>
              <a:t>500 or 800 </a:t>
            </a:r>
            <a:r>
              <a:rPr lang="en-AU" sz="762" dirty="0">
                <a:sym typeface="Symbol" panose="05050102010706020507" pitchFamily="18" charset="2"/>
              </a:rPr>
              <a:t>m, </a:t>
            </a:r>
            <a:r>
              <a:rPr lang="en-AU" sz="762" dirty="0"/>
              <a:t>20 m long, divergent exit beam ~ F/3</a:t>
            </a:r>
          </a:p>
          <a:p>
            <a:pPr marL="120987" indent="-120987">
              <a:buFont typeface="Arial" panose="020B0604020202020204" pitchFamily="34" charset="0"/>
              <a:buChar char="•"/>
            </a:pPr>
            <a:r>
              <a:rPr lang="en-AU" sz="762" dirty="0" err="1"/>
              <a:t>IRcube</a:t>
            </a:r>
            <a:r>
              <a:rPr lang="en-AU" sz="762" dirty="0"/>
              <a:t> 0.5 cm</a:t>
            </a:r>
            <a:r>
              <a:rPr lang="en-AU" sz="762" baseline="30000" dirty="0"/>
              <a:t>1</a:t>
            </a:r>
            <a:r>
              <a:rPr lang="en-AU" sz="762" dirty="0"/>
              <a:t> resolution, single sided </a:t>
            </a:r>
            <a:r>
              <a:rPr lang="en-AU" sz="762" dirty="0" err="1"/>
              <a:t>igm</a:t>
            </a:r>
            <a:endParaRPr lang="en-AU" sz="762" dirty="0"/>
          </a:p>
          <a:p>
            <a:pPr marL="120987" indent="-120987">
              <a:buFont typeface="Arial" panose="020B0604020202020204" pitchFamily="34" charset="0"/>
              <a:buChar char="•"/>
            </a:pPr>
            <a:r>
              <a:rPr lang="en-AU" sz="762" dirty="0"/>
              <a:t>EM27 0.5 cm</a:t>
            </a:r>
            <a:r>
              <a:rPr lang="en-AU" sz="762" baseline="30000" dirty="0"/>
              <a:t>-1</a:t>
            </a:r>
            <a:r>
              <a:rPr lang="en-AU" sz="762" dirty="0"/>
              <a:t> resolution, double sided </a:t>
            </a:r>
            <a:r>
              <a:rPr lang="en-AU" sz="762" dirty="0" err="1"/>
              <a:t>igm</a:t>
            </a:r>
            <a:endParaRPr lang="en-AU" sz="762" dirty="0"/>
          </a:p>
        </p:txBody>
      </p:sp>
      <p:pic>
        <p:nvPicPr>
          <p:cNvPr id="70" name="Picture 69" descr="A computer on a desk&#10;&#10;Description automatically generated with medium confidence">
            <a:extLst>
              <a:ext uri="{FF2B5EF4-FFF2-40B4-BE49-F238E27FC236}">
                <a16:creationId xmlns:a16="http://schemas.microsoft.com/office/drawing/2014/main" id="{817E94E4-A3AD-BF65-A906-E70EDC6B5FE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253" y="5818194"/>
            <a:ext cx="1114017" cy="74267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6743A3C-F513-9CFE-757C-FBCC5C452C66}"/>
              </a:ext>
            </a:extLst>
          </p:cNvPr>
          <p:cNvSpPr txBox="1"/>
          <p:nvPr/>
        </p:nvSpPr>
        <p:spPr>
          <a:xfrm>
            <a:off x="3441239" y="4904539"/>
            <a:ext cx="857927" cy="287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70" u="sng" dirty="0"/>
              <a:t>In the lab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4F34EF8-63F2-A679-994A-67357DDD4BBB}"/>
              </a:ext>
            </a:extLst>
          </p:cNvPr>
          <p:cNvSpPr txBox="1"/>
          <p:nvPr/>
        </p:nvSpPr>
        <p:spPr>
          <a:xfrm>
            <a:off x="6332371" y="6425710"/>
            <a:ext cx="881973" cy="1835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sz="593" dirty="0" err="1"/>
              <a:t>IRcube</a:t>
            </a:r>
            <a:r>
              <a:rPr lang="en-AU" sz="593" dirty="0"/>
              <a:t> at </a:t>
            </a:r>
            <a:r>
              <a:rPr lang="en-AU" sz="593" dirty="0" err="1"/>
              <a:t>Sodankyla</a:t>
            </a:r>
            <a:endParaRPr lang="en-AU" sz="593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E866C36-65F0-1237-9BB7-177835E4588C}"/>
              </a:ext>
            </a:extLst>
          </p:cNvPr>
          <p:cNvSpPr txBox="1"/>
          <p:nvPr/>
        </p:nvSpPr>
        <p:spPr>
          <a:xfrm>
            <a:off x="3445210" y="5157844"/>
            <a:ext cx="1180131" cy="1835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AU" sz="593" dirty="0"/>
              <a:t>FO input replaces </a:t>
            </a:r>
            <a:r>
              <a:rPr lang="en-AU" sz="593" dirty="0" err="1"/>
              <a:t>camtracker</a:t>
            </a:r>
            <a:endParaRPr lang="en-AU" sz="593" dirty="0"/>
          </a:p>
        </p:txBody>
      </p:sp>
      <p:pic>
        <p:nvPicPr>
          <p:cNvPr id="73" name="Picture 72" descr="A picture containing indoor, silver&#10;&#10;Description automatically generated">
            <a:extLst>
              <a:ext uri="{FF2B5EF4-FFF2-40B4-BE49-F238E27FC236}">
                <a16:creationId xmlns:a16="http://schemas.microsoft.com/office/drawing/2014/main" id="{80891024-0B36-0616-3B0D-FC065E106F6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5" r="18698"/>
          <a:stretch/>
        </p:blipFill>
        <p:spPr>
          <a:xfrm rot="5400000">
            <a:off x="5170251" y="5126117"/>
            <a:ext cx="708231" cy="658956"/>
          </a:xfrm>
          <a:prstGeom prst="rect">
            <a:avLst/>
          </a:prstGeom>
        </p:spPr>
      </p:pic>
      <p:pic>
        <p:nvPicPr>
          <p:cNvPr id="74" name="Picture 73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672F775E-58CF-D94A-52D4-69FF610DECF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4" t="28531" r="29905" b="29827"/>
          <a:stretch/>
        </p:blipFill>
        <p:spPr>
          <a:xfrm>
            <a:off x="5186053" y="5962634"/>
            <a:ext cx="667792" cy="501260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061031B7-01C1-47F1-514E-0205A4C68886}"/>
              </a:ext>
            </a:extLst>
          </p:cNvPr>
          <p:cNvSpPr txBox="1"/>
          <p:nvPr/>
        </p:nvSpPr>
        <p:spPr>
          <a:xfrm>
            <a:off x="5271075" y="6506070"/>
            <a:ext cx="750526" cy="1835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AU" sz="593" dirty="0" err="1"/>
              <a:t>Camtracker</a:t>
            </a:r>
            <a:r>
              <a:rPr lang="en-AU" sz="593" dirty="0"/>
              <a:t> view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E620F27-A150-9B12-BC90-B4356C35FFD8}"/>
              </a:ext>
            </a:extLst>
          </p:cNvPr>
          <p:cNvSpPr txBox="1"/>
          <p:nvPr/>
        </p:nvSpPr>
        <p:spPr>
          <a:xfrm>
            <a:off x="5230831" y="5824762"/>
            <a:ext cx="643125" cy="1835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AU" sz="593" dirty="0"/>
              <a:t>Detector view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467AA98-1841-FD83-52CB-F3F03637D56E}"/>
              </a:ext>
            </a:extLst>
          </p:cNvPr>
          <p:cNvSpPr txBox="1"/>
          <p:nvPr/>
        </p:nvSpPr>
        <p:spPr>
          <a:xfrm>
            <a:off x="5708262" y="1552389"/>
            <a:ext cx="1689886" cy="287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70" u="sng" dirty="0"/>
              <a:t>Comparative</a:t>
            </a:r>
            <a:r>
              <a:rPr lang="en-AU" sz="1143" u="sng" dirty="0"/>
              <a:t> </a:t>
            </a:r>
            <a:r>
              <a:rPr lang="en-AU" sz="1270" u="sng" dirty="0"/>
              <a:t>spectra</a:t>
            </a:r>
            <a:endParaRPr lang="en-AU" sz="1143" u="sng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D53913C-6DEC-E3CF-7024-B96BFA331333}"/>
              </a:ext>
            </a:extLst>
          </p:cNvPr>
          <p:cNvSpPr txBox="1"/>
          <p:nvPr/>
        </p:nvSpPr>
        <p:spPr>
          <a:xfrm>
            <a:off x="5417049" y="1971793"/>
            <a:ext cx="989373" cy="274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AU" sz="593" dirty="0">
                <a:solidFill>
                  <a:srgbClr val="1C29A4"/>
                </a:solidFill>
              </a:rPr>
              <a:t>___</a:t>
            </a:r>
            <a:r>
              <a:rPr lang="en-AU" sz="593" dirty="0"/>
              <a:t> EM27 - </a:t>
            </a:r>
            <a:r>
              <a:rPr lang="en-AU" sz="593" dirty="0" err="1"/>
              <a:t>Camtracker</a:t>
            </a:r>
            <a:endParaRPr lang="en-AU" sz="593" dirty="0"/>
          </a:p>
          <a:p>
            <a:pPr algn="l"/>
            <a:r>
              <a:rPr lang="en-AU" sz="593" dirty="0">
                <a:solidFill>
                  <a:srgbClr val="FF0000"/>
                </a:solidFill>
              </a:rPr>
              <a:t>___</a:t>
            </a:r>
            <a:r>
              <a:rPr lang="en-AU" sz="593" dirty="0">
                <a:solidFill>
                  <a:schemeClr val="accent1"/>
                </a:solidFill>
              </a:rPr>
              <a:t> </a:t>
            </a:r>
            <a:r>
              <a:rPr lang="en-AU" sz="593" dirty="0"/>
              <a:t>EM27 - Fibre optic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7BDD91A-A816-82E6-F7B0-0DF6297B28EF}"/>
              </a:ext>
            </a:extLst>
          </p:cNvPr>
          <p:cNvSpPr txBox="1"/>
          <p:nvPr/>
        </p:nvSpPr>
        <p:spPr>
          <a:xfrm>
            <a:off x="7640830" y="2552090"/>
            <a:ext cx="989373" cy="274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AU" sz="593" dirty="0">
                <a:solidFill>
                  <a:srgbClr val="1C29A4"/>
                </a:solidFill>
              </a:rPr>
              <a:t>___</a:t>
            </a:r>
            <a:r>
              <a:rPr lang="en-AU" sz="593" dirty="0"/>
              <a:t> EM27 - </a:t>
            </a:r>
            <a:r>
              <a:rPr lang="en-AU" sz="593" dirty="0" err="1"/>
              <a:t>Camtracker</a:t>
            </a:r>
            <a:endParaRPr lang="en-AU" sz="593" dirty="0"/>
          </a:p>
          <a:p>
            <a:pPr algn="l"/>
            <a:r>
              <a:rPr lang="en-AU" sz="593" dirty="0">
                <a:solidFill>
                  <a:srgbClr val="FF0000"/>
                </a:solidFill>
              </a:rPr>
              <a:t>___</a:t>
            </a:r>
            <a:r>
              <a:rPr lang="en-AU" sz="593" dirty="0">
                <a:solidFill>
                  <a:schemeClr val="accent1"/>
                </a:solidFill>
              </a:rPr>
              <a:t> </a:t>
            </a:r>
            <a:r>
              <a:rPr lang="en-AU" sz="593" dirty="0"/>
              <a:t>EM27 - Fibre optic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6B7B045-BF86-54BE-5D0C-8BE38FD495C7}"/>
              </a:ext>
            </a:extLst>
          </p:cNvPr>
          <p:cNvGrpSpPr/>
          <p:nvPr/>
        </p:nvGrpSpPr>
        <p:grpSpPr>
          <a:xfrm>
            <a:off x="3062899" y="5338427"/>
            <a:ext cx="2057307" cy="1372441"/>
            <a:chOff x="16785696" y="17754611"/>
            <a:chExt cx="9719704" cy="6484067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5011402-448F-A30C-7E5F-F67E3AE030EC}"/>
                </a:ext>
              </a:extLst>
            </p:cNvPr>
            <p:cNvGrpSpPr/>
            <p:nvPr/>
          </p:nvGrpSpPr>
          <p:grpSpPr>
            <a:xfrm>
              <a:off x="16785696" y="17754611"/>
              <a:ext cx="9719704" cy="6484067"/>
              <a:chOff x="16885909" y="16736269"/>
              <a:chExt cx="9719704" cy="6484067"/>
            </a:xfrm>
          </p:grpSpPr>
          <p:pic>
            <p:nvPicPr>
              <p:cNvPr id="44" name="Picture 43" descr="A picture containing indoor, device&#10;&#10;Description automatically generated">
                <a:extLst>
                  <a:ext uri="{FF2B5EF4-FFF2-40B4-BE49-F238E27FC236}">
                    <a16:creationId xmlns:a16="http://schemas.microsoft.com/office/drawing/2014/main" id="{46822630-08D2-93B1-12C9-F716D9C517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85909" y="16736269"/>
                <a:ext cx="9321511" cy="5243350"/>
              </a:xfrm>
              <a:prstGeom prst="rect">
                <a:avLst/>
              </a:prstGeom>
            </p:spPr>
          </p:pic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07160229-5F6B-AB27-076B-77F4E9731867}"/>
                  </a:ext>
                </a:extLst>
              </p:cNvPr>
              <p:cNvSpPr txBox="1"/>
              <p:nvPr/>
            </p:nvSpPr>
            <p:spPr>
              <a:xfrm>
                <a:off x="23385422" y="22352250"/>
                <a:ext cx="3220191" cy="8673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AU" sz="593" dirty="0"/>
                  <a:t>Fibre from roof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04BCFDC-5E0F-7EDA-92EC-0DED807593C4}"/>
                  </a:ext>
                </a:extLst>
              </p:cNvPr>
              <p:cNvSpPr txBox="1"/>
              <p:nvPr/>
            </p:nvSpPr>
            <p:spPr>
              <a:xfrm>
                <a:off x="19701094" y="22353035"/>
                <a:ext cx="3409524" cy="8673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593" dirty="0"/>
                  <a:t>Collimating lens</a:t>
                </a:r>
              </a:p>
            </p:txBody>
          </p:sp>
          <p:cxnSp>
            <p:nvCxnSpPr>
              <p:cNvPr id="86" name="Straight Arrow Connector 85">
                <a:extLst>
                  <a:ext uri="{FF2B5EF4-FFF2-40B4-BE49-F238E27FC236}">
                    <a16:creationId xmlns:a16="http://schemas.microsoft.com/office/drawing/2014/main" id="{2DE2D70A-5BCB-BB5D-B294-C3FDAD500A2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5749660" y="19833076"/>
                <a:ext cx="0" cy="2435886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  <p:cxnSp>
            <p:nvCxnSpPr>
              <p:cNvPr id="90" name="Straight Arrow Connector 89">
                <a:extLst>
                  <a:ext uri="{FF2B5EF4-FFF2-40B4-BE49-F238E27FC236}">
                    <a16:creationId xmlns:a16="http://schemas.microsoft.com/office/drawing/2014/main" id="{210B0811-A930-B122-331C-B82EAF72517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2424517" y="21696717"/>
                <a:ext cx="0" cy="656316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  <p:cxnSp>
            <p:nvCxnSpPr>
              <p:cNvPr id="95" name="Straight Arrow Connector 94">
                <a:extLst>
                  <a:ext uri="{FF2B5EF4-FFF2-40B4-BE49-F238E27FC236}">
                    <a16:creationId xmlns:a16="http://schemas.microsoft.com/office/drawing/2014/main" id="{2CD23ADA-AED0-2801-CE3B-6508EB47772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1546664" y="18023482"/>
                <a:ext cx="0" cy="159685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96" name="Straight Arrow Connector 95">
                <a:extLst>
                  <a:ext uri="{FF2B5EF4-FFF2-40B4-BE49-F238E27FC236}">
                    <a16:creationId xmlns:a16="http://schemas.microsoft.com/office/drawing/2014/main" id="{857FB13C-2949-9A95-B382-138F46EB9A2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21883619" y="19719570"/>
                <a:ext cx="2242680" cy="13506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6D12E079-5FD5-B8AB-C8B8-C5ADAD1414F6}"/>
                  </a:ext>
                </a:extLst>
              </p:cNvPr>
              <p:cNvSpPr txBox="1"/>
              <p:nvPr/>
            </p:nvSpPr>
            <p:spPr>
              <a:xfrm>
                <a:off x="16983096" y="17204881"/>
                <a:ext cx="3099022" cy="8673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AU" sz="593" dirty="0"/>
                  <a:t>EM27 at </a:t>
                </a:r>
                <a:r>
                  <a:rPr lang="en-AU" sz="593" dirty="0" err="1"/>
                  <a:t>UoW</a:t>
                </a:r>
                <a:endParaRPr lang="en-AU" sz="593" dirty="0"/>
              </a:p>
            </p:txBody>
          </p:sp>
        </p:grp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D44C3717-4BCF-6181-08DB-71D8864DF9CE}"/>
                </a:ext>
              </a:extLst>
            </p:cNvPr>
            <p:cNvSpPr/>
            <p:nvPr/>
          </p:nvSpPr>
          <p:spPr>
            <a:xfrm rot="5400000">
              <a:off x="23312335" y="20273170"/>
              <a:ext cx="861286" cy="942989"/>
            </a:xfrm>
            <a:prstGeom prst="triangle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423" dirty="0"/>
            </a:p>
          </p:txBody>
        </p:sp>
        <p:sp>
          <p:nvSpPr>
            <p:cNvPr id="47" name="Arrow: Right 46">
              <a:extLst>
                <a:ext uri="{FF2B5EF4-FFF2-40B4-BE49-F238E27FC236}">
                  <a16:creationId xmlns:a16="http://schemas.microsoft.com/office/drawing/2014/main" id="{C680CAD0-07EC-1C75-6708-D08EA766FF57}"/>
                </a:ext>
              </a:extLst>
            </p:cNvPr>
            <p:cNvSpPr/>
            <p:nvPr/>
          </p:nvSpPr>
          <p:spPr>
            <a:xfrm flipH="1">
              <a:off x="21836509" y="20116800"/>
              <a:ext cx="398688" cy="1232022"/>
            </a:xfrm>
            <a:prstGeom prst="rightArrow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423"/>
            </a:p>
          </p:txBody>
        </p:sp>
        <p:sp>
          <p:nvSpPr>
            <p:cNvPr id="88" name="Arrow: Right 87">
              <a:extLst>
                <a:ext uri="{FF2B5EF4-FFF2-40B4-BE49-F238E27FC236}">
                  <a16:creationId xmlns:a16="http://schemas.microsoft.com/office/drawing/2014/main" id="{CAA97A32-4FFC-C364-6D38-310A6CEC1DBB}"/>
                </a:ext>
              </a:extLst>
            </p:cNvPr>
            <p:cNvSpPr/>
            <p:nvPr/>
          </p:nvSpPr>
          <p:spPr>
            <a:xfrm rot="5400000" flipH="1">
              <a:off x="20950006" y="19017883"/>
              <a:ext cx="1027176" cy="1232022"/>
            </a:xfrm>
            <a:prstGeom prst="rightArrow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423"/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F69594A9-C0D7-5F0E-B832-C0FE2E99865B}"/>
              </a:ext>
            </a:extLst>
          </p:cNvPr>
          <p:cNvSpPr txBox="1"/>
          <p:nvPr/>
        </p:nvSpPr>
        <p:spPr>
          <a:xfrm>
            <a:off x="4120732" y="3236327"/>
            <a:ext cx="2075724" cy="1108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70" u="sng" dirty="0"/>
              <a:t>Pros</a:t>
            </a:r>
          </a:p>
          <a:p>
            <a:pPr marL="120987" indent="-120987">
              <a:buFont typeface="Arial" panose="020B0604020202020204" pitchFamily="34" charset="0"/>
              <a:buChar char="•"/>
            </a:pPr>
            <a:r>
              <a:rPr lang="en-AU" sz="762" dirty="0"/>
              <a:t>Tracker is autonomous, robust, reliable and weatherproof</a:t>
            </a:r>
          </a:p>
          <a:p>
            <a:pPr marL="120987" indent="-120987">
              <a:buFont typeface="Arial" panose="020B0604020202020204" pitchFamily="34" charset="0"/>
              <a:buChar char="•"/>
            </a:pPr>
            <a:r>
              <a:rPr lang="en-AU" sz="762" dirty="0"/>
              <a:t>FTS is housed indoors in protected environment</a:t>
            </a:r>
          </a:p>
          <a:p>
            <a:pPr marL="217776" lvl="1" indent="-120987">
              <a:buFont typeface="Arial" panose="020B0604020202020204" pitchFamily="34" charset="0"/>
              <a:buChar char="•"/>
            </a:pPr>
            <a:r>
              <a:rPr lang="en-AU" sz="762" dirty="0"/>
              <a:t>Weatherproofing not required</a:t>
            </a:r>
          </a:p>
          <a:p>
            <a:pPr marL="120987" indent="-120987">
              <a:buFont typeface="Arial" panose="020B0604020202020204" pitchFamily="34" charset="0"/>
              <a:buChar char="•"/>
            </a:pPr>
            <a:r>
              <a:rPr lang="en-AU" sz="762" dirty="0"/>
              <a:t>Continuous 24/7 measurements</a:t>
            </a:r>
          </a:p>
          <a:p>
            <a:pPr marL="120987" indent="-120987">
              <a:buFont typeface="Arial" panose="020B0604020202020204" pitchFamily="34" charset="0"/>
              <a:buChar char="•"/>
            </a:pPr>
            <a:r>
              <a:rPr lang="en-AU" sz="762" dirty="0"/>
              <a:t>Comparable signal levels and SNR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B90188B-AD0A-3308-6113-90A838F0A739}"/>
              </a:ext>
            </a:extLst>
          </p:cNvPr>
          <p:cNvSpPr txBox="1"/>
          <p:nvPr/>
        </p:nvSpPr>
        <p:spPr>
          <a:xfrm>
            <a:off x="6505254" y="3174145"/>
            <a:ext cx="2052074" cy="991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70" u="sng" dirty="0"/>
              <a:t>Cons</a:t>
            </a:r>
            <a:endParaRPr lang="en-AU" sz="1143" u="sng" dirty="0"/>
          </a:p>
          <a:p>
            <a:pPr marL="120987" indent="-120987">
              <a:buFont typeface="Arial" panose="020B0604020202020204" pitchFamily="34" charset="0"/>
              <a:buChar char="•"/>
            </a:pPr>
            <a:r>
              <a:rPr lang="en-AU" sz="762" dirty="0"/>
              <a:t>Possible fibre spectral structures and variability</a:t>
            </a:r>
          </a:p>
          <a:p>
            <a:pPr marL="217776" lvl="1" indent="-120987">
              <a:buFont typeface="Arial" panose="020B0604020202020204" pitchFamily="34" charset="0"/>
              <a:buChar char="•"/>
            </a:pPr>
            <a:r>
              <a:rPr lang="en-AU" sz="762" dirty="0"/>
              <a:t>Continuum shape, fringing</a:t>
            </a:r>
          </a:p>
          <a:p>
            <a:pPr marL="120987" indent="-120987">
              <a:buFont typeface="Arial" panose="020B0604020202020204" pitchFamily="34" charset="0"/>
              <a:buChar char="•"/>
            </a:pPr>
            <a:r>
              <a:rPr lang="en-AU" sz="762" dirty="0"/>
              <a:t>Fibre/glass </a:t>
            </a:r>
            <a:r>
              <a:rPr lang="en-AU" sz="762" dirty="0" err="1"/>
              <a:t>cutoff</a:t>
            </a:r>
            <a:r>
              <a:rPr lang="en-AU" sz="762" dirty="0"/>
              <a:t> below 4500 cm</a:t>
            </a:r>
            <a:r>
              <a:rPr lang="en-AU" sz="762" baseline="30000" dirty="0"/>
              <a:t>-1</a:t>
            </a:r>
            <a:endParaRPr lang="en-AU" sz="762" dirty="0"/>
          </a:p>
          <a:p>
            <a:pPr marL="217776" lvl="1" indent="-120987">
              <a:buFont typeface="Arial" panose="020B0604020202020204" pitchFamily="34" charset="0"/>
              <a:buChar char="•"/>
            </a:pPr>
            <a:r>
              <a:rPr lang="en-AU" sz="762" dirty="0"/>
              <a:t>CO, N</a:t>
            </a:r>
            <a:r>
              <a:rPr lang="en-AU" sz="762" baseline="-25000" dirty="0"/>
              <a:t>2</a:t>
            </a:r>
            <a:r>
              <a:rPr lang="en-AU" sz="762" dirty="0"/>
              <a:t>O bands not accessible</a:t>
            </a:r>
          </a:p>
          <a:p>
            <a:pPr marL="120987" indent="-120987">
              <a:buFont typeface="Arial" panose="020B0604020202020204" pitchFamily="34" charset="0"/>
              <a:buChar char="•"/>
            </a:pPr>
            <a:endParaRPr lang="en-AU" sz="762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3374014-79FC-395F-5539-77EB26CC96F0}"/>
              </a:ext>
            </a:extLst>
          </p:cNvPr>
          <p:cNvSpPr txBox="1"/>
          <p:nvPr/>
        </p:nvSpPr>
        <p:spPr>
          <a:xfrm>
            <a:off x="7448337" y="6171255"/>
            <a:ext cx="1489293" cy="835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70" u="sng" dirty="0"/>
              <a:t>Acknowledgements</a:t>
            </a:r>
          </a:p>
          <a:p>
            <a:r>
              <a:rPr lang="en-AU" sz="762" dirty="0"/>
              <a:t>We thank ESA and the FRM4GHG project team </a:t>
            </a:r>
            <a:r>
              <a:rPr lang="en-AU" sz="762"/>
              <a:t>for their support </a:t>
            </a:r>
            <a:r>
              <a:rPr lang="en-AU" sz="762" dirty="0"/>
              <a:t>for this work.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7F4329-5C54-501A-CD54-0E951636425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20732" y="1837204"/>
            <a:ext cx="2139114" cy="13621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6A9741B-A118-C1B9-F0D5-342567A01BC9}"/>
              </a:ext>
            </a:extLst>
          </p:cNvPr>
          <p:cNvSpPr/>
          <p:nvPr/>
        </p:nvSpPr>
        <p:spPr>
          <a:xfrm rot="19122185">
            <a:off x="722553" y="2962897"/>
            <a:ext cx="74631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TCCON 2022</a:t>
            </a:r>
          </a:p>
        </p:txBody>
      </p:sp>
    </p:spTree>
    <p:extLst>
      <p:ext uri="{BB962C8B-B14F-4D97-AF65-F5344CB8AC3E}">
        <p14:creationId xmlns:p14="http://schemas.microsoft.com/office/powerpoint/2010/main" val="3613551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10B44-E364-1DED-FEB4-6E71033D6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EM27 with </a:t>
            </a:r>
            <a:r>
              <a:rPr lang="en-AU" dirty="0" err="1"/>
              <a:t>Ekotracker</a:t>
            </a:r>
            <a:r>
              <a:rPr lang="en-AU" dirty="0"/>
              <a:t> and fibre optic feed</a:t>
            </a:r>
            <a:br>
              <a:rPr lang="en-AU" dirty="0"/>
            </a:br>
            <a:r>
              <a:rPr lang="en-AU" dirty="0"/>
              <a:t>1. Schematic</a:t>
            </a: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967267B6-90A6-56EE-7BE0-74BB5B7ADA76}"/>
              </a:ext>
            </a:extLst>
          </p:cNvPr>
          <p:cNvGrpSpPr/>
          <p:nvPr/>
        </p:nvGrpSpPr>
        <p:grpSpPr>
          <a:xfrm>
            <a:off x="755802" y="1568429"/>
            <a:ext cx="8003093" cy="1425383"/>
            <a:chOff x="381000" y="1585366"/>
            <a:chExt cx="8003093" cy="142538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98D7AD7-6BB2-BAFA-6CC3-BD112F817CAD}"/>
                </a:ext>
              </a:extLst>
            </p:cNvPr>
            <p:cNvSpPr txBox="1"/>
            <p:nvPr/>
          </p:nvSpPr>
          <p:spPr>
            <a:xfrm>
              <a:off x="1281867" y="2702972"/>
              <a:ext cx="13708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AU" sz="1400" dirty="0"/>
                <a:t>BK7 glass lens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75CF305-5382-01B2-333F-5AFE1FCDDC4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613647" y="1990484"/>
              <a:ext cx="3666565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7518193-778B-75C5-7DE8-75C106EA60A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613647" y="2644908"/>
              <a:ext cx="3666565" cy="8965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D176F5B-3C5A-B700-87D5-B0F3165878E5}"/>
                </a:ext>
              </a:extLst>
            </p:cNvPr>
            <p:cNvSpPr txBox="1"/>
            <p:nvPr/>
          </p:nvSpPr>
          <p:spPr>
            <a:xfrm>
              <a:off x="2284204" y="1585366"/>
              <a:ext cx="40916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AU" sz="1800" dirty="0"/>
                <a:t>Telescope:  </a:t>
              </a:r>
              <a:r>
                <a:rPr lang="en-AU" sz="1600" dirty="0"/>
                <a:t>FL 350/400 mm, diam 50 mm</a:t>
              </a:r>
              <a:endParaRPr lang="en-AU" sz="18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2799991-B33E-7793-4A55-67191BBB14DB}"/>
                </a:ext>
              </a:extLst>
            </p:cNvPr>
            <p:cNvSpPr txBox="1"/>
            <p:nvPr/>
          </p:nvSpPr>
          <p:spPr>
            <a:xfrm>
              <a:off x="6682986" y="1996818"/>
              <a:ext cx="17011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AU" sz="1600" dirty="0"/>
                <a:t>Fibre optic to lab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114CD13-5242-C6FE-88F0-3CCF0DF134B4}"/>
                </a:ext>
              </a:extLst>
            </p:cNvPr>
            <p:cNvCxnSpPr/>
            <p:nvPr/>
          </p:nvCxnSpPr>
          <p:spPr bwMode="auto">
            <a:xfrm>
              <a:off x="5280212" y="1996818"/>
              <a:ext cx="0" cy="596043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C2BB990-0176-113C-3B1B-B9230D11C7F9}"/>
                </a:ext>
              </a:extLst>
            </p:cNvPr>
            <p:cNvSpPr/>
            <p:nvPr/>
          </p:nvSpPr>
          <p:spPr bwMode="auto">
            <a:xfrm>
              <a:off x="5073649" y="2281909"/>
              <a:ext cx="2922494" cy="275165"/>
            </a:xfrm>
            <a:custGeom>
              <a:avLst/>
              <a:gdLst>
                <a:gd name="connsiteX0" fmla="*/ 0 w 2922494"/>
                <a:gd name="connsiteY0" fmla="*/ 24153 h 275165"/>
                <a:gd name="connsiteX1" fmla="*/ 1586753 w 2922494"/>
                <a:gd name="connsiteY1" fmla="*/ 24153 h 275165"/>
                <a:gd name="connsiteX2" fmla="*/ 2922494 w 2922494"/>
                <a:gd name="connsiteY2" fmla="*/ 275165 h 27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22494" h="275165">
                  <a:moveTo>
                    <a:pt x="0" y="24153"/>
                  </a:moveTo>
                  <a:cubicBezTo>
                    <a:pt x="549835" y="3235"/>
                    <a:pt x="1099671" y="-17682"/>
                    <a:pt x="1586753" y="24153"/>
                  </a:cubicBezTo>
                  <a:cubicBezTo>
                    <a:pt x="2073835" y="65988"/>
                    <a:pt x="2498164" y="170576"/>
                    <a:pt x="2922494" y="275165"/>
                  </a:cubicBezTo>
                </a:path>
              </a:pathLst>
            </a:custGeom>
            <a:noFill/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49F61F70-A8A0-75EB-F341-CC9015869BB6}"/>
                </a:ext>
              </a:extLst>
            </p:cNvPr>
            <p:cNvSpPr/>
            <p:nvPr/>
          </p:nvSpPr>
          <p:spPr bwMode="auto">
            <a:xfrm rot="5400000">
              <a:off x="3194362" y="650450"/>
              <a:ext cx="568259" cy="3316567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84737E5-D2AB-2422-AC66-D14194E1A8BB}"/>
                </a:ext>
              </a:extLst>
            </p:cNvPr>
            <p:cNvSpPr/>
            <p:nvPr/>
          </p:nvSpPr>
          <p:spPr bwMode="auto">
            <a:xfrm>
              <a:off x="381000" y="2016507"/>
              <a:ext cx="1407458" cy="602377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8C45218-ECC1-2978-F2C9-E431F6FC9D13}"/>
                </a:ext>
              </a:extLst>
            </p:cNvPr>
            <p:cNvSpPr/>
            <p:nvPr/>
          </p:nvSpPr>
          <p:spPr bwMode="auto">
            <a:xfrm>
              <a:off x="1757082" y="1990484"/>
              <a:ext cx="62753" cy="654424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2A20B514-1430-84ED-9A50-16017232C6D4}"/>
              </a:ext>
            </a:extLst>
          </p:cNvPr>
          <p:cNvGrpSpPr/>
          <p:nvPr/>
        </p:nvGrpSpPr>
        <p:grpSpPr>
          <a:xfrm>
            <a:off x="795202" y="3232417"/>
            <a:ext cx="6844314" cy="1451654"/>
            <a:chOff x="752773" y="3346430"/>
            <a:chExt cx="6844314" cy="1451654"/>
          </a:xfrm>
        </p:grpSpPr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CC0E0944-090B-32D9-38D8-981EEDAF8860}"/>
                </a:ext>
              </a:extLst>
            </p:cNvPr>
            <p:cNvGrpSpPr/>
            <p:nvPr/>
          </p:nvGrpSpPr>
          <p:grpSpPr>
            <a:xfrm>
              <a:off x="752773" y="3346430"/>
              <a:ext cx="6844314" cy="1451654"/>
              <a:chOff x="752773" y="3346430"/>
              <a:chExt cx="6844314" cy="1451654"/>
            </a:xfrm>
          </p:grpSpPr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58C97F91-E61A-BA40-5ABB-71D39A9BEFC8}"/>
                  </a:ext>
                </a:extLst>
              </p:cNvPr>
              <p:cNvGrpSpPr/>
              <p:nvPr/>
            </p:nvGrpSpPr>
            <p:grpSpPr>
              <a:xfrm>
                <a:off x="1546913" y="3346430"/>
                <a:ext cx="6050174" cy="1451654"/>
                <a:chOff x="1882588" y="3190100"/>
                <a:chExt cx="6050174" cy="1451654"/>
              </a:xfrm>
            </p:grpSpPr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F48B93CB-80A3-8BB8-1DB9-B42494501B9C}"/>
                    </a:ext>
                  </a:extLst>
                </p:cNvPr>
                <p:cNvSpPr/>
                <p:nvPr/>
              </p:nvSpPr>
              <p:spPr bwMode="auto">
                <a:xfrm>
                  <a:off x="6481480" y="3951649"/>
                  <a:ext cx="1451282" cy="378302"/>
                </a:xfrm>
                <a:custGeom>
                  <a:avLst/>
                  <a:gdLst>
                    <a:gd name="connsiteX0" fmla="*/ 8964 w 2752164"/>
                    <a:gd name="connsiteY0" fmla="*/ 0 h 690283"/>
                    <a:gd name="connsiteX1" fmla="*/ 0 w 2752164"/>
                    <a:gd name="connsiteY1" fmla="*/ 690283 h 690283"/>
                    <a:gd name="connsiteX2" fmla="*/ 2070847 w 2752164"/>
                    <a:gd name="connsiteY2" fmla="*/ 681318 h 690283"/>
                    <a:gd name="connsiteX3" fmla="*/ 2752164 w 2752164"/>
                    <a:gd name="connsiteY3" fmla="*/ 0 h 690283"/>
                    <a:gd name="connsiteX4" fmla="*/ 8964 w 2752164"/>
                    <a:gd name="connsiteY4" fmla="*/ 0 h 6902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52164" h="690283">
                      <a:moveTo>
                        <a:pt x="8964" y="0"/>
                      </a:moveTo>
                      <a:lnTo>
                        <a:pt x="0" y="690283"/>
                      </a:lnTo>
                      <a:lnTo>
                        <a:pt x="2070847" y="681318"/>
                      </a:lnTo>
                      <a:lnTo>
                        <a:pt x="2752164" y="0"/>
                      </a:lnTo>
                      <a:lnTo>
                        <a:pt x="8964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AU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" name="Isosceles Triangle 30">
                  <a:extLst>
                    <a:ext uri="{FF2B5EF4-FFF2-40B4-BE49-F238E27FC236}">
                      <a16:creationId xmlns:a16="http://schemas.microsoft.com/office/drawing/2014/main" id="{14AD2F12-9858-4644-9B07-B30A38BE04AD}"/>
                    </a:ext>
                  </a:extLst>
                </p:cNvPr>
                <p:cNvSpPr/>
                <p:nvPr/>
              </p:nvSpPr>
              <p:spPr bwMode="auto">
                <a:xfrm rot="16200000">
                  <a:off x="5487238" y="3288322"/>
                  <a:ext cx="390852" cy="1692405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C000"/>
                </a:solidFill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AU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3DB99971-C200-0AFA-3084-7C1F13EE6739}"/>
                    </a:ext>
                  </a:extLst>
                </p:cNvPr>
                <p:cNvSpPr/>
                <p:nvPr/>
              </p:nvSpPr>
              <p:spPr bwMode="auto">
                <a:xfrm rot="10800000">
                  <a:off x="1882588" y="3948063"/>
                  <a:ext cx="2953871" cy="184665"/>
                </a:xfrm>
                <a:custGeom>
                  <a:avLst/>
                  <a:gdLst>
                    <a:gd name="connsiteX0" fmla="*/ 0 w 2922494"/>
                    <a:gd name="connsiteY0" fmla="*/ 24153 h 275165"/>
                    <a:gd name="connsiteX1" fmla="*/ 1586753 w 2922494"/>
                    <a:gd name="connsiteY1" fmla="*/ 24153 h 275165"/>
                    <a:gd name="connsiteX2" fmla="*/ 2922494 w 2922494"/>
                    <a:gd name="connsiteY2" fmla="*/ 275165 h 275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922494" h="275165">
                      <a:moveTo>
                        <a:pt x="0" y="24153"/>
                      </a:moveTo>
                      <a:cubicBezTo>
                        <a:pt x="549835" y="3235"/>
                        <a:pt x="1099671" y="-17682"/>
                        <a:pt x="1586753" y="24153"/>
                      </a:cubicBezTo>
                      <a:cubicBezTo>
                        <a:pt x="2073835" y="65988"/>
                        <a:pt x="2498164" y="170576"/>
                        <a:pt x="2922494" y="275165"/>
                      </a:cubicBezTo>
                    </a:path>
                  </a:pathLst>
                </a:custGeom>
                <a:noFill/>
                <a:ln w="25400" cap="flat" cmpd="sng" algn="ctr">
                  <a:solidFill>
                    <a:schemeClr val="accent1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AU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3F5AF7D3-3CB6-66B4-3890-1523656C19D9}"/>
                    </a:ext>
                  </a:extLst>
                </p:cNvPr>
                <p:cNvSpPr/>
                <p:nvPr/>
              </p:nvSpPr>
              <p:spPr bwMode="auto">
                <a:xfrm flipH="1">
                  <a:off x="6454586" y="3939098"/>
                  <a:ext cx="74279" cy="369333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AU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71843FF5-D992-8F86-E619-B86B61841F4B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7507693" y="3926541"/>
                  <a:ext cx="425069" cy="412375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ED2CE81C-454E-F7B7-60AC-6DC4FAADF365}"/>
                    </a:ext>
                  </a:extLst>
                </p:cNvPr>
                <p:cNvSpPr/>
                <p:nvPr/>
              </p:nvSpPr>
              <p:spPr bwMode="auto">
                <a:xfrm rot="16200000" flipH="1">
                  <a:off x="7221714" y="3515688"/>
                  <a:ext cx="950259" cy="378302"/>
                </a:xfrm>
                <a:custGeom>
                  <a:avLst/>
                  <a:gdLst>
                    <a:gd name="connsiteX0" fmla="*/ 8964 w 2752164"/>
                    <a:gd name="connsiteY0" fmla="*/ 0 h 690283"/>
                    <a:gd name="connsiteX1" fmla="*/ 0 w 2752164"/>
                    <a:gd name="connsiteY1" fmla="*/ 690283 h 690283"/>
                    <a:gd name="connsiteX2" fmla="*/ 2070847 w 2752164"/>
                    <a:gd name="connsiteY2" fmla="*/ 681318 h 690283"/>
                    <a:gd name="connsiteX3" fmla="*/ 2752164 w 2752164"/>
                    <a:gd name="connsiteY3" fmla="*/ 0 h 690283"/>
                    <a:gd name="connsiteX4" fmla="*/ 8964 w 2752164"/>
                    <a:gd name="connsiteY4" fmla="*/ 0 h 6902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52164" h="690283">
                      <a:moveTo>
                        <a:pt x="8964" y="0"/>
                      </a:moveTo>
                      <a:lnTo>
                        <a:pt x="0" y="690283"/>
                      </a:lnTo>
                      <a:lnTo>
                        <a:pt x="2070847" y="681318"/>
                      </a:lnTo>
                      <a:lnTo>
                        <a:pt x="2752164" y="0"/>
                      </a:lnTo>
                      <a:lnTo>
                        <a:pt x="8964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AU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44" name="Straight Arrow Connector 43">
                  <a:extLst>
                    <a:ext uri="{FF2B5EF4-FFF2-40B4-BE49-F238E27FC236}">
                      <a16:creationId xmlns:a16="http://schemas.microsoft.com/office/drawing/2014/main" id="{C7A40770-A4D3-7E4A-161D-8C2DFBAEBC4A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7696843" y="3229709"/>
                  <a:ext cx="0" cy="894055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47" name="Straight Arrow Connector 46">
                  <a:extLst>
                    <a:ext uri="{FF2B5EF4-FFF2-40B4-BE49-F238E27FC236}">
                      <a16:creationId xmlns:a16="http://schemas.microsoft.com/office/drawing/2014/main" id="{998D41A4-500F-4B61-9894-CB93E5914576}"/>
                    </a:ext>
                  </a:extLst>
                </p:cNvPr>
                <p:cNvCxnSpPr>
                  <a:cxnSpLocks/>
                  <a:stCxn id="31" idx="0"/>
                </p:cNvCxnSpPr>
                <p:nvPr/>
              </p:nvCxnSpPr>
              <p:spPr bwMode="auto">
                <a:xfrm flipV="1">
                  <a:off x="4836462" y="4123764"/>
                  <a:ext cx="2860381" cy="10761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C949A74E-B5A8-F710-8DF0-98AC6D6798A4}"/>
                    </a:ext>
                  </a:extLst>
                </p:cNvPr>
                <p:cNvSpPr txBox="1"/>
                <p:nvPr/>
              </p:nvSpPr>
              <p:spPr>
                <a:xfrm>
                  <a:off x="6528865" y="3190100"/>
                  <a:ext cx="99386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AU" sz="1600" dirty="0"/>
                    <a:t>To EM27</a:t>
                  </a:r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455AF8E0-3D7A-5D26-6465-DE2539BDC6EC}"/>
                    </a:ext>
                  </a:extLst>
                </p:cNvPr>
                <p:cNvSpPr txBox="1"/>
                <p:nvPr/>
              </p:nvSpPr>
              <p:spPr>
                <a:xfrm>
                  <a:off x="2606433" y="3701842"/>
                  <a:ext cx="202331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AU" sz="1600" dirty="0"/>
                    <a:t>Fibre optic from roof</a:t>
                  </a: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B3AC3350-DB8A-0D3F-E7AB-4BF11E87AAD6}"/>
                    </a:ext>
                  </a:extLst>
                </p:cNvPr>
                <p:cNvSpPr txBox="1"/>
                <p:nvPr/>
              </p:nvSpPr>
              <p:spPr>
                <a:xfrm>
                  <a:off x="6007964" y="4303200"/>
                  <a:ext cx="124585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AU" sz="1600" dirty="0"/>
                    <a:t>25 mm lens</a:t>
                  </a:r>
                </a:p>
              </p:txBody>
            </p:sp>
          </p:grp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551B687-CD8D-2ED3-0FF5-C43D5563F392}"/>
                  </a:ext>
                </a:extLst>
              </p:cNvPr>
              <p:cNvSpPr txBox="1"/>
              <p:nvPr/>
            </p:nvSpPr>
            <p:spPr>
              <a:xfrm>
                <a:off x="752773" y="3365730"/>
                <a:ext cx="2198038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AU" sz="1800" dirty="0"/>
                  <a:t>Solar measurement</a:t>
                </a:r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09918EFD-37A5-8865-ECCC-F9954511AB28}"/>
                </a:ext>
              </a:extLst>
            </p:cNvPr>
            <p:cNvGrpSpPr/>
            <p:nvPr/>
          </p:nvGrpSpPr>
          <p:grpSpPr>
            <a:xfrm>
              <a:off x="4508500" y="4138468"/>
              <a:ext cx="0" cy="301180"/>
              <a:chOff x="8636000" y="3429000"/>
              <a:chExt cx="0" cy="301180"/>
            </a:xfrm>
          </p:grpSpPr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9A14D53D-A943-806F-EB4A-2139AE6263C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636000" y="3429000"/>
                <a:ext cx="0" cy="121396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EA16307B-6710-1E86-4EFE-08ED8088F29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636000" y="3608784"/>
                <a:ext cx="0" cy="121396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32F10E43-825A-B8C1-FD9C-95B697CD4C6E}"/>
              </a:ext>
            </a:extLst>
          </p:cNvPr>
          <p:cNvGrpSpPr/>
          <p:nvPr/>
        </p:nvGrpSpPr>
        <p:grpSpPr>
          <a:xfrm>
            <a:off x="843008" y="5012521"/>
            <a:ext cx="6826385" cy="1509383"/>
            <a:chOff x="770702" y="5200544"/>
            <a:chExt cx="6826385" cy="1509383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9D17999-D10B-1D48-A392-CEDAAAFE9452}"/>
                </a:ext>
              </a:extLst>
            </p:cNvPr>
            <p:cNvSpPr txBox="1"/>
            <p:nvPr/>
          </p:nvSpPr>
          <p:spPr>
            <a:xfrm>
              <a:off x="770702" y="5286687"/>
              <a:ext cx="223651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AU" sz="1800" dirty="0"/>
                <a:t>Lamp measurement</a:t>
              </a:r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3BA220E8-6549-D847-1F8F-22B179801695}"/>
                </a:ext>
              </a:extLst>
            </p:cNvPr>
            <p:cNvGrpSpPr/>
            <p:nvPr/>
          </p:nvGrpSpPr>
          <p:grpSpPr>
            <a:xfrm>
              <a:off x="795837" y="5200544"/>
              <a:ext cx="6801250" cy="1509383"/>
              <a:chOff x="781888" y="5234027"/>
              <a:chExt cx="6801250" cy="1509383"/>
            </a:xfrm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0A03524D-7DF3-1391-2038-CBB920255545}"/>
                  </a:ext>
                </a:extLst>
              </p:cNvPr>
              <p:cNvSpPr/>
              <p:nvPr/>
            </p:nvSpPr>
            <p:spPr bwMode="auto">
              <a:xfrm>
                <a:off x="6131856" y="5995576"/>
                <a:ext cx="1451282" cy="378302"/>
              </a:xfrm>
              <a:custGeom>
                <a:avLst/>
                <a:gdLst>
                  <a:gd name="connsiteX0" fmla="*/ 8964 w 2752164"/>
                  <a:gd name="connsiteY0" fmla="*/ 0 h 690283"/>
                  <a:gd name="connsiteX1" fmla="*/ 0 w 2752164"/>
                  <a:gd name="connsiteY1" fmla="*/ 690283 h 690283"/>
                  <a:gd name="connsiteX2" fmla="*/ 2070847 w 2752164"/>
                  <a:gd name="connsiteY2" fmla="*/ 681318 h 690283"/>
                  <a:gd name="connsiteX3" fmla="*/ 2752164 w 2752164"/>
                  <a:gd name="connsiteY3" fmla="*/ 0 h 690283"/>
                  <a:gd name="connsiteX4" fmla="*/ 8964 w 2752164"/>
                  <a:gd name="connsiteY4" fmla="*/ 0 h 690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52164" h="690283">
                    <a:moveTo>
                      <a:pt x="8964" y="0"/>
                    </a:moveTo>
                    <a:lnTo>
                      <a:pt x="0" y="690283"/>
                    </a:lnTo>
                    <a:lnTo>
                      <a:pt x="2070847" y="681318"/>
                    </a:lnTo>
                    <a:lnTo>
                      <a:pt x="2752164" y="0"/>
                    </a:lnTo>
                    <a:lnTo>
                      <a:pt x="8964" y="0"/>
                    </a:lnTo>
                    <a:close/>
                  </a:path>
                </a:pathLst>
              </a:custGeom>
              <a:solidFill>
                <a:srgbClr val="FFC000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0" name="Isosceles Triangle 59">
                <a:extLst>
                  <a:ext uri="{FF2B5EF4-FFF2-40B4-BE49-F238E27FC236}">
                    <a16:creationId xmlns:a16="http://schemas.microsoft.com/office/drawing/2014/main" id="{1FE120DB-E083-9185-51CE-81708E7579B5}"/>
                  </a:ext>
                </a:extLst>
              </p:cNvPr>
              <p:cNvSpPr/>
              <p:nvPr/>
            </p:nvSpPr>
            <p:spPr bwMode="auto">
              <a:xfrm rot="16200000">
                <a:off x="5137614" y="5332249"/>
                <a:ext cx="390852" cy="1692405"/>
              </a:xfrm>
              <a:prstGeom prst="triangle">
                <a:avLst>
                  <a:gd name="adj" fmla="val 50000"/>
                </a:avLst>
              </a:prstGeom>
              <a:solidFill>
                <a:srgbClr val="FFC000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7611A014-BC30-FB44-2DB0-3DD93C1DBFBA}"/>
                  </a:ext>
                </a:extLst>
              </p:cNvPr>
              <p:cNvSpPr/>
              <p:nvPr/>
            </p:nvSpPr>
            <p:spPr bwMode="auto">
              <a:xfrm flipH="1">
                <a:off x="6104962" y="5983025"/>
                <a:ext cx="74279" cy="369333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D044A397-88C1-787D-134D-29EBCBB71F9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7158069" y="5970468"/>
                <a:ext cx="425069" cy="412375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C8BE1BCF-B192-2A7D-812F-CC567D27F558}"/>
                  </a:ext>
                </a:extLst>
              </p:cNvPr>
              <p:cNvSpPr/>
              <p:nvPr/>
            </p:nvSpPr>
            <p:spPr bwMode="auto">
              <a:xfrm rot="16200000" flipH="1">
                <a:off x="6872090" y="5559615"/>
                <a:ext cx="950259" cy="378302"/>
              </a:xfrm>
              <a:custGeom>
                <a:avLst/>
                <a:gdLst>
                  <a:gd name="connsiteX0" fmla="*/ 8964 w 2752164"/>
                  <a:gd name="connsiteY0" fmla="*/ 0 h 690283"/>
                  <a:gd name="connsiteX1" fmla="*/ 0 w 2752164"/>
                  <a:gd name="connsiteY1" fmla="*/ 690283 h 690283"/>
                  <a:gd name="connsiteX2" fmla="*/ 2070847 w 2752164"/>
                  <a:gd name="connsiteY2" fmla="*/ 681318 h 690283"/>
                  <a:gd name="connsiteX3" fmla="*/ 2752164 w 2752164"/>
                  <a:gd name="connsiteY3" fmla="*/ 0 h 690283"/>
                  <a:gd name="connsiteX4" fmla="*/ 8964 w 2752164"/>
                  <a:gd name="connsiteY4" fmla="*/ 0 h 690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52164" h="690283">
                    <a:moveTo>
                      <a:pt x="8964" y="0"/>
                    </a:moveTo>
                    <a:lnTo>
                      <a:pt x="0" y="690283"/>
                    </a:lnTo>
                    <a:lnTo>
                      <a:pt x="2070847" y="681318"/>
                    </a:lnTo>
                    <a:lnTo>
                      <a:pt x="2752164" y="0"/>
                    </a:lnTo>
                    <a:lnTo>
                      <a:pt x="8964" y="0"/>
                    </a:lnTo>
                    <a:close/>
                  </a:path>
                </a:pathLst>
              </a:custGeom>
              <a:solidFill>
                <a:srgbClr val="FFC000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9976A3AD-2026-DE4C-5177-270BB67D3A1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7347219" y="5273636"/>
                <a:ext cx="0" cy="894055"/>
              </a:xfrm>
              <a:prstGeom prst="straightConnector1">
                <a:avLst/>
              </a:prstGeom>
              <a:noFill/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id="{E2AA31B2-9183-9383-F0CE-F2C9235B0FE6}"/>
                  </a:ext>
                </a:extLst>
              </p:cNvPr>
              <p:cNvCxnSpPr>
                <a:cxnSpLocks/>
                <a:stCxn id="60" idx="0"/>
              </p:cNvCxnSpPr>
              <p:nvPr/>
            </p:nvCxnSpPr>
            <p:spPr bwMode="auto">
              <a:xfrm flipV="1">
                <a:off x="4486838" y="6167691"/>
                <a:ext cx="2860381" cy="10761"/>
              </a:xfrm>
              <a:prstGeom prst="straightConnector1">
                <a:avLst/>
              </a:prstGeom>
              <a:noFill/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C82988F-7E0C-7D39-DDA6-5082260CC4EF}"/>
                  </a:ext>
                </a:extLst>
              </p:cNvPr>
              <p:cNvSpPr txBox="1"/>
              <p:nvPr/>
            </p:nvSpPr>
            <p:spPr>
              <a:xfrm>
                <a:off x="6179241" y="5234027"/>
                <a:ext cx="993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AU" sz="1600" dirty="0"/>
                  <a:t>To EM27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26DA48D1-371C-3499-836F-F2FB4CBA814A}"/>
                  </a:ext>
                </a:extLst>
              </p:cNvPr>
              <p:cNvSpPr txBox="1"/>
              <p:nvPr/>
            </p:nvSpPr>
            <p:spPr>
              <a:xfrm>
                <a:off x="5658340" y="6347127"/>
                <a:ext cx="124585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AU" sz="1600" dirty="0"/>
                  <a:t>25 mm lens</a:t>
                </a:r>
              </a:p>
            </p:txBody>
          </p:sp>
          <p:sp>
            <p:nvSpPr>
              <p:cNvPr id="71" name="Isosceles Triangle 70">
                <a:extLst>
                  <a:ext uri="{FF2B5EF4-FFF2-40B4-BE49-F238E27FC236}">
                    <a16:creationId xmlns:a16="http://schemas.microsoft.com/office/drawing/2014/main" id="{BB19102C-E235-31C7-55C4-71C8625775AD}"/>
                  </a:ext>
                </a:extLst>
              </p:cNvPr>
              <p:cNvSpPr/>
              <p:nvPr/>
            </p:nvSpPr>
            <p:spPr bwMode="auto">
              <a:xfrm rot="16200000" flipV="1">
                <a:off x="3228180" y="5188261"/>
                <a:ext cx="555785" cy="1992931"/>
              </a:xfrm>
              <a:prstGeom prst="triangle">
                <a:avLst>
                  <a:gd name="adj" fmla="val 50000"/>
                </a:avLst>
              </a:prstGeom>
              <a:solidFill>
                <a:srgbClr val="FFC000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6D5FF0BA-FC6C-5906-96A1-010274C0F104}"/>
                  </a:ext>
                </a:extLst>
              </p:cNvPr>
              <p:cNvGrpSpPr/>
              <p:nvPr/>
            </p:nvGrpSpPr>
            <p:grpSpPr>
              <a:xfrm>
                <a:off x="4508500" y="6026065"/>
                <a:ext cx="0" cy="301180"/>
                <a:chOff x="8636000" y="3429000"/>
                <a:chExt cx="0" cy="301180"/>
              </a:xfrm>
            </p:grpSpPr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0FA9C3E7-2037-D78E-140B-CBCEE808DDB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8636000" y="3429000"/>
                  <a:ext cx="0" cy="12139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8193E27F-3C18-93AC-4ADB-8450104A283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8636000" y="3608784"/>
                  <a:ext cx="0" cy="12139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7FE31733-3AC3-75DD-ED8B-956F559C7E5E}"/>
                  </a:ext>
                </a:extLst>
              </p:cNvPr>
              <p:cNvSpPr/>
              <p:nvPr/>
            </p:nvSpPr>
            <p:spPr bwMode="auto">
              <a:xfrm flipH="1" flipV="1">
                <a:off x="802124" y="5906833"/>
                <a:ext cx="1670742" cy="605105"/>
              </a:xfrm>
              <a:custGeom>
                <a:avLst/>
                <a:gdLst>
                  <a:gd name="connsiteX0" fmla="*/ 8964 w 2752164"/>
                  <a:gd name="connsiteY0" fmla="*/ 0 h 690283"/>
                  <a:gd name="connsiteX1" fmla="*/ 0 w 2752164"/>
                  <a:gd name="connsiteY1" fmla="*/ 690283 h 690283"/>
                  <a:gd name="connsiteX2" fmla="*/ 2070847 w 2752164"/>
                  <a:gd name="connsiteY2" fmla="*/ 681318 h 690283"/>
                  <a:gd name="connsiteX3" fmla="*/ 2752164 w 2752164"/>
                  <a:gd name="connsiteY3" fmla="*/ 0 h 690283"/>
                  <a:gd name="connsiteX4" fmla="*/ 8964 w 2752164"/>
                  <a:gd name="connsiteY4" fmla="*/ 0 h 690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52164" h="690283">
                    <a:moveTo>
                      <a:pt x="8964" y="0"/>
                    </a:moveTo>
                    <a:lnTo>
                      <a:pt x="0" y="690283"/>
                    </a:lnTo>
                    <a:lnTo>
                      <a:pt x="2070847" y="681318"/>
                    </a:lnTo>
                    <a:lnTo>
                      <a:pt x="2752164" y="0"/>
                    </a:lnTo>
                    <a:lnTo>
                      <a:pt x="8964" y="0"/>
                    </a:lnTo>
                    <a:close/>
                  </a:path>
                </a:pathLst>
              </a:custGeom>
              <a:solidFill>
                <a:srgbClr val="FFC000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6EB32869-ABC3-5D34-D070-35EC9F0BF08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781888" y="5912993"/>
                <a:ext cx="417958" cy="585712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5F6ADE86-295B-A2DC-07B1-D2191CDD0590}"/>
                  </a:ext>
                </a:extLst>
              </p:cNvPr>
              <p:cNvSpPr/>
              <p:nvPr/>
            </p:nvSpPr>
            <p:spPr bwMode="auto">
              <a:xfrm rot="2054618">
                <a:off x="958142" y="6072402"/>
                <a:ext cx="767237" cy="671008"/>
              </a:xfrm>
              <a:prstGeom prst="rect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93" name="Straight Arrow Connector 92">
                <a:extLst>
                  <a:ext uri="{FF2B5EF4-FFF2-40B4-BE49-F238E27FC236}">
                    <a16:creationId xmlns:a16="http://schemas.microsoft.com/office/drawing/2014/main" id="{64A5E022-77BF-E454-9FC7-9BCD79911494}"/>
                  </a:ext>
                </a:extLst>
              </p:cNvPr>
              <p:cNvCxnSpPr>
                <a:cxnSpLocks/>
                <a:stCxn id="92" idx="1"/>
              </p:cNvCxnSpPr>
              <p:nvPr/>
            </p:nvCxnSpPr>
            <p:spPr bwMode="auto">
              <a:xfrm flipV="1">
                <a:off x="1024641" y="6176655"/>
                <a:ext cx="3228331" cy="15384"/>
              </a:xfrm>
              <a:prstGeom prst="straightConnector1">
                <a:avLst/>
              </a:prstGeom>
              <a:noFill/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94" name="Straight Arrow Connector 93">
                <a:extLst>
                  <a:ext uri="{FF2B5EF4-FFF2-40B4-BE49-F238E27FC236}">
                    <a16:creationId xmlns:a16="http://schemas.microsoft.com/office/drawing/2014/main" id="{20644793-0AEE-C0CB-D57C-56F5FB116A1A}"/>
                  </a:ext>
                </a:extLst>
              </p:cNvPr>
              <p:cNvCxnSpPr>
                <a:cxnSpLocks/>
                <a:stCxn id="92" idx="3"/>
                <a:endCxn id="92" idx="1"/>
              </p:cNvCxnSpPr>
              <p:nvPr/>
            </p:nvCxnSpPr>
            <p:spPr bwMode="auto">
              <a:xfrm flipH="1" flipV="1">
                <a:off x="1024641" y="6192039"/>
                <a:ext cx="634239" cy="431734"/>
              </a:xfrm>
              <a:prstGeom prst="straightConnector1">
                <a:avLst/>
              </a:prstGeom>
              <a:noFill/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31566419-1EE2-59F3-D7A1-735F8D2B9BE2}"/>
                  </a:ext>
                </a:extLst>
              </p:cNvPr>
              <p:cNvSpPr/>
              <p:nvPr/>
            </p:nvSpPr>
            <p:spPr bwMode="auto">
              <a:xfrm>
                <a:off x="2464073" y="5857514"/>
                <a:ext cx="62753" cy="654424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105" name="TextBox 104">
            <a:extLst>
              <a:ext uri="{FF2B5EF4-FFF2-40B4-BE49-F238E27FC236}">
                <a16:creationId xmlns:a16="http://schemas.microsoft.com/office/drawing/2014/main" id="{A40677C0-464D-1912-478A-978EB71A424B}"/>
              </a:ext>
            </a:extLst>
          </p:cNvPr>
          <p:cNvSpPr txBox="1"/>
          <p:nvPr/>
        </p:nvSpPr>
        <p:spPr>
          <a:xfrm>
            <a:off x="835401" y="1563543"/>
            <a:ext cx="95833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AU" sz="1800" dirty="0"/>
              <a:t>Tracker</a:t>
            </a:r>
          </a:p>
        </p:txBody>
      </p:sp>
    </p:spTree>
    <p:extLst>
      <p:ext uri="{BB962C8B-B14F-4D97-AF65-F5344CB8AC3E}">
        <p14:creationId xmlns:p14="http://schemas.microsoft.com/office/powerpoint/2010/main" val="419961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5DEB5-022C-58FA-B143-5715D2BCD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EM27 with </a:t>
            </a:r>
            <a:r>
              <a:rPr lang="en-AU" dirty="0" err="1"/>
              <a:t>Ekotracker</a:t>
            </a:r>
            <a:r>
              <a:rPr lang="en-AU" dirty="0"/>
              <a:t> and fibre optic feed</a:t>
            </a:r>
            <a:br>
              <a:rPr lang="en-AU" dirty="0"/>
            </a:br>
            <a:r>
              <a:rPr lang="en-AU" dirty="0"/>
              <a:t>2. On the roof – the tracker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B93F82A-8099-B06B-5FFA-1D0327E6B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3170" y="1910231"/>
            <a:ext cx="3674400" cy="4792494"/>
          </a:xfrm>
        </p:spPr>
        <p:txBody>
          <a:bodyPr/>
          <a:lstStyle/>
          <a:p>
            <a:r>
              <a:rPr lang="en-AU" sz="1800" dirty="0" err="1"/>
              <a:t>Ekotracker</a:t>
            </a:r>
            <a:r>
              <a:rPr lang="en-AU" sz="1800" dirty="0"/>
              <a:t>, Japan</a:t>
            </a:r>
          </a:p>
          <a:p>
            <a:pPr lvl="1"/>
            <a:r>
              <a:rPr lang="en-AU" sz="1600" dirty="0"/>
              <a:t>Nominal tracking accuracy &lt;0.01</a:t>
            </a:r>
            <a:r>
              <a:rPr lang="en-AU" sz="1600" dirty="0">
                <a:sym typeface="Symbol" panose="05050102010706020507" pitchFamily="18" charset="2"/>
              </a:rPr>
              <a:t> (~1/50 solar diam)</a:t>
            </a:r>
          </a:p>
          <a:p>
            <a:pPr lvl="1"/>
            <a:r>
              <a:rPr lang="en-AU" sz="1600" dirty="0"/>
              <a:t>GPS + active tracking</a:t>
            </a:r>
          </a:p>
          <a:p>
            <a:pPr lvl="1"/>
            <a:r>
              <a:rPr lang="en-AU" sz="1600" dirty="0"/>
              <a:t>Fully autonomous</a:t>
            </a:r>
          </a:p>
          <a:p>
            <a:pPr lvl="2"/>
            <a:r>
              <a:rPr lang="en-AU" sz="1600" dirty="0"/>
              <a:t>Auto start/stop at night</a:t>
            </a:r>
          </a:p>
          <a:p>
            <a:pPr lvl="1"/>
            <a:r>
              <a:rPr lang="en-AU" sz="1600" dirty="0"/>
              <a:t>Serial command interface</a:t>
            </a:r>
          </a:p>
          <a:p>
            <a:pPr lvl="1"/>
            <a:r>
              <a:rPr lang="en-AU" sz="1600" dirty="0">
                <a:sym typeface="Symbol" panose="05050102010706020507" pitchFamily="18" charset="2"/>
              </a:rPr>
              <a:t>&lt;$20,000</a:t>
            </a:r>
          </a:p>
          <a:p>
            <a:pPr lvl="1"/>
            <a:r>
              <a:rPr lang="en-AU" sz="1600" dirty="0"/>
              <a:t>Very robust and reliable</a:t>
            </a:r>
          </a:p>
          <a:p>
            <a:pPr lvl="1"/>
            <a:r>
              <a:rPr lang="en-AU" sz="1600" dirty="0">
                <a:solidFill>
                  <a:srgbClr val="FF0000"/>
                </a:solidFill>
              </a:rPr>
              <a:t>No weather protection required</a:t>
            </a:r>
          </a:p>
          <a:p>
            <a:r>
              <a:rPr lang="en-AU" sz="1800" dirty="0">
                <a:sym typeface="Symbol" panose="05050102010706020507" pitchFamily="18" charset="2"/>
              </a:rPr>
              <a:t>Fibre optic</a:t>
            </a:r>
          </a:p>
          <a:p>
            <a:pPr lvl="1"/>
            <a:r>
              <a:rPr lang="en-AU" sz="1600" dirty="0">
                <a:sym typeface="Symbol" panose="05050102010706020507" pitchFamily="18" charset="2"/>
              </a:rPr>
              <a:t>Quartz, multimode</a:t>
            </a:r>
          </a:p>
          <a:p>
            <a:pPr lvl="1"/>
            <a:r>
              <a:rPr lang="en-AU" sz="1600" dirty="0">
                <a:sym typeface="Symbol" panose="05050102010706020507" pitchFamily="18" charset="2"/>
              </a:rPr>
              <a:t>diameter 0.5 mm</a:t>
            </a:r>
          </a:p>
          <a:p>
            <a:pPr lvl="1"/>
            <a:r>
              <a:rPr lang="en-AU" sz="1600" dirty="0">
                <a:sym typeface="Symbol" panose="05050102010706020507" pitchFamily="18" charset="2"/>
              </a:rPr>
              <a:t>length 20 m</a:t>
            </a:r>
          </a:p>
          <a:p>
            <a:pPr lvl="1"/>
            <a:r>
              <a:rPr lang="en-AU" sz="1600" dirty="0" err="1">
                <a:sym typeface="Symbol" panose="05050102010706020507" pitchFamily="18" charset="2"/>
              </a:rPr>
              <a:t>Eg</a:t>
            </a:r>
            <a:r>
              <a:rPr lang="en-AU" sz="1600" dirty="0">
                <a:sym typeface="Symbol" panose="05050102010706020507" pitchFamily="18" charset="2"/>
              </a:rPr>
              <a:t> Thorlabs,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A6FE9A3-CF1B-284E-3116-76A9F8096A4E}"/>
              </a:ext>
            </a:extLst>
          </p:cNvPr>
          <p:cNvGrpSpPr/>
          <p:nvPr/>
        </p:nvGrpSpPr>
        <p:grpSpPr>
          <a:xfrm>
            <a:off x="368565" y="1877038"/>
            <a:ext cx="5053742" cy="4363397"/>
            <a:chOff x="368565" y="1877038"/>
            <a:chExt cx="5053742" cy="4363397"/>
          </a:xfrm>
        </p:grpSpPr>
        <p:pic>
          <p:nvPicPr>
            <p:cNvPr id="5" name="Picture 4" descr="A picture containing sky&#10;&#10;Description automatically generated">
              <a:extLst>
                <a:ext uri="{FF2B5EF4-FFF2-40B4-BE49-F238E27FC236}">
                  <a16:creationId xmlns:a16="http://schemas.microsoft.com/office/drawing/2014/main" id="{F2E46129-7EF0-122F-3572-11798501A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423" y="2246370"/>
              <a:ext cx="4441952" cy="249859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96E09FC-22FA-FB04-7C94-910F05AFE22D}"/>
                </a:ext>
              </a:extLst>
            </p:cNvPr>
            <p:cNvSpPr txBox="1"/>
            <p:nvPr/>
          </p:nvSpPr>
          <p:spPr>
            <a:xfrm>
              <a:off x="3288389" y="4910550"/>
              <a:ext cx="213391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AU" sz="1800" dirty="0"/>
                <a:t>Fibre optics to lab </a:t>
              </a:r>
              <a:br>
                <a:rPr lang="en-AU" sz="1800" dirty="0"/>
              </a:br>
              <a:r>
                <a:rPr lang="en-AU" sz="1800" dirty="0"/>
                <a:t>EM27 and </a:t>
              </a:r>
              <a:r>
                <a:rPr lang="en-AU" sz="1800" dirty="0" err="1"/>
                <a:t>IRcube</a:t>
              </a:r>
              <a:endParaRPr lang="en-AU" sz="1800" dirty="0"/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2B1A55F1-290E-95BE-F653-1542194BFDF8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3227754" y="3904435"/>
              <a:ext cx="498857" cy="100242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723A178-E0BD-7098-5F76-160764B90D10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3634599" y="3904434"/>
              <a:ext cx="557839" cy="94344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AC5BC7E-9C63-14AE-F3A1-07E5B7C26AA3}"/>
                </a:ext>
              </a:extLst>
            </p:cNvPr>
            <p:cNvSpPr txBox="1"/>
            <p:nvPr/>
          </p:nvSpPr>
          <p:spPr>
            <a:xfrm>
              <a:off x="368565" y="4847878"/>
              <a:ext cx="18004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800" dirty="0"/>
                <a:t>350/400 mm FL</a:t>
              </a:r>
              <a:br>
                <a:rPr lang="en-AU" sz="1800" dirty="0"/>
              </a:br>
              <a:r>
                <a:rPr lang="en-AU" sz="1800" dirty="0"/>
                <a:t>telescopes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A9B161F-FEA9-73F4-B672-20763298CAF9}"/>
                </a:ext>
              </a:extLst>
            </p:cNvPr>
            <p:cNvSpPr txBox="1"/>
            <p:nvPr/>
          </p:nvSpPr>
          <p:spPr>
            <a:xfrm>
              <a:off x="3227754" y="1877038"/>
              <a:ext cx="1287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AU" sz="1800" dirty="0" err="1"/>
                <a:t>Ekotracker</a:t>
              </a:r>
              <a:endParaRPr lang="en-AU" sz="1800" dirty="0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D2431213-7453-7A08-2563-118C9E0FD606}"/>
                </a:ext>
              </a:extLst>
            </p:cNvPr>
            <p:cNvCxnSpPr>
              <a:cxnSpLocks/>
              <a:stCxn id="10" idx="2"/>
            </p:cNvCxnSpPr>
            <p:nvPr/>
          </p:nvCxnSpPr>
          <p:spPr bwMode="auto">
            <a:xfrm flipH="1">
              <a:off x="3131959" y="2246370"/>
              <a:ext cx="739561" cy="87477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0126F55-CCFB-54DC-BFA8-3F0B71D20A7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950357" y="3096333"/>
              <a:ext cx="541873" cy="1751545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4D7BD0B-2565-7B21-35E9-D4DFDC01A79E}"/>
                </a:ext>
              </a:extLst>
            </p:cNvPr>
            <p:cNvSpPr txBox="1"/>
            <p:nvPr/>
          </p:nvSpPr>
          <p:spPr>
            <a:xfrm>
              <a:off x="2099609" y="5317105"/>
              <a:ext cx="12107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AU" sz="1800" dirty="0"/>
                <a:t>Active tracking sensor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9C3F4C9-176B-8B4F-40D1-1652C1CFD616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896186" y="3742664"/>
              <a:ext cx="590266" cy="1574441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704142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5DEB5-022C-58FA-B143-5715D2BCD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EM27 with </a:t>
            </a:r>
            <a:r>
              <a:rPr lang="en-AU" dirty="0" err="1"/>
              <a:t>Ekotracker</a:t>
            </a:r>
            <a:r>
              <a:rPr lang="en-AU" dirty="0"/>
              <a:t> and fibre optic feed</a:t>
            </a:r>
            <a:br>
              <a:rPr lang="en-AU" dirty="0"/>
            </a:br>
            <a:r>
              <a:rPr lang="en-AU" dirty="0"/>
              <a:t>3. In the lab – the FTS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63766EE-120A-A678-3D02-29A81BB48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36" y="1784629"/>
            <a:ext cx="7339127" cy="412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8C7FFC6-2903-7D16-263B-8D5682D0CCFF}"/>
              </a:ext>
            </a:extLst>
          </p:cNvPr>
          <p:cNvSpPr/>
          <p:nvPr/>
        </p:nvSpPr>
        <p:spPr bwMode="auto">
          <a:xfrm>
            <a:off x="6402991" y="3344632"/>
            <a:ext cx="198408" cy="168735"/>
          </a:xfrm>
          <a:prstGeom prst="ellipse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07AA49-A834-227B-5690-C7E079135ED2}"/>
              </a:ext>
            </a:extLst>
          </p:cNvPr>
          <p:cNvSpPr txBox="1"/>
          <p:nvPr/>
        </p:nvSpPr>
        <p:spPr>
          <a:xfrm>
            <a:off x="2714720" y="5336508"/>
            <a:ext cx="2239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1800" dirty="0"/>
              <a:t>Fibre optic from roof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9C1A564-2709-81C4-C12C-92D03C7BAA49}"/>
              </a:ext>
            </a:extLst>
          </p:cNvPr>
          <p:cNvSpPr txBox="1"/>
          <p:nvPr/>
        </p:nvSpPr>
        <p:spPr>
          <a:xfrm>
            <a:off x="6524644" y="5492018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AU" sz="1800" dirty="0"/>
              <a:t>Folding mirror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933ABFD-5140-D6D8-3931-1C6309595B43}"/>
              </a:ext>
            </a:extLst>
          </p:cNvPr>
          <p:cNvSpPr txBox="1"/>
          <p:nvPr/>
        </p:nvSpPr>
        <p:spPr>
          <a:xfrm>
            <a:off x="4618230" y="5861350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AU" sz="1800" dirty="0"/>
              <a:t>Collimating lens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8136352-FC9A-C83A-E22B-96FCADECB2F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859767" y="3784209"/>
            <a:ext cx="600145" cy="1473513"/>
          </a:xfrm>
          <a:prstGeom prst="straightConnector1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5CC4D07-55BB-A228-4E31-7CA4F360D60F}"/>
              </a:ext>
            </a:extLst>
          </p:cNvPr>
          <p:cNvCxnSpPr>
            <a:cxnSpLocks/>
          </p:cNvCxnSpPr>
          <p:nvPr/>
        </p:nvCxnSpPr>
        <p:spPr bwMode="auto">
          <a:xfrm flipV="1">
            <a:off x="5524888" y="3848758"/>
            <a:ext cx="311609" cy="1857082"/>
          </a:xfrm>
          <a:prstGeom prst="straightConnector1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ADC7355-F6B0-E8EA-BA17-7EEED1E5D921}"/>
              </a:ext>
            </a:extLst>
          </p:cNvPr>
          <p:cNvCxnSpPr>
            <a:cxnSpLocks/>
          </p:cNvCxnSpPr>
          <p:nvPr/>
        </p:nvCxnSpPr>
        <p:spPr bwMode="auto">
          <a:xfrm flipV="1">
            <a:off x="4120632" y="3950898"/>
            <a:ext cx="258382" cy="1459224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E3AD11C-4095-7BFE-BDF8-C08C656DE965}"/>
              </a:ext>
            </a:extLst>
          </p:cNvPr>
          <p:cNvGrpSpPr/>
          <p:nvPr/>
        </p:nvGrpSpPr>
        <p:grpSpPr>
          <a:xfrm>
            <a:off x="627076" y="4130375"/>
            <a:ext cx="3733949" cy="2761031"/>
            <a:chOff x="627076" y="4130375"/>
            <a:chExt cx="3733949" cy="2761031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3DCE7EB-87FA-BF84-7E05-5B267E81DF0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133045" y="4130375"/>
              <a:ext cx="350667" cy="1846006"/>
            </a:xfrm>
            <a:prstGeom prst="straightConnector1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B59480A-B8BB-878C-8140-F60F3BB72D3B}"/>
                </a:ext>
              </a:extLst>
            </p:cNvPr>
            <p:cNvSpPr txBox="1"/>
            <p:nvPr/>
          </p:nvSpPr>
          <p:spPr>
            <a:xfrm>
              <a:off x="2637475" y="6046016"/>
              <a:ext cx="17235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800" dirty="0"/>
                <a:t>Focussing lens</a:t>
              </a:r>
            </a:p>
            <a:p>
              <a:r>
                <a:rPr lang="en-AU" sz="1800" dirty="0"/>
                <a:t>for lamp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2940882-66F4-E55A-9A9B-ED8496A0D9A6}"/>
                </a:ext>
              </a:extLst>
            </p:cNvPr>
            <p:cNvSpPr txBox="1"/>
            <p:nvPr/>
          </p:nvSpPr>
          <p:spPr>
            <a:xfrm>
              <a:off x="627076" y="5968076"/>
              <a:ext cx="19004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800" dirty="0"/>
                <a:t>Collecting mirror from lamp for ILS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076466AC-BFAB-FA0A-16A3-53BACBFB820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058957" y="4442604"/>
              <a:ext cx="252258" cy="1508068"/>
            </a:xfrm>
            <a:prstGeom prst="straightConnector1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1E05ECD9-6342-64BD-47C6-3B1E5DDEBF8F}"/>
              </a:ext>
            </a:extLst>
          </p:cNvPr>
          <p:cNvCxnSpPr/>
          <p:nvPr/>
        </p:nvCxnSpPr>
        <p:spPr bwMode="auto">
          <a:xfrm flipV="1">
            <a:off x="5365588" y="3702361"/>
            <a:ext cx="1471979" cy="64549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95173109-423C-69F1-9298-59137725256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488421" y="3424530"/>
            <a:ext cx="349146" cy="268718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FF1411E-EE42-CE77-F92A-665A905E4726}"/>
              </a:ext>
            </a:extLst>
          </p:cNvPr>
          <p:cNvSpPr txBox="1"/>
          <p:nvPr/>
        </p:nvSpPr>
        <p:spPr>
          <a:xfrm>
            <a:off x="4676961" y="2278395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AU" sz="1800" dirty="0"/>
              <a:t>Bolts to </a:t>
            </a:r>
            <a:r>
              <a:rPr lang="en-AU" sz="1800" dirty="0" err="1"/>
              <a:t>camtracker</a:t>
            </a:r>
            <a:r>
              <a:rPr lang="en-AU" sz="1800" dirty="0"/>
              <a:t> mounts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171D127-DDFA-4B8F-3EA4-C80A966D0C11}"/>
              </a:ext>
            </a:extLst>
          </p:cNvPr>
          <p:cNvCxnSpPr>
            <a:cxnSpLocks/>
          </p:cNvCxnSpPr>
          <p:nvPr/>
        </p:nvCxnSpPr>
        <p:spPr bwMode="auto">
          <a:xfrm flipH="1">
            <a:off x="7432019" y="2647727"/>
            <a:ext cx="41945" cy="142214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AD7C62E-5393-9581-8543-C5BCFE3647D5}"/>
              </a:ext>
            </a:extLst>
          </p:cNvPr>
          <p:cNvCxnSpPr>
            <a:cxnSpLocks/>
          </p:cNvCxnSpPr>
          <p:nvPr/>
        </p:nvCxnSpPr>
        <p:spPr bwMode="auto">
          <a:xfrm>
            <a:off x="5461201" y="2647727"/>
            <a:ext cx="33066" cy="156086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27793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15BAB-8046-E23B-243E-87769F0F7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EM27 with </a:t>
            </a:r>
            <a:r>
              <a:rPr lang="en-AU" dirty="0" err="1"/>
              <a:t>Ekotracker</a:t>
            </a:r>
            <a:r>
              <a:rPr lang="en-AU" dirty="0"/>
              <a:t> and fibre optic feed </a:t>
            </a:r>
            <a:br>
              <a:rPr lang="en-AU" dirty="0"/>
            </a:br>
            <a:r>
              <a:rPr lang="en-AU" dirty="0"/>
              <a:t>4. </a:t>
            </a:r>
            <a:r>
              <a:rPr lang="en-AU" sz="2800" dirty="0"/>
              <a:t>Input alignment</a:t>
            </a:r>
            <a:endParaRPr lang="en-AU" dirty="0"/>
          </a:p>
        </p:txBody>
      </p:sp>
      <p:pic>
        <p:nvPicPr>
          <p:cNvPr id="4" name="Picture 3" descr="A picture containing indoor, silver&#10;&#10;Description automatically generated">
            <a:extLst>
              <a:ext uri="{FF2B5EF4-FFF2-40B4-BE49-F238E27FC236}">
                <a16:creationId xmlns:a16="http://schemas.microsoft.com/office/drawing/2014/main" id="{EB7A7597-0ABE-9C82-C869-90A116282F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4747" y="2983874"/>
            <a:ext cx="3666610" cy="2062467"/>
          </a:xfrm>
          <a:prstGeom prst="rect">
            <a:avLst/>
          </a:prstGeom>
        </p:spPr>
      </p:pic>
      <p:pic>
        <p:nvPicPr>
          <p:cNvPr id="14" name="Picture 13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31AF0057-5C55-9092-BCAE-F49EBED07E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4" t="28531" r="29905" b="29827"/>
          <a:stretch/>
        </p:blipFill>
        <p:spPr>
          <a:xfrm>
            <a:off x="4142013" y="2193846"/>
            <a:ext cx="3804557" cy="285578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26F305C-8796-B844-E4EA-ADF44F0F1016}"/>
              </a:ext>
            </a:extLst>
          </p:cNvPr>
          <p:cNvSpPr txBox="1"/>
          <p:nvPr/>
        </p:nvSpPr>
        <p:spPr>
          <a:xfrm>
            <a:off x="1065715" y="1718786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AU" sz="1800" dirty="0"/>
              <a:t>Detector view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70C612-7489-D321-F9E8-F626B08C7725}"/>
              </a:ext>
            </a:extLst>
          </p:cNvPr>
          <p:cNvSpPr txBox="1"/>
          <p:nvPr/>
        </p:nvSpPr>
        <p:spPr>
          <a:xfrm>
            <a:off x="5174947" y="1718786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AU" sz="1800" dirty="0" err="1"/>
              <a:t>Camtracker</a:t>
            </a:r>
            <a:r>
              <a:rPr lang="en-AU" sz="1800" dirty="0"/>
              <a:t> 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621B68-5062-8454-9487-35F5CA1DB88D}"/>
              </a:ext>
            </a:extLst>
          </p:cNvPr>
          <p:cNvSpPr txBox="1"/>
          <p:nvPr/>
        </p:nvSpPr>
        <p:spPr>
          <a:xfrm>
            <a:off x="348940" y="5871881"/>
            <a:ext cx="2839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800" dirty="0"/>
              <a:t>FO end is imaged onto </a:t>
            </a:r>
          </a:p>
          <a:p>
            <a:r>
              <a:rPr lang="en-AU" sz="1800" dirty="0"/>
              <a:t>0.6 mm detector aperture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1CC19C-EB4E-608D-07A0-078E645F7896}"/>
              </a:ext>
            </a:extLst>
          </p:cNvPr>
          <p:cNvSpPr txBox="1"/>
          <p:nvPr/>
        </p:nvSpPr>
        <p:spPr>
          <a:xfrm>
            <a:off x="4434621" y="5386748"/>
            <a:ext cx="3804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/>
              <a:t>The </a:t>
            </a:r>
            <a:r>
              <a:rPr lang="en-AU" sz="1800" dirty="0" err="1"/>
              <a:t>camtracker</a:t>
            </a:r>
            <a:r>
              <a:rPr lang="en-AU" sz="1800" dirty="0"/>
              <a:t> camera is useful to check input alignment</a:t>
            </a:r>
          </a:p>
          <a:p>
            <a:r>
              <a:rPr lang="en-AU" sz="1800" dirty="0"/>
              <a:t>(but it is not actively tracked here)</a:t>
            </a:r>
          </a:p>
        </p:txBody>
      </p:sp>
    </p:spTree>
    <p:extLst>
      <p:ext uri="{BB962C8B-B14F-4D97-AF65-F5344CB8AC3E}">
        <p14:creationId xmlns:p14="http://schemas.microsoft.com/office/powerpoint/2010/main" val="1869604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15FF1-61E1-0362-8B24-A4A7FD82D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EM27-FO-Ekotracker</a:t>
            </a:r>
            <a:br>
              <a:rPr lang="en-AU" dirty="0"/>
            </a:br>
            <a:r>
              <a:rPr lang="en-AU" dirty="0"/>
              <a:t>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0CBE6-3519-E9F3-062B-C0C3E1DCF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Spectra compared</a:t>
            </a:r>
          </a:p>
          <a:p>
            <a:r>
              <a:rPr lang="en-AU" dirty="0"/>
              <a:t>Comparison to co-located TCCON (Wollongong)</a:t>
            </a:r>
          </a:p>
          <a:p>
            <a:pPr lvl="1"/>
            <a:r>
              <a:rPr lang="en-AU" dirty="0">
                <a:solidFill>
                  <a:srgbClr val="FF0000"/>
                </a:solidFill>
              </a:rPr>
              <a:t>All EM27 data processed with GGG </a:t>
            </a:r>
          </a:p>
          <a:p>
            <a:pPr lvl="1"/>
            <a:r>
              <a:rPr lang="en-AU" dirty="0">
                <a:solidFill>
                  <a:srgbClr val="FF0000"/>
                </a:solidFill>
              </a:rPr>
              <a:t>ADCF and AICF factors from Nasrin Pak et al. applied</a:t>
            </a:r>
          </a:p>
          <a:p>
            <a:r>
              <a:rPr lang="en-AU" dirty="0"/>
              <a:t>Tracker alignment</a:t>
            </a:r>
          </a:p>
          <a:p>
            <a:pPr lvl="1"/>
            <a:r>
              <a:rPr lang="en-AU" dirty="0"/>
              <a:t>Solar-terrestrial line shift (O2_SG)</a:t>
            </a:r>
          </a:p>
          <a:p>
            <a:r>
              <a:rPr lang="en-AU" dirty="0"/>
              <a:t>Spectral residuals</a:t>
            </a:r>
          </a:p>
          <a:p>
            <a:pPr lvl="1"/>
            <a:r>
              <a:rPr lang="en-AU" dirty="0"/>
              <a:t>Evidence for fringing or other FO artefacts?</a:t>
            </a:r>
          </a:p>
          <a:p>
            <a:r>
              <a:rPr lang="en-AU" dirty="0"/>
              <a:t>Sensitivity to input alignment</a:t>
            </a:r>
          </a:p>
          <a:p>
            <a:pPr lvl="1"/>
            <a:r>
              <a:rPr lang="en-AU" dirty="0"/>
              <a:t>Fibre rotation, focus, intensity?</a:t>
            </a:r>
          </a:p>
          <a:p>
            <a:r>
              <a:rPr lang="en-AU" dirty="0"/>
              <a:t>ILS</a:t>
            </a:r>
          </a:p>
        </p:txBody>
      </p:sp>
    </p:spTree>
    <p:extLst>
      <p:ext uri="{BB962C8B-B14F-4D97-AF65-F5344CB8AC3E}">
        <p14:creationId xmlns:p14="http://schemas.microsoft.com/office/powerpoint/2010/main" val="1493753164"/>
      </p:ext>
    </p:extLst>
  </p:cSld>
  <p:clrMapOvr>
    <a:masterClrMapping/>
  </p:clrMapOvr>
</p:sld>
</file>

<file path=ppt/theme/theme1.xml><?xml version="1.0" encoding="utf-8"?>
<a:theme xmlns:a="http://schemas.openxmlformats.org/drawingml/2006/main" name="Griffith_GGMT_isotop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 algn="l">
          <a:defRPr sz="1800" dirty="0" err="1" smtClean="0"/>
        </a:defPPr>
      </a:lstStyle>
    </a:txDef>
  </a:objectDefaults>
  <a:extraClrSchemeLst>
    <a:extraClrScheme>
      <a:clrScheme name="Spectrum_medium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ectrum_medium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ectrum_medium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ectrum_medium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ectrum_medium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ectrum_medium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ectrum_medium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Griffith_GGMT_isotope</Template>
  <TotalTime>28295</TotalTime>
  <Words>1537</Words>
  <Application>Microsoft Office PowerPoint</Application>
  <PresentationFormat>On-screen Show (4:3)</PresentationFormat>
  <Paragraphs>269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Comic Sans MS</vt:lpstr>
      <vt:lpstr>Monotype Sorts</vt:lpstr>
      <vt:lpstr>Times New Roman</vt:lpstr>
      <vt:lpstr>Wingdings</vt:lpstr>
      <vt:lpstr>Griffith_GGMT_isotope</vt:lpstr>
      <vt:lpstr>Solar FTS measurements with a fibre optic coupled suntracker and EM27 FTS  Side by side comparisons with  TCCON, EM27SUN, IRcube and Aircore </vt:lpstr>
      <vt:lpstr>Introduction &amp; motivation</vt:lpstr>
      <vt:lpstr>History: IRcube and FO-Ekotracker FRM4GHG, Sodankyla, 2017, 2018</vt:lpstr>
      <vt:lpstr>Solar fibre-optic coupling to portable low-resolution FTSs EM27 and IRcube David Griffith, Nicholas Jones, Nicholas Deutscher University of Wollongong contact: griffith@uow.edu.au</vt:lpstr>
      <vt:lpstr>EM27 with Ekotracker and fibre optic feed 1. Schematic</vt:lpstr>
      <vt:lpstr>EM27 with Ekotracker and fibre optic feed 2. On the roof – the tracker</vt:lpstr>
      <vt:lpstr>EM27 with Ekotracker and fibre optic feed 3. In the lab – the FTS</vt:lpstr>
      <vt:lpstr>EM27 with Ekotracker and fibre optic feed  4. Input alignment</vt:lpstr>
      <vt:lpstr>EM27-FO-Ekotracker Assessment</vt:lpstr>
      <vt:lpstr>Comparison spectra camtracker vs fibre optic </vt:lpstr>
      <vt:lpstr>Comparison spectra O2 band</vt:lpstr>
      <vt:lpstr>EM27-FO vs TCCON GGG analysis Xluft, XCO2, XCH4 =&gt; AICF </vt:lpstr>
      <vt:lpstr>Check ADCF TCCON &amp; EM27-FO vs SZA</vt:lpstr>
      <vt:lpstr>Tracker pointing: O2_7885_sg Solar-terrestrial line shifts, same tracker, different telescopes</vt:lpstr>
      <vt:lpstr>Spectral residuals Is there evidence for fibre-induced fringing effects?</vt:lpstr>
      <vt:lpstr>Spectral residuals Is there evidence for fringing/interference effects from the FO?</vt:lpstr>
      <vt:lpstr>Side by side measurements Sept 2022 – May 2023</vt:lpstr>
      <vt:lpstr>Broken Hill Aircore campaign Sept/Oct 2022</vt:lpstr>
      <vt:lpstr>Broken Hill aircore campaign Overview</vt:lpstr>
      <vt:lpstr>Broken Hill aircore campaign Raw retrievals, std AICF, ADCF (Pak et al 2022)</vt:lpstr>
      <vt:lpstr>AICF corrections relative to TCCON Wollongong</vt:lpstr>
      <vt:lpstr>Broken Hill aircore campaign AICF from Wollongong TCCON comparison</vt:lpstr>
      <vt:lpstr>GGG vs Proffast NIWA EM27SUN</vt:lpstr>
      <vt:lpstr>GGG vs Proffast NIWA EM27SUN</vt:lpstr>
      <vt:lpstr>Xair  vs Xluft </vt:lpstr>
      <vt:lpstr>GGG vs Proffast NIWA EM27SUN</vt:lpstr>
      <vt:lpstr>Broken Hill aircore campaign NIWA EM27: TCCON AICF,  -10 s time shift</vt:lpstr>
      <vt:lpstr>Intercomparison at Wollongong Oct 2022 – May 2023</vt:lpstr>
      <vt:lpstr>FO-coupled Ekotracker Pros and cons</vt:lpstr>
      <vt:lpstr>Next</vt:lpstr>
      <vt:lpstr>Check AICF: EM27-FO – TCCON differences Xluft, XCO2, XCH4</vt:lpstr>
      <vt:lpstr>Effects of (mis)alignment of input optic ___EM27  ___IRcube</vt:lpstr>
      <vt:lpstr>EM27 ILS</vt:lpstr>
      <vt:lpstr>Wollongong side by side Oct 2022 – May 2023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the calibration of isotopologue-specific optical trace gas analysers</dc:title>
  <dc:creator>David</dc:creator>
  <cp:lastModifiedBy>David Griffith</cp:lastModifiedBy>
  <cp:revision>526</cp:revision>
  <cp:lastPrinted>2013-10-03T05:20:44Z</cp:lastPrinted>
  <dcterms:created xsi:type="dcterms:W3CDTF">2017-08-09T06:06:26Z</dcterms:created>
  <dcterms:modified xsi:type="dcterms:W3CDTF">2023-06-13T05:22:31Z</dcterms:modified>
</cp:coreProperties>
</file>