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305" r:id="rId2"/>
    <p:sldId id="315" r:id="rId3"/>
    <p:sldId id="316" r:id="rId4"/>
    <p:sldId id="317" r:id="rId5"/>
    <p:sldId id="318" r:id="rId6"/>
    <p:sldId id="319" r:id="rId7"/>
    <p:sldId id="321" r:id="rId8"/>
    <p:sldId id="327" r:id="rId9"/>
    <p:sldId id="322" r:id="rId10"/>
    <p:sldId id="326" r:id="rId11"/>
    <p:sldId id="323" r:id="rId12"/>
    <p:sldId id="324" r:id="rId13"/>
    <p:sldId id="325" r:id="rId14"/>
    <p:sldId id="314" r:id="rId15"/>
    <p:sldId id="328" r:id="rId16"/>
    <p:sldId id="329" r:id="rId17"/>
    <p:sldId id="330" r:id="rId18"/>
    <p:sldId id="331" r:id="rId19"/>
    <p:sldId id="332" r:id="rId20"/>
    <p:sldId id="333" r:id="rId21"/>
    <p:sldId id="334" r:id="rId22"/>
  </p:sldIdLst>
  <p:sldSz cx="12192000" cy="6858000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99" autoAdjust="0"/>
    <p:restoredTop sz="94660"/>
  </p:normalViewPr>
  <p:slideViewPr>
    <p:cSldViewPr snapToGrid="0">
      <p:cViewPr>
        <p:scale>
          <a:sx n="60" d="100"/>
          <a:sy n="60" d="100"/>
        </p:scale>
        <p:origin x="-568" y="-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fld id="{C7D0D62A-5413-46E1-BA7C-9F7DBE6F60A6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fld id="{4DA6283D-9D3F-4B41-AB60-EF6D438F95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795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5029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fld id="{9486E76A-0D4F-490C-B7EF-0468BE3D786F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44" tIns="45322" rIns="90644" bIns="4532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644" tIns="45322" rIns="90644" bIns="45322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fld id="{1E811CCF-D874-4FAE-A62B-A086C450C8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3256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CE961-D372-4AA1-A4A7-0337964323FA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261FD-20DF-45DF-9F91-7C46794A64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3597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CE961-D372-4AA1-A4A7-0337964323FA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261FD-20DF-45DF-9F91-7C46794A64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786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CE961-D372-4AA1-A4A7-0337964323FA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261FD-20DF-45DF-9F91-7C46794A64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558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CE961-D372-4AA1-A4A7-0337964323FA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261FD-20DF-45DF-9F91-7C46794A64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86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CE961-D372-4AA1-A4A7-0337964323FA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261FD-20DF-45DF-9F91-7C46794A64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572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CE961-D372-4AA1-A4A7-0337964323FA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261FD-20DF-45DF-9F91-7C46794A64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008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CE961-D372-4AA1-A4A7-0337964323FA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261FD-20DF-45DF-9F91-7C46794A64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583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CE961-D372-4AA1-A4A7-0337964323FA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261FD-20DF-45DF-9F91-7C46794A64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639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CE961-D372-4AA1-A4A7-0337964323FA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261FD-20DF-45DF-9F91-7C46794A64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464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CE961-D372-4AA1-A4A7-0337964323FA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261FD-20DF-45DF-9F91-7C46794A64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136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CE961-D372-4AA1-A4A7-0337964323FA}" type="datetimeFigureOut">
              <a:rPr lang="ko-KR" altLang="en-US" smtClean="0"/>
              <a:t>2023-06-13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261FD-20DF-45DF-9F91-7C46794A64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52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0"/>
            <a:ext cx="12001500" cy="6858000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49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fif"/><Relationship Id="rId13" Type="http://schemas.openxmlformats.org/officeDocument/2006/relationships/image" Target="../media/image12.jf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fif"/><Relationship Id="rId9" Type="http://schemas.openxmlformats.org/officeDocument/2006/relationships/image" Target="../media/image8.jf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0.png"/><Relationship Id="rId7" Type="http://schemas.openxmlformats.org/officeDocument/2006/relationships/image" Target="../media/image45.png"/><Relationship Id="rId12" Type="http://schemas.openxmlformats.org/officeDocument/2006/relationships/image" Target="../media/image47.jpe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fif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0.png"/><Relationship Id="rId7" Type="http://schemas.openxmlformats.org/officeDocument/2006/relationships/image" Target="../media/image16.emf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jpe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175.213.240.12:7855/" TargetMode="Externa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12" Type="http://schemas.openxmlformats.org/officeDocument/2006/relationships/image" Target="../media/image30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hyperlink" Target="mailto:ysoh306@korea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11" name="직사각형 10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174813" y="1456829"/>
            <a:ext cx="11779621" cy="2191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ko-KR" sz="3600" b="1" dirty="0" err="1" smtClean="0">
                <a:solidFill>
                  <a:schemeClr val="tx1"/>
                </a:solidFill>
                <a:latin typeface="+mj-ea"/>
                <a:ea typeface="+mj-ea"/>
              </a:rPr>
              <a:t>Anmyeondo</a:t>
            </a:r>
            <a:r>
              <a:rPr lang="en-US" altLang="ko-KR" sz="3600" b="1" dirty="0" smtClean="0">
                <a:solidFill>
                  <a:schemeClr val="tx1"/>
                </a:solidFill>
                <a:latin typeface="+mj-ea"/>
                <a:ea typeface="+mj-ea"/>
              </a:rPr>
              <a:t> station report and Long-term variability characteristics of FTS spectra.</a:t>
            </a:r>
            <a:r>
              <a:rPr lang="ko-KR" altLang="en-US" sz="36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endParaRPr lang="en-US" altLang="ko-KR" sz="3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ko-KR" sz="5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ko-KR" sz="5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ko-KR" sz="5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  <a:latin typeface="+mj-ea"/>
                <a:ea typeface="+mj-ea"/>
              </a:rPr>
              <a:t>Young-Suk Oh</a:t>
            </a:r>
            <a:r>
              <a:rPr lang="en-US" altLang="ko-KR" sz="1600" b="1" baseline="30000" dirty="0" smtClean="0">
                <a:solidFill>
                  <a:schemeClr val="tx1"/>
                </a:solidFill>
                <a:latin typeface="+mj-ea"/>
                <a:ea typeface="+mj-ea"/>
              </a:rPr>
              <a:t>*</a:t>
            </a:r>
            <a:r>
              <a:rPr lang="en-US" altLang="ko-KR" sz="1600" b="1" dirty="0" smtClean="0">
                <a:solidFill>
                  <a:schemeClr val="tx1"/>
                </a:solidFill>
                <a:latin typeface="+mj-ea"/>
                <a:ea typeface="+mj-ea"/>
              </a:rPr>
              <a:t>, 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Su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Ryon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 Shin, Nicole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Bassous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, Hyun Young Jung, Chang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Kee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 Lee,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Sangwon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Joo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,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Myoung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-Hwan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Ahn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, Mina Kang , Sang-Woo Kim,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Jeongsoon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 Lee, ,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Sumin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 Kim, Soo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Jeong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 Lee,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Shanlan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 Li, Samuel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Takele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Kenea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, Nicholas </a:t>
            </a:r>
            <a:r>
              <a:rPr lang="en-US" altLang="ko-KR" sz="1600" dirty="0" err="1" smtClean="0">
                <a:solidFill>
                  <a:schemeClr val="tx1"/>
                </a:solidFill>
                <a:latin typeface="+mj-ea"/>
                <a:ea typeface="+mj-ea"/>
              </a:rPr>
              <a:t>Deutscher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, David Griffith.</a:t>
            </a:r>
          </a:p>
          <a:p>
            <a:pPr algn="ctr"/>
            <a:endParaRPr lang="en-US" altLang="ko-KR" sz="16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ko-KR" sz="10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47919" y="191591"/>
            <a:ext cx="5876364" cy="869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NDACC-IRWG-TCCON-COCCON Annual Meeting 2023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/>
            <a:endParaRPr lang="en-US" altLang="ko-KR" sz="1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4" name="Picture 2" descr="D:\기후연구과\과학원\[책임운영]국립기상과학원_CI\국립기상과학원-CI_BS_2-1-01_국문_가로_책임운영기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3" y="5579585"/>
            <a:ext cx="1680881" cy="49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49" y="5351878"/>
            <a:ext cx="1005088" cy="91073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10" y="5517645"/>
            <a:ext cx="1718192" cy="64545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10" y="5329346"/>
            <a:ext cx="1026668" cy="94731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12733" r="3150" b="12733"/>
          <a:stretch/>
        </p:blipFill>
        <p:spPr>
          <a:xfrm>
            <a:off x="6266827" y="5402605"/>
            <a:ext cx="1989667" cy="72683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96" y="5293518"/>
            <a:ext cx="1031939" cy="960315"/>
          </a:xfrm>
          <a:prstGeom prst="flowChartConnector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"/>
          <a:stretch/>
        </p:blipFill>
        <p:spPr>
          <a:xfrm>
            <a:off x="9410596" y="5163408"/>
            <a:ext cx="1320157" cy="1211745"/>
          </a:xfrm>
          <a:prstGeom prst="flowChartConnector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753" y="5227272"/>
            <a:ext cx="1184541" cy="1129405"/>
          </a:xfrm>
          <a:prstGeom prst="flowChartConnector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08" y="242048"/>
            <a:ext cx="1666547" cy="63868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56" y="3743885"/>
            <a:ext cx="2789580" cy="1261428"/>
          </a:xfrm>
          <a:prstGeom prst="round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81849"/>
            <a:ext cx="2708397" cy="1253318"/>
          </a:xfrm>
          <a:prstGeom prst="round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1675847" y="6427486"/>
            <a:ext cx="88716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 smtClean="0"/>
              <a:t>I would like to shear the information of AMY station with you through the presentation, The key is site reports and ongoing research</a:t>
            </a:r>
          </a:p>
        </p:txBody>
      </p:sp>
    </p:spTree>
    <p:extLst>
      <p:ext uri="{BB962C8B-B14F-4D97-AF65-F5344CB8AC3E}">
        <p14:creationId xmlns:p14="http://schemas.microsoft.com/office/powerpoint/2010/main" val="1651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  <p:grpSp>
        <p:nvGrpSpPr>
          <p:cNvPr id="29" name="그룹 28"/>
          <p:cNvGrpSpPr/>
          <p:nvPr/>
        </p:nvGrpSpPr>
        <p:grpSpPr>
          <a:xfrm>
            <a:off x="5006446" y="1756327"/>
            <a:ext cx="5316646" cy="2194262"/>
            <a:chOff x="5006446" y="1756327"/>
            <a:chExt cx="5316646" cy="2194262"/>
          </a:xfrm>
        </p:grpSpPr>
        <p:pic>
          <p:nvPicPr>
            <p:cNvPr id="15" name="그림 1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446" y="1756327"/>
              <a:ext cx="2606309" cy="21795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7" name="그림 1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783" y="1768639"/>
              <a:ext cx="2606309" cy="218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28" name="그룹 27"/>
          <p:cNvGrpSpPr/>
          <p:nvPr/>
        </p:nvGrpSpPr>
        <p:grpSpPr>
          <a:xfrm>
            <a:off x="4913347" y="4018471"/>
            <a:ext cx="5471008" cy="2252604"/>
            <a:chOff x="4913347" y="4066599"/>
            <a:chExt cx="5471008" cy="2252604"/>
          </a:xfrm>
        </p:grpSpPr>
        <p:pic>
          <p:nvPicPr>
            <p:cNvPr id="19" name="그림 18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6445" y="4103578"/>
              <a:ext cx="2606309" cy="21795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0" name="그림 19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928" y="4103586"/>
              <a:ext cx="2631634" cy="21795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1" name="직사각형 20"/>
            <p:cNvSpPr/>
            <p:nvPr/>
          </p:nvSpPr>
          <p:spPr>
            <a:xfrm>
              <a:off x="4913347" y="4066599"/>
              <a:ext cx="5471008" cy="225260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457244" y="1733493"/>
            <a:ext cx="4345665" cy="4811685"/>
            <a:chOff x="457244" y="1733493"/>
            <a:chExt cx="4345665" cy="4811685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xmlns="" id="{C24BD3F6-A1E7-6E6B-C7B6-3494AC5B7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44" y="1733493"/>
              <a:ext cx="4345665" cy="17133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2" name="직선 화살표 연결선 11"/>
            <p:cNvCxnSpPr/>
            <p:nvPr/>
          </p:nvCxnSpPr>
          <p:spPr>
            <a:xfrm flipH="1">
              <a:off x="986589" y="2994277"/>
              <a:ext cx="685196" cy="663323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12"/>
            <p:cNvCxnSpPr/>
            <p:nvPr/>
          </p:nvCxnSpPr>
          <p:spPr>
            <a:xfrm>
              <a:off x="1799303" y="2994277"/>
              <a:ext cx="655139" cy="6633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xmlns="" id="{7925F95F-0001-F1D1-AF78-CA8AD7529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9360" y="3700431"/>
              <a:ext cx="2027693" cy="24325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DBA63C2-A6F2-11D9-3BB7-F9C8FD550395}"/>
                </a:ext>
              </a:extLst>
            </p:cNvPr>
            <p:cNvSpPr txBox="1"/>
            <p:nvPr/>
          </p:nvSpPr>
          <p:spPr>
            <a:xfrm>
              <a:off x="584147" y="6175846"/>
              <a:ext cx="2426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ym typeface="Symbol" panose="05050102010706020507" pitchFamily="18" charset="2"/>
                </a:rPr>
                <a:t>=</a:t>
              </a:r>
              <a:r>
                <a:rPr lang="ko-KR" altLang="en-US" dirty="0">
                  <a:sym typeface="Symbol" panose="05050102010706020507" pitchFamily="18" charset="2"/>
                </a:rPr>
                <a:t></a:t>
              </a:r>
              <a:r>
                <a:rPr lang="en-US" altLang="ko-KR" dirty="0">
                  <a:sym typeface="Symbol" panose="05050102010706020507" pitchFamily="18" charset="2"/>
                </a:rPr>
                <a:t>Transmittance/</a:t>
              </a:r>
              <a:r>
                <a:rPr lang="ko-KR" altLang="en-US" dirty="0">
                  <a:sym typeface="Symbol" panose="05050102010706020507" pitchFamily="18" charset="2"/>
                </a:rPr>
                <a:t></a:t>
              </a:r>
              <a:r>
                <a:rPr lang="en-US" altLang="ko-KR" dirty="0">
                  <a:sym typeface="Symbol" panose="05050102010706020507" pitchFamily="18" charset="2"/>
                </a:rPr>
                <a:t>X</a:t>
              </a:r>
              <a:r>
                <a:rPr lang="en-US" altLang="ko-KR" baseline="-25000" dirty="0">
                  <a:sym typeface="Symbol" panose="05050102010706020507" pitchFamily="18" charset="2"/>
                </a:rPr>
                <a:t>CO2</a:t>
              </a:r>
              <a:endParaRPr lang="ko-KR" altLang="en-US" baseline="-250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2849245" y="4224225"/>
            <a:ext cx="19147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/>
              <a:t>* The peak is distributed at an altitude of 3 to 10km in the form of complex </a:t>
            </a:r>
            <a:r>
              <a:rPr lang="en-US" altLang="ko-KR" sz="1400" dirty="0" err="1" smtClean="0"/>
              <a:t>Jacobion</a:t>
            </a:r>
            <a:r>
              <a:rPr lang="en-US" altLang="ko-KR" sz="1400" dirty="0" smtClean="0"/>
              <a:t>. (11 a.m., KST.)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4349990" y="1314622"/>
            <a:ext cx="7628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 smtClean="0"/>
              <a:t>Source tracking analysis using Footprint (STILT model): Altitude: 5km, Time: 11 am, KST)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10415818" y="4121888"/>
            <a:ext cx="15195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sz="1400" dirty="0" smtClean="0"/>
              <a:t>Comparative analysis of footprint results and satellite information on April 4.</a:t>
            </a:r>
          </a:p>
          <a:p>
            <a:pPr algn="ctr"/>
            <a:r>
              <a:rPr lang="en-US" altLang="ko-KR" sz="1400" dirty="0" smtClean="0"/>
              <a:t>( affects the area near AMY)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191664" y="903786"/>
            <a:ext cx="7240494" cy="33792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4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Case Research: Source tracking characteristics of AMY</a:t>
            </a:r>
          </a:p>
        </p:txBody>
      </p:sp>
    </p:spTree>
    <p:extLst>
      <p:ext uri="{BB962C8B-B14F-4D97-AF65-F5344CB8AC3E}">
        <p14:creationId xmlns:p14="http://schemas.microsoft.com/office/powerpoint/2010/main" val="12181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3794" y="904204"/>
            <a:ext cx="6937501" cy="298954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5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Non-contact, Low-cost GHG Sensor (Graphene-Based) 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9986211" y="253787"/>
            <a:ext cx="1852863" cy="2453317"/>
            <a:chOff x="818075" y="880732"/>
            <a:chExt cx="3525644" cy="4968552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5" y="880732"/>
              <a:ext cx="3525644" cy="49685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3" t="30400" r="14191" b="9401"/>
            <a:stretch/>
          </p:blipFill>
          <p:spPr>
            <a:xfrm rot="5400000">
              <a:off x="2712983" y="4253574"/>
              <a:ext cx="1678744" cy="1484218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10191074" y="2723871"/>
            <a:ext cx="16842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ko-KR" sz="1050" dirty="0" smtClean="0">
                <a:latin typeface="+mj-ea"/>
                <a:ea typeface="+mj-ea"/>
              </a:rPr>
              <a:t>(ref: Nano Letters, Young-Suk Oh at al. 2022.6.20.) </a:t>
            </a:r>
            <a:endParaRPr lang="en-US" altLang="ko-KR" sz="1050" dirty="0">
              <a:latin typeface="+mj-ea"/>
              <a:ea typeface="+mj-ea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64678" y="1379359"/>
            <a:ext cx="2951131" cy="5015693"/>
            <a:chOff x="7153816" y="877822"/>
            <a:chExt cx="2951131" cy="4929679"/>
          </a:xfrm>
        </p:grpSpPr>
        <p:grpSp>
          <p:nvGrpSpPr>
            <p:cNvPr id="13" name="그룹 12"/>
            <p:cNvGrpSpPr/>
            <p:nvPr/>
          </p:nvGrpSpPr>
          <p:grpSpPr>
            <a:xfrm>
              <a:off x="7153816" y="877822"/>
              <a:ext cx="2951131" cy="4926296"/>
              <a:chOff x="3997133" y="1268760"/>
              <a:chExt cx="2951131" cy="4926296"/>
            </a:xfrm>
          </p:grpSpPr>
          <p:grpSp>
            <p:nvGrpSpPr>
              <p:cNvPr id="17" name="그룹 16"/>
              <p:cNvGrpSpPr/>
              <p:nvPr/>
            </p:nvGrpSpPr>
            <p:grpSpPr>
              <a:xfrm>
                <a:off x="3997133" y="1268760"/>
                <a:ext cx="2519083" cy="4926296"/>
                <a:chOff x="1147174" y="1019504"/>
                <a:chExt cx="2519083" cy="4738618"/>
              </a:xfrm>
            </p:grpSpPr>
            <p:pic>
              <p:nvPicPr>
                <p:cNvPr id="25" name="그림 24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401" t="18252" r="13887" b="43181"/>
                <a:stretch/>
              </p:blipFill>
              <p:spPr>
                <a:xfrm>
                  <a:off x="1833973" y="1051286"/>
                  <a:ext cx="1785071" cy="1461201"/>
                </a:xfrm>
                <a:prstGeom prst="rect">
                  <a:avLst/>
                </a:prstGeom>
              </p:spPr>
            </p:pic>
            <p:sp>
              <p:nvSpPr>
                <p:cNvPr id="26" name="정육면체 25"/>
                <p:cNvSpPr/>
                <p:nvPr/>
              </p:nvSpPr>
              <p:spPr>
                <a:xfrm>
                  <a:off x="1147174" y="1019504"/>
                  <a:ext cx="2519083" cy="4738618"/>
                </a:xfrm>
                <a:prstGeom prst="cube">
                  <a:avLst/>
                </a:prstGeom>
                <a:solidFill>
                  <a:schemeClr val="accent1">
                    <a:alpha val="15000"/>
                  </a:schemeClr>
                </a:solidFill>
                <a:ln>
                  <a:solidFill>
                    <a:schemeClr val="accent1">
                      <a:shade val="50000"/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" name="타원 26"/>
                <p:cNvSpPr/>
                <p:nvPr/>
              </p:nvSpPr>
              <p:spPr>
                <a:xfrm>
                  <a:off x="2341898" y="1459027"/>
                  <a:ext cx="687003" cy="687003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8" name="직선 연결선 27"/>
                <p:cNvCxnSpPr>
                  <a:stCxn id="27" idx="2"/>
                </p:cNvCxnSpPr>
                <p:nvPr/>
              </p:nvCxnSpPr>
              <p:spPr>
                <a:xfrm flipH="1">
                  <a:off x="1833974" y="1802529"/>
                  <a:ext cx="507924" cy="3231926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직선 연결선 28"/>
                <p:cNvCxnSpPr>
                  <a:stCxn id="27" idx="5"/>
                </p:cNvCxnSpPr>
                <p:nvPr/>
              </p:nvCxnSpPr>
              <p:spPr>
                <a:xfrm flipH="1">
                  <a:off x="1844241" y="2045421"/>
                  <a:ext cx="1084051" cy="2989034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직선 연결선 29"/>
                <p:cNvCxnSpPr>
                  <a:stCxn id="27" idx="3"/>
                </p:cNvCxnSpPr>
                <p:nvPr/>
              </p:nvCxnSpPr>
              <p:spPr>
                <a:xfrm flipH="1">
                  <a:off x="1844241" y="2045421"/>
                  <a:ext cx="598266" cy="2989034"/>
                </a:xfrm>
                <a:prstGeom prst="line">
                  <a:avLst/>
                </a:prstGeom>
                <a:ln w="69850">
                  <a:solidFill>
                    <a:srgbClr val="FFFF00">
                      <a:alpha val="1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직선 연결선 30"/>
                <p:cNvCxnSpPr>
                  <a:stCxn id="27" idx="4"/>
                </p:cNvCxnSpPr>
                <p:nvPr/>
              </p:nvCxnSpPr>
              <p:spPr>
                <a:xfrm flipH="1">
                  <a:off x="1844241" y="2146030"/>
                  <a:ext cx="841159" cy="2821522"/>
                </a:xfrm>
                <a:prstGeom prst="line">
                  <a:avLst/>
                </a:prstGeom>
                <a:ln w="69850">
                  <a:solidFill>
                    <a:srgbClr val="FFFF00">
                      <a:alpha val="1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직선 연결선 31"/>
                <p:cNvCxnSpPr/>
                <p:nvPr/>
              </p:nvCxnSpPr>
              <p:spPr>
                <a:xfrm flipH="1">
                  <a:off x="1844241" y="2128150"/>
                  <a:ext cx="725848" cy="2906305"/>
                </a:xfrm>
                <a:prstGeom prst="line">
                  <a:avLst/>
                </a:prstGeom>
                <a:ln w="69850">
                  <a:solidFill>
                    <a:srgbClr val="FFFF00">
                      <a:alpha val="1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직선 연결선 32"/>
                <p:cNvCxnSpPr>
                  <a:stCxn id="27" idx="6"/>
                </p:cNvCxnSpPr>
                <p:nvPr/>
              </p:nvCxnSpPr>
              <p:spPr>
                <a:xfrm flipH="1">
                  <a:off x="1844240" y="1802529"/>
                  <a:ext cx="1184661" cy="3207509"/>
                </a:xfrm>
                <a:prstGeom prst="line">
                  <a:avLst/>
                </a:prstGeom>
                <a:ln w="69850">
                  <a:solidFill>
                    <a:srgbClr val="FFFF00">
                      <a:alpha val="1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직선 연결선 33"/>
                <p:cNvCxnSpPr/>
                <p:nvPr/>
              </p:nvCxnSpPr>
              <p:spPr>
                <a:xfrm flipH="1">
                  <a:off x="1844239" y="2146030"/>
                  <a:ext cx="947625" cy="2864008"/>
                </a:xfrm>
                <a:prstGeom prst="line">
                  <a:avLst/>
                </a:prstGeom>
                <a:ln w="69850">
                  <a:solidFill>
                    <a:srgbClr val="FFFF00">
                      <a:alpha val="1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직선 연결선 34"/>
                <p:cNvCxnSpPr/>
                <p:nvPr/>
              </p:nvCxnSpPr>
              <p:spPr>
                <a:xfrm flipH="1">
                  <a:off x="1844238" y="1909782"/>
                  <a:ext cx="491725" cy="3100256"/>
                </a:xfrm>
                <a:prstGeom prst="line">
                  <a:avLst/>
                </a:prstGeom>
                <a:ln w="69850">
                  <a:solidFill>
                    <a:srgbClr val="FFFF00">
                      <a:alpha val="1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직선 연결선 35"/>
                <p:cNvCxnSpPr/>
                <p:nvPr/>
              </p:nvCxnSpPr>
              <p:spPr>
                <a:xfrm flipH="1">
                  <a:off x="1838303" y="2011707"/>
                  <a:ext cx="540572" cy="2998331"/>
                </a:xfrm>
                <a:prstGeom prst="line">
                  <a:avLst/>
                </a:prstGeom>
                <a:ln w="69850">
                  <a:solidFill>
                    <a:srgbClr val="FFFF00">
                      <a:alpha val="1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직선 연결선 36"/>
                <p:cNvCxnSpPr/>
                <p:nvPr/>
              </p:nvCxnSpPr>
              <p:spPr>
                <a:xfrm flipH="1">
                  <a:off x="1828039" y="2136282"/>
                  <a:ext cx="648605" cy="2873756"/>
                </a:xfrm>
                <a:prstGeom prst="line">
                  <a:avLst/>
                </a:prstGeom>
                <a:ln w="69850">
                  <a:solidFill>
                    <a:srgbClr val="FFFF00">
                      <a:alpha val="1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직선 연결선 37"/>
                <p:cNvCxnSpPr/>
                <p:nvPr/>
              </p:nvCxnSpPr>
              <p:spPr>
                <a:xfrm flipH="1">
                  <a:off x="1844237" y="2163910"/>
                  <a:ext cx="774796" cy="2864008"/>
                </a:xfrm>
                <a:prstGeom prst="line">
                  <a:avLst/>
                </a:prstGeom>
                <a:ln w="69850">
                  <a:solidFill>
                    <a:srgbClr val="FFFF00">
                      <a:alpha val="1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직선 연결선 38"/>
                <p:cNvCxnSpPr/>
                <p:nvPr/>
              </p:nvCxnSpPr>
              <p:spPr>
                <a:xfrm flipH="1">
                  <a:off x="1844237" y="2163910"/>
                  <a:ext cx="881260" cy="2870545"/>
                </a:xfrm>
                <a:prstGeom prst="line">
                  <a:avLst/>
                </a:prstGeom>
                <a:ln w="69850">
                  <a:solidFill>
                    <a:srgbClr val="FFFF00">
                      <a:alpha val="1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직선 연결선 39"/>
                <p:cNvCxnSpPr/>
                <p:nvPr/>
              </p:nvCxnSpPr>
              <p:spPr>
                <a:xfrm flipH="1">
                  <a:off x="1832369" y="2136282"/>
                  <a:ext cx="999592" cy="2873756"/>
                </a:xfrm>
                <a:prstGeom prst="line">
                  <a:avLst/>
                </a:prstGeom>
                <a:ln w="69850">
                  <a:solidFill>
                    <a:srgbClr val="FFFF00">
                      <a:alpha val="1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그룹 40"/>
                <p:cNvGrpSpPr/>
                <p:nvPr/>
              </p:nvGrpSpPr>
              <p:grpSpPr>
                <a:xfrm>
                  <a:off x="2068151" y="2563665"/>
                  <a:ext cx="650748" cy="430861"/>
                  <a:chOff x="6251476" y="1235031"/>
                  <a:chExt cx="650748" cy="430861"/>
                </a:xfrm>
              </p:grpSpPr>
              <p:grpSp>
                <p:nvGrpSpPr>
                  <p:cNvPr id="61" name="그룹 60"/>
                  <p:cNvGrpSpPr/>
                  <p:nvPr/>
                </p:nvGrpSpPr>
                <p:grpSpPr>
                  <a:xfrm>
                    <a:off x="6348248" y="1343775"/>
                    <a:ext cx="301645" cy="322117"/>
                    <a:chOff x="6348248" y="1343775"/>
                    <a:chExt cx="301645" cy="322117"/>
                  </a:xfrm>
                </p:grpSpPr>
                <p:sp>
                  <p:nvSpPr>
                    <p:cNvPr id="63" name="타원 62"/>
                    <p:cNvSpPr/>
                    <p:nvPr/>
                  </p:nvSpPr>
                  <p:spPr>
                    <a:xfrm>
                      <a:off x="6348248" y="1343775"/>
                      <a:ext cx="231228" cy="285327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64" name="타원 63"/>
                    <p:cNvSpPr/>
                    <p:nvPr/>
                  </p:nvSpPr>
                  <p:spPr>
                    <a:xfrm>
                      <a:off x="6503807" y="1513492"/>
                      <a:ext cx="146086" cy="1524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251476" y="1235031"/>
                    <a:ext cx="65074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rPr>
                      <a:t>CO</a:t>
                    </a:r>
                    <a:endParaRPr lang="ko-KR" altLang="en-US" baseline="-25000" dirty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endParaRPr>
                  </a:p>
                </p:txBody>
              </p:sp>
            </p:grpSp>
            <p:grpSp>
              <p:nvGrpSpPr>
                <p:cNvPr id="42" name="그룹 41"/>
                <p:cNvGrpSpPr/>
                <p:nvPr/>
              </p:nvGrpSpPr>
              <p:grpSpPr>
                <a:xfrm>
                  <a:off x="2076922" y="3079592"/>
                  <a:ext cx="650748" cy="436119"/>
                  <a:chOff x="6251476" y="1235031"/>
                  <a:chExt cx="650748" cy="436119"/>
                </a:xfrm>
              </p:grpSpPr>
              <p:grpSp>
                <p:nvGrpSpPr>
                  <p:cNvPr id="56" name="그룹 55"/>
                  <p:cNvGrpSpPr/>
                  <p:nvPr/>
                </p:nvGrpSpPr>
                <p:grpSpPr>
                  <a:xfrm>
                    <a:off x="6298852" y="1343775"/>
                    <a:ext cx="351041" cy="327375"/>
                    <a:chOff x="6298852" y="1343775"/>
                    <a:chExt cx="351041" cy="327375"/>
                  </a:xfrm>
                </p:grpSpPr>
                <p:sp>
                  <p:nvSpPr>
                    <p:cNvPr id="58" name="타원 57"/>
                    <p:cNvSpPr/>
                    <p:nvPr/>
                  </p:nvSpPr>
                  <p:spPr>
                    <a:xfrm>
                      <a:off x="6348248" y="1343775"/>
                      <a:ext cx="231228" cy="285327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59" name="타원 58"/>
                    <p:cNvSpPr/>
                    <p:nvPr/>
                  </p:nvSpPr>
                  <p:spPr>
                    <a:xfrm>
                      <a:off x="6503807" y="1513492"/>
                      <a:ext cx="146086" cy="1524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60" name="타원 59"/>
                    <p:cNvSpPr/>
                    <p:nvPr/>
                  </p:nvSpPr>
                  <p:spPr>
                    <a:xfrm>
                      <a:off x="6298852" y="1518750"/>
                      <a:ext cx="146086" cy="1524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6251476" y="1235031"/>
                    <a:ext cx="65074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rPr>
                      <a:t>CO</a:t>
                    </a:r>
                    <a:r>
                      <a:rPr lang="en-US" altLang="ko-KR" sz="1600" baseline="-250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rPr>
                      <a:t>2</a:t>
                    </a:r>
                    <a:endParaRPr lang="ko-KR" altLang="en-US" baseline="-25000" dirty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endParaRPr>
                  </a:p>
                </p:txBody>
              </p:sp>
            </p:grpSp>
            <p:grpSp>
              <p:nvGrpSpPr>
                <p:cNvPr id="43" name="그룹 42"/>
                <p:cNvGrpSpPr/>
                <p:nvPr/>
              </p:nvGrpSpPr>
              <p:grpSpPr>
                <a:xfrm>
                  <a:off x="2337158" y="2192837"/>
                  <a:ext cx="650748" cy="509691"/>
                  <a:chOff x="7502223" y="2412433"/>
                  <a:chExt cx="650748" cy="509691"/>
                </a:xfrm>
              </p:grpSpPr>
              <p:grpSp>
                <p:nvGrpSpPr>
                  <p:cNvPr id="48" name="그룹 47"/>
                  <p:cNvGrpSpPr/>
                  <p:nvPr/>
                </p:nvGrpSpPr>
                <p:grpSpPr>
                  <a:xfrm>
                    <a:off x="7502223" y="2412433"/>
                    <a:ext cx="650748" cy="436119"/>
                    <a:chOff x="6251476" y="1235031"/>
                    <a:chExt cx="650748" cy="436119"/>
                  </a:xfrm>
                </p:grpSpPr>
                <p:grpSp>
                  <p:nvGrpSpPr>
                    <p:cNvPr id="51" name="그룹 50"/>
                    <p:cNvGrpSpPr/>
                    <p:nvPr/>
                  </p:nvGrpSpPr>
                  <p:grpSpPr>
                    <a:xfrm>
                      <a:off x="6298852" y="1343775"/>
                      <a:ext cx="351041" cy="327375"/>
                      <a:chOff x="6298852" y="1343775"/>
                      <a:chExt cx="351041" cy="327375"/>
                    </a:xfrm>
                  </p:grpSpPr>
                  <p:sp>
                    <p:nvSpPr>
                      <p:cNvPr id="53" name="타원 52"/>
                      <p:cNvSpPr/>
                      <p:nvPr/>
                    </p:nvSpPr>
                    <p:spPr>
                      <a:xfrm>
                        <a:off x="6348248" y="1343775"/>
                        <a:ext cx="231228" cy="285327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54" name="타원 53"/>
                      <p:cNvSpPr/>
                      <p:nvPr/>
                    </p:nvSpPr>
                    <p:spPr>
                      <a:xfrm>
                        <a:off x="6503807" y="1513492"/>
                        <a:ext cx="146086" cy="1524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55" name="타원 54"/>
                      <p:cNvSpPr/>
                      <p:nvPr/>
                    </p:nvSpPr>
                    <p:spPr>
                      <a:xfrm>
                        <a:off x="6298852" y="1518750"/>
                        <a:ext cx="146086" cy="1524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6251476" y="1235031"/>
                      <a:ext cx="65074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ko-KR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CH</a:t>
                      </a:r>
                      <a:r>
                        <a:rPr lang="en-US" altLang="ko-KR" sz="1600" baseline="-25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4</a:t>
                      </a:r>
                      <a:endParaRPr lang="ko-KR" altLang="en-US" baseline="-25000" dirty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p:txBody>
                </p:sp>
              </p:grpSp>
              <p:sp>
                <p:nvSpPr>
                  <p:cNvPr id="49" name="타원 48"/>
                  <p:cNvSpPr/>
                  <p:nvPr/>
                </p:nvSpPr>
                <p:spPr>
                  <a:xfrm>
                    <a:off x="7623179" y="2769724"/>
                    <a:ext cx="146086" cy="1524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0" name="타원 49"/>
                  <p:cNvSpPr/>
                  <p:nvPr/>
                </p:nvSpPr>
                <p:spPr>
                  <a:xfrm>
                    <a:off x="7675730" y="2643601"/>
                    <a:ext cx="146086" cy="1524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44" name="TextBox 43"/>
                <p:cNvSpPr txBox="1"/>
                <p:nvPr/>
              </p:nvSpPr>
              <p:spPr>
                <a:xfrm>
                  <a:off x="2293659" y="1946872"/>
                  <a:ext cx="65074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600" dirty="0" smtClean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rPr>
                    <a:t>N</a:t>
                  </a:r>
                  <a:r>
                    <a:rPr lang="en-US" altLang="ko-KR" sz="1600" baseline="-25000" dirty="0" smtClean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rPr>
                    <a:t>2</a:t>
                  </a:r>
                  <a:r>
                    <a:rPr lang="en-US" altLang="ko-KR" sz="1600" dirty="0" smtClean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rPr>
                    <a:t>O</a:t>
                  </a:r>
                  <a:endParaRPr lang="ko-KR" altLang="en-US" baseline="-25000" dirty="0">
                    <a:solidFill>
                      <a:schemeClr val="tx2">
                        <a:lumMod val="75000"/>
                      </a:schemeClr>
                    </a:solidFill>
                    <a:latin typeface="휴먼모음T" panose="02030504000101010101" pitchFamily="18" charset="-127"/>
                    <a:ea typeface="휴먼모음T" panose="02030504000101010101" pitchFamily="18" charset="-127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1868974" y="3649447"/>
                  <a:ext cx="65074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600" dirty="0" smtClean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rPr>
                    <a:t>H</a:t>
                  </a:r>
                  <a:r>
                    <a:rPr lang="en-US" altLang="ko-KR" sz="1600" baseline="-25000" dirty="0" smtClean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rPr>
                    <a:t>2</a:t>
                  </a:r>
                  <a:r>
                    <a:rPr lang="en-US" altLang="ko-KR" sz="1600" dirty="0" smtClean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rPr>
                    <a:t>O</a:t>
                  </a:r>
                  <a:endParaRPr lang="ko-KR" altLang="en-US" baseline="-25000" dirty="0">
                    <a:solidFill>
                      <a:schemeClr val="tx2">
                        <a:lumMod val="75000"/>
                      </a:schemeClr>
                    </a:solidFill>
                    <a:latin typeface="휴먼모음T" panose="02030504000101010101" pitchFamily="18" charset="-127"/>
                    <a:ea typeface="휴먼모음T" panose="02030504000101010101" pitchFamily="18" charset="-127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1968193" y="4040152"/>
                  <a:ext cx="48855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600" dirty="0" smtClean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rPr>
                    <a:t>HF</a:t>
                  </a:r>
                  <a:endParaRPr lang="ko-KR" altLang="en-US" baseline="-25000" dirty="0">
                    <a:solidFill>
                      <a:schemeClr val="tx2">
                        <a:lumMod val="75000"/>
                      </a:schemeClr>
                    </a:solidFill>
                    <a:latin typeface="휴먼모음T" panose="02030504000101010101" pitchFamily="18" charset="-127"/>
                    <a:ea typeface="휴먼모음T" panose="02030504000101010101" pitchFamily="18" charset="-127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377820" y="2879878"/>
                  <a:ext cx="5977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600" dirty="0" smtClean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rPr>
                    <a:t>HDO</a:t>
                  </a:r>
                  <a:endParaRPr lang="ko-KR" altLang="en-US" baseline="-25000" dirty="0">
                    <a:solidFill>
                      <a:schemeClr val="tx2">
                        <a:lumMod val="75000"/>
                      </a:schemeClr>
                    </a:solidFill>
                    <a:latin typeface="휴먼모음T" panose="02030504000101010101" pitchFamily="18" charset="-127"/>
                    <a:ea typeface="휴먼모음T" panose="02030504000101010101" pitchFamily="18" charset="-127"/>
                  </a:endParaRPr>
                </a:p>
              </p:txBody>
            </p:sp>
          </p:grpSp>
          <p:pic>
            <p:nvPicPr>
              <p:cNvPr id="18" name="그림 17"/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324" t="5618" r="43163" b="71512"/>
              <a:stretch/>
            </p:blipFill>
            <p:spPr bwMode="auto">
              <a:xfrm>
                <a:off x="4358892" y="5245124"/>
                <a:ext cx="720081" cy="884064"/>
              </a:xfrm>
              <a:prstGeom prst="can">
                <a:avLst/>
              </a:prstGeom>
              <a:noFill/>
              <a:ln>
                <a:noFill/>
              </a:ln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4923664" y="1355738"/>
                <a:ext cx="12784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>
                    <a:solidFill>
                      <a:schemeClr val="tx2">
                        <a:lumMod val="75000"/>
                      </a:schemeClr>
                    </a:solidFill>
                    <a:latin typeface="휴먼모음T" panose="02030504000101010101" pitchFamily="18" charset="-127"/>
                    <a:ea typeface="휴먼모음T" panose="02030504000101010101" pitchFamily="18" charset="-127"/>
                  </a:rPr>
                  <a:t>Sun Source</a:t>
                </a:r>
                <a:endParaRPr lang="ko-KR" altLang="en-US" dirty="0">
                  <a:solidFill>
                    <a:schemeClr val="tx2">
                      <a:lumMod val="75000"/>
                    </a:schemeClr>
                  </a:solidFill>
                  <a:latin typeface="휴먼모음T" panose="02030504000101010101" pitchFamily="18" charset="-127"/>
                  <a:ea typeface="휴먼모음T" panose="02030504000101010101" pitchFamily="18" charset="-127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220072" y="3933056"/>
                <a:ext cx="10324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>
                    <a:solidFill>
                      <a:schemeClr val="tx2">
                        <a:lumMod val="75000"/>
                      </a:schemeClr>
                    </a:solidFill>
                    <a:latin typeface="휴먼모음T" panose="02030504000101010101" pitchFamily="18" charset="-127"/>
                    <a:ea typeface="휴먼모음T" panose="02030504000101010101" pitchFamily="18" charset="-127"/>
                  </a:rPr>
                  <a:t>GHG</a:t>
                </a:r>
                <a:endParaRPr lang="ko-KR" altLang="en-US" dirty="0">
                  <a:solidFill>
                    <a:schemeClr val="tx2">
                      <a:lumMod val="75000"/>
                    </a:schemeClr>
                  </a:solidFill>
                  <a:latin typeface="휴먼모음T" panose="02030504000101010101" pitchFamily="18" charset="-127"/>
                  <a:ea typeface="휴먼모음T" panose="02030504000101010101" pitchFamily="18" charset="-127"/>
                </a:endParaRPr>
              </a:p>
            </p:txBody>
          </p:sp>
          <p:cxnSp>
            <p:nvCxnSpPr>
              <p:cNvPr id="21" name="직선 연결선 20"/>
              <p:cNvCxnSpPr/>
              <p:nvPr/>
            </p:nvCxnSpPr>
            <p:spPr>
              <a:xfrm flipV="1">
                <a:off x="5139267" y="2061337"/>
                <a:ext cx="1808997" cy="2146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/>
              <p:cNvCxnSpPr/>
              <p:nvPr/>
            </p:nvCxnSpPr>
            <p:spPr>
              <a:xfrm flipV="1">
                <a:off x="4676892" y="5242863"/>
                <a:ext cx="2271372" cy="779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화살표 연결선 22"/>
              <p:cNvCxnSpPr/>
              <p:nvPr/>
            </p:nvCxnSpPr>
            <p:spPr>
              <a:xfrm>
                <a:off x="6732240" y="2086951"/>
                <a:ext cx="0" cy="3109978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prstDash val="sysDot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797382" y="3631438"/>
                <a:ext cx="9819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>
                    <a:solidFill>
                      <a:schemeClr val="tx2">
                        <a:lumMod val="75000"/>
                      </a:schemeClr>
                    </a:solidFill>
                    <a:latin typeface="휴먼모음T" panose="02030504000101010101" pitchFamily="18" charset="-127"/>
                    <a:ea typeface="휴먼모음T" panose="02030504000101010101" pitchFamily="18" charset="-127"/>
                  </a:rPr>
                  <a:t>Distance</a:t>
                </a:r>
                <a:endParaRPr lang="ko-KR" altLang="en-US" dirty="0">
                  <a:solidFill>
                    <a:schemeClr val="tx2">
                      <a:lumMod val="75000"/>
                    </a:schemeClr>
                  </a:solidFill>
                  <a:latin typeface="휴먼모음T" panose="02030504000101010101" pitchFamily="18" charset="-127"/>
                  <a:ea typeface="휴먼모음T" panose="02030504000101010101" pitchFamily="18" charset="-127"/>
                </a:endParaRPr>
              </a:p>
            </p:txBody>
          </p:sp>
        </p:grpSp>
        <p:grpSp>
          <p:nvGrpSpPr>
            <p:cNvPr id="14" name="그룹 13"/>
            <p:cNvGrpSpPr/>
            <p:nvPr/>
          </p:nvGrpSpPr>
          <p:grpSpPr>
            <a:xfrm>
              <a:off x="8450352" y="4125375"/>
              <a:ext cx="1497256" cy="1682126"/>
              <a:chOff x="755576" y="3903304"/>
              <a:chExt cx="2807906" cy="2550032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5576" y="3903304"/>
                <a:ext cx="2807906" cy="2550032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6" name="직사각형 15"/>
              <p:cNvSpPr/>
              <p:nvPr/>
            </p:nvSpPr>
            <p:spPr>
              <a:xfrm>
                <a:off x="1313070" y="5748270"/>
                <a:ext cx="1220206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Photoelectric</a:t>
                </a:r>
              </a:p>
              <a:p>
                <a:pPr algn="ctr"/>
                <a:r>
                  <a:rPr lang="en-US" altLang="ko-KR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 </a:t>
                </a:r>
                <a:endParaRPr lang="ko-KR" altLang="en-US" sz="1400" dirty="0"/>
              </a:p>
            </p:txBody>
          </p:sp>
        </p:grpSp>
      </p:grpSp>
      <p:grpSp>
        <p:nvGrpSpPr>
          <p:cNvPr id="69" name="그룹 68"/>
          <p:cNvGrpSpPr/>
          <p:nvPr/>
        </p:nvGrpSpPr>
        <p:grpSpPr>
          <a:xfrm>
            <a:off x="3410253" y="4971385"/>
            <a:ext cx="3831505" cy="1097496"/>
            <a:chOff x="3224592" y="5373093"/>
            <a:chExt cx="3831505" cy="10974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4037175" y="5417662"/>
                  <a:ext cx="198193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𝑎𝑑</m:t>
                            </m:r>
                          </m:sub>
                        </m:s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altLang="ko-KR" sz="20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𝑒𝑙𝑒𝑐𝑡𝑟𝑖𝑐</m:t>
                            </m:r>
                          </m:sub>
                        </m:sSub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7175" y="5417662"/>
                  <a:ext cx="1981934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22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3239931" y="5794411"/>
                  <a:ext cx="3125040" cy="3028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𝑎𝑑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altLang="ko-KR" sz="1100" dirty="0" smtClean="0">
                      <a:latin typeface="맑은 고딕" pitchFamily="50" charset="-127"/>
                    </a:rPr>
                    <a:t> The light energy absorbed by the GHGs</a:t>
                  </a:r>
                  <a:endParaRPr lang="ko-KR" altLang="en-US" sz="1100" dirty="0">
                    <a:latin typeface="맑은 고딕" pitchFamily="50" charset="-127"/>
                  </a:endParaRPr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9931" y="5794411"/>
                  <a:ext cx="3125040" cy="302840"/>
                </a:xfrm>
                <a:prstGeom prst="rect">
                  <a:avLst/>
                </a:prstGeom>
                <a:blipFill>
                  <a:blip r:embed="rId10"/>
                  <a:stretch>
                    <a:fillRect b="-1224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3224592" y="6112627"/>
                  <a:ext cx="3831505" cy="3028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𝑒𝑙𝑒𝑐𝑡𝑟𝑖𝑐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altLang="ko-KR" sz="1100" dirty="0" smtClean="0">
                      <a:latin typeface="맑은 고딕" pitchFamily="50" charset="-127"/>
                    </a:rPr>
                    <a:t> The photocurrent of the graphene detector</a:t>
                  </a:r>
                  <a:endParaRPr lang="ko-KR" altLang="en-US" sz="1100" dirty="0">
                    <a:latin typeface="맑은 고딕" pitchFamily="50" charset="-127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4592" y="6112627"/>
                  <a:ext cx="3831505" cy="302840"/>
                </a:xfrm>
                <a:prstGeom prst="rect">
                  <a:avLst/>
                </a:prstGeom>
                <a:blipFill>
                  <a:blip r:embed="rId11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직사각형 67"/>
            <p:cNvSpPr/>
            <p:nvPr/>
          </p:nvSpPr>
          <p:spPr>
            <a:xfrm>
              <a:off x="3285996" y="5373093"/>
              <a:ext cx="3632162" cy="109749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0" name="직사각형 69"/>
          <p:cNvSpPr/>
          <p:nvPr/>
        </p:nvSpPr>
        <p:spPr>
          <a:xfrm>
            <a:off x="2924752" y="1492953"/>
            <a:ext cx="5052185" cy="307777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 GHG  measurements  of  Graphene  Photoelectric – Based  Detector</a:t>
            </a:r>
            <a:endParaRPr lang="ko-KR" altLang="en-US" sz="11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3404775" y="2061980"/>
            <a:ext cx="39465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/>
              <a:t>* Detection Methods: The graphene photocurrent generated by the light passing through the GHG layer is reduced compared to the photocurrent generated by the light passing through the vacuum layer without the GHG.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3404774" y="3707400"/>
            <a:ext cx="39465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/>
              <a:t>* By measuring the amount of change in the reduced photocurrent, it becomes possible to detect GHGs.</a:t>
            </a:r>
          </a:p>
        </p:txBody>
      </p:sp>
      <p:pic>
        <p:nvPicPr>
          <p:cNvPr id="73" name="그림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45" y="3300952"/>
            <a:ext cx="4184129" cy="28483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7351294" y="6206399"/>
            <a:ext cx="47071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u="sng" dirty="0" smtClean="0"/>
              <a:t>Responsivity according to the concentration of GHG</a:t>
            </a:r>
          </a:p>
        </p:txBody>
      </p:sp>
    </p:spTree>
    <p:extLst>
      <p:ext uri="{BB962C8B-B14F-4D97-AF65-F5344CB8AC3E}">
        <p14:creationId xmlns:p14="http://schemas.microsoft.com/office/powerpoint/2010/main" val="7097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13794" y="904204"/>
            <a:ext cx="6576553" cy="298954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latin typeface="+mj-ea"/>
                <a:ea typeface="+mj-ea"/>
              </a:rPr>
              <a:t>6. EM27/SUN equipment validation and operation. 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52" y="309879"/>
            <a:ext cx="1880934" cy="132949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360" y="309879"/>
            <a:ext cx="1856874" cy="132949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13794" y="1413288"/>
            <a:ext cx="6576553" cy="307777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 Preparing  for  EM27  operation  and  designation  of  COCCON   stations.</a:t>
            </a:r>
            <a:endParaRPr lang="ko-KR" altLang="en-US" sz="11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262831" y="1919162"/>
            <a:ext cx="9222953" cy="4460077"/>
            <a:chOff x="262831" y="1786810"/>
            <a:chExt cx="9222953" cy="4460077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78" y="2761314"/>
              <a:ext cx="2959785" cy="239922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69" y="1786811"/>
              <a:ext cx="2876624" cy="42609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520" y="1786810"/>
              <a:ext cx="2857264" cy="42609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6" name="직선 화살표 연결선 15"/>
            <p:cNvCxnSpPr/>
            <p:nvPr/>
          </p:nvCxnSpPr>
          <p:spPr>
            <a:xfrm flipV="1">
              <a:off x="3224463" y="1786810"/>
              <a:ext cx="453506" cy="9745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화살표 연결선 17"/>
            <p:cNvCxnSpPr/>
            <p:nvPr/>
          </p:nvCxnSpPr>
          <p:spPr>
            <a:xfrm>
              <a:off x="3224463" y="5160541"/>
              <a:ext cx="453506" cy="8872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BA1BB67-104D-4146-A272-EFDFE479540E}"/>
                </a:ext>
              </a:extLst>
            </p:cNvPr>
            <p:cNvSpPr txBox="1"/>
            <p:nvPr/>
          </p:nvSpPr>
          <p:spPr>
            <a:xfrm>
              <a:off x="262831" y="5292780"/>
              <a:ext cx="318838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400" dirty="0" smtClean="0"/>
                <a:t>We will prepare for EM27 operation and COCCON station designation.</a:t>
              </a:r>
            </a:p>
            <a:p>
              <a:pPr algn="just"/>
              <a:r>
                <a:rPr lang="en-US" altLang="ko-KR" sz="1400" dirty="0" smtClean="0"/>
                <a:t>Therefor, research is underway to verify the operated data.</a:t>
              </a:r>
            </a:p>
          </p:txBody>
        </p:sp>
      </p:grp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b="17099"/>
          <a:stretch/>
        </p:blipFill>
        <p:spPr>
          <a:xfrm rot="5400000">
            <a:off x="8659136" y="2819737"/>
            <a:ext cx="4260984" cy="2459836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9445089" y="6152230"/>
            <a:ext cx="257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/>
              <a:t>* Designation of COCCON station in Korea</a:t>
            </a:r>
          </a:p>
        </p:txBody>
      </p:sp>
      <p:sp>
        <p:nvSpPr>
          <p:cNvPr id="23" name="타원 22"/>
          <p:cNvSpPr/>
          <p:nvPr/>
        </p:nvSpPr>
        <p:spPr>
          <a:xfrm>
            <a:off x="10708104" y="3092119"/>
            <a:ext cx="120316" cy="108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11197390" y="2582783"/>
            <a:ext cx="120316" cy="108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9505144" y="3134346"/>
            <a:ext cx="1342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AMY station in GAW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9648464" y="2321173"/>
            <a:ext cx="1548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rgbClr val="FF0000"/>
                </a:solidFill>
              </a:rPr>
              <a:t>Ewha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 University  station in Seoul</a:t>
            </a:r>
          </a:p>
        </p:txBody>
      </p:sp>
    </p:spTree>
    <p:extLst>
      <p:ext uri="{BB962C8B-B14F-4D97-AF65-F5344CB8AC3E}">
        <p14:creationId xmlns:p14="http://schemas.microsoft.com/office/powerpoint/2010/main" val="14195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3794" y="904203"/>
            <a:ext cx="2233153" cy="335050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7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Conclusion 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589396" y="1495494"/>
            <a:ext cx="11382864" cy="707886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sz="20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1.   The  conclusion  is  as  follows.  Our  AMY  station  is  operating  from  2014  to  the  present  in  2023,  and   the  observation  data  analyzes  the  characteristics  of  GHG  fluctuations.</a:t>
            </a:r>
            <a:endParaRPr lang="ko-KR" altLang="en-US" sz="16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10662" y="2483201"/>
            <a:ext cx="11382864" cy="707886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sz="2000" b="1" spc="-150" dirty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2</a:t>
            </a:r>
            <a:r>
              <a:rPr lang="en-US" altLang="ko-KR" sz="20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.   Our  AMY  station  is  producing  data  using  both  GGG2014  and  GGG2020,  and  is  researching  climate  change  characteristics  with  the  production  data.</a:t>
            </a:r>
            <a:endParaRPr lang="ko-KR" altLang="en-US" sz="16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07105" y="4616877"/>
            <a:ext cx="11382864" cy="1015663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sz="2000" b="1" spc="-150" dirty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4</a:t>
            </a:r>
            <a:r>
              <a:rPr lang="en-US" altLang="ko-KR" sz="20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.   We  are  also  conducting  research  in  new  fields.  The  studies  are  “Low-cost sensor” and  “EM27/SUN”.  A  daemon version  of  that  sensor  was  built.  And  EM27  has  started  operating  and  is  pushing  to  join  COCCON.</a:t>
            </a:r>
            <a:endParaRPr lang="ko-KR" altLang="en-US" sz="16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07105" y="3564210"/>
            <a:ext cx="11382864" cy="707886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sz="20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3.  We  are  analyzing  three  characteristics  of  climate  change.  GHG  sensitivity,  concentration  distribution  by  altitude,  source  tracking.</a:t>
            </a:r>
            <a:endParaRPr lang="ko-KR" altLang="en-US" sz="16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105869" y="5792613"/>
            <a:ext cx="8068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>
                <a:latin typeface="+mj-ea"/>
              </a:rPr>
              <a:t>We always welcome your participation in research.</a:t>
            </a:r>
            <a:endParaRPr lang="ko-KR" altLang="en-US" sz="2000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621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601870" y="1687253"/>
            <a:ext cx="7848872" cy="141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altLang="ko-KR" sz="6600" b="1" dirty="0" smtClean="0">
                <a:solidFill>
                  <a:srgbClr val="002060"/>
                </a:solidFill>
                <a:latin typeface="+mj-ea"/>
                <a:ea typeface="+mj-ea"/>
              </a:rPr>
              <a:t>Thank You.</a:t>
            </a:r>
            <a:endParaRPr lang="en-US" altLang="ko-KR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601870" y="4036157"/>
            <a:ext cx="8068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latin typeface="+mj-ea"/>
              </a:rPr>
              <a:t>National Institute of Meteorological Sciences, Young-Suk Oh, </a:t>
            </a:r>
            <a:r>
              <a:rPr lang="en-US" altLang="ko-KR" dirty="0" smtClean="0">
                <a:latin typeface="+mj-ea"/>
                <a:hlinkClick r:id="rId2"/>
              </a:rPr>
              <a:t>ysoh306@korea.kr</a:t>
            </a:r>
            <a:r>
              <a:rPr lang="en-US" altLang="ko-KR" dirty="0" smtClean="0">
                <a:latin typeface="+mj-ea"/>
              </a:rPr>
              <a:t>, </a:t>
            </a:r>
            <a:r>
              <a:rPr lang="en-US" altLang="ko-KR" dirty="0" smtClean="0">
                <a:latin typeface="+mj-ea"/>
                <a:hlinkClick r:id="rId2"/>
              </a:rPr>
              <a:t>ysoh306@korea.kr</a:t>
            </a:r>
            <a:r>
              <a:rPr lang="en-US" altLang="ko-KR" dirty="0" smtClean="0">
                <a:latin typeface="+mj-ea"/>
              </a:rPr>
              <a:t>, 2023.06.13.</a:t>
            </a:r>
            <a:endParaRPr lang="ko-KR" altLang="en-US" dirty="0">
              <a:latin typeface="+mj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406333" y="1071743"/>
            <a:ext cx="8068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>
                <a:latin typeface="+mj-ea"/>
              </a:rPr>
              <a:t>We always welcome your participation in research.</a:t>
            </a:r>
            <a:endParaRPr lang="ko-KR" altLang="en-US" sz="2000" b="1" dirty="0">
              <a:latin typeface="+mj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133" y="5660423"/>
            <a:ext cx="1168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b="1" dirty="0" smtClean="0">
                <a:latin typeface="맑은 고딕" pitchFamily="50" charset="-127"/>
              </a:rPr>
              <a:t>Acknowledgment: </a:t>
            </a:r>
            <a:r>
              <a:rPr lang="en-US" altLang="ko-KR" sz="1400" dirty="0" smtClean="0">
                <a:latin typeface="맑은 고딕" pitchFamily="50" charset="-127"/>
              </a:rPr>
              <a:t>This work was funded by the Korea Meteorological Administration Research and Development Program under grant KMA2018-00522 and KMI2022-01610 </a:t>
            </a:r>
            <a:endParaRPr lang="ko-KR" altLang="en-US" sz="1400" dirty="0">
              <a:latin typeface="맑은 고딕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15" name="직사각형 14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196516" y="85364"/>
            <a:ext cx="1135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ko-KR" dirty="0">
                <a:latin typeface="Calibri" panose="020F0502020204030204" pitchFamily="34" charset="0"/>
                <a:cs typeface="Times New Roman" panose="02020603050405020304" pitchFamily="18" charset="0"/>
              </a:rPr>
              <a:t>Here are the footprint distributions for AMY site (Figure 1), which were considered a 5-day backward time to look at the source influence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regions. </a:t>
            </a:r>
            <a:r>
              <a:rPr lang="en-US" altLang="ko-KR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Unit for footprint is given in log</a:t>
            </a:r>
            <a:r>
              <a:rPr lang="en-US" altLang="ko-KR" baseline="-25000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10</a:t>
            </a:r>
            <a:r>
              <a:rPr lang="en-US" altLang="ko-KR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 (ppm/µ</a:t>
            </a:r>
            <a:r>
              <a:rPr lang="en-US" altLang="ko-KR" dirty="0" err="1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mol</a:t>
            </a:r>
            <a:r>
              <a:rPr lang="en-US" altLang="ko-KR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 m</a:t>
            </a:r>
            <a:r>
              <a:rPr lang="en-US" altLang="ko-KR" baseline="30000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-2</a:t>
            </a:r>
            <a:r>
              <a:rPr lang="en-US" altLang="ko-KR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 s</a:t>
            </a:r>
            <a:r>
              <a:rPr lang="en-US" altLang="ko-KR" baseline="30000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-1</a:t>
            </a:r>
            <a:r>
              <a:rPr lang="en-US" altLang="ko-KR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).</a:t>
            </a:r>
            <a:endParaRPr lang="ko-KR" altLang="ko-KR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그림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9" y="1136715"/>
            <a:ext cx="2803525" cy="225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그림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56" y="1136715"/>
            <a:ext cx="2828925" cy="221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그림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513" y="1174815"/>
            <a:ext cx="2760345" cy="217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그림 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990" y="1174815"/>
            <a:ext cx="2872105" cy="22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그림 2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9" y="3513661"/>
            <a:ext cx="2760345" cy="2226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44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292769" y="122899"/>
            <a:ext cx="1167865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b="1" dirty="0">
                <a:latin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r>
              <a:rPr lang="en-US" altLang="ko-KR" dirty="0">
                <a:latin typeface="Calibri" panose="020F0502020204030204" pitchFamily="34" charset="0"/>
                <a:cs typeface="Times New Roman" panose="02020603050405020304" pitchFamily="18" charset="0"/>
              </a:rPr>
              <a:t>. OCO-2 XCO</a:t>
            </a:r>
            <a:r>
              <a:rPr lang="en-US" altLang="ko-KR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altLang="ko-KR" dirty="0">
                <a:latin typeface="Calibri" panose="020F0502020204030204" pitchFamily="34" charset="0"/>
                <a:cs typeface="Times New Roman" panose="02020603050405020304" pitchFamily="18" charset="0"/>
              </a:rPr>
              <a:t>(ppm) (left panel) and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altLang="ko-KR" dirty="0">
                <a:latin typeface="Calibri" panose="020F0502020204030204" pitchFamily="34" charset="0"/>
                <a:cs typeface="Times New Roman" panose="02020603050405020304" pitchFamily="18" charset="0"/>
              </a:rPr>
              <a:t>XCO2 = XCO2-mean(XCO2) (right panel). The marked one by circle is a </a:t>
            </a:r>
            <a:r>
              <a:rPr lang="en-US" altLang="ko-KR" dirty="0" err="1">
                <a:latin typeface="Calibri" panose="020F0502020204030204" pitchFamily="34" charset="0"/>
                <a:cs typeface="Times New Roman" panose="02020603050405020304" pitchFamily="18" charset="0"/>
              </a:rPr>
              <a:t>Taean</a:t>
            </a:r>
            <a:r>
              <a:rPr lang="en-US" altLang="ko-KR" dirty="0">
                <a:latin typeface="Calibri" panose="020F0502020204030204" pitchFamily="34" charset="0"/>
                <a:cs typeface="Times New Roman" panose="02020603050405020304" pitchFamily="18" charset="0"/>
              </a:rPr>
              <a:t> power plant?</a:t>
            </a:r>
            <a:endParaRPr lang="ko-KR" altLang="ko-KR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그림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33" y="1046897"/>
            <a:ext cx="2719070" cy="240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그림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298" y="1020227"/>
            <a:ext cx="3027045" cy="24326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직사각형 10"/>
          <p:cNvSpPr/>
          <p:nvPr/>
        </p:nvSpPr>
        <p:spPr>
          <a:xfrm>
            <a:off x="292769" y="3665181"/>
            <a:ext cx="114981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Figure 3.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Footprint distribution at AMY. It is considered 12-hour backward time. </a:t>
            </a:r>
            <a:r>
              <a:rPr lang="en-US" altLang="ko-KR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Unit for footprint is given in log</a:t>
            </a:r>
            <a:r>
              <a:rPr lang="en-US" altLang="ko-KR" baseline="-25000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10</a:t>
            </a:r>
            <a:r>
              <a:rPr lang="en-US" altLang="ko-KR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 (ppm/µ</a:t>
            </a:r>
            <a:r>
              <a:rPr lang="en-US" altLang="ko-KR" dirty="0" err="1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mol</a:t>
            </a:r>
            <a:r>
              <a:rPr lang="en-US" altLang="ko-KR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 m</a:t>
            </a:r>
            <a:r>
              <a:rPr lang="en-US" altLang="ko-KR" baseline="30000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-2</a:t>
            </a:r>
            <a:r>
              <a:rPr lang="en-US" altLang="ko-KR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 s</a:t>
            </a:r>
            <a:r>
              <a:rPr lang="en-US" altLang="ko-KR" baseline="30000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-1</a:t>
            </a:r>
            <a:r>
              <a:rPr lang="en-US" altLang="ko-KR" dirty="0">
                <a:latin typeface="Calibri" panose="020F0502020204030204" pitchFamily="34" charset="0"/>
                <a:ea typeface="NimbusRomNo9L-Medi"/>
                <a:cs typeface="Calibri" panose="020F0502020204030204" pitchFamily="34" charset="0"/>
              </a:rPr>
              <a:t>).</a:t>
            </a:r>
            <a:endParaRPr lang="ko-KR" altLang="ko-KR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그림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556" y="4243279"/>
            <a:ext cx="2729264" cy="2318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35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99511" y="959345"/>
            <a:ext cx="5345033" cy="5230918"/>
            <a:chOff x="307087" y="1014867"/>
            <a:chExt cx="5345033" cy="5061967"/>
          </a:xfrm>
        </p:grpSpPr>
        <p:pic>
          <p:nvPicPr>
            <p:cNvPr id="6" name="그림 5"/>
            <p:cNvPicPr/>
            <p:nvPr/>
          </p:nvPicPr>
          <p:blipFill rotWithShape="1">
            <a:blip r:embed="rId3"/>
            <a:srcRect l="3397" t="46964" r="74957" b="5050"/>
            <a:stretch/>
          </p:blipFill>
          <p:spPr>
            <a:xfrm>
              <a:off x="323528" y="1014868"/>
              <a:ext cx="2304256" cy="2744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그림 6"/>
            <p:cNvPicPr/>
            <p:nvPr/>
          </p:nvPicPr>
          <p:blipFill rotWithShape="1">
            <a:blip r:embed="rId3"/>
            <a:srcRect l="60010" t="46543" r="2470" b="5051"/>
            <a:stretch/>
          </p:blipFill>
          <p:spPr>
            <a:xfrm>
              <a:off x="307087" y="3803359"/>
              <a:ext cx="5345033" cy="22734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8" name="그룹 7"/>
            <p:cNvGrpSpPr/>
            <p:nvPr/>
          </p:nvGrpSpPr>
          <p:grpSpPr>
            <a:xfrm>
              <a:off x="2702369" y="1014867"/>
              <a:ext cx="2949751" cy="2744205"/>
              <a:chOff x="2702369" y="858876"/>
              <a:chExt cx="2949751" cy="2902625"/>
            </a:xfrm>
          </p:grpSpPr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2369" y="858876"/>
                <a:ext cx="2949751" cy="29026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직사각형 10"/>
              <p:cNvSpPr/>
              <p:nvPr/>
            </p:nvSpPr>
            <p:spPr>
              <a:xfrm>
                <a:off x="2758353" y="992313"/>
                <a:ext cx="216189" cy="2764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" name="직사각형 8"/>
            <p:cNvSpPr/>
            <p:nvPr/>
          </p:nvSpPr>
          <p:spPr>
            <a:xfrm>
              <a:off x="381672" y="3972407"/>
              <a:ext cx="216189" cy="276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12373" y="890095"/>
                <a:ext cx="2488117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ko-KR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ko-KR" alt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altLang="ko-KR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373" y="890095"/>
                <a:ext cx="2488117" cy="8066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26705" y="1910072"/>
                <a:ext cx="60673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ko-KR" sz="1400" dirty="0" smtClean="0">
                    <a:latin typeface="맑은 고딕" pitchFamily="50" charset="-127"/>
                  </a:rPr>
                  <a:t>: total resistance, </a:t>
                </a:r>
                <a14:m>
                  <m:oMath xmlns:m="http://schemas.openxmlformats.org/officeDocument/2006/math">
                    <m:r>
                      <a:rPr lang="ko-KR" altLang="en-US" sz="1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ko-KR" sz="1400" dirty="0" smtClean="0">
                    <a:latin typeface="맑은 고딕" pitchFamily="50" charset="-127"/>
                  </a:rPr>
                  <a:t>: electrical conductivity, L: graphene rod length</a:t>
                </a:r>
              </a:p>
              <a:p>
                <a:pPr algn="just"/>
                <a:r>
                  <a:rPr lang="en-US" altLang="ko-KR" sz="1400" dirty="0" smtClean="0">
                    <a:latin typeface="맑은 고딕" pitchFamily="50" charset="-127"/>
                  </a:rPr>
                  <a:t>A: contact area,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altLang="ko-KR" sz="1400" dirty="0" smtClean="0">
                    <a:latin typeface="맑은 고딕" pitchFamily="50" charset="-127"/>
                  </a:rPr>
                  <a:t>: contact resistance</a:t>
                </a:r>
                <a:endParaRPr lang="ko-KR" altLang="en-US" sz="1400" dirty="0">
                  <a:latin typeface="맑은 고딕" pitchFamily="50" charset="-127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705" y="1910072"/>
                <a:ext cx="6067367" cy="523220"/>
              </a:xfrm>
              <a:prstGeom prst="rect">
                <a:avLst/>
              </a:prstGeom>
              <a:blipFill>
                <a:blip r:embed="rId6"/>
                <a:stretch>
                  <a:fillRect l="-301" t="-1163" b="-1162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그룹 13"/>
          <p:cNvGrpSpPr/>
          <p:nvPr/>
        </p:nvGrpSpPr>
        <p:grpSpPr>
          <a:xfrm>
            <a:off x="5728630" y="2640549"/>
            <a:ext cx="6277326" cy="697180"/>
            <a:chOff x="548192" y="790453"/>
            <a:chExt cx="5965361" cy="457854"/>
          </a:xfrm>
        </p:grpSpPr>
        <p:sp>
          <p:nvSpPr>
            <p:cNvPr id="15" name="TextBox 14"/>
            <p:cNvSpPr txBox="1"/>
            <p:nvPr/>
          </p:nvSpPr>
          <p:spPr>
            <a:xfrm>
              <a:off x="651801" y="790453"/>
              <a:ext cx="5861752" cy="45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ko-KR" sz="1400" dirty="0" smtClean="0">
                  <a:latin typeface="맑은 고딕" pitchFamily="50" charset="-127"/>
                </a:rPr>
                <a:t>Of some interest, </a:t>
              </a:r>
              <a:r>
                <a:rPr lang="en-US" altLang="ko-KR" sz="1600" b="1" dirty="0" smtClean="0">
                  <a:latin typeface="맑은 고딕" pitchFamily="50" charset="-127"/>
                </a:rPr>
                <a:t>this structure showed an interesting potential for infrared optical light absorption.</a:t>
              </a:r>
              <a:endParaRPr lang="ko-KR" altLang="en-US" sz="1400" b="1" dirty="0">
                <a:latin typeface="맑은 고딕" pitchFamily="50" charset="-127"/>
              </a:endParaRPr>
            </a:p>
          </p:txBody>
        </p:sp>
        <p:sp>
          <p:nvSpPr>
            <p:cNvPr id="16" name="순서도: 처리 15"/>
            <p:cNvSpPr/>
            <p:nvPr/>
          </p:nvSpPr>
          <p:spPr>
            <a:xfrm>
              <a:off x="548192" y="869376"/>
              <a:ext cx="120699" cy="126408"/>
            </a:xfrm>
            <a:prstGeom prst="flowChartProcess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730555" y="3837473"/>
            <a:ext cx="6277326" cy="697180"/>
            <a:chOff x="548192" y="790455"/>
            <a:chExt cx="5965361" cy="457854"/>
          </a:xfrm>
        </p:grpSpPr>
        <p:sp>
          <p:nvSpPr>
            <p:cNvPr id="18" name="TextBox 17"/>
            <p:cNvSpPr txBox="1"/>
            <p:nvPr/>
          </p:nvSpPr>
          <p:spPr>
            <a:xfrm>
              <a:off x="651801" y="790455"/>
              <a:ext cx="5861752" cy="45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ko-KR" sz="1400" dirty="0" smtClean="0">
                  <a:latin typeface="맑은 고딕" pitchFamily="50" charset="-127"/>
                </a:rPr>
                <a:t>Electrical conductivity in the </a:t>
              </a:r>
              <a:r>
                <a:rPr lang="en-US" altLang="ko-KR" sz="1600" b="1" dirty="0" smtClean="0">
                  <a:latin typeface="맑은 고딕" pitchFamily="50" charset="-127"/>
                </a:rPr>
                <a:t>graphene sheet-stacked device increased as light intensity increased.</a:t>
              </a:r>
              <a:endParaRPr lang="ko-KR" altLang="en-US" sz="1600" b="1" dirty="0">
                <a:latin typeface="맑은 고딕" pitchFamily="50" charset="-127"/>
              </a:endParaRPr>
            </a:p>
          </p:txBody>
        </p:sp>
        <p:sp>
          <p:nvSpPr>
            <p:cNvPr id="19" name="순서도: 처리 18"/>
            <p:cNvSpPr/>
            <p:nvPr/>
          </p:nvSpPr>
          <p:spPr>
            <a:xfrm>
              <a:off x="548192" y="869376"/>
              <a:ext cx="120699" cy="126408"/>
            </a:xfrm>
            <a:prstGeom prst="flowChartProcess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732480" y="4956581"/>
            <a:ext cx="6277326" cy="941733"/>
            <a:chOff x="548192" y="790455"/>
            <a:chExt cx="5965361" cy="618458"/>
          </a:xfrm>
        </p:grpSpPr>
        <p:sp>
          <p:nvSpPr>
            <p:cNvPr id="21" name="TextBox 20"/>
            <p:cNvSpPr txBox="1"/>
            <p:nvPr/>
          </p:nvSpPr>
          <p:spPr>
            <a:xfrm>
              <a:off x="651801" y="790455"/>
              <a:ext cx="5861752" cy="618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ko-KR" sz="1400" b="1" dirty="0" smtClean="0">
                  <a:latin typeface="맑은 고딕" pitchFamily="50" charset="-127"/>
                </a:rPr>
                <a:t>The </a:t>
              </a:r>
              <a:r>
                <a:rPr lang="en-US" altLang="ko-KR" sz="1600" b="1" dirty="0" smtClean="0">
                  <a:latin typeface="맑은 고딕" pitchFamily="50" charset="-127"/>
                </a:rPr>
                <a:t>photo-induced detection stability </a:t>
              </a:r>
              <a:r>
                <a:rPr lang="en-US" altLang="ko-KR" sz="1400" dirty="0" smtClean="0">
                  <a:latin typeface="맑은 고딕" pitchFamily="50" charset="-127"/>
                </a:rPr>
                <a:t>of our GHG photoelectric device was confirmed by generating a constant photocurrent at a constant applied voltage (5 V of for on) over several tens of cycles.</a:t>
              </a:r>
              <a:endParaRPr lang="ko-KR" altLang="en-US" sz="1400" dirty="0">
                <a:latin typeface="맑은 고딕" pitchFamily="50" charset="-127"/>
              </a:endParaRPr>
            </a:p>
          </p:txBody>
        </p:sp>
        <p:sp>
          <p:nvSpPr>
            <p:cNvPr id="22" name="순서도: 처리 21"/>
            <p:cNvSpPr/>
            <p:nvPr/>
          </p:nvSpPr>
          <p:spPr>
            <a:xfrm>
              <a:off x="548192" y="869376"/>
              <a:ext cx="120699" cy="126408"/>
            </a:xfrm>
            <a:prstGeom prst="flowChartProcess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8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1" y="1055879"/>
            <a:ext cx="6711283" cy="493102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119180" y="5040537"/>
                <a:ext cx="2495683" cy="654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2800" dirty="0" smtClean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80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2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sz="28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𝑔𝑎𝑠</m:t>
                            </m:r>
                          </m:sub>
                        </m:sSub>
                        <m: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ko-KR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sz="2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𝑣𝑎𝑐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2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sz="28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𝑣𝑎𝑐</m:t>
                            </m:r>
                          </m:sub>
                        </m:sSub>
                      </m:den>
                    </m:f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ko-KR" sz="2800" dirty="0" smtClean="0"/>
                  <a:t>100</a:t>
                </a:r>
                <a:endParaRPr lang="ko-KR" alt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180" y="5040537"/>
                <a:ext cx="2495683" cy="654090"/>
              </a:xfrm>
              <a:prstGeom prst="rect">
                <a:avLst/>
              </a:prstGeom>
              <a:blipFill>
                <a:blip r:embed="rId4"/>
                <a:stretch>
                  <a:fillRect l="-8802" t="-6542" r="-7824" b="-84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그룹 6"/>
          <p:cNvGrpSpPr/>
          <p:nvPr/>
        </p:nvGrpSpPr>
        <p:grpSpPr>
          <a:xfrm>
            <a:off x="7061407" y="3231345"/>
            <a:ext cx="4944548" cy="1372683"/>
            <a:chOff x="548192" y="791330"/>
            <a:chExt cx="2609063" cy="1327718"/>
          </a:xfrm>
        </p:grpSpPr>
        <p:sp>
          <p:nvSpPr>
            <p:cNvPr id="8" name="TextBox 7"/>
            <p:cNvSpPr txBox="1"/>
            <p:nvPr/>
          </p:nvSpPr>
          <p:spPr>
            <a:xfrm>
              <a:off x="651801" y="791330"/>
              <a:ext cx="2505454" cy="1327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ko-KR" sz="1600" b="1" dirty="0" smtClean="0">
                  <a:latin typeface="맑은 고딕" pitchFamily="50" charset="-127"/>
                </a:rPr>
                <a:t>This characteristic of the GHGs provides clear evidence that a fraction of the incident light energy is absorbed in the from of heat energy by the GHG media</a:t>
              </a:r>
              <a:r>
                <a:rPr lang="en-US" altLang="ko-KR" sz="1400" dirty="0">
                  <a:latin typeface="맑은 고딕" pitchFamily="50" charset="-127"/>
                </a:rPr>
                <a:t>.</a:t>
              </a:r>
              <a:endParaRPr lang="en-US" altLang="ko-KR" sz="1400" dirty="0" smtClean="0">
                <a:latin typeface="맑은 고딕" pitchFamily="50" charset="-127"/>
              </a:endParaRPr>
            </a:p>
          </p:txBody>
        </p:sp>
        <p:sp>
          <p:nvSpPr>
            <p:cNvPr id="9" name="순서도: 처리 8"/>
            <p:cNvSpPr/>
            <p:nvPr/>
          </p:nvSpPr>
          <p:spPr>
            <a:xfrm>
              <a:off x="548192" y="869376"/>
              <a:ext cx="70879" cy="202498"/>
            </a:xfrm>
            <a:prstGeom prst="flowChartProcess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7061407" y="1140012"/>
            <a:ext cx="4944548" cy="1897507"/>
            <a:chOff x="548192" y="804337"/>
            <a:chExt cx="2303429" cy="1835350"/>
          </a:xfrm>
        </p:grpSpPr>
        <p:sp>
          <p:nvSpPr>
            <p:cNvPr id="11" name="TextBox 10"/>
            <p:cNvSpPr txBox="1"/>
            <p:nvPr/>
          </p:nvSpPr>
          <p:spPr>
            <a:xfrm>
              <a:off x="651801" y="804337"/>
              <a:ext cx="2199820" cy="1835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ko-KR" sz="1400" dirty="0" smtClean="0">
                  <a:latin typeface="맑은 고딕" pitchFamily="50" charset="-127"/>
                </a:rPr>
                <a:t>The correlation between generating a photocurrent proportional to the number of photons when </a:t>
              </a:r>
              <a:r>
                <a:rPr lang="en-US" altLang="ko-KR" sz="1600" b="1" dirty="0" smtClean="0">
                  <a:latin typeface="맑은 고딕" pitchFamily="50" charset="-127"/>
                </a:rPr>
                <a:t>the light intensity incident on graphene surfaces, after passing through CO and CO</a:t>
              </a:r>
              <a:r>
                <a:rPr lang="en-US" altLang="ko-KR" sz="1600" b="1" baseline="-25000" dirty="0" smtClean="0">
                  <a:latin typeface="맑은 고딕" pitchFamily="50" charset="-127"/>
                </a:rPr>
                <a:t>2</a:t>
              </a:r>
              <a:r>
                <a:rPr lang="en-US" altLang="ko-KR" sz="1600" b="1" dirty="0" smtClean="0">
                  <a:latin typeface="맑은 고딕" pitchFamily="50" charset="-127"/>
                </a:rPr>
                <a:t> media, at a given time, increases.</a:t>
              </a:r>
            </a:p>
          </p:txBody>
        </p:sp>
        <p:sp>
          <p:nvSpPr>
            <p:cNvPr id="12" name="순서도: 처리 11"/>
            <p:cNvSpPr/>
            <p:nvPr/>
          </p:nvSpPr>
          <p:spPr>
            <a:xfrm>
              <a:off x="548192" y="869376"/>
              <a:ext cx="70879" cy="202498"/>
            </a:xfrm>
            <a:prstGeom prst="flowChartProcess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74782" y="5971807"/>
                <a:ext cx="5063430" cy="540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sz="14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𝑔𝑎𝑠</m:t>
                        </m:r>
                      </m:sub>
                    </m:sSub>
                  </m:oMath>
                </a14:m>
                <a:r>
                  <a:rPr lang="en-US" altLang="ko-KR" sz="1400" dirty="0" smtClean="0">
                    <a:latin typeface="맑은 고딕" pitchFamily="50" charset="-127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ko-KR" altLang="en-US" sz="14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</m:oMath>
                </a14:m>
                <a:r>
                  <a:rPr lang="en-US" altLang="ko-KR" sz="1400" dirty="0" smtClean="0">
                    <a:latin typeface="맑은 고딕" pitchFamily="50" charset="-127"/>
                  </a:rPr>
                  <a:t> are the electrical conductivity in ambient gas and the electrical conductivity under vacuum, respectively.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782" y="5971807"/>
                <a:ext cx="5063430" cy="540725"/>
              </a:xfrm>
              <a:prstGeom prst="rect">
                <a:avLst/>
              </a:prstGeom>
              <a:blipFill>
                <a:blip r:embed="rId5"/>
                <a:stretch>
                  <a:fillRect l="-361" t="-3409" r="-482" b="-1022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779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411326" y="4354606"/>
            <a:ext cx="6185647" cy="2115193"/>
            <a:chOff x="157386" y="1008222"/>
            <a:chExt cx="7918992" cy="2654798"/>
          </a:xfrm>
        </p:grpSpPr>
        <p:pic>
          <p:nvPicPr>
            <p:cNvPr id="15" name="그림 1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6" t="5306" r="52484" b="2367"/>
            <a:stretch/>
          </p:blipFill>
          <p:spPr bwMode="auto">
            <a:xfrm>
              <a:off x="157386" y="1129742"/>
              <a:ext cx="3960000" cy="253326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그림 15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60" r="6759"/>
            <a:stretch/>
          </p:blipFill>
          <p:spPr bwMode="auto">
            <a:xfrm>
              <a:off x="4116378" y="1008222"/>
              <a:ext cx="3960000" cy="26547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7" name="그룹 16"/>
          <p:cNvGrpSpPr/>
          <p:nvPr/>
        </p:nvGrpSpPr>
        <p:grpSpPr>
          <a:xfrm>
            <a:off x="6773006" y="4494921"/>
            <a:ext cx="4910221" cy="901722"/>
            <a:chOff x="548192" y="746754"/>
            <a:chExt cx="3112341" cy="872186"/>
          </a:xfrm>
        </p:grpSpPr>
        <p:sp>
          <p:nvSpPr>
            <p:cNvPr id="18" name="TextBox 17"/>
            <p:cNvSpPr txBox="1"/>
            <p:nvPr/>
          </p:nvSpPr>
          <p:spPr>
            <a:xfrm>
              <a:off x="654896" y="746754"/>
              <a:ext cx="3005637" cy="87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ko-KR" sz="1400" dirty="0" smtClean="0">
                  <a:latin typeface="맑은 고딕" pitchFamily="50" charset="-127"/>
                </a:rPr>
                <a:t>Photoelectric conductivity of the graphene detector via light passing through a carbon dioxide medium in a vacuum and the atmosphere. </a:t>
              </a:r>
              <a:endParaRPr lang="ko-KR" altLang="en-US" sz="1400" dirty="0">
                <a:latin typeface="맑은 고딕" pitchFamily="50" charset="-127"/>
              </a:endParaRPr>
            </a:p>
          </p:txBody>
        </p:sp>
        <p:sp>
          <p:nvSpPr>
            <p:cNvPr id="19" name="순서도: 처리 18"/>
            <p:cNvSpPr/>
            <p:nvPr/>
          </p:nvSpPr>
          <p:spPr>
            <a:xfrm>
              <a:off x="548192" y="869376"/>
              <a:ext cx="70879" cy="202498"/>
            </a:xfrm>
            <a:prstGeom prst="flowChartProcess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20" name="그림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30" y="349899"/>
            <a:ext cx="11604440" cy="2517880"/>
          </a:xfrm>
          <a:prstGeom prst="rect">
            <a:avLst/>
          </a:prstGeom>
          <a:noFill/>
        </p:spPr>
      </p:pic>
      <p:grpSp>
        <p:nvGrpSpPr>
          <p:cNvPr id="21" name="그룹 20"/>
          <p:cNvGrpSpPr/>
          <p:nvPr/>
        </p:nvGrpSpPr>
        <p:grpSpPr>
          <a:xfrm>
            <a:off x="329907" y="3014059"/>
            <a:ext cx="11489334" cy="621645"/>
            <a:chOff x="548191" y="774549"/>
            <a:chExt cx="9057605" cy="601283"/>
          </a:xfrm>
        </p:grpSpPr>
        <p:sp>
          <p:nvSpPr>
            <p:cNvPr id="22" name="TextBox 21"/>
            <p:cNvSpPr txBox="1"/>
            <p:nvPr/>
          </p:nvSpPr>
          <p:spPr>
            <a:xfrm>
              <a:off x="651800" y="774549"/>
              <a:ext cx="8953996" cy="60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ko-KR" sz="1400" dirty="0" smtClean="0">
                  <a:latin typeface="맑은 고딕" pitchFamily="50" charset="-127"/>
                </a:rPr>
                <a:t>Since the change in the resistance of the element according to temperature is reflected in the electrical conductivity of a vacuum, the change in conductivity according to temperature is not considered in the responsivity calculation when detecting GHGs.</a:t>
              </a:r>
              <a:endParaRPr lang="ko-KR" altLang="en-US" sz="1400" b="1" dirty="0">
                <a:latin typeface="맑은 고딕" pitchFamily="50" charset="-127"/>
              </a:endParaRPr>
            </a:p>
          </p:txBody>
        </p:sp>
        <p:sp>
          <p:nvSpPr>
            <p:cNvPr id="23" name="순서도: 처리 22"/>
            <p:cNvSpPr/>
            <p:nvPr/>
          </p:nvSpPr>
          <p:spPr>
            <a:xfrm>
              <a:off x="548191" y="869376"/>
              <a:ext cx="74413" cy="253972"/>
            </a:xfrm>
            <a:prstGeom prst="flowChartProcess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334390" y="3610211"/>
            <a:ext cx="11489334" cy="377091"/>
            <a:chOff x="548191" y="774550"/>
            <a:chExt cx="9057605" cy="364740"/>
          </a:xfrm>
        </p:grpSpPr>
        <p:sp>
          <p:nvSpPr>
            <p:cNvPr id="25" name="TextBox 24"/>
            <p:cNvSpPr txBox="1"/>
            <p:nvPr/>
          </p:nvSpPr>
          <p:spPr>
            <a:xfrm>
              <a:off x="651800" y="774550"/>
              <a:ext cx="8953996" cy="364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ko-KR" sz="1600" b="1" dirty="0" smtClean="0">
                  <a:latin typeface="맑은 고딕" pitchFamily="50" charset="-127"/>
                </a:rPr>
                <a:t>It should be emphasized that this GHG detection device is not affected by temperature.</a:t>
              </a:r>
              <a:endParaRPr lang="ko-KR" altLang="en-US" sz="1600" b="1" dirty="0">
                <a:latin typeface="맑은 고딕" pitchFamily="50" charset="-127"/>
              </a:endParaRPr>
            </a:p>
          </p:txBody>
        </p:sp>
        <p:sp>
          <p:nvSpPr>
            <p:cNvPr id="26" name="순서도: 처리 25"/>
            <p:cNvSpPr/>
            <p:nvPr/>
          </p:nvSpPr>
          <p:spPr>
            <a:xfrm>
              <a:off x="548191" y="869376"/>
              <a:ext cx="100074" cy="169548"/>
            </a:xfrm>
            <a:prstGeom prst="flowChartProcess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6764457" y="5482626"/>
            <a:ext cx="5187014" cy="1017266"/>
            <a:chOff x="548192" y="764988"/>
            <a:chExt cx="4089177" cy="983944"/>
          </a:xfrm>
        </p:grpSpPr>
        <p:sp>
          <p:nvSpPr>
            <p:cNvPr id="28" name="TextBox 27"/>
            <p:cNvSpPr txBox="1"/>
            <p:nvPr/>
          </p:nvSpPr>
          <p:spPr>
            <a:xfrm>
              <a:off x="651800" y="764988"/>
              <a:ext cx="3985569" cy="983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ko-KR" sz="1600" b="1" dirty="0" smtClean="0">
                  <a:latin typeface="맑은 고딕" pitchFamily="50" charset="-127"/>
                </a:rPr>
                <a:t>The change in electrical conductivity with respect to mass flow is not considered because it is insignificant.</a:t>
              </a:r>
              <a:endParaRPr lang="ko-KR" altLang="en-US" sz="1600" b="1" dirty="0">
                <a:latin typeface="맑은 고딕" pitchFamily="50" charset="-127"/>
              </a:endParaRPr>
            </a:p>
          </p:txBody>
        </p:sp>
        <p:sp>
          <p:nvSpPr>
            <p:cNvPr id="29" name="순서도: 처리 28"/>
            <p:cNvSpPr/>
            <p:nvPr/>
          </p:nvSpPr>
          <p:spPr>
            <a:xfrm>
              <a:off x="548192" y="869376"/>
              <a:ext cx="94895" cy="141151"/>
            </a:xfrm>
            <a:prstGeom prst="flowChartProcess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76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8" name="직사각형 7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395987" y="1182628"/>
            <a:ext cx="1403928" cy="345384"/>
          </a:xfrm>
          <a:prstGeom prst="rect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Contents 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751774" y="1815916"/>
            <a:ext cx="3497751" cy="289243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latin typeface="+mj-ea"/>
                <a:ea typeface="+mj-ea"/>
              </a:rPr>
              <a:t>1. </a:t>
            </a:r>
            <a:r>
              <a:rPr lang="ko-KR" altLang="en-US" sz="1000" b="1" dirty="0" smtClean="0">
                <a:latin typeface="+mj-ea"/>
                <a:ea typeface="+mj-ea"/>
              </a:rPr>
              <a:t> </a:t>
            </a:r>
            <a:r>
              <a:rPr lang="en-US" altLang="ko-KR" b="1" dirty="0" err="1" smtClean="0">
                <a:latin typeface="+mj-ea"/>
                <a:ea typeface="+mj-ea"/>
              </a:rPr>
              <a:t>Anmyeondo</a:t>
            </a:r>
            <a:r>
              <a:rPr lang="en-US" altLang="ko-KR" b="1" dirty="0" smtClean="0">
                <a:latin typeface="+mj-ea"/>
                <a:ea typeface="+mj-ea"/>
              </a:rPr>
              <a:t> Station Report 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751774" y="2499533"/>
            <a:ext cx="4307294" cy="298991"/>
          </a:xfrm>
          <a:prstGeom prst="rect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2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Observational data from AMY.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751774" y="3192898"/>
            <a:ext cx="4639092" cy="328224"/>
          </a:xfrm>
          <a:prstGeom prst="rect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3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AMY data processing. (GGG2020) 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751774" y="3915496"/>
            <a:ext cx="5771856" cy="33792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4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Long-term variability characteristics of FTS 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751774" y="4647794"/>
            <a:ext cx="6937501" cy="298954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5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Non-contact, Low-cost GHG Sensor (Graphene-Based) 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751774" y="5341122"/>
            <a:ext cx="6298731" cy="298954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latin typeface="+mj-ea"/>
                <a:ea typeface="+mj-ea"/>
              </a:rPr>
              <a:t>6. EM27/SUN equipment validation and operation. 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751774" y="5938764"/>
            <a:ext cx="1798921" cy="335050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7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66033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0" y="1761882"/>
            <a:ext cx="2857264" cy="333423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72" y="1761882"/>
            <a:ext cx="2857264" cy="333423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24" y="1761882"/>
            <a:ext cx="2857264" cy="3334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4D79FC-0F86-44A0-BD17-0E632573E49B}"/>
              </a:ext>
            </a:extLst>
          </p:cNvPr>
          <p:cNvSpPr txBox="1"/>
          <p:nvPr/>
        </p:nvSpPr>
        <p:spPr>
          <a:xfrm>
            <a:off x="508000" y="962145"/>
            <a:ext cx="64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1717FB"/>
                </a:solidFill>
              </a:rPr>
              <a:t>CO2</a:t>
            </a:r>
            <a:endParaRPr lang="ko-KR" altLang="en-US" b="1" dirty="0">
              <a:solidFill>
                <a:srgbClr val="1717F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4D79FC-0F86-44A0-BD17-0E632573E49B}"/>
              </a:ext>
            </a:extLst>
          </p:cNvPr>
          <p:cNvSpPr txBox="1"/>
          <p:nvPr/>
        </p:nvSpPr>
        <p:spPr>
          <a:xfrm>
            <a:off x="6932864" y="962145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1717FB"/>
                </a:solidFill>
              </a:rPr>
              <a:t>CH4</a:t>
            </a:r>
            <a:endParaRPr lang="ko-KR" altLang="en-US" b="1" dirty="0">
              <a:solidFill>
                <a:srgbClr val="1717FB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736" y="1761882"/>
            <a:ext cx="2857264" cy="33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6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4AEC7A-8E52-42CC-9776-4D0D5BF794C1}"/>
              </a:ext>
            </a:extLst>
          </p:cNvPr>
          <p:cNvSpPr txBox="1"/>
          <p:nvPr/>
        </p:nvSpPr>
        <p:spPr>
          <a:xfrm>
            <a:off x="4054765" y="836106"/>
            <a:ext cx="388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Residuals </a:t>
            </a:r>
            <a:r>
              <a:rPr lang="en-US" altLang="ko-KR" dirty="0" smtClean="0"/>
              <a:t>(Measured – Simulated)</a:t>
            </a:r>
            <a:endParaRPr lang="en-US" altLang="ko-K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4D79FC-0F86-44A0-BD17-0E632573E49B}"/>
              </a:ext>
            </a:extLst>
          </p:cNvPr>
          <p:cNvSpPr txBox="1"/>
          <p:nvPr/>
        </p:nvSpPr>
        <p:spPr>
          <a:xfrm>
            <a:off x="508000" y="962145"/>
            <a:ext cx="64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1717FB"/>
                </a:solidFill>
              </a:rPr>
              <a:t>CO2</a:t>
            </a:r>
            <a:endParaRPr lang="ko-KR" altLang="en-US" b="1" dirty="0">
              <a:solidFill>
                <a:srgbClr val="1717F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4D79FC-0F86-44A0-BD17-0E632573E49B}"/>
              </a:ext>
            </a:extLst>
          </p:cNvPr>
          <p:cNvSpPr txBox="1"/>
          <p:nvPr/>
        </p:nvSpPr>
        <p:spPr>
          <a:xfrm>
            <a:off x="508000" y="3872891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1717FB"/>
                </a:solidFill>
              </a:rPr>
              <a:t>CH4</a:t>
            </a:r>
            <a:endParaRPr lang="ko-KR" altLang="en-US" b="1" dirty="0">
              <a:solidFill>
                <a:srgbClr val="1717FB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74" y="1411276"/>
            <a:ext cx="4387453" cy="219442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7" y="1411276"/>
            <a:ext cx="4762106" cy="23818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7" y="4270127"/>
            <a:ext cx="4762106" cy="238181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47" y="4239755"/>
            <a:ext cx="4762106" cy="238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1953978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5" y="111418"/>
            <a:ext cx="1666547" cy="63868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258479" y="896462"/>
            <a:ext cx="3497751" cy="289243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latin typeface="+mj-ea"/>
                <a:ea typeface="+mj-ea"/>
              </a:rPr>
              <a:t>1. </a:t>
            </a:r>
            <a:r>
              <a:rPr lang="ko-KR" altLang="en-US" sz="1000" b="1" dirty="0" smtClean="0">
                <a:latin typeface="+mj-ea"/>
                <a:ea typeface="+mj-ea"/>
              </a:rPr>
              <a:t> </a:t>
            </a:r>
            <a:r>
              <a:rPr lang="en-US" altLang="ko-KR" b="1" dirty="0" err="1" smtClean="0">
                <a:latin typeface="+mj-ea"/>
                <a:ea typeface="+mj-ea"/>
              </a:rPr>
              <a:t>Anmyeondo</a:t>
            </a:r>
            <a:r>
              <a:rPr lang="en-US" altLang="ko-KR" b="1" dirty="0" smtClean="0">
                <a:latin typeface="+mj-ea"/>
                <a:ea typeface="+mj-ea"/>
              </a:rPr>
              <a:t> Station Report  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98558" y="1299877"/>
            <a:ext cx="2406102" cy="369332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 AMY’s History</a:t>
            </a:r>
            <a:endParaRPr lang="ko-KR" altLang="en-US" sz="14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오른쪽 화살표 15"/>
          <p:cNvSpPr/>
          <p:nvPr/>
        </p:nvSpPr>
        <p:spPr>
          <a:xfrm>
            <a:off x="8174770" y="2321978"/>
            <a:ext cx="381000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그룹 30"/>
          <p:cNvGrpSpPr/>
          <p:nvPr/>
        </p:nvGrpSpPr>
        <p:grpSpPr>
          <a:xfrm>
            <a:off x="615620" y="1751081"/>
            <a:ext cx="10276969" cy="2196266"/>
            <a:chOff x="615620" y="1751081"/>
            <a:chExt cx="10276969" cy="2196266"/>
          </a:xfrm>
        </p:grpSpPr>
        <p:pic>
          <p:nvPicPr>
            <p:cNvPr id="9" name="_x189652104" descr="EMB000010b06e7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058" y="1755071"/>
              <a:ext cx="1629552" cy="162243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Content Placeholder 7">
              <a:extLst>
                <a:ext uri="{FF2B5EF4-FFF2-40B4-BE49-F238E27FC236}">
                  <a16:creationId xmlns:a16="http://schemas.microsoft.com/office/drawing/2014/main" xmlns="" id="{3CECBAB4-66FC-2CF4-AA57-8CBB54CCB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7" b="36252"/>
            <a:stretch/>
          </p:blipFill>
          <p:spPr bwMode="auto">
            <a:xfrm>
              <a:off x="3039024" y="1751081"/>
              <a:ext cx="2555421" cy="1626426"/>
            </a:xfrm>
            <a:custGeom>
              <a:avLst/>
              <a:gdLst/>
              <a:ahLst/>
              <a:cxnLst/>
              <a:rect l="l" t="t" r="r" b="b"/>
              <a:pathLst>
                <a:path w="12192000" h="3692092">
                  <a:moveTo>
                    <a:pt x="0" y="0"/>
                  </a:moveTo>
                  <a:lnTo>
                    <a:pt x="12192000" y="0"/>
                  </a:lnTo>
                  <a:lnTo>
                    <a:pt x="12192000" y="3504824"/>
                  </a:lnTo>
                  <a:lnTo>
                    <a:pt x="12024691" y="3517794"/>
                  </a:lnTo>
                  <a:cubicBezTo>
                    <a:pt x="8077523" y="3783195"/>
                    <a:pt x="4094678" y="3026959"/>
                    <a:pt x="160485" y="3663863"/>
                  </a:cubicBezTo>
                  <a:lnTo>
                    <a:pt x="0" y="369209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오른쪽 화살표 10"/>
            <p:cNvSpPr/>
            <p:nvPr/>
          </p:nvSpPr>
          <p:spPr>
            <a:xfrm>
              <a:off x="2482781" y="2321978"/>
              <a:ext cx="381000" cy="484632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BA1BB67-104D-4146-A272-EFDFE479540E}"/>
                </a:ext>
              </a:extLst>
            </p:cNvPr>
            <p:cNvSpPr txBox="1"/>
            <p:nvPr/>
          </p:nvSpPr>
          <p:spPr>
            <a:xfrm>
              <a:off x="615620" y="3454904"/>
              <a:ext cx="175938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/>
                <a:t>* Installed IFS 125HR equipment in </a:t>
              </a:r>
              <a:r>
                <a:rPr lang="en-US" altLang="ko-KR" sz="1400" b="1" u="sng" dirty="0" smtClean="0"/>
                <a:t>2013</a:t>
              </a:r>
              <a:r>
                <a:rPr lang="en-US" altLang="ko-KR" sz="1400" dirty="0" smtClean="0"/>
                <a:t>.</a:t>
              </a:r>
              <a:endParaRPr lang="en-US" altLang="ko-KR" sz="1200" dirty="0" smtClean="0"/>
            </a:p>
          </p:txBody>
        </p:sp>
        <p:sp>
          <p:nvSpPr>
            <p:cNvPr id="13" name="오른쪽 화살표 12"/>
            <p:cNvSpPr/>
            <p:nvPr/>
          </p:nvSpPr>
          <p:spPr>
            <a:xfrm>
              <a:off x="5720994" y="2321978"/>
              <a:ext cx="381000" cy="484632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BA1BB67-104D-4146-A272-EFDFE479540E}"/>
                </a:ext>
              </a:extLst>
            </p:cNvPr>
            <p:cNvSpPr txBox="1"/>
            <p:nvPr/>
          </p:nvSpPr>
          <p:spPr>
            <a:xfrm>
              <a:off x="2948729" y="3416813"/>
              <a:ext cx="2629674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/>
                <a:t>* Designated AMY-TCCON station for </a:t>
              </a:r>
              <a:r>
                <a:rPr lang="en-US" altLang="ko-KR" sz="1400" b="1" u="sng" dirty="0" smtClean="0"/>
                <a:t>2014</a:t>
              </a:r>
              <a:r>
                <a:rPr lang="en-US" altLang="ko-KR" sz="1400" dirty="0" smtClean="0"/>
                <a:t>.</a:t>
              </a:r>
              <a:endParaRPr lang="en-US" altLang="ko-KR" sz="1200" dirty="0" smtClean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BA1BB67-104D-4146-A272-EFDFE479540E}"/>
                </a:ext>
              </a:extLst>
            </p:cNvPr>
            <p:cNvSpPr txBox="1"/>
            <p:nvPr/>
          </p:nvSpPr>
          <p:spPr>
            <a:xfrm>
              <a:off x="6143755" y="2173093"/>
              <a:ext cx="1922265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/>
                <a:t>* </a:t>
              </a:r>
              <a:r>
                <a:rPr lang="en-US" altLang="ko-KR" sz="1400" b="1" u="sng" dirty="0" smtClean="0"/>
                <a:t>2018</a:t>
              </a:r>
              <a:r>
                <a:rPr lang="en-US" altLang="ko-KR" sz="1200" dirty="0" smtClean="0"/>
                <a:t> GPS replacement and alignment calibration performed.</a:t>
              </a: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" t="13131" r="17677" b="40000"/>
            <a:stretch/>
          </p:blipFill>
          <p:spPr>
            <a:xfrm>
              <a:off x="8712645" y="1754875"/>
              <a:ext cx="2067649" cy="16619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BA1BB67-104D-4146-A272-EFDFE479540E}"/>
                </a:ext>
              </a:extLst>
            </p:cNvPr>
            <p:cNvSpPr txBox="1"/>
            <p:nvPr/>
          </p:nvSpPr>
          <p:spPr>
            <a:xfrm>
              <a:off x="8613234" y="3454904"/>
              <a:ext cx="227935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/>
                <a:t>* Solar tracker and laser replacement in </a:t>
              </a:r>
              <a:r>
                <a:rPr lang="en-US" altLang="ko-KR" sz="1400" b="1" u="sng" dirty="0" smtClean="0"/>
                <a:t>2019</a:t>
              </a:r>
              <a:r>
                <a:rPr lang="en-US" altLang="ko-KR" sz="1200" dirty="0" smtClean="0"/>
                <a:t>.</a:t>
              </a:r>
            </a:p>
          </p:txBody>
        </p:sp>
      </p:grpSp>
      <p:sp>
        <p:nvSpPr>
          <p:cNvPr id="19" name="오른쪽 화살표 18"/>
          <p:cNvSpPr/>
          <p:nvPr/>
        </p:nvSpPr>
        <p:spPr>
          <a:xfrm rot="5400000">
            <a:off x="9527069" y="4021685"/>
            <a:ext cx="451684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0" name="그룹 29"/>
          <p:cNvGrpSpPr/>
          <p:nvPr/>
        </p:nvGrpSpPr>
        <p:grpSpPr>
          <a:xfrm>
            <a:off x="211876" y="4498173"/>
            <a:ext cx="11176784" cy="2140290"/>
            <a:chOff x="211876" y="4498173"/>
            <a:chExt cx="11176784" cy="214029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BA1BB67-104D-4146-A272-EFDFE479540E}"/>
                </a:ext>
              </a:extLst>
            </p:cNvPr>
            <p:cNvSpPr txBox="1"/>
            <p:nvPr/>
          </p:nvSpPr>
          <p:spPr>
            <a:xfrm>
              <a:off x="8880586" y="4693268"/>
              <a:ext cx="192226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/>
                <a:t>* GGG2020 installation operation in </a:t>
              </a:r>
              <a:r>
                <a:rPr lang="en-US" altLang="ko-KR" sz="1400" b="1" u="sng" dirty="0" smtClean="0"/>
                <a:t>2021</a:t>
              </a:r>
              <a:r>
                <a:rPr lang="en-US" altLang="ko-KR" sz="1200" dirty="0" smtClean="0"/>
                <a:t>.</a:t>
              </a:r>
            </a:p>
          </p:txBody>
        </p:sp>
        <p:sp>
          <p:nvSpPr>
            <p:cNvPr id="21" name="오른쪽 화살표 20"/>
            <p:cNvSpPr/>
            <p:nvPr/>
          </p:nvSpPr>
          <p:spPr>
            <a:xfrm rot="10800000">
              <a:off x="8533830" y="4746522"/>
              <a:ext cx="381000" cy="484632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25277" y="4505102"/>
              <a:ext cx="1373343" cy="15343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1753" y="4498173"/>
              <a:ext cx="1373343" cy="15457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오른쪽 화살표 24"/>
            <p:cNvSpPr/>
            <p:nvPr/>
          </p:nvSpPr>
          <p:spPr>
            <a:xfrm rot="10800000">
              <a:off x="5199156" y="4727964"/>
              <a:ext cx="381000" cy="484632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6" name="그림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9" b="13056"/>
            <a:stretch/>
          </p:blipFill>
          <p:spPr>
            <a:xfrm>
              <a:off x="2711381" y="4498174"/>
              <a:ext cx="2459324" cy="154128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2" t="23056" r="2500" b="9445"/>
            <a:stretch/>
          </p:blipFill>
          <p:spPr>
            <a:xfrm>
              <a:off x="211876" y="4498173"/>
              <a:ext cx="2459324" cy="154128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BA1BB67-104D-4146-A272-EFDFE479540E}"/>
                </a:ext>
              </a:extLst>
            </p:cNvPr>
            <p:cNvSpPr txBox="1"/>
            <p:nvPr/>
          </p:nvSpPr>
          <p:spPr>
            <a:xfrm>
              <a:off x="8601793" y="5612426"/>
              <a:ext cx="278686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/>
                <a:t>* Laser and Cam replacement in </a:t>
              </a:r>
              <a:r>
                <a:rPr lang="en-US" altLang="ko-KR" sz="1400" b="1" u="sng" dirty="0" smtClean="0"/>
                <a:t>2022</a:t>
              </a:r>
              <a:r>
                <a:rPr lang="en-US" altLang="ko-KR" sz="1200" dirty="0" smtClean="0"/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BA1BB67-104D-4146-A272-EFDFE479540E}"/>
                </a:ext>
              </a:extLst>
            </p:cNvPr>
            <p:cNvSpPr txBox="1"/>
            <p:nvPr/>
          </p:nvSpPr>
          <p:spPr>
            <a:xfrm>
              <a:off x="211876" y="6146020"/>
              <a:ext cx="495882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/>
                <a:t>* </a:t>
              </a:r>
              <a:r>
                <a:rPr lang="en-US" altLang="ko-KR" sz="1400" b="1" u="sng" dirty="0" smtClean="0"/>
                <a:t>2023</a:t>
              </a:r>
              <a:r>
                <a:rPr lang="en-US" altLang="ko-KR" sz="1200" dirty="0" smtClean="0"/>
                <a:t> EM27/SUN operation and IFS125HR alignment calibration performed.</a:t>
              </a: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51700" y="3898959"/>
            <a:ext cx="8911824" cy="523220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AMY :  Co-located  with  GAW  site  in-situ  measurements,  Capture  east  Asia  outflow,  Model  and  Satellite  validation  and  for  carbon cycle  science.</a:t>
            </a:r>
            <a:endParaRPr lang="ko-KR" altLang="en-US" sz="11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5263448" y="6191066"/>
            <a:ext cx="663577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 smtClean="0"/>
              <a:t>The flow of this figure is the AMY history. We have been running station for 10 years. After designation, there was an issue </a:t>
            </a:r>
          </a:p>
        </p:txBody>
      </p:sp>
    </p:spTree>
    <p:extLst>
      <p:ext uri="{BB962C8B-B14F-4D97-AF65-F5344CB8AC3E}">
        <p14:creationId xmlns:p14="http://schemas.microsoft.com/office/powerpoint/2010/main" val="5444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98558" y="1384101"/>
            <a:ext cx="2406102" cy="369332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 AMY’s Equipment</a:t>
            </a:r>
            <a:endParaRPr lang="ko-KR" altLang="en-US" sz="14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58479" y="896462"/>
            <a:ext cx="3497751" cy="289243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latin typeface="+mj-ea"/>
                <a:ea typeface="+mj-ea"/>
              </a:rPr>
              <a:t>1. </a:t>
            </a:r>
            <a:r>
              <a:rPr lang="ko-KR" altLang="en-US" sz="1000" b="1" dirty="0" smtClean="0">
                <a:latin typeface="+mj-ea"/>
                <a:ea typeface="+mj-ea"/>
              </a:rPr>
              <a:t> </a:t>
            </a:r>
            <a:r>
              <a:rPr lang="en-US" altLang="ko-KR" b="1" dirty="0" err="1" smtClean="0">
                <a:latin typeface="+mj-ea"/>
                <a:ea typeface="+mj-ea"/>
              </a:rPr>
              <a:t>Anmyeondo</a:t>
            </a:r>
            <a:r>
              <a:rPr lang="en-US" altLang="ko-KR" b="1" dirty="0" smtClean="0">
                <a:latin typeface="+mj-ea"/>
                <a:ea typeface="+mj-ea"/>
              </a:rPr>
              <a:t> Station Report  </a:t>
            </a:r>
          </a:p>
        </p:txBody>
      </p:sp>
      <p:grpSp>
        <p:nvGrpSpPr>
          <p:cNvPr id="11" name="Group 19"/>
          <p:cNvGrpSpPr/>
          <p:nvPr/>
        </p:nvGrpSpPr>
        <p:grpSpPr>
          <a:xfrm>
            <a:off x="258479" y="1987925"/>
            <a:ext cx="5544185" cy="2152544"/>
            <a:chOff x="0" y="0"/>
            <a:chExt cx="5544185" cy="2286000"/>
          </a:xfrm>
        </p:grpSpPr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1722120" y="2004060"/>
              <a:ext cx="2279650" cy="28194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AU" sz="1400" dirty="0">
                  <a:effectLst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OPD (cm)</a:t>
              </a:r>
              <a:endParaRPr lang="ko-KR" sz="1200" dirty="0"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470F1DDA-0DC1-0373-A485-619AD4890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" t="13758" r="6565" b="49243"/>
            <a:stretch/>
          </p:blipFill>
          <p:spPr>
            <a:xfrm>
              <a:off x="0" y="0"/>
              <a:ext cx="5544185" cy="195199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4" name="Group 21"/>
          <p:cNvGrpSpPr/>
          <p:nvPr/>
        </p:nvGrpSpPr>
        <p:grpSpPr>
          <a:xfrm>
            <a:off x="5463955" y="4139532"/>
            <a:ext cx="6194643" cy="2336403"/>
            <a:chOff x="0" y="0"/>
            <a:chExt cx="5601970" cy="2291136"/>
          </a:xfrm>
        </p:grpSpPr>
        <p:pic>
          <p:nvPicPr>
            <p:cNvPr id="15" name="Picture 18" descr="Chart, line chart&#10;&#10;Description automatically generated">
              <a:extLst>
                <a:ext uri="{FF2B5EF4-FFF2-40B4-BE49-F238E27FC236}">
                  <a16:creationId xmlns:a16="http://schemas.microsoft.com/office/drawing/2014/main" xmlns="" id="{B69C425A-FD4A-C270-B49E-97159A965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" t="14982" r="6326" b="47744"/>
            <a:stretch/>
          </p:blipFill>
          <p:spPr>
            <a:xfrm>
              <a:off x="0" y="0"/>
              <a:ext cx="5601970" cy="19665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1661159" y="2009196"/>
              <a:ext cx="2279650" cy="281940"/>
            </a:xfrm>
            <a:prstGeom prst="rect">
              <a:avLst/>
            </a:prstGeom>
            <a:noFill/>
            <a:ln w="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AU" sz="1400" dirty="0">
                  <a:effectLst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OPD (cm)</a:t>
              </a:r>
              <a:endParaRPr lang="ko-KR" sz="1200" dirty="0"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오른쪽 화살표 16"/>
          <p:cNvSpPr/>
          <p:nvPr/>
        </p:nvSpPr>
        <p:spPr>
          <a:xfrm>
            <a:off x="5913503" y="2767157"/>
            <a:ext cx="381000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오른쪽 화살표 17"/>
          <p:cNvSpPr/>
          <p:nvPr/>
        </p:nvSpPr>
        <p:spPr>
          <a:xfrm rot="10800000">
            <a:off x="4925781" y="4382583"/>
            <a:ext cx="381000" cy="4846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5694376" y="2118767"/>
            <a:ext cx="11154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 smtClean="0"/>
              <a:t>Before Alignment</a:t>
            </a:r>
            <a:r>
              <a:rPr lang="en-US" altLang="ko-KR" sz="1400" dirty="0" smtClean="0"/>
              <a:t>.</a:t>
            </a:r>
            <a:endParaRPr lang="en-US" altLang="ko-KR" sz="1200" dirty="0" smtClean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4420651" y="4934568"/>
            <a:ext cx="11154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FF0000"/>
                </a:solidFill>
              </a:rPr>
              <a:t>After Alignment</a:t>
            </a:r>
            <a:r>
              <a:rPr lang="en-US" altLang="ko-KR" sz="1400" dirty="0" smtClean="0">
                <a:solidFill>
                  <a:srgbClr val="FF0000"/>
                </a:solidFill>
              </a:rPr>
              <a:t>.</a:t>
            </a:r>
            <a:endParaRPr lang="en-US" altLang="ko-KR" sz="1200" dirty="0" smtClean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6405342" y="2694773"/>
            <a:ext cx="54065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/>
              <a:t>* The ME as a function of OPD is picture, but </a:t>
            </a:r>
            <a:r>
              <a:rPr lang="en-US" altLang="ko-KR" sz="1400" b="1" u="sng" dirty="0" smtClean="0"/>
              <a:t>reaches 1.033 at 45cm OPD. </a:t>
            </a:r>
            <a:r>
              <a:rPr lang="en-US" altLang="ko-KR" sz="1400" dirty="0" smtClean="0"/>
              <a:t>While the alignment is still within the broad TCCON criterion of </a:t>
            </a:r>
            <a:r>
              <a:rPr lang="en-US" altLang="ko-KR" sz="1400" b="1" u="sng" dirty="0" smtClean="0"/>
              <a:t>ME being within 5% of ideal</a:t>
            </a:r>
            <a:r>
              <a:rPr lang="en-US" altLang="ko-KR" sz="1400" dirty="0" smtClean="0"/>
              <a:t>, is had clearly </a:t>
            </a:r>
            <a:r>
              <a:rPr lang="en-US" altLang="ko-KR" sz="1400" b="1" u="sng" dirty="0" smtClean="0"/>
              <a:t>degraded in the 3.5years since the previous analysis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222622" y="4486884"/>
            <a:ext cx="44183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>
                <a:solidFill>
                  <a:srgbClr val="FF0000"/>
                </a:solidFill>
              </a:rPr>
              <a:t>* The resulting ME as a function of OPD is shown. The ME and </a:t>
            </a:r>
            <a:r>
              <a:rPr lang="en-US" altLang="ko-KR" sz="1400" b="1" u="sng" dirty="0" smtClean="0">
                <a:solidFill>
                  <a:srgbClr val="FF0000"/>
                </a:solidFill>
              </a:rPr>
              <a:t>45cm OPD is now 1.008</a:t>
            </a:r>
            <a:r>
              <a:rPr lang="en-US" altLang="ko-KR" sz="1400" dirty="0" smtClean="0">
                <a:solidFill>
                  <a:srgbClr val="FF0000"/>
                </a:solidFill>
              </a:rPr>
              <a:t>, well within the ideal TCCON range.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409075" y="5553491"/>
            <a:ext cx="4047672" cy="738664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algn="ctr" defTabSz="762000" latinLnBrk="0">
              <a:spcAft>
                <a:spcPts val="600"/>
              </a:spcAft>
            </a:pP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AMY  station   equipment  meets  TCCON  standards,. </a:t>
            </a:r>
            <a:r>
              <a:rPr lang="en-US" altLang="ko-KR" sz="1400" b="1" spc="-150" dirty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The  data  will   go   through   QA/QC  and  be  provided soon.</a:t>
            </a:r>
            <a:endParaRPr lang="ko-KR" altLang="en-US" sz="11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2907" y="711193"/>
            <a:ext cx="1888956" cy="154466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54700" y="711193"/>
            <a:ext cx="1888956" cy="154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276738" y="940297"/>
            <a:ext cx="4307294" cy="310987"/>
          </a:xfrm>
          <a:prstGeom prst="rect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2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Observational data from AMY. 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8" y="1441479"/>
            <a:ext cx="11670620" cy="33350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직사각형 8"/>
          <p:cNvSpPr/>
          <p:nvPr/>
        </p:nvSpPr>
        <p:spPr>
          <a:xfrm>
            <a:off x="7387390" y="1443795"/>
            <a:ext cx="1010652" cy="3693695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902842" y="1427747"/>
            <a:ext cx="835250" cy="3693695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텍스트 개체 틀 2"/>
          <p:cNvSpPr txBox="1">
            <a:spLocks/>
          </p:cNvSpPr>
          <p:nvPr/>
        </p:nvSpPr>
        <p:spPr>
          <a:xfrm>
            <a:off x="694101" y="1583850"/>
            <a:ext cx="2867246" cy="3051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[GGG 2014(2014.4~2022.5)]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텍스트 개체 틀 2"/>
          <p:cNvSpPr txBox="1">
            <a:spLocks/>
          </p:cNvSpPr>
          <p:nvPr/>
        </p:nvSpPr>
        <p:spPr>
          <a:xfrm>
            <a:off x="6981045" y="4928932"/>
            <a:ext cx="836753" cy="246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b="1" dirty="0" smtClean="0">
                <a:solidFill>
                  <a:srgbClr val="FF0000"/>
                </a:solidFill>
              </a:rPr>
              <a:t>(2019.4)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텍스트 개체 틀 2"/>
          <p:cNvSpPr txBox="1">
            <a:spLocks/>
          </p:cNvSpPr>
          <p:nvPr/>
        </p:nvSpPr>
        <p:spPr>
          <a:xfrm>
            <a:off x="7856620" y="4920916"/>
            <a:ext cx="836753" cy="246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b="1" dirty="0" smtClean="0">
                <a:solidFill>
                  <a:srgbClr val="FF0000"/>
                </a:solidFill>
              </a:rPr>
              <a:t>(2019.12)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4" name="텍스트 개체 틀 2"/>
          <p:cNvSpPr txBox="1">
            <a:spLocks/>
          </p:cNvSpPr>
          <p:nvPr/>
        </p:nvSpPr>
        <p:spPr>
          <a:xfrm>
            <a:off x="8589269" y="4924916"/>
            <a:ext cx="836753" cy="246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b="1" dirty="0" smtClean="0">
                <a:solidFill>
                  <a:srgbClr val="FF0000"/>
                </a:solidFill>
              </a:rPr>
              <a:t>(2020.6)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5" name="텍스트 개체 틀 2"/>
          <p:cNvSpPr txBox="1">
            <a:spLocks/>
          </p:cNvSpPr>
          <p:nvPr/>
        </p:nvSpPr>
        <p:spPr>
          <a:xfrm>
            <a:off x="9246995" y="4920901"/>
            <a:ext cx="836753" cy="246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b="1" dirty="0" smtClean="0">
                <a:solidFill>
                  <a:srgbClr val="FF0000"/>
                </a:solidFill>
              </a:rPr>
              <a:t>(2020.11)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5835296" y="711194"/>
            <a:ext cx="30492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rgbClr val="FF0000"/>
                </a:solidFill>
              </a:rPr>
              <a:t>Period of unavailability of data.</a:t>
            </a:r>
          </a:p>
          <a:p>
            <a:pPr algn="ctr"/>
            <a:r>
              <a:rPr lang="en-US" altLang="ko-KR" sz="1400" dirty="0" smtClean="0">
                <a:solidFill>
                  <a:srgbClr val="FF0000"/>
                </a:solidFill>
              </a:rPr>
              <a:t>(Solar tracker and laser replacement)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8875294" y="679335"/>
            <a:ext cx="24945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rgbClr val="FF0000"/>
                </a:solidFill>
              </a:rPr>
              <a:t>Period of without data.</a:t>
            </a:r>
          </a:p>
          <a:p>
            <a:pPr algn="ctr"/>
            <a:r>
              <a:rPr lang="en-US" altLang="ko-KR" sz="1400" dirty="0" smtClean="0">
                <a:solidFill>
                  <a:srgbClr val="FF0000"/>
                </a:solidFill>
              </a:rPr>
              <a:t>(OPUS and Mirror replacement)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408643" y="5321840"/>
            <a:ext cx="11622936" cy="307777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√.  </a:t>
            </a: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AMY  data  has  been  produced  from  March  2014  to  the  present  of  2023.  (However,  GGG  analysis  was  completed  by  May  2022.)</a:t>
            </a:r>
            <a:endParaRPr lang="ko-KR" altLang="en-US" sz="11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10915" y="5829088"/>
            <a:ext cx="11622936" cy="600164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√.  </a:t>
            </a: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The  average  increase  in  GHG  concentration  for  </a:t>
            </a:r>
            <a:r>
              <a:rPr lang="en-US" altLang="ko-KR" sz="1400" u="sng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  years  of  AMY  is  3.1ppm/year  (XCO2),  9ppb/year  (XCH4),  and  1.9ppb/year  (XCO).</a:t>
            </a:r>
          </a:p>
          <a:p>
            <a:pPr defTabSz="762000" latinLnBrk="0">
              <a:spcAft>
                <a:spcPts val="600"/>
              </a:spcAft>
            </a:pPr>
            <a:r>
              <a:rPr lang="en-US" altLang="ko-KR" sz="1400" u="sng" spc="-150" dirty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u="sng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(  AMY  data  is  of  sufficient  quality  to  detect  the  amount  of  variation.)</a:t>
            </a:r>
            <a:endParaRPr lang="ko-KR" altLang="en-US" sz="1100" u="sng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60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76738" y="940297"/>
            <a:ext cx="4609161" cy="315297"/>
          </a:xfrm>
          <a:prstGeom prst="rect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3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AMY data processing. (GGG2020)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309161" y="1444388"/>
            <a:ext cx="11784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 err="1" smtClean="0"/>
              <a:t>Config</a:t>
            </a:r>
            <a:endParaRPr lang="en-US" altLang="ko-KR" sz="1400" dirty="0" smtClean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305622" y="1779465"/>
            <a:ext cx="11819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 smtClean="0"/>
              <a:t>Spectra</a:t>
            </a:r>
            <a:endParaRPr lang="en-US" altLang="ko-KR" sz="1400" dirty="0"/>
          </a:p>
          <a:p>
            <a:r>
              <a:rPr lang="en-US" altLang="ko-KR" sz="1400" dirty="0" err="1" smtClean="0"/>
              <a:t>Tccon</a:t>
            </a:r>
            <a:endParaRPr lang="en-US" altLang="ko-KR" sz="1400" dirty="0" smtClean="0"/>
          </a:p>
          <a:p>
            <a:r>
              <a:rPr lang="en-US" altLang="ko-KR" sz="1400" dirty="0" smtClean="0"/>
              <a:t>Windows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276738" y="2531775"/>
            <a:ext cx="17778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 smtClean="0"/>
              <a:t>Levels</a:t>
            </a:r>
          </a:p>
          <a:p>
            <a:r>
              <a:rPr lang="en-US" altLang="ko-KR" sz="1400" dirty="0" smtClean="0"/>
              <a:t>Models</a:t>
            </a:r>
          </a:p>
          <a:p>
            <a:r>
              <a:rPr lang="en-US" altLang="ko-KR" sz="1400" dirty="0" err="1" smtClean="0"/>
              <a:t>Vmrs</a:t>
            </a:r>
            <a:endParaRPr lang="en-US" altLang="ko-KR" sz="1400" dirty="0" smtClean="0"/>
          </a:p>
          <a:p>
            <a:r>
              <a:rPr lang="en-US" altLang="ko-KR" sz="1400" dirty="0" err="1" smtClean="0"/>
              <a:t>Mod_vmr_maker</a:t>
            </a:r>
            <a:endParaRPr lang="en-US" altLang="ko-KR" sz="1400" dirty="0" smtClean="0"/>
          </a:p>
          <a:p>
            <a:r>
              <a:rPr lang="en-US" altLang="ko-KR" sz="1400" dirty="0" err="1" smtClean="0"/>
              <a:t>Ncdf</a:t>
            </a:r>
            <a:endParaRPr lang="en-US" altLang="ko-KR" sz="1400" dirty="0" smtClean="0"/>
          </a:p>
          <a:p>
            <a:r>
              <a:rPr lang="en-US" altLang="ko-KR" sz="1400" dirty="0" err="1" smtClean="0"/>
              <a:t>Cell_status_info</a:t>
            </a:r>
            <a:endParaRPr lang="en-US" altLang="ko-KR" sz="1400" dirty="0" smtClean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264678" y="3985013"/>
            <a:ext cx="13815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 err="1" smtClean="0"/>
              <a:t>Linelist</a:t>
            </a:r>
            <a:endParaRPr lang="en-US" altLang="ko-KR" sz="1400" dirty="0" smtClean="0"/>
          </a:p>
          <a:p>
            <a:r>
              <a:rPr lang="en-US" altLang="ko-KR" sz="1400" dirty="0" err="1" smtClean="0"/>
              <a:t>Isotopologes</a:t>
            </a:r>
            <a:endParaRPr lang="en-US" altLang="ko-KR" sz="1400" dirty="0" smtClean="0"/>
          </a:p>
          <a:p>
            <a:r>
              <a:rPr lang="en-US" altLang="ko-KR" sz="1400" dirty="0" err="1" smtClean="0"/>
              <a:t>Apriori</a:t>
            </a:r>
            <a:endParaRPr lang="en-US" altLang="ko-KR" sz="1400" dirty="0" smtClean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264678" y="4754559"/>
            <a:ext cx="11631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 err="1" smtClean="0"/>
              <a:t>Src</a:t>
            </a:r>
            <a:r>
              <a:rPr lang="en-US" altLang="ko-KR" sz="1400" dirty="0" smtClean="0"/>
              <a:t>     bin</a:t>
            </a:r>
          </a:p>
          <a:p>
            <a:r>
              <a:rPr lang="en-US" altLang="ko-KR" sz="1400" dirty="0" err="1" smtClean="0"/>
              <a:t>Sunruns</a:t>
            </a:r>
            <a:endParaRPr lang="en-US" altLang="ko-KR" sz="1400" dirty="0" smtClean="0"/>
          </a:p>
          <a:p>
            <a:r>
              <a:rPr lang="en-US" altLang="ko-KR" sz="1400" dirty="0" err="1" smtClean="0"/>
              <a:t>Runlogs</a:t>
            </a:r>
            <a:endParaRPr lang="en-US" altLang="ko-KR" sz="1400" dirty="0" smtClean="0"/>
          </a:p>
          <a:p>
            <a:r>
              <a:rPr lang="en-US" altLang="ko-KR" sz="1400" dirty="0" smtClean="0"/>
              <a:t>Install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264678" y="5739548"/>
            <a:ext cx="672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 err="1" smtClean="0"/>
              <a:t>Spt</a:t>
            </a:r>
            <a:endParaRPr lang="en-US" altLang="ko-KR" sz="1400" dirty="0" smtClean="0"/>
          </a:p>
          <a:p>
            <a:r>
              <a:rPr lang="en-US" altLang="ko-KR" sz="1400" dirty="0" err="1" smtClean="0"/>
              <a:t>Ak</a:t>
            </a:r>
            <a:endParaRPr lang="en-US" altLang="ko-KR" sz="1400" dirty="0" smtClean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259941" y="6293650"/>
            <a:ext cx="1167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 err="1" smtClean="0"/>
              <a:t>Tsen_cofts</a:t>
            </a:r>
            <a:endParaRPr lang="en-US" altLang="ko-KR" sz="1400" dirty="0" smtClean="0"/>
          </a:p>
          <a:p>
            <a:r>
              <a:rPr lang="en-US" altLang="ko-KR" sz="1400" dirty="0" smtClean="0"/>
              <a:t>History …</a:t>
            </a:r>
            <a:r>
              <a:rPr lang="ko-KR" altLang="en-US" sz="1400" dirty="0" smtClean="0"/>
              <a:t> </a:t>
            </a:r>
            <a:endParaRPr lang="en-US" altLang="ko-KR" sz="1400" dirty="0" smtClean="0"/>
          </a:p>
        </p:txBody>
      </p:sp>
      <p:sp>
        <p:nvSpPr>
          <p:cNvPr id="30" name="직사각형 29"/>
          <p:cNvSpPr/>
          <p:nvPr/>
        </p:nvSpPr>
        <p:spPr>
          <a:xfrm>
            <a:off x="326710" y="1476977"/>
            <a:ext cx="2280011" cy="271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328982" y="1834095"/>
            <a:ext cx="2280011" cy="6212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331254" y="2546060"/>
            <a:ext cx="2280011" cy="13707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1228274" y="1968160"/>
            <a:ext cx="1353044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Observation</a:t>
            </a:r>
            <a:r>
              <a:rPr lang="ko-KR" altLang="en-US" sz="1600" dirty="0" smtClean="0">
                <a:solidFill>
                  <a:srgbClr val="FF0000"/>
                </a:solidFill>
              </a:rPr>
              <a:t>  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1319496" y="2763791"/>
            <a:ext cx="1223458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First-Guess</a:t>
            </a:r>
            <a:r>
              <a:rPr lang="ko-KR" altLang="en-US" sz="1600" dirty="0" smtClean="0">
                <a:solidFill>
                  <a:srgbClr val="FF0000"/>
                </a:solidFill>
              </a:rPr>
              <a:t>  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333526" y="4008656"/>
            <a:ext cx="2280011" cy="7060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1377995" y="4199301"/>
            <a:ext cx="1199632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Other info</a:t>
            </a:r>
            <a:r>
              <a:rPr lang="ko-KR" altLang="en-US" sz="1600" dirty="0" smtClean="0">
                <a:solidFill>
                  <a:srgbClr val="FF0000"/>
                </a:solidFill>
              </a:rPr>
              <a:t>  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33526" y="4800224"/>
            <a:ext cx="2280011" cy="889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333526" y="5782865"/>
            <a:ext cx="2280011" cy="4794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322150" y="6331053"/>
            <a:ext cx="2280011" cy="468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1532411" y="5864030"/>
            <a:ext cx="1044388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Outputs</a:t>
            </a:r>
            <a:r>
              <a:rPr lang="ko-KR" altLang="en-US" sz="1600" dirty="0" smtClean="0">
                <a:solidFill>
                  <a:srgbClr val="FF0000"/>
                </a:solidFill>
              </a:rPr>
              <a:t>  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1532411" y="5109789"/>
            <a:ext cx="12758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Run shell</a:t>
            </a:r>
            <a:r>
              <a:rPr lang="ko-KR" altLang="en-US" sz="1600" dirty="0" smtClean="0">
                <a:solidFill>
                  <a:srgbClr val="FF0000"/>
                </a:solidFill>
              </a:rPr>
              <a:t>  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1657532" y="1452995"/>
            <a:ext cx="966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Path</a:t>
            </a:r>
            <a:r>
              <a:rPr lang="ko-KR" altLang="en-US" sz="1600" dirty="0" smtClean="0">
                <a:solidFill>
                  <a:srgbClr val="FF0000"/>
                </a:solidFill>
              </a:rPr>
              <a:t>  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3042847" y="1637862"/>
            <a:ext cx="8693328" cy="1951630"/>
            <a:chOff x="3336307" y="873457"/>
            <a:chExt cx="8693328" cy="1951630"/>
          </a:xfrm>
        </p:grpSpPr>
        <p:grpSp>
          <p:nvGrpSpPr>
            <p:cNvPr id="45" name="그룹 44"/>
            <p:cNvGrpSpPr/>
            <p:nvPr/>
          </p:nvGrpSpPr>
          <p:grpSpPr>
            <a:xfrm>
              <a:off x="3493825" y="1023820"/>
              <a:ext cx="8535810" cy="1640026"/>
              <a:chOff x="3493825" y="1105706"/>
              <a:chExt cx="8535810" cy="1640026"/>
            </a:xfrm>
          </p:grpSpPr>
          <p:grpSp>
            <p:nvGrpSpPr>
              <p:cNvPr id="47" name="그룹 46"/>
              <p:cNvGrpSpPr/>
              <p:nvPr/>
            </p:nvGrpSpPr>
            <p:grpSpPr>
              <a:xfrm>
                <a:off x="3493825" y="1105706"/>
                <a:ext cx="8535810" cy="1640026"/>
                <a:chOff x="3493825" y="2142940"/>
                <a:chExt cx="8535810" cy="1640026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xmlns="" id="{9BA1BB67-104D-4146-A272-EFDFE479540E}"/>
                    </a:ext>
                  </a:extLst>
                </p:cNvPr>
                <p:cNvSpPr txBox="1"/>
                <p:nvPr/>
              </p:nvSpPr>
              <p:spPr>
                <a:xfrm>
                  <a:off x="3497832" y="2142940"/>
                  <a:ext cx="1415722" cy="33855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600" dirty="0" smtClean="0">
                      <a:solidFill>
                        <a:srgbClr val="FF0000"/>
                      </a:solidFill>
                    </a:rPr>
                    <a:t>Observation</a:t>
                  </a:r>
                  <a:r>
                    <a:rPr lang="ko-KR" altLang="en-US" sz="1600" dirty="0" smtClean="0">
                      <a:solidFill>
                        <a:srgbClr val="FF0000"/>
                      </a:solidFill>
                    </a:rPr>
                    <a:t>  </a:t>
                  </a:r>
                  <a:endParaRPr lang="ko-KR" altLang="en-US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="" id="{9BA1BB67-104D-4146-A272-EFDFE479540E}"/>
                    </a:ext>
                  </a:extLst>
                </p:cNvPr>
                <p:cNvSpPr txBox="1"/>
                <p:nvPr/>
              </p:nvSpPr>
              <p:spPr>
                <a:xfrm>
                  <a:off x="3493825" y="2793676"/>
                  <a:ext cx="1419728" cy="33855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600" dirty="0" smtClean="0">
                      <a:solidFill>
                        <a:srgbClr val="FF0000"/>
                      </a:solidFill>
                    </a:rPr>
                    <a:t>First-Guess</a:t>
                  </a:r>
                  <a:r>
                    <a:rPr lang="ko-KR" altLang="en-US" sz="1600" dirty="0" smtClean="0">
                      <a:solidFill>
                        <a:srgbClr val="FF0000"/>
                      </a:solidFill>
                    </a:rPr>
                    <a:t>  </a:t>
                  </a:r>
                  <a:endParaRPr lang="ko-KR" altLang="en-US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9BA1BB67-104D-4146-A272-EFDFE479540E}"/>
                    </a:ext>
                  </a:extLst>
                </p:cNvPr>
                <p:cNvSpPr txBox="1"/>
                <p:nvPr/>
              </p:nvSpPr>
              <p:spPr>
                <a:xfrm>
                  <a:off x="3493825" y="3444412"/>
                  <a:ext cx="1419728" cy="33855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600" dirty="0" smtClean="0">
                      <a:solidFill>
                        <a:srgbClr val="FF0000"/>
                      </a:solidFill>
                    </a:rPr>
                    <a:t>Other info</a:t>
                  </a:r>
                  <a:r>
                    <a:rPr lang="ko-KR" altLang="en-US" sz="1600" dirty="0" smtClean="0">
                      <a:solidFill>
                        <a:srgbClr val="FF0000"/>
                      </a:solidFill>
                    </a:rPr>
                    <a:t>  </a:t>
                  </a:r>
                  <a:endParaRPr lang="ko-KR" altLang="en-US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2" name="오른쪽 대괄호 51"/>
                <p:cNvSpPr/>
                <p:nvPr/>
              </p:nvSpPr>
              <p:spPr>
                <a:xfrm>
                  <a:off x="4913553" y="2306471"/>
                  <a:ext cx="217226" cy="1376023"/>
                </a:xfrm>
                <a:prstGeom prst="rightBracke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53" name="직선 화살표 연결선 52"/>
                <p:cNvCxnSpPr/>
                <p:nvPr/>
              </p:nvCxnSpPr>
              <p:spPr>
                <a:xfrm>
                  <a:off x="4925773" y="2963236"/>
                  <a:ext cx="642508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xmlns="" id="{9BA1BB67-104D-4146-A272-EFDFE479540E}"/>
                    </a:ext>
                  </a:extLst>
                </p:cNvPr>
                <p:cNvSpPr txBox="1"/>
                <p:nvPr/>
              </p:nvSpPr>
              <p:spPr>
                <a:xfrm>
                  <a:off x="5670099" y="2594703"/>
                  <a:ext cx="2313840" cy="8309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600" dirty="0" smtClean="0">
                      <a:solidFill>
                        <a:srgbClr val="FF0000"/>
                      </a:solidFill>
                    </a:rPr>
                    <a:t>Iterative process </a:t>
                  </a:r>
                  <a:r>
                    <a:rPr lang="en-US" altLang="ko-KR" sz="1600" dirty="0" err="1" smtClean="0">
                      <a:solidFill>
                        <a:srgbClr val="FF0000"/>
                      </a:solidFill>
                    </a:rPr>
                    <a:t>gfit</a:t>
                  </a:r>
                  <a:endParaRPr lang="en-US" altLang="ko-KR" sz="1600" dirty="0" smtClean="0">
                    <a:solidFill>
                      <a:srgbClr val="FF0000"/>
                    </a:solidFill>
                  </a:endParaRPr>
                </a:p>
                <a:p>
                  <a:r>
                    <a:rPr lang="en-US" altLang="ko-KR" sz="1600" dirty="0" smtClean="0">
                      <a:solidFill>
                        <a:srgbClr val="FF0000"/>
                      </a:solidFill>
                    </a:rPr>
                    <a:t>            ╊</a:t>
                  </a:r>
                  <a:endParaRPr lang="en-US" altLang="ko-KR" sz="1600" dirty="0">
                    <a:solidFill>
                      <a:srgbClr val="FF0000"/>
                    </a:solidFill>
                  </a:endParaRPr>
                </a:p>
                <a:p>
                  <a:r>
                    <a:rPr lang="ko-KR" altLang="en-US" sz="1600" dirty="0" smtClean="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ko-KR" sz="1600" dirty="0" smtClean="0"/>
                    <a:t>Forward model</a:t>
                  </a:r>
                  <a:endParaRPr lang="ko-KR" altLang="en-US" sz="1600" dirty="0"/>
                </a:p>
              </p:txBody>
            </p:sp>
            <p:cxnSp>
              <p:nvCxnSpPr>
                <p:cNvPr id="55" name="직선 화살표 연결선 54"/>
                <p:cNvCxnSpPr/>
                <p:nvPr/>
              </p:nvCxnSpPr>
              <p:spPr>
                <a:xfrm>
                  <a:off x="8026095" y="2965509"/>
                  <a:ext cx="642508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9BA1BB67-104D-4146-A272-EFDFE479540E}"/>
                    </a:ext>
                  </a:extLst>
                </p:cNvPr>
                <p:cNvSpPr txBox="1"/>
                <p:nvPr/>
              </p:nvSpPr>
              <p:spPr>
                <a:xfrm>
                  <a:off x="8777795" y="2795948"/>
                  <a:ext cx="2836449" cy="584775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600" dirty="0" smtClean="0">
                      <a:solidFill>
                        <a:srgbClr val="FF0000"/>
                      </a:solidFill>
                    </a:rPr>
                    <a:t>Output</a:t>
                  </a:r>
                </a:p>
                <a:p>
                  <a:r>
                    <a:rPr lang="en-US" altLang="ko-KR" sz="1600" dirty="0" smtClean="0">
                      <a:solidFill>
                        <a:srgbClr val="FF0000"/>
                      </a:solidFill>
                    </a:rPr>
                    <a:t>(VFS for gases and others) </a:t>
                  </a:r>
                  <a:r>
                    <a:rPr lang="ko-KR" altLang="en-US" sz="1600" dirty="0" smtClean="0">
                      <a:solidFill>
                        <a:srgbClr val="FF0000"/>
                      </a:solidFill>
                    </a:rPr>
                    <a:t>  </a:t>
                  </a:r>
                  <a:endParaRPr lang="ko-KR" altLang="en-US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9BA1BB67-104D-4146-A272-EFDFE479540E}"/>
                    </a:ext>
                  </a:extLst>
                </p:cNvPr>
                <p:cNvSpPr txBox="1"/>
                <p:nvPr/>
              </p:nvSpPr>
              <p:spPr>
                <a:xfrm>
                  <a:off x="8362402" y="3444412"/>
                  <a:ext cx="366723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400" dirty="0" smtClean="0"/>
                    <a:t>* VFS: Volume-mixing-ration Scaling Factor</a:t>
                  </a:r>
                  <a:r>
                    <a:rPr lang="ko-KR" altLang="en-US" sz="1400" dirty="0" smtClean="0"/>
                    <a:t> </a:t>
                  </a:r>
                  <a:endParaRPr lang="en-US" altLang="ko-KR" sz="1400" dirty="0" smtClean="0"/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id="{9BA1BB67-104D-4146-A272-EFDFE479540E}"/>
                    </a:ext>
                  </a:extLst>
                </p:cNvPr>
                <p:cNvSpPr txBox="1"/>
                <p:nvPr/>
              </p:nvSpPr>
              <p:spPr>
                <a:xfrm>
                  <a:off x="4836341" y="2699617"/>
                  <a:ext cx="89571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200" dirty="0" smtClean="0">
                      <a:solidFill>
                        <a:srgbClr val="FF0000"/>
                      </a:solidFill>
                    </a:rPr>
                    <a:t>Run shell</a:t>
                  </a:r>
                  <a:r>
                    <a:rPr lang="ko-KR" altLang="en-US" sz="1200" dirty="0" smtClean="0">
                      <a:solidFill>
                        <a:srgbClr val="FF0000"/>
                      </a:solidFill>
                    </a:rPr>
                    <a:t>  </a:t>
                  </a:r>
                  <a:endParaRPr lang="ko-KR" altLang="en-US" sz="12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9BA1BB67-104D-4146-A272-EFDFE479540E}"/>
                  </a:ext>
                </a:extLst>
              </p:cNvPr>
              <p:cNvSpPr txBox="1"/>
              <p:nvPr/>
            </p:nvSpPr>
            <p:spPr>
              <a:xfrm>
                <a:off x="6266034" y="1241941"/>
                <a:ext cx="115834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600" dirty="0" smtClean="0"/>
                  <a:t>GGG2020</a:t>
                </a:r>
                <a:endParaRPr lang="ko-KR" altLang="en-US" sz="1600" dirty="0"/>
              </a:p>
            </p:txBody>
          </p:sp>
        </p:grpSp>
        <p:sp>
          <p:nvSpPr>
            <p:cNvPr id="46" name="직사각형 45"/>
            <p:cNvSpPr/>
            <p:nvPr/>
          </p:nvSpPr>
          <p:spPr>
            <a:xfrm>
              <a:off x="3336307" y="873457"/>
              <a:ext cx="8693328" cy="19516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60" name="직선 화살표 연결선 59"/>
          <p:cNvCxnSpPr>
            <a:stCxn id="33" idx="3"/>
            <a:endCxn id="49" idx="1"/>
          </p:cNvCxnSpPr>
          <p:nvPr/>
        </p:nvCxnSpPr>
        <p:spPr>
          <a:xfrm flipV="1">
            <a:off x="2581318" y="1957502"/>
            <a:ext cx="623054" cy="179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/>
          <p:cNvCxnSpPr>
            <a:stCxn id="34" idx="3"/>
            <a:endCxn id="50" idx="1"/>
          </p:cNvCxnSpPr>
          <p:nvPr/>
        </p:nvCxnSpPr>
        <p:spPr>
          <a:xfrm flipV="1">
            <a:off x="2542954" y="2608238"/>
            <a:ext cx="657411" cy="324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/>
          <p:cNvCxnSpPr>
            <a:stCxn id="36" idx="3"/>
            <a:endCxn id="51" idx="1"/>
          </p:cNvCxnSpPr>
          <p:nvPr/>
        </p:nvCxnSpPr>
        <p:spPr>
          <a:xfrm flipV="1">
            <a:off x="2577627" y="3258974"/>
            <a:ext cx="622738" cy="1109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그림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46" y="3814104"/>
            <a:ext cx="8693329" cy="2687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6" name="텍스트 개체 틀 2"/>
          <p:cNvSpPr txBox="1">
            <a:spLocks/>
          </p:cNvSpPr>
          <p:nvPr/>
        </p:nvSpPr>
        <p:spPr>
          <a:xfrm>
            <a:off x="3456843" y="3948308"/>
            <a:ext cx="3107729" cy="2509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[GGG 2020(2021.1~2022.05)]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7130922" y="3742944"/>
            <a:ext cx="4406882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algn="ctr" defTabSz="762000" latinLnBrk="0">
              <a:spcAft>
                <a:spcPts val="600"/>
              </a:spcAft>
            </a:pPr>
            <a:r>
              <a:rPr lang="en-US" altLang="ko-KR" sz="16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AMY’s  data</a:t>
            </a:r>
            <a:r>
              <a:rPr lang="ko-KR" altLang="en-US" sz="16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information.  </a:t>
            </a:r>
          </a:p>
          <a:p>
            <a:pPr algn="ctr" defTabSz="762000" latinLnBrk="0">
              <a:spcAft>
                <a:spcPts val="600"/>
              </a:spcAft>
            </a:pPr>
            <a:r>
              <a:rPr lang="en-US" altLang="ko-KR" sz="1600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 </a:t>
            </a:r>
            <a:r>
              <a:rPr lang="en-US" altLang="ko-KR" sz="1600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5"/>
              </a:rPr>
              <a:t>http:  // 175 . 213.  240. 12 : 7855</a:t>
            </a:r>
            <a:r>
              <a:rPr lang="en-US" altLang="ko-KR" sz="1600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) </a:t>
            </a:r>
            <a:endParaRPr lang="ko-KR" altLang="en-US" sz="12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5164381" y="963206"/>
            <a:ext cx="6421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 smtClean="0"/>
              <a:t>It shows data processing using AMY Station’s GGG2020. We produced data using GGG2020 from January 2021. </a:t>
            </a:r>
          </a:p>
        </p:txBody>
      </p:sp>
    </p:spTree>
    <p:extLst>
      <p:ext uri="{BB962C8B-B14F-4D97-AF65-F5344CB8AC3E}">
        <p14:creationId xmlns:p14="http://schemas.microsoft.com/office/powerpoint/2010/main" val="402363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276739" y="904023"/>
            <a:ext cx="5960288" cy="33792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4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Long-term variability characteristics of FTS 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91512" y="1466530"/>
            <a:ext cx="2716354" cy="307777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 Seasonal  characteristics  of  AMY.</a:t>
            </a:r>
            <a:endParaRPr lang="ko-KR" altLang="en-US" sz="11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2903337" y="1309720"/>
            <a:ext cx="9095096" cy="5275668"/>
            <a:chOff x="2903337" y="1309720"/>
            <a:chExt cx="9095096" cy="5275668"/>
          </a:xfrm>
        </p:grpSpPr>
        <p:grpSp>
          <p:nvGrpSpPr>
            <p:cNvPr id="18" name="그룹 17"/>
            <p:cNvGrpSpPr/>
            <p:nvPr/>
          </p:nvGrpSpPr>
          <p:grpSpPr>
            <a:xfrm>
              <a:off x="2903337" y="1326277"/>
              <a:ext cx="9095096" cy="5259111"/>
              <a:chOff x="129222" y="754194"/>
              <a:chExt cx="5887063" cy="5135503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222" y="754194"/>
                <a:ext cx="2938861" cy="232352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84" y="3305885"/>
                <a:ext cx="2888571" cy="229386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7714" y="754194"/>
                <a:ext cx="2888571" cy="228335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3912" y="3305885"/>
                <a:ext cx="2869810" cy="228335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직사각형 54"/>
              <p:cNvSpPr>
                <a:spLocks noChangeArrowheads="1"/>
              </p:cNvSpPr>
              <p:nvPr/>
            </p:nvSpPr>
            <p:spPr bwMode="auto">
              <a:xfrm>
                <a:off x="351934" y="3007233"/>
                <a:ext cx="2448272" cy="2704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square">
                <a:spAutoFit/>
              </a:bodyPr>
              <a:lstStyle/>
              <a:p>
                <a:pPr marL="342900" indent="-342900" algn="ctr"/>
                <a:r>
                  <a:rPr lang="en-US" altLang="ko-KR" sz="1200" b="1" dirty="0" smtClean="0">
                    <a:latin typeface="Arial" charset="0"/>
                    <a:cs typeface="Arial" charset="0"/>
                  </a:rPr>
                  <a:t>DJF (Winter(December – February))</a:t>
                </a:r>
                <a:endParaRPr kumimoji="0" lang="en-US" altLang="ko-KR" sz="1200" b="1" baseline="-25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직사각형 54"/>
              <p:cNvSpPr>
                <a:spLocks noChangeArrowheads="1"/>
              </p:cNvSpPr>
              <p:nvPr/>
            </p:nvSpPr>
            <p:spPr bwMode="auto">
              <a:xfrm>
                <a:off x="3296876" y="3028482"/>
                <a:ext cx="2448272" cy="2704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square">
                <a:spAutoFit/>
              </a:bodyPr>
              <a:lstStyle/>
              <a:p>
                <a:pPr marL="342900" indent="-342900" algn="ctr"/>
                <a:r>
                  <a:rPr lang="en-US" altLang="ko-KR" sz="1200" b="1" dirty="0" smtClean="0">
                    <a:latin typeface="Arial" charset="0"/>
                    <a:cs typeface="Arial" charset="0"/>
                  </a:rPr>
                  <a:t>MAM (Spring(March – May))</a:t>
                </a:r>
                <a:endParaRPr kumimoji="0" lang="en-US" altLang="ko-KR" sz="1200" b="1" baseline="-25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직사각형 54"/>
              <p:cNvSpPr>
                <a:spLocks noChangeArrowheads="1"/>
              </p:cNvSpPr>
              <p:nvPr/>
            </p:nvSpPr>
            <p:spPr bwMode="auto">
              <a:xfrm>
                <a:off x="344548" y="5589240"/>
                <a:ext cx="2448272" cy="2704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square">
                <a:spAutoFit/>
              </a:bodyPr>
              <a:lstStyle/>
              <a:p>
                <a:pPr marL="342900" indent="-342900" algn="ctr"/>
                <a:r>
                  <a:rPr lang="en-US" altLang="ko-KR" sz="1200" b="1" dirty="0" smtClean="0">
                    <a:latin typeface="Arial" charset="0"/>
                    <a:cs typeface="Arial" charset="0"/>
                  </a:rPr>
                  <a:t>JJA (Summer(June – August))</a:t>
                </a:r>
                <a:endParaRPr kumimoji="0" lang="en-US" altLang="ko-KR" sz="1200" b="1" baseline="-25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직사각형 54"/>
              <p:cNvSpPr>
                <a:spLocks noChangeArrowheads="1"/>
              </p:cNvSpPr>
              <p:nvPr/>
            </p:nvSpPr>
            <p:spPr bwMode="auto">
              <a:xfrm>
                <a:off x="3208901" y="5619208"/>
                <a:ext cx="2773216" cy="2704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square">
                <a:spAutoFit/>
              </a:bodyPr>
              <a:lstStyle/>
              <a:p>
                <a:pPr marL="342900" indent="-342900" algn="ctr"/>
                <a:r>
                  <a:rPr lang="en-US" altLang="ko-KR" sz="1200" b="1" dirty="0" smtClean="0">
                    <a:latin typeface="Arial" charset="0"/>
                    <a:cs typeface="Arial" charset="0"/>
                  </a:rPr>
                  <a:t>SON (Autumn(September – November))</a:t>
                </a:r>
                <a:endParaRPr kumimoji="0" lang="en-US" altLang="ko-KR" sz="1200" b="1" baseline="-25000" dirty="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7" name="직사각형 26"/>
            <p:cNvSpPr/>
            <p:nvPr/>
          </p:nvSpPr>
          <p:spPr>
            <a:xfrm>
              <a:off x="2907296" y="1309720"/>
              <a:ext cx="9087178" cy="52756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BA1BB67-104D-4146-A272-EFDFE479540E}"/>
                  </a:ext>
                </a:extLst>
              </p:cNvPr>
              <p:cNvSpPr txBox="1"/>
              <p:nvPr/>
            </p:nvSpPr>
            <p:spPr>
              <a:xfrm>
                <a:off x="194832" y="1888676"/>
                <a:ext cx="250971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dirty="0" smtClean="0"/>
                  <a:t>* The </a:t>
                </a:r>
                <a:r>
                  <a:rPr lang="en-US" altLang="ko-KR" sz="1400" b="1" u="sng" dirty="0" smtClean="0"/>
                  <a:t>sensitivity of CO</a:t>
                </a:r>
                <a:r>
                  <a:rPr lang="en-US" altLang="ko-KR" sz="1400" b="1" u="sng" baseline="-25000" dirty="0" smtClean="0"/>
                  <a:t>2</a:t>
                </a:r>
                <a:r>
                  <a:rPr lang="en-US" altLang="ko-KR" sz="1400" b="1" u="sng" dirty="0" smtClean="0"/>
                  <a:t> </a:t>
                </a:r>
                <a:r>
                  <a:rPr lang="en-US" altLang="ko-KR" sz="1400" dirty="0" smtClean="0"/>
                  <a:t>concentrations (ppm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ko-KR" sz="1400" b="0" i="1" smtClean="0">
                                <a:latin typeface="Cambria Math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ko-KR" sz="1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14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𝑚𝑎𝑙</m:t>
                                </m:r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ko-KR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400" dirty="0" smtClean="0"/>
                  <a:t>with the calculated using the </a:t>
                </a:r>
                <a:r>
                  <a:rPr lang="en-US" altLang="ko-KR" sz="1400" b="1" u="sng" dirty="0" smtClean="0"/>
                  <a:t>FLEXPART model </a:t>
                </a:r>
                <a:r>
                  <a:rPr lang="en-US" altLang="ko-KR" sz="1400" dirty="0" smtClean="0"/>
                  <a:t>with the </a:t>
                </a:r>
                <a:r>
                  <a:rPr lang="en-US" altLang="ko-KR" sz="1400" b="1" u="sng" dirty="0" smtClean="0"/>
                  <a:t>AMY station in 2018</a:t>
                </a:r>
                <a:r>
                  <a:rPr lang="en-US" altLang="ko-KR" sz="1400" dirty="0" smtClean="0"/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A1BB67-104D-4146-A272-EFDFE4795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32" y="1888676"/>
                <a:ext cx="2509714" cy="1384995"/>
              </a:xfrm>
              <a:prstGeom prst="rect">
                <a:avLst/>
              </a:prstGeom>
              <a:blipFill>
                <a:blip r:embed="rId12"/>
                <a:stretch>
                  <a:fillRect t="-881" b="-35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194832" y="3549467"/>
            <a:ext cx="25097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/>
              <a:t>* </a:t>
            </a:r>
            <a:r>
              <a:rPr lang="en-US" altLang="ko-KR" sz="1400" b="1" u="sng" dirty="0" smtClean="0"/>
              <a:t>The footprints of Asian station mainly span countries bordering the East Sea</a:t>
            </a:r>
            <a:r>
              <a:rPr lang="en-US" altLang="ko-KR" sz="1400" dirty="0" smtClean="0"/>
              <a:t>, i.e. </a:t>
            </a:r>
            <a:r>
              <a:rPr lang="en-US" altLang="ko-KR" sz="1400" dirty="0"/>
              <a:t>K</a:t>
            </a:r>
            <a:r>
              <a:rPr lang="en-US" altLang="ko-KR" sz="1400" dirty="0" smtClean="0"/>
              <a:t>orea, Japan, the Russian Far East and eastern China. Although the coverage of these station is relatively small, </a:t>
            </a:r>
            <a:r>
              <a:rPr lang="en-US" altLang="ko-KR" sz="1400" b="1" u="sng" dirty="0" smtClean="0"/>
              <a:t>the main industrial centers in the region are included.  </a:t>
            </a:r>
          </a:p>
        </p:txBody>
      </p:sp>
    </p:spTree>
    <p:extLst>
      <p:ext uri="{BB962C8B-B14F-4D97-AF65-F5344CB8AC3E}">
        <p14:creationId xmlns:p14="http://schemas.microsoft.com/office/powerpoint/2010/main" val="10767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91664" y="925052"/>
            <a:ext cx="6730132" cy="33792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4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Case Research: Altitude characteristics of AMY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54848E6C-672A-FD7C-D804-12E1EABEE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7" y="1732535"/>
            <a:ext cx="3536831" cy="4767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A08BA258-F373-A941-4409-48200E0B80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31" y="2017095"/>
            <a:ext cx="3137628" cy="39614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818147" y="5223802"/>
            <a:ext cx="2827421" cy="726883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3645568" y="5928872"/>
            <a:ext cx="1010653" cy="21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 flipV="1">
            <a:off x="3645567" y="2017095"/>
            <a:ext cx="1010654" cy="3210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8164281" y="1013008"/>
            <a:ext cx="3877460" cy="523220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algn="ctr" defTabSz="762000" latinLnBrk="0">
              <a:spcAft>
                <a:spcPts val="600"/>
              </a:spcAft>
            </a:pP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CO</a:t>
            </a:r>
            <a:r>
              <a:rPr lang="en-US" altLang="ko-KR" sz="1400" b="1" spc="-150" baseline="-2500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vertical  profile  calculation  according  to  wavelength/ channel  of  AMY.</a:t>
            </a:r>
            <a:endParaRPr lang="ko-KR" altLang="en-US" sz="11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8227244" y="1729718"/>
            <a:ext cx="353776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sz="1400" b="1" u="sng" dirty="0" smtClean="0"/>
              <a:t>Two windows with high vertical sensitivity </a:t>
            </a:r>
            <a:r>
              <a:rPr lang="en-US" altLang="ko-KR" sz="1400" dirty="0" smtClean="0"/>
              <a:t>and </a:t>
            </a:r>
            <a:r>
              <a:rPr lang="en-US" altLang="ko-KR" sz="1400" b="1" u="sng" dirty="0" smtClean="0"/>
              <a:t>TCCON1, TCCON2 windows</a:t>
            </a:r>
            <a:r>
              <a:rPr lang="en-US" altLang="ko-KR" sz="1400" dirty="0" smtClean="0"/>
              <a:t> are used.</a:t>
            </a:r>
          </a:p>
          <a:p>
            <a:pPr algn="ctr"/>
            <a:r>
              <a:rPr lang="en-US" altLang="ko-KR" sz="1400" dirty="0" smtClean="0"/>
              <a:t>(TCCON 1: 6220cm</a:t>
            </a:r>
            <a:r>
              <a:rPr lang="en-US" altLang="ko-KR" sz="1400" baseline="30000" dirty="0" smtClean="0"/>
              <a:t>-1</a:t>
            </a:r>
            <a:r>
              <a:rPr lang="en-US" altLang="ko-KR" sz="1400" dirty="0" smtClean="0"/>
              <a:t>, TCCON 2: 6339cm</a:t>
            </a:r>
            <a:r>
              <a:rPr lang="en-US" altLang="ko-KR" sz="1400" baseline="30000" dirty="0" smtClean="0"/>
              <a:t>-1</a:t>
            </a:r>
            <a:r>
              <a:rPr lang="en-US" altLang="ko-KR" sz="1400" dirty="0" smtClean="0"/>
              <a:t>, Strong: 4852 cm</a:t>
            </a:r>
            <a:r>
              <a:rPr lang="en-US" altLang="ko-KR" sz="1400" baseline="30000" dirty="0" smtClean="0"/>
              <a:t>-1</a:t>
            </a:r>
            <a:r>
              <a:rPr lang="en-US" altLang="ko-KR" sz="1400" dirty="0" smtClean="0"/>
              <a:t>, Weak: 6074cm</a:t>
            </a:r>
            <a:r>
              <a:rPr lang="en-US" altLang="ko-KR" sz="1400" baseline="30000" dirty="0" smtClean="0"/>
              <a:t>-1</a:t>
            </a:r>
            <a:r>
              <a:rPr lang="en-US" altLang="ko-KR" sz="1400" dirty="0" smtClean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8223228" y="3037146"/>
            <a:ext cx="35377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sz="1400" b="1" u="sng" dirty="0" smtClean="0"/>
              <a:t>Differences in the temperature profile of the low layer affect the CO</a:t>
            </a:r>
            <a:r>
              <a:rPr lang="en-US" altLang="ko-KR" sz="1400" b="1" u="sng" baseline="-25000" dirty="0" smtClean="0"/>
              <a:t>2</a:t>
            </a:r>
            <a:r>
              <a:rPr lang="en-US" altLang="ko-KR" sz="1400" b="1" u="sng" dirty="0" smtClean="0"/>
              <a:t> altitude profile 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8219214" y="3983639"/>
            <a:ext cx="35377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sz="1400" b="1" u="sng" dirty="0" smtClean="0"/>
              <a:t>Therefore, window information that is sensitive to the low layer is required 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7992196" y="4885979"/>
            <a:ext cx="3877460" cy="523220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algn="ctr" defTabSz="762000" latinLnBrk="0">
              <a:spcAft>
                <a:spcPts val="600"/>
              </a:spcAft>
            </a:pP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 NIMS  plans  to  conduct  a  campaign  to  generate  additional  information.  (July- September  2023.)</a:t>
            </a:r>
            <a:endParaRPr lang="ko-KR" altLang="en-US" sz="11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8227244" y="5444991"/>
            <a:ext cx="3537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sz="1400" dirty="0" smtClean="0"/>
              <a:t>Participating equipment: FTS, M-FTS, Aircraft, Satellite, Radio zone, Tower, AERI, Lidar, Photometer, Low cost sensor, etc. </a:t>
            </a:r>
          </a:p>
        </p:txBody>
      </p:sp>
    </p:spTree>
    <p:extLst>
      <p:ext uri="{BB962C8B-B14F-4D97-AF65-F5344CB8AC3E}">
        <p14:creationId xmlns:p14="http://schemas.microsoft.com/office/powerpoint/2010/main" val="25903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6571253"/>
            <a:ext cx="12192000" cy="286747"/>
            <a:chOff x="0" y="6571253"/>
            <a:chExt cx="9144000" cy="286747"/>
          </a:xfrm>
        </p:grpSpPr>
        <p:sp>
          <p:nvSpPr>
            <p:cNvPr id="3" name="직사각형 2"/>
            <p:cNvSpPr/>
            <p:nvPr/>
          </p:nvSpPr>
          <p:spPr>
            <a:xfrm>
              <a:off x="0" y="6571253"/>
              <a:ext cx="9144000" cy="286747"/>
            </a:xfrm>
            <a:prstGeom prst="rect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082" y="6571253"/>
              <a:ext cx="91099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</a:rPr>
                <a:t>National Institute of Meteorological Sciences, Young-Suk Oh,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</a:t>
              </a:r>
              <a:r>
                <a:rPr lang="en-US" altLang="ko-KR" sz="1200" dirty="0" smtClean="0">
                  <a:latin typeface="+mj-ea"/>
                  <a:hlinkClick r:id="rId2"/>
                </a:rPr>
                <a:t>ysoh306@korea.kr</a:t>
              </a:r>
              <a:r>
                <a:rPr lang="en-US" altLang="ko-KR" sz="1200" dirty="0" smtClean="0">
                  <a:latin typeface="+mj-ea"/>
                </a:rPr>
                <a:t>, 2023.06.13.</a:t>
              </a:r>
              <a:endParaRPr lang="ko-KR" altLang="en-US" sz="1200" dirty="0">
                <a:latin typeface="+mj-ea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2068281" y="253788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NDACC-IRWG-TCCON-COCCON Annual Meeting 2023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algn="ctr"/>
            <a:endParaRPr lang="en-US" altLang="ko-KR" sz="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8" y="111418"/>
            <a:ext cx="1666547" cy="63868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A08BA258-F373-A941-4409-48200E0B80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9" y="1673235"/>
            <a:ext cx="2852389" cy="36012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6E405B59-26FE-BD1F-D868-2A304D40DF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15" y="1674242"/>
            <a:ext cx="2852389" cy="36012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444D6451-6CD8-EC16-1200-2D2F6A12C6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91" y="1673235"/>
            <a:ext cx="2852389" cy="36012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47F67442-26D4-60DE-7C68-23B04E3D57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767" y="1685050"/>
            <a:ext cx="2852389" cy="358946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7" name="직사각형 26"/>
          <p:cNvSpPr/>
          <p:nvPr/>
        </p:nvSpPr>
        <p:spPr>
          <a:xfrm>
            <a:off x="252230" y="5460339"/>
            <a:ext cx="11622936" cy="523220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50800">
              <a:bevelT w="1270"/>
              <a:contourClr>
                <a:srgbClr val="2164B0"/>
              </a:contourClr>
            </a:sp3d>
          </a:bodyPr>
          <a:lstStyle/>
          <a:p>
            <a:pPr defTabSz="762000" latinLnBrk="0">
              <a:spcAft>
                <a:spcPts val="600"/>
              </a:spcAft>
            </a:pP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√.  </a:t>
            </a: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Analysis  of  window  characteristics  sensitive  to  height  by  period  and  season  in  AMY.  In  the  future,  analysis  will  be  conducted  on  the  entire  data  from  2022  to  2023,  and  CH</a:t>
            </a:r>
            <a:r>
              <a:rPr lang="en-US" altLang="ko-KR" sz="1400" b="1" spc="-150" baseline="-2500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1400" b="1" spc="-150" dirty="0" smtClean="0">
                <a:ln w="9525">
                  <a:solidFill>
                    <a:schemeClr val="accent6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will  also  be  added.</a:t>
            </a:r>
            <a:endParaRPr lang="ko-KR" altLang="en-US" sz="1100" b="1" spc="-150" dirty="0">
              <a:ln w="9525">
                <a:solidFill>
                  <a:schemeClr val="accent6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텍스트 개체 틀 2"/>
          <p:cNvSpPr txBox="1">
            <a:spLocks/>
          </p:cNvSpPr>
          <p:nvPr/>
        </p:nvSpPr>
        <p:spPr>
          <a:xfrm>
            <a:off x="1115793" y="1474413"/>
            <a:ext cx="1061922" cy="208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b="1" dirty="0" smtClean="0">
                <a:solidFill>
                  <a:srgbClr val="FF0000"/>
                </a:solidFill>
              </a:rPr>
              <a:t>(2021.1.10.)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9" name="텍스트 개체 틀 2"/>
          <p:cNvSpPr txBox="1">
            <a:spLocks/>
          </p:cNvSpPr>
          <p:nvPr/>
        </p:nvSpPr>
        <p:spPr>
          <a:xfrm>
            <a:off x="4155772" y="1451812"/>
            <a:ext cx="1061922" cy="208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b="1" dirty="0" smtClean="0">
                <a:solidFill>
                  <a:srgbClr val="FF0000"/>
                </a:solidFill>
              </a:rPr>
              <a:t>(2021.2.22.)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30" name="텍스트 개체 틀 2"/>
          <p:cNvSpPr txBox="1">
            <a:spLocks/>
          </p:cNvSpPr>
          <p:nvPr/>
        </p:nvSpPr>
        <p:spPr>
          <a:xfrm>
            <a:off x="7195751" y="1455341"/>
            <a:ext cx="1061922" cy="208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b="1" dirty="0" smtClean="0">
                <a:solidFill>
                  <a:srgbClr val="FF0000"/>
                </a:solidFill>
              </a:rPr>
              <a:t>(2021.7.10.)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31" name="텍스트 개체 틀 2"/>
          <p:cNvSpPr txBox="1">
            <a:spLocks/>
          </p:cNvSpPr>
          <p:nvPr/>
        </p:nvSpPr>
        <p:spPr>
          <a:xfrm>
            <a:off x="10235730" y="1460553"/>
            <a:ext cx="1061922" cy="208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b="1" dirty="0" smtClean="0">
                <a:solidFill>
                  <a:srgbClr val="FF0000"/>
                </a:solidFill>
              </a:rPr>
              <a:t>(2021.7.23.)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BA1BB67-104D-4146-A272-EFDFE479540E}"/>
              </a:ext>
            </a:extLst>
          </p:cNvPr>
          <p:cNvSpPr txBox="1"/>
          <p:nvPr/>
        </p:nvSpPr>
        <p:spPr>
          <a:xfrm>
            <a:off x="252229" y="6162266"/>
            <a:ext cx="114785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u="sng" dirty="0" smtClean="0"/>
              <a:t>As the analysis data, the channel/ wavelength sensitive to the low layer was identified as a strong window(4852 cm</a:t>
            </a:r>
            <a:r>
              <a:rPr lang="en-US" altLang="ko-KR" sz="1400" b="1" u="sng" baseline="30000" dirty="0" smtClean="0"/>
              <a:t>-1</a:t>
            </a:r>
            <a:r>
              <a:rPr lang="en-US" altLang="ko-KR" sz="1400" b="1" u="sng" dirty="0" smtClean="0"/>
              <a:t>)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191664" y="925052"/>
            <a:ext cx="6730132" cy="33792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4</a:t>
            </a:r>
            <a:r>
              <a:rPr lang="en-US" altLang="ko-KR" sz="2000" b="1" dirty="0" smtClean="0">
                <a:latin typeface="+mj-ea"/>
                <a:ea typeface="+mj-ea"/>
              </a:rPr>
              <a:t>.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Case Research: Altitude characteristics of AMY</a:t>
            </a:r>
          </a:p>
        </p:txBody>
      </p:sp>
    </p:spTree>
    <p:extLst>
      <p:ext uri="{BB962C8B-B14F-4D97-AF65-F5344CB8AC3E}">
        <p14:creationId xmlns:p14="http://schemas.microsoft.com/office/powerpoint/2010/main" val="22551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14502</TotalTime>
  <Words>2183</Words>
  <Application>Microsoft Office PowerPoint</Application>
  <PresentationFormat>사용자 지정</PresentationFormat>
  <Paragraphs>214</Paragraphs>
  <Slides>21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2" baseType="lpstr"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CY Chung</dc:creator>
  <cp:lastModifiedBy>user</cp:lastModifiedBy>
  <cp:revision>521</cp:revision>
  <cp:lastPrinted>2023-06-09T03:42:39Z</cp:lastPrinted>
  <dcterms:created xsi:type="dcterms:W3CDTF">2020-07-02T07:51:02Z</dcterms:created>
  <dcterms:modified xsi:type="dcterms:W3CDTF">2023-06-13T04:54:43Z</dcterms:modified>
</cp:coreProperties>
</file>