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63" r:id="rId3"/>
    <p:sldId id="265" r:id="rId4"/>
    <p:sldId id="260" r:id="rId5"/>
    <p:sldId id="256" r:id="rId6"/>
    <p:sldId id="261" r:id="rId7"/>
    <p:sldId id="274" r:id="rId8"/>
    <p:sldId id="271" r:id="rId9"/>
    <p:sldId id="275" r:id="rId10"/>
    <p:sldId id="273" r:id="rId11"/>
    <p:sldId id="268" r:id="rId12"/>
    <p:sldId id="262" r:id="rId13"/>
    <p:sldId id="269" r:id="rId14"/>
    <p:sldId id="270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40" autoAdjust="0"/>
  </p:normalViewPr>
  <p:slideViewPr>
    <p:cSldViewPr snapToGrid="0">
      <p:cViewPr>
        <p:scale>
          <a:sx n="60" d="100"/>
          <a:sy n="60" d="100"/>
        </p:scale>
        <p:origin x="8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E4A78-479B-4333-A3EA-F19D63D8D31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07E49-4CD1-4A5D-B4E6-48C34989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1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7E49-4CD1-4A5D-B4E6-48C349899F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4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7E49-4CD1-4A5D-B4E6-48C349899F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5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9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5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3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1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2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55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0A9B4-A984-41F5-B454-DE549E970EE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BE631-C3A8-47D2-93DC-90B234267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2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927/H4SF2T42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7927/H4SF2T42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5067/MODIS/MYD13A3.06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3900"/>
          </a:xfrm>
        </p:spPr>
        <p:txBody>
          <a:bodyPr>
            <a:noAutofit/>
          </a:bodyPr>
          <a:lstStyle/>
          <a:p>
            <a:r>
              <a:rPr lang="en-CY" sz="5400" dirty="0" smtClean="0">
                <a:solidFill>
                  <a:schemeClr val="bg1"/>
                </a:solidFill>
              </a:rPr>
              <a:t>TCCON Nicosia Update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826"/>
            <a:ext cx="12192000" cy="4184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56073"/>
            <a:ext cx="1010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GB" sz="2400" b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Rousogenous C.</a:t>
            </a:r>
            <a:r>
              <a:rPr kumimoji="0" lang="en-GB" sz="2400" b="1" u="sng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1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Petri C.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2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</a:t>
            </a:r>
            <a:r>
              <a:rPr kumimoji="0" lang="en-GB" sz="24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Quéhé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P.Y.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1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</a:t>
            </a:r>
            <a:r>
              <a:rPr kumimoji="0" lang="en-CY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Desservettaz</a:t>
            </a:r>
            <a:r>
              <a:rPr kumimoji="0" lang="en-CY" sz="24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M.</a:t>
            </a:r>
            <a:r>
              <a:rPr kumimoji="0" lang="en-CY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1</a:t>
            </a:r>
            <a:r>
              <a:rPr kumimoji="0" lang="en-CY" sz="24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</a:t>
            </a:r>
            <a:r>
              <a:rPr lang="en-GB" sz="2400" dirty="0" err="1" smtClean="0">
                <a:solidFill>
                  <a:schemeClr val="bg1"/>
                </a:solidFill>
                <a:latin typeface="+mj-lt"/>
              </a:rPr>
              <a:t>Warneke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T.</a:t>
            </a:r>
            <a:r>
              <a:rPr lang="en-GB" sz="2400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kumimoji="0" lang="en-CY" sz="24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</a:t>
            </a:r>
            <a:endParaRPr kumimoji="0" lang="en-GB" sz="240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</a:endParaRPr>
          </a:p>
          <a:p>
            <a:pPr lvl="0" algn="just">
              <a:defRPr/>
            </a:pPr>
            <a:r>
              <a:rPr kumimoji="0" lang="en-GB" sz="24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Laemmel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Th.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3,4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</a:t>
            </a:r>
            <a:r>
              <a:rPr kumimoji="0" lang="en-CY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</a:t>
            </a:r>
            <a:r>
              <a:rPr kumimoji="0" lang="en-GB" sz="24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Ramonet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M.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3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</a:t>
            </a:r>
            <a:r>
              <a:rPr kumimoji="0" lang="en-GB" sz="24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Notholt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J.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2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</a:t>
            </a:r>
            <a:r>
              <a:rPr kumimoji="0" lang="en-CY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Paris J-D.</a:t>
            </a:r>
            <a:r>
              <a:rPr kumimoji="0" lang="en-CY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1,3</a:t>
            </a:r>
            <a:r>
              <a:rPr kumimoji="0" lang="en-CY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</a:t>
            </a:r>
            <a:r>
              <a:rPr kumimoji="0" lang="en-GB" sz="24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Vrekoussis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M.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1,2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, </a:t>
            </a:r>
            <a:r>
              <a:rPr kumimoji="0" lang="en-GB" sz="24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Sciare</a:t>
            </a:r>
            <a:r>
              <a:rPr kumimoji="0" lang="en-GB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 J.</a:t>
            </a:r>
            <a:r>
              <a:rPr kumimoji="0" lang="en-GB" sz="240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</a:rPr>
              <a:t>1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9508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1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: </a:t>
            </a:r>
            <a:r>
              <a:rPr kumimoji="0" lang="en-GB" sz="1400" u="none" strike="noStrike" kern="1200" cap="none" spc="0" normalizeH="0" baseline="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Climate and Atmosphere Research Centre (CARE-C), The Cyprus Institute (</a:t>
            </a:r>
            <a:r>
              <a:rPr kumimoji="0" lang="en-GB" sz="1400" u="none" strike="noStrike" kern="1200" cap="none" spc="0" normalizeH="0" baseline="0" noProof="0" dirty="0" err="1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CyI</a:t>
            </a:r>
            <a:r>
              <a:rPr kumimoji="0" lang="en-GB" sz="1400" u="none" strike="noStrike" kern="1200" cap="none" spc="0" normalizeH="0" baseline="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), Cyprus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3000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2: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 Institute of Environmental Physics, IUP, University of Bremen,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1200" cap="none" spc="0" normalizeH="0" baseline="3000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3</a:t>
            </a:r>
            <a:r>
              <a:rPr kumimoji="0" lang="fr-FR" sz="1400" u="none" strike="noStrike" kern="1200" cap="none" spc="0" normalizeH="0" baseline="0" noProof="0" dirty="0" smtClean="0">
                <a:ln>
                  <a:noFill/>
                </a:ln>
                <a:solidFill>
                  <a:srgbClr val="FFFA00"/>
                </a:solidFill>
                <a:effectLst/>
                <a:uLnTx/>
                <a:uFillTx/>
                <a:latin typeface="+mj-lt"/>
              </a:rPr>
              <a:t>: LSCE/IPSL, CEA-CNRS-UVSQ, Université Paris Saclay, Gif-sur-Yvette, France</a:t>
            </a:r>
          </a:p>
          <a:p>
            <a:pPr lvl="0">
              <a:defRPr/>
            </a:pPr>
            <a:r>
              <a:rPr lang="en-US" sz="1400" baseline="30000" dirty="0" smtClean="0">
                <a:solidFill>
                  <a:srgbClr val="FFFA00"/>
                </a:solidFill>
                <a:latin typeface="+mj-lt"/>
              </a:rPr>
              <a:t>4</a:t>
            </a:r>
            <a:r>
              <a:rPr lang="en-US" sz="1400" dirty="0" smtClean="0">
                <a:solidFill>
                  <a:srgbClr val="FFFA00"/>
                </a:solidFill>
                <a:latin typeface="+mj-lt"/>
              </a:rPr>
              <a:t>:Now </a:t>
            </a:r>
            <a:r>
              <a:rPr lang="en-US" sz="1400" dirty="0">
                <a:solidFill>
                  <a:srgbClr val="FFFA00"/>
                </a:solidFill>
                <a:latin typeface="+mj-lt"/>
              </a:rPr>
              <a:t>at Department of Chemistry, Biochemistry and Pharmaceutical Sciences, University of Bern, Switzerland</a:t>
            </a:r>
            <a:endParaRPr kumimoji="0" lang="fr-FR" sz="1400" u="none" strike="noStrike" kern="1200" cap="none" spc="0" normalizeH="0" baseline="0" noProof="0" dirty="0" smtClean="0">
              <a:ln>
                <a:noFill/>
              </a:ln>
              <a:solidFill>
                <a:srgbClr val="FFFA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9" b="35418"/>
          <a:stretch/>
        </p:blipFill>
        <p:spPr>
          <a:xfrm>
            <a:off x="10170370" y="5558369"/>
            <a:ext cx="2000364" cy="558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07" y="6170735"/>
            <a:ext cx="2000364" cy="6803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044" y="5966016"/>
            <a:ext cx="2083956" cy="8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 txBox="1">
            <a:spLocks/>
          </p:cNvSpPr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AirCores</a:t>
            </a:r>
            <a:r>
              <a:rPr kumimoji="0" lang="en-GB" altLang="fr-FR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Comparison</a:t>
            </a:r>
            <a:r>
              <a:rPr lang="en-GB" altLang="fr-FR" sz="3200" dirty="0">
                <a:solidFill>
                  <a:prstClr val="white"/>
                </a:solidFill>
                <a:latin typeface="Calibri Light" panose="020F0302020204030204"/>
                <a:cs typeface="Arial" charset="0"/>
              </a:rPr>
              <a:t> </a:t>
            </a:r>
            <a:r>
              <a:rPr lang="en-GB" altLang="fr-FR" sz="3200" dirty="0" smtClean="0">
                <a:solidFill>
                  <a:prstClr val="white"/>
                </a:solidFill>
                <a:latin typeface="Calibri Light" panose="020F0302020204030204"/>
                <a:cs typeface="Arial" charset="0"/>
              </a:rPr>
              <a:t>&amp; Sensitivity to bottom: Preliminary (!)</a:t>
            </a:r>
            <a:endParaRPr kumimoji="0" lang="en-US" altLang="fr-FR" sz="28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r="8319"/>
          <a:stretch/>
        </p:blipFill>
        <p:spPr>
          <a:xfrm>
            <a:off x="122868" y="919723"/>
            <a:ext cx="5730949" cy="2538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8451"/>
          <a:stretch/>
        </p:blipFill>
        <p:spPr>
          <a:xfrm>
            <a:off x="122868" y="3663054"/>
            <a:ext cx="5730949" cy="2552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r="8715"/>
          <a:stretch/>
        </p:blipFill>
        <p:spPr>
          <a:xfrm>
            <a:off x="6266120" y="3673687"/>
            <a:ext cx="5528995" cy="2542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69" y="919723"/>
            <a:ext cx="3076443" cy="22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37" y="1126560"/>
            <a:ext cx="10650617" cy="526297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Nicosia is the first </a:t>
            </a:r>
            <a:r>
              <a:rPr lang="en-GB" sz="3200" b="1" dirty="0">
                <a:solidFill>
                  <a:schemeClr val="bg1"/>
                </a:solidFill>
                <a:latin typeface="+mj-lt"/>
              </a:rPr>
              <a:t>TCCON 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In </a:t>
            </a:r>
            <a:r>
              <a:rPr lang="en-GB" sz="3200" b="1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Region (EMME)</a:t>
            </a:r>
            <a:endParaRPr lang="en-GB" sz="32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/>
                </a:solidFill>
                <a:latin typeface="+mj-lt"/>
              </a:rPr>
              <a:t>Bridge Between Europe &amp; Middle 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East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Very </a:t>
            </a:r>
            <a:r>
              <a:rPr lang="en-GB" sz="3200" b="1" dirty="0">
                <a:solidFill>
                  <a:schemeClr val="bg1"/>
                </a:solidFill>
                <a:latin typeface="+mj-lt"/>
              </a:rPr>
              <a:t>high data 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coverage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AirCores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in June 2020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AirCores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’ Comparison quantities tested for sensitivity w.r.t. the lower profile patch.</a:t>
            </a:r>
            <a:endParaRPr lang="en-GB" sz="32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Conclusions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2" y="5928520"/>
            <a:ext cx="3415729" cy="80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52" y="5978099"/>
            <a:ext cx="1251435" cy="832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414" y="5928520"/>
            <a:ext cx="953776" cy="882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6769" y="5889164"/>
            <a:ext cx="430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This project has received funding from the European Union’s Horizon 2020 research and innovation programme under grant agreement No. 856612 and the Cyprus Government</a:t>
            </a:r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18" y="36585"/>
            <a:ext cx="3364102" cy="2523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42" y="36585"/>
            <a:ext cx="4303479" cy="3227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89" y="2587307"/>
            <a:ext cx="4683566" cy="3122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" y="3135602"/>
            <a:ext cx="3095577" cy="2063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76" y="2689044"/>
            <a:ext cx="1693446" cy="3020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/>
          <a:stretch/>
        </p:blipFill>
        <p:spPr>
          <a:xfrm rot="16200000">
            <a:off x="7848428" y="3122102"/>
            <a:ext cx="3020640" cy="21620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l="9777" r="4919" b="15375"/>
          <a:stretch/>
        </p:blipFill>
        <p:spPr>
          <a:xfrm>
            <a:off x="43152" y="30235"/>
            <a:ext cx="4355390" cy="30597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t="19244" r="15092" b="6787"/>
          <a:stretch/>
        </p:blipFill>
        <p:spPr>
          <a:xfrm rot="5400000">
            <a:off x="5916228" y="3374984"/>
            <a:ext cx="3179134" cy="14902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98409" y="1862268"/>
            <a:ext cx="6368903" cy="1446550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Thank you!!!!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302" y="2236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 smtClean="0">
                <a:solidFill>
                  <a:schemeClr val="bg1"/>
                </a:solidFill>
              </a:rPr>
              <a:t>Supplementary Slides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" y="21266"/>
            <a:ext cx="4334067" cy="6815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279" y="97111"/>
            <a:ext cx="4093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+mj-lt"/>
              </a:rPr>
              <a:t>Regional Sources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1482" y="1456659"/>
            <a:ext cx="4093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+mj-lt"/>
              </a:rPr>
              <a:t>Local Sources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826"/>
          <a:stretch/>
        </p:blipFill>
        <p:spPr>
          <a:xfrm>
            <a:off x="4515824" y="3418367"/>
            <a:ext cx="7633330" cy="343042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9109396">
            <a:off x="3936291" y="2513533"/>
            <a:ext cx="3212154" cy="4408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546114" y="2226100"/>
            <a:ext cx="395867" cy="12826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275215">
            <a:off x="4451370" y="563556"/>
            <a:ext cx="2225299" cy="441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907"/>
            <a:ext cx="12192000" cy="4029622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0" y="0"/>
            <a:ext cx="6305550" cy="56515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 Masses </a:t>
            </a:r>
            <a:r>
              <a:rPr lang="en-CY" altLang="fr-FR" sz="4800" dirty="0" smtClean="0">
                <a:solidFill>
                  <a:prstClr val="white"/>
                </a:solidFill>
                <a:latin typeface="Calibri Light" panose="020F0302020204030204"/>
                <a:cs typeface="Arial" charset="0"/>
              </a:rPr>
              <a:t>Over</a:t>
            </a:r>
            <a:r>
              <a:rPr kumimoji="0" lang="en-US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Cyprus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86849" y="843107"/>
            <a:ext cx="3105151" cy="369332"/>
          </a:xfrm>
          <a:prstGeom prst="rect">
            <a:avLst/>
          </a:prstGeom>
          <a:solidFill>
            <a:srgbClr val="212123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35069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</a:rPr>
              <a:t>Inspiration: </a:t>
            </a:r>
            <a:r>
              <a:rPr kumimoji="0" lang="en-GB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</a:rPr>
              <a:t>Lelieveld</a:t>
            </a:r>
            <a:r>
              <a:rPr kumimoji="0" lang="en-GB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</a:rPr>
              <a:t> et al., 2002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sto MT" panose="020406030505050303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437199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/>
              </a:rPr>
              <a:t>Gridded 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/>
              </a:rPr>
              <a:t>Population of the World, Version 4 (GPWv4): Population Count Adjusted to Match 2015 Revision of UN WPP Country Totals. Palisades, NY: NASA Socioeconomic Data and Applications Center (SEDAC). 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/>
                <a:hlinkClick r:id="rId3"/>
              </a:rPr>
              <a:t>https://doi.org/10.7927/H4SF2T42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/>
              </a:rPr>
              <a:t>. Access date: May 2021</a:t>
            </a:r>
          </a:p>
        </p:txBody>
      </p:sp>
    </p:spTree>
    <p:extLst>
      <p:ext uri="{BB962C8B-B14F-4D97-AF65-F5344CB8AC3E}">
        <p14:creationId xmlns:p14="http://schemas.microsoft.com/office/powerpoint/2010/main" val="14396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69445"/>
            <a:ext cx="8217615" cy="46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2"/>
          <p:cNvGrpSpPr/>
          <p:nvPr/>
        </p:nvGrpSpPr>
        <p:grpSpPr>
          <a:xfrm>
            <a:off x="357573" y="2518544"/>
            <a:ext cx="7694812" cy="3504498"/>
            <a:chOff x="146177" y="979757"/>
            <a:chExt cx="8043915" cy="3073458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642682" y="3520887"/>
              <a:ext cx="1442189" cy="83523"/>
            </a:xfrm>
            <a:prstGeom prst="straightConnector1">
              <a:avLst/>
            </a:prstGeom>
            <a:noFill/>
            <a:ln w="101600" cap="rnd" cmpd="sng" algn="ctr">
              <a:solidFill>
                <a:schemeClr val="accent1">
                  <a:lumMod val="75000"/>
                  <a:alpha val="81000"/>
                </a:schemeClr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6" name="TextBox 16"/>
            <p:cNvSpPr txBox="1"/>
            <p:nvPr/>
          </p:nvSpPr>
          <p:spPr>
            <a:xfrm>
              <a:off x="226670" y="3109831"/>
              <a:ext cx="2778118" cy="836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Y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Clean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Y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maritime air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Segoe UI Emoji" panose="020B0502040204020203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413017" y="2044795"/>
              <a:ext cx="245762" cy="1064277"/>
            </a:xfrm>
            <a:prstGeom prst="straightConnector1">
              <a:avLst/>
            </a:prstGeom>
            <a:noFill/>
            <a:ln w="114300" cap="rnd" cmpd="sng" algn="ctr">
              <a:solidFill>
                <a:sysClr val="window" lastClr="FFFFFF">
                  <a:lumMod val="75000"/>
                  <a:alpha val="9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>
            <a:xfrm>
              <a:off x="2262254" y="2122116"/>
              <a:ext cx="1996821" cy="1122734"/>
            </a:xfrm>
            <a:prstGeom prst="straightConnector1">
              <a:avLst/>
            </a:prstGeom>
            <a:noFill/>
            <a:ln w="114300" cap="rnd" cmpd="sng" algn="ctr">
              <a:solidFill>
                <a:sysClr val="window" lastClr="FFFFFF">
                  <a:lumMod val="75000"/>
                  <a:alpha val="9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9" name="Oval 18"/>
            <p:cNvSpPr/>
            <p:nvPr/>
          </p:nvSpPr>
          <p:spPr>
            <a:xfrm>
              <a:off x="4385242" y="3262745"/>
              <a:ext cx="696327" cy="513998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5169063" y="3446404"/>
              <a:ext cx="1093754" cy="61775"/>
            </a:xfrm>
            <a:prstGeom prst="straightConnector1">
              <a:avLst/>
            </a:prstGeom>
            <a:noFill/>
            <a:ln w="114300" cap="rnd" cmpd="sng" algn="ctr">
              <a:solidFill>
                <a:sysClr val="window" lastClr="FFFFFF">
                  <a:lumMod val="75000"/>
                  <a:alpha val="9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21" name="TextBox 26"/>
            <p:cNvSpPr txBox="1"/>
            <p:nvPr/>
          </p:nvSpPr>
          <p:spPr>
            <a:xfrm>
              <a:off x="146177" y="1076821"/>
              <a:ext cx="2992651" cy="728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Y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Outflow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Segoe UI Emoji" panose="020B0502040204020203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Western Europe</a:t>
              </a:r>
            </a:p>
          </p:txBody>
        </p:sp>
        <p:sp>
          <p:nvSpPr>
            <p:cNvPr id="22" name="TextBox 26"/>
            <p:cNvSpPr txBox="1"/>
            <p:nvPr/>
          </p:nvSpPr>
          <p:spPr>
            <a:xfrm>
              <a:off x="3231375" y="979757"/>
              <a:ext cx="2912149" cy="1052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Y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Outflow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Segoe UI Emoji" panose="020B0502040204020203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Eastern Europe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+ Turkey</a:t>
              </a:r>
            </a:p>
          </p:txBody>
        </p:sp>
        <p:sp>
          <p:nvSpPr>
            <p:cNvPr id="23" name="TextBox 26"/>
            <p:cNvSpPr txBox="1"/>
            <p:nvPr/>
          </p:nvSpPr>
          <p:spPr>
            <a:xfrm>
              <a:off x="5939453" y="3324427"/>
              <a:ext cx="2250639" cy="728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Y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Outflow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Segoe UI Emoji" panose="020B0502040204020203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Segoe UI Emoji" panose="020B0502040204020203" pitchFamily="34" charset="0"/>
                </a:rPr>
                <a:t>Middle East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41409"/>
          <a:stretch/>
        </p:blipFill>
        <p:spPr>
          <a:xfrm>
            <a:off x="8064722" y="3553368"/>
            <a:ext cx="4130984" cy="33109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745" t="1396" r="2961" b="4931"/>
          <a:stretch/>
        </p:blipFill>
        <p:spPr>
          <a:xfrm>
            <a:off x="6262867" y="19050"/>
            <a:ext cx="5916328" cy="3534318"/>
          </a:xfrm>
          <a:prstGeom prst="rect">
            <a:avLst/>
          </a:prstGeom>
        </p:spPr>
      </p:pic>
      <p:sp>
        <p:nvSpPr>
          <p:cNvPr id="37" name="Espace réservé du contenu 2"/>
          <p:cNvSpPr txBox="1">
            <a:spLocks/>
          </p:cNvSpPr>
          <p:nvPr/>
        </p:nvSpPr>
        <p:spPr>
          <a:xfrm>
            <a:off x="0" y="10977"/>
            <a:ext cx="6262867" cy="2178048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lang="en-CY" altLang="fr-FR" sz="4800" dirty="0" smtClean="0">
                <a:solidFill>
                  <a:prstClr val="white"/>
                </a:solidFill>
                <a:latin typeface="+mj-lt"/>
                <a:cs typeface="Arial" charset="0"/>
              </a:rPr>
              <a:t>Regional Boundary Layer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fr-FR" sz="4800" dirty="0" smtClean="0">
                <a:solidFill>
                  <a:prstClr val="white"/>
                </a:solidFill>
                <a:latin typeface="+mj-lt"/>
                <a:cs typeface="Arial" charset="0"/>
              </a:rPr>
              <a:t>Air Masses </a:t>
            </a:r>
            <a:r>
              <a:rPr lang="en-US" altLang="fr-FR" sz="4800" dirty="0">
                <a:solidFill>
                  <a:prstClr val="white"/>
                </a:solidFill>
                <a:latin typeface="+mj-lt"/>
                <a:cs typeface="Arial" charset="0"/>
              </a:rPr>
              <a:t>in </a:t>
            </a:r>
            <a:r>
              <a:rPr lang="en-US" altLang="fr-FR" sz="4800" dirty="0" smtClean="0">
                <a:solidFill>
                  <a:prstClr val="white"/>
                </a:solidFill>
                <a:latin typeface="+mj-lt"/>
                <a:cs typeface="Arial" charset="0"/>
              </a:rPr>
              <a:t>Cyprus</a:t>
            </a:r>
            <a:r>
              <a:rPr lang="en-CY" altLang="fr-FR" sz="4800" dirty="0">
                <a:solidFill>
                  <a:prstClr val="white"/>
                </a:solidFill>
                <a:latin typeface="+mj-lt"/>
                <a:cs typeface="Arial" charset="0"/>
              </a:rPr>
              <a:t> </a:t>
            </a:r>
            <a:r>
              <a:rPr lang="en-CY" altLang="fr-FR" sz="4800" dirty="0" smtClean="0">
                <a:solidFill>
                  <a:prstClr val="white"/>
                </a:solidFill>
                <a:latin typeface="+mj-lt"/>
                <a:cs typeface="Arial" charset="0"/>
              </a:rPr>
              <a:t>&amp; Seasonal Variability</a:t>
            </a:r>
            <a:endParaRPr lang="en-US" altLang="fr-FR" sz="4400" u="sng" dirty="0">
              <a:solidFill>
                <a:prstClr val="white"/>
              </a:solidFill>
              <a:latin typeface="+mj-lt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04682" y="2980301"/>
            <a:ext cx="342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Credit: M. Vrekoussis</a:t>
            </a:r>
          </a:p>
          <a:p>
            <a:r>
              <a:rPr lang="en-CY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Source: Kleanthous et al., 2014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267846"/>
            <a:ext cx="80523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Source: Center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for International Earth Science Information Network - CIESIN - Columbia University. 2016. Gridded Population of the World, Version 4 (GPWv4): Population Count Adjusted to Match 2015 Revision of UN WPP Country Totals. Palisades, NY: NASA Socioeconomic Data and Applications Center (SEDAC).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  <a:hlinkClick r:id="rId5"/>
              </a:rPr>
              <a:t>https://doi.org/10.7927/H4SF2T42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. Access date: May 2021</a:t>
            </a:r>
          </a:p>
        </p:txBody>
      </p:sp>
    </p:spTree>
    <p:extLst>
      <p:ext uri="{BB962C8B-B14F-4D97-AF65-F5344CB8AC3E}">
        <p14:creationId xmlns:p14="http://schemas.microsoft.com/office/powerpoint/2010/main" val="2928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r="3749" b="1847"/>
          <a:stretch/>
        </p:blipFill>
        <p:spPr>
          <a:xfrm>
            <a:off x="0" y="1346320"/>
            <a:ext cx="12192000" cy="3891280"/>
          </a:xfrm>
          <a:prstGeom prst="rect">
            <a:avLst/>
          </a:prstGeom>
        </p:spPr>
      </p:pic>
      <p:sp>
        <p:nvSpPr>
          <p:cNvPr id="4" name="Espace réservé du contenu 2"/>
          <p:cNvSpPr txBox="1">
            <a:spLocks/>
          </p:cNvSpPr>
          <p:nvPr/>
        </p:nvSpPr>
        <p:spPr>
          <a:xfrm>
            <a:off x="0" y="0"/>
            <a:ext cx="630555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 Masses </a:t>
            </a:r>
            <a:r>
              <a:rPr lang="en-CY" altLang="fr-FR" sz="4800" dirty="0" smtClean="0">
                <a:solidFill>
                  <a:prstClr val="white"/>
                </a:solidFill>
                <a:latin typeface="Calibri Light" panose="020F0302020204030204"/>
                <a:cs typeface="Arial" charset="0"/>
              </a:rPr>
              <a:t>Over</a:t>
            </a:r>
            <a:r>
              <a:rPr kumimoji="0" lang="en-US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Cyprus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48" y="2209920"/>
            <a:ext cx="9693452" cy="244776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072759" y="4881129"/>
            <a:ext cx="3105151" cy="369332"/>
          </a:xfrm>
          <a:prstGeom prst="rect">
            <a:avLst/>
          </a:prstGeom>
          <a:solidFill>
            <a:srgbClr val="212123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35069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</a:rPr>
              <a:t>Inspiration: </a:t>
            </a:r>
            <a:r>
              <a:rPr kumimoji="0" lang="en-GB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</a:rPr>
              <a:t>Lelieveld</a:t>
            </a:r>
            <a:r>
              <a:rPr kumimoji="0" lang="en-GB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</a:rPr>
              <a:t> et al., 2002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sto MT" panose="020406030505050303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4594"/>
            <a:ext cx="2330570" cy="52072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72" y="4657818"/>
            <a:ext cx="51404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Enhanced Vegetation Index (L3, Monthly)</a:t>
            </a:r>
            <a:r>
              <a:rPr kumimoji="0" lang="en-CY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, May 2023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References: MYD13A3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hlinkClick r:id="rId6"/>
              </a:rPr>
              <a:t>doi:10.5067/MODIS/MYD13A3.061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36057" y="1590619"/>
            <a:ext cx="31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Mid Troposphere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36057" y="2046832"/>
            <a:ext cx="338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Upper Troposphere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7878838" y="1168998"/>
            <a:ext cx="616593" cy="354679"/>
          </a:xfrm>
          <a:prstGeom prst="rightArrow">
            <a:avLst/>
          </a:prstGeom>
          <a:solidFill>
            <a:srgbClr val="FF0000"/>
          </a:solidFill>
          <a:ln w="15875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52617" y="1111383"/>
            <a:ext cx="2832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Boundary Layer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7878838" y="1662924"/>
            <a:ext cx="616593" cy="354679"/>
          </a:xfrm>
          <a:prstGeom prst="rightArrow">
            <a:avLst/>
          </a:prstGeom>
          <a:solidFill>
            <a:srgbClr val="FFFF00"/>
          </a:solidFill>
          <a:ln w="15875" cap="rnd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7868270" y="2130220"/>
            <a:ext cx="616593" cy="354679"/>
          </a:xfrm>
          <a:prstGeom prst="rightArrow">
            <a:avLst/>
          </a:prstGeom>
          <a:solidFill>
            <a:srgbClr val="00B0F0"/>
          </a:solidFill>
          <a:ln w="15875" cap="rnd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7692" r="5397" b="3971"/>
          <a:stretch/>
        </p:blipFill>
        <p:spPr>
          <a:xfrm>
            <a:off x="3423678" y="3733346"/>
            <a:ext cx="5082198" cy="3092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9147" r="6428" b="4496"/>
          <a:stretch/>
        </p:blipFill>
        <p:spPr>
          <a:xfrm>
            <a:off x="53165" y="822960"/>
            <a:ext cx="4831685" cy="2881423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Xgases</a:t>
            </a:r>
            <a:r>
              <a:rPr kumimoji="0" lang="en-GB" altLang="fr-FR" sz="4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Time Series of Nicosia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9923" r="5944" b="5271"/>
          <a:stretch/>
        </p:blipFill>
        <p:spPr>
          <a:xfrm>
            <a:off x="7234621" y="822960"/>
            <a:ext cx="4904214" cy="2881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2372" y="6358270"/>
            <a:ext cx="342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+mj-lt"/>
              </a:rPr>
              <a:t>Rousogenous et al. (in preparation)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13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9612" r="8739" b="7597"/>
          <a:stretch/>
        </p:blipFill>
        <p:spPr>
          <a:xfrm>
            <a:off x="2562447" y="1084516"/>
            <a:ext cx="7389628" cy="5677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25163" y="1286541"/>
            <a:ext cx="282503" cy="145666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Xluft</a:t>
            </a:r>
            <a:r>
              <a:rPr kumimoji="0" lang="en-GB" altLang="fr-FR" sz="4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Time Series of Nicosia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055" y="1084516"/>
            <a:ext cx="1701210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AirCore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009377" y="1108716"/>
            <a:ext cx="2434856" cy="536373"/>
          </a:xfrm>
          <a:prstGeom prst="rightArrow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082496" y="1212112"/>
            <a:ext cx="52086" cy="5316010"/>
          </a:xfrm>
          <a:prstGeom prst="line">
            <a:avLst/>
          </a:prstGeom>
          <a:ln w="38100">
            <a:solidFill>
              <a:srgbClr val="FF0000">
                <a:alpha val="8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82969" y="1117061"/>
            <a:ext cx="982698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Laser Broke </a:t>
            </a:r>
            <a:r>
              <a:rPr lang="en-150" b="1" dirty="0" smtClean="0">
                <a:sym typeface="Wingdings" panose="05000000000000000000" pitchFamily="2" charset="2"/>
              </a:rPr>
              <a:t></a:t>
            </a:r>
            <a:endParaRPr lang="en-US" b="1" dirty="0"/>
          </a:p>
        </p:txBody>
      </p:sp>
      <p:sp>
        <p:nvSpPr>
          <p:cNvPr id="15" name="Right Arrow 14"/>
          <p:cNvSpPr/>
          <p:nvPr/>
        </p:nvSpPr>
        <p:spPr>
          <a:xfrm rot="10800000">
            <a:off x="6124152" y="1376902"/>
            <a:ext cx="358815" cy="1281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4023"/>
          <a:stretch/>
        </p:blipFill>
        <p:spPr>
          <a:xfrm>
            <a:off x="410425" y="946305"/>
            <a:ext cx="3418744" cy="5858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4023"/>
          <a:stretch/>
        </p:blipFill>
        <p:spPr>
          <a:xfrm>
            <a:off x="3948390" y="935671"/>
            <a:ext cx="3418744" cy="5869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b="4031"/>
          <a:stretch/>
        </p:blipFill>
        <p:spPr>
          <a:xfrm>
            <a:off x="7486355" y="925039"/>
            <a:ext cx="3418744" cy="58798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032" y="1058885"/>
            <a:ext cx="2280102" cy="1231499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AirCores</a:t>
            </a:r>
            <a:r>
              <a:rPr kumimoji="0" lang="en-GB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</a:t>
            </a:r>
            <a:r>
              <a:rPr kumimoji="0" lang="en-GB" altLang="fr-FR" sz="4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Nicosia June 19, 2020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 b="5426"/>
          <a:stretch/>
        </p:blipFill>
        <p:spPr>
          <a:xfrm>
            <a:off x="4078283" y="1053568"/>
            <a:ext cx="3418744" cy="5741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358" y="1133311"/>
            <a:ext cx="2280102" cy="1231499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AirCores</a:t>
            </a:r>
            <a:r>
              <a:rPr kumimoji="0" lang="en-GB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</a:t>
            </a:r>
            <a:r>
              <a:rPr kumimoji="0" lang="en-GB" altLang="fr-FR" sz="4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Nicosia June 19, 2020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5892"/>
          <a:stretch/>
        </p:blipFill>
        <p:spPr>
          <a:xfrm>
            <a:off x="164646" y="1058885"/>
            <a:ext cx="3418744" cy="5730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 b="5581"/>
          <a:stretch/>
        </p:blipFill>
        <p:spPr>
          <a:xfrm>
            <a:off x="7991920" y="1058884"/>
            <a:ext cx="3418744" cy="57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4341"/>
          <a:stretch/>
        </p:blipFill>
        <p:spPr>
          <a:xfrm>
            <a:off x="3948390" y="925039"/>
            <a:ext cx="3418744" cy="5837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32" y="1058885"/>
            <a:ext cx="2280102" cy="1231499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AirCores</a:t>
            </a:r>
            <a:r>
              <a:rPr kumimoji="0" lang="en-GB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</a:t>
            </a:r>
            <a:r>
              <a:rPr kumimoji="0" lang="en-GB" altLang="fr-FR" sz="4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Nicosia June 29, 2020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 b="4187"/>
          <a:stretch/>
        </p:blipFill>
        <p:spPr>
          <a:xfrm>
            <a:off x="7775776" y="914401"/>
            <a:ext cx="3418744" cy="582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 b="4342"/>
          <a:stretch/>
        </p:blipFill>
        <p:spPr>
          <a:xfrm>
            <a:off x="164646" y="925035"/>
            <a:ext cx="3418744" cy="581600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67022" y="4763390"/>
            <a:ext cx="1414131" cy="9143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509590" y="4763390"/>
            <a:ext cx="1414131" cy="9143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032" y="1058885"/>
            <a:ext cx="2280102" cy="1231499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0" y="0"/>
            <a:ext cx="8314660" cy="82296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4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AirCores</a:t>
            </a:r>
            <a:r>
              <a:rPr kumimoji="0" lang="en-GB" altLang="fr-FR" sz="4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 </a:t>
            </a:r>
            <a:r>
              <a:rPr kumimoji="0" lang="en-GB" altLang="fr-FR" sz="4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Arial" charset="0"/>
              </a:rPr>
              <a:t>Nicosia June 30, 2020</a:t>
            </a:r>
            <a:endParaRPr kumimoji="0" lang="en-US" altLang="fr-FR" sz="440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5892"/>
          <a:stretch/>
        </p:blipFill>
        <p:spPr>
          <a:xfrm>
            <a:off x="4386628" y="1041990"/>
            <a:ext cx="3418744" cy="5730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b="6201"/>
          <a:stretch/>
        </p:blipFill>
        <p:spPr>
          <a:xfrm>
            <a:off x="544512" y="1041990"/>
            <a:ext cx="3418744" cy="5709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5581"/>
          <a:stretch/>
        </p:blipFill>
        <p:spPr>
          <a:xfrm>
            <a:off x="8034670" y="1031356"/>
            <a:ext cx="3418744" cy="576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</TotalTime>
  <Words>415</Words>
  <Application>Microsoft Office PowerPoint</Application>
  <PresentationFormat>Widescreen</PresentationFormat>
  <Paragraphs>54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Bahnschrift</vt:lpstr>
      <vt:lpstr>Bahnschrift Light SemiCondensed</vt:lpstr>
      <vt:lpstr>Calibri</vt:lpstr>
      <vt:lpstr>Calibri Light</vt:lpstr>
      <vt:lpstr>Calisto MT</vt:lpstr>
      <vt:lpstr>Century Gothic</vt:lpstr>
      <vt:lpstr>Segoe UI Emoji</vt:lpstr>
      <vt:lpstr>Wingdings</vt:lpstr>
      <vt:lpstr>Office Theme</vt:lpstr>
      <vt:lpstr>TCCON Nicosia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Constantina Rousogenous</dc:creator>
  <cp:lastModifiedBy>Constantina Rousogenous</cp:lastModifiedBy>
  <cp:revision>53</cp:revision>
  <dcterms:created xsi:type="dcterms:W3CDTF">2023-06-01T13:13:30Z</dcterms:created>
  <dcterms:modified xsi:type="dcterms:W3CDTF">2023-06-13T06:09:19Z</dcterms:modified>
</cp:coreProperties>
</file>