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1"/>
  </p:sldMasterIdLst>
  <p:notesMasterIdLst>
    <p:notesMasterId r:id="rId20"/>
  </p:notesMasterIdLst>
  <p:handoutMasterIdLst>
    <p:handoutMasterId r:id="rId21"/>
  </p:handoutMasterIdLst>
  <p:sldIdLst>
    <p:sldId id="375" r:id="rId2"/>
    <p:sldId id="362" r:id="rId3"/>
    <p:sldId id="359" r:id="rId4"/>
    <p:sldId id="344" r:id="rId5"/>
    <p:sldId id="342" r:id="rId6"/>
    <p:sldId id="360" r:id="rId7"/>
    <p:sldId id="361" r:id="rId8"/>
    <p:sldId id="363" r:id="rId9"/>
    <p:sldId id="373" r:id="rId10"/>
    <p:sldId id="364" r:id="rId11"/>
    <p:sldId id="365" r:id="rId12"/>
    <p:sldId id="366" r:id="rId13"/>
    <p:sldId id="367" r:id="rId14"/>
    <p:sldId id="368" r:id="rId15"/>
    <p:sldId id="369" r:id="rId16"/>
    <p:sldId id="370" r:id="rId17"/>
    <p:sldId id="374" r:id="rId18"/>
    <p:sldId id="371" r:id="rId19"/>
  </p:sldIdLst>
  <p:sldSz cx="12192000" cy="6858000"/>
  <p:notesSz cx="7315200" cy="12344400"/>
  <p:embeddedFontLst>
    <p:embeddedFont>
      <p:font typeface="Calibri Light" panose="020F0302020204030204" pitchFamily="34" charset="0"/>
      <p:regular r:id="rId22"/>
      <p:italic r:id="rId23"/>
    </p:embeddedFont>
    <p:embeddedFont>
      <p:font typeface="Gill Sans MT" panose="020B0502020104020203" pitchFamily="34" charset="0"/>
      <p:regular r:id="rId24"/>
      <p:bold r:id="rId25"/>
      <p:italic r:id="rId26"/>
      <p:boldItalic r:id="rId27"/>
    </p:embeddedFont>
    <p:embeddedFont>
      <p:font typeface="Garamond" panose="02020404030301010803" pitchFamily="18" charset="0"/>
      <p:regular r:id="rId28"/>
      <p:bold r:id="rId29"/>
      <p:italic r:id="rId30"/>
    </p:embeddedFont>
    <p:embeddedFont>
      <p:font typeface="Verdana" panose="020B0604030504040204" pitchFamily="34" charset="0"/>
      <p:regular r:id="rId31"/>
      <p:bold r:id="rId32"/>
      <p:italic r:id="rId33"/>
      <p:boldItalic r:id="rId34"/>
    </p:embeddedFont>
    <p:embeddedFont>
      <p:font typeface="Open Sans" panose="020B060402020202020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A30D"/>
    <a:srgbClr val="4C35F7"/>
    <a:srgbClr val="00DA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00" autoAdjust="0"/>
    <p:restoredTop sz="94660"/>
  </p:normalViewPr>
  <p:slideViewPr>
    <p:cSldViewPr snapToGrid="0">
      <p:cViewPr varScale="1">
        <p:scale>
          <a:sx n="62" d="100"/>
          <a:sy n="62" d="100"/>
        </p:scale>
        <p:origin x="78" y="1278"/>
      </p:cViewPr>
      <p:guideLst>
        <p:guide orient="horz" pos="2160"/>
        <p:guide pos="3840"/>
      </p:guideLst>
    </p:cSldViewPr>
  </p:slideViewPr>
  <p:notesTextViewPr>
    <p:cViewPr>
      <p:scale>
        <a:sx n="1" d="1"/>
        <a:sy n="1" d="1"/>
      </p:scale>
      <p:origin x="0" y="0"/>
    </p:cViewPr>
  </p:notesTextViewPr>
  <p:sorterViewPr>
    <p:cViewPr>
      <p:scale>
        <a:sx n="100" d="100"/>
        <a:sy n="100" d="100"/>
      </p:scale>
      <p:origin x="0" y="-3524"/>
    </p:cViewPr>
  </p:sorterViewPr>
  <p:notesViewPr>
    <p:cSldViewPr snapToGrid="0">
      <p:cViewPr varScale="1">
        <p:scale>
          <a:sx n="58" d="100"/>
          <a:sy n="58" d="100"/>
        </p:scale>
        <p:origin x="2472"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handoutMaster" Target="handoutMasters/handoutMaster1.xml"/><Relationship Id="rId34" Type="http://schemas.openxmlformats.org/officeDocument/2006/relationships/font" Target="fonts/font13.fntdata"/><Relationship Id="rId42" Type="http://schemas.openxmlformats.org/officeDocument/2006/relationships/font" Target="fonts/font2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tableStyles" Target="tableStyles.xml"/><Relationship Id="rId20" Type="http://schemas.openxmlformats.org/officeDocument/2006/relationships/notesMaster" Target="notesMasters/notesMaster1.xml"/><Relationship Id="rId41" Type="http://schemas.openxmlformats.org/officeDocument/2006/relationships/font" Target="fonts/font2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6"/>
            <a:ext cx="3169920" cy="617222"/>
          </a:xfrm>
          <a:prstGeom prst="rect">
            <a:avLst/>
          </a:prstGeom>
        </p:spPr>
        <p:txBody>
          <a:bodyPr vert="horz" lIns="130472" tIns="65239" rIns="130472" bIns="65239" rtlCol="0"/>
          <a:lstStyle>
            <a:lvl1pPr algn="l">
              <a:defRPr sz="1800"/>
            </a:lvl1pPr>
          </a:lstStyle>
          <a:p>
            <a:endParaRPr lang="nl-BE"/>
          </a:p>
        </p:txBody>
      </p:sp>
      <p:sp>
        <p:nvSpPr>
          <p:cNvPr id="3" name="Date Placeholder 2"/>
          <p:cNvSpPr>
            <a:spLocks noGrp="1"/>
          </p:cNvSpPr>
          <p:nvPr>
            <p:ph type="dt" sz="quarter" idx="1"/>
          </p:nvPr>
        </p:nvSpPr>
        <p:spPr>
          <a:xfrm>
            <a:off x="4143589" y="6"/>
            <a:ext cx="3169920" cy="617222"/>
          </a:xfrm>
          <a:prstGeom prst="rect">
            <a:avLst/>
          </a:prstGeom>
        </p:spPr>
        <p:txBody>
          <a:bodyPr vert="horz" lIns="130472" tIns="65239" rIns="130472" bIns="65239" rtlCol="0"/>
          <a:lstStyle>
            <a:lvl1pPr algn="r">
              <a:defRPr sz="1800"/>
            </a:lvl1pPr>
          </a:lstStyle>
          <a:p>
            <a:fld id="{92C93F5D-B8A5-42B6-A715-854175ECF2F8}" type="datetimeFigureOut">
              <a:rPr lang="nl-BE" smtClean="0"/>
              <a:t>13/06/2023</a:t>
            </a:fld>
            <a:endParaRPr lang="nl-BE"/>
          </a:p>
        </p:txBody>
      </p:sp>
      <p:sp>
        <p:nvSpPr>
          <p:cNvPr id="4" name="Footer Placeholder 3"/>
          <p:cNvSpPr>
            <a:spLocks noGrp="1"/>
          </p:cNvSpPr>
          <p:nvPr>
            <p:ph type="ftr" sz="quarter" idx="2"/>
          </p:nvPr>
        </p:nvSpPr>
        <p:spPr>
          <a:xfrm>
            <a:off x="2" y="11725043"/>
            <a:ext cx="3169920" cy="617222"/>
          </a:xfrm>
          <a:prstGeom prst="rect">
            <a:avLst/>
          </a:prstGeom>
        </p:spPr>
        <p:txBody>
          <a:bodyPr vert="horz" lIns="130472" tIns="65239" rIns="130472" bIns="65239" rtlCol="0" anchor="b"/>
          <a:lstStyle>
            <a:lvl1pPr algn="l">
              <a:defRPr sz="1800"/>
            </a:lvl1pPr>
          </a:lstStyle>
          <a:p>
            <a:endParaRPr lang="nl-BE"/>
          </a:p>
        </p:txBody>
      </p:sp>
      <p:sp>
        <p:nvSpPr>
          <p:cNvPr id="5" name="Slide Number Placeholder 4"/>
          <p:cNvSpPr>
            <a:spLocks noGrp="1"/>
          </p:cNvSpPr>
          <p:nvPr>
            <p:ph type="sldNum" sz="quarter" idx="3"/>
          </p:nvPr>
        </p:nvSpPr>
        <p:spPr>
          <a:xfrm>
            <a:off x="4143589" y="11725043"/>
            <a:ext cx="3169920" cy="617222"/>
          </a:xfrm>
          <a:prstGeom prst="rect">
            <a:avLst/>
          </a:prstGeom>
        </p:spPr>
        <p:txBody>
          <a:bodyPr vert="horz" lIns="130472" tIns="65239" rIns="130472" bIns="65239" rtlCol="0" anchor="b"/>
          <a:lstStyle>
            <a:lvl1pPr algn="r">
              <a:defRPr sz="1800"/>
            </a:lvl1pPr>
          </a:lstStyle>
          <a:p>
            <a:fld id="{FD63B87C-4A10-4448-9ABE-11F010F7CED8}" type="slidenum">
              <a:rPr lang="nl-BE" smtClean="0"/>
              <a:t>‹#›</a:t>
            </a:fld>
            <a:endParaRPr lang="nl-BE"/>
          </a:p>
        </p:txBody>
      </p:sp>
    </p:spTree>
    <p:extLst>
      <p:ext uri="{BB962C8B-B14F-4D97-AF65-F5344CB8AC3E}">
        <p14:creationId xmlns:p14="http://schemas.microsoft.com/office/powerpoint/2010/main" val="8940081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3169920" cy="619361"/>
          </a:xfrm>
          <a:prstGeom prst="rect">
            <a:avLst/>
          </a:prstGeom>
        </p:spPr>
        <p:txBody>
          <a:bodyPr vert="horz" lIns="130472" tIns="65239" rIns="130472" bIns="65239" rtlCol="0"/>
          <a:lstStyle>
            <a:lvl1pPr algn="l">
              <a:defRPr sz="1800"/>
            </a:lvl1pPr>
          </a:lstStyle>
          <a:p>
            <a:endParaRPr lang="en-US"/>
          </a:p>
        </p:txBody>
      </p:sp>
      <p:sp>
        <p:nvSpPr>
          <p:cNvPr id="3" name="Date Placeholder 2"/>
          <p:cNvSpPr>
            <a:spLocks noGrp="1"/>
          </p:cNvSpPr>
          <p:nvPr>
            <p:ph type="dt" idx="1"/>
          </p:nvPr>
        </p:nvSpPr>
        <p:spPr>
          <a:xfrm>
            <a:off x="4143589" y="3"/>
            <a:ext cx="3169920" cy="619361"/>
          </a:xfrm>
          <a:prstGeom prst="rect">
            <a:avLst/>
          </a:prstGeom>
        </p:spPr>
        <p:txBody>
          <a:bodyPr vert="horz" lIns="130472" tIns="65239" rIns="130472" bIns="65239" rtlCol="0"/>
          <a:lstStyle>
            <a:lvl1pPr algn="r">
              <a:defRPr sz="1800"/>
            </a:lvl1pPr>
          </a:lstStyle>
          <a:p>
            <a:fld id="{6C1AD0FA-ECED-43C3-8E24-6D20F5599DC0}" type="datetimeFigureOut">
              <a:rPr lang="en-US" smtClean="0"/>
              <a:t>6/13/2023</a:t>
            </a:fld>
            <a:endParaRPr lang="en-US"/>
          </a:p>
        </p:txBody>
      </p:sp>
      <p:sp>
        <p:nvSpPr>
          <p:cNvPr id="4" name="Slide Image Placeholder 3"/>
          <p:cNvSpPr>
            <a:spLocks noGrp="1" noRot="1" noChangeAspect="1"/>
          </p:cNvSpPr>
          <p:nvPr>
            <p:ph type="sldImg" idx="2"/>
          </p:nvPr>
        </p:nvSpPr>
        <p:spPr>
          <a:xfrm>
            <a:off x="-44450" y="1543050"/>
            <a:ext cx="7404100" cy="4165600"/>
          </a:xfrm>
          <a:prstGeom prst="rect">
            <a:avLst/>
          </a:prstGeom>
          <a:noFill/>
          <a:ln w="12700">
            <a:solidFill>
              <a:prstClr val="black"/>
            </a:solidFill>
          </a:ln>
        </p:spPr>
        <p:txBody>
          <a:bodyPr vert="horz" lIns="130472" tIns="65239" rIns="130472" bIns="65239" rtlCol="0" anchor="ctr"/>
          <a:lstStyle/>
          <a:p>
            <a:endParaRPr lang="en-US"/>
          </a:p>
        </p:txBody>
      </p:sp>
      <p:sp>
        <p:nvSpPr>
          <p:cNvPr id="5" name="Notes Placeholder 4"/>
          <p:cNvSpPr>
            <a:spLocks noGrp="1"/>
          </p:cNvSpPr>
          <p:nvPr>
            <p:ph type="body" sz="quarter" idx="3"/>
          </p:nvPr>
        </p:nvSpPr>
        <p:spPr>
          <a:xfrm>
            <a:off x="731520" y="5940746"/>
            <a:ext cx="5852160" cy="4860608"/>
          </a:xfrm>
          <a:prstGeom prst="rect">
            <a:avLst/>
          </a:prstGeom>
        </p:spPr>
        <p:txBody>
          <a:bodyPr vert="horz" lIns="130472" tIns="65239" rIns="130472" bIns="6523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11725045"/>
            <a:ext cx="3169920" cy="619361"/>
          </a:xfrm>
          <a:prstGeom prst="rect">
            <a:avLst/>
          </a:prstGeom>
        </p:spPr>
        <p:txBody>
          <a:bodyPr vert="horz" lIns="130472" tIns="65239" rIns="130472" bIns="65239" rtlCol="0" anchor="b"/>
          <a:lstStyle>
            <a:lvl1pPr algn="l">
              <a:defRPr sz="1800"/>
            </a:lvl1pPr>
          </a:lstStyle>
          <a:p>
            <a:endParaRPr lang="en-US"/>
          </a:p>
        </p:txBody>
      </p:sp>
      <p:sp>
        <p:nvSpPr>
          <p:cNvPr id="7" name="Slide Number Placeholder 6"/>
          <p:cNvSpPr>
            <a:spLocks noGrp="1"/>
          </p:cNvSpPr>
          <p:nvPr>
            <p:ph type="sldNum" sz="quarter" idx="5"/>
          </p:nvPr>
        </p:nvSpPr>
        <p:spPr>
          <a:xfrm>
            <a:off x="4143589" y="11725045"/>
            <a:ext cx="3169920" cy="619361"/>
          </a:xfrm>
          <a:prstGeom prst="rect">
            <a:avLst/>
          </a:prstGeom>
        </p:spPr>
        <p:txBody>
          <a:bodyPr vert="horz" lIns="130472" tIns="65239" rIns="130472" bIns="65239" rtlCol="0" anchor="b"/>
          <a:lstStyle>
            <a:lvl1pPr algn="r">
              <a:defRPr sz="1800"/>
            </a:lvl1pPr>
          </a:lstStyle>
          <a:p>
            <a:fld id="{8073D6CC-EA0E-4D0A-A853-CCE2247744F7}" type="slidenum">
              <a:rPr lang="en-US" smtClean="0"/>
              <a:t>‹#›</a:t>
            </a:fld>
            <a:endParaRPr lang="en-US"/>
          </a:p>
        </p:txBody>
      </p:sp>
    </p:spTree>
    <p:extLst>
      <p:ext uri="{BB962C8B-B14F-4D97-AF65-F5344CB8AC3E}">
        <p14:creationId xmlns:p14="http://schemas.microsoft.com/office/powerpoint/2010/main" val="338195815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73D6CC-EA0E-4D0A-A853-CCE2247744F7}" type="slidenum">
              <a:rPr lang="en-US" smtClean="0"/>
              <a:t>2</a:t>
            </a:fld>
            <a:endParaRPr lang="en-US"/>
          </a:p>
        </p:txBody>
      </p:sp>
    </p:spTree>
    <p:extLst>
      <p:ext uri="{BB962C8B-B14F-4D97-AF65-F5344CB8AC3E}">
        <p14:creationId xmlns:p14="http://schemas.microsoft.com/office/powerpoint/2010/main" val="989086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73D6CC-EA0E-4D0A-A853-CCE2247744F7}" type="slidenum">
              <a:rPr lang="en-US" smtClean="0"/>
              <a:t>11</a:t>
            </a:fld>
            <a:endParaRPr lang="en-US"/>
          </a:p>
        </p:txBody>
      </p:sp>
    </p:spTree>
    <p:extLst>
      <p:ext uri="{BB962C8B-B14F-4D97-AF65-F5344CB8AC3E}">
        <p14:creationId xmlns:p14="http://schemas.microsoft.com/office/powerpoint/2010/main" val="1500186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73D6CC-EA0E-4D0A-A853-CCE2247744F7}" type="slidenum">
              <a:rPr lang="en-US" smtClean="0"/>
              <a:t>12</a:t>
            </a:fld>
            <a:endParaRPr lang="en-US"/>
          </a:p>
        </p:txBody>
      </p:sp>
    </p:spTree>
    <p:extLst>
      <p:ext uri="{BB962C8B-B14F-4D97-AF65-F5344CB8AC3E}">
        <p14:creationId xmlns:p14="http://schemas.microsoft.com/office/powerpoint/2010/main" val="3079203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73D6CC-EA0E-4D0A-A853-CCE2247744F7}" type="slidenum">
              <a:rPr lang="en-US" smtClean="0"/>
              <a:t>13</a:t>
            </a:fld>
            <a:endParaRPr lang="en-US"/>
          </a:p>
        </p:txBody>
      </p:sp>
    </p:spTree>
    <p:extLst>
      <p:ext uri="{BB962C8B-B14F-4D97-AF65-F5344CB8AC3E}">
        <p14:creationId xmlns:p14="http://schemas.microsoft.com/office/powerpoint/2010/main" val="584772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73D6CC-EA0E-4D0A-A853-CCE2247744F7}" type="slidenum">
              <a:rPr lang="en-US" smtClean="0"/>
              <a:t>14</a:t>
            </a:fld>
            <a:endParaRPr lang="en-US"/>
          </a:p>
        </p:txBody>
      </p:sp>
    </p:spTree>
    <p:extLst>
      <p:ext uri="{BB962C8B-B14F-4D97-AF65-F5344CB8AC3E}">
        <p14:creationId xmlns:p14="http://schemas.microsoft.com/office/powerpoint/2010/main" val="3938276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73D6CC-EA0E-4D0A-A853-CCE2247744F7}" type="slidenum">
              <a:rPr lang="en-US" smtClean="0"/>
              <a:t>15</a:t>
            </a:fld>
            <a:endParaRPr lang="en-US"/>
          </a:p>
        </p:txBody>
      </p:sp>
    </p:spTree>
    <p:extLst>
      <p:ext uri="{BB962C8B-B14F-4D97-AF65-F5344CB8AC3E}">
        <p14:creationId xmlns:p14="http://schemas.microsoft.com/office/powerpoint/2010/main" val="3309696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73D6CC-EA0E-4D0A-A853-CCE2247744F7}" type="slidenum">
              <a:rPr lang="en-US" smtClean="0"/>
              <a:t>16</a:t>
            </a:fld>
            <a:endParaRPr lang="en-US"/>
          </a:p>
        </p:txBody>
      </p:sp>
    </p:spTree>
    <p:extLst>
      <p:ext uri="{BB962C8B-B14F-4D97-AF65-F5344CB8AC3E}">
        <p14:creationId xmlns:p14="http://schemas.microsoft.com/office/powerpoint/2010/main" val="3660805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73D6CC-EA0E-4D0A-A853-CCE2247744F7}" type="slidenum">
              <a:rPr lang="en-US" smtClean="0"/>
              <a:t>17</a:t>
            </a:fld>
            <a:endParaRPr lang="en-US"/>
          </a:p>
        </p:txBody>
      </p:sp>
    </p:spTree>
    <p:extLst>
      <p:ext uri="{BB962C8B-B14F-4D97-AF65-F5344CB8AC3E}">
        <p14:creationId xmlns:p14="http://schemas.microsoft.com/office/powerpoint/2010/main" val="2185722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73D6CC-EA0E-4D0A-A853-CCE2247744F7}" type="slidenum">
              <a:rPr lang="en-US" smtClean="0"/>
              <a:t>18</a:t>
            </a:fld>
            <a:endParaRPr lang="en-US"/>
          </a:p>
        </p:txBody>
      </p:sp>
    </p:spTree>
    <p:extLst>
      <p:ext uri="{BB962C8B-B14F-4D97-AF65-F5344CB8AC3E}">
        <p14:creationId xmlns:p14="http://schemas.microsoft.com/office/powerpoint/2010/main" val="2431811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73D6CC-EA0E-4D0A-A853-CCE2247744F7}" type="slidenum">
              <a:rPr lang="en-US" smtClean="0"/>
              <a:t>3</a:t>
            </a:fld>
            <a:endParaRPr lang="en-US"/>
          </a:p>
        </p:txBody>
      </p:sp>
    </p:spTree>
    <p:extLst>
      <p:ext uri="{BB962C8B-B14F-4D97-AF65-F5344CB8AC3E}">
        <p14:creationId xmlns:p14="http://schemas.microsoft.com/office/powerpoint/2010/main" val="1822366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73D6CC-EA0E-4D0A-A853-CCE2247744F7}" type="slidenum">
              <a:rPr lang="en-US" smtClean="0"/>
              <a:t>4</a:t>
            </a:fld>
            <a:endParaRPr lang="en-US"/>
          </a:p>
        </p:txBody>
      </p:sp>
    </p:spTree>
    <p:extLst>
      <p:ext uri="{BB962C8B-B14F-4D97-AF65-F5344CB8AC3E}">
        <p14:creationId xmlns:p14="http://schemas.microsoft.com/office/powerpoint/2010/main" val="1587814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73D6CC-EA0E-4D0A-A853-CCE2247744F7}" type="slidenum">
              <a:rPr lang="en-US" smtClean="0"/>
              <a:t>5</a:t>
            </a:fld>
            <a:endParaRPr lang="en-US"/>
          </a:p>
        </p:txBody>
      </p:sp>
    </p:spTree>
    <p:extLst>
      <p:ext uri="{BB962C8B-B14F-4D97-AF65-F5344CB8AC3E}">
        <p14:creationId xmlns:p14="http://schemas.microsoft.com/office/powerpoint/2010/main" val="49409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73D6CC-EA0E-4D0A-A853-CCE2247744F7}" type="slidenum">
              <a:rPr lang="en-US" smtClean="0"/>
              <a:t>6</a:t>
            </a:fld>
            <a:endParaRPr lang="en-US"/>
          </a:p>
        </p:txBody>
      </p:sp>
    </p:spTree>
    <p:extLst>
      <p:ext uri="{BB962C8B-B14F-4D97-AF65-F5344CB8AC3E}">
        <p14:creationId xmlns:p14="http://schemas.microsoft.com/office/powerpoint/2010/main" val="496896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73D6CC-EA0E-4D0A-A853-CCE2247744F7}" type="slidenum">
              <a:rPr lang="en-US" smtClean="0"/>
              <a:t>7</a:t>
            </a:fld>
            <a:endParaRPr lang="en-US"/>
          </a:p>
        </p:txBody>
      </p:sp>
    </p:spTree>
    <p:extLst>
      <p:ext uri="{BB962C8B-B14F-4D97-AF65-F5344CB8AC3E}">
        <p14:creationId xmlns:p14="http://schemas.microsoft.com/office/powerpoint/2010/main" val="2076370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73D6CC-EA0E-4D0A-A853-CCE2247744F7}" type="slidenum">
              <a:rPr lang="en-US" smtClean="0"/>
              <a:t>8</a:t>
            </a:fld>
            <a:endParaRPr lang="en-US"/>
          </a:p>
        </p:txBody>
      </p:sp>
    </p:spTree>
    <p:extLst>
      <p:ext uri="{BB962C8B-B14F-4D97-AF65-F5344CB8AC3E}">
        <p14:creationId xmlns:p14="http://schemas.microsoft.com/office/powerpoint/2010/main" val="1908966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73D6CC-EA0E-4D0A-A853-CCE2247744F7}" type="slidenum">
              <a:rPr lang="en-US" smtClean="0"/>
              <a:t>9</a:t>
            </a:fld>
            <a:endParaRPr lang="en-US"/>
          </a:p>
        </p:txBody>
      </p:sp>
    </p:spTree>
    <p:extLst>
      <p:ext uri="{BB962C8B-B14F-4D97-AF65-F5344CB8AC3E}">
        <p14:creationId xmlns:p14="http://schemas.microsoft.com/office/powerpoint/2010/main" val="2787224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0"/>
          </p:nvPr>
        </p:nvSpPr>
        <p:spPr/>
        <p:txBody>
          <a:bodyPr/>
          <a:lstStyle/>
          <a:p>
            <a:fld id="{8073D6CC-EA0E-4D0A-A853-CCE2247744F7}" type="slidenum">
              <a:rPr lang="en-US" smtClean="0"/>
              <a:t>10</a:t>
            </a:fld>
            <a:endParaRPr lang="en-US"/>
          </a:p>
        </p:txBody>
      </p:sp>
    </p:spTree>
    <p:extLst>
      <p:ext uri="{BB962C8B-B14F-4D97-AF65-F5344CB8AC3E}">
        <p14:creationId xmlns:p14="http://schemas.microsoft.com/office/powerpoint/2010/main" val="9041480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5821660" y="-5821658"/>
            <a:ext cx="548681" cy="12192000"/>
          </a:xfrm>
          <a:prstGeom prst="rect">
            <a:avLst/>
          </a:prstGeom>
          <a:noFill/>
          <a:ln>
            <a:noFill/>
          </a:ln>
          <a:effectLst/>
          <a:extLst>
            <a:ext uri="{909E8E84-426E-40DD-AFC4-6F175D3DCCD1}">
              <a14:hiddenFill xmlns:a14="http://schemas.microsoft.com/office/drawing/2010/main">
                <a:solidFill>
                  <a:srgbClr val="9BB3CA"/>
                </a:solidFill>
              </a14:hiddenFill>
            </a:ext>
            <a:ext uri="{91240B29-F687-4F45-9708-019B960494DF}">
              <a14:hiddenLine xmlns:a14="http://schemas.microsoft.com/office/drawing/2010/main" w="9525" algn="in">
                <a:solidFill>
                  <a:srgbClr val="231F20"/>
                </a:solidFill>
                <a:miter lim="800000"/>
                <a:headEnd/>
                <a:tailEnd/>
              </a14:hiddenLine>
            </a:ext>
            <a:ext uri="{AF507438-7753-43E0-B8FC-AC1667EBCBE1}">
              <a14:hiddenEffects xmlns:a14="http://schemas.microsoft.com/office/drawing/2010/main">
                <a:effectLst>
                  <a:outerShdw dist="35921" dir="2700000" algn="ctr" rotWithShape="0">
                    <a:srgbClr val="688CB1"/>
                  </a:outerShdw>
                </a:effectLst>
              </a14:hiddenEffects>
            </a:ext>
          </a:extLst>
        </p:spPr>
      </p:pic>
      <p:sp>
        <p:nvSpPr>
          <p:cNvPr id="3" name="Title 1"/>
          <p:cNvSpPr>
            <a:spLocks noGrp="1"/>
          </p:cNvSpPr>
          <p:nvPr>
            <p:ph type="title"/>
          </p:nvPr>
        </p:nvSpPr>
        <p:spPr>
          <a:xfrm>
            <a:off x="1298208" y="-9330"/>
            <a:ext cx="10558432" cy="466812"/>
          </a:xfrm>
        </p:spPr>
        <p:txBody>
          <a:bodyPr/>
          <a:lstStyle>
            <a:lvl1pPr>
              <a:defRPr sz="2800"/>
            </a:lvl1pPr>
          </a:lstStyle>
          <a:p>
            <a:endParaRPr lang="en-US" altLang="en-US" sz="3200" dirty="0" smtClean="0"/>
          </a:p>
        </p:txBody>
      </p:sp>
      <p:sp>
        <p:nvSpPr>
          <p:cNvPr id="4" name="Content Placeholder 2"/>
          <p:cNvSpPr>
            <a:spLocks noGrp="1"/>
          </p:cNvSpPr>
          <p:nvPr>
            <p:ph idx="1"/>
          </p:nvPr>
        </p:nvSpPr>
        <p:spPr>
          <a:xfrm>
            <a:off x="335360" y="574085"/>
            <a:ext cx="11521280" cy="5779607"/>
          </a:xfrm>
        </p:spPr>
        <p:txBody>
          <a:bodyPr/>
          <a:lstStyle>
            <a:lvl1pPr>
              <a:defRPr sz="1800">
                <a:latin typeface="+mn-lt"/>
              </a:defRPr>
            </a:lvl1pPr>
          </a:lstStyle>
          <a:p>
            <a:endParaRPr lang="en-US" altLang="en-US" sz="2000" dirty="0" smtClean="0"/>
          </a:p>
        </p:txBody>
      </p:sp>
      <p:pic>
        <p:nvPicPr>
          <p:cNvPr id="5" name="Picture 4" descr="Logo"/>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3340" y="25402"/>
            <a:ext cx="819507" cy="802371"/>
          </a:xfrm>
          <a:prstGeom prst="rect">
            <a:avLst/>
          </a:prstGeom>
          <a:noFill/>
          <a:ln>
            <a:noFill/>
          </a:ln>
          <a:effectLst/>
          <a:extLst>
            <a:ext uri="{909E8E84-426E-40DD-AFC4-6F175D3DCCD1}">
              <a14:hiddenFill xmlns:a14="http://schemas.microsoft.com/office/drawing/2010/main">
                <a:solidFill>
                  <a:srgbClr val="9BB3CA"/>
                </a:solidFill>
              </a14:hiddenFill>
            </a:ext>
            <a:ext uri="{91240B29-F687-4F45-9708-019B960494DF}">
              <a14:hiddenLine xmlns:a14="http://schemas.microsoft.com/office/drawing/2010/main" w="9525" algn="in">
                <a:solidFill>
                  <a:srgbClr val="231F20"/>
                </a:solidFill>
                <a:miter lim="800000"/>
                <a:headEnd/>
                <a:tailEnd/>
              </a14:hiddenLine>
            </a:ext>
            <a:ext uri="{AF507438-7753-43E0-B8FC-AC1667EBCBE1}">
              <a14:hiddenEffects xmlns:a14="http://schemas.microsoft.com/office/drawing/2010/main">
                <a:effectLst>
                  <a:outerShdw dist="35921" dir="2700000" algn="ctr" rotWithShape="0">
                    <a:srgbClr val="688CB1"/>
                  </a:outerShdw>
                </a:effectLst>
              </a14:hiddenEffects>
            </a:ext>
          </a:extLst>
        </p:spPr>
      </p:pic>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5850996" y="511705"/>
            <a:ext cx="479425" cy="12219517"/>
          </a:xfrm>
          <a:prstGeom prst="rect">
            <a:avLst/>
          </a:prstGeom>
          <a:noFill/>
          <a:ln>
            <a:noFill/>
          </a:ln>
          <a:effectLst/>
          <a:extLst>
            <a:ext uri="{909E8E84-426E-40DD-AFC4-6F175D3DCCD1}">
              <a14:hiddenFill xmlns:a14="http://schemas.microsoft.com/office/drawing/2010/main">
                <a:solidFill>
                  <a:srgbClr val="9BB3CA"/>
                </a:solidFill>
              </a14:hiddenFill>
            </a:ext>
            <a:ext uri="{91240B29-F687-4F45-9708-019B960494DF}">
              <a14:hiddenLine xmlns:a14="http://schemas.microsoft.com/office/drawing/2010/main" w="9525" algn="in">
                <a:solidFill>
                  <a:srgbClr val="231F20"/>
                </a:solidFill>
                <a:miter lim="800000"/>
                <a:headEnd/>
                <a:tailEnd/>
              </a14:hiddenLine>
            </a:ext>
            <a:ext uri="{AF507438-7753-43E0-B8FC-AC1667EBCBE1}">
              <a14:hiddenEffects xmlns:a14="http://schemas.microsoft.com/office/drawing/2010/main">
                <a:effectLst>
                  <a:outerShdw dist="35921" dir="2700000" algn="ctr" rotWithShape="0">
                    <a:srgbClr val="688CB1"/>
                  </a:outerShdw>
                </a:effectLst>
              </a14:hiddenEffects>
            </a:ext>
          </a:extLst>
        </p:spPr>
      </p:pic>
      <p:pic>
        <p:nvPicPr>
          <p:cNvPr id="7" name="Picture 3" descr="Ligne_orange"/>
          <p:cNvPicPr>
            <a:picLocks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83" y="6391276"/>
            <a:ext cx="12192001" cy="17463"/>
          </a:xfrm>
          <a:prstGeom prst="rect">
            <a:avLst/>
          </a:prstGeom>
          <a:noFill/>
          <a:ln>
            <a:noFill/>
          </a:ln>
          <a:effectLst/>
          <a:extLst>
            <a:ext uri="{909E8E84-426E-40DD-AFC4-6F175D3DCCD1}">
              <a14:hiddenFill xmlns:a14="http://schemas.microsoft.com/office/drawing/2010/main">
                <a:solidFill>
                  <a:srgbClr val="9BB3CA"/>
                </a:solidFill>
              </a14:hiddenFill>
            </a:ext>
            <a:ext uri="{91240B29-F687-4F45-9708-019B960494DF}">
              <a14:hiddenLine xmlns:a14="http://schemas.microsoft.com/office/drawing/2010/main" w="9525" algn="in">
                <a:solidFill>
                  <a:srgbClr val="231F20"/>
                </a:solidFill>
                <a:miter lim="800000"/>
                <a:headEnd/>
                <a:tailEnd/>
              </a14:hiddenLine>
            </a:ext>
            <a:ext uri="{AF507438-7753-43E0-B8FC-AC1667EBCBE1}">
              <a14:hiddenEffects xmlns:a14="http://schemas.microsoft.com/office/drawing/2010/main">
                <a:effectLst>
                  <a:outerShdw dist="35921" dir="2700000" algn="ctr" rotWithShape="0">
                    <a:srgbClr val="688CB1"/>
                  </a:outerShdw>
                </a:effectLst>
              </a14:hiddenEffects>
            </a:ext>
          </a:extLst>
        </p:spPr>
      </p:pic>
      <p:sp>
        <p:nvSpPr>
          <p:cNvPr id="8" name="Rectangle 7"/>
          <p:cNvSpPr/>
          <p:nvPr userDrawn="1"/>
        </p:nvSpPr>
        <p:spPr>
          <a:xfrm>
            <a:off x="41016" y="6436798"/>
            <a:ext cx="5154424" cy="307777"/>
          </a:xfrm>
          <a:prstGeom prst="rect">
            <a:avLst/>
          </a:prstGeom>
        </p:spPr>
        <p:txBody>
          <a:bodyPr wrap="none">
            <a:spAutoFit/>
          </a:bodyPr>
          <a:lstStyle/>
          <a:p>
            <a:r>
              <a:rPr lang="en-US" sz="1400" b="0" baseline="0" noProof="0" dirty="0" smtClean="0">
                <a:solidFill>
                  <a:schemeClr val="accent2">
                    <a:lumMod val="75000"/>
                  </a:schemeClr>
                </a:solidFill>
                <a:latin typeface="Garamond" panose="02020404030301010803" pitchFamily="18" charset="0"/>
              </a:rPr>
              <a:t>NDACC-IRWG/TCCON/COCCON annual meeting 12-16 June 2023</a:t>
            </a:r>
            <a:endParaRPr lang="en-US" sz="1400" b="0" noProof="0" dirty="0">
              <a:solidFill>
                <a:schemeClr val="accent2">
                  <a:lumMod val="75000"/>
                </a:schemeClr>
              </a:solidFill>
              <a:latin typeface="Garamond" panose="02020404030301010803" pitchFamily="18" charset="0"/>
            </a:endParaRPr>
          </a:p>
        </p:txBody>
      </p:sp>
      <p:sp>
        <p:nvSpPr>
          <p:cNvPr id="9" name="TextBox 8"/>
          <p:cNvSpPr txBox="1"/>
          <p:nvPr userDrawn="1"/>
        </p:nvSpPr>
        <p:spPr>
          <a:xfrm>
            <a:off x="9662985" y="6436798"/>
            <a:ext cx="2518434" cy="307777"/>
          </a:xfrm>
          <a:prstGeom prst="rect">
            <a:avLst/>
          </a:prstGeom>
          <a:noFill/>
        </p:spPr>
        <p:txBody>
          <a:bodyPr wrap="square" rtlCol="0">
            <a:spAutoFit/>
          </a:bodyPr>
          <a:lstStyle/>
          <a:p>
            <a:pPr algn="l" rtl="0" fontAlgn="base">
              <a:spcBef>
                <a:spcPct val="0"/>
              </a:spcBef>
              <a:spcAft>
                <a:spcPct val="0"/>
              </a:spcAft>
            </a:pPr>
            <a:r>
              <a:rPr lang="fr-BE" sz="1400" b="0" kern="1200" dirty="0" smtClean="0">
                <a:solidFill>
                  <a:schemeClr val="accent2">
                    <a:lumMod val="75000"/>
                  </a:schemeClr>
                </a:solidFill>
                <a:latin typeface="Garamond" panose="02020404030301010803" pitchFamily="18" charset="0"/>
                <a:ea typeface="+mn-ea"/>
                <a:cs typeface="Arial" panose="020B0604020202020204" pitchFamily="34" charset="0"/>
              </a:rPr>
              <a:t>        M. K.</a:t>
            </a:r>
            <a:r>
              <a:rPr lang="fr-BE" sz="1400" b="0" kern="1200" baseline="0" dirty="0" smtClean="0">
                <a:solidFill>
                  <a:schemeClr val="accent2">
                    <a:lumMod val="75000"/>
                  </a:schemeClr>
                </a:solidFill>
                <a:latin typeface="Garamond" panose="02020404030301010803" pitchFamily="18" charset="0"/>
                <a:ea typeface="+mn-ea"/>
                <a:cs typeface="Arial" panose="020B0604020202020204" pitchFamily="34" charset="0"/>
              </a:rPr>
              <a:t> Sha</a:t>
            </a:r>
            <a:r>
              <a:rPr lang="fr-BE" sz="1400" b="0" kern="1200" dirty="0" smtClean="0">
                <a:solidFill>
                  <a:schemeClr val="accent2">
                    <a:lumMod val="75000"/>
                  </a:schemeClr>
                </a:solidFill>
                <a:latin typeface="Garamond" panose="02020404030301010803" pitchFamily="18" charset="0"/>
                <a:ea typeface="+mn-ea"/>
                <a:cs typeface="Arial" panose="020B0604020202020204" pitchFamily="34" charset="0"/>
              </a:rPr>
              <a:t> et al. 	 </a:t>
            </a:r>
            <a:fld id="{CE33C972-C757-4836-9780-0E5872FB371E}" type="slidenum">
              <a:rPr lang="fr-BE" sz="1400" b="0" kern="1200" smtClean="0">
                <a:solidFill>
                  <a:schemeClr val="accent2">
                    <a:lumMod val="75000"/>
                  </a:schemeClr>
                </a:solidFill>
                <a:latin typeface="Garamond" panose="02020404030301010803" pitchFamily="18" charset="0"/>
                <a:ea typeface="+mn-ea"/>
                <a:cs typeface="Arial" panose="020B0604020202020204" pitchFamily="34" charset="0"/>
              </a:rPr>
              <a:t>‹#›</a:t>
            </a:fld>
            <a:endParaRPr lang="en-US" sz="1400" b="0" kern="1200" dirty="0">
              <a:solidFill>
                <a:schemeClr val="accent2">
                  <a:lumMod val="75000"/>
                </a:schemeClr>
              </a:solidFill>
              <a:latin typeface="Garamond" panose="02020404030301010803" pitchFamily="18" charset="0"/>
              <a:ea typeface="+mn-ea"/>
              <a:cs typeface="Arial" panose="020B0604020202020204" pitchFamily="34" charset="0"/>
            </a:endParaRPr>
          </a:p>
        </p:txBody>
      </p:sp>
    </p:spTree>
    <p:extLst>
      <p:ext uri="{BB962C8B-B14F-4D97-AF65-F5344CB8AC3E}">
        <p14:creationId xmlns:p14="http://schemas.microsoft.com/office/powerpoint/2010/main" val="359846430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59008" cy="755650"/>
          </a:xfrm>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4265330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1389446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IRA-IASB top-bottom">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5605637" y="-5605635"/>
            <a:ext cx="980726" cy="12192000"/>
          </a:xfrm>
          <a:prstGeom prst="rect">
            <a:avLst/>
          </a:prstGeom>
          <a:noFill/>
          <a:ln>
            <a:noFill/>
          </a:ln>
          <a:effectLst/>
          <a:extLst>
            <a:ext uri="{909E8E84-426E-40DD-AFC4-6F175D3DCCD1}">
              <a14:hiddenFill xmlns:a14="http://schemas.microsoft.com/office/drawing/2010/main">
                <a:solidFill>
                  <a:srgbClr val="9BB3CA"/>
                </a:solidFill>
              </a14:hiddenFill>
            </a:ext>
            <a:ext uri="{91240B29-F687-4F45-9708-019B960494DF}">
              <a14:hiddenLine xmlns:a14="http://schemas.microsoft.com/office/drawing/2010/main" w="9525" algn="in">
                <a:solidFill>
                  <a:srgbClr val="231F20"/>
                </a:solidFill>
                <a:miter lim="800000"/>
                <a:headEnd/>
                <a:tailEnd/>
              </a14:hiddenLine>
            </a:ext>
            <a:ext uri="{AF507438-7753-43E0-B8FC-AC1667EBCBE1}">
              <a14:hiddenEffects xmlns:a14="http://schemas.microsoft.com/office/drawing/2010/main">
                <a:effectLst>
                  <a:outerShdw dist="35921" dir="2700000" algn="ctr" rotWithShape="0">
                    <a:srgbClr val="688CB1"/>
                  </a:outerShdw>
                </a:effectLst>
              </a14:hiddenEffects>
            </a:ext>
          </a:extLst>
        </p:spPr>
      </p:pic>
      <p:sp>
        <p:nvSpPr>
          <p:cNvPr id="12" name="Title 1"/>
          <p:cNvSpPr>
            <a:spLocks noGrp="1"/>
          </p:cNvSpPr>
          <p:nvPr>
            <p:ph type="title"/>
          </p:nvPr>
        </p:nvSpPr>
        <p:spPr>
          <a:xfrm>
            <a:off x="2135560" y="139799"/>
            <a:ext cx="9792915" cy="768921"/>
          </a:xfrm>
        </p:spPr>
        <p:txBody>
          <a:bodyPr/>
          <a:lstStyle/>
          <a:p>
            <a:r>
              <a:rPr kumimoji="0" lang="en-US" sz="36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altLang="en-US" sz="3200" dirty="0">
              <a:latin typeface="Verdana" panose="020B0604030504040204" pitchFamily="34" charset="0"/>
              <a:ea typeface="Verdana" panose="020B0604030504040204" pitchFamily="34" charset="0"/>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5892080" y="561256"/>
            <a:ext cx="407840" cy="12192000"/>
          </a:xfrm>
          <a:prstGeom prst="rect">
            <a:avLst/>
          </a:prstGeom>
          <a:noFill/>
          <a:ln>
            <a:noFill/>
          </a:ln>
          <a:effectLst/>
          <a:extLst>
            <a:ext uri="{909E8E84-426E-40DD-AFC4-6F175D3DCCD1}">
              <a14:hiddenFill xmlns:a14="http://schemas.microsoft.com/office/drawing/2010/main">
                <a:solidFill>
                  <a:srgbClr val="9BB3CA"/>
                </a:solidFill>
              </a14:hiddenFill>
            </a:ext>
            <a:ext uri="{91240B29-F687-4F45-9708-019B960494DF}">
              <a14:hiddenLine xmlns:a14="http://schemas.microsoft.com/office/drawing/2010/main" w="9525" algn="in">
                <a:solidFill>
                  <a:srgbClr val="231F20"/>
                </a:solidFill>
                <a:miter lim="800000"/>
                <a:headEnd/>
                <a:tailEnd/>
              </a14:hiddenLine>
            </a:ext>
            <a:ext uri="{AF507438-7753-43E0-B8FC-AC1667EBCBE1}">
              <a14:hiddenEffects xmlns:a14="http://schemas.microsoft.com/office/drawing/2010/main">
                <a:effectLst>
                  <a:outerShdw dist="35921" dir="2700000" algn="ctr" rotWithShape="0">
                    <a:srgbClr val="688CB1"/>
                  </a:outerShdw>
                </a:effectLst>
              </a14:hiddenEffects>
            </a:ext>
          </a:extLst>
        </p:spPr>
      </p:pic>
      <p:pic>
        <p:nvPicPr>
          <p:cNvPr id="14" name="Picture 3" descr="Ligne_orange"/>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435336"/>
            <a:ext cx="12204000" cy="18000"/>
          </a:xfrm>
          <a:prstGeom prst="rect">
            <a:avLst/>
          </a:prstGeom>
          <a:noFill/>
          <a:ln>
            <a:noFill/>
          </a:ln>
          <a:effectLst/>
          <a:extLst>
            <a:ext uri="{909E8E84-426E-40DD-AFC4-6F175D3DCCD1}">
              <a14:hiddenFill xmlns:a14="http://schemas.microsoft.com/office/drawing/2010/main">
                <a:solidFill>
                  <a:srgbClr val="9BB3CA"/>
                </a:solidFill>
              </a14:hiddenFill>
            </a:ext>
            <a:ext uri="{91240B29-F687-4F45-9708-019B960494DF}">
              <a14:hiddenLine xmlns:a14="http://schemas.microsoft.com/office/drawing/2010/main" w="9525" algn="in">
                <a:solidFill>
                  <a:srgbClr val="231F20"/>
                </a:solidFill>
                <a:miter lim="800000"/>
                <a:headEnd/>
                <a:tailEnd/>
              </a14:hiddenLine>
            </a:ext>
            <a:ext uri="{AF507438-7753-43E0-B8FC-AC1667EBCBE1}">
              <a14:hiddenEffects xmlns:a14="http://schemas.microsoft.com/office/drawing/2010/main">
                <a:effectLst>
                  <a:outerShdw dist="35921" dir="2700000" algn="ctr" rotWithShape="0">
                    <a:srgbClr val="688CB1"/>
                  </a:outerShdw>
                </a:effectLst>
              </a14:hiddenEffects>
            </a:ext>
          </a:extLst>
        </p:spPr>
      </p:pic>
      <p:pic>
        <p:nvPicPr>
          <p:cNvPr id="15" name="Picture 3" descr="Ligne_orange"/>
          <p:cNvPicPr>
            <a:picLocks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980728"/>
            <a:ext cx="12192000" cy="25200"/>
          </a:xfrm>
          <a:prstGeom prst="rect">
            <a:avLst/>
          </a:prstGeom>
          <a:noFill/>
          <a:ln>
            <a:noFill/>
          </a:ln>
          <a:effectLst/>
          <a:extLst>
            <a:ext uri="{909E8E84-426E-40DD-AFC4-6F175D3DCCD1}">
              <a14:hiddenFill xmlns:a14="http://schemas.microsoft.com/office/drawing/2010/main">
                <a:solidFill>
                  <a:srgbClr val="9BB3CA"/>
                </a:solidFill>
              </a14:hiddenFill>
            </a:ext>
            <a:ext uri="{91240B29-F687-4F45-9708-019B960494DF}">
              <a14:hiddenLine xmlns:a14="http://schemas.microsoft.com/office/drawing/2010/main" w="9525" algn="in">
                <a:solidFill>
                  <a:srgbClr val="231F20"/>
                </a:solidFill>
                <a:miter lim="800000"/>
                <a:headEnd/>
                <a:tailEnd/>
              </a14:hiddenLine>
            </a:ext>
            <a:ext uri="{AF507438-7753-43E0-B8FC-AC1667EBCBE1}">
              <a14:hiddenEffects xmlns:a14="http://schemas.microsoft.com/office/drawing/2010/main">
                <a:effectLst>
                  <a:outerShdw dist="35921" dir="2700000" algn="ctr" rotWithShape="0">
                    <a:srgbClr val="688CB1"/>
                  </a:outerShdw>
                </a:effectLst>
              </a14:hiddenEffects>
            </a:ext>
          </a:extLst>
        </p:spPr>
      </p:pic>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7383" y="275870"/>
            <a:ext cx="1480216" cy="1479025"/>
          </a:xfrm>
          <a:prstGeom prst="rect">
            <a:avLst/>
          </a:prstGeom>
        </p:spPr>
      </p:pic>
    </p:spTree>
    <p:extLst>
      <p:ext uri="{BB962C8B-B14F-4D97-AF65-F5344CB8AC3E}">
        <p14:creationId xmlns:p14="http://schemas.microsoft.com/office/powerpoint/2010/main" val="183760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smtClean="0"/>
              <a:t>Click to edit Master title style</a:t>
            </a:r>
            <a:endParaRPr lang="nl-BE"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BE"/>
          </a:p>
        </p:txBody>
      </p:sp>
    </p:spTree>
    <p:extLst>
      <p:ext uri="{BB962C8B-B14F-4D97-AF65-F5344CB8AC3E}">
        <p14:creationId xmlns:p14="http://schemas.microsoft.com/office/powerpoint/2010/main" val="4053309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1055019" cy="755650"/>
          </a:xfrm>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Box 3"/>
          <p:cNvSpPr txBox="1"/>
          <p:nvPr userDrawn="1"/>
        </p:nvSpPr>
        <p:spPr>
          <a:xfrm>
            <a:off x="239349" y="6451600"/>
            <a:ext cx="3552395" cy="369332"/>
          </a:xfrm>
          <a:prstGeom prst="rect">
            <a:avLst/>
          </a:prstGeom>
          <a:noFill/>
        </p:spPr>
        <p:txBody>
          <a:bodyPr wrap="square" rtlCol="0">
            <a:spAutoFit/>
          </a:bodyPr>
          <a:lstStyle/>
          <a:p>
            <a:r>
              <a:rPr lang="fr-BE" sz="1800" b="1" dirty="0" err="1" smtClean="0">
                <a:solidFill>
                  <a:srgbClr val="002060"/>
                </a:solidFill>
              </a:rPr>
              <a:t>February</a:t>
            </a:r>
            <a:r>
              <a:rPr lang="fr-BE" sz="1800" b="1" dirty="0" smtClean="0">
                <a:solidFill>
                  <a:srgbClr val="002060"/>
                </a:solidFill>
              </a:rPr>
              <a:t> 1, 2019</a:t>
            </a:r>
            <a:endParaRPr lang="en-US" sz="1800" b="1" dirty="0">
              <a:solidFill>
                <a:srgbClr val="002060"/>
              </a:solidFill>
            </a:endParaRPr>
          </a:p>
        </p:txBody>
      </p:sp>
    </p:spTree>
    <p:extLst>
      <p:ext uri="{BB962C8B-B14F-4D97-AF65-F5344CB8AC3E}">
        <p14:creationId xmlns:p14="http://schemas.microsoft.com/office/powerpoint/2010/main" val="378728190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nl-BE"/>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969233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59008" cy="755650"/>
          </a:xfrm>
        </p:spPr>
        <p:txBody>
          <a:bodyPr/>
          <a:lstStyle/>
          <a:p>
            <a:r>
              <a:rPr lang="en-US" smtClean="0"/>
              <a:t>Click to edit Master title style</a:t>
            </a:r>
            <a:endParaRPr lang="nl-BE"/>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353622373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59008" cy="755650"/>
          </a:xfrm>
        </p:spPr>
        <p:txBody>
          <a:bodyPr/>
          <a:lstStyle>
            <a:lvl1pPr>
              <a:defRPr/>
            </a:lvl1pPr>
          </a:lstStyle>
          <a:p>
            <a:r>
              <a:rPr lang="en-US" smtClean="0"/>
              <a:t>Click to edit Master title style</a:t>
            </a:r>
            <a:endParaRPr lang="nl-BE"/>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Tree>
    <p:extLst>
      <p:ext uri="{BB962C8B-B14F-4D97-AF65-F5344CB8AC3E}">
        <p14:creationId xmlns:p14="http://schemas.microsoft.com/office/powerpoint/2010/main" val="4247002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59008" cy="755650"/>
          </a:xfrm>
        </p:spPr>
        <p:txBody>
          <a:bodyPr/>
          <a:lstStyle/>
          <a:p>
            <a:r>
              <a:rPr lang="en-US" smtClean="0"/>
              <a:t>Click to edit Master title style</a:t>
            </a:r>
            <a:endParaRPr lang="nl-BE"/>
          </a:p>
        </p:txBody>
      </p:sp>
    </p:spTree>
    <p:extLst>
      <p:ext uri="{BB962C8B-B14F-4D97-AF65-F5344CB8AC3E}">
        <p14:creationId xmlns:p14="http://schemas.microsoft.com/office/powerpoint/2010/main" val="233265771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nl-BE"/>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67352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nl-BE"/>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94490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1" y="274638"/>
            <a:ext cx="11055351"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BE" smtClean="0"/>
              <a:t>Click to edit Master title style</a:t>
            </a:r>
            <a:endParaRPr lang="nl-BE" altLang="nl-BE" smtClean="0"/>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BE" smtClean="0"/>
              <a:t>Click to edit Master text styles</a:t>
            </a:r>
          </a:p>
          <a:p>
            <a:pPr lvl="1"/>
            <a:r>
              <a:rPr lang="en-US" altLang="nl-BE" smtClean="0"/>
              <a:t>Second level</a:t>
            </a:r>
          </a:p>
          <a:p>
            <a:pPr lvl="2"/>
            <a:r>
              <a:rPr lang="en-US" altLang="nl-BE" smtClean="0"/>
              <a:t>Third level</a:t>
            </a:r>
          </a:p>
          <a:p>
            <a:pPr lvl="3"/>
            <a:r>
              <a:rPr lang="en-US" altLang="nl-BE" smtClean="0"/>
              <a:t>Fourth level</a:t>
            </a:r>
          </a:p>
          <a:p>
            <a:pPr lvl="4"/>
            <a:r>
              <a:rPr lang="en-US" altLang="nl-BE" smtClean="0"/>
              <a:t>Fifth level</a:t>
            </a:r>
            <a:endParaRPr lang="nl-BE" altLang="nl-BE" smtClean="0"/>
          </a:p>
        </p:txBody>
      </p:sp>
    </p:spTree>
    <p:extLst>
      <p:ext uri="{BB962C8B-B14F-4D97-AF65-F5344CB8AC3E}">
        <p14:creationId xmlns:p14="http://schemas.microsoft.com/office/powerpoint/2010/main" val="2376667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hf hdr="0" ftr="0" dt="0"/>
  <p:txStyles>
    <p:titleStyle>
      <a:lvl1pPr algn="l" rtl="0" eaLnBrk="0" fontAlgn="base" hangingPunct="0">
        <a:spcBef>
          <a:spcPct val="0"/>
        </a:spcBef>
        <a:spcAft>
          <a:spcPct val="0"/>
        </a:spcAft>
        <a:defRPr sz="4000" kern="1200">
          <a:solidFill>
            <a:srgbClr val="002060"/>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spcBef>
          <a:spcPct val="0"/>
        </a:spcBef>
        <a:spcAft>
          <a:spcPct val="0"/>
        </a:spcAft>
        <a:defRPr sz="4000">
          <a:solidFill>
            <a:srgbClr val="002060"/>
          </a:solidFill>
          <a:latin typeface="Open Sans" pitchFamily="34" charset="0"/>
          <a:cs typeface="Open Sans" pitchFamily="34" charset="0"/>
        </a:defRPr>
      </a:lvl2pPr>
      <a:lvl3pPr algn="l" rtl="0" eaLnBrk="0" fontAlgn="base" hangingPunct="0">
        <a:spcBef>
          <a:spcPct val="0"/>
        </a:spcBef>
        <a:spcAft>
          <a:spcPct val="0"/>
        </a:spcAft>
        <a:defRPr sz="4000">
          <a:solidFill>
            <a:srgbClr val="002060"/>
          </a:solidFill>
          <a:latin typeface="Open Sans" pitchFamily="34" charset="0"/>
          <a:cs typeface="Open Sans" pitchFamily="34" charset="0"/>
        </a:defRPr>
      </a:lvl3pPr>
      <a:lvl4pPr algn="l" rtl="0" eaLnBrk="0" fontAlgn="base" hangingPunct="0">
        <a:spcBef>
          <a:spcPct val="0"/>
        </a:spcBef>
        <a:spcAft>
          <a:spcPct val="0"/>
        </a:spcAft>
        <a:defRPr sz="4000">
          <a:solidFill>
            <a:srgbClr val="002060"/>
          </a:solidFill>
          <a:latin typeface="Open Sans" pitchFamily="34" charset="0"/>
          <a:cs typeface="Open Sans" pitchFamily="34" charset="0"/>
        </a:defRPr>
      </a:lvl4pPr>
      <a:lvl5pPr algn="l" rtl="0" eaLnBrk="0" fontAlgn="base" hangingPunct="0">
        <a:spcBef>
          <a:spcPct val="0"/>
        </a:spcBef>
        <a:spcAft>
          <a:spcPct val="0"/>
        </a:spcAft>
        <a:defRPr sz="4000">
          <a:solidFill>
            <a:srgbClr val="002060"/>
          </a:solidFill>
          <a:latin typeface="Open Sans" pitchFamily="34" charset="0"/>
          <a:cs typeface="Open Sans" pitchFamily="34" charset="0"/>
        </a:defRPr>
      </a:lvl5pPr>
      <a:lvl6pPr marL="457200" algn="l" rtl="0" fontAlgn="base">
        <a:spcBef>
          <a:spcPct val="0"/>
        </a:spcBef>
        <a:spcAft>
          <a:spcPct val="0"/>
        </a:spcAft>
        <a:defRPr sz="4400">
          <a:solidFill>
            <a:srgbClr val="002060"/>
          </a:solidFill>
          <a:latin typeface="Gill Sans MT" pitchFamily="34" charset="0"/>
        </a:defRPr>
      </a:lvl6pPr>
      <a:lvl7pPr marL="914400" algn="l" rtl="0" fontAlgn="base">
        <a:spcBef>
          <a:spcPct val="0"/>
        </a:spcBef>
        <a:spcAft>
          <a:spcPct val="0"/>
        </a:spcAft>
        <a:defRPr sz="4400">
          <a:solidFill>
            <a:srgbClr val="002060"/>
          </a:solidFill>
          <a:latin typeface="Gill Sans MT" pitchFamily="34" charset="0"/>
        </a:defRPr>
      </a:lvl7pPr>
      <a:lvl8pPr marL="1371600" algn="l" rtl="0" fontAlgn="base">
        <a:spcBef>
          <a:spcPct val="0"/>
        </a:spcBef>
        <a:spcAft>
          <a:spcPct val="0"/>
        </a:spcAft>
        <a:defRPr sz="4400">
          <a:solidFill>
            <a:srgbClr val="002060"/>
          </a:solidFill>
          <a:latin typeface="Gill Sans MT" pitchFamily="34" charset="0"/>
        </a:defRPr>
      </a:lvl8pPr>
      <a:lvl9pPr marL="1828800" algn="l" rtl="0" fontAlgn="base">
        <a:spcBef>
          <a:spcPct val="0"/>
        </a:spcBef>
        <a:spcAft>
          <a:spcPct val="0"/>
        </a:spcAft>
        <a:defRPr sz="4400">
          <a:solidFill>
            <a:srgbClr val="002060"/>
          </a:solidFill>
          <a:latin typeface="Gill Sans MT"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mpc-vdaf.tropomi.eu/"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hyperlink" Target="https://s5pcampaigns.aeronomie.be/"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emf"/><Relationship Id="rId4" Type="http://schemas.openxmlformats.org/officeDocument/2006/relationships/image" Target="../media/image15.emf"/><Relationship Id="rId9" Type="http://schemas.openxmlformats.org/officeDocument/2006/relationships/image" Target="../media/image20.emf"/></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D406A3-AA4C-79A1-5513-D7EE557C5D46}"/>
              </a:ext>
            </a:extLst>
          </p:cNvPr>
          <p:cNvSpPr>
            <a:spLocks noGrp="1"/>
          </p:cNvSpPr>
          <p:nvPr>
            <p:ph type="title"/>
          </p:nvPr>
        </p:nvSpPr>
        <p:spPr/>
        <p:txBody>
          <a:bodyPr/>
          <a:lstStyle/>
          <a:p>
            <a:r>
              <a:rPr lang="en-US" dirty="0" smtClean="0"/>
              <a:t>New sites at Port Velho and Kolkata</a:t>
            </a:r>
            <a:endParaRPr lang="en-BE" dirty="0"/>
          </a:p>
        </p:txBody>
      </p:sp>
      <p:sp>
        <p:nvSpPr>
          <p:cNvPr id="5" name="TextBox 4">
            <a:extLst>
              <a:ext uri="{FF2B5EF4-FFF2-40B4-BE49-F238E27FC236}">
                <a16:creationId xmlns:a16="http://schemas.microsoft.com/office/drawing/2014/main" id="{C66E5869-D6D9-5934-5085-7A3700653767}"/>
              </a:ext>
            </a:extLst>
          </p:cNvPr>
          <p:cNvSpPr txBox="1"/>
          <p:nvPr/>
        </p:nvSpPr>
        <p:spPr>
          <a:xfrm>
            <a:off x="123985" y="1933072"/>
            <a:ext cx="11918197" cy="3785652"/>
          </a:xfrm>
          <a:prstGeom prst="rect">
            <a:avLst/>
          </a:prstGeom>
          <a:noFill/>
        </p:spPr>
        <p:txBody>
          <a:bodyPr wrap="square" rtlCol="0">
            <a:spAutoFit/>
          </a:bodyPr>
          <a:lstStyle/>
          <a:p>
            <a:r>
              <a:rPr lang="en-US" sz="2400" b="1" dirty="0" smtClean="0"/>
              <a:t>Mahesh Kumar </a:t>
            </a:r>
            <a:r>
              <a:rPr lang="en-US" sz="2400" b="1" dirty="0" smtClean="0"/>
              <a:t>Sha, Filip </a:t>
            </a:r>
            <a:r>
              <a:rPr lang="en-US" sz="2400" b="1" dirty="0" err="1" smtClean="0"/>
              <a:t>Desmet</a:t>
            </a:r>
            <a:r>
              <a:rPr lang="en-US" sz="2400" b="1" dirty="0" smtClean="0"/>
              <a:t>, Nicolas Kumps, Corinne Vigouroux, Bavo Langerock, </a:t>
            </a:r>
            <a:r>
              <a:rPr lang="fr-FR" sz="2400" b="1" dirty="0" smtClean="0"/>
              <a:t>Martine </a:t>
            </a:r>
            <a:r>
              <a:rPr lang="fr-FR" sz="2400" b="1" dirty="0"/>
              <a:t>De </a:t>
            </a:r>
            <a:r>
              <a:rPr lang="fr-FR" sz="2400" b="1" dirty="0" smtClean="0"/>
              <a:t>Mazière (BIRA-IASB)</a:t>
            </a:r>
            <a:r>
              <a:rPr lang="en-US" sz="2400" b="1" dirty="0" smtClean="0"/>
              <a:t>, Brussels, Belgium</a:t>
            </a:r>
            <a:endParaRPr lang="en-US" sz="2400" b="1" dirty="0" smtClean="0"/>
          </a:p>
          <a:p>
            <a:endParaRPr lang="en-US" sz="2400" b="1" dirty="0" smtClean="0"/>
          </a:p>
          <a:p>
            <a:r>
              <a:rPr lang="en-US" sz="2400" b="1" dirty="0"/>
              <a:t>Justus </a:t>
            </a:r>
            <a:r>
              <a:rPr lang="en-US" sz="2400" b="1" dirty="0" err="1"/>
              <a:t>Notholt</a:t>
            </a:r>
            <a:r>
              <a:rPr lang="en-US" sz="2400" b="1" dirty="0"/>
              <a:t>, Thorsten </a:t>
            </a:r>
            <a:r>
              <a:rPr lang="en-US" sz="2400" b="1" dirty="0" err="1"/>
              <a:t>Warneke</a:t>
            </a:r>
            <a:r>
              <a:rPr lang="en-US" sz="2400" b="1" dirty="0"/>
              <a:t>, </a:t>
            </a:r>
            <a:r>
              <a:rPr lang="en-US" sz="2400" b="1" dirty="0" err="1"/>
              <a:t>Christof</a:t>
            </a:r>
            <a:r>
              <a:rPr lang="en-US" sz="2400" b="1" dirty="0"/>
              <a:t> Petri – University of </a:t>
            </a:r>
            <a:r>
              <a:rPr lang="en-US" sz="2400" b="1" dirty="0" smtClean="0"/>
              <a:t>Bremen</a:t>
            </a:r>
            <a:endParaRPr lang="en-US" sz="2400" dirty="0" smtClean="0"/>
          </a:p>
          <a:p>
            <a:endParaRPr lang="en-US" sz="2400" b="1" dirty="0"/>
          </a:p>
          <a:p>
            <a:r>
              <a:rPr lang="pt-BR" sz="2400" b="1" dirty="0"/>
              <a:t>Carlos Augusto Bauer Aquino, Kaio Alexandre da silva  – Instituto Federal de Educação, Ciência e Tecnologia de Rondônia - Porto Velho (</a:t>
            </a:r>
            <a:r>
              <a:rPr lang="pt-BR" sz="2400" b="1" dirty="0" smtClean="0"/>
              <a:t>IFRO), </a:t>
            </a:r>
            <a:r>
              <a:rPr lang="en-US" sz="2400" b="1" dirty="0" smtClean="0"/>
              <a:t>Brazil </a:t>
            </a:r>
          </a:p>
          <a:p>
            <a:endParaRPr lang="en-US" sz="2400" b="1" dirty="0" smtClean="0"/>
          </a:p>
          <a:p>
            <a:r>
              <a:rPr lang="en-US" sz="2400" b="1" dirty="0" smtClean="0"/>
              <a:t>Gopala Krishna </a:t>
            </a:r>
            <a:r>
              <a:rPr lang="en-US" sz="2400" b="1" dirty="0" err="1" smtClean="0"/>
              <a:t>Darbha</a:t>
            </a:r>
            <a:r>
              <a:rPr lang="en-US" sz="2400" b="1" dirty="0" smtClean="0"/>
              <a:t> – Indian Institute of Science Education and Research Kolkata (IISER Kolkata), India</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7302" y="5382874"/>
            <a:ext cx="1219846" cy="1021221"/>
          </a:xfrm>
          <a:prstGeom prst="rect">
            <a:avLst/>
          </a:prstGeom>
        </p:spPr>
      </p:pic>
    </p:spTree>
    <p:extLst>
      <p:ext uri="{BB962C8B-B14F-4D97-AF65-F5344CB8AC3E}">
        <p14:creationId xmlns:p14="http://schemas.microsoft.com/office/powerpoint/2010/main" val="15854550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Garamond" panose="02020404030301010803" pitchFamily="18" charset="0"/>
              </a:rPr>
              <a:t>Kolkata, India</a:t>
            </a:r>
            <a:endParaRPr lang="en-US" dirty="0">
              <a:latin typeface="Garamond" panose="02020404030301010803" pitchFamily="18" charset="0"/>
            </a:endParaRPr>
          </a:p>
        </p:txBody>
      </p:sp>
      <p:sp>
        <p:nvSpPr>
          <p:cNvPr id="2" name="TextBox 1"/>
          <p:cNvSpPr txBox="1"/>
          <p:nvPr/>
        </p:nvSpPr>
        <p:spPr>
          <a:xfrm>
            <a:off x="96520" y="712544"/>
            <a:ext cx="12004040" cy="615553"/>
          </a:xfrm>
          <a:prstGeom prst="rect">
            <a:avLst/>
          </a:prstGeom>
          <a:noFill/>
        </p:spPr>
        <p:txBody>
          <a:bodyPr wrap="square" rtlCol="0">
            <a:spAutoFit/>
          </a:bodyPr>
          <a:lstStyle/>
          <a:p>
            <a:r>
              <a:rPr lang="en-US" sz="1700" dirty="0" smtClean="0"/>
              <a:t>View from East to West</a:t>
            </a:r>
            <a:endParaRPr lang="en-GB" sz="1700" dirty="0" smtClean="0"/>
          </a:p>
          <a:p>
            <a:endParaRPr lang="en-GB" sz="1700"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7043" y="3784079"/>
            <a:ext cx="4626464" cy="218471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432" y="1263799"/>
            <a:ext cx="4626464" cy="218471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5035" y="1263799"/>
            <a:ext cx="4626464" cy="2184719"/>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5573" y="3779732"/>
            <a:ext cx="4664312" cy="2202591"/>
          </a:xfrm>
          <a:prstGeom prst="rect">
            <a:avLst/>
          </a:prstGeom>
        </p:spPr>
      </p:pic>
    </p:spTree>
    <p:extLst>
      <p:ext uri="{BB962C8B-B14F-4D97-AF65-F5344CB8AC3E}">
        <p14:creationId xmlns:p14="http://schemas.microsoft.com/office/powerpoint/2010/main" val="10192259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Garamond" panose="02020404030301010803" pitchFamily="18" charset="0"/>
              </a:rPr>
              <a:t>Kolkata, India</a:t>
            </a:r>
            <a:endParaRPr lang="en-US" dirty="0">
              <a:latin typeface="Garamond" panose="02020404030301010803"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880" y="1810544"/>
            <a:ext cx="3384376" cy="253828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9879" y="1825402"/>
            <a:ext cx="3264363" cy="2448272"/>
          </a:xfrm>
          <a:prstGeom prst="rect">
            <a:avLst/>
          </a:prstGeom>
        </p:spPr>
      </p:pic>
      <p:sp>
        <p:nvSpPr>
          <p:cNvPr id="14" name="TextBox 13"/>
          <p:cNvSpPr txBox="1"/>
          <p:nvPr/>
        </p:nvSpPr>
        <p:spPr>
          <a:xfrm>
            <a:off x="4195961" y="3553594"/>
            <a:ext cx="4270208" cy="338554"/>
          </a:xfrm>
          <a:prstGeom prst="rect">
            <a:avLst/>
          </a:prstGeom>
          <a:noFill/>
        </p:spPr>
        <p:txBody>
          <a:bodyPr wrap="none" rtlCol="0">
            <a:spAutoFit/>
          </a:bodyPr>
          <a:lstStyle/>
          <a:p>
            <a:r>
              <a:rPr lang="nl-BE" sz="1600" dirty="0" smtClean="0"/>
              <a:t>Roof top – need to create a hole for light passage</a:t>
            </a:r>
            <a:endParaRPr lang="en-US" sz="1600" dirty="0"/>
          </a:p>
        </p:txBody>
      </p:sp>
      <p:cxnSp>
        <p:nvCxnSpPr>
          <p:cNvPr id="15" name="Straight Arrow Connector 14"/>
          <p:cNvCxnSpPr/>
          <p:nvPr/>
        </p:nvCxnSpPr>
        <p:spPr>
          <a:xfrm flipV="1">
            <a:off x="7903815" y="2833514"/>
            <a:ext cx="1800200" cy="7200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406280" y="2746648"/>
            <a:ext cx="4073744" cy="338554"/>
          </a:xfrm>
          <a:prstGeom prst="rect">
            <a:avLst/>
          </a:prstGeom>
          <a:noFill/>
        </p:spPr>
        <p:txBody>
          <a:bodyPr wrap="none" rtlCol="0">
            <a:spAutoFit/>
          </a:bodyPr>
          <a:lstStyle/>
          <a:p>
            <a:r>
              <a:rPr lang="nl-BE" sz="1600" dirty="0" smtClean="0"/>
              <a:t>Laboratory space for installing Bruker Vertex70</a:t>
            </a:r>
            <a:endParaRPr lang="en-US" sz="1600" dirty="0"/>
          </a:p>
        </p:txBody>
      </p:sp>
      <p:cxnSp>
        <p:nvCxnSpPr>
          <p:cNvPr id="17" name="Straight Arrow Connector 16"/>
          <p:cNvCxnSpPr>
            <a:stCxn id="16" idx="1"/>
          </p:cNvCxnSpPr>
          <p:nvPr/>
        </p:nvCxnSpPr>
        <p:spPr>
          <a:xfrm flipH="1">
            <a:off x="3326160" y="2915925"/>
            <a:ext cx="1080120" cy="26277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7983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Garamond" panose="02020404030301010803" pitchFamily="18" charset="0"/>
              </a:rPr>
              <a:t>Kolkata, India</a:t>
            </a:r>
            <a:endParaRPr lang="en-US" dirty="0">
              <a:latin typeface="Garamond" panose="02020404030301010803" pitchFamily="18" charset="0"/>
            </a:endParaRPr>
          </a:p>
        </p:txBody>
      </p:sp>
      <p:sp>
        <p:nvSpPr>
          <p:cNvPr id="5" name="Title 3"/>
          <p:cNvSpPr txBox="1">
            <a:spLocks/>
          </p:cNvSpPr>
          <p:nvPr/>
        </p:nvSpPr>
        <p:spPr bwMode="auto">
          <a:xfrm>
            <a:off x="1055440" y="768127"/>
            <a:ext cx="6192688" cy="4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spcBef>
                <a:spcPct val="0"/>
              </a:spcBef>
              <a:spcAft>
                <a:spcPct val="0"/>
              </a:spcAft>
              <a:defRPr sz="2800" kern="1200">
                <a:solidFill>
                  <a:srgbClr val="002060"/>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spcBef>
                <a:spcPct val="0"/>
              </a:spcBef>
              <a:spcAft>
                <a:spcPct val="0"/>
              </a:spcAft>
              <a:defRPr sz="4000">
                <a:solidFill>
                  <a:srgbClr val="002060"/>
                </a:solidFill>
                <a:latin typeface="Open Sans" pitchFamily="34" charset="0"/>
                <a:cs typeface="Open Sans" pitchFamily="34" charset="0"/>
              </a:defRPr>
            </a:lvl2pPr>
            <a:lvl3pPr algn="l" rtl="0" eaLnBrk="0" fontAlgn="base" hangingPunct="0">
              <a:spcBef>
                <a:spcPct val="0"/>
              </a:spcBef>
              <a:spcAft>
                <a:spcPct val="0"/>
              </a:spcAft>
              <a:defRPr sz="4000">
                <a:solidFill>
                  <a:srgbClr val="002060"/>
                </a:solidFill>
                <a:latin typeface="Open Sans" pitchFamily="34" charset="0"/>
                <a:cs typeface="Open Sans" pitchFamily="34" charset="0"/>
              </a:defRPr>
            </a:lvl3pPr>
            <a:lvl4pPr algn="l" rtl="0" eaLnBrk="0" fontAlgn="base" hangingPunct="0">
              <a:spcBef>
                <a:spcPct val="0"/>
              </a:spcBef>
              <a:spcAft>
                <a:spcPct val="0"/>
              </a:spcAft>
              <a:defRPr sz="4000">
                <a:solidFill>
                  <a:srgbClr val="002060"/>
                </a:solidFill>
                <a:latin typeface="Open Sans" pitchFamily="34" charset="0"/>
                <a:cs typeface="Open Sans" pitchFamily="34" charset="0"/>
              </a:defRPr>
            </a:lvl4pPr>
            <a:lvl5pPr algn="l" rtl="0" eaLnBrk="0" fontAlgn="base" hangingPunct="0">
              <a:spcBef>
                <a:spcPct val="0"/>
              </a:spcBef>
              <a:spcAft>
                <a:spcPct val="0"/>
              </a:spcAft>
              <a:defRPr sz="4000">
                <a:solidFill>
                  <a:srgbClr val="002060"/>
                </a:solidFill>
                <a:latin typeface="Open Sans" pitchFamily="34" charset="0"/>
                <a:cs typeface="Open Sans" pitchFamily="34" charset="0"/>
              </a:defRPr>
            </a:lvl5pPr>
            <a:lvl6pPr marL="457200" algn="l" rtl="0" fontAlgn="base">
              <a:spcBef>
                <a:spcPct val="0"/>
              </a:spcBef>
              <a:spcAft>
                <a:spcPct val="0"/>
              </a:spcAft>
              <a:defRPr sz="4400">
                <a:solidFill>
                  <a:srgbClr val="002060"/>
                </a:solidFill>
                <a:latin typeface="Gill Sans MT" pitchFamily="34" charset="0"/>
              </a:defRPr>
            </a:lvl6pPr>
            <a:lvl7pPr marL="914400" algn="l" rtl="0" fontAlgn="base">
              <a:spcBef>
                <a:spcPct val="0"/>
              </a:spcBef>
              <a:spcAft>
                <a:spcPct val="0"/>
              </a:spcAft>
              <a:defRPr sz="4400">
                <a:solidFill>
                  <a:srgbClr val="002060"/>
                </a:solidFill>
                <a:latin typeface="Gill Sans MT" pitchFamily="34" charset="0"/>
              </a:defRPr>
            </a:lvl7pPr>
            <a:lvl8pPr marL="1371600" algn="l" rtl="0" fontAlgn="base">
              <a:spcBef>
                <a:spcPct val="0"/>
              </a:spcBef>
              <a:spcAft>
                <a:spcPct val="0"/>
              </a:spcAft>
              <a:defRPr sz="4400">
                <a:solidFill>
                  <a:srgbClr val="002060"/>
                </a:solidFill>
                <a:latin typeface="Gill Sans MT" pitchFamily="34" charset="0"/>
              </a:defRPr>
            </a:lvl8pPr>
            <a:lvl9pPr marL="1828800" algn="l" rtl="0" fontAlgn="base">
              <a:spcBef>
                <a:spcPct val="0"/>
              </a:spcBef>
              <a:spcAft>
                <a:spcPct val="0"/>
              </a:spcAft>
              <a:defRPr sz="4400">
                <a:solidFill>
                  <a:srgbClr val="002060"/>
                </a:solidFill>
                <a:latin typeface="Gill Sans MT" pitchFamily="34" charset="0"/>
              </a:defRPr>
            </a:lvl9pPr>
          </a:lstStyle>
          <a:p>
            <a:r>
              <a:rPr lang="en-US" sz="1600" dirty="0" smtClean="0">
                <a:solidFill>
                  <a:schemeClr val="tx1"/>
                </a:solidFill>
                <a:latin typeface="Open Sans" panose="020B0604020202020204" charset="0"/>
                <a:cs typeface="Open Sans" panose="020B0604020202020204" charset="0"/>
              </a:rPr>
              <a:t>Solar tracker installation at the site 17/01/2023</a:t>
            </a:r>
            <a:endParaRPr lang="en-US" sz="1600" dirty="0">
              <a:solidFill>
                <a:schemeClr val="tx1"/>
              </a:solidFill>
              <a:latin typeface="Open Sans" panose="020B0604020202020204" charset="0"/>
              <a:cs typeface="Open Sans" panose="020B060402020202020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742592" y="2760967"/>
            <a:ext cx="4825092" cy="227851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18856" y="2766588"/>
            <a:ext cx="4825092" cy="227851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592868" y="2772209"/>
            <a:ext cx="4825092" cy="227851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342655" y="2764629"/>
            <a:ext cx="4836971" cy="2284125"/>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090467" y="2760619"/>
            <a:ext cx="4832750" cy="2282132"/>
          </a:xfrm>
          <a:prstGeom prst="rect">
            <a:avLst/>
          </a:prstGeom>
        </p:spPr>
      </p:pic>
    </p:spTree>
    <p:extLst>
      <p:ext uri="{BB962C8B-B14F-4D97-AF65-F5344CB8AC3E}">
        <p14:creationId xmlns:p14="http://schemas.microsoft.com/office/powerpoint/2010/main" val="42891987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Garamond" panose="02020404030301010803" pitchFamily="18" charset="0"/>
              </a:rPr>
              <a:t>Kolkata, India</a:t>
            </a:r>
            <a:endParaRPr lang="en-US" dirty="0">
              <a:latin typeface="Garamond" panose="02020404030301010803" pitchFamily="18" charset="0"/>
            </a:endParaRPr>
          </a:p>
        </p:txBody>
      </p:sp>
      <p:pic>
        <p:nvPicPr>
          <p:cNvPr id="3" name="Picture 2"/>
          <p:cNvPicPr>
            <a:picLocks noChangeAspect="1"/>
          </p:cNvPicPr>
          <p:nvPr/>
        </p:nvPicPr>
        <p:blipFill>
          <a:blip r:embed="rId3"/>
          <a:stretch>
            <a:fillRect/>
          </a:stretch>
        </p:blipFill>
        <p:spPr>
          <a:xfrm>
            <a:off x="2405062" y="1347787"/>
            <a:ext cx="7458075" cy="4733925"/>
          </a:xfrm>
          <a:prstGeom prst="rect">
            <a:avLst/>
          </a:prstGeom>
        </p:spPr>
      </p:pic>
      <p:sp>
        <p:nvSpPr>
          <p:cNvPr id="5" name="Title 3"/>
          <p:cNvSpPr txBox="1">
            <a:spLocks/>
          </p:cNvSpPr>
          <p:nvPr/>
        </p:nvSpPr>
        <p:spPr bwMode="auto">
          <a:xfrm>
            <a:off x="1055440" y="768127"/>
            <a:ext cx="6192688" cy="4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spcBef>
                <a:spcPct val="0"/>
              </a:spcBef>
              <a:spcAft>
                <a:spcPct val="0"/>
              </a:spcAft>
              <a:defRPr sz="2800" kern="1200">
                <a:solidFill>
                  <a:srgbClr val="002060"/>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spcBef>
                <a:spcPct val="0"/>
              </a:spcBef>
              <a:spcAft>
                <a:spcPct val="0"/>
              </a:spcAft>
              <a:defRPr sz="4000">
                <a:solidFill>
                  <a:srgbClr val="002060"/>
                </a:solidFill>
                <a:latin typeface="Open Sans" pitchFamily="34" charset="0"/>
                <a:cs typeface="Open Sans" pitchFamily="34" charset="0"/>
              </a:defRPr>
            </a:lvl2pPr>
            <a:lvl3pPr algn="l" rtl="0" eaLnBrk="0" fontAlgn="base" hangingPunct="0">
              <a:spcBef>
                <a:spcPct val="0"/>
              </a:spcBef>
              <a:spcAft>
                <a:spcPct val="0"/>
              </a:spcAft>
              <a:defRPr sz="4000">
                <a:solidFill>
                  <a:srgbClr val="002060"/>
                </a:solidFill>
                <a:latin typeface="Open Sans" pitchFamily="34" charset="0"/>
                <a:cs typeface="Open Sans" pitchFamily="34" charset="0"/>
              </a:defRPr>
            </a:lvl3pPr>
            <a:lvl4pPr algn="l" rtl="0" eaLnBrk="0" fontAlgn="base" hangingPunct="0">
              <a:spcBef>
                <a:spcPct val="0"/>
              </a:spcBef>
              <a:spcAft>
                <a:spcPct val="0"/>
              </a:spcAft>
              <a:defRPr sz="4000">
                <a:solidFill>
                  <a:srgbClr val="002060"/>
                </a:solidFill>
                <a:latin typeface="Open Sans" pitchFamily="34" charset="0"/>
                <a:cs typeface="Open Sans" pitchFamily="34" charset="0"/>
              </a:defRPr>
            </a:lvl4pPr>
            <a:lvl5pPr algn="l" rtl="0" eaLnBrk="0" fontAlgn="base" hangingPunct="0">
              <a:spcBef>
                <a:spcPct val="0"/>
              </a:spcBef>
              <a:spcAft>
                <a:spcPct val="0"/>
              </a:spcAft>
              <a:defRPr sz="4000">
                <a:solidFill>
                  <a:srgbClr val="002060"/>
                </a:solidFill>
                <a:latin typeface="Open Sans" pitchFamily="34" charset="0"/>
                <a:cs typeface="Open Sans" pitchFamily="34" charset="0"/>
              </a:defRPr>
            </a:lvl5pPr>
            <a:lvl6pPr marL="457200" algn="l" rtl="0" fontAlgn="base">
              <a:spcBef>
                <a:spcPct val="0"/>
              </a:spcBef>
              <a:spcAft>
                <a:spcPct val="0"/>
              </a:spcAft>
              <a:defRPr sz="4400">
                <a:solidFill>
                  <a:srgbClr val="002060"/>
                </a:solidFill>
                <a:latin typeface="Gill Sans MT" pitchFamily="34" charset="0"/>
              </a:defRPr>
            </a:lvl6pPr>
            <a:lvl7pPr marL="914400" algn="l" rtl="0" fontAlgn="base">
              <a:spcBef>
                <a:spcPct val="0"/>
              </a:spcBef>
              <a:spcAft>
                <a:spcPct val="0"/>
              </a:spcAft>
              <a:defRPr sz="4400">
                <a:solidFill>
                  <a:srgbClr val="002060"/>
                </a:solidFill>
                <a:latin typeface="Gill Sans MT" pitchFamily="34" charset="0"/>
              </a:defRPr>
            </a:lvl7pPr>
            <a:lvl8pPr marL="1371600" algn="l" rtl="0" fontAlgn="base">
              <a:spcBef>
                <a:spcPct val="0"/>
              </a:spcBef>
              <a:spcAft>
                <a:spcPct val="0"/>
              </a:spcAft>
              <a:defRPr sz="4400">
                <a:solidFill>
                  <a:srgbClr val="002060"/>
                </a:solidFill>
                <a:latin typeface="Gill Sans MT" pitchFamily="34" charset="0"/>
              </a:defRPr>
            </a:lvl8pPr>
            <a:lvl9pPr marL="1828800" algn="l" rtl="0" fontAlgn="base">
              <a:spcBef>
                <a:spcPct val="0"/>
              </a:spcBef>
              <a:spcAft>
                <a:spcPct val="0"/>
              </a:spcAft>
              <a:defRPr sz="4400">
                <a:solidFill>
                  <a:srgbClr val="002060"/>
                </a:solidFill>
                <a:latin typeface="Gill Sans MT" pitchFamily="34" charset="0"/>
              </a:defRPr>
            </a:lvl9pPr>
          </a:lstStyle>
          <a:p>
            <a:r>
              <a:rPr lang="en-US" sz="1600" dirty="0" smtClean="0">
                <a:solidFill>
                  <a:schemeClr val="tx1"/>
                </a:solidFill>
                <a:latin typeface="Open Sans" panose="020B0604020202020204" charset="0"/>
                <a:cs typeface="Open Sans" panose="020B0604020202020204" charset="0"/>
              </a:rPr>
              <a:t>End of measurement day</a:t>
            </a:r>
            <a:endParaRPr lang="en-US" sz="1600" dirty="0">
              <a:solidFill>
                <a:schemeClr val="tx1"/>
              </a:solidFill>
              <a:latin typeface="Open Sans" panose="020B0604020202020204" charset="0"/>
              <a:cs typeface="Open Sans" panose="020B0604020202020204" charset="0"/>
            </a:endParaRPr>
          </a:p>
        </p:txBody>
      </p:sp>
    </p:spTree>
    <p:extLst>
      <p:ext uri="{BB962C8B-B14F-4D97-AF65-F5344CB8AC3E}">
        <p14:creationId xmlns:p14="http://schemas.microsoft.com/office/powerpoint/2010/main" val="21958034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Garamond" panose="02020404030301010803" pitchFamily="18" charset="0"/>
              </a:rPr>
              <a:t>Kolkata, India</a:t>
            </a:r>
            <a:endParaRPr lang="en-US" dirty="0">
              <a:latin typeface="Garamond" panose="02020404030301010803" pitchFamily="18" charset="0"/>
            </a:endParaRPr>
          </a:p>
        </p:txBody>
      </p:sp>
      <p:sp>
        <p:nvSpPr>
          <p:cNvPr id="6" name="Title 3"/>
          <p:cNvSpPr txBox="1">
            <a:spLocks/>
          </p:cNvSpPr>
          <p:nvPr/>
        </p:nvSpPr>
        <p:spPr bwMode="auto">
          <a:xfrm>
            <a:off x="304800" y="720502"/>
            <a:ext cx="4438650" cy="4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rtl="0" eaLnBrk="0" fontAlgn="base" hangingPunct="0">
              <a:spcBef>
                <a:spcPct val="0"/>
              </a:spcBef>
              <a:spcAft>
                <a:spcPct val="0"/>
              </a:spcAft>
              <a:defRPr sz="2800" kern="1200">
                <a:solidFill>
                  <a:srgbClr val="002060"/>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spcBef>
                <a:spcPct val="0"/>
              </a:spcBef>
              <a:spcAft>
                <a:spcPct val="0"/>
              </a:spcAft>
              <a:defRPr sz="4000">
                <a:solidFill>
                  <a:srgbClr val="002060"/>
                </a:solidFill>
                <a:latin typeface="Open Sans" pitchFamily="34" charset="0"/>
                <a:cs typeface="Open Sans" pitchFamily="34" charset="0"/>
              </a:defRPr>
            </a:lvl2pPr>
            <a:lvl3pPr algn="l" rtl="0" eaLnBrk="0" fontAlgn="base" hangingPunct="0">
              <a:spcBef>
                <a:spcPct val="0"/>
              </a:spcBef>
              <a:spcAft>
                <a:spcPct val="0"/>
              </a:spcAft>
              <a:defRPr sz="4000">
                <a:solidFill>
                  <a:srgbClr val="002060"/>
                </a:solidFill>
                <a:latin typeface="Open Sans" pitchFamily="34" charset="0"/>
                <a:cs typeface="Open Sans" pitchFamily="34" charset="0"/>
              </a:defRPr>
            </a:lvl3pPr>
            <a:lvl4pPr algn="l" rtl="0" eaLnBrk="0" fontAlgn="base" hangingPunct="0">
              <a:spcBef>
                <a:spcPct val="0"/>
              </a:spcBef>
              <a:spcAft>
                <a:spcPct val="0"/>
              </a:spcAft>
              <a:defRPr sz="4000">
                <a:solidFill>
                  <a:srgbClr val="002060"/>
                </a:solidFill>
                <a:latin typeface="Open Sans" pitchFamily="34" charset="0"/>
                <a:cs typeface="Open Sans" pitchFamily="34" charset="0"/>
              </a:defRPr>
            </a:lvl4pPr>
            <a:lvl5pPr algn="l" rtl="0" eaLnBrk="0" fontAlgn="base" hangingPunct="0">
              <a:spcBef>
                <a:spcPct val="0"/>
              </a:spcBef>
              <a:spcAft>
                <a:spcPct val="0"/>
              </a:spcAft>
              <a:defRPr sz="4000">
                <a:solidFill>
                  <a:srgbClr val="002060"/>
                </a:solidFill>
                <a:latin typeface="Open Sans" pitchFamily="34" charset="0"/>
                <a:cs typeface="Open Sans" pitchFamily="34" charset="0"/>
              </a:defRPr>
            </a:lvl5pPr>
            <a:lvl6pPr marL="457200" algn="l" rtl="0" fontAlgn="base">
              <a:spcBef>
                <a:spcPct val="0"/>
              </a:spcBef>
              <a:spcAft>
                <a:spcPct val="0"/>
              </a:spcAft>
              <a:defRPr sz="4400">
                <a:solidFill>
                  <a:srgbClr val="002060"/>
                </a:solidFill>
                <a:latin typeface="Gill Sans MT" pitchFamily="34" charset="0"/>
              </a:defRPr>
            </a:lvl6pPr>
            <a:lvl7pPr marL="914400" algn="l" rtl="0" fontAlgn="base">
              <a:spcBef>
                <a:spcPct val="0"/>
              </a:spcBef>
              <a:spcAft>
                <a:spcPct val="0"/>
              </a:spcAft>
              <a:defRPr sz="4400">
                <a:solidFill>
                  <a:srgbClr val="002060"/>
                </a:solidFill>
                <a:latin typeface="Gill Sans MT" pitchFamily="34" charset="0"/>
              </a:defRPr>
            </a:lvl7pPr>
            <a:lvl8pPr marL="1371600" algn="l" rtl="0" fontAlgn="base">
              <a:spcBef>
                <a:spcPct val="0"/>
              </a:spcBef>
              <a:spcAft>
                <a:spcPct val="0"/>
              </a:spcAft>
              <a:defRPr sz="4400">
                <a:solidFill>
                  <a:srgbClr val="002060"/>
                </a:solidFill>
                <a:latin typeface="Gill Sans MT" pitchFamily="34" charset="0"/>
              </a:defRPr>
            </a:lvl8pPr>
            <a:lvl9pPr marL="1828800" algn="l" rtl="0" fontAlgn="base">
              <a:spcBef>
                <a:spcPct val="0"/>
              </a:spcBef>
              <a:spcAft>
                <a:spcPct val="0"/>
              </a:spcAft>
              <a:defRPr sz="4400">
                <a:solidFill>
                  <a:srgbClr val="002060"/>
                </a:solidFill>
                <a:latin typeface="Gill Sans MT" pitchFamily="34" charset="0"/>
              </a:defRPr>
            </a:lvl9pPr>
          </a:lstStyle>
          <a:p>
            <a:r>
              <a:rPr lang="en-US" sz="1600" dirty="0" smtClean="0">
                <a:solidFill>
                  <a:schemeClr val="tx1"/>
                </a:solidFill>
              </a:rPr>
              <a:t>Solar beam path from the roof to the FTIR lab</a:t>
            </a:r>
            <a:endParaRPr lang="en-US" sz="1600" dirty="0">
              <a:solidFill>
                <a:schemeClr val="tx1"/>
              </a:solidFill>
              <a:latin typeface="+mj-lt"/>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0157"/>
          <a:stretch/>
        </p:blipFill>
        <p:spPr>
          <a:xfrm>
            <a:off x="288032" y="1171575"/>
            <a:ext cx="6251991" cy="235724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80000">
            <a:off x="1780955" y="4094639"/>
            <a:ext cx="2732750" cy="153717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5850" y="2940444"/>
            <a:ext cx="7173137" cy="3387314"/>
          </a:xfrm>
          <a:prstGeom prst="rect">
            <a:avLst/>
          </a:prstGeom>
        </p:spPr>
      </p:pic>
    </p:spTree>
    <p:extLst>
      <p:ext uri="{BB962C8B-B14F-4D97-AF65-F5344CB8AC3E}">
        <p14:creationId xmlns:p14="http://schemas.microsoft.com/office/powerpoint/2010/main" val="36504047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Garamond" panose="02020404030301010803" pitchFamily="18" charset="0"/>
              </a:rPr>
              <a:t>Kolkata, India – HCHO retrievals (</a:t>
            </a:r>
            <a:r>
              <a:rPr lang="en-US" dirty="0">
                <a:latin typeface="Garamond" panose="02020404030301010803" pitchFamily="18" charset="0"/>
              </a:rPr>
              <a:t>C. Vigouroux, BIRA)</a:t>
            </a:r>
          </a:p>
        </p:txBody>
      </p:sp>
      <p:pic>
        <p:nvPicPr>
          <p:cNvPr id="5" name="Picture 4">
            <a:extLst>
              <a:ext uri="{FF2B5EF4-FFF2-40B4-BE49-F238E27FC236}">
                <a16:creationId xmlns:a16="http://schemas.microsoft.com/office/drawing/2014/main" id="{39362BCD-1396-4B7F-13CC-978606A85869}"/>
              </a:ext>
            </a:extLst>
          </p:cNvPr>
          <p:cNvPicPr>
            <a:picLocks noChangeAspect="1"/>
          </p:cNvPicPr>
          <p:nvPr/>
        </p:nvPicPr>
        <p:blipFill rotWithShape="1">
          <a:blip r:embed="rId3"/>
          <a:srcRect l="7191" r="6962"/>
          <a:stretch/>
        </p:blipFill>
        <p:spPr>
          <a:xfrm>
            <a:off x="146650" y="2247021"/>
            <a:ext cx="8548778" cy="4257296"/>
          </a:xfrm>
          <a:prstGeom prst="rect">
            <a:avLst/>
          </a:prstGeom>
        </p:spPr>
      </p:pic>
      <p:sp>
        <p:nvSpPr>
          <p:cNvPr id="6" name="TextBox 5">
            <a:extLst>
              <a:ext uri="{FF2B5EF4-FFF2-40B4-BE49-F238E27FC236}">
                <a16:creationId xmlns:a16="http://schemas.microsoft.com/office/drawing/2014/main" id="{2C0F4792-4E1B-08FA-C489-7700987F1C6F}"/>
              </a:ext>
            </a:extLst>
          </p:cNvPr>
          <p:cNvSpPr txBox="1"/>
          <p:nvPr/>
        </p:nvSpPr>
        <p:spPr>
          <a:xfrm>
            <a:off x="273779" y="932262"/>
            <a:ext cx="11803202" cy="1200329"/>
          </a:xfrm>
          <a:prstGeom prst="rect">
            <a:avLst/>
          </a:prstGeom>
          <a:noFill/>
        </p:spPr>
        <p:txBody>
          <a:bodyPr wrap="square" rtlCol="0">
            <a:spAutoFit/>
          </a:bodyPr>
          <a:lstStyle/>
          <a:p>
            <a:pPr marL="285750" indent="-285750">
              <a:buFont typeface="Arial" panose="020B0604020202020204" pitchFamily="34" charset="0"/>
              <a:buChar char="•"/>
            </a:pPr>
            <a:r>
              <a:rPr lang="en-US" dirty="0"/>
              <a:t>The main HCHO retrieval settings (</a:t>
            </a:r>
            <a:r>
              <a:rPr lang="en-US" dirty="0" err="1"/>
              <a:t>mws</a:t>
            </a:r>
            <a:r>
              <a:rPr lang="en-US" dirty="0"/>
              <a:t>, spectroscopy) can be kept the same as for the 125HR (see Vigouroux et al., 2018), which gives a very good consistency with the FTIR network, as demonstrated by looking at the TROPOMI validation.</a:t>
            </a:r>
            <a:endParaRPr lang="en-BE"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TROPOMI bias at Kolkata (-32%) is perfectly in  line with the results from the FTIR network (mostly 125HR instruments).</a:t>
            </a:r>
          </a:p>
        </p:txBody>
      </p:sp>
      <p:sp>
        <p:nvSpPr>
          <p:cNvPr id="7" name="Oval 6">
            <a:extLst>
              <a:ext uri="{FF2B5EF4-FFF2-40B4-BE49-F238E27FC236}">
                <a16:creationId xmlns:a16="http://schemas.microsoft.com/office/drawing/2014/main" id="{F0FC10D4-1C9B-7486-44A6-AE7BBFD93524}"/>
              </a:ext>
            </a:extLst>
          </p:cNvPr>
          <p:cNvSpPr/>
          <p:nvPr/>
        </p:nvSpPr>
        <p:spPr>
          <a:xfrm>
            <a:off x="4891178" y="4580626"/>
            <a:ext cx="129396" cy="57797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822EF672-7611-6A26-4300-9ECF91CF9BCA}"/>
              </a:ext>
            </a:extLst>
          </p:cNvPr>
          <p:cNvSpPr txBox="1"/>
          <p:nvPr/>
        </p:nvSpPr>
        <p:spPr>
          <a:xfrm>
            <a:off x="9019415" y="3429000"/>
            <a:ext cx="2665562" cy="2031325"/>
          </a:xfrm>
          <a:prstGeom prst="rect">
            <a:avLst/>
          </a:prstGeom>
          <a:noFill/>
        </p:spPr>
        <p:txBody>
          <a:bodyPr wrap="square" rtlCol="0">
            <a:spAutoFit/>
          </a:bodyPr>
          <a:lstStyle/>
          <a:p>
            <a:pPr marL="285750" indent="-285750">
              <a:buFont typeface="Arial" panose="020B0604020202020204" pitchFamily="34" charset="0"/>
              <a:buChar char="•"/>
            </a:pPr>
            <a:r>
              <a:rPr lang="en-US" dirty="0"/>
              <a:t>Figure updated from Vigouroux et al., 2020</a:t>
            </a:r>
          </a:p>
          <a:p>
            <a:pPr marL="285750" indent="-285750">
              <a:buFont typeface="Arial" panose="020B0604020202020204" pitchFamily="34" charset="0"/>
              <a:buChar char="•"/>
            </a:pPr>
            <a:r>
              <a:rPr lang="en-US" dirty="0"/>
              <a:t>Included in the last quarterly ESA S5P validation report </a:t>
            </a:r>
            <a:r>
              <a:rPr lang="en-US" dirty="0">
                <a:hlinkClick r:id="rId4"/>
              </a:rPr>
              <a:t>https://mpc-vdaf.tropomi.eu/</a:t>
            </a:r>
            <a:r>
              <a:rPr lang="en-US" dirty="0"/>
              <a:t> </a:t>
            </a:r>
            <a:endParaRPr lang="en-BE" dirty="0"/>
          </a:p>
        </p:txBody>
      </p:sp>
      <p:sp>
        <p:nvSpPr>
          <p:cNvPr id="3" name="TextBox 2"/>
          <p:cNvSpPr txBox="1"/>
          <p:nvPr/>
        </p:nvSpPr>
        <p:spPr>
          <a:xfrm rot="16200000">
            <a:off x="5725753" y="3181350"/>
            <a:ext cx="1527213" cy="369332"/>
          </a:xfrm>
          <a:prstGeom prst="rect">
            <a:avLst/>
          </a:prstGeom>
          <a:noFill/>
        </p:spPr>
        <p:txBody>
          <a:bodyPr wrap="none" rtlCol="0">
            <a:spAutoFit/>
          </a:bodyPr>
          <a:lstStyle/>
          <a:p>
            <a:r>
              <a:rPr lang="en-US" dirty="0" smtClean="0"/>
              <a:t>PORTO VELHO</a:t>
            </a:r>
            <a:endParaRPr lang="en-US" dirty="0"/>
          </a:p>
        </p:txBody>
      </p:sp>
      <p:sp>
        <p:nvSpPr>
          <p:cNvPr id="9" name="TextBox 8"/>
          <p:cNvSpPr txBox="1"/>
          <p:nvPr/>
        </p:nvSpPr>
        <p:spPr>
          <a:xfrm rot="16200000">
            <a:off x="4500213" y="3400425"/>
            <a:ext cx="1006494" cy="369332"/>
          </a:xfrm>
          <a:prstGeom prst="rect">
            <a:avLst/>
          </a:prstGeom>
          <a:noFill/>
        </p:spPr>
        <p:txBody>
          <a:bodyPr wrap="none" rtlCol="0">
            <a:spAutoFit/>
          </a:bodyPr>
          <a:lstStyle/>
          <a:p>
            <a:r>
              <a:rPr lang="en-US" dirty="0" smtClean="0"/>
              <a:t>KOLKATA</a:t>
            </a:r>
            <a:endParaRPr lang="en-US" dirty="0"/>
          </a:p>
        </p:txBody>
      </p:sp>
      <p:sp>
        <p:nvSpPr>
          <p:cNvPr id="10" name="TextBox 9"/>
          <p:cNvSpPr txBox="1"/>
          <p:nvPr/>
        </p:nvSpPr>
        <p:spPr>
          <a:xfrm rot="16200000">
            <a:off x="4407239" y="3467100"/>
            <a:ext cx="811441" cy="369332"/>
          </a:xfrm>
          <a:prstGeom prst="rect">
            <a:avLst/>
          </a:prstGeom>
          <a:noFill/>
        </p:spPr>
        <p:txBody>
          <a:bodyPr wrap="none" rtlCol="0">
            <a:spAutoFit/>
          </a:bodyPr>
          <a:lstStyle/>
          <a:p>
            <a:r>
              <a:rPr lang="en-US" dirty="0" smtClean="0"/>
              <a:t>UNAM</a:t>
            </a:r>
            <a:endParaRPr lang="en-US" dirty="0"/>
          </a:p>
        </p:txBody>
      </p:sp>
    </p:spTree>
    <p:extLst>
      <p:ext uri="{BB962C8B-B14F-4D97-AF65-F5344CB8AC3E}">
        <p14:creationId xmlns:p14="http://schemas.microsoft.com/office/powerpoint/2010/main" val="8455415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Garamond" panose="02020404030301010803" pitchFamily="18" charset="0"/>
              </a:rPr>
              <a:t>Kolkata</a:t>
            </a:r>
            <a:r>
              <a:rPr lang="en-US" dirty="0">
                <a:latin typeface="Garamond" panose="02020404030301010803" pitchFamily="18" charset="0"/>
              </a:rPr>
              <a:t>, India – HCHO retrievals (C. Vigouroux, BIRA)</a:t>
            </a:r>
          </a:p>
        </p:txBody>
      </p:sp>
      <p:pic>
        <p:nvPicPr>
          <p:cNvPr id="5" name="Picture 4">
            <a:extLst>
              <a:ext uri="{FF2B5EF4-FFF2-40B4-BE49-F238E27FC236}">
                <a16:creationId xmlns:a16="http://schemas.microsoft.com/office/drawing/2014/main" id="{DAD422E4-9805-925B-6223-6EF8C9F6E49F}"/>
              </a:ext>
            </a:extLst>
          </p:cNvPr>
          <p:cNvPicPr>
            <a:picLocks noChangeAspect="1"/>
          </p:cNvPicPr>
          <p:nvPr/>
        </p:nvPicPr>
        <p:blipFill rotWithShape="1">
          <a:blip r:embed="rId3"/>
          <a:srcRect l="8944" t="3654" r="7092" b="53805"/>
          <a:stretch/>
        </p:blipFill>
        <p:spPr>
          <a:xfrm>
            <a:off x="1238249" y="552450"/>
            <a:ext cx="7600951" cy="2917470"/>
          </a:xfrm>
          <a:prstGeom prst="rect">
            <a:avLst/>
          </a:prstGeom>
        </p:spPr>
      </p:pic>
      <p:pic>
        <p:nvPicPr>
          <p:cNvPr id="6" name="Picture 5"/>
          <p:cNvPicPr>
            <a:picLocks noChangeAspect="1"/>
          </p:cNvPicPr>
          <p:nvPr/>
        </p:nvPicPr>
        <p:blipFill>
          <a:blip r:embed="rId4"/>
          <a:stretch>
            <a:fillRect/>
          </a:stretch>
        </p:blipFill>
        <p:spPr>
          <a:xfrm>
            <a:off x="1700681" y="3456192"/>
            <a:ext cx="4208043" cy="2926661"/>
          </a:xfrm>
          <a:prstGeom prst="rect">
            <a:avLst/>
          </a:prstGeom>
        </p:spPr>
      </p:pic>
      <p:sp>
        <p:nvSpPr>
          <p:cNvPr id="7" name="5-Point Star 6"/>
          <p:cNvSpPr/>
          <p:nvPr/>
        </p:nvSpPr>
        <p:spPr>
          <a:xfrm>
            <a:off x="3841115" y="4587005"/>
            <a:ext cx="81460" cy="10374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stretch>
            <a:fillRect/>
          </a:stretch>
        </p:blipFill>
        <p:spPr>
          <a:xfrm>
            <a:off x="6298280" y="3486150"/>
            <a:ext cx="4157778" cy="2898543"/>
          </a:xfrm>
          <a:prstGeom prst="rect">
            <a:avLst/>
          </a:prstGeom>
        </p:spPr>
      </p:pic>
      <p:sp>
        <p:nvSpPr>
          <p:cNvPr id="9" name="5-Point Star 8"/>
          <p:cNvSpPr/>
          <p:nvPr/>
        </p:nvSpPr>
        <p:spPr>
          <a:xfrm>
            <a:off x="8435116" y="4606055"/>
            <a:ext cx="81460" cy="10374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845425" y="5170805"/>
            <a:ext cx="2515432" cy="369332"/>
          </a:xfrm>
          <a:prstGeom prst="rect">
            <a:avLst/>
          </a:prstGeom>
          <a:noFill/>
        </p:spPr>
        <p:txBody>
          <a:bodyPr wrap="none" rtlCol="0">
            <a:spAutoFit/>
          </a:bodyPr>
          <a:lstStyle/>
          <a:p>
            <a:r>
              <a:rPr lang="en-US" dirty="0" smtClean="0"/>
              <a:t>S-5P HCHO 19 April 2023</a:t>
            </a:r>
            <a:endParaRPr lang="en-US" dirty="0"/>
          </a:p>
        </p:txBody>
      </p:sp>
      <p:sp>
        <p:nvSpPr>
          <p:cNvPr id="11" name="TextBox 10"/>
          <p:cNvSpPr txBox="1"/>
          <p:nvPr/>
        </p:nvSpPr>
        <p:spPr>
          <a:xfrm>
            <a:off x="3244850" y="5180330"/>
            <a:ext cx="2515432" cy="369332"/>
          </a:xfrm>
          <a:prstGeom prst="rect">
            <a:avLst/>
          </a:prstGeom>
          <a:noFill/>
        </p:spPr>
        <p:txBody>
          <a:bodyPr wrap="none" rtlCol="0">
            <a:spAutoFit/>
          </a:bodyPr>
          <a:lstStyle/>
          <a:p>
            <a:r>
              <a:rPr lang="en-US" dirty="0" smtClean="0"/>
              <a:t>S-5P HCHO 19 April 2023</a:t>
            </a:r>
            <a:endParaRPr lang="en-US" dirty="0"/>
          </a:p>
        </p:txBody>
      </p:sp>
    </p:spTree>
    <p:extLst>
      <p:ext uri="{BB962C8B-B14F-4D97-AF65-F5344CB8AC3E}">
        <p14:creationId xmlns:p14="http://schemas.microsoft.com/office/powerpoint/2010/main" val="22404085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Garamond" panose="02020404030301010803" pitchFamily="18" charset="0"/>
              </a:rPr>
              <a:t>Summary</a:t>
            </a:r>
            <a:endParaRPr lang="en-US" dirty="0">
              <a:latin typeface="Garamond" panose="02020404030301010803" pitchFamily="18" charset="0"/>
            </a:endParaRPr>
          </a:p>
        </p:txBody>
      </p:sp>
      <p:sp>
        <p:nvSpPr>
          <p:cNvPr id="2" name="TextBox 1"/>
          <p:cNvSpPr txBox="1"/>
          <p:nvPr/>
        </p:nvSpPr>
        <p:spPr>
          <a:xfrm>
            <a:off x="96520" y="712544"/>
            <a:ext cx="12004040" cy="2970044"/>
          </a:xfrm>
          <a:prstGeom prst="rect">
            <a:avLst/>
          </a:prstGeom>
          <a:noFill/>
        </p:spPr>
        <p:txBody>
          <a:bodyPr wrap="square" rtlCol="0">
            <a:spAutoFit/>
          </a:bodyPr>
          <a:lstStyle/>
          <a:p>
            <a:r>
              <a:rPr lang="en-GB" sz="1700" dirty="0" smtClean="0"/>
              <a:t>Thanks to the </a:t>
            </a:r>
            <a:r>
              <a:rPr lang="en-GB" sz="1700" dirty="0"/>
              <a:t>ESA campaigns (</a:t>
            </a:r>
            <a:r>
              <a:rPr lang="en-GB" sz="1700" dirty="0">
                <a:hlinkClick r:id="rId3"/>
              </a:rPr>
              <a:t>https://s5pcampaigns.aeronomie.be</a:t>
            </a:r>
            <a:r>
              <a:rPr lang="en-GB" sz="1700" dirty="0" smtClean="0">
                <a:hlinkClick r:id="rId3"/>
              </a:rPr>
              <a:t>/</a:t>
            </a:r>
            <a:r>
              <a:rPr lang="en-GB" sz="1700" dirty="0" smtClean="0"/>
              <a:t>) </a:t>
            </a:r>
            <a:r>
              <a:rPr lang="en-GB" sz="1700" dirty="0"/>
              <a:t>project </a:t>
            </a:r>
            <a:r>
              <a:rPr lang="en-GB" sz="1700" dirty="0" smtClean="0"/>
              <a:t>SVANTE and QA4EO for supporting the campaign based activities in Kolkata and Porto Velho. Data to support validation of S5P products.</a:t>
            </a:r>
          </a:p>
          <a:p>
            <a:endParaRPr lang="en-GB" sz="1700" dirty="0"/>
          </a:p>
          <a:p>
            <a:r>
              <a:rPr lang="en-GB" sz="1700" dirty="0"/>
              <a:t>Interest from OCO-team and GOSAT-team as a target location</a:t>
            </a:r>
            <a:r>
              <a:rPr lang="en-GB" sz="1700" dirty="0" smtClean="0"/>
              <a:t>.</a:t>
            </a:r>
            <a:endParaRPr lang="en-GB" sz="1700" dirty="0"/>
          </a:p>
          <a:p>
            <a:endParaRPr lang="en-GB" sz="1700" dirty="0" smtClean="0"/>
          </a:p>
          <a:p>
            <a:endParaRPr lang="en-GB" sz="1700" dirty="0" smtClean="0"/>
          </a:p>
          <a:p>
            <a:r>
              <a:rPr lang="en-GB" sz="1700" dirty="0" smtClean="0"/>
              <a:t>We are looking for funding for long-term operation of the instruments at the site.</a:t>
            </a:r>
          </a:p>
          <a:p>
            <a:endParaRPr lang="en-GB" sz="1700" dirty="0"/>
          </a:p>
          <a:p>
            <a:r>
              <a:rPr lang="en-GB" sz="1700" dirty="0" smtClean="0"/>
              <a:t>Kolkata site is prepared such that an IFS 125HR can be easily installed, rest of the system for automated operation is already in place. The site has the potential to become a TCCON/NDACC-IRWG site. </a:t>
            </a:r>
          </a:p>
          <a:p>
            <a:endParaRPr lang="en-GB" sz="1700" dirty="0" smtClean="0"/>
          </a:p>
        </p:txBody>
      </p:sp>
    </p:spTree>
    <p:extLst>
      <p:ext uri="{BB962C8B-B14F-4D97-AF65-F5344CB8AC3E}">
        <p14:creationId xmlns:p14="http://schemas.microsoft.com/office/powerpoint/2010/main" val="27252636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latin typeface="Garamond" panose="02020404030301010803" pitchFamily="18" charset="0"/>
            </a:endParaRPr>
          </a:p>
        </p:txBody>
      </p:sp>
      <p:sp>
        <p:nvSpPr>
          <p:cNvPr id="2" name="TextBox 1"/>
          <p:cNvSpPr txBox="1"/>
          <p:nvPr/>
        </p:nvSpPr>
        <p:spPr>
          <a:xfrm>
            <a:off x="85725" y="3150944"/>
            <a:ext cx="12004040" cy="461665"/>
          </a:xfrm>
          <a:prstGeom prst="rect">
            <a:avLst/>
          </a:prstGeom>
          <a:noFill/>
        </p:spPr>
        <p:txBody>
          <a:bodyPr wrap="square" rtlCol="0">
            <a:spAutoFit/>
          </a:bodyPr>
          <a:lstStyle/>
          <a:p>
            <a:pPr algn="ctr"/>
            <a:r>
              <a:rPr lang="en-US" sz="2400" dirty="0" smtClean="0"/>
              <a:t>Thank you for your attention</a:t>
            </a:r>
            <a:endParaRPr lang="en-GB" sz="2400" dirty="0" smtClean="0"/>
          </a:p>
        </p:txBody>
      </p:sp>
    </p:spTree>
    <p:extLst>
      <p:ext uri="{BB962C8B-B14F-4D97-AF65-F5344CB8AC3E}">
        <p14:creationId xmlns:p14="http://schemas.microsoft.com/office/powerpoint/2010/main" val="2223495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Garamond" panose="02020404030301010803" pitchFamily="18" charset="0"/>
              </a:rPr>
              <a:t>Porto Velho, Brazil</a:t>
            </a:r>
            <a:endParaRPr lang="en-US" dirty="0">
              <a:latin typeface="Garamond" panose="02020404030301010803" pitchFamily="18" charset="0"/>
            </a:endParaRPr>
          </a:p>
        </p:txBody>
      </p:sp>
      <p:sp>
        <p:nvSpPr>
          <p:cNvPr id="2" name="TextBox 1"/>
          <p:cNvSpPr txBox="1"/>
          <p:nvPr/>
        </p:nvSpPr>
        <p:spPr>
          <a:xfrm>
            <a:off x="96520" y="712544"/>
            <a:ext cx="12004040" cy="877163"/>
          </a:xfrm>
          <a:prstGeom prst="rect">
            <a:avLst/>
          </a:prstGeom>
          <a:noFill/>
        </p:spPr>
        <p:txBody>
          <a:bodyPr wrap="square" rtlCol="0">
            <a:spAutoFit/>
          </a:bodyPr>
          <a:lstStyle/>
          <a:p>
            <a:r>
              <a:rPr lang="en-GB" sz="1700" b="1" dirty="0" smtClean="0"/>
              <a:t>Site location</a:t>
            </a:r>
            <a:r>
              <a:rPr lang="en-GB" sz="1700" b="1" dirty="0"/>
              <a:t>: </a:t>
            </a:r>
            <a:endParaRPr lang="en-GB" sz="1700" b="1" dirty="0" smtClean="0"/>
          </a:p>
          <a:p>
            <a:r>
              <a:rPr lang="en-GB" sz="1700" dirty="0" smtClean="0"/>
              <a:t>Campus </a:t>
            </a:r>
            <a:r>
              <a:rPr lang="en-GB" sz="1700" dirty="0"/>
              <a:t>of </a:t>
            </a:r>
            <a:r>
              <a:rPr lang="en-GB" sz="1700" dirty="0" err="1"/>
              <a:t>Instituto</a:t>
            </a:r>
            <a:r>
              <a:rPr lang="en-GB" sz="1700" dirty="0"/>
              <a:t> Federal de </a:t>
            </a:r>
            <a:r>
              <a:rPr lang="en-GB" sz="1700" dirty="0" err="1"/>
              <a:t>Educação</a:t>
            </a:r>
            <a:r>
              <a:rPr lang="en-GB" sz="1700" dirty="0"/>
              <a:t>, </a:t>
            </a:r>
            <a:r>
              <a:rPr lang="en-GB" sz="1700" dirty="0" err="1"/>
              <a:t>Ciência</a:t>
            </a:r>
            <a:r>
              <a:rPr lang="en-GB" sz="1700" dirty="0"/>
              <a:t> e </a:t>
            </a:r>
            <a:r>
              <a:rPr lang="en-GB" sz="1700" dirty="0" err="1"/>
              <a:t>Tecnologia</a:t>
            </a:r>
            <a:r>
              <a:rPr lang="en-GB" sz="1700" dirty="0"/>
              <a:t> de </a:t>
            </a:r>
            <a:r>
              <a:rPr lang="en-GB" sz="1700" dirty="0" err="1"/>
              <a:t>Rondônia</a:t>
            </a:r>
            <a:r>
              <a:rPr lang="en-GB" sz="1700" dirty="0"/>
              <a:t> - Porto Velho (-8.774° N, 296.128° E, 87.0 </a:t>
            </a:r>
            <a:r>
              <a:rPr lang="en-GB" sz="1700" dirty="0" err="1"/>
              <a:t>m.a.s.l</a:t>
            </a:r>
            <a:r>
              <a:rPr lang="en-GB" sz="1700" dirty="0"/>
              <a:t>) in Brazil </a:t>
            </a:r>
            <a:endParaRPr lang="en-GB" sz="1700" dirty="0" smtClean="0"/>
          </a:p>
          <a:p>
            <a:endParaRPr lang="en-GB" sz="1700" dirty="0"/>
          </a:p>
        </p:txBody>
      </p:sp>
      <p:pic>
        <p:nvPicPr>
          <p:cNvPr id="3" name="Picture 2"/>
          <p:cNvPicPr>
            <a:picLocks noChangeAspect="1"/>
          </p:cNvPicPr>
          <p:nvPr/>
        </p:nvPicPr>
        <p:blipFill>
          <a:blip r:embed="rId3"/>
          <a:stretch>
            <a:fillRect/>
          </a:stretch>
        </p:blipFill>
        <p:spPr>
          <a:xfrm>
            <a:off x="111125" y="1828800"/>
            <a:ext cx="5878211" cy="4062412"/>
          </a:xfrm>
          <a:prstGeom prst="rect">
            <a:avLst/>
          </a:prstGeom>
        </p:spPr>
      </p:pic>
      <p:pic>
        <p:nvPicPr>
          <p:cNvPr id="5" name="Picture 4"/>
          <p:cNvPicPr>
            <a:picLocks noChangeAspect="1"/>
          </p:cNvPicPr>
          <p:nvPr/>
        </p:nvPicPr>
        <p:blipFill>
          <a:blip r:embed="rId4"/>
          <a:stretch>
            <a:fillRect/>
          </a:stretch>
        </p:blipFill>
        <p:spPr>
          <a:xfrm>
            <a:off x="6215605" y="1828802"/>
            <a:ext cx="5861946" cy="4061946"/>
          </a:xfrm>
          <a:prstGeom prst="rect">
            <a:avLst/>
          </a:prstGeom>
        </p:spPr>
      </p:pic>
      <p:sp>
        <p:nvSpPr>
          <p:cNvPr id="8" name="TextBox 7"/>
          <p:cNvSpPr txBox="1"/>
          <p:nvPr/>
        </p:nvSpPr>
        <p:spPr>
          <a:xfrm>
            <a:off x="3918031" y="5960963"/>
            <a:ext cx="3703578" cy="353943"/>
          </a:xfrm>
          <a:prstGeom prst="rect">
            <a:avLst/>
          </a:prstGeom>
          <a:noFill/>
        </p:spPr>
        <p:txBody>
          <a:bodyPr wrap="none" rtlCol="0">
            <a:spAutoFit/>
          </a:bodyPr>
          <a:lstStyle/>
          <a:p>
            <a:r>
              <a:rPr lang="en-US" sz="1700" dirty="0" smtClean="0"/>
              <a:t>Location of Porto Velho on google maps</a:t>
            </a:r>
            <a:endParaRPr lang="en-US" sz="1700" dirty="0"/>
          </a:p>
        </p:txBody>
      </p:sp>
    </p:spTree>
    <p:extLst>
      <p:ext uri="{BB962C8B-B14F-4D97-AF65-F5344CB8AC3E}">
        <p14:creationId xmlns:p14="http://schemas.microsoft.com/office/powerpoint/2010/main" val="18605747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Garamond" panose="02020404030301010803" pitchFamily="18" charset="0"/>
              </a:rPr>
              <a:t>Porto Velho, </a:t>
            </a:r>
            <a:r>
              <a:rPr lang="en-US" dirty="0">
                <a:latin typeface="Garamond" panose="02020404030301010803" pitchFamily="18" charset="0"/>
              </a:rPr>
              <a:t>Brazil</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897"/>
          <a:stretch/>
        </p:blipFill>
        <p:spPr>
          <a:xfrm>
            <a:off x="0" y="1540042"/>
            <a:ext cx="12192000" cy="4768598"/>
          </a:xfrm>
          <a:prstGeom prst="rect">
            <a:avLst/>
          </a:prstGeom>
        </p:spPr>
      </p:pic>
      <p:sp>
        <p:nvSpPr>
          <p:cNvPr id="6" name="TextBox 5"/>
          <p:cNvSpPr txBox="1"/>
          <p:nvPr/>
        </p:nvSpPr>
        <p:spPr>
          <a:xfrm>
            <a:off x="206027" y="893139"/>
            <a:ext cx="11860281" cy="353943"/>
          </a:xfrm>
          <a:prstGeom prst="rect">
            <a:avLst/>
          </a:prstGeom>
          <a:noFill/>
        </p:spPr>
        <p:txBody>
          <a:bodyPr wrap="square" rtlCol="0">
            <a:spAutoFit/>
          </a:bodyPr>
          <a:lstStyle/>
          <a:p>
            <a:r>
              <a:rPr lang="en-GB" sz="1700" dirty="0" smtClean="0"/>
              <a:t>IFRO campus and location of the solar tracker on the roof and FTIR underneath setup in the laboratory</a:t>
            </a:r>
          </a:p>
        </p:txBody>
      </p:sp>
      <p:cxnSp>
        <p:nvCxnSpPr>
          <p:cNvPr id="7" name="Straight Arrow Connector 6"/>
          <p:cNvCxnSpPr/>
          <p:nvPr/>
        </p:nvCxnSpPr>
        <p:spPr>
          <a:xfrm>
            <a:off x="5703216" y="1178351"/>
            <a:ext cx="179110" cy="21964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62768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Garamond" panose="02020404030301010803" pitchFamily="18" charset="0"/>
              </a:rPr>
              <a:t>Porto Velho, </a:t>
            </a:r>
            <a:r>
              <a:rPr lang="en-US" dirty="0">
                <a:latin typeface="Garamond" panose="02020404030301010803" pitchFamily="18" charset="0"/>
              </a:rPr>
              <a:t>Brazil</a:t>
            </a:r>
          </a:p>
        </p:txBody>
      </p:sp>
      <p:sp>
        <p:nvSpPr>
          <p:cNvPr id="2" name="TextBox 1"/>
          <p:cNvSpPr txBox="1"/>
          <p:nvPr/>
        </p:nvSpPr>
        <p:spPr>
          <a:xfrm>
            <a:off x="96520" y="712544"/>
            <a:ext cx="12004040" cy="2446824"/>
          </a:xfrm>
          <a:prstGeom prst="rect">
            <a:avLst/>
          </a:prstGeom>
          <a:noFill/>
        </p:spPr>
        <p:txBody>
          <a:bodyPr wrap="square" rtlCol="0">
            <a:spAutoFit/>
          </a:bodyPr>
          <a:lstStyle/>
          <a:p>
            <a:r>
              <a:rPr lang="en-GB" sz="1700" b="1" dirty="0" smtClean="0"/>
              <a:t>Site location</a:t>
            </a:r>
            <a:r>
              <a:rPr lang="en-GB" sz="1700" b="1" dirty="0"/>
              <a:t>: </a:t>
            </a:r>
            <a:endParaRPr lang="en-GB" sz="1700" b="1" dirty="0" smtClean="0"/>
          </a:p>
          <a:p>
            <a:r>
              <a:rPr lang="en-GB" sz="1700" dirty="0" smtClean="0"/>
              <a:t>Campus </a:t>
            </a:r>
            <a:r>
              <a:rPr lang="en-GB" sz="1700" dirty="0"/>
              <a:t>of </a:t>
            </a:r>
            <a:r>
              <a:rPr lang="en-GB" sz="1700" dirty="0" err="1"/>
              <a:t>Instituto</a:t>
            </a:r>
            <a:r>
              <a:rPr lang="en-GB" sz="1700" dirty="0"/>
              <a:t> Federal de </a:t>
            </a:r>
            <a:r>
              <a:rPr lang="en-GB" sz="1700" dirty="0" err="1"/>
              <a:t>Educação</a:t>
            </a:r>
            <a:r>
              <a:rPr lang="en-GB" sz="1700" dirty="0"/>
              <a:t>, </a:t>
            </a:r>
            <a:r>
              <a:rPr lang="en-GB" sz="1700" dirty="0" err="1"/>
              <a:t>Ciência</a:t>
            </a:r>
            <a:r>
              <a:rPr lang="en-GB" sz="1700" dirty="0"/>
              <a:t> e </a:t>
            </a:r>
            <a:r>
              <a:rPr lang="en-GB" sz="1700" dirty="0" err="1"/>
              <a:t>Tecnologia</a:t>
            </a:r>
            <a:r>
              <a:rPr lang="en-GB" sz="1700" dirty="0"/>
              <a:t> de </a:t>
            </a:r>
            <a:r>
              <a:rPr lang="en-GB" sz="1700" dirty="0" err="1"/>
              <a:t>Rondônia</a:t>
            </a:r>
            <a:r>
              <a:rPr lang="en-GB" sz="1700" dirty="0"/>
              <a:t> - Porto Velho (-8.774° N, 296.128° E, 87.0 </a:t>
            </a:r>
            <a:r>
              <a:rPr lang="en-GB" sz="1700" dirty="0" err="1"/>
              <a:t>m.a.s.l</a:t>
            </a:r>
            <a:r>
              <a:rPr lang="en-GB" sz="1700" dirty="0"/>
              <a:t>) in Brazil </a:t>
            </a:r>
            <a:endParaRPr lang="en-GB" sz="1700" dirty="0" smtClean="0"/>
          </a:p>
          <a:p>
            <a:endParaRPr lang="en-GB" sz="1700" dirty="0"/>
          </a:p>
          <a:p>
            <a:r>
              <a:rPr lang="en-GB" sz="1700" b="1" dirty="0" smtClean="0"/>
              <a:t>Instrument setup:</a:t>
            </a:r>
          </a:p>
          <a:p>
            <a:r>
              <a:rPr lang="en-GB" sz="1700" dirty="0" smtClean="0"/>
              <a:t>A new Bruker IFS 125HR spectrometer and a home-built solar tracker were installed in March 2023 with the focus on retrieval of multiple </a:t>
            </a:r>
            <a:r>
              <a:rPr lang="en-GB" sz="1700" dirty="0"/>
              <a:t>species </a:t>
            </a:r>
            <a:r>
              <a:rPr lang="en-GB" sz="1700" dirty="0" smtClean="0"/>
              <a:t>under </a:t>
            </a:r>
            <a:r>
              <a:rPr lang="en-GB" sz="1700" dirty="0"/>
              <a:t>realistic conditions of cloud cover. </a:t>
            </a:r>
            <a:endParaRPr lang="en-GB" sz="1700" dirty="0" smtClean="0"/>
          </a:p>
          <a:p>
            <a:endParaRPr lang="en-GB" sz="1700" dirty="0"/>
          </a:p>
          <a:p>
            <a:r>
              <a:rPr lang="en-GB" sz="1700" dirty="0"/>
              <a:t>Automatic weather station: </a:t>
            </a:r>
            <a:endParaRPr lang="en-GB" sz="1700" dirty="0" smtClean="0"/>
          </a:p>
          <a:p>
            <a:r>
              <a:rPr lang="en-GB" sz="1700" dirty="0" err="1" smtClean="0"/>
              <a:t>Vaisala</a:t>
            </a:r>
            <a:r>
              <a:rPr lang="en-GB" sz="1700" dirty="0" smtClean="0"/>
              <a:t> </a:t>
            </a:r>
            <a:r>
              <a:rPr lang="en-GB" sz="1700" dirty="0"/>
              <a:t>WXT510 6-in-1 (p, T, RH, wind speed and direction, rain), </a:t>
            </a:r>
            <a:r>
              <a:rPr lang="en-GB" sz="1700" dirty="0" err="1"/>
              <a:t>Vaisala</a:t>
            </a:r>
            <a:r>
              <a:rPr lang="en-GB" sz="1700" dirty="0"/>
              <a:t> PTB 210, Delta-T SPN1 </a:t>
            </a:r>
            <a:r>
              <a:rPr lang="en-GB" sz="1700" dirty="0" err="1" smtClean="0"/>
              <a:t>pyranometer</a:t>
            </a:r>
            <a:endParaRPr lang="en-GB" sz="1700" dirty="0" smtClean="0"/>
          </a:p>
        </p:txBody>
      </p:sp>
      <p:pic>
        <p:nvPicPr>
          <p:cNvPr id="6" name="Picture 2">
            <a:extLst>
              <a:ext uri="{FF2B5EF4-FFF2-40B4-BE49-F238E27FC236}">
                <a16:creationId xmlns:a16="http://schemas.microsoft.com/office/drawing/2014/main" id="{10A1DF4A-B21D-5129-5802-04FC74DFBCDA}"/>
              </a:ext>
            </a:extLst>
          </p:cNvPr>
          <p:cNvPicPr>
            <a:picLocks noChangeAspect="1"/>
          </p:cNvPicPr>
          <p:nvPr/>
        </p:nvPicPr>
        <p:blipFill>
          <a:blip r:embed="rId3"/>
          <a:stretch>
            <a:fillRect/>
          </a:stretch>
        </p:blipFill>
        <p:spPr>
          <a:xfrm>
            <a:off x="1202078" y="3140973"/>
            <a:ext cx="4431175" cy="3301678"/>
          </a:xfrm>
          <a:prstGeom prst="rect">
            <a:avLst/>
          </a:prstGeom>
        </p:spPr>
      </p:pic>
      <p:pic>
        <p:nvPicPr>
          <p:cNvPr id="7" name="Picture 5">
            <a:extLst>
              <a:ext uri="{FF2B5EF4-FFF2-40B4-BE49-F238E27FC236}">
                <a16:creationId xmlns:a16="http://schemas.microsoft.com/office/drawing/2014/main" id="{2C8722D4-3B63-1B94-7A00-38D14FCD1B56}"/>
              </a:ext>
            </a:extLst>
          </p:cNvPr>
          <p:cNvPicPr>
            <a:picLocks noChangeAspect="1"/>
          </p:cNvPicPr>
          <p:nvPr/>
        </p:nvPicPr>
        <p:blipFill>
          <a:blip r:embed="rId4"/>
          <a:stretch>
            <a:fillRect/>
          </a:stretch>
        </p:blipFill>
        <p:spPr>
          <a:xfrm>
            <a:off x="5927138" y="3140973"/>
            <a:ext cx="4373301" cy="3301678"/>
          </a:xfrm>
          <a:prstGeom prst="rect">
            <a:avLst/>
          </a:prstGeom>
        </p:spPr>
      </p:pic>
    </p:spTree>
    <p:extLst>
      <p:ext uri="{BB962C8B-B14F-4D97-AF65-F5344CB8AC3E}">
        <p14:creationId xmlns:p14="http://schemas.microsoft.com/office/powerpoint/2010/main" val="39420821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Garamond" panose="02020404030301010803" pitchFamily="18" charset="0"/>
              </a:rPr>
              <a:t>Porto Velho – measurement configuration</a:t>
            </a:r>
            <a:endParaRPr lang="en-US" dirty="0">
              <a:latin typeface="Garamond" panose="02020404030301010803" pitchFamily="18" charset="0"/>
            </a:endParaRPr>
          </a:p>
        </p:txBody>
      </p:sp>
      <p:sp>
        <p:nvSpPr>
          <p:cNvPr id="10" name="Content Placeholder 4"/>
          <p:cNvSpPr>
            <a:spLocks noGrp="1"/>
          </p:cNvSpPr>
          <p:nvPr>
            <p:ph idx="1"/>
          </p:nvPr>
        </p:nvSpPr>
        <p:spPr>
          <a:xfrm>
            <a:off x="211015" y="775579"/>
            <a:ext cx="11351479" cy="4525963"/>
          </a:xfrm>
        </p:spPr>
        <p:txBody>
          <a:bodyPr/>
          <a:lstStyle/>
          <a:p>
            <a:pPr marL="0" indent="0">
              <a:buNone/>
            </a:pPr>
            <a:r>
              <a:rPr lang="nl-BE" dirty="0">
                <a:latin typeface="Calibri Light"/>
                <a:ea typeface="Open Sans"/>
                <a:cs typeface="Calibri Light"/>
              </a:rPr>
              <a:t>Combined </a:t>
            </a:r>
            <a:r>
              <a:rPr lang="nl-BE" dirty="0" smtClean="0">
                <a:latin typeface="Calibri Light"/>
                <a:ea typeface="Open Sans"/>
                <a:cs typeface="Calibri Light"/>
              </a:rPr>
              <a:t>NDACC-IRWG </a:t>
            </a:r>
            <a:r>
              <a:rPr lang="nl-BE" dirty="0">
                <a:latin typeface="Calibri Light"/>
                <a:ea typeface="Open Sans"/>
                <a:cs typeface="Calibri Light"/>
              </a:rPr>
              <a:t>and TCCON measurements</a:t>
            </a:r>
          </a:p>
          <a:p>
            <a:pPr marL="0" indent="0">
              <a:buNone/>
            </a:pPr>
            <a:r>
              <a:rPr lang="nl-BE" dirty="0">
                <a:latin typeface="Calibri Light"/>
                <a:ea typeface="Open Sans"/>
                <a:cs typeface="Calibri Light"/>
              </a:rPr>
              <a:t>Extended KBr Beamsplitter (600 – 10 000 cm</a:t>
            </a:r>
            <a:r>
              <a:rPr lang="nl-BE" baseline="30000" dirty="0">
                <a:latin typeface="Calibri Light"/>
                <a:ea typeface="Open Sans"/>
                <a:cs typeface="Calibri Light"/>
              </a:rPr>
              <a:t>-1</a:t>
            </a:r>
            <a:r>
              <a:rPr lang="nl-BE" dirty="0" smtClean="0">
                <a:latin typeface="Calibri Light"/>
                <a:ea typeface="Open Sans"/>
                <a:cs typeface="Calibri Light"/>
              </a:rPr>
              <a:t>)</a:t>
            </a:r>
            <a:endParaRPr lang="nl-BE" dirty="0"/>
          </a:p>
          <a:p>
            <a:pPr marL="0" indent="0">
              <a:buNone/>
            </a:pPr>
            <a:r>
              <a:rPr lang="nl-BE" dirty="0" smtClean="0">
                <a:latin typeface="Calibri Light"/>
                <a:ea typeface="Open Sans"/>
                <a:cs typeface="Calibri Light"/>
              </a:rPr>
              <a:t>In the TCCON configuration: </a:t>
            </a:r>
            <a:r>
              <a:rPr lang="nl-BE" dirty="0">
                <a:latin typeface="Calibri Light"/>
                <a:ea typeface="Open Sans"/>
                <a:cs typeface="Calibri Light"/>
              </a:rPr>
              <a:t>Simultaneous InGaAs and InSb </a:t>
            </a:r>
            <a:r>
              <a:rPr lang="nl-BE" dirty="0" smtClean="0">
                <a:latin typeface="Calibri Light"/>
                <a:ea typeface="Open Sans"/>
                <a:cs typeface="Calibri Light"/>
              </a:rPr>
              <a:t>measurements – providing the standard TCCON species – column averaged abundances of CO2, CH4, N2O, H2O, HDO, CO and HF.</a:t>
            </a:r>
            <a:endParaRPr lang="nl-BE" dirty="0">
              <a:latin typeface="Calibri Light"/>
              <a:ea typeface="Open Sans"/>
              <a:cs typeface="Calibri Light"/>
            </a:endParaRPr>
          </a:p>
          <a:p>
            <a:pPr marL="0" indent="0">
              <a:buNone/>
            </a:pPr>
            <a:r>
              <a:rPr lang="nl-BE" dirty="0" smtClean="0">
                <a:latin typeface="Calibri Light"/>
                <a:ea typeface="Open Sans"/>
                <a:cs typeface="Calibri Light"/>
              </a:rPr>
              <a:t>In the NDACC configuration: measurements with InSb </a:t>
            </a:r>
            <a:r>
              <a:rPr lang="nl-BE" dirty="0">
                <a:latin typeface="Calibri Light"/>
                <a:ea typeface="Open Sans"/>
                <a:cs typeface="Calibri Light"/>
              </a:rPr>
              <a:t>and MCT </a:t>
            </a:r>
            <a:r>
              <a:rPr lang="nl-BE" dirty="0" smtClean="0">
                <a:latin typeface="Calibri Light"/>
                <a:ea typeface="Open Sans"/>
                <a:cs typeface="Calibri Light"/>
              </a:rPr>
              <a:t>detector (with filters 1 – 6) – providing the standard NDACC molecules listed below plus some other additional species</a:t>
            </a:r>
            <a:endParaRPr lang="nl-BE" dirty="0">
              <a:latin typeface="Calibri Light"/>
              <a:ea typeface="Open Sans"/>
              <a:cs typeface="Calibri Light"/>
            </a:endParaRPr>
          </a:p>
        </p:txBody>
      </p:sp>
      <p:pic>
        <p:nvPicPr>
          <p:cNvPr id="11" name="Picture 9" descr="Table&#10;&#10;Description automatically generated">
            <a:extLst>
              <a:ext uri="{FF2B5EF4-FFF2-40B4-BE49-F238E27FC236}">
                <a16:creationId xmlns:a16="http://schemas.microsoft.com/office/drawing/2014/main" id="{1648EDB3-D530-F866-392E-0AA9138A92A6}"/>
              </a:ext>
            </a:extLst>
          </p:cNvPr>
          <p:cNvPicPr>
            <a:picLocks noChangeAspect="1"/>
          </p:cNvPicPr>
          <p:nvPr/>
        </p:nvPicPr>
        <p:blipFill>
          <a:blip r:embed="rId3"/>
          <a:stretch>
            <a:fillRect/>
          </a:stretch>
        </p:blipFill>
        <p:spPr>
          <a:xfrm>
            <a:off x="93169" y="2917178"/>
            <a:ext cx="8398042" cy="2704683"/>
          </a:xfrm>
          <a:prstGeom prst="rect">
            <a:avLst/>
          </a:prstGeom>
        </p:spPr>
      </p:pic>
      <p:sp>
        <p:nvSpPr>
          <p:cNvPr id="12" name="TextBox 11">
            <a:extLst>
              <a:ext uri="{FF2B5EF4-FFF2-40B4-BE49-F238E27FC236}">
                <a16:creationId xmlns:a16="http://schemas.microsoft.com/office/drawing/2014/main" id="{7AFE1C21-9F06-104D-E2A4-A4C846E74B9A}"/>
              </a:ext>
            </a:extLst>
          </p:cNvPr>
          <p:cNvSpPr txBox="1"/>
          <p:nvPr/>
        </p:nvSpPr>
        <p:spPr>
          <a:xfrm>
            <a:off x="1235242" y="6106946"/>
            <a:ext cx="52197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Calibri"/>
                <a:cs typeface="Arial"/>
              </a:rPr>
              <a:t>Table: https://doi.org/10.5194/amt-14-1239-2021</a:t>
            </a:r>
          </a:p>
        </p:txBody>
      </p:sp>
      <p:sp>
        <p:nvSpPr>
          <p:cNvPr id="13" name="Rectangle 12"/>
          <p:cNvSpPr/>
          <p:nvPr/>
        </p:nvSpPr>
        <p:spPr>
          <a:xfrm>
            <a:off x="194123" y="4973174"/>
            <a:ext cx="8280920" cy="504056"/>
          </a:xfrm>
          <a:prstGeom prst="rect">
            <a:avLst/>
          </a:prstGeom>
          <a:solidFill>
            <a:schemeClr val="bg1">
              <a:lumMod val="85000"/>
              <a:alpha val="83000"/>
            </a:schemeClr>
          </a:solidFill>
          <a:ln w="12700">
            <a:solidFill>
              <a:schemeClr val="accent1">
                <a:shade val="50000"/>
                <a:alpha val="1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624619" y="3646968"/>
            <a:ext cx="1136850" cy="369332"/>
          </a:xfrm>
          <a:prstGeom prst="rect">
            <a:avLst/>
          </a:prstGeom>
          <a:noFill/>
        </p:spPr>
        <p:txBody>
          <a:bodyPr wrap="none" rtlCol="0">
            <a:spAutoFit/>
          </a:bodyPr>
          <a:lstStyle/>
          <a:p>
            <a:r>
              <a:rPr lang="en-US" dirty="0" smtClean="0"/>
              <a:t>HCN, C</a:t>
            </a:r>
            <a:r>
              <a:rPr lang="en-US" baseline="-25000" dirty="0" smtClean="0"/>
              <a:t>2</a:t>
            </a:r>
            <a:r>
              <a:rPr lang="en-US" dirty="0" smtClean="0"/>
              <a:t>H</a:t>
            </a:r>
            <a:r>
              <a:rPr lang="en-US" baseline="-25000" dirty="0" smtClean="0"/>
              <a:t>2</a:t>
            </a:r>
            <a:endParaRPr lang="en-US" baseline="-25000" dirty="0"/>
          </a:p>
        </p:txBody>
      </p:sp>
      <p:sp>
        <p:nvSpPr>
          <p:cNvPr id="3" name="TextBox 2"/>
          <p:cNvSpPr txBox="1"/>
          <p:nvPr/>
        </p:nvSpPr>
        <p:spPr>
          <a:xfrm>
            <a:off x="7899990" y="4646427"/>
            <a:ext cx="3633110" cy="369332"/>
          </a:xfrm>
          <a:prstGeom prst="rect">
            <a:avLst/>
          </a:prstGeom>
          <a:noFill/>
        </p:spPr>
        <p:txBody>
          <a:bodyPr wrap="none" rtlCol="0">
            <a:spAutoFit/>
          </a:bodyPr>
          <a:lstStyle/>
          <a:p>
            <a:r>
              <a:rPr lang="en-US" dirty="0"/>
              <a:t>CH</a:t>
            </a:r>
            <a:r>
              <a:rPr lang="en-US" baseline="-25000" dirty="0"/>
              <a:t>3</a:t>
            </a:r>
            <a:r>
              <a:rPr lang="en-US" dirty="0"/>
              <a:t>OH, HCOOH, NH</a:t>
            </a:r>
            <a:r>
              <a:rPr lang="en-US" baseline="-25000" dirty="0"/>
              <a:t>3</a:t>
            </a:r>
            <a:r>
              <a:rPr lang="en-US" dirty="0"/>
              <a:t>, PAN, isoprene</a:t>
            </a:r>
          </a:p>
        </p:txBody>
      </p:sp>
    </p:spTree>
    <p:extLst>
      <p:ext uri="{BB962C8B-B14F-4D97-AF65-F5344CB8AC3E}">
        <p14:creationId xmlns:p14="http://schemas.microsoft.com/office/powerpoint/2010/main" val="32309380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DBBFDE-4FE7-CB56-6447-43D09D3D5D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3" r="5014"/>
          <a:stretch/>
        </p:blipFill>
        <p:spPr bwMode="auto">
          <a:xfrm>
            <a:off x="194394" y="1211934"/>
            <a:ext cx="2207628" cy="1800225"/>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F43CD579-3D06-331F-8597-48EAC9BA63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936"/>
          <a:stretch/>
        </p:blipFill>
        <p:spPr bwMode="auto">
          <a:xfrm>
            <a:off x="2497791" y="1211934"/>
            <a:ext cx="2257818" cy="1800225"/>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929EB811-B670-B621-A2BA-F5D4FBC427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50" r="4982"/>
          <a:stretch/>
        </p:blipFill>
        <p:spPr bwMode="auto">
          <a:xfrm>
            <a:off x="4918411" y="1211933"/>
            <a:ext cx="2181105" cy="1800225"/>
          </a:xfrm>
          <a:prstGeom prst="rect">
            <a:avLst/>
          </a:prstGeom>
          <a:noFill/>
          <a:ln>
            <a:noFill/>
          </a:ln>
          <a:extLst>
            <a:ext uri="{53640926-AAD7-44D8-BBD7-CCE9431645EC}">
              <a14:shadowObscured xmlns:a14="http://schemas.microsoft.com/office/drawing/2010/main"/>
            </a:ext>
          </a:extLst>
        </p:spPr>
      </p:pic>
      <p:pic>
        <p:nvPicPr>
          <p:cNvPr id="7" name="Picture 7" descr="Fires near Porto Velho, Brazil">
            <a:extLst>
              <a:ext uri="{FF2B5EF4-FFF2-40B4-BE49-F238E27FC236}">
                <a16:creationId xmlns:a16="http://schemas.microsoft.com/office/drawing/2014/main" id="{D8E912B9-C9F0-B967-1F98-339F31FAE68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116"/>
          <a:stretch/>
        </p:blipFill>
        <p:spPr bwMode="auto">
          <a:xfrm>
            <a:off x="7411330" y="877455"/>
            <a:ext cx="4565758" cy="2917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a:extLst>
              <a:ext uri="{FF2B5EF4-FFF2-40B4-BE49-F238E27FC236}">
                <a16:creationId xmlns:a16="http://schemas.microsoft.com/office/drawing/2014/main" id="{0B0368C7-AA68-E0EB-27B5-D015B966D6C3}"/>
              </a:ext>
            </a:extLst>
          </p:cNvPr>
          <p:cNvSpPr>
            <a:spLocks noChangeArrowheads="1"/>
          </p:cNvSpPr>
          <p:nvPr/>
        </p:nvSpPr>
        <p:spPr bwMode="auto">
          <a:xfrm>
            <a:off x="8077201" y="3796896"/>
            <a:ext cx="3899888"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dirty="0"/>
              <a:t>Image from MODIS: August 7, 2010.</a:t>
            </a:r>
          </a:p>
        </p:txBody>
      </p:sp>
      <p:pic>
        <p:nvPicPr>
          <p:cNvPr id="9" name="Picture 8">
            <a:extLst>
              <a:ext uri="{FF2B5EF4-FFF2-40B4-BE49-F238E27FC236}">
                <a16:creationId xmlns:a16="http://schemas.microsoft.com/office/drawing/2014/main" id="{55D1167E-55A6-2934-28DC-43030E345F7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53" r="3631"/>
          <a:stretch/>
        </p:blipFill>
        <p:spPr bwMode="auto">
          <a:xfrm>
            <a:off x="157873" y="3066060"/>
            <a:ext cx="2280669" cy="1800225"/>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7226687C-A67D-8059-E2D1-D371CDD560B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149" r="3170"/>
          <a:stretch/>
        </p:blipFill>
        <p:spPr bwMode="auto">
          <a:xfrm>
            <a:off x="2625773" y="3125251"/>
            <a:ext cx="2224622" cy="1800225"/>
          </a:xfrm>
          <a:prstGeom prst="rect">
            <a:avLst/>
          </a:prstGeom>
          <a:noFill/>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C14ECB70-84B8-722D-8638-27153166DDE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91"/>
          <a:stretch/>
        </p:blipFill>
        <p:spPr bwMode="auto">
          <a:xfrm>
            <a:off x="4903614" y="3125250"/>
            <a:ext cx="2359711" cy="1800225"/>
          </a:xfrm>
          <a:prstGeom prst="rect">
            <a:avLst/>
          </a:prstGeom>
          <a:noFill/>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91A0ACB9-578A-5DE0-4A99-900ABE8A5A7A}"/>
              </a:ext>
            </a:extLst>
          </p:cNvPr>
          <p:cNvSpPr txBox="1"/>
          <p:nvPr/>
        </p:nvSpPr>
        <p:spPr>
          <a:xfrm>
            <a:off x="332509" y="5407393"/>
            <a:ext cx="7329571" cy="369332"/>
          </a:xfrm>
          <a:prstGeom prst="rect">
            <a:avLst/>
          </a:prstGeom>
          <a:noFill/>
        </p:spPr>
        <p:txBody>
          <a:bodyPr wrap="none" rtlCol="0">
            <a:spAutoFit/>
          </a:bodyPr>
          <a:lstStyle/>
          <a:p>
            <a:r>
              <a:rPr lang="en-US" dirty="0"/>
              <a:t>Many species with a maximum observed during the biomass burning season.</a:t>
            </a:r>
            <a:endParaRPr lang="en-BE" dirty="0"/>
          </a:p>
        </p:txBody>
      </p:sp>
      <p:sp>
        <p:nvSpPr>
          <p:cNvPr id="18" name="Title 3">
            <a:extLst>
              <a:ext uri="{FF2B5EF4-FFF2-40B4-BE49-F238E27FC236}">
                <a16:creationId xmlns:a16="http://schemas.microsoft.com/office/drawing/2014/main" id="{75DC4327-7A4A-1C9D-0AE4-9B4A3987CE18}"/>
              </a:ext>
            </a:extLst>
          </p:cNvPr>
          <p:cNvSpPr>
            <a:spLocks noGrp="1"/>
          </p:cNvSpPr>
          <p:nvPr>
            <p:ph type="title"/>
          </p:nvPr>
        </p:nvSpPr>
        <p:spPr>
          <a:xfrm>
            <a:off x="1298208" y="-9330"/>
            <a:ext cx="10558432" cy="466812"/>
          </a:xfrm>
        </p:spPr>
        <p:txBody>
          <a:bodyPr/>
          <a:lstStyle/>
          <a:p>
            <a:r>
              <a:rPr lang="en-US" dirty="0">
                <a:latin typeface="Garamond" panose="02020404030301010803" pitchFamily="18" charset="0"/>
              </a:rPr>
              <a:t>Porto Velho – biomass burning tracers </a:t>
            </a:r>
            <a:r>
              <a:rPr lang="en-US" sz="2400" dirty="0">
                <a:latin typeface="Garamond" panose="02020404030301010803" pitchFamily="18" charset="0"/>
              </a:rPr>
              <a:t>(Courtesy C. Vigouroux, BIRA)</a:t>
            </a:r>
          </a:p>
        </p:txBody>
      </p:sp>
    </p:spTree>
    <p:extLst>
      <p:ext uri="{BB962C8B-B14F-4D97-AF65-F5344CB8AC3E}">
        <p14:creationId xmlns:p14="http://schemas.microsoft.com/office/powerpoint/2010/main" val="2514647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8208" y="-9330"/>
            <a:ext cx="10893792" cy="466812"/>
          </a:xfrm>
        </p:spPr>
        <p:txBody>
          <a:bodyPr/>
          <a:lstStyle/>
          <a:p>
            <a:r>
              <a:rPr lang="en-US" dirty="0">
                <a:latin typeface="Garamond" panose="02020404030301010803" pitchFamily="18" charset="0"/>
              </a:rPr>
              <a:t>Porto Velho – a high species-concentration location </a:t>
            </a:r>
            <a:r>
              <a:rPr lang="en-US" sz="2400" dirty="0">
                <a:latin typeface="Garamond" panose="02020404030301010803" pitchFamily="18" charset="0"/>
              </a:rPr>
              <a:t>(C. Vigouroux, BIRA)</a:t>
            </a:r>
          </a:p>
        </p:txBody>
      </p:sp>
      <p:pic>
        <p:nvPicPr>
          <p:cNvPr id="2" name="Picture 1">
            <a:extLst>
              <a:ext uri="{FF2B5EF4-FFF2-40B4-BE49-F238E27FC236}">
                <a16:creationId xmlns:a16="http://schemas.microsoft.com/office/drawing/2014/main" id="{D03ABB32-43F1-D9EA-BE49-B9A0141AB2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37" r="7238"/>
          <a:stretch/>
        </p:blipFill>
        <p:spPr bwMode="auto">
          <a:xfrm>
            <a:off x="152401" y="905034"/>
            <a:ext cx="6008254" cy="3217978"/>
          </a:xfrm>
          <a:prstGeom prst="rect">
            <a:avLst/>
          </a:prstGeom>
          <a:noFill/>
          <a:ln>
            <a:noFill/>
          </a:ln>
        </p:spPr>
      </p:pic>
      <p:sp>
        <p:nvSpPr>
          <p:cNvPr id="10" name="Oval 9">
            <a:extLst>
              <a:ext uri="{FF2B5EF4-FFF2-40B4-BE49-F238E27FC236}">
                <a16:creationId xmlns:a16="http://schemas.microsoft.com/office/drawing/2014/main" id="{80E194E3-205D-AD8D-2E5F-DE3DA9FFA0F3}"/>
              </a:ext>
            </a:extLst>
          </p:cNvPr>
          <p:cNvSpPr/>
          <p:nvPr/>
        </p:nvSpPr>
        <p:spPr>
          <a:xfrm>
            <a:off x="4368801" y="2345164"/>
            <a:ext cx="295563" cy="10838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Box 10">
            <a:extLst>
              <a:ext uri="{FF2B5EF4-FFF2-40B4-BE49-F238E27FC236}">
                <a16:creationId xmlns:a16="http://schemas.microsoft.com/office/drawing/2014/main" id="{98E73BE7-DB3A-1830-8C9D-AB0F81A4FC69}"/>
              </a:ext>
            </a:extLst>
          </p:cNvPr>
          <p:cNvSpPr txBox="1"/>
          <p:nvPr/>
        </p:nvSpPr>
        <p:spPr>
          <a:xfrm>
            <a:off x="6546524" y="1181138"/>
            <a:ext cx="5394038" cy="1754326"/>
          </a:xfrm>
          <a:prstGeom prst="rect">
            <a:avLst/>
          </a:prstGeom>
          <a:noFill/>
        </p:spPr>
        <p:txBody>
          <a:bodyPr wrap="square" rtlCol="0">
            <a:spAutoFit/>
          </a:bodyPr>
          <a:lstStyle/>
          <a:p>
            <a:pPr marL="285750" indent="-285750">
              <a:buFont typeface="Arial" panose="020B0604020202020204" pitchFamily="34" charset="0"/>
              <a:buChar char="•"/>
            </a:pPr>
            <a:r>
              <a:rPr lang="en-US" dirty="0"/>
              <a:t>FTIR location with the </a:t>
            </a:r>
            <a:r>
              <a:rPr lang="en-US" b="1" dirty="0"/>
              <a:t>highest levels of HCHO ! </a:t>
            </a:r>
            <a:r>
              <a:rPr lang="en-US" dirty="0"/>
              <a:t>(more than Mexico City). </a:t>
            </a:r>
          </a:p>
          <a:p>
            <a:pPr marL="285750" indent="-285750">
              <a:buFont typeface="Arial" panose="020B0604020202020204" pitchFamily="34" charset="0"/>
              <a:buChar char="•"/>
            </a:pPr>
            <a:r>
              <a:rPr lang="en-US" dirty="0"/>
              <a:t>Important for the satellite validation (here S5P TROPOMI): the satellite bias depends on the HCHO concentrations. (positive for clean sites; negative for polluted sites) </a:t>
            </a:r>
          </a:p>
        </p:txBody>
      </p:sp>
    </p:spTree>
    <p:extLst>
      <p:ext uri="{BB962C8B-B14F-4D97-AF65-F5344CB8AC3E}">
        <p14:creationId xmlns:p14="http://schemas.microsoft.com/office/powerpoint/2010/main" val="1757079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Garamond" panose="02020404030301010803" pitchFamily="18" charset="0"/>
              </a:rPr>
              <a:t>Kolkata, India</a:t>
            </a:r>
            <a:endParaRPr lang="en-US" dirty="0">
              <a:latin typeface="Garamond" panose="02020404030301010803" pitchFamily="18" charset="0"/>
            </a:endParaRPr>
          </a:p>
        </p:txBody>
      </p:sp>
      <p:sp>
        <p:nvSpPr>
          <p:cNvPr id="2" name="TextBox 1"/>
          <p:cNvSpPr txBox="1"/>
          <p:nvPr/>
        </p:nvSpPr>
        <p:spPr>
          <a:xfrm>
            <a:off x="96520" y="712544"/>
            <a:ext cx="12004040" cy="877163"/>
          </a:xfrm>
          <a:prstGeom prst="rect">
            <a:avLst/>
          </a:prstGeom>
          <a:noFill/>
        </p:spPr>
        <p:txBody>
          <a:bodyPr wrap="square" rtlCol="0">
            <a:spAutoFit/>
          </a:bodyPr>
          <a:lstStyle/>
          <a:p>
            <a:r>
              <a:rPr lang="en-GB" sz="1700" b="1" dirty="0" smtClean="0"/>
              <a:t>Site location</a:t>
            </a:r>
            <a:r>
              <a:rPr lang="en-GB" sz="1700" b="1" dirty="0"/>
              <a:t>: </a:t>
            </a:r>
            <a:endParaRPr lang="en-GB" sz="1700" b="1" dirty="0" smtClean="0"/>
          </a:p>
          <a:p>
            <a:r>
              <a:rPr lang="en-US" sz="1700" dirty="0" smtClean="0"/>
              <a:t>Campus </a:t>
            </a:r>
            <a:r>
              <a:rPr lang="en-US" sz="1700" dirty="0"/>
              <a:t>of India Institute of Science Education and Research Kolkata (IISER Kolkata; 22°57'50" N, 88°31'28" E) in India</a:t>
            </a:r>
            <a:endParaRPr lang="en-GB" sz="1700" dirty="0" smtClean="0"/>
          </a:p>
          <a:p>
            <a:endParaRPr lang="en-GB" sz="1700" dirty="0"/>
          </a:p>
        </p:txBody>
      </p:sp>
      <p:sp>
        <p:nvSpPr>
          <p:cNvPr id="8" name="TextBox 7"/>
          <p:cNvSpPr txBox="1"/>
          <p:nvPr/>
        </p:nvSpPr>
        <p:spPr>
          <a:xfrm>
            <a:off x="8374122" y="5198963"/>
            <a:ext cx="3680495" cy="353943"/>
          </a:xfrm>
          <a:prstGeom prst="rect">
            <a:avLst/>
          </a:prstGeom>
          <a:noFill/>
        </p:spPr>
        <p:txBody>
          <a:bodyPr wrap="none" rtlCol="0">
            <a:spAutoFit/>
          </a:bodyPr>
          <a:lstStyle/>
          <a:p>
            <a:r>
              <a:rPr lang="en-US" sz="1700" dirty="0" smtClean="0"/>
              <a:t>Location of Kolkata site on google maps</a:t>
            </a:r>
            <a:endParaRPr lang="en-US" sz="1700" dirty="0"/>
          </a:p>
        </p:txBody>
      </p:sp>
      <p:pic>
        <p:nvPicPr>
          <p:cNvPr id="7" name="Picture 6"/>
          <p:cNvPicPr/>
          <p:nvPr/>
        </p:nvPicPr>
        <p:blipFill>
          <a:blip r:embed="rId3"/>
          <a:stretch>
            <a:fillRect/>
          </a:stretch>
        </p:blipFill>
        <p:spPr>
          <a:xfrm>
            <a:off x="1333947" y="1402110"/>
            <a:ext cx="6984776" cy="5373216"/>
          </a:xfrm>
          <a:prstGeom prst="rect">
            <a:avLst/>
          </a:prstGeom>
        </p:spPr>
      </p:pic>
      <p:cxnSp>
        <p:nvCxnSpPr>
          <p:cNvPr id="9" name="Straight Arrow Connector 8"/>
          <p:cNvCxnSpPr/>
          <p:nvPr/>
        </p:nvCxnSpPr>
        <p:spPr>
          <a:xfrm flipH="1" flipV="1">
            <a:off x="4718323" y="5199681"/>
            <a:ext cx="3600400" cy="21602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84504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Garamond" panose="02020404030301010803" pitchFamily="18" charset="0"/>
              </a:rPr>
              <a:t>Kolkata, India</a:t>
            </a:r>
            <a:endParaRPr lang="en-US" dirty="0">
              <a:latin typeface="Garamond" panose="02020404030301010803" pitchFamily="18" charset="0"/>
            </a:endParaRPr>
          </a:p>
        </p:txBody>
      </p:sp>
      <p:sp>
        <p:nvSpPr>
          <p:cNvPr id="2" name="TextBox 1"/>
          <p:cNvSpPr txBox="1"/>
          <p:nvPr/>
        </p:nvSpPr>
        <p:spPr>
          <a:xfrm>
            <a:off x="96520" y="712544"/>
            <a:ext cx="12004040" cy="2970044"/>
          </a:xfrm>
          <a:prstGeom prst="rect">
            <a:avLst/>
          </a:prstGeom>
          <a:noFill/>
        </p:spPr>
        <p:txBody>
          <a:bodyPr wrap="square" rtlCol="0">
            <a:spAutoFit/>
          </a:bodyPr>
          <a:lstStyle/>
          <a:p>
            <a:r>
              <a:rPr lang="en-GB" sz="1700" b="1" dirty="0" smtClean="0"/>
              <a:t>Site location: </a:t>
            </a:r>
          </a:p>
          <a:p>
            <a:r>
              <a:rPr lang="en-US" sz="1700" dirty="0" smtClean="0"/>
              <a:t>Campus of India Institute of Science Education and Research Kolkata (IISER Kolkata; 22°57'50" N, 88°31'28" E) in India</a:t>
            </a:r>
            <a:endParaRPr lang="en-GB" sz="1700" dirty="0" smtClean="0"/>
          </a:p>
          <a:p>
            <a:endParaRPr lang="en-GB" sz="1700" dirty="0" smtClean="0"/>
          </a:p>
          <a:p>
            <a:r>
              <a:rPr lang="en-GB" sz="1700" b="1" dirty="0" smtClean="0"/>
              <a:t>Instrument setup:</a:t>
            </a:r>
          </a:p>
          <a:p>
            <a:r>
              <a:rPr lang="en-GB" sz="1700" dirty="0" smtClean="0"/>
              <a:t>A Vertex70 infrared spectrometer (tested during FRM4GHG campaign) and a home-built solar tracker were installed in January 2023 with the focus on retrieval of multiple </a:t>
            </a:r>
            <a:r>
              <a:rPr lang="en-GB" sz="1700" dirty="0"/>
              <a:t>species </a:t>
            </a:r>
            <a:r>
              <a:rPr lang="en-GB" sz="1700" dirty="0" smtClean="0"/>
              <a:t>under </a:t>
            </a:r>
            <a:r>
              <a:rPr lang="en-GB" sz="1700" dirty="0"/>
              <a:t>realistic conditions of cloud cover. </a:t>
            </a:r>
            <a:r>
              <a:rPr lang="en-GB" sz="1700" dirty="0" smtClean="0"/>
              <a:t>RT-</a:t>
            </a:r>
            <a:r>
              <a:rPr lang="en-GB" sz="1700" dirty="0" err="1" smtClean="0"/>
              <a:t>InGaAs</a:t>
            </a:r>
            <a:r>
              <a:rPr lang="en-GB" sz="1700" dirty="0" smtClean="0"/>
              <a:t> and LN2-InSb detectors to cover both NIR and MIR spectral regions. Target species are CO2, CH4, CO, H2O (NIR); N2O, CH4, HCHO, …. (MIR)</a:t>
            </a:r>
          </a:p>
          <a:p>
            <a:endParaRPr lang="en-GB" sz="1700" dirty="0"/>
          </a:p>
          <a:p>
            <a:r>
              <a:rPr lang="en-GB" sz="1700" dirty="0"/>
              <a:t>Automatic weather station: </a:t>
            </a:r>
            <a:endParaRPr lang="en-GB" sz="1700" dirty="0" smtClean="0"/>
          </a:p>
          <a:p>
            <a:r>
              <a:rPr lang="en-GB" sz="1700" dirty="0" err="1" smtClean="0"/>
              <a:t>Vaisala</a:t>
            </a:r>
            <a:r>
              <a:rPr lang="en-GB" sz="1700" dirty="0" smtClean="0"/>
              <a:t> WXT536 meteorological station </a:t>
            </a:r>
            <a:r>
              <a:rPr lang="en-GB" sz="1700" dirty="0"/>
              <a:t>6-in-1 (p, T, RH, wind speed and direction, rain), </a:t>
            </a:r>
            <a:r>
              <a:rPr lang="en-GB" sz="1700" dirty="0" smtClean="0"/>
              <a:t>Delta-T </a:t>
            </a:r>
            <a:r>
              <a:rPr lang="en-GB" sz="1700" dirty="0"/>
              <a:t>SPN1 </a:t>
            </a:r>
            <a:r>
              <a:rPr lang="en-GB" sz="1700" dirty="0" err="1" smtClean="0"/>
              <a:t>pyranometer</a:t>
            </a:r>
            <a:r>
              <a:rPr lang="en-GB" sz="1700" dirty="0" smtClean="0"/>
              <a:t>, </a:t>
            </a:r>
            <a:r>
              <a:rPr lang="en-GB" sz="1700" dirty="0" err="1" smtClean="0"/>
              <a:t>Lambrecht</a:t>
            </a:r>
            <a:r>
              <a:rPr lang="en-GB" sz="1700" dirty="0" smtClean="0"/>
              <a:t> U-shaped rain sensor</a:t>
            </a:r>
          </a:p>
        </p:txBody>
      </p:sp>
    </p:spTree>
    <p:extLst>
      <p:ext uri="{BB962C8B-B14F-4D97-AF65-F5344CB8AC3E}">
        <p14:creationId xmlns:p14="http://schemas.microsoft.com/office/powerpoint/2010/main" val="161337310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BIRA-IASB">
      <a:dk1>
        <a:srgbClr val="231F20"/>
      </a:dk1>
      <a:lt1>
        <a:sysClr val="window" lastClr="FFFFFF"/>
      </a:lt1>
      <a:dk2>
        <a:srgbClr val="1F497D"/>
      </a:dk2>
      <a:lt2>
        <a:srgbClr val="E6E7E8"/>
      </a:lt2>
      <a:accent1>
        <a:srgbClr val="DD7626"/>
      </a:accent1>
      <a:accent2>
        <a:srgbClr val="EBA370"/>
      </a:accent2>
      <a:accent3>
        <a:srgbClr val="254F77"/>
      </a:accent3>
      <a:accent4>
        <a:srgbClr val="688CB1"/>
      </a:accent4>
      <a:accent5>
        <a:srgbClr val="9BB3CA"/>
      </a:accent5>
      <a:accent6>
        <a:srgbClr val="E6E7E8"/>
      </a:accent6>
      <a:hlink>
        <a:srgbClr val="DD7626"/>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5155</TotalTime>
  <Words>930</Words>
  <Application>Microsoft Office PowerPoint</Application>
  <PresentationFormat>Widescreen</PresentationFormat>
  <Paragraphs>100</Paragraphs>
  <Slides>18</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Calibri Light</vt:lpstr>
      <vt:lpstr>Arial</vt:lpstr>
      <vt:lpstr>Gill Sans MT</vt:lpstr>
      <vt:lpstr>Garamond</vt:lpstr>
      <vt:lpstr>Verdana</vt:lpstr>
      <vt:lpstr>Open Sans</vt:lpstr>
      <vt:lpstr>Calibri</vt:lpstr>
      <vt:lpstr>1_Office Theme</vt:lpstr>
      <vt:lpstr>New sites at Port Velho and Kolkata</vt:lpstr>
      <vt:lpstr>Porto Velho, Brazil</vt:lpstr>
      <vt:lpstr>Porto Velho, Brazil</vt:lpstr>
      <vt:lpstr>Porto Velho, Brazil</vt:lpstr>
      <vt:lpstr>Porto Velho – measurement configuration</vt:lpstr>
      <vt:lpstr>Porto Velho – biomass burning tracers (Courtesy C. Vigouroux, BIRA)</vt:lpstr>
      <vt:lpstr>Porto Velho – a high species-concentration location (C. Vigouroux, BIRA)</vt:lpstr>
      <vt:lpstr>Kolkata, India</vt:lpstr>
      <vt:lpstr>Kolkata, India</vt:lpstr>
      <vt:lpstr>Kolkata, India</vt:lpstr>
      <vt:lpstr>Kolkata, India</vt:lpstr>
      <vt:lpstr>Kolkata, India</vt:lpstr>
      <vt:lpstr>Kolkata, India</vt:lpstr>
      <vt:lpstr>Kolkata, India</vt:lpstr>
      <vt:lpstr>Kolkata, India – HCHO retrievals (C. Vigouroux, BIRA)</vt:lpstr>
      <vt:lpstr>Kolkata, India – HCHO retrievals (C. Vigouroux, BIRA)</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TCCON and NDACC-IRWG sites</dc:title>
  <dc:creator>Mahesh Kumar Sha</dc:creator>
  <cp:lastModifiedBy>Mahesh Sha</cp:lastModifiedBy>
  <cp:revision>472</cp:revision>
  <cp:lastPrinted>2020-09-03T16:21:32Z</cp:lastPrinted>
  <dcterms:created xsi:type="dcterms:W3CDTF">2019-04-11T19:26:45Z</dcterms:created>
  <dcterms:modified xsi:type="dcterms:W3CDTF">2023-06-13T14:35:10Z</dcterms:modified>
</cp:coreProperties>
</file>