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266" r:id="rId6"/>
    <p:sldId id="259" r:id="rId7"/>
    <p:sldId id="260" r:id="rId8"/>
    <p:sldId id="267" r:id="rId9"/>
    <p:sldId id="261" r:id="rId10"/>
    <p:sldId id="258" r:id="rId11"/>
    <p:sldId id="265" r:id="rId12"/>
    <p:sldId id="262" r:id="rId13"/>
    <p:sldId id="263" r:id="rId14"/>
    <p:sldId id="264" r:id="rId15"/>
  </p:sldIdLst>
  <p:sldSz cx="12192000" cy="6858000"/>
  <p:notesSz cx="9929813" cy="6799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130"/>
    <a:srgbClr val="000000"/>
    <a:srgbClr val="006CB5"/>
    <a:srgbClr val="65B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86606-B3EE-4980-83B8-4E1569F4EDCA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2E50-ADCF-4038-B96E-9B923493904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36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A4176-D9C2-440D-8845-E1FEE13F0959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46E10-F2A1-42A6-891F-29F21CEAC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08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D628D-FC62-4541-A05E-E95D41248AAB}" type="slidenum">
              <a:rPr lang="de-DE" smtClean="0">
                <a:solidFill>
                  <a:prstClr val="black"/>
                </a:solidFill>
                <a:latin typeface="Arial" panose="020B0604020202020204"/>
              </a:rPr>
              <a:pPr/>
              <a:t>1</a:t>
            </a:fld>
            <a:endParaRPr lang="de-DE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169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From previous study, the migration of ITCZ is an commonly used identification of the airmass origin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79BE2-04A6-4CB0-BB07-3C4D112121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1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5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5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FB1D8DA-EE61-4B45-A0BE-6F822FC03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E4141D52-3618-414B-A563-6A32A782B3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6F05146F-2425-441D-850A-4FDD7390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7" cy="595897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3638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FB1D8DA-EE61-4B45-A0BE-6F822FC03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E4141D52-3618-414B-A563-6A32A782B3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D7F9D9-8D3D-4A09-8A9A-B835470B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9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883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FB1D8DA-EE61-4B45-A0BE-6F822FC03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E4141D52-3618-414B-A563-6A32A782B3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C875C00-55A8-42EF-BE92-EB66ADCB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791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5087937" cy="4905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4043364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4043364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4043364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84655"/>
            <a:ext cx="4043364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087938" y="1952625"/>
            <a:ext cx="7104062" cy="4905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2960688"/>
            <a:ext cx="1008063" cy="3897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4FB1D8DA-EE61-4B45-A0BE-6F822FC03B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8155553" y="2960688"/>
            <a:ext cx="1008063" cy="3897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E4141D52-3618-414B-A563-6A32A782B3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64763" y="2960688"/>
            <a:ext cx="1008063" cy="3897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038C72-B6B9-4DFA-9E8A-3DB5A4B3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5904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rgbClr val="FEC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705B476D-C268-4FF4-8A7C-99879001B7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2465072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794024E5-3454-4B0A-8EB0-03BDC83D5E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3438209"/>
            <a:ext cx="8148637" cy="504000"/>
          </a:xfrm>
          <a:prstGeom prst="rect">
            <a:avLst/>
          </a:prstGeom>
          <a:solidFill>
            <a:srgbClr val="F8A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F70A20AF-112F-4FB0-8A8F-78A9C6EE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89533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705B476D-C268-4FF4-8A7C-99879001B7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2465072"/>
            <a:ext cx="8148637" cy="5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794024E5-3454-4B0A-8EB0-03BDC83D5E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3438209"/>
            <a:ext cx="8148637" cy="5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167B146C-35BA-4768-B22F-45F86C38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3807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92EBB09-B8A8-4CC6-8B13-2F6BC4B7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9383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2000" cy="4905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437826"/>
            <a:ext cx="4043364" cy="2420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2" y="1952626"/>
            <a:ext cx="12192002" cy="2485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2D6FCB-1930-4160-8C8E-F1281EEAB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5402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19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5087938" cy="4905375"/>
          </a:xfrm>
          <a:prstGeom prst="rect">
            <a:avLst/>
          </a:prstGeom>
          <a:solidFill>
            <a:srgbClr val="D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8" name="Grafik 7" descr="Universität Bremen Logo">
            <a:extLst>
              <a:ext uri="{FF2B5EF4-FFF2-40B4-BE49-F238E27FC236}">
                <a16:creationId xmlns:a16="http://schemas.microsoft.com/office/drawing/2014/main" xmlns="" id="{0A356983-F90E-4A48-860D-1EC10306650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456688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42982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40137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38065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5087937" y="1952625"/>
            <a:ext cx="7104063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4401374"/>
            <a:ext cx="6096000" cy="2456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807B5AA0-D076-495C-A212-0D431A0364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59935"/>
            <a:ext cx="4043364" cy="504000"/>
          </a:xfrm>
          <a:prstGeom prst="rect">
            <a:avLst/>
          </a:prstGeom>
          <a:solidFill>
            <a:srgbClr val="F49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1E39EE-3676-4AFC-8E01-AA965335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92637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6096000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6096000" y="1952625"/>
            <a:ext cx="6096000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E4141D52-3618-414B-A563-6A32A782B3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9156700" y="2960688"/>
            <a:ext cx="3035299" cy="38973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9D1FFECA-CE3D-4183-B2EB-77B82BE43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2960688"/>
            <a:ext cx="1019177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xmlns="" id="{1408DBDF-1F31-4F92-BD2B-2F4676144A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2027239" y="2960688"/>
            <a:ext cx="1008062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xmlns="" id="{568C62CA-75E6-4BD3-8CBF-B10BF26347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14F7CFB9-B1D6-45F2-87B8-D65E8F4CF15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3659076-59FB-48F2-BC43-83D489BE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96000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03944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5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72B2DB94-68FD-436F-85E5-527459CBD95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2DC036-EE79-462A-B345-B4AB0DF3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xmlns="" id="{D3DA0664-74DA-496A-A215-87EE34D61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4043363" y="2960688"/>
            <a:ext cx="1044575" cy="3897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8205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5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72B2DB94-68FD-436F-85E5-527459CBD95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A359A5A-BB0A-407F-B5A8-E33AA8E5D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078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5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72B2DB94-68FD-436F-85E5-527459CBD954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30BAA30-B477-41FA-8A80-40163AF5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xmlns="" id="{BFE24309-D8CF-496E-AA1D-B664B90D3C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1952625"/>
            <a:ext cx="12192002" cy="4905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1952625"/>
            <a:ext cx="3028384" cy="4905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511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97461" y="1952625"/>
            <a:ext cx="7094538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01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6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530156D1-77E1-4E7E-B7CE-7BA842FD8DE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299FA8-EC53-473B-AD77-F12A14D6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49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35299" y="1952625"/>
            <a:ext cx="9156699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xmlns="" id="{40FA568C-805B-407C-9EE5-FB8CBB39EC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75123"/>
            <a:ext cx="2027239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xmlns="" id="{1A078990-72C4-435D-8DE4-33CD5E1B66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2027238" y="6375123"/>
            <a:ext cx="1001147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35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6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530156D1-77E1-4E7E-B7CE-7BA842FD8DE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381E07-B583-4152-B73A-EDA54691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35299" y="1952625"/>
            <a:ext cx="9156699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485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6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Universität Bremen Logo">
            <a:extLst>
              <a:ext uri="{FF2B5EF4-FFF2-40B4-BE49-F238E27FC236}">
                <a16:creationId xmlns:a16="http://schemas.microsoft.com/office/drawing/2014/main" xmlns="" id="{530156D1-77E1-4E7E-B7CE-7BA842FD8DE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1B45980E-85C8-416B-B2B6-18D60CB1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937" y="385178"/>
            <a:ext cx="6084888" cy="590478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0" y="1952625"/>
            <a:ext cx="12191999" cy="4905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202723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202723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2027239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2027239" cy="5117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8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CFDE88C3-06B4-440E-95D0-050925E5DC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3035299" y="1952625"/>
            <a:ext cx="9156699" cy="49053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810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22" name="Grafik 21" descr="Universität Bremen Logo">
            <a:extLst>
              <a:ext uri="{FF2B5EF4-FFF2-40B4-BE49-F238E27FC236}">
                <a16:creationId xmlns:a16="http://schemas.microsoft.com/office/drawing/2014/main" xmlns="" id="{74606240-60D4-4B3E-82C2-370D55879F6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42DBA84A-1C09-4417-8A28-693A4789E3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4423" y="413303"/>
            <a:ext cx="2313978" cy="819453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700"/>
            </a:lvl1pPr>
          </a:lstStyle>
          <a:p>
            <a:pPr lvl="0"/>
            <a:r>
              <a:rPr lang="de-DE" dirty="0"/>
              <a:t>Universität Bremen</a:t>
            </a:r>
            <a:br>
              <a:rPr lang="de-DE" dirty="0"/>
            </a:br>
            <a:r>
              <a:rPr lang="de-DE" dirty="0"/>
              <a:t>Institut </a:t>
            </a:r>
            <a:br>
              <a:rPr lang="de-DE" dirty="0"/>
            </a:br>
            <a:r>
              <a:rPr lang="de-DE" dirty="0"/>
              <a:t>Name des Instituts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xmlns="" id="{944D7B0C-537D-4632-89BB-5134317D7F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4423" y="1317273"/>
            <a:ext cx="2313978" cy="699951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1000"/>
            </a:lvl1pPr>
          </a:lstStyle>
          <a:p>
            <a:pPr lvl="0"/>
            <a:r>
              <a:rPr lang="de-DE" dirty="0"/>
              <a:t>Fachbereich 00</a:t>
            </a:r>
            <a:br>
              <a:rPr lang="de-DE" dirty="0"/>
            </a:br>
            <a:r>
              <a:rPr lang="de-DE" dirty="0"/>
              <a:t>Name des Fachbereichs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0" name="Grafik 9" descr="Kooperation: Hier müsste der Alternativtext ergänzt werden.">
            <a:extLst>
              <a:ext uri="{FF2B5EF4-FFF2-40B4-BE49-F238E27FC236}">
                <a16:creationId xmlns:a16="http://schemas.microsoft.com/office/drawing/2014/main" xmlns="" id="{254E2EAC-AEE9-4D5D-A0D0-82841FC4D7C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96200" y="5962998"/>
            <a:ext cx="1267417" cy="404041"/>
          </a:xfrm>
          <a:prstGeom prst="rect">
            <a:avLst/>
          </a:prstGeom>
        </p:spPr>
      </p:pic>
      <p:pic>
        <p:nvPicPr>
          <p:cNvPr id="11" name="Grafik 10" descr="Kooperation: Hier müsste der Alternativtext ergänzt werden.">
            <a:extLst>
              <a:ext uri="{FF2B5EF4-FFF2-40B4-BE49-F238E27FC236}">
                <a16:creationId xmlns:a16="http://schemas.microsoft.com/office/drawing/2014/main" xmlns="" id="{89DCF0DD-EDCE-4C31-822C-61A9D1088CE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644423" y="5962998"/>
            <a:ext cx="1267417" cy="404041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xmlns="" id="{CE21CB02-D9C6-4FAF-A21F-7A8AE11A4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xmlns="" id="{8807AC72-7C0F-482B-A3FD-7609DF861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9" name="Eckige Klammer rechts 28">
            <a:extLst>
              <a:ext uri="{FF2B5EF4-FFF2-40B4-BE49-F238E27FC236}">
                <a16:creationId xmlns:a16="http://schemas.microsoft.com/office/drawing/2014/main" xmlns="" id="{7B79195D-A05E-4DEC-9BC6-6B4C8E00C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 rot="5400000">
            <a:off x="9674565" y="4876403"/>
            <a:ext cx="189310" cy="4390863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xmlns="" id="{CBF008EA-A215-4D23-A3F1-26DE0C8EF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572164" y="6957392"/>
            <a:ext cx="4390863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spc="20" dirty="0">
                <a:solidFill>
                  <a:prstClr val="white">
                    <a:lumMod val="50000"/>
                  </a:prstClr>
                </a:solidFill>
              </a:rPr>
              <a:t>Eingabe im Titelmaster (Ansicht &gt; Folienmaster)</a:t>
            </a:r>
          </a:p>
        </p:txBody>
      </p:sp>
    </p:spTree>
    <p:extLst>
      <p:ext uri="{BB962C8B-B14F-4D97-AF65-F5344CB8AC3E}">
        <p14:creationId xmlns:p14="http://schemas.microsoft.com/office/powerpoint/2010/main" val="2544533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pic>
        <p:nvPicPr>
          <p:cNvPr id="22" name="Grafik 21" descr="Universität Bremen Logo">
            <a:extLst>
              <a:ext uri="{FF2B5EF4-FFF2-40B4-BE49-F238E27FC236}">
                <a16:creationId xmlns:a16="http://schemas.microsoft.com/office/drawing/2014/main" xmlns="" id="{74606240-60D4-4B3E-82C2-370D55879F63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427632"/>
            <a:ext cx="2029010" cy="730343"/>
          </a:xfrm>
          <a:prstGeom prst="rect">
            <a:avLst/>
          </a:prstGeom>
        </p:spPr>
      </p:pic>
      <p:sp>
        <p:nvSpPr>
          <p:cNvPr id="27" name="Textplatzhalter 4">
            <a:extLst>
              <a:ext uri="{FF2B5EF4-FFF2-40B4-BE49-F238E27FC236}">
                <a16:creationId xmlns:a16="http://schemas.microsoft.com/office/drawing/2014/main" xmlns="" id="{51BE191D-BA69-45CE-B3CA-2D7E2DAA0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44423" y="413303"/>
            <a:ext cx="2313978" cy="819453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700"/>
            </a:lvl1pPr>
          </a:lstStyle>
          <a:p>
            <a:pPr lvl="0"/>
            <a:r>
              <a:rPr lang="de-DE" dirty="0"/>
              <a:t>Universität Bremen</a:t>
            </a:r>
            <a:br>
              <a:rPr lang="de-DE" dirty="0"/>
            </a:br>
            <a:r>
              <a:rPr lang="de-DE" dirty="0"/>
              <a:t>Institut </a:t>
            </a:r>
            <a:br>
              <a:rPr lang="de-DE" dirty="0"/>
            </a:br>
            <a:r>
              <a:rPr lang="de-DE" dirty="0"/>
              <a:t>Name des Instituts</a:t>
            </a: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xmlns="" id="{AE7493CB-B34A-4D25-8DA7-01E33962A4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44423" y="1317273"/>
            <a:ext cx="2313978" cy="699951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1000"/>
            </a:lvl1pPr>
          </a:lstStyle>
          <a:p>
            <a:pPr lvl="0"/>
            <a:r>
              <a:rPr lang="de-DE" dirty="0"/>
              <a:t>Fachbereich 00</a:t>
            </a:r>
            <a:br>
              <a:rPr lang="de-DE" dirty="0"/>
            </a:br>
            <a:r>
              <a:rPr lang="de-DE" dirty="0"/>
              <a:t>Name des Fachbereichs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65928"/>
            <a:ext cx="9143999" cy="1351104"/>
          </a:xfrm>
        </p:spPr>
        <p:txBody>
          <a:bodyPr anchor="t"/>
          <a:lstStyle>
            <a:lvl1pPr algn="l">
              <a:defRPr sz="4800" spc="14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849712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41D381FE-4517-4C56-A7DE-19E7CE311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5355020"/>
            <a:ext cx="5076825" cy="105566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1700"/>
            </a:lvl2pPr>
            <a:lvl3pPr>
              <a:lnSpc>
                <a:spcPct val="100000"/>
              </a:lnSpc>
              <a:defRPr sz="1700"/>
            </a:lvl3pPr>
            <a:lvl4pPr>
              <a:lnSpc>
                <a:spcPct val="100000"/>
              </a:lnSpc>
              <a:defRPr sz="1700"/>
            </a:lvl4pPr>
            <a:lvl5pPr>
              <a:lnSpc>
                <a:spcPct val="100000"/>
              </a:lnSpc>
              <a:defRPr sz="17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10" name="Grafik 9" descr="Kooperation: Hier müsste der Alternativtext ergänzt werden.">
            <a:extLst>
              <a:ext uri="{FF2B5EF4-FFF2-40B4-BE49-F238E27FC236}">
                <a16:creationId xmlns:a16="http://schemas.microsoft.com/office/drawing/2014/main" xmlns="" id="{254E2EAC-AEE9-4D5D-A0D0-82841FC4D7C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96200" y="5962998"/>
            <a:ext cx="1267417" cy="404041"/>
          </a:xfrm>
          <a:prstGeom prst="rect">
            <a:avLst/>
          </a:prstGeom>
        </p:spPr>
      </p:pic>
      <p:pic>
        <p:nvPicPr>
          <p:cNvPr id="11" name="Grafik 10" descr="Kooperation: Hier müsste der Alternativtext ergänzt werden.">
            <a:extLst>
              <a:ext uri="{FF2B5EF4-FFF2-40B4-BE49-F238E27FC236}">
                <a16:creationId xmlns:a16="http://schemas.microsoft.com/office/drawing/2014/main" xmlns="" id="{89DCF0DD-EDCE-4C31-822C-61A9D1088CE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644423" y="5962998"/>
            <a:ext cx="1267417" cy="404041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9" name="Eckige Klammer rechts 28">
            <a:extLst>
              <a:ext uri="{FF2B5EF4-FFF2-40B4-BE49-F238E27FC236}">
                <a16:creationId xmlns:a16="http://schemas.microsoft.com/office/drawing/2014/main" xmlns="" id="{7B79195D-A05E-4DEC-9BC6-6B4C8E00C0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 rot="5400000">
            <a:off x="9674565" y="4876403"/>
            <a:ext cx="189310" cy="4390863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xmlns="" id="{CBF008EA-A215-4D23-A3F1-26DE0C8EF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7572164" y="6957392"/>
            <a:ext cx="4390863" cy="18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ts val="1200"/>
              </a:lnSpc>
            </a:pPr>
            <a:r>
              <a:rPr lang="de-DE" sz="900" spc="20" dirty="0">
                <a:solidFill>
                  <a:prstClr val="white">
                    <a:lumMod val="50000"/>
                  </a:prstClr>
                </a:solidFill>
              </a:rPr>
              <a:t>Eingabe im Titelmaster (Ansicht &gt; Folienmaster)</a:t>
            </a:r>
          </a:p>
        </p:txBody>
      </p:sp>
    </p:spTree>
    <p:extLst>
      <p:ext uri="{BB962C8B-B14F-4D97-AF65-F5344CB8AC3E}">
        <p14:creationId xmlns:p14="http://schemas.microsoft.com/office/powerpoint/2010/main" val="363134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909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2027237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74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1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68508" y="2456892"/>
            <a:ext cx="1523492" cy="4401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23418" y="2373548"/>
            <a:ext cx="9143999" cy="1055663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23418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2825" y="2960688"/>
            <a:ext cx="1019175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2825" y="3933825"/>
            <a:ext cx="1019175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2825" y="4905375"/>
            <a:ext cx="1019175" cy="5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2825" y="5876925"/>
            <a:ext cx="1019175" cy="5117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1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027237" y="2373548"/>
            <a:ext cx="9143999" cy="1055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1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solidFill>
                  <a:prstClr val="black"/>
                </a:solidFill>
              </a:rPr>
              <a:t>Titelmasterformat durch Klicken bearbeiten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2027237" y="3652644"/>
            <a:ext cx="9145587" cy="1055663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CE21CB02-D9C6-4FAF-A21F-7A8AE11A4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8807AC72-7C0F-482B-A3FD-7609DF861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80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xmlns="" id="{CE21CB02-D9C6-4FAF-A21F-7A8AE11A4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xmlns="" id="{8807AC72-7C0F-482B-A3FD-7609DF861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19174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109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69081" y="2456892"/>
            <a:ext cx="1523492" cy="4401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19175" y="2378900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20150" y="4621126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2960688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393382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4905375"/>
            <a:ext cx="1019175" cy="50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5876925"/>
            <a:ext cx="1019175" cy="5117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xmlns="" id="{CE21CB02-D9C6-4FAF-A21F-7A8AE11A4B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6375123"/>
            <a:ext cx="1019175" cy="482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xmlns="" id="{8807AC72-7C0F-482B-A3FD-7609DF8615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69081" y="6375123"/>
            <a:ext cx="503745" cy="482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87937" y="2456892"/>
            <a:ext cx="5578982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299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981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69081" y="2456892"/>
            <a:ext cx="1523492" cy="4401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19175" y="2378900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20150" y="4621126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2960688"/>
            <a:ext cx="1019175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3933825"/>
            <a:ext cx="1019175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4905375"/>
            <a:ext cx="1019175" cy="50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5876925"/>
            <a:ext cx="1019175" cy="5117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87937" y="2456892"/>
            <a:ext cx="5578982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5715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" y="2456892"/>
            <a:ext cx="1523492" cy="44011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644172" y="2373548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645147" y="4615774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2960688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3933825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4905375"/>
            <a:ext cx="1019175" cy="5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-1" y="5876925"/>
            <a:ext cx="1019175" cy="511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522919" y="2456892"/>
            <a:ext cx="5581144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4357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140E8EEC-46F2-4B35-87AC-700E0D244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0669081" y="2456892"/>
            <a:ext cx="1523492" cy="4401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D5FD6B9-D8D0-444F-B0F1-22A35C6DE973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19175" y="2378900"/>
            <a:ext cx="3527064" cy="2171576"/>
          </a:xfrm>
        </p:spPr>
        <p:txBody>
          <a:bodyPr anchor="t"/>
          <a:lstStyle>
            <a:lvl1pPr algn="l">
              <a:defRPr sz="3600" spc="110" baseline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80788EE-D25E-475C-AA59-F30663DF7F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20150" y="4621126"/>
            <a:ext cx="3527677" cy="126888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6F3D7BA4-554E-4E23-9675-3297032C4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2960688"/>
            <a:ext cx="1019175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2B0F5CDE-0E73-4EB1-9401-622EF3EE21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3933825"/>
            <a:ext cx="1019175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71534D4-B3CD-4FDD-81C5-EF29F021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4905375"/>
            <a:ext cx="1019175" cy="5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xmlns="" id="{3CD48A76-B6E9-4BB2-B675-8D7BC3B9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173398" y="5876925"/>
            <a:ext cx="1019175" cy="5117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prstClr val="white"/>
              </a:solidFill>
            </a:endParaRPr>
          </a:p>
        </p:txBody>
      </p:sp>
      <p:sp>
        <p:nvSpPr>
          <p:cNvPr id="12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A615BE17-964A-477F-9A04-70EE1C2C25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5087937" y="2456892"/>
            <a:ext cx="5578982" cy="440110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0151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034525" y="2263728"/>
            <a:ext cx="9138299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2027238" y="2913286"/>
            <a:ext cx="9145587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D090D37F-409F-490E-B090-1C6D62CEE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3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237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19175" y="1695285"/>
            <a:ext cx="5620500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27265" y="2263728"/>
            <a:ext cx="5612410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1019175" y="2913286"/>
            <a:ext cx="5616886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7104064" y="1773312"/>
            <a:ext cx="5087936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EE063D1E-F908-4B57-AC16-E0DAAFD46F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7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747078D-DB01-4ECB-8353-499E4EFB1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591944" y="1695285"/>
            <a:ext cx="5584523" cy="59047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2B882475-F824-43AF-B19C-3578C663B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600034" y="2263728"/>
            <a:ext cx="5576434" cy="492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spc="40" baseline="0"/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A06C738-4815-43AC-96CD-8F8802538EAB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591944" y="2913286"/>
            <a:ext cx="5580881" cy="296364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F0962739-88FB-4C0F-A094-042A31EE87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  <p:sp>
        <p:nvSpPr>
          <p:cNvPr id="6" name="Bildplatzhalter 5" descr="Bild / Grafik / Tabelle: Hier müsste der Alternativtext ergänzt werden.">
            <a:extLst>
              <a:ext uri="{FF2B5EF4-FFF2-40B4-BE49-F238E27FC236}">
                <a16:creationId xmlns:a16="http://schemas.microsoft.com/office/drawing/2014/main" xmlns="" id="{F8D408A5-45DB-43F7-A63B-AEF19C2970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1773312"/>
            <a:ext cx="5087938" cy="410361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537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FC03325-A8A9-49C7-A8EE-88E6668CB3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2027238" y="2384883"/>
            <a:ext cx="9145587" cy="3492041"/>
          </a:xfrm>
        </p:spPr>
        <p:txBody>
          <a:bodyPr/>
          <a:lstStyle>
            <a:lvl1pPr marL="358775" indent="-358775">
              <a:spcAft>
                <a:spcPts val="600"/>
              </a:spcAft>
              <a:defRPr sz="2400" b="1">
                <a:solidFill>
                  <a:schemeClr val="accent2"/>
                </a:solidFill>
              </a:defRPr>
            </a:lvl1pPr>
            <a:lvl2pPr marL="269875" indent="-269875">
              <a:spcAft>
                <a:spcPts val="600"/>
              </a:spcAft>
              <a:buFont typeface="Wingdings 3" panose="05040102010807070707" pitchFamily="18" charset="2"/>
              <a:buChar char="Ò"/>
              <a:defRPr/>
            </a:lvl2pPr>
            <a:lvl3pPr marL="804863" indent="-271463">
              <a:spcAft>
                <a:spcPts val="600"/>
              </a:spcAft>
              <a:defRPr/>
            </a:lvl3pPr>
            <a:lvl4pPr marL="1346200" indent="-268288">
              <a:spcAft>
                <a:spcPts val="600"/>
              </a:spcAft>
              <a:defRPr/>
            </a:lvl4pPr>
            <a:lvl5pPr marL="1879600" indent="-266700">
              <a:spcAft>
                <a:spcPts val="600"/>
              </a:spcAft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0C6FB52F-9308-41D2-9BCC-1505F02FA6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36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364C841B-1949-4702-96AE-7402404347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B6519215-6F82-42BF-B5FD-D1CBD9A3FE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F600F8-8932-4173-99E6-EF778A214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Überschrift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364C841B-1949-4702-96AE-7402404347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 bwMode="gray">
          <a:xfrm>
            <a:off x="11341260" y="6481720"/>
            <a:ext cx="443372" cy="18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ts val="1200"/>
              </a:lnSpc>
            </a:pPr>
            <a:fld id="{AA1AFE9F-4FFA-40F3-946C-5B485D02F4ED}" type="slidenum">
              <a:rPr lang="de-DE" sz="900" spc="20">
                <a:solidFill>
                  <a:prstClr val="black"/>
                </a:solidFill>
              </a:rPr>
              <a:pPr algn="r">
                <a:lnSpc>
                  <a:spcPts val="1200"/>
                </a:lnSpc>
              </a:pPr>
              <a:t>‹Nr.›</a:t>
            </a:fld>
            <a:endParaRPr lang="de-DE" sz="900" spc="2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17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741FA6E-03B4-4563-9F2E-5B8D7DCB29D7}" type="datetimeFigureOut">
              <a:rPr lang="zh-CN" altLang="en-US">
                <a:solidFill>
                  <a:prstClr val="black"/>
                </a:solidFill>
              </a:rPr>
              <a:pPr/>
              <a:t>2023/6/12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9B5C4D2-599D-44D6-A599-07FED1CB7384}" type="slidenum">
              <a:rPr lang="zh-CN" altLang="en-US">
                <a:solidFill>
                  <a:prstClr val="black"/>
                </a:solidFill>
              </a:rPr>
              <a:pPr/>
              <a:t>‹Nr.›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47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8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54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10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07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10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75C02-CF4E-4D5F-894C-910F26BAC9F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C8A3-F955-4917-8D2C-7986686573A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3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9C1E6E23-75A2-4A9C-970C-041E4AE552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6B5931B-A958-4B9A-9AE3-B1EF91278B1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563DA0C9-86BB-4A65-BB61-BD40DB4E571B}"/>
              </a:ext>
            </a:extLst>
          </p:cNvPr>
          <p:cNvSpPr/>
          <p:nvPr userDrawn="1"/>
        </p:nvSpPr>
        <p:spPr bwMode="gray">
          <a:xfrm>
            <a:off x="6607125" y="280777"/>
            <a:ext cx="1541513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1200"/>
              </a:lnSpc>
            </a:pPr>
            <a:r>
              <a:rPr lang="de-DE" sz="900" b="1" spc="20" dirty="0">
                <a:solidFill>
                  <a:prstClr val="black"/>
                </a:solidFill>
              </a:rPr>
              <a:t>Titel der Präsentation,</a:t>
            </a:r>
          </a:p>
          <a:p>
            <a:pPr>
              <a:lnSpc>
                <a:spcPts val="1200"/>
              </a:lnSpc>
            </a:pPr>
            <a:r>
              <a:rPr lang="de-DE" sz="900" b="1" spc="20" dirty="0">
                <a:solidFill>
                  <a:prstClr val="black"/>
                </a:solidFill>
              </a:rPr>
              <a:t>auch zweizeilig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E14FB7B2-AF36-43C6-AAEC-A3F41A7EE3A6}"/>
              </a:ext>
            </a:extLst>
          </p:cNvPr>
          <p:cNvSpPr/>
          <p:nvPr userDrawn="1"/>
        </p:nvSpPr>
        <p:spPr bwMode="gray">
          <a:xfrm>
            <a:off x="8311603" y="280777"/>
            <a:ext cx="1853160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1200"/>
              </a:lnSpc>
            </a:pPr>
            <a:r>
              <a:rPr lang="de-DE" sz="900" spc="20" dirty="0">
                <a:solidFill>
                  <a:prstClr val="black"/>
                </a:solidFill>
              </a:rPr>
              <a:t>Prof. Dr. Vorname Nachname</a:t>
            </a:r>
          </a:p>
          <a:p>
            <a:pPr>
              <a:lnSpc>
                <a:spcPts val="1200"/>
              </a:lnSpc>
            </a:pPr>
            <a:r>
              <a:rPr lang="de-DE" sz="900" spc="20" dirty="0">
                <a:solidFill>
                  <a:prstClr val="black"/>
                </a:solidFill>
              </a:rPr>
              <a:t>Bremen 1.1.2021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8D8A8714-19A1-418A-989F-C75DCBA2F3E7}"/>
              </a:ext>
            </a:extLst>
          </p:cNvPr>
          <p:cNvSpPr/>
          <p:nvPr userDrawn="1"/>
        </p:nvSpPr>
        <p:spPr bwMode="gray">
          <a:xfrm>
            <a:off x="10385238" y="291890"/>
            <a:ext cx="1579414" cy="447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ts val="1100"/>
              </a:lnSpc>
            </a:pPr>
            <a:r>
              <a:rPr lang="de-DE" sz="1100" spc="40" dirty="0">
                <a:solidFill>
                  <a:prstClr val="black"/>
                </a:solidFill>
              </a:rPr>
              <a:t>Institut </a:t>
            </a:r>
          </a:p>
          <a:p>
            <a:pPr>
              <a:lnSpc>
                <a:spcPts val="1100"/>
              </a:lnSpc>
            </a:pPr>
            <a:r>
              <a:rPr lang="de-DE" sz="1100" spc="40" dirty="0">
                <a:solidFill>
                  <a:prstClr val="black"/>
                </a:solidFill>
              </a:rPr>
              <a:t>Name des Instituts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5DA519DE-AED2-4D69-81A5-9C0F4CFEC4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07124" y="-279412"/>
            <a:ext cx="5357528" cy="252028"/>
            <a:chOff x="6607124" y="-279412"/>
            <a:chExt cx="5357528" cy="252028"/>
          </a:xfrm>
        </p:grpSpPr>
        <p:sp>
          <p:nvSpPr>
            <p:cNvPr id="15" name="Eckige Klammer rechts 14">
              <a:extLst>
                <a:ext uri="{FF2B5EF4-FFF2-40B4-BE49-F238E27FC236}">
                  <a16:creationId xmlns:a16="http://schemas.microsoft.com/office/drawing/2014/main" xmlns="" id="{89ADBADE-F589-410F-AB02-1685B9054F34}"/>
                </a:ext>
              </a:extLst>
            </p:cNvPr>
            <p:cNvSpPr/>
            <p:nvPr userDrawn="1"/>
          </p:nvSpPr>
          <p:spPr bwMode="gray">
            <a:xfrm rot="16200000">
              <a:off x="9192045" y="-2862709"/>
              <a:ext cx="189310" cy="5355904"/>
            </a:xfrm>
            <a:prstGeom prst="rightBracket">
              <a:avLst>
                <a:gd name="adj" fmla="val 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2584FAE8-BA03-4EAB-BCAF-73D709879034}"/>
                </a:ext>
              </a:extLst>
            </p:cNvPr>
            <p:cNvSpPr/>
            <p:nvPr userDrawn="1"/>
          </p:nvSpPr>
          <p:spPr bwMode="gray">
            <a:xfrm>
              <a:off x="6607124" y="-216694"/>
              <a:ext cx="5355904" cy="1893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ts val="1200"/>
                </a:lnSpc>
              </a:pPr>
              <a:r>
                <a:rPr lang="de-DE" sz="900" spc="20" dirty="0">
                  <a:solidFill>
                    <a:prstClr val="white">
                      <a:lumMod val="50000"/>
                    </a:prstClr>
                  </a:solidFill>
                </a:rPr>
                <a:t>Eingabe im Folienmaster (Ansicht &gt; Folienmaster)</a:t>
              </a:r>
            </a:p>
          </p:txBody>
        </p:sp>
      </p:grpSp>
      <p:pic>
        <p:nvPicPr>
          <p:cNvPr id="16" name="Grafik 15" descr="Kooperation 1: Hier müsste der Alternativtext ergänzt werden.">
            <a:extLst>
              <a:ext uri="{FF2B5EF4-FFF2-40B4-BE49-F238E27FC236}">
                <a16:creationId xmlns:a16="http://schemas.microsoft.com/office/drawing/2014/main" xmlns="" id="{E3EF6AEE-3C8B-496D-8668-32A9F28B5ABA}"/>
              </a:ext>
            </a:extLst>
          </p:cNvPr>
          <p:cNvPicPr/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36292" y="247273"/>
            <a:ext cx="1106893" cy="352867"/>
          </a:xfrm>
          <a:prstGeom prst="rect">
            <a:avLst/>
          </a:prstGeom>
        </p:spPr>
      </p:pic>
      <p:pic>
        <p:nvPicPr>
          <p:cNvPr id="17" name="Grafik 16" descr="Kooperation 2: Hier müsste der Alternativtext ergänzt werden.">
            <a:extLst>
              <a:ext uri="{FF2B5EF4-FFF2-40B4-BE49-F238E27FC236}">
                <a16:creationId xmlns:a16="http://schemas.microsoft.com/office/drawing/2014/main" xmlns="" id="{12B9E7F9-F4C4-49AF-A7F4-62E95FDA777F}"/>
              </a:ext>
            </a:extLst>
          </p:cNvPr>
          <p:cNvPicPr/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63094" y="247273"/>
            <a:ext cx="1106893" cy="352867"/>
          </a:xfrm>
          <a:prstGeom prst="rect">
            <a:avLst/>
          </a:prstGeom>
        </p:spPr>
      </p:pic>
      <p:pic>
        <p:nvPicPr>
          <p:cNvPr id="18" name="Grafik 17" descr="Universität Bremen Logo">
            <a:extLst>
              <a:ext uri="{FF2B5EF4-FFF2-40B4-BE49-F238E27FC236}">
                <a16:creationId xmlns:a16="http://schemas.microsoft.com/office/drawing/2014/main" xmlns="" id="{906DDA9E-2782-45F0-BC36-C40076982A08}"/>
              </a:ext>
            </a:extLst>
          </p:cNvPr>
          <p:cNvPicPr/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0"/>
        </a:spcBef>
        <a:buFont typeface="Wingdings 3" panose="05040102010807070707" pitchFamily="18" charset="2"/>
        <a:buChar char="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>
          <p15:clr>
            <a:srgbClr val="F26B43"/>
          </p15:clr>
        </p15:guide>
        <p15:guide id="2" pos="3840">
          <p15:clr>
            <a:srgbClr val="F26B43"/>
          </p15:clr>
        </p15:guide>
        <p15:guide id="3" pos="4475">
          <p15:clr>
            <a:srgbClr val="F26B43"/>
          </p15:clr>
        </p15:guide>
        <p15:guide id="4" pos="3205">
          <p15:clr>
            <a:srgbClr val="F26B43"/>
          </p15:clr>
        </p15:guide>
        <p15:guide id="5" pos="2547">
          <p15:clr>
            <a:srgbClr val="F26B43"/>
          </p15:clr>
        </p15:guide>
        <p15:guide id="6" pos="5133">
          <p15:clr>
            <a:srgbClr val="F26B43"/>
          </p15:clr>
        </p15:guide>
        <p15:guide id="7" pos="5768">
          <p15:clr>
            <a:srgbClr val="F26B43"/>
          </p15:clr>
        </p15:guide>
        <p15:guide id="8" pos="1912">
          <p15:clr>
            <a:srgbClr val="F26B43"/>
          </p15:clr>
        </p15:guide>
        <p15:guide id="9" pos="1277">
          <p15:clr>
            <a:srgbClr val="F26B43"/>
          </p15:clr>
        </p15:guide>
        <p15:guide id="10" pos="6403">
          <p15:clr>
            <a:srgbClr val="F26B43"/>
          </p15:clr>
        </p15:guide>
        <p15:guide id="11" pos="7038">
          <p15:clr>
            <a:srgbClr val="F26B43"/>
          </p15:clr>
        </p15:guide>
        <p15:guide id="12" pos="642">
          <p15:clr>
            <a:srgbClr val="F26B43"/>
          </p15:clr>
        </p15:guide>
        <p15:guide id="13" orient="horz" pos="1230">
          <p15:clr>
            <a:srgbClr val="F26B43"/>
          </p15:clr>
        </p15:guide>
        <p15:guide id="14" orient="horz" pos="1865">
          <p15:clr>
            <a:srgbClr val="F26B43"/>
          </p15:clr>
        </p15:guide>
        <p15:guide id="15" orient="horz" pos="2478">
          <p15:clr>
            <a:srgbClr val="F26B43"/>
          </p15:clr>
        </p15:guide>
        <p15:guide id="16" orient="horz" pos="3090">
          <p15:clr>
            <a:srgbClr val="F26B43"/>
          </p15:clr>
        </p15:guide>
        <p15:guide id="17" orient="horz" pos="37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9C1E6E23-75A2-4A9C-970C-041E4AE552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27239" y="1695285"/>
            <a:ext cx="9145586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96B5931B-A958-4B9A-9AE3-B1EF91278B1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2027238" y="2913286"/>
            <a:ext cx="9145587" cy="2963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5DA519DE-AED2-4D69-81A5-9C0F4CFEC4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07124" y="-279412"/>
            <a:ext cx="5357528" cy="252028"/>
            <a:chOff x="6607124" y="-279412"/>
            <a:chExt cx="5357528" cy="252028"/>
          </a:xfrm>
        </p:grpSpPr>
        <p:sp>
          <p:nvSpPr>
            <p:cNvPr id="15" name="Eckige Klammer rechts 14">
              <a:extLst>
                <a:ext uri="{FF2B5EF4-FFF2-40B4-BE49-F238E27FC236}">
                  <a16:creationId xmlns:a16="http://schemas.microsoft.com/office/drawing/2014/main" xmlns="" id="{89ADBADE-F589-410F-AB02-1685B9054F34}"/>
                </a:ext>
              </a:extLst>
            </p:cNvPr>
            <p:cNvSpPr/>
            <p:nvPr userDrawn="1"/>
          </p:nvSpPr>
          <p:spPr bwMode="gray">
            <a:xfrm rot="16200000">
              <a:off x="9192045" y="-2862709"/>
              <a:ext cx="189310" cy="5355904"/>
            </a:xfrm>
            <a:prstGeom prst="rightBracket">
              <a:avLst>
                <a:gd name="adj" fmla="val 0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2584FAE8-BA03-4EAB-BCAF-73D709879034}"/>
                </a:ext>
              </a:extLst>
            </p:cNvPr>
            <p:cNvSpPr/>
            <p:nvPr userDrawn="1"/>
          </p:nvSpPr>
          <p:spPr bwMode="gray">
            <a:xfrm>
              <a:off x="6607124" y="-216694"/>
              <a:ext cx="5355904" cy="1893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ts val="1200"/>
                </a:lnSpc>
              </a:pPr>
              <a:r>
                <a:rPr lang="de-DE" sz="900" spc="20" dirty="0">
                  <a:solidFill>
                    <a:prstClr val="white">
                      <a:lumMod val="50000"/>
                    </a:prstClr>
                  </a:solidFill>
                </a:rPr>
                <a:t>Eingabe im Folienmaster (Ansicht &gt; Folienmaster)</a:t>
              </a:r>
            </a:p>
          </p:txBody>
        </p:sp>
      </p:grpSp>
      <p:pic>
        <p:nvPicPr>
          <p:cNvPr id="18" name="Grafik 17" descr="Universität Bremen Logo">
            <a:extLst>
              <a:ext uri="{FF2B5EF4-FFF2-40B4-BE49-F238E27FC236}">
                <a16:creationId xmlns:a16="http://schemas.microsoft.com/office/drawing/2014/main" xmlns="" id="{906DDA9E-2782-45F0-BC36-C40076982A08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42728" y="289509"/>
            <a:ext cx="1324159" cy="4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14000"/>
        </a:lnSpc>
        <a:spcBef>
          <a:spcPts val="0"/>
        </a:spcBef>
        <a:buFont typeface="Wingdings 3" panose="05040102010807070707" pitchFamily="18" charset="2"/>
        <a:buChar char="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808038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341438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882775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422525" indent="-2667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‒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18">
          <p15:clr>
            <a:srgbClr val="F26B43"/>
          </p15:clr>
        </p15:guide>
        <p15:guide id="2" pos="3840">
          <p15:clr>
            <a:srgbClr val="F26B43"/>
          </p15:clr>
        </p15:guide>
        <p15:guide id="3" pos="4475">
          <p15:clr>
            <a:srgbClr val="F26B43"/>
          </p15:clr>
        </p15:guide>
        <p15:guide id="4" pos="3205">
          <p15:clr>
            <a:srgbClr val="F26B43"/>
          </p15:clr>
        </p15:guide>
        <p15:guide id="5" pos="2547">
          <p15:clr>
            <a:srgbClr val="F26B43"/>
          </p15:clr>
        </p15:guide>
        <p15:guide id="6" pos="5133">
          <p15:clr>
            <a:srgbClr val="F26B43"/>
          </p15:clr>
        </p15:guide>
        <p15:guide id="7" pos="5768">
          <p15:clr>
            <a:srgbClr val="F26B43"/>
          </p15:clr>
        </p15:guide>
        <p15:guide id="8" pos="1912">
          <p15:clr>
            <a:srgbClr val="F26B43"/>
          </p15:clr>
        </p15:guide>
        <p15:guide id="9" pos="1277">
          <p15:clr>
            <a:srgbClr val="F26B43"/>
          </p15:clr>
        </p15:guide>
        <p15:guide id="10" pos="6403">
          <p15:clr>
            <a:srgbClr val="F26B43"/>
          </p15:clr>
        </p15:guide>
        <p15:guide id="11" pos="7038">
          <p15:clr>
            <a:srgbClr val="F26B43"/>
          </p15:clr>
        </p15:guide>
        <p15:guide id="12" pos="642">
          <p15:clr>
            <a:srgbClr val="F26B43"/>
          </p15:clr>
        </p15:guide>
        <p15:guide id="13" orient="horz" pos="1230">
          <p15:clr>
            <a:srgbClr val="F26B43"/>
          </p15:clr>
        </p15:guide>
        <p15:guide id="14" orient="horz" pos="1865">
          <p15:clr>
            <a:srgbClr val="F26B43"/>
          </p15:clr>
        </p15:guide>
        <p15:guide id="15" orient="horz" pos="2478">
          <p15:clr>
            <a:srgbClr val="F26B43"/>
          </p15:clr>
        </p15:guide>
        <p15:guide id="16" orient="horz" pos="3090">
          <p15:clr>
            <a:srgbClr val="F26B43"/>
          </p15:clr>
        </p15:guide>
        <p15:guide id="17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A2551FAD-2F60-4DD6-9204-3C60F56137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Universität </a:t>
            </a:r>
            <a:r>
              <a:rPr lang="de-DE" dirty="0" smtClean="0"/>
              <a:t>Bremen</a:t>
            </a:r>
          </a:p>
          <a:p>
            <a:r>
              <a:rPr lang="de-DE" dirty="0" smtClean="0"/>
              <a:t> </a:t>
            </a:r>
          </a:p>
          <a:p>
            <a:r>
              <a:rPr lang="en-GB" dirty="0" err="1"/>
              <a:t>Institut</a:t>
            </a:r>
            <a:r>
              <a:rPr lang="en-GB" dirty="0"/>
              <a:t> </a:t>
            </a:r>
            <a:r>
              <a:rPr lang="en-GB" dirty="0" err="1"/>
              <a:t>für</a:t>
            </a:r>
            <a:r>
              <a:rPr lang="en-GB" dirty="0"/>
              <a:t> </a:t>
            </a:r>
            <a:r>
              <a:rPr lang="en-GB" dirty="0" err="1" smtClean="0"/>
              <a:t>Umweltphysik</a:t>
            </a:r>
            <a:r>
              <a:rPr lang="en-GB" dirty="0" smtClean="0"/>
              <a:t> </a:t>
            </a:r>
            <a:r>
              <a:rPr lang="zh-CN" altLang="en-US" dirty="0"/>
              <a:t> </a:t>
            </a:r>
            <a:r>
              <a:rPr lang="en-US" altLang="zh-CN" dirty="0" smtClean="0"/>
              <a:t>(IUP)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AA2F27A8-B409-4DCC-BFA0-1392BD04D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44423" y="1644822"/>
            <a:ext cx="2313978" cy="699951"/>
          </a:xfrm>
        </p:spPr>
        <p:txBody>
          <a:bodyPr/>
          <a:lstStyle/>
          <a:p>
            <a:r>
              <a:rPr lang="de-DE" b="1" dirty="0"/>
              <a:t>Fachbereich </a:t>
            </a:r>
            <a:r>
              <a:rPr lang="de-DE" b="1" dirty="0" smtClean="0"/>
              <a:t>01</a:t>
            </a:r>
            <a:endParaRPr lang="de-DE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186A16-B394-48EE-ADF7-7D5341A42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237" y="2365928"/>
            <a:ext cx="9382291" cy="135110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Atmospheric </a:t>
            </a:r>
            <a:r>
              <a:rPr lang="en-GB" dirty="0"/>
              <a:t>Ozone and CO measurements by FTIR </a:t>
            </a:r>
            <a:r>
              <a:rPr lang="en-GB" dirty="0" smtClean="0"/>
              <a:t>and at </a:t>
            </a:r>
            <a:r>
              <a:rPr lang="en-GB" dirty="0"/>
              <a:t>Koror, Palau (7.34°N, 134.47°E)</a:t>
            </a:r>
            <a:br>
              <a:rPr lang="en-GB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17F895AF-8E57-4537-93AA-61A19B90C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7237" y="4477512"/>
            <a:ext cx="9145587" cy="1055663"/>
          </a:xfrm>
        </p:spPr>
        <p:txBody>
          <a:bodyPr/>
          <a:lstStyle/>
          <a:p>
            <a:r>
              <a:rPr lang="en-GB" dirty="0" err="1"/>
              <a:t>Xiaoyu</a:t>
            </a:r>
            <a:r>
              <a:rPr lang="en-GB" dirty="0"/>
              <a:t> Sun</a:t>
            </a:r>
            <a:r>
              <a:rPr lang="en-GB" baseline="30000" dirty="0"/>
              <a:t>1</a:t>
            </a:r>
            <a:r>
              <a:rPr lang="en-GB" dirty="0"/>
              <a:t>, Mathias Palm</a:t>
            </a:r>
            <a:r>
              <a:rPr lang="en-GB" baseline="30000" dirty="0"/>
              <a:t>1</a:t>
            </a:r>
            <a:r>
              <a:rPr lang="en-GB" dirty="0" smtClean="0"/>
              <a:t>, </a:t>
            </a:r>
            <a:r>
              <a:rPr lang="en-GB" dirty="0" err="1"/>
              <a:t>Katrin</a:t>
            </a:r>
            <a:r>
              <a:rPr lang="en-GB" dirty="0"/>
              <a:t> </a:t>
            </a:r>
            <a:r>
              <a:rPr lang="en-GB" dirty="0" smtClean="0"/>
              <a:t>Mueller</a:t>
            </a:r>
            <a:r>
              <a:rPr lang="en-GB" baseline="30000" dirty="0" smtClean="0"/>
              <a:t>2</a:t>
            </a:r>
            <a:r>
              <a:rPr lang="en-GB" dirty="0" smtClean="0"/>
              <a:t> and Justus </a:t>
            </a:r>
            <a:r>
              <a:rPr lang="en-GB" dirty="0"/>
              <a:t>Notholt</a:t>
            </a:r>
            <a:r>
              <a:rPr lang="en-GB" baseline="30000" dirty="0"/>
              <a:t>1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309C4298-788C-4DEB-B7FE-12CB45FA6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baseline="30000" dirty="0"/>
              <a:t>1</a:t>
            </a:r>
            <a:r>
              <a:rPr lang="en-GB" dirty="0"/>
              <a:t>Institute of Environmental Physics, University of Bremen, Otto-Hahn-</a:t>
            </a:r>
            <a:r>
              <a:rPr lang="en-GB" dirty="0" err="1"/>
              <a:t>Allee</a:t>
            </a:r>
            <a:r>
              <a:rPr lang="en-GB" dirty="0"/>
              <a:t> 1, 28359 Bremen, Germany</a:t>
            </a:r>
          </a:p>
          <a:p>
            <a:r>
              <a:rPr lang="en-GB" baseline="30000" dirty="0"/>
              <a:t>2</a:t>
            </a:r>
            <a:r>
              <a:rPr lang="en-GB" dirty="0"/>
              <a:t>Alfred Wegener Institute, Helmholtz Centre for Polar and Marine Research, </a:t>
            </a:r>
            <a:r>
              <a:rPr lang="en-GB" dirty="0" err="1"/>
              <a:t>Telegrafenberg</a:t>
            </a:r>
            <a:r>
              <a:rPr lang="en-GB" dirty="0"/>
              <a:t> A43, 14473 Potsdam, Germany</a:t>
            </a:r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85" y="5866225"/>
            <a:ext cx="2848415" cy="50915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726680" y="5705856"/>
            <a:ext cx="1545336" cy="850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prstClr val="white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57" y="5784589"/>
            <a:ext cx="768775" cy="77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-1598858" y="853402"/>
            <a:ext cx="9792571" cy="59047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smtClean="0">
                <a:solidFill>
                  <a:schemeClr val="accent2"/>
                </a:solidFill>
              </a:rPr>
              <a:t>The </a:t>
            </a:r>
            <a:r>
              <a:rPr lang="de-DE" sz="2400" dirty="0" err="1" smtClean="0">
                <a:solidFill>
                  <a:schemeClr val="accent2"/>
                </a:solidFill>
              </a:rPr>
              <a:t>seasnal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variation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of</a:t>
            </a:r>
            <a:r>
              <a:rPr lang="de-DE" sz="2400" dirty="0" smtClean="0">
                <a:solidFill>
                  <a:schemeClr val="accent2"/>
                </a:solidFill>
              </a:rPr>
              <a:t> CO </a:t>
            </a:r>
            <a:r>
              <a:rPr lang="de-DE" sz="2400" dirty="0" err="1" smtClean="0">
                <a:solidFill>
                  <a:schemeClr val="accent2"/>
                </a:solidFill>
              </a:rPr>
              <a:t>and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Ozone</a:t>
            </a:r>
            <a:endParaRPr lang="de-DE" sz="2400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4" y="3434223"/>
            <a:ext cx="4573798" cy="3214653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221031" y="4530580"/>
            <a:ext cx="3854823" cy="8965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39577" y="159835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</a:rPr>
              <a:t>(b) </a:t>
            </a:r>
            <a:r>
              <a:rPr lang="en-US" sz="1400" dirty="0" smtClean="0">
                <a:solidFill>
                  <a:prstClr val="black"/>
                </a:solidFill>
              </a:rPr>
              <a:t>X</a:t>
            </a:r>
            <a:r>
              <a:rPr lang="en-US" altLang="zh-CN" sz="1400" baseline="-25000" dirty="0" smtClean="0">
                <a:solidFill>
                  <a:prstClr val="black"/>
                </a:solidFill>
              </a:rPr>
              <a:t>CO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derived by </a:t>
            </a:r>
            <a:r>
              <a:rPr lang="en-US" altLang="zh-CN" sz="1400" dirty="0" smtClean="0">
                <a:solidFill>
                  <a:prstClr val="black"/>
                </a:solidFill>
              </a:rPr>
              <a:t>FTIR 2019 – 2022 [surface </a:t>
            </a:r>
            <a:r>
              <a:rPr lang="en-US" altLang="zh-CN" sz="1400" dirty="0">
                <a:solidFill>
                  <a:prstClr val="black"/>
                </a:solidFill>
              </a:rPr>
              <a:t>– 7 km]</a:t>
            </a:r>
          </a:p>
          <a:p>
            <a:endParaRPr lang="en-GB" sz="1400" dirty="0" err="1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04209" y="3251541"/>
            <a:ext cx="4801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(c) </a:t>
            </a:r>
            <a:r>
              <a:rPr lang="en-GB" sz="1400" dirty="0">
                <a:solidFill>
                  <a:prstClr val="black"/>
                </a:solidFill>
              </a:rPr>
              <a:t>dry-air column averaged mole fraction </a:t>
            </a:r>
            <a:r>
              <a:rPr lang="en-US" altLang="zh-CN" sz="1400" dirty="0">
                <a:solidFill>
                  <a:prstClr val="black"/>
                </a:solidFill>
              </a:rPr>
              <a:t>of Ozone derived by</a:t>
            </a:r>
            <a:r>
              <a:rPr lang="en-GB" altLang="zh-CN" sz="1400" dirty="0">
                <a:solidFill>
                  <a:prstClr val="black"/>
                </a:solidFill>
              </a:rPr>
              <a:t> </a:t>
            </a:r>
            <a:r>
              <a:rPr lang="en-GB" altLang="zh-CN" sz="1400" dirty="0" err="1" smtClean="0">
                <a:solidFill>
                  <a:prstClr val="black"/>
                </a:solidFill>
              </a:rPr>
              <a:t>Ozonesonde</a:t>
            </a:r>
            <a:r>
              <a:rPr lang="en-GB" altLang="zh-CN" sz="1400" dirty="0" smtClean="0">
                <a:solidFill>
                  <a:prstClr val="black"/>
                </a:solidFill>
              </a:rPr>
              <a:t>, 2016 - 2022</a:t>
            </a:r>
            <a:r>
              <a:rPr lang="en-US" altLang="zh-CN" sz="1400" dirty="0" smtClean="0">
                <a:solidFill>
                  <a:prstClr val="black"/>
                </a:solidFill>
              </a:rPr>
              <a:t>  </a:t>
            </a:r>
            <a:r>
              <a:rPr lang="en-US" altLang="zh-CN" sz="1400" dirty="0">
                <a:solidFill>
                  <a:prstClr val="black"/>
                </a:solidFill>
              </a:rPr>
              <a:t>[surface – 7 km]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GB" sz="1400" dirty="0" err="1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58220" y="2989931"/>
            <a:ext cx="44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(a) </a:t>
            </a:r>
            <a:r>
              <a:rPr lang="en-US" altLang="zh-CN" sz="1400" dirty="0">
                <a:solidFill>
                  <a:prstClr val="black"/>
                </a:solidFill>
              </a:rPr>
              <a:t>Monthly mean chemical equator and the trade wind vector from 2016-2021</a:t>
            </a:r>
            <a:endParaRPr lang="en-GB" sz="1400" dirty="0" err="1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67412" y="4322379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Latitude of</a:t>
            </a:r>
          </a:p>
          <a:p>
            <a:r>
              <a:rPr lang="en-US" dirty="0">
                <a:solidFill>
                  <a:srgbClr val="C00000"/>
                </a:solidFill>
              </a:rPr>
              <a:t>Palau 7.5°N</a:t>
            </a:r>
            <a:endParaRPr lang="en-GB" dirty="0" err="1" smtClean="0">
              <a:solidFill>
                <a:srgbClr val="C000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5271392" y="4151542"/>
            <a:ext cx="916048" cy="1358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1221031" y="3675888"/>
            <a:ext cx="1600131" cy="23042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25" name="Rechteck 24"/>
          <p:cNvSpPr/>
          <p:nvPr/>
        </p:nvSpPr>
        <p:spPr>
          <a:xfrm>
            <a:off x="4436533" y="3675888"/>
            <a:ext cx="639321" cy="23042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26" name="Rechteck 25"/>
          <p:cNvSpPr/>
          <p:nvPr/>
        </p:nvSpPr>
        <p:spPr>
          <a:xfrm>
            <a:off x="2822222" y="3675888"/>
            <a:ext cx="1613251" cy="2304288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79" y="462109"/>
            <a:ext cx="4575117" cy="2710891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9090018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39" name="Rechteck 38"/>
          <p:cNvSpPr/>
          <p:nvPr/>
        </p:nvSpPr>
        <p:spPr>
          <a:xfrm>
            <a:off x="9425285" y="537371"/>
            <a:ext cx="241200" cy="23340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8" name="Rechteck 47"/>
          <p:cNvSpPr/>
          <p:nvPr/>
        </p:nvSpPr>
        <p:spPr>
          <a:xfrm>
            <a:off x="9666485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9" name="Rechteck 48"/>
          <p:cNvSpPr/>
          <p:nvPr/>
        </p:nvSpPr>
        <p:spPr>
          <a:xfrm>
            <a:off x="10001752" y="537371"/>
            <a:ext cx="241200" cy="23340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0" name="Rechteck 49"/>
          <p:cNvSpPr/>
          <p:nvPr/>
        </p:nvSpPr>
        <p:spPr>
          <a:xfrm>
            <a:off x="10239339" y="547703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1" name="Rechteck 50"/>
          <p:cNvSpPr/>
          <p:nvPr/>
        </p:nvSpPr>
        <p:spPr>
          <a:xfrm>
            <a:off x="10574606" y="545712"/>
            <a:ext cx="241200" cy="23340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2" name="Rechteck 51"/>
          <p:cNvSpPr/>
          <p:nvPr/>
        </p:nvSpPr>
        <p:spPr>
          <a:xfrm>
            <a:off x="10811726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3" name="Rechteck 52"/>
          <p:cNvSpPr/>
          <p:nvPr/>
        </p:nvSpPr>
        <p:spPr>
          <a:xfrm>
            <a:off x="11146993" y="537371"/>
            <a:ext cx="241200" cy="23340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77" y="3778644"/>
            <a:ext cx="4471101" cy="2923740"/>
          </a:xfrm>
          <a:prstGeom prst="rect">
            <a:avLst/>
          </a:prstGeom>
        </p:spPr>
      </p:pic>
      <p:sp>
        <p:nvSpPr>
          <p:cNvPr id="55" name="Rechteck 54"/>
          <p:cNvSpPr/>
          <p:nvPr/>
        </p:nvSpPr>
        <p:spPr>
          <a:xfrm>
            <a:off x="7557332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6" name="Rechteck 55"/>
          <p:cNvSpPr/>
          <p:nvPr/>
        </p:nvSpPr>
        <p:spPr>
          <a:xfrm>
            <a:off x="7866555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7" name="Rechteck 56"/>
          <p:cNvSpPr/>
          <p:nvPr/>
        </p:nvSpPr>
        <p:spPr>
          <a:xfrm>
            <a:off x="8080640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8" name="Rechteck 57"/>
          <p:cNvSpPr/>
          <p:nvPr/>
        </p:nvSpPr>
        <p:spPr>
          <a:xfrm>
            <a:off x="8389863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9" name="Rechteck 58"/>
          <p:cNvSpPr/>
          <p:nvPr/>
        </p:nvSpPr>
        <p:spPr>
          <a:xfrm>
            <a:off x="8613063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0" name="Rechteck 59"/>
          <p:cNvSpPr/>
          <p:nvPr/>
        </p:nvSpPr>
        <p:spPr>
          <a:xfrm>
            <a:off x="8922286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1" name="Rechteck 60"/>
          <p:cNvSpPr/>
          <p:nvPr/>
        </p:nvSpPr>
        <p:spPr>
          <a:xfrm>
            <a:off x="9145486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2" name="Rechteck 61"/>
          <p:cNvSpPr/>
          <p:nvPr/>
        </p:nvSpPr>
        <p:spPr>
          <a:xfrm>
            <a:off x="9454709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3" name="Rechteck 62"/>
          <p:cNvSpPr/>
          <p:nvPr/>
        </p:nvSpPr>
        <p:spPr>
          <a:xfrm>
            <a:off x="9668585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4" name="Rechteck 63"/>
          <p:cNvSpPr/>
          <p:nvPr/>
        </p:nvSpPr>
        <p:spPr>
          <a:xfrm>
            <a:off x="9977808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5" name="Rechteck 64"/>
          <p:cNvSpPr/>
          <p:nvPr/>
        </p:nvSpPr>
        <p:spPr>
          <a:xfrm>
            <a:off x="10189986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6" name="Rechteck 65"/>
          <p:cNvSpPr/>
          <p:nvPr/>
        </p:nvSpPr>
        <p:spPr>
          <a:xfrm>
            <a:off x="10499209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7" name="Rechteck 66"/>
          <p:cNvSpPr/>
          <p:nvPr/>
        </p:nvSpPr>
        <p:spPr>
          <a:xfrm>
            <a:off x="10711387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8" name="Rechteck 67"/>
          <p:cNvSpPr/>
          <p:nvPr/>
        </p:nvSpPr>
        <p:spPr>
          <a:xfrm>
            <a:off x="11020610" y="3848100"/>
            <a:ext cx="223200" cy="2437329"/>
          </a:xfrm>
          <a:prstGeom prst="rect">
            <a:avLst/>
          </a:prstGeom>
          <a:solidFill>
            <a:srgbClr val="006CB5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69" name="Rechteck 68"/>
          <p:cNvSpPr/>
          <p:nvPr/>
        </p:nvSpPr>
        <p:spPr>
          <a:xfrm>
            <a:off x="11235064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79" name="Textfeld 78"/>
          <p:cNvSpPr txBox="1"/>
          <p:nvPr/>
        </p:nvSpPr>
        <p:spPr>
          <a:xfrm>
            <a:off x="543411" y="1656383"/>
            <a:ext cx="6269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Circulation system shift </a:t>
            </a:r>
            <a:r>
              <a:rPr lang="en-US" dirty="0" smtClean="0"/>
              <a:t>presented by 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</a:t>
            </a:r>
            <a:r>
              <a:rPr lang="en-US" dirty="0"/>
              <a:t>CO and O</a:t>
            </a:r>
            <a:r>
              <a:rPr lang="en-US" baseline="-25000" dirty="0"/>
              <a:t>3 </a:t>
            </a:r>
            <a:r>
              <a:rPr lang="en-US" dirty="0"/>
              <a:t>content in </a:t>
            </a:r>
            <a:r>
              <a:rPr lang="en-US" dirty="0" smtClean="0"/>
              <a:t>NH summer </a:t>
            </a:r>
            <a:r>
              <a:rPr lang="en-US" dirty="0"/>
              <a:t>and early </a:t>
            </a:r>
            <a:r>
              <a:rPr lang="en-US" dirty="0" smtClean="0"/>
              <a:t>autumn</a:t>
            </a: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From June – Nov., Palau located in the </a:t>
            </a:r>
            <a:r>
              <a:rPr lang="en-US" dirty="0" smtClean="0"/>
              <a:t>SH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9103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 animBg="1"/>
      <p:bldP spid="49" grpId="0" animBg="1"/>
      <p:bldP spid="51" grpId="0" animBg="1"/>
      <p:bldP spid="53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24" y="1114197"/>
            <a:ext cx="6179528" cy="191475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98707" y="1092376"/>
            <a:ext cx="47433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O</a:t>
            </a:r>
            <a:r>
              <a:rPr lang="en-US" sz="1200" dirty="0">
                <a:solidFill>
                  <a:prstClr val="black"/>
                </a:solidFill>
              </a:rPr>
              <a:t>3 </a:t>
            </a:r>
            <a:r>
              <a:rPr lang="en-US" dirty="0">
                <a:solidFill>
                  <a:prstClr val="black"/>
                </a:solidFill>
              </a:rPr>
              <a:t>measurement by FTIR spectra during ACCLIP campaign from </a:t>
            </a:r>
            <a:r>
              <a:rPr lang="en-US" dirty="0" smtClean="0">
                <a:solidFill>
                  <a:prstClr val="black"/>
                </a:solidFill>
              </a:rPr>
              <a:t>Aug. - Oct. 2022</a:t>
            </a:r>
          </a:p>
          <a:p>
            <a:endParaRPr lang="en-US" sz="1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Slight diurnal variation in Palau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Low content of tropospheric O</a:t>
            </a:r>
            <a:r>
              <a:rPr lang="en-US" baseline="-25000" dirty="0" smtClean="0">
                <a:solidFill>
                  <a:prstClr val="black"/>
                </a:solidFill>
              </a:rPr>
              <a:t>3</a:t>
            </a:r>
            <a:r>
              <a:rPr lang="en-US" dirty="0" smtClean="0">
                <a:solidFill>
                  <a:prstClr val="black"/>
                </a:solidFill>
              </a:rPr>
              <a:t> captured by FTIR and </a:t>
            </a:r>
            <a:r>
              <a:rPr lang="en-US" dirty="0" err="1" smtClean="0">
                <a:solidFill>
                  <a:prstClr val="black"/>
                </a:solidFill>
              </a:rPr>
              <a:t>ozonesounde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59962" y="2998617"/>
            <a:ext cx="4426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(a</a:t>
            </a:r>
            <a:r>
              <a:rPr lang="en-US" sz="1600" dirty="0" smtClean="0">
                <a:solidFill>
                  <a:prstClr val="black"/>
                </a:solidFill>
              </a:rPr>
              <a:t>) Hourly averaged Tropospheric O</a:t>
            </a:r>
            <a:r>
              <a:rPr lang="en-US" sz="1600" baseline="-25000" dirty="0" smtClean="0">
                <a:solidFill>
                  <a:prstClr val="black"/>
                </a:solidFill>
              </a:rPr>
              <a:t>3 </a:t>
            </a:r>
            <a:r>
              <a:rPr lang="en-US" sz="1600" dirty="0" smtClean="0">
                <a:solidFill>
                  <a:prstClr val="black"/>
                </a:solidFill>
              </a:rPr>
              <a:t>in Palau  </a:t>
            </a:r>
            <a:endParaRPr lang="en-GB" sz="1600" dirty="0" err="1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37" y="3255915"/>
            <a:ext cx="5205625" cy="3356007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9627234" y="2629285"/>
            <a:ext cx="2766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prstClr val="black"/>
                </a:solidFill>
              </a:rPr>
              <a:t>C.-F. Ou Yang et al. 2012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912171" y="2919464"/>
            <a:ext cx="596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(c) Diurnal </a:t>
            </a:r>
            <a:r>
              <a:rPr lang="en-US" sz="1400" dirty="0">
                <a:solidFill>
                  <a:prstClr val="black"/>
                </a:solidFill>
              </a:rPr>
              <a:t>cycle of O3 observed in </a:t>
            </a:r>
            <a:r>
              <a:rPr lang="pt-BR" sz="1400" dirty="0">
                <a:solidFill>
                  <a:prstClr val="black"/>
                </a:solidFill>
              </a:rPr>
              <a:t>Mt. Lulin, Taiwan (120.92</a:t>
            </a:r>
            <a:r>
              <a:rPr lang="en-GB" sz="1400" dirty="0">
                <a:solidFill>
                  <a:prstClr val="black"/>
                </a:solidFill>
              </a:rPr>
              <a:t>°</a:t>
            </a:r>
            <a:r>
              <a:rPr lang="pt-BR" sz="1400" dirty="0">
                <a:solidFill>
                  <a:prstClr val="black"/>
                </a:solidFill>
              </a:rPr>
              <a:t>E, 23.51</a:t>
            </a:r>
            <a:r>
              <a:rPr lang="en-GB" sz="1400" dirty="0">
                <a:solidFill>
                  <a:prstClr val="black"/>
                </a:solidFill>
              </a:rPr>
              <a:t>°</a:t>
            </a:r>
            <a:r>
              <a:rPr lang="pt-BR" sz="1400" dirty="0">
                <a:solidFill>
                  <a:prstClr val="black"/>
                </a:solidFill>
              </a:rPr>
              <a:t>N)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endParaRPr lang="en-GB" sz="1400" dirty="0" err="1">
              <a:solidFill>
                <a:prstClr val="black"/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 bwMode="gray">
          <a:xfrm>
            <a:off x="2747585" y="247996"/>
            <a:ext cx="9180559" cy="5904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rgbClr val="D51130"/>
                </a:solidFill>
              </a:rPr>
              <a:t>The </a:t>
            </a:r>
            <a:r>
              <a:rPr lang="de-DE" sz="2400" dirty="0" smtClean="0">
                <a:solidFill>
                  <a:srgbClr val="D51130"/>
                </a:solidFill>
              </a:rPr>
              <a:t>O</a:t>
            </a:r>
            <a:r>
              <a:rPr lang="de-DE" sz="2400" baseline="-25000" dirty="0" smtClean="0">
                <a:solidFill>
                  <a:srgbClr val="D51130"/>
                </a:solidFill>
              </a:rPr>
              <a:t>3</a:t>
            </a:r>
            <a:r>
              <a:rPr lang="de-DE" sz="2400" dirty="0" smtClean="0">
                <a:solidFill>
                  <a:srgbClr val="D51130"/>
                </a:solidFill>
              </a:rPr>
              <a:t> </a:t>
            </a:r>
            <a:r>
              <a:rPr lang="de-DE" sz="2400" dirty="0" err="1" smtClean="0">
                <a:solidFill>
                  <a:srgbClr val="D51130"/>
                </a:solidFill>
              </a:rPr>
              <a:t>measured</a:t>
            </a:r>
            <a:r>
              <a:rPr lang="de-DE" sz="2400" dirty="0" smtClean="0">
                <a:solidFill>
                  <a:srgbClr val="D51130"/>
                </a:solidFill>
              </a:rPr>
              <a:t> in </a:t>
            </a:r>
            <a:r>
              <a:rPr lang="de-DE" sz="2400" dirty="0" smtClean="0">
                <a:solidFill>
                  <a:srgbClr val="D51130"/>
                </a:solidFill>
              </a:rPr>
              <a:t>Palau </a:t>
            </a:r>
            <a:r>
              <a:rPr lang="de-DE" sz="2400" dirty="0" err="1" smtClean="0">
                <a:solidFill>
                  <a:srgbClr val="D51130"/>
                </a:solidFill>
              </a:rPr>
              <a:t>during</a:t>
            </a:r>
            <a:r>
              <a:rPr lang="de-DE" sz="2400" dirty="0" smtClean="0">
                <a:solidFill>
                  <a:srgbClr val="D51130"/>
                </a:solidFill>
              </a:rPr>
              <a:t> ACCLIP </a:t>
            </a:r>
            <a:r>
              <a:rPr lang="de-DE" sz="2400" dirty="0" err="1" smtClean="0">
                <a:solidFill>
                  <a:srgbClr val="D51130"/>
                </a:solidFill>
              </a:rPr>
              <a:t>Campaign</a:t>
            </a:r>
            <a:endParaRPr lang="de-DE" sz="2400" dirty="0">
              <a:solidFill>
                <a:srgbClr val="D51130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3" y="3397033"/>
            <a:ext cx="5577851" cy="338023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8935832" y="1169255"/>
            <a:ext cx="3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000000"/>
                </a:solidFill>
                <a:latin typeface="Source Sans Pro"/>
              </a:rPr>
              <a:t>X</a:t>
            </a:r>
            <a:endParaRPr lang="en-GB" sz="1400" dirty="0" err="1" smtClean="0">
              <a:solidFill>
                <a:srgbClr val="000000"/>
              </a:solidFill>
              <a:latin typeface="Source Sans Pro"/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9099550" y="1538587"/>
            <a:ext cx="527684" cy="37319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3175001" y="1667073"/>
            <a:ext cx="6109531" cy="28414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49300" y="4508500"/>
            <a:ext cx="49612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749300" y="5270500"/>
            <a:ext cx="4961218" cy="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5803524" y="4508500"/>
            <a:ext cx="0" cy="7620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5338493" y="4771892"/>
            <a:ext cx="9300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 smtClean="0"/>
              <a:t>~20 – 30 ppb</a:t>
            </a:r>
            <a:endParaRPr lang="en-GB" sz="1000" dirty="0" err="1" smtClean="0"/>
          </a:p>
        </p:txBody>
      </p:sp>
      <p:sp>
        <p:nvSpPr>
          <p:cNvPr id="54" name="Textfeld 53"/>
          <p:cNvSpPr txBox="1"/>
          <p:nvPr/>
        </p:nvSpPr>
        <p:spPr>
          <a:xfrm>
            <a:off x="6361271" y="768094"/>
            <a:ext cx="545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(b) Tropospheric O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simulated by GEOS-</a:t>
            </a:r>
            <a:r>
              <a:rPr lang="en-US" sz="1400" dirty="0" err="1" smtClean="0"/>
              <a:t>Chem</a:t>
            </a:r>
            <a:r>
              <a:rPr lang="en-US" sz="1400" dirty="0" smtClean="0"/>
              <a:t> </a:t>
            </a:r>
            <a:r>
              <a:rPr lang="en-US" sz="1400" dirty="0" smtClean="0"/>
              <a:t>(averaged in 2022)</a:t>
            </a:r>
          </a:p>
          <a:p>
            <a:pPr algn="l"/>
            <a:endParaRPr lang="en-GB" sz="1400" dirty="0" err="1" smtClean="0"/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11288369" y="4949800"/>
            <a:ext cx="0" cy="449186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7633600" y="4933918"/>
            <a:ext cx="3539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7633600" y="5398986"/>
            <a:ext cx="3539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8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653F1D4-D5DE-F810-5DBB-A4F993B16406}"/>
              </a:ext>
            </a:extLst>
          </p:cNvPr>
          <p:cNvSpPr txBox="1">
            <a:spLocks/>
          </p:cNvSpPr>
          <p:nvPr/>
        </p:nvSpPr>
        <p:spPr>
          <a:xfrm>
            <a:off x="838200" y="1242847"/>
            <a:ext cx="10515600" cy="5056353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 3" panose="05040102010807070707" pitchFamily="18" charset="2"/>
              <a:buChar char="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38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438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2775" indent="-26828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2525" indent="-26670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 3" panose="05040102010807070707" pitchFamily="18" charset="2"/>
              <a:buNone/>
            </a:pPr>
            <a:r>
              <a:rPr lang="en-US" altLang="zh-CN" sz="2600" b="1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Summary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A tool called Chemical Equator by simulation of the passive tracer from GEOS-</a:t>
            </a:r>
            <a:r>
              <a:rPr lang="en-US" altLang="zh-CN" sz="2000" dirty="0" err="1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Chem</a:t>
            </a: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 model are developed to characterize the IHT in the tropical regions.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Seasonal changes in CO and O</a:t>
            </a:r>
            <a:r>
              <a:rPr lang="en-US" altLang="zh-CN" sz="11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3</a:t>
            </a: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 are associated with large-scale circulation and exchanges between the two hemispheres. The low  CO and Ozone are in summer and early autumn and high CO </a:t>
            </a:r>
            <a:r>
              <a:rPr lang="en-US" altLang="zh-CN" sz="2000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and Ozone</a:t>
            </a: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  in winter and early spring can be explained by seasonal shifts in 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The hourly averaged </a:t>
            </a:r>
            <a:r>
              <a:rPr lang="en-US" altLang="zh-CN" sz="2000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of O3 </a:t>
            </a:r>
            <a:r>
              <a:rPr lang="en-US" altLang="zh-CN" sz="2000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sym typeface="Microsoft JhengHei" panose="020B0604030504040204" pitchFamily="34" charset="-120"/>
              </a:rPr>
              <a:t>measured by FTIR shows a slight diurnal variation in Palau</a:t>
            </a:r>
            <a:r>
              <a:rPr lang="en-GB" sz="2000" dirty="0" smtClean="0">
                <a:solidFill>
                  <a:prstClr val="black"/>
                </a:solidFill>
                <a:latin typeface="Source Sans Pro"/>
              </a:rPr>
              <a:t>. Low content of O</a:t>
            </a:r>
            <a:r>
              <a:rPr lang="en-GB" sz="2000" baseline="-25000" dirty="0" smtClean="0">
                <a:solidFill>
                  <a:prstClr val="black"/>
                </a:solidFill>
                <a:latin typeface="Source Sans Pro"/>
              </a:rPr>
              <a:t>3</a:t>
            </a:r>
            <a:r>
              <a:rPr lang="en-GB" sz="2000" dirty="0" smtClean="0">
                <a:solidFill>
                  <a:prstClr val="black"/>
                </a:solidFill>
                <a:latin typeface="Source Sans Pro"/>
              </a:rPr>
              <a:t> is captured by the measurement both by FTIR and </a:t>
            </a:r>
            <a:r>
              <a:rPr lang="en-GB" sz="2000" dirty="0" err="1" smtClean="0">
                <a:solidFill>
                  <a:prstClr val="black"/>
                </a:solidFill>
                <a:latin typeface="Source Sans Pro"/>
              </a:rPr>
              <a:t>ozonesounde</a:t>
            </a:r>
            <a:r>
              <a:rPr lang="en-GB" sz="2000" dirty="0" smtClean="0">
                <a:solidFill>
                  <a:prstClr val="black"/>
                </a:solidFill>
                <a:latin typeface="Source Sans Pro"/>
              </a:rPr>
              <a:t>.</a:t>
            </a:r>
            <a:endParaRPr lang="en-US" altLang="zh-CN" sz="2000" dirty="0" smtClean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sym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sym typeface="Microsoft JhengHei" panose="020B0604030504040204" pitchFamily="34" charset="-12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728114" y="327546"/>
            <a:ext cx="4681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CD8FF"/>
                </a:solidFill>
              </a:rPr>
              <a:t>Thanks!</a:t>
            </a:r>
            <a:endParaRPr lang="en-GB" sz="8000" dirty="0" err="1">
              <a:solidFill>
                <a:srgbClr val="9CD8FF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189" y="2877154"/>
            <a:ext cx="6255131" cy="39001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1154" y="97478"/>
            <a:ext cx="2587035" cy="59047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4400" dirty="0" smtClean="0">
                <a:solidFill>
                  <a:schemeClr val="accent2"/>
                </a:solidFill>
              </a:rPr>
              <a:t>Motivation</a:t>
            </a:r>
            <a:br>
              <a:rPr lang="de-DE" sz="4400" dirty="0" smtClean="0">
                <a:solidFill>
                  <a:schemeClr val="accent2"/>
                </a:solidFill>
              </a:rPr>
            </a:br>
            <a:endParaRPr lang="de-DE" sz="4400" dirty="0">
              <a:solidFill>
                <a:schemeClr val="accent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0094" y="1086066"/>
            <a:ext cx="59385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Why </a:t>
            </a:r>
            <a:r>
              <a:rPr lang="en-US" sz="2000" dirty="0" smtClean="0">
                <a:solidFill>
                  <a:prstClr val="black"/>
                </a:solidFill>
              </a:rPr>
              <a:t>do we </a:t>
            </a:r>
            <a:r>
              <a:rPr lang="en-US" sz="2000" dirty="0">
                <a:solidFill>
                  <a:prstClr val="black"/>
                </a:solidFill>
              </a:rPr>
              <a:t>want to measure </a:t>
            </a:r>
            <a:r>
              <a:rPr lang="en-US" sz="2000" spc="-1" dirty="0">
                <a:solidFill>
                  <a:srgbClr val="000000"/>
                </a:solidFill>
              </a:rPr>
              <a:t>in Koror, Palau</a:t>
            </a:r>
            <a:r>
              <a:rPr lang="en-US" sz="2000" spc="-1" dirty="0" smtClean="0">
                <a:solidFill>
                  <a:srgbClr val="000000"/>
                </a:solidFill>
              </a:rPr>
              <a:t>?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ource Sans Pro"/>
              </a:rPr>
              <a:t>Located in the Western Pacific, Warm Pool, SST~28°C </a:t>
            </a:r>
            <a:r>
              <a:rPr lang="en-GB" sz="2000" dirty="0" smtClean="0">
                <a:solidFill>
                  <a:srgbClr val="000000"/>
                </a:solidFill>
                <a:latin typeface="Source Sans Pro"/>
              </a:rPr>
              <a:t>all year.</a:t>
            </a:r>
            <a:endParaRPr lang="en-GB" sz="2000" dirty="0">
              <a:solidFill>
                <a:srgbClr val="000000"/>
              </a:solidFill>
              <a:latin typeface="Source Sans Pro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000" spc="-1" dirty="0" smtClean="0">
                <a:solidFill>
                  <a:srgbClr val="000000"/>
                </a:solidFill>
                <a:latin typeface="Source Sans Pro"/>
              </a:rPr>
              <a:t>Low </a:t>
            </a:r>
            <a:r>
              <a:rPr lang="en-GB" sz="2000" spc="-1" dirty="0" smtClean="0">
                <a:solidFill>
                  <a:srgbClr val="000000"/>
                </a:solidFill>
                <a:latin typeface="Source Sans Pro"/>
              </a:rPr>
              <a:t>Oxidizing </a:t>
            </a:r>
            <a:r>
              <a:rPr lang="en-GB" sz="2000" spc="-1" dirty="0">
                <a:solidFill>
                  <a:srgbClr val="000000"/>
                </a:solidFill>
                <a:latin typeface="Source Sans Pro"/>
              </a:rPr>
              <a:t>capacity → ‘long lifetime’ of short-lived </a:t>
            </a:r>
            <a:r>
              <a:rPr lang="en-GB" sz="2000" spc="-1" dirty="0" smtClean="0">
                <a:solidFill>
                  <a:srgbClr val="000000"/>
                </a:solidFill>
                <a:latin typeface="Source Sans Pro"/>
              </a:rPr>
              <a:t>pollutants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 smtClean="0">
                <a:solidFill>
                  <a:srgbClr val="000000"/>
                </a:solidFill>
                <a:latin typeface="Source Sans Pro"/>
              </a:rPr>
              <a:t>O</a:t>
            </a:r>
            <a:r>
              <a:rPr lang="en-US" sz="2000" spc="-1" baseline="-25000" dirty="0" smtClean="0">
                <a:solidFill>
                  <a:srgbClr val="000000"/>
                </a:solidFill>
                <a:latin typeface="Source Sans Pro"/>
              </a:rPr>
              <a:t>3  </a:t>
            </a:r>
            <a:r>
              <a:rPr lang="en-US" sz="2000" spc="-1" dirty="0" smtClean="0">
                <a:solidFill>
                  <a:srgbClr val="000000"/>
                </a:solidFill>
                <a:latin typeface="Source Sans Pro"/>
              </a:rPr>
              <a:t>+ </a:t>
            </a:r>
            <a:r>
              <a:rPr lang="en-US" sz="2000" spc="-1" dirty="0" err="1" smtClean="0">
                <a:solidFill>
                  <a:srgbClr val="000000"/>
                </a:solidFill>
                <a:latin typeface="Source Sans Pro"/>
              </a:rPr>
              <a:t>hv</a:t>
            </a:r>
            <a:r>
              <a:rPr lang="en-US" sz="2000" spc="-1" dirty="0" smtClean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→ O(</a:t>
            </a:r>
            <a:r>
              <a:rPr lang="en-GB" spc="-1" baseline="30000" dirty="0" smtClean="0">
                <a:solidFill>
                  <a:srgbClr val="000000"/>
                </a:solidFill>
                <a:latin typeface="Source Sans Pro"/>
              </a:rPr>
              <a:t>1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D) + O</a:t>
            </a:r>
            <a:r>
              <a:rPr lang="en-GB" spc="-1" baseline="-25000" dirty="0">
                <a:solidFill>
                  <a:srgbClr val="000000"/>
                </a:solidFill>
                <a:latin typeface="Source Sans Pro"/>
              </a:rPr>
              <a:t>2</a:t>
            </a:r>
            <a:endParaRPr lang="en-GB" spc="-1" baseline="-25000" dirty="0" smtClean="0">
              <a:solidFill>
                <a:srgbClr val="000000"/>
              </a:solidFill>
              <a:latin typeface="Source Sans Pro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GB" spc="-1" baseline="-25000" dirty="0">
                <a:solidFill>
                  <a:srgbClr val="000000"/>
                </a:solidFill>
                <a:latin typeface="Source Sans Pro"/>
              </a:rPr>
              <a:t> </a:t>
            </a:r>
            <a:r>
              <a:rPr lang="en-GB" spc="-1" baseline="-25000" dirty="0" smtClean="0">
                <a:solidFill>
                  <a:srgbClr val="000000"/>
                </a:solidFill>
                <a:latin typeface="Source Sans Pro"/>
              </a:rPr>
              <a:t>      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O(</a:t>
            </a:r>
            <a:r>
              <a:rPr lang="en-GB" spc="-1" baseline="30000" dirty="0" smtClean="0">
                <a:solidFill>
                  <a:srgbClr val="000000"/>
                </a:solidFill>
                <a:latin typeface="Source Sans Pro"/>
              </a:rPr>
              <a:t>1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D) + H</a:t>
            </a:r>
            <a:r>
              <a:rPr lang="en-GB" spc="-1" baseline="-25000" dirty="0" smtClean="0">
                <a:solidFill>
                  <a:srgbClr val="000000"/>
                </a:solidFill>
                <a:latin typeface="Source Sans Pro"/>
              </a:rPr>
              <a:t>2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O → OH + </a:t>
            </a:r>
            <a:r>
              <a:rPr lang="en-GB" spc="-1" dirty="0" smtClean="0">
                <a:solidFill>
                  <a:srgbClr val="000000"/>
                </a:solidFill>
                <a:latin typeface="Source Sans Pro"/>
              </a:rPr>
              <a:t>OH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sz="2000" spc="-1" dirty="0">
                <a:solidFill>
                  <a:srgbClr val="000000"/>
                </a:solidFill>
                <a:latin typeface="Source Sans Pro"/>
              </a:rPr>
              <a:t>Tropospheric - Stratospheric Exchange</a:t>
            </a:r>
            <a:endParaRPr lang="en-US" sz="20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GB" dirty="0">
              <a:solidFill>
                <a:prstClr val="black"/>
              </a:solidFill>
              <a:latin typeface="Source Sans Pro"/>
            </a:endParaRPr>
          </a:p>
        </p:txBody>
      </p:sp>
      <p:pic>
        <p:nvPicPr>
          <p:cNvPr id="28" name="Inhaltsplatzhalter 11">
            <a:extLst>
              <a:ext uri="{FF2B5EF4-FFF2-40B4-BE49-F238E27FC236}">
                <a16:creationId xmlns="" xmlns:a16="http://schemas.microsoft.com/office/drawing/2014/main" id="{43913D25-3743-48F7-A3CA-02E7F277B9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74" y="-21518"/>
            <a:ext cx="5414246" cy="2842651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="" xmlns:a16="http://schemas.microsoft.com/office/drawing/2014/main" id="{765D2112-F8E5-4F0F-954F-1715CF489CC1}"/>
              </a:ext>
            </a:extLst>
          </p:cNvPr>
          <p:cNvSpPr txBox="1"/>
          <p:nvPr/>
        </p:nvSpPr>
        <p:spPr>
          <a:xfrm>
            <a:off x="8310781" y="3189568"/>
            <a:ext cx="33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prstClr val="black"/>
                </a:solidFill>
              </a:rPr>
              <a:t>X</a:t>
            </a:r>
            <a:endParaRPr lang="en-GB" sz="2000" b="1" dirty="0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3" t="18308" r="37603" b="16816"/>
          <a:stretch/>
        </p:blipFill>
        <p:spPr>
          <a:xfrm>
            <a:off x="564435" y="3590820"/>
            <a:ext cx="3889612" cy="3218308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36" y="327787"/>
            <a:ext cx="473106" cy="474881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="" xmlns:a16="http://schemas.microsoft.com/office/drawing/2014/main" id="{765D2112-F8E5-4F0F-954F-1715CF489CC1}"/>
              </a:ext>
            </a:extLst>
          </p:cNvPr>
          <p:cNvSpPr txBox="1"/>
          <p:nvPr/>
        </p:nvSpPr>
        <p:spPr>
          <a:xfrm>
            <a:off x="8310781" y="4450073"/>
            <a:ext cx="33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prstClr val="black"/>
                </a:solidFill>
              </a:rPr>
              <a:t>X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="" xmlns:a16="http://schemas.microsoft.com/office/drawing/2014/main" id="{765D2112-F8E5-4F0F-954F-1715CF489CC1}"/>
              </a:ext>
            </a:extLst>
          </p:cNvPr>
          <p:cNvSpPr txBox="1"/>
          <p:nvPr/>
        </p:nvSpPr>
        <p:spPr>
          <a:xfrm>
            <a:off x="8310781" y="5745473"/>
            <a:ext cx="330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prstClr val="black"/>
                </a:solidFill>
              </a:rPr>
              <a:t>X</a:t>
            </a:r>
            <a:endParaRPr lang="en-GB" sz="2000" b="1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73486" y="640798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Rex et al., 2014</a:t>
            </a:r>
            <a:endParaRPr lang="en-GB" dirty="0" err="1" smtClean="0"/>
          </a:p>
        </p:txBody>
      </p:sp>
    </p:spTree>
    <p:extLst>
      <p:ext uri="{BB962C8B-B14F-4D97-AF65-F5344CB8AC3E}">
        <p14:creationId xmlns:p14="http://schemas.microsoft.com/office/powerpoint/2010/main" val="6594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984C820A-C436-4E6D-A295-476B4F22F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1" y="2446041"/>
            <a:ext cx="5226221" cy="2976833"/>
          </a:xfrm>
          <a:prstGeom prst="rect">
            <a:avLst/>
          </a:prstGeom>
        </p:spPr>
      </p:pic>
      <p:sp>
        <p:nvSpPr>
          <p:cNvPr id="5" name="文本框 16">
            <a:extLst>
              <a:ext uri="{FF2B5EF4-FFF2-40B4-BE49-F238E27FC236}">
                <a16:creationId xmlns:a16="http://schemas.microsoft.com/office/drawing/2014/main" xmlns="" id="{151749A8-9AE4-477D-85C9-7D13F9D368E1}"/>
              </a:ext>
            </a:extLst>
          </p:cNvPr>
          <p:cNvSpPr txBox="1"/>
          <p:nvPr/>
        </p:nvSpPr>
        <p:spPr>
          <a:xfrm>
            <a:off x="1700796" y="550139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Nicholson et al., 2018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4EE5D969-E2D0-4B0A-9489-198C9E94DD6E}"/>
              </a:ext>
            </a:extLst>
          </p:cNvPr>
          <p:cNvSpPr txBox="1"/>
          <p:nvPr/>
        </p:nvSpPr>
        <p:spPr>
          <a:xfrm>
            <a:off x="6259773" y="620999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smtClean="0">
                <a:cs typeface="+mn-ea"/>
                <a:sym typeface="+mn-lt"/>
              </a:rPr>
              <a:t>Adam </a:t>
            </a:r>
            <a:r>
              <a:rPr lang="en-US" altLang="zh-CN" dirty="0">
                <a:cs typeface="+mn-ea"/>
                <a:sym typeface="+mn-lt"/>
              </a:rPr>
              <a:t>et al., 2016</a:t>
            </a:r>
            <a:endParaRPr lang="zh-CN" altLang="en-US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8" name="组合 3">
            <a:extLst>
              <a:ext uri="{FF2B5EF4-FFF2-40B4-BE49-F238E27FC236}">
                <a16:creationId xmlns:a16="http://schemas.microsoft.com/office/drawing/2014/main" xmlns="" id="{B6A51CA8-DA09-4BA6-9F35-1BCA5138364B}"/>
              </a:ext>
            </a:extLst>
          </p:cNvPr>
          <p:cNvGrpSpPr/>
          <p:nvPr/>
        </p:nvGrpSpPr>
        <p:grpSpPr>
          <a:xfrm>
            <a:off x="5480819" y="1862839"/>
            <a:ext cx="4984295" cy="3943546"/>
            <a:chOff x="4502426" y="785348"/>
            <a:chExt cx="4576254" cy="3638808"/>
          </a:xfrm>
        </p:grpSpPr>
        <p:grpSp>
          <p:nvGrpSpPr>
            <p:cNvPr id="9" name="组合 4">
              <a:extLst>
                <a:ext uri="{FF2B5EF4-FFF2-40B4-BE49-F238E27FC236}">
                  <a16:creationId xmlns:a16="http://schemas.microsoft.com/office/drawing/2014/main" xmlns="" id="{039613CF-AF7A-46E7-87A7-20417FA2D57A}"/>
                </a:ext>
              </a:extLst>
            </p:cNvPr>
            <p:cNvGrpSpPr/>
            <p:nvPr/>
          </p:nvGrpSpPr>
          <p:grpSpPr>
            <a:xfrm>
              <a:off x="4502426" y="785348"/>
              <a:ext cx="4576254" cy="3638808"/>
              <a:chOff x="2348115" y="918849"/>
              <a:chExt cx="4576254" cy="3638808"/>
            </a:xfrm>
          </p:grpSpPr>
          <p:pic>
            <p:nvPicPr>
              <p:cNvPr id="12" name="图片 7">
                <a:extLst>
                  <a:ext uri="{FF2B5EF4-FFF2-40B4-BE49-F238E27FC236}">
                    <a16:creationId xmlns:a16="http://schemas.microsoft.com/office/drawing/2014/main" xmlns="" id="{4DED318D-6E16-40ED-B815-58EA2FEED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8115" y="918849"/>
                <a:ext cx="4576254" cy="3638808"/>
              </a:xfrm>
              <a:prstGeom prst="rect">
                <a:avLst/>
              </a:prstGeom>
            </p:spPr>
          </p:pic>
          <p:sp>
            <p:nvSpPr>
              <p:cNvPr id="13" name="文本框 8">
                <a:extLst>
                  <a:ext uri="{FF2B5EF4-FFF2-40B4-BE49-F238E27FC236}">
                    <a16:creationId xmlns:a16="http://schemas.microsoft.com/office/drawing/2014/main" xmlns="" id="{363495FF-A96C-4650-B0FA-1F22FA4DDB3F}"/>
                  </a:ext>
                </a:extLst>
              </p:cNvPr>
              <p:cNvSpPr txBox="1"/>
              <p:nvPr/>
            </p:nvSpPr>
            <p:spPr>
              <a:xfrm>
                <a:off x="3776614" y="3525101"/>
                <a:ext cx="284123" cy="425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FFFF00"/>
                    </a:solidFill>
                    <a:cs typeface="+mn-ea"/>
                    <a:sym typeface="+mn-lt"/>
                  </a:rPr>
                  <a:t>+</a:t>
                </a:r>
                <a:endParaRPr lang="zh-CN" altLang="en-US" sz="2400" b="1" dirty="0">
                  <a:solidFill>
                    <a:srgbClr val="FFFF0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" name="文本框 5">
              <a:extLst>
                <a:ext uri="{FF2B5EF4-FFF2-40B4-BE49-F238E27FC236}">
                  <a16:creationId xmlns:a16="http://schemas.microsoft.com/office/drawing/2014/main" xmlns="" id="{BD1B7A99-8C69-4293-9D0B-363FC311D0ED}"/>
                </a:ext>
              </a:extLst>
            </p:cNvPr>
            <p:cNvSpPr txBox="1"/>
            <p:nvPr/>
          </p:nvSpPr>
          <p:spPr>
            <a:xfrm>
              <a:off x="5930924" y="2286754"/>
              <a:ext cx="284123" cy="42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FF00"/>
                  </a:solidFill>
                  <a:cs typeface="+mn-ea"/>
                  <a:sym typeface="+mn-lt"/>
                </a:rPr>
                <a:t>+</a:t>
              </a:r>
              <a:endParaRPr lang="zh-CN" altLang="en-US" sz="24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xmlns="" id="{71931515-E336-4862-ABE9-810BA2817259}"/>
                </a:ext>
              </a:extLst>
            </p:cNvPr>
            <p:cNvSpPr txBox="1"/>
            <p:nvPr/>
          </p:nvSpPr>
          <p:spPr>
            <a:xfrm>
              <a:off x="5930923" y="1160618"/>
              <a:ext cx="284123" cy="42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FF00"/>
                  </a:solidFill>
                  <a:cs typeface="+mn-ea"/>
                  <a:sym typeface="+mn-lt"/>
                </a:rPr>
                <a:t>+</a:t>
              </a:r>
              <a:endParaRPr lang="zh-CN" altLang="en-US" sz="2400" b="1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D82371B0-3769-4CB3-AF16-A30B8B600C41}"/>
              </a:ext>
            </a:extLst>
          </p:cNvPr>
          <p:cNvSpPr txBox="1"/>
          <p:nvPr/>
        </p:nvSpPr>
        <p:spPr>
          <a:xfrm>
            <a:off x="5480819" y="1216508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Tropical precipitation from TRMM for 1998–2014</a:t>
            </a:r>
          </a:p>
          <a:p>
            <a:r>
              <a:rPr lang="en-US" altLang="zh-CN" dirty="0">
                <a:cs typeface="+mn-ea"/>
                <a:sym typeface="+mn-lt"/>
              </a:rPr>
              <a:t>Annual, boreal summer (JAS), and boreal winter (JFM)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xmlns="" id="{3126FD58-759A-4A9E-95D6-3BCC529C3B42}"/>
              </a:ext>
            </a:extLst>
          </p:cNvPr>
          <p:cNvSpPr txBox="1"/>
          <p:nvPr/>
        </p:nvSpPr>
        <p:spPr>
          <a:xfrm>
            <a:off x="2112530" y="189601"/>
            <a:ext cx="829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D51130"/>
                </a:solidFill>
                <a:cs typeface="+mn-ea"/>
                <a:sym typeface="+mn-lt"/>
              </a:rPr>
              <a:t>Motivation</a:t>
            </a:r>
          </a:p>
          <a:p>
            <a:r>
              <a:rPr lang="en-GB" sz="2400" dirty="0" smtClean="0">
                <a:solidFill>
                  <a:srgbClr val="202124"/>
                </a:solidFill>
                <a:latin typeface="arial" panose="020B0604020202020204" pitchFamily="34" charset="0"/>
              </a:rPr>
              <a:t>Difficulties </a:t>
            </a:r>
            <a:r>
              <a:rPr lang="en-GB" sz="2400" dirty="0">
                <a:solidFill>
                  <a:srgbClr val="202124"/>
                </a:solidFill>
                <a:latin typeface="arial" panose="020B0604020202020204" pitchFamily="34" charset="0"/>
              </a:rPr>
              <a:t>in Studying the Origin of Air Masses Using ITCZ</a:t>
            </a:r>
            <a:endParaRPr lang="zh-CN" altLang="en-US" sz="2400" dirty="0">
              <a:solidFill>
                <a:srgbClr val="D51130"/>
              </a:solidFill>
              <a:cs typeface="+mn-ea"/>
              <a:sym typeface="+mn-lt"/>
            </a:endParaRP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D82371B0-3769-4CB3-AF16-A30B8B600C41}"/>
              </a:ext>
            </a:extLst>
          </p:cNvPr>
          <p:cNvSpPr txBox="1"/>
          <p:nvPr/>
        </p:nvSpPr>
        <p:spPr>
          <a:xfrm>
            <a:off x="628378" y="1306294"/>
            <a:ext cx="4715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+mn-ea"/>
                <a:sym typeface="+mn-lt"/>
              </a:rPr>
              <a:t>ITCZ (</a:t>
            </a:r>
            <a:r>
              <a:rPr lang="en-GB" dirty="0" smtClean="0"/>
              <a:t>The </a:t>
            </a:r>
            <a:r>
              <a:rPr lang="en-GB" dirty="0"/>
              <a:t>Inter-Tropical Convergence </a:t>
            </a:r>
            <a:r>
              <a:rPr lang="en-GB" dirty="0" smtClean="0"/>
              <a:t>Zone)</a:t>
            </a:r>
            <a:r>
              <a:rPr lang="en-US" altLang="zh-CN" dirty="0" smtClean="0">
                <a:cs typeface="+mn-ea"/>
                <a:sym typeface="+mn-lt"/>
              </a:rPr>
              <a:t>: </a:t>
            </a:r>
            <a:r>
              <a:rPr lang="en-GB" dirty="0" smtClean="0"/>
              <a:t> </a:t>
            </a:r>
            <a:r>
              <a:rPr lang="en-GB" dirty="0"/>
              <a:t>the tropical trade winds from the Northern and Southern hemispheres meet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34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A487FD5-6A27-40E0-9CD0-86ECC64F56FC}"/>
              </a:ext>
            </a:extLst>
          </p:cNvPr>
          <p:cNvSpPr txBox="1"/>
          <p:nvPr/>
        </p:nvSpPr>
        <p:spPr>
          <a:xfrm>
            <a:off x="3035300" y="276015"/>
            <a:ext cx="722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D51130"/>
                </a:solidFill>
                <a:cs typeface="+mn-ea"/>
                <a:sym typeface="+mn-lt"/>
              </a:rPr>
              <a:t>The Chemical Equator (CE) in the WP by CO tracer</a:t>
            </a:r>
            <a:endParaRPr lang="zh-CN" altLang="en-US" sz="2400" dirty="0">
              <a:solidFill>
                <a:srgbClr val="D51130"/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0067B56-F2B1-41A5-8B14-24A03BC79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2" y="1317446"/>
            <a:ext cx="6382402" cy="52327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59042EDC-F635-4852-9834-0C58866B5373}"/>
              </a:ext>
            </a:extLst>
          </p:cNvPr>
          <p:cNvSpPr txBox="1"/>
          <p:nvPr/>
        </p:nvSpPr>
        <p:spPr>
          <a:xfrm>
            <a:off x="2191602" y="88157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CO modeled using the p-TOMCAT chemical transport model. Hamilton et al., 2008</a:t>
            </a:r>
            <a:endParaRPr lang="zh-CN" altLang="en-US" sz="16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7F38A071-FF72-4DD5-897E-86479AC693F4}"/>
              </a:ext>
            </a:extLst>
          </p:cNvPr>
          <p:cNvSpPr txBox="1"/>
          <p:nvPr/>
        </p:nvSpPr>
        <p:spPr>
          <a:xfrm>
            <a:off x="7452680" y="1749800"/>
            <a:ext cx="43739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The </a:t>
            </a:r>
            <a:r>
              <a:rPr lang="en-US" altLang="zh-CN" dirty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CO as a tracer in the model settings: turn off the chemical </a:t>
            </a:r>
            <a:r>
              <a:rPr lang="en-US" altLang="zh-CN" dirty="0" smtClean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The model captures the high gradient in CO concentration both sides of the Chemical Equator (CE)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 </a:t>
            </a:r>
            <a:endParaRPr lang="en-US" altLang="zh-CN" dirty="0">
              <a:solidFill>
                <a:prstClr val="black"/>
              </a:solidFill>
              <a:latin typeface="Source Sans Pro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cs typeface="+mn-ea"/>
                <a:sym typeface="+mn-lt"/>
              </a:rPr>
              <a:t>The vertical section of the chemical equator from surface to 10 km.</a:t>
            </a:r>
            <a:endParaRPr lang="zh-CN" altLang="en-US" dirty="0">
              <a:solidFill>
                <a:prstClr val="black"/>
              </a:solidFill>
              <a:latin typeface="Source Sans Pro"/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083E39DF-299C-4A7D-88E5-86763C31E908}"/>
              </a:ext>
            </a:extLst>
          </p:cNvPr>
          <p:cNvSpPr txBox="1"/>
          <p:nvPr/>
        </p:nvSpPr>
        <p:spPr>
          <a:xfrm>
            <a:off x="2498135" y="3827291"/>
            <a:ext cx="795390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Use a passive tracer without chemical </a:t>
            </a:r>
            <a:r>
              <a:rPr lang="en-US" altLang="zh-CN" dirty="0" smtClean="0">
                <a:solidFill>
                  <a:prstClr val="black"/>
                </a:solidFill>
                <a:cs typeface="+mn-ea"/>
                <a:sym typeface="+mn-lt"/>
              </a:rPr>
              <a:t>process </a:t>
            </a:r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can capture the </a:t>
            </a:r>
            <a:r>
              <a:rPr lang="en-US" altLang="zh-CN" dirty="0" err="1">
                <a:solidFill>
                  <a:prstClr val="black"/>
                </a:solidFill>
                <a:cs typeface="+mn-ea"/>
                <a:sym typeface="+mn-lt"/>
              </a:rPr>
              <a:t>airmass</a:t>
            </a:r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cs typeface="+mn-ea"/>
                <a:sym typeface="+mn-lt"/>
              </a:rPr>
              <a:t>transport, and establish an </a:t>
            </a:r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atmospheric pattern of a ‘polluted’ and a ‘clean’ hemisphere </a:t>
            </a:r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49" y="290232"/>
            <a:ext cx="473106" cy="4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6C4EDF-20D5-49C8-9090-8D498E8B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0" y="349668"/>
            <a:ext cx="7818733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D51130"/>
                </a:solidFill>
                <a:latin typeface="+mn-lt"/>
                <a:ea typeface="+mn-ea"/>
                <a:cs typeface="+mn-ea"/>
                <a:sym typeface="+mn-lt"/>
              </a:rPr>
              <a:t>Model simulation of </a:t>
            </a:r>
            <a:r>
              <a:rPr lang="en-US" sz="2400" dirty="0" smtClean="0">
                <a:solidFill>
                  <a:srgbClr val="D51130"/>
                </a:solidFill>
                <a:latin typeface="+mn-lt"/>
                <a:ea typeface="+mn-ea"/>
                <a:cs typeface="+mn-ea"/>
                <a:sym typeface="+mn-lt"/>
              </a:rPr>
              <a:t>passive tracers for </a:t>
            </a:r>
            <a:r>
              <a:rPr lang="en-US" sz="2400" dirty="0" smtClean="0">
                <a:solidFill>
                  <a:srgbClr val="D51130"/>
                </a:solidFill>
                <a:latin typeface="+mn-lt"/>
                <a:ea typeface="+mn-ea"/>
                <a:cs typeface="+mn-ea"/>
                <a:sym typeface="+mn-lt"/>
              </a:rPr>
              <a:t>Inter-Hemispheric Transport (IHT)</a:t>
            </a:r>
            <a:endParaRPr lang="en-US" sz="2400" dirty="0">
              <a:solidFill>
                <a:srgbClr val="D5113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="" xmlns:a16="http://schemas.microsoft.com/office/drawing/2014/main" id="{34CE2912-1135-5FAD-0D3C-52E37DB4EBCB}"/>
              </a:ext>
            </a:extLst>
          </p:cNvPr>
          <p:cNvSpPr txBox="1"/>
          <p:nvPr/>
        </p:nvSpPr>
        <p:spPr>
          <a:xfrm>
            <a:off x="279977" y="3543588"/>
            <a:ext cx="568597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Virtual tracer transport simulation by GEOS-Chem</a:t>
            </a:r>
          </a:p>
        </p:txBody>
      </p:sp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B4AACFB7-20CA-865D-1E36-AEE9A641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74" y="4012703"/>
            <a:ext cx="4975741" cy="2487871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="" xmlns:a16="http://schemas.microsoft.com/office/drawing/2014/main" id="{4AF3732E-9E84-5713-E382-7630E0FAD653}"/>
              </a:ext>
            </a:extLst>
          </p:cNvPr>
          <p:cNvSpPr txBox="1"/>
          <p:nvPr/>
        </p:nvSpPr>
        <p:spPr>
          <a:xfrm>
            <a:off x="98000" y="1236153"/>
            <a:ext cx="6096000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The passive tracer is uniformly and constantly released from 30° - 90°N (2014-2020)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Always higher amount of tracer in the NH and lower in the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The distribution of the passive tracer capture the boundary between NH and SH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cs typeface="+mn-ea"/>
              <a:sym typeface="Microsoft JhengHei" panose="020B0604030504040204" pitchFamily="34" charset="-12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10" y="1184535"/>
            <a:ext cx="5515779" cy="556757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09433" y="6500574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Sun et al., 2023, ACP, </a:t>
            </a:r>
            <a:r>
              <a:rPr lang="en-US" dirty="0" smtClean="0">
                <a:solidFill>
                  <a:prstClr val="black"/>
                </a:solidFill>
              </a:rPr>
              <a:t>accepted</a:t>
            </a:r>
            <a:endParaRPr lang="en-GB" dirty="0" err="1">
              <a:solidFill>
                <a:prstClr val="black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="" xmlns:a16="http://schemas.microsoft.com/office/drawing/2014/main" id="{8D6C4EDF-20D5-49C8-9090-8D498E8B20C1}"/>
              </a:ext>
            </a:extLst>
          </p:cNvPr>
          <p:cNvSpPr txBox="1">
            <a:spLocks/>
          </p:cNvSpPr>
          <p:nvPr/>
        </p:nvSpPr>
        <p:spPr bwMode="gray">
          <a:xfrm>
            <a:off x="3059230" y="318293"/>
            <a:ext cx="7818733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D51130"/>
                </a:solidFill>
                <a:ea typeface="+mn-ea"/>
                <a:cs typeface="+mn-ea"/>
                <a:sym typeface="+mn-lt"/>
              </a:rPr>
              <a:t>Model simulation of passive tracers for IHT</a:t>
            </a:r>
            <a:endParaRPr lang="en-US" sz="2400" dirty="0">
              <a:solidFill>
                <a:srgbClr val="D51130"/>
              </a:solidFill>
              <a:ea typeface="+mn-ea"/>
              <a:cs typeface="+mn-ea"/>
              <a:sym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72" y="1504387"/>
            <a:ext cx="4029785" cy="51808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7" y="2469478"/>
            <a:ext cx="5718897" cy="4121750"/>
          </a:xfrm>
          <a:prstGeom prst="rect">
            <a:avLst/>
          </a:prstGeom>
        </p:spPr>
      </p:pic>
      <p:sp>
        <p:nvSpPr>
          <p:cNvPr id="8" name="文本框 15">
            <a:extLst>
              <a:ext uri="{FF2B5EF4-FFF2-40B4-BE49-F238E27FC236}">
                <a16:creationId xmlns="" xmlns:a16="http://schemas.microsoft.com/office/drawing/2014/main" id="{4AF3732E-9E84-5713-E382-7630E0FAD653}"/>
              </a:ext>
            </a:extLst>
          </p:cNvPr>
          <p:cNvSpPr txBox="1"/>
          <p:nvPr/>
        </p:nvSpPr>
        <p:spPr>
          <a:xfrm>
            <a:off x="530545" y="766693"/>
            <a:ext cx="63176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The same setups of passive tracer but released from 30° - 90°S to get the south boundary of the </a:t>
            </a:r>
            <a:r>
              <a:rPr lang="en-US" altLang="zh-CN" dirty="0" smtClean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extent of the CE indicates a narrow transition </a:t>
            </a:r>
            <a:r>
              <a:rPr lang="en-GB" dirty="0" smtClean="0"/>
              <a:t>zone where </a:t>
            </a:r>
            <a:r>
              <a:rPr lang="en-GB" dirty="0"/>
              <a:t>IHT happens throughout the </a:t>
            </a:r>
            <a:r>
              <a:rPr lang="en-GB" dirty="0" smtClean="0"/>
              <a:t>year</a:t>
            </a:r>
            <a:endParaRPr lang="en-US" altLang="zh-CN" dirty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cs typeface="+mn-ea"/>
              <a:sym typeface="Microsoft JhengHei" panose="020B0604030504040204" pitchFamily="34" charset="-12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cs typeface="+mn-ea"/>
              <a:sym typeface="Microsoft JhengHei" panose="020B0604030504040204" pitchFamily="34" charset="-12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64525" y="2100146"/>
            <a:ext cx="510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CE </a:t>
            </a:r>
            <a:r>
              <a:rPr lang="en-US" dirty="0">
                <a:solidFill>
                  <a:prstClr val="black"/>
                </a:solidFill>
              </a:rPr>
              <a:t>and rain rate in the Tropical Western Pacific</a:t>
            </a:r>
            <a:endParaRPr lang="en-GB" dirty="0" err="1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953746" y="113505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CE and passive tracer</a:t>
            </a:r>
            <a:endParaRPr lang="en-GB" dirty="0" err="1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433" y="6500574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Sun et al., 2023, ACP, </a:t>
            </a:r>
            <a:r>
              <a:rPr lang="en-US" dirty="0" smtClean="0">
                <a:solidFill>
                  <a:prstClr val="black"/>
                </a:solidFill>
              </a:rPr>
              <a:t>accepted</a:t>
            </a:r>
            <a:endParaRPr lang="en-GB" dirty="0" err="1">
              <a:solidFill>
                <a:prstClr val="black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="" xmlns:a16="http://schemas.microsoft.com/office/drawing/2014/main" id="{8D6C4EDF-20D5-49C8-9090-8D498E8B20C1}"/>
              </a:ext>
            </a:extLst>
          </p:cNvPr>
          <p:cNvSpPr txBox="1">
            <a:spLocks/>
          </p:cNvSpPr>
          <p:nvPr/>
        </p:nvSpPr>
        <p:spPr bwMode="gray">
          <a:xfrm>
            <a:off x="3059230" y="318293"/>
            <a:ext cx="7818733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D51130"/>
                </a:solidFill>
                <a:ea typeface="+mn-ea"/>
                <a:cs typeface="+mn-ea"/>
                <a:sym typeface="+mn-lt"/>
              </a:rPr>
              <a:t>Model simulation of passive tracers for IHT</a:t>
            </a:r>
            <a:endParaRPr lang="en-US" sz="2400" dirty="0">
              <a:solidFill>
                <a:srgbClr val="D51130"/>
              </a:solidFill>
              <a:ea typeface="+mn-ea"/>
              <a:cs typeface="+mn-ea"/>
              <a:sym typeface="+mn-l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272" y="1504387"/>
            <a:ext cx="4029785" cy="51808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5" y="2470118"/>
            <a:ext cx="5718897" cy="4121750"/>
          </a:xfrm>
          <a:prstGeom prst="rect">
            <a:avLst/>
          </a:prstGeom>
        </p:spPr>
      </p:pic>
      <p:sp>
        <p:nvSpPr>
          <p:cNvPr id="8" name="文本框 15">
            <a:extLst>
              <a:ext uri="{FF2B5EF4-FFF2-40B4-BE49-F238E27FC236}">
                <a16:creationId xmlns="" xmlns:a16="http://schemas.microsoft.com/office/drawing/2014/main" id="{4AF3732E-9E84-5713-E382-7630E0FAD653}"/>
              </a:ext>
            </a:extLst>
          </p:cNvPr>
          <p:cNvSpPr txBox="1"/>
          <p:nvPr/>
        </p:nvSpPr>
        <p:spPr>
          <a:xfrm>
            <a:off x="530546" y="1058747"/>
            <a:ext cx="60960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Source Sans Pro"/>
                <a:ea typeface="微软雅黑" panose="020B0503020204020204" pitchFamily="34" charset="-122"/>
                <a:cs typeface="+mn-ea"/>
                <a:sym typeface="Microsoft JhengHei" panose="020B0604030504040204" pitchFamily="34" charset="-120"/>
              </a:rPr>
              <a:t>The same setups of passive tracer but released from 30° - 90°S to get the south boundary of the 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dirty="0">
              <a:solidFill>
                <a:prstClr val="black"/>
              </a:solidFill>
              <a:latin typeface="Source Sans Pro"/>
              <a:ea typeface="微软雅黑" panose="020B0503020204020204" pitchFamily="34" charset="-122"/>
              <a:cs typeface="+mn-ea"/>
              <a:sym typeface="Microsoft JhengHei" panose="020B0604030504040204" pitchFamily="34" charset="-12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64525" y="2045554"/>
            <a:ext cx="502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CE and rain rate in the Tropical Western Pacific</a:t>
            </a:r>
            <a:endParaRPr lang="en-GB" dirty="0" err="1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148638" y="109990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CE and passive tracer</a:t>
            </a:r>
            <a:endParaRPr lang="en-GB" dirty="0" err="1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9433" y="6500574"/>
            <a:ext cx="34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Sun et al., 2023, ACP, </a:t>
            </a:r>
            <a:r>
              <a:rPr lang="en-US" dirty="0" smtClean="0">
                <a:solidFill>
                  <a:prstClr val="black"/>
                </a:solidFill>
              </a:rPr>
              <a:t>accepted</a:t>
            </a:r>
            <a:endParaRPr lang="en-GB" dirty="0" err="1">
              <a:solidFill>
                <a:prstClr val="black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b="46332"/>
          <a:stretch/>
        </p:blipFill>
        <p:spPr>
          <a:xfrm>
            <a:off x="722845" y="1099909"/>
            <a:ext cx="8934450" cy="28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3898A6C-4C11-4415-8859-466AC92DE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88" y="966356"/>
            <a:ext cx="5176507" cy="289828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73AA3A36-1FE0-4113-B66D-D6B2CA59B568}"/>
              </a:ext>
            </a:extLst>
          </p:cNvPr>
          <p:cNvSpPr txBox="1"/>
          <p:nvPr/>
        </p:nvSpPr>
        <p:spPr>
          <a:xfrm>
            <a:off x="3257691" y="274666"/>
            <a:ext cx="5909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D51130"/>
                </a:solidFill>
                <a:cs typeface="+mn-ea"/>
                <a:sym typeface="+mn-lt"/>
              </a:rPr>
              <a:t>The </a:t>
            </a:r>
            <a:r>
              <a:rPr lang="en-US" altLang="zh-CN" sz="2400" dirty="0" smtClean="0">
                <a:solidFill>
                  <a:srgbClr val="D51130"/>
                </a:solidFill>
                <a:cs typeface="+mn-ea"/>
                <a:sym typeface="+mn-lt"/>
              </a:rPr>
              <a:t>Monsoon </a:t>
            </a:r>
            <a:r>
              <a:rPr lang="en-US" altLang="zh-CN" sz="2400" dirty="0">
                <a:solidFill>
                  <a:srgbClr val="D51130"/>
                </a:solidFill>
                <a:cs typeface="+mn-ea"/>
                <a:sym typeface="+mn-lt"/>
              </a:rPr>
              <a:t>in the Western Pacific (WP)</a:t>
            </a:r>
            <a:endParaRPr lang="zh-CN" altLang="en-US" sz="2400" dirty="0">
              <a:solidFill>
                <a:srgbClr val="D51130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CCA2957A-F675-48A7-9E64-1F5988E30325}"/>
              </a:ext>
            </a:extLst>
          </p:cNvPr>
          <p:cNvSpPr txBox="1"/>
          <p:nvPr/>
        </p:nvSpPr>
        <p:spPr>
          <a:xfrm>
            <a:off x="4869616" y="4034178"/>
            <a:ext cx="2452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cs typeface="+mn-ea"/>
                <a:sym typeface="+mn-lt"/>
              </a:rPr>
              <a:t>Mueller</a:t>
            </a:r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, </a:t>
            </a:r>
            <a:r>
              <a:rPr lang="en-US" spc="-1" dirty="0">
                <a:solidFill>
                  <a:srgbClr val="000000"/>
                </a:solidFill>
              </a:rPr>
              <a:t>PhD-thesis</a:t>
            </a:r>
            <a:r>
              <a:rPr lang="en-US" altLang="zh-CN" dirty="0" smtClean="0">
                <a:solidFill>
                  <a:prstClr val="black"/>
                </a:solidFill>
                <a:cs typeface="+mn-ea"/>
                <a:sym typeface="+mn-lt"/>
              </a:rPr>
              <a:t>, </a:t>
            </a:r>
            <a:r>
              <a:rPr lang="en-US" altLang="zh-CN" dirty="0">
                <a:solidFill>
                  <a:prstClr val="black"/>
                </a:solidFill>
                <a:cs typeface="+mn-ea"/>
                <a:sym typeface="+mn-lt"/>
              </a:rPr>
              <a:t>2020</a:t>
            </a:r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F699EC21-757F-4A9C-9734-C090290595DF}"/>
              </a:ext>
            </a:extLst>
          </p:cNvPr>
          <p:cNvSpPr txBox="1"/>
          <p:nvPr/>
        </p:nvSpPr>
        <p:spPr>
          <a:xfrm>
            <a:off x="1394791" y="4616650"/>
            <a:ext cx="9635624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The circulation 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system Monsoon shift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with 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seasons</a:t>
            </a: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.</a:t>
            </a:r>
          </a:p>
          <a:p>
            <a:pPr marL="285750" indent="-285750">
              <a:lnSpc>
                <a:spcPts val="21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From November to June next year, Palau is on the north to 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CE, </a:t>
            </a: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and the West Pacific monsoon brings </a:t>
            </a:r>
            <a:r>
              <a:rPr lang="en-US" altLang="zh-CN" sz="1600" dirty="0" err="1" smtClean="0">
                <a:solidFill>
                  <a:prstClr val="black"/>
                </a:solidFill>
                <a:cs typeface="+mn-ea"/>
                <a:sym typeface="+mn-lt"/>
              </a:rPr>
              <a:t>airmasses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from NH to Palau with NE trade winds.</a:t>
            </a:r>
          </a:p>
          <a:p>
            <a:pPr marL="285750" indent="-285750">
              <a:lnSpc>
                <a:spcPts val="21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From July to October, Palau is on the south to </a:t>
            </a:r>
            <a:r>
              <a:rPr lang="en-US" altLang="zh-CN" sz="1600" dirty="0" smtClean="0">
                <a:solidFill>
                  <a:prstClr val="black"/>
                </a:solidFill>
                <a:cs typeface="+mn-ea"/>
                <a:sym typeface="+mn-lt"/>
              </a:rPr>
              <a:t>CE </a:t>
            </a:r>
            <a:r>
              <a:rPr lang="en-US" altLang="zh-CN" sz="1600" dirty="0">
                <a:solidFill>
                  <a:prstClr val="black"/>
                </a:solidFill>
                <a:cs typeface="+mn-ea"/>
                <a:sym typeface="+mn-lt"/>
              </a:rPr>
              <a:t>latitude, airmass from SH to Palau with SE trade winds deflected to the east after crossing the equator. 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43BEFF2A-A428-49D8-9163-07976567DF2D}"/>
              </a:ext>
            </a:extLst>
          </p:cNvPr>
          <p:cNvGrpSpPr/>
          <p:nvPr/>
        </p:nvGrpSpPr>
        <p:grpSpPr>
          <a:xfrm>
            <a:off x="7090339" y="732213"/>
            <a:ext cx="4851452" cy="3903231"/>
            <a:chOff x="5660760" y="737181"/>
            <a:chExt cx="4851452" cy="3903231"/>
          </a:xfrm>
        </p:grpSpPr>
        <p:grpSp>
          <p:nvGrpSpPr>
            <p:cNvPr id="4" name="组合 3">
              <a:extLst>
                <a:ext uri="{FF2B5EF4-FFF2-40B4-BE49-F238E27FC236}">
                  <a16:creationId xmlns="" xmlns:a16="http://schemas.microsoft.com/office/drawing/2014/main" id="{5BF57D2D-EFDA-4522-97D3-A31F494BA2E2}"/>
                </a:ext>
              </a:extLst>
            </p:cNvPr>
            <p:cNvGrpSpPr/>
            <p:nvPr/>
          </p:nvGrpSpPr>
          <p:grpSpPr>
            <a:xfrm>
              <a:off x="5660760" y="737181"/>
              <a:ext cx="4851452" cy="3903231"/>
              <a:chOff x="5594017" y="794842"/>
              <a:chExt cx="4851452" cy="3903231"/>
            </a:xfrm>
          </p:grpSpPr>
          <p:sp>
            <p:nvSpPr>
              <p:cNvPr id="25" name="文本框 24">
                <a:extLst>
                  <a:ext uri="{FF2B5EF4-FFF2-40B4-BE49-F238E27FC236}">
                    <a16:creationId xmlns="" xmlns:a16="http://schemas.microsoft.com/office/drawing/2014/main" id="{6852A988-44CA-49C0-98BE-6C42E8FA54B7}"/>
                  </a:ext>
                </a:extLst>
              </p:cNvPr>
              <p:cNvSpPr txBox="1"/>
              <p:nvPr/>
            </p:nvSpPr>
            <p:spPr>
              <a:xfrm>
                <a:off x="6946457" y="4328741"/>
                <a:ext cx="34990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prstClr val="black"/>
                    </a:solidFill>
                    <a:latin typeface="Source Sans Pro"/>
                    <a:cs typeface="+mn-ea"/>
                    <a:sym typeface="+mn-lt"/>
                  </a:rPr>
                  <a:t>Adapted from Smith et al., 2012</a:t>
                </a:r>
                <a:endParaRPr lang="zh-CN" altLang="en-US" dirty="0">
                  <a:solidFill>
                    <a:prstClr val="black"/>
                  </a:solidFill>
                  <a:latin typeface="Source Sans Pro"/>
                  <a:cs typeface="+mn-ea"/>
                  <a:sym typeface="+mn-lt"/>
                </a:endParaRPr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="" xmlns:a16="http://schemas.microsoft.com/office/drawing/2014/main" id="{7697A9AE-D906-41B9-8288-099868B9E9F9}"/>
                  </a:ext>
                </a:extLst>
              </p:cNvPr>
              <p:cNvGrpSpPr/>
              <p:nvPr/>
            </p:nvGrpSpPr>
            <p:grpSpPr>
              <a:xfrm>
                <a:off x="5594017" y="794842"/>
                <a:ext cx="4141390" cy="3597758"/>
                <a:chOff x="5594017" y="794842"/>
                <a:chExt cx="4141390" cy="3597758"/>
              </a:xfrm>
            </p:grpSpPr>
            <p:pic>
              <p:nvPicPr>
                <p:cNvPr id="23" name="图片 22">
                  <a:extLst>
                    <a:ext uri="{FF2B5EF4-FFF2-40B4-BE49-F238E27FC236}">
                      <a16:creationId xmlns="" xmlns:a16="http://schemas.microsoft.com/office/drawing/2014/main" id="{52514E2D-1437-4BB7-9370-4D06A0DB2C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94017" y="794842"/>
                  <a:ext cx="3090891" cy="3597758"/>
                </a:xfrm>
                <a:prstGeom prst="rect">
                  <a:avLst/>
                </a:prstGeom>
              </p:spPr>
            </p:pic>
            <p:sp>
              <p:nvSpPr>
                <p:cNvPr id="2" name="文本框 1">
                  <a:extLst>
                    <a:ext uri="{FF2B5EF4-FFF2-40B4-BE49-F238E27FC236}">
                      <a16:creationId xmlns="" xmlns:a16="http://schemas.microsoft.com/office/drawing/2014/main" id="{B65FE407-B462-48DB-9463-B24D7839CB6C}"/>
                    </a:ext>
                  </a:extLst>
                </p:cNvPr>
                <p:cNvSpPr txBox="1"/>
                <p:nvPr/>
              </p:nvSpPr>
              <p:spPr>
                <a:xfrm>
                  <a:off x="9114989" y="1690384"/>
                  <a:ext cx="6158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prstClr val="black"/>
                      </a:solidFill>
                      <a:cs typeface="+mn-ea"/>
                      <a:sym typeface="+mn-lt"/>
                    </a:rPr>
                    <a:t>DJF</a:t>
                  </a:r>
                  <a:endParaRPr lang="zh-CN" altLang="en-US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文本框 13">
                  <a:extLst>
                    <a:ext uri="{FF2B5EF4-FFF2-40B4-BE49-F238E27FC236}">
                      <a16:creationId xmlns="" xmlns:a16="http://schemas.microsoft.com/office/drawing/2014/main" id="{AC1DC105-2AE7-4634-A9E6-8657FE35B74B}"/>
                    </a:ext>
                  </a:extLst>
                </p:cNvPr>
                <p:cNvSpPr txBox="1"/>
                <p:nvPr/>
              </p:nvSpPr>
              <p:spPr>
                <a:xfrm>
                  <a:off x="9154799" y="3162114"/>
                  <a:ext cx="5806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prstClr val="black"/>
                      </a:solidFill>
                      <a:cs typeface="+mn-ea"/>
                      <a:sym typeface="+mn-lt"/>
                    </a:rPr>
                    <a:t>JJA</a:t>
                  </a:r>
                  <a:endParaRPr lang="zh-CN" altLang="en-US" dirty="0">
                    <a:solidFill>
                      <a:prstClr val="black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9" name="任意多边形: 形状 28">
              <a:extLst>
                <a:ext uri="{FF2B5EF4-FFF2-40B4-BE49-F238E27FC236}">
                  <a16:creationId xmlns="" xmlns:a16="http://schemas.microsoft.com/office/drawing/2014/main" id="{38D8972C-C905-4AC7-BCC6-F91E76038E79}"/>
                </a:ext>
              </a:extLst>
            </p:cNvPr>
            <p:cNvSpPr/>
            <p:nvPr/>
          </p:nvSpPr>
          <p:spPr>
            <a:xfrm>
              <a:off x="6321083" y="1386509"/>
              <a:ext cx="293407" cy="496956"/>
            </a:xfrm>
            <a:custGeom>
              <a:avLst/>
              <a:gdLst>
                <a:gd name="connsiteX0" fmla="*/ 169168 w 198986"/>
                <a:gd name="connsiteY0" fmla="*/ 0 h 516835"/>
                <a:gd name="connsiteX1" fmla="*/ 203 w 198986"/>
                <a:gd name="connsiteY1" fmla="*/ 268357 h 516835"/>
                <a:gd name="connsiteX2" fmla="*/ 198986 w 198986"/>
                <a:gd name="connsiteY2" fmla="*/ 516835 h 516835"/>
                <a:gd name="connsiteX3" fmla="*/ 198986 w 198986"/>
                <a:gd name="connsiteY3" fmla="*/ 516835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86" h="516835">
                  <a:moveTo>
                    <a:pt x="169168" y="0"/>
                  </a:moveTo>
                  <a:cubicBezTo>
                    <a:pt x="82200" y="91109"/>
                    <a:pt x="-4767" y="182218"/>
                    <a:pt x="203" y="268357"/>
                  </a:cubicBezTo>
                  <a:cubicBezTo>
                    <a:pt x="5173" y="354496"/>
                    <a:pt x="198986" y="516835"/>
                    <a:pt x="198986" y="516835"/>
                  </a:cubicBezTo>
                  <a:lnTo>
                    <a:pt x="198986" y="516835"/>
                  </a:lnTo>
                </a:path>
              </a:pathLst>
            </a:custGeom>
            <a:noFill/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cxnSp>
          <p:nvCxnSpPr>
            <p:cNvPr id="34" name="直接箭头连接符 33">
              <a:extLst>
                <a:ext uri="{FF2B5EF4-FFF2-40B4-BE49-F238E27FC236}">
                  <a16:creationId xmlns="" xmlns:a16="http://schemas.microsoft.com/office/drawing/2014/main" id="{80AC6EB7-1BF8-45CF-892E-3DFCC3B6D2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53972" y="2045842"/>
              <a:ext cx="407172" cy="171581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="" xmlns:a16="http://schemas.microsoft.com/office/drawing/2014/main" id="{DB247EDC-1BE1-4B0C-BAB2-352ED39CA112}"/>
                </a:ext>
              </a:extLst>
            </p:cNvPr>
            <p:cNvSpPr txBox="1"/>
            <p:nvPr/>
          </p:nvSpPr>
          <p:spPr>
            <a:xfrm>
              <a:off x="6162894" y="120286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cs typeface="+mn-ea"/>
                  <a:sym typeface="+mn-lt"/>
                </a:rPr>
                <a:t>X</a:t>
              </a:r>
              <a:endParaRPr lang="zh-CN" altLang="en-US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85BB7D8F-64EF-4C35-9948-45517632A5E4}"/>
                </a:ext>
              </a:extLst>
            </p:cNvPr>
            <p:cNvSpPr txBox="1"/>
            <p:nvPr/>
          </p:nvSpPr>
          <p:spPr>
            <a:xfrm>
              <a:off x="6162894" y="289465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FF00"/>
                  </a:solidFill>
                  <a:cs typeface="+mn-ea"/>
                  <a:sym typeface="+mn-lt"/>
                </a:rPr>
                <a:t>X</a:t>
              </a:r>
              <a:endParaRPr lang="zh-CN" altLang="en-US" dirty="0">
                <a:solidFill>
                  <a:srgbClr val="FFFF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="" xmlns:a16="http://schemas.microsoft.com/office/drawing/2014/main" id="{FDB38993-D737-45F9-9C9A-2809B1C1CA6B}"/>
                </a:ext>
              </a:extLst>
            </p:cNvPr>
            <p:cNvSpPr/>
            <p:nvPr/>
          </p:nvSpPr>
          <p:spPr>
            <a:xfrm rot="9918979" flipH="1">
              <a:off x="6162025" y="2925978"/>
              <a:ext cx="259618" cy="382802"/>
            </a:xfrm>
            <a:custGeom>
              <a:avLst/>
              <a:gdLst>
                <a:gd name="connsiteX0" fmla="*/ 169168 w 198986"/>
                <a:gd name="connsiteY0" fmla="*/ 0 h 516835"/>
                <a:gd name="connsiteX1" fmla="*/ 203 w 198986"/>
                <a:gd name="connsiteY1" fmla="*/ 268357 h 516835"/>
                <a:gd name="connsiteX2" fmla="*/ 198986 w 198986"/>
                <a:gd name="connsiteY2" fmla="*/ 516835 h 516835"/>
                <a:gd name="connsiteX3" fmla="*/ 198986 w 198986"/>
                <a:gd name="connsiteY3" fmla="*/ 516835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986" h="516835">
                  <a:moveTo>
                    <a:pt x="169168" y="0"/>
                  </a:moveTo>
                  <a:cubicBezTo>
                    <a:pt x="82200" y="91109"/>
                    <a:pt x="-4767" y="182218"/>
                    <a:pt x="203" y="268357"/>
                  </a:cubicBezTo>
                  <a:cubicBezTo>
                    <a:pt x="5173" y="354496"/>
                    <a:pt x="198986" y="516835"/>
                    <a:pt x="198986" y="516835"/>
                  </a:cubicBezTo>
                  <a:lnTo>
                    <a:pt x="198986" y="516835"/>
                  </a:lnTo>
                </a:path>
              </a:pathLst>
            </a:custGeom>
            <a:noFill/>
            <a:ln w="28575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FC893D38-EA26-4240-83B4-26B65D82AD40}"/>
              </a:ext>
            </a:extLst>
          </p:cNvPr>
          <p:cNvCxnSpPr>
            <a:cxnSpLocks/>
          </p:cNvCxnSpPr>
          <p:nvPr/>
        </p:nvCxnSpPr>
        <p:spPr>
          <a:xfrm flipH="1" flipV="1">
            <a:off x="7959588" y="2794891"/>
            <a:ext cx="483191" cy="99465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49" y="290232"/>
            <a:ext cx="473106" cy="4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-1598858" y="853402"/>
            <a:ext cx="9792571" cy="59047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 smtClean="0">
                <a:solidFill>
                  <a:schemeClr val="accent2"/>
                </a:solidFill>
              </a:rPr>
              <a:t>The </a:t>
            </a:r>
            <a:r>
              <a:rPr lang="de-DE" sz="2400" dirty="0" err="1" smtClean="0">
                <a:solidFill>
                  <a:schemeClr val="accent2"/>
                </a:solidFill>
              </a:rPr>
              <a:t>seasnal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variation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of</a:t>
            </a:r>
            <a:r>
              <a:rPr lang="de-DE" sz="2400" dirty="0" smtClean="0">
                <a:solidFill>
                  <a:schemeClr val="accent2"/>
                </a:solidFill>
              </a:rPr>
              <a:t> CO </a:t>
            </a:r>
            <a:r>
              <a:rPr lang="de-DE" sz="2400" dirty="0" err="1" smtClean="0">
                <a:solidFill>
                  <a:schemeClr val="accent2"/>
                </a:solidFill>
              </a:rPr>
              <a:t>and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Ozone</a:t>
            </a:r>
            <a:endParaRPr lang="de-DE" sz="2400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4" y="3434223"/>
            <a:ext cx="4573798" cy="3214653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221031" y="4530580"/>
            <a:ext cx="3854823" cy="8965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39577" y="159835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prstClr val="black"/>
                </a:solidFill>
              </a:rPr>
              <a:t>(b) </a:t>
            </a:r>
            <a:r>
              <a:rPr lang="en-US" sz="1400" dirty="0" smtClean="0">
                <a:solidFill>
                  <a:prstClr val="black"/>
                </a:solidFill>
              </a:rPr>
              <a:t>X</a:t>
            </a:r>
            <a:r>
              <a:rPr lang="en-US" altLang="zh-CN" sz="1400" baseline="-25000" dirty="0" smtClean="0">
                <a:solidFill>
                  <a:prstClr val="black"/>
                </a:solidFill>
              </a:rPr>
              <a:t>CO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derived by </a:t>
            </a:r>
            <a:r>
              <a:rPr lang="en-US" altLang="zh-CN" sz="1400" dirty="0" smtClean="0">
                <a:solidFill>
                  <a:prstClr val="black"/>
                </a:solidFill>
              </a:rPr>
              <a:t>FTIR 2019 – 2022 [surface </a:t>
            </a:r>
            <a:r>
              <a:rPr lang="en-US" altLang="zh-CN" sz="1400" dirty="0">
                <a:solidFill>
                  <a:prstClr val="black"/>
                </a:solidFill>
              </a:rPr>
              <a:t>– 7 km]</a:t>
            </a:r>
          </a:p>
          <a:p>
            <a:endParaRPr lang="en-GB" sz="1400" dirty="0" err="1">
              <a:solidFill>
                <a:prstClr val="black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04209" y="3251541"/>
            <a:ext cx="4801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(c) </a:t>
            </a:r>
            <a:r>
              <a:rPr lang="en-GB" sz="1400" dirty="0">
                <a:solidFill>
                  <a:prstClr val="black"/>
                </a:solidFill>
              </a:rPr>
              <a:t>dry-air column averaged mole fraction </a:t>
            </a:r>
            <a:r>
              <a:rPr lang="en-US" altLang="zh-CN" sz="1400" dirty="0">
                <a:solidFill>
                  <a:prstClr val="black"/>
                </a:solidFill>
              </a:rPr>
              <a:t>of Ozone derived by</a:t>
            </a:r>
            <a:r>
              <a:rPr lang="en-GB" altLang="zh-CN" sz="1400" dirty="0">
                <a:solidFill>
                  <a:prstClr val="black"/>
                </a:solidFill>
              </a:rPr>
              <a:t> </a:t>
            </a:r>
            <a:r>
              <a:rPr lang="en-GB" altLang="zh-CN" sz="1400" dirty="0" err="1" smtClean="0">
                <a:solidFill>
                  <a:prstClr val="black"/>
                </a:solidFill>
              </a:rPr>
              <a:t>Ozonesonde</a:t>
            </a:r>
            <a:r>
              <a:rPr lang="en-GB" altLang="zh-CN" sz="1400" dirty="0" smtClean="0">
                <a:solidFill>
                  <a:prstClr val="black"/>
                </a:solidFill>
              </a:rPr>
              <a:t>, 2016 - 2022</a:t>
            </a:r>
            <a:r>
              <a:rPr lang="en-US" altLang="zh-CN" sz="1400" dirty="0" smtClean="0">
                <a:solidFill>
                  <a:prstClr val="black"/>
                </a:solidFill>
              </a:rPr>
              <a:t>  </a:t>
            </a:r>
            <a:r>
              <a:rPr lang="en-US" altLang="zh-CN" sz="1400" dirty="0">
                <a:solidFill>
                  <a:prstClr val="black"/>
                </a:solidFill>
              </a:rPr>
              <a:t>[surface – 7 km]</a:t>
            </a:r>
          </a:p>
          <a:p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GB" sz="1400" dirty="0" err="1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58220" y="2989931"/>
            <a:ext cx="447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(a) </a:t>
            </a:r>
            <a:r>
              <a:rPr lang="en-US" altLang="zh-CN" sz="1400" dirty="0">
                <a:solidFill>
                  <a:prstClr val="black"/>
                </a:solidFill>
              </a:rPr>
              <a:t>Monthly mean chemical equator and the trade wind vector from 2016-2021</a:t>
            </a:r>
            <a:endParaRPr lang="en-GB" sz="1400" dirty="0" err="1">
              <a:solidFill>
                <a:prstClr val="black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65" y="289336"/>
            <a:ext cx="473106" cy="4748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67412" y="4322379"/>
            <a:ext cx="1418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</a:rPr>
              <a:t>Latitude of</a:t>
            </a:r>
          </a:p>
          <a:p>
            <a:r>
              <a:rPr lang="en-US" dirty="0">
                <a:solidFill>
                  <a:srgbClr val="C00000"/>
                </a:solidFill>
              </a:rPr>
              <a:t>Palau 7.5°N</a:t>
            </a:r>
            <a:endParaRPr lang="en-GB" dirty="0" err="1" smtClean="0">
              <a:solidFill>
                <a:srgbClr val="C00000"/>
              </a:solidFill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5271392" y="4151542"/>
            <a:ext cx="916048" cy="1358"/>
          </a:xfrm>
          <a:prstGeom prst="line">
            <a:avLst/>
          </a:prstGeom>
          <a:ln w="28575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1221031" y="3675888"/>
            <a:ext cx="1600131" cy="23042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25" name="Rechteck 24"/>
          <p:cNvSpPr/>
          <p:nvPr/>
        </p:nvSpPr>
        <p:spPr>
          <a:xfrm>
            <a:off x="4436533" y="3675888"/>
            <a:ext cx="639321" cy="23042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5" name="Textfeld 4"/>
          <p:cNvSpPr txBox="1"/>
          <p:nvPr/>
        </p:nvSpPr>
        <p:spPr>
          <a:xfrm>
            <a:off x="609521" y="1606617"/>
            <a:ext cx="5961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Circulation system shift captured by </a:t>
            </a:r>
            <a:r>
              <a:rPr lang="en-US" dirty="0" smtClean="0"/>
              <a:t>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High CO and O</a:t>
            </a:r>
            <a:r>
              <a:rPr lang="en-US" baseline="-25000" dirty="0" smtClean="0"/>
              <a:t>3 </a:t>
            </a:r>
            <a:r>
              <a:rPr lang="en-US" dirty="0" smtClean="0"/>
              <a:t>content in NH winter and early spring</a:t>
            </a:r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From </a:t>
            </a:r>
            <a:r>
              <a:rPr lang="en-US" dirty="0" smtClean="0"/>
              <a:t>Nov – May next year, Palau located in the NH</a:t>
            </a:r>
            <a:endParaRPr lang="en-GB" dirty="0" err="1" smtClean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779" y="462109"/>
            <a:ext cx="4575117" cy="2710891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9090018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23" name="Rechteck 22"/>
          <p:cNvSpPr/>
          <p:nvPr/>
        </p:nvSpPr>
        <p:spPr>
          <a:xfrm>
            <a:off x="9666485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28" name="Rechteck 27"/>
          <p:cNvSpPr/>
          <p:nvPr/>
        </p:nvSpPr>
        <p:spPr>
          <a:xfrm>
            <a:off x="10239339" y="547703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30" name="Rechteck 29"/>
          <p:cNvSpPr/>
          <p:nvPr/>
        </p:nvSpPr>
        <p:spPr>
          <a:xfrm>
            <a:off x="10811726" y="545712"/>
            <a:ext cx="334800" cy="2325688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77" y="3778644"/>
            <a:ext cx="4471101" cy="2923740"/>
          </a:xfrm>
          <a:prstGeom prst="rect">
            <a:avLst/>
          </a:prstGeom>
        </p:spPr>
      </p:pic>
      <p:sp>
        <p:nvSpPr>
          <p:cNvPr id="34" name="Rechteck 33"/>
          <p:cNvSpPr/>
          <p:nvPr/>
        </p:nvSpPr>
        <p:spPr>
          <a:xfrm>
            <a:off x="7557332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36" name="Rechteck 35"/>
          <p:cNvSpPr/>
          <p:nvPr/>
        </p:nvSpPr>
        <p:spPr>
          <a:xfrm>
            <a:off x="8080640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38" name="Rechteck 37"/>
          <p:cNvSpPr/>
          <p:nvPr/>
        </p:nvSpPr>
        <p:spPr>
          <a:xfrm>
            <a:off x="8613063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0" name="Rechteck 39"/>
          <p:cNvSpPr/>
          <p:nvPr/>
        </p:nvSpPr>
        <p:spPr>
          <a:xfrm>
            <a:off x="9145486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2" name="Rechteck 41"/>
          <p:cNvSpPr/>
          <p:nvPr/>
        </p:nvSpPr>
        <p:spPr>
          <a:xfrm>
            <a:off x="9668585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4" name="Rechteck 43"/>
          <p:cNvSpPr/>
          <p:nvPr/>
        </p:nvSpPr>
        <p:spPr>
          <a:xfrm>
            <a:off x="10189986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6" name="Rechteck 45"/>
          <p:cNvSpPr/>
          <p:nvPr/>
        </p:nvSpPr>
        <p:spPr>
          <a:xfrm>
            <a:off x="10711387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  <p:sp>
        <p:nvSpPr>
          <p:cNvPr id="48" name="Rechteck 47"/>
          <p:cNvSpPr/>
          <p:nvPr/>
        </p:nvSpPr>
        <p:spPr>
          <a:xfrm>
            <a:off x="11235064" y="3848100"/>
            <a:ext cx="309600" cy="2437329"/>
          </a:xfrm>
          <a:prstGeom prst="rect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 smtClean="0"/>
          </a:p>
        </p:txBody>
      </p:sp>
    </p:spTree>
    <p:extLst>
      <p:ext uri="{BB962C8B-B14F-4D97-AF65-F5344CB8AC3E}">
        <p14:creationId xmlns:p14="http://schemas.microsoft.com/office/powerpoint/2010/main" val="28581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 animBg="1"/>
      <p:bldP spid="23" grpId="0" animBg="1"/>
      <p:bldP spid="28" grpId="0" animBg="1"/>
      <p:bldP spid="30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ät Bremen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B_PowerPoint_2021-10-27.potx" id="{B167F9AD-0BE8-45FA-8670-8FAE54EF80FB}" vid="{255A810B-9D1F-467F-AE8B-7A64A0ED90A6}"/>
    </a:ext>
  </a:extLst>
</a:theme>
</file>

<file path=ppt/theme/theme3.xml><?xml version="1.0" encoding="utf-8"?>
<a:theme xmlns:a="http://schemas.openxmlformats.org/drawingml/2006/main" name="2_Universität Bremen">
  <a:themeElements>
    <a:clrScheme name="Benutzerdefiniert 105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872746"/>
      </a:accent1>
      <a:accent2>
        <a:srgbClr val="D51130"/>
      </a:accent2>
      <a:accent3>
        <a:srgbClr val="DE9BA7"/>
      </a:accent3>
      <a:accent4>
        <a:srgbClr val="1C356B"/>
      </a:accent4>
      <a:accent5>
        <a:srgbClr val="0D68B0"/>
      </a:accent5>
      <a:accent6>
        <a:srgbClr val="95B3D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B_PowerPoint_2021-10-27.potx" id="{B167F9AD-0BE8-45FA-8670-8FAE54EF80FB}" vid="{255A810B-9D1F-467F-AE8B-7A64A0ED90A6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Breitbild</PresentationFormat>
  <Paragraphs>102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12</vt:i4>
      </vt:variant>
    </vt:vector>
  </HeadingPairs>
  <TitlesOfParts>
    <vt:vector size="25" baseType="lpstr">
      <vt:lpstr>Microsoft JhengHei</vt:lpstr>
      <vt:lpstr>微软雅黑</vt:lpstr>
      <vt:lpstr>黑体</vt:lpstr>
      <vt:lpstr>宋体</vt:lpstr>
      <vt:lpstr>Source Sans Pro</vt:lpstr>
      <vt:lpstr>Arial</vt:lpstr>
      <vt:lpstr>Arial</vt:lpstr>
      <vt:lpstr>Calibri</vt:lpstr>
      <vt:lpstr>Calibri Light</vt:lpstr>
      <vt:lpstr>Wingdings 3</vt:lpstr>
      <vt:lpstr>Larissa</vt:lpstr>
      <vt:lpstr>Universität Bremen</vt:lpstr>
      <vt:lpstr>2_Universität Bremen</vt:lpstr>
      <vt:lpstr>Atmospheric Ozone and CO measurements by FTIR and at Koror, Palau (7.34°N, 134.47°E) </vt:lpstr>
      <vt:lpstr>Motivation </vt:lpstr>
      <vt:lpstr>PowerPoint-Präsentation</vt:lpstr>
      <vt:lpstr>PowerPoint-Präsentation</vt:lpstr>
      <vt:lpstr>Model simulation of passive tracers for Inter-Hemispheric Transport (IHT)</vt:lpstr>
      <vt:lpstr>PowerPoint-Präsentation</vt:lpstr>
      <vt:lpstr>PowerPoint-Präsentation</vt:lpstr>
      <vt:lpstr>PowerPoint-Präsentation</vt:lpstr>
      <vt:lpstr>The seasnal variation of CO and Ozone</vt:lpstr>
      <vt:lpstr>The seasnal variation of CO and Ozone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Ozone and CO measurements by FTIR and at Koror, Palau (7.34°N, 134.47°E) </dc:title>
  <dc:creator>Lenovo</dc:creator>
  <cp:lastModifiedBy>Lenovo</cp:lastModifiedBy>
  <cp:revision>39</cp:revision>
  <cp:lastPrinted>2023-06-09T13:58:54Z</cp:lastPrinted>
  <dcterms:created xsi:type="dcterms:W3CDTF">2023-06-06T09:59:17Z</dcterms:created>
  <dcterms:modified xsi:type="dcterms:W3CDTF">2023-06-15T09:38:39Z</dcterms:modified>
</cp:coreProperties>
</file>