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349" r:id="rId3"/>
    <p:sldId id="328" r:id="rId4"/>
    <p:sldId id="261" r:id="rId5"/>
    <p:sldId id="332" r:id="rId6"/>
    <p:sldId id="333" r:id="rId7"/>
    <p:sldId id="353" r:id="rId8"/>
    <p:sldId id="337" r:id="rId9"/>
    <p:sldId id="335" r:id="rId10"/>
    <p:sldId id="336" r:id="rId11"/>
    <p:sldId id="338" r:id="rId12"/>
    <p:sldId id="339" r:id="rId13"/>
    <p:sldId id="340" r:id="rId14"/>
    <p:sldId id="342" r:id="rId15"/>
    <p:sldId id="350" r:id="rId16"/>
    <p:sldId id="346" r:id="rId17"/>
    <p:sldId id="35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1" autoAdjust="0"/>
    <p:restoredTop sz="94660"/>
  </p:normalViewPr>
  <p:slideViewPr>
    <p:cSldViewPr snapToGrid="0">
      <p:cViewPr varScale="1">
        <p:scale>
          <a:sx n="91" d="100"/>
          <a:sy n="91" d="100"/>
        </p:scale>
        <p:origin x="32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4F0EF8-0A95-4405-A17A-B1E521D9B2A2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DFFCAC-E71C-4360-AD76-3BC21CBC2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236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FCA90-D50C-4E94-BE66-4C505039F0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60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EAECA-D541-B7EF-10B6-41AD574D3B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80F1C8-E263-7FCE-0438-5EB095E4E7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115F16-034D-0BAD-5009-C407463B5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843A3-C45E-4FB2-AE40-4D91078090AD}" type="datetime1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79A0A-0F88-C80A-FDEF-07FC95E87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7CA46-4F3B-A116-426B-A7E713186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F1853-4004-496E-95A3-4FCCDC95D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279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AF81B-8DB9-519B-83FB-F5B7777FA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B55DF5-3C57-2EFD-EFF6-4F54265DA0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4C2DB-1066-0EA1-F887-D9624AD7D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3D10B-53D1-4C29-8824-751B2140AAC9}" type="datetime1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567DE-26BE-C5AB-4781-B878E9F23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3EAA2-CFB9-E93E-A479-B2A41CAAB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F1853-4004-496E-95A3-4FCCDC95D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54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7F03-1D0A-C77F-3226-A0A1F5F07D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0C4F74-08DC-58A2-FBD9-322594B99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46778-8562-FE3D-45DA-37BB20D03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F5D8C-D679-4BF3-9D60-FCBE7691A5A8}" type="datetime1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84FA5-13F1-9A1B-2CC3-07ECA2610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0F3A5-7D36-9126-999B-854D93568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F1853-4004-496E-95A3-4FCCDC95D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52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F21FF-D151-CA4B-D5C7-AC3BA89AC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EFC55-EBAC-76E7-DA60-CDE03E75BE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0592D-F799-B01F-2F34-C6B50599C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7ED6-2999-44C1-BA5E-F73C30D3E452}" type="datetime1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CE14C-297E-0F69-0B91-13CD743E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7D88C-DE5E-27CC-06FC-9A3FFAE55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F1853-4004-496E-95A3-4FCCDC95D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708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673BA-51CD-3151-9309-7B70E4F9E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467C4A-4B53-C186-C7BA-4A0B1318A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505DB-ED5E-B5B8-2163-FEBCF95F8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C7853-A83D-46D2-8DF1-2A2B2BC326E8}" type="datetime1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5D906-A791-2299-2BB7-ABE5DD3E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088E5-0701-90C4-A3EF-7786775A7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F1853-4004-496E-95A3-4FCCDC95D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9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BCD26-EF03-D185-9309-6481B7937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A4822-5EF9-6241-9D1A-29498AD199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7F08A0-D97E-3EE9-5695-BC334B1DB4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6B6392-9D8A-EF7D-9CF4-D83C712D3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B42A8-B27E-421E-BAAA-8E3EED16B74A}" type="datetime1">
              <a:rPr lang="en-US" smtClean="0"/>
              <a:t>6/13/2023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59F0B4-49A3-8F59-4A91-DF7675076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CB64D-D536-FF55-EEA1-2206FE8B6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F1853-4004-496E-95A3-4FCCDC95D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29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34C53-6AED-5CB1-8BAB-C37FD847D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DB5233-B935-0691-C33B-12C025DA51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C87C91-2A86-14F4-85A4-5F417E5822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EB00B7-4846-D978-BD37-981E1E21E9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4BD0AC-85EF-BE69-1BFD-5DBF477BFC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EE143D-1EB7-193A-A8D7-5E0EBDD2C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E1EF-B52B-4F7E-9D10-F32E89D65B27}" type="datetime1">
              <a:rPr lang="en-US" smtClean="0"/>
              <a:t>6/13/2023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669398-8B57-303F-F3E5-A98DDB7E9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4DCE53-C5F9-42A6-9878-A11C55DC5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F1853-4004-496E-95A3-4FCCDC95D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940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4D0B7-DCE7-ECE9-EBDF-BD32B108C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2F96F5-D891-01C3-1E1C-D9412839C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F86AE-27A4-41F0-9976-1E4557B2BF13}" type="datetime1">
              <a:rPr lang="en-US" smtClean="0"/>
              <a:t>6/13/2023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F327A3-C0E8-4F84-E6D7-610984A15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3F4CD3-3FA2-1F3F-0E5A-E93AB81E8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F1853-4004-496E-95A3-4FCCDC95D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725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B327F9-79C1-4A36-1B99-CF4638B4B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BA8DD-4024-4DD6-BF9D-FB728DEA4DC8}" type="datetime1">
              <a:rPr lang="en-US" smtClean="0"/>
              <a:t>6/13/2023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8582B6-20B2-0426-FF85-9362F70B3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A6A1AA-BDD6-65D6-B313-ACB9BFCA1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F1853-4004-496E-95A3-4FCCDC95D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35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699F8-5C92-BBCD-886A-A9A35143D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735F6-ECB9-565C-6F89-B17367E3F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7CE35F-90A3-E947-4269-B106531966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C65F36-D035-54B9-EBE2-4C048DEEA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B3DAA-B729-4535-B2D8-424946FC522D}" type="datetime1">
              <a:rPr lang="en-US" smtClean="0"/>
              <a:t>6/13/2023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A3C6A0-8D11-16CE-C130-CDD589553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24876D-9369-42E1-5B16-85F7062BC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F1853-4004-496E-95A3-4FCCDC95D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98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E7F43-29D1-87D4-CC54-68FD011C7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D6705E-4354-D540-B6D1-3A4119450B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99C560-48F3-58FB-5E33-E776B4650E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579C3E-C234-0CF0-6469-140021468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CAAB-0198-4C15-B385-6686B35868FC}" type="datetime1">
              <a:rPr lang="en-US" smtClean="0"/>
              <a:t>6/13/2023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BE59E1-EDAE-E6BE-96EB-C1225D43B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11ECAF-6173-933A-372A-3271A1EFF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F1853-4004-496E-95A3-4FCCDC95D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08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5AC496-6942-1015-D31D-1F08F295F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18D9AF-3AFD-B546-7B4A-7877EA060F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E410E3-8711-FC6E-08B5-41B3C34E25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3C81D-5CDE-466F-A8A8-3ED2DBC5BEB8}" type="datetime1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BB88D-4FBE-72F6-8099-2A4AD20A9F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C84A6-2614-2D38-9BE6-75EBE25EF0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F1853-4004-496E-95A3-4FCCDC95D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70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image" Target="../media/image37.png"/><Relationship Id="rId4" Type="http://schemas.openxmlformats.org/officeDocument/2006/relationships/image" Target="../media/image3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E546718-E12F-EF1B-009C-3A183BB72B7D}"/>
              </a:ext>
            </a:extLst>
          </p:cNvPr>
          <p:cNvSpPr txBox="1">
            <a:spLocks/>
          </p:cNvSpPr>
          <p:nvPr/>
        </p:nvSpPr>
        <p:spPr>
          <a:xfrm>
            <a:off x="1180531" y="14764"/>
            <a:ext cx="5274860" cy="30667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Year-round trace gases at Eureka, Nunavut from 2008-2022 using Infrared Emission Spectroscopy</a:t>
            </a:r>
          </a:p>
        </p:txBody>
      </p:sp>
      <p:pic>
        <p:nvPicPr>
          <p:cNvPr id="6" name="Picture 5" descr="Paper clouds">
            <a:extLst>
              <a:ext uri="{FF2B5EF4-FFF2-40B4-BE49-F238E27FC236}">
                <a16:creationId xmlns:a16="http://schemas.microsoft.com/office/drawing/2014/main" id="{D9BF4256-9295-FB69-7044-865C0FC7E7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15" r="18923" b="-2"/>
          <a:stretch/>
        </p:blipFill>
        <p:spPr>
          <a:xfrm>
            <a:off x="7187979" y="10"/>
            <a:ext cx="5004021" cy="6857990"/>
          </a:xfrm>
          <a:custGeom>
            <a:avLst/>
            <a:gdLst/>
            <a:ahLst/>
            <a:cxnLst/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6FCF911C-EE21-AC2B-09E4-0F8B7B0B4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2C25972-CF05-4410-95BA-2ECA5D576837}" type="slidenum">
              <a:rPr lang="en-US" smtClean="0"/>
              <a:t>1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Subtitle 2">
                <a:extLst>
                  <a:ext uri="{FF2B5EF4-FFF2-40B4-BE49-F238E27FC236}">
                    <a16:creationId xmlns:a16="http://schemas.microsoft.com/office/drawing/2014/main" id="{55205A36-29A2-B4B2-543A-B4C09E2F68D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80531" y="3265715"/>
                <a:ext cx="6068786" cy="3455760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3200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NDACC-IRWG-TCCON-COCCON Meeting</a:t>
                </a:r>
              </a:p>
              <a:p>
                <a:pPr marL="0" indent="0">
                  <a:buNone/>
                </a:pPr>
                <a:r>
                  <a:rPr lang="en-US" sz="2400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Joseph Hung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CMU Sans Serif" panose="02000603000000000000" pitchFamily="50" charset="0"/>
                            <a:cs typeface="CMU Sans Serif" panose="02000603000000000000" pitchFamily="50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MU Sans Serif" panose="02000603000000000000" pitchFamily="50" charset="0"/>
                            <a:cs typeface="CMU Sans Serif" panose="02000603000000000000" pitchFamily="50" charset="0"/>
                          </a:rPr>
                          <m:t> 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MU Sans Serif" panose="02000603000000000000" pitchFamily="50" charset="0"/>
                            <a:cs typeface="CMU Sans Serif" panose="02000603000000000000" pitchFamily="50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2400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, Lei Liu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MU Sans Serif" panose="02000603000000000000" pitchFamily="50" charset="0"/>
                            <a:cs typeface="CMU Sans Serif" panose="02000603000000000000" pitchFamily="50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MU Sans Serif" panose="02000603000000000000" pitchFamily="50" charset="0"/>
                            <a:cs typeface="CMU Sans Serif" panose="02000603000000000000" pitchFamily="50" charset="0"/>
                          </a:rPr>
                          <m:t> 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MU Sans Serif" panose="02000603000000000000" pitchFamily="50" charset="0"/>
                            <a:cs typeface="CMU Sans Serif" panose="02000603000000000000" pitchFamily="50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,  Zen Mariani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CMU Sans Serif" panose="02000603000000000000" pitchFamily="50" charset="0"/>
                            <a:cs typeface="CMU Sans Serif" panose="02000603000000000000" pitchFamily="50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MU Sans Serif" panose="02000603000000000000" pitchFamily="50" charset="0"/>
                            <a:cs typeface="CMU Sans Serif" panose="02000603000000000000" pitchFamily="50" charset="0"/>
                          </a:rPr>
                          <m:t> 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MU Sans Serif" panose="02000603000000000000" pitchFamily="50" charset="0"/>
                            <a:cs typeface="CMU Sans Serif" panose="02000603000000000000" pitchFamily="50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, Mathias Palm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CMU Sans Serif" panose="02000603000000000000" pitchFamily="50" charset="0"/>
                            <a:cs typeface="CMU Sans Serif" panose="02000603000000000000" pitchFamily="50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MU Sans Serif" panose="02000603000000000000" pitchFamily="50" charset="0"/>
                            <a:cs typeface="CMU Sans Serif" panose="02000603000000000000" pitchFamily="50" charset="0"/>
                          </a:rPr>
                          <m:t> 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MU Sans Serif" panose="02000603000000000000" pitchFamily="50" charset="0"/>
                            <a:cs typeface="CMU Sans Serif" panose="02000603000000000000" pitchFamily="50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400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 Kimberly Strong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CMU Sans Serif" panose="02000603000000000000" pitchFamily="50" charset="0"/>
                            <a:cs typeface="CMU Sans Serif" panose="02000603000000000000" pitchFamily="50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MU Sans Serif" panose="02000603000000000000" pitchFamily="50" charset="0"/>
                            <a:cs typeface="CMU Sans Serif" panose="02000603000000000000" pitchFamily="50" charset="0"/>
                          </a:rPr>
                          <m:t> 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MU Sans Serif" panose="02000603000000000000" pitchFamily="50" charset="0"/>
                            <a:cs typeface="CMU Sans Serif" panose="02000603000000000000" pitchFamily="50" charset="0"/>
                          </a:rPr>
                          <m:t>1</m:t>
                        </m:r>
                      </m:sup>
                    </m:sSup>
                  </m:oMath>
                </a14:m>
                <a:endParaRPr lang="en-US" sz="2400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  <a:p>
                <a:pPr marL="0" indent="0">
                  <a:buNone/>
                </a:pPr>
                <a:endParaRPr lang="en-US" sz="2400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  <a:p>
                <a:pPr marL="0" indent="0">
                  <a:buNone/>
                </a:pPr>
                <a:r>
                  <a:rPr lang="en-US" sz="1800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University of Toronto, Department of Physics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  <a:ea typeface="CMU Sans Serif" panose="02000603000000000000" pitchFamily="50" charset="0"/>
                            <a:cs typeface="CMU Sans Serif" panose="02000603000000000000" pitchFamily="50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MU Sans Serif" panose="02000603000000000000" pitchFamily="50" charset="0"/>
                            <a:cs typeface="CMU Sans Serif" panose="02000603000000000000" pitchFamily="50" charset="0"/>
                          </a:rPr>
                          <m:t> 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  <a:ea typeface="CMU Sans Serif" panose="02000603000000000000" pitchFamily="50" charset="0"/>
                            <a:cs typeface="CMU Sans Serif" panose="02000603000000000000" pitchFamily="50" charset="0"/>
                          </a:rPr>
                          <m:t>1</m:t>
                        </m:r>
                      </m:sup>
                    </m:sSup>
                  </m:oMath>
                </a14:m>
                <a:endParaRPr lang="en-US" sz="1800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  <a:p>
                <a:pPr marL="0" indent="0">
                  <a:buNone/>
                </a:pPr>
                <a:r>
                  <a:rPr lang="en-US" sz="1800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Environment and Climate Change Canada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  <a:ea typeface="CMU Sans Serif" panose="02000603000000000000" pitchFamily="50" charset="0"/>
                            <a:cs typeface="CMU Sans Serif" panose="02000603000000000000" pitchFamily="50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MU Sans Serif" panose="02000603000000000000" pitchFamily="50" charset="0"/>
                            <a:cs typeface="CMU Sans Serif" panose="02000603000000000000" pitchFamily="50" charset="0"/>
                          </a:rPr>
                          <m:t> 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  <a:ea typeface="CMU Sans Serif" panose="02000603000000000000" pitchFamily="50" charset="0"/>
                            <a:cs typeface="CMU Sans Serif" panose="02000603000000000000" pitchFamily="50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800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  <a:p>
                <a:pPr marL="0" indent="0">
                  <a:buNone/>
                </a:pPr>
                <a:r>
                  <a:rPr lang="en-US" sz="1800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University of Bremen, Institute of Environmental Physics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  <a:ea typeface="CMU Sans Serif" panose="02000603000000000000" pitchFamily="50" charset="0"/>
                            <a:cs typeface="CMU Sans Serif" panose="02000603000000000000" pitchFamily="50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MU Sans Serif" panose="02000603000000000000" pitchFamily="50" charset="0"/>
                            <a:cs typeface="CMU Sans Serif" panose="02000603000000000000" pitchFamily="50" charset="0"/>
                          </a:rPr>
                          <m:t> 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  <a:ea typeface="CMU Sans Serif" panose="02000603000000000000" pitchFamily="50" charset="0"/>
                            <a:cs typeface="CMU Sans Serif" panose="02000603000000000000" pitchFamily="50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1800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</p:txBody>
          </p:sp>
        </mc:Choice>
        <mc:Fallback>
          <p:sp>
            <p:nvSpPr>
              <p:cNvPr id="2" name="Subtitle 2">
                <a:extLst>
                  <a:ext uri="{FF2B5EF4-FFF2-40B4-BE49-F238E27FC236}">
                    <a16:creationId xmlns:a16="http://schemas.microsoft.com/office/drawing/2014/main" id="{55205A36-29A2-B4B2-543A-B4C09E2F68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531" y="3265715"/>
                <a:ext cx="6068786" cy="3455760"/>
              </a:xfrm>
              <a:prstGeom prst="rect">
                <a:avLst/>
              </a:prstGeom>
              <a:blipFill>
                <a:blip r:embed="rId3"/>
                <a:stretch>
                  <a:fillRect l="-2613" t="-3351" r="-4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0195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A63128F0-C598-0D7F-0C09-B24175DCF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08" y="4057345"/>
            <a:ext cx="3615870" cy="2691442"/>
          </a:xfrm>
          <a:prstGeom prst="rect">
            <a:avLst/>
          </a:prstGeom>
        </p:spPr>
      </p:pic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FA4D6D90-311B-EFBD-0796-C287A94471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17" y="1092784"/>
            <a:ext cx="3817544" cy="2841556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62AEA5-2C34-3628-115E-6D558218DC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298" y="3941114"/>
            <a:ext cx="3702268" cy="28395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C23BA6-5B04-9EF8-2B13-DD0A6BAD20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209" y="1132804"/>
            <a:ext cx="3702268" cy="28395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5484A9-869A-3BAD-61F5-6E3163D6F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638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Comparison against the Bruker 125HR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3D71DCB-D035-7F8E-F7A2-FB3CE60535C2}"/>
              </a:ext>
            </a:extLst>
          </p:cNvPr>
          <p:cNvSpPr txBox="1">
            <a:spLocks/>
          </p:cNvSpPr>
          <p:nvPr/>
        </p:nvSpPr>
        <p:spPr>
          <a:xfrm>
            <a:off x="9425478" y="1088187"/>
            <a:ext cx="2687348" cy="48546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762187">
              <a:spcBef>
                <a:spcPts val="126"/>
              </a:spcBef>
              <a:buNone/>
            </a:pPr>
            <a:r>
              <a:rPr lang="en-US" sz="18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Good agreement for gases which have strong seasonal variability and dynamic range (CO/O3) </a:t>
            </a:r>
          </a:p>
          <a:p>
            <a:pPr marL="0" indent="0" defTabSz="3762187">
              <a:spcBef>
                <a:spcPts val="126"/>
              </a:spcBef>
              <a:buNone/>
            </a:pPr>
            <a:endParaRPr lang="en-US" sz="1600" dirty="0"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  <a:p>
            <a:pPr marL="0" indent="0" defTabSz="3762187">
              <a:spcBef>
                <a:spcPts val="126"/>
              </a:spcBef>
              <a:buNone/>
            </a:pPr>
            <a:r>
              <a:rPr lang="en-US" sz="18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Relative differences</a:t>
            </a:r>
          </a:p>
          <a:p>
            <a:pPr marL="0" indent="0" defTabSz="3762187">
              <a:spcBef>
                <a:spcPts val="126"/>
              </a:spcBef>
              <a:buNone/>
            </a:pPr>
            <a:r>
              <a:rPr lang="en-US" sz="18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((EAERI-125HR)/mean):</a:t>
            </a:r>
          </a:p>
          <a:p>
            <a:pPr marL="0" indent="0" defTabSz="3762187">
              <a:spcBef>
                <a:spcPts val="126"/>
              </a:spcBef>
              <a:buNone/>
            </a:pPr>
            <a:r>
              <a:rPr lang="en-US" sz="18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-3.9% [CO]</a:t>
            </a:r>
          </a:p>
          <a:p>
            <a:pPr marL="0" indent="0" defTabSz="3762187">
              <a:spcBef>
                <a:spcPts val="126"/>
              </a:spcBef>
              <a:buNone/>
            </a:pPr>
            <a:r>
              <a:rPr lang="en-US" sz="18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+2.3% [O3]</a:t>
            </a:r>
          </a:p>
          <a:p>
            <a:pPr marL="522568" indent="-522568" defTabSz="3762187">
              <a:spcBef>
                <a:spcPts val="126"/>
              </a:spcBef>
            </a:pPr>
            <a:endParaRPr lang="en-US" sz="1800" dirty="0"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  <a:p>
            <a:pPr marL="0" indent="0" defTabSz="3762187">
              <a:spcBef>
                <a:spcPts val="126"/>
              </a:spcBef>
              <a:buNone/>
            </a:pPr>
            <a:r>
              <a:rPr lang="en-US" sz="18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N2O and CH4 do not have strong seasonal cycles and poor correlation as a result. </a:t>
            </a:r>
          </a:p>
          <a:p>
            <a:pPr marL="0" indent="0" defTabSz="3762187">
              <a:spcBef>
                <a:spcPts val="126"/>
              </a:spcBef>
              <a:buNone/>
            </a:pPr>
            <a:r>
              <a:rPr lang="en-US" sz="18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Relative differences:</a:t>
            </a:r>
          </a:p>
          <a:p>
            <a:pPr marL="0" indent="0" defTabSz="3762187">
              <a:spcBef>
                <a:spcPts val="126"/>
              </a:spcBef>
              <a:buNone/>
            </a:pPr>
            <a:r>
              <a:rPr lang="en-US" sz="16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+1.3% [N2O]</a:t>
            </a:r>
          </a:p>
          <a:p>
            <a:pPr marL="0" indent="0" defTabSz="3762187">
              <a:spcBef>
                <a:spcPts val="126"/>
              </a:spcBef>
              <a:buNone/>
            </a:pPr>
            <a:r>
              <a:rPr lang="en-US" sz="16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+4.4% [CH4] </a:t>
            </a:r>
          </a:p>
          <a:p>
            <a:pPr marL="0" indent="0" defTabSz="3762187">
              <a:spcBef>
                <a:spcPts val="126"/>
              </a:spcBef>
              <a:buNone/>
            </a:pPr>
            <a:endParaRPr lang="en-US" sz="1800" dirty="0"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5EFE76-62B7-AAD1-517F-9B893D6D9A1F}"/>
              </a:ext>
            </a:extLst>
          </p:cNvPr>
          <p:cNvSpPr txBox="1"/>
          <p:nvPr/>
        </p:nvSpPr>
        <p:spPr>
          <a:xfrm>
            <a:off x="2316397" y="1325894"/>
            <a:ext cx="60946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O3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023D56-4C1C-9B7E-7EA3-C5CDE46CAAE0}"/>
              </a:ext>
            </a:extLst>
          </p:cNvPr>
          <p:cNvSpPr txBox="1"/>
          <p:nvPr/>
        </p:nvSpPr>
        <p:spPr>
          <a:xfrm>
            <a:off x="6442231" y="1400201"/>
            <a:ext cx="60946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CH4</a:t>
            </a:r>
            <a:endParaRPr lang="en-US" b="1" dirty="0"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34CAA8-869D-DB9A-3260-662DE2C89185}"/>
              </a:ext>
            </a:extLst>
          </p:cNvPr>
          <p:cNvSpPr txBox="1"/>
          <p:nvPr/>
        </p:nvSpPr>
        <p:spPr>
          <a:xfrm>
            <a:off x="2196541" y="4242462"/>
            <a:ext cx="72289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N2O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68F0E9-2DD5-9C14-127D-BBCA99AA6A2A}"/>
              </a:ext>
            </a:extLst>
          </p:cNvPr>
          <p:cNvSpPr txBox="1"/>
          <p:nvPr/>
        </p:nvSpPr>
        <p:spPr>
          <a:xfrm>
            <a:off x="8365921" y="5704745"/>
            <a:ext cx="72289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CO</a:t>
            </a:r>
            <a:endParaRPr lang="en-US" b="1" dirty="0"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8437813-CB03-82BA-BF45-0D7AF1013000}"/>
              </a:ext>
            </a:extLst>
          </p:cNvPr>
          <p:cNvSpPr txBox="1">
            <a:spLocks/>
          </p:cNvSpPr>
          <p:nvPr/>
        </p:nvSpPr>
        <p:spPr>
          <a:xfrm>
            <a:off x="9425478" y="5508817"/>
            <a:ext cx="2748783" cy="13853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762187">
              <a:spcBef>
                <a:spcPts val="126"/>
              </a:spcBef>
              <a:buNone/>
            </a:pPr>
            <a:r>
              <a:rPr lang="en-US" sz="1600" b="1" dirty="0">
                <a:solidFill>
                  <a:prstClr val="black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Figure:</a:t>
            </a:r>
            <a:r>
              <a:rPr lang="en-US" sz="1600" dirty="0">
                <a:solidFill>
                  <a:prstClr val="black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 Comparison for co-incident 125HR – EAERI retrievals. </a:t>
            </a:r>
            <a:r>
              <a:rPr lang="en-US" sz="1600" b="1" dirty="0">
                <a:solidFill>
                  <a:prstClr val="black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Black</a:t>
            </a:r>
            <a:r>
              <a:rPr lang="en-US" sz="1600" dirty="0">
                <a:solidFill>
                  <a:prstClr val="black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 points are direct comparisons, </a:t>
            </a:r>
            <a:r>
              <a:rPr lang="en-US" sz="1600" b="1" dirty="0">
                <a:solidFill>
                  <a:srgbClr val="FF0000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Red</a:t>
            </a:r>
            <a:r>
              <a:rPr lang="en-US" sz="1600" dirty="0">
                <a:solidFill>
                  <a:srgbClr val="FF0000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 </a:t>
            </a:r>
            <a:r>
              <a:rPr lang="en-US" sz="16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points indicate 125HR measurements smoothed with the EAERI averaging kernel</a:t>
            </a:r>
            <a:r>
              <a:rPr lang="en-US" sz="1600" dirty="0">
                <a:solidFill>
                  <a:prstClr val="black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.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CE3A659-EE0F-96BF-9DE2-B3BBCC760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F1853-4004-496E-95A3-4FCCDC95DE9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729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E7D2D-A249-3037-25C2-E7CA2F08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931" y="365125"/>
            <a:ext cx="11554436" cy="1325563"/>
          </a:xfrm>
        </p:spPr>
        <p:txBody>
          <a:bodyPr/>
          <a:lstStyle/>
          <a:p>
            <a:r>
              <a:rPr lang="en-US" b="1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Comparison against Ozonesondes and GBS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153894-0548-3B90-032E-1708A64F65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" t="5135" r="8326" b="2381"/>
          <a:stretch/>
        </p:blipFill>
        <p:spPr>
          <a:xfrm>
            <a:off x="212272" y="1326978"/>
            <a:ext cx="5470071" cy="402431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1D0994-4010-8E50-12A3-23AA3F541B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893" y="1677798"/>
            <a:ext cx="4825555" cy="350240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DDAF08D-A3F3-183E-A5B2-7E8F47603293}"/>
              </a:ext>
            </a:extLst>
          </p:cNvPr>
          <p:cNvSpPr txBox="1">
            <a:spLocks/>
          </p:cNvSpPr>
          <p:nvPr/>
        </p:nvSpPr>
        <p:spPr>
          <a:xfrm>
            <a:off x="637563" y="5444261"/>
            <a:ext cx="11554437" cy="73740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762187">
              <a:spcBef>
                <a:spcPts val="126"/>
              </a:spcBef>
              <a:buNone/>
            </a:pPr>
            <a:r>
              <a:rPr lang="en-US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              Ozonesondes  		     GBS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A4C9D-0152-5C92-77DB-C4F4963AD75A}"/>
              </a:ext>
            </a:extLst>
          </p:cNvPr>
          <p:cNvSpPr txBox="1">
            <a:spLocks/>
          </p:cNvSpPr>
          <p:nvPr/>
        </p:nvSpPr>
        <p:spPr>
          <a:xfrm>
            <a:off x="595003" y="5959929"/>
            <a:ext cx="11554436" cy="860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762187">
              <a:spcBef>
                <a:spcPts val="126"/>
              </a:spcBef>
              <a:buNone/>
            </a:pPr>
            <a:r>
              <a:rPr lang="en-US" sz="1600" b="1" dirty="0">
                <a:solidFill>
                  <a:prstClr val="black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Figure:</a:t>
            </a:r>
            <a:r>
              <a:rPr lang="en-US" sz="1600" dirty="0">
                <a:solidFill>
                  <a:prstClr val="black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 Comparison for co-incident ozonesonde/GBS - EAERI retrievals. </a:t>
            </a:r>
            <a:r>
              <a:rPr lang="en-US" sz="1600" b="1" dirty="0">
                <a:solidFill>
                  <a:prstClr val="black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Black</a:t>
            </a:r>
            <a:r>
              <a:rPr lang="en-US" sz="1600" dirty="0">
                <a:solidFill>
                  <a:prstClr val="black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 points are direct comparisons, </a:t>
            </a:r>
            <a:r>
              <a:rPr lang="en-US" sz="1600" b="1" dirty="0">
                <a:solidFill>
                  <a:srgbClr val="FF0000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Red</a:t>
            </a:r>
            <a:r>
              <a:rPr lang="en-US" sz="1600" dirty="0">
                <a:solidFill>
                  <a:srgbClr val="FF0000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 </a:t>
            </a:r>
            <a:r>
              <a:rPr lang="en-US" sz="16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points indicate sonde measurements smoothed with the EAERI averaging kernel</a:t>
            </a:r>
            <a:r>
              <a:rPr lang="en-US" sz="1600" dirty="0">
                <a:solidFill>
                  <a:prstClr val="black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. </a:t>
            </a:r>
          </a:p>
          <a:p>
            <a:pPr marL="0" indent="0" algn="ctr" defTabSz="3762187">
              <a:spcBef>
                <a:spcPts val="126"/>
              </a:spcBef>
              <a:buNone/>
            </a:pPr>
            <a:r>
              <a:rPr lang="en-US" sz="1600" dirty="0">
                <a:solidFill>
                  <a:prstClr val="black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1:1 line and fitted correlations are plotted in their respective colours.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D977C-06A4-D9C0-4440-669A3D9CA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F1853-4004-496E-95A3-4FCCDC95DE9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58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0FF8223-1A91-5510-F8C3-C71282C7D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4" t="8975" r="8743" b="4316"/>
          <a:stretch/>
        </p:blipFill>
        <p:spPr>
          <a:xfrm>
            <a:off x="6417447" y="990397"/>
            <a:ext cx="5651852" cy="4193090"/>
          </a:xfrm>
          <a:prstGeom prst="rect">
            <a:avLst/>
          </a:pr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C51B7D16-3861-67C0-1422-D5E639D1CB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6" t="8830" r="8431" b="4423"/>
          <a:stretch/>
        </p:blipFill>
        <p:spPr>
          <a:xfrm>
            <a:off x="200297" y="990397"/>
            <a:ext cx="6017345" cy="419309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1956EA-C800-BB04-2AF0-BA24C7FDF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9973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Seasonal Variability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D8E643C-A93E-093D-2EB8-CF3A0558A3D0}"/>
                  </a:ext>
                </a:extLst>
              </p:cNvPr>
              <p:cNvSpPr txBox="1"/>
              <p:nvPr/>
            </p:nvSpPr>
            <p:spPr>
              <a:xfrm>
                <a:off x="1159081" y="5582873"/>
                <a:ext cx="1011712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Strong intra-year variation is expected for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𝐶𝑂</m:t>
                    </m:r>
                  </m:oMath>
                </a14:m>
                <a:r>
                  <a:rPr lang="en-US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𝐶𝑂</m:t>
                    </m:r>
                  </m:oMath>
                </a14:m>
                <a:r>
                  <a:rPr lang="en-US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 is highly variable in the spring, but drops to a relatively tight minimum through the summer.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 also experiences high variability in springtime and a minimum in the late summer - fall.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D8E643C-A93E-093D-2EB8-CF3A0558A3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081" y="5582873"/>
                <a:ext cx="10117123" cy="923330"/>
              </a:xfrm>
              <a:prstGeom prst="rect">
                <a:avLst/>
              </a:prstGeom>
              <a:blipFill>
                <a:blip r:embed="rId4"/>
                <a:stretch>
                  <a:fillRect l="-482" t="-3311" b="-10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6D72DFB-4375-B2E6-9F6B-640EB66326B2}"/>
              </a:ext>
            </a:extLst>
          </p:cNvPr>
          <p:cNvCxnSpPr>
            <a:cxnSpLocks/>
          </p:cNvCxnSpPr>
          <p:nvPr/>
        </p:nvCxnSpPr>
        <p:spPr>
          <a:xfrm>
            <a:off x="3639144" y="2033101"/>
            <a:ext cx="0" cy="2326387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A17745C-4EA4-DDE3-1462-5488DFB01164}"/>
              </a:ext>
            </a:extLst>
          </p:cNvPr>
          <p:cNvSpPr txBox="1"/>
          <p:nvPr/>
        </p:nvSpPr>
        <p:spPr>
          <a:xfrm>
            <a:off x="3653367" y="3169118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37%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4A98793-CDC1-FC79-4EBC-74C215A9730D}"/>
              </a:ext>
            </a:extLst>
          </p:cNvPr>
          <p:cNvCxnSpPr>
            <a:cxnSpLocks/>
          </p:cNvCxnSpPr>
          <p:nvPr/>
        </p:nvCxnSpPr>
        <p:spPr>
          <a:xfrm>
            <a:off x="10374042" y="1935230"/>
            <a:ext cx="0" cy="2253593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F2F9822-8367-EA5B-97A0-684166690E3B}"/>
              </a:ext>
            </a:extLst>
          </p:cNvPr>
          <p:cNvSpPr txBox="1"/>
          <p:nvPr/>
        </p:nvSpPr>
        <p:spPr>
          <a:xfrm>
            <a:off x="9666280" y="3046169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45%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716217-72E1-E307-02FA-D081E388CE6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5796" y="5174106"/>
                <a:ext cx="11554436" cy="63858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3762187">
                  <a:spcBef>
                    <a:spcPts val="126"/>
                  </a:spcBef>
                  <a:buNone/>
                </a:pPr>
                <a:r>
                  <a:rPr lang="en-US" sz="1600" b="1" dirty="0">
                    <a:solidFill>
                      <a:prstClr val="black"/>
                    </a:solidFill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Figure: </a:t>
                </a:r>
                <a:r>
                  <a:rPr lang="en-US" sz="1600" dirty="0">
                    <a:solidFill>
                      <a:prstClr val="black"/>
                    </a:solidFill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Average monthly means for CO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O</m:t>
                        </m:r>
                      </m:e>
                      <m:sub>
                        <m:r>
                          <a:rPr lang="en-US" sz="16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prstClr val="black"/>
                    </a:solidFill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. 1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MU Sans Serif" panose="02000603000000000000" pitchFamily="2" charset="0"/>
                        <a:cs typeface="CMU Sans Serif" panose="02000603000000000000" pitchFamily="2" charset="0"/>
                      </a:rPr>
                      <m:t>𝜎</m:t>
                    </m:r>
                  </m:oMath>
                </a14:m>
                <a:r>
                  <a:rPr lang="en-US" sz="1600" dirty="0">
                    <a:solidFill>
                      <a:prstClr val="black"/>
                    </a:solidFill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 in grey shading.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716217-72E1-E307-02FA-D081E388C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796" y="5174106"/>
                <a:ext cx="11554436" cy="638580"/>
              </a:xfrm>
              <a:prstGeom prst="rect">
                <a:avLst/>
              </a:prstGeom>
              <a:blipFill>
                <a:blip r:embed="rId5"/>
                <a:stretch>
                  <a:fillRect t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9BEC42-29F7-662B-4CC3-081D891A3F2D}"/>
                  </a:ext>
                </a:extLst>
              </p:cNvPr>
              <p:cNvSpPr txBox="1"/>
              <p:nvPr/>
            </p:nvSpPr>
            <p:spPr>
              <a:xfrm>
                <a:off x="3241831" y="790342"/>
                <a:ext cx="722893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CO			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0" smtClean="0">
                            <a:latin typeface="Cambria Math" panose="02040503050406030204" pitchFamily="18" charset="0"/>
                          </a:rPr>
                          <m:t>𝐎</m:t>
                        </m:r>
                      </m:e>
                      <m:sub>
                        <m:r>
                          <a:rPr lang="en-US" sz="2000" b="1" i="0" smtClean="0"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endParaRPr lang="en-US" b="1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9BEC42-29F7-662B-4CC3-081D891A3F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1831" y="790342"/>
                <a:ext cx="7228936" cy="400110"/>
              </a:xfrm>
              <a:prstGeom prst="rect">
                <a:avLst/>
              </a:prstGeom>
              <a:blipFill>
                <a:blip r:embed="rId6"/>
                <a:stretch>
                  <a:fillRect l="-927" t="-7692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C8B307F1-35F4-D370-DEE8-7D8F0B172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F1853-4004-496E-95A3-4FCCDC95DE9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738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3A225-415A-9E43-8A19-F709D06E1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15516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The 24H Diurnal Cycle of CO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E44C9C7-5A54-9141-734A-08A595549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674"/>
            <a:ext cx="10189030" cy="46619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5B76FB5-1B02-1A64-0E01-28854724A928}"/>
                  </a:ext>
                </a:extLst>
              </p:cNvPr>
              <p:cNvSpPr txBox="1"/>
              <p:nvPr/>
            </p:nvSpPr>
            <p:spPr>
              <a:xfrm>
                <a:off x="10058401" y="1077144"/>
                <a:ext cx="2133599" cy="2923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Figure: </a:t>
                </a:r>
                <a:r>
                  <a:rPr lang="en-US" sz="1600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24H cycle (during selected month(s)): Yearly average – Polar Winter (11,12,1) – Polar Day (5,6,7) – Spring Equinoctial (3) – Fall Equinoctial (9).</a:t>
                </a:r>
              </a:p>
              <a:p>
                <a:endParaRPr lang="en-US" sz="1600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  <a:p>
                <a:r>
                  <a:rPr lang="en-US" sz="1600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Blue lines provide 1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400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 </a:t>
                </a:r>
                <a:r>
                  <a:rPr lang="en-US" sz="1600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bounds</a:t>
                </a:r>
                <a:endParaRPr lang="en-US" sz="2400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5B76FB5-1B02-1A64-0E01-28854724A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8401" y="1077144"/>
                <a:ext cx="2133599" cy="2923877"/>
              </a:xfrm>
              <a:prstGeom prst="rect">
                <a:avLst/>
              </a:prstGeom>
              <a:blipFill>
                <a:blip r:embed="rId3"/>
                <a:stretch>
                  <a:fillRect l="-1429" t="-1044" r="-1429" b="-16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11A5E3B-BE67-A48C-DB30-CEEA0904E13E}"/>
              </a:ext>
            </a:extLst>
          </p:cNvPr>
          <p:cNvSpPr txBox="1"/>
          <p:nvPr/>
        </p:nvSpPr>
        <p:spPr>
          <a:xfrm>
            <a:off x="838200" y="5572608"/>
            <a:ext cx="108693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Equinoctial periods show up to 10% variability within a single day, with a minimum in the late afternoon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Settles into relatively constant equilibrium during polar day and night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Other gases do not experience strong intra-day variation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4A7444-E234-20C6-04AB-29D104967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F1853-4004-496E-95A3-4FCCDC95DE9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325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CBBA9-0E34-2A9A-AFC7-FFC76CA26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Trends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D3421B-4AB2-E303-303C-86733609092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00294"/>
                <a:ext cx="10515600" cy="4876669"/>
              </a:xfrm>
            </p:spPr>
            <p:txBody>
              <a:bodyPr>
                <a:normAutofit lnSpcReduction="10000"/>
              </a:bodyPr>
              <a:lstStyle/>
              <a:p>
                <a:endParaRPr lang="en-US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A model with 3 Fourier terms and a linear trend is fit on the timeseries</a:t>
                </a:r>
              </a:p>
              <a:p>
                <a:pPr lvl="1"/>
                <a:r>
                  <a:rPr lang="en-US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To account for the trend as well as the yearly, biannual, and quarterly variation</a:t>
                </a:r>
              </a:p>
              <a:p>
                <a:pPr lvl="1"/>
                <a:r>
                  <a:rPr lang="en-US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To avoid fitting the model to data points associated with enhancement/depletion events, we fit only a subset of the data points:</a:t>
                </a:r>
              </a:p>
              <a:p>
                <a:pPr lvl="2">
                  <a:buFontTx/>
                  <a:buChar char="-"/>
                </a:pPr>
                <a:r>
                  <a:rPr lang="en-US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First fitting the model on all data</a:t>
                </a:r>
              </a:p>
              <a:p>
                <a:pPr lvl="2">
                  <a:buFontTx/>
                  <a:buChar char="-"/>
                </a:pPr>
                <a:r>
                  <a:rPr lang="en-US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Computing the set of residuals between each datapoint and the model</a:t>
                </a:r>
              </a:p>
              <a:p>
                <a:pPr lvl="2">
                  <a:buFontTx/>
                  <a:buChar char="-"/>
                </a:pPr>
                <a:r>
                  <a:rPr lang="en-US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Re-fitting the model on only datapoints with residuals &lt;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MU Sans Serif" panose="02000603000000000000" pitchFamily="2" charset="0"/>
                        <a:cs typeface="CMU Sans Serif" panose="02000603000000000000" pitchFamily="2" charset="0"/>
                      </a:rPr>
                      <m:t>0.75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MU Sans Serif" panose="02000603000000000000" pitchFamily="2" charset="0"/>
                        <a:cs typeface="CMU Sans Serif" panose="02000603000000000000" pitchFamily="2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MU Sans Serif" panose="02000603000000000000" pitchFamily="2" charset="0"/>
                        <a:cs typeface="CMU Sans Serif" panose="02000603000000000000" pitchFamily="2" charset="0"/>
                      </a:rPr>
                      <m:t>𝜎</m:t>
                    </m:r>
                  </m:oMath>
                </a14:m>
                <a:endParaRPr lang="en-US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  <a:p>
                <a:pPr lvl="1"/>
                <a:r>
                  <a:rPr lang="en-US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0.75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MU Sans Serif" panose="02000603000000000000" pitchFamily="2" charset="0"/>
                        <a:cs typeface="CMU Sans Serif" panose="02000603000000000000" pitchFamily="2" charset="0"/>
                      </a:rPr>
                      <m:t>𝜎</m:t>
                    </m:r>
                  </m:oMath>
                </a14:m>
                <a:r>
                  <a:rPr lang="en-US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 is chosen heuristically due to the relative (lack of) sensitivity of E-AERI retrievals</a:t>
                </a:r>
              </a:p>
              <a:p>
                <a:pPr lvl="1"/>
                <a:r>
                  <a:rPr lang="en-US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The 95% confidence interval is computed using bootstrap resampling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D3421B-4AB2-E303-303C-8673360909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00294"/>
                <a:ext cx="10515600" cy="4876669"/>
              </a:xfrm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C120C-BBCA-23D8-4E8B-3ECEE7E22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F1853-4004-496E-95A3-4FCCDC95DE9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101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B81FF62-E002-E08A-7774-63477867E4D4}"/>
              </a:ext>
            </a:extLst>
          </p:cNvPr>
          <p:cNvSpPr txBox="1"/>
          <p:nvPr/>
        </p:nvSpPr>
        <p:spPr>
          <a:xfrm>
            <a:off x="799050" y="5652068"/>
            <a:ext cx="111783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Figure: </a:t>
            </a:r>
            <a:r>
              <a:rPr lang="en-US" sz="16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Retrieved timeseries and fitted model. Red points indicate discarded values. Grey band indicates the 95% confidence interval computed with bootstrap resampling.</a:t>
            </a:r>
          </a:p>
          <a:p>
            <a:r>
              <a:rPr lang="en-US" sz="16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Note we do not consider the measurements from 2008-2010 due to the change of measurement site.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8EAD5E-8007-C1D4-41E4-9F914FDCC1C1}"/>
              </a:ext>
            </a:extLst>
          </p:cNvPr>
          <p:cNvSpPr txBox="1"/>
          <p:nvPr/>
        </p:nvSpPr>
        <p:spPr>
          <a:xfrm>
            <a:off x="1836574" y="1625381"/>
            <a:ext cx="96311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     O3: -0.9% / year           				   CO: -0.6% / year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4E58D4-F54C-1C48-1D56-C45B83E6CE9B}"/>
              </a:ext>
            </a:extLst>
          </p:cNvPr>
          <p:cNvSpPr txBox="1"/>
          <p:nvPr/>
        </p:nvSpPr>
        <p:spPr>
          <a:xfrm>
            <a:off x="2166456" y="3723086"/>
            <a:ext cx="95529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 CH4: +0.3% / year					N2O: +0.03% / year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8FD4B03-57D2-358C-D8EF-BE74E7A6C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Trends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CFFB98-4ED2-5651-3226-529EB8493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F1853-4004-496E-95A3-4FCCDC95DE94}" type="slidenum">
              <a:rPr lang="en-US" smtClean="0"/>
              <a:t>15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E341771-F02E-D467-C7E0-9F2546C04E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" t="29395" r="2131" b="16485"/>
          <a:stretch/>
        </p:blipFill>
        <p:spPr>
          <a:xfrm>
            <a:off x="732391" y="2062188"/>
            <a:ext cx="5194307" cy="1409351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CEF117-3CA4-A274-6E9C-F4E133F0DD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1" t="30189" r="1824" b="18098"/>
          <a:stretch/>
        </p:blipFill>
        <p:spPr>
          <a:xfrm>
            <a:off x="6101594" y="2018442"/>
            <a:ext cx="5875787" cy="14985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122170-C366-F532-1D59-3B0552D7DD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" t="26002" r="1741" b="18314"/>
          <a:stretch/>
        </p:blipFill>
        <p:spPr>
          <a:xfrm>
            <a:off x="732391" y="4011561"/>
            <a:ext cx="5454117" cy="15120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FD9B28B-816A-C9A1-1ECF-6474FBC977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" t="24888" r="1720" b="19188"/>
          <a:stretch/>
        </p:blipFill>
        <p:spPr>
          <a:xfrm>
            <a:off x="6275314" y="3977271"/>
            <a:ext cx="5528346" cy="158063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78E8689C-03F9-7665-1F6F-EDBB26AC017E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-1488787" y="3600199"/>
                <a:ext cx="3754253" cy="1739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3762187">
                  <a:spcBef>
                    <a:spcPts val="126"/>
                  </a:spcBef>
                  <a:buNone/>
                </a:pPr>
                <a:r>
                  <a:rPr lang="en-US" sz="2000" dirty="0">
                    <a:solidFill>
                      <a:prstClr val="black"/>
                    </a:solidFill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Total Column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19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molec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cm</m:t>
                        </m:r>
                      </m:e>
                      <m:sup>
                        <m:r>
                          <a:rPr lang="en-US" sz="2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)</a:t>
                </a:r>
              </a:p>
            </p:txBody>
          </p:sp>
        </mc:Choice>
        <mc:Fallback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78E8689C-03F9-7665-1F6F-EDBB26AC0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488787" y="3600199"/>
                <a:ext cx="3754253" cy="173950"/>
              </a:xfrm>
              <a:prstGeom prst="rect">
                <a:avLst/>
              </a:prstGeom>
              <a:blipFill>
                <a:blip r:embed="rId6"/>
                <a:stretch>
                  <a:fillRect l="-24138" t="-649" r="-179310" b="-1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1690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C551F-42FC-0FD5-0FC0-84DC10ABA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Case Study: 2020 Ozone Depletion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3939F7-9407-62E2-B5DC-5E15745809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98" y="1457609"/>
            <a:ext cx="10515600" cy="2050553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CA2D013-B4F0-5D56-56B1-CC1B21FAC424}"/>
                  </a:ext>
                </a:extLst>
              </p:cNvPr>
              <p:cNvSpPr txBox="1"/>
              <p:nvPr/>
            </p:nvSpPr>
            <p:spPr>
              <a:xfrm>
                <a:off x="838200" y="3674535"/>
                <a:ext cx="10285602" cy="25853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2020</a:t>
                </a:r>
                <a:r>
                  <a:rPr lang="en-US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 saw record chemical ozone depletion in the Arctic due to extraordinarily cold sustained winter temperatures. This is seen clearly in the E-AERI timeseries.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The retrieved column was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MU Sans Serif" panose="02000603000000000000" pitchFamily="2" charset="0"/>
                        <a:cs typeface="CMU Sans Serif" panose="02000603000000000000" pitchFamily="2" charset="0"/>
                      </a:rPr>
                      <m:t>8.81⋅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18</m:t>
                        </m:r>
                      </m:sup>
                    </m:sSup>
                  </m:oMath>
                </a14:m>
                <a:r>
                  <a:rPr lang="en-US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 molec/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cm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2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  <a:ea typeface="CMU Sans Serif" panose="02000603000000000000" pitchFamily="2" charset="0"/>
                        <a:cs typeface="CMU Sans Serif" panose="02000603000000000000" pitchFamily="2" charset="0"/>
                      </a:rPr>
                      <m:t> </m:t>
                    </m:r>
                  </m:oMath>
                </a14:m>
                <a:r>
                  <a:rPr lang="en-US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 in 2020, during peak depletion 17 Mar – 17 Apr.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Compared to 1.10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MU Sans Serif" panose="02000603000000000000" pitchFamily="2" charset="0"/>
                        <a:cs typeface="CMU Sans Serif" panose="02000603000000000000" pitchFamily="2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MU Sans Serif" panose="02000603000000000000" pitchFamily="2" charset="0"/>
                        <a:cs typeface="CMU Sans Serif" panose="02000603000000000000" pitchFamily="2" charset="0"/>
                      </a:rPr>
                      <m:t>⋅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19</m:t>
                        </m:r>
                      </m:sup>
                    </m:sSup>
                  </m:oMath>
                </a14:m>
                <a:r>
                  <a:rPr lang="en-US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 molec/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cm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 the previous year (2018-2019 saw relatively average wintertime temperatures).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Drop of around 82 DU, which is -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MU Sans Serif" panose="02000603000000000000" pitchFamily="2" charset="0"/>
                        <a:cs typeface="CMU Sans Serif" panose="02000603000000000000" pitchFamily="2" charset="0"/>
                      </a:rPr>
                      <m:t>1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MU Sans Serif" panose="02000603000000000000" pitchFamily="2" charset="0"/>
                        <a:cs typeface="CMU Sans Serif" panose="02000603000000000000" pitchFamily="2" charset="0"/>
                      </a:rPr>
                      <m:t>𝜎</m:t>
                    </m:r>
                  </m:oMath>
                </a14:m>
                <a:r>
                  <a:rPr lang="en-US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 compared to the decadal average.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6"/>
                    </a:solidFill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2016 </a:t>
                </a:r>
                <a:r>
                  <a:rPr lang="en-US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also experienced a strong ozone depletion, which occurred earlier than in 2020 and is partially obscured from solar viewing instruments prior to daybreak on Feb 21. </a:t>
                </a:r>
              </a:p>
              <a:p>
                <a:endParaRPr lang="en-US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CA2D013-B4F0-5D56-56B1-CC1B21FAC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674535"/>
                <a:ext cx="10285602" cy="2585323"/>
              </a:xfrm>
              <a:prstGeom prst="rect">
                <a:avLst/>
              </a:prstGeom>
              <a:blipFill>
                <a:blip r:embed="rId3"/>
                <a:stretch>
                  <a:fillRect l="-533" t="-1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1547BA2-21C2-9925-EDE2-A81EFC909EE8}"/>
              </a:ext>
            </a:extLst>
          </p:cNvPr>
          <p:cNvCxnSpPr>
            <a:cxnSpLocks/>
          </p:cNvCxnSpPr>
          <p:nvPr/>
        </p:nvCxnSpPr>
        <p:spPr>
          <a:xfrm flipV="1">
            <a:off x="1493240" y="2692866"/>
            <a:ext cx="1778466" cy="10989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6741536B-93AF-9B38-E9DD-3C4BCF39E19E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58055" y="3463320"/>
            <a:ext cx="3013619" cy="1653328"/>
          </a:xfrm>
          <a:prstGeom prst="bentConnector3">
            <a:avLst>
              <a:gd name="adj1" fmla="val 90085"/>
            </a:avLst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4D4988A-66B5-5BFA-4F86-6DBC11FAC0EC}"/>
              </a:ext>
            </a:extLst>
          </p:cNvPr>
          <p:cNvSpPr txBox="1"/>
          <p:nvPr/>
        </p:nvSpPr>
        <p:spPr>
          <a:xfrm>
            <a:off x="10138177" y="470748"/>
            <a:ext cx="1971249" cy="1114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Figure: </a:t>
            </a:r>
            <a:r>
              <a:rPr lang="en-US" sz="16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Ozone timeseries 2011 – 2022. Shaded region indicates polar night.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BF730A-869C-899D-ABC1-11C95CCC223B}"/>
              </a:ext>
            </a:extLst>
          </p:cNvPr>
          <p:cNvSpPr/>
          <p:nvPr/>
        </p:nvSpPr>
        <p:spPr>
          <a:xfrm>
            <a:off x="1224643" y="1605064"/>
            <a:ext cx="1417888" cy="1663430"/>
          </a:xfrm>
          <a:prstGeom prst="rect">
            <a:avLst/>
          </a:prstGeom>
          <a:solidFill>
            <a:schemeClr val="bg2">
              <a:alpha val="4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409623-8E31-A900-0026-D52FC83A2CCA}"/>
              </a:ext>
            </a:extLst>
          </p:cNvPr>
          <p:cNvSpPr/>
          <p:nvPr/>
        </p:nvSpPr>
        <p:spPr>
          <a:xfrm>
            <a:off x="9231549" y="1605064"/>
            <a:ext cx="1971249" cy="1663430"/>
          </a:xfrm>
          <a:prstGeom prst="rect">
            <a:avLst/>
          </a:prstGeom>
          <a:solidFill>
            <a:schemeClr val="bg2">
              <a:alpha val="4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8B14AB-73DE-B579-8177-02EDE4C88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F1853-4004-496E-95A3-4FCCDC95DE9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637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D4A2A-149A-7180-44E0-473A83FD0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9762449-712F-5DA8-86D3-C42E8260DD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Retrieval of a year-round timeseries of selected trace gases at Eureka, Nunavut over the past 15 years, using ground-based infrared emission measurements </a:t>
                </a:r>
              </a:p>
              <a:p>
                <a:r>
                  <a:rPr lang="en-US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Included an emission contribution from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MU Sans Serif" panose="02000603000000000000" pitchFamily="2" charset="0"/>
                        <a:cs typeface="CMU Sans Serif" panose="02000603000000000000" pitchFamily="2" charset="0"/>
                      </a:rPr>
                      <m:t>𝑂</m:t>
                    </m:r>
                  </m:oMath>
                </a14:m>
                <a:r>
                  <a:rPr lang="en-US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 continuum using the MT_CKD model in SFIT4 forward model calculations</a:t>
                </a:r>
              </a:p>
              <a:p>
                <a:r>
                  <a:rPr lang="en-US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Validated E-AERI retrievals against co-located data sources and examined variability and trends</a:t>
                </a:r>
              </a:p>
              <a:p>
                <a:r>
                  <a:rPr lang="en-US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Demonstrated the E-AERI is sensitive enough to capture large scale rapid ozone depletions typical of the Arctic spring</a:t>
                </a:r>
              </a:p>
              <a:p>
                <a:endParaRPr lang="en-US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9762449-712F-5DA8-86D3-C42E8260DD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521" r="-1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8521AE-01B3-7766-A2BF-2FFAC8726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F1853-4004-496E-95A3-4FCCDC95DE9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505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837C103-CB89-0384-D1EF-2441FCBA1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09" y="651172"/>
            <a:ext cx="4079987" cy="13144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latin typeface="CMU Sans Serif" panose="02000603000000000000" pitchFamily="50" charset="0"/>
                <a:ea typeface="CMU Sans Serif" panose="02000603000000000000" pitchFamily="50" charset="0"/>
                <a:cs typeface="CMU Sans Serif" panose="02000603000000000000" pitchFamily="50" charset="0"/>
              </a:rPr>
              <a:t>Introduction</a:t>
            </a:r>
            <a:endParaRPr lang="en-US" b="1" kern="1200" dirty="0">
              <a:solidFill>
                <a:schemeClr val="tx1"/>
              </a:solidFill>
              <a:latin typeface="CMU Sans Serif" panose="02000603000000000000" pitchFamily="50" charset="0"/>
              <a:ea typeface="CMU Sans Serif" panose="02000603000000000000" pitchFamily="50" charset="0"/>
              <a:cs typeface="CMU Sans Serif" panose="02000603000000000000" pitchFamily="50" charset="0"/>
            </a:endParaRP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DA64FDD2-B722-637C-0F1E-FE5C45148745}"/>
              </a:ext>
            </a:extLst>
          </p:cNvPr>
          <p:cNvSpPr txBox="1">
            <a:spLocks/>
          </p:cNvSpPr>
          <p:nvPr/>
        </p:nvSpPr>
        <p:spPr>
          <a:xfrm>
            <a:off x="755009" y="1587260"/>
            <a:ext cx="6102991" cy="49214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400" dirty="0">
                <a:latin typeface="CMU Sans Serif" panose="02000603000000000000" pitchFamily="50" charset="0"/>
                <a:ea typeface="CMU Sans Serif" panose="02000603000000000000" pitchFamily="50" charset="0"/>
                <a:cs typeface="CMU Sans Serif" panose="02000603000000000000" pitchFamily="50" charset="0"/>
              </a:rPr>
              <a:t>The Arctic has experienced unprecedented (on human timescales) climatological change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latin typeface="CMU Sans Serif" panose="02000603000000000000" pitchFamily="50" charset="0"/>
                <a:ea typeface="CMU Sans Serif" panose="02000603000000000000" pitchFamily="50" charset="0"/>
                <a:cs typeface="CMU Sans Serif" panose="02000603000000000000" pitchFamily="50" charset="0"/>
              </a:rPr>
              <a:t>High quality datasets are key in understanding the rapid changes occurring in the region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latin typeface="CMU Sans Serif" panose="02000603000000000000" pitchFamily="50" charset="0"/>
                <a:ea typeface="CMU Sans Serif" panose="02000603000000000000" pitchFamily="50" charset="0"/>
                <a:cs typeface="CMU Sans Serif" panose="02000603000000000000" pitchFamily="50" charset="0"/>
              </a:rPr>
              <a:t>Solar-viewing instruments have a data gap for a third of the year at Eureka!</a:t>
            </a:r>
          </a:p>
          <a:p>
            <a:pPr>
              <a:lnSpc>
                <a:spcPct val="110000"/>
              </a:lnSpc>
            </a:pPr>
            <a:endParaRPr lang="en-US" sz="2400" dirty="0">
              <a:latin typeface="CMU Sans Serif" panose="02000603000000000000" pitchFamily="50" charset="0"/>
              <a:ea typeface="CMU Sans Serif" panose="02000603000000000000" pitchFamily="50" charset="0"/>
              <a:cs typeface="CMU Sans Serif" panose="02000603000000000000" pitchFamily="50" charset="0"/>
            </a:endParaRP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61648F42-550A-9A06-0500-989D900EB9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45" r="20158" b="13357"/>
          <a:stretch/>
        </p:blipFill>
        <p:spPr>
          <a:xfrm>
            <a:off x="7069029" y="1317625"/>
            <a:ext cx="4781953" cy="4222750"/>
          </a:xfrm>
          <a:prstGeom prst="rect">
            <a:avLst/>
          </a:prstGeom>
        </p:spPr>
      </p:pic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DA5F77C2-F83E-6ADD-491A-86078D6AE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7995" y="6356350"/>
            <a:ext cx="72301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0C38C08-47C7-4847-B0BE-B9D8DEEB3D1B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D96EC8-BCC1-14F0-9A8C-07ECFBAAAD99}"/>
              </a:ext>
            </a:extLst>
          </p:cNvPr>
          <p:cNvSpPr txBox="1"/>
          <p:nvPr/>
        </p:nvSpPr>
        <p:spPr>
          <a:xfrm>
            <a:off x="7069029" y="5340320"/>
            <a:ext cx="49596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Source: The Independent</a:t>
            </a:r>
          </a:p>
        </p:txBody>
      </p:sp>
    </p:spTree>
    <p:extLst>
      <p:ext uri="{BB962C8B-B14F-4D97-AF65-F5344CB8AC3E}">
        <p14:creationId xmlns:p14="http://schemas.microsoft.com/office/powerpoint/2010/main" val="1714631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3F8C-3A8A-42F1-9784-08ECE32F9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329" y="412488"/>
            <a:ext cx="5920740" cy="13608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b="1" kern="1200" dirty="0">
                <a:solidFill>
                  <a:schemeClr val="tx1"/>
                </a:solidFill>
                <a:latin typeface="CMU Sans Serif" panose="02000603000000000000" pitchFamily="50" charset="0"/>
                <a:ea typeface="CMU Sans Serif" panose="02000603000000000000" pitchFamily="50" charset="0"/>
                <a:cs typeface="CMU Sans Serif" panose="02000603000000000000" pitchFamily="50" charset="0"/>
              </a:rPr>
              <a:t>Site and Instrumentation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1">
                <a:extLst>
                  <a:ext uri="{FF2B5EF4-FFF2-40B4-BE49-F238E27FC236}">
                    <a16:creationId xmlns:a16="http://schemas.microsoft.com/office/drawing/2014/main" id="{AA415A1C-589B-4443-BFE6-A807230179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525" y="1773386"/>
                <a:ext cx="5415713" cy="4948089"/>
              </a:xfrm>
              <a:prstGeom prst="rect">
                <a:avLst/>
              </a:prstGeom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lIns="91440" tIns="45720" rIns="91440" bIns="45720" numCol="1" rtlCol="0" anchorCtr="0" compatLnSpc="1">
                <a:prstTxWarp prst="textNoShape">
                  <a:avLst/>
                </a:prstTxWarp>
                <a:noAutofit/>
              </a:bodyPr>
              <a:lstStyle/>
              <a:p>
                <a:pPr marR="0" lvl="0" indent="0" fontAlgn="base">
                  <a:lnSpc>
                    <a:spcPct val="120000"/>
                  </a:lnSpc>
                  <a:spcBef>
                    <a:spcPts val="930"/>
                  </a:spcBef>
                  <a:spcAft>
                    <a:spcPts val="600"/>
                  </a:spcAft>
                  <a:buClrTx/>
                  <a:buSzTx/>
                  <a:buFont typeface="Corbel" panose="020B0503020204020204" pitchFamily="34" charset="0"/>
                  <a:buNone/>
                  <a:tabLst/>
                </a:pPr>
                <a:r>
                  <a:rPr kumimoji="0" lang="en-US" altLang="en-US" sz="2400" b="0" i="0" u="none" strike="noStrike" cap="none" spc="150" normalizeH="0" dirty="0">
                    <a:ln>
                      <a:noFill/>
                    </a:ln>
                    <a:effectLst/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Measurements are taken at the Polar Environment Atmospheric Research Laboratory (PEARL) at Eureka, Nunavut (80</a:t>
                </a:r>
                <a14:m>
                  <m:oMath xmlns:m="http://schemas.openxmlformats.org/officeDocument/2006/math">
                    <m:r>
                      <a:rPr kumimoji="0" lang="en-US" altLang="en-US" sz="2400" b="0" i="1" u="none" strike="noStrike" cap="none" spc="150" normalizeH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kumimoji="0" lang="en-US" altLang="en-US" sz="2400" b="0" i="0" u="none" strike="noStrike" cap="none" spc="150" normalizeH="0" dirty="0">
                    <a:ln>
                      <a:noFill/>
                    </a:ln>
                    <a:effectLst/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N).</a:t>
                </a:r>
              </a:p>
              <a:p>
                <a:pPr fontAlgn="base">
                  <a:lnSpc>
                    <a:spcPct val="120000"/>
                  </a:lnSpc>
                  <a:spcBef>
                    <a:spcPts val="930"/>
                  </a:spcBef>
                  <a:spcAft>
                    <a:spcPts val="600"/>
                  </a:spcAft>
                </a:pPr>
                <a:r>
                  <a:rPr lang="en-US" altLang="en-US" sz="2400" spc="150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Data products are primarily from an Extended-range Atmospheric Emitted Radiance Interferometer (E-AERI)</a:t>
                </a:r>
                <a:endParaRPr kumimoji="0" lang="en-US" altLang="en-US" sz="2400" b="0" i="0" u="none" strike="noStrike" cap="none" spc="150" normalizeH="0" dirty="0">
                  <a:ln>
                    <a:noFill/>
                  </a:ln>
                  <a:effectLst/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  <a:p>
                <a:pPr marR="0" lvl="0" indent="0" fontAlgn="base">
                  <a:lnSpc>
                    <a:spcPct val="120000"/>
                  </a:lnSpc>
                  <a:spcBef>
                    <a:spcPts val="930"/>
                  </a:spcBef>
                  <a:spcAft>
                    <a:spcPts val="600"/>
                  </a:spcAft>
                  <a:buClrTx/>
                  <a:buSzTx/>
                  <a:buFont typeface="Corbel" panose="020B0503020204020204" pitchFamily="34" charset="0"/>
                  <a:buNone/>
                  <a:tabLst/>
                </a:pPr>
                <a:endParaRPr kumimoji="0" lang="en-US" altLang="en-US" sz="2400" b="0" i="0" u="none" strike="noStrike" cap="none" spc="150" normalizeH="0" dirty="0">
                  <a:ln>
                    <a:noFill/>
                  </a:ln>
                  <a:effectLst/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</p:txBody>
          </p:sp>
        </mc:Choice>
        <mc:Fallback xmlns="">
          <p:sp>
            <p:nvSpPr>
              <p:cNvPr id="3" name="Rectangle 1">
                <a:extLst>
                  <a:ext uri="{FF2B5EF4-FFF2-40B4-BE49-F238E27FC236}">
                    <a16:creationId xmlns:a16="http://schemas.microsoft.com/office/drawing/2014/main" id="{AA415A1C-589B-4443-BFE6-A807230179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8525" y="1773386"/>
                <a:ext cx="5415713" cy="4948089"/>
              </a:xfrm>
              <a:prstGeom prst="rect">
                <a:avLst/>
              </a:prstGeom>
              <a:blipFill>
                <a:blip r:embed="rId4"/>
                <a:stretch>
                  <a:fillRect l="-1802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1C7598-DAC4-42E5-A272-84523D4BA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C548ED-CDC9-7529-53AF-38D69C67E2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5037" y="508349"/>
            <a:ext cx="3011943" cy="22722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F33D32-084D-7E8D-DFAD-73612C6D45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3894" y="508348"/>
            <a:ext cx="3112301" cy="22722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4ABE602-02E4-FBAD-6908-3A7A6FF5151B}"/>
              </a:ext>
            </a:extLst>
          </p:cNvPr>
          <p:cNvSpPr txBox="1"/>
          <p:nvPr/>
        </p:nvSpPr>
        <p:spPr>
          <a:xfrm>
            <a:off x="5745037" y="696772"/>
            <a:ext cx="2627399" cy="44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6"/>
              </a:spcBef>
            </a:pPr>
            <a:r>
              <a:rPr lang="en-US" sz="2286" dirty="0">
                <a:solidFill>
                  <a:srgbClr val="92D050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PEARL Ridge Lab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91B6CA-D6A1-B10A-48D3-5560D972BD46}"/>
              </a:ext>
            </a:extLst>
          </p:cNvPr>
          <p:cNvSpPr txBox="1"/>
          <p:nvPr/>
        </p:nvSpPr>
        <p:spPr>
          <a:xfrm>
            <a:off x="9126407" y="648841"/>
            <a:ext cx="2227393" cy="44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6"/>
              </a:spcBef>
            </a:pPr>
            <a:r>
              <a:rPr lang="en-US" sz="2286" dirty="0">
                <a:solidFill>
                  <a:srgbClr val="FF33CC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PEARL 0PAL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780B204-8C86-0DBF-2D11-C8E378534E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153" y="2969012"/>
            <a:ext cx="3877481" cy="3679942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8D307AA-AA08-596B-C7DC-91687390E8AC}"/>
              </a:ext>
            </a:extLst>
          </p:cNvPr>
          <p:cNvCxnSpPr/>
          <p:nvPr/>
        </p:nvCxnSpPr>
        <p:spPr>
          <a:xfrm flipH="1">
            <a:off x="8145780" y="4389120"/>
            <a:ext cx="226656" cy="48006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EA45E96E-D81A-73B8-CABB-8A7D1F8B6EB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753"/>
          <a:stretch/>
        </p:blipFill>
        <p:spPr>
          <a:xfrm>
            <a:off x="496930" y="5593427"/>
            <a:ext cx="6013139" cy="112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71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1135EAD-FD5F-4E79-9FBD-AB0174369302}"/>
              </a:ext>
            </a:extLst>
          </p:cNvPr>
          <p:cNvSpPr/>
          <p:nvPr/>
        </p:nvSpPr>
        <p:spPr>
          <a:xfrm>
            <a:off x="0" y="17949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The Extended-Range Atmospheric Emitted Radiance Interferometer (E-AERI)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1C50448-B26A-4BCE-A085-107DBF1DA5E6}"/>
              </a:ext>
            </a:extLst>
          </p:cNvPr>
          <p:cNvGrpSpPr/>
          <p:nvPr/>
        </p:nvGrpSpPr>
        <p:grpSpPr>
          <a:xfrm>
            <a:off x="115110" y="738480"/>
            <a:ext cx="9439507" cy="3346753"/>
            <a:chOff x="1428345" y="658163"/>
            <a:chExt cx="8862635" cy="285137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CB3E9DC-A992-49B3-AA15-9A4B6FE8EAF6}"/>
                </a:ext>
              </a:extLst>
            </p:cNvPr>
            <p:cNvGrpSpPr/>
            <p:nvPr/>
          </p:nvGrpSpPr>
          <p:grpSpPr>
            <a:xfrm>
              <a:off x="1428345" y="660265"/>
              <a:ext cx="5156505" cy="2849269"/>
              <a:chOff x="1013307" y="14381380"/>
              <a:chExt cx="6708280" cy="412281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9ACD9AD-5348-4471-A373-7FA4DBFFFA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13307" y="14381380"/>
                <a:ext cx="5620999" cy="3785943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002E9FA-08A0-4F5B-8212-52B73E42AFB6}"/>
                  </a:ext>
                </a:extLst>
              </p:cNvPr>
              <p:cNvSpPr txBox="1"/>
              <p:nvPr/>
            </p:nvSpPr>
            <p:spPr>
              <a:xfrm>
                <a:off x="2707983" y="18058852"/>
                <a:ext cx="5013604" cy="4453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cs typeface="Arial" panose="020B0604020202020204" pitchFamily="34" charset="0"/>
                  </a:rPr>
                  <a:t>(Mariani et al., 2014)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B019C4A-C816-478D-A395-1DD1DDD84F06}"/>
                </a:ext>
              </a:extLst>
            </p:cNvPr>
            <p:cNvGrpSpPr/>
            <p:nvPr/>
          </p:nvGrpSpPr>
          <p:grpSpPr>
            <a:xfrm>
              <a:off x="5749081" y="658163"/>
              <a:ext cx="4541899" cy="2849270"/>
              <a:chOff x="7382049" y="14169705"/>
              <a:chExt cx="6509939" cy="4154568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CFB3E84E-0D40-4529-80E9-C4F8EA36D3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82049" y="14169705"/>
                <a:ext cx="6041852" cy="3821227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61899AD-D2A3-44FC-8BAA-6C45F79CBC48}"/>
                  </a:ext>
                </a:extLst>
              </p:cNvPr>
              <p:cNvSpPr txBox="1"/>
              <p:nvPr/>
            </p:nvSpPr>
            <p:spPr>
              <a:xfrm>
                <a:off x="9523776" y="17876100"/>
                <a:ext cx="4368212" cy="448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cs typeface="Arial" panose="020B0604020202020204" pitchFamily="34" charset="0"/>
                  </a:rPr>
                  <a:t>(ABB Bomem)</a:t>
                </a:r>
              </a:p>
            </p:txBody>
          </p:sp>
        </p:grpSp>
      </p:grpSp>
      <p:pic>
        <p:nvPicPr>
          <p:cNvPr id="24" name="Picture 23" descr="DSCN0731">
            <a:extLst>
              <a:ext uri="{FF2B5EF4-FFF2-40B4-BE49-F238E27FC236}">
                <a16:creationId xmlns:a16="http://schemas.microsoft.com/office/drawing/2014/main" id="{91105AF1-D153-48A2-A06E-71CE0D9C8E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r="11696"/>
          <a:stretch/>
        </p:blipFill>
        <p:spPr bwMode="auto">
          <a:xfrm>
            <a:off x="9088944" y="972188"/>
            <a:ext cx="3103056" cy="2635554"/>
          </a:xfrm>
          <a:prstGeom prst="rect">
            <a:avLst/>
          </a:prstGeom>
          <a:noFill/>
        </p:spPr>
      </p:pic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503A5902-4864-4BD9-B40D-8C8B832F7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186" y="6356350"/>
            <a:ext cx="625813" cy="365125"/>
          </a:xfrm>
        </p:spPr>
        <p:txBody>
          <a:bodyPr/>
          <a:lstStyle/>
          <a:p>
            <a:fld id="{C0722274-0FAA-4649-AA4E-4210F4F32167}" type="slidenum">
              <a:rPr lang="en-US" smtClean="0"/>
              <a:t>4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4E059B-A1C0-446A-97C4-6C06C6918171}"/>
              </a:ext>
            </a:extLst>
          </p:cNvPr>
          <p:cNvSpPr txBox="1"/>
          <p:nvPr/>
        </p:nvSpPr>
        <p:spPr>
          <a:xfrm>
            <a:off x="22198" y="4466159"/>
            <a:ext cx="1216980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28600">
              <a:spcAft>
                <a:spcPts val="600"/>
              </a:spcAft>
              <a:buClr>
                <a:srgbClr val="00206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Instrument measuring calibrated downwelling infrared thermal emission from the atmosphere with a 1 cm</a:t>
            </a:r>
            <a:r>
              <a:rPr lang="en-US" sz="2400" baseline="300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-1 </a:t>
            </a:r>
            <a:r>
              <a:rPr lang="en-US" sz="24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spectral resolution, from 2008 to present. </a:t>
            </a:r>
          </a:p>
          <a:p>
            <a:pPr marL="457200" indent="-228600">
              <a:spcAft>
                <a:spcPts val="600"/>
              </a:spcAft>
              <a:buClr>
                <a:srgbClr val="00206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Spectral range covers 400-3000 cm</a:t>
            </a:r>
            <a:r>
              <a:rPr lang="en-US" sz="2400" baseline="300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-1</a:t>
            </a:r>
            <a:r>
              <a:rPr lang="en-US" sz="24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 (3-25 µm). This range includes the “dirty window” (400 cm</a:t>
            </a:r>
            <a:r>
              <a:rPr lang="en-US" sz="2400" baseline="300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-1</a:t>
            </a:r>
            <a:r>
              <a:rPr lang="en-US" sz="24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/25 </a:t>
            </a:r>
            <a:r>
              <a:rPr lang="en-US" sz="2400" dirty="0" err="1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μm</a:t>
            </a:r>
            <a:r>
              <a:rPr lang="en-US" sz="24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), where much of the infrared cooling occurs in the dry air of the Arctic.</a:t>
            </a:r>
          </a:p>
          <a:p>
            <a:pPr marL="457200" indent="-228600">
              <a:spcAft>
                <a:spcPts val="600"/>
              </a:spcAft>
              <a:buClr>
                <a:srgbClr val="00206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Spectra are recorded every 7 min, 24 hours a day, 365 days a year (precipitation permitting), independent of sunlight. </a:t>
            </a:r>
          </a:p>
        </p:txBody>
      </p:sp>
    </p:spTree>
    <p:extLst>
      <p:ext uri="{BB962C8B-B14F-4D97-AF65-F5344CB8AC3E}">
        <p14:creationId xmlns:p14="http://schemas.microsoft.com/office/powerpoint/2010/main" val="257698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D6837-07FB-DF13-76D2-01C137A27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580" y="-10431"/>
            <a:ext cx="10515600" cy="1325563"/>
          </a:xfrm>
        </p:spPr>
        <p:txBody>
          <a:bodyPr/>
          <a:lstStyle/>
          <a:p>
            <a:r>
              <a:rPr lang="en-US" b="1" dirty="0"/>
              <a:t>Retrievals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7EBC5B-470B-F03D-B82A-12387952BF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08314"/>
                <a:ext cx="6101443" cy="5486400"/>
              </a:xfrm>
            </p:spPr>
            <p:txBody>
              <a:bodyPr>
                <a:normAutofit fontScale="85000" lnSpcReduction="20000"/>
              </a:bodyPr>
              <a:lstStyle/>
              <a:p>
                <a:pPr marL="522568" indent="-522568" defTabSz="3762187">
                  <a:spcBef>
                    <a:spcPts val="126"/>
                  </a:spcBef>
                </a:pPr>
                <a:r>
                  <a:rPr lang="en-US" sz="2800" dirty="0">
                    <a:solidFill>
                      <a:prstClr val="black"/>
                    </a:solidFill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Trace gas concentrations are retrieved using SFIT4: an optimal estimation-based algorithm where a simulated spectrum is fitted to an observation by iterative tuning of a state variable</a:t>
                </a:r>
              </a:p>
              <a:p>
                <a:pPr marL="522568" indent="-522568" defTabSz="3762187">
                  <a:spcBef>
                    <a:spcPts val="126"/>
                  </a:spcBef>
                </a:pPr>
                <a:endParaRPr lang="en-US" dirty="0"/>
              </a:p>
              <a:p>
                <a:pPr marL="522568" indent="-522568" defTabSz="3762187">
                  <a:spcBef>
                    <a:spcPts val="126"/>
                  </a:spcBef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prstClr val="black"/>
                    </a:solidFill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Radiative transfer:</a:t>
                </a:r>
              </a:p>
              <a:p>
                <a:pPr marL="522568" indent="-522568" defTabSz="3762187">
                  <a:spcBef>
                    <a:spcPts val="126"/>
                  </a:spcBef>
                  <a:buFont typeface="Arial" panose="020B0604020202020204" pitchFamily="34" charset="0"/>
                  <a:buChar char="•"/>
                </a:pPr>
                <a:endParaRPr lang="en-US" sz="2800" dirty="0">
                  <a:solidFill>
                    <a:prstClr val="black"/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  <a:p>
                <a:pPr marL="522568" indent="-522568" defTabSz="3762187">
                  <a:spcBef>
                    <a:spcPts val="126"/>
                  </a:spcBef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prstClr val="black"/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  <a:p>
                <a:pPr marL="522568" indent="-522568" defTabSz="3762187">
                  <a:spcBef>
                    <a:spcPts val="126"/>
                  </a:spcBef>
                  <a:buFont typeface="Arial" panose="020B0604020202020204" pitchFamily="34" charset="0"/>
                  <a:buChar char="•"/>
                </a:pPr>
                <a:endParaRPr lang="en-US" sz="2800" dirty="0">
                  <a:solidFill>
                    <a:prstClr val="black"/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  <a:p>
                <a:pPr marL="522568" indent="-522568" defTabSz="3762187">
                  <a:spcBef>
                    <a:spcPts val="126"/>
                  </a:spcBef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prstClr val="black"/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  <a:p>
                <a:pPr marL="522568" indent="-522568" defTabSz="3762187">
                  <a:spcBef>
                    <a:spcPts val="126"/>
                  </a:spcBef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prstClr val="black"/>
                    </a:solidFill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Only broad-featured gases</a:t>
                </a:r>
                <a:r>
                  <a:rPr lang="en-US" dirty="0">
                    <a:solidFill>
                      <a:prstClr val="black"/>
                    </a:solidFill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 are able to be resolved by the E-AERI:</a:t>
                </a:r>
              </a:p>
              <a:p>
                <a:pPr marL="0" indent="0" algn="ctr" defTabSz="3762187">
                  <a:spcBef>
                    <a:spcPts val="126"/>
                  </a:spcBef>
                  <a:buNone/>
                </a:pPr>
                <a:r>
                  <a:rPr lang="en-US" dirty="0">
                    <a:solidFill>
                      <a:prstClr val="black"/>
                    </a:solidFill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𝑂</m:t>
                        </m:r>
                      </m:e>
                      <m: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MU Sans Serif" panose="02000603000000000000" pitchFamily="2" charset="0"/>
                        <a:cs typeface="CMU Sans Serif" panose="02000603000000000000" pitchFamily="2" charset="0"/>
                      </a:rPr>
                      <m:t>, </m:t>
                    </m:r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MU Sans Serif" panose="02000603000000000000" pitchFamily="2" charset="0"/>
                        <a:cs typeface="CMU Sans Serif" panose="02000603000000000000" pitchFamily="2" charset="0"/>
                      </a:rPr>
                      <m:t>𝐶</m:t>
                    </m:r>
                    <m:sSub>
                      <m:sSubPr>
                        <m:ctrlP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4</m:t>
                        </m:r>
                      </m:sub>
                    </m:sSub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MU Sans Serif" panose="02000603000000000000" pitchFamily="2" charset="0"/>
                        <a:cs typeface="CMU Sans Serif" panose="02000603000000000000" pitchFamily="2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MU Sans Serif" panose="02000603000000000000" pitchFamily="2" charset="0"/>
                        <a:cs typeface="CMU Sans Serif" panose="02000603000000000000" pitchFamily="2" charset="0"/>
                      </a:rPr>
                      <m:t>𝑂</m:t>
                    </m:r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MU Sans Serif" panose="02000603000000000000" pitchFamily="2" charset="0"/>
                        <a:cs typeface="CMU Sans Serif" panose="02000603000000000000" pitchFamily="2" charset="0"/>
                      </a:rPr>
                      <m:t>, 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  <a:ea typeface="CMU Sans Serif" panose="02000603000000000000" pitchFamily="2" charset="0"/>
                    <a:cs typeface="CMU Sans Serif" panose="02000603000000000000" pitchFamily="2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MU Sans Serif" panose="02000603000000000000" pitchFamily="2" charset="0"/>
                        <a:cs typeface="CMU Sans Serif" panose="02000603000000000000" pitchFamily="2" charset="0"/>
                      </a:rPr>
                      <m:t>𝐶𝑂</m:t>
                    </m:r>
                  </m:oMath>
                </a14:m>
                <a:endParaRPr lang="en-US" dirty="0">
                  <a:solidFill>
                    <a:prstClr val="black"/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  <a:p>
                <a:pPr marL="0" indent="0" algn="ctr" defTabSz="3762187">
                  <a:spcBef>
                    <a:spcPts val="126"/>
                  </a:spcBef>
                  <a:buNone/>
                </a:pPr>
                <a:endParaRPr lang="en-US" dirty="0">
                  <a:solidFill>
                    <a:prstClr val="black"/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  <a:p>
                <a:pPr marL="522568" indent="-522568" defTabSz="3762187">
                  <a:spcBef>
                    <a:spcPts val="126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prstClr val="black"/>
                    </a:solidFill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We retrieve total column amounts, with the greatest sensitivity in the lowest 3km</a:t>
                </a:r>
              </a:p>
              <a:p>
                <a:pPr marL="522568" indent="-522568" defTabSz="3762187">
                  <a:spcBef>
                    <a:spcPts val="126"/>
                  </a:spcBef>
                  <a:buFont typeface="Arial" panose="020B0604020202020204" pitchFamily="34" charset="0"/>
                  <a:buChar char="•"/>
                </a:pPr>
                <a:endParaRPr lang="en-US" sz="2800" dirty="0">
                  <a:solidFill>
                    <a:prstClr val="black"/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  <a:p>
                <a:pPr marL="522568" indent="-522568" defTabSz="3762187">
                  <a:spcBef>
                    <a:spcPts val="126"/>
                  </a:spcBef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prstClr val="black"/>
                    </a:solidFill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Spectra are hourly averaged to improve the SNR</a:t>
                </a:r>
                <a:endParaRPr lang="en-US" dirty="0">
                  <a:solidFill>
                    <a:prstClr val="black"/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7EBC5B-470B-F03D-B82A-12387952BF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08314"/>
                <a:ext cx="6101443" cy="5486400"/>
              </a:xfrm>
              <a:blipFill>
                <a:blip r:embed="rId2"/>
                <a:stretch>
                  <a:fillRect l="-1400" t="-2556" r="-2000" b="-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CF6AE5B-7664-6C12-1CBA-B60CD0819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9801" y="263992"/>
            <a:ext cx="4385185" cy="5314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A64E47-55F8-E437-914D-397A6B01D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6432" y="3175321"/>
            <a:ext cx="3112690" cy="69007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39B4DD5-C3F1-D171-900E-C33AE87A0B47}"/>
              </a:ext>
            </a:extLst>
          </p:cNvPr>
          <p:cNvSpPr txBox="1">
            <a:spLocks/>
          </p:cNvSpPr>
          <p:nvPr/>
        </p:nvSpPr>
        <p:spPr>
          <a:xfrm>
            <a:off x="7189801" y="5751225"/>
            <a:ext cx="4632086" cy="5352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762187">
              <a:spcBef>
                <a:spcPts val="126"/>
              </a:spcBef>
              <a:buNone/>
            </a:pPr>
            <a:r>
              <a:rPr lang="en-US" sz="1600" b="1" dirty="0">
                <a:solidFill>
                  <a:prstClr val="black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Table:</a:t>
            </a:r>
            <a:r>
              <a:rPr lang="en-US" sz="1600" dirty="0">
                <a:solidFill>
                  <a:prstClr val="black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 List of windows used for retrieval of selected trace gases. Key interfering species in each window are listed.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F35485A-0825-11DD-417E-63E1B38E36AE}"/>
              </a:ext>
            </a:extLst>
          </p:cNvPr>
          <p:cNvCxnSpPr>
            <a:cxnSpLocks/>
          </p:cNvCxnSpPr>
          <p:nvPr/>
        </p:nvCxnSpPr>
        <p:spPr>
          <a:xfrm>
            <a:off x="3752935" y="3803443"/>
            <a:ext cx="234306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1DE6130-03F8-1D58-568D-CB30D41A76C0}"/>
              </a:ext>
            </a:extLst>
          </p:cNvPr>
          <p:cNvSpPr txBox="1"/>
          <p:nvPr/>
        </p:nvSpPr>
        <p:spPr>
          <a:xfrm>
            <a:off x="6118291" y="3583352"/>
            <a:ext cx="1082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Emission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CFAF09-3EB0-4FA7-6EB6-0762F5696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F1853-4004-496E-95A3-4FCCDC95DE9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623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D5952D-A14A-4C0E-41EC-B0F363D82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293" y="1382109"/>
            <a:ext cx="3174509" cy="22843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4E6AA0-11B1-B686-D0E6-5B1EECE7B3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"/>
          <a:stretch/>
        </p:blipFill>
        <p:spPr>
          <a:xfrm>
            <a:off x="8413590" y="1419386"/>
            <a:ext cx="3137217" cy="22843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5964D85-2284-27FA-A749-B89E77C12C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"/>
          <a:stretch/>
        </p:blipFill>
        <p:spPr>
          <a:xfrm>
            <a:off x="8413592" y="3772570"/>
            <a:ext cx="3137216" cy="22843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13C3356-EDF7-9AA6-E817-F48703D49B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375" y="3734064"/>
            <a:ext cx="3274676" cy="228433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75099A6-DBDC-C39D-F937-BDA6CA376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/>
              <a:t>The SFIT4+continuum code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C85917A-3FD9-061A-E432-5D6A55E4FC5A}"/>
              </a:ext>
            </a:extLst>
          </p:cNvPr>
          <p:cNvSpPr txBox="1">
            <a:spLocks/>
          </p:cNvSpPr>
          <p:nvPr/>
        </p:nvSpPr>
        <p:spPr>
          <a:xfrm>
            <a:off x="510520" y="1614886"/>
            <a:ext cx="3767356" cy="4793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2568" indent="-522568" defTabSz="3762187">
              <a:spcBef>
                <a:spcPts val="126"/>
              </a:spcBef>
            </a:pPr>
            <a:r>
              <a:rPr lang="en-US" sz="2400" dirty="0">
                <a:solidFill>
                  <a:prstClr val="black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Built on SFIT4v0.960</a:t>
            </a:r>
          </a:p>
          <a:p>
            <a:pPr marL="522568" indent="-522568" defTabSz="3762187">
              <a:spcBef>
                <a:spcPts val="126"/>
              </a:spcBef>
            </a:pPr>
            <a:r>
              <a:rPr lang="en-US" sz="2400" dirty="0">
                <a:solidFill>
                  <a:prstClr val="black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Radiative transfer includes a contribution from the water vapour continuum emission </a:t>
            </a:r>
            <a:r>
              <a:rPr lang="en-US" sz="2200" dirty="0">
                <a:solidFill>
                  <a:prstClr val="black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(via the MT_CKD model</a:t>
            </a:r>
            <a:r>
              <a:rPr lang="en-US" sz="1900" dirty="0">
                <a:solidFill>
                  <a:prstClr val="black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)</a:t>
            </a:r>
          </a:p>
          <a:p>
            <a:pPr marL="522568" indent="-522568" defTabSz="3762187">
              <a:spcBef>
                <a:spcPts val="126"/>
              </a:spcBef>
            </a:pPr>
            <a:r>
              <a:rPr lang="en-US" sz="2400" dirty="0">
                <a:solidFill>
                  <a:prstClr val="black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Largest differences appear in the summer months</a:t>
            </a:r>
          </a:p>
          <a:p>
            <a:pPr marL="522568" indent="-522568" defTabSz="3762187">
              <a:spcBef>
                <a:spcPts val="126"/>
              </a:spcBef>
            </a:pPr>
            <a:r>
              <a:rPr lang="en-US" sz="2400" dirty="0">
                <a:solidFill>
                  <a:prstClr val="black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All subsequent slides (after the next one) refer to retrievals performed with the SFIT4+continuum!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4965E2B-8183-F785-EA23-15C718F9DDFD}"/>
              </a:ext>
            </a:extLst>
          </p:cNvPr>
          <p:cNvSpPr txBox="1">
            <a:spLocks/>
          </p:cNvSpPr>
          <p:nvPr/>
        </p:nvSpPr>
        <p:spPr>
          <a:xfrm>
            <a:off x="4488109" y="6076822"/>
            <a:ext cx="7558481" cy="3061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762187">
              <a:spcBef>
                <a:spcPts val="126"/>
              </a:spcBef>
              <a:buNone/>
            </a:pPr>
            <a:r>
              <a:rPr lang="en-US" sz="1500" dirty="0">
                <a:solidFill>
                  <a:prstClr val="black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    </a:t>
            </a:r>
            <a:r>
              <a:rPr lang="en-US" sz="1500" b="1" dirty="0">
                <a:solidFill>
                  <a:prstClr val="black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2016</a:t>
            </a:r>
            <a:r>
              <a:rPr lang="en-US" sz="1500" dirty="0">
                <a:solidFill>
                  <a:prstClr val="black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                                     </a:t>
            </a:r>
            <a:r>
              <a:rPr lang="en-US" sz="1500" b="1" dirty="0">
                <a:solidFill>
                  <a:prstClr val="black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2022</a:t>
            </a:r>
            <a:r>
              <a:rPr lang="en-US" sz="1500" dirty="0">
                <a:solidFill>
                  <a:prstClr val="black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    </a:t>
            </a:r>
            <a:r>
              <a:rPr lang="en-US" sz="1500" b="1" dirty="0">
                <a:solidFill>
                  <a:prstClr val="black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2016</a:t>
            </a:r>
            <a:r>
              <a:rPr lang="en-US" sz="1500" dirty="0">
                <a:solidFill>
                  <a:prstClr val="black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                                    </a:t>
            </a:r>
            <a:r>
              <a:rPr lang="en-US" sz="1500" b="1" dirty="0">
                <a:solidFill>
                  <a:prstClr val="black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61F9A7-27F2-EBD8-136D-50D367B26ECA}"/>
              </a:ext>
            </a:extLst>
          </p:cNvPr>
          <p:cNvSpPr txBox="1"/>
          <p:nvPr/>
        </p:nvSpPr>
        <p:spPr>
          <a:xfrm>
            <a:off x="7487818" y="1426697"/>
            <a:ext cx="6642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O3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DDB145-4963-961C-81DD-24827506E7DA}"/>
              </a:ext>
            </a:extLst>
          </p:cNvPr>
          <p:cNvSpPr txBox="1"/>
          <p:nvPr/>
        </p:nvSpPr>
        <p:spPr>
          <a:xfrm>
            <a:off x="7393007" y="3811101"/>
            <a:ext cx="60946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CH4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07B283-4EE7-E51B-0357-E8E32FD85D47}"/>
              </a:ext>
            </a:extLst>
          </p:cNvPr>
          <p:cNvSpPr txBox="1"/>
          <p:nvPr/>
        </p:nvSpPr>
        <p:spPr>
          <a:xfrm>
            <a:off x="10823137" y="1419386"/>
            <a:ext cx="72289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N2O</a:t>
            </a:r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503B9A-AAFE-3CFD-AE3D-FE3E054BC5CD}"/>
              </a:ext>
            </a:extLst>
          </p:cNvPr>
          <p:cNvSpPr txBox="1"/>
          <p:nvPr/>
        </p:nvSpPr>
        <p:spPr>
          <a:xfrm>
            <a:off x="10910714" y="3831018"/>
            <a:ext cx="60946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CO</a:t>
            </a:r>
            <a:endParaRPr lang="en-US" b="1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42743E9-D228-39F1-A076-DFD348D0DE57}"/>
              </a:ext>
            </a:extLst>
          </p:cNvPr>
          <p:cNvSpPr txBox="1">
            <a:spLocks/>
          </p:cNvSpPr>
          <p:nvPr/>
        </p:nvSpPr>
        <p:spPr>
          <a:xfrm>
            <a:off x="4449913" y="6383004"/>
            <a:ext cx="7508740" cy="3583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762187">
              <a:spcBef>
                <a:spcPts val="126"/>
              </a:spcBef>
              <a:buNone/>
            </a:pPr>
            <a:r>
              <a:rPr lang="en-US" sz="1600" b="1" dirty="0">
                <a:solidFill>
                  <a:prstClr val="black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Figure: </a:t>
            </a:r>
            <a:r>
              <a:rPr lang="en-US" sz="1600" dirty="0">
                <a:solidFill>
                  <a:prstClr val="black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Retrieval timeseries from 2016 – 2022 retrieved with </a:t>
            </a:r>
            <a:r>
              <a:rPr lang="en-US" sz="1600" b="1" dirty="0">
                <a:solidFill>
                  <a:srgbClr val="FF0000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SFIT4</a:t>
            </a:r>
            <a:r>
              <a:rPr lang="en-US" sz="1600" b="1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, </a:t>
            </a:r>
            <a:r>
              <a:rPr lang="en-US" sz="1600" b="1" dirty="0">
                <a:solidFill>
                  <a:schemeClr val="accent6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SFIT4+continuum</a:t>
            </a:r>
            <a:r>
              <a:rPr lang="en-US" sz="1600" b="1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, </a:t>
            </a:r>
            <a:r>
              <a:rPr lang="en-US" sz="16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and the </a:t>
            </a:r>
            <a:r>
              <a:rPr lang="en-US" sz="1600" b="1" dirty="0">
                <a:solidFill>
                  <a:schemeClr val="accent1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Bruker 125HR.</a:t>
            </a:r>
          </a:p>
          <a:p>
            <a:pPr marL="0" indent="0" algn="ctr" defTabSz="3762187">
              <a:spcBef>
                <a:spcPts val="126"/>
              </a:spcBef>
              <a:buNone/>
            </a:pPr>
            <a:endParaRPr lang="en-US" sz="1500" b="1" dirty="0"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B0224856-AD5F-E8A3-4E6B-13A376B8D459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2640980" y="3585313"/>
                <a:ext cx="3754253" cy="1739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3762187">
                  <a:spcBef>
                    <a:spcPts val="126"/>
                  </a:spcBef>
                  <a:buNone/>
                </a:pPr>
                <a:r>
                  <a:rPr lang="en-US" sz="2000" b="1" dirty="0">
                    <a:solidFill>
                      <a:prstClr val="black"/>
                    </a:solidFill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Total Column (molec/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</m:ctrlPr>
                      </m:sSupPr>
                      <m:e>
                        <m:r>
                          <a:rPr lang="en-US" sz="2000" b="1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𝐜𝐦</m:t>
                        </m:r>
                      </m:e>
                      <m:sup>
                        <m:r>
                          <a:rPr lang="en-US" sz="2000" b="1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−</m:t>
                        </m:r>
                        <m:r>
                          <a:rPr lang="en-US" sz="2000" b="1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prstClr val="black"/>
                    </a:solidFill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B0224856-AD5F-E8A3-4E6B-13A376B8D4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640980" y="3585313"/>
                <a:ext cx="3754253" cy="173950"/>
              </a:xfrm>
              <a:prstGeom prst="rect">
                <a:avLst/>
              </a:prstGeom>
              <a:blipFill>
                <a:blip r:embed="rId6"/>
                <a:stretch>
                  <a:fillRect l="-25000" r="-192857" b="-1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EA54A12E-E93B-02DB-2348-7E610A1DE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F1853-4004-496E-95A3-4FCCDC95DE9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23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1CE134D-326E-DCD9-517C-B46D15F199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1" r="9089" b="6178"/>
          <a:stretch/>
        </p:blipFill>
        <p:spPr>
          <a:xfrm>
            <a:off x="391193" y="167378"/>
            <a:ext cx="3649509" cy="31420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2A2129-22E7-BADD-E37B-BCA12355B3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7" r="5692" b="6343"/>
          <a:stretch/>
        </p:blipFill>
        <p:spPr>
          <a:xfrm>
            <a:off x="8376357" y="283054"/>
            <a:ext cx="3668441" cy="30264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029C54-A443-EA9A-D517-71A618C270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8" t="10311" r="6649" b="4554"/>
          <a:stretch/>
        </p:blipFill>
        <p:spPr>
          <a:xfrm>
            <a:off x="8305101" y="3548545"/>
            <a:ext cx="3785455" cy="31569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2736F5-6879-A0AC-FD3A-FC7B92E214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" t="9814" r="7984" b="6215"/>
          <a:stretch/>
        </p:blipFill>
        <p:spPr>
          <a:xfrm>
            <a:off x="328092" y="3428999"/>
            <a:ext cx="3785455" cy="32824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BA7D34F-5AEE-D5FE-065C-D65239F3B93B}"/>
              </a:ext>
            </a:extLst>
          </p:cNvPr>
          <p:cNvSpPr txBox="1"/>
          <p:nvPr/>
        </p:nvSpPr>
        <p:spPr>
          <a:xfrm>
            <a:off x="738232" y="-95192"/>
            <a:ext cx="32557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Summer            Winter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E89DE3-53B9-3ED5-9277-0B823EFAF9DA}"/>
              </a:ext>
            </a:extLst>
          </p:cNvPr>
          <p:cNvSpPr txBox="1"/>
          <p:nvPr/>
        </p:nvSpPr>
        <p:spPr>
          <a:xfrm>
            <a:off x="8923775" y="-63734"/>
            <a:ext cx="29071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Summer	Winter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5A92F57-5EE8-5EC5-E2A0-04333D886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4220" y="151817"/>
            <a:ext cx="3506598" cy="1886708"/>
          </a:xfrm>
        </p:spPr>
        <p:txBody>
          <a:bodyPr>
            <a:normAutofit/>
          </a:bodyPr>
          <a:lstStyle/>
          <a:p>
            <a:r>
              <a:rPr lang="en-US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Spectral Fits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23580E-5818-A5FA-FB02-BE5157CF66B8}"/>
              </a:ext>
            </a:extLst>
          </p:cNvPr>
          <p:cNvSpPr txBox="1"/>
          <p:nvPr/>
        </p:nvSpPr>
        <p:spPr>
          <a:xfrm>
            <a:off x="2138676" y="3309455"/>
            <a:ext cx="6642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O3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F3926D-CBAB-7845-6AE1-809808929F3D}"/>
              </a:ext>
            </a:extLst>
          </p:cNvPr>
          <p:cNvSpPr txBox="1"/>
          <p:nvPr/>
        </p:nvSpPr>
        <p:spPr>
          <a:xfrm>
            <a:off x="2054787" y="47834"/>
            <a:ext cx="11332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CH4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B77968-FE97-8A11-7A52-B67C0479A4E7}"/>
              </a:ext>
            </a:extLst>
          </p:cNvPr>
          <p:cNvSpPr txBox="1"/>
          <p:nvPr/>
        </p:nvSpPr>
        <p:spPr>
          <a:xfrm>
            <a:off x="10011619" y="119983"/>
            <a:ext cx="10366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N2O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E190A8-1959-2657-5B48-7A599A3B6D25}"/>
              </a:ext>
            </a:extLst>
          </p:cNvPr>
          <p:cNvSpPr txBox="1"/>
          <p:nvPr/>
        </p:nvSpPr>
        <p:spPr>
          <a:xfrm>
            <a:off x="10168775" y="3456188"/>
            <a:ext cx="6642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CO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9A44D51-B770-A7C6-8B37-8FA8172A6B0B}"/>
              </a:ext>
            </a:extLst>
          </p:cNvPr>
          <p:cNvSpPr txBox="1">
            <a:spLocks/>
          </p:cNvSpPr>
          <p:nvPr/>
        </p:nvSpPr>
        <p:spPr>
          <a:xfrm>
            <a:off x="4324524" y="1912160"/>
            <a:ext cx="3665989" cy="4793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2568" indent="-522568" defTabSz="3762187">
              <a:spcBef>
                <a:spcPts val="126"/>
              </a:spcBef>
            </a:pPr>
            <a:r>
              <a:rPr lang="en-US" sz="2400" dirty="0">
                <a:solidFill>
                  <a:prstClr val="black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The mean, max, and variance of residuals are improved in the summer </a:t>
            </a:r>
          </a:p>
          <a:p>
            <a:pPr marL="979768" lvl="1" indent="-522568" defTabSz="3762187">
              <a:spcBef>
                <a:spcPts val="126"/>
              </a:spcBef>
            </a:pPr>
            <a:r>
              <a:rPr lang="en-US" sz="2000" dirty="0">
                <a:solidFill>
                  <a:prstClr val="black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Depending on the gas, between 10-30%</a:t>
            </a:r>
          </a:p>
          <a:p>
            <a:pPr marL="457200" lvl="1" indent="0" defTabSz="3762187">
              <a:spcBef>
                <a:spcPts val="126"/>
              </a:spcBef>
              <a:buNone/>
            </a:pPr>
            <a:endParaRPr lang="en-US" sz="2000" dirty="0">
              <a:solidFill>
                <a:prstClr val="black"/>
              </a:solidFill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  <a:p>
            <a:pPr marL="457200" lvl="1" indent="0" defTabSz="3762187">
              <a:spcBef>
                <a:spcPts val="126"/>
              </a:spcBef>
              <a:buNone/>
            </a:pPr>
            <a:endParaRPr lang="en-US" sz="2000" dirty="0">
              <a:solidFill>
                <a:prstClr val="black"/>
              </a:solidFill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  <a:p>
            <a:pPr marL="522568" indent="-522568" defTabSz="3762187">
              <a:spcBef>
                <a:spcPts val="126"/>
              </a:spcBef>
            </a:pPr>
            <a:r>
              <a:rPr lang="en-US" sz="2400" dirty="0">
                <a:solidFill>
                  <a:prstClr val="black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Residuals are comparable, or slightly worse in the winter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7840BE-C3CF-A46F-8254-278F8BF7A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F1853-4004-496E-95A3-4FCCDC95DE9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777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B36BE-E346-18D8-1584-FBF652748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507" y="-215474"/>
            <a:ext cx="10515600" cy="1325563"/>
          </a:xfrm>
        </p:spPr>
        <p:txBody>
          <a:bodyPr/>
          <a:lstStyle/>
          <a:p>
            <a:r>
              <a:rPr lang="en-US" b="1" dirty="0"/>
              <a:t>The EAERI-Retrieved Timeseries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5511E40-0999-B215-A3FA-6B61D4235454}"/>
              </a:ext>
            </a:extLst>
          </p:cNvPr>
          <p:cNvSpPr txBox="1">
            <a:spLocks/>
          </p:cNvSpPr>
          <p:nvPr/>
        </p:nvSpPr>
        <p:spPr>
          <a:xfrm>
            <a:off x="9614263" y="975145"/>
            <a:ext cx="2490651" cy="4607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762187">
              <a:spcBef>
                <a:spcPts val="126"/>
              </a:spcBef>
              <a:buNone/>
            </a:pPr>
            <a:r>
              <a:rPr lang="en-US" sz="1800" dirty="0">
                <a:solidFill>
                  <a:prstClr val="black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	</a:t>
            </a:r>
            <a:r>
              <a:rPr lang="en-US" sz="1800" b="1" dirty="0">
                <a:solidFill>
                  <a:prstClr val="black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Figure: </a:t>
            </a:r>
            <a:r>
              <a:rPr lang="en-US" sz="1800" dirty="0">
                <a:solidFill>
                  <a:prstClr val="black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Retrievals of CO, O3, N2O, and CH4 from 2008 – 2022. </a:t>
            </a:r>
          </a:p>
          <a:p>
            <a:pPr marL="0" indent="0" defTabSz="3762187">
              <a:spcBef>
                <a:spcPts val="126"/>
              </a:spcBef>
              <a:buNone/>
            </a:pPr>
            <a:endParaRPr lang="en-US" sz="1800" dirty="0">
              <a:solidFill>
                <a:prstClr val="black"/>
              </a:solidFill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  <a:p>
            <a:pPr marL="0" indent="0" defTabSz="3762187">
              <a:spcBef>
                <a:spcPts val="126"/>
              </a:spcBef>
              <a:buNone/>
            </a:pPr>
            <a:r>
              <a:rPr lang="en-US" sz="1800" dirty="0">
                <a:solidFill>
                  <a:prstClr val="black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Measurements from 2008 and 2009 were taken at the PEARL Ridge Lab (610 m </a:t>
            </a:r>
            <a:r>
              <a:rPr lang="en-US" sz="1800" dirty="0" err="1">
                <a:solidFill>
                  <a:prstClr val="black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a.s.l</a:t>
            </a:r>
            <a:r>
              <a:rPr lang="en-US" sz="1800" dirty="0">
                <a:solidFill>
                  <a:prstClr val="black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), 2011 onwards at 0PAL (10 m </a:t>
            </a:r>
            <a:r>
              <a:rPr lang="en-US" sz="1800" dirty="0" err="1">
                <a:solidFill>
                  <a:prstClr val="black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a.s.l</a:t>
            </a:r>
            <a:r>
              <a:rPr lang="en-US" sz="1800" dirty="0">
                <a:solidFill>
                  <a:prstClr val="black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.)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8112C9-DDBC-A79A-48BD-254529EB9204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-1550244" y="3191802"/>
                <a:ext cx="3754253" cy="1739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3762187">
                  <a:spcBef>
                    <a:spcPts val="126"/>
                  </a:spcBef>
                  <a:buNone/>
                </a:pPr>
                <a:r>
                  <a:rPr lang="en-US" sz="2000" dirty="0">
                    <a:solidFill>
                      <a:prstClr val="black"/>
                    </a:solidFill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Total Column (molec/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cm</m:t>
                        </m:r>
                      </m:e>
                      <m:sup>
                        <m:r>
                          <a:rPr lang="en-US" sz="2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)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8112C9-DDBC-A79A-48BD-254529EB9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550244" y="3191802"/>
                <a:ext cx="3754253" cy="173950"/>
              </a:xfrm>
              <a:prstGeom prst="rect">
                <a:avLst/>
              </a:prstGeom>
              <a:blipFill>
                <a:blip r:embed="rId2"/>
                <a:stretch>
                  <a:fillRect l="-24138" r="-179310" b="-1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E7A3D06-DD54-578B-AF76-69B2060AC6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" y="732569"/>
            <a:ext cx="8682446" cy="6041945"/>
          </a:xfr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AF7000-F7BF-58E9-D11B-1D0EFA450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F1853-4004-496E-95A3-4FCCDC95DE9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737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3430544-49D9-AD9D-F41E-4FFBBA2FE3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42" t="8783" r="6945" b="-3014"/>
          <a:stretch/>
        </p:blipFill>
        <p:spPr>
          <a:xfrm>
            <a:off x="9916899" y="2557024"/>
            <a:ext cx="2133601" cy="20987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119522-DC83-5598-54A4-6CBF0EC343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8" r="8242"/>
          <a:stretch/>
        </p:blipFill>
        <p:spPr>
          <a:xfrm>
            <a:off x="9932565" y="4615805"/>
            <a:ext cx="2084454" cy="21056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9EC0D3-D2AD-D41A-C248-2730E0C9AC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2" r="5499"/>
          <a:stretch/>
        </p:blipFill>
        <p:spPr>
          <a:xfrm>
            <a:off x="9862202" y="349965"/>
            <a:ext cx="2242996" cy="21918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49AADD-FA51-8B9F-68A7-A96DC9144A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1" r="10826"/>
          <a:stretch/>
        </p:blipFill>
        <p:spPr>
          <a:xfrm>
            <a:off x="7307783" y="367121"/>
            <a:ext cx="2118646" cy="21767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A2877E-75B4-E0DD-9F61-20BAB5B72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Validative Datasets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EEF6C8D-8EE9-655F-DA5E-98A2F071DB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8440024" cy="4351338"/>
              </a:xfrm>
            </p:spPr>
            <p:txBody>
              <a:bodyPr>
                <a:normAutofit lnSpcReduction="10000"/>
              </a:bodyPr>
              <a:lstStyle/>
              <a:p>
                <a:pPr marL="522568" indent="-522568" defTabSz="3762187">
                  <a:spcBef>
                    <a:spcPts val="126"/>
                  </a:spcBef>
                </a:pPr>
                <a:r>
                  <a:rPr lang="en-US" sz="2400" dirty="0">
                    <a:solidFill>
                      <a:prstClr val="black"/>
                    </a:solidFill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From 3 co-located data sources</a:t>
                </a:r>
              </a:p>
              <a:p>
                <a:pPr marL="979768" lvl="1" indent="-522568" defTabSz="3762187">
                  <a:spcBef>
                    <a:spcPts val="126"/>
                  </a:spcBef>
                </a:pPr>
                <a:r>
                  <a:rPr lang="en-US" sz="2000" dirty="0">
                    <a:solidFill>
                      <a:prstClr val="black"/>
                    </a:solidFill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Bruker 125HR (solar-viewing FTIR) </a:t>
                </a:r>
              </a:p>
              <a:p>
                <a:pPr marL="979768" lvl="1" indent="-522568" defTabSz="3762187">
                  <a:spcBef>
                    <a:spcPts val="126"/>
                  </a:spcBef>
                </a:pPr>
                <a:r>
                  <a:rPr lang="en-US" sz="2000" dirty="0">
                    <a:solidFill>
                      <a:prstClr val="black"/>
                    </a:solidFill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GBS (UV-visible scattered sunlight)</a:t>
                </a:r>
              </a:p>
              <a:p>
                <a:pPr marL="979768" lvl="1" indent="-522568" defTabSz="3762187">
                  <a:spcBef>
                    <a:spcPts val="126"/>
                  </a:spcBef>
                </a:pPr>
                <a:r>
                  <a:rPr lang="en-US" sz="2000" dirty="0">
                    <a:solidFill>
                      <a:prstClr val="black"/>
                    </a:solidFill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ECCC’s biweekly ozonesonde record, year-round</a:t>
                </a:r>
              </a:p>
              <a:p>
                <a:pPr marL="522568" indent="-522568" defTabSz="3762187">
                  <a:spcBef>
                    <a:spcPts val="126"/>
                  </a:spcBef>
                </a:pPr>
                <a:endParaRPr lang="en-US" sz="2400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  <a:p>
                <a:pPr marL="522568" indent="-522568" defTabSz="3762187">
                  <a:spcBef>
                    <a:spcPts val="126"/>
                  </a:spcBef>
                </a:pPr>
                <a:r>
                  <a:rPr lang="en-US" sz="2400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Smoothing is applied when possible (i.e., not for the GBS) using the corresponding E-AERI averaging kernel: </a:t>
                </a:r>
              </a:p>
              <a:p>
                <a:pPr marL="457200" lvl="1" indent="0" defTabSz="3762187">
                  <a:spcBef>
                    <a:spcPts val="126"/>
                  </a:spcBef>
                  <a:buNone/>
                </a:pPr>
                <a:endParaRPr lang="en-US" sz="2000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  <a:p>
                <a:pPr marL="1436968" lvl="2" indent="-522568" defTabSz="3762187">
                  <a:spcBef>
                    <a:spcPts val="126"/>
                  </a:spcBef>
                </a:pPr>
                <a:r>
                  <a:rPr lang="en-US" sz="1800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Little sensitivity &gt;3km for CO,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𝑁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2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  <a:ea typeface="CMU Sans Serif" panose="02000603000000000000" pitchFamily="2" charset="0"/>
                        <a:cs typeface="CMU Sans Serif" panose="02000603000000000000" pitchFamily="2" charset="0"/>
                      </a:rPr>
                      <m:t>𝑂</m:t>
                    </m:r>
                  </m:oMath>
                </a14:m>
                <a:r>
                  <a:rPr lang="en-US" sz="1800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, and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CMU Sans Serif" panose="02000603000000000000" pitchFamily="2" charset="0"/>
                        <a:cs typeface="CMU Sans Serif" panose="02000603000000000000" pitchFamily="2" charset="0"/>
                      </a:rPr>
                      <m:t>𝐶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𝐻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4</m:t>
                        </m:r>
                      </m:sub>
                    </m:sSub>
                  </m:oMath>
                </a14:m>
                <a:endParaRPr lang="en-US" sz="1800" b="0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  <a:p>
                <a:pPr marL="1436968" lvl="2" indent="-522568" defTabSz="3762187">
                  <a:spcBef>
                    <a:spcPts val="126"/>
                  </a:spcBef>
                </a:pPr>
                <a:r>
                  <a:rPr lang="en-US" sz="1800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Has good sensitivity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𝑂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1800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 between 10-20km (we can see changes in the ozone layer) </a:t>
                </a:r>
              </a:p>
              <a:p>
                <a:pPr marL="1436968" lvl="2" indent="-522568" defTabSz="3762187">
                  <a:spcBef>
                    <a:spcPts val="126"/>
                  </a:spcBef>
                </a:pPr>
                <a:endParaRPr lang="en-US" sz="1600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  <a:p>
                <a:pPr marL="522568" indent="-522568" defTabSz="3762187">
                  <a:spcBef>
                    <a:spcPts val="126"/>
                  </a:spcBef>
                </a:pPr>
                <a:r>
                  <a:rPr lang="en-US" sz="2400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Co-incidence criteria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MU Sans Serif" panose="02000603000000000000" pitchFamily="2" charset="0"/>
                        <a:cs typeface="CMU Sans Serif" panose="02000603000000000000" pitchFamily="2" charset="0"/>
                      </a:rPr>
                      <m:t>±3</m:t>
                    </m:r>
                  </m:oMath>
                </a14:m>
                <a:r>
                  <a:rPr lang="en-US" sz="2400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h. The nearest E-AERI measurement to each 125HR, GBS, and sonde measurement is considered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EEF6C8D-8EE9-655F-DA5E-98A2F071DB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8440024" cy="4351338"/>
              </a:xfrm>
              <a:blipFill>
                <a:blip r:embed="rId6"/>
                <a:stretch>
                  <a:fillRect l="-1012" t="-2521" r="-18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61AE242-F33F-E7FB-4244-73823A6CDB69}"/>
              </a:ext>
            </a:extLst>
          </p:cNvPr>
          <p:cNvSpPr txBox="1">
            <a:spLocks/>
          </p:cNvSpPr>
          <p:nvPr/>
        </p:nvSpPr>
        <p:spPr>
          <a:xfrm>
            <a:off x="6096000" y="5765316"/>
            <a:ext cx="3330429" cy="8232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762187">
              <a:spcBef>
                <a:spcPts val="126"/>
              </a:spcBef>
              <a:buNone/>
            </a:pPr>
            <a:r>
              <a:rPr lang="en-US" sz="1600" b="1" dirty="0">
                <a:solidFill>
                  <a:prstClr val="black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Figure(s):</a:t>
            </a:r>
            <a:r>
              <a:rPr lang="en-US" sz="1600" dirty="0">
                <a:solidFill>
                  <a:prstClr val="black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 Total column averaging kernels for 2016: E-AERI in grey, E-AERI average in </a:t>
            </a:r>
            <a:r>
              <a:rPr lang="en-US" sz="1600" b="1" dirty="0">
                <a:solidFill>
                  <a:prstClr val="black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bold,</a:t>
            </a:r>
            <a:r>
              <a:rPr lang="en-US" sz="1600" dirty="0">
                <a:solidFill>
                  <a:prstClr val="black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 125HR kernel for comparison in </a:t>
            </a:r>
            <a:r>
              <a:rPr lang="en-US" sz="1600" dirty="0">
                <a:solidFill>
                  <a:schemeClr val="accent1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blue</a:t>
            </a:r>
            <a:endParaRPr lang="en-US" sz="1600" dirty="0">
              <a:solidFill>
                <a:prstClr val="black"/>
              </a:solidFill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3D53FA-C2D2-0FD1-629E-FC4D5EF06ACD}"/>
              </a:ext>
            </a:extLst>
          </p:cNvPr>
          <p:cNvSpPr txBox="1"/>
          <p:nvPr/>
        </p:nvSpPr>
        <p:spPr>
          <a:xfrm>
            <a:off x="8852491" y="827851"/>
            <a:ext cx="6774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O3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44FE75-86EB-7254-5123-3B0E9D19A971}"/>
              </a:ext>
            </a:extLst>
          </p:cNvPr>
          <p:cNvSpPr txBox="1"/>
          <p:nvPr/>
        </p:nvSpPr>
        <p:spPr>
          <a:xfrm>
            <a:off x="11457053" y="4826738"/>
            <a:ext cx="734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CO</a:t>
            </a:r>
            <a:endParaRPr lang="en-US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2743C6-7264-100C-498A-4A755C2DFA63}"/>
              </a:ext>
            </a:extLst>
          </p:cNvPr>
          <p:cNvSpPr txBox="1"/>
          <p:nvPr/>
        </p:nvSpPr>
        <p:spPr>
          <a:xfrm>
            <a:off x="11282072" y="3121179"/>
            <a:ext cx="734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CH4</a:t>
            </a:r>
            <a:endParaRPr lang="en-US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5CB5EC-0777-8661-FD38-68D997E58D75}"/>
              </a:ext>
            </a:extLst>
          </p:cNvPr>
          <p:cNvSpPr txBox="1"/>
          <p:nvPr/>
        </p:nvSpPr>
        <p:spPr>
          <a:xfrm>
            <a:off x="11204213" y="613771"/>
            <a:ext cx="734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N2O</a:t>
            </a:r>
            <a:endParaRPr lang="en-US" b="1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CE88A137-2EEB-8F7B-0B9B-E5C044540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F1853-4004-496E-95A3-4FCCDC95DE9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397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7019</TotalTime>
  <Words>1421</Words>
  <Application>Microsoft Office PowerPoint</Application>
  <PresentationFormat>Widescreen</PresentationFormat>
  <Paragraphs>167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CMU Sans Serif</vt:lpstr>
      <vt:lpstr>Corbel</vt:lpstr>
      <vt:lpstr>Office Theme</vt:lpstr>
      <vt:lpstr>PowerPoint Presentation</vt:lpstr>
      <vt:lpstr>Introduction</vt:lpstr>
      <vt:lpstr>Site and Instrumentation</vt:lpstr>
      <vt:lpstr>PowerPoint Presentation</vt:lpstr>
      <vt:lpstr>Retrievals </vt:lpstr>
      <vt:lpstr>The SFIT4+continuum code </vt:lpstr>
      <vt:lpstr>Spectral Fits</vt:lpstr>
      <vt:lpstr>The EAERI-Retrieved Timeseries</vt:lpstr>
      <vt:lpstr>Validative Datasets</vt:lpstr>
      <vt:lpstr>Comparison against the Bruker 125HR</vt:lpstr>
      <vt:lpstr>Comparison against Ozonesondes and GBS</vt:lpstr>
      <vt:lpstr>Seasonal Variability</vt:lpstr>
      <vt:lpstr>The 24H Diurnal Cycle of CO</vt:lpstr>
      <vt:lpstr>Trends</vt:lpstr>
      <vt:lpstr>Trends</vt:lpstr>
      <vt:lpstr>Case Study: 2020 Ozone Depletion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Owner</cp:lastModifiedBy>
  <cp:revision>19</cp:revision>
  <dcterms:created xsi:type="dcterms:W3CDTF">2023-04-10T19:07:17Z</dcterms:created>
  <dcterms:modified xsi:type="dcterms:W3CDTF">2023-06-14T16:50:54Z</dcterms:modified>
</cp:coreProperties>
</file>