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67" r:id="rId4"/>
    <p:sldId id="259" r:id="rId5"/>
    <p:sldId id="266" r:id="rId6"/>
    <p:sldId id="260" r:id="rId7"/>
    <p:sldId id="268" r:id="rId8"/>
    <p:sldId id="264" r:id="rId9"/>
    <p:sldId id="261" r:id="rId10"/>
    <p:sldId id="258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81" autoAdjust="0"/>
    <p:restoredTop sz="94660"/>
  </p:normalViewPr>
  <p:slideViewPr>
    <p:cSldViewPr snapToGrid="0">
      <p:cViewPr varScale="1">
        <p:scale>
          <a:sx n="85" d="100"/>
          <a:sy n="85" d="100"/>
        </p:scale>
        <p:origin x="77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73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53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9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41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99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82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48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9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124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57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21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7B18A-4271-4697-9A62-EB2D11AD9CD2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075CC-6256-408C-BF88-8F4681E5F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95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amueltakele81@gmail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4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672027" y="955603"/>
            <a:ext cx="1073042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500" b="1" dirty="0"/>
              <a:t>Designing additional GHGs observations network over Korea using Lagrangian inversion model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61858" y="2049535"/>
            <a:ext cx="10730429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/>
              <a:t>Samuel Takele Kenea</a:t>
            </a:r>
            <a:r>
              <a:rPr lang="en-US" baseline="30000" dirty="0"/>
              <a:t>1</a:t>
            </a:r>
            <a:r>
              <a:rPr lang="en-US" dirty="0"/>
              <a:t>, Sangwon Joo</a:t>
            </a:r>
            <a:r>
              <a:rPr lang="en-US" baseline="30000" dirty="0"/>
              <a:t>1</a:t>
            </a:r>
            <a:r>
              <a:rPr lang="en-US" dirty="0"/>
              <a:t>, Shanlan Li</a:t>
            </a:r>
            <a:r>
              <a:rPr lang="en-US" baseline="30000" dirty="0"/>
              <a:t>1,</a:t>
            </a:r>
            <a:r>
              <a:rPr lang="en-US" dirty="0"/>
              <a:t>, </a:t>
            </a:r>
            <a:r>
              <a:rPr lang="en-US" dirty="0" err="1"/>
              <a:t>Sumin</a:t>
            </a:r>
            <a:r>
              <a:rPr lang="en-US" dirty="0"/>
              <a:t> Kim</a:t>
            </a:r>
            <a:r>
              <a:rPr lang="en-US" baseline="30000" dirty="0"/>
              <a:t>1</a:t>
            </a:r>
            <a:r>
              <a:rPr lang="en-US" dirty="0"/>
              <a:t>, Young-</a:t>
            </a:r>
            <a:r>
              <a:rPr lang="en-US" dirty="0" err="1"/>
              <a:t>SuK</a:t>
            </a:r>
            <a:r>
              <a:rPr lang="en-US" dirty="0"/>
              <a:t> Oh</a:t>
            </a:r>
            <a:r>
              <a:rPr lang="en-US" baseline="30000" dirty="0"/>
              <a:t>1</a:t>
            </a:r>
            <a:r>
              <a:rPr lang="en-US" dirty="0"/>
              <a:t>, </a:t>
            </a:r>
            <a:r>
              <a:rPr lang="en-US" dirty="0" err="1"/>
              <a:t>Daegeun</a:t>
            </a:r>
            <a:r>
              <a:rPr lang="en-US" dirty="0"/>
              <a:t> Shin</a:t>
            </a:r>
            <a:r>
              <a:rPr lang="en-US" baseline="30000" dirty="0"/>
              <a:t>1</a:t>
            </a:r>
            <a:r>
              <a:rPr lang="en-US" dirty="0"/>
              <a:t>, Soojeong Lee</a:t>
            </a:r>
            <a:r>
              <a:rPr lang="en-US" baseline="30000" dirty="0"/>
              <a:t>1</a:t>
            </a:r>
            <a:r>
              <a:rPr lang="en-US" dirty="0"/>
              <a:t>, Lev, D. Labzovskii</a:t>
            </a:r>
            <a:r>
              <a:rPr lang="en-US" baseline="30000" dirty="0"/>
              <a:t>2</a:t>
            </a:r>
            <a:r>
              <a:rPr lang="en-US" dirty="0"/>
              <a:t>, </a:t>
            </a:r>
            <a:r>
              <a:rPr lang="en-US" dirty="0" err="1"/>
              <a:t>Sanghun</a:t>
            </a:r>
            <a:r>
              <a:rPr lang="en-US" dirty="0"/>
              <a:t> Park</a:t>
            </a:r>
            <a:r>
              <a:rPr lang="en-US" baseline="30000" dirty="0"/>
              <a:t>3</a:t>
            </a:r>
            <a:r>
              <a:rPr lang="en-US" dirty="0"/>
              <a:t>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Climate Research Department, National Institute of Meteorological Sciences (NIMS), 33, Seohobuk-ro, Seogwipo-si 63568, Jeju-do, Korea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US" dirty="0"/>
              <a:t>R&amp;D Satellite and Observations Group, Royal Netherlands Meteorological Institute (KNMI), </a:t>
            </a:r>
            <a:r>
              <a:rPr lang="nb-NO" dirty="0"/>
              <a:t>3731GA De Bilt, The Netherlands</a:t>
            </a:r>
            <a:endParaRPr lang="en-US" dirty="0"/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Laboratory for Atmospheric Modeling Research, Yonsei University, Seoul, Korea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Contact: </a:t>
            </a:r>
            <a:r>
              <a:rPr lang="en-US" dirty="0">
                <a:hlinkClick r:id="rId2"/>
              </a:rPr>
              <a:t>samueltakele81@gmail.com</a:t>
            </a:r>
            <a:r>
              <a:rPr lang="en-US" dirty="0"/>
              <a:t> </a:t>
            </a:r>
            <a:endParaRPr lang="en-US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7" name="Picture 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47" y="6234698"/>
            <a:ext cx="1871561" cy="4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710EFE8-1140-499E-B990-A99D9A929000}"/>
              </a:ext>
            </a:extLst>
          </p:cNvPr>
          <p:cNvSpPr txBox="1"/>
          <p:nvPr/>
        </p:nvSpPr>
        <p:spPr>
          <a:xfrm>
            <a:off x="6902174" y="6113511"/>
            <a:ext cx="45002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NDACC-IRWG-TCCON-COCCON meeting 2023</a:t>
            </a:r>
          </a:p>
        </p:txBody>
      </p:sp>
    </p:spTree>
    <p:extLst>
      <p:ext uri="{BB962C8B-B14F-4D97-AF65-F5344CB8AC3E}">
        <p14:creationId xmlns:p14="http://schemas.microsoft.com/office/powerpoint/2010/main" val="1309776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738131" y="1826299"/>
            <a:ext cx="10860967" cy="163019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Influence of spatial</a:t>
            </a:r>
            <a:r>
              <a:rPr lang="en-US" sz="2300" b="1" dirty="0"/>
              <a:t> </a:t>
            </a:r>
            <a:r>
              <a:rPr lang="en-US" sz="23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and temporal correlation length</a:t>
            </a:r>
            <a:endParaRPr lang="en-US" sz="2300" dirty="0">
              <a:solidFill>
                <a:srgbClr val="000000"/>
              </a:solidFill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Ranking the </a:t>
            </a:r>
            <a:r>
              <a:rPr lang="en-US" sz="23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s</a:t>
            </a:r>
            <a:r>
              <a:rPr lang="en-US" sz="2300" dirty="0">
                <a:solidFill>
                  <a:srgbClr val="000000"/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ite influence in terms of uncertainty reduction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Investigate the impact of inlet heights, backward time of the trajectory</a:t>
            </a:r>
            <a:endParaRPr lang="en-US" sz="2300" dirty="0">
              <a:solidFill>
                <a:srgbClr val="000000"/>
              </a:solidFill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738131" y="817382"/>
            <a:ext cx="7711807" cy="559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b="1" dirty="0">
                <a:solidFill>
                  <a:srgbClr val="000000"/>
                </a:solidFill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Undergoing work: </a:t>
            </a:r>
            <a:r>
              <a:rPr lang="en-US" sz="2300" i="1" dirty="0">
                <a:solidFill>
                  <a:srgbClr val="000000"/>
                </a:solidFill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sensitivity analysis and method validation </a:t>
            </a:r>
            <a:endParaRPr lang="en-US" sz="2300" b="1" i="1" dirty="0"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531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845578" y="2660440"/>
            <a:ext cx="401263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ea typeface="맑은 고딕" panose="020B0503020000020004" pitchFamily="50" charset="-127"/>
              </a:rPr>
              <a:t>Thank you!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4167242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27168" y="1040255"/>
            <a:ext cx="11457710" cy="53465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300" i="1" dirty="0">
                <a:ea typeface="AdvCMR10.TT"/>
                <a:cs typeface="Times New Roman" panose="02020603050405020304" pitchFamily="18" charset="0"/>
              </a:rPr>
              <a:t>Uncertainty in anthropogenic emissions is a fundamental science question 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300" dirty="0">
                <a:ea typeface="AdvCMR10.TT"/>
                <a:cs typeface="Times New Roman" panose="02020603050405020304" pitchFamily="18" charset="0"/>
              </a:rPr>
              <a:t>The aim of this work is to propose new additional GHGs (CO2) candidate sites, which will enable us to improve GHGs emissions at fine spatiotemporal scales over Korea.</a:t>
            </a:r>
          </a:p>
          <a:p>
            <a:pPr algn="just">
              <a:lnSpc>
                <a:spcPct val="150000"/>
              </a:lnSpc>
            </a:pPr>
            <a:endParaRPr lang="en-US" sz="2300" dirty="0">
              <a:ea typeface="AdvCMR10.TT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300" i="1" dirty="0">
                <a:ea typeface="AdvCMR10.TT"/>
                <a:cs typeface="Times New Roman" panose="02020603050405020304" pitchFamily="18" charset="0"/>
              </a:rPr>
              <a:t>We need to have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300" dirty="0">
                <a:ea typeface="AdvCMR10.TT"/>
                <a:cs typeface="Times New Roman" panose="02020603050405020304" pitchFamily="18" charset="0"/>
              </a:rPr>
              <a:t>simulated footprints (e.g., KIM-STILT model), together with Bayesian inverse modelling framework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300" dirty="0">
                <a:ea typeface="AdvCMR10.TT"/>
                <a:cs typeface="Times New Roman" panose="02020603050405020304" pitchFamily="18" charset="0"/>
              </a:rPr>
              <a:t>Meteorological deriving fields are obtained from KIM (</a:t>
            </a:r>
            <a:r>
              <a:rPr lang="en-US" sz="2300" i="1" dirty="0">
                <a:ea typeface="AdvCMR10.TT"/>
                <a:cs typeface="Times New Roman" panose="02020603050405020304" pitchFamily="18" charset="0"/>
              </a:rPr>
              <a:t>Korean Integrated Model</a:t>
            </a:r>
            <a:r>
              <a:rPr lang="en-US" sz="2300" dirty="0">
                <a:ea typeface="AdvCMR10.TT"/>
                <a:cs typeface="Times New Roman" panose="02020603050405020304" pitchFamily="18" charset="0"/>
              </a:rPr>
              <a:t>)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300" dirty="0">
                <a:ea typeface="AdvCMR10.TT"/>
                <a:cs typeface="Times New Roman" panose="02020603050405020304" pitchFamily="18" charset="0"/>
              </a:rPr>
              <a:t>prior and true GHGs emissions data at high spatiotemporal resolution, 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300" dirty="0">
                <a:ea typeface="AdvCMR10.TT"/>
                <a:cs typeface="Times New Roman" panose="02020603050405020304" pitchFamily="18" charset="0"/>
              </a:rPr>
              <a:t>defined model-data mismatch errors, priori flux uncertainties, and error correlations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509114" y="337252"/>
            <a:ext cx="2046799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 dirty="0"/>
              <a:t>Introduction</a:t>
            </a:r>
            <a:endParaRPr lang="en-US" sz="2300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1" y="782196"/>
            <a:ext cx="12206688" cy="7712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1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7046434" y="1473511"/>
            <a:ext cx="4572306" cy="4101036"/>
            <a:chOff x="786238" y="1268149"/>
            <a:chExt cx="5263130" cy="4834328"/>
          </a:xfrm>
        </p:grpSpPr>
        <p:grpSp>
          <p:nvGrpSpPr>
            <p:cNvPr id="6" name="그룹 5"/>
            <p:cNvGrpSpPr/>
            <p:nvPr/>
          </p:nvGrpSpPr>
          <p:grpSpPr>
            <a:xfrm>
              <a:off x="786238" y="1268149"/>
              <a:ext cx="5263130" cy="4834328"/>
              <a:chOff x="1" y="731"/>
              <a:chExt cx="2529563" cy="2348881"/>
            </a:xfrm>
          </p:grpSpPr>
          <p:pic>
            <p:nvPicPr>
              <p:cNvPr id="22" name="그림 21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732"/>
                <a:ext cx="2529563" cy="2348880"/>
              </a:xfrm>
              <a:prstGeom prst="rect">
                <a:avLst/>
              </a:prstGeom>
            </p:spPr>
          </p:pic>
          <p:pic>
            <p:nvPicPr>
              <p:cNvPr id="23" name="그림 2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731"/>
                <a:ext cx="2529563" cy="2348880"/>
              </a:xfrm>
              <a:prstGeom prst="rect">
                <a:avLst/>
              </a:prstGeom>
            </p:spPr>
          </p:pic>
        </p:grpSp>
        <p:sp>
          <p:nvSpPr>
            <p:cNvPr id="7" name="포인트가 5개인 별 6"/>
            <p:cNvSpPr/>
            <p:nvPr/>
          </p:nvSpPr>
          <p:spPr>
            <a:xfrm>
              <a:off x="2303248" y="3191179"/>
              <a:ext cx="216024" cy="215964"/>
            </a:xfrm>
            <a:prstGeom prst="star5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포인트가 5개인 별 7"/>
            <p:cNvSpPr/>
            <p:nvPr/>
          </p:nvSpPr>
          <p:spPr>
            <a:xfrm>
              <a:off x="2147332" y="5644621"/>
              <a:ext cx="216024" cy="215964"/>
            </a:xfrm>
            <a:prstGeom prst="star5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포인트가 5개인 별 8"/>
            <p:cNvSpPr/>
            <p:nvPr/>
          </p:nvSpPr>
          <p:spPr>
            <a:xfrm>
              <a:off x="5145056" y="2384935"/>
              <a:ext cx="216024" cy="215964"/>
            </a:xfrm>
            <a:prstGeom prst="star5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0382" y="2968506"/>
              <a:ext cx="7296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Aircraft</a:t>
              </a:r>
            </a:p>
            <a:p>
              <a:pPr algn="ctr"/>
              <a:r>
                <a:rPr lang="en-US" altLang="ko-K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(Nara)</a:t>
              </a:r>
              <a:endParaRPr lang="ko-KR" alt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18393" y="4822392"/>
              <a:ext cx="80983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Vessel</a:t>
              </a:r>
            </a:p>
            <a:p>
              <a:pPr algn="ctr"/>
              <a:r>
                <a:rPr lang="en-US" altLang="ko-K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altLang="ko-KR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Gisang</a:t>
              </a:r>
              <a:r>
                <a:rPr lang="en-US" altLang="ko-K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ko-KR" alt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포인트가 5개인 별 11"/>
            <p:cNvSpPr/>
            <p:nvPr/>
          </p:nvSpPr>
          <p:spPr>
            <a:xfrm>
              <a:off x="2379421" y="3220071"/>
              <a:ext cx="216024" cy="215964"/>
            </a:xfrm>
            <a:prstGeom prst="star5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TextBox 12">
              <a:hlinkClick r:id="rId4" action="ppaction://hlinksldjump"/>
            </p:cNvPr>
            <p:cNvSpPr txBox="1"/>
            <p:nvPr/>
          </p:nvSpPr>
          <p:spPr>
            <a:xfrm>
              <a:off x="1845940" y="3408322"/>
              <a:ext cx="1175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err="1">
                  <a:latin typeface="Arial" pitchFamily="34" charset="0"/>
                  <a:cs typeface="Arial" pitchFamily="34" charset="0"/>
                </a:rPr>
                <a:t>Anmyeon</a:t>
              </a:r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-do </a:t>
              </a:r>
            </a:p>
            <a:p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     (</a:t>
              </a:r>
              <a:r>
                <a:rPr lang="en-US" altLang="ko-KR" sz="1200" b="1" dirty="0">
                  <a:latin typeface="Arial" pitchFamily="34" charset="0"/>
                  <a:cs typeface="Arial" pitchFamily="34" charset="0"/>
                  <a:hlinkClick r:id="rId5" action="ppaction://hlinksldjump"/>
                </a:rPr>
                <a:t>AMY</a:t>
              </a:r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)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773547" y="2645756"/>
              <a:ext cx="1175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err="1">
                  <a:latin typeface="Arial" pitchFamily="34" charset="0"/>
                  <a:cs typeface="Arial" pitchFamily="34" charset="0"/>
                </a:rPr>
                <a:t>Ulleung</a:t>
              </a:r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-do </a:t>
              </a:r>
            </a:p>
            <a:p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     (ULD)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28645" y="5535457"/>
              <a:ext cx="11087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err="1">
                  <a:latin typeface="Arial" pitchFamily="34" charset="0"/>
                  <a:cs typeface="Arial" pitchFamily="34" charset="0"/>
                </a:rPr>
                <a:t>Jeju</a:t>
              </a:r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200" b="1" dirty="0" err="1">
                  <a:latin typeface="Arial" pitchFamily="34" charset="0"/>
                  <a:cs typeface="Arial" pitchFamily="34" charset="0"/>
                </a:rPr>
                <a:t>Gosan</a:t>
              </a:r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     (JGS)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50336" y="4738841"/>
              <a:ext cx="9533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err="1">
                  <a:latin typeface="Arial" pitchFamily="34" charset="0"/>
                  <a:cs typeface="Arial" pitchFamily="34" charset="0"/>
                </a:rPr>
                <a:t>Boseong</a:t>
              </a:r>
              <a:endParaRPr lang="en-US" altLang="ko-KR" sz="1200" b="1" dirty="0">
                <a:latin typeface="Arial" pitchFamily="34" charset="0"/>
                <a:cs typeface="Arial" pitchFamily="34" charset="0"/>
              </a:endParaRPr>
            </a:p>
            <a:p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  (BST)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10865" y="1904630"/>
              <a:ext cx="5974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Lotte</a:t>
              </a:r>
              <a:endParaRPr lang="en-US" altLang="ko-KR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altLang="ko-K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(LTT)</a:t>
              </a:r>
              <a:endParaRPr lang="ko-KR" alt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8346" y="4448637"/>
              <a:ext cx="462001" cy="462001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523312" y="2564999"/>
              <a:ext cx="714070" cy="714070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8987" y="2176077"/>
              <a:ext cx="380438" cy="380438"/>
            </a:xfrm>
            <a:prstGeom prst="rect">
              <a:avLst/>
            </a:prstGeom>
          </p:spPr>
        </p:pic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0898" y="4519713"/>
              <a:ext cx="380438" cy="380438"/>
            </a:xfrm>
            <a:prstGeom prst="rect">
              <a:avLst/>
            </a:prstGeom>
          </p:spPr>
        </p:pic>
      </p:grpSp>
      <p:sp>
        <p:nvSpPr>
          <p:cNvPr id="24" name="직사각형 23"/>
          <p:cNvSpPr/>
          <p:nvPr/>
        </p:nvSpPr>
        <p:spPr>
          <a:xfrm>
            <a:off x="9275327" y="6136109"/>
            <a:ext cx="12851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cs typeface="Arial" pitchFamily="34" charset="0"/>
              </a:rPr>
              <a:t>Ground FTS</a:t>
            </a:r>
            <a:endParaRPr lang="ko-KR" altLang="en-US" b="1" dirty="0">
              <a:cs typeface="Arial" panose="020B0604020202020204" pitchFamily="34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9290986" y="5790564"/>
            <a:ext cx="1535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cs typeface="Arial" panose="020B0604020202020204" pitchFamily="34" charset="0"/>
              </a:rPr>
              <a:t>In-situ surface</a:t>
            </a:r>
            <a:endParaRPr lang="ko-KR" altLang="en-US" b="1" dirty="0">
              <a:cs typeface="Arial" panose="020B0604020202020204" pitchFamily="34" charset="0"/>
            </a:endParaRPr>
          </a:p>
        </p:txBody>
      </p:sp>
      <p:sp>
        <p:nvSpPr>
          <p:cNvPr id="26" name="포인트가 5개인 별 25"/>
          <p:cNvSpPr/>
          <p:nvPr/>
        </p:nvSpPr>
        <p:spPr>
          <a:xfrm>
            <a:off x="9073487" y="6212793"/>
            <a:ext cx="216024" cy="21596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포인트가 5개인 별 26"/>
          <p:cNvSpPr/>
          <p:nvPr/>
        </p:nvSpPr>
        <p:spPr>
          <a:xfrm>
            <a:off x="9055901" y="5867248"/>
            <a:ext cx="216024" cy="215964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7587555" y="1012106"/>
            <a:ext cx="3543855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900" dirty="0"/>
              <a:t>GHG monitoring network in Korea</a:t>
            </a:r>
            <a:endParaRPr lang="en-US" sz="1900" dirty="0"/>
          </a:p>
        </p:txBody>
      </p:sp>
      <p:sp>
        <p:nvSpPr>
          <p:cNvPr id="29" name="직사각형 28"/>
          <p:cNvSpPr/>
          <p:nvPr/>
        </p:nvSpPr>
        <p:spPr>
          <a:xfrm>
            <a:off x="300066" y="300102"/>
            <a:ext cx="6319837" cy="5883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>
                <a:ea typeface="맑은 고딕" panose="020B0503020000020004" pitchFamily="50" charset="-127"/>
                <a:cs typeface="Times New Roman" panose="02020603050405020304" pitchFamily="18" charset="0"/>
              </a:rPr>
              <a:t>Measurement activities operated by NIMS</a:t>
            </a:r>
          </a:p>
          <a:p>
            <a:endParaRPr lang="en-US" altLang="ko-KR" sz="2300" dirty="0"/>
          </a:p>
          <a:p>
            <a:endParaRPr lang="en-US" altLang="ko-KR" sz="23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altLang="ko-KR" sz="2300" dirty="0"/>
              <a:t>Platform description</a:t>
            </a:r>
          </a:p>
          <a:p>
            <a:pPr marL="742950" lvl="1" indent="-285750">
              <a:buFontTx/>
              <a:buChar char="-"/>
            </a:pPr>
            <a:r>
              <a:rPr lang="en-US" altLang="ko-KR" sz="2300" dirty="0"/>
              <a:t>In situ surface (AMY, JGS, ULD)</a:t>
            </a:r>
          </a:p>
          <a:p>
            <a:pPr marL="742950" lvl="1" indent="-285750">
              <a:buFontTx/>
              <a:buChar char="-"/>
            </a:pPr>
            <a:r>
              <a:rPr lang="en-US" altLang="ko-KR" sz="2300" dirty="0"/>
              <a:t>Tall tower (LWT, BST)</a:t>
            </a:r>
          </a:p>
          <a:p>
            <a:pPr marL="742950" lvl="1" indent="-285750">
              <a:buFontTx/>
              <a:buChar char="-"/>
            </a:pPr>
            <a:r>
              <a:rPr lang="en-US" altLang="ko-KR" sz="2300" dirty="0"/>
              <a:t>Mobile (Vessel, Aircraft)</a:t>
            </a:r>
          </a:p>
          <a:p>
            <a:pPr marL="742950" lvl="1" indent="-285750">
              <a:buFontTx/>
              <a:buChar char="-"/>
            </a:pPr>
            <a:r>
              <a:rPr lang="en-US" altLang="ko-KR" sz="2300" dirty="0"/>
              <a:t>Remote observation (FTS, mobile FTS)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ko-KR" sz="2300" i="1" dirty="0">
                <a:solidFill>
                  <a:srgbClr val="FF0000"/>
                </a:solidFill>
              </a:rPr>
              <a:t>Low cost sensors are under developing stage</a:t>
            </a:r>
          </a:p>
          <a:p>
            <a:pPr lvl="1"/>
            <a:endParaRPr lang="en-US" altLang="ko-KR" sz="23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altLang="ko-KR" sz="2300" dirty="0"/>
              <a:t>Measurement details</a:t>
            </a:r>
          </a:p>
          <a:p>
            <a:pPr marL="742950" lvl="1" indent="-285750">
              <a:buFontTx/>
              <a:buChar char="-"/>
            </a:pPr>
            <a:r>
              <a:rPr lang="en-US" altLang="ko-KR" sz="2300" dirty="0"/>
              <a:t>CO</a:t>
            </a:r>
            <a:r>
              <a:rPr lang="en-US" altLang="ko-KR" sz="2300" baseline="-25000" dirty="0"/>
              <a:t>2</a:t>
            </a:r>
            <a:r>
              <a:rPr lang="en-US" altLang="ko-KR" sz="2300" dirty="0"/>
              <a:t>/CH</a:t>
            </a:r>
            <a:r>
              <a:rPr lang="en-US" altLang="ko-KR" sz="2300" baseline="-25000" dirty="0"/>
              <a:t>4</a:t>
            </a:r>
            <a:r>
              <a:rPr lang="en-US" altLang="ko-KR" sz="2300" dirty="0"/>
              <a:t>/N</a:t>
            </a:r>
            <a:r>
              <a:rPr lang="en-US" altLang="ko-KR" sz="2300" baseline="-25000" dirty="0"/>
              <a:t>2</a:t>
            </a:r>
            <a:r>
              <a:rPr lang="en-US" altLang="ko-KR" sz="2300" dirty="0"/>
              <a:t>O/SF</a:t>
            </a:r>
            <a:r>
              <a:rPr lang="en-US" altLang="ko-KR" sz="2300" baseline="-25000" dirty="0"/>
              <a:t>6</a:t>
            </a:r>
          </a:p>
          <a:p>
            <a:pPr marL="742950" lvl="1" indent="-285750">
              <a:buFontTx/>
              <a:buChar char="-"/>
            </a:pPr>
            <a:endParaRPr lang="en-US" altLang="ko-KR" sz="2300" baseline="-25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altLang="ko-KR" sz="2300" dirty="0"/>
              <a:t>Data Visualization </a:t>
            </a:r>
          </a:p>
          <a:p>
            <a:pPr marL="742950" lvl="1" indent="-285750">
              <a:buFontTx/>
              <a:buChar char="-"/>
            </a:pPr>
            <a:r>
              <a:rPr lang="en-US" altLang="ko-KR" sz="2300" dirty="0"/>
              <a:t>Observation data</a:t>
            </a:r>
          </a:p>
          <a:p>
            <a:pPr marL="742950" lvl="1" indent="-285750">
              <a:buFontTx/>
              <a:buChar char="-"/>
            </a:pPr>
            <a:r>
              <a:rPr lang="en-US" altLang="ko-KR" sz="2300" dirty="0"/>
              <a:t>Model data</a:t>
            </a:r>
          </a:p>
          <a:p>
            <a:pPr marL="742950" lvl="1" indent="-285750">
              <a:buFontTx/>
              <a:buChar char="-"/>
            </a:pPr>
            <a:endParaRPr lang="en-US" altLang="ko-KR" sz="2400" baseline="-25000" dirty="0"/>
          </a:p>
        </p:txBody>
      </p:sp>
      <p:sp>
        <p:nvSpPr>
          <p:cNvPr id="30" name="모서리가 둥근 직사각형 29"/>
          <p:cNvSpPr/>
          <p:nvPr/>
        </p:nvSpPr>
        <p:spPr>
          <a:xfrm>
            <a:off x="1" y="782196"/>
            <a:ext cx="12192000" cy="6876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05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480550" y="454544"/>
            <a:ext cx="5678414" cy="3534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900" b="1" dirty="0">
                <a:cs typeface="Times New Roman" panose="02020603050405020304" pitchFamily="18" charset="0"/>
              </a:rPr>
              <a:t>Korea CO</a:t>
            </a:r>
            <a:r>
              <a:rPr lang="en-US" sz="1900" b="1" baseline="-25000" dirty="0">
                <a:cs typeface="Times New Roman" panose="02020603050405020304" pitchFamily="18" charset="0"/>
              </a:rPr>
              <a:t>2</a:t>
            </a:r>
            <a:r>
              <a:rPr lang="en-US" sz="1900" b="1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 emission sectors based on EDGAR data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US" sz="1900" b="1" dirty="0">
              <a:solidFill>
                <a:srgbClr val="000000"/>
              </a:solidFill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Major contributions</a:t>
            </a:r>
          </a:p>
          <a:p>
            <a:pPr marL="400050" marR="0" lvl="0" indent="-4000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Main Activity Electricity and Heat Production 48.2%</a:t>
            </a:r>
          </a:p>
          <a:p>
            <a:pPr marL="400050" marR="0" lvl="0" indent="-4000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Road Transportation no resuspension 14%</a:t>
            </a:r>
          </a:p>
          <a:p>
            <a:pPr marL="400050" marR="0" lvl="0" indent="-4000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Manufacturing Industries and Construction 11%</a:t>
            </a:r>
          </a:p>
          <a:p>
            <a:pPr marL="400050" marR="0" lvl="0" indent="-4000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Other sectors 8.5%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000000"/>
              </a:solidFill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1442" y="861767"/>
            <a:ext cx="5076190" cy="52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152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6126" y="783026"/>
            <a:ext cx="3084720" cy="231163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직사각형 6"/>
          <p:cNvSpPr/>
          <p:nvPr/>
        </p:nvSpPr>
        <p:spPr>
          <a:xfrm>
            <a:off x="5711776" y="3717109"/>
            <a:ext cx="6331027" cy="5533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b="1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Table 1.</a:t>
            </a:r>
            <a:r>
              <a:rPr lang="en-US" sz="1400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 List of GHG observation sites including existing and new candidate sites over Korea.  </a:t>
            </a:r>
            <a:endParaRPr lang="en-US" sz="1400" dirty="0">
              <a:latin typeface="Calibri" panose="020F0502020204030204" pitchFamily="34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72595" y="716922"/>
            <a:ext cx="683413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ea typeface="AdvCMR10.TT"/>
                <a:cs typeface="Times New Roman" panose="02020603050405020304" pitchFamily="18" charset="0"/>
              </a:rPr>
              <a:t>STILT</a:t>
            </a:r>
            <a:r>
              <a:rPr lang="en-US" dirty="0">
                <a:ea typeface="AdvCMR10.TT"/>
                <a:cs typeface="Times New Roman" panose="02020603050405020304" pitchFamily="18" charset="0"/>
              </a:rPr>
              <a:t> (</a:t>
            </a:r>
            <a:r>
              <a:rPr lang="en-US" i="1" dirty="0">
                <a:cs typeface="Times New Roman" panose="02020603050405020304" pitchFamily="18" charset="0"/>
              </a:rPr>
              <a:t>Stochastic Time Inverted Lagrangian Transport</a:t>
            </a:r>
            <a:r>
              <a:rPr lang="en-US" i="1" dirty="0">
                <a:ea typeface="AdvCMR10.TT"/>
                <a:cs typeface="Times New Roman" panose="02020603050405020304" pitchFamily="18" charset="0"/>
              </a:rPr>
              <a:t>, </a:t>
            </a:r>
            <a:r>
              <a:rPr lang="en-US" dirty="0">
                <a:cs typeface="Times New Roman" panose="02020603050405020304" pitchFamily="18" charset="0"/>
              </a:rPr>
              <a:t>Lin et al. 2003</a:t>
            </a:r>
            <a:r>
              <a:rPr lang="en-US" dirty="0">
                <a:ea typeface="AdvCMR10.TT"/>
                <a:cs typeface="Times New Roman" panose="02020603050405020304" pitchFamily="18" charset="0"/>
              </a:rPr>
              <a:t>)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cs typeface="Times New Roman" panose="02020603050405020304" pitchFamily="18" charset="0"/>
              </a:rPr>
              <a:t>horizontal resolution - 0.1˚ x 0.1˚ </a:t>
            </a:r>
            <a:r>
              <a:rPr lang="en-US" dirty="0" err="1">
                <a:cs typeface="Times New Roman" panose="02020603050405020304" pitchFamily="18" charset="0"/>
              </a:rPr>
              <a:t>lat-lon</a:t>
            </a:r>
            <a:endParaRPr lang="en-US" dirty="0"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ea typeface="AdvCMR10.TT"/>
                <a:cs typeface="Times New Roman" panose="02020603050405020304" pitchFamily="18" charset="0"/>
              </a:rPr>
              <a:t>Temporal resolution -  1-hour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cs typeface="Times New Roman" panose="02020603050405020304" pitchFamily="18" charset="0"/>
              </a:rPr>
              <a:t>Number of particle  - 500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cs typeface="Times New Roman" panose="02020603050405020304" pitchFamily="18" charset="0"/>
              </a:rPr>
              <a:t>Backward time – 3 days</a:t>
            </a:r>
          </a:p>
          <a:p>
            <a:pPr lvl="1"/>
            <a:endParaRPr lang="en-US" dirty="0">
              <a:cs typeface="Times New Roman" panose="02020603050405020304" pitchFamily="18" charset="0"/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n-US" b="1" dirty="0">
                <a:cs typeface="Times New Roman" panose="02020603050405020304" pitchFamily="18" charset="0"/>
              </a:rPr>
              <a:t>The footprint </a:t>
            </a:r>
            <a:r>
              <a:rPr lang="en-US" dirty="0">
                <a:cs typeface="Times New Roman" panose="02020603050405020304" pitchFamily="18" charset="0"/>
              </a:rPr>
              <a:t>– quantifies the influence of upwind surface fluxes on the concentrations measured at the receptor and is computed by counting  the number of particles in surface-influenced volume and the time spent in that volume.</a:t>
            </a:r>
          </a:p>
          <a:p>
            <a:endParaRPr lang="en-US" dirty="0">
              <a:ea typeface="AdvCMR10.TT"/>
              <a:cs typeface="Times New Roman" panose="02020603050405020304" pitchFamily="18" charset="0"/>
            </a:endParaRPr>
          </a:p>
          <a:p>
            <a:endParaRPr lang="en-US" dirty="0">
              <a:ea typeface="AdvCMR10.TT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ea typeface="AdvCMR10.TT"/>
                <a:cs typeface="Times New Roman" panose="02020603050405020304" pitchFamily="18" charset="0"/>
              </a:rPr>
              <a:t>KIM</a:t>
            </a:r>
            <a:r>
              <a:rPr lang="en-US" dirty="0">
                <a:ea typeface="AdvCMR10.TT"/>
                <a:cs typeface="Times New Roman" panose="02020603050405020304" pitchFamily="18" charset="0"/>
              </a:rPr>
              <a:t> (</a:t>
            </a:r>
            <a:r>
              <a:rPr lang="en-US" i="1" dirty="0">
                <a:ea typeface="AdvCMR10.TT"/>
                <a:cs typeface="Times New Roman" panose="02020603050405020304" pitchFamily="18" charset="0"/>
              </a:rPr>
              <a:t>Korean Integrated Model, </a:t>
            </a:r>
            <a:r>
              <a:rPr lang="en-US" i="1" dirty="0"/>
              <a:t>Hong et al., 2018</a:t>
            </a:r>
            <a:r>
              <a:rPr lang="en-US" dirty="0"/>
              <a:t> </a:t>
            </a:r>
            <a:r>
              <a:rPr lang="en-US" dirty="0">
                <a:ea typeface="AdvCMR10.TT"/>
                <a:cs typeface="Times New Roman" panose="02020603050405020304" pitchFamily="18" charset="0"/>
              </a:rPr>
              <a:t>) for meteorological data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cs typeface="Times New Roman" panose="02020603050405020304" pitchFamily="18" charset="0"/>
              </a:rPr>
              <a:t>horizontal resolution- 0.125˚ x 0.125˚ </a:t>
            </a:r>
            <a:r>
              <a:rPr lang="en-US" dirty="0" err="1">
                <a:cs typeface="Times New Roman" panose="02020603050405020304" pitchFamily="18" charset="0"/>
              </a:rPr>
              <a:t>lat-lon</a:t>
            </a:r>
            <a:endParaRPr lang="en-US" dirty="0"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ea typeface="AdvCMR10.TT"/>
                <a:cs typeface="Times New Roman" panose="02020603050405020304" pitchFamily="18" charset="0"/>
              </a:rPr>
              <a:t>Temporal resolution -  3-hour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>
                <a:cs typeface="Times New Roman" panose="02020603050405020304" pitchFamily="18" charset="0"/>
              </a:rPr>
              <a:t>Vertical levels - 31</a:t>
            </a:r>
          </a:p>
        </p:txBody>
      </p:sp>
      <p:sp>
        <p:nvSpPr>
          <p:cNvPr id="9" name="모서리가 둥근 직사각형 8"/>
          <p:cNvSpPr/>
          <p:nvPr/>
        </p:nvSpPr>
        <p:spPr>
          <a:xfrm>
            <a:off x="1" y="561856"/>
            <a:ext cx="12192000" cy="6876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/>
          <p:cNvSpPr/>
          <p:nvPr/>
        </p:nvSpPr>
        <p:spPr>
          <a:xfrm>
            <a:off x="652321" y="105610"/>
            <a:ext cx="133466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00" b="1" dirty="0">
                <a:ea typeface="맑은 고딕" panose="020B0503020000020004" pitchFamily="50" charset="-127"/>
                <a:cs typeface="Times New Roman" panose="02020603050405020304" pitchFamily="18" charset="0"/>
              </a:rPr>
              <a:t>Footprints</a:t>
            </a:r>
            <a:endParaRPr lang="en-US" sz="2100" b="1" dirty="0"/>
          </a:p>
        </p:txBody>
      </p:sp>
      <p:sp>
        <p:nvSpPr>
          <p:cNvPr id="11" name="직사각형 10"/>
          <p:cNvSpPr/>
          <p:nvPr/>
        </p:nvSpPr>
        <p:spPr>
          <a:xfrm>
            <a:off x="7744858" y="3138616"/>
            <a:ext cx="4241494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a typeface="맑은 고딕" panose="020B0503020000020004" pitchFamily="50" charset="-127"/>
                <a:cs typeface="Times New Roman" panose="02020603050405020304" pitchFamily="18" charset="0"/>
              </a:rPr>
              <a:t>Figure 1.</a:t>
            </a:r>
            <a:r>
              <a:rPr lang="en-US" sz="1600" dirty="0">
                <a:ea typeface="맑은 고딕" panose="020B0503020000020004" pitchFamily="50" charset="-127"/>
                <a:cs typeface="Times New Roman" panose="02020603050405020304" pitchFamily="18" charset="0"/>
              </a:rPr>
              <a:t> KIM-STILT aggregated footprints of 10 sites located in Korea, December 2020 (2-7 UTC).</a:t>
            </a: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410334"/>
              </p:ext>
            </p:extLst>
          </p:nvPr>
        </p:nvGraphicFramePr>
        <p:xfrm>
          <a:off x="5711775" y="4229687"/>
          <a:ext cx="6331029" cy="2290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222">
                  <a:extLst>
                    <a:ext uri="{9D8B030D-6E8A-4147-A177-3AD203B41FA5}">
                      <a16:colId xmlns:a16="http://schemas.microsoft.com/office/drawing/2014/main" val="2131179677"/>
                    </a:ext>
                  </a:extLst>
                </a:gridCol>
                <a:gridCol w="1851322">
                  <a:extLst>
                    <a:ext uri="{9D8B030D-6E8A-4147-A177-3AD203B41FA5}">
                      <a16:colId xmlns:a16="http://schemas.microsoft.com/office/drawing/2014/main" val="1464970640"/>
                    </a:ext>
                  </a:extLst>
                </a:gridCol>
                <a:gridCol w="2048389">
                  <a:extLst>
                    <a:ext uri="{9D8B030D-6E8A-4147-A177-3AD203B41FA5}">
                      <a16:colId xmlns:a16="http://schemas.microsoft.com/office/drawing/2014/main" val="1492992363"/>
                    </a:ext>
                  </a:extLst>
                </a:gridCol>
                <a:gridCol w="1980096">
                  <a:extLst>
                    <a:ext uri="{9D8B030D-6E8A-4147-A177-3AD203B41FA5}">
                      <a16:colId xmlns:a16="http://schemas.microsoft.com/office/drawing/2014/main" val="2802839932"/>
                    </a:ext>
                  </a:extLst>
                </a:gridCol>
              </a:tblGrid>
              <a:tr h="26519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en-US" sz="1300" b="1" u="sng" dirty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Site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Lat. (˚N),  </a:t>
                      </a:r>
                      <a:r>
                        <a:rPr lang="en-US" sz="1300" b="1" dirty="0" err="1">
                          <a:solidFill>
                            <a:schemeClr val="tx1"/>
                          </a:solidFill>
                          <a:effectLst/>
                        </a:rPr>
                        <a:t>lon</a:t>
                      </a: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. (˚E), 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STILT height (</a:t>
                      </a:r>
                      <a:r>
                        <a:rPr lang="en-US" sz="1300" b="1" dirty="0" err="1">
                          <a:solidFill>
                            <a:schemeClr val="tx1"/>
                          </a:solidFill>
                          <a:effectLst/>
                        </a:rPr>
                        <a:t>m.a.g.l</a:t>
                      </a: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471294"/>
                  </a:ext>
                </a:extLst>
              </a:tr>
              <a:tr h="1895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Anmyeondo (AMY)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36.538576, 126.330071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793666"/>
                  </a:ext>
                </a:extLst>
              </a:tr>
              <a:tr h="1895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Gosan (JGS)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33.29382, 126.16283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989944"/>
                  </a:ext>
                </a:extLst>
              </a:tr>
              <a:tr h="1895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Ulleungdo (ULD)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37.48, 130.90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255168"/>
                  </a:ext>
                </a:extLst>
              </a:tr>
              <a:tr h="1895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Lotte World Tower (LWT)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37.5126, 127.1025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550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376387"/>
                  </a:ext>
                </a:extLst>
              </a:tr>
              <a:tr h="1895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chemeClr val="tx1"/>
                          </a:solidFill>
                          <a:effectLst/>
                        </a:rPr>
                        <a:t>Boseong Tower (BST)</a:t>
                      </a:r>
                      <a:endParaRPr lang="en-US" sz="13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34.76, 127.21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140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746225"/>
                  </a:ext>
                </a:extLst>
              </a:tr>
              <a:tr h="1895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Ulsan (ULS)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FF0000"/>
                          </a:solidFill>
                          <a:effectLst/>
                        </a:rPr>
                        <a:t>35.52636, 129.293686</a:t>
                      </a:r>
                      <a:endParaRPr lang="en-US" sz="13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20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93671"/>
                  </a:ext>
                </a:extLst>
              </a:tr>
              <a:tr h="1895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Busan (BSN)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35.1573, 129.1797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701504"/>
                  </a:ext>
                </a:extLst>
              </a:tr>
              <a:tr h="1895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Jeonju (JOJ)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35.8026, 127.1182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012908"/>
                  </a:ext>
                </a:extLst>
              </a:tr>
              <a:tr h="1895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9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Daejeon (DJN)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36.3359, 127.4576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642767"/>
                  </a:ext>
                </a:extLst>
              </a:tr>
              <a:tr h="18950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FF0000"/>
                          </a:solidFill>
                          <a:effectLst/>
                        </a:rPr>
                        <a:t>Jinju (JNJ)</a:t>
                      </a:r>
                      <a:endParaRPr lang="en-US" sz="13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FF0000"/>
                          </a:solidFill>
                          <a:effectLst/>
                        </a:rPr>
                        <a:t>35.16425, 128.10732</a:t>
                      </a:r>
                      <a:endParaRPr lang="en-US" sz="13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en-US" sz="13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614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3887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524676" y="120611"/>
            <a:ext cx="2821606" cy="5309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900" b="1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Bayesian Inverse Method</a:t>
            </a:r>
            <a:endParaRPr lang="en-US" sz="1900" dirty="0">
              <a:effectLst/>
              <a:latin typeface="Calibri" panose="020F0502020204030204" pitchFamily="34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직사각형 5"/>
              <p:cNvSpPr/>
              <p:nvPr/>
            </p:nvSpPr>
            <p:spPr>
              <a:xfrm>
                <a:off x="205186" y="1126931"/>
                <a:ext cx="11986814" cy="45145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28600" marR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Posterior emission estimates are optimized through the minimization of the cost function</a:t>
                </a:r>
              </a:p>
              <a:p>
                <a:pPr marL="228600" marR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0" dirty="0">
                    <a:solidFill>
                      <a:srgbClr val="000000"/>
                    </a:solidFill>
                    <a:ea typeface="맑은 고딕" panose="020B0503020000020004" pitchFamily="50" charset="-127"/>
                    <a:cs typeface="Memento"/>
                  </a:rPr>
                  <a:t>                      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   </m:t>
                    </m:r>
                    <m:sSub>
                      <m:sSub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𝑠</m:t>
                        </m:r>
                      </m:sub>
                    </m:sSub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= </m:t>
                    </m:r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Memento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Memento"/>
                              </a:rPr>
                              <m:t>𝑧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Memento"/>
                              </a:rPr>
                              <m:t>−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Memento"/>
                              </a:rPr>
                              <m:t>𝐻𝑠</m:t>
                            </m:r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𝑇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𝑅</m:t>
                        </m:r>
                      </m:e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𝑧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𝐻𝑠</m:t>
                        </m:r>
                      </m:e>
                    </m:d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+ </m:t>
                    </m:r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2</m:t>
                        </m:r>
                      </m:den>
                    </m:f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 </m:t>
                    </m:r>
                    <m:sSup>
                      <m:s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Memento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Memento"/>
                              </a:rPr>
                              <m:t>𝑠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Memento"/>
                              </a:rPr>
                              <m:t>− 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Memento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Memento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Memento"/>
                                  </a:rPr>
                                  <m:t>𝑝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𝑇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𝑠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− 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Memento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Memento"/>
                              </a:rPr>
                              <m:t>𝑠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Memento"/>
                              </a:rPr>
                              <m:t>𝑝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  <a:ea typeface="맑은 고딕" panose="020B0503020000020004" pitchFamily="50" charset="-127"/>
                    <a:cs typeface="Memento"/>
                  </a:rPr>
                  <a:t>    (1)      	                           </a:t>
                </a:r>
              </a:p>
              <a:p>
                <a:pPr marL="228600" marR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  <a:ea typeface="맑은 고딕" panose="020B0503020000020004" pitchFamily="50" charset="-127"/>
                    <a:cs typeface="Memento"/>
                  </a:rPr>
                  <a:t>                                                     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𝑧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=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𝐻</m:t>
                    </m:r>
                    <m:sSub>
                      <m:sSub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𝑡𝑟𝑢𝑡h</m:t>
                        </m:r>
                      </m:sub>
                    </m:sSub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+ ∈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  <a:ea typeface="맑은 고딕" panose="020B0503020000020004" pitchFamily="50" charset="-127"/>
                    <a:cs typeface="Memento"/>
                  </a:rPr>
                  <a:t>                  (2)</a:t>
                </a:r>
                <a:endParaRPr lang="en-US" sz="1600" dirty="0">
                  <a:effectLst/>
                  <a:latin typeface="Calibri" panose="020F0502020204030204" pitchFamily="34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    </m:t>
                    </m:r>
                    <m:r>
                      <a:rPr 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𝑧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observed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enhancments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, 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Memento"/>
                          </a:rPr>
                          <m:t>𝑝</m:t>
                        </m:r>
                      </m:sub>
                    </m:sSub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prior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emissions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,</m:t>
                    </m:r>
                    <m:r>
                      <a:rPr 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𝑠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true</m:t>
                    </m:r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emissions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, </a:t>
                </a:r>
              </a:p>
              <a:p>
                <a:pPr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  R</a:t>
                </a:r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- covariance of model-mismatch error, Q-covariance of prior emissions,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Memento"/>
                      </a:rPr>
                      <m:t>∈ 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-error </a:t>
                </a:r>
              </a:p>
              <a:p>
                <a:pPr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  The posterior best estimate of emissions</a:t>
                </a:r>
                <a:r>
                  <a:rPr lang="en-US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맑은 고딕" panose="020B0503020000020004" pitchFamily="50" charset="-127"/>
                    <a:cs typeface="Memento"/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맑은 고딕" panose="020B0503020000020004" pitchFamily="50" charset="-127"/>
                        <a:cs typeface="Palatino Linotype" panose="02040502050505030304" pitchFamily="18" charset="0"/>
                      </a:rPr>
                      <m:t>ŝ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  <a:ea typeface="맑은 고딕" panose="020B0503020000020004" pitchFamily="50" charset="-127"/>
                    <a:cs typeface="Memento"/>
                  </a:rPr>
                  <a:t>, </a:t>
                </a:r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is expressed as:</a:t>
                </a:r>
                <a:endParaRPr lang="en-US" sz="1600" dirty="0">
                  <a:effectLst/>
                  <a:latin typeface="Calibri" panose="020F0502020204030204" pitchFamily="34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marL="228600" marR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𝑠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+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𝐻𝑄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𝑇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(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𝐻𝑄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+ 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𝑅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𝐻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                  (3)</a:t>
                </a:r>
                <a:endParaRPr lang="en-US" sz="1600" dirty="0">
                  <a:effectLst/>
                  <a:latin typeface="Calibri" panose="020F0502020204030204" pitchFamily="34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marL="228600" marR="0">
                  <a:lnSpc>
                    <a:spcPct val="150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b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emento"/>
                    <a:cs typeface="Times New Roman" panose="02020603050405020304" pitchFamily="18" charset="0"/>
                  </a:rPr>
                  <a:t>Posterior uncertainty covari­ance matrix</a:t>
                </a:r>
                <a:r>
                  <a:rPr lang="en-US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Memento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n-US" b="1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𝒔</m:t>
                            </m:r>
                          </m:e>
                        </m:acc>
                      </m:sub>
                    </m:sSub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  <a:ea typeface="Memento"/>
                    <a:cs typeface="Calibri" panose="020F0502020204030204" pitchFamily="34" charset="0"/>
                  </a:rPr>
                  <a:t>, </a:t>
                </a:r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emento"/>
                    <a:cs typeface="Times New Roman" panose="02020603050405020304" pitchFamily="18" charset="0"/>
                  </a:rPr>
                  <a:t>is given as:</a:t>
                </a:r>
                <a:endParaRPr lang="en-US" sz="1600" dirty="0">
                  <a:effectLst/>
                  <a:latin typeface="Calibri" panose="020F0502020204030204" pitchFamily="34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</m:acc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𝑄</m:t>
                    </m:r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−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𝐻𝑄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𝑇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𝐻𝑄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+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𝐻𝑄</m:t>
                    </m:r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              (4)</a:t>
                </a:r>
                <a:endParaRPr lang="en-US" sz="1600" dirty="0">
                  <a:effectLst/>
                  <a:latin typeface="Calibri" panose="020F0502020204030204" pitchFamily="34" charset="0"/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직사각형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86" y="1126931"/>
                <a:ext cx="11986814" cy="4514506"/>
              </a:xfrm>
              <a:prstGeom prst="rect">
                <a:avLst/>
              </a:prstGeom>
              <a:blipFill>
                <a:blip r:embed="rId2"/>
                <a:stretch>
                  <a:fillRect b="-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모서리가 둥근 직사각형 6"/>
          <p:cNvSpPr/>
          <p:nvPr/>
        </p:nvSpPr>
        <p:spPr>
          <a:xfrm>
            <a:off x="1" y="663818"/>
            <a:ext cx="12192000" cy="6876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66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60733" y="313842"/>
            <a:ext cx="6096000" cy="63786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900" b="1" dirty="0">
                <a:cs typeface="Times New Roman" panose="02020603050405020304" pitchFamily="18" charset="0"/>
              </a:rPr>
              <a:t>CO</a:t>
            </a:r>
            <a:r>
              <a:rPr lang="en-US" sz="1900" b="1" baseline="-25000" dirty="0">
                <a:cs typeface="Times New Roman" panose="02020603050405020304" pitchFamily="18" charset="0"/>
              </a:rPr>
              <a:t>2</a:t>
            </a:r>
            <a:r>
              <a:rPr lang="en-US" sz="1900" b="1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 emissions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EDGAR v6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900" dirty="0">
                <a:cs typeface="Times New Roman" panose="02020603050405020304" pitchFamily="18" charset="0"/>
              </a:rPr>
              <a:t>horizontal resolution - 0.1˚ x 0.1˚ </a:t>
            </a:r>
            <a:r>
              <a:rPr lang="en-US" sz="1900" dirty="0" err="1">
                <a:cs typeface="Times New Roman" panose="02020603050405020304" pitchFamily="18" charset="0"/>
              </a:rPr>
              <a:t>lat-lon</a:t>
            </a:r>
            <a:endParaRPr lang="en-US" sz="1900" dirty="0"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900" dirty="0">
                <a:ea typeface="AdvCMR10.TT"/>
                <a:cs typeface="Times New Roman" panose="02020603050405020304" pitchFamily="18" charset="0"/>
              </a:rPr>
              <a:t>Temporal resolution -  monthly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the latest available data is December 2018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Constructed as a prior emission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Diurnal scaling factor (from Nassar Emissions Scale Factors) is applied</a:t>
            </a:r>
          </a:p>
          <a:p>
            <a:pPr lvl="1"/>
            <a:endParaRPr lang="en-US" sz="1900" dirty="0">
              <a:solidFill>
                <a:srgbClr val="000000"/>
              </a:solidFill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GRACE2021 (</a:t>
            </a:r>
            <a:r>
              <a:rPr lang="en-US" sz="1900" i="1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Dou et al. 2023</a:t>
            </a: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900" dirty="0">
                <a:cs typeface="Times New Roman" panose="02020603050405020304" pitchFamily="18" charset="0"/>
              </a:rPr>
              <a:t>horizontal resolution - 0.1˚ x 0.1˚ </a:t>
            </a:r>
            <a:r>
              <a:rPr lang="en-US" sz="1900" dirty="0" err="1">
                <a:cs typeface="Times New Roman" panose="02020603050405020304" pitchFamily="18" charset="0"/>
              </a:rPr>
              <a:t>lat-lon</a:t>
            </a:r>
            <a:endParaRPr lang="en-US" sz="1900" dirty="0"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900" dirty="0">
                <a:ea typeface="AdvCMR10.TT"/>
                <a:cs typeface="Times New Roman" panose="02020603050405020304" pitchFamily="18" charset="0"/>
              </a:rPr>
              <a:t>Temporal resolution -  daily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900" dirty="0">
                <a:cs typeface="Times New Roman" panose="02020603050405020304" pitchFamily="18" charset="0"/>
              </a:rPr>
              <a:t>near-real-time daily national CO</a:t>
            </a:r>
            <a:r>
              <a:rPr lang="en-US" sz="1900" baseline="-25000" dirty="0">
                <a:cs typeface="Times New Roman" panose="02020603050405020304" pitchFamily="18" charset="0"/>
              </a:rPr>
              <a:t>2</a:t>
            </a:r>
            <a:r>
              <a:rPr lang="en-US" sz="1900" dirty="0">
                <a:cs typeface="Times New Roman" panose="02020603050405020304" pitchFamily="18" charset="0"/>
              </a:rPr>
              <a:t> emissions estimates (Carbon monitor), multi-source spatial activity data emissions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900" dirty="0">
                <a:cs typeface="Times New Roman" panose="02020603050405020304" pitchFamily="18" charset="0"/>
              </a:rPr>
              <a:t>Satellite NO</a:t>
            </a:r>
            <a:r>
              <a:rPr lang="en-US" sz="1900" baseline="-25000" dirty="0">
                <a:cs typeface="Times New Roman" panose="02020603050405020304" pitchFamily="18" charset="0"/>
              </a:rPr>
              <a:t>2</a:t>
            </a:r>
            <a:r>
              <a:rPr lang="en-US" sz="1900" dirty="0">
                <a:ea typeface="맑은 고딕" panose="020B0503020000020004" pitchFamily="50" charset="-127"/>
                <a:cs typeface="Times New Roman" panose="02020603050405020304" pitchFamily="18" charset="0"/>
              </a:rPr>
              <a:t> data for time variations</a:t>
            </a:r>
            <a:endParaRPr lang="en-US" sz="1900" dirty="0">
              <a:ea typeface="AdvCMR10.TT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Diurnal scaling factor (from Nassar Emissions Scale Factors) is applied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Constructed as a true emission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1900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5" name="그림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0542" y="921731"/>
            <a:ext cx="2681834" cy="2148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그림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135" y="921731"/>
            <a:ext cx="2580557" cy="2214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7474" y="3387935"/>
            <a:ext cx="2724902" cy="2310929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13134" y="3387935"/>
            <a:ext cx="2580558" cy="2310929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7467600" y="5936269"/>
            <a:ext cx="388450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cs typeface="Times New Roman" panose="02020603050405020304" pitchFamily="18" charset="0"/>
              </a:rPr>
              <a:t>Figure 2.</a:t>
            </a:r>
            <a:r>
              <a:rPr lang="en-US" sz="1600" dirty="0">
                <a:cs typeface="Times New Roman" panose="02020603050405020304" pitchFamily="18" charset="0"/>
              </a:rPr>
              <a:t> CO</a:t>
            </a:r>
            <a:r>
              <a:rPr lang="en-US" sz="1600" baseline="-25000" dirty="0">
                <a:cs typeface="Times New Roman" panose="02020603050405020304" pitchFamily="18" charset="0"/>
              </a:rPr>
              <a:t>2 </a:t>
            </a:r>
            <a:r>
              <a:rPr lang="en-US" sz="1600" dirty="0">
                <a:ea typeface="맑은 고딕" panose="020B0503020000020004" pitchFamily="50" charset="-127"/>
                <a:cs typeface="Times New Roman" panose="02020603050405020304" pitchFamily="18" charset="0"/>
              </a:rPr>
              <a:t>emissions for December 2020. </a:t>
            </a:r>
          </a:p>
          <a:p>
            <a:r>
              <a:rPr lang="en-US" sz="1600" dirty="0">
                <a:ea typeface="맑은 고딕" panose="020B0503020000020004" pitchFamily="50" charset="-127"/>
                <a:cs typeface="Times New Roman" panose="02020603050405020304" pitchFamily="18" charset="0"/>
              </a:rPr>
              <a:t>Unit for emission is µmol m</a:t>
            </a:r>
            <a:r>
              <a:rPr lang="en-US" sz="1600" baseline="30000" dirty="0">
                <a:ea typeface="맑은 고딕" panose="020B0503020000020004" pitchFamily="50" charset="-127"/>
                <a:cs typeface="Times New Roman" panose="02020603050405020304" pitchFamily="18" charset="0"/>
              </a:rPr>
              <a:t>-2</a:t>
            </a:r>
            <a:r>
              <a:rPr lang="en-US" sz="1600" dirty="0">
                <a:ea typeface="맑은 고딕" panose="020B0503020000020004" pitchFamily="50" charset="-127"/>
                <a:cs typeface="Times New Roman" panose="02020603050405020304" pitchFamily="18" charset="0"/>
              </a:rPr>
              <a:t> s</a:t>
            </a:r>
            <a:r>
              <a:rPr lang="en-US" sz="1600" baseline="30000" dirty="0">
                <a:ea typeface="맑은 고딕" panose="020B0503020000020004" pitchFamily="50" charset="-127"/>
                <a:cs typeface="Times New Roman" panose="02020603050405020304" pitchFamily="18" charset="0"/>
              </a:rPr>
              <a:t>-1</a:t>
            </a:r>
            <a:r>
              <a:rPr lang="en-US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endParaRPr lang="en-US" dirty="0">
              <a:latin typeface="Calibri" panose="020F0502020204030204" pitchFamily="34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067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88242" y="2807231"/>
            <a:ext cx="2621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Model-data mismatch (R)</a:t>
            </a:r>
            <a:endParaRPr lang="en-US" b="1" i="1" dirty="0"/>
          </a:p>
        </p:txBody>
      </p:sp>
      <p:sp>
        <p:nvSpPr>
          <p:cNvPr id="5" name="직사각형 4"/>
          <p:cNvSpPr/>
          <p:nvPr/>
        </p:nvSpPr>
        <p:spPr>
          <a:xfrm>
            <a:off x="492882" y="3222301"/>
            <a:ext cx="10821442" cy="31854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R typically reflect inaccuracies in the transport, prior fluxes, and measurements</a:t>
            </a:r>
          </a:p>
          <a:p>
            <a:endParaRPr lang="en-US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ea typeface="맑은 고딕" panose="020B0503020000020004" pitchFamily="50" charset="-127"/>
                <a:cs typeface="Times New Roman" panose="02020603050405020304" pitchFamily="18" charset="0"/>
              </a:rPr>
              <a:t>Vertical mixing layer height error 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is approximated of 7% mean enhancement adopted from Gerbig et al. (2008), </a:t>
            </a:r>
          </a:p>
          <a:p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     representing error for afternoon time period only. </a:t>
            </a:r>
          </a:p>
          <a:p>
            <a:endParaRPr lang="en-US" sz="700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ea typeface="맑은 고딕" panose="020B0503020000020004" pitchFamily="50" charset="-127"/>
                <a:cs typeface="Times New Roman" panose="02020603050405020304" pitchFamily="18" charset="0"/>
              </a:rPr>
              <a:t>Horizontal wind error 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is assumed to be 35% of mean enhancement (</a:t>
            </a:r>
            <a:r>
              <a:rPr lang="en-US" dirty="0" err="1">
                <a:ea typeface="맑은 고딕" panose="020B0503020000020004" pitchFamily="50" charset="-127"/>
                <a:cs typeface="Times New Roman" panose="02020603050405020304" pitchFamily="18" charset="0"/>
              </a:rPr>
              <a:t>Kunik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et al., 2019), with a correlation time </a:t>
            </a:r>
          </a:p>
          <a:p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    scale of 2.8 hours (</a:t>
            </a:r>
            <a:r>
              <a:rPr lang="en-US" dirty="0" err="1">
                <a:ea typeface="맑은 고딕" panose="020B0503020000020004" pitchFamily="50" charset="-127"/>
                <a:cs typeface="Times New Roman" panose="02020603050405020304" pitchFamily="18" charset="0"/>
              </a:rPr>
              <a:t>Mallia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et al., 2017)</a:t>
            </a:r>
          </a:p>
          <a:p>
            <a:endParaRPr lang="en-US" sz="700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ea typeface="맑은 고딕" panose="020B0503020000020004" pitchFamily="50" charset="-127"/>
                <a:cs typeface="Times New Roman" panose="02020603050405020304" pitchFamily="18" charset="0"/>
              </a:rPr>
              <a:t>uncertainty in STILT based on the finite number of particles 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released is considered 0.1 ppm (</a:t>
            </a:r>
            <a:r>
              <a:rPr lang="en-US" dirty="0" err="1">
                <a:ea typeface="맑은 고딕" panose="020B0503020000020004" pitchFamily="50" charset="-127"/>
                <a:cs typeface="Times New Roman" panose="02020603050405020304" pitchFamily="18" charset="0"/>
              </a:rPr>
              <a:t>Mallia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et al., 2017; </a:t>
            </a:r>
          </a:p>
          <a:p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    </a:t>
            </a:r>
            <a:r>
              <a:rPr lang="en-US" dirty="0" err="1">
                <a:ea typeface="맑은 고딕" panose="020B0503020000020004" pitchFamily="50" charset="-127"/>
                <a:cs typeface="Times New Roman" panose="02020603050405020304" pitchFamily="18" charset="0"/>
              </a:rPr>
              <a:t>Kunik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et al.,2019)  </a:t>
            </a:r>
          </a:p>
          <a:p>
            <a:endParaRPr lang="en-US" sz="700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ea typeface="맑은 고딕" panose="020B0503020000020004" pitchFamily="50" charset="-127"/>
                <a:cs typeface="Times New Roman" panose="02020603050405020304" pitchFamily="18" charset="0"/>
              </a:rPr>
              <a:t>Error introduced by aggregating spatially and temporally heterogeneous fluxes 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into one homogeneous grid cell </a:t>
            </a:r>
          </a:p>
          <a:p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   and </a:t>
            </a:r>
            <a:r>
              <a:rPr lang="en-US" dirty="0" err="1">
                <a:ea typeface="맑은 고딕" panose="020B0503020000020004" pitchFamily="50" charset="-127"/>
                <a:cs typeface="Times New Roman" panose="02020603050405020304" pitchFamily="18" charset="0"/>
              </a:rPr>
              <a:t>timesteps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(followed </a:t>
            </a:r>
            <a:r>
              <a:rPr lang="en-US" dirty="0" err="1">
                <a:ea typeface="맑은 고딕" panose="020B0503020000020004" pitchFamily="50" charset="-127"/>
                <a:cs typeface="Times New Roman" panose="02020603050405020304" pitchFamily="18" charset="0"/>
              </a:rPr>
              <a:t>Kunik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et al. (2019) approach)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462709" y="856275"/>
            <a:ext cx="1129228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b="1" i="1" dirty="0">
                <a:cs typeface="Times New Roman" panose="02020603050405020304" pitchFamily="18" charset="0"/>
              </a:rPr>
              <a:t>Prior error covariance </a:t>
            </a:r>
            <a:r>
              <a:rPr lang="en-US" sz="1700" dirty="0">
                <a:cs typeface="Times New Roman" panose="02020603050405020304" pitchFamily="18" charset="0"/>
              </a:rPr>
              <a:t>(Q) describes both variance in prior emissions uncertainty and spatial and temporal correlation of these uncertainties.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488242" y="255476"/>
            <a:ext cx="3061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 covariance parameters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직사각형 7"/>
              <p:cNvSpPr/>
              <p:nvPr/>
            </p:nvSpPr>
            <p:spPr>
              <a:xfrm>
                <a:off x="1887384" y="1207601"/>
                <a:ext cx="19940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𝜎</m:t>
                          </m:r>
                        </m:sub>
                      </m:sSub>
                      <m:r>
                        <a:rPr lang="en-US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⊗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𝜎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직사각형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7384" y="1207601"/>
                <a:ext cx="1994007" cy="369332"/>
              </a:xfrm>
              <a:prstGeom prst="rect">
                <a:avLst/>
              </a:prstGeom>
              <a:blipFill>
                <a:blip r:embed="rId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직사각형 8"/>
          <p:cNvSpPr/>
          <p:nvPr/>
        </p:nvSpPr>
        <p:spPr>
          <a:xfrm>
            <a:off x="5306066" y="1338852"/>
            <a:ext cx="2852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ea typeface="맑은 고딕" panose="020B0503020000020004" pitchFamily="50" charset="-127"/>
                <a:cs typeface="Times New Roman" panose="02020603050405020304" pitchFamily="18" charset="0"/>
              </a:rPr>
              <a:t>Exponential decay equations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직사각형 10"/>
              <p:cNvSpPr/>
              <p:nvPr/>
            </p:nvSpPr>
            <p:spPr>
              <a:xfrm>
                <a:off x="4740595" y="1767212"/>
                <a:ext cx="1648208" cy="497187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ex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p</m:t>
                        </m:r>
                      </m:fName>
                      <m:e>
                        <m:r>
                          <a:rPr lang="en-US" i="0">
                            <a:latin typeface="Cambria Math" panose="02040503050406030204" pitchFamily="18" charset="0"/>
                          </a:rPr>
                          <m:t>(</m:t>
                        </m:r>
                      </m:e>
                    </m:func>
                    <m:r>
                      <a:rPr lang="en-US" i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11" name="직사각형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0595" y="1767212"/>
                <a:ext cx="1648208" cy="497187"/>
              </a:xfrm>
              <a:prstGeom prst="rect">
                <a:avLst/>
              </a:prstGeom>
              <a:blipFill>
                <a:blip r:embed="rId3"/>
                <a:stretch>
                  <a:fillRect r="-2222" b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직사각형 11"/>
              <p:cNvSpPr/>
              <p:nvPr/>
            </p:nvSpPr>
            <p:spPr>
              <a:xfrm>
                <a:off x="6912198" y="1767212"/>
                <a:ext cx="1668342" cy="497187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i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ex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p</m:t>
                        </m:r>
                      </m:fName>
                      <m:e>
                        <m:r>
                          <a:rPr lang="en-US" i="0">
                            <a:latin typeface="Cambria Math" panose="02040503050406030204" pitchFamily="18" charset="0"/>
                          </a:rPr>
                          <m:t>(</m:t>
                        </m:r>
                      </m:e>
                    </m:func>
                    <m:r>
                      <a:rPr lang="en-US" i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12" name="직사각형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2198" y="1767212"/>
                <a:ext cx="1668342" cy="497187"/>
              </a:xfrm>
              <a:prstGeom prst="rect">
                <a:avLst/>
              </a:prstGeom>
              <a:blipFill>
                <a:blip r:embed="rId4"/>
                <a:stretch>
                  <a:fillRect r="-2190" b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모서리가 둥근 직사각형 9"/>
          <p:cNvSpPr/>
          <p:nvPr/>
        </p:nvSpPr>
        <p:spPr>
          <a:xfrm>
            <a:off x="1" y="616941"/>
            <a:ext cx="12192000" cy="6876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직사각형 1"/>
          <p:cNvSpPr/>
          <p:nvPr/>
        </p:nvSpPr>
        <p:spPr>
          <a:xfrm>
            <a:off x="462709" y="2196982"/>
            <a:ext cx="8453610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horizontal length scale = 45 km,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temporal length scale = 5 days</a:t>
            </a:r>
            <a:endParaRPr lang="en-US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853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직사각형 5"/>
              <p:cNvSpPr/>
              <p:nvPr/>
            </p:nvSpPr>
            <p:spPr>
              <a:xfrm>
                <a:off x="347905" y="3557201"/>
                <a:ext cx="5358833" cy="8532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 lvl="0">
                  <a:lnSpc>
                    <a:spcPct val="150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dirty="0"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Uncertainty reduction</a:t>
                </a:r>
                <a14:m>
                  <m:oMath xmlns:m="http://schemas.openxmlformats.org/officeDocument/2006/math">
                    <m:r>
                      <a:rPr lang="en-US" b="0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%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=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Times New Roman" panose="020206030504050203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맑은 고딕" panose="020B0503020000020004" pitchFamily="50" charset="-127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  <m:t>𝑝𝑟𝑒𝑑𝑖𝑐𝑡𝑒𝑑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맑은 고딕" panose="020B0503020000020004" pitchFamily="50" charset="-127"/>
                                    <a:cs typeface="Times New Roman" panose="02020603050405020304" pitchFamily="18" charset="0"/>
                                  </a:rPr>
                                  <m:t>𝑝𝑟𝑖𝑜𝑟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 100</m:t>
                    </m:r>
                  </m:oMath>
                </a14:m>
                <a:endParaRPr lang="en-US" dirty="0">
                  <a:ea typeface="맑은 고딕" panose="020B0503020000020004" pitchFamily="50" charset="-127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직사각형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05" y="3557201"/>
                <a:ext cx="5358833" cy="853247"/>
              </a:xfrm>
              <a:prstGeom prst="rect">
                <a:avLst/>
              </a:prstGeom>
              <a:blipFill>
                <a:blip r:embed="rId2"/>
                <a:stretch>
                  <a:fillRect l="-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그림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539" y="265094"/>
            <a:ext cx="3165837" cy="25653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그림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036" y="3105873"/>
            <a:ext cx="2847783" cy="269813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직사각형 8"/>
          <p:cNvSpPr/>
          <p:nvPr/>
        </p:nvSpPr>
        <p:spPr>
          <a:xfrm>
            <a:off x="229049" y="4503451"/>
            <a:ext cx="5521758" cy="1025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dirty="0">
                <a:cs typeface="Times New Roman" panose="02020603050405020304" pitchFamily="18" charset="0"/>
              </a:rPr>
              <a:t>Daytime (2-7 UTC) uncertainty reduction = 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19.1 %  </a:t>
            </a:r>
            <a:r>
              <a:rPr lang="en-US" dirty="0">
                <a:cs typeface="Times New Roman" panose="02020603050405020304" pitchFamily="18" charset="0"/>
              </a:rPr>
              <a:t>(</a:t>
            </a:r>
            <a:r>
              <a:rPr lang="en-US" b="1" dirty="0">
                <a:cs typeface="Times New Roman" panose="02020603050405020304" pitchFamily="18" charset="0"/>
              </a:rPr>
              <a:t>5 sites</a:t>
            </a:r>
            <a:r>
              <a:rPr lang="en-US" dirty="0">
                <a:cs typeface="Times New Roman" panose="02020603050405020304" pitchFamily="18" charset="0"/>
              </a:rPr>
              <a:t>)                          </a:t>
            </a:r>
            <a:r>
              <a:rPr 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29.7 %  </a:t>
            </a:r>
            <a:r>
              <a:rPr lang="en-US" dirty="0">
                <a:cs typeface="Times New Roman" panose="02020603050405020304" pitchFamily="18" charset="0"/>
              </a:rPr>
              <a:t>(</a:t>
            </a:r>
            <a:r>
              <a:rPr lang="en-US" b="1" dirty="0">
                <a:cs typeface="Times New Roman" panose="02020603050405020304" pitchFamily="18" charset="0"/>
              </a:rPr>
              <a:t>10 sites</a:t>
            </a:r>
            <a:r>
              <a:rPr lang="en-US" dirty="0">
                <a:cs typeface="Times New Roman" panose="02020603050405020304" pitchFamily="18" charset="0"/>
              </a:rPr>
              <a:t>)   </a:t>
            </a:r>
            <a:endParaRPr lang="en-US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5830158" y="5843702"/>
            <a:ext cx="6209382" cy="749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1500" b="1" dirty="0">
                <a:ea typeface="맑은 고딕" panose="020B0503020000020004" pitchFamily="50" charset="-127"/>
                <a:cs typeface="Times New Roman" panose="02020603050405020304" pitchFamily="18" charset="0"/>
              </a:rPr>
              <a:t>Figure 3. </a:t>
            </a:r>
            <a:r>
              <a:rPr lang="en-US" sz="15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Prior uncertainty and uncertainty reduction maps. </a:t>
            </a:r>
            <a:r>
              <a:rPr lang="en-US" sz="1500" dirty="0">
                <a:ea typeface="맑은 고딕" panose="020B0503020000020004" pitchFamily="50" charset="-127"/>
                <a:cs typeface="Times New Roman" panose="02020603050405020304" pitchFamily="18" charset="0"/>
              </a:rPr>
              <a:t>Unit for emission is µmol m</a:t>
            </a:r>
            <a:r>
              <a:rPr lang="en-US" sz="1500" baseline="30000" dirty="0">
                <a:ea typeface="맑은 고딕" panose="020B0503020000020004" pitchFamily="50" charset="-127"/>
                <a:cs typeface="Times New Roman" panose="02020603050405020304" pitchFamily="18" charset="0"/>
              </a:rPr>
              <a:t>-2</a:t>
            </a:r>
            <a:r>
              <a:rPr lang="en-US" sz="1500" dirty="0">
                <a:ea typeface="맑은 고딕" panose="020B0503020000020004" pitchFamily="50" charset="-127"/>
                <a:cs typeface="Times New Roman" panose="02020603050405020304" pitchFamily="18" charset="0"/>
              </a:rPr>
              <a:t> s</a:t>
            </a:r>
            <a:r>
              <a:rPr lang="en-US" sz="1500" baseline="30000" dirty="0">
                <a:ea typeface="맑은 고딕" panose="020B0503020000020004" pitchFamily="50" charset="-127"/>
                <a:cs typeface="Times New Roman" panose="02020603050405020304" pitchFamily="18" charset="0"/>
              </a:rPr>
              <a:t>-1</a:t>
            </a:r>
            <a:r>
              <a:rPr lang="en-US" sz="1500" dirty="0"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endParaRPr lang="en-US" sz="150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077320" y="5644410"/>
            <a:ext cx="1968809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Reduced </a:t>
            </a:r>
            <a:r>
              <a:rPr lang="en-US" dirty="0"/>
              <a:t>χ</a:t>
            </a:r>
            <a:r>
              <a:rPr lang="en-US" baseline="30000" dirty="0"/>
              <a:t>2 </a:t>
            </a:r>
            <a:r>
              <a:rPr 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= 0.926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132132" y="797459"/>
            <a:ext cx="5827994" cy="2406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Prior uncertainty from absolute difference of prior minus true emission</a:t>
            </a: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rgbClr val="000000"/>
                </a:solidFill>
                <a:ea typeface="맑은 고딕" panose="020B0503020000020004" pitchFamily="50" charset="-127"/>
                <a:cs typeface="Times New Roman" panose="02020603050405020304" pitchFamily="18" charset="0"/>
              </a:rPr>
              <a:t>The assigned model-mismatch values are ranging between </a:t>
            </a:r>
            <a:r>
              <a:rPr lang="en-US" sz="1700" dirty="0"/>
              <a:t>2.44 ppm and 3.28 ppm </a:t>
            </a:r>
            <a:endParaRPr lang="en-US" sz="1700" dirty="0">
              <a:solidFill>
                <a:srgbClr val="000000"/>
              </a:solidFill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700" dirty="0">
                <a:ea typeface="맑은 고딕" panose="020B0503020000020004" pitchFamily="50" charset="-127"/>
                <a:cs typeface="Times New Roman" panose="02020603050405020304" pitchFamily="18" charset="0"/>
              </a:rPr>
              <a:t>ULD site only does not have influence on the uncertainty reduction</a:t>
            </a:r>
            <a:endParaRPr lang="en-US" sz="17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직사각형 11"/>
              <p:cNvSpPr/>
              <p:nvPr/>
            </p:nvSpPr>
            <p:spPr>
              <a:xfrm>
                <a:off x="436040" y="435031"/>
                <a:ext cx="24182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latin typeface="Times New Roman" panose="02020603050405020304" pitchFamily="18" charset="0"/>
                    <a:ea typeface="맑은 고딕" panose="020B0503020000020004" pitchFamily="50" charset="-127"/>
                    <a:cs typeface="Times New Roman" panose="02020603050405020304" pitchFamily="18" charset="0"/>
                  </a:rPr>
                  <a:t>Uncertainty reduction</a:t>
                </a:r>
                <a14:m>
                  <m:oMath xmlns:m="http://schemas.openxmlformats.org/officeDocument/2006/math">
                    <m:r>
                      <a:rPr lang="en-US" b="1">
                        <a:latin typeface="Cambria Math" panose="020405030504060302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직사각형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040" y="435031"/>
                <a:ext cx="2418291" cy="369332"/>
              </a:xfrm>
              <a:prstGeom prst="rect">
                <a:avLst/>
              </a:prstGeom>
              <a:blipFill>
                <a:blip r:embed="rId5"/>
                <a:stretch>
                  <a:fillRect l="-2273" t="-9836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오른쪽 화살표 12"/>
          <p:cNvSpPr/>
          <p:nvPr/>
        </p:nvSpPr>
        <p:spPr>
          <a:xfrm>
            <a:off x="2280493" y="5178048"/>
            <a:ext cx="1013551" cy="23848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그림 15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2692" y="3105873"/>
            <a:ext cx="2825954" cy="269813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오른쪽 화살표 16"/>
          <p:cNvSpPr/>
          <p:nvPr/>
        </p:nvSpPr>
        <p:spPr>
          <a:xfrm>
            <a:off x="8630205" y="4199366"/>
            <a:ext cx="402204" cy="27542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92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41767</TotalTime>
  <Words>1169</Words>
  <Application>Microsoft Office PowerPoint</Application>
  <PresentationFormat>Widescreen</PresentationFormat>
  <Paragraphs>179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Courier New</vt:lpstr>
      <vt:lpstr>Times New Roman</vt:lpstr>
      <vt:lpstr>Wingdings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380</cp:revision>
  <dcterms:created xsi:type="dcterms:W3CDTF">2023-04-24T08:07:18Z</dcterms:created>
  <dcterms:modified xsi:type="dcterms:W3CDTF">2023-06-15T06:25:46Z</dcterms:modified>
</cp:coreProperties>
</file>