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317"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Gill Sans"/>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Gill Sans"/>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Gill Sans"/>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Gill Sans"/>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Gill Sans"/>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Gill Sans"/>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Gill Sans"/>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Gill Sans"/>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597"/>
  </p:normalViewPr>
  <p:slideViewPr>
    <p:cSldViewPr snapToGrid="0" snapToObjects="1">
      <p:cViewPr varScale="1">
        <p:scale>
          <a:sx n="75" d="100"/>
          <a:sy n="75" d="100"/>
        </p:scale>
        <p:origin x="56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xfrm>
            <a:off x="1143000" y="685800"/>
            <a:ext cx="4572000" cy="3429000"/>
          </a:xfrm>
          <a:prstGeom prst="rect">
            <a:avLst/>
          </a:prstGeom>
        </p:spPr>
        <p:txBody>
          <a:bodyPr/>
          <a:lstStyle/>
          <a:p>
            <a:endParaRPr/>
          </a:p>
        </p:txBody>
      </p:sp>
      <p:sp>
        <p:nvSpPr>
          <p:cNvPr id="290" name="Shape 29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a:ea typeface="Avenir"/>
        <a:cs typeface="Avenir"/>
        <a:sym typeface="Avenir Roman"/>
      </a:defRPr>
    </a:lvl1pPr>
    <a:lvl2pPr indent="228600" defTabSz="457200" latinLnBrk="0">
      <a:lnSpc>
        <a:spcPct val="125000"/>
      </a:lnSpc>
      <a:defRPr sz="2400">
        <a:latin typeface="Avenir"/>
        <a:ea typeface="Avenir"/>
        <a:cs typeface="Avenir"/>
        <a:sym typeface="Avenir Roman"/>
      </a:defRPr>
    </a:lvl2pPr>
    <a:lvl3pPr indent="457200" defTabSz="457200" latinLnBrk="0">
      <a:lnSpc>
        <a:spcPct val="125000"/>
      </a:lnSpc>
      <a:defRPr sz="2400">
        <a:latin typeface="Avenir"/>
        <a:ea typeface="Avenir"/>
        <a:cs typeface="Avenir"/>
        <a:sym typeface="Avenir Roman"/>
      </a:defRPr>
    </a:lvl3pPr>
    <a:lvl4pPr indent="685800" defTabSz="457200" latinLnBrk="0">
      <a:lnSpc>
        <a:spcPct val="125000"/>
      </a:lnSpc>
      <a:defRPr sz="2400">
        <a:latin typeface="Avenir"/>
        <a:ea typeface="Avenir"/>
        <a:cs typeface="Avenir"/>
        <a:sym typeface="Avenir Roman"/>
      </a:defRPr>
    </a:lvl4pPr>
    <a:lvl5pPr indent="914400" defTabSz="457200" latinLnBrk="0">
      <a:lnSpc>
        <a:spcPct val="125000"/>
      </a:lnSpc>
      <a:defRPr sz="2400">
        <a:latin typeface="Avenir"/>
        <a:ea typeface="Avenir"/>
        <a:cs typeface="Avenir"/>
        <a:sym typeface="Avenir Roman"/>
      </a:defRPr>
    </a:lvl5pPr>
    <a:lvl6pPr indent="1143000" defTabSz="457200" latinLnBrk="0">
      <a:lnSpc>
        <a:spcPct val="125000"/>
      </a:lnSpc>
      <a:defRPr sz="2400">
        <a:latin typeface="Avenir"/>
        <a:ea typeface="Avenir"/>
        <a:cs typeface="Avenir"/>
        <a:sym typeface="Avenir Roman"/>
      </a:defRPr>
    </a:lvl6pPr>
    <a:lvl7pPr indent="1371600" defTabSz="457200" latinLnBrk="0">
      <a:lnSpc>
        <a:spcPct val="125000"/>
      </a:lnSpc>
      <a:defRPr sz="2400">
        <a:latin typeface="Avenir"/>
        <a:ea typeface="Avenir"/>
        <a:cs typeface="Avenir"/>
        <a:sym typeface="Avenir Roman"/>
      </a:defRPr>
    </a:lvl7pPr>
    <a:lvl8pPr indent="1600200" defTabSz="457200" latinLnBrk="0">
      <a:lnSpc>
        <a:spcPct val="125000"/>
      </a:lnSpc>
      <a:defRPr sz="2400">
        <a:latin typeface="Avenir"/>
        <a:ea typeface="Avenir"/>
        <a:cs typeface="Avenir"/>
        <a:sym typeface="Avenir Roman"/>
      </a:defRPr>
    </a:lvl8pPr>
    <a:lvl9pPr indent="1828800" defTabSz="457200" latinLnBrk="0">
      <a:lnSpc>
        <a:spcPct val="125000"/>
      </a:lnSpc>
      <a:defRPr sz="2400">
        <a:latin typeface="Avenir"/>
        <a:ea typeface="Avenir"/>
        <a:cs typeface="Avenir"/>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t>Some satellites do measure these species, but the observational conditions over the Arctic are extremely poor, making measurements unreliable and inconsistent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pPr marL="228600" indent="-228600">
              <a:buSzPct val="100000"/>
              <a:buChar char="•"/>
            </a:pPr>
            <a:r>
              <a:t>PAN displays a similar seasonal cycle to CO, C2H2 and C2H6, but for different reasons. </a:t>
            </a:r>
          </a:p>
          <a:p>
            <a:pPr marL="228600" indent="-228600">
              <a:buSzPct val="100000"/>
              <a:buChar char="•"/>
            </a:pPr>
            <a:r>
              <a:t>The lifetime of PAN in the atmosphere is temperature sensitive, and its primarily formed in polluted mid-latitude regions by the oxidation of NMVOC’s. PAN is transported to the Arctic from mid-latitudes during the winter, and due to the cold stable atmosphere and lack of loss-processes, it can accumulate in high concentrations.</a:t>
            </a:r>
          </a:p>
          <a:p>
            <a:pPr marL="228600" indent="-228600">
              <a:buSzPct val="100000"/>
              <a:buChar char="•"/>
            </a:pPr>
            <a:r>
              <a:t>Pretty close agreement between the Eureka FTIR and GCHP during June - August, poorer agreement during the spring months (GCHP is biased low). Weaker seasonal cycle in the model.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pPr marL="228600" indent="-228600">
              <a:buSzPct val="100000"/>
              <a:buChar char="•"/>
            </a:pPr>
            <a:r>
              <a:t>The seasonal cycles are periodic in nature, while the long-term trends should be linear.</a:t>
            </a:r>
          </a:p>
          <a:p>
            <a:pPr marL="228600" indent="-228600">
              <a:buSzPct val="100000"/>
              <a:buChar char="•"/>
            </a:pPr>
            <a:r>
              <a:t>Since FTIR data is non-normally distributed, we use bootstrap resampling to derive the 95% confidence intervals of our trends.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noRot="1" noChangeAspect="1"/>
          </p:cNvSpPr>
          <p:nvPr>
            <p:ph type="sldImg"/>
          </p:nvPr>
        </p:nvSpPr>
        <p:spPr>
          <a:prstGeom prst="rect">
            <a:avLst/>
          </a:prstGeom>
        </p:spPr>
        <p:txBody>
          <a:bodyPr/>
          <a:lstStyle/>
          <a:p>
            <a:endParaRPr/>
          </a:p>
        </p:txBody>
      </p:sp>
      <p:sp>
        <p:nvSpPr>
          <p:cNvPr id="470" name="Shape 470"/>
          <p:cNvSpPr>
            <a:spLocks noGrp="1"/>
          </p:cNvSpPr>
          <p:nvPr>
            <p:ph type="body" sz="quarter" idx="1"/>
          </p:nvPr>
        </p:nvSpPr>
        <p:spPr>
          <a:prstGeom prst="rect">
            <a:avLst/>
          </a:prstGeom>
        </p:spPr>
        <p:txBody>
          <a:bodyPr/>
          <a:lstStyle/>
          <a:p>
            <a:pPr marL="228600" indent="-228600">
              <a:buSzPct val="100000"/>
              <a:buChar char="•"/>
            </a:pPr>
            <a:r>
              <a:t>Same fitting approach applied to both FTIR data and the GCHP model data</a:t>
            </a:r>
          </a:p>
          <a:p>
            <a:pPr marL="228600" indent="-228600">
              <a:buSzPct val="100000"/>
              <a:buChar char="•"/>
            </a:pPr>
            <a:r>
              <a:t>Both sites show a strongly decreasing trend in CO columns over their full time-series, which is largely consistent with the decreases in dirtier/less efficient forms of fossil fuel burning over the last decades. </a:t>
            </a:r>
          </a:p>
          <a:p>
            <a:pPr marL="228600" indent="-228600">
              <a:buSzPct val="100000"/>
              <a:buChar char="•"/>
            </a:pPr>
            <a:r>
              <a:t>-1.10% yr</a:t>
            </a:r>
            <a:r>
              <a:rPr baseline="31999"/>
              <a:t>-1</a:t>
            </a:r>
            <a:r>
              <a:t> at Eureka, and -0.85% yr</a:t>
            </a:r>
            <a:r>
              <a:rPr baseline="31999"/>
              <a:t>-1 </a:t>
            </a:r>
            <a:r>
              <a:t>at Thule. It should be noted that the Thule time-series for CO extends ~6 years before Eureka.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pPr marL="228600" indent="-228600">
              <a:buSzPct val="100000"/>
              <a:buChar char="•"/>
            </a:pPr>
            <a:r>
              <a:t>FTIR shows an increasing trend for C2H6, while GCHP shows a slightly negative trend. </a:t>
            </a:r>
          </a:p>
          <a:p>
            <a:pPr marL="228600" indent="-228600">
              <a:buSzPct val="100000"/>
              <a:buChar char="•"/>
            </a:pPr>
            <a:r>
              <a:t>FTIR also shows a strongly positive trend of +1.8%/yr in HCHO, while GCHP shows no statistically significant trend.</a:t>
            </a:r>
          </a:p>
          <a:p>
            <a:pPr marL="228600" indent="-228600">
              <a:buSzPct val="100000"/>
              <a:buChar char="•"/>
            </a:pPr>
            <a:r>
              <a:t>There is also a strong positive trend in PAN of 2.13%/yr which is not seen by GCHP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prstGeom prst="rect">
            <a:avLst/>
          </a:prstGeom>
        </p:spPr>
        <p:txBody>
          <a:bodyPr/>
          <a:lstStyle/>
          <a:p>
            <a:endParaRPr/>
          </a:p>
        </p:txBody>
      </p:sp>
      <p:sp>
        <p:nvSpPr>
          <p:cNvPr id="490" name="Shape 490"/>
          <p:cNvSpPr>
            <a:spLocks noGrp="1"/>
          </p:cNvSpPr>
          <p:nvPr>
            <p:ph type="body" sz="quarter" idx="1"/>
          </p:nvPr>
        </p:nvSpPr>
        <p:spPr>
          <a:prstGeom prst="rect">
            <a:avLst/>
          </a:prstGeom>
        </p:spPr>
        <p:txBody>
          <a:bodyPr/>
          <a:lstStyle/>
          <a:p>
            <a:pPr marL="228600" indent="-228600">
              <a:buSzPct val="100000"/>
              <a:buChar char="•"/>
            </a:pPr>
            <a:r>
              <a:t>Similar to Eureka, Thule FTIR data shows an increasing trend in C2H6 of +0.76%/yr, while GCHP shows a slightly negative trend. </a:t>
            </a:r>
          </a:p>
          <a:p>
            <a:pPr marL="228600" indent="-228600">
              <a:buSzPct val="100000"/>
              <a:buChar char="•"/>
            </a:pPr>
            <a:r>
              <a:t>Weaker positive trend in HCHO FTIR data at Thule vs. Eureka, but no statistically significant trend in GCHP.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Shape 523"/>
          <p:cNvSpPr>
            <a:spLocks noGrp="1" noRot="1" noChangeAspect="1"/>
          </p:cNvSpPr>
          <p:nvPr>
            <p:ph type="sldImg"/>
          </p:nvPr>
        </p:nvSpPr>
        <p:spPr>
          <a:prstGeom prst="rect">
            <a:avLst/>
          </a:prstGeom>
        </p:spPr>
        <p:txBody>
          <a:bodyPr/>
          <a:lstStyle/>
          <a:p>
            <a:endParaRPr/>
          </a:p>
        </p:txBody>
      </p:sp>
      <p:sp>
        <p:nvSpPr>
          <p:cNvPr id="524" name="Shape 524"/>
          <p:cNvSpPr>
            <a:spLocks noGrp="1"/>
          </p:cNvSpPr>
          <p:nvPr>
            <p:ph type="body" sz="quarter" idx="1"/>
          </p:nvPr>
        </p:nvSpPr>
        <p:spPr>
          <a:prstGeom prst="rect">
            <a:avLst/>
          </a:prstGeom>
        </p:spPr>
        <p:txBody>
          <a:bodyPr/>
          <a:lstStyle/>
          <a:p>
            <a:pPr marL="228600" indent="-228600">
              <a:buSzPct val="100000"/>
              <a:buChar char="•"/>
            </a:pPr>
            <a:r>
              <a:t>Strong seasonal cycle, largely driven by the absence of OH, the primary sink, in the wintertime (polar night) </a:t>
            </a:r>
          </a:p>
          <a:p>
            <a:pPr marL="228600" indent="-228600">
              <a:buSzPct val="100000"/>
              <a:buChar char="•"/>
            </a:pPr>
            <a:r>
              <a:t>Main source is fossil fuel combustion at mid-latitudes, which is transported to the Arctic and accumulates in the winter. Biomass burning is a notable source in the late summer months. </a:t>
            </a:r>
          </a:p>
          <a:p>
            <a:pPr marL="228600" indent="-228600">
              <a:buSzPct val="100000"/>
              <a:buChar char="•"/>
            </a:pPr>
            <a:r>
              <a:t>Higher CO columns are seen at the beginning of the Thule time-series.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a:spLocks noGrp="1" noRot="1" noChangeAspect="1"/>
          </p:cNvSpPr>
          <p:nvPr>
            <p:ph type="sldImg"/>
          </p:nvPr>
        </p:nvSpPr>
        <p:spPr>
          <a:prstGeom prst="rect">
            <a:avLst/>
          </a:prstGeom>
        </p:spPr>
        <p:txBody>
          <a:bodyPr/>
          <a:lstStyle/>
          <a:p>
            <a:endParaRPr/>
          </a:p>
        </p:txBody>
      </p:sp>
      <p:sp>
        <p:nvSpPr>
          <p:cNvPr id="536" name="Shape 536"/>
          <p:cNvSpPr>
            <a:spLocks noGrp="1"/>
          </p:cNvSpPr>
          <p:nvPr>
            <p:ph type="body" sz="quarter" idx="1"/>
          </p:nvPr>
        </p:nvSpPr>
        <p:spPr>
          <a:prstGeom prst="rect">
            <a:avLst/>
          </a:prstGeom>
        </p:spPr>
        <p:txBody>
          <a:bodyPr/>
          <a:lstStyle/>
          <a:p>
            <a:pPr marL="228600" indent="-228600">
              <a:buSzPct val="100000"/>
              <a:buChar char="•"/>
            </a:pPr>
            <a:r>
              <a:t>Similar seasonal cycle to CO, C2H2 is primarily removed by OH, so it accumulates in the wintertime, and then gradually decreases as the sun returns and OH is produced. </a:t>
            </a:r>
          </a:p>
          <a:p>
            <a:pPr marL="228600" indent="-228600">
              <a:buSzPct val="100000"/>
              <a:buChar char="•"/>
            </a:pPr>
            <a:r>
              <a:t>Main sources are mid-latitude combustion of fossil fuels and biofuels, as well as BB.</a:t>
            </a:r>
          </a:p>
          <a:p>
            <a:pPr marL="228600" indent="-228600">
              <a:buSzPct val="100000"/>
              <a:buChar char="•"/>
            </a:pPr>
            <a:r>
              <a:t>The influence of BB can again be seen in the late summer months. A particularly large enhancement is seen at EUR from the 2017 fires.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hape 547"/>
          <p:cNvSpPr>
            <a:spLocks noGrp="1" noRot="1" noChangeAspect="1"/>
          </p:cNvSpPr>
          <p:nvPr>
            <p:ph type="sldImg"/>
          </p:nvPr>
        </p:nvSpPr>
        <p:spPr>
          <a:prstGeom prst="rect">
            <a:avLst/>
          </a:prstGeom>
        </p:spPr>
        <p:txBody>
          <a:bodyPr/>
          <a:lstStyle/>
          <a:p>
            <a:endParaRPr/>
          </a:p>
        </p:txBody>
      </p:sp>
      <p:sp>
        <p:nvSpPr>
          <p:cNvPr id="548" name="Shape 548"/>
          <p:cNvSpPr>
            <a:spLocks noGrp="1"/>
          </p:cNvSpPr>
          <p:nvPr>
            <p:ph type="body" sz="quarter" idx="1"/>
          </p:nvPr>
        </p:nvSpPr>
        <p:spPr>
          <a:prstGeom prst="rect">
            <a:avLst/>
          </a:prstGeom>
        </p:spPr>
        <p:txBody>
          <a:bodyPr/>
          <a:lstStyle/>
          <a:p>
            <a:pPr marL="228600" indent="-228600">
              <a:buSzPct val="100000"/>
              <a:buChar char="•"/>
            </a:pPr>
            <a:r>
              <a:t>Similar seasonal cycle to CO and C2H2, C2H6, is primarily removed by OH, so it accumulates in the wintertime, and then gradually decreases as the sun returns and OH is produced. </a:t>
            </a:r>
          </a:p>
          <a:p>
            <a:pPr marL="228600" indent="-228600">
              <a:buSzPct val="100000"/>
              <a:buChar char="•"/>
            </a:pPr>
            <a:r>
              <a:t>Main sources are mid-latitude combustion of natural gas and fossil fuels, as well as BB. Natural gas production is also a pretty major source of ethane.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noRot="1" noChangeAspect="1"/>
          </p:cNvSpPr>
          <p:nvPr>
            <p:ph type="sldImg"/>
          </p:nvPr>
        </p:nvSpPr>
        <p:spPr>
          <a:prstGeom prst="rect">
            <a:avLst/>
          </a:prstGeom>
        </p:spPr>
        <p:txBody>
          <a:bodyPr/>
          <a:lstStyle/>
          <a:p>
            <a:endParaRPr/>
          </a:p>
        </p:txBody>
      </p:sp>
      <p:sp>
        <p:nvSpPr>
          <p:cNvPr id="560" name="Shape 560"/>
          <p:cNvSpPr>
            <a:spLocks noGrp="1"/>
          </p:cNvSpPr>
          <p:nvPr>
            <p:ph type="body" sz="quarter" idx="1"/>
          </p:nvPr>
        </p:nvSpPr>
        <p:spPr>
          <a:prstGeom prst="rect">
            <a:avLst/>
          </a:prstGeom>
        </p:spPr>
        <p:txBody>
          <a:bodyPr/>
          <a:lstStyle/>
          <a:p>
            <a:pPr marL="228600" indent="-228600">
              <a:buSzPct val="100000"/>
              <a:buChar char="•"/>
            </a:pPr>
            <a:r>
              <a:t>Very little seasonal cycle due to the lack of local sources and very short lifetime of ~24-36 hours</a:t>
            </a:r>
          </a:p>
          <a:p>
            <a:pPr marL="228600" indent="-228600">
              <a:buSzPct val="100000"/>
              <a:buChar char="•"/>
            </a:pPr>
            <a:r>
              <a:t>However, fire plumes appear to extend the lifetime long enough for C2H4 to reach the Arctic</a:t>
            </a:r>
          </a:p>
          <a:p>
            <a:pPr marL="228600" indent="-228600">
              <a:buSzPct val="100000"/>
              <a:buChar char="•"/>
            </a:pPr>
            <a:r>
              <a:t>Can possibly aid in the detection/identification of fires at Arctic sites.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Shape 571"/>
          <p:cNvSpPr>
            <a:spLocks noGrp="1" noRot="1" noChangeAspect="1"/>
          </p:cNvSpPr>
          <p:nvPr>
            <p:ph type="sldImg"/>
          </p:nvPr>
        </p:nvSpPr>
        <p:spPr>
          <a:prstGeom prst="rect">
            <a:avLst/>
          </a:prstGeom>
        </p:spPr>
        <p:txBody>
          <a:bodyPr/>
          <a:lstStyle/>
          <a:p>
            <a:endParaRPr/>
          </a:p>
        </p:txBody>
      </p:sp>
      <p:sp>
        <p:nvSpPr>
          <p:cNvPr id="572" name="Shape 572"/>
          <p:cNvSpPr>
            <a:spLocks noGrp="1"/>
          </p:cNvSpPr>
          <p:nvPr>
            <p:ph type="body" sz="quarter" idx="1"/>
          </p:nvPr>
        </p:nvSpPr>
        <p:spPr>
          <a:prstGeom prst="rect">
            <a:avLst/>
          </a:prstGeom>
        </p:spPr>
        <p:txBody>
          <a:bodyPr/>
          <a:lstStyle/>
          <a:p>
            <a:pPr marL="228600" indent="-228600">
              <a:buSzPct val="100000"/>
              <a:buChar char="•"/>
            </a:pPr>
            <a:r>
              <a:t>Most abundant non-methane VOC in the global atmosphere.</a:t>
            </a:r>
          </a:p>
          <a:p>
            <a:pPr marL="228600" indent="-228600">
              <a:buSzPct val="100000"/>
              <a:buChar char="•"/>
            </a:pPr>
            <a:r>
              <a:t>Seasonal cycle differs quite significantly from the previous gases. Minimum in the Spring/Fall months, and a maximum in the summer at both sites. Mean CH3OH lifetime is ~6 days. </a:t>
            </a:r>
          </a:p>
          <a:p>
            <a:pPr marL="228600" indent="-228600">
              <a:buSzPct val="100000"/>
              <a:buChar char="•"/>
            </a:pPr>
            <a:r>
              <a:t>Primary source is vegetation growth and decomposition, as well as the ocean. Biomass burning is also a source of methanol in the summer,  but not as significant as some of the other species.  </a:t>
            </a:r>
          </a:p>
          <a:p>
            <a:pPr marL="228600" indent="-228600">
              <a:buSzPct val="100000"/>
              <a:buChar char="•"/>
            </a:pPr>
            <a:r>
              <a:t>Recent model study by Bates et al. (2021) suggests that the reaction of methylperoxy radical with itself is a significant additional driver of its seasonal cycle.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pPr marL="228600" indent="-228600">
              <a:buSzPct val="100000"/>
              <a:buChar char="•"/>
            </a:pPr>
            <a:r>
              <a:t>CO appears to be simulated quite well by GCHP at both sites. Simulated columns follow the FTIR measurements relatively closely, and seem to track the downward trend in CO.</a:t>
            </a:r>
          </a:p>
          <a:p>
            <a:pPr marL="228600" indent="-228600">
              <a:buSzPct val="100000"/>
              <a:buChar char="•"/>
            </a:pPr>
            <a:r>
              <a:t>Main discrepancies are seen during fire enhancements, some are over-estimated by the model, while others are underestimated. Likely related to the emissions injection heights. </a:t>
            </a:r>
          </a:p>
          <a:p>
            <a:pPr marL="228600" indent="-228600">
              <a:buSzPct val="100000"/>
              <a:buChar char="•"/>
            </a:pPr>
            <a:r>
              <a:t>Included the one time-series plot here just to show how the model data looks, the rest are included as additional slides at the end in case anyone is interested.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hape 583"/>
          <p:cNvSpPr>
            <a:spLocks noGrp="1" noRot="1" noChangeAspect="1"/>
          </p:cNvSpPr>
          <p:nvPr>
            <p:ph type="sldImg"/>
          </p:nvPr>
        </p:nvSpPr>
        <p:spPr>
          <a:prstGeom prst="rect">
            <a:avLst/>
          </a:prstGeom>
        </p:spPr>
        <p:txBody>
          <a:bodyPr/>
          <a:lstStyle/>
          <a:p>
            <a:endParaRPr/>
          </a:p>
        </p:txBody>
      </p:sp>
      <p:sp>
        <p:nvSpPr>
          <p:cNvPr id="584" name="Shape 584"/>
          <p:cNvSpPr>
            <a:spLocks noGrp="1"/>
          </p:cNvSpPr>
          <p:nvPr>
            <p:ph type="body" sz="quarter" idx="1"/>
          </p:nvPr>
        </p:nvSpPr>
        <p:spPr>
          <a:prstGeom prst="rect">
            <a:avLst/>
          </a:prstGeom>
        </p:spPr>
        <p:txBody>
          <a:bodyPr/>
          <a:lstStyle/>
          <a:p>
            <a:pPr marL="228600" indent="-228600">
              <a:buSzPct val="100000"/>
              <a:buChar char="•"/>
            </a:pPr>
            <a:r>
              <a:t>HCOOH is the 2nd most abundant carboxylic acid in the atmosphere, has important implications for soil and atmospheric acidity in remote regions</a:t>
            </a:r>
          </a:p>
          <a:p>
            <a:pPr marL="228600" indent="-228600">
              <a:buSzPct val="100000"/>
              <a:buChar char="•"/>
            </a:pPr>
            <a:r>
              <a:t>Seasonal cycle takes a similar shape to CH3OH, but is not as pronounced. Main sources are human activities, biogenic emissions from plant leaves, biomass burning, and photo-oxidation of non-methane hydrocarbons. </a:t>
            </a:r>
          </a:p>
          <a:p>
            <a:pPr marL="228600" indent="-228600">
              <a:buSzPct val="100000"/>
              <a:buChar char="•"/>
            </a:pPr>
            <a:r>
              <a:t>Sinks include oxidation by OH, and dry + wet deposition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a:spLocks noGrp="1" noRot="1" noChangeAspect="1"/>
          </p:cNvSpPr>
          <p:nvPr>
            <p:ph type="sldImg"/>
          </p:nvPr>
        </p:nvSpPr>
        <p:spPr>
          <a:prstGeom prst="rect">
            <a:avLst/>
          </a:prstGeom>
        </p:spPr>
        <p:txBody>
          <a:bodyPr/>
          <a:lstStyle/>
          <a:p>
            <a:endParaRPr/>
          </a:p>
        </p:txBody>
      </p:sp>
      <p:sp>
        <p:nvSpPr>
          <p:cNvPr id="596" name="Shape 596"/>
          <p:cNvSpPr>
            <a:spLocks noGrp="1"/>
          </p:cNvSpPr>
          <p:nvPr>
            <p:ph type="body" sz="quarter" idx="1"/>
          </p:nvPr>
        </p:nvSpPr>
        <p:spPr>
          <a:prstGeom prst="rect">
            <a:avLst/>
          </a:prstGeom>
        </p:spPr>
        <p:txBody>
          <a:bodyPr/>
          <a:lstStyle/>
          <a:p>
            <a:pPr marL="228600" indent="-228600">
              <a:buSzPct val="100000"/>
              <a:buChar char="•"/>
            </a:pPr>
            <a:r>
              <a:t>HCHO is produced by the oxidation of CH4 and NMHC’s, which are emitted by plants, animals, industrial processes, as well as the incomplete combustion of fossil fuel and biomass burning</a:t>
            </a:r>
          </a:p>
          <a:p>
            <a:pPr marL="228600" indent="-228600">
              <a:buSzPct val="100000"/>
              <a:buChar char="•"/>
            </a:pPr>
            <a:r>
              <a:t>Removed by reaction with OH. OH plays a major role in both its formation and removal, so its cycle is largely correlated with the presence of OH.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hape 607"/>
          <p:cNvSpPr>
            <a:spLocks noGrp="1" noRot="1" noChangeAspect="1"/>
          </p:cNvSpPr>
          <p:nvPr>
            <p:ph type="sldImg"/>
          </p:nvPr>
        </p:nvSpPr>
        <p:spPr>
          <a:prstGeom prst="rect">
            <a:avLst/>
          </a:prstGeom>
        </p:spPr>
        <p:txBody>
          <a:bodyPr/>
          <a:lstStyle/>
          <a:p>
            <a:endParaRPr/>
          </a:p>
        </p:txBody>
      </p:sp>
      <p:sp>
        <p:nvSpPr>
          <p:cNvPr id="608" name="Shape 608"/>
          <p:cNvSpPr>
            <a:spLocks noGrp="1"/>
          </p:cNvSpPr>
          <p:nvPr>
            <p:ph type="body" sz="quarter" idx="1"/>
          </p:nvPr>
        </p:nvSpPr>
        <p:spPr>
          <a:prstGeom prst="rect">
            <a:avLst/>
          </a:prstGeom>
        </p:spPr>
        <p:txBody>
          <a:bodyPr/>
          <a:lstStyle/>
          <a:p>
            <a:pPr marL="228600" indent="-228600">
              <a:buSzPct val="100000"/>
              <a:buChar char="•"/>
            </a:pPr>
            <a:r>
              <a:t>PAN displays a similar seasonal cycle to CO, C2H2 and C2H6, but for different reasons. </a:t>
            </a:r>
          </a:p>
          <a:p>
            <a:pPr marL="228600" indent="-228600">
              <a:buSzPct val="100000"/>
              <a:buChar char="•"/>
            </a:pPr>
            <a:r>
              <a:t>The lifetime of PAN in the atmosphere is temperature sensitive, and its primarily formed in polluted mid-latitude regions by the oxidation of NMVOC’s. PAN is transported to the Arctic from mid-latitudes during the winter, and due to the cold stable atmosphere and lack of loss-processes, it can accumulate in high concentrations.</a:t>
            </a:r>
          </a:p>
          <a:p>
            <a:pPr marL="228600" indent="-228600">
              <a:buSzPct val="100000"/>
              <a:buChar char="•"/>
            </a:pPr>
            <a:r>
              <a:t>When the atmosphere begins to warm in the spring, PAN decreases to a minimum in summer. PAN is also formed within biomass burning plumes, so the influence of BB is seen in the late summer.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noRot="1" noChangeAspect="1"/>
          </p:cNvSpPr>
          <p:nvPr>
            <p:ph type="sldImg"/>
          </p:nvPr>
        </p:nvSpPr>
        <p:spPr>
          <a:prstGeom prst="rect">
            <a:avLst/>
          </a:prstGeom>
        </p:spPr>
        <p:txBody>
          <a:bodyPr/>
          <a:lstStyle/>
          <a:p>
            <a:endParaRPr/>
          </a:p>
        </p:txBody>
      </p:sp>
      <p:sp>
        <p:nvSpPr>
          <p:cNvPr id="620" name="Shape 620"/>
          <p:cNvSpPr>
            <a:spLocks noGrp="1"/>
          </p:cNvSpPr>
          <p:nvPr>
            <p:ph type="body" sz="quarter" idx="1"/>
          </p:nvPr>
        </p:nvSpPr>
        <p:spPr>
          <a:prstGeom prst="rect">
            <a:avLst/>
          </a:prstGeom>
        </p:spPr>
        <p:txBody>
          <a:bodyPr/>
          <a:lstStyle/>
          <a:p>
            <a:pPr marL="228600" indent="-228600">
              <a:buSzPct val="100000"/>
              <a:buChar char="•"/>
            </a:pPr>
            <a:r>
              <a:t>Our findings for CO are generally consistent with satellite observations over the northern hemisphere, which have also shown broadly decreasing trends. Some studies have found that the rate of decrease has slowed after 2010. </a:t>
            </a:r>
          </a:p>
          <a:p>
            <a:pPr marL="228600" indent="-228600">
              <a:buSzPct val="100000"/>
              <a:buChar char="•"/>
            </a:pPr>
            <a:r>
              <a:t>The U.S. EPA National Emissions Inventory shows a large decrease in CO emissions from on-road vehicles between 1990-2014, largely due to more efficient combustion engines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noRot="1" noChangeAspect="1"/>
          </p:cNvSpPr>
          <p:nvPr>
            <p:ph type="sldImg"/>
          </p:nvPr>
        </p:nvSpPr>
        <p:spPr>
          <a:prstGeom prst="rect">
            <a:avLst/>
          </a:prstGeom>
        </p:spPr>
        <p:txBody>
          <a:bodyPr/>
          <a:lstStyle/>
          <a:p>
            <a:endParaRPr/>
          </a:p>
        </p:txBody>
      </p:sp>
      <p:sp>
        <p:nvSpPr>
          <p:cNvPr id="620" name="Shape 620"/>
          <p:cNvSpPr>
            <a:spLocks noGrp="1"/>
          </p:cNvSpPr>
          <p:nvPr>
            <p:ph type="body" sz="quarter" idx="1"/>
          </p:nvPr>
        </p:nvSpPr>
        <p:spPr>
          <a:prstGeom prst="rect">
            <a:avLst/>
          </a:prstGeom>
        </p:spPr>
        <p:txBody>
          <a:bodyPr/>
          <a:lstStyle/>
          <a:p>
            <a:pPr marL="228600" indent="-228600">
              <a:buSzPct val="100000"/>
              <a:buChar char="•"/>
            </a:pPr>
            <a:endParaRPr dirty="0"/>
          </a:p>
        </p:txBody>
      </p:sp>
    </p:spTree>
    <p:extLst>
      <p:ext uri="{BB962C8B-B14F-4D97-AF65-F5344CB8AC3E}">
        <p14:creationId xmlns:p14="http://schemas.microsoft.com/office/powerpoint/2010/main" val="1418895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Shape 631"/>
          <p:cNvSpPr>
            <a:spLocks noGrp="1" noRot="1" noChangeAspect="1"/>
          </p:cNvSpPr>
          <p:nvPr>
            <p:ph type="sldImg"/>
          </p:nvPr>
        </p:nvSpPr>
        <p:spPr>
          <a:prstGeom prst="rect">
            <a:avLst/>
          </a:prstGeom>
        </p:spPr>
        <p:txBody>
          <a:bodyPr/>
          <a:lstStyle/>
          <a:p>
            <a:endParaRPr/>
          </a:p>
        </p:txBody>
      </p:sp>
      <p:sp>
        <p:nvSpPr>
          <p:cNvPr id="632" name="Shape 632"/>
          <p:cNvSpPr>
            <a:spLocks noGrp="1"/>
          </p:cNvSpPr>
          <p:nvPr>
            <p:ph type="body" sz="quarter" idx="1"/>
          </p:nvPr>
        </p:nvSpPr>
        <p:spPr>
          <a:prstGeom prst="rect">
            <a:avLst/>
          </a:prstGeom>
        </p:spPr>
        <p:txBody>
          <a:bodyPr/>
          <a:lstStyle/>
          <a:p>
            <a:pPr marL="228600" indent="-228600">
              <a:buSzPct val="100000"/>
              <a:buChar char="•"/>
            </a:pPr>
            <a:r>
              <a:t>Again, both sites show a clear decreasing trend in Acetylene which is largely consistent with the decreases in “dirty” fossil fuel burning over the last decades. </a:t>
            </a:r>
          </a:p>
          <a:p>
            <a:pPr marL="228600" indent="-228600">
              <a:buSzPct val="100000"/>
              <a:buChar char="•"/>
            </a:pPr>
            <a:r>
              <a:t>-2.57% yr</a:t>
            </a:r>
            <a:r>
              <a:rPr baseline="31999"/>
              <a:t>-1</a:t>
            </a:r>
            <a:r>
              <a:t> at Eureka, and -1.39% yr</a:t>
            </a:r>
            <a:r>
              <a:rPr baseline="31999"/>
              <a:t>-1 </a:t>
            </a:r>
            <a:r>
              <a:t>at Thule.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Shape 643"/>
          <p:cNvSpPr>
            <a:spLocks noGrp="1" noRot="1" noChangeAspect="1"/>
          </p:cNvSpPr>
          <p:nvPr>
            <p:ph type="sldImg"/>
          </p:nvPr>
        </p:nvSpPr>
        <p:spPr>
          <a:prstGeom prst="rect">
            <a:avLst/>
          </a:prstGeom>
        </p:spPr>
        <p:txBody>
          <a:bodyPr/>
          <a:lstStyle/>
          <a:p>
            <a:endParaRPr/>
          </a:p>
        </p:txBody>
      </p:sp>
      <p:sp>
        <p:nvSpPr>
          <p:cNvPr id="644" name="Shape 644"/>
          <p:cNvSpPr>
            <a:spLocks noGrp="1"/>
          </p:cNvSpPr>
          <p:nvPr>
            <p:ph type="body" sz="quarter" idx="1"/>
          </p:nvPr>
        </p:nvSpPr>
        <p:spPr>
          <a:prstGeom prst="rect">
            <a:avLst/>
          </a:prstGeom>
        </p:spPr>
        <p:txBody>
          <a:bodyPr/>
          <a:lstStyle/>
          <a:p>
            <a:pPr marL="228600" indent="-228600">
              <a:buSzPct val="100000"/>
              <a:buChar char="•"/>
            </a:pPr>
            <a:r>
              <a:t>Due to its extremely short atmospheric lifetime and lack of local sources, there is no detectable trend in ethylene at Eureka once enhancements are removed, which is expected.</a:t>
            </a:r>
          </a:p>
          <a:p>
            <a:pPr marL="228600" indent="-228600">
              <a:buSzPct val="100000"/>
              <a:buChar char="•"/>
            </a:pPr>
            <a:r>
              <a:t>Thule appears to show a downward trend, but there is only measurements from 2015-2022, and there is significant year-to-year variability making the trend unreliable compared to Eureka.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a:spLocks noGrp="1" noRot="1" noChangeAspect="1"/>
          </p:cNvSpPr>
          <p:nvPr>
            <p:ph type="sldImg"/>
          </p:nvPr>
        </p:nvSpPr>
        <p:spPr>
          <a:prstGeom prst="rect">
            <a:avLst/>
          </a:prstGeom>
        </p:spPr>
        <p:txBody>
          <a:bodyPr/>
          <a:lstStyle/>
          <a:p>
            <a:endParaRPr/>
          </a:p>
        </p:txBody>
      </p:sp>
      <p:sp>
        <p:nvSpPr>
          <p:cNvPr id="656" name="Shape 656"/>
          <p:cNvSpPr>
            <a:spLocks noGrp="1"/>
          </p:cNvSpPr>
          <p:nvPr>
            <p:ph type="body" sz="quarter" idx="1"/>
          </p:nvPr>
        </p:nvSpPr>
        <p:spPr>
          <a:prstGeom prst="rect">
            <a:avLst/>
          </a:prstGeom>
        </p:spPr>
        <p:txBody>
          <a:bodyPr/>
          <a:lstStyle/>
          <a:p>
            <a:pPr marL="228600" indent="-228600">
              <a:buSzPct val="100000"/>
              <a:buChar char="•"/>
            </a:pPr>
            <a:r>
              <a:t>Both sites show an increasing trend in C2H6 columns, which is interesting because it does not correspond to the decrease in fossil fuel burning like CO, but it may be related to increases in natural gas production, which has increased significantly after 2009. </a:t>
            </a:r>
          </a:p>
          <a:p>
            <a:pPr marL="228600" indent="-228600">
              <a:buSzPct val="100000"/>
              <a:buChar char="•"/>
            </a:pPr>
            <a:r>
              <a:t>+0.98% yr</a:t>
            </a:r>
            <a:r>
              <a:rPr baseline="31999"/>
              <a:t>-1</a:t>
            </a:r>
            <a:r>
              <a:t> at Eureka, and +0.76% yr</a:t>
            </a:r>
            <a:r>
              <a:rPr baseline="31999"/>
              <a:t>-1 </a:t>
            </a:r>
            <a:r>
              <a:t>at Thule.</a:t>
            </a:r>
          </a:p>
          <a:p>
            <a:pPr marL="228600" indent="-228600">
              <a:buSzPct val="100000"/>
              <a:buChar char="•"/>
            </a:pPr>
            <a:r>
              <a:t>NDACC is working on a network-wide Ethane trend study at the moment. These findings are consistent with Franco et al. 2016</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noRot="1" noChangeAspect="1"/>
          </p:cNvSpPr>
          <p:nvPr>
            <p:ph type="sldImg"/>
          </p:nvPr>
        </p:nvSpPr>
        <p:spPr>
          <a:prstGeom prst="rect">
            <a:avLst/>
          </a:prstGeom>
        </p:spPr>
        <p:txBody>
          <a:bodyPr/>
          <a:lstStyle/>
          <a:p>
            <a:endParaRPr/>
          </a:p>
        </p:txBody>
      </p:sp>
      <p:sp>
        <p:nvSpPr>
          <p:cNvPr id="668" name="Shape 668"/>
          <p:cNvSpPr>
            <a:spLocks noGrp="1"/>
          </p:cNvSpPr>
          <p:nvPr>
            <p:ph type="body" sz="quarter" idx="1"/>
          </p:nvPr>
        </p:nvSpPr>
        <p:spPr>
          <a:prstGeom prst="rect">
            <a:avLst/>
          </a:prstGeom>
        </p:spPr>
        <p:txBody>
          <a:bodyPr/>
          <a:lstStyle/>
          <a:p>
            <a:pPr marL="228600" indent="-228600">
              <a:buSzPct val="100000"/>
              <a:buChar char="•"/>
            </a:pPr>
            <a:r>
              <a:t>Both sites show a decreasing trend in Methanol concentrations. At Eureka, it almost appears as though methanol was increasing from 2006-2012, and then begins decreasing from 2012-2020, however the data is sparse so its hard to make conclusions.</a:t>
            </a:r>
          </a:p>
          <a:p>
            <a:pPr marL="228600" indent="-228600">
              <a:buSzPct val="100000"/>
              <a:buChar char="•"/>
            </a:pPr>
            <a:r>
              <a:t>The nature of local sources and sinks of Methanol are not well understood in the Arctic, and the observed trends. Possibly driven by changes in the atmospheric or oceanic sources with time?</a:t>
            </a:r>
          </a:p>
          <a:p>
            <a:pPr marL="228600" indent="-228600">
              <a:buSzPct val="100000"/>
              <a:buChar char="•"/>
            </a:pPr>
            <a:r>
              <a:t>-0.57% yr</a:t>
            </a:r>
            <a:r>
              <a:rPr baseline="31999"/>
              <a:t>-1</a:t>
            </a:r>
            <a:r>
              <a:t> at Eureka, and -1.87% yr</a:t>
            </a:r>
            <a:r>
              <a:rPr baseline="31999"/>
              <a:t>-1 </a:t>
            </a:r>
            <a:r>
              <a:t>at Thule, it should be noted that the time-series at Thule is shorter than at Eureka.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Shape 679"/>
          <p:cNvSpPr>
            <a:spLocks noGrp="1" noRot="1" noChangeAspect="1"/>
          </p:cNvSpPr>
          <p:nvPr>
            <p:ph type="sldImg"/>
          </p:nvPr>
        </p:nvSpPr>
        <p:spPr>
          <a:prstGeom prst="rect">
            <a:avLst/>
          </a:prstGeom>
        </p:spPr>
        <p:txBody>
          <a:bodyPr/>
          <a:lstStyle/>
          <a:p>
            <a:endParaRPr/>
          </a:p>
        </p:txBody>
      </p:sp>
      <p:sp>
        <p:nvSpPr>
          <p:cNvPr id="680" name="Shape 680"/>
          <p:cNvSpPr>
            <a:spLocks noGrp="1"/>
          </p:cNvSpPr>
          <p:nvPr>
            <p:ph type="body" sz="quarter" idx="1"/>
          </p:nvPr>
        </p:nvSpPr>
        <p:spPr>
          <a:prstGeom prst="rect">
            <a:avLst/>
          </a:prstGeom>
        </p:spPr>
        <p:txBody>
          <a:bodyPr/>
          <a:lstStyle/>
          <a:p>
            <a:pPr marL="228600" indent="-228600">
              <a:buSzPct val="100000"/>
              <a:buChar char="•"/>
            </a:pPr>
            <a:r>
              <a:t>Eureka data shows a strongly decreasing trend in HCOOH columns between 2006-2020, while Thule shows a much weaker decreasing trend. </a:t>
            </a:r>
          </a:p>
          <a:p>
            <a:pPr marL="228600" indent="-228600">
              <a:buSzPct val="100000"/>
              <a:buChar char="•"/>
            </a:pPr>
            <a:r>
              <a:t>-3.29% yr</a:t>
            </a:r>
            <a:r>
              <a:rPr baseline="31999"/>
              <a:t>-1</a:t>
            </a:r>
            <a:r>
              <a:t> at Eureka, and -0.11% yr</a:t>
            </a:r>
            <a:r>
              <a:rPr baseline="31999"/>
              <a:t>-1 </a:t>
            </a:r>
            <a:r>
              <a:t>at Thule. With enhancements included, Thule actually shows an increasing trend which is likely driven by larger and more severe biomass burning events in the 2nd half of the time-series, the slope of the Eureka trend also appears to be influenced by this.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pPr marL="228600" indent="-228600">
              <a:buSzPct val="100000"/>
              <a:buChar char="•"/>
            </a:pPr>
            <a:r>
              <a:t>Main source is fossil fuel combustion at mid-latitudes, which is transported to the Arctic and accumulates in the winter. Biomass burning is a notable source in the late summer months.</a:t>
            </a:r>
          </a:p>
          <a:p>
            <a:pPr marL="228600" indent="-228600">
              <a:buSzPct val="100000"/>
              <a:buChar char="•"/>
            </a:pPr>
            <a:r>
              <a:t>Strong seasonal cycle, largely driven by the absence of OH, the primary sink, in the wintertime (polar night) </a:t>
            </a:r>
          </a:p>
          <a:p>
            <a:pPr marL="228600" indent="-228600">
              <a:buSzPct val="100000"/>
              <a:buChar char="•"/>
            </a:pPr>
            <a:r>
              <a:t>CO appears to be simulated quite well by GCHP at both sites. Simulated columns agree very closely with the FTIR during May to July. Some differences in August, likely driven by wildfires, but still within 1-sigma.</a:t>
            </a:r>
          </a:p>
          <a:p>
            <a:pPr marL="228600" indent="-228600">
              <a:buSzPct val="100000"/>
              <a:buChar char="•"/>
            </a:pPr>
            <a:r>
              <a:t>Slightly higher columns in the spring and fall from the FTIR vs. GCHP.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Shape 691"/>
          <p:cNvSpPr>
            <a:spLocks noGrp="1" noRot="1" noChangeAspect="1"/>
          </p:cNvSpPr>
          <p:nvPr>
            <p:ph type="sldImg"/>
          </p:nvPr>
        </p:nvSpPr>
        <p:spPr>
          <a:prstGeom prst="rect">
            <a:avLst/>
          </a:prstGeom>
        </p:spPr>
        <p:txBody>
          <a:bodyPr/>
          <a:lstStyle/>
          <a:p>
            <a:endParaRPr/>
          </a:p>
        </p:txBody>
      </p:sp>
      <p:sp>
        <p:nvSpPr>
          <p:cNvPr id="692" name="Shape 692"/>
          <p:cNvSpPr>
            <a:spLocks noGrp="1"/>
          </p:cNvSpPr>
          <p:nvPr>
            <p:ph type="body" sz="quarter" idx="1"/>
          </p:nvPr>
        </p:nvSpPr>
        <p:spPr>
          <a:prstGeom prst="rect">
            <a:avLst/>
          </a:prstGeom>
        </p:spPr>
        <p:txBody>
          <a:bodyPr/>
          <a:lstStyle/>
          <a:p>
            <a:pPr marL="228600" indent="-228600">
              <a:buSzPct val="100000"/>
              <a:buChar char="•"/>
            </a:pPr>
            <a:r>
              <a:t>Both sites show increasing HCHO, but Eureka displays a slightly stronger trend. </a:t>
            </a:r>
          </a:p>
          <a:p>
            <a:pPr marL="228600" indent="-228600">
              <a:buSzPct val="100000"/>
              <a:buChar char="•"/>
            </a:pPr>
            <a:r>
              <a:t>This is likely driven in-part by increasing CH</a:t>
            </a:r>
            <a:r>
              <a:rPr baseline="-5999"/>
              <a:t>4 </a:t>
            </a:r>
            <a:r>
              <a:t>in the atmosphere, as it is one of the largest sources of HCHO. </a:t>
            </a:r>
          </a:p>
          <a:p>
            <a:pPr marL="228600" indent="-228600">
              <a:buSzPct val="100000"/>
              <a:buChar char="•"/>
            </a:pPr>
            <a:r>
              <a:t>+1.80% yr</a:t>
            </a:r>
            <a:r>
              <a:rPr baseline="31999"/>
              <a:t>-1</a:t>
            </a:r>
            <a:r>
              <a:t> at Eureka, and +0.44% yr</a:t>
            </a:r>
            <a:r>
              <a:rPr baseline="31999"/>
              <a:t>-1 </a:t>
            </a:r>
            <a:r>
              <a:t>at Thule.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a:spLocks noGrp="1" noRot="1" noChangeAspect="1"/>
          </p:cNvSpPr>
          <p:nvPr>
            <p:ph type="sldImg"/>
          </p:nvPr>
        </p:nvSpPr>
        <p:spPr>
          <a:prstGeom prst="rect">
            <a:avLst/>
          </a:prstGeom>
        </p:spPr>
        <p:txBody>
          <a:bodyPr/>
          <a:lstStyle/>
          <a:p>
            <a:endParaRPr/>
          </a:p>
        </p:txBody>
      </p:sp>
      <p:sp>
        <p:nvSpPr>
          <p:cNvPr id="701" name="Shape 701"/>
          <p:cNvSpPr>
            <a:spLocks noGrp="1"/>
          </p:cNvSpPr>
          <p:nvPr>
            <p:ph type="body" sz="quarter" idx="1"/>
          </p:nvPr>
        </p:nvSpPr>
        <p:spPr>
          <a:prstGeom prst="rect">
            <a:avLst/>
          </a:prstGeom>
        </p:spPr>
        <p:txBody>
          <a:bodyPr/>
          <a:lstStyle/>
          <a:p>
            <a:pPr marL="228600" indent="-228600">
              <a:buSzPct val="100000"/>
              <a:buChar char="•"/>
            </a:pPr>
            <a:r>
              <a:t>PAN shows a clear increasing trend at Eureka of +2.13% yr</a:t>
            </a:r>
            <a:r>
              <a:rPr baseline="31999"/>
              <a:t>-1</a:t>
            </a:r>
            <a:r>
              <a:t>, possibly driven by increased formation at lower-latitudes and subsequent transport to the Arctic. </a:t>
            </a:r>
          </a:p>
          <a:p>
            <a:pPr marL="228600" indent="-228600">
              <a:buSzPct val="100000"/>
              <a:buChar char="•"/>
            </a:pPr>
            <a:r>
              <a:t>PAN is a main component of the Arctic haze pollution phenomenon, and may hint at worsening haze episodes going forwards.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Shape 712"/>
          <p:cNvSpPr>
            <a:spLocks noGrp="1" noRot="1" noChangeAspect="1"/>
          </p:cNvSpPr>
          <p:nvPr>
            <p:ph type="sldImg"/>
          </p:nvPr>
        </p:nvSpPr>
        <p:spPr>
          <a:prstGeom prst="rect">
            <a:avLst/>
          </a:prstGeom>
        </p:spPr>
        <p:txBody>
          <a:bodyPr/>
          <a:lstStyle/>
          <a:p>
            <a:endParaRPr/>
          </a:p>
        </p:txBody>
      </p:sp>
      <p:sp>
        <p:nvSpPr>
          <p:cNvPr id="713" name="Shape 713"/>
          <p:cNvSpPr>
            <a:spLocks noGrp="1"/>
          </p:cNvSpPr>
          <p:nvPr>
            <p:ph type="body" sz="quarter" idx="1"/>
          </p:nvPr>
        </p:nvSpPr>
        <p:spPr>
          <a:prstGeom prst="rect">
            <a:avLst/>
          </a:prstGeom>
        </p:spPr>
        <p:txBody>
          <a:bodyPr/>
          <a:lstStyle/>
          <a:p>
            <a:pPr marL="228600" indent="-228600">
              <a:buSzPct val="100000"/>
              <a:buChar char="•"/>
            </a:pPr>
            <a:r>
              <a:t>Both sites show a strongly decreasing trend in CO columns over their full time-series, which is largely consistent with the decreases in fossil fuel burning over the last decades. </a:t>
            </a:r>
          </a:p>
          <a:p>
            <a:pPr marL="228600" indent="-228600">
              <a:buSzPct val="100000"/>
              <a:buChar char="•"/>
            </a:pPr>
            <a:r>
              <a:t>-1.10% yr</a:t>
            </a:r>
            <a:r>
              <a:rPr baseline="31999"/>
              <a:t>-1</a:t>
            </a:r>
            <a:r>
              <a:t> at Eureka, and -0.85% yr</a:t>
            </a:r>
            <a:r>
              <a:rPr baseline="31999"/>
              <a:t>-1 </a:t>
            </a:r>
            <a:r>
              <a:t>at Thule. It should be noted that the Thule time-series for CO extends ~6 years before Eureka.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hape 724"/>
          <p:cNvSpPr>
            <a:spLocks noGrp="1" noRot="1" noChangeAspect="1"/>
          </p:cNvSpPr>
          <p:nvPr>
            <p:ph type="sldImg"/>
          </p:nvPr>
        </p:nvSpPr>
        <p:spPr>
          <a:prstGeom prst="rect">
            <a:avLst/>
          </a:prstGeom>
        </p:spPr>
        <p:txBody>
          <a:bodyPr/>
          <a:lstStyle/>
          <a:p>
            <a:endParaRPr/>
          </a:p>
        </p:txBody>
      </p:sp>
      <p:sp>
        <p:nvSpPr>
          <p:cNvPr id="725" name="Shape 725"/>
          <p:cNvSpPr>
            <a:spLocks noGrp="1"/>
          </p:cNvSpPr>
          <p:nvPr>
            <p:ph type="body" sz="quarter" idx="1"/>
          </p:nvPr>
        </p:nvSpPr>
        <p:spPr>
          <a:prstGeom prst="rect">
            <a:avLst/>
          </a:prstGeom>
        </p:spPr>
        <p:txBody>
          <a:bodyPr/>
          <a:lstStyle/>
          <a:p>
            <a:pPr marL="228600" indent="-228600">
              <a:buSzPct val="100000"/>
              <a:buChar char="•"/>
            </a:pPr>
            <a:r>
              <a:t>Both sites show a strongly decreasing trend in CO columns over their full time-series, which is largely consistent with the decreases in fossil fuel burning over the last decades. </a:t>
            </a:r>
          </a:p>
          <a:p>
            <a:pPr marL="228600" indent="-228600">
              <a:buSzPct val="100000"/>
              <a:buChar char="•"/>
            </a:pPr>
            <a:r>
              <a:t>-1.10% yr</a:t>
            </a:r>
            <a:r>
              <a:rPr baseline="31999"/>
              <a:t>-1</a:t>
            </a:r>
            <a:r>
              <a:t> at Eureka, and -0.85% yr</a:t>
            </a:r>
            <a:r>
              <a:rPr baseline="31999"/>
              <a:t>-1 </a:t>
            </a:r>
            <a:r>
              <a:t>at Thule. It should be noted that the Thule time-series for CO extends ~6 years before Eureka.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noRot="1" noChangeAspect="1"/>
          </p:cNvSpPr>
          <p:nvPr>
            <p:ph type="sldImg"/>
          </p:nvPr>
        </p:nvSpPr>
        <p:spPr>
          <a:prstGeom prst="rect">
            <a:avLst/>
          </a:prstGeom>
        </p:spPr>
        <p:txBody>
          <a:bodyPr/>
          <a:lstStyle/>
          <a:p>
            <a:endParaRPr/>
          </a:p>
        </p:txBody>
      </p:sp>
      <p:sp>
        <p:nvSpPr>
          <p:cNvPr id="737" name="Shape 737"/>
          <p:cNvSpPr>
            <a:spLocks noGrp="1"/>
          </p:cNvSpPr>
          <p:nvPr>
            <p:ph type="body" sz="quarter" idx="1"/>
          </p:nvPr>
        </p:nvSpPr>
        <p:spPr>
          <a:prstGeom prst="rect">
            <a:avLst/>
          </a:prstGeom>
        </p:spPr>
        <p:txBody>
          <a:bodyPr/>
          <a:lstStyle/>
          <a:p>
            <a:pPr marL="228600" indent="-228600">
              <a:buSzPct val="100000"/>
              <a:buChar char="•"/>
            </a:pPr>
            <a:r>
              <a:t>Both sites show a strongly decreasing trend in CO columns over their full time-series, which is largely consistent with the decreases in fossil fuel burning over the last decades. </a:t>
            </a:r>
          </a:p>
          <a:p>
            <a:pPr marL="228600" indent="-228600">
              <a:buSzPct val="100000"/>
              <a:buChar char="•"/>
            </a:pPr>
            <a:r>
              <a:t>-1.10% yr</a:t>
            </a:r>
            <a:r>
              <a:rPr baseline="31999"/>
              <a:t>-1</a:t>
            </a:r>
            <a:r>
              <a:t> at Eureka, and -0.85% yr</a:t>
            </a:r>
            <a:r>
              <a:rPr baseline="31999"/>
              <a:t>-1 </a:t>
            </a:r>
            <a:r>
              <a:t>at Thule. It should be noted that the Thule time-series for CO extends ~6 years before Eureka.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Shape 748"/>
          <p:cNvSpPr>
            <a:spLocks noGrp="1" noRot="1" noChangeAspect="1"/>
          </p:cNvSpPr>
          <p:nvPr>
            <p:ph type="sldImg"/>
          </p:nvPr>
        </p:nvSpPr>
        <p:spPr>
          <a:prstGeom prst="rect">
            <a:avLst/>
          </a:prstGeom>
        </p:spPr>
        <p:txBody>
          <a:bodyPr/>
          <a:lstStyle/>
          <a:p>
            <a:endParaRPr/>
          </a:p>
        </p:txBody>
      </p:sp>
      <p:sp>
        <p:nvSpPr>
          <p:cNvPr id="749" name="Shape 749"/>
          <p:cNvSpPr>
            <a:spLocks noGrp="1"/>
          </p:cNvSpPr>
          <p:nvPr>
            <p:ph type="body" sz="quarter" idx="1"/>
          </p:nvPr>
        </p:nvSpPr>
        <p:spPr>
          <a:prstGeom prst="rect">
            <a:avLst/>
          </a:prstGeom>
        </p:spPr>
        <p:txBody>
          <a:bodyPr/>
          <a:lstStyle/>
          <a:p>
            <a:pPr marL="228600" indent="-228600">
              <a:buSzPct val="100000"/>
              <a:buChar char="•"/>
            </a:pPr>
            <a:r>
              <a:t>Both sites show a strongly decreasing trend in CO columns over their full time-series, which is largely consistent with the decreases in fossil fuel burning over the last decades. </a:t>
            </a:r>
          </a:p>
          <a:p>
            <a:pPr marL="228600" indent="-228600">
              <a:buSzPct val="100000"/>
              <a:buChar char="•"/>
            </a:pPr>
            <a:r>
              <a:t>-1.10% yr</a:t>
            </a:r>
            <a:r>
              <a:rPr baseline="31999"/>
              <a:t>-1</a:t>
            </a:r>
            <a:r>
              <a:t> at Eureka, and -0.85% yr</a:t>
            </a:r>
            <a:r>
              <a:rPr baseline="31999"/>
              <a:t>-1 </a:t>
            </a:r>
            <a:r>
              <a:t>at Thule. It should be noted that the Thule time-series for CO extends ~6 years before Eureka.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Shape 760"/>
          <p:cNvSpPr>
            <a:spLocks noGrp="1" noRot="1" noChangeAspect="1"/>
          </p:cNvSpPr>
          <p:nvPr>
            <p:ph type="sldImg"/>
          </p:nvPr>
        </p:nvSpPr>
        <p:spPr>
          <a:prstGeom prst="rect">
            <a:avLst/>
          </a:prstGeom>
        </p:spPr>
        <p:txBody>
          <a:bodyPr/>
          <a:lstStyle/>
          <a:p>
            <a:endParaRPr/>
          </a:p>
        </p:txBody>
      </p:sp>
      <p:sp>
        <p:nvSpPr>
          <p:cNvPr id="761" name="Shape 761"/>
          <p:cNvSpPr>
            <a:spLocks noGrp="1"/>
          </p:cNvSpPr>
          <p:nvPr>
            <p:ph type="body" sz="quarter" idx="1"/>
          </p:nvPr>
        </p:nvSpPr>
        <p:spPr>
          <a:prstGeom prst="rect">
            <a:avLst/>
          </a:prstGeom>
        </p:spPr>
        <p:txBody>
          <a:bodyPr/>
          <a:lstStyle/>
          <a:p>
            <a:pPr marL="228600" indent="-228600">
              <a:buSzPct val="100000"/>
              <a:buChar char="•"/>
            </a:pPr>
            <a:r>
              <a:t>Both sites show a strongly decreasing trend in CO columns over their full time-series, which is largely consistent with the decreases in fossil fuel burning over the last decades. </a:t>
            </a:r>
          </a:p>
          <a:p>
            <a:pPr marL="228600" indent="-228600">
              <a:buSzPct val="100000"/>
              <a:buChar char="•"/>
            </a:pPr>
            <a:r>
              <a:t>-1.10% yr</a:t>
            </a:r>
            <a:r>
              <a:rPr baseline="31999"/>
              <a:t>-1</a:t>
            </a:r>
            <a:r>
              <a:t> at Eureka, and -0.85% yr</a:t>
            </a:r>
            <a:r>
              <a:rPr baseline="31999"/>
              <a:t>-1 </a:t>
            </a:r>
            <a:r>
              <a:t>at Thule. It should be noted that the Thule time-series for CO extends ~6 years before Eureka.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Shape 772"/>
          <p:cNvSpPr>
            <a:spLocks noGrp="1" noRot="1" noChangeAspect="1"/>
          </p:cNvSpPr>
          <p:nvPr>
            <p:ph type="sldImg"/>
          </p:nvPr>
        </p:nvSpPr>
        <p:spPr>
          <a:prstGeom prst="rect">
            <a:avLst/>
          </a:prstGeom>
        </p:spPr>
        <p:txBody>
          <a:bodyPr/>
          <a:lstStyle/>
          <a:p>
            <a:endParaRPr/>
          </a:p>
        </p:txBody>
      </p:sp>
      <p:sp>
        <p:nvSpPr>
          <p:cNvPr id="773" name="Shape 773"/>
          <p:cNvSpPr>
            <a:spLocks noGrp="1"/>
          </p:cNvSpPr>
          <p:nvPr>
            <p:ph type="body" sz="quarter" idx="1"/>
          </p:nvPr>
        </p:nvSpPr>
        <p:spPr>
          <a:prstGeom prst="rect">
            <a:avLst/>
          </a:prstGeom>
        </p:spPr>
        <p:txBody>
          <a:bodyPr/>
          <a:lstStyle/>
          <a:p>
            <a:pPr marL="228600" indent="-228600">
              <a:buSzPct val="100000"/>
              <a:buChar char="•"/>
            </a:pPr>
            <a:r>
              <a:t>Both sites show a strongly decreasing trend in CO columns over their full time-series, which is largely consistent with the decreases in fossil fuel burning over the last decades. </a:t>
            </a:r>
          </a:p>
          <a:p>
            <a:pPr marL="228600" indent="-228600">
              <a:buSzPct val="100000"/>
              <a:buChar char="•"/>
            </a:pPr>
            <a:r>
              <a:t>-1.10% yr</a:t>
            </a:r>
            <a:r>
              <a:rPr baseline="31999"/>
              <a:t>-1</a:t>
            </a:r>
            <a:r>
              <a:t> at Eureka, and -0.85% yr</a:t>
            </a:r>
            <a:r>
              <a:rPr baseline="31999"/>
              <a:t>-1 </a:t>
            </a:r>
            <a:r>
              <a:t>at Thule. It should be noted that the Thule time-series for CO extends ~6 years before Eureka.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Shape 784"/>
          <p:cNvSpPr>
            <a:spLocks noGrp="1" noRot="1" noChangeAspect="1"/>
          </p:cNvSpPr>
          <p:nvPr>
            <p:ph type="sldImg"/>
          </p:nvPr>
        </p:nvSpPr>
        <p:spPr>
          <a:prstGeom prst="rect">
            <a:avLst/>
          </a:prstGeom>
        </p:spPr>
        <p:txBody>
          <a:bodyPr/>
          <a:lstStyle/>
          <a:p>
            <a:endParaRPr/>
          </a:p>
        </p:txBody>
      </p:sp>
      <p:sp>
        <p:nvSpPr>
          <p:cNvPr id="785" name="Shape 785"/>
          <p:cNvSpPr>
            <a:spLocks noGrp="1"/>
          </p:cNvSpPr>
          <p:nvPr>
            <p:ph type="body" sz="quarter" idx="1"/>
          </p:nvPr>
        </p:nvSpPr>
        <p:spPr>
          <a:prstGeom prst="rect">
            <a:avLst/>
          </a:prstGeom>
        </p:spPr>
        <p:txBody>
          <a:bodyPr/>
          <a:lstStyle/>
          <a:p>
            <a:pPr marL="228600" indent="-228600">
              <a:buSzPct val="100000"/>
              <a:buChar char="•"/>
            </a:pPr>
            <a:r>
              <a:t>Both sites show a strongly decreasing trend in CO columns over their full time-series, which is largely consistent with the decreases in fossil fuel burning over the last decades. </a:t>
            </a:r>
          </a:p>
          <a:p>
            <a:pPr marL="228600" indent="-228600">
              <a:buSzPct val="100000"/>
              <a:buChar char="•"/>
            </a:pPr>
            <a:r>
              <a:t>-1.10% yr</a:t>
            </a:r>
            <a:r>
              <a:rPr baseline="31999"/>
              <a:t>-1</a:t>
            </a:r>
            <a:r>
              <a:t> at Eureka, and -0.85% yr</a:t>
            </a:r>
            <a:r>
              <a:rPr baseline="31999"/>
              <a:t>-1 </a:t>
            </a:r>
            <a:r>
              <a:t>at Thule. It should be noted that the Thule time-series for CO extends ~6 years before Eureka.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marL="228600" indent="-228600">
              <a:buSzPct val="100000"/>
              <a:buChar char="•"/>
            </a:pPr>
            <a:r>
              <a:t>Main sources are mid-latitude combustion of fossil fuels and biofuels, as well as BB.</a:t>
            </a:r>
          </a:p>
          <a:p>
            <a:pPr marL="228600" indent="-228600">
              <a:buSzPct val="100000"/>
              <a:buChar char="•"/>
            </a:pPr>
            <a:r>
              <a:t>Similar seasonal cycle to CO, C2H2 is primarily removed by OH, so it accumulates in the wintertime, and then gradually decreases as the sun returns and OH is produced. </a:t>
            </a:r>
          </a:p>
          <a:p>
            <a:pPr marL="228600" indent="-228600">
              <a:buSzPct val="100000"/>
              <a:buChar char="•"/>
            </a:pPr>
            <a:r>
              <a:t>Very similar seasonal cycles seen between the FTIR’s and GCHP at both sites. Particularly close agreement in the late spring. Agreement may become closer when AVK smoothing is applied to GCHP.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pPr marL="228600" indent="-228600">
              <a:buSzPct val="100000"/>
              <a:buChar char="•"/>
            </a:pPr>
            <a:r>
              <a:t>Similar seasonal cycle to CO and C2H2, C2H6, is primarily removed by OH, so it accumulates in the wintertime, and then gradually decreases as the sun returns and OH is produced. </a:t>
            </a:r>
          </a:p>
          <a:p>
            <a:pPr marL="228600" indent="-228600">
              <a:buSzPct val="100000"/>
              <a:buChar char="•"/>
            </a:pPr>
            <a:r>
              <a:t>Main sources are mid-latitude combustion of natural gas and fossil fuels, as well as BB. Natural gas production is a major source of ethane.</a:t>
            </a:r>
          </a:p>
          <a:p>
            <a:pPr marL="228600" indent="-228600">
              <a:buSzPct val="100000"/>
              <a:buChar char="•"/>
            </a:pPr>
            <a:r>
              <a:t>Generally, quite similar seasonal cycles between the FTIRs and GCHP for ethane, but… </a:t>
            </a:r>
          </a:p>
          <a:p>
            <a:pPr marL="228600" indent="-228600">
              <a:buSzPct val="100000"/>
              <a:buChar char="•"/>
            </a:pPr>
            <a:r>
              <a:t>Similar low-bias in GCHP seen at both sites in ethane during February - April, may be related to wintertime mid-latitude emissions and/or transport up to the Arctic, or possibly over-estimated loss processes.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noRot="1" noChangeAspect="1"/>
          </p:cNvSpPr>
          <p:nvPr>
            <p:ph type="sldImg"/>
          </p:nvPr>
        </p:nvSpPr>
        <p:spPr>
          <a:prstGeom prst="rect">
            <a:avLst/>
          </a:prstGeom>
        </p:spPr>
        <p:txBody>
          <a:bodyPr/>
          <a:lstStyle/>
          <a:p>
            <a:endParaRPr/>
          </a:p>
        </p:txBody>
      </p:sp>
      <p:sp>
        <p:nvSpPr>
          <p:cNvPr id="409" name="Shape 409"/>
          <p:cNvSpPr>
            <a:spLocks noGrp="1"/>
          </p:cNvSpPr>
          <p:nvPr>
            <p:ph type="body" sz="quarter" idx="1"/>
          </p:nvPr>
        </p:nvSpPr>
        <p:spPr>
          <a:prstGeom prst="rect">
            <a:avLst/>
          </a:prstGeom>
        </p:spPr>
        <p:txBody>
          <a:bodyPr/>
          <a:lstStyle/>
          <a:p>
            <a:pPr marL="228600" indent="-228600">
              <a:buSzPct val="100000"/>
              <a:buChar char="•"/>
            </a:pPr>
            <a:r>
              <a:t>Very little seasonal cycle due to the lack of local sources and very short lifetime of ~24-36 hours. However, fire plumes appear to extend the lifetime long enough for C2H4 to reach the Arctic</a:t>
            </a:r>
          </a:p>
          <a:p>
            <a:pPr marL="228600" indent="-228600">
              <a:buSzPct val="100000"/>
              <a:buChar char="•"/>
            </a:pPr>
            <a:r>
              <a:t>Close agreement between the Eureka FTIR and GCHP for Ethylene during the spring and fall, low bias in GCHP during June - August, possibly due to the underestimated influence of wildfires in the model.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prstGeom prst="rect">
            <a:avLst/>
          </a:prstGeom>
        </p:spPr>
        <p:txBody>
          <a:bodyPr/>
          <a:lstStyle/>
          <a:p>
            <a:endParaRPr/>
          </a:p>
        </p:txBody>
      </p:sp>
      <p:sp>
        <p:nvSpPr>
          <p:cNvPr id="417" name="Shape 417"/>
          <p:cNvSpPr>
            <a:spLocks noGrp="1"/>
          </p:cNvSpPr>
          <p:nvPr>
            <p:ph type="body" sz="quarter" idx="1"/>
          </p:nvPr>
        </p:nvSpPr>
        <p:spPr>
          <a:prstGeom prst="rect">
            <a:avLst/>
          </a:prstGeom>
        </p:spPr>
        <p:txBody>
          <a:bodyPr/>
          <a:lstStyle/>
          <a:p>
            <a:pPr marL="228600" indent="-228600">
              <a:buSzPct val="100000"/>
              <a:buChar char="•"/>
            </a:pPr>
            <a:r>
              <a:rPr dirty="0"/>
              <a:t>Most abundant non-methane VOC in the global atmosphere.</a:t>
            </a:r>
          </a:p>
          <a:p>
            <a:pPr marL="228600" indent="-228600">
              <a:buSzPct val="100000"/>
              <a:buChar char="•"/>
            </a:pPr>
            <a:r>
              <a:rPr dirty="0"/>
              <a:t>Seasonal cycle differs quite significantly from the previous gases. Minimum in the Spring/Fall months, and a maximum in the summer at both sites</a:t>
            </a:r>
          </a:p>
          <a:p>
            <a:pPr marL="228600" indent="-228600">
              <a:buSzPct val="100000"/>
              <a:buChar char="•"/>
            </a:pPr>
            <a:r>
              <a:rPr dirty="0"/>
              <a:t>Primary source is vegetation growth and decomposition, as well as the ocean. Biomass burning is also a source of methanol in the summer,  but not as significant as some of the other species.  </a:t>
            </a:r>
          </a:p>
          <a:p>
            <a:pPr marL="228600" indent="-228600">
              <a:buSzPct val="100000"/>
              <a:buChar char="•"/>
            </a:pPr>
            <a:r>
              <a:rPr dirty="0"/>
              <a:t>GCHP shows some seasonal cycle in methanol, but a significant low bias compared to the FTIR observations at both sites. Might indicate missing chemistry, or underestimated local sources (e.g., oceanic or atmospheric sources) in the model.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pPr marL="228600" indent="-228600">
              <a:buSzPct val="100000"/>
              <a:buChar char="•"/>
            </a:pPr>
            <a:r>
              <a:t>HCOOH is the 2nd most abundant carboxylic acid in the atmosphere, has important implications for soil and atmospheric acidity in remote regions</a:t>
            </a:r>
          </a:p>
          <a:p>
            <a:pPr marL="228600" indent="-228600">
              <a:buSzPct val="100000"/>
              <a:buChar char="•"/>
            </a:pPr>
            <a:r>
              <a:t>Seasonal cycle takes a similar shape to CH3OH, but is not as pronounced. Main sources are human activities, biogenic emissions from plant leaves, biomass burning, and photo-oxidation of non-methane hydrocarbons. Sinks include oxidation by OH, and dry + wet deposition</a:t>
            </a:r>
          </a:p>
          <a:p>
            <a:pPr marL="228600" indent="-228600">
              <a:buSzPct val="100000"/>
              <a:buChar char="•"/>
            </a:pPr>
            <a:r>
              <a:t>GCHP shows weak seasonal cycle in Formic acid at both sites, lower columns in the early spring and fall, higher columns in May-August. Low bias to some extent seen in GCHP.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prstGeom prst="rect">
            <a:avLst/>
          </a:prstGeom>
        </p:spPr>
        <p:txBody>
          <a:bodyPr/>
          <a:lstStyle/>
          <a:p>
            <a:endParaRPr/>
          </a:p>
        </p:txBody>
      </p:sp>
      <p:sp>
        <p:nvSpPr>
          <p:cNvPr id="433" name="Shape 433"/>
          <p:cNvSpPr>
            <a:spLocks noGrp="1"/>
          </p:cNvSpPr>
          <p:nvPr>
            <p:ph type="body" sz="quarter" idx="1"/>
          </p:nvPr>
        </p:nvSpPr>
        <p:spPr>
          <a:prstGeom prst="rect">
            <a:avLst/>
          </a:prstGeom>
        </p:spPr>
        <p:txBody>
          <a:bodyPr/>
          <a:lstStyle/>
          <a:p>
            <a:pPr marL="228600" indent="-228600">
              <a:buSzPct val="100000"/>
              <a:buChar char="•"/>
            </a:pPr>
            <a:r>
              <a:t>HCHO is produced by the oxidation of CH4 and NMHC’s, which are emitted by plants, animals, industrial processes, as well as the incomplete combustion of fossil fuel and biomass burning. Removed by reaction with OH. OH plays a major role in both its formation and removal, so its cycle is largely correlated with the presence of OH. </a:t>
            </a:r>
          </a:p>
          <a:p>
            <a:pPr marL="228600" indent="-228600">
              <a:buSzPct val="100000"/>
              <a:buChar char="•"/>
            </a:pPr>
            <a:r>
              <a:t>Distinct seasonal cycle appears to be captured relatively well by GCHP compared to what is observed by the FTIRs. </a:t>
            </a:r>
          </a:p>
          <a:p>
            <a:pPr marL="228600" indent="-228600">
              <a:buSzPct val="100000"/>
              <a:buChar char="•"/>
            </a:pPr>
            <a:r>
              <a:t>A bit larger of a bias is seen at Thule vs. Eureka, but generally the agreement looks quite reasonable and may improve with AVK smoothing.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ag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ody blank">
    <p:spTree>
      <p:nvGrpSpPr>
        <p:cNvPr id="1" name=""/>
        <p:cNvGrpSpPr/>
        <p:nvPr/>
      </p:nvGrpSpPr>
      <p:grpSpPr>
        <a:xfrm>
          <a:off x="0" y="0"/>
          <a:ext cx="0" cy="0"/>
          <a:chOff x="0" y="0"/>
          <a:chExt cx="0" cy="0"/>
        </a:xfrm>
      </p:grpSpPr>
      <p:grpSp>
        <p:nvGrpSpPr>
          <p:cNvPr id="145" name="Group"/>
          <p:cNvGrpSpPr/>
          <p:nvPr/>
        </p:nvGrpSpPr>
        <p:grpSpPr>
          <a:xfrm>
            <a:off x="-6350" y="9550213"/>
            <a:ext cx="13017501" cy="214240"/>
            <a:chOff x="0" y="0"/>
            <a:chExt cx="13017500" cy="214239"/>
          </a:xfrm>
        </p:grpSpPr>
        <p:sp>
          <p:nvSpPr>
            <p:cNvPr id="143" name="Rectangle"/>
            <p:cNvSpPr/>
            <p:nvPr/>
          </p:nvSpPr>
          <p:spPr>
            <a:xfrm>
              <a:off x="0" y="0"/>
              <a:ext cx="6513751" cy="21424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sp>
          <p:nvSpPr>
            <p:cNvPr id="144" name="Rectangle"/>
            <p:cNvSpPr/>
            <p:nvPr/>
          </p:nvSpPr>
          <p:spPr>
            <a:xfrm>
              <a:off x="6503749" y="0"/>
              <a:ext cx="6513751" cy="214240"/>
            </a:xfrm>
            <a:prstGeom prst="rect">
              <a:avLst/>
            </a:prstGeom>
            <a:solidFill>
              <a:schemeClr val="accent1">
                <a:satOff val="-3355"/>
                <a:lumOff val="26614"/>
              </a:schemeClr>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grpSp>
      <p:sp>
        <p:nvSpPr>
          <p:cNvPr id="146" name="Rectangle"/>
          <p:cNvSpPr/>
          <p:nvPr/>
        </p:nvSpPr>
        <p:spPr>
          <a:xfrm>
            <a:off x="0" y="-25400"/>
            <a:ext cx="13004800" cy="1083469"/>
          </a:xfrm>
          <a:prstGeom prst="rect">
            <a:avLst/>
          </a:prstGeom>
          <a:gradFill>
            <a:gsLst>
              <a:gs pos="0">
                <a:schemeClr val="accent1">
                  <a:satOff val="-3355"/>
                  <a:lumOff val="26614"/>
                </a:schemeClr>
              </a:gs>
              <a:gs pos="100000">
                <a:schemeClr val="accent1"/>
              </a:gs>
            </a:gsLst>
            <a:lin ang="15996898"/>
          </a:gra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147" name="Title Text"/>
          <p:cNvSpPr txBox="1">
            <a:spLocks noGrp="1"/>
          </p:cNvSpPr>
          <p:nvPr>
            <p:ph type="title"/>
          </p:nvPr>
        </p:nvSpPr>
        <p:spPr>
          <a:xfrm>
            <a:off x="-495300" y="-4118"/>
            <a:ext cx="5660579" cy="1157239"/>
          </a:xfrm>
          <a:prstGeom prst="rect">
            <a:avLst/>
          </a:prstGeom>
        </p:spPr>
        <p:txBody>
          <a:bodyPr/>
          <a:lstStyle>
            <a:lvl1pPr>
              <a:defRPr>
                <a:solidFill>
                  <a:srgbClr val="FFFFFF"/>
                </a:solidFill>
              </a:defRPr>
            </a:lvl1pPr>
          </a:lstStyle>
          <a:p>
            <a:r>
              <a:t>Title Text</a:t>
            </a:r>
          </a:p>
        </p:txBody>
      </p:sp>
      <p:sp>
        <p:nvSpPr>
          <p:cNvPr id="148" name="https://www.britannica.com/explore/savingearth/wp-content/uploads/sites/4/2019/03/smog-hero.jpg https://media0.giphy.com/media/JtAnFQwabcj0LF7q0R/giphy.gif?cid=ecf05e4736a9874cacc689c1174cff3bf676c6b9ad858e32&amp;rid=giphy.gif"/>
          <p:cNvSpPr/>
          <p:nvPr/>
        </p:nvSpPr>
        <p:spPr>
          <a:xfrm>
            <a:off x="-7708" y="1070085"/>
            <a:ext cx="13004801" cy="846811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400">
                <a:solidFill>
                  <a:srgbClr val="FFFFFF"/>
                </a:solidFill>
                <a:latin typeface="+mn-lt"/>
                <a:ea typeface="+mn-ea"/>
                <a:cs typeface="+mn-cs"/>
                <a:sym typeface="Helvetica Light"/>
              </a:defRPr>
            </a:lvl1pPr>
          </a:lstStyle>
          <a:p>
            <a:r>
              <a:t>https://www.britannica.com/explore/savingearth/wp-content/uploads/sites/4/2019/03/smog-hero.jpg https://media0.giphy.com/media/JtAnFQwabcj0LF7q0R/giphy.gif?cid=ecf05e4736a9874cacc689c1174cff3bf676c6b9ad858e32&amp;rid=giphy.gif</a:t>
            </a:r>
          </a:p>
        </p:txBody>
      </p:sp>
      <p:sp>
        <p:nvSpPr>
          <p:cNvPr id="149" name="Text…"/>
          <p:cNvSpPr txBox="1">
            <a:spLocks noGrp="1"/>
          </p:cNvSpPr>
          <p:nvPr>
            <p:ph type="body" sz="half" idx="21"/>
          </p:nvPr>
        </p:nvSpPr>
        <p:spPr>
          <a:xfrm>
            <a:off x="416241" y="1691390"/>
            <a:ext cx="12582637" cy="2475939"/>
          </a:xfrm>
          <a:prstGeom prst="rect">
            <a:avLst/>
          </a:prstGeom>
        </p:spPr>
        <p:txBody>
          <a:bodyPr anchor="t">
            <a:spAutoFit/>
          </a:bodyPr>
          <a:lstStyle/>
          <a:p>
            <a:pPr>
              <a:buSzPct val="40000"/>
              <a:buBlip>
                <a:blip r:embed="rId2"/>
              </a:buBlip>
            </a:pPr>
            <a:r>
              <a:t>Text</a:t>
            </a:r>
          </a:p>
          <a:p>
            <a:pPr lvl="1">
              <a:buSzPct val="35000"/>
              <a:buBlip>
                <a:blip r:embed="rId2"/>
              </a:buBlip>
            </a:pPr>
            <a:r>
              <a:t>Sub-text</a:t>
            </a:r>
          </a:p>
          <a:p>
            <a:pPr>
              <a:buSzPct val="40000"/>
              <a:buBlip>
                <a:blip r:embed="rId2"/>
              </a:buBlip>
            </a:pPr>
            <a:r>
              <a:t>More text</a:t>
            </a:r>
          </a:p>
        </p:txBody>
      </p:sp>
      <p:sp>
        <p:nvSpPr>
          <p:cNvPr id="150" name="Slide Number"/>
          <p:cNvSpPr txBox="1">
            <a:spLocks noGrp="1"/>
          </p:cNvSpPr>
          <p:nvPr>
            <p:ph type="sldNum" sz="quarter" idx="2"/>
          </p:nvPr>
        </p:nvSpPr>
        <p:spPr>
          <a:xfrm>
            <a:off x="6324531" y="9252319"/>
            <a:ext cx="340322" cy="342901"/>
          </a:xfrm>
          <a:prstGeom prst="rect">
            <a:avLst/>
          </a:prstGeom>
        </p:spPr>
        <p:txBody>
          <a:bodyPr/>
          <a:lstStyle/>
          <a:p>
            <a:fld id="{86CB4B4D-7CA3-9044-876B-883B54F8677D}" type="slidenum">
              <a:t>‹#›</a:t>
            </a:fld>
            <a:endParaRPr/>
          </a:p>
        </p:txBody>
      </p:sp>
      <p:sp>
        <p:nvSpPr>
          <p:cNvPr id="151" name="NDACC-IRWG 2023"/>
          <p:cNvSpPr txBox="1"/>
          <p:nvPr/>
        </p:nvSpPr>
        <p:spPr>
          <a:xfrm>
            <a:off x="42262" y="9504933"/>
            <a:ext cx="165772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NDACC-IRWG 2023</a:t>
            </a:r>
          </a:p>
        </p:txBody>
      </p:sp>
      <p:sp>
        <p:nvSpPr>
          <p:cNvPr id="152" name="June 15, 2023"/>
          <p:cNvSpPr txBox="1"/>
          <p:nvPr/>
        </p:nvSpPr>
        <p:spPr>
          <a:xfrm>
            <a:off x="11882553" y="9494080"/>
            <a:ext cx="1071539"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June 15, 2023</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ody blank">
    <p:spTree>
      <p:nvGrpSpPr>
        <p:cNvPr id="1" name=""/>
        <p:cNvGrpSpPr/>
        <p:nvPr/>
      </p:nvGrpSpPr>
      <p:grpSpPr>
        <a:xfrm>
          <a:off x="0" y="0"/>
          <a:ext cx="0" cy="0"/>
          <a:chOff x="0" y="0"/>
          <a:chExt cx="0" cy="0"/>
        </a:xfrm>
      </p:grpSpPr>
      <p:grpSp>
        <p:nvGrpSpPr>
          <p:cNvPr id="161" name="Group"/>
          <p:cNvGrpSpPr/>
          <p:nvPr/>
        </p:nvGrpSpPr>
        <p:grpSpPr>
          <a:xfrm>
            <a:off x="-6350" y="9550213"/>
            <a:ext cx="13017501" cy="214240"/>
            <a:chOff x="0" y="0"/>
            <a:chExt cx="13017500" cy="214239"/>
          </a:xfrm>
        </p:grpSpPr>
        <p:sp>
          <p:nvSpPr>
            <p:cNvPr id="159" name="Rectangle"/>
            <p:cNvSpPr/>
            <p:nvPr/>
          </p:nvSpPr>
          <p:spPr>
            <a:xfrm>
              <a:off x="0" y="0"/>
              <a:ext cx="6513751" cy="21424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sp>
          <p:nvSpPr>
            <p:cNvPr id="160" name="Rectangle"/>
            <p:cNvSpPr/>
            <p:nvPr/>
          </p:nvSpPr>
          <p:spPr>
            <a:xfrm>
              <a:off x="6503749" y="0"/>
              <a:ext cx="6513751" cy="214240"/>
            </a:xfrm>
            <a:prstGeom prst="rect">
              <a:avLst/>
            </a:prstGeom>
            <a:solidFill>
              <a:schemeClr val="accent1">
                <a:satOff val="-3355"/>
                <a:lumOff val="26614"/>
              </a:schemeClr>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grpSp>
      <p:sp>
        <p:nvSpPr>
          <p:cNvPr id="162" name="Rectangle"/>
          <p:cNvSpPr/>
          <p:nvPr/>
        </p:nvSpPr>
        <p:spPr>
          <a:xfrm>
            <a:off x="0" y="-25400"/>
            <a:ext cx="13004800" cy="1083469"/>
          </a:xfrm>
          <a:prstGeom prst="rect">
            <a:avLst/>
          </a:prstGeom>
          <a:gradFill>
            <a:gsLst>
              <a:gs pos="0">
                <a:schemeClr val="accent1">
                  <a:satOff val="-3355"/>
                  <a:lumOff val="26614"/>
                </a:schemeClr>
              </a:gs>
              <a:gs pos="100000">
                <a:schemeClr val="accent1"/>
              </a:gs>
            </a:gsLst>
            <a:lin ang="15996898"/>
          </a:gra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163" name="Title Text"/>
          <p:cNvSpPr txBox="1">
            <a:spLocks noGrp="1"/>
          </p:cNvSpPr>
          <p:nvPr>
            <p:ph type="title"/>
          </p:nvPr>
        </p:nvSpPr>
        <p:spPr>
          <a:xfrm>
            <a:off x="-495300" y="-4118"/>
            <a:ext cx="5660579" cy="1157239"/>
          </a:xfrm>
          <a:prstGeom prst="rect">
            <a:avLst/>
          </a:prstGeom>
        </p:spPr>
        <p:txBody>
          <a:bodyPr/>
          <a:lstStyle>
            <a:lvl1pPr>
              <a:defRPr>
                <a:solidFill>
                  <a:srgbClr val="FFFFFF"/>
                </a:solidFill>
              </a:defRPr>
            </a:lvl1pPr>
          </a:lstStyle>
          <a:p>
            <a:r>
              <a:t>Title Text</a:t>
            </a:r>
          </a:p>
        </p:txBody>
      </p:sp>
      <p:sp>
        <p:nvSpPr>
          <p:cNvPr id="164" name="Rectangle"/>
          <p:cNvSpPr/>
          <p:nvPr/>
        </p:nvSpPr>
        <p:spPr>
          <a:xfrm>
            <a:off x="-7708" y="1070085"/>
            <a:ext cx="13004801" cy="8468111"/>
          </a:xfrm>
          <a:prstGeom prst="rect">
            <a:avLst/>
          </a:prstGeom>
          <a:solidFill>
            <a:srgbClr val="FFFFFF"/>
          </a:soli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165" name="Text…"/>
          <p:cNvSpPr txBox="1">
            <a:spLocks noGrp="1"/>
          </p:cNvSpPr>
          <p:nvPr>
            <p:ph type="body" sz="half" idx="21"/>
          </p:nvPr>
        </p:nvSpPr>
        <p:spPr>
          <a:xfrm>
            <a:off x="416241" y="1691390"/>
            <a:ext cx="12582637" cy="2475939"/>
          </a:xfrm>
          <a:prstGeom prst="rect">
            <a:avLst/>
          </a:prstGeom>
        </p:spPr>
        <p:txBody>
          <a:bodyPr anchor="t">
            <a:spAutoFit/>
          </a:bodyPr>
          <a:lstStyle/>
          <a:p>
            <a:pPr>
              <a:buSzPct val="40000"/>
              <a:buBlip>
                <a:blip r:embed="rId2"/>
              </a:buBlip>
            </a:pPr>
            <a:r>
              <a:t>Text</a:t>
            </a:r>
          </a:p>
          <a:p>
            <a:pPr lvl="1">
              <a:buSzPct val="35000"/>
              <a:buBlip>
                <a:blip r:embed="rId2"/>
              </a:buBlip>
            </a:pPr>
            <a:r>
              <a:t>Sub-text</a:t>
            </a:r>
          </a:p>
          <a:p>
            <a:pPr>
              <a:buSzPct val="40000"/>
              <a:buBlip>
                <a:blip r:embed="rId2"/>
              </a:buBlip>
            </a:pPr>
            <a:r>
              <a:t>More text</a:t>
            </a:r>
          </a:p>
        </p:txBody>
      </p:sp>
      <p:sp>
        <p:nvSpPr>
          <p:cNvPr id="166" name="Slide Number"/>
          <p:cNvSpPr txBox="1">
            <a:spLocks noGrp="1"/>
          </p:cNvSpPr>
          <p:nvPr>
            <p:ph type="sldNum" sz="quarter" idx="2"/>
          </p:nvPr>
        </p:nvSpPr>
        <p:spPr>
          <a:xfrm>
            <a:off x="6324531" y="9252319"/>
            <a:ext cx="340322" cy="342901"/>
          </a:xfrm>
          <a:prstGeom prst="rect">
            <a:avLst/>
          </a:prstGeom>
        </p:spPr>
        <p:txBody>
          <a:bodyPr/>
          <a:lstStyle/>
          <a:p>
            <a:fld id="{86CB4B4D-7CA3-9044-876B-883B54F8677D}" type="slidenum">
              <a:t>‹#›</a:t>
            </a:fld>
            <a:endParaRPr/>
          </a:p>
        </p:txBody>
      </p:sp>
      <p:sp>
        <p:nvSpPr>
          <p:cNvPr id="167" name="NDACC-IRWG 2023"/>
          <p:cNvSpPr txBox="1"/>
          <p:nvPr/>
        </p:nvSpPr>
        <p:spPr>
          <a:xfrm>
            <a:off x="42262" y="9504933"/>
            <a:ext cx="165772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NDACC-IRWG 2023</a:t>
            </a:r>
          </a:p>
        </p:txBody>
      </p:sp>
      <p:sp>
        <p:nvSpPr>
          <p:cNvPr id="168" name="June 15, 2023"/>
          <p:cNvSpPr txBox="1"/>
          <p:nvPr/>
        </p:nvSpPr>
        <p:spPr>
          <a:xfrm>
            <a:off x="11882553" y="9494080"/>
            <a:ext cx="1071539"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June 15, 2023</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ody blank">
    <p:spTree>
      <p:nvGrpSpPr>
        <p:cNvPr id="1" name=""/>
        <p:cNvGrpSpPr/>
        <p:nvPr/>
      </p:nvGrpSpPr>
      <p:grpSpPr>
        <a:xfrm>
          <a:off x="0" y="0"/>
          <a:ext cx="0" cy="0"/>
          <a:chOff x="0" y="0"/>
          <a:chExt cx="0" cy="0"/>
        </a:xfrm>
      </p:grpSpPr>
      <p:grpSp>
        <p:nvGrpSpPr>
          <p:cNvPr id="177" name="Group"/>
          <p:cNvGrpSpPr/>
          <p:nvPr/>
        </p:nvGrpSpPr>
        <p:grpSpPr>
          <a:xfrm>
            <a:off x="-6350" y="9550213"/>
            <a:ext cx="13017501" cy="214240"/>
            <a:chOff x="0" y="0"/>
            <a:chExt cx="13017500" cy="214239"/>
          </a:xfrm>
        </p:grpSpPr>
        <p:sp>
          <p:nvSpPr>
            <p:cNvPr id="175" name="Rectangle"/>
            <p:cNvSpPr/>
            <p:nvPr/>
          </p:nvSpPr>
          <p:spPr>
            <a:xfrm>
              <a:off x="0" y="0"/>
              <a:ext cx="6513751" cy="21424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sp>
          <p:nvSpPr>
            <p:cNvPr id="176" name="Rectangle"/>
            <p:cNvSpPr/>
            <p:nvPr/>
          </p:nvSpPr>
          <p:spPr>
            <a:xfrm>
              <a:off x="6503749" y="0"/>
              <a:ext cx="6513751" cy="214240"/>
            </a:xfrm>
            <a:prstGeom prst="rect">
              <a:avLst/>
            </a:prstGeom>
            <a:solidFill>
              <a:schemeClr val="accent1">
                <a:satOff val="-3355"/>
                <a:lumOff val="26614"/>
              </a:schemeClr>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grpSp>
      <p:sp>
        <p:nvSpPr>
          <p:cNvPr id="178" name="Rectangle"/>
          <p:cNvSpPr/>
          <p:nvPr/>
        </p:nvSpPr>
        <p:spPr>
          <a:xfrm>
            <a:off x="0" y="-25400"/>
            <a:ext cx="13004800" cy="1083469"/>
          </a:xfrm>
          <a:prstGeom prst="rect">
            <a:avLst/>
          </a:prstGeom>
          <a:gradFill>
            <a:gsLst>
              <a:gs pos="0">
                <a:schemeClr val="accent1">
                  <a:satOff val="-3355"/>
                  <a:lumOff val="26614"/>
                </a:schemeClr>
              </a:gs>
              <a:gs pos="100000">
                <a:schemeClr val="accent1"/>
              </a:gs>
            </a:gsLst>
            <a:lin ang="15996898"/>
          </a:gra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179" name="Title Text"/>
          <p:cNvSpPr txBox="1">
            <a:spLocks noGrp="1"/>
          </p:cNvSpPr>
          <p:nvPr>
            <p:ph type="title"/>
          </p:nvPr>
        </p:nvSpPr>
        <p:spPr>
          <a:xfrm>
            <a:off x="-495300" y="-4118"/>
            <a:ext cx="5660579" cy="1157239"/>
          </a:xfrm>
          <a:prstGeom prst="rect">
            <a:avLst/>
          </a:prstGeom>
        </p:spPr>
        <p:txBody>
          <a:bodyPr/>
          <a:lstStyle>
            <a:lvl1pPr>
              <a:defRPr>
                <a:solidFill>
                  <a:srgbClr val="FFFFFF"/>
                </a:solidFill>
              </a:defRPr>
            </a:lvl1pPr>
          </a:lstStyle>
          <a:p>
            <a:r>
              <a:t>Title Text</a:t>
            </a:r>
          </a:p>
        </p:txBody>
      </p:sp>
      <p:sp>
        <p:nvSpPr>
          <p:cNvPr id="180" name="https://www.britannica.com/explore/savingearth/wp-content/uploads/sites/4/2019/03/smog-hero.jpg https://media0.giphy.com/media/JtAnFQwabcj0LF7q0R/giphy.gif?cid=ecf05e4736a9874cacc689c1174cff3bf676c6b9ad858e32&amp;rid=giphy.gif"/>
          <p:cNvSpPr/>
          <p:nvPr/>
        </p:nvSpPr>
        <p:spPr>
          <a:xfrm>
            <a:off x="-7708" y="1070085"/>
            <a:ext cx="13004801" cy="846811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400">
                <a:solidFill>
                  <a:srgbClr val="FFFFFF"/>
                </a:solidFill>
                <a:latin typeface="+mn-lt"/>
                <a:ea typeface="+mn-ea"/>
                <a:cs typeface="+mn-cs"/>
                <a:sym typeface="Helvetica Light"/>
              </a:defRPr>
            </a:lvl1pPr>
          </a:lstStyle>
          <a:p>
            <a:r>
              <a:t>https://www.britannica.com/explore/savingearth/wp-content/uploads/sites/4/2019/03/smog-hero.jpg https://media0.giphy.com/media/JtAnFQwabcj0LF7q0R/giphy.gif?cid=ecf05e4736a9874cacc689c1174cff3bf676c6b9ad858e32&amp;rid=giphy.gif</a:t>
            </a:r>
          </a:p>
        </p:txBody>
      </p:sp>
      <p:sp>
        <p:nvSpPr>
          <p:cNvPr id="181" name="Text…"/>
          <p:cNvSpPr txBox="1">
            <a:spLocks noGrp="1"/>
          </p:cNvSpPr>
          <p:nvPr>
            <p:ph type="body" sz="half" idx="21"/>
          </p:nvPr>
        </p:nvSpPr>
        <p:spPr>
          <a:xfrm>
            <a:off x="416241" y="1691390"/>
            <a:ext cx="12582637" cy="2475939"/>
          </a:xfrm>
          <a:prstGeom prst="rect">
            <a:avLst/>
          </a:prstGeom>
        </p:spPr>
        <p:txBody>
          <a:bodyPr anchor="t">
            <a:spAutoFit/>
          </a:bodyPr>
          <a:lstStyle/>
          <a:p>
            <a:pPr>
              <a:buSzPct val="40000"/>
              <a:buBlip>
                <a:blip r:embed="rId2"/>
              </a:buBlip>
            </a:pPr>
            <a:r>
              <a:t>Text</a:t>
            </a:r>
          </a:p>
          <a:p>
            <a:pPr lvl="1">
              <a:buSzPct val="35000"/>
              <a:buBlip>
                <a:blip r:embed="rId2"/>
              </a:buBlip>
            </a:pPr>
            <a:r>
              <a:t>Sub-text</a:t>
            </a:r>
          </a:p>
          <a:p>
            <a:pPr>
              <a:buSzPct val="40000"/>
              <a:buBlip>
                <a:blip r:embed="rId2"/>
              </a:buBlip>
            </a:pPr>
            <a:r>
              <a:t>More text</a:t>
            </a:r>
          </a:p>
        </p:txBody>
      </p:sp>
      <p:sp>
        <p:nvSpPr>
          <p:cNvPr id="182" name="Slide Number"/>
          <p:cNvSpPr txBox="1">
            <a:spLocks noGrp="1"/>
          </p:cNvSpPr>
          <p:nvPr>
            <p:ph type="sldNum" sz="quarter" idx="2"/>
          </p:nvPr>
        </p:nvSpPr>
        <p:spPr>
          <a:xfrm>
            <a:off x="6324531" y="9252319"/>
            <a:ext cx="340322" cy="342901"/>
          </a:xfrm>
          <a:prstGeom prst="rect">
            <a:avLst/>
          </a:prstGeom>
        </p:spPr>
        <p:txBody>
          <a:bodyPr/>
          <a:lstStyle/>
          <a:p>
            <a:fld id="{86CB4B4D-7CA3-9044-876B-883B54F8677D}" type="slidenum">
              <a:t>‹#›</a:t>
            </a:fld>
            <a:endParaRPr/>
          </a:p>
        </p:txBody>
      </p:sp>
      <p:sp>
        <p:nvSpPr>
          <p:cNvPr id="183" name="NDACC-IRWG 2023"/>
          <p:cNvSpPr txBox="1"/>
          <p:nvPr/>
        </p:nvSpPr>
        <p:spPr>
          <a:xfrm>
            <a:off x="42262" y="9504933"/>
            <a:ext cx="165772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NDACC-IRWG 2023</a:t>
            </a:r>
          </a:p>
        </p:txBody>
      </p:sp>
      <p:sp>
        <p:nvSpPr>
          <p:cNvPr id="184" name="June 15, 2023"/>
          <p:cNvSpPr txBox="1"/>
          <p:nvPr/>
        </p:nvSpPr>
        <p:spPr>
          <a:xfrm>
            <a:off x="11882553" y="9494080"/>
            <a:ext cx="1071539"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June 15, 2023</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Outline">
    <p:spTree>
      <p:nvGrpSpPr>
        <p:cNvPr id="1" name=""/>
        <p:cNvGrpSpPr/>
        <p:nvPr/>
      </p:nvGrpSpPr>
      <p:grpSpPr>
        <a:xfrm>
          <a:off x="0" y="0"/>
          <a:ext cx="0" cy="0"/>
          <a:chOff x="0" y="0"/>
          <a:chExt cx="0" cy="0"/>
        </a:xfrm>
      </p:grpSpPr>
      <p:grpSp>
        <p:nvGrpSpPr>
          <p:cNvPr id="193" name="Group"/>
          <p:cNvGrpSpPr/>
          <p:nvPr/>
        </p:nvGrpSpPr>
        <p:grpSpPr>
          <a:xfrm>
            <a:off x="-6350" y="9550213"/>
            <a:ext cx="13017501" cy="214240"/>
            <a:chOff x="0" y="0"/>
            <a:chExt cx="13017500" cy="214239"/>
          </a:xfrm>
        </p:grpSpPr>
        <p:sp>
          <p:nvSpPr>
            <p:cNvPr id="191" name="Rectangle"/>
            <p:cNvSpPr/>
            <p:nvPr/>
          </p:nvSpPr>
          <p:spPr>
            <a:xfrm>
              <a:off x="0" y="0"/>
              <a:ext cx="6513751" cy="21424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sp>
          <p:nvSpPr>
            <p:cNvPr id="192" name="Rectangle"/>
            <p:cNvSpPr/>
            <p:nvPr/>
          </p:nvSpPr>
          <p:spPr>
            <a:xfrm>
              <a:off x="6503749" y="0"/>
              <a:ext cx="6513751" cy="214240"/>
            </a:xfrm>
            <a:prstGeom prst="rect">
              <a:avLst/>
            </a:prstGeom>
            <a:solidFill>
              <a:schemeClr val="accent1">
                <a:satOff val="-3355"/>
                <a:lumOff val="26614"/>
              </a:schemeClr>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grpSp>
      <p:sp>
        <p:nvSpPr>
          <p:cNvPr id="194" name="Rectangle"/>
          <p:cNvSpPr/>
          <p:nvPr/>
        </p:nvSpPr>
        <p:spPr>
          <a:xfrm>
            <a:off x="0" y="-25400"/>
            <a:ext cx="13004800" cy="1083469"/>
          </a:xfrm>
          <a:prstGeom prst="rect">
            <a:avLst/>
          </a:prstGeom>
          <a:gradFill>
            <a:gsLst>
              <a:gs pos="0">
                <a:schemeClr val="accent1">
                  <a:satOff val="-3355"/>
                  <a:lumOff val="26614"/>
                </a:schemeClr>
              </a:gs>
              <a:gs pos="100000">
                <a:schemeClr val="accent1"/>
              </a:gs>
            </a:gsLst>
            <a:lin ang="15996898"/>
          </a:gra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195" name="Title Text"/>
          <p:cNvSpPr txBox="1">
            <a:spLocks noGrp="1"/>
          </p:cNvSpPr>
          <p:nvPr>
            <p:ph type="title"/>
          </p:nvPr>
        </p:nvSpPr>
        <p:spPr>
          <a:xfrm>
            <a:off x="-495300" y="-4118"/>
            <a:ext cx="5660579" cy="1157239"/>
          </a:xfrm>
          <a:prstGeom prst="rect">
            <a:avLst/>
          </a:prstGeom>
        </p:spPr>
        <p:txBody>
          <a:bodyPr/>
          <a:lstStyle>
            <a:lvl1pPr>
              <a:defRPr>
                <a:solidFill>
                  <a:srgbClr val="FFFFFF"/>
                </a:solidFill>
              </a:defRPr>
            </a:lvl1pPr>
          </a:lstStyle>
          <a:p>
            <a:r>
              <a:t>Title Text</a:t>
            </a:r>
          </a:p>
        </p:txBody>
      </p:sp>
      <p:sp>
        <p:nvSpPr>
          <p:cNvPr id="196" name="Rectangle"/>
          <p:cNvSpPr/>
          <p:nvPr/>
        </p:nvSpPr>
        <p:spPr>
          <a:xfrm>
            <a:off x="-7708" y="1070272"/>
            <a:ext cx="13004801" cy="8467924"/>
          </a:xfrm>
          <a:prstGeom prst="rect">
            <a:avLst/>
          </a:prstGeom>
          <a:solidFill>
            <a:srgbClr val="FFFFFF"/>
          </a:soli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197" name="Text…"/>
          <p:cNvSpPr txBox="1">
            <a:spLocks noGrp="1"/>
          </p:cNvSpPr>
          <p:nvPr>
            <p:ph type="body" sz="half" idx="21"/>
          </p:nvPr>
        </p:nvSpPr>
        <p:spPr>
          <a:xfrm>
            <a:off x="416241" y="1691390"/>
            <a:ext cx="12582637" cy="2475939"/>
          </a:xfrm>
          <a:prstGeom prst="rect">
            <a:avLst/>
          </a:prstGeom>
        </p:spPr>
        <p:txBody>
          <a:bodyPr anchor="t">
            <a:spAutoFit/>
          </a:bodyPr>
          <a:lstStyle/>
          <a:p>
            <a:pPr>
              <a:buSzPct val="40000"/>
              <a:buBlip>
                <a:blip r:embed="rId2"/>
              </a:buBlip>
            </a:pPr>
            <a:r>
              <a:t>Text</a:t>
            </a:r>
          </a:p>
          <a:p>
            <a:pPr lvl="1">
              <a:buSzPct val="35000"/>
              <a:buBlip>
                <a:blip r:embed="rId2"/>
              </a:buBlip>
            </a:pPr>
            <a:r>
              <a:t>Sub-text</a:t>
            </a:r>
          </a:p>
          <a:p>
            <a:pPr>
              <a:buSzPct val="40000"/>
              <a:buBlip>
                <a:blip r:embed="rId2"/>
              </a:buBlip>
            </a:pPr>
            <a:r>
              <a:t>More text</a:t>
            </a:r>
          </a:p>
        </p:txBody>
      </p:sp>
      <p:sp>
        <p:nvSpPr>
          <p:cNvPr id="198" name="Rounded Rectangle"/>
          <p:cNvSpPr/>
          <p:nvPr/>
        </p:nvSpPr>
        <p:spPr>
          <a:xfrm>
            <a:off x="204129" y="1250364"/>
            <a:ext cx="12596542" cy="8062273"/>
          </a:xfrm>
          <a:prstGeom prst="roundRect">
            <a:avLst>
              <a:gd name="adj" fmla="val 9181"/>
            </a:avLst>
          </a:prstGeom>
          <a:solidFill>
            <a:srgbClr val="FFFFFF"/>
          </a:solidFill>
          <a:ln w="12700">
            <a:miter lim="400000"/>
          </a:ln>
          <a:effectLst>
            <a:outerShdw blurRad="190500" dist="8455" dir="2763982" rotWithShape="0">
              <a:srgbClr val="000000">
                <a:alpha val="35697"/>
              </a:srgbClr>
            </a:outerShdw>
          </a:effectLst>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199" name="Slide Number"/>
          <p:cNvSpPr txBox="1">
            <a:spLocks noGrp="1"/>
          </p:cNvSpPr>
          <p:nvPr>
            <p:ph type="sldNum" sz="quarter" idx="2"/>
          </p:nvPr>
        </p:nvSpPr>
        <p:spPr>
          <a:xfrm>
            <a:off x="6324531" y="9261567"/>
            <a:ext cx="340322" cy="342901"/>
          </a:xfrm>
          <a:prstGeom prst="rect">
            <a:avLst/>
          </a:prstGeom>
        </p:spPr>
        <p:txBody>
          <a:bodyPr/>
          <a:lstStyle/>
          <a:p>
            <a:fld id="{86CB4B4D-7CA3-9044-876B-883B54F8677D}" type="slidenum">
              <a:t>‹#›</a:t>
            </a:fld>
            <a:endParaRPr/>
          </a:p>
        </p:txBody>
      </p:sp>
      <p:sp>
        <p:nvSpPr>
          <p:cNvPr id="200" name="NDACC-IRWG 2023"/>
          <p:cNvSpPr txBox="1"/>
          <p:nvPr/>
        </p:nvSpPr>
        <p:spPr>
          <a:xfrm>
            <a:off x="42262" y="9504933"/>
            <a:ext cx="165772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NDACC-IRWG 2023</a:t>
            </a:r>
          </a:p>
        </p:txBody>
      </p:sp>
      <p:sp>
        <p:nvSpPr>
          <p:cNvPr id="201" name="June 15, 2023"/>
          <p:cNvSpPr txBox="1"/>
          <p:nvPr/>
        </p:nvSpPr>
        <p:spPr>
          <a:xfrm>
            <a:off x="11882553" y="9494080"/>
            <a:ext cx="1071539"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June 15, 2023</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ody">
    <p:spTree>
      <p:nvGrpSpPr>
        <p:cNvPr id="1" name=""/>
        <p:cNvGrpSpPr/>
        <p:nvPr/>
      </p:nvGrpSpPr>
      <p:grpSpPr>
        <a:xfrm>
          <a:off x="0" y="0"/>
          <a:ext cx="0" cy="0"/>
          <a:chOff x="0" y="0"/>
          <a:chExt cx="0" cy="0"/>
        </a:xfrm>
      </p:grpSpPr>
      <p:sp>
        <p:nvSpPr>
          <p:cNvPr id="208" name="http://acmg.seas.harvard.edu/geos/img/GEOS-Chem_Logo_Square_Ligh http://acmg.seas.harvard.edu/geos/img/GEOS-Chem_Logo_Square_Light_Background.png t_Background.png"/>
          <p:cNvSpPr/>
          <p:nvPr/>
        </p:nvSpPr>
        <p:spPr>
          <a:xfrm>
            <a:off x="0" y="1070085"/>
            <a:ext cx="13004800" cy="846811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400">
                <a:solidFill>
                  <a:srgbClr val="FFFFFF"/>
                </a:solidFill>
                <a:latin typeface="+mn-lt"/>
                <a:ea typeface="+mn-ea"/>
                <a:cs typeface="+mn-cs"/>
                <a:sym typeface="Helvetica Light"/>
              </a:defRPr>
            </a:lvl1pPr>
          </a:lstStyle>
          <a:p>
            <a:r>
              <a:t>http://acmg.seas.harvard.edu/geos/img/GEOS-Chem_Logo_Square_Ligh http://acmg.seas.harvard.edu/geos/img/GEOS-Chem_Logo_Square_Light_Background.png t_Background.png</a:t>
            </a:r>
          </a:p>
        </p:txBody>
      </p:sp>
      <p:sp>
        <p:nvSpPr>
          <p:cNvPr id="209" name="Rectangle"/>
          <p:cNvSpPr/>
          <p:nvPr/>
        </p:nvSpPr>
        <p:spPr>
          <a:xfrm>
            <a:off x="186099" y="1553813"/>
            <a:ext cx="6897155" cy="7539388"/>
          </a:xfrm>
          <a:prstGeom prst="rect">
            <a:avLst/>
          </a:prstGeom>
          <a:solidFill>
            <a:srgbClr val="FFFFFF"/>
          </a:solidFill>
          <a:ln w="12700">
            <a:miter lim="400000"/>
          </a:ln>
          <a:effectLst>
            <a:outerShdw blurRad="127000" dist="92800" dir="1773693" rotWithShape="0">
              <a:srgbClr val="000000">
                <a:alpha val="40800"/>
              </a:srgbClr>
            </a:outerShdw>
          </a:effectLst>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210" name="Text…"/>
          <p:cNvSpPr txBox="1">
            <a:spLocks noGrp="1"/>
          </p:cNvSpPr>
          <p:nvPr>
            <p:ph type="body" sz="quarter" idx="21"/>
          </p:nvPr>
        </p:nvSpPr>
        <p:spPr>
          <a:xfrm>
            <a:off x="695666" y="2250190"/>
            <a:ext cx="3810212" cy="2475939"/>
          </a:xfrm>
          <a:prstGeom prst="rect">
            <a:avLst/>
          </a:prstGeom>
        </p:spPr>
        <p:txBody>
          <a:bodyPr anchor="t">
            <a:spAutoFit/>
          </a:bodyPr>
          <a:lstStyle/>
          <a:p>
            <a:pPr>
              <a:buSzPct val="45000"/>
              <a:buBlip>
                <a:blip r:embed="rId2"/>
              </a:buBlip>
            </a:pPr>
            <a:r>
              <a:t>Text</a:t>
            </a:r>
          </a:p>
          <a:p>
            <a:pPr lvl="1">
              <a:buSzPct val="45000"/>
              <a:buBlip>
                <a:blip r:embed="rId2"/>
              </a:buBlip>
            </a:pPr>
            <a:r>
              <a:t>Sub-text</a:t>
            </a:r>
          </a:p>
          <a:p>
            <a:pPr>
              <a:buSzPct val="45000"/>
              <a:buBlip>
                <a:blip r:embed="rId2"/>
              </a:buBlip>
            </a:pPr>
            <a:r>
              <a:t>More text</a:t>
            </a:r>
          </a:p>
        </p:txBody>
      </p:sp>
      <p:sp>
        <p:nvSpPr>
          <p:cNvPr id="211" name="Rectangle"/>
          <p:cNvSpPr/>
          <p:nvPr/>
        </p:nvSpPr>
        <p:spPr>
          <a:xfrm>
            <a:off x="0" y="-25400"/>
            <a:ext cx="13004800" cy="1083469"/>
          </a:xfrm>
          <a:prstGeom prst="rect">
            <a:avLst/>
          </a:prstGeom>
          <a:gradFill>
            <a:gsLst>
              <a:gs pos="0">
                <a:schemeClr val="accent1">
                  <a:satOff val="-3355"/>
                  <a:lumOff val="26614"/>
                </a:schemeClr>
              </a:gs>
              <a:gs pos="100000">
                <a:schemeClr val="accent1"/>
              </a:gs>
            </a:gsLst>
            <a:lin ang="15996898"/>
          </a:gra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grpSp>
        <p:nvGrpSpPr>
          <p:cNvPr id="214" name="Group"/>
          <p:cNvGrpSpPr/>
          <p:nvPr/>
        </p:nvGrpSpPr>
        <p:grpSpPr>
          <a:xfrm>
            <a:off x="-6350" y="9539360"/>
            <a:ext cx="13017501" cy="214240"/>
            <a:chOff x="0" y="0"/>
            <a:chExt cx="13017500" cy="214239"/>
          </a:xfrm>
        </p:grpSpPr>
        <p:sp>
          <p:nvSpPr>
            <p:cNvPr id="212" name="Rectangle"/>
            <p:cNvSpPr/>
            <p:nvPr/>
          </p:nvSpPr>
          <p:spPr>
            <a:xfrm>
              <a:off x="0" y="0"/>
              <a:ext cx="6513751" cy="21424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sp>
          <p:nvSpPr>
            <p:cNvPr id="213" name="Rectangle"/>
            <p:cNvSpPr/>
            <p:nvPr/>
          </p:nvSpPr>
          <p:spPr>
            <a:xfrm>
              <a:off x="6503749" y="0"/>
              <a:ext cx="6513751" cy="214240"/>
            </a:xfrm>
            <a:prstGeom prst="rect">
              <a:avLst/>
            </a:prstGeom>
            <a:solidFill>
              <a:schemeClr val="accent1">
                <a:satOff val="-3355"/>
                <a:lumOff val="26614"/>
              </a:schemeClr>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grpSp>
      <p:sp>
        <p:nvSpPr>
          <p:cNvPr id="215" name="Title Text"/>
          <p:cNvSpPr txBox="1">
            <a:spLocks noGrp="1"/>
          </p:cNvSpPr>
          <p:nvPr>
            <p:ph type="title"/>
          </p:nvPr>
        </p:nvSpPr>
        <p:spPr>
          <a:xfrm>
            <a:off x="-229518" y="-49585"/>
            <a:ext cx="5660579" cy="1157239"/>
          </a:xfrm>
          <a:prstGeom prst="rect">
            <a:avLst/>
          </a:prstGeom>
        </p:spPr>
        <p:txBody>
          <a:bodyPr/>
          <a:lstStyle>
            <a:lvl1pPr>
              <a:defRPr>
                <a:solidFill>
                  <a:srgbClr val="FFFFFF"/>
                </a:solidFill>
              </a:defRPr>
            </a:lvl1pPr>
          </a:lstStyle>
          <a:p>
            <a:r>
              <a:t>Title Text</a:t>
            </a:r>
          </a:p>
        </p:txBody>
      </p:sp>
      <p:sp>
        <p:nvSpPr>
          <p:cNvPr id="216" name="Slide Number"/>
          <p:cNvSpPr txBox="1">
            <a:spLocks noGrp="1"/>
          </p:cNvSpPr>
          <p:nvPr>
            <p:ph type="sldNum" sz="quarter" idx="2"/>
          </p:nvPr>
        </p:nvSpPr>
        <p:spPr>
          <a:xfrm>
            <a:off x="6332239" y="9248497"/>
            <a:ext cx="340322" cy="342901"/>
          </a:xfrm>
          <a:prstGeom prst="rect">
            <a:avLst/>
          </a:prstGeom>
        </p:spPr>
        <p:txBody>
          <a:bodyPr/>
          <a:lstStyle/>
          <a:p>
            <a:fld id="{86CB4B4D-7CA3-9044-876B-883B54F8677D}" type="slidenum">
              <a:t>‹#›</a:t>
            </a:fld>
            <a:endParaRPr/>
          </a:p>
        </p:txBody>
      </p:sp>
      <p:sp>
        <p:nvSpPr>
          <p:cNvPr id="217" name="NDACC-IRWG 2023"/>
          <p:cNvSpPr txBox="1"/>
          <p:nvPr/>
        </p:nvSpPr>
        <p:spPr>
          <a:xfrm>
            <a:off x="42262" y="9504933"/>
            <a:ext cx="165772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NDACC-IRWG 2023</a:t>
            </a:r>
          </a:p>
        </p:txBody>
      </p:sp>
      <p:sp>
        <p:nvSpPr>
          <p:cNvPr id="218" name="June 15, 2023"/>
          <p:cNvSpPr txBox="1"/>
          <p:nvPr/>
        </p:nvSpPr>
        <p:spPr>
          <a:xfrm>
            <a:off x="11882553" y="9494080"/>
            <a:ext cx="1071539"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June 15, 2023</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ody blank">
    <p:spTree>
      <p:nvGrpSpPr>
        <p:cNvPr id="1" name=""/>
        <p:cNvGrpSpPr/>
        <p:nvPr/>
      </p:nvGrpSpPr>
      <p:grpSpPr>
        <a:xfrm>
          <a:off x="0" y="0"/>
          <a:ext cx="0" cy="0"/>
          <a:chOff x="0" y="0"/>
          <a:chExt cx="0" cy="0"/>
        </a:xfrm>
      </p:grpSpPr>
      <p:grpSp>
        <p:nvGrpSpPr>
          <p:cNvPr id="227" name="Group"/>
          <p:cNvGrpSpPr/>
          <p:nvPr/>
        </p:nvGrpSpPr>
        <p:grpSpPr>
          <a:xfrm>
            <a:off x="-6350" y="9550213"/>
            <a:ext cx="13017501" cy="214240"/>
            <a:chOff x="0" y="0"/>
            <a:chExt cx="13017500" cy="214239"/>
          </a:xfrm>
        </p:grpSpPr>
        <p:sp>
          <p:nvSpPr>
            <p:cNvPr id="225" name="Rectangle"/>
            <p:cNvSpPr/>
            <p:nvPr/>
          </p:nvSpPr>
          <p:spPr>
            <a:xfrm>
              <a:off x="0" y="0"/>
              <a:ext cx="6513751" cy="21424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sp>
          <p:nvSpPr>
            <p:cNvPr id="226" name="Rectangle"/>
            <p:cNvSpPr/>
            <p:nvPr/>
          </p:nvSpPr>
          <p:spPr>
            <a:xfrm>
              <a:off x="6503749" y="0"/>
              <a:ext cx="6513751" cy="214240"/>
            </a:xfrm>
            <a:prstGeom prst="rect">
              <a:avLst/>
            </a:prstGeom>
            <a:solidFill>
              <a:schemeClr val="accent1">
                <a:satOff val="-3355"/>
                <a:lumOff val="26614"/>
              </a:schemeClr>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grpSp>
      <p:sp>
        <p:nvSpPr>
          <p:cNvPr id="228" name="Rectangle"/>
          <p:cNvSpPr/>
          <p:nvPr/>
        </p:nvSpPr>
        <p:spPr>
          <a:xfrm>
            <a:off x="0" y="-25400"/>
            <a:ext cx="13004800" cy="1083469"/>
          </a:xfrm>
          <a:prstGeom prst="rect">
            <a:avLst/>
          </a:prstGeom>
          <a:gradFill>
            <a:gsLst>
              <a:gs pos="0">
                <a:schemeClr val="accent1">
                  <a:satOff val="-3355"/>
                  <a:lumOff val="26614"/>
                </a:schemeClr>
              </a:gs>
              <a:gs pos="100000">
                <a:schemeClr val="accent1"/>
              </a:gs>
            </a:gsLst>
            <a:lin ang="15996898"/>
          </a:gra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229" name="Title Text"/>
          <p:cNvSpPr txBox="1">
            <a:spLocks noGrp="1"/>
          </p:cNvSpPr>
          <p:nvPr>
            <p:ph type="title"/>
          </p:nvPr>
        </p:nvSpPr>
        <p:spPr>
          <a:xfrm>
            <a:off x="-495300" y="-4118"/>
            <a:ext cx="5660579" cy="1157239"/>
          </a:xfrm>
          <a:prstGeom prst="rect">
            <a:avLst/>
          </a:prstGeom>
        </p:spPr>
        <p:txBody>
          <a:bodyPr/>
          <a:lstStyle>
            <a:lvl1pPr>
              <a:defRPr>
                <a:solidFill>
                  <a:srgbClr val="FFFFFF"/>
                </a:solidFill>
              </a:defRPr>
            </a:lvl1pPr>
          </a:lstStyle>
          <a:p>
            <a:r>
              <a:t>Title Text</a:t>
            </a:r>
          </a:p>
        </p:txBody>
      </p:sp>
      <p:sp>
        <p:nvSpPr>
          <p:cNvPr id="230" name="Rectangle"/>
          <p:cNvSpPr/>
          <p:nvPr/>
        </p:nvSpPr>
        <p:spPr>
          <a:xfrm>
            <a:off x="-7708" y="1070085"/>
            <a:ext cx="13004801" cy="8468111"/>
          </a:xfrm>
          <a:prstGeom prst="rect">
            <a:avLst/>
          </a:prstGeom>
          <a:solidFill>
            <a:srgbClr val="FFFFFF"/>
          </a:soli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231" name="Text…"/>
          <p:cNvSpPr txBox="1">
            <a:spLocks noGrp="1"/>
          </p:cNvSpPr>
          <p:nvPr>
            <p:ph type="body" sz="half" idx="21"/>
          </p:nvPr>
        </p:nvSpPr>
        <p:spPr>
          <a:xfrm>
            <a:off x="416241" y="1691390"/>
            <a:ext cx="12582637" cy="2475939"/>
          </a:xfrm>
          <a:prstGeom prst="rect">
            <a:avLst/>
          </a:prstGeom>
        </p:spPr>
        <p:txBody>
          <a:bodyPr anchor="t">
            <a:spAutoFit/>
          </a:bodyPr>
          <a:lstStyle/>
          <a:p>
            <a:pPr>
              <a:buSzPct val="40000"/>
              <a:buBlip>
                <a:blip r:embed="rId2"/>
              </a:buBlip>
            </a:pPr>
            <a:r>
              <a:t>Text</a:t>
            </a:r>
          </a:p>
          <a:p>
            <a:pPr lvl="1">
              <a:buSzPct val="35000"/>
              <a:buBlip>
                <a:blip r:embed="rId2"/>
              </a:buBlip>
            </a:pPr>
            <a:r>
              <a:t>Sub-text</a:t>
            </a:r>
          </a:p>
          <a:p>
            <a:pPr>
              <a:buSzPct val="40000"/>
              <a:buBlip>
                <a:blip r:embed="rId2"/>
              </a:buBlip>
            </a:pPr>
            <a:r>
              <a:t>More text</a:t>
            </a:r>
          </a:p>
        </p:txBody>
      </p:sp>
      <p:sp>
        <p:nvSpPr>
          <p:cNvPr id="232" name="Slide Number"/>
          <p:cNvSpPr txBox="1">
            <a:spLocks noGrp="1"/>
          </p:cNvSpPr>
          <p:nvPr>
            <p:ph type="sldNum" sz="quarter" idx="2"/>
          </p:nvPr>
        </p:nvSpPr>
        <p:spPr>
          <a:xfrm>
            <a:off x="6324531" y="9252319"/>
            <a:ext cx="340322" cy="342901"/>
          </a:xfrm>
          <a:prstGeom prst="rect">
            <a:avLst/>
          </a:prstGeom>
        </p:spPr>
        <p:txBody>
          <a:bodyPr/>
          <a:lstStyle/>
          <a:p>
            <a:fld id="{86CB4B4D-7CA3-9044-876B-883B54F8677D}" type="slidenum">
              <a:t>‹#›</a:t>
            </a:fld>
            <a:endParaRPr/>
          </a:p>
        </p:txBody>
      </p:sp>
      <p:sp>
        <p:nvSpPr>
          <p:cNvPr id="233" name="NDACC-IRWG 2023"/>
          <p:cNvSpPr txBox="1"/>
          <p:nvPr/>
        </p:nvSpPr>
        <p:spPr>
          <a:xfrm>
            <a:off x="42262" y="9504933"/>
            <a:ext cx="165772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NDACC-IRWG 2023</a:t>
            </a:r>
          </a:p>
        </p:txBody>
      </p:sp>
      <p:sp>
        <p:nvSpPr>
          <p:cNvPr id="234" name="June 15, 2023"/>
          <p:cNvSpPr txBox="1"/>
          <p:nvPr/>
        </p:nvSpPr>
        <p:spPr>
          <a:xfrm>
            <a:off x="11882553" y="9494080"/>
            <a:ext cx="1071539"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June 15, 2023</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ody blank">
    <p:spTree>
      <p:nvGrpSpPr>
        <p:cNvPr id="1" name=""/>
        <p:cNvGrpSpPr/>
        <p:nvPr/>
      </p:nvGrpSpPr>
      <p:grpSpPr>
        <a:xfrm>
          <a:off x="0" y="0"/>
          <a:ext cx="0" cy="0"/>
          <a:chOff x="0" y="0"/>
          <a:chExt cx="0" cy="0"/>
        </a:xfrm>
      </p:grpSpPr>
      <p:grpSp>
        <p:nvGrpSpPr>
          <p:cNvPr id="243" name="Group"/>
          <p:cNvGrpSpPr/>
          <p:nvPr/>
        </p:nvGrpSpPr>
        <p:grpSpPr>
          <a:xfrm>
            <a:off x="-6350" y="9550213"/>
            <a:ext cx="13017501" cy="214240"/>
            <a:chOff x="0" y="0"/>
            <a:chExt cx="13017500" cy="214239"/>
          </a:xfrm>
        </p:grpSpPr>
        <p:sp>
          <p:nvSpPr>
            <p:cNvPr id="241" name="Rectangle"/>
            <p:cNvSpPr/>
            <p:nvPr/>
          </p:nvSpPr>
          <p:spPr>
            <a:xfrm>
              <a:off x="0" y="0"/>
              <a:ext cx="6513751" cy="21424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sp>
          <p:nvSpPr>
            <p:cNvPr id="242" name="Rectangle"/>
            <p:cNvSpPr/>
            <p:nvPr/>
          </p:nvSpPr>
          <p:spPr>
            <a:xfrm>
              <a:off x="6503749" y="0"/>
              <a:ext cx="6513751" cy="214240"/>
            </a:xfrm>
            <a:prstGeom prst="rect">
              <a:avLst/>
            </a:prstGeom>
            <a:solidFill>
              <a:schemeClr val="accent1">
                <a:satOff val="-3355"/>
                <a:lumOff val="26614"/>
              </a:schemeClr>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grpSp>
      <p:sp>
        <p:nvSpPr>
          <p:cNvPr id="244" name="Rectangle"/>
          <p:cNvSpPr/>
          <p:nvPr/>
        </p:nvSpPr>
        <p:spPr>
          <a:xfrm>
            <a:off x="0" y="-25400"/>
            <a:ext cx="13004800" cy="1083469"/>
          </a:xfrm>
          <a:prstGeom prst="rect">
            <a:avLst/>
          </a:prstGeom>
          <a:gradFill>
            <a:gsLst>
              <a:gs pos="0">
                <a:schemeClr val="accent1">
                  <a:satOff val="-3355"/>
                  <a:lumOff val="26614"/>
                </a:schemeClr>
              </a:gs>
              <a:gs pos="100000">
                <a:schemeClr val="accent1"/>
              </a:gs>
            </a:gsLst>
            <a:lin ang="15996898"/>
          </a:gra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245" name="Title Text"/>
          <p:cNvSpPr txBox="1">
            <a:spLocks noGrp="1"/>
          </p:cNvSpPr>
          <p:nvPr>
            <p:ph type="title"/>
          </p:nvPr>
        </p:nvSpPr>
        <p:spPr>
          <a:xfrm>
            <a:off x="-495300" y="-4118"/>
            <a:ext cx="5660579" cy="1157239"/>
          </a:xfrm>
          <a:prstGeom prst="rect">
            <a:avLst/>
          </a:prstGeom>
        </p:spPr>
        <p:txBody>
          <a:bodyPr/>
          <a:lstStyle>
            <a:lvl1pPr>
              <a:defRPr>
                <a:solidFill>
                  <a:srgbClr val="FFFFFF"/>
                </a:solidFill>
              </a:defRPr>
            </a:lvl1pPr>
          </a:lstStyle>
          <a:p>
            <a:r>
              <a:t>Title Text</a:t>
            </a:r>
          </a:p>
        </p:txBody>
      </p:sp>
      <p:sp>
        <p:nvSpPr>
          <p:cNvPr id="246" name="Rectangle"/>
          <p:cNvSpPr/>
          <p:nvPr/>
        </p:nvSpPr>
        <p:spPr>
          <a:xfrm>
            <a:off x="-7708" y="1070085"/>
            <a:ext cx="13004801" cy="8468111"/>
          </a:xfrm>
          <a:prstGeom prst="rect">
            <a:avLst/>
          </a:prstGeom>
          <a:solidFill>
            <a:srgbClr val="FFFFFF"/>
          </a:soli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247" name="Text…"/>
          <p:cNvSpPr txBox="1">
            <a:spLocks noGrp="1"/>
          </p:cNvSpPr>
          <p:nvPr>
            <p:ph type="body" sz="half" idx="21"/>
          </p:nvPr>
        </p:nvSpPr>
        <p:spPr>
          <a:xfrm>
            <a:off x="416241" y="1691390"/>
            <a:ext cx="12582637" cy="2475939"/>
          </a:xfrm>
          <a:prstGeom prst="rect">
            <a:avLst/>
          </a:prstGeom>
        </p:spPr>
        <p:txBody>
          <a:bodyPr anchor="t">
            <a:spAutoFit/>
          </a:bodyPr>
          <a:lstStyle/>
          <a:p>
            <a:pPr>
              <a:buSzPct val="40000"/>
              <a:buBlip>
                <a:blip r:embed="rId2"/>
              </a:buBlip>
            </a:pPr>
            <a:r>
              <a:t>Text</a:t>
            </a:r>
          </a:p>
          <a:p>
            <a:pPr lvl="1">
              <a:buSzPct val="35000"/>
              <a:buBlip>
                <a:blip r:embed="rId2"/>
              </a:buBlip>
            </a:pPr>
            <a:r>
              <a:t>Sub-text</a:t>
            </a:r>
          </a:p>
          <a:p>
            <a:pPr>
              <a:buSzPct val="40000"/>
              <a:buBlip>
                <a:blip r:embed="rId2"/>
              </a:buBlip>
            </a:pPr>
            <a:r>
              <a:t>More text</a:t>
            </a:r>
          </a:p>
        </p:txBody>
      </p:sp>
      <p:sp>
        <p:nvSpPr>
          <p:cNvPr id="248" name="Slide Number"/>
          <p:cNvSpPr txBox="1">
            <a:spLocks noGrp="1"/>
          </p:cNvSpPr>
          <p:nvPr>
            <p:ph type="sldNum" sz="quarter" idx="2"/>
          </p:nvPr>
        </p:nvSpPr>
        <p:spPr>
          <a:xfrm>
            <a:off x="6324531" y="9252319"/>
            <a:ext cx="340322" cy="342901"/>
          </a:xfrm>
          <a:prstGeom prst="rect">
            <a:avLst/>
          </a:prstGeom>
        </p:spPr>
        <p:txBody>
          <a:bodyPr/>
          <a:lstStyle/>
          <a:p>
            <a:fld id="{86CB4B4D-7CA3-9044-876B-883B54F8677D}" type="slidenum">
              <a:t>‹#›</a:t>
            </a:fld>
            <a:endParaRPr/>
          </a:p>
        </p:txBody>
      </p:sp>
      <p:sp>
        <p:nvSpPr>
          <p:cNvPr id="249" name="NDACC-IRWG 2023"/>
          <p:cNvSpPr txBox="1"/>
          <p:nvPr/>
        </p:nvSpPr>
        <p:spPr>
          <a:xfrm>
            <a:off x="42262" y="9504933"/>
            <a:ext cx="165772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NDACC-IRWG 2023</a:t>
            </a:r>
          </a:p>
        </p:txBody>
      </p:sp>
      <p:sp>
        <p:nvSpPr>
          <p:cNvPr id="250" name="June 15, 2023"/>
          <p:cNvSpPr txBox="1"/>
          <p:nvPr/>
        </p:nvSpPr>
        <p:spPr>
          <a:xfrm>
            <a:off x="11882553" y="9494080"/>
            <a:ext cx="1071539"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June 15, 2023</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ody">
    <p:spTree>
      <p:nvGrpSpPr>
        <p:cNvPr id="1" name=""/>
        <p:cNvGrpSpPr/>
        <p:nvPr/>
      </p:nvGrpSpPr>
      <p:grpSpPr>
        <a:xfrm>
          <a:off x="0" y="0"/>
          <a:ext cx="0" cy="0"/>
          <a:chOff x="0" y="0"/>
          <a:chExt cx="0" cy="0"/>
        </a:xfrm>
      </p:grpSpPr>
      <p:sp>
        <p:nvSpPr>
          <p:cNvPr id="257" name="http://acmg.seas.harvard.edu/geos/img/GEOS-Chem_Logo_Square_Ligh http://acmg.seas.harvard.edu/geos/img/GEOS-Chem_Logo_Square_Light_Background.png t_Background.png"/>
          <p:cNvSpPr/>
          <p:nvPr/>
        </p:nvSpPr>
        <p:spPr>
          <a:xfrm>
            <a:off x="0" y="1070085"/>
            <a:ext cx="13004800" cy="846811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400">
                <a:solidFill>
                  <a:srgbClr val="FFFFFF"/>
                </a:solidFill>
                <a:latin typeface="+mn-lt"/>
                <a:ea typeface="+mn-ea"/>
                <a:cs typeface="+mn-cs"/>
                <a:sym typeface="Helvetica Light"/>
              </a:defRPr>
            </a:lvl1pPr>
          </a:lstStyle>
          <a:p>
            <a:r>
              <a:t>http://acmg.seas.harvard.edu/geos/img/GEOS-Chem_Logo_Square_Ligh http://acmg.seas.harvard.edu/geos/img/GEOS-Chem_Logo_Square_Light_Background.png t_Background.png</a:t>
            </a:r>
          </a:p>
        </p:txBody>
      </p:sp>
      <p:sp>
        <p:nvSpPr>
          <p:cNvPr id="258" name="Rectangle"/>
          <p:cNvSpPr/>
          <p:nvPr/>
        </p:nvSpPr>
        <p:spPr>
          <a:xfrm>
            <a:off x="186099" y="1553813"/>
            <a:ext cx="6897155" cy="7539388"/>
          </a:xfrm>
          <a:prstGeom prst="rect">
            <a:avLst/>
          </a:prstGeom>
          <a:solidFill>
            <a:srgbClr val="FFFFFF"/>
          </a:solidFill>
          <a:ln w="12700">
            <a:miter lim="400000"/>
          </a:ln>
          <a:effectLst>
            <a:outerShdw blurRad="127000" dist="92800" dir="1773693" rotWithShape="0">
              <a:srgbClr val="000000">
                <a:alpha val="40800"/>
              </a:srgbClr>
            </a:outerShdw>
          </a:effectLst>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259" name="Text…"/>
          <p:cNvSpPr txBox="1">
            <a:spLocks noGrp="1"/>
          </p:cNvSpPr>
          <p:nvPr>
            <p:ph type="body" sz="quarter" idx="21"/>
          </p:nvPr>
        </p:nvSpPr>
        <p:spPr>
          <a:xfrm>
            <a:off x="695666" y="2250190"/>
            <a:ext cx="3810212" cy="2475939"/>
          </a:xfrm>
          <a:prstGeom prst="rect">
            <a:avLst/>
          </a:prstGeom>
        </p:spPr>
        <p:txBody>
          <a:bodyPr anchor="t">
            <a:spAutoFit/>
          </a:bodyPr>
          <a:lstStyle/>
          <a:p>
            <a:pPr>
              <a:buSzPct val="45000"/>
              <a:buBlip>
                <a:blip r:embed="rId2"/>
              </a:buBlip>
            </a:pPr>
            <a:r>
              <a:t>Text</a:t>
            </a:r>
          </a:p>
          <a:p>
            <a:pPr lvl="1">
              <a:buSzPct val="45000"/>
              <a:buBlip>
                <a:blip r:embed="rId2"/>
              </a:buBlip>
            </a:pPr>
            <a:r>
              <a:t>Sub-text</a:t>
            </a:r>
          </a:p>
          <a:p>
            <a:pPr>
              <a:buSzPct val="45000"/>
              <a:buBlip>
                <a:blip r:embed="rId2"/>
              </a:buBlip>
            </a:pPr>
            <a:r>
              <a:t>More text</a:t>
            </a:r>
          </a:p>
        </p:txBody>
      </p:sp>
      <p:sp>
        <p:nvSpPr>
          <p:cNvPr id="260" name="Rectangle"/>
          <p:cNvSpPr/>
          <p:nvPr/>
        </p:nvSpPr>
        <p:spPr>
          <a:xfrm>
            <a:off x="0" y="-25400"/>
            <a:ext cx="13004800" cy="1083469"/>
          </a:xfrm>
          <a:prstGeom prst="rect">
            <a:avLst/>
          </a:prstGeom>
          <a:gradFill>
            <a:gsLst>
              <a:gs pos="0">
                <a:schemeClr val="accent1">
                  <a:satOff val="-3355"/>
                  <a:lumOff val="26614"/>
                </a:schemeClr>
              </a:gs>
              <a:gs pos="100000">
                <a:schemeClr val="accent1"/>
              </a:gs>
            </a:gsLst>
            <a:lin ang="15996898"/>
          </a:gra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grpSp>
        <p:nvGrpSpPr>
          <p:cNvPr id="263" name="Group"/>
          <p:cNvGrpSpPr/>
          <p:nvPr/>
        </p:nvGrpSpPr>
        <p:grpSpPr>
          <a:xfrm>
            <a:off x="-6350" y="9539360"/>
            <a:ext cx="13017501" cy="214240"/>
            <a:chOff x="0" y="0"/>
            <a:chExt cx="13017500" cy="214239"/>
          </a:xfrm>
        </p:grpSpPr>
        <p:sp>
          <p:nvSpPr>
            <p:cNvPr id="261" name="Rectangle"/>
            <p:cNvSpPr/>
            <p:nvPr/>
          </p:nvSpPr>
          <p:spPr>
            <a:xfrm>
              <a:off x="0" y="0"/>
              <a:ext cx="6513751" cy="21424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sp>
          <p:nvSpPr>
            <p:cNvPr id="262" name="Rectangle"/>
            <p:cNvSpPr/>
            <p:nvPr/>
          </p:nvSpPr>
          <p:spPr>
            <a:xfrm>
              <a:off x="6503749" y="0"/>
              <a:ext cx="6513751" cy="214240"/>
            </a:xfrm>
            <a:prstGeom prst="rect">
              <a:avLst/>
            </a:prstGeom>
            <a:solidFill>
              <a:schemeClr val="accent1">
                <a:satOff val="-3355"/>
                <a:lumOff val="26614"/>
              </a:schemeClr>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grpSp>
      <p:sp>
        <p:nvSpPr>
          <p:cNvPr id="264" name="Title Text"/>
          <p:cNvSpPr txBox="1">
            <a:spLocks noGrp="1"/>
          </p:cNvSpPr>
          <p:nvPr>
            <p:ph type="title"/>
          </p:nvPr>
        </p:nvSpPr>
        <p:spPr>
          <a:xfrm>
            <a:off x="-229518" y="-49585"/>
            <a:ext cx="5660579" cy="1157239"/>
          </a:xfrm>
          <a:prstGeom prst="rect">
            <a:avLst/>
          </a:prstGeom>
        </p:spPr>
        <p:txBody>
          <a:bodyPr/>
          <a:lstStyle>
            <a:lvl1pPr>
              <a:defRPr>
                <a:solidFill>
                  <a:srgbClr val="FFFFFF"/>
                </a:solidFill>
              </a:defRPr>
            </a:lvl1pPr>
          </a:lstStyle>
          <a:p>
            <a:r>
              <a:t>Title Text</a:t>
            </a:r>
          </a:p>
        </p:txBody>
      </p:sp>
      <p:sp>
        <p:nvSpPr>
          <p:cNvPr id="265" name="Slide Number"/>
          <p:cNvSpPr txBox="1">
            <a:spLocks noGrp="1"/>
          </p:cNvSpPr>
          <p:nvPr>
            <p:ph type="sldNum" sz="quarter" idx="2"/>
          </p:nvPr>
        </p:nvSpPr>
        <p:spPr>
          <a:xfrm>
            <a:off x="6332239" y="9248497"/>
            <a:ext cx="340322" cy="342901"/>
          </a:xfrm>
          <a:prstGeom prst="rect">
            <a:avLst/>
          </a:prstGeom>
        </p:spPr>
        <p:txBody>
          <a:bodyPr/>
          <a:lstStyle/>
          <a:p>
            <a:fld id="{86CB4B4D-7CA3-9044-876B-883B54F8677D}" type="slidenum">
              <a:t>‹#›</a:t>
            </a:fld>
            <a:endParaRPr/>
          </a:p>
        </p:txBody>
      </p:sp>
      <p:sp>
        <p:nvSpPr>
          <p:cNvPr id="266" name="April 21, 2023"/>
          <p:cNvSpPr txBox="1"/>
          <p:nvPr/>
        </p:nvSpPr>
        <p:spPr>
          <a:xfrm>
            <a:off x="11856552" y="9494080"/>
            <a:ext cx="1123541"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April 21, 2023</a:t>
            </a:r>
          </a:p>
        </p:txBody>
      </p:sp>
      <p:sp>
        <p:nvSpPr>
          <p:cNvPr id="267" name="Brewer-Wilson Seminar"/>
          <p:cNvSpPr txBox="1"/>
          <p:nvPr/>
        </p:nvSpPr>
        <p:spPr>
          <a:xfrm>
            <a:off x="54419" y="9504933"/>
            <a:ext cx="1832745"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Brewer-Wilson Seminar</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ody blank">
    <p:spTree>
      <p:nvGrpSpPr>
        <p:cNvPr id="1" name=""/>
        <p:cNvGrpSpPr/>
        <p:nvPr/>
      </p:nvGrpSpPr>
      <p:grpSpPr>
        <a:xfrm>
          <a:off x="0" y="0"/>
          <a:ext cx="0" cy="0"/>
          <a:chOff x="0" y="0"/>
          <a:chExt cx="0" cy="0"/>
        </a:xfrm>
      </p:grpSpPr>
      <p:grpSp>
        <p:nvGrpSpPr>
          <p:cNvPr id="276" name="Group"/>
          <p:cNvGrpSpPr/>
          <p:nvPr/>
        </p:nvGrpSpPr>
        <p:grpSpPr>
          <a:xfrm>
            <a:off x="-6350" y="9550213"/>
            <a:ext cx="13017501" cy="214240"/>
            <a:chOff x="0" y="0"/>
            <a:chExt cx="13017500" cy="214239"/>
          </a:xfrm>
        </p:grpSpPr>
        <p:sp>
          <p:nvSpPr>
            <p:cNvPr id="274" name="Rectangle"/>
            <p:cNvSpPr/>
            <p:nvPr/>
          </p:nvSpPr>
          <p:spPr>
            <a:xfrm>
              <a:off x="0" y="0"/>
              <a:ext cx="6513751" cy="21424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sp>
          <p:nvSpPr>
            <p:cNvPr id="275" name="Rectangle"/>
            <p:cNvSpPr/>
            <p:nvPr/>
          </p:nvSpPr>
          <p:spPr>
            <a:xfrm>
              <a:off x="6503749" y="0"/>
              <a:ext cx="6513751" cy="214240"/>
            </a:xfrm>
            <a:prstGeom prst="rect">
              <a:avLst/>
            </a:prstGeom>
            <a:solidFill>
              <a:schemeClr val="accent1">
                <a:satOff val="-3355"/>
                <a:lumOff val="26614"/>
              </a:schemeClr>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grpSp>
      <p:sp>
        <p:nvSpPr>
          <p:cNvPr id="277" name="Rectangle"/>
          <p:cNvSpPr/>
          <p:nvPr/>
        </p:nvSpPr>
        <p:spPr>
          <a:xfrm>
            <a:off x="0" y="-25400"/>
            <a:ext cx="13004800" cy="1083469"/>
          </a:xfrm>
          <a:prstGeom prst="rect">
            <a:avLst/>
          </a:prstGeom>
          <a:gradFill>
            <a:gsLst>
              <a:gs pos="0">
                <a:schemeClr val="accent1">
                  <a:satOff val="-3355"/>
                  <a:lumOff val="26614"/>
                </a:schemeClr>
              </a:gs>
              <a:gs pos="100000">
                <a:schemeClr val="accent1"/>
              </a:gs>
            </a:gsLst>
            <a:lin ang="15996898"/>
          </a:gra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278" name="Title Text"/>
          <p:cNvSpPr txBox="1">
            <a:spLocks noGrp="1"/>
          </p:cNvSpPr>
          <p:nvPr>
            <p:ph type="title"/>
          </p:nvPr>
        </p:nvSpPr>
        <p:spPr>
          <a:xfrm>
            <a:off x="-495300" y="-4118"/>
            <a:ext cx="5660579" cy="1157239"/>
          </a:xfrm>
          <a:prstGeom prst="rect">
            <a:avLst/>
          </a:prstGeom>
        </p:spPr>
        <p:txBody>
          <a:bodyPr/>
          <a:lstStyle>
            <a:lvl1pPr>
              <a:defRPr>
                <a:solidFill>
                  <a:srgbClr val="FFFFFF"/>
                </a:solidFill>
              </a:defRPr>
            </a:lvl1pPr>
          </a:lstStyle>
          <a:p>
            <a:r>
              <a:t>Title Text</a:t>
            </a:r>
          </a:p>
        </p:txBody>
      </p:sp>
      <p:sp>
        <p:nvSpPr>
          <p:cNvPr id="279" name="Rectangle"/>
          <p:cNvSpPr/>
          <p:nvPr/>
        </p:nvSpPr>
        <p:spPr>
          <a:xfrm>
            <a:off x="-7708" y="1070085"/>
            <a:ext cx="13004801" cy="8468111"/>
          </a:xfrm>
          <a:prstGeom prst="rect">
            <a:avLst/>
          </a:prstGeom>
          <a:solidFill>
            <a:srgbClr val="FFFFFF"/>
          </a:soli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280" name="Text…"/>
          <p:cNvSpPr txBox="1">
            <a:spLocks noGrp="1"/>
          </p:cNvSpPr>
          <p:nvPr>
            <p:ph type="body" sz="half" idx="21"/>
          </p:nvPr>
        </p:nvSpPr>
        <p:spPr>
          <a:xfrm>
            <a:off x="416241" y="1691390"/>
            <a:ext cx="12582637" cy="2475939"/>
          </a:xfrm>
          <a:prstGeom prst="rect">
            <a:avLst/>
          </a:prstGeom>
        </p:spPr>
        <p:txBody>
          <a:bodyPr anchor="t">
            <a:spAutoFit/>
          </a:bodyPr>
          <a:lstStyle/>
          <a:p>
            <a:pPr>
              <a:buSzPct val="40000"/>
              <a:buBlip>
                <a:blip r:embed="rId2"/>
              </a:buBlip>
            </a:pPr>
            <a:r>
              <a:t>Text</a:t>
            </a:r>
          </a:p>
          <a:p>
            <a:pPr lvl="1">
              <a:buSzPct val="35000"/>
              <a:buBlip>
                <a:blip r:embed="rId2"/>
              </a:buBlip>
            </a:pPr>
            <a:r>
              <a:t>Sub-text</a:t>
            </a:r>
          </a:p>
          <a:p>
            <a:pPr>
              <a:buSzPct val="40000"/>
              <a:buBlip>
                <a:blip r:embed="rId2"/>
              </a:buBlip>
            </a:pPr>
            <a:r>
              <a:t>More text</a:t>
            </a:r>
          </a:p>
        </p:txBody>
      </p:sp>
      <p:sp>
        <p:nvSpPr>
          <p:cNvPr id="281" name="Slide Number"/>
          <p:cNvSpPr txBox="1">
            <a:spLocks noGrp="1"/>
          </p:cNvSpPr>
          <p:nvPr>
            <p:ph type="sldNum" sz="quarter" idx="2"/>
          </p:nvPr>
        </p:nvSpPr>
        <p:spPr>
          <a:xfrm>
            <a:off x="6324531" y="9252319"/>
            <a:ext cx="340322" cy="342901"/>
          </a:xfrm>
          <a:prstGeom prst="rect">
            <a:avLst/>
          </a:prstGeom>
        </p:spPr>
        <p:txBody>
          <a:bodyPr/>
          <a:lstStyle/>
          <a:p>
            <a:fld id="{86CB4B4D-7CA3-9044-876B-883B54F8677D}" type="slidenum">
              <a:t>‹#›</a:t>
            </a:fld>
            <a:endParaRPr/>
          </a:p>
        </p:txBody>
      </p:sp>
      <p:sp>
        <p:nvSpPr>
          <p:cNvPr id="282" name="April 21, 2023"/>
          <p:cNvSpPr txBox="1"/>
          <p:nvPr/>
        </p:nvSpPr>
        <p:spPr>
          <a:xfrm>
            <a:off x="11856552" y="9494080"/>
            <a:ext cx="1123541"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April 21, 2023</a:t>
            </a:r>
          </a:p>
        </p:txBody>
      </p:sp>
      <p:sp>
        <p:nvSpPr>
          <p:cNvPr id="283" name="Brewer-Wilson Seminar"/>
          <p:cNvSpPr txBox="1"/>
          <p:nvPr/>
        </p:nvSpPr>
        <p:spPr>
          <a:xfrm>
            <a:off x="54419" y="9504933"/>
            <a:ext cx="1832745"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Brewer-Wilson Seminar</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Outline">
    <p:spTree>
      <p:nvGrpSpPr>
        <p:cNvPr id="1" name=""/>
        <p:cNvGrpSpPr/>
        <p:nvPr/>
      </p:nvGrpSpPr>
      <p:grpSpPr>
        <a:xfrm>
          <a:off x="0" y="0"/>
          <a:ext cx="0" cy="0"/>
          <a:chOff x="0" y="0"/>
          <a:chExt cx="0" cy="0"/>
        </a:xfrm>
      </p:grpSpPr>
      <p:grpSp>
        <p:nvGrpSpPr>
          <p:cNvPr id="20" name="Group"/>
          <p:cNvGrpSpPr/>
          <p:nvPr/>
        </p:nvGrpSpPr>
        <p:grpSpPr>
          <a:xfrm>
            <a:off x="-6350" y="9550213"/>
            <a:ext cx="13017501" cy="214240"/>
            <a:chOff x="0" y="0"/>
            <a:chExt cx="13017500" cy="214239"/>
          </a:xfrm>
        </p:grpSpPr>
        <p:sp>
          <p:nvSpPr>
            <p:cNvPr id="18" name="Rectangle"/>
            <p:cNvSpPr/>
            <p:nvPr/>
          </p:nvSpPr>
          <p:spPr>
            <a:xfrm>
              <a:off x="0" y="0"/>
              <a:ext cx="6513751" cy="21424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sp>
          <p:nvSpPr>
            <p:cNvPr id="19" name="Rectangle"/>
            <p:cNvSpPr/>
            <p:nvPr/>
          </p:nvSpPr>
          <p:spPr>
            <a:xfrm>
              <a:off x="6503749" y="0"/>
              <a:ext cx="6513751" cy="214240"/>
            </a:xfrm>
            <a:prstGeom prst="rect">
              <a:avLst/>
            </a:prstGeom>
            <a:solidFill>
              <a:schemeClr val="accent1">
                <a:satOff val="-3355"/>
                <a:lumOff val="26614"/>
              </a:schemeClr>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grpSp>
      <p:sp>
        <p:nvSpPr>
          <p:cNvPr id="21" name="Rectangle"/>
          <p:cNvSpPr/>
          <p:nvPr/>
        </p:nvSpPr>
        <p:spPr>
          <a:xfrm>
            <a:off x="0" y="-25400"/>
            <a:ext cx="13004800" cy="1083469"/>
          </a:xfrm>
          <a:prstGeom prst="rect">
            <a:avLst/>
          </a:prstGeom>
          <a:gradFill>
            <a:gsLst>
              <a:gs pos="0">
                <a:schemeClr val="accent1">
                  <a:satOff val="-3355"/>
                  <a:lumOff val="26614"/>
                </a:schemeClr>
              </a:gs>
              <a:gs pos="100000">
                <a:schemeClr val="accent1"/>
              </a:gs>
            </a:gsLst>
            <a:lin ang="15996898"/>
          </a:gra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22" name="Title Text"/>
          <p:cNvSpPr txBox="1">
            <a:spLocks noGrp="1"/>
          </p:cNvSpPr>
          <p:nvPr>
            <p:ph type="title"/>
          </p:nvPr>
        </p:nvSpPr>
        <p:spPr>
          <a:xfrm>
            <a:off x="-495300" y="-4118"/>
            <a:ext cx="5660579" cy="1157239"/>
          </a:xfrm>
          <a:prstGeom prst="rect">
            <a:avLst/>
          </a:prstGeom>
        </p:spPr>
        <p:txBody>
          <a:bodyPr/>
          <a:lstStyle>
            <a:lvl1pPr>
              <a:defRPr>
                <a:solidFill>
                  <a:srgbClr val="FFFFFF"/>
                </a:solidFill>
              </a:defRPr>
            </a:lvl1pPr>
          </a:lstStyle>
          <a:p>
            <a:r>
              <a:t>Title Text</a:t>
            </a:r>
          </a:p>
        </p:txBody>
      </p:sp>
      <p:sp>
        <p:nvSpPr>
          <p:cNvPr id="23" name="Rectangle"/>
          <p:cNvSpPr/>
          <p:nvPr/>
        </p:nvSpPr>
        <p:spPr>
          <a:xfrm>
            <a:off x="-7708" y="1070272"/>
            <a:ext cx="13004801" cy="8467924"/>
          </a:xfrm>
          <a:prstGeom prst="rect">
            <a:avLst/>
          </a:prstGeom>
          <a:solidFill>
            <a:srgbClr val="FFFFFF"/>
          </a:soli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24" name="Text…"/>
          <p:cNvSpPr txBox="1">
            <a:spLocks noGrp="1"/>
          </p:cNvSpPr>
          <p:nvPr>
            <p:ph type="body" sz="half" idx="21"/>
          </p:nvPr>
        </p:nvSpPr>
        <p:spPr>
          <a:xfrm>
            <a:off x="416241" y="1691390"/>
            <a:ext cx="12582637" cy="2475939"/>
          </a:xfrm>
          <a:prstGeom prst="rect">
            <a:avLst/>
          </a:prstGeom>
        </p:spPr>
        <p:txBody>
          <a:bodyPr anchor="t">
            <a:spAutoFit/>
          </a:bodyPr>
          <a:lstStyle/>
          <a:p>
            <a:pPr>
              <a:buSzPct val="40000"/>
              <a:buBlip>
                <a:blip r:embed="rId2"/>
              </a:buBlip>
            </a:pPr>
            <a:r>
              <a:t>Text</a:t>
            </a:r>
          </a:p>
          <a:p>
            <a:pPr lvl="1">
              <a:buSzPct val="35000"/>
              <a:buBlip>
                <a:blip r:embed="rId2"/>
              </a:buBlip>
            </a:pPr>
            <a:r>
              <a:t>Sub-text</a:t>
            </a:r>
          </a:p>
          <a:p>
            <a:pPr>
              <a:buSzPct val="40000"/>
              <a:buBlip>
                <a:blip r:embed="rId2"/>
              </a:buBlip>
            </a:pPr>
            <a:r>
              <a:t>More text</a:t>
            </a:r>
          </a:p>
        </p:txBody>
      </p:sp>
      <p:sp>
        <p:nvSpPr>
          <p:cNvPr id="25" name="Rounded Rectangle"/>
          <p:cNvSpPr/>
          <p:nvPr/>
        </p:nvSpPr>
        <p:spPr>
          <a:xfrm>
            <a:off x="204129" y="1250364"/>
            <a:ext cx="12596542" cy="8062273"/>
          </a:xfrm>
          <a:prstGeom prst="roundRect">
            <a:avLst>
              <a:gd name="adj" fmla="val 9181"/>
            </a:avLst>
          </a:prstGeom>
          <a:solidFill>
            <a:srgbClr val="FFFFFF"/>
          </a:solidFill>
          <a:ln w="12700">
            <a:miter lim="400000"/>
          </a:ln>
          <a:effectLst>
            <a:outerShdw blurRad="190500" dist="8455" dir="2763982" rotWithShape="0">
              <a:srgbClr val="000000">
                <a:alpha val="35697"/>
              </a:srgbClr>
            </a:outerShdw>
          </a:effectLst>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26" name="Slide Number"/>
          <p:cNvSpPr txBox="1">
            <a:spLocks noGrp="1"/>
          </p:cNvSpPr>
          <p:nvPr>
            <p:ph type="sldNum" sz="quarter" idx="2"/>
          </p:nvPr>
        </p:nvSpPr>
        <p:spPr>
          <a:xfrm>
            <a:off x="6324531" y="9261567"/>
            <a:ext cx="340322" cy="342901"/>
          </a:xfrm>
          <a:prstGeom prst="rect">
            <a:avLst/>
          </a:prstGeom>
        </p:spPr>
        <p:txBody>
          <a:bodyPr/>
          <a:lstStyle/>
          <a:p>
            <a:fld id="{86CB4B4D-7CA3-9044-876B-883B54F8677D}" type="slidenum">
              <a:t>‹#›</a:t>
            </a:fld>
            <a:endParaRPr/>
          </a:p>
        </p:txBody>
      </p:sp>
      <p:sp>
        <p:nvSpPr>
          <p:cNvPr id="27" name="NDACC-IRWG 2023"/>
          <p:cNvSpPr txBox="1"/>
          <p:nvPr/>
        </p:nvSpPr>
        <p:spPr>
          <a:xfrm>
            <a:off x="42262" y="9504933"/>
            <a:ext cx="165772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NDACC-IRWG 2023</a:t>
            </a:r>
          </a:p>
        </p:txBody>
      </p:sp>
      <p:sp>
        <p:nvSpPr>
          <p:cNvPr id="28" name="June 15, 2023"/>
          <p:cNvSpPr txBox="1"/>
          <p:nvPr/>
        </p:nvSpPr>
        <p:spPr>
          <a:xfrm>
            <a:off x="11882553" y="9494080"/>
            <a:ext cx="1071539"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June 15, 2023</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ody blank">
    <p:spTree>
      <p:nvGrpSpPr>
        <p:cNvPr id="1" name=""/>
        <p:cNvGrpSpPr/>
        <p:nvPr/>
      </p:nvGrpSpPr>
      <p:grpSpPr>
        <a:xfrm>
          <a:off x="0" y="0"/>
          <a:ext cx="0" cy="0"/>
          <a:chOff x="0" y="0"/>
          <a:chExt cx="0" cy="0"/>
        </a:xfrm>
      </p:grpSpPr>
      <p:grpSp>
        <p:nvGrpSpPr>
          <p:cNvPr id="37" name="Group"/>
          <p:cNvGrpSpPr/>
          <p:nvPr/>
        </p:nvGrpSpPr>
        <p:grpSpPr>
          <a:xfrm>
            <a:off x="-6350" y="9550213"/>
            <a:ext cx="13017501" cy="214240"/>
            <a:chOff x="0" y="0"/>
            <a:chExt cx="13017500" cy="214239"/>
          </a:xfrm>
        </p:grpSpPr>
        <p:sp>
          <p:nvSpPr>
            <p:cNvPr id="35" name="Rectangle"/>
            <p:cNvSpPr/>
            <p:nvPr/>
          </p:nvSpPr>
          <p:spPr>
            <a:xfrm>
              <a:off x="0" y="0"/>
              <a:ext cx="6513751" cy="21424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sp>
          <p:nvSpPr>
            <p:cNvPr id="36" name="Rectangle"/>
            <p:cNvSpPr/>
            <p:nvPr/>
          </p:nvSpPr>
          <p:spPr>
            <a:xfrm>
              <a:off x="6503749" y="0"/>
              <a:ext cx="6513751" cy="214240"/>
            </a:xfrm>
            <a:prstGeom prst="rect">
              <a:avLst/>
            </a:prstGeom>
            <a:solidFill>
              <a:schemeClr val="accent1">
                <a:satOff val="-3355"/>
                <a:lumOff val="26614"/>
              </a:schemeClr>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grpSp>
      <p:sp>
        <p:nvSpPr>
          <p:cNvPr id="38" name="Rectangle"/>
          <p:cNvSpPr/>
          <p:nvPr/>
        </p:nvSpPr>
        <p:spPr>
          <a:xfrm>
            <a:off x="0" y="-25400"/>
            <a:ext cx="13004800" cy="1083469"/>
          </a:xfrm>
          <a:prstGeom prst="rect">
            <a:avLst/>
          </a:prstGeom>
          <a:gradFill>
            <a:gsLst>
              <a:gs pos="0">
                <a:schemeClr val="accent1">
                  <a:satOff val="-3355"/>
                  <a:lumOff val="26614"/>
                </a:schemeClr>
              </a:gs>
              <a:gs pos="100000">
                <a:schemeClr val="accent1"/>
              </a:gs>
            </a:gsLst>
            <a:lin ang="15996898"/>
          </a:gra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39" name="Title Text"/>
          <p:cNvSpPr txBox="1">
            <a:spLocks noGrp="1"/>
          </p:cNvSpPr>
          <p:nvPr>
            <p:ph type="title"/>
          </p:nvPr>
        </p:nvSpPr>
        <p:spPr>
          <a:xfrm>
            <a:off x="-495300" y="-4118"/>
            <a:ext cx="5660579" cy="1157239"/>
          </a:xfrm>
          <a:prstGeom prst="rect">
            <a:avLst/>
          </a:prstGeom>
        </p:spPr>
        <p:txBody>
          <a:bodyPr/>
          <a:lstStyle>
            <a:lvl1pPr>
              <a:defRPr>
                <a:solidFill>
                  <a:srgbClr val="FFFFFF"/>
                </a:solidFill>
              </a:defRPr>
            </a:lvl1pPr>
          </a:lstStyle>
          <a:p>
            <a:r>
              <a:t>Title Text</a:t>
            </a:r>
          </a:p>
        </p:txBody>
      </p:sp>
      <p:sp>
        <p:nvSpPr>
          <p:cNvPr id="40" name="Rectangle"/>
          <p:cNvSpPr/>
          <p:nvPr/>
        </p:nvSpPr>
        <p:spPr>
          <a:xfrm>
            <a:off x="-7708" y="1070085"/>
            <a:ext cx="13004801" cy="8468111"/>
          </a:xfrm>
          <a:prstGeom prst="rect">
            <a:avLst/>
          </a:prstGeom>
          <a:solidFill>
            <a:srgbClr val="FFFFFF"/>
          </a:soli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41" name="Text…"/>
          <p:cNvSpPr txBox="1">
            <a:spLocks noGrp="1"/>
          </p:cNvSpPr>
          <p:nvPr>
            <p:ph type="body" sz="half" idx="21"/>
          </p:nvPr>
        </p:nvSpPr>
        <p:spPr>
          <a:xfrm>
            <a:off x="416241" y="1691390"/>
            <a:ext cx="12582637" cy="2475939"/>
          </a:xfrm>
          <a:prstGeom prst="rect">
            <a:avLst/>
          </a:prstGeom>
        </p:spPr>
        <p:txBody>
          <a:bodyPr anchor="t">
            <a:spAutoFit/>
          </a:bodyPr>
          <a:lstStyle/>
          <a:p>
            <a:pPr>
              <a:buSzPct val="40000"/>
              <a:buBlip>
                <a:blip r:embed="rId2"/>
              </a:buBlip>
            </a:pPr>
            <a:r>
              <a:t>Text</a:t>
            </a:r>
          </a:p>
          <a:p>
            <a:pPr lvl="1">
              <a:buSzPct val="35000"/>
              <a:buBlip>
                <a:blip r:embed="rId2"/>
              </a:buBlip>
            </a:pPr>
            <a:r>
              <a:t>Sub-text</a:t>
            </a:r>
          </a:p>
          <a:p>
            <a:pPr>
              <a:buSzPct val="40000"/>
              <a:buBlip>
                <a:blip r:embed="rId2"/>
              </a:buBlip>
            </a:pPr>
            <a:r>
              <a:t>More text</a:t>
            </a:r>
          </a:p>
        </p:txBody>
      </p:sp>
      <p:sp>
        <p:nvSpPr>
          <p:cNvPr id="42" name="Slide Number"/>
          <p:cNvSpPr txBox="1">
            <a:spLocks noGrp="1"/>
          </p:cNvSpPr>
          <p:nvPr>
            <p:ph type="sldNum" sz="quarter" idx="2"/>
          </p:nvPr>
        </p:nvSpPr>
        <p:spPr>
          <a:xfrm>
            <a:off x="6324531" y="9252319"/>
            <a:ext cx="340322" cy="342901"/>
          </a:xfrm>
          <a:prstGeom prst="rect">
            <a:avLst/>
          </a:prstGeom>
        </p:spPr>
        <p:txBody>
          <a:bodyPr/>
          <a:lstStyle/>
          <a:p>
            <a:fld id="{86CB4B4D-7CA3-9044-876B-883B54F8677D}" type="slidenum">
              <a:t>‹#›</a:t>
            </a:fld>
            <a:endParaRPr/>
          </a:p>
        </p:txBody>
      </p:sp>
      <p:sp>
        <p:nvSpPr>
          <p:cNvPr id="43" name="NDACC-IRWG 2023"/>
          <p:cNvSpPr txBox="1"/>
          <p:nvPr/>
        </p:nvSpPr>
        <p:spPr>
          <a:xfrm>
            <a:off x="42262" y="9504933"/>
            <a:ext cx="165772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NDACC-IRWG 2023</a:t>
            </a:r>
          </a:p>
        </p:txBody>
      </p:sp>
      <p:sp>
        <p:nvSpPr>
          <p:cNvPr id="44" name="June 15, 2023"/>
          <p:cNvSpPr txBox="1"/>
          <p:nvPr/>
        </p:nvSpPr>
        <p:spPr>
          <a:xfrm>
            <a:off x="11882553" y="9494080"/>
            <a:ext cx="1071539"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June 15, 2023</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ody">
    <p:spTree>
      <p:nvGrpSpPr>
        <p:cNvPr id="1" name=""/>
        <p:cNvGrpSpPr/>
        <p:nvPr/>
      </p:nvGrpSpPr>
      <p:grpSpPr>
        <a:xfrm>
          <a:off x="0" y="0"/>
          <a:ext cx="0" cy="0"/>
          <a:chOff x="0" y="0"/>
          <a:chExt cx="0" cy="0"/>
        </a:xfrm>
      </p:grpSpPr>
      <p:sp>
        <p:nvSpPr>
          <p:cNvPr id="51" name="http://acmg.seas.harvard.edu/geos/img/GEOS-Chem_Logo_Square_Ligh http://acmg.seas.harvard.edu/geos/img/GEOS-Chem_Logo_Square_Light_Background.png t_Background.png"/>
          <p:cNvSpPr/>
          <p:nvPr/>
        </p:nvSpPr>
        <p:spPr>
          <a:xfrm>
            <a:off x="0" y="1070085"/>
            <a:ext cx="13004800" cy="846811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400">
                <a:solidFill>
                  <a:srgbClr val="FFFFFF"/>
                </a:solidFill>
                <a:latin typeface="+mn-lt"/>
                <a:ea typeface="+mn-ea"/>
                <a:cs typeface="+mn-cs"/>
                <a:sym typeface="Helvetica Light"/>
              </a:defRPr>
            </a:lvl1pPr>
          </a:lstStyle>
          <a:p>
            <a:r>
              <a:t>http://acmg.seas.harvard.edu/geos/img/GEOS-Chem_Logo_Square_Ligh http://acmg.seas.harvard.edu/geos/img/GEOS-Chem_Logo_Square_Light_Background.png t_Background.png</a:t>
            </a:r>
          </a:p>
        </p:txBody>
      </p:sp>
      <p:sp>
        <p:nvSpPr>
          <p:cNvPr id="52" name="Rectangle"/>
          <p:cNvSpPr/>
          <p:nvPr/>
        </p:nvSpPr>
        <p:spPr>
          <a:xfrm>
            <a:off x="186099" y="1553813"/>
            <a:ext cx="6897155" cy="7539388"/>
          </a:xfrm>
          <a:prstGeom prst="rect">
            <a:avLst/>
          </a:prstGeom>
          <a:solidFill>
            <a:srgbClr val="FFFFFF"/>
          </a:solidFill>
          <a:ln w="12700">
            <a:miter lim="400000"/>
          </a:ln>
          <a:effectLst>
            <a:outerShdw blurRad="127000" dist="92800" dir="1773693" rotWithShape="0">
              <a:srgbClr val="000000">
                <a:alpha val="40800"/>
              </a:srgbClr>
            </a:outerShdw>
          </a:effectLst>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53" name="Text…"/>
          <p:cNvSpPr txBox="1">
            <a:spLocks noGrp="1"/>
          </p:cNvSpPr>
          <p:nvPr>
            <p:ph type="body" sz="quarter" idx="21"/>
          </p:nvPr>
        </p:nvSpPr>
        <p:spPr>
          <a:xfrm>
            <a:off x="695666" y="2250190"/>
            <a:ext cx="3810212" cy="2475939"/>
          </a:xfrm>
          <a:prstGeom prst="rect">
            <a:avLst/>
          </a:prstGeom>
        </p:spPr>
        <p:txBody>
          <a:bodyPr anchor="t">
            <a:spAutoFit/>
          </a:bodyPr>
          <a:lstStyle/>
          <a:p>
            <a:pPr>
              <a:buSzPct val="45000"/>
              <a:buBlip>
                <a:blip r:embed="rId2"/>
              </a:buBlip>
            </a:pPr>
            <a:r>
              <a:t>Text</a:t>
            </a:r>
          </a:p>
          <a:p>
            <a:pPr lvl="1">
              <a:buSzPct val="45000"/>
              <a:buBlip>
                <a:blip r:embed="rId2"/>
              </a:buBlip>
            </a:pPr>
            <a:r>
              <a:t>Sub-text</a:t>
            </a:r>
          </a:p>
          <a:p>
            <a:pPr>
              <a:buSzPct val="45000"/>
              <a:buBlip>
                <a:blip r:embed="rId2"/>
              </a:buBlip>
            </a:pPr>
            <a:r>
              <a:t>More text</a:t>
            </a:r>
          </a:p>
        </p:txBody>
      </p:sp>
      <p:sp>
        <p:nvSpPr>
          <p:cNvPr id="54" name="Rectangle"/>
          <p:cNvSpPr/>
          <p:nvPr/>
        </p:nvSpPr>
        <p:spPr>
          <a:xfrm>
            <a:off x="0" y="-25400"/>
            <a:ext cx="13004800" cy="1083469"/>
          </a:xfrm>
          <a:prstGeom prst="rect">
            <a:avLst/>
          </a:prstGeom>
          <a:gradFill>
            <a:gsLst>
              <a:gs pos="0">
                <a:schemeClr val="accent1">
                  <a:satOff val="-3355"/>
                  <a:lumOff val="26614"/>
                </a:schemeClr>
              </a:gs>
              <a:gs pos="100000">
                <a:schemeClr val="accent1"/>
              </a:gs>
            </a:gsLst>
            <a:lin ang="15996898"/>
          </a:gra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grpSp>
        <p:nvGrpSpPr>
          <p:cNvPr id="57" name="Group"/>
          <p:cNvGrpSpPr/>
          <p:nvPr/>
        </p:nvGrpSpPr>
        <p:grpSpPr>
          <a:xfrm>
            <a:off x="-6350" y="9539360"/>
            <a:ext cx="13017501" cy="214240"/>
            <a:chOff x="0" y="0"/>
            <a:chExt cx="13017500" cy="214239"/>
          </a:xfrm>
        </p:grpSpPr>
        <p:sp>
          <p:nvSpPr>
            <p:cNvPr id="55" name="Rectangle"/>
            <p:cNvSpPr/>
            <p:nvPr/>
          </p:nvSpPr>
          <p:spPr>
            <a:xfrm>
              <a:off x="0" y="0"/>
              <a:ext cx="6513751" cy="21424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sp>
          <p:nvSpPr>
            <p:cNvPr id="56" name="Rectangle"/>
            <p:cNvSpPr/>
            <p:nvPr/>
          </p:nvSpPr>
          <p:spPr>
            <a:xfrm>
              <a:off x="6503749" y="0"/>
              <a:ext cx="6513751" cy="214240"/>
            </a:xfrm>
            <a:prstGeom prst="rect">
              <a:avLst/>
            </a:prstGeom>
            <a:solidFill>
              <a:schemeClr val="accent1">
                <a:satOff val="-3355"/>
                <a:lumOff val="26614"/>
              </a:schemeClr>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grpSp>
      <p:sp>
        <p:nvSpPr>
          <p:cNvPr id="58" name="Title Text"/>
          <p:cNvSpPr txBox="1">
            <a:spLocks noGrp="1"/>
          </p:cNvSpPr>
          <p:nvPr>
            <p:ph type="title"/>
          </p:nvPr>
        </p:nvSpPr>
        <p:spPr>
          <a:xfrm>
            <a:off x="-229518" y="-49585"/>
            <a:ext cx="5660579" cy="1157239"/>
          </a:xfrm>
          <a:prstGeom prst="rect">
            <a:avLst/>
          </a:prstGeom>
        </p:spPr>
        <p:txBody>
          <a:bodyPr/>
          <a:lstStyle>
            <a:lvl1pPr>
              <a:defRPr>
                <a:solidFill>
                  <a:srgbClr val="FFFFFF"/>
                </a:solidFill>
              </a:defRPr>
            </a:lvl1pPr>
          </a:lstStyle>
          <a:p>
            <a:r>
              <a:t>Title Text</a:t>
            </a:r>
          </a:p>
        </p:txBody>
      </p:sp>
      <p:sp>
        <p:nvSpPr>
          <p:cNvPr id="59" name="Slide Number"/>
          <p:cNvSpPr txBox="1">
            <a:spLocks noGrp="1"/>
          </p:cNvSpPr>
          <p:nvPr>
            <p:ph type="sldNum" sz="quarter" idx="2"/>
          </p:nvPr>
        </p:nvSpPr>
        <p:spPr>
          <a:xfrm>
            <a:off x="6332239" y="9248497"/>
            <a:ext cx="340322" cy="342901"/>
          </a:xfrm>
          <a:prstGeom prst="rect">
            <a:avLst/>
          </a:prstGeom>
        </p:spPr>
        <p:txBody>
          <a:bodyPr/>
          <a:lstStyle/>
          <a:p>
            <a:fld id="{86CB4B4D-7CA3-9044-876B-883B54F8677D}" type="slidenum">
              <a:t>‹#›</a:t>
            </a:fld>
            <a:endParaRPr/>
          </a:p>
        </p:txBody>
      </p:sp>
      <p:sp>
        <p:nvSpPr>
          <p:cNvPr id="60" name="NDACC-IRWG 2023"/>
          <p:cNvSpPr txBox="1"/>
          <p:nvPr/>
        </p:nvSpPr>
        <p:spPr>
          <a:xfrm>
            <a:off x="42262" y="9504933"/>
            <a:ext cx="165772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NDACC-IRWG 2023</a:t>
            </a:r>
          </a:p>
        </p:txBody>
      </p:sp>
      <p:sp>
        <p:nvSpPr>
          <p:cNvPr id="61" name="June 15, 2023"/>
          <p:cNvSpPr txBox="1"/>
          <p:nvPr/>
        </p:nvSpPr>
        <p:spPr>
          <a:xfrm>
            <a:off x="11882553" y="9494080"/>
            <a:ext cx="1071539"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June 15, 2023</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68" name="Title Text"/>
          <p:cNvSpPr txBox="1">
            <a:spLocks noGrp="1"/>
          </p:cNvSpPr>
          <p:nvPr>
            <p:ph type="title"/>
          </p:nvPr>
        </p:nvSpPr>
        <p:spPr>
          <a:xfrm>
            <a:off x="952500" y="444500"/>
            <a:ext cx="11099800" cy="2159000"/>
          </a:xfrm>
          <a:prstGeom prst="rect">
            <a:avLst/>
          </a:prstGeom>
        </p:spPr>
        <p:txBody>
          <a:bodyPr/>
          <a:lstStyle/>
          <a:p>
            <a:r>
              <a:t>Title Text</a:t>
            </a:r>
          </a:p>
        </p:txBody>
      </p:sp>
      <p:sp>
        <p:nvSpPr>
          <p:cNvPr id="6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ody">
    <p:spTree>
      <p:nvGrpSpPr>
        <p:cNvPr id="1" name=""/>
        <p:cNvGrpSpPr/>
        <p:nvPr/>
      </p:nvGrpSpPr>
      <p:grpSpPr>
        <a:xfrm>
          <a:off x="0" y="0"/>
          <a:ext cx="0" cy="0"/>
          <a:chOff x="0" y="0"/>
          <a:chExt cx="0" cy="0"/>
        </a:xfrm>
      </p:grpSpPr>
      <p:sp>
        <p:nvSpPr>
          <p:cNvPr id="77" name="http://acmg.seas.harvard.edu/geos/img/GEOS-Chem_Logo_Square_Ligh http://acmg.seas.harvard.edu/geos/img/GEOS-Chem_Logo_Square_Light_Background.png t_Background.png"/>
          <p:cNvSpPr/>
          <p:nvPr/>
        </p:nvSpPr>
        <p:spPr>
          <a:xfrm>
            <a:off x="0" y="1070085"/>
            <a:ext cx="13004800" cy="846811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400">
                <a:solidFill>
                  <a:srgbClr val="FFFFFF"/>
                </a:solidFill>
                <a:latin typeface="+mn-lt"/>
                <a:ea typeface="+mn-ea"/>
                <a:cs typeface="+mn-cs"/>
                <a:sym typeface="Helvetica Light"/>
              </a:defRPr>
            </a:lvl1pPr>
          </a:lstStyle>
          <a:p>
            <a:r>
              <a:t>http://acmg.seas.harvard.edu/geos/img/GEOS-Chem_Logo_Square_Ligh http://acmg.seas.harvard.edu/geos/img/GEOS-Chem_Logo_Square_Light_Background.png t_Background.png</a:t>
            </a:r>
          </a:p>
        </p:txBody>
      </p:sp>
      <p:sp>
        <p:nvSpPr>
          <p:cNvPr id="78" name="Rectangle"/>
          <p:cNvSpPr/>
          <p:nvPr/>
        </p:nvSpPr>
        <p:spPr>
          <a:xfrm>
            <a:off x="186099" y="1553813"/>
            <a:ext cx="6897155" cy="7539388"/>
          </a:xfrm>
          <a:prstGeom prst="rect">
            <a:avLst/>
          </a:prstGeom>
          <a:solidFill>
            <a:srgbClr val="FFFFFF"/>
          </a:solidFill>
          <a:ln w="12700">
            <a:miter lim="400000"/>
          </a:ln>
          <a:effectLst>
            <a:outerShdw blurRad="127000" dist="92800" dir="1773693" rotWithShape="0">
              <a:srgbClr val="000000">
                <a:alpha val="40800"/>
              </a:srgbClr>
            </a:outerShdw>
          </a:effectLst>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79" name="Text…"/>
          <p:cNvSpPr txBox="1">
            <a:spLocks noGrp="1"/>
          </p:cNvSpPr>
          <p:nvPr>
            <p:ph type="body" sz="quarter" idx="21"/>
          </p:nvPr>
        </p:nvSpPr>
        <p:spPr>
          <a:xfrm>
            <a:off x="695666" y="2250190"/>
            <a:ext cx="3810212" cy="2475939"/>
          </a:xfrm>
          <a:prstGeom prst="rect">
            <a:avLst/>
          </a:prstGeom>
        </p:spPr>
        <p:txBody>
          <a:bodyPr anchor="t">
            <a:spAutoFit/>
          </a:bodyPr>
          <a:lstStyle/>
          <a:p>
            <a:pPr>
              <a:buSzPct val="45000"/>
              <a:buBlip>
                <a:blip r:embed="rId2"/>
              </a:buBlip>
            </a:pPr>
            <a:r>
              <a:t>Text</a:t>
            </a:r>
          </a:p>
          <a:p>
            <a:pPr lvl="1">
              <a:buSzPct val="45000"/>
              <a:buBlip>
                <a:blip r:embed="rId2"/>
              </a:buBlip>
            </a:pPr>
            <a:r>
              <a:t>Sub-text</a:t>
            </a:r>
          </a:p>
          <a:p>
            <a:pPr>
              <a:buSzPct val="45000"/>
              <a:buBlip>
                <a:blip r:embed="rId2"/>
              </a:buBlip>
            </a:pPr>
            <a:r>
              <a:t>More text</a:t>
            </a:r>
          </a:p>
        </p:txBody>
      </p:sp>
      <p:sp>
        <p:nvSpPr>
          <p:cNvPr id="80" name="Rectangle"/>
          <p:cNvSpPr/>
          <p:nvPr/>
        </p:nvSpPr>
        <p:spPr>
          <a:xfrm>
            <a:off x="0" y="-25400"/>
            <a:ext cx="13004800" cy="1083469"/>
          </a:xfrm>
          <a:prstGeom prst="rect">
            <a:avLst/>
          </a:prstGeom>
          <a:gradFill>
            <a:gsLst>
              <a:gs pos="0">
                <a:schemeClr val="accent1">
                  <a:satOff val="-3355"/>
                  <a:lumOff val="26614"/>
                </a:schemeClr>
              </a:gs>
              <a:gs pos="100000">
                <a:schemeClr val="accent1"/>
              </a:gs>
            </a:gsLst>
            <a:lin ang="15996898"/>
          </a:gra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grpSp>
        <p:nvGrpSpPr>
          <p:cNvPr id="83" name="Group"/>
          <p:cNvGrpSpPr/>
          <p:nvPr/>
        </p:nvGrpSpPr>
        <p:grpSpPr>
          <a:xfrm>
            <a:off x="-6350" y="9539360"/>
            <a:ext cx="13017501" cy="214240"/>
            <a:chOff x="0" y="0"/>
            <a:chExt cx="13017500" cy="214239"/>
          </a:xfrm>
        </p:grpSpPr>
        <p:sp>
          <p:nvSpPr>
            <p:cNvPr id="81" name="Rectangle"/>
            <p:cNvSpPr/>
            <p:nvPr/>
          </p:nvSpPr>
          <p:spPr>
            <a:xfrm>
              <a:off x="0" y="0"/>
              <a:ext cx="6513751" cy="21424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sp>
          <p:nvSpPr>
            <p:cNvPr id="82" name="Rectangle"/>
            <p:cNvSpPr/>
            <p:nvPr/>
          </p:nvSpPr>
          <p:spPr>
            <a:xfrm>
              <a:off x="6503749" y="0"/>
              <a:ext cx="6513751" cy="214240"/>
            </a:xfrm>
            <a:prstGeom prst="rect">
              <a:avLst/>
            </a:prstGeom>
            <a:solidFill>
              <a:schemeClr val="accent1">
                <a:satOff val="-3355"/>
                <a:lumOff val="26614"/>
              </a:schemeClr>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grpSp>
      <p:sp>
        <p:nvSpPr>
          <p:cNvPr id="84" name="Title Text"/>
          <p:cNvSpPr txBox="1">
            <a:spLocks noGrp="1"/>
          </p:cNvSpPr>
          <p:nvPr>
            <p:ph type="title"/>
          </p:nvPr>
        </p:nvSpPr>
        <p:spPr>
          <a:xfrm>
            <a:off x="-229518" y="-49585"/>
            <a:ext cx="5660579" cy="1157239"/>
          </a:xfrm>
          <a:prstGeom prst="rect">
            <a:avLst/>
          </a:prstGeom>
        </p:spPr>
        <p:txBody>
          <a:bodyPr/>
          <a:lstStyle>
            <a:lvl1pPr>
              <a:defRPr>
                <a:solidFill>
                  <a:srgbClr val="FFFFFF"/>
                </a:solidFill>
              </a:defRPr>
            </a:lvl1pPr>
          </a:lstStyle>
          <a:p>
            <a:r>
              <a:t>Title Text</a:t>
            </a:r>
          </a:p>
        </p:txBody>
      </p:sp>
      <p:sp>
        <p:nvSpPr>
          <p:cNvPr id="85" name="Slide Number"/>
          <p:cNvSpPr txBox="1">
            <a:spLocks noGrp="1"/>
          </p:cNvSpPr>
          <p:nvPr>
            <p:ph type="sldNum" sz="quarter" idx="2"/>
          </p:nvPr>
        </p:nvSpPr>
        <p:spPr>
          <a:xfrm>
            <a:off x="6332239" y="9248497"/>
            <a:ext cx="340322" cy="342901"/>
          </a:xfrm>
          <a:prstGeom prst="rect">
            <a:avLst/>
          </a:prstGeom>
        </p:spPr>
        <p:txBody>
          <a:bodyPr/>
          <a:lstStyle/>
          <a:p>
            <a:fld id="{86CB4B4D-7CA3-9044-876B-883B54F8677D}" type="slidenum">
              <a:t>‹#›</a:t>
            </a:fld>
            <a:endParaRPr/>
          </a:p>
        </p:txBody>
      </p:sp>
      <p:sp>
        <p:nvSpPr>
          <p:cNvPr id="86" name="NDACC-IRWG 2023"/>
          <p:cNvSpPr txBox="1"/>
          <p:nvPr/>
        </p:nvSpPr>
        <p:spPr>
          <a:xfrm>
            <a:off x="42262" y="9504933"/>
            <a:ext cx="165772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NDACC-IRWG 2023</a:t>
            </a:r>
          </a:p>
        </p:txBody>
      </p:sp>
      <p:sp>
        <p:nvSpPr>
          <p:cNvPr id="87" name="June 15, 2023"/>
          <p:cNvSpPr txBox="1"/>
          <p:nvPr/>
        </p:nvSpPr>
        <p:spPr>
          <a:xfrm>
            <a:off x="11882553" y="9494080"/>
            <a:ext cx="1071539"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June 15, 2023</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ody blank">
    <p:spTree>
      <p:nvGrpSpPr>
        <p:cNvPr id="1" name=""/>
        <p:cNvGrpSpPr/>
        <p:nvPr/>
      </p:nvGrpSpPr>
      <p:grpSpPr>
        <a:xfrm>
          <a:off x="0" y="0"/>
          <a:ext cx="0" cy="0"/>
          <a:chOff x="0" y="0"/>
          <a:chExt cx="0" cy="0"/>
        </a:xfrm>
      </p:grpSpPr>
      <p:grpSp>
        <p:nvGrpSpPr>
          <p:cNvPr id="96" name="Group"/>
          <p:cNvGrpSpPr/>
          <p:nvPr/>
        </p:nvGrpSpPr>
        <p:grpSpPr>
          <a:xfrm>
            <a:off x="-6350" y="9550213"/>
            <a:ext cx="13017501" cy="214240"/>
            <a:chOff x="0" y="0"/>
            <a:chExt cx="13017500" cy="214239"/>
          </a:xfrm>
        </p:grpSpPr>
        <p:sp>
          <p:nvSpPr>
            <p:cNvPr id="94" name="Rectangle"/>
            <p:cNvSpPr/>
            <p:nvPr/>
          </p:nvSpPr>
          <p:spPr>
            <a:xfrm>
              <a:off x="0" y="0"/>
              <a:ext cx="6513751" cy="21424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sp>
          <p:nvSpPr>
            <p:cNvPr id="95" name="Rectangle"/>
            <p:cNvSpPr/>
            <p:nvPr/>
          </p:nvSpPr>
          <p:spPr>
            <a:xfrm>
              <a:off x="6503749" y="0"/>
              <a:ext cx="6513751" cy="214240"/>
            </a:xfrm>
            <a:prstGeom prst="rect">
              <a:avLst/>
            </a:prstGeom>
            <a:solidFill>
              <a:schemeClr val="accent1">
                <a:satOff val="-3355"/>
                <a:lumOff val="26614"/>
              </a:schemeClr>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grpSp>
      <p:sp>
        <p:nvSpPr>
          <p:cNvPr id="97" name="Rectangle"/>
          <p:cNvSpPr/>
          <p:nvPr/>
        </p:nvSpPr>
        <p:spPr>
          <a:xfrm>
            <a:off x="0" y="-25400"/>
            <a:ext cx="13004800" cy="1083469"/>
          </a:xfrm>
          <a:prstGeom prst="rect">
            <a:avLst/>
          </a:prstGeom>
          <a:gradFill>
            <a:gsLst>
              <a:gs pos="0">
                <a:schemeClr val="accent1">
                  <a:satOff val="-3355"/>
                  <a:lumOff val="26614"/>
                </a:schemeClr>
              </a:gs>
              <a:gs pos="100000">
                <a:schemeClr val="accent1"/>
              </a:gs>
            </a:gsLst>
            <a:lin ang="15996898"/>
          </a:gra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98" name="Title Text"/>
          <p:cNvSpPr txBox="1">
            <a:spLocks noGrp="1"/>
          </p:cNvSpPr>
          <p:nvPr>
            <p:ph type="title"/>
          </p:nvPr>
        </p:nvSpPr>
        <p:spPr>
          <a:xfrm>
            <a:off x="-495300" y="-4118"/>
            <a:ext cx="5660579" cy="1157239"/>
          </a:xfrm>
          <a:prstGeom prst="rect">
            <a:avLst/>
          </a:prstGeom>
        </p:spPr>
        <p:txBody>
          <a:bodyPr/>
          <a:lstStyle>
            <a:lvl1pPr>
              <a:defRPr>
                <a:solidFill>
                  <a:srgbClr val="FFFFFF"/>
                </a:solidFill>
              </a:defRPr>
            </a:lvl1pPr>
          </a:lstStyle>
          <a:p>
            <a:r>
              <a:t>Title Text</a:t>
            </a:r>
          </a:p>
        </p:txBody>
      </p:sp>
      <p:sp>
        <p:nvSpPr>
          <p:cNvPr id="99" name="Rectangle"/>
          <p:cNvSpPr/>
          <p:nvPr/>
        </p:nvSpPr>
        <p:spPr>
          <a:xfrm>
            <a:off x="-7708" y="1070085"/>
            <a:ext cx="13004801" cy="8468111"/>
          </a:xfrm>
          <a:prstGeom prst="rect">
            <a:avLst/>
          </a:prstGeom>
          <a:solidFill>
            <a:srgbClr val="FFFFFF"/>
          </a:soli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100" name="Text…"/>
          <p:cNvSpPr txBox="1">
            <a:spLocks noGrp="1"/>
          </p:cNvSpPr>
          <p:nvPr>
            <p:ph type="body" sz="half" idx="21"/>
          </p:nvPr>
        </p:nvSpPr>
        <p:spPr>
          <a:xfrm>
            <a:off x="416241" y="1691390"/>
            <a:ext cx="12582637" cy="2475939"/>
          </a:xfrm>
          <a:prstGeom prst="rect">
            <a:avLst/>
          </a:prstGeom>
        </p:spPr>
        <p:txBody>
          <a:bodyPr anchor="t">
            <a:spAutoFit/>
          </a:bodyPr>
          <a:lstStyle/>
          <a:p>
            <a:pPr>
              <a:buSzPct val="40000"/>
              <a:buBlip>
                <a:blip r:embed="rId2"/>
              </a:buBlip>
            </a:pPr>
            <a:r>
              <a:t>Text</a:t>
            </a:r>
          </a:p>
          <a:p>
            <a:pPr lvl="1">
              <a:buSzPct val="35000"/>
              <a:buBlip>
                <a:blip r:embed="rId2"/>
              </a:buBlip>
            </a:pPr>
            <a:r>
              <a:t>Sub-text</a:t>
            </a:r>
          </a:p>
          <a:p>
            <a:pPr>
              <a:buSzPct val="40000"/>
              <a:buBlip>
                <a:blip r:embed="rId2"/>
              </a:buBlip>
            </a:pPr>
            <a:r>
              <a:t>More text</a:t>
            </a:r>
          </a:p>
        </p:txBody>
      </p:sp>
      <p:sp>
        <p:nvSpPr>
          <p:cNvPr id="101" name="Slide Number"/>
          <p:cNvSpPr txBox="1">
            <a:spLocks noGrp="1"/>
          </p:cNvSpPr>
          <p:nvPr>
            <p:ph type="sldNum" sz="quarter" idx="2"/>
          </p:nvPr>
        </p:nvSpPr>
        <p:spPr>
          <a:xfrm>
            <a:off x="6324531" y="9252319"/>
            <a:ext cx="340322" cy="342901"/>
          </a:xfrm>
          <a:prstGeom prst="rect">
            <a:avLst/>
          </a:prstGeom>
        </p:spPr>
        <p:txBody>
          <a:bodyPr/>
          <a:lstStyle/>
          <a:p>
            <a:fld id="{86CB4B4D-7CA3-9044-876B-883B54F8677D}" type="slidenum">
              <a:t>‹#›</a:t>
            </a:fld>
            <a:endParaRPr/>
          </a:p>
        </p:txBody>
      </p:sp>
      <p:sp>
        <p:nvSpPr>
          <p:cNvPr id="102" name="NDACC-IRWG 2023"/>
          <p:cNvSpPr txBox="1"/>
          <p:nvPr/>
        </p:nvSpPr>
        <p:spPr>
          <a:xfrm>
            <a:off x="42262" y="9504932"/>
            <a:ext cx="165772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NDACC-IRWG 2023</a:t>
            </a:r>
          </a:p>
        </p:txBody>
      </p:sp>
      <p:sp>
        <p:nvSpPr>
          <p:cNvPr id="103" name="June 15, 2023"/>
          <p:cNvSpPr txBox="1"/>
          <p:nvPr/>
        </p:nvSpPr>
        <p:spPr>
          <a:xfrm>
            <a:off x="11882553" y="9494080"/>
            <a:ext cx="1071539"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June 15, 2023</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ody blank">
    <p:spTree>
      <p:nvGrpSpPr>
        <p:cNvPr id="1" name=""/>
        <p:cNvGrpSpPr/>
        <p:nvPr/>
      </p:nvGrpSpPr>
      <p:grpSpPr>
        <a:xfrm>
          <a:off x="0" y="0"/>
          <a:ext cx="0" cy="0"/>
          <a:chOff x="0" y="0"/>
          <a:chExt cx="0" cy="0"/>
        </a:xfrm>
      </p:grpSpPr>
      <p:grpSp>
        <p:nvGrpSpPr>
          <p:cNvPr id="112" name="Group"/>
          <p:cNvGrpSpPr/>
          <p:nvPr/>
        </p:nvGrpSpPr>
        <p:grpSpPr>
          <a:xfrm>
            <a:off x="-6350" y="9550213"/>
            <a:ext cx="13017501" cy="214240"/>
            <a:chOff x="0" y="0"/>
            <a:chExt cx="13017500" cy="214239"/>
          </a:xfrm>
        </p:grpSpPr>
        <p:sp>
          <p:nvSpPr>
            <p:cNvPr id="110" name="Rectangle"/>
            <p:cNvSpPr/>
            <p:nvPr/>
          </p:nvSpPr>
          <p:spPr>
            <a:xfrm>
              <a:off x="0" y="0"/>
              <a:ext cx="6513751" cy="21424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sp>
          <p:nvSpPr>
            <p:cNvPr id="111" name="Rectangle"/>
            <p:cNvSpPr/>
            <p:nvPr/>
          </p:nvSpPr>
          <p:spPr>
            <a:xfrm>
              <a:off x="6503749" y="0"/>
              <a:ext cx="6513751" cy="214240"/>
            </a:xfrm>
            <a:prstGeom prst="rect">
              <a:avLst/>
            </a:prstGeom>
            <a:solidFill>
              <a:schemeClr val="accent1">
                <a:satOff val="-3355"/>
                <a:lumOff val="26614"/>
              </a:schemeClr>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grpSp>
      <p:sp>
        <p:nvSpPr>
          <p:cNvPr id="113" name="Rectangle"/>
          <p:cNvSpPr/>
          <p:nvPr/>
        </p:nvSpPr>
        <p:spPr>
          <a:xfrm>
            <a:off x="0" y="-25400"/>
            <a:ext cx="13004800" cy="1083469"/>
          </a:xfrm>
          <a:prstGeom prst="rect">
            <a:avLst/>
          </a:prstGeom>
          <a:gradFill>
            <a:gsLst>
              <a:gs pos="0">
                <a:schemeClr val="accent1">
                  <a:satOff val="-3355"/>
                  <a:lumOff val="26614"/>
                </a:schemeClr>
              </a:gs>
              <a:gs pos="100000">
                <a:schemeClr val="accent1"/>
              </a:gs>
            </a:gsLst>
            <a:lin ang="15996898"/>
          </a:gra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114" name="Title Text"/>
          <p:cNvSpPr txBox="1">
            <a:spLocks noGrp="1"/>
          </p:cNvSpPr>
          <p:nvPr>
            <p:ph type="title"/>
          </p:nvPr>
        </p:nvSpPr>
        <p:spPr>
          <a:xfrm>
            <a:off x="-495300" y="-4118"/>
            <a:ext cx="5660579" cy="1157239"/>
          </a:xfrm>
          <a:prstGeom prst="rect">
            <a:avLst/>
          </a:prstGeom>
        </p:spPr>
        <p:txBody>
          <a:bodyPr/>
          <a:lstStyle>
            <a:lvl1pPr>
              <a:defRPr>
                <a:solidFill>
                  <a:srgbClr val="FFFFFF"/>
                </a:solidFill>
              </a:defRPr>
            </a:lvl1pPr>
          </a:lstStyle>
          <a:p>
            <a:r>
              <a:t>Title Text</a:t>
            </a:r>
          </a:p>
        </p:txBody>
      </p:sp>
      <p:sp>
        <p:nvSpPr>
          <p:cNvPr id="115" name="Rectangle"/>
          <p:cNvSpPr/>
          <p:nvPr/>
        </p:nvSpPr>
        <p:spPr>
          <a:xfrm>
            <a:off x="-7708" y="1070085"/>
            <a:ext cx="13004801" cy="8468111"/>
          </a:xfrm>
          <a:prstGeom prst="rect">
            <a:avLst/>
          </a:prstGeom>
          <a:solidFill>
            <a:srgbClr val="FFFFFF"/>
          </a:soli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116" name="Text…"/>
          <p:cNvSpPr txBox="1">
            <a:spLocks noGrp="1"/>
          </p:cNvSpPr>
          <p:nvPr>
            <p:ph type="body" sz="half" idx="21"/>
          </p:nvPr>
        </p:nvSpPr>
        <p:spPr>
          <a:xfrm>
            <a:off x="416241" y="1691390"/>
            <a:ext cx="12582637" cy="2475939"/>
          </a:xfrm>
          <a:prstGeom prst="rect">
            <a:avLst/>
          </a:prstGeom>
        </p:spPr>
        <p:txBody>
          <a:bodyPr anchor="t">
            <a:spAutoFit/>
          </a:bodyPr>
          <a:lstStyle/>
          <a:p>
            <a:pPr>
              <a:buSzPct val="40000"/>
              <a:buBlip>
                <a:blip r:embed="rId2"/>
              </a:buBlip>
            </a:pPr>
            <a:r>
              <a:t>Text</a:t>
            </a:r>
          </a:p>
          <a:p>
            <a:pPr lvl="1">
              <a:buSzPct val="35000"/>
              <a:buBlip>
                <a:blip r:embed="rId2"/>
              </a:buBlip>
            </a:pPr>
            <a:r>
              <a:t>Sub-text</a:t>
            </a:r>
          </a:p>
          <a:p>
            <a:pPr>
              <a:buSzPct val="40000"/>
              <a:buBlip>
                <a:blip r:embed="rId2"/>
              </a:buBlip>
            </a:pPr>
            <a:r>
              <a:t>More text</a:t>
            </a:r>
          </a:p>
        </p:txBody>
      </p:sp>
      <p:sp>
        <p:nvSpPr>
          <p:cNvPr id="117" name="Slide Number"/>
          <p:cNvSpPr txBox="1">
            <a:spLocks noGrp="1"/>
          </p:cNvSpPr>
          <p:nvPr>
            <p:ph type="sldNum" sz="quarter" idx="2"/>
          </p:nvPr>
        </p:nvSpPr>
        <p:spPr>
          <a:xfrm>
            <a:off x="6324531" y="9252319"/>
            <a:ext cx="340322" cy="342901"/>
          </a:xfrm>
          <a:prstGeom prst="rect">
            <a:avLst/>
          </a:prstGeom>
        </p:spPr>
        <p:txBody>
          <a:bodyPr/>
          <a:lstStyle/>
          <a:p>
            <a:fld id="{86CB4B4D-7CA3-9044-876B-883B54F8677D}" type="slidenum">
              <a:t>‹#›</a:t>
            </a:fld>
            <a:endParaRPr/>
          </a:p>
        </p:txBody>
      </p:sp>
      <p:sp>
        <p:nvSpPr>
          <p:cNvPr id="118" name="NDACC-IRWG 2023"/>
          <p:cNvSpPr txBox="1"/>
          <p:nvPr/>
        </p:nvSpPr>
        <p:spPr>
          <a:xfrm>
            <a:off x="42262" y="9504933"/>
            <a:ext cx="165772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NDACC-IRWG 2023</a:t>
            </a:r>
          </a:p>
        </p:txBody>
      </p:sp>
      <p:sp>
        <p:nvSpPr>
          <p:cNvPr id="119" name="June 15, 2023"/>
          <p:cNvSpPr txBox="1"/>
          <p:nvPr/>
        </p:nvSpPr>
        <p:spPr>
          <a:xfrm>
            <a:off x="11882553" y="9494080"/>
            <a:ext cx="1071539"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June 15, 2023</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ody">
    <p:spTree>
      <p:nvGrpSpPr>
        <p:cNvPr id="1" name=""/>
        <p:cNvGrpSpPr/>
        <p:nvPr/>
      </p:nvGrpSpPr>
      <p:grpSpPr>
        <a:xfrm>
          <a:off x="0" y="0"/>
          <a:ext cx="0" cy="0"/>
          <a:chOff x="0" y="0"/>
          <a:chExt cx="0" cy="0"/>
        </a:xfrm>
      </p:grpSpPr>
      <p:sp>
        <p:nvSpPr>
          <p:cNvPr id="126" name="http://acmg.seas.harvard.edu/geos/img/GEOS-Chem_Logo_Square_Ligh http://acmg.seas.harvard.edu/geos/img/GEOS-Chem_Logo_Square_Light_Background.png t_Background.png"/>
          <p:cNvSpPr/>
          <p:nvPr/>
        </p:nvSpPr>
        <p:spPr>
          <a:xfrm>
            <a:off x="0" y="1070085"/>
            <a:ext cx="13004800" cy="846811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400">
                <a:solidFill>
                  <a:srgbClr val="FFFFFF"/>
                </a:solidFill>
                <a:latin typeface="+mn-lt"/>
                <a:ea typeface="+mn-ea"/>
                <a:cs typeface="+mn-cs"/>
                <a:sym typeface="Helvetica Light"/>
              </a:defRPr>
            </a:lvl1pPr>
          </a:lstStyle>
          <a:p>
            <a:r>
              <a:t>http://acmg.seas.harvard.edu/geos/img/GEOS-Chem_Logo_Square_Ligh http://acmg.seas.harvard.edu/geos/img/GEOS-Chem_Logo_Square_Light_Background.png t_Background.png</a:t>
            </a:r>
          </a:p>
        </p:txBody>
      </p:sp>
      <p:sp>
        <p:nvSpPr>
          <p:cNvPr id="127" name="Rectangle"/>
          <p:cNvSpPr/>
          <p:nvPr/>
        </p:nvSpPr>
        <p:spPr>
          <a:xfrm>
            <a:off x="186099" y="1553813"/>
            <a:ext cx="6897155" cy="7539388"/>
          </a:xfrm>
          <a:prstGeom prst="rect">
            <a:avLst/>
          </a:prstGeom>
          <a:solidFill>
            <a:srgbClr val="FFFFFF"/>
          </a:solidFill>
          <a:ln w="12700">
            <a:miter lim="400000"/>
          </a:ln>
          <a:effectLst>
            <a:outerShdw blurRad="127000" dist="92800" dir="1773693" rotWithShape="0">
              <a:srgbClr val="000000">
                <a:alpha val="40800"/>
              </a:srgbClr>
            </a:outerShdw>
          </a:effectLst>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128" name="Text…"/>
          <p:cNvSpPr txBox="1">
            <a:spLocks noGrp="1"/>
          </p:cNvSpPr>
          <p:nvPr>
            <p:ph type="body" sz="quarter" idx="21"/>
          </p:nvPr>
        </p:nvSpPr>
        <p:spPr>
          <a:xfrm>
            <a:off x="695666" y="2250190"/>
            <a:ext cx="3810212" cy="2475939"/>
          </a:xfrm>
          <a:prstGeom prst="rect">
            <a:avLst/>
          </a:prstGeom>
        </p:spPr>
        <p:txBody>
          <a:bodyPr anchor="t">
            <a:spAutoFit/>
          </a:bodyPr>
          <a:lstStyle/>
          <a:p>
            <a:pPr>
              <a:buSzPct val="45000"/>
              <a:buBlip>
                <a:blip r:embed="rId2"/>
              </a:buBlip>
            </a:pPr>
            <a:r>
              <a:t>Text</a:t>
            </a:r>
          </a:p>
          <a:p>
            <a:pPr lvl="1">
              <a:buSzPct val="45000"/>
              <a:buBlip>
                <a:blip r:embed="rId2"/>
              </a:buBlip>
            </a:pPr>
            <a:r>
              <a:t>Sub-text</a:t>
            </a:r>
          </a:p>
          <a:p>
            <a:pPr>
              <a:buSzPct val="45000"/>
              <a:buBlip>
                <a:blip r:embed="rId2"/>
              </a:buBlip>
            </a:pPr>
            <a:r>
              <a:t>More text</a:t>
            </a:r>
          </a:p>
        </p:txBody>
      </p:sp>
      <p:sp>
        <p:nvSpPr>
          <p:cNvPr id="129" name="Rectangle"/>
          <p:cNvSpPr/>
          <p:nvPr/>
        </p:nvSpPr>
        <p:spPr>
          <a:xfrm>
            <a:off x="0" y="-25400"/>
            <a:ext cx="13004800" cy="1083469"/>
          </a:xfrm>
          <a:prstGeom prst="rect">
            <a:avLst/>
          </a:prstGeom>
          <a:gradFill>
            <a:gsLst>
              <a:gs pos="0">
                <a:schemeClr val="accent1">
                  <a:satOff val="-3355"/>
                  <a:lumOff val="26614"/>
                </a:schemeClr>
              </a:gs>
              <a:gs pos="100000">
                <a:schemeClr val="accent1"/>
              </a:gs>
            </a:gsLst>
            <a:lin ang="15996898"/>
          </a:gradFill>
          <a:ln w="12700">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grpSp>
        <p:nvGrpSpPr>
          <p:cNvPr id="132" name="Group"/>
          <p:cNvGrpSpPr/>
          <p:nvPr/>
        </p:nvGrpSpPr>
        <p:grpSpPr>
          <a:xfrm>
            <a:off x="-6350" y="9539360"/>
            <a:ext cx="13017501" cy="214240"/>
            <a:chOff x="0" y="0"/>
            <a:chExt cx="13017500" cy="214239"/>
          </a:xfrm>
        </p:grpSpPr>
        <p:sp>
          <p:nvSpPr>
            <p:cNvPr id="130" name="Rectangle"/>
            <p:cNvSpPr/>
            <p:nvPr/>
          </p:nvSpPr>
          <p:spPr>
            <a:xfrm>
              <a:off x="0" y="0"/>
              <a:ext cx="6513751" cy="214240"/>
            </a:xfrm>
            <a:prstGeom prst="rect">
              <a:avLst/>
            </a:prstGeom>
            <a:solidFill>
              <a:schemeClr val="accent1"/>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sp>
          <p:nvSpPr>
            <p:cNvPr id="131" name="Rectangle"/>
            <p:cNvSpPr/>
            <p:nvPr/>
          </p:nvSpPr>
          <p:spPr>
            <a:xfrm>
              <a:off x="6503749" y="0"/>
              <a:ext cx="6513751" cy="214240"/>
            </a:xfrm>
            <a:prstGeom prst="rect">
              <a:avLst/>
            </a:prstGeom>
            <a:solidFill>
              <a:schemeClr val="accent1">
                <a:satOff val="-3355"/>
                <a:lumOff val="26614"/>
              </a:schemeClr>
            </a:solidFill>
            <a:ln w="12700" cap="flat">
              <a:noFill/>
              <a:miter lim="400000"/>
            </a:ln>
            <a:effectLst/>
          </p:spPr>
          <p:txBody>
            <a:bodyPr wrap="square" lIns="50800" tIns="50800" rIns="50800" bIns="50800" numCol="1" anchor="ctr">
              <a:noAutofit/>
            </a:bodyPr>
            <a:lstStyle/>
            <a:p>
              <a:pPr>
                <a:defRPr sz="2400">
                  <a:solidFill>
                    <a:srgbClr val="FFFFFF"/>
                  </a:solidFill>
                  <a:latin typeface="+mn-lt"/>
                  <a:ea typeface="+mn-ea"/>
                  <a:cs typeface="+mn-cs"/>
                  <a:sym typeface="Helvetica Light"/>
                </a:defRPr>
              </a:pPr>
              <a:endParaRPr/>
            </a:p>
          </p:txBody>
        </p:sp>
      </p:grpSp>
      <p:sp>
        <p:nvSpPr>
          <p:cNvPr id="133" name="Title Text"/>
          <p:cNvSpPr txBox="1">
            <a:spLocks noGrp="1"/>
          </p:cNvSpPr>
          <p:nvPr>
            <p:ph type="title"/>
          </p:nvPr>
        </p:nvSpPr>
        <p:spPr>
          <a:xfrm>
            <a:off x="-229518" y="-49585"/>
            <a:ext cx="5660579" cy="1157239"/>
          </a:xfrm>
          <a:prstGeom prst="rect">
            <a:avLst/>
          </a:prstGeom>
        </p:spPr>
        <p:txBody>
          <a:bodyPr/>
          <a:lstStyle>
            <a:lvl1pPr>
              <a:defRPr>
                <a:solidFill>
                  <a:srgbClr val="FFFFFF"/>
                </a:solidFill>
              </a:defRPr>
            </a:lvl1pPr>
          </a:lstStyle>
          <a:p>
            <a:r>
              <a:t>Title Text</a:t>
            </a:r>
          </a:p>
        </p:txBody>
      </p:sp>
      <p:sp>
        <p:nvSpPr>
          <p:cNvPr id="134" name="Slide Number"/>
          <p:cNvSpPr txBox="1">
            <a:spLocks noGrp="1"/>
          </p:cNvSpPr>
          <p:nvPr>
            <p:ph type="sldNum" sz="quarter" idx="2"/>
          </p:nvPr>
        </p:nvSpPr>
        <p:spPr>
          <a:xfrm>
            <a:off x="6332239" y="9248497"/>
            <a:ext cx="340322" cy="342901"/>
          </a:xfrm>
          <a:prstGeom prst="rect">
            <a:avLst/>
          </a:prstGeom>
        </p:spPr>
        <p:txBody>
          <a:bodyPr/>
          <a:lstStyle/>
          <a:p>
            <a:fld id="{86CB4B4D-7CA3-9044-876B-883B54F8677D}" type="slidenum">
              <a:t>‹#›</a:t>
            </a:fld>
            <a:endParaRPr/>
          </a:p>
        </p:txBody>
      </p:sp>
      <p:sp>
        <p:nvSpPr>
          <p:cNvPr id="135" name="NDACC-IRWG 2023"/>
          <p:cNvSpPr txBox="1"/>
          <p:nvPr/>
        </p:nvSpPr>
        <p:spPr>
          <a:xfrm>
            <a:off x="42262" y="9504933"/>
            <a:ext cx="1657723"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NDACC-IRWG 2023</a:t>
            </a:r>
          </a:p>
        </p:txBody>
      </p:sp>
      <p:sp>
        <p:nvSpPr>
          <p:cNvPr id="136" name="June 15, 2023"/>
          <p:cNvSpPr txBox="1"/>
          <p:nvPr/>
        </p:nvSpPr>
        <p:spPr>
          <a:xfrm>
            <a:off x="11882553" y="9494080"/>
            <a:ext cx="1071539"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r>
              <a:t>June 15, 2023</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5F5"/>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6325889" y="9251950"/>
            <a:ext cx="340322" cy="342900"/>
          </a:xfrm>
          <a:prstGeom prst="rect">
            <a:avLst/>
          </a:prstGeom>
          <a:ln w="12700">
            <a:miter lim="400000"/>
          </a:ln>
        </p:spPr>
        <p:txBody>
          <a:bodyPr wrap="none" lIns="50800" tIns="50800" rIns="50800" bIns="50800">
            <a:normAutofit/>
          </a:bodyPr>
          <a:lstStyle>
            <a:lvl1pPr>
              <a:defRPr sz="1600">
                <a:latin typeface="Helvetica"/>
                <a:ea typeface="Helvetica"/>
                <a:cs typeface="Helvetica"/>
                <a:sym typeface="Helvetica"/>
              </a:defRPr>
            </a:lvl1pPr>
          </a:lstStyle>
          <a:p>
            <a:fld id="{86CB4B4D-7CA3-9044-876B-883B54F8677D}" type="slidenum">
              <a:t>‹#›</a:t>
            </a:fld>
            <a:endParaRPr/>
          </a:p>
        </p:txBody>
      </p:sp>
      <p:sp>
        <p:nvSpPr>
          <p:cNvPr id="3" name="Title Text"/>
          <p:cNvSpPr txBox="1">
            <a:spLocks noGrp="1"/>
          </p:cNvSpPr>
          <p:nvPr>
            <p:ph type="title"/>
          </p:nvPr>
        </p:nvSpPr>
        <p:spPr>
          <a:xfrm>
            <a:off x="952500" y="21463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chemeClr val="accent1"/>
          </a:solidFill>
          <a:uFillTx/>
          <a:latin typeface="+mj-lt"/>
          <a:ea typeface="+mj-ea"/>
          <a:cs typeface="+mj-cs"/>
          <a:sym typeface="Gill Sans"/>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solidFill>
            <a:schemeClr val="accent1"/>
          </a:solidFill>
          <a:uFillTx/>
          <a:latin typeface="+mj-lt"/>
          <a:ea typeface="+mj-ea"/>
          <a:cs typeface="+mj-cs"/>
          <a:sym typeface="Gill Sans"/>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chemeClr val="accent1"/>
          </a:solidFill>
          <a:uFillTx/>
          <a:latin typeface="+mj-lt"/>
          <a:ea typeface="+mj-ea"/>
          <a:cs typeface="+mj-cs"/>
          <a:sym typeface="Gill Sans"/>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solidFill>
            <a:schemeClr val="accent1"/>
          </a:solidFill>
          <a:uFillTx/>
          <a:latin typeface="+mj-lt"/>
          <a:ea typeface="+mj-ea"/>
          <a:cs typeface="+mj-cs"/>
          <a:sym typeface="Gill Sans"/>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chemeClr val="accent1"/>
          </a:solidFill>
          <a:uFillTx/>
          <a:latin typeface="+mj-lt"/>
          <a:ea typeface="+mj-ea"/>
          <a:cs typeface="+mj-cs"/>
          <a:sym typeface="Gill Sans"/>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solidFill>
            <a:schemeClr val="accent1"/>
          </a:solidFill>
          <a:uFillTx/>
          <a:latin typeface="+mj-lt"/>
          <a:ea typeface="+mj-ea"/>
          <a:cs typeface="+mj-cs"/>
          <a:sym typeface="Gill Sans"/>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chemeClr val="accent1"/>
          </a:solidFill>
          <a:uFillTx/>
          <a:latin typeface="+mj-lt"/>
          <a:ea typeface="+mj-ea"/>
          <a:cs typeface="+mj-cs"/>
          <a:sym typeface="Gill Sans"/>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solidFill>
            <a:schemeClr val="accent1"/>
          </a:solidFill>
          <a:uFillTx/>
          <a:latin typeface="+mj-lt"/>
          <a:ea typeface="+mj-ea"/>
          <a:cs typeface="+mj-cs"/>
          <a:sym typeface="Gill Sans"/>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chemeClr val="accent1"/>
          </a:solidFill>
          <a:uFillTx/>
          <a:latin typeface="+mj-lt"/>
          <a:ea typeface="+mj-ea"/>
          <a:cs typeface="+mj-cs"/>
          <a:sym typeface="Gill Sans"/>
        </a:defRPr>
      </a:lvl9pPr>
    </p:titleStyle>
    <p:bodyStyle>
      <a:lvl1pPr marL="444500" marR="0" indent="-444500" algn="l" defTabSz="584200" rtl="0" latinLnBrk="0">
        <a:lnSpc>
          <a:spcPct val="100000"/>
        </a:lnSpc>
        <a:spcBef>
          <a:spcPts val="2800"/>
        </a:spcBef>
        <a:spcAft>
          <a:spcPts val="0"/>
        </a:spcAft>
        <a:buClrTx/>
        <a:buSzPct val="75000"/>
        <a:buFontTx/>
        <a:buChar char="•"/>
        <a:tabLst/>
        <a:defRPr sz="3600" b="0" i="0" u="none" strike="noStrike" cap="none" spc="0" baseline="0">
          <a:solidFill>
            <a:srgbClr val="3B3B3B"/>
          </a:solidFill>
          <a:uFillTx/>
          <a:latin typeface="Helvetica Neue Medium"/>
          <a:ea typeface="Helvetica Neue Medium"/>
          <a:cs typeface="Helvetica Neue Medium"/>
          <a:sym typeface="Helvetica Neue Medium"/>
        </a:defRPr>
      </a:lvl1pPr>
      <a:lvl2pPr marL="889000" marR="0" indent="-444500" algn="l" defTabSz="584200" rtl="0" latinLnBrk="0">
        <a:lnSpc>
          <a:spcPct val="100000"/>
        </a:lnSpc>
        <a:spcBef>
          <a:spcPts val="2800"/>
        </a:spcBef>
        <a:spcAft>
          <a:spcPts val="0"/>
        </a:spcAft>
        <a:buClrTx/>
        <a:buSzPct val="75000"/>
        <a:buFontTx/>
        <a:buChar char="•"/>
        <a:tabLst/>
        <a:defRPr sz="3600" b="0" i="0" u="none" strike="noStrike" cap="none" spc="0" baseline="0">
          <a:solidFill>
            <a:srgbClr val="3B3B3B"/>
          </a:solidFill>
          <a:uFillTx/>
          <a:latin typeface="Helvetica Neue Medium"/>
          <a:ea typeface="Helvetica Neue Medium"/>
          <a:cs typeface="Helvetica Neue Medium"/>
          <a:sym typeface="Helvetica Neue Medium"/>
        </a:defRPr>
      </a:lvl2pPr>
      <a:lvl3pPr marL="1333500" marR="0" indent="-444500" algn="l" defTabSz="584200" rtl="0" latinLnBrk="0">
        <a:lnSpc>
          <a:spcPct val="100000"/>
        </a:lnSpc>
        <a:spcBef>
          <a:spcPts val="2800"/>
        </a:spcBef>
        <a:spcAft>
          <a:spcPts val="0"/>
        </a:spcAft>
        <a:buClrTx/>
        <a:buSzPct val="75000"/>
        <a:buFontTx/>
        <a:buChar char="•"/>
        <a:tabLst/>
        <a:defRPr sz="3600" b="0" i="0" u="none" strike="noStrike" cap="none" spc="0" baseline="0">
          <a:solidFill>
            <a:srgbClr val="3B3B3B"/>
          </a:solidFill>
          <a:uFillTx/>
          <a:latin typeface="Helvetica Neue Medium"/>
          <a:ea typeface="Helvetica Neue Medium"/>
          <a:cs typeface="Helvetica Neue Medium"/>
          <a:sym typeface="Helvetica Neue Medium"/>
        </a:defRPr>
      </a:lvl3pPr>
      <a:lvl4pPr marL="1778000" marR="0" indent="-444500" algn="l" defTabSz="584200" rtl="0" latinLnBrk="0">
        <a:lnSpc>
          <a:spcPct val="100000"/>
        </a:lnSpc>
        <a:spcBef>
          <a:spcPts val="2800"/>
        </a:spcBef>
        <a:spcAft>
          <a:spcPts val="0"/>
        </a:spcAft>
        <a:buClrTx/>
        <a:buSzPct val="75000"/>
        <a:buFontTx/>
        <a:buChar char="•"/>
        <a:tabLst/>
        <a:defRPr sz="3600" b="0" i="0" u="none" strike="noStrike" cap="none" spc="0" baseline="0">
          <a:solidFill>
            <a:srgbClr val="3B3B3B"/>
          </a:solidFill>
          <a:uFillTx/>
          <a:latin typeface="Helvetica Neue Medium"/>
          <a:ea typeface="Helvetica Neue Medium"/>
          <a:cs typeface="Helvetica Neue Medium"/>
          <a:sym typeface="Helvetica Neue Medium"/>
        </a:defRPr>
      </a:lvl4pPr>
      <a:lvl5pPr marL="2222500" marR="0" indent="-444500" algn="l" defTabSz="584200" rtl="0" latinLnBrk="0">
        <a:lnSpc>
          <a:spcPct val="100000"/>
        </a:lnSpc>
        <a:spcBef>
          <a:spcPts val="2800"/>
        </a:spcBef>
        <a:spcAft>
          <a:spcPts val="0"/>
        </a:spcAft>
        <a:buClrTx/>
        <a:buSzPct val="75000"/>
        <a:buFontTx/>
        <a:buChar char="•"/>
        <a:tabLst/>
        <a:defRPr sz="3600" b="0" i="0" u="none" strike="noStrike" cap="none" spc="0" baseline="0">
          <a:solidFill>
            <a:srgbClr val="3B3B3B"/>
          </a:solidFill>
          <a:uFillTx/>
          <a:latin typeface="Helvetica Neue Medium"/>
          <a:ea typeface="Helvetica Neue Medium"/>
          <a:cs typeface="Helvetica Neue Medium"/>
          <a:sym typeface="Helvetica Neue Medium"/>
        </a:defRPr>
      </a:lvl5pPr>
      <a:lvl6pPr marL="2667000" marR="0" indent="-444500" algn="l" defTabSz="584200" rtl="0" latinLnBrk="0">
        <a:lnSpc>
          <a:spcPct val="100000"/>
        </a:lnSpc>
        <a:spcBef>
          <a:spcPts val="2800"/>
        </a:spcBef>
        <a:spcAft>
          <a:spcPts val="0"/>
        </a:spcAft>
        <a:buClrTx/>
        <a:buSzPct val="75000"/>
        <a:buFontTx/>
        <a:buChar char="•"/>
        <a:tabLst/>
        <a:defRPr sz="3600" b="0" i="0" u="none" strike="noStrike" cap="none" spc="0" baseline="0">
          <a:solidFill>
            <a:srgbClr val="3B3B3B"/>
          </a:solidFill>
          <a:uFillTx/>
          <a:latin typeface="Helvetica Neue Medium"/>
          <a:ea typeface="Helvetica Neue Medium"/>
          <a:cs typeface="Helvetica Neue Medium"/>
          <a:sym typeface="Helvetica Neue Medium"/>
        </a:defRPr>
      </a:lvl6pPr>
      <a:lvl7pPr marL="3111500" marR="0" indent="-444500" algn="l" defTabSz="584200" rtl="0" latinLnBrk="0">
        <a:lnSpc>
          <a:spcPct val="100000"/>
        </a:lnSpc>
        <a:spcBef>
          <a:spcPts val="2800"/>
        </a:spcBef>
        <a:spcAft>
          <a:spcPts val="0"/>
        </a:spcAft>
        <a:buClrTx/>
        <a:buSzPct val="75000"/>
        <a:buFontTx/>
        <a:buChar char="•"/>
        <a:tabLst/>
        <a:defRPr sz="3600" b="0" i="0" u="none" strike="noStrike" cap="none" spc="0" baseline="0">
          <a:solidFill>
            <a:srgbClr val="3B3B3B"/>
          </a:solidFill>
          <a:uFillTx/>
          <a:latin typeface="Helvetica Neue Medium"/>
          <a:ea typeface="Helvetica Neue Medium"/>
          <a:cs typeface="Helvetica Neue Medium"/>
          <a:sym typeface="Helvetica Neue Medium"/>
        </a:defRPr>
      </a:lvl7pPr>
      <a:lvl8pPr marL="3556000" marR="0" indent="-444500" algn="l" defTabSz="584200" rtl="0" latinLnBrk="0">
        <a:lnSpc>
          <a:spcPct val="100000"/>
        </a:lnSpc>
        <a:spcBef>
          <a:spcPts val="2800"/>
        </a:spcBef>
        <a:spcAft>
          <a:spcPts val="0"/>
        </a:spcAft>
        <a:buClrTx/>
        <a:buSzPct val="75000"/>
        <a:buFontTx/>
        <a:buChar char="•"/>
        <a:tabLst/>
        <a:defRPr sz="3600" b="0" i="0" u="none" strike="noStrike" cap="none" spc="0" baseline="0">
          <a:solidFill>
            <a:srgbClr val="3B3B3B"/>
          </a:solidFill>
          <a:uFillTx/>
          <a:latin typeface="Helvetica Neue Medium"/>
          <a:ea typeface="Helvetica Neue Medium"/>
          <a:cs typeface="Helvetica Neue Medium"/>
          <a:sym typeface="Helvetica Neue Medium"/>
        </a:defRPr>
      </a:lvl8pPr>
      <a:lvl9pPr marL="4000500" marR="0" indent="-444500" algn="l" defTabSz="584200" rtl="0" latinLnBrk="0">
        <a:lnSpc>
          <a:spcPct val="100000"/>
        </a:lnSpc>
        <a:spcBef>
          <a:spcPts val="2800"/>
        </a:spcBef>
        <a:spcAft>
          <a:spcPts val="0"/>
        </a:spcAft>
        <a:buClrTx/>
        <a:buSzPct val="75000"/>
        <a:buFontTx/>
        <a:buChar char="•"/>
        <a:tabLst/>
        <a:defRPr sz="3600" b="0" i="0" u="none" strike="noStrike" cap="none" spc="0" baseline="0">
          <a:solidFill>
            <a:srgbClr val="3B3B3B"/>
          </a:solidFill>
          <a:uFillTx/>
          <a:latin typeface="Helvetica Neue Medium"/>
          <a:ea typeface="Helvetica Neue Medium"/>
          <a:cs typeface="Helvetica Neue Medium"/>
          <a:sym typeface="Helvetica Neue Medium"/>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s://www.epa.gov/air-emissions-inventories/2014-national-emissions-inventory-nei-data"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8F7"/>
        </a:solidFill>
        <a:effectLst/>
      </p:bgPr>
    </p:bg>
    <p:spTree>
      <p:nvGrpSpPr>
        <p:cNvPr id="1" name=""/>
        <p:cNvGrpSpPr/>
        <p:nvPr/>
      </p:nvGrpSpPr>
      <p:grpSpPr>
        <a:xfrm>
          <a:off x="0" y="0"/>
          <a:ext cx="0" cy="0"/>
          <a:chOff x="0" y="0"/>
          <a:chExt cx="0" cy="0"/>
        </a:xfrm>
      </p:grpSpPr>
      <p:pic>
        <p:nvPicPr>
          <p:cNvPr id="292" name="Arctic haze.jpg" descr="Arctic haze.jpg"/>
          <p:cNvPicPr>
            <a:picLocks noChangeAspect="1"/>
          </p:cNvPicPr>
          <p:nvPr/>
        </p:nvPicPr>
        <p:blipFill>
          <a:blip r:embed="rId2"/>
          <a:stretch>
            <a:fillRect/>
          </a:stretch>
        </p:blipFill>
        <p:spPr>
          <a:xfrm>
            <a:off x="-794861" y="-11580"/>
            <a:ext cx="14594522" cy="9776760"/>
          </a:xfrm>
          <a:prstGeom prst="rect">
            <a:avLst/>
          </a:prstGeom>
          <a:ln w="12700">
            <a:miter lim="400000"/>
          </a:ln>
        </p:spPr>
      </p:pic>
      <p:sp>
        <p:nvSpPr>
          <p:cNvPr id="293" name="Investigating Tropospheric Pollutant Trends in the High-Arctic Region"/>
          <p:cNvSpPr txBox="1"/>
          <p:nvPr/>
        </p:nvSpPr>
        <p:spPr>
          <a:xfrm>
            <a:off x="0" y="2821850"/>
            <a:ext cx="13004801" cy="2433321"/>
          </a:xfrm>
          <a:prstGeom prst="rect">
            <a:avLst/>
          </a:prstGeom>
          <a:ln w="12700">
            <a:miter lim="400000"/>
          </a:ln>
          <a:effectLst>
            <a:outerShdw blurRad="63500" dist="254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a:lnSpc>
                <a:spcPct val="120000"/>
              </a:lnSpc>
              <a:defRPr sz="4600" b="1">
                <a:solidFill>
                  <a:srgbClr val="FFFFFF"/>
                </a:solidFill>
                <a:latin typeface="Gill Sans MT"/>
                <a:ea typeface="Gill Sans MT"/>
                <a:cs typeface="Gill Sans MT"/>
                <a:sym typeface="Gill Sans MT"/>
              </a:defRPr>
            </a:pPr>
            <a:r>
              <a:t>Investigating Tropospheric Pollutant Trends in the High-Arctic Region</a:t>
            </a:r>
          </a:p>
        </p:txBody>
      </p:sp>
      <p:sp>
        <p:nvSpPr>
          <p:cNvPr id="294" name="NDACC-IRWG Meeting 2023…"/>
          <p:cNvSpPr txBox="1"/>
          <p:nvPr/>
        </p:nvSpPr>
        <p:spPr>
          <a:xfrm>
            <a:off x="0" y="4862856"/>
            <a:ext cx="13004801" cy="3782061"/>
          </a:xfrm>
          <a:prstGeom prst="rect">
            <a:avLst/>
          </a:prstGeom>
          <a:ln w="12700">
            <a:miter lim="400000"/>
          </a:ln>
          <a:effectLst>
            <a:outerShdw blurRad="63500" dist="25400" dir="5400000" rotWithShape="0">
              <a:srgbClr val="000000">
                <a:alpha val="49061"/>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a:lnSpc>
                <a:spcPct val="120000"/>
              </a:lnSpc>
              <a:defRPr sz="4200">
                <a:solidFill>
                  <a:srgbClr val="FFFFFF"/>
                </a:solidFill>
                <a:latin typeface="Gill Sans MT"/>
                <a:ea typeface="Gill Sans MT"/>
                <a:cs typeface="Gill Sans MT"/>
                <a:sym typeface="Gill Sans MT"/>
              </a:defRPr>
            </a:pPr>
            <a:r>
              <a:t>NDACC-IRWG Meeting 2023</a:t>
            </a:r>
          </a:p>
          <a:p>
            <a:pPr lvl="1">
              <a:lnSpc>
                <a:spcPct val="120000"/>
              </a:lnSpc>
              <a:defRPr sz="4000">
                <a:solidFill>
                  <a:srgbClr val="FFFFFF"/>
                </a:solidFill>
                <a:latin typeface="Gill Sans MT"/>
                <a:ea typeface="Gill Sans MT"/>
                <a:cs typeface="Gill Sans MT"/>
                <a:sym typeface="Gill Sans MT"/>
              </a:defRPr>
            </a:pPr>
            <a:r>
              <a:t>15 June, 2023</a:t>
            </a:r>
          </a:p>
          <a:p>
            <a:pPr lvl="1">
              <a:lnSpc>
                <a:spcPct val="120000"/>
              </a:lnSpc>
              <a:defRPr sz="4000" b="1" u="sng">
                <a:solidFill>
                  <a:srgbClr val="FFFFFF"/>
                </a:solidFill>
                <a:latin typeface="Gill Sans MT"/>
                <a:ea typeface="Gill Sans MT"/>
                <a:cs typeface="Gill Sans MT"/>
                <a:sym typeface="Gill Sans MT"/>
              </a:defRPr>
            </a:pPr>
            <a:r>
              <a:rPr sz="4400"/>
              <a:t>Tyler Wizenberg</a:t>
            </a:r>
            <a:r>
              <a:rPr b="0" u="none"/>
              <a:t>, K. Strong, D. B. A Jones,</a:t>
            </a:r>
          </a:p>
          <a:p>
            <a:pPr lvl="1">
              <a:lnSpc>
                <a:spcPct val="80000"/>
              </a:lnSpc>
              <a:defRPr sz="4000" b="1" u="sng">
                <a:solidFill>
                  <a:srgbClr val="FFFFFF"/>
                </a:solidFill>
                <a:latin typeface="Gill Sans MT"/>
                <a:ea typeface="Gill Sans MT"/>
                <a:cs typeface="Gill Sans MT"/>
                <a:sym typeface="Gill Sans MT"/>
              </a:defRPr>
            </a:pPr>
            <a:r>
              <a:rPr b="0" u="none"/>
              <a:t>E. Mahieu, I. Ortega, and J. W. Hannigan</a:t>
            </a:r>
          </a:p>
          <a:p>
            <a:pPr lvl="1">
              <a:lnSpc>
                <a:spcPct val="80000"/>
              </a:lnSpc>
              <a:defRPr sz="4000" b="1" u="sng">
                <a:solidFill>
                  <a:srgbClr val="FFFFFF"/>
                </a:solidFill>
                <a:latin typeface="Gill Sans MT"/>
                <a:ea typeface="Gill Sans MT"/>
                <a:cs typeface="Gill Sans MT"/>
                <a:sym typeface="Gill Sans MT"/>
              </a:defRPr>
            </a:pPr>
            <a:endParaRPr b="0" u="none"/>
          </a:p>
        </p:txBody>
      </p:sp>
      <p:sp>
        <p:nvSpPr>
          <p:cNvPr id="295" name="Arctic haze observed over the Brooks Range, Alaska during the IPY campaign of 2007-2008.…"/>
          <p:cNvSpPr txBox="1"/>
          <p:nvPr/>
        </p:nvSpPr>
        <p:spPr>
          <a:xfrm>
            <a:off x="0" y="8888818"/>
            <a:ext cx="13004801" cy="632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a:lnSpc>
                <a:spcPct val="120000"/>
              </a:lnSpc>
              <a:defRPr sz="1600" i="1">
                <a:solidFill>
                  <a:srgbClr val="FFFFFF"/>
                </a:solidFill>
                <a:latin typeface="Gill Sans MT"/>
                <a:ea typeface="Gill Sans MT"/>
                <a:cs typeface="Gill Sans MT"/>
                <a:sym typeface="Gill Sans MT"/>
              </a:defRPr>
            </a:pPr>
            <a:r>
              <a:rPr dirty="0"/>
              <a:t>Arctic haze observed over the Brooks Range, Alaska during the IPY campaign of 2007-2008.  </a:t>
            </a:r>
          </a:p>
          <a:p>
            <a:pPr algn="r">
              <a:lnSpc>
                <a:spcPct val="120000"/>
              </a:lnSpc>
              <a:defRPr sz="1600" i="1">
                <a:solidFill>
                  <a:srgbClr val="FFFFFF"/>
                </a:solidFill>
                <a:latin typeface="Gill Sans MT"/>
                <a:ea typeface="Gill Sans MT"/>
                <a:cs typeface="Gill Sans MT"/>
                <a:sym typeface="Gill Sans MT"/>
              </a:defRPr>
            </a:pPr>
            <a:r>
              <a:rPr dirty="0"/>
              <a:t>Image credit J. </a:t>
            </a:r>
            <a:r>
              <a:rPr dirty="0" err="1"/>
              <a:t>Cozic</a:t>
            </a:r>
            <a:r>
              <a:rPr dirty="0"/>
              <a:t> NOAA/CIRES.</a:t>
            </a:r>
          </a:p>
        </p:txBody>
      </p:sp>
      <p:pic>
        <p:nvPicPr>
          <p:cNvPr id="296" name="Image" descr="Image"/>
          <p:cNvPicPr>
            <a:picLocks noChangeAspect="1"/>
          </p:cNvPicPr>
          <p:nvPr/>
        </p:nvPicPr>
        <p:blipFill>
          <a:blip r:embed="rId3"/>
          <a:stretch>
            <a:fillRect/>
          </a:stretch>
        </p:blipFill>
        <p:spPr>
          <a:xfrm>
            <a:off x="361666" y="283555"/>
            <a:ext cx="3508541" cy="1426711"/>
          </a:xfrm>
          <a:prstGeom prst="rect">
            <a:avLst/>
          </a:prstGeom>
          <a:ln w="12700">
            <a:miter lim="400000"/>
          </a:ln>
        </p:spPr>
      </p:pic>
      <p:pic>
        <p:nvPicPr>
          <p:cNvPr id="297" name="NDACC_Logo_C10_b.gif" descr="NDACC_Logo_C10_b.gif"/>
          <p:cNvPicPr>
            <a:picLocks noChangeAspect="1"/>
          </p:cNvPicPr>
          <p:nvPr/>
        </p:nvPicPr>
        <p:blipFill>
          <a:blip r:embed="rId4"/>
          <a:stretch>
            <a:fillRect/>
          </a:stretch>
        </p:blipFill>
        <p:spPr>
          <a:xfrm>
            <a:off x="10566400" y="283556"/>
            <a:ext cx="2269067" cy="168033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56" name="Global simulation at C48 resolution (~2° 2.5°) and covers the period of 2003-2021.…"/>
              <p:cNvSpPr txBox="1">
                <a:spLocks noGrp="1"/>
              </p:cNvSpPr>
              <p:nvPr>
                <p:ph type="body" idx="21"/>
              </p:nvPr>
            </p:nvSpPr>
            <p:spPr>
              <a:xfrm>
                <a:off x="401395" y="1728779"/>
                <a:ext cx="6500428" cy="7200882"/>
              </a:xfrm>
              <a:prstGeom prst="rect">
                <a:avLst/>
              </a:prstGeom>
            </p:spPr>
            <p:txBody>
              <a:bodyPr/>
              <a:lstStyle/>
              <a:p>
                <a:pPr>
                  <a:buSzPct val="45000"/>
                  <a:buBlip>
                    <a:blip r:embed="rId2"/>
                  </a:buBlip>
                  <a:defRPr sz="3000"/>
                </a:pPr>
                <a:r>
                  <a:rPr dirty="0"/>
                  <a:t>Global simulation at C48 resolution (~2°</a:t>
                </a:r>
                <a14:m>
                  <m:oMath xmlns:m="http://schemas.openxmlformats.org/officeDocument/2006/math">
                    <m:r>
                      <a:rPr sz="3200" i="1">
                        <a:solidFill>
                          <a:srgbClr val="3B3B3B"/>
                        </a:solidFill>
                        <a:latin typeface="Cambria Math" panose="02040503050406030204" pitchFamily="18" charset="0"/>
                      </a:rPr>
                      <m:t>×</m:t>
                    </m:r>
                  </m:oMath>
                </a14:m>
                <a:r>
                  <a:rPr dirty="0"/>
                  <a:t>2.5°) and covers the period of 2003-2021. </a:t>
                </a:r>
              </a:p>
              <a:p>
                <a:pPr lvl="1">
                  <a:buSzPct val="45000"/>
                  <a:buBlip>
                    <a:blip r:embed="rId2"/>
                  </a:buBlip>
                  <a:defRPr sz="3000"/>
                </a:pPr>
                <a:r>
                  <a:rPr dirty="0"/>
                  <a:t>1-year spin-up during 2002.</a:t>
                </a:r>
              </a:p>
              <a:p>
                <a:pPr>
                  <a:buSzPct val="45000"/>
                  <a:buBlip>
                    <a:blip r:embed="rId2"/>
                  </a:buBlip>
                  <a:defRPr sz="3000"/>
                </a:pPr>
                <a:r>
                  <a:rPr dirty="0"/>
                  <a:t>MERRA-2 meteorology, CEDS anthropogenic emissions, GFAS BB emissions, and biogenic emissions from MEGAN.</a:t>
                </a:r>
              </a:p>
              <a:p>
                <a:pPr lvl="1">
                  <a:buSzPct val="45000"/>
                  <a:buBlip>
                    <a:blip r:embed="rId2"/>
                  </a:buBlip>
                  <a:defRPr sz="3000"/>
                </a:pPr>
                <a:r>
                  <a:rPr dirty="0"/>
                  <a:t>C</a:t>
                </a:r>
                <a:r>
                  <a:rPr baseline="-5999" dirty="0"/>
                  <a:t>2</a:t>
                </a:r>
                <a:r>
                  <a:rPr dirty="0"/>
                  <a:t>H</a:t>
                </a:r>
                <a:r>
                  <a:rPr baseline="-5999" dirty="0"/>
                  <a:t>2</a:t>
                </a:r>
                <a:r>
                  <a:rPr dirty="0"/>
                  <a:t> and HCOOH BB emissions estimated by scaling CO fields by molar emission ratios for different forest types.</a:t>
                </a:r>
              </a:p>
            </p:txBody>
          </p:sp>
        </mc:Choice>
        <mc:Fallback xmlns="">
          <p:sp>
            <p:nvSpPr>
              <p:cNvPr id="356" name="Global simulation at C48 resolution (~2° 2.5°) and covers the period of 2003-2021.…"/>
              <p:cNvSpPr txBox="1">
                <a:spLocks noGrp="1" noRot="1" noChangeAspect="1" noMove="1" noResize="1" noEditPoints="1" noAdjustHandles="1" noChangeArrowheads="1" noChangeShapeType="1" noTextEdit="1"/>
              </p:cNvSpPr>
              <p:nvPr>
                <p:ph type="body" idx="21"/>
              </p:nvPr>
            </p:nvSpPr>
            <p:spPr>
              <a:xfrm>
                <a:off x="401395" y="1728779"/>
                <a:ext cx="6500428" cy="7200882"/>
              </a:xfrm>
              <a:prstGeom prst="rect">
                <a:avLst/>
              </a:prstGeom>
              <a:blipFill>
                <a:blip r:embed="rId3"/>
                <a:stretch>
                  <a:fillRect t="-880" r="-195" b="-1585"/>
                </a:stretch>
              </a:blipFill>
            </p:spPr>
            <p:txBody>
              <a:bodyPr/>
              <a:lstStyle/>
              <a:p>
                <a:r>
                  <a:rPr lang="en-US">
                    <a:noFill/>
                  </a:rPr>
                  <a:t> </a:t>
                </a:r>
              </a:p>
            </p:txBody>
          </p:sp>
        </mc:Fallback>
      </mc:AlternateContent>
      <p:sp>
        <p:nvSpPr>
          <p:cNvPr id="357" name="Slide Number"/>
          <p:cNvSpPr txBox="1">
            <a:spLocks noGrp="1"/>
          </p:cNvSpPr>
          <p:nvPr>
            <p:ph type="sldNum" sz="quarter" idx="2"/>
          </p:nvPr>
        </p:nvSpPr>
        <p:spPr>
          <a:xfrm>
            <a:off x="6339730" y="9248497"/>
            <a:ext cx="325340" cy="342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10</a:t>
            </a:fld>
            <a:endParaRPr/>
          </a:p>
        </p:txBody>
      </p:sp>
      <p:sp>
        <p:nvSpPr>
          <p:cNvPr id="358" name="SciNet Niagara HPC cluster"/>
          <p:cNvSpPr txBox="1"/>
          <p:nvPr/>
        </p:nvSpPr>
        <p:spPr>
          <a:xfrm>
            <a:off x="9802007" y="8557418"/>
            <a:ext cx="2418855" cy="342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600">
                <a:solidFill>
                  <a:srgbClr val="FFFFFF"/>
                </a:solidFill>
              </a:defRPr>
            </a:lvl1pPr>
          </a:lstStyle>
          <a:p>
            <a:r>
              <a:t>SciNet Niagara HPC cluster</a:t>
            </a:r>
          </a:p>
        </p:txBody>
      </p:sp>
      <p:pic>
        <p:nvPicPr>
          <p:cNvPr id="359" name="GCHP_vs_GCC_animation.gif" descr="GCHP_vs_GCC_animation.gif"/>
          <p:cNvPicPr>
            <a:picLocks/>
          </p:cNvPicPr>
          <p:nvPr/>
        </p:nvPicPr>
        <p:blipFill>
          <a:blip r:embed="rId4"/>
          <a:stretch>
            <a:fillRect/>
          </a:stretch>
        </p:blipFill>
        <p:spPr>
          <a:xfrm>
            <a:off x="7313876" y="1584358"/>
            <a:ext cx="5660633" cy="7383433"/>
          </a:xfrm>
          <a:prstGeom prst="rect">
            <a:avLst/>
          </a:prstGeom>
          <a:ln w="12700">
            <a:miter lim="400000"/>
          </a:ln>
        </p:spPr>
      </p:pic>
      <p:sp>
        <p:nvSpPr>
          <p:cNvPr id="360" name="Methods &amp; Datasets - GCHP"/>
          <p:cNvSpPr txBox="1"/>
          <p:nvPr/>
        </p:nvSpPr>
        <p:spPr>
          <a:xfrm>
            <a:off x="59697" y="-62285"/>
            <a:ext cx="9760962"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67359">
              <a:defRPr sz="6400">
                <a:solidFill>
                  <a:srgbClr val="FFFFFF"/>
                </a:solidFill>
              </a:defRPr>
            </a:lvl1pPr>
          </a:lstStyle>
          <a:p>
            <a:r>
              <a:t>Methods &amp; Datasets - GCHP</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GCHP_C48_GFAS_scaled_HCOOH_emissions.png" descr="GCHP_C48_GFAS_scaled_HCOOH_emissions.png"/>
          <p:cNvPicPr>
            <a:picLocks noChangeAspect="1"/>
          </p:cNvPicPr>
          <p:nvPr/>
        </p:nvPicPr>
        <p:blipFill>
          <a:blip r:embed="rId2"/>
          <a:stretch>
            <a:fillRect/>
          </a:stretch>
        </p:blipFill>
        <p:spPr>
          <a:xfrm>
            <a:off x="6640119" y="1241612"/>
            <a:ext cx="6232634" cy="7827165"/>
          </a:xfrm>
          <a:prstGeom prst="rect">
            <a:avLst/>
          </a:prstGeom>
          <a:ln w="12700">
            <a:miter lim="400000"/>
          </a:ln>
        </p:spPr>
      </p:pic>
      <p:sp>
        <p:nvSpPr>
          <p:cNvPr id="36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11</a:t>
            </a:fld>
            <a:endParaRPr/>
          </a:p>
        </p:txBody>
      </p:sp>
      <p:sp>
        <p:nvSpPr>
          <p:cNvPr id="364" name="GFAS Emissions Scaling"/>
          <p:cNvSpPr txBox="1"/>
          <p:nvPr/>
        </p:nvSpPr>
        <p:spPr>
          <a:xfrm>
            <a:off x="-211433" y="-62285"/>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lnSpcReduction="10000"/>
          </a:bodyPr>
          <a:lstStyle>
            <a:lvl1pPr defTabSz="525779">
              <a:defRPr sz="7200">
                <a:solidFill>
                  <a:srgbClr val="FFFFFF"/>
                </a:solidFill>
              </a:defRPr>
            </a:lvl1pPr>
          </a:lstStyle>
          <a:p>
            <a:r>
              <a:t>GFAS Emissions Scaling</a:t>
            </a:r>
          </a:p>
        </p:txBody>
      </p:sp>
      <p:pic>
        <p:nvPicPr>
          <p:cNvPr id="365" name="GFED basis regions.jpeg" descr="GFED basis regions.jpeg"/>
          <p:cNvPicPr>
            <a:picLocks noChangeAspect="1"/>
          </p:cNvPicPr>
          <p:nvPr/>
        </p:nvPicPr>
        <p:blipFill>
          <a:blip r:embed="rId3"/>
          <a:stretch>
            <a:fillRect/>
          </a:stretch>
        </p:blipFill>
        <p:spPr>
          <a:xfrm>
            <a:off x="81322" y="3062698"/>
            <a:ext cx="5803906" cy="3923904"/>
          </a:xfrm>
          <a:prstGeom prst="rect">
            <a:avLst/>
          </a:prstGeom>
          <a:ln w="12700">
            <a:miter lim="400000"/>
          </a:ln>
        </p:spPr>
      </p:pic>
      <p:sp>
        <p:nvSpPr>
          <p:cNvPr id="366" name="Arrow"/>
          <p:cNvSpPr/>
          <p:nvPr/>
        </p:nvSpPr>
        <p:spPr>
          <a:xfrm>
            <a:off x="5859691" y="4520194"/>
            <a:ext cx="1270001" cy="713212"/>
          </a:xfrm>
          <a:prstGeom prst="rightArrow">
            <a:avLst>
              <a:gd name="adj1" fmla="val 32000"/>
              <a:gd name="adj2" fmla="val 113963"/>
            </a:avLst>
          </a:prstGeom>
          <a:solidFill>
            <a:srgbClr val="00000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367" name="GFED4.1 Basis Regions"/>
          <p:cNvSpPr txBox="1"/>
          <p:nvPr/>
        </p:nvSpPr>
        <p:spPr>
          <a:xfrm>
            <a:off x="1458048" y="2309798"/>
            <a:ext cx="3050455"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just">
              <a:defRPr sz="2400"/>
            </a:lvl1pPr>
          </a:lstStyle>
          <a:p>
            <a:r>
              <a:t>GFED4.1 Basis Regions</a:t>
            </a:r>
          </a:p>
        </p:txBody>
      </p:sp>
      <p:sp>
        <p:nvSpPr>
          <p:cNvPr id="12" name="Global simulation at C48 resolution (~2° 2.5°) and covers the period of 2003-2021.…">
            <a:extLst>
              <a:ext uri="{FF2B5EF4-FFF2-40B4-BE49-F238E27FC236}">
                <a16:creationId xmlns:a16="http://schemas.microsoft.com/office/drawing/2014/main" id="{C59BC32F-7842-884F-A47D-4FA01F5A695F}"/>
              </a:ext>
            </a:extLst>
          </p:cNvPr>
          <p:cNvSpPr txBox="1">
            <a:spLocks noGrp="1"/>
          </p:cNvSpPr>
          <p:nvPr>
            <p:ph type="body" idx="21"/>
          </p:nvPr>
        </p:nvSpPr>
        <p:spPr>
          <a:xfrm>
            <a:off x="164425" y="7390805"/>
            <a:ext cx="6500428" cy="902811"/>
          </a:xfrm>
          <a:prstGeom prst="rect">
            <a:avLst/>
          </a:prstGeom>
        </p:spPr>
        <p:txBody>
          <a:bodyPr/>
          <a:lstStyle/>
          <a:p>
            <a:pPr marL="0" indent="0">
              <a:buSzPct val="45000"/>
              <a:buNone/>
              <a:defRPr sz="3000"/>
            </a:pPr>
            <a:r>
              <a:rPr lang="en-CA" sz="2600" dirty="0"/>
              <a:t>Method from </a:t>
            </a:r>
            <a:r>
              <a:rPr lang="en-CA" sz="2600" dirty="0" err="1"/>
              <a:t>Wizenberg</a:t>
            </a:r>
            <a:r>
              <a:rPr lang="en-CA" sz="2600" dirty="0"/>
              <a:t> </a:t>
            </a:r>
            <a:r>
              <a:rPr lang="en-CA" sz="2600" i="1" dirty="0"/>
              <a:t>et al</a:t>
            </a:r>
            <a:r>
              <a:rPr lang="en-CA" sz="2600" dirty="0"/>
              <a:t>. (2023) expanded to global GFAS emissions.</a:t>
            </a:r>
            <a:endParaRPr sz="2600"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TAB_CO_FTIR_vs_GCHP.png" descr="TAB_CO_FTIR_vs_GCHP.png"/>
          <p:cNvPicPr>
            <a:picLocks noChangeAspect="1"/>
          </p:cNvPicPr>
          <p:nvPr/>
        </p:nvPicPr>
        <p:blipFill>
          <a:blip r:embed="rId3"/>
          <a:stretch>
            <a:fillRect/>
          </a:stretch>
        </p:blipFill>
        <p:spPr>
          <a:xfrm>
            <a:off x="6609892" y="2075485"/>
            <a:ext cx="6317561" cy="6401180"/>
          </a:xfrm>
          <a:prstGeom prst="rect">
            <a:avLst/>
          </a:prstGeom>
          <a:ln w="12700">
            <a:miter lim="400000"/>
          </a:ln>
        </p:spPr>
      </p:pic>
      <p:pic>
        <p:nvPicPr>
          <p:cNvPr id="370" name="EUR_CO_FTIR_vs_GCHP.png" descr="EUR_CO_FTIR_vs_GCHP.png"/>
          <p:cNvPicPr>
            <a:picLocks noChangeAspect="1"/>
          </p:cNvPicPr>
          <p:nvPr/>
        </p:nvPicPr>
        <p:blipFill>
          <a:blip r:embed="rId4"/>
          <a:stretch>
            <a:fillRect/>
          </a:stretch>
        </p:blipFill>
        <p:spPr>
          <a:xfrm>
            <a:off x="137850" y="2075485"/>
            <a:ext cx="6317561" cy="6401179"/>
          </a:xfrm>
          <a:prstGeom prst="rect">
            <a:avLst/>
          </a:prstGeom>
          <a:ln w="12700">
            <a:miter lim="400000"/>
          </a:ln>
        </p:spPr>
      </p:pic>
      <p:sp>
        <p:nvSpPr>
          <p:cNvPr id="37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12</a:t>
            </a:fld>
            <a:endParaRPr/>
          </a:p>
        </p:txBody>
      </p:sp>
      <p:sp>
        <p:nvSpPr>
          <p:cNvPr id="372" name="Eureka"/>
          <p:cNvSpPr txBox="1"/>
          <p:nvPr/>
        </p:nvSpPr>
        <p:spPr>
          <a:xfrm>
            <a:off x="4777785" y="2364701"/>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373" name="Carbon Monoxide (CO)"/>
          <p:cNvSpPr txBox="1"/>
          <p:nvPr/>
        </p:nvSpPr>
        <p:spPr>
          <a:xfrm>
            <a:off x="3800016" y="1255627"/>
            <a:ext cx="540476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Carbon Monoxide (CO)</a:t>
            </a:r>
          </a:p>
        </p:txBody>
      </p:sp>
      <p:sp>
        <p:nvSpPr>
          <p:cNvPr id="374" name="Results - GCHP vs. FTIR Ob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443991">
              <a:defRPr sz="6080">
                <a:solidFill>
                  <a:srgbClr val="FFFFFF"/>
                </a:solidFill>
              </a:defRPr>
            </a:lvl1pPr>
          </a:lstStyle>
          <a:p>
            <a:r>
              <a:rPr dirty="0"/>
              <a:t>Results - GCHP vs. FTIR Obs.</a:t>
            </a:r>
          </a:p>
        </p:txBody>
      </p:sp>
      <p:sp>
        <p:nvSpPr>
          <p:cNvPr id="375" name="Thule"/>
          <p:cNvSpPr txBox="1"/>
          <p:nvPr/>
        </p:nvSpPr>
        <p:spPr>
          <a:xfrm>
            <a:off x="11067498" y="2453601"/>
            <a:ext cx="11668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TAB_CO_FTIR_and_GCHP_monthly_means.png" descr="TAB_CO_FTIR_and_GCHP_monthly_means.png"/>
          <p:cNvPicPr>
            <a:picLocks noChangeAspect="1"/>
          </p:cNvPicPr>
          <p:nvPr/>
        </p:nvPicPr>
        <p:blipFill>
          <a:blip r:embed="rId3"/>
          <a:stretch>
            <a:fillRect/>
          </a:stretch>
        </p:blipFill>
        <p:spPr>
          <a:xfrm>
            <a:off x="420880" y="5620623"/>
            <a:ext cx="12163040" cy="3433294"/>
          </a:xfrm>
          <a:prstGeom prst="rect">
            <a:avLst/>
          </a:prstGeom>
          <a:ln w="12700">
            <a:miter lim="400000"/>
          </a:ln>
        </p:spPr>
      </p:pic>
      <p:pic>
        <p:nvPicPr>
          <p:cNvPr id="380" name="EUR_CO_FTIR_and_GCHP_monthly_means.png" descr="EUR_CO_FTIR_and_GCHP_monthly_means.png"/>
          <p:cNvPicPr>
            <a:picLocks noChangeAspect="1"/>
          </p:cNvPicPr>
          <p:nvPr/>
        </p:nvPicPr>
        <p:blipFill>
          <a:blip r:embed="rId4"/>
          <a:stretch>
            <a:fillRect/>
          </a:stretch>
        </p:blipFill>
        <p:spPr>
          <a:xfrm>
            <a:off x="420880" y="2097527"/>
            <a:ext cx="12163040" cy="3433294"/>
          </a:xfrm>
          <a:prstGeom prst="rect">
            <a:avLst/>
          </a:prstGeom>
          <a:ln w="12700">
            <a:miter lim="400000"/>
          </a:ln>
        </p:spPr>
      </p:pic>
      <p:sp>
        <p:nvSpPr>
          <p:cNvPr id="38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13</a:t>
            </a:fld>
            <a:endParaRPr/>
          </a:p>
        </p:txBody>
      </p:sp>
      <p:sp>
        <p:nvSpPr>
          <p:cNvPr id="382" name="Carbon Monoxide (CO)"/>
          <p:cNvSpPr txBox="1"/>
          <p:nvPr/>
        </p:nvSpPr>
        <p:spPr>
          <a:xfrm>
            <a:off x="-35384" y="1165047"/>
            <a:ext cx="4963295"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Carbon Monoxide (CO)</a:t>
            </a:r>
          </a:p>
        </p:txBody>
      </p:sp>
      <p:sp>
        <p:nvSpPr>
          <p:cNvPr id="383" name="Results - FTIR &amp; GCHP Seasonal Cycles"/>
          <p:cNvSpPr txBox="1"/>
          <p:nvPr/>
        </p:nvSpPr>
        <p:spPr>
          <a:xfrm>
            <a:off x="223926" y="-41189"/>
            <a:ext cx="11406152"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397256">
              <a:defRPr sz="5440">
                <a:solidFill>
                  <a:srgbClr val="FFFFFF"/>
                </a:solidFill>
              </a:defRPr>
            </a:lvl1pPr>
          </a:lstStyle>
          <a:p>
            <a:r>
              <a:t>Results - FTIR &amp; GCHP Seasonal Cycles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TAB_C2H2_FTIR_and_GCHP_monthly_means.png" descr="TAB_C2H2_FTIR_and_GCHP_monthly_means.png"/>
          <p:cNvPicPr>
            <a:picLocks noChangeAspect="1"/>
          </p:cNvPicPr>
          <p:nvPr/>
        </p:nvPicPr>
        <p:blipFill>
          <a:blip r:embed="rId3"/>
          <a:srcRect t="1706" b="1706"/>
          <a:stretch>
            <a:fillRect/>
          </a:stretch>
        </p:blipFill>
        <p:spPr>
          <a:xfrm>
            <a:off x="420880" y="5620623"/>
            <a:ext cx="12163040" cy="3433294"/>
          </a:xfrm>
          <a:prstGeom prst="rect">
            <a:avLst/>
          </a:prstGeom>
          <a:ln w="12700">
            <a:miter lim="400000"/>
          </a:ln>
        </p:spPr>
      </p:pic>
      <p:pic>
        <p:nvPicPr>
          <p:cNvPr id="388" name="EUR_C2H2_FTIR_and_GCHP_monthly_means.png" descr="EUR_C2H2_FTIR_and_GCHP_monthly_means.png"/>
          <p:cNvPicPr>
            <a:picLocks noChangeAspect="1"/>
          </p:cNvPicPr>
          <p:nvPr/>
        </p:nvPicPr>
        <p:blipFill>
          <a:blip r:embed="rId4"/>
          <a:srcRect t="1706" b="1706"/>
          <a:stretch>
            <a:fillRect/>
          </a:stretch>
        </p:blipFill>
        <p:spPr>
          <a:xfrm>
            <a:off x="420880" y="2097527"/>
            <a:ext cx="12163040" cy="3433294"/>
          </a:xfrm>
          <a:prstGeom prst="rect">
            <a:avLst/>
          </a:prstGeom>
          <a:ln w="12700">
            <a:miter lim="400000"/>
          </a:ln>
        </p:spPr>
      </p:pic>
      <p:sp>
        <p:nvSpPr>
          <p:cNvPr id="38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14</a:t>
            </a:fld>
            <a:endParaRPr/>
          </a:p>
        </p:txBody>
      </p:sp>
      <p:sp>
        <p:nvSpPr>
          <p:cNvPr id="390" name="Acetylene (C2H2)"/>
          <p:cNvSpPr txBox="1"/>
          <p:nvPr/>
        </p:nvSpPr>
        <p:spPr>
          <a:xfrm>
            <a:off x="129716" y="1266647"/>
            <a:ext cx="3939555"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Acetylene (C</a:t>
            </a:r>
            <a:r>
              <a:rPr baseline="-5999"/>
              <a:t>2</a:t>
            </a:r>
            <a:r>
              <a:t>H</a:t>
            </a:r>
            <a:r>
              <a:rPr baseline="-5999"/>
              <a:t>2</a:t>
            </a:r>
            <a:r>
              <a:t>)</a:t>
            </a:r>
          </a:p>
        </p:txBody>
      </p:sp>
      <p:sp>
        <p:nvSpPr>
          <p:cNvPr id="391" name="Results - FTIR &amp; GCHP Seasonal Cycles"/>
          <p:cNvSpPr txBox="1"/>
          <p:nvPr/>
        </p:nvSpPr>
        <p:spPr>
          <a:xfrm>
            <a:off x="223926" y="-41189"/>
            <a:ext cx="11406152"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397256">
              <a:defRPr sz="5440">
                <a:solidFill>
                  <a:srgbClr val="FFFFFF"/>
                </a:solidFill>
              </a:defRPr>
            </a:lvl1pPr>
          </a:lstStyle>
          <a:p>
            <a:r>
              <a:t>Results - FTIR &amp; GCHP Seasonal Cycles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TAB_C2H6_FTIR_and_GCHP_monthly_means.png" descr="TAB_C2H6_FTIR_and_GCHP_monthly_means.png"/>
          <p:cNvPicPr>
            <a:picLocks noChangeAspect="1"/>
          </p:cNvPicPr>
          <p:nvPr/>
        </p:nvPicPr>
        <p:blipFill>
          <a:blip r:embed="rId3"/>
          <a:srcRect t="1706" b="1706"/>
          <a:stretch>
            <a:fillRect/>
          </a:stretch>
        </p:blipFill>
        <p:spPr>
          <a:xfrm>
            <a:off x="420880" y="5620623"/>
            <a:ext cx="12163040" cy="3433294"/>
          </a:xfrm>
          <a:prstGeom prst="rect">
            <a:avLst/>
          </a:prstGeom>
          <a:ln w="12700">
            <a:miter lim="400000"/>
          </a:ln>
        </p:spPr>
      </p:pic>
      <p:pic>
        <p:nvPicPr>
          <p:cNvPr id="396" name="EUR_C2H6_FTIR_and_GCHP_monthly_means.png" descr="EUR_C2H6_FTIR_and_GCHP_monthly_means.png"/>
          <p:cNvPicPr>
            <a:picLocks noChangeAspect="1"/>
          </p:cNvPicPr>
          <p:nvPr/>
        </p:nvPicPr>
        <p:blipFill>
          <a:blip r:embed="rId4"/>
          <a:srcRect t="1706" b="1706"/>
          <a:stretch>
            <a:fillRect/>
          </a:stretch>
        </p:blipFill>
        <p:spPr>
          <a:xfrm>
            <a:off x="420880" y="2097527"/>
            <a:ext cx="12163040" cy="3433294"/>
          </a:xfrm>
          <a:prstGeom prst="rect">
            <a:avLst/>
          </a:prstGeom>
          <a:ln w="12700">
            <a:miter lim="400000"/>
          </a:ln>
        </p:spPr>
      </p:pic>
      <p:sp>
        <p:nvSpPr>
          <p:cNvPr id="39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15</a:t>
            </a:fld>
            <a:endParaRPr/>
          </a:p>
        </p:txBody>
      </p:sp>
      <p:sp>
        <p:nvSpPr>
          <p:cNvPr id="398" name="Ethane (C2H6)"/>
          <p:cNvSpPr txBox="1"/>
          <p:nvPr/>
        </p:nvSpPr>
        <p:spPr>
          <a:xfrm>
            <a:off x="129716" y="1266647"/>
            <a:ext cx="3939555"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Ethane (C</a:t>
            </a:r>
            <a:r>
              <a:rPr baseline="-5999"/>
              <a:t>2</a:t>
            </a:r>
            <a:r>
              <a:t>H</a:t>
            </a:r>
            <a:r>
              <a:rPr baseline="-5999"/>
              <a:t>6</a:t>
            </a:r>
            <a:r>
              <a:t>)</a:t>
            </a:r>
          </a:p>
        </p:txBody>
      </p:sp>
      <p:sp>
        <p:nvSpPr>
          <p:cNvPr id="399" name="Results - FTIR &amp; GCHP Seasonal Cycles"/>
          <p:cNvSpPr txBox="1"/>
          <p:nvPr/>
        </p:nvSpPr>
        <p:spPr>
          <a:xfrm>
            <a:off x="223926" y="-41189"/>
            <a:ext cx="11406152"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397256">
              <a:defRPr sz="5440">
                <a:solidFill>
                  <a:srgbClr val="FFFFFF"/>
                </a:solidFill>
              </a:defRPr>
            </a:lvl1pPr>
          </a:lstStyle>
          <a:p>
            <a:r>
              <a:t>Results - FTIR &amp; GCHP Seasonal Cycles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EUR_C2H4_FTIR_and_GCHP_monthly_means.png" descr="EUR_C2H4_FTIR_and_GCHP_monthly_means.png"/>
          <p:cNvPicPr>
            <a:picLocks noChangeAspect="1"/>
          </p:cNvPicPr>
          <p:nvPr/>
        </p:nvPicPr>
        <p:blipFill>
          <a:blip r:embed="rId3"/>
          <a:srcRect t="803" b="803"/>
          <a:stretch>
            <a:fillRect/>
          </a:stretch>
        </p:blipFill>
        <p:spPr>
          <a:xfrm>
            <a:off x="420885" y="1877417"/>
            <a:ext cx="12163040" cy="3433294"/>
          </a:xfrm>
          <a:prstGeom prst="rect">
            <a:avLst/>
          </a:prstGeom>
          <a:ln w="12700">
            <a:miter lim="400000"/>
          </a:ln>
        </p:spPr>
      </p:pic>
      <p:sp>
        <p:nvSpPr>
          <p:cNvPr id="40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16</a:t>
            </a:fld>
            <a:endParaRPr/>
          </a:p>
        </p:txBody>
      </p:sp>
      <p:sp>
        <p:nvSpPr>
          <p:cNvPr id="405" name="Ethylene (C2H4)"/>
          <p:cNvSpPr txBox="1"/>
          <p:nvPr/>
        </p:nvSpPr>
        <p:spPr>
          <a:xfrm>
            <a:off x="129716" y="1266647"/>
            <a:ext cx="3939555"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Ethylene (C</a:t>
            </a:r>
            <a:r>
              <a:rPr baseline="-5999"/>
              <a:t>2</a:t>
            </a:r>
            <a:r>
              <a:t>H</a:t>
            </a:r>
            <a:r>
              <a:rPr baseline="-5999"/>
              <a:t>4</a:t>
            </a:r>
            <a:r>
              <a:t>)</a:t>
            </a:r>
          </a:p>
        </p:txBody>
      </p:sp>
      <p:sp>
        <p:nvSpPr>
          <p:cNvPr id="406" name="Results - FTIR &amp; GCHP Seasonal Cycles"/>
          <p:cNvSpPr txBox="1"/>
          <p:nvPr/>
        </p:nvSpPr>
        <p:spPr>
          <a:xfrm>
            <a:off x="223926" y="-41189"/>
            <a:ext cx="11406152"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397256">
              <a:defRPr sz="5440">
                <a:solidFill>
                  <a:srgbClr val="FFFFFF"/>
                </a:solidFill>
              </a:defRPr>
            </a:lvl1pPr>
          </a:lstStyle>
          <a:p>
            <a:r>
              <a:t>Results - FTIR &amp; GCHP Seasonal Cycles</a:t>
            </a:r>
          </a:p>
        </p:txBody>
      </p:sp>
      <p:pic>
        <p:nvPicPr>
          <p:cNvPr id="407" name="TAB_C2H4_FTIR_and_GCHP_monthly_means.png" descr="TAB_C2H4_FTIR_and_GCHP_monthly_means.png"/>
          <p:cNvPicPr>
            <a:picLocks noChangeAspect="1"/>
          </p:cNvPicPr>
          <p:nvPr/>
        </p:nvPicPr>
        <p:blipFill>
          <a:blip r:embed="rId4"/>
          <a:stretch>
            <a:fillRect/>
          </a:stretch>
        </p:blipFill>
        <p:spPr>
          <a:xfrm>
            <a:off x="432191" y="5507551"/>
            <a:ext cx="12140418" cy="354800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TAB_MOH_FTIR_and_GCHP_monthly_means.png" descr="TAB_MOH_FTIR_and_GCHP_monthly_means.png"/>
          <p:cNvPicPr>
            <a:picLocks noChangeAspect="1"/>
          </p:cNvPicPr>
          <p:nvPr/>
        </p:nvPicPr>
        <p:blipFill>
          <a:blip r:embed="rId3"/>
          <a:srcRect t="1706" b="1706"/>
          <a:stretch>
            <a:fillRect/>
          </a:stretch>
        </p:blipFill>
        <p:spPr>
          <a:xfrm>
            <a:off x="420880" y="5620623"/>
            <a:ext cx="12163040" cy="3433294"/>
          </a:xfrm>
          <a:prstGeom prst="rect">
            <a:avLst/>
          </a:prstGeom>
          <a:ln w="12700">
            <a:miter lim="400000"/>
          </a:ln>
        </p:spPr>
      </p:pic>
      <p:pic>
        <p:nvPicPr>
          <p:cNvPr id="412" name="EUR_MOH_FTIR_and_GCHP_monthly_means.png" descr="EUR_MOH_FTIR_and_GCHP_monthly_means.png"/>
          <p:cNvPicPr>
            <a:picLocks noChangeAspect="1"/>
          </p:cNvPicPr>
          <p:nvPr/>
        </p:nvPicPr>
        <p:blipFill>
          <a:blip r:embed="rId4"/>
          <a:srcRect t="1706" b="1706"/>
          <a:stretch>
            <a:fillRect/>
          </a:stretch>
        </p:blipFill>
        <p:spPr>
          <a:xfrm>
            <a:off x="420880" y="2097527"/>
            <a:ext cx="12163040" cy="3433294"/>
          </a:xfrm>
          <a:prstGeom prst="rect">
            <a:avLst/>
          </a:prstGeom>
          <a:ln w="12700">
            <a:miter lim="400000"/>
          </a:ln>
        </p:spPr>
      </p:pic>
      <p:sp>
        <p:nvSpPr>
          <p:cNvPr id="41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17</a:t>
            </a:fld>
            <a:endParaRPr/>
          </a:p>
        </p:txBody>
      </p:sp>
      <p:sp>
        <p:nvSpPr>
          <p:cNvPr id="414" name="Methanol (CH3OH)"/>
          <p:cNvSpPr txBox="1"/>
          <p:nvPr/>
        </p:nvSpPr>
        <p:spPr>
          <a:xfrm>
            <a:off x="129716" y="1266647"/>
            <a:ext cx="3939555"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Methanol (CH</a:t>
            </a:r>
            <a:r>
              <a:rPr baseline="-5999"/>
              <a:t>3</a:t>
            </a:r>
            <a:r>
              <a:t>OH)</a:t>
            </a:r>
          </a:p>
        </p:txBody>
      </p:sp>
      <p:sp>
        <p:nvSpPr>
          <p:cNvPr id="415" name="Results - FTIR &amp; GCHP Seasonal Cycles"/>
          <p:cNvSpPr txBox="1"/>
          <p:nvPr/>
        </p:nvSpPr>
        <p:spPr>
          <a:xfrm>
            <a:off x="223926" y="-41189"/>
            <a:ext cx="11406152"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397256">
              <a:defRPr sz="5440">
                <a:solidFill>
                  <a:srgbClr val="FFFFFF"/>
                </a:solidFill>
              </a:defRPr>
            </a:lvl1pPr>
          </a:lstStyle>
          <a:p>
            <a:r>
              <a:t>Results - FTIR &amp; GCHP Seasonal Cycles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TAB_HCOOH_FTIR_and_GCHP_monthly_means.png" descr="TAB_HCOOH_FTIR_and_GCHP_monthly_means.png"/>
          <p:cNvPicPr>
            <a:picLocks noChangeAspect="1"/>
          </p:cNvPicPr>
          <p:nvPr/>
        </p:nvPicPr>
        <p:blipFill>
          <a:blip r:embed="rId3"/>
          <a:srcRect t="1706" b="1706"/>
          <a:stretch>
            <a:fillRect/>
          </a:stretch>
        </p:blipFill>
        <p:spPr>
          <a:xfrm>
            <a:off x="420880" y="5620623"/>
            <a:ext cx="12163040" cy="3433294"/>
          </a:xfrm>
          <a:prstGeom prst="rect">
            <a:avLst/>
          </a:prstGeom>
          <a:ln w="12700">
            <a:miter lim="400000"/>
          </a:ln>
        </p:spPr>
      </p:pic>
      <p:pic>
        <p:nvPicPr>
          <p:cNvPr id="420" name="EUR_HCOOH_FTIR_and_GCHP_monthly_means.png" descr="EUR_HCOOH_FTIR_and_GCHP_monthly_means.png"/>
          <p:cNvPicPr>
            <a:picLocks noChangeAspect="1"/>
          </p:cNvPicPr>
          <p:nvPr/>
        </p:nvPicPr>
        <p:blipFill>
          <a:blip r:embed="rId4"/>
          <a:srcRect t="682" b="682"/>
          <a:stretch>
            <a:fillRect/>
          </a:stretch>
        </p:blipFill>
        <p:spPr>
          <a:xfrm>
            <a:off x="420880" y="2097527"/>
            <a:ext cx="12163040" cy="3433294"/>
          </a:xfrm>
          <a:prstGeom prst="rect">
            <a:avLst/>
          </a:prstGeom>
          <a:ln w="12700">
            <a:miter lim="400000"/>
          </a:ln>
        </p:spPr>
      </p:pic>
      <p:sp>
        <p:nvSpPr>
          <p:cNvPr id="42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18</a:t>
            </a:fld>
            <a:endParaRPr/>
          </a:p>
        </p:txBody>
      </p:sp>
      <p:sp>
        <p:nvSpPr>
          <p:cNvPr id="422" name="Formic acid (HCOOH)"/>
          <p:cNvSpPr txBox="1"/>
          <p:nvPr/>
        </p:nvSpPr>
        <p:spPr>
          <a:xfrm>
            <a:off x="129716" y="1266647"/>
            <a:ext cx="4520283"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Formic acid (HCOOH)</a:t>
            </a:r>
          </a:p>
        </p:txBody>
      </p:sp>
      <p:sp>
        <p:nvSpPr>
          <p:cNvPr id="423" name="Results - FTIR &amp; GCHP Seasonal Cycles"/>
          <p:cNvSpPr txBox="1"/>
          <p:nvPr/>
        </p:nvSpPr>
        <p:spPr>
          <a:xfrm>
            <a:off x="223926" y="-41189"/>
            <a:ext cx="11406152"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397256">
              <a:defRPr sz="5440">
                <a:solidFill>
                  <a:srgbClr val="FFFFFF"/>
                </a:solidFill>
              </a:defRPr>
            </a:lvl1pPr>
          </a:lstStyle>
          <a:p>
            <a:r>
              <a:t>Results - FTIR &amp; GCHP Seasonal Cycles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TAB_CH2O_FTIR_and_GCHP_monthly_means.png" descr="TAB_CH2O_FTIR_and_GCHP_monthly_means.png"/>
          <p:cNvPicPr>
            <a:picLocks noChangeAspect="1"/>
          </p:cNvPicPr>
          <p:nvPr/>
        </p:nvPicPr>
        <p:blipFill>
          <a:blip r:embed="rId3"/>
          <a:srcRect t="1706" b="1706"/>
          <a:stretch>
            <a:fillRect/>
          </a:stretch>
        </p:blipFill>
        <p:spPr>
          <a:xfrm>
            <a:off x="420880" y="5620623"/>
            <a:ext cx="12163040" cy="3433294"/>
          </a:xfrm>
          <a:prstGeom prst="rect">
            <a:avLst/>
          </a:prstGeom>
          <a:ln w="12700">
            <a:miter lim="400000"/>
          </a:ln>
        </p:spPr>
      </p:pic>
      <p:pic>
        <p:nvPicPr>
          <p:cNvPr id="428" name="EUR_CH2O_FTIR_and_GCHP_monthly_means.png" descr="EUR_CH2O_FTIR_and_GCHP_monthly_means.png"/>
          <p:cNvPicPr>
            <a:picLocks noChangeAspect="1"/>
          </p:cNvPicPr>
          <p:nvPr/>
        </p:nvPicPr>
        <p:blipFill>
          <a:blip r:embed="rId4"/>
          <a:srcRect t="682" b="682"/>
          <a:stretch>
            <a:fillRect/>
          </a:stretch>
        </p:blipFill>
        <p:spPr>
          <a:xfrm>
            <a:off x="420880" y="2097527"/>
            <a:ext cx="12163040" cy="3433294"/>
          </a:xfrm>
          <a:prstGeom prst="rect">
            <a:avLst/>
          </a:prstGeom>
          <a:ln w="12700">
            <a:miter lim="400000"/>
          </a:ln>
        </p:spPr>
      </p:pic>
      <p:sp>
        <p:nvSpPr>
          <p:cNvPr id="42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19</a:t>
            </a:fld>
            <a:endParaRPr/>
          </a:p>
        </p:txBody>
      </p:sp>
      <p:sp>
        <p:nvSpPr>
          <p:cNvPr id="430" name="Formaldehyde (HCHO)"/>
          <p:cNvSpPr txBox="1"/>
          <p:nvPr/>
        </p:nvSpPr>
        <p:spPr>
          <a:xfrm>
            <a:off x="129716" y="1266647"/>
            <a:ext cx="4520283"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Formaldehyde (HCHO)</a:t>
            </a:r>
          </a:p>
        </p:txBody>
      </p:sp>
      <p:sp>
        <p:nvSpPr>
          <p:cNvPr id="431" name="Results - FTIR &amp; GCHP Seasonal Cycles"/>
          <p:cNvSpPr txBox="1"/>
          <p:nvPr/>
        </p:nvSpPr>
        <p:spPr>
          <a:xfrm>
            <a:off x="223926" y="-41189"/>
            <a:ext cx="11406152"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397256">
              <a:defRPr sz="5440">
                <a:solidFill>
                  <a:srgbClr val="FFFFFF"/>
                </a:solidFill>
              </a:defRPr>
            </a:lvl1pPr>
          </a:lstStyle>
          <a:p>
            <a:r>
              <a:t>Results - FTIR &amp; GCHP Seasonal Cycles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lide Number"/>
          <p:cNvSpPr txBox="1">
            <a:spLocks noGrp="1"/>
          </p:cNvSpPr>
          <p:nvPr>
            <p:ph type="sldNum" sz="quarter" idx="2"/>
          </p:nvPr>
        </p:nvSpPr>
        <p:spPr>
          <a:xfrm>
            <a:off x="6388744" y="9248497"/>
            <a:ext cx="227312" cy="342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2</a:t>
            </a:fld>
            <a:endParaRPr/>
          </a:p>
        </p:txBody>
      </p:sp>
      <p:sp>
        <p:nvSpPr>
          <p:cNvPr id="304" name="Introduction - Arctic Air Pollution"/>
          <p:cNvSpPr txBox="1"/>
          <p:nvPr/>
        </p:nvSpPr>
        <p:spPr>
          <a:xfrm>
            <a:off x="236625" y="-99170"/>
            <a:ext cx="10262041"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14781">
              <a:defRPr sz="5680">
                <a:solidFill>
                  <a:srgbClr val="FFFFFF"/>
                </a:solidFill>
              </a:defRPr>
            </a:lvl1pPr>
          </a:lstStyle>
          <a:p>
            <a:r>
              <a:rPr dirty="0"/>
              <a:t>Introduction - Arctic Air Pollution</a:t>
            </a:r>
          </a:p>
        </p:txBody>
      </p:sp>
      <p:pic>
        <p:nvPicPr>
          <p:cNvPr id="305" name="Svalbard clear vs. haze edited.png" descr="Svalbard clear vs. haze edited.png"/>
          <p:cNvPicPr>
            <a:picLocks noChangeAspect="1"/>
          </p:cNvPicPr>
          <p:nvPr/>
        </p:nvPicPr>
        <p:blipFill>
          <a:blip r:embed="rId2"/>
          <a:stretch>
            <a:fillRect/>
          </a:stretch>
        </p:blipFill>
        <p:spPr>
          <a:xfrm>
            <a:off x="7524010" y="1665768"/>
            <a:ext cx="5126765" cy="7025855"/>
          </a:xfrm>
          <a:prstGeom prst="rect">
            <a:avLst/>
          </a:prstGeom>
          <a:ln w="12700">
            <a:miter lim="400000"/>
          </a:ln>
          <a:effectLst>
            <a:outerShdw blurRad="38100" dist="25400" dir="5400000" rotWithShape="0">
              <a:srgbClr val="000000">
                <a:alpha val="50000"/>
              </a:srgbClr>
            </a:outerShdw>
          </a:effectLst>
        </p:spPr>
      </p:pic>
      <p:sp>
        <p:nvSpPr>
          <p:cNvPr id="306" name="The Arctic region is a major receptor of mid-latitude anthropogenic pollution [Law et al., 2014; Schmale et al., 2018]…"/>
          <p:cNvSpPr txBox="1"/>
          <p:nvPr/>
        </p:nvSpPr>
        <p:spPr>
          <a:xfrm>
            <a:off x="370577" y="1768574"/>
            <a:ext cx="6528198" cy="7025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95111" indent="-395111" algn="l">
              <a:spcBef>
                <a:spcPts val="2800"/>
              </a:spcBef>
              <a:buSzPct val="40000"/>
              <a:buBlip>
                <a:blip r:embed="rId3"/>
              </a:buBlip>
              <a:defRPr sz="2700">
                <a:solidFill>
                  <a:srgbClr val="3B3B3B"/>
                </a:solidFill>
                <a:latin typeface="Helvetica Neue Medium"/>
                <a:ea typeface="Helvetica Neue Medium"/>
                <a:cs typeface="Helvetica Neue Medium"/>
                <a:sym typeface="Helvetica Neue Medium"/>
              </a:defRPr>
            </a:pPr>
            <a:r>
              <a:rPr dirty="0"/>
              <a:t>The Arctic region is a major receptor of mid-latitude anthropogenic pollution [Law </a:t>
            </a:r>
            <a:r>
              <a:rPr sz="2700" i="1" dirty="0">
                <a:solidFill>
                  <a:srgbClr val="3B3B3B"/>
                </a:solidFill>
                <a:latin typeface="Helvetica Neue Medium"/>
                <a:ea typeface="Helvetica Neue Medium"/>
                <a:cs typeface="Helvetica Neue Medium"/>
                <a:sym typeface="Helvetica Neue"/>
              </a:rPr>
              <a:t>et al</a:t>
            </a:r>
            <a:r>
              <a:rPr sz="2700" dirty="0">
                <a:solidFill>
                  <a:srgbClr val="3B3B3B"/>
                </a:solidFill>
                <a:latin typeface="Helvetica Neue Medium"/>
                <a:ea typeface="Helvetica Neue Medium"/>
                <a:cs typeface="Helvetica Neue Medium"/>
                <a:sym typeface="Helvetica Neue"/>
              </a:rPr>
              <a:t>.</a:t>
            </a:r>
            <a:r>
              <a:rPr sz="2700" dirty="0">
                <a:solidFill>
                  <a:srgbClr val="3B3B3B"/>
                </a:solidFill>
                <a:latin typeface="Helvetica Neue Medium"/>
                <a:ea typeface="Helvetica Neue Medium"/>
                <a:cs typeface="Helvetica Neue Medium"/>
              </a:rPr>
              <a:t>, </a:t>
            </a:r>
            <a:r>
              <a:rPr dirty="0"/>
              <a:t>2014; Schmale </a:t>
            </a:r>
            <a:r>
              <a:rPr i="1" dirty="0">
                <a:latin typeface="Helvetica Neue"/>
                <a:ea typeface="Helvetica Neue"/>
                <a:cs typeface="Helvetica Neue"/>
                <a:sym typeface="Helvetica Neue"/>
              </a:rPr>
              <a:t>et al</a:t>
            </a:r>
            <a:r>
              <a:rPr dirty="0"/>
              <a:t>., 2018]</a:t>
            </a:r>
          </a:p>
          <a:p>
            <a:pPr marL="395111" indent="-395111" algn="l">
              <a:spcBef>
                <a:spcPts val="2800"/>
              </a:spcBef>
              <a:buSzPct val="40000"/>
              <a:buBlip>
                <a:blip r:embed="rId3"/>
              </a:buBlip>
              <a:defRPr sz="2700">
                <a:solidFill>
                  <a:srgbClr val="3B3B3B"/>
                </a:solidFill>
                <a:latin typeface="Helvetica Neue Medium"/>
                <a:ea typeface="Helvetica Neue Medium"/>
                <a:cs typeface="Helvetica Neue Medium"/>
                <a:sym typeface="Helvetica Neue Medium"/>
              </a:defRPr>
            </a:pPr>
            <a:r>
              <a:rPr dirty="0"/>
              <a:t>Wildfires are also a significant natural source of pollution to the Arctic [</a:t>
            </a:r>
            <a:r>
              <a:rPr dirty="0" err="1"/>
              <a:t>Roiger</a:t>
            </a:r>
            <a:r>
              <a:rPr dirty="0"/>
              <a:t> et al., 2011; </a:t>
            </a:r>
            <a:r>
              <a:rPr dirty="0" err="1"/>
              <a:t>Viatte</a:t>
            </a:r>
            <a:r>
              <a:rPr dirty="0"/>
              <a:t> et al., 2015; </a:t>
            </a:r>
            <a:r>
              <a:rPr dirty="0" err="1"/>
              <a:t>Lutsch</a:t>
            </a:r>
            <a:r>
              <a:rPr dirty="0"/>
              <a:t> et al., 2020]</a:t>
            </a:r>
          </a:p>
          <a:p>
            <a:pPr marL="395111" indent="-395111" algn="l">
              <a:spcBef>
                <a:spcPts val="2800"/>
              </a:spcBef>
              <a:buSzPct val="40000"/>
              <a:buBlip>
                <a:blip r:embed="rId3"/>
              </a:buBlip>
              <a:defRPr sz="2700">
                <a:solidFill>
                  <a:srgbClr val="3B3B3B"/>
                </a:solidFill>
                <a:latin typeface="Helvetica Neue Medium"/>
                <a:ea typeface="Helvetica Neue Medium"/>
                <a:cs typeface="Helvetica Neue Medium"/>
                <a:sym typeface="Helvetica Neue Medium"/>
              </a:defRPr>
            </a:pPr>
            <a:r>
              <a:rPr dirty="0"/>
              <a:t>Climate change and human development are likely to influence these pollution sources.</a:t>
            </a:r>
          </a:p>
          <a:p>
            <a:pPr marL="395111" indent="-395111" algn="l">
              <a:spcBef>
                <a:spcPts val="2800"/>
              </a:spcBef>
              <a:buSzPct val="40000"/>
              <a:buBlip>
                <a:blip r:embed="rId3"/>
              </a:buBlip>
              <a:defRPr sz="2700">
                <a:solidFill>
                  <a:srgbClr val="3B3B3B"/>
                </a:solidFill>
                <a:latin typeface="Helvetica Neue Medium"/>
                <a:ea typeface="Helvetica Neue Medium"/>
                <a:cs typeface="Helvetica Neue Medium"/>
                <a:sym typeface="Helvetica Neue Medium"/>
              </a:defRPr>
            </a:pPr>
            <a:r>
              <a:rPr dirty="0"/>
              <a:t>Transport pathways and effects on the Arctic environment are not well understood [Arnold </a:t>
            </a:r>
            <a:r>
              <a:rPr sz="2700" i="1" dirty="0">
                <a:solidFill>
                  <a:srgbClr val="3B3B3B"/>
                </a:solidFill>
                <a:latin typeface="Helvetica Neue Medium"/>
                <a:ea typeface="Helvetica Neue Medium"/>
                <a:cs typeface="Helvetica Neue Medium"/>
                <a:sym typeface="Helvetica Neue"/>
              </a:rPr>
              <a:t>et al</a:t>
            </a:r>
            <a:r>
              <a:rPr sz="2700" dirty="0">
                <a:solidFill>
                  <a:srgbClr val="3B3B3B"/>
                </a:solidFill>
                <a:latin typeface="Helvetica Neue Medium"/>
                <a:ea typeface="Helvetica Neue Medium"/>
                <a:cs typeface="Helvetica Neue Medium"/>
                <a:sym typeface="Helvetica Neue"/>
              </a:rPr>
              <a:t>.</a:t>
            </a:r>
            <a:r>
              <a:rPr sz="2700" dirty="0">
                <a:solidFill>
                  <a:srgbClr val="3B3B3B"/>
                </a:solidFill>
                <a:latin typeface="Helvetica Neue Medium"/>
                <a:ea typeface="Helvetica Neue Medium"/>
                <a:cs typeface="Helvetica Neue Medium"/>
              </a:rPr>
              <a:t>, </a:t>
            </a:r>
            <a:r>
              <a:rPr dirty="0"/>
              <a:t>2016].</a:t>
            </a:r>
          </a:p>
        </p:txBody>
      </p:sp>
      <p:sp>
        <p:nvSpPr>
          <p:cNvPr id="307" name="View from the zeppelin station near Ny-Ålesund, Svalbard (top) during clear conditions, and…"/>
          <p:cNvSpPr txBox="1"/>
          <p:nvPr/>
        </p:nvSpPr>
        <p:spPr>
          <a:xfrm>
            <a:off x="7459336" y="8747249"/>
            <a:ext cx="5545464" cy="1125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just">
              <a:defRPr sz="1200" i="1"/>
            </a:pPr>
            <a:r>
              <a:rPr dirty="0"/>
              <a:t>View from the zeppelin station near Ny-</a:t>
            </a:r>
            <a:r>
              <a:rPr dirty="0" err="1"/>
              <a:t>Ålesund</a:t>
            </a:r>
            <a:r>
              <a:rPr dirty="0"/>
              <a:t>, Svalbard (top) during clear conditions, and</a:t>
            </a:r>
          </a:p>
          <a:p>
            <a:pPr algn="just">
              <a:defRPr sz="1200" i="1"/>
            </a:pPr>
            <a:r>
              <a:rPr dirty="0"/>
              <a:t>(bottom) when agricultural fire plumes from Eastern Europe were transported to the station. </a:t>
            </a:r>
          </a:p>
          <a:p>
            <a:pPr algn="just">
              <a:defRPr sz="1200" i="1"/>
            </a:pPr>
            <a:r>
              <a:rPr dirty="0"/>
              <a:t>Photo credit:  A.-C. Engvall, Stockholm University.</a:t>
            </a:r>
          </a:p>
          <a:p>
            <a:pPr algn="l" defTabSz="457200">
              <a:lnSpc>
                <a:spcPts val="2800"/>
              </a:lnSpc>
              <a:spcBef>
                <a:spcPts val="1200"/>
              </a:spcBef>
              <a:defRPr sz="1200">
                <a:solidFill>
                  <a:srgbClr val="292526"/>
                </a:solidFill>
                <a:latin typeface="Times Roman"/>
                <a:ea typeface="Times Roman"/>
                <a:cs typeface="Times Roman"/>
                <a:sym typeface="Times Roman"/>
              </a:defRPr>
            </a:pPr>
            <a:r>
              <a:rPr dirty="0"/>
              <a:t>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EUR_PAN_FTIR_and_GCHP_monthly_means.png" descr="EUR_PAN_FTIR_and_GCHP_monthly_means.png"/>
          <p:cNvPicPr>
            <a:picLocks noChangeAspect="1"/>
          </p:cNvPicPr>
          <p:nvPr/>
        </p:nvPicPr>
        <p:blipFill>
          <a:blip r:embed="rId3"/>
          <a:srcRect t="1706" b="1706"/>
          <a:stretch>
            <a:fillRect/>
          </a:stretch>
        </p:blipFill>
        <p:spPr>
          <a:xfrm>
            <a:off x="506412" y="2038448"/>
            <a:ext cx="11992122" cy="3385049"/>
          </a:xfrm>
          <a:prstGeom prst="rect">
            <a:avLst/>
          </a:prstGeom>
          <a:ln w="12700">
            <a:miter lim="400000"/>
          </a:ln>
        </p:spPr>
      </p:pic>
      <p:sp>
        <p:nvSpPr>
          <p:cNvPr id="43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20</a:t>
            </a:fld>
            <a:endParaRPr/>
          </a:p>
        </p:txBody>
      </p:sp>
      <p:sp>
        <p:nvSpPr>
          <p:cNvPr id="437" name="Peroxyacetyl nitrate (PAN)"/>
          <p:cNvSpPr txBox="1"/>
          <p:nvPr/>
        </p:nvSpPr>
        <p:spPr>
          <a:xfrm>
            <a:off x="129716" y="1266647"/>
            <a:ext cx="5286599"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Peroxyacetyl nitrate (PAN)</a:t>
            </a:r>
          </a:p>
        </p:txBody>
      </p:sp>
      <p:sp>
        <p:nvSpPr>
          <p:cNvPr id="438" name="Results - FTIR &amp; GCHP Seasonal Cycles"/>
          <p:cNvSpPr txBox="1"/>
          <p:nvPr/>
        </p:nvSpPr>
        <p:spPr>
          <a:xfrm>
            <a:off x="223926" y="-41189"/>
            <a:ext cx="11406152"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397256">
              <a:defRPr sz="5440">
                <a:solidFill>
                  <a:srgbClr val="FFFFFF"/>
                </a:solidFill>
              </a:defRPr>
            </a:lvl1pPr>
          </a:lstStyle>
          <a:p>
            <a:r>
              <a:t>Results - FTIR &amp; GCHP Seasonal Cycles</a:t>
            </a:r>
          </a:p>
        </p:txBody>
      </p:sp>
      <p:pic>
        <p:nvPicPr>
          <p:cNvPr id="439" name="TAB_PAN_FTIR_and_GCHP_monthly_means.png" descr="TAB_PAN_FTIR_and_GCHP_monthly_means.png"/>
          <p:cNvPicPr>
            <a:picLocks noChangeAspect="1"/>
          </p:cNvPicPr>
          <p:nvPr/>
        </p:nvPicPr>
        <p:blipFill>
          <a:blip r:embed="rId4"/>
          <a:stretch>
            <a:fillRect/>
          </a:stretch>
        </p:blipFill>
        <p:spPr>
          <a:xfrm>
            <a:off x="294350" y="5539988"/>
            <a:ext cx="12281856" cy="3514816"/>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21</a:t>
            </a:fld>
            <a:endParaRPr/>
          </a:p>
        </p:txBody>
      </p:sp>
      <p:sp>
        <p:nvSpPr>
          <p:cNvPr id="444" name="Results - Fourier Series Fitting"/>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38150">
              <a:defRPr sz="6000">
                <a:solidFill>
                  <a:srgbClr val="FFFFFF"/>
                </a:solidFill>
              </a:defRPr>
            </a:lvl1pPr>
          </a:lstStyle>
          <a:p>
            <a:r>
              <a:t>Results - Fourier Series Fitting</a:t>
            </a:r>
          </a:p>
        </p:txBody>
      </p:sp>
      <p:sp>
        <p:nvSpPr>
          <p:cNvPr id="445" name="The total column time-series of the gases contain both intra-annual variability (seasonal cycles), and inter-annual variability (long-term trends), so we can apply Fourier series fitting to account for both.…"/>
          <p:cNvSpPr txBox="1"/>
          <p:nvPr/>
        </p:nvSpPr>
        <p:spPr>
          <a:xfrm>
            <a:off x="286189" y="1411208"/>
            <a:ext cx="12417006" cy="21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395111" indent="-395111" algn="l">
              <a:spcBef>
                <a:spcPts val="2800"/>
              </a:spcBef>
              <a:buSzPct val="40000"/>
              <a:buBlip>
                <a:blip r:embed="rId3"/>
              </a:buBlip>
              <a:defRPr sz="2800">
                <a:solidFill>
                  <a:srgbClr val="3B3B3B"/>
                </a:solidFill>
                <a:latin typeface="Helvetica Neue Medium"/>
                <a:ea typeface="Helvetica Neue Medium"/>
                <a:cs typeface="Helvetica Neue Medium"/>
                <a:sym typeface="Helvetica Neue Medium"/>
              </a:defRPr>
            </a:lvl1pPr>
            <a:lvl2pPr marL="839611" indent="-395111" algn="l">
              <a:spcBef>
                <a:spcPts val="2800"/>
              </a:spcBef>
              <a:buSzPct val="40000"/>
              <a:buBlip>
                <a:blip r:embed="rId3"/>
              </a:buBlip>
              <a:defRPr sz="2800">
                <a:solidFill>
                  <a:srgbClr val="3B3B3B"/>
                </a:solidFill>
                <a:latin typeface="Helvetica Neue Medium"/>
                <a:ea typeface="Helvetica Neue Medium"/>
                <a:cs typeface="Helvetica Neue Medium"/>
                <a:sym typeface="Helvetica Neue Medium"/>
              </a:defRPr>
            </a:lvl2pPr>
          </a:lstStyle>
          <a:p>
            <a:r>
              <a:rPr dirty="0"/>
              <a:t>The total column time-series of the gases contain both intra-annual variability (seasonal cycles), and inter-annual variability (long-term trends), so we can apply Fourier series fitting to account for both.</a:t>
            </a:r>
          </a:p>
          <a:p>
            <a:pPr lvl="1"/>
            <a:r>
              <a:rPr dirty="0"/>
              <a:t>We fit the data with a function of the form [Gardiner </a:t>
            </a:r>
            <a:r>
              <a:rPr i="1" dirty="0"/>
              <a:t>et al</a:t>
            </a:r>
            <a:r>
              <a:rPr dirty="0"/>
              <a:t>., 2008]:</a:t>
            </a:r>
          </a:p>
        </p:txBody>
      </p:sp>
      <mc:AlternateContent xmlns:mc="http://schemas.openxmlformats.org/markup-compatibility/2006" xmlns:a14="http://schemas.microsoft.com/office/drawing/2010/main">
        <mc:Choice Requires="a14">
          <p:sp>
            <p:nvSpPr>
              <p:cNvPr id="446" name="Equation"/>
              <p:cNvSpPr txBox="1"/>
              <p:nvPr/>
            </p:nvSpPr>
            <p:spPr>
              <a:xfrm>
                <a:off x="3862870" y="4267530"/>
                <a:ext cx="5263643" cy="502414"/>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r>
                        <a:rPr sz="4600" i="1">
                          <a:solidFill>
                            <a:srgbClr val="000000"/>
                          </a:solidFill>
                          <a:latin typeface="Cambria Math" panose="02040503050406030204" pitchFamily="18" charset="0"/>
                        </a:rPr>
                        <m:t>𝐹</m:t>
                      </m:r>
                      <m:r>
                        <a:rPr sz="4600" i="1">
                          <a:solidFill>
                            <a:srgbClr val="000000"/>
                          </a:solidFill>
                          <a:latin typeface="Cambria Math" panose="02040503050406030204" pitchFamily="18" charset="0"/>
                        </a:rPr>
                        <m:t>(</m:t>
                      </m:r>
                      <m:r>
                        <a:rPr sz="4600" i="1">
                          <a:solidFill>
                            <a:srgbClr val="000000"/>
                          </a:solidFill>
                          <a:latin typeface="Cambria Math" panose="02040503050406030204" pitchFamily="18" charset="0"/>
                        </a:rPr>
                        <m:t>𝑡</m:t>
                      </m:r>
                      <m:r>
                        <a:rPr sz="4600" i="1">
                          <a:solidFill>
                            <a:srgbClr val="000000"/>
                          </a:solidFill>
                          <a:latin typeface="Cambria Math" panose="02040503050406030204" pitchFamily="18" charset="0"/>
                        </a:rPr>
                        <m:t>,</m:t>
                      </m:r>
                      <m:r>
                        <a:rPr sz="4600" i="1">
                          <a:solidFill>
                            <a:srgbClr val="000000"/>
                          </a:solidFill>
                          <a:latin typeface="Cambria Math" panose="02040503050406030204" pitchFamily="18" charset="0"/>
                        </a:rPr>
                        <m:t>𝑎</m:t>
                      </m:r>
                      <m:r>
                        <a:rPr sz="4600" i="1">
                          <a:solidFill>
                            <a:srgbClr val="000000"/>
                          </a:solidFill>
                          <a:latin typeface="Cambria Math" panose="02040503050406030204" pitchFamily="18" charset="0"/>
                        </a:rPr>
                        <m:t>,</m:t>
                      </m:r>
                      <m:r>
                        <a:rPr sz="4600" i="1">
                          <a:solidFill>
                            <a:srgbClr val="000000"/>
                          </a:solidFill>
                          <a:latin typeface="Cambria Math" panose="02040503050406030204" pitchFamily="18" charset="0"/>
                        </a:rPr>
                        <m:t>𝑏</m:t>
                      </m:r>
                      <m:r>
                        <a:rPr sz="4600" i="1">
                          <a:solidFill>
                            <a:srgbClr val="000000"/>
                          </a:solidFill>
                          <a:latin typeface="Cambria Math" panose="02040503050406030204" pitchFamily="18" charset="0"/>
                        </a:rPr>
                        <m:t>)=</m:t>
                      </m:r>
                      <m:r>
                        <a:rPr sz="4600" i="1">
                          <a:solidFill>
                            <a:srgbClr val="000000"/>
                          </a:solidFill>
                          <a:latin typeface="Cambria Math" panose="02040503050406030204" pitchFamily="18" charset="0"/>
                        </a:rPr>
                        <m:t>𝑎𝑡</m:t>
                      </m:r>
                      <m:r>
                        <a:rPr sz="4600" i="1">
                          <a:solidFill>
                            <a:srgbClr val="000000"/>
                          </a:solidFill>
                          <a:latin typeface="Cambria Math" panose="02040503050406030204" pitchFamily="18" charset="0"/>
                        </a:rPr>
                        <m:t>+</m:t>
                      </m:r>
                      <m:r>
                        <a:rPr sz="4600" i="1">
                          <a:solidFill>
                            <a:srgbClr val="000000"/>
                          </a:solidFill>
                          <a:latin typeface="Cambria Math" panose="02040503050406030204" pitchFamily="18" charset="0"/>
                        </a:rPr>
                        <m:t>𝑉</m:t>
                      </m:r>
                      <m:r>
                        <a:rPr sz="4600" i="1">
                          <a:solidFill>
                            <a:srgbClr val="000000"/>
                          </a:solidFill>
                          <a:latin typeface="Cambria Math" panose="02040503050406030204" pitchFamily="18" charset="0"/>
                        </a:rPr>
                        <m:t>(</m:t>
                      </m:r>
                      <m:r>
                        <a:rPr sz="4600" i="1">
                          <a:solidFill>
                            <a:srgbClr val="000000"/>
                          </a:solidFill>
                          <a:latin typeface="Cambria Math" panose="02040503050406030204" pitchFamily="18" charset="0"/>
                        </a:rPr>
                        <m:t>𝑡</m:t>
                      </m:r>
                      <m:r>
                        <a:rPr sz="4600" i="1">
                          <a:solidFill>
                            <a:srgbClr val="000000"/>
                          </a:solidFill>
                          <a:latin typeface="Cambria Math" panose="02040503050406030204" pitchFamily="18" charset="0"/>
                        </a:rPr>
                        <m:t>,</m:t>
                      </m:r>
                      <m:r>
                        <a:rPr sz="4600" i="1">
                          <a:solidFill>
                            <a:srgbClr val="000000"/>
                          </a:solidFill>
                          <a:latin typeface="Cambria Math" panose="02040503050406030204" pitchFamily="18" charset="0"/>
                        </a:rPr>
                        <m:t>𝐛</m:t>
                      </m:r>
                      <m:r>
                        <a:rPr sz="4600" i="1">
                          <a:solidFill>
                            <a:srgbClr val="000000"/>
                          </a:solidFill>
                          <a:latin typeface="Cambria Math" panose="02040503050406030204" pitchFamily="18" charset="0"/>
                        </a:rPr>
                        <m:t>)</m:t>
                      </m:r>
                    </m:oMath>
                  </m:oMathPara>
                </a14:m>
                <a:endParaRPr sz="4600"/>
              </a:p>
            </p:txBody>
          </p:sp>
        </mc:Choice>
        <mc:Fallback xmlns="">
          <p:sp>
            <p:nvSpPr>
              <p:cNvPr id="446" name="Equation"/>
              <p:cNvSpPr txBox="1">
                <a:spLocks noRot="1" noChangeAspect="1" noMove="1" noResize="1" noEditPoints="1" noAdjustHandles="1" noChangeArrowheads="1" noChangeShapeType="1" noTextEdit="1"/>
              </p:cNvSpPr>
              <p:nvPr/>
            </p:nvSpPr>
            <p:spPr>
              <a:xfrm>
                <a:off x="3862870" y="4267530"/>
                <a:ext cx="5263643" cy="502414"/>
              </a:xfrm>
              <a:prstGeom prst="rect">
                <a:avLst/>
              </a:prstGeom>
              <a:blipFill>
                <a:blip r:embed="rId4"/>
                <a:stretch>
                  <a:fillRect l="-3855" r="-17590" b="-90000"/>
                </a:stretch>
              </a:blipFill>
              <a:ln w="12700">
                <a:miter lim="400000"/>
              </a:ln>
            </p:spPr>
            <p:txBody>
              <a:bodyPr/>
              <a:lstStyle/>
              <a:p>
                <a:r>
                  <a:rPr lang="en-US">
                    <a:noFill/>
                  </a:rPr>
                  <a:t> </a:t>
                </a:r>
              </a:p>
            </p:txBody>
          </p:sp>
        </mc:Fallback>
      </mc:AlternateContent>
      <p:sp>
        <p:nvSpPr>
          <p:cNvPr id="447" name="with:"/>
          <p:cNvSpPr txBox="1"/>
          <p:nvPr/>
        </p:nvSpPr>
        <p:spPr>
          <a:xfrm>
            <a:off x="244578" y="5071588"/>
            <a:ext cx="1126643"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gn="l">
              <a:spcBef>
                <a:spcPts val="2800"/>
              </a:spcBef>
              <a:defRPr sz="2800">
                <a:solidFill>
                  <a:srgbClr val="3B3B3B"/>
                </a:solidFill>
                <a:latin typeface="Helvetica Neue Medium"/>
                <a:ea typeface="Helvetica Neue Medium"/>
                <a:cs typeface="Helvetica Neue Medium"/>
                <a:sym typeface="Helvetica Neue Medium"/>
              </a:defRPr>
            </a:pPr>
            <a:r>
              <a:t>with:</a:t>
            </a:r>
          </a:p>
        </p:txBody>
      </p:sp>
      <mc:AlternateContent xmlns:mc="http://schemas.openxmlformats.org/markup-compatibility/2006" xmlns:a14="http://schemas.microsoft.com/office/drawing/2010/main">
        <mc:Choice Requires="a14">
          <p:sp>
            <p:nvSpPr>
              <p:cNvPr id="448" name="Equation"/>
              <p:cNvSpPr txBox="1"/>
              <p:nvPr/>
            </p:nvSpPr>
            <p:spPr>
              <a:xfrm>
                <a:off x="116095" y="6108914"/>
                <a:ext cx="13097516" cy="538609"/>
              </a:xfrm>
              <a:prstGeom prst="rect">
                <a:avLst/>
              </a:prstGeom>
              <a:ln w="12700">
                <a:miter lim="400000"/>
              </a:ln>
            </p:spPr>
            <p:txBody>
              <a:bodyPr wrap="squar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r>
                        <a:rPr sz="3500" i="1">
                          <a:solidFill>
                            <a:srgbClr val="000000"/>
                          </a:solidFill>
                          <a:latin typeface="Cambria Math" panose="02040503050406030204" pitchFamily="18" charset="0"/>
                        </a:rPr>
                        <m:t>𝑉</m:t>
                      </m:r>
                      <m:r>
                        <a:rPr sz="3500" i="1">
                          <a:solidFill>
                            <a:srgbClr val="000000"/>
                          </a:solidFill>
                          <a:latin typeface="Cambria Math" panose="02040503050406030204" pitchFamily="18" charset="0"/>
                        </a:rPr>
                        <m:t>(</m:t>
                      </m:r>
                      <m:r>
                        <a:rPr sz="3500" i="1">
                          <a:solidFill>
                            <a:srgbClr val="000000"/>
                          </a:solidFill>
                          <a:latin typeface="Cambria Math" panose="02040503050406030204" pitchFamily="18" charset="0"/>
                        </a:rPr>
                        <m:t>𝑡</m:t>
                      </m:r>
                      <m:r>
                        <a:rPr sz="3500" i="1">
                          <a:solidFill>
                            <a:srgbClr val="000000"/>
                          </a:solidFill>
                          <a:latin typeface="Cambria Math" panose="02040503050406030204" pitchFamily="18" charset="0"/>
                        </a:rPr>
                        <m:t>,</m:t>
                      </m:r>
                      <m:r>
                        <a:rPr sz="3500" i="1">
                          <a:solidFill>
                            <a:srgbClr val="000000"/>
                          </a:solidFill>
                          <a:latin typeface="Cambria Math" panose="02040503050406030204" pitchFamily="18" charset="0"/>
                        </a:rPr>
                        <m:t>𝐛</m:t>
                      </m:r>
                      <m:r>
                        <a:rPr sz="3500" i="1">
                          <a:solidFill>
                            <a:srgbClr val="000000"/>
                          </a:solidFill>
                          <a:latin typeface="Cambria Math" panose="02040503050406030204" pitchFamily="18" charset="0"/>
                        </a:rPr>
                        <m:t>)=</m:t>
                      </m:r>
                      <m:sSub>
                        <m:sSubPr>
                          <m:ctrlPr>
                            <a:rPr sz="3500" i="1">
                              <a:solidFill>
                                <a:srgbClr val="000000"/>
                              </a:solidFill>
                              <a:latin typeface="Cambria Math" panose="02040503050406030204" pitchFamily="18" charset="0"/>
                            </a:rPr>
                          </m:ctrlPr>
                        </m:sSubPr>
                        <m:e>
                          <m:r>
                            <a:rPr sz="3500" i="1">
                              <a:solidFill>
                                <a:srgbClr val="000000"/>
                              </a:solidFill>
                              <a:latin typeface="Cambria Math" panose="02040503050406030204" pitchFamily="18" charset="0"/>
                            </a:rPr>
                            <m:t>𝑏</m:t>
                          </m:r>
                        </m:e>
                        <m:sub>
                          <m:r>
                            <a:rPr sz="3500" i="1">
                              <a:solidFill>
                                <a:srgbClr val="000000"/>
                              </a:solidFill>
                              <a:latin typeface="Cambria Math" panose="02040503050406030204" pitchFamily="18" charset="0"/>
                            </a:rPr>
                            <m:t>0</m:t>
                          </m:r>
                        </m:sub>
                      </m:sSub>
                      <m:r>
                        <a:rPr sz="3500" i="1">
                          <a:solidFill>
                            <a:srgbClr val="000000"/>
                          </a:solidFill>
                          <a:latin typeface="Cambria Math" panose="02040503050406030204" pitchFamily="18" charset="0"/>
                        </a:rPr>
                        <m:t>+</m:t>
                      </m:r>
                      <m:sSub>
                        <m:sSubPr>
                          <m:ctrlPr>
                            <a:rPr sz="3500" i="1">
                              <a:solidFill>
                                <a:srgbClr val="000000"/>
                              </a:solidFill>
                              <a:latin typeface="Cambria Math" panose="02040503050406030204" pitchFamily="18" charset="0"/>
                            </a:rPr>
                          </m:ctrlPr>
                        </m:sSubPr>
                        <m:e>
                          <m:r>
                            <a:rPr sz="3500" i="1">
                              <a:solidFill>
                                <a:srgbClr val="000000"/>
                              </a:solidFill>
                              <a:latin typeface="Cambria Math" panose="02040503050406030204" pitchFamily="18" charset="0"/>
                            </a:rPr>
                            <m:t>𝑏</m:t>
                          </m:r>
                        </m:e>
                        <m:sub>
                          <m:r>
                            <a:rPr sz="3500" i="1">
                              <a:solidFill>
                                <a:srgbClr val="000000"/>
                              </a:solidFill>
                              <a:latin typeface="Cambria Math" panose="02040503050406030204" pitchFamily="18" charset="0"/>
                            </a:rPr>
                            <m:t>1</m:t>
                          </m:r>
                        </m:sub>
                      </m:sSub>
                      <m:r>
                        <m:rPr>
                          <m:nor/>
                        </m:rPr>
                        <a:rPr sz="3500" i="1">
                          <a:solidFill>
                            <a:srgbClr val="000000"/>
                          </a:solidFill>
                          <a:latin typeface="Cambria Math" panose="02040503050406030204" pitchFamily="18" charset="0"/>
                        </a:rPr>
                        <m:t>cos</m:t>
                      </m:r>
                      <m:r>
                        <a:rPr sz="3500" i="1">
                          <a:solidFill>
                            <a:srgbClr val="000000"/>
                          </a:solidFill>
                          <a:latin typeface="Cambria Math" panose="02040503050406030204" pitchFamily="18" charset="0"/>
                        </a:rPr>
                        <m:t>2</m:t>
                      </m:r>
                      <m:r>
                        <a:rPr sz="3500" i="1">
                          <a:solidFill>
                            <a:srgbClr val="000000"/>
                          </a:solidFill>
                          <a:latin typeface="Cambria Math" panose="02040503050406030204" pitchFamily="18" charset="0"/>
                        </a:rPr>
                        <m:t>𝜋</m:t>
                      </m:r>
                      <m:r>
                        <a:rPr sz="3500" i="1">
                          <a:solidFill>
                            <a:srgbClr val="000000"/>
                          </a:solidFill>
                          <a:latin typeface="Cambria Math" panose="02040503050406030204" pitchFamily="18" charset="0"/>
                        </a:rPr>
                        <m:t>𝑡</m:t>
                      </m:r>
                      <m:r>
                        <a:rPr sz="3500" i="1">
                          <a:solidFill>
                            <a:srgbClr val="000000"/>
                          </a:solidFill>
                          <a:latin typeface="Cambria Math" panose="02040503050406030204" pitchFamily="18" charset="0"/>
                        </a:rPr>
                        <m:t>+</m:t>
                      </m:r>
                      <m:sSub>
                        <m:sSubPr>
                          <m:ctrlPr>
                            <a:rPr sz="3500" i="1">
                              <a:solidFill>
                                <a:srgbClr val="000000"/>
                              </a:solidFill>
                              <a:latin typeface="Cambria Math" panose="02040503050406030204" pitchFamily="18" charset="0"/>
                            </a:rPr>
                          </m:ctrlPr>
                        </m:sSubPr>
                        <m:e>
                          <m:r>
                            <a:rPr sz="3500" i="1">
                              <a:solidFill>
                                <a:srgbClr val="000000"/>
                              </a:solidFill>
                              <a:latin typeface="Cambria Math" panose="02040503050406030204" pitchFamily="18" charset="0"/>
                            </a:rPr>
                            <m:t>𝑏</m:t>
                          </m:r>
                        </m:e>
                        <m:sub>
                          <m:r>
                            <a:rPr sz="3500" i="1">
                              <a:solidFill>
                                <a:srgbClr val="000000"/>
                              </a:solidFill>
                              <a:latin typeface="Cambria Math" panose="02040503050406030204" pitchFamily="18" charset="0"/>
                            </a:rPr>
                            <m:t>2</m:t>
                          </m:r>
                        </m:sub>
                      </m:sSub>
                      <m:r>
                        <m:rPr>
                          <m:nor/>
                        </m:rPr>
                        <a:rPr sz="3500" i="1">
                          <a:solidFill>
                            <a:srgbClr val="000000"/>
                          </a:solidFill>
                          <a:latin typeface="Cambria Math" panose="02040503050406030204" pitchFamily="18" charset="0"/>
                        </a:rPr>
                        <m:t>sin</m:t>
                      </m:r>
                      <m:r>
                        <a:rPr sz="3500" i="1">
                          <a:solidFill>
                            <a:srgbClr val="000000"/>
                          </a:solidFill>
                          <a:latin typeface="Cambria Math" panose="02040503050406030204" pitchFamily="18" charset="0"/>
                        </a:rPr>
                        <m:t>2</m:t>
                      </m:r>
                      <m:r>
                        <a:rPr sz="3500" i="1">
                          <a:solidFill>
                            <a:srgbClr val="000000"/>
                          </a:solidFill>
                          <a:latin typeface="Cambria Math" panose="02040503050406030204" pitchFamily="18" charset="0"/>
                        </a:rPr>
                        <m:t>𝜋</m:t>
                      </m:r>
                      <m:r>
                        <a:rPr sz="3500" i="1">
                          <a:solidFill>
                            <a:srgbClr val="000000"/>
                          </a:solidFill>
                          <a:latin typeface="Cambria Math" panose="02040503050406030204" pitchFamily="18" charset="0"/>
                        </a:rPr>
                        <m:t>𝑡</m:t>
                      </m:r>
                      <m:r>
                        <a:rPr sz="3500" i="1">
                          <a:solidFill>
                            <a:srgbClr val="000000"/>
                          </a:solidFill>
                          <a:latin typeface="Cambria Math" panose="02040503050406030204" pitchFamily="18" charset="0"/>
                        </a:rPr>
                        <m:t>+</m:t>
                      </m:r>
                      <m:sSub>
                        <m:sSubPr>
                          <m:ctrlPr>
                            <a:rPr sz="3500" i="1">
                              <a:solidFill>
                                <a:srgbClr val="000000"/>
                              </a:solidFill>
                              <a:latin typeface="Cambria Math" panose="02040503050406030204" pitchFamily="18" charset="0"/>
                            </a:rPr>
                          </m:ctrlPr>
                        </m:sSubPr>
                        <m:e>
                          <m:r>
                            <a:rPr sz="3500" i="1">
                              <a:solidFill>
                                <a:srgbClr val="000000"/>
                              </a:solidFill>
                              <a:latin typeface="Cambria Math" panose="02040503050406030204" pitchFamily="18" charset="0"/>
                            </a:rPr>
                            <m:t>𝑏</m:t>
                          </m:r>
                        </m:e>
                        <m:sub>
                          <m:r>
                            <a:rPr sz="3500" i="1">
                              <a:solidFill>
                                <a:srgbClr val="000000"/>
                              </a:solidFill>
                              <a:latin typeface="Cambria Math" panose="02040503050406030204" pitchFamily="18" charset="0"/>
                            </a:rPr>
                            <m:t>3</m:t>
                          </m:r>
                        </m:sub>
                      </m:sSub>
                      <m:r>
                        <m:rPr>
                          <m:nor/>
                        </m:rPr>
                        <a:rPr sz="3500" i="1">
                          <a:solidFill>
                            <a:srgbClr val="000000"/>
                          </a:solidFill>
                          <a:latin typeface="Cambria Math" panose="02040503050406030204" pitchFamily="18" charset="0"/>
                        </a:rPr>
                        <m:t>cos</m:t>
                      </m:r>
                      <m:r>
                        <a:rPr sz="3500" i="1">
                          <a:solidFill>
                            <a:srgbClr val="000000"/>
                          </a:solidFill>
                          <a:latin typeface="Cambria Math" panose="02040503050406030204" pitchFamily="18" charset="0"/>
                        </a:rPr>
                        <m:t>4</m:t>
                      </m:r>
                      <m:r>
                        <a:rPr sz="3500" i="1">
                          <a:solidFill>
                            <a:srgbClr val="000000"/>
                          </a:solidFill>
                          <a:latin typeface="Cambria Math" panose="02040503050406030204" pitchFamily="18" charset="0"/>
                        </a:rPr>
                        <m:t>𝜋</m:t>
                      </m:r>
                      <m:r>
                        <a:rPr sz="3500" i="1">
                          <a:solidFill>
                            <a:srgbClr val="000000"/>
                          </a:solidFill>
                          <a:latin typeface="Cambria Math" panose="02040503050406030204" pitchFamily="18" charset="0"/>
                        </a:rPr>
                        <m:t>𝑡</m:t>
                      </m:r>
                      <m:r>
                        <a:rPr sz="3500" i="1">
                          <a:solidFill>
                            <a:srgbClr val="000000"/>
                          </a:solidFill>
                          <a:latin typeface="Cambria Math" panose="02040503050406030204" pitchFamily="18" charset="0"/>
                        </a:rPr>
                        <m:t>+</m:t>
                      </m:r>
                      <m:sSub>
                        <m:sSubPr>
                          <m:ctrlPr>
                            <a:rPr sz="3500" i="1">
                              <a:solidFill>
                                <a:srgbClr val="000000"/>
                              </a:solidFill>
                              <a:latin typeface="Cambria Math" panose="02040503050406030204" pitchFamily="18" charset="0"/>
                            </a:rPr>
                          </m:ctrlPr>
                        </m:sSubPr>
                        <m:e>
                          <m:r>
                            <a:rPr sz="3500" i="1">
                              <a:solidFill>
                                <a:srgbClr val="000000"/>
                              </a:solidFill>
                              <a:latin typeface="Cambria Math" panose="02040503050406030204" pitchFamily="18" charset="0"/>
                            </a:rPr>
                            <m:t>𝑏</m:t>
                          </m:r>
                        </m:e>
                        <m:sub>
                          <m:r>
                            <a:rPr sz="3500" i="1">
                              <a:solidFill>
                                <a:srgbClr val="000000"/>
                              </a:solidFill>
                              <a:latin typeface="Cambria Math" panose="02040503050406030204" pitchFamily="18" charset="0"/>
                            </a:rPr>
                            <m:t>4</m:t>
                          </m:r>
                        </m:sub>
                      </m:sSub>
                      <m:r>
                        <m:rPr>
                          <m:nor/>
                        </m:rPr>
                        <a:rPr sz="3500" i="1">
                          <a:solidFill>
                            <a:srgbClr val="000000"/>
                          </a:solidFill>
                          <a:latin typeface="Cambria Math" panose="02040503050406030204" pitchFamily="18" charset="0"/>
                        </a:rPr>
                        <m:t>sin</m:t>
                      </m:r>
                      <m:r>
                        <a:rPr sz="3500" i="1">
                          <a:solidFill>
                            <a:srgbClr val="000000"/>
                          </a:solidFill>
                          <a:latin typeface="Cambria Math" panose="02040503050406030204" pitchFamily="18" charset="0"/>
                        </a:rPr>
                        <m:t>4</m:t>
                      </m:r>
                      <m:r>
                        <a:rPr sz="3500" i="1">
                          <a:solidFill>
                            <a:srgbClr val="000000"/>
                          </a:solidFill>
                          <a:latin typeface="Cambria Math" panose="02040503050406030204" pitchFamily="18" charset="0"/>
                        </a:rPr>
                        <m:t>𝜋</m:t>
                      </m:r>
                      <m:r>
                        <a:rPr sz="3500" i="1">
                          <a:solidFill>
                            <a:srgbClr val="000000"/>
                          </a:solidFill>
                          <a:latin typeface="Cambria Math" panose="02040503050406030204" pitchFamily="18" charset="0"/>
                        </a:rPr>
                        <m:t>𝑡</m:t>
                      </m:r>
                      <m:r>
                        <a:rPr sz="3500" i="1">
                          <a:solidFill>
                            <a:srgbClr val="000000"/>
                          </a:solidFill>
                          <a:latin typeface="Cambria Math" panose="02040503050406030204" pitchFamily="18" charset="0"/>
                        </a:rPr>
                        <m:t>+...</m:t>
                      </m:r>
                    </m:oMath>
                  </m:oMathPara>
                </a14:m>
                <a:endParaRPr sz="3500" dirty="0"/>
              </a:p>
            </p:txBody>
          </p:sp>
        </mc:Choice>
        <mc:Fallback xmlns="">
          <p:sp>
            <p:nvSpPr>
              <p:cNvPr id="448" name="Equation"/>
              <p:cNvSpPr txBox="1">
                <a:spLocks noRot="1" noChangeAspect="1" noMove="1" noResize="1" noEditPoints="1" noAdjustHandles="1" noChangeArrowheads="1" noChangeShapeType="1" noTextEdit="1"/>
              </p:cNvSpPr>
              <p:nvPr/>
            </p:nvSpPr>
            <p:spPr>
              <a:xfrm>
                <a:off x="116095" y="6108914"/>
                <a:ext cx="13097516" cy="538609"/>
              </a:xfrm>
              <a:prstGeom prst="rect">
                <a:avLst/>
              </a:prstGeom>
              <a:blipFill>
                <a:blip r:embed="rId5"/>
                <a:stretch>
                  <a:fillRect b="-36364"/>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9" name="where   is the annual trend in the data,   to   are the parameters of the Fourier series, and   is measured in years. 95% CI’s are calculated from bootstrap resampling with  ."/>
              <p:cNvSpPr txBox="1"/>
              <p:nvPr/>
            </p:nvSpPr>
            <p:spPr>
              <a:xfrm>
                <a:off x="296731" y="7023516"/>
                <a:ext cx="12406463" cy="1707333"/>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anchor="ctr">
                <a:spAutoFit/>
              </a:bodyPr>
              <a:lstStyle/>
              <a:p>
                <a:pPr lvl="1" algn="l">
                  <a:spcBef>
                    <a:spcPts val="2800"/>
                  </a:spcBef>
                  <a:defRPr sz="2800">
                    <a:solidFill>
                      <a:srgbClr val="3B3B3B"/>
                    </a:solidFill>
                    <a:latin typeface="Helvetica Neue Medium"/>
                    <a:ea typeface="Helvetica Neue Medium"/>
                    <a:cs typeface="Helvetica Neue Medium"/>
                    <a:sym typeface="Helvetica Neue Medium"/>
                  </a:defRPr>
                </a:pPr>
                <a:r>
                  <a:rPr dirty="0"/>
                  <a:t>where </a:t>
                </a:r>
                <a14:m>
                  <m:oMath xmlns:m="http://schemas.openxmlformats.org/officeDocument/2006/math">
                    <m:r>
                      <a:rPr sz="3650" i="1">
                        <a:solidFill>
                          <a:srgbClr val="3B3B3B"/>
                        </a:solidFill>
                        <a:latin typeface="Cambria Math" panose="02040503050406030204" pitchFamily="18" charset="0"/>
                      </a:rPr>
                      <m:t>𝑎</m:t>
                    </m:r>
                  </m:oMath>
                </a14:m>
                <a:r>
                  <a:rPr dirty="0"/>
                  <a:t> is the annual trend in the data, </a:t>
                </a:r>
                <a14:m>
                  <m:oMath xmlns:m="http://schemas.openxmlformats.org/officeDocument/2006/math">
                    <m:sSub>
                      <m:sSubPr>
                        <m:ctrlPr>
                          <a:rPr sz="3550" i="1">
                            <a:solidFill>
                              <a:srgbClr val="3B3B3B"/>
                            </a:solidFill>
                            <a:latin typeface="Cambria Math" panose="02040503050406030204" pitchFamily="18" charset="0"/>
                          </a:rPr>
                        </m:ctrlPr>
                      </m:sSubPr>
                      <m:e>
                        <m:r>
                          <a:rPr sz="3550" i="1">
                            <a:solidFill>
                              <a:srgbClr val="3B3B3B"/>
                            </a:solidFill>
                            <a:latin typeface="Cambria Math" panose="02040503050406030204" pitchFamily="18" charset="0"/>
                          </a:rPr>
                          <m:t>𝑏</m:t>
                        </m:r>
                      </m:e>
                      <m:sub>
                        <m:r>
                          <a:rPr sz="3550" i="1">
                            <a:solidFill>
                              <a:srgbClr val="3B3B3B"/>
                            </a:solidFill>
                            <a:latin typeface="Cambria Math" panose="02040503050406030204" pitchFamily="18" charset="0"/>
                          </a:rPr>
                          <m:t>0</m:t>
                        </m:r>
                      </m:sub>
                    </m:sSub>
                  </m:oMath>
                </a14:m>
                <a:r>
                  <a:rPr dirty="0"/>
                  <a:t> to </a:t>
                </a:r>
                <a14:m>
                  <m:oMath xmlns:m="http://schemas.openxmlformats.org/officeDocument/2006/math">
                    <m:sSub>
                      <m:sSubPr>
                        <m:ctrlPr>
                          <a:rPr sz="3550" i="1">
                            <a:solidFill>
                              <a:srgbClr val="3B3B3B"/>
                            </a:solidFill>
                            <a:latin typeface="Cambria Math" panose="02040503050406030204" pitchFamily="18" charset="0"/>
                          </a:rPr>
                        </m:ctrlPr>
                      </m:sSubPr>
                      <m:e>
                        <m:r>
                          <a:rPr sz="3550" i="1">
                            <a:solidFill>
                              <a:srgbClr val="3B3B3B"/>
                            </a:solidFill>
                            <a:latin typeface="Cambria Math" panose="02040503050406030204" pitchFamily="18" charset="0"/>
                          </a:rPr>
                          <m:t>𝑏</m:t>
                        </m:r>
                      </m:e>
                      <m:sub>
                        <m:r>
                          <a:rPr sz="3550" i="1">
                            <a:solidFill>
                              <a:srgbClr val="3B3B3B"/>
                            </a:solidFill>
                            <a:latin typeface="Cambria Math" panose="02040503050406030204" pitchFamily="18" charset="0"/>
                          </a:rPr>
                          <m:t>𝑛</m:t>
                        </m:r>
                      </m:sub>
                    </m:sSub>
                  </m:oMath>
                </a14:m>
                <a:r>
                  <a:rPr dirty="0"/>
                  <a:t> are the parameters of the Fourier series, and </a:t>
                </a:r>
                <a14:m>
                  <m:oMath xmlns:m="http://schemas.openxmlformats.org/officeDocument/2006/math">
                    <m:r>
                      <a:rPr sz="3600" i="1">
                        <a:solidFill>
                          <a:srgbClr val="3B3B3B"/>
                        </a:solidFill>
                        <a:latin typeface="Cambria Math" panose="02040503050406030204" pitchFamily="18" charset="0"/>
                      </a:rPr>
                      <m:t>𝑡</m:t>
                    </m:r>
                  </m:oMath>
                </a14:m>
                <a:r>
                  <a:rPr dirty="0"/>
                  <a:t> is measured in years. 95% CI’s are calculated from bootstrap resampling with </a:t>
                </a:r>
                <a14:m>
                  <m:oMath xmlns:m="http://schemas.openxmlformats.org/officeDocument/2006/math">
                    <m:sSub>
                      <m:sSubPr>
                        <m:ctrlPr>
                          <a:rPr sz="3350" i="1">
                            <a:solidFill>
                              <a:srgbClr val="3B3B3B"/>
                            </a:solidFill>
                            <a:latin typeface="Cambria Math" panose="02040503050406030204" pitchFamily="18" charset="0"/>
                          </a:rPr>
                        </m:ctrlPr>
                      </m:sSubPr>
                      <m:e>
                        <m:r>
                          <a:rPr sz="3350" i="1">
                            <a:solidFill>
                              <a:srgbClr val="3B3B3B"/>
                            </a:solidFill>
                            <a:latin typeface="Cambria Math" panose="02040503050406030204" pitchFamily="18" charset="0"/>
                          </a:rPr>
                          <m:t>𝑁</m:t>
                        </m:r>
                      </m:e>
                      <m:sub>
                        <m:r>
                          <a:rPr sz="3350" i="1">
                            <a:solidFill>
                              <a:srgbClr val="3B3B3B"/>
                            </a:solidFill>
                            <a:latin typeface="Cambria Math" panose="02040503050406030204" pitchFamily="18" charset="0"/>
                          </a:rPr>
                          <m:t>𝑏𝑜𝑜𝑡𝑠</m:t>
                        </m:r>
                      </m:sub>
                    </m:sSub>
                    <m:r>
                      <a:rPr sz="3350" i="1">
                        <a:solidFill>
                          <a:srgbClr val="3B3B3B"/>
                        </a:solidFill>
                        <a:latin typeface="Cambria Math" panose="02040503050406030204" pitchFamily="18" charset="0"/>
                      </a:rPr>
                      <m:t>=5000</m:t>
                    </m:r>
                  </m:oMath>
                </a14:m>
                <a:r>
                  <a:rPr dirty="0"/>
                  <a:t>.</a:t>
                </a:r>
              </a:p>
            </p:txBody>
          </p:sp>
        </mc:Choice>
        <mc:Fallback xmlns="">
          <p:sp>
            <p:nvSpPr>
              <p:cNvPr id="449" name="where   is the annual trend in the data,   to   are the parameters of the Fourier series, and   is measured in years. 95% CI’s are calculated from bootstrap resampling with  ."/>
              <p:cNvSpPr txBox="1">
                <a:spLocks noRot="1" noChangeAspect="1" noMove="1" noResize="1" noEditPoints="1" noAdjustHandles="1" noChangeArrowheads="1" noChangeShapeType="1" noTextEdit="1"/>
              </p:cNvSpPr>
              <p:nvPr/>
            </p:nvSpPr>
            <p:spPr>
              <a:xfrm>
                <a:off x="296731" y="7023516"/>
                <a:ext cx="12406463" cy="1707333"/>
              </a:xfrm>
              <a:prstGeom prst="rect">
                <a:avLst/>
              </a:prstGeom>
              <a:blipFill>
                <a:blip r:embed="rId6"/>
                <a:stretch>
                  <a:fillRect l="-1329" b="-808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22</a:t>
            </a:fld>
            <a:endParaRPr/>
          </a:p>
        </p:txBody>
      </p:sp>
      <p:sp>
        <p:nvSpPr>
          <p:cNvPr id="454" name="Results - Fourier Series Fitting"/>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38150">
              <a:defRPr sz="6000">
                <a:solidFill>
                  <a:srgbClr val="FFFFFF"/>
                </a:solidFill>
              </a:defRPr>
            </a:lvl1pPr>
          </a:lstStyle>
          <a:p>
            <a:r>
              <a:t>Results - Fourier Series Fitting</a:t>
            </a:r>
          </a:p>
        </p:txBody>
      </p:sp>
      <mc:AlternateContent xmlns:mc="http://schemas.openxmlformats.org/markup-compatibility/2006" xmlns:a14="http://schemas.microsoft.com/office/drawing/2010/main">
        <mc:Choice Requires="a14">
          <p:sp>
            <p:nvSpPr>
              <p:cNvPr id="455" name="The time-series also include transient events such as biomass burning enhancements.…"/>
              <p:cNvSpPr txBox="1"/>
              <p:nvPr/>
            </p:nvSpPr>
            <p:spPr>
              <a:xfrm>
                <a:off x="286189" y="1339078"/>
                <a:ext cx="12498478" cy="2238049"/>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a:spAutoFit/>
              </a:bodyPr>
              <a:lstStyle/>
              <a:p>
                <a:pPr marL="395111" indent="-395111" algn="l">
                  <a:spcBef>
                    <a:spcPts val="2000"/>
                  </a:spcBef>
                  <a:buSzPct val="40000"/>
                  <a:buBlip>
                    <a:blip r:embed="rId2"/>
                  </a:buBlip>
                  <a:defRPr sz="2800">
                    <a:solidFill>
                      <a:srgbClr val="3B3B3B"/>
                    </a:solidFill>
                    <a:latin typeface="Helvetica Neue Medium"/>
                    <a:ea typeface="Helvetica Neue Medium"/>
                    <a:cs typeface="Helvetica Neue Medium"/>
                    <a:sym typeface="Helvetica Neue Medium"/>
                  </a:defRPr>
                </a:pPr>
                <a:r>
                  <a:rPr dirty="0"/>
                  <a:t>The time-series also include transient events such as biomass burning enhancements.</a:t>
                </a:r>
              </a:p>
              <a:p>
                <a:pPr marL="839611" lvl="1" indent="-395111" algn="l">
                  <a:spcBef>
                    <a:spcPts val="2000"/>
                  </a:spcBef>
                  <a:buSzPct val="40000"/>
                  <a:buBlip>
                    <a:blip r:embed="rId2"/>
                  </a:buBlip>
                  <a:defRPr sz="2800">
                    <a:solidFill>
                      <a:srgbClr val="3B3B3B"/>
                    </a:solidFill>
                    <a:latin typeface="Helvetica Neue Medium"/>
                    <a:ea typeface="Helvetica Neue Medium"/>
                    <a:cs typeface="Helvetica Neue Medium"/>
                    <a:sym typeface="Helvetica Neue Medium"/>
                  </a:defRPr>
                </a:pPr>
                <a:r>
                  <a:rPr dirty="0"/>
                  <a:t>To account for these, we calculate the absolute value of the residuals, and remove those which deviate </a:t>
                </a:r>
                <a14:m>
                  <m:oMath xmlns:m="http://schemas.openxmlformats.org/officeDocument/2006/math">
                    <m:r>
                      <a:rPr sz="3900" i="1">
                        <a:solidFill>
                          <a:srgbClr val="3B3B3B"/>
                        </a:solidFill>
                        <a:latin typeface="Cambria Math" panose="02040503050406030204" pitchFamily="18" charset="0"/>
                      </a:rPr>
                      <m:t>&gt;2</m:t>
                    </m:r>
                    <m:r>
                      <a:rPr sz="3900" i="1">
                        <a:solidFill>
                          <a:srgbClr val="3B3B3B"/>
                        </a:solidFill>
                        <a:latin typeface="Cambria Math" panose="02040503050406030204" pitchFamily="18" charset="0"/>
                      </a:rPr>
                      <m:t>𝜎</m:t>
                    </m:r>
                  </m:oMath>
                </a14:m>
                <a:r>
                  <a:rPr dirty="0"/>
                  <a:t>  from the mean, and re-fit.</a:t>
                </a:r>
              </a:p>
            </p:txBody>
          </p:sp>
        </mc:Choice>
        <mc:Fallback xmlns="">
          <p:sp>
            <p:nvSpPr>
              <p:cNvPr id="455" name="The time-series also include transient events such as biomass burning enhancements.…"/>
              <p:cNvSpPr txBox="1">
                <a:spLocks noRot="1" noChangeAspect="1" noMove="1" noResize="1" noEditPoints="1" noAdjustHandles="1" noChangeArrowheads="1" noChangeShapeType="1" noTextEdit="1"/>
              </p:cNvSpPr>
              <p:nvPr/>
            </p:nvSpPr>
            <p:spPr>
              <a:xfrm>
                <a:off x="286189" y="1339078"/>
                <a:ext cx="12498478" cy="2238049"/>
              </a:xfrm>
              <a:prstGeom prst="rect">
                <a:avLst/>
              </a:prstGeom>
              <a:blipFill>
                <a:blip r:embed="rId3"/>
                <a:stretch>
                  <a:fillRect t="-2825" r="-1624" b="-508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pic>
        <p:nvPicPr>
          <p:cNvPr id="456" name="EUR_CO_Fourier_fit_residuals.png" descr="EUR_CO_Fourier_fit_residuals.png"/>
          <p:cNvPicPr>
            <a:picLocks noChangeAspect="1"/>
          </p:cNvPicPr>
          <p:nvPr/>
        </p:nvPicPr>
        <p:blipFill>
          <a:blip r:embed="rId4"/>
          <a:stretch>
            <a:fillRect/>
          </a:stretch>
        </p:blipFill>
        <p:spPr>
          <a:xfrm>
            <a:off x="1091923" y="3725126"/>
            <a:ext cx="10805537" cy="5541919"/>
          </a:xfrm>
          <a:prstGeom prst="rect">
            <a:avLst/>
          </a:prstGeom>
          <a:ln w="12700">
            <a:miter lim="400000"/>
          </a:ln>
        </p:spPr>
      </p:pic>
      <p:sp>
        <p:nvSpPr>
          <p:cNvPr id="457" name="Carbon  Monoxide  (CO)"/>
          <p:cNvSpPr txBox="1"/>
          <p:nvPr/>
        </p:nvSpPr>
        <p:spPr>
          <a:xfrm>
            <a:off x="9796573" y="4044950"/>
            <a:ext cx="2105398" cy="166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Carbon </a:t>
            </a:r>
            <a:br/>
            <a:r>
              <a:t>Monoxide </a:t>
            </a:r>
            <a:br/>
            <a:r>
              <a:t>(CO)</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TAB_CO_annual_mean_trend_Fourier_fit.png" descr="TAB_CO_annual_mean_trend_Fourier_fit.png"/>
          <p:cNvPicPr>
            <a:picLocks noChangeAspect="1"/>
          </p:cNvPicPr>
          <p:nvPr/>
        </p:nvPicPr>
        <p:blipFill>
          <a:blip r:embed="rId3"/>
          <a:stretch>
            <a:fillRect/>
          </a:stretch>
        </p:blipFill>
        <p:spPr>
          <a:xfrm>
            <a:off x="2636721" y="5370183"/>
            <a:ext cx="7731358" cy="3927015"/>
          </a:xfrm>
          <a:prstGeom prst="rect">
            <a:avLst/>
          </a:prstGeom>
          <a:ln w="12700">
            <a:miter lim="400000"/>
          </a:ln>
        </p:spPr>
      </p:pic>
      <p:pic>
        <p:nvPicPr>
          <p:cNvPr id="460" name="EUR_CO_annual_mean_trend_Fourier_fit.png" descr="EUR_CO_annual_mean_trend_Fourier_fit.png"/>
          <p:cNvPicPr>
            <a:picLocks noChangeAspect="1"/>
          </p:cNvPicPr>
          <p:nvPr/>
        </p:nvPicPr>
        <p:blipFill>
          <a:blip r:embed="rId4"/>
          <a:stretch>
            <a:fillRect/>
          </a:stretch>
        </p:blipFill>
        <p:spPr>
          <a:xfrm>
            <a:off x="2636722" y="1250619"/>
            <a:ext cx="7731356" cy="3927014"/>
          </a:xfrm>
          <a:prstGeom prst="rect">
            <a:avLst/>
          </a:prstGeom>
          <a:ln w="12700">
            <a:miter lim="400000"/>
          </a:ln>
        </p:spPr>
      </p:pic>
      <p:sp>
        <p:nvSpPr>
          <p:cNvPr id="46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23</a:t>
            </a:fld>
            <a:endParaRPr/>
          </a:p>
        </p:txBody>
      </p:sp>
      <p:sp>
        <p:nvSpPr>
          <p:cNvPr id="462" name="Eureka"/>
          <p:cNvSpPr txBox="1"/>
          <p:nvPr/>
        </p:nvSpPr>
        <p:spPr>
          <a:xfrm>
            <a:off x="3304585" y="1393355"/>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463" name="Carbon  Monoxide  (CO)"/>
          <p:cNvSpPr txBox="1"/>
          <p:nvPr/>
        </p:nvSpPr>
        <p:spPr>
          <a:xfrm>
            <a:off x="187763" y="1120101"/>
            <a:ext cx="2105398" cy="166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Carbon </a:t>
            </a:r>
            <a:br/>
            <a:r>
              <a:t>Monoxide </a:t>
            </a:r>
            <a:br/>
            <a:r>
              <a:t>(CO)</a:t>
            </a:r>
          </a:p>
        </p:txBody>
      </p:sp>
      <p:sp>
        <p:nvSpPr>
          <p:cNvPr id="464" name="Results - Long-term Trend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490727">
              <a:defRPr sz="6719">
                <a:solidFill>
                  <a:srgbClr val="FFFFFF"/>
                </a:solidFill>
              </a:defRPr>
            </a:lvl1pPr>
          </a:lstStyle>
          <a:p>
            <a:r>
              <a:t>Results - Long-term Trends</a:t>
            </a:r>
          </a:p>
        </p:txBody>
      </p:sp>
      <p:sp>
        <p:nvSpPr>
          <p:cNvPr id="465" name="Thule"/>
          <p:cNvSpPr txBox="1"/>
          <p:nvPr/>
        </p:nvSpPr>
        <p:spPr>
          <a:xfrm>
            <a:off x="3226330" y="5562295"/>
            <a:ext cx="11668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466" name="Trend = -1.10% yr-1…"/>
          <p:cNvSpPr txBox="1"/>
          <p:nvPr/>
        </p:nvSpPr>
        <p:spPr>
          <a:xfrm>
            <a:off x="10348808" y="2845826"/>
            <a:ext cx="2623853"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Trend = -1.10% yr</a:t>
            </a:r>
            <a:r>
              <a:rPr baseline="31999"/>
              <a:t>-1 </a:t>
            </a:r>
          </a:p>
          <a:p>
            <a:pPr>
              <a:defRPr sz="2200"/>
            </a:pPr>
            <a:r>
              <a:t>CIs = [-1.23%, -0.97%]</a:t>
            </a:r>
          </a:p>
        </p:txBody>
      </p:sp>
      <p:sp>
        <p:nvSpPr>
          <p:cNvPr id="467" name="Trend = -0.85% yr-1…"/>
          <p:cNvSpPr txBox="1"/>
          <p:nvPr/>
        </p:nvSpPr>
        <p:spPr>
          <a:xfrm>
            <a:off x="10348808" y="6965390"/>
            <a:ext cx="2623853"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 Trend = -0.85% yr</a:t>
            </a:r>
            <a:r>
              <a:rPr baseline="31999"/>
              <a:t>-1 </a:t>
            </a:r>
          </a:p>
          <a:p>
            <a:pPr>
              <a:defRPr sz="2200"/>
            </a:pPr>
            <a:r>
              <a:t>CIs = [-0.96%, -0.74%]</a:t>
            </a:r>
          </a:p>
        </p:txBody>
      </p:sp>
      <p:sp>
        <p:nvSpPr>
          <p:cNvPr id="468" name="All trends   summarized  later on!"/>
          <p:cNvSpPr txBox="1"/>
          <p:nvPr/>
        </p:nvSpPr>
        <p:spPr>
          <a:xfrm>
            <a:off x="10936" y="7724101"/>
            <a:ext cx="2459051" cy="1587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400"/>
            </a:pPr>
            <a:r>
              <a:t>All trends </a:t>
            </a:r>
            <a:br/>
            <a:r>
              <a:t> summarized </a:t>
            </a:r>
            <a:br/>
            <a:r>
              <a:t>later on!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24</a:t>
            </a:fld>
            <a:endParaRPr/>
          </a:p>
        </p:txBody>
      </p:sp>
      <p:graphicFrame>
        <p:nvGraphicFramePr>
          <p:cNvPr id="474" name="Summary of FTIR- and GCHP-derived Trends at Eureka (2006 - 2020)"/>
          <p:cNvGraphicFramePr/>
          <p:nvPr/>
        </p:nvGraphicFramePr>
        <p:xfrm>
          <a:off x="1270000" y="1114378"/>
          <a:ext cx="10464799" cy="7683499"/>
        </p:xfrm>
        <a:graphic>
          <a:graphicData uri="http://schemas.openxmlformats.org/drawingml/2006/table">
            <a:tbl>
              <a:tblPr firstRow="1" firstCol="1" bandRow="1">
                <a:tableStyleId>{4C3C2611-4C71-4FC5-86AE-919BDF0F9419}</a:tableStyleId>
              </a:tblPr>
              <a:tblGrid>
                <a:gridCol w="2417051">
                  <a:extLst>
                    <a:ext uri="{9D8B030D-6E8A-4147-A177-3AD203B41FA5}">
                      <a16:colId xmlns:a16="http://schemas.microsoft.com/office/drawing/2014/main" val="20000"/>
                    </a:ext>
                  </a:extLst>
                </a:gridCol>
                <a:gridCol w="4559482">
                  <a:extLst>
                    <a:ext uri="{9D8B030D-6E8A-4147-A177-3AD203B41FA5}">
                      <a16:colId xmlns:a16="http://schemas.microsoft.com/office/drawing/2014/main" val="20001"/>
                    </a:ext>
                  </a:extLst>
                </a:gridCol>
                <a:gridCol w="3488266">
                  <a:extLst>
                    <a:ext uri="{9D8B030D-6E8A-4147-A177-3AD203B41FA5}">
                      <a16:colId xmlns:a16="http://schemas.microsoft.com/office/drawing/2014/main" val="20002"/>
                    </a:ext>
                  </a:extLst>
                </a:gridCol>
              </a:tblGrid>
              <a:tr h="469900">
                <a:tc gridSpan="3">
                  <a:txBody>
                    <a:bodyPr/>
                    <a:lstStyle/>
                    <a:p>
                      <a:pPr>
                        <a:defRPr sz="1800" b="0">
                          <a:solidFill>
                            <a:srgbClr val="000000"/>
                          </a:solidFill>
                        </a:defRPr>
                      </a:pPr>
                      <a:r>
                        <a:rPr sz="2400" b="1"/>
                        <a:t>Summary of FTIR- and GCHP-derived Trends at Eureka (2006 - 2020)</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000000">
                        <a:alpha val="0"/>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01511">
                <a:tc>
                  <a:txBody>
                    <a:bodyPr/>
                    <a:lstStyle/>
                    <a:p>
                      <a:pPr defTabSz="914400">
                        <a:defRPr sz="1800" b="0">
                          <a:solidFill>
                            <a:srgbClr val="000000"/>
                          </a:solidFill>
                        </a:defRPr>
                      </a:pPr>
                      <a:r>
                        <a:rPr sz="2600" b="1">
                          <a:solidFill>
                            <a:srgbClr val="FFFFFF"/>
                          </a:solidFill>
                        </a:rPr>
                        <a:t>Species</a:t>
                      </a:r>
                    </a:p>
                  </a:txBody>
                  <a:tcPr marL="50800" marR="50800" marT="50800" marB="50800" anchor="ctr" horzOverflow="overflow">
                    <a:lnL w="12700">
                      <a:solidFill>
                        <a:srgbClr val="3797C6"/>
                      </a:solidFill>
                      <a:miter lim="400000"/>
                    </a:lnL>
                    <a:lnT w="12700">
                      <a:solidFill>
                        <a:srgbClr val="3797C6"/>
                      </a:solidFill>
                      <a:miter lim="400000"/>
                    </a:lnT>
                    <a:solidFill>
                      <a:schemeClr val="accent1"/>
                    </a:solidFill>
                  </a:tcPr>
                </a:tc>
                <a:tc>
                  <a:txBody>
                    <a:bodyPr/>
                    <a:lstStyle/>
                    <a:p>
                      <a:pPr defTabSz="914400">
                        <a:defRPr sz="2600" b="1">
                          <a:solidFill>
                            <a:srgbClr val="FFFFFF"/>
                          </a:solidFill>
                          <a:latin typeface="Helvetica"/>
                          <a:ea typeface="Helvetica"/>
                          <a:cs typeface="Helvetica"/>
                        </a:defRPr>
                      </a:pPr>
                      <a:r>
                        <a:t>FTIR Trend (% yr</a:t>
                      </a:r>
                      <a:r>
                        <a:rPr baseline="31999"/>
                        <a:t>-1</a:t>
                      </a:r>
                      <a:r>
                        <a:t>)</a:t>
                      </a:r>
                    </a:p>
                  </a:txBody>
                  <a:tcPr marL="50800" marR="50800" marT="50800" marB="50800" anchor="ctr" horzOverflow="overflow">
                    <a:lnT w="12700">
                      <a:solidFill>
                        <a:srgbClr val="3797C6"/>
                      </a:solidFill>
                      <a:miter lim="400000"/>
                    </a:lnT>
                    <a:solidFill>
                      <a:schemeClr val="accent1"/>
                    </a:solidFill>
                  </a:tcPr>
                </a:tc>
                <a:tc>
                  <a:txBody>
                    <a:bodyPr/>
                    <a:lstStyle/>
                    <a:p>
                      <a:pPr defTabSz="914400">
                        <a:defRPr sz="2600" b="1">
                          <a:solidFill>
                            <a:srgbClr val="FFFFFF"/>
                          </a:solidFill>
                          <a:latin typeface="Helvetica"/>
                          <a:ea typeface="Helvetica"/>
                          <a:cs typeface="Helvetica"/>
                        </a:defRPr>
                      </a:pPr>
                      <a:r>
                        <a:t>GCHP Trend (% yr</a:t>
                      </a:r>
                      <a:r>
                        <a:rPr baseline="31999"/>
                        <a:t>-1</a:t>
                      </a:r>
                      <a:r>
                        <a:t>)</a:t>
                      </a:r>
                    </a:p>
                  </a:txBody>
                  <a:tcPr marL="50800" marR="50800" marT="50800" marB="50800" anchor="ctr" horzOverflow="overflow">
                    <a:lnR w="12700">
                      <a:solidFill>
                        <a:srgbClr val="3797C6"/>
                      </a:solidFill>
                      <a:miter lim="400000"/>
                    </a:lnR>
                    <a:lnT w="12700">
                      <a:solidFill>
                        <a:srgbClr val="3797C6"/>
                      </a:solidFill>
                      <a:miter lim="400000"/>
                    </a:lnT>
                    <a:solidFill>
                      <a:schemeClr val="accent1"/>
                    </a:solidFill>
                  </a:tcPr>
                </a:tc>
                <a:extLst>
                  <a:ext uri="{0D108BD9-81ED-4DB2-BD59-A6C34878D82A}">
                    <a16:rowId xmlns:a16="http://schemas.microsoft.com/office/drawing/2014/main" val="10001"/>
                  </a:ext>
                </a:extLst>
              </a:tr>
              <a:tr h="801511">
                <a:tc>
                  <a:txBody>
                    <a:bodyPr/>
                    <a:lstStyle/>
                    <a:p>
                      <a:pPr defTabSz="914400">
                        <a:defRPr sz="1800" b="0">
                          <a:solidFill>
                            <a:srgbClr val="000000"/>
                          </a:solidFill>
                        </a:defRPr>
                      </a:pPr>
                      <a:r>
                        <a:rPr sz="2600" b="1">
                          <a:solidFill>
                            <a:srgbClr val="FFFFFF"/>
                          </a:solidFill>
                        </a:rPr>
                        <a:t>CO</a:t>
                      </a:r>
                    </a:p>
                  </a:txBody>
                  <a:tcPr marL="50800" marR="50800" marT="50800" marB="50800" anchor="ctr" horzOverflow="overflow">
                    <a:lnL w="12700">
                      <a:solidFill>
                        <a:srgbClr val="3797C6"/>
                      </a:solidFill>
                      <a:miter lim="400000"/>
                    </a:lnL>
                    <a:lnB w="12700">
                      <a:solidFill>
                        <a:schemeClr val="accent1"/>
                      </a:solidFill>
                      <a:miter lim="400000"/>
                    </a:lnB>
                  </a:tcPr>
                </a:tc>
                <a:tc>
                  <a:txBody>
                    <a:bodyPr/>
                    <a:lstStyle/>
                    <a:p>
                      <a:pPr defTabSz="914400">
                        <a:defRPr sz="2600">
                          <a:sym typeface="Helvetica Light"/>
                        </a:defRPr>
                      </a:pPr>
                      <a:r>
                        <a:rPr b="1">
                          <a:latin typeface="Helvetica"/>
                          <a:ea typeface="Helvetica"/>
                          <a:cs typeface="Helvetica"/>
                          <a:sym typeface="Helvetica"/>
                        </a:rPr>
                        <a:t>-1.10%</a:t>
                      </a:r>
                      <a:r>
                        <a:t> [-1.23, -0.97]</a:t>
                      </a:r>
                    </a:p>
                  </a:txBody>
                  <a:tcPr marL="50800" marR="50800" marT="50800" marB="50800" anchor="ctr" horzOverflow="overflow">
                    <a:lnR w="12700">
                      <a:solidFill>
                        <a:srgbClr val="3797C6"/>
                      </a:solidFill>
                      <a:miter lim="400000"/>
                    </a:lnR>
                    <a:lnB w="12700">
                      <a:solidFill>
                        <a:srgbClr val="3797C6"/>
                      </a:solidFill>
                      <a:miter lim="400000"/>
                    </a:lnB>
                    <a:solidFill>
                      <a:srgbClr val="FFFFFF"/>
                    </a:solidFill>
                  </a:tcPr>
                </a:tc>
                <a:tc>
                  <a:txBody>
                    <a:bodyPr/>
                    <a:lstStyle/>
                    <a:p>
                      <a:pPr defTabSz="914400">
                        <a:defRPr sz="2600">
                          <a:sym typeface="Helvetica Light"/>
                        </a:defRPr>
                      </a:pPr>
                      <a:r>
                        <a:rPr b="1">
                          <a:latin typeface="Helvetica"/>
                          <a:ea typeface="Helvetica"/>
                          <a:cs typeface="Helvetica"/>
                          <a:sym typeface="Helvetica"/>
                        </a:rPr>
                        <a:t>-0.83%</a:t>
                      </a:r>
                      <a:r>
                        <a:t> [-0.96, -0.71]</a:t>
                      </a:r>
                    </a:p>
                  </a:txBody>
                  <a:tcPr marL="50800" marR="50800" marT="50800" marB="50800" anchor="ctr" horzOverflow="overflow">
                    <a:lnL w="12700">
                      <a:solidFill>
                        <a:srgbClr val="3797C6"/>
                      </a:solidFill>
                      <a:miter lim="400000"/>
                    </a:lnL>
                    <a:lnR w="12700">
                      <a:solidFill>
                        <a:srgbClr val="3797C6"/>
                      </a:solidFill>
                      <a:miter lim="400000"/>
                    </a:lnR>
                    <a:lnB w="12700">
                      <a:solidFill>
                        <a:srgbClr val="3797C6"/>
                      </a:solidFill>
                      <a:miter lim="400000"/>
                    </a:lnB>
                    <a:solidFill>
                      <a:srgbClr val="FFFFFF"/>
                    </a:solidFill>
                  </a:tcPr>
                </a:tc>
                <a:extLst>
                  <a:ext uri="{0D108BD9-81ED-4DB2-BD59-A6C34878D82A}">
                    <a16:rowId xmlns:a16="http://schemas.microsoft.com/office/drawing/2014/main" val="10002"/>
                  </a:ext>
                </a:extLst>
              </a:tr>
              <a:tr h="801511">
                <a:tc>
                  <a:txBody>
                    <a:bodyPr/>
                    <a:lstStyle/>
                    <a:p>
                      <a:pPr defTabSz="914400">
                        <a:defRPr sz="2600"/>
                      </a:pPr>
                      <a:r>
                        <a:t>C</a:t>
                      </a:r>
                      <a:r>
                        <a:rPr baseline="-5999"/>
                        <a:t>2</a:t>
                      </a:r>
                      <a:r>
                        <a:t>H</a:t>
                      </a:r>
                      <a:r>
                        <a:rPr baseline="-5999"/>
                        <a:t>2</a:t>
                      </a:r>
                    </a:p>
                  </a:txBody>
                  <a:tcPr marL="50800" marR="50800" marT="50800" marB="50800" anchor="ctr" horzOverflow="overflow">
                    <a:lnL w="12700">
                      <a:solidFill>
                        <a:srgbClr val="3797C6"/>
                      </a:solidFill>
                      <a:miter lim="400000"/>
                    </a:lnL>
                    <a:lnT w="12700">
                      <a:solidFill>
                        <a:schemeClr val="accent1"/>
                      </a:solidFill>
                      <a:miter lim="400000"/>
                    </a:lnT>
                    <a:lnB w="12700">
                      <a:solidFill>
                        <a:schemeClr val="accent1"/>
                      </a:solidFill>
                      <a:miter lim="400000"/>
                    </a:lnB>
                  </a:tcPr>
                </a:tc>
                <a:tc>
                  <a:txBody>
                    <a:bodyPr/>
                    <a:lstStyle/>
                    <a:p>
                      <a:pPr defTabSz="914400">
                        <a:defRPr sz="2600">
                          <a:sym typeface="Helvetica Light"/>
                        </a:defRPr>
                      </a:pPr>
                      <a:r>
                        <a:rPr b="1">
                          <a:latin typeface="Helvetica"/>
                          <a:ea typeface="Helvetica"/>
                          <a:cs typeface="Helvetica"/>
                          <a:sym typeface="Helvetica"/>
                        </a:rPr>
                        <a:t>-2.57%</a:t>
                      </a:r>
                      <a:r>
                        <a:t> [-3.13, -2.00]</a:t>
                      </a:r>
                    </a:p>
                  </a:txBody>
                  <a:tcPr marL="50800" marR="50800" marT="50800" marB="50800" anchor="ctr" horzOverflow="overflow">
                    <a:lnR w="12700">
                      <a:solidFill>
                        <a:srgbClr val="3797C6"/>
                      </a:solidFill>
                      <a:miter lim="400000"/>
                    </a:lnR>
                    <a:lnT w="12700">
                      <a:solidFill>
                        <a:srgbClr val="3797C6"/>
                      </a:solidFill>
                      <a:miter lim="400000"/>
                    </a:lnT>
                    <a:lnB w="12700">
                      <a:solidFill>
                        <a:srgbClr val="3797C6"/>
                      </a:solidFill>
                      <a:miter lim="400000"/>
                    </a:lnB>
                    <a:solidFill>
                      <a:srgbClr val="E3E5E8"/>
                    </a:solidFill>
                  </a:tcPr>
                </a:tc>
                <a:tc>
                  <a:txBody>
                    <a:bodyPr/>
                    <a:lstStyle/>
                    <a:p>
                      <a:pPr defTabSz="914400">
                        <a:defRPr sz="2600">
                          <a:sym typeface="Helvetica Light"/>
                        </a:defRPr>
                      </a:pPr>
                      <a:r>
                        <a:rPr b="1">
                          <a:latin typeface="Helvetica"/>
                          <a:ea typeface="Helvetica"/>
                          <a:cs typeface="Helvetica"/>
                          <a:sym typeface="Helvetica"/>
                        </a:rPr>
                        <a:t>-1.93% </a:t>
                      </a:r>
                      <a:r>
                        <a:t>[-2.19, -1.67]</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E3E5E8"/>
                    </a:solidFill>
                  </a:tcPr>
                </a:tc>
                <a:extLst>
                  <a:ext uri="{0D108BD9-81ED-4DB2-BD59-A6C34878D82A}">
                    <a16:rowId xmlns:a16="http://schemas.microsoft.com/office/drawing/2014/main" val="10003"/>
                  </a:ext>
                </a:extLst>
              </a:tr>
              <a:tr h="801511">
                <a:tc>
                  <a:txBody>
                    <a:bodyPr/>
                    <a:lstStyle/>
                    <a:p>
                      <a:pPr defTabSz="914400">
                        <a:defRPr sz="2600"/>
                      </a:pPr>
                      <a:r>
                        <a:t>C</a:t>
                      </a:r>
                      <a:r>
                        <a:rPr baseline="-5999"/>
                        <a:t>2</a:t>
                      </a:r>
                      <a:r>
                        <a:t>H</a:t>
                      </a:r>
                      <a:r>
                        <a:rPr baseline="-5999"/>
                        <a:t>4</a:t>
                      </a:r>
                    </a:p>
                  </a:txBody>
                  <a:tcPr marL="50800" marR="50800" marT="50800" marB="50800" anchor="ctr" horzOverflow="overflow">
                    <a:lnL w="12700">
                      <a:solidFill>
                        <a:srgbClr val="3797C6"/>
                      </a:solidFill>
                      <a:miter lim="400000"/>
                    </a:lnL>
                    <a:lnT w="12700">
                      <a:solidFill>
                        <a:schemeClr val="accent1"/>
                      </a:solidFill>
                      <a:miter lim="400000"/>
                    </a:lnT>
                    <a:lnB w="12700">
                      <a:solidFill>
                        <a:schemeClr val="accent1"/>
                      </a:solidFill>
                      <a:miter lim="400000"/>
                    </a:lnB>
                  </a:tcPr>
                </a:tc>
                <a:tc>
                  <a:txBody>
                    <a:bodyPr/>
                    <a:lstStyle/>
                    <a:p>
                      <a:pPr defTabSz="914400">
                        <a:defRPr sz="2600">
                          <a:sym typeface="Helvetica Light"/>
                        </a:defRPr>
                      </a:pPr>
                      <a:r>
                        <a:t>-0.02%</a:t>
                      </a:r>
                      <a:r>
                        <a:rPr b="1">
                          <a:latin typeface="Helvetica"/>
                          <a:ea typeface="Helvetica"/>
                          <a:cs typeface="Helvetica"/>
                          <a:sym typeface="Helvetica"/>
                        </a:rPr>
                        <a:t> </a:t>
                      </a:r>
                      <a:r>
                        <a:t>[-0.65, +0.60]</a:t>
                      </a:r>
                    </a:p>
                  </a:txBody>
                  <a:tcPr marL="50800" marR="50800" marT="50800" marB="50800" anchor="ctr" horzOverflow="overflow">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1800"/>
                      </a:pPr>
                      <a:r>
                        <a:rPr sz="2600">
                          <a:sym typeface="Helvetica Light"/>
                        </a:rPr>
                        <a:t>-0.13% [-0.56, +0.30]</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extLst>
                  <a:ext uri="{0D108BD9-81ED-4DB2-BD59-A6C34878D82A}">
                    <a16:rowId xmlns:a16="http://schemas.microsoft.com/office/drawing/2014/main" val="10004"/>
                  </a:ext>
                </a:extLst>
              </a:tr>
              <a:tr h="801511">
                <a:tc>
                  <a:txBody>
                    <a:bodyPr/>
                    <a:lstStyle/>
                    <a:p>
                      <a:pPr defTabSz="914400">
                        <a:defRPr sz="2600"/>
                      </a:pPr>
                      <a:r>
                        <a:t>C</a:t>
                      </a:r>
                      <a:r>
                        <a:rPr baseline="-5999"/>
                        <a:t>2</a:t>
                      </a:r>
                      <a:r>
                        <a:t>H</a:t>
                      </a:r>
                      <a:r>
                        <a:rPr baseline="-5999"/>
                        <a:t>6</a:t>
                      </a:r>
                    </a:p>
                  </a:txBody>
                  <a:tcPr marL="50800" marR="50800" marT="50800" marB="50800" anchor="ctr" horzOverflow="overflow">
                    <a:lnL w="12700">
                      <a:solidFill>
                        <a:srgbClr val="3797C6"/>
                      </a:solidFill>
                      <a:miter lim="400000"/>
                    </a:lnL>
                    <a:lnT w="12700">
                      <a:solidFill>
                        <a:schemeClr val="accent1"/>
                      </a:solidFill>
                      <a:miter lim="400000"/>
                    </a:lnT>
                    <a:lnB w="12700">
                      <a:solidFill>
                        <a:schemeClr val="accent1"/>
                      </a:solidFill>
                      <a:miter lim="400000"/>
                    </a:lnB>
                  </a:tcPr>
                </a:tc>
                <a:tc>
                  <a:txBody>
                    <a:bodyPr/>
                    <a:lstStyle/>
                    <a:p>
                      <a:pPr defTabSz="914400">
                        <a:defRPr sz="2600">
                          <a:sym typeface="Helvetica Light"/>
                        </a:defRPr>
                      </a:pPr>
                      <a:r>
                        <a:rPr b="1">
                          <a:latin typeface="Helvetica"/>
                          <a:ea typeface="Helvetica"/>
                          <a:cs typeface="Helvetica"/>
                          <a:sym typeface="Helvetica"/>
                        </a:rPr>
                        <a:t>+0.98%</a:t>
                      </a:r>
                      <a:r>
                        <a:t> [+0.78, +1.18]</a:t>
                      </a:r>
                    </a:p>
                  </a:txBody>
                  <a:tcPr marL="50800" marR="50800" marT="50800" marB="50800" anchor="ctr" horzOverflow="overflow">
                    <a:lnR w="12700">
                      <a:solidFill>
                        <a:srgbClr val="3797C6"/>
                      </a:solidFill>
                      <a:miter lim="400000"/>
                    </a:lnR>
                    <a:lnT w="12700">
                      <a:solidFill>
                        <a:srgbClr val="3797C6"/>
                      </a:solidFill>
                      <a:miter lim="400000"/>
                    </a:lnT>
                    <a:lnB w="12700">
                      <a:solidFill>
                        <a:srgbClr val="3797C6"/>
                      </a:solidFill>
                      <a:miter lim="400000"/>
                    </a:lnB>
                    <a:solidFill>
                      <a:srgbClr val="E3E5E8"/>
                    </a:solidFill>
                  </a:tcPr>
                </a:tc>
                <a:tc>
                  <a:txBody>
                    <a:bodyPr/>
                    <a:lstStyle/>
                    <a:p>
                      <a:pPr defTabSz="914400">
                        <a:defRPr sz="2600">
                          <a:sym typeface="Helvetica Light"/>
                        </a:defRPr>
                      </a:pPr>
                      <a:r>
                        <a:rPr b="1">
                          <a:latin typeface="Helvetica"/>
                          <a:ea typeface="Helvetica"/>
                          <a:cs typeface="Helvetica"/>
                          <a:sym typeface="Helvetica"/>
                        </a:rPr>
                        <a:t>-0.15%</a:t>
                      </a:r>
                      <a:r>
                        <a:t> [-0.25, -0.04]</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E3E5E8"/>
                    </a:solidFill>
                  </a:tcPr>
                </a:tc>
                <a:extLst>
                  <a:ext uri="{0D108BD9-81ED-4DB2-BD59-A6C34878D82A}">
                    <a16:rowId xmlns:a16="http://schemas.microsoft.com/office/drawing/2014/main" val="10005"/>
                  </a:ext>
                </a:extLst>
              </a:tr>
              <a:tr h="801511">
                <a:tc>
                  <a:txBody>
                    <a:bodyPr/>
                    <a:lstStyle/>
                    <a:p>
                      <a:pPr defTabSz="914400">
                        <a:defRPr sz="2600"/>
                      </a:pPr>
                      <a:r>
                        <a:t>CH</a:t>
                      </a:r>
                      <a:r>
                        <a:rPr baseline="-5999"/>
                        <a:t>3</a:t>
                      </a:r>
                      <a:r>
                        <a:t>OH</a:t>
                      </a:r>
                    </a:p>
                  </a:txBody>
                  <a:tcPr marL="50800" marR="50800" marT="50800" marB="50800" anchor="ctr" horzOverflow="overflow">
                    <a:lnL w="12700">
                      <a:solidFill>
                        <a:srgbClr val="3797C6"/>
                      </a:solidFill>
                      <a:miter lim="400000"/>
                    </a:lnL>
                    <a:lnT w="12700">
                      <a:solidFill>
                        <a:schemeClr val="accent1"/>
                      </a:solidFill>
                      <a:miter lim="400000"/>
                    </a:lnT>
                    <a:lnB w="12700">
                      <a:solidFill>
                        <a:schemeClr val="accent1"/>
                      </a:solidFill>
                      <a:miter lim="400000"/>
                    </a:lnB>
                  </a:tcPr>
                </a:tc>
                <a:tc>
                  <a:txBody>
                    <a:bodyPr/>
                    <a:lstStyle/>
                    <a:p>
                      <a:pPr defTabSz="914400">
                        <a:defRPr sz="1800"/>
                      </a:pPr>
                      <a:r>
                        <a:rPr sz="2600">
                          <a:sym typeface="Helvetica Light"/>
                        </a:rPr>
                        <a:t>-0.21% [-0.65, +0.23]</a:t>
                      </a:r>
                    </a:p>
                  </a:txBody>
                  <a:tcPr marL="50800" marR="50800" marT="50800" marB="50800" anchor="ctr" horzOverflow="overflow">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2600">
                          <a:sym typeface="Helvetica Light"/>
                        </a:defRPr>
                      </a:pPr>
                      <a:r>
                        <a:rPr b="1">
                          <a:latin typeface="Helvetica"/>
                          <a:ea typeface="Helvetica"/>
                          <a:cs typeface="Helvetica"/>
                          <a:sym typeface="Helvetica"/>
                        </a:rPr>
                        <a:t>-0.44%</a:t>
                      </a:r>
                      <a:r>
                        <a:t> [-0.63, -0.24]</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extLst>
                  <a:ext uri="{0D108BD9-81ED-4DB2-BD59-A6C34878D82A}">
                    <a16:rowId xmlns:a16="http://schemas.microsoft.com/office/drawing/2014/main" val="10006"/>
                  </a:ext>
                </a:extLst>
              </a:tr>
              <a:tr h="801511">
                <a:tc>
                  <a:txBody>
                    <a:bodyPr/>
                    <a:lstStyle/>
                    <a:p>
                      <a:pPr defTabSz="914400">
                        <a:defRPr sz="1800" b="0">
                          <a:solidFill>
                            <a:srgbClr val="000000"/>
                          </a:solidFill>
                        </a:defRPr>
                      </a:pPr>
                      <a:r>
                        <a:rPr sz="2600" b="1">
                          <a:solidFill>
                            <a:srgbClr val="FFFFFF"/>
                          </a:solidFill>
                        </a:rPr>
                        <a:t>HCHO</a:t>
                      </a:r>
                    </a:p>
                  </a:txBody>
                  <a:tcPr marL="50800" marR="50800" marT="50800" marB="50800" anchor="ctr" horzOverflow="overflow">
                    <a:lnL w="12700">
                      <a:solidFill>
                        <a:srgbClr val="3797C6"/>
                      </a:solidFill>
                      <a:miter lim="400000"/>
                    </a:lnL>
                    <a:lnT w="12700">
                      <a:solidFill>
                        <a:schemeClr val="accent1"/>
                      </a:solidFill>
                      <a:miter lim="400000"/>
                    </a:lnT>
                    <a:lnB w="12700">
                      <a:solidFill>
                        <a:schemeClr val="accent1"/>
                      </a:solidFill>
                      <a:miter lim="400000"/>
                    </a:lnB>
                  </a:tcPr>
                </a:tc>
                <a:tc>
                  <a:txBody>
                    <a:bodyPr/>
                    <a:lstStyle/>
                    <a:p>
                      <a:pPr defTabSz="914400">
                        <a:defRPr sz="2600">
                          <a:sym typeface="Helvetica Light"/>
                        </a:defRPr>
                      </a:pPr>
                      <a:r>
                        <a:rPr b="1">
                          <a:latin typeface="Helvetica"/>
                          <a:ea typeface="Helvetica"/>
                          <a:cs typeface="Helvetica"/>
                          <a:sym typeface="Helvetica"/>
                        </a:rPr>
                        <a:t>+1.80%</a:t>
                      </a:r>
                      <a:r>
                        <a:t> [+1.33, +2.26]</a:t>
                      </a:r>
                    </a:p>
                  </a:txBody>
                  <a:tcPr marL="50800" marR="50800" marT="50800" marB="50800" anchor="ctr" horzOverflow="overflow">
                    <a:lnR w="12700">
                      <a:solidFill>
                        <a:srgbClr val="3797C6"/>
                      </a:solidFill>
                      <a:miter lim="400000"/>
                    </a:lnR>
                    <a:lnT w="12700">
                      <a:solidFill>
                        <a:srgbClr val="3797C6"/>
                      </a:solidFill>
                      <a:miter lim="400000"/>
                    </a:lnT>
                    <a:lnB w="12700">
                      <a:solidFill>
                        <a:srgbClr val="3797C6"/>
                      </a:solidFill>
                      <a:miter lim="400000"/>
                    </a:lnB>
                    <a:solidFill>
                      <a:srgbClr val="E3E5E8"/>
                    </a:solidFill>
                  </a:tcPr>
                </a:tc>
                <a:tc>
                  <a:txBody>
                    <a:bodyPr/>
                    <a:lstStyle/>
                    <a:p>
                      <a:pPr defTabSz="914400">
                        <a:defRPr sz="1800"/>
                      </a:pPr>
                      <a:r>
                        <a:rPr sz="2600">
                          <a:sym typeface="Helvetica Light"/>
                        </a:rPr>
                        <a:t>-0.09% [-0.26, +0.07]</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E3E5E8"/>
                    </a:solidFill>
                  </a:tcPr>
                </a:tc>
                <a:extLst>
                  <a:ext uri="{0D108BD9-81ED-4DB2-BD59-A6C34878D82A}">
                    <a16:rowId xmlns:a16="http://schemas.microsoft.com/office/drawing/2014/main" val="10007"/>
                  </a:ext>
                </a:extLst>
              </a:tr>
              <a:tr h="801511">
                <a:tc>
                  <a:txBody>
                    <a:bodyPr/>
                    <a:lstStyle/>
                    <a:p>
                      <a:pPr defTabSz="914400">
                        <a:defRPr sz="1800" b="0">
                          <a:solidFill>
                            <a:srgbClr val="000000"/>
                          </a:solidFill>
                        </a:defRPr>
                      </a:pPr>
                      <a:r>
                        <a:rPr sz="2600" b="1">
                          <a:solidFill>
                            <a:srgbClr val="FFFFFF"/>
                          </a:solidFill>
                        </a:rPr>
                        <a:t>HCOOH</a:t>
                      </a:r>
                    </a:p>
                  </a:txBody>
                  <a:tcPr marL="50800" marR="50800" marT="50800" marB="50800" anchor="ctr" horzOverflow="overflow">
                    <a:lnL w="12700">
                      <a:solidFill>
                        <a:srgbClr val="3797C6"/>
                      </a:solidFill>
                      <a:miter lim="400000"/>
                    </a:lnL>
                    <a:lnT w="12700">
                      <a:solidFill>
                        <a:schemeClr val="accent1"/>
                      </a:solidFill>
                      <a:miter lim="400000"/>
                    </a:lnT>
                    <a:lnB w="12700">
                      <a:solidFill>
                        <a:schemeClr val="accent1"/>
                      </a:solidFill>
                      <a:miter lim="400000"/>
                    </a:lnB>
                  </a:tcPr>
                </a:tc>
                <a:tc>
                  <a:txBody>
                    <a:bodyPr/>
                    <a:lstStyle/>
                    <a:p>
                      <a:pPr defTabSz="914400">
                        <a:defRPr sz="2600">
                          <a:sym typeface="Helvetica Light"/>
                        </a:defRPr>
                      </a:pPr>
                      <a:r>
                        <a:rPr b="1">
                          <a:latin typeface="Helvetica"/>
                          <a:ea typeface="Helvetica"/>
                          <a:cs typeface="Helvetica"/>
                          <a:sym typeface="Helvetica"/>
                        </a:rPr>
                        <a:t>-3.29% </a:t>
                      </a:r>
                      <a:r>
                        <a:t>[-4.44, -2.10]</a:t>
                      </a:r>
                    </a:p>
                  </a:txBody>
                  <a:tcPr marL="50800" marR="50800" marT="50800" marB="50800" anchor="ctr" horzOverflow="overflow">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2600">
                          <a:sym typeface="Helvetica Light"/>
                        </a:defRPr>
                      </a:pPr>
                      <a:r>
                        <a:rPr b="1">
                          <a:latin typeface="Helvetica"/>
                          <a:ea typeface="Helvetica"/>
                          <a:cs typeface="Helvetica"/>
                          <a:sym typeface="Helvetica"/>
                        </a:rPr>
                        <a:t>-1.09%</a:t>
                      </a:r>
                      <a:r>
                        <a:t> [-1.41, -0.79]</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extLst>
                  <a:ext uri="{0D108BD9-81ED-4DB2-BD59-A6C34878D82A}">
                    <a16:rowId xmlns:a16="http://schemas.microsoft.com/office/drawing/2014/main" val="10008"/>
                  </a:ext>
                </a:extLst>
              </a:tr>
              <a:tr h="801511">
                <a:tc>
                  <a:txBody>
                    <a:bodyPr/>
                    <a:lstStyle/>
                    <a:p>
                      <a:pPr defTabSz="914400">
                        <a:defRPr sz="1800" b="0">
                          <a:solidFill>
                            <a:srgbClr val="000000"/>
                          </a:solidFill>
                        </a:defRPr>
                      </a:pPr>
                      <a:r>
                        <a:rPr sz="2600" b="1">
                          <a:solidFill>
                            <a:srgbClr val="FFFFFF"/>
                          </a:solidFill>
                        </a:rPr>
                        <a:t>PAN</a:t>
                      </a:r>
                    </a:p>
                  </a:txBody>
                  <a:tcPr marL="50800" marR="50800" marT="50800" marB="50800" anchor="ctr" horzOverflow="overflow">
                    <a:lnL w="12700">
                      <a:solidFill>
                        <a:srgbClr val="3797C6"/>
                      </a:solidFill>
                      <a:miter lim="400000"/>
                    </a:lnL>
                    <a:lnT w="12700">
                      <a:solidFill>
                        <a:schemeClr val="accent1"/>
                      </a:solidFill>
                      <a:miter lim="400000"/>
                    </a:lnT>
                    <a:lnB w="12700">
                      <a:solidFill>
                        <a:srgbClr val="3797C6"/>
                      </a:solidFill>
                      <a:miter lim="400000"/>
                    </a:lnB>
                  </a:tcPr>
                </a:tc>
                <a:tc>
                  <a:txBody>
                    <a:bodyPr/>
                    <a:lstStyle/>
                    <a:p>
                      <a:pPr defTabSz="914400">
                        <a:defRPr sz="2600">
                          <a:sym typeface="Helvetica Light"/>
                        </a:defRPr>
                      </a:pPr>
                      <a:r>
                        <a:rPr b="1">
                          <a:latin typeface="Helvetica"/>
                          <a:ea typeface="Helvetica"/>
                          <a:cs typeface="Helvetica"/>
                          <a:sym typeface="Helvetica"/>
                        </a:rPr>
                        <a:t>+2.13%</a:t>
                      </a:r>
                      <a:r>
                        <a:t> [+1.64, +2.60]</a:t>
                      </a:r>
                    </a:p>
                  </a:txBody>
                  <a:tcPr marL="50800" marR="50800" marT="50800" marB="50800" anchor="ctr" horzOverflow="overflow">
                    <a:lnR w="12700">
                      <a:solidFill>
                        <a:srgbClr val="3797C6"/>
                      </a:solidFill>
                      <a:miter lim="400000"/>
                    </a:lnR>
                    <a:lnT w="12700">
                      <a:solidFill>
                        <a:srgbClr val="3797C6"/>
                      </a:solidFill>
                      <a:miter lim="400000"/>
                    </a:lnT>
                    <a:lnB w="12700">
                      <a:solidFill>
                        <a:srgbClr val="3797C6"/>
                      </a:solidFill>
                      <a:miter lim="400000"/>
                    </a:lnB>
                    <a:solidFill>
                      <a:srgbClr val="E3E5E8"/>
                    </a:solidFill>
                  </a:tcPr>
                </a:tc>
                <a:tc>
                  <a:txBody>
                    <a:bodyPr/>
                    <a:lstStyle/>
                    <a:p>
                      <a:pPr defTabSz="914400">
                        <a:defRPr sz="2600">
                          <a:sym typeface="Helvetica Light"/>
                        </a:defRPr>
                      </a:pPr>
                      <a:r>
                        <a:rPr b="1">
                          <a:latin typeface="Helvetica"/>
                          <a:ea typeface="Helvetica"/>
                          <a:cs typeface="Helvetica"/>
                          <a:sym typeface="Helvetica"/>
                        </a:rPr>
                        <a:t>-0.81%</a:t>
                      </a:r>
                      <a:r>
                        <a:t> [-0.92, -0.69]</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E3E5E8"/>
                    </a:solidFill>
                  </a:tcPr>
                </a:tc>
                <a:extLst>
                  <a:ext uri="{0D108BD9-81ED-4DB2-BD59-A6C34878D82A}">
                    <a16:rowId xmlns:a16="http://schemas.microsoft.com/office/drawing/2014/main" val="10009"/>
                  </a:ext>
                </a:extLst>
              </a:tr>
            </a:tbl>
          </a:graphicData>
        </a:graphic>
      </p:graphicFrame>
      <p:sp>
        <p:nvSpPr>
          <p:cNvPr id="475" name="*Note: BOLDED trends are statistically significant. Trends presented here are the ‘enhancement removed’ trends for both the FTIR and GCHP."/>
          <p:cNvSpPr txBox="1"/>
          <p:nvPr/>
        </p:nvSpPr>
        <p:spPr>
          <a:xfrm>
            <a:off x="1302239" y="8809339"/>
            <a:ext cx="10384906" cy="578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spcBef>
                <a:spcPts val="2800"/>
              </a:spcBef>
              <a:defRPr sz="1600">
                <a:solidFill>
                  <a:srgbClr val="3B3B3B"/>
                </a:solidFill>
                <a:latin typeface="Helvetica Neue Medium"/>
                <a:ea typeface="Helvetica Neue Medium"/>
                <a:cs typeface="Helvetica Neue Medium"/>
                <a:sym typeface="Helvetica Neue Medium"/>
              </a:defRPr>
            </a:pPr>
            <a:r>
              <a:t>*Note: </a:t>
            </a:r>
            <a:r>
              <a:rPr b="1">
                <a:latin typeface="Helvetica Neue"/>
                <a:ea typeface="Helvetica Neue"/>
                <a:cs typeface="Helvetica Neue"/>
                <a:sym typeface="Helvetica Neue"/>
              </a:rPr>
              <a:t>BOLDED </a:t>
            </a:r>
            <a:r>
              <a:t>trends are statistically significant. Trends presented here are the ‘enhancement removed’ trends for both the FTIR and GCHP.</a:t>
            </a:r>
          </a:p>
        </p:txBody>
      </p:sp>
      <p:sp>
        <p:nvSpPr>
          <p:cNvPr id="476" name="Oval"/>
          <p:cNvSpPr/>
          <p:nvPr/>
        </p:nvSpPr>
        <p:spPr>
          <a:xfrm>
            <a:off x="4007098" y="4776965"/>
            <a:ext cx="7841209" cy="814438"/>
          </a:xfrm>
          <a:prstGeom prst="ellipse">
            <a:avLst/>
          </a:prstGeom>
          <a:ln w="25400">
            <a:solidFill>
              <a:schemeClr val="accent4"/>
            </a:solidFill>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477" name="Oval"/>
          <p:cNvSpPr/>
          <p:nvPr/>
        </p:nvSpPr>
        <p:spPr>
          <a:xfrm>
            <a:off x="4007098" y="6404944"/>
            <a:ext cx="7841209" cy="814438"/>
          </a:xfrm>
          <a:prstGeom prst="ellipse">
            <a:avLst/>
          </a:prstGeom>
          <a:ln w="25400">
            <a:solidFill>
              <a:schemeClr val="accent4"/>
            </a:solidFill>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478" name="Oval"/>
          <p:cNvSpPr/>
          <p:nvPr/>
        </p:nvSpPr>
        <p:spPr>
          <a:xfrm>
            <a:off x="4007098" y="8005144"/>
            <a:ext cx="7841209" cy="814438"/>
          </a:xfrm>
          <a:prstGeom prst="ellipse">
            <a:avLst/>
          </a:prstGeom>
          <a:ln w="25400">
            <a:solidFill>
              <a:schemeClr val="accent4"/>
            </a:solidFill>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9" name="Results - Summary of Trends (Thule)">
            <a:extLst>
              <a:ext uri="{FF2B5EF4-FFF2-40B4-BE49-F238E27FC236}">
                <a16:creationId xmlns:a16="http://schemas.microsoft.com/office/drawing/2014/main" id="{3F122932-F85E-4649-A0EF-B201E1E15CE5}"/>
              </a:ext>
            </a:extLst>
          </p:cNvPr>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362204">
              <a:defRPr sz="4960">
                <a:solidFill>
                  <a:srgbClr val="FFFFFF"/>
                </a:solidFill>
              </a:defRPr>
            </a:lvl1pPr>
          </a:lstStyle>
          <a:p>
            <a:r>
              <a:rPr dirty="0"/>
              <a:t>Results - Summary of Trends (</a:t>
            </a:r>
            <a:r>
              <a:rPr lang="en-CA" dirty="0"/>
              <a:t>Eureka</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76"/>
                                        </p:tgtEl>
                                        <p:attrNameLst>
                                          <p:attrName>style.visibility</p:attrName>
                                        </p:attrNameLst>
                                      </p:cBhvr>
                                      <p:to>
                                        <p:strVal val="visible"/>
                                      </p:to>
                                    </p:set>
                                    <p:animEffect transition="in" filter="fade">
                                      <p:cBhvr>
                                        <p:cTn id="7" dur="1000"/>
                                        <p:tgtEl>
                                          <p:spTgt spid="4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477"/>
                                        </p:tgtEl>
                                        <p:attrNameLst>
                                          <p:attrName>style.visibility</p:attrName>
                                        </p:attrNameLst>
                                      </p:cBhvr>
                                      <p:to>
                                        <p:strVal val="visible"/>
                                      </p:to>
                                    </p:set>
                                    <p:animEffect transition="in" filter="fade">
                                      <p:cBhvr>
                                        <p:cTn id="12" dur="1000"/>
                                        <p:tgtEl>
                                          <p:spTgt spid="4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478"/>
                                        </p:tgtEl>
                                        <p:attrNameLst>
                                          <p:attrName>style.visibility</p:attrName>
                                        </p:attrNameLst>
                                      </p:cBhvr>
                                      <p:to>
                                        <p:strVal val="visible"/>
                                      </p:to>
                                    </p:set>
                                    <p:animEffect transition="in" filter="fade">
                                      <p:cBhvr>
                                        <p:cTn id="17" dur="10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 grpId="0" animBg="1" advAuto="0"/>
      <p:bldP spid="477" grpId="0" animBg="1" advAuto="0"/>
      <p:bldP spid="478"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25</a:t>
            </a:fld>
            <a:endParaRPr/>
          </a:p>
        </p:txBody>
      </p:sp>
      <p:sp>
        <p:nvSpPr>
          <p:cNvPr id="483" name="Results - Summary of Trends (Thule)"/>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362204">
              <a:defRPr sz="4960">
                <a:solidFill>
                  <a:srgbClr val="FFFFFF"/>
                </a:solidFill>
              </a:defRPr>
            </a:lvl1pPr>
          </a:lstStyle>
          <a:p>
            <a:r>
              <a:rPr dirty="0"/>
              <a:t>Results - Summary of Trends (Thule)</a:t>
            </a:r>
          </a:p>
        </p:txBody>
      </p:sp>
      <p:graphicFrame>
        <p:nvGraphicFramePr>
          <p:cNvPr id="484" name="Summary of FTIR- and GCHP-derived Trends at Thule (2003 - 2021)"/>
          <p:cNvGraphicFramePr/>
          <p:nvPr/>
        </p:nvGraphicFramePr>
        <p:xfrm>
          <a:off x="1270000" y="1127078"/>
          <a:ext cx="10464799" cy="7683499"/>
        </p:xfrm>
        <a:graphic>
          <a:graphicData uri="http://schemas.openxmlformats.org/drawingml/2006/table">
            <a:tbl>
              <a:tblPr firstRow="1" firstCol="1" bandRow="1">
                <a:tableStyleId>{4C3C2611-4C71-4FC5-86AE-919BDF0F9419}</a:tableStyleId>
              </a:tblPr>
              <a:tblGrid>
                <a:gridCol w="2417051">
                  <a:extLst>
                    <a:ext uri="{9D8B030D-6E8A-4147-A177-3AD203B41FA5}">
                      <a16:colId xmlns:a16="http://schemas.microsoft.com/office/drawing/2014/main" val="20000"/>
                    </a:ext>
                  </a:extLst>
                </a:gridCol>
                <a:gridCol w="4559482">
                  <a:extLst>
                    <a:ext uri="{9D8B030D-6E8A-4147-A177-3AD203B41FA5}">
                      <a16:colId xmlns:a16="http://schemas.microsoft.com/office/drawing/2014/main" val="20001"/>
                    </a:ext>
                  </a:extLst>
                </a:gridCol>
                <a:gridCol w="3488266">
                  <a:extLst>
                    <a:ext uri="{9D8B030D-6E8A-4147-A177-3AD203B41FA5}">
                      <a16:colId xmlns:a16="http://schemas.microsoft.com/office/drawing/2014/main" val="20002"/>
                    </a:ext>
                  </a:extLst>
                </a:gridCol>
              </a:tblGrid>
              <a:tr h="469900">
                <a:tc gridSpan="3">
                  <a:txBody>
                    <a:bodyPr/>
                    <a:lstStyle/>
                    <a:p>
                      <a:pPr>
                        <a:defRPr sz="1800" b="0">
                          <a:solidFill>
                            <a:srgbClr val="000000"/>
                          </a:solidFill>
                        </a:defRPr>
                      </a:pPr>
                      <a:r>
                        <a:rPr sz="2400" b="1"/>
                        <a:t>Summary of FTIR- and GCHP-derived Trends at Thule (2003 - 2021)</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000000">
                        <a:alpha val="0"/>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01511">
                <a:tc>
                  <a:txBody>
                    <a:bodyPr/>
                    <a:lstStyle/>
                    <a:p>
                      <a:pPr defTabSz="914400">
                        <a:defRPr sz="1800" b="0">
                          <a:solidFill>
                            <a:srgbClr val="000000"/>
                          </a:solidFill>
                        </a:defRPr>
                      </a:pPr>
                      <a:r>
                        <a:rPr sz="2600" b="1">
                          <a:solidFill>
                            <a:srgbClr val="FFFFFF"/>
                          </a:solidFill>
                        </a:rPr>
                        <a:t>Species</a:t>
                      </a:r>
                    </a:p>
                  </a:txBody>
                  <a:tcPr marL="50800" marR="50800" marT="50800" marB="50800" anchor="ctr" horzOverflow="overflow">
                    <a:lnL w="12700">
                      <a:solidFill>
                        <a:srgbClr val="3797C6"/>
                      </a:solidFill>
                      <a:miter lim="400000"/>
                    </a:lnL>
                    <a:lnT w="12700">
                      <a:solidFill>
                        <a:srgbClr val="3797C6"/>
                      </a:solidFill>
                      <a:miter lim="400000"/>
                    </a:lnT>
                    <a:solidFill>
                      <a:schemeClr val="accent1"/>
                    </a:solidFill>
                  </a:tcPr>
                </a:tc>
                <a:tc>
                  <a:txBody>
                    <a:bodyPr/>
                    <a:lstStyle/>
                    <a:p>
                      <a:pPr defTabSz="914400">
                        <a:defRPr sz="2600" b="1">
                          <a:solidFill>
                            <a:srgbClr val="FFFFFF"/>
                          </a:solidFill>
                          <a:latin typeface="Helvetica"/>
                          <a:ea typeface="Helvetica"/>
                          <a:cs typeface="Helvetica"/>
                        </a:defRPr>
                      </a:pPr>
                      <a:r>
                        <a:t>FTIR Trend (% yr</a:t>
                      </a:r>
                      <a:r>
                        <a:rPr baseline="31999"/>
                        <a:t>-1</a:t>
                      </a:r>
                      <a:r>
                        <a:t>)</a:t>
                      </a:r>
                    </a:p>
                  </a:txBody>
                  <a:tcPr marL="50800" marR="50800" marT="50800" marB="50800" anchor="ctr" horzOverflow="overflow">
                    <a:lnT w="12700">
                      <a:solidFill>
                        <a:srgbClr val="3797C6"/>
                      </a:solidFill>
                      <a:miter lim="400000"/>
                    </a:lnT>
                    <a:solidFill>
                      <a:schemeClr val="accent1"/>
                    </a:solidFill>
                  </a:tcPr>
                </a:tc>
                <a:tc>
                  <a:txBody>
                    <a:bodyPr/>
                    <a:lstStyle/>
                    <a:p>
                      <a:pPr defTabSz="914400">
                        <a:defRPr sz="2600" b="1">
                          <a:solidFill>
                            <a:srgbClr val="FFFFFF"/>
                          </a:solidFill>
                          <a:latin typeface="Helvetica"/>
                          <a:ea typeface="Helvetica"/>
                          <a:cs typeface="Helvetica"/>
                        </a:defRPr>
                      </a:pPr>
                      <a:r>
                        <a:t>GCHP Trend (% yr</a:t>
                      </a:r>
                      <a:r>
                        <a:rPr baseline="31999"/>
                        <a:t>-1</a:t>
                      </a:r>
                      <a:r>
                        <a:t>)</a:t>
                      </a:r>
                    </a:p>
                  </a:txBody>
                  <a:tcPr marL="50800" marR="50800" marT="50800" marB="50800" anchor="ctr" horzOverflow="overflow">
                    <a:lnR w="12700">
                      <a:solidFill>
                        <a:srgbClr val="3797C6"/>
                      </a:solidFill>
                      <a:miter lim="400000"/>
                    </a:lnR>
                    <a:lnT w="12700">
                      <a:solidFill>
                        <a:srgbClr val="3797C6"/>
                      </a:solidFill>
                      <a:miter lim="400000"/>
                    </a:lnT>
                    <a:solidFill>
                      <a:schemeClr val="accent1"/>
                    </a:solidFill>
                  </a:tcPr>
                </a:tc>
                <a:extLst>
                  <a:ext uri="{0D108BD9-81ED-4DB2-BD59-A6C34878D82A}">
                    <a16:rowId xmlns:a16="http://schemas.microsoft.com/office/drawing/2014/main" val="10001"/>
                  </a:ext>
                </a:extLst>
              </a:tr>
              <a:tr h="801511">
                <a:tc>
                  <a:txBody>
                    <a:bodyPr/>
                    <a:lstStyle/>
                    <a:p>
                      <a:pPr defTabSz="914400">
                        <a:defRPr sz="1800" b="0">
                          <a:solidFill>
                            <a:srgbClr val="000000"/>
                          </a:solidFill>
                        </a:defRPr>
                      </a:pPr>
                      <a:r>
                        <a:rPr sz="2600" b="1">
                          <a:solidFill>
                            <a:srgbClr val="FFFFFF"/>
                          </a:solidFill>
                        </a:rPr>
                        <a:t>CO</a:t>
                      </a:r>
                    </a:p>
                  </a:txBody>
                  <a:tcPr marL="50800" marR="50800" marT="50800" marB="50800" anchor="ctr" horzOverflow="overflow">
                    <a:lnL w="12700">
                      <a:solidFill>
                        <a:srgbClr val="3797C6"/>
                      </a:solidFill>
                      <a:miter lim="400000"/>
                    </a:lnL>
                    <a:lnB w="12700">
                      <a:solidFill>
                        <a:srgbClr val="3E7194"/>
                      </a:solidFill>
                      <a:miter lim="400000"/>
                    </a:lnB>
                  </a:tcPr>
                </a:tc>
                <a:tc>
                  <a:txBody>
                    <a:bodyPr/>
                    <a:lstStyle/>
                    <a:p>
                      <a:pPr defTabSz="914400">
                        <a:defRPr sz="2600">
                          <a:sym typeface="Helvetica Light"/>
                        </a:defRPr>
                      </a:pPr>
                      <a:r>
                        <a:rPr b="1">
                          <a:latin typeface="Helvetica"/>
                          <a:ea typeface="Helvetica"/>
                          <a:cs typeface="Helvetica"/>
                          <a:sym typeface="Helvetica"/>
                        </a:rPr>
                        <a:t>-0.85%</a:t>
                      </a:r>
                      <a:r>
                        <a:t> [-0.96, -0.74]</a:t>
                      </a:r>
                    </a:p>
                  </a:txBody>
                  <a:tcPr marL="50800" marR="50800" marT="50800" marB="50800" anchor="ctr" horzOverflow="overflow">
                    <a:lnR w="12700">
                      <a:solidFill>
                        <a:srgbClr val="3797C6"/>
                      </a:solidFill>
                      <a:miter lim="400000"/>
                    </a:lnR>
                    <a:lnB w="12700">
                      <a:solidFill>
                        <a:srgbClr val="3797C6"/>
                      </a:solidFill>
                      <a:miter lim="400000"/>
                    </a:lnB>
                    <a:solidFill>
                      <a:srgbClr val="FFFFFF"/>
                    </a:solidFill>
                  </a:tcPr>
                </a:tc>
                <a:tc>
                  <a:txBody>
                    <a:bodyPr/>
                    <a:lstStyle/>
                    <a:p>
                      <a:pPr defTabSz="914400">
                        <a:defRPr sz="2600">
                          <a:sym typeface="Helvetica Light"/>
                        </a:defRPr>
                      </a:pPr>
                      <a:r>
                        <a:rPr b="1">
                          <a:latin typeface="Helvetica"/>
                          <a:ea typeface="Helvetica"/>
                          <a:cs typeface="Helvetica"/>
                          <a:sym typeface="Helvetica"/>
                        </a:rPr>
                        <a:t>-0.86%</a:t>
                      </a:r>
                      <a:r>
                        <a:t> [-0.94, -0.78]</a:t>
                      </a:r>
                    </a:p>
                  </a:txBody>
                  <a:tcPr marL="50800" marR="50800" marT="50800" marB="50800" anchor="ctr" horzOverflow="overflow">
                    <a:lnL w="12700">
                      <a:solidFill>
                        <a:srgbClr val="3797C6"/>
                      </a:solidFill>
                      <a:miter lim="400000"/>
                    </a:lnL>
                    <a:lnR w="12700">
                      <a:solidFill>
                        <a:srgbClr val="3797C6"/>
                      </a:solidFill>
                      <a:miter lim="400000"/>
                    </a:lnR>
                    <a:lnB w="12700">
                      <a:solidFill>
                        <a:srgbClr val="3797C6"/>
                      </a:solidFill>
                      <a:miter lim="400000"/>
                    </a:lnB>
                    <a:solidFill>
                      <a:srgbClr val="FFFFFF"/>
                    </a:solidFill>
                  </a:tcPr>
                </a:tc>
                <a:extLst>
                  <a:ext uri="{0D108BD9-81ED-4DB2-BD59-A6C34878D82A}">
                    <a16:rowId xmlns:a16="http://schemas.microsoft.com/office/drawing/2014/main" val="10002"/>
                  </a:ext>
                </a:extLst>
              </a:tr>
              <a:tr h="801511">
                <a:tc>
                  <a:txBody>
                    <a:bodyPr/>
                    <a:lstStyle/>
                    <a:p>
                      <a:pPr defTabSz="914400">
                        <a:defRPr sz="2600"/>
                      </a:pPr>
                      <a:r>
                        <a:t>C</a:t>
                      </a:r>
                      <a:r>
                        <a:rPr baseline="-5999"/>
                        <a:t>2</a:t>
                      </a:r>
                      <a:r>
                        <a:t>H</a:t>
                      </a:r>
                      <a:r>
                        <a:rPr baseline="-5999"/>
                        <a:t>2</a:t>
                      </a:r>
                    </a:p>
                  </a:txBody>
                  <a:tcPr marL="50800" marR="50800" marT="50800" marB="50800" anchor="ctr" horzOverflow="overflow">
                    <a:lnL w="12700">
                      <a:solidFill>
                        <a:srgbClr val="3797C6"/>
                      </a:solidFill>
                      <a:miter lim="400000"/>
                    </a:lnL>
                    <a:lnT w="12700">
                      <a:solidFill>
                        <a:srgbClr val="3E7194"/>
                      </a:solidFill>
                      <a:miter lim="400000"/>
                    </a:lnT>
                    <a:lnB w="12700">
                      <a:solidFill>
                        <a:srgbClr val="3E7194"/>
                      </a:solidFill>
                      <a:miter lim="400000"/>
                    </a:lnB>
                  </a:tcPr>
                </a:tc>
                <a:tc>
                  <a:txBody>
                    <a:bodyPr/>
                    <a:lstStyle/>
                    <a:p>
                      <a:pPr defTabSz="914400">
                        <a:defRPr sz="2600">
                          <a:sym typeface="Helvetica Light"/>
                        </a:defRPr>
                      </a:pPr>
                      <a:r>
                        <a:rPr b="1">
                          <a:latin typeface="Helvetica"/>
                          <a:ea typeface="Helvetica"/>
                          <a:cs typeface="Helvetica"/>
                          <a:sym typeface="Helvetica"/>
                        </a:rPr>
                        <a:t>-1.39%</a:t>
                      </a:r>
                      <a:r>
                        <a:t> [-1.61, -1.17]</a:t>
                      </a:r>
                    </a:p>
                  </a:txBody>
                  <a:tcPr marL="50800" marR="50800" marT="50800" marB="50800" anchor="ctr" horzOverflow="overflow">
                    <a:lnR w="12700">
                      <a:solidFill>
                        <a:srgbClr val="3797C6"/>
                      </a:solidFill>
                      <a:miter lim="400000"/>
                    </a:lnR>
                    <a:lnT w="12700">
                      <a:solidFill>
                        <a:srgbClr val="3797C6"/>
                      </a:solidFill>
                      <a:miter lim="400000"/>
                    </a:lnT>
                    <a:lnB w="12700">
                      <a:solidFill>
                        <a:srgbClr val="3797C6"/>
                      </a:solidFill>
                      <a:miter lim="400000"/>
                    </a:lnB>
                    <a:solidFill>
                      <a:srgbClr val="E3E5E8"/>
                    </a:solidFill>
                  </a:tcPr>
                </a:tc>
                <a:tc>
                  <a:txBody>
                    <a:bodyPr/>
                    <a:lstStyle/>
                    <a:p>
                      <a:pPr defTabSz="914400">
                        <a:defRPr sz="2600">
                          <a:sym typeface="Helvetica Light"/>
                        </a:defRPr>
                      </a:pPr>
                      <a:r>
                        <a:rPr b="1">
                          <a:latin typeface="Helvetica"/>
                          <a:ea typeface="Helvetica"/>
                          <a:cs typeface="Helvetica"/>
                          <a:sym typeface="Helvetica"/>
                        </a:rPr>
                        <a:t>-1.71% </a:t>
                      </a:r>
                      <a:r>
                        <a:t>[-1.85, -1.58]</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E3E5E8"/>
                    </a:solidFill>
                  </a:tcPr>
                </a:tc>
                <a:extLst>
                  <a:ext uri="{0D108BD9-81ED-4DB2-BD59-A6C34878D82A}">
                    <a16:rowId xmlns:a16="http://schemas.microsoft.com/office/drawing/2014/main" val="10003"/>
                  </a:ext>
                </a:extLst>
              </a:tr>
              <a:tr h="801511">
                <a:tc>
                  <a:txBody>
                    <a:bodyPr/>
                    <a:lstStyle/>
                    <a:p>
                      <a:pPr defTabSz="914400">
                        <a:defRPr sz="2600"/>
                      </a:pPr>
                      <a:r>
                        <a:t>C</a:t>
                      </a:r>
                      <a:r>
                        <a:rPr baseline="-5999"/>
                        <a:t>2</a:t>
                      </a:r>
                      <a:r>
                        <a:t>H</a:t>
                      </a:r>
                      <a:r>
                        <a:rPr baseline="-5999"/>
                        <a:t>4</a:t>
                      </a:r>
                    </a:p>
                  </a:txBody>
                  <a:tcPr marL="50800" marR="50800" marT="50800" marB="50800" anchor="ctr" horzOverflow="overflow">
                    <a:lnL w="12700">
                      <a:solidFill>
                        <a:srgbClr val="3797C6"/>
                      </a:solidFill>
                      <a:miter lim="400000"/>
                    </a:lnL>
                    <a:lnT w="12700">
                      <a:solidFill>
                        <a:srgbClr val="3E7194"/>
                      </a:solidFill>
                      <a:miter lim="400000"/>
                    </a:lnT>
                    <a:lnB w="12700">
                      <a:solidFill>
                        <a:srgbClr val="3E7194"/>
                      </a:solidFill>
                      <a:miter lim="400000"/>
                    </a:lnB>
                  </a:tcPr>
                </a:tc>
                <a:tc>
                  <a:txBody>
                    <a:bodyPr/>
                    <a:lstStyle/>
                    <a:p>
                      <a:pPr defTabSz="914400">
                        <a:defRPr sz="2600" b="1">
                          <a:latin typeface="Helvetica"/>
                          <a:ea typeface="Helvetica"/>
                          <a:cs typeface="Helvetica"/>
                        </a:defRPr>
                      </a:pPr>
                      <a:r>
                        <a:t>-5.13 </a:t>
                      </a:r>
                      <a:r>
                        <a:rPr b="0">
                          <a:latin typeface="+mn-lt"/>
                          <a:ea typeface="+mn-ea"/>
                          <a:cs typeface="+mn-cs"/>
                          <a:sym typeface="Helvetica Light"/>
                        </a:rPr>
                        <a:t>[-6.60, -3.60]</a:t>
                      </a:r>
                    </a:p>
                  </a:txBody>
                  <a:tcPr marL="50800" marR="50800" marT="50800" marB="50800" anchor="ctr" horzOverflow="overflow">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2600">
                          <a:sym typeface="Helvetica Light"/>
                        </a:defRPr>
                      </a:pPr>
                      <a:r>
                        <a:rPr b="1">
                          <a:latin typeface="Helvetica"/>
                          <a:ea typeface="Helvetica"/>
                          <a:cs typeface="Helvetica"/>
                          <a:sym typeface="Helvetica"/>
                        </a:rPr>
                        <a:t>+0.42%</a:t>
                      </a:r>
                      <a:r>
                        <a:t> [+0.06, +0.77]</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extLst>
                  <a:ext uri="{0D108BD9-81ED-4DB2-BD59-A6C34878D82A}">
                    <a16:rowId xmlns:a16="http://schemas.microsoft.com/office/drawing/2014/main" val="10004"/>
                  </a:ext>
                </a:extLst>
              </a:tr>
              <a:tr h="801511">
                <a:tc>
                  <a:txBody>
                    <a:bodyPr/>
                    <a:lstStyle/>
                    <a:p>
                      <a:pPr defTabSz="914400">
                        <a:defRPr sz="2600"/>
                      </a:pPr>
                      <a:r>
                        <a:t>C</a:t>
                      </a:r>
                      <a:r>
                        <a:rPr baseline="-5999"/>
                        <a:t>2</a:t>
                      </a:r>
                      <a:r>
                        <a:t>H</a:t>
                      </a:r>
                      <a:r>
                        <a:rPr baseline="-5999"/>
                        <a:t>6</a:t>
                      </a:r>
                    </a:p>
                  </a:txBody>
                  <a:tcPr marL="50800" marR="50800" marT="50800" marB="50800" anchor="ctr" horzOverflow="overflow">
                    <a:lnL w="12700">
                      <a:solidFill>
                        <a:srgbClr val="3797C6"/>
                      </a:solidFill>
                      <a:miter lim="400000"/>
                    </a:lnL>
                    <a:lnT w="12700">
                      <a:solidFill>
                        <a:srgbClr val="3E7194"/>
                      </a:solidFill>
                      <a:miter lim="400000"/>
                    </a:lnT>
                    <a:lnB w="12700">
                      <a:solidFill>
                        <a:srgbClr val="3E7194"/>
                      </a:solidFill>
                      <a:miter lim="400000"/>
                    </a:lnB>
                  </a:tcPr>
                </a:tc>
                <a:tc>
                  <a:txBody>
                    <a:bodyPr/>
                    <a:lstStyle/>
                    <a:p>
                      <a:pPr defTabSz="914400">
                        <a:defRPr sz="2600">
                          <a:sym typeface="Helvetica Light"/>
                        </a:defRPr>
                      </a:pPr>
                      <a:r>
                        <a:rPr b="1">
                          <a:latin typeface="Helvetica"/>
                          <a:ea typeface="Helvetica"/>
                          <a:cs typeface="Helvetica"/>
                          <a:sym typeface="Helvetica"/>
                        </a:rPr>
                        <a:t>+0.76%</a:t>
                      </a:r>
                      <a:r>
                        <a:t> [+0.61, +0.90]</a:t>
                      </a:r>
                    </a:p>
                  </a:txBody>
                  <a:tcPr marL="50800" marR="50800" marT="50800" marB="50800" anchor="ctr" horzOverflow="overflow">
                    <a:lnR w="12700">
                      <a:solidFill>
                        <a:srgbClr val="3797C6"/>
                      </a:solidFill>
                      <a:miter lim="400000"/>
                    </a:lnR>
                    <a:lnT w="12700">
                      <a:solidFill>
                        <a:srgbClr val="3797C6"/>
                      </a:solidFill>
                      <a:miter lim="400000"/>
                    </a:lnT>
                    <a:lnB w="12700">
                      <a:solidFill>
                        <a:srgbClr val="3797C6"/>
                      </a:solidFill>
                      <a:miter lim="400000"/>
                    </a:lnB>
                    <a:solidFill>
                      <a:srgbClr val="E3E5E8"/>
                    </a:solidFill>
                  </a:tcPr>
                </a:tc>
                <a:tc>
                  <a:txBody>
                    <a:bodyPr/>
                    <a:lstStyle/>
                    <a:p>
                      <a:pPr defTabSz="914400">
                        <a:defRPr sz="2600">
                          <a:sym typeface="Helvetica Light"/>
                        </a:defRPr>
                      </a:pPr>
                      <a:r>
                        <a:rPr b="1">
                          <a:latin typeface="Helvetica"/>
                          <a:ea typeface="Helvetica"/>
                          <a:cs typeface="Helvetica"/>
                          <a:sym typeface="Helvetica"/>
                        </a:rPr>
                        <a:t>-0.26%</a:t>
                      </a:r>
                      <a:r>
                        <a:t> [-0.32, -0.19]</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E3E5E8"/>
                    </a:solidFill>
                  </a:tcPr>
                </a:tc>
                <a:extLst>
                  <a:ext uri="{0D108BD9-81ED-4DB2-BD59-A6C34878D82A}">
                    <a16:rowId xmlns:a16="http://schemas.microsoft.com/office/drawing/2014/main" val="10005"/>
                  </a:ext>
                </a:extLst>
              </a:tr>
              <a:tr h="801511">
                <a:tc>
                  <a:txBody>
                    <a:bodyPr/>
                    <a:lstStyle/>
                    <a:p>
                      <a:pPr defTabSz="914400">
                        <a:defRPr sz="2600"/>
                      </a:pPr>
                      <a:r>
                        <a:t>CH</a:t>
                      </a:r>
                      <a:r>
                        <a:rPr baseline="-5999"/>
                        <a:t>3</a:t>
                      </a:r>
                      <a:r>
                        <a:t>OH</a:t>
                      </a:r>
                    </a:p>
                  </a:txBody>
                  <a:tcPr marL="50800" marR="50800" marT="50800" marB="50800" anchor="ctr" horzOverflow="overflow">
                    <a:lnL w="12700">
                      <a:solidFill>
                        <a:srgbClr val="3797C6"/>
                      </a:solidFill>
                      <a:miter lim="400000"/>
                    </a:lnL>
                    <a:lnT w="12700">
                      <a:solidFill>
                        <a:srgbClr val="3E7194"/>
                      </a:solidFill>
                      <a:miter lim="400000"/>
                    </a:lnT>
                    <a:lnB w="12700">
                      <a:solidFill>
                        <a:srgbClr val="3E7194"/>
                      </a:solidFill>
                      <a:miter lim="400000"/>
                    </a:lnB>
                  </a:tcPr>
                </a:tc>
                <a:tc>
                  <a:txBody>
                    <a:bodyPr/>
                    <a:lstStyle/>
                    <a:p>
                      <a:pPr defTabSz="914400">
                        <a:defRPr sz="2600">
                          <a:sym typeface="Helvetica Light"/>
                        </a:defRPr>
                      </a:pPr>
                      <a:r>
                        <a:rPr b="1">
                          <a:latin typeface="Helvetica"/>
                          <a:ea typeface="Helvetica"/>
                          <a:cs typeface="Helvetica"/>
                          <a:sym typeface="Helvetica"/>
                        </a:rPr>
                        <a:t>-1.87%</a:t>
                      </a:r>
                      <a:r>
                        <a:t> [-2.40, -1.34]</a:t>
                      </a:r>
                    </a:p>
                  </a:txBody>
                  <a:tcPr marL="50800" marR="50800" marT="50800" marB="50800" anchor="ctr" horzOverflow="overflow">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2600">
                          <a:sym typeface="Helvetica Light"/>
                        </a:defRPr>
                      </a:pPr>
                      <a:r>
                        <a:rPr b="1">
                          <a:latin typeface="Helvetica"/>
                          <a:ea typeface="Helvetica"/>
                          <a:cs typeface="Helvetica"/>
                          <a:sym typeface="Helvetica"/>
                        </a:rPr>
                        <a:t>-0.21%</a:t>
                      </a:r>
                      <a:r>
                        <a:t> [-0.34, -0.08]</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extLst>
                  <a:ext uri="{0D108BD9-81ED-4DB2-BD59-A6C34878D82A}">
                    <a16:rowId xmlns:a16="http://schemas.microsoft.com/office/drawing/2014/main" val="10006"/>
                  </a:ext>
                </a:extLst>
              </a:tr>
              <a:tr h="801511">
                <a:tc>
                  <a:txBody>
                    <a:bodyPr/>
                    <a:lstStyle/>
                    <a:p>
                      <a:pPr defTabSz="914400">
                        <a:defRPr sz="1800" b="0">
                          <a:solidFill>
                            <a:srgbClr val="000000"/>
                          </a:solidFill>
                        </a:defRPr>
                      </a:pPr>
                      <a:r>
                        <a:rPr sz="2600" b="1">
                          <a:solidFill>
                            <a:srgbClr val="FFFFFF"/>
                          </a:solidFill>
                        </a:rPr>
                        <a:t>HCHO</a:t>
                      </a:r>
                    </a:p>
                  </a:txBody>
                  <a:tcPr marL="50800" marR="50800" marT="50800" marB="50800" anchor="ctr" horzOverflow="overflow">
                    <a:lnL w="12700">
                      <a:solidFill>
                        <a:srgbClr val="3797C6"/>
                      </a:solidFill>
                      <a:miter lim="400000"/>
                    </a:lnL>
                    <a:lnT w="12700">
                      <a:solidFill>
                        <a:srgbClr val="3E7194"/>
                      </a:solidFill>
                      <a:miter lim="400000"/>
                    </a:lnT>
                    <a:lnB w="12700">
                      <a:solidFill>
                        <a:srgbClr val="3E7194"/>
                      </a:solidFill>
                      <a:miter lim="400000"/>
                    </a:lnB>
                  </a:tcPr>
                </a:tc>
                <a:tc>
                  <a:txBody>
                    <a:bodyPr/>
                    <a:lstStyle/>
                    <a:p>
                      <a:pPr defTabSz="914400">
                        <a:defRPr sz="2600">
                          <a:sym typeface="Helvetica Light"/>
                        </a:defRPr>
                      </a:pPr>
                      <a:r>
                        <a:rPr b="1">
                          <a:latin typeface="Helvetica"/>
                          <a:ea typeface="Helvetica"/>
                          <a:cs typeface="Helvetica"/>
                          <a:sym typeface="Helvetica"/>
                        </a:rPr>
                        <a:t>+0.44%</a:t>
                      </a:r>
                      <a:r>
                        <a:t> [+0.10, +0.78]</a:t>
                      </a:r>
                    </a:p>
                  </a:txBody>
                  <a:tcPr marL="50800" marR="50800" marT="50800" marB="50800" anchor="ctr" horzOverflow="overflow">
                    <a:lnR w="12700">
                      <a:solidFill>
                        <a:srgbClr val="3797C6"/>
                      </a:solidFill>
                      <a:miter lim="400000"/>
                    </a:lnR>
                    <a:lnT w="12700">
                      <a:solidFill>
                        <a:srgbClr val="3797C6"/>
                      </a:solidFill>
                      <a:miter lim="400000"/>
                    </a:lnT>
                    <a:lnB w="12700">
                      <a:solidFill>
                        <a:srgbClr val="3797C6"/>
                      </a:solidFill>
                      <a:miter lim="400000"/>
                    </a:lnB>
                    <a:solidFill>
                      <a:srgbClr val="E3E5E8"/>
                    </a:solidFill>
                  </a:tcPr>
                </a:tc>
                <a:tc>
                  <a:txBody>
                    <a:bodyPr/>
                    <a:lstStyle/>
                    <a:p>
                      <a:pPr defTabSz="914400">
                        <a:defRPr sz="1800"/>
                      </a:pPr>
                      <a:r>
                        <a:rPr sz="2600">
                          <a:sym typeface="Helvetica Light"/>
                        </a:rPr>
                        <a:t>+0.02% [-0.11, +0.16]</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E3E5E8"/>
                    </a:solidFill>
                  </a:tcPr>
                </a:tc>
                <a:extLst>
                  <a:ext uri="{0D108BD9-81ED-4DB2-BD59-A6C34878D82A}">
                    <a16:rowId xmlns:a16="http://schemas.microsoft.com/office/drawing/2014/main" val="10007"/>
                  </a:ext>
                </a:extLst>
              </a:tr>
              <a:tr h="801511">
                <a:tc>
                  <a:txBody>
                    <a:bodyPr/>
                    <a:lstStyle/>
                    <a:p>
                      <a:pPr defTabSz="914400">
                        <a:defRPr sz="1800" b="0">
                          <a:solidFill>
                            <a:srgbClr val="000000"/>
                          </a:solidFill>
                        </a:defRPr>
                      </a:pPr>
                      <a:r>
                        <a:rPr sz="2600" b="1">
                          <a:solidFill>
                            <a:srgbClr val="FFFFFF"/>
                          </a:solidFill>
                        </a:rPr>
                        <a:t>HCOOH</a:t>
                      </a:r>
                    </a:p>
                  </a:txBody>
                  <a:tcPr marL="50800" marR="50800" marT="50800" marB="50800" anchor="ctr" horzOverflow="overflow">
                    <a:lnL w="12700">
                      <a:solidFill>
                        <a:srgbClr val="3797C6"/>
                      </a:solidFill>
                      <a:miter lim="400000"/>
                    </a:lnL>
                    <a:lnT w="12700">
                      <a:solidFill>
                        <a:srgbClr val="3E7194"/>
                      </a:solidFill>
                      <a:miter lim="400000"/>
                    </a:lnT>
                    <a:lnB w="12700">
                      <a:solidFill>
                        <a:srgbClr val="3E7194"/>
                      </a:solidFill>
                      <a:miter lim="400000"/>
                    </a:lnB>
                  </a:tcPr>
                </a:tc>
                <a:tc>
                  <a:txBody>
                    <a:bodyPr/>
                    <a:lstStyle/>
                    <a:p>
                      <a:pPr defTabSz="914400">
                        <a:defRPr sz="2600">
                          <a:sym typeface="Helvetica Light"/>
                        </a:defRPr>
                      </a:pPr>
                      <a:r>
                        <a:t>-0.11%</a:t>
                      </a:r>
                      <a:r>
                        <a:rPr b="1">
                          <a:latin typeface="Helvetica"/>
                          <a:ea typeface="Helvetica"/>
                          <a:cs typeface="Helvetica"/>
                          <a:sym typeface="Helvetica"/>
                        </a:rPr>
                        <a:t> </a:t>
                      </a:r>
                      <a:r>
                        <a:t>[-0.67, +0.46]</a:t>
                      </a:r>
                    </a:p>
                  </a:txBody>
                  <a:tcPr marL="50800" marR="50800" marT="50800" marB="50800" anchor="ctr" horzOverflow="overflow">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2600">
                          <a:sym typeface="Helvetica Light"/>
                        </a:defRPr>
                      </a:pPr>
                      <a:r>
                        <a:rPr b="1">
                          <a:latin typeface="Helvetica"/>
                          <a:ea typeface="Helvetica"/>
                          <a:cs typeface="Helvetica"/>
                          <a:sym typeface="Helvetica"/>
                        </a:rPr>
                        <a:t>-0.63%</a:t>
                      </a:r>
                      <a:r>
                        <a:t> [-0.81, -0.44]</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extLst>
                  <a:ext uri="{0D108BD9-81ED-4DB2-BD59-A6C34878D82A}">
                    <a16:rowId xmlns:a16="http://schemas.microsoft.com/office/drawing/2014/main" val="10008"/>
                  </a:ext>
                </a:extLst>
              </a:tr>
              <a:tr h="801511">
                <a:tc>
                  <a:txBody>
                    <a:bodyPr/>
                    <a:lstStyle/>
                    <a:p>
                      <a:pPr defTabSz="914400">
                        <a:defRPr sz="1800" b="0">
                          <a:solidFill>
                            <a:srgbClr val="000000"/>
                          </a:solidFill>
                        </a:defRPr>
                      </a:pPr>
                      <a:r>
                        <a:rPr sz="2600" b="1">
                          <a:solidFill>
                            <a:srgbClr val="FFFFFF"/>
                          </a:solidFill>
                        </a:rPr>
                        <a:t>PAN</a:t>
                      </a:r>
                    </a:p>
                  </a:txBody>
                  <a:tcPr marL="50800" marR="50800" marT="50800" marB="50800" anchor="ctr" horzOverflow="overflow">
                    <a:lnL w="12700">
                      <a:solidFill>
                        <a:srgbClr val="3797C6"/>
                      </a:solidFill>
                      <a:miter lim="400000"/>
                    </a:lnL>
                    <a:lnT w="12700">
                      <a:solidFill>
                        <a:srgbClr val="3E7194"/>
                      </a:solidFill>
                      <a:miter lim="400000"/>
                    </a:lnT>
                    <a:lnB w="12700">
                      <a:solidFill>
                        <a:srgbClr val="3797C6"/>
                      </a:solidFill>
                      <a:miter lim="400000"/>
                    </a:lnB>
                  </a:tcPr>
                </a:tc>
                <a:tc>
                  <a:txBody>
                    <a:bodyPr/>
                    <a:lstStyle/>
                    <a:p>
                      <a:pPr defTabSz="914400">
                        <a:defRPr sz="1800"/>
                      </a:pPr>
                      <a:r>
                        <a:rPr sz="2600">
                          <a:sym typeface="Helvetica Light"/>
                        </a:rPr>
                        <a:t>1.29% [-0.60, 3.15]</a:t>
                      </a:r>
                    </a:p>
                  </a:txBody>
                  <a:tcPr marL="50800" marR="50800" marT="50800" marB="50800" anchor="ctr" horzOverflow="overflow">
                    <a:lnR w="12700">
                      <a:solidFill>
                        <a:srgbClr val="3797C6"/>
                      </a:solidFill>
                      <a:miter lim="400000"/>
                    </a:lnR>
                    <a:lnT w="12700">
                      <a:solidFill>
                        <a:srgbClr val="3797C6"/>
                      </a:solidFill>
                      <a:miter lim="400000"/>
                    </a:lnT>
                    <a:lnB w="12700">
                      <a:solidFill>
                        <a:srgbClr val="3797C6"/>
                      </a:solidFill>
                      <a:miter lim="400000"/>
                    </a:lnB>
                    <a:solidFill>
                      <a:srgbClr val="E3E5E8"/>
                    </a:solidFill>
                  </a:tcPr>
                </a:tc>
                <a:tc>
                  <a:txBody>
                    <a:bodyPr/>
                    <a:lstStyle/>
                    <a:p>
                      <a:pPr defTabSz="914400">
                        <a:defRPr sz="2600">
                          <a:sym typeface="Helvetica Light"/>
                        </a:defRPr>
                      </a:pPr>
                      <a:r>
                        <a:rPr b="1">
                          <a:latin typeface="Helvetica"/>
                          <a:ea typeface="Helvetica"/>
                          <a:cs typeface="Helvetica"/>
                          <a:sym typeface="Helvetica"/>
                        </a:rPr>
                        <a:t>-0.58%</a:t>
                      </a:r>
                      <a:r>
                        <a:t> [-0.66, -0.51]</a:t>
                      </a:r>
                    </a:p>
                  </a:txBody>
                  <a:tcPr marL="50800" marR="50800" marT="50800" marB="5080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E3E5E8"/>
                    </a:solidFill>
                  </a:tcPr>
                </a:tc>
                <a:extLst>
                  <a:ext uri="{0D108BD9-81ED-4DB2-BD59-A6C34878D82A}">
                    <a16:rowId xmlns:a16="http://schemas.microsoft.com/office/drawing/2014/main" val="10009"/>
                  </a:ext>
                </a:extLst>
              </a:tr>
            </a:tbl>
          </a:graphicData>
        </a:graphic>
      </p:graphicFrame>
      <p:sp>
        <p:nvSpPr>
          <p:cNvPr id="485" name="*Note: BOLDED trends are statistically significant. Thule FTIR trends cover 1999-2021, but 1999-2002 data was sparse. Thule CH3OH only covers 2011-2020, PAN and C2H4 data only covers 2015-2022."/>
          <p:cNvSpPr txBox="1"/>
          <p:nvPr/>
        </p:nvSpPr>
        <p:spPr>
          <a:xfrm>
            <a:off x="1040518" y="8777988"/>
            <a:ext cx="10923764" cy="578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spcBef>
                <a:spcPts val="2800"/>
              </a:spcBef>
              <a:defRPr sz="1600">
                <a:solidFill>
                  <a:srgbClr val="3B3B3B"/>
                </a:solidFill>
                <a:latin typeface="Helvetica Neue Medium"/>
                <a:ea typeface="Helvetica Neue Medium"/>
                <a:cs typeface="Helvetica Neue Medium"/>
                <a:sym typeface="Helvetica Neue Medium"/>
              </a:defRPr>
            </a:pPr>
            <a:r>
              <a:t>*Note: </a:t>
            </a:r>
            <a:r>
              <a:rPr b="1">
                <a:latin typeface="Helvetica Neue"/>
                <a:ea typeface="Helvetica Neue"/>
                <a:cs typeface="Helvetica Neue"/>
                <a:sym typeface="Helvetica Neue"/>
              </a:rPr>
              <a:t>BOLDED </a:t>
            </a:r>
            <a:r>
              <a:t>trends are statistically significant. Thule FTIR trends cover 1999-2021, but 1999-2002 data was sparse. Thule CH</a:t>
            </a:r>
            <a:r>
              <a:rPr baseline="-5999"/>
              <a:t>3</a:t>
            </a:r>
            <a:r>
              <a:t>OH only covers 2011-2020, PAN and C</a:t>
            </a:r>
            <a:r>
              <a:rPr baseline="-5999"/>
              <a:t>2</a:t>
            </a:r>
            <a:r>
              <a:t>H</a:t>
            </a:r>
            <a:r>
              <a:rPr baseline="-5999"/>
              <a:t>4</a:t>
            </a:r>
            <a:r>
              <a:t> data only covers 2015-2022.</a:t>
            </a:r>
          </a:p>
        </p:txBody>
      </p:sp>
      <p:sp>
        <p:nvSpPr>
          <p:cNvPr id="486" name="Oval"/>
          <p:cNvSpPr/>
          <p:nvPr/>
        </p:nvSpPr>
        <p:spPr>
          <a:xfrm>
            <a:off x="4007098" y="4815065"/>
            <a:ext cx="7841209" cy="814438"/>
          </a:xfrm>
          <a:prstGeom prst="ellipse">
            <a:avLst/>
          </a:prstGeom>
          <a:ln w="25400">
            <a:solidFill>
              <a:schemeClr val="accent4"/>
            </a:solidFill>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487" name="Oval"/>
          <p:cNvSpPr/>
          <p:nvPr/>
        </p:nvSpPr>
        <p:spPr>
          <a:xfrm>
            <a:off x="4007098" y="6415265"/>
            <a:ext cx="7841209" cy="814438"/>
          </a:xfrm>
          <a:prstGeom prst="ellipse">
            <a:avLst/>
          </a:prstGeom>
          <a:ln w="25400">
            <a:solidFill>
              <a:schemeClr val="accent4"/>
            </a:solidFill>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
        <p:nvSpPr>
          <p:cNvPr id="488" name="Oval"/>
          <p:cNvSpPr/>
          <p:nvPr/>
        </p:nvSpPr>
        <p:spPr>
          <a:xfrm>
            <a:off x="4007098" y="8015465"/>
            <a:ext cx="7841209" cy="814438"/>
          </a:xfrm>
          <a:prstGeom prst="ellipse">
            <a:avLst/>
          </a:prstGeom>
          <a:ln w="25400">
            <a:solidFill>
              <a:schemeClr val="accent4"/>
            </a:solidFill>
            <a:miter lim="400000"/>
          </a:ln>
        </p:spPr>
        <p:txBody>
          <a:bodyPr lIns="50800" tIns="50800" rIns="50800" bIns="50800" anchor="ctr"/>
          <a:lstStyle/>
          <a:p>
            <a:pPr>
              <a:defRPr sz="2400">
                <a:solidFill>
                  <a:srgbClr val="FFFFFF"/>
                </a:solidFill>
                <a:latin typeface="+mn-lt"/>
                <a:ea typeface="+mn-ea"/>
                <a:cs typeface="+mn-cs"/>
                <a:sym typeface="Helvetica Light"/>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86"/>
                                        </p:tgtEl>
                                        <p:attrNameLst>
                                          <p:attrName>style.visibility</p:attrName>
                                        </p:attrNameLst>
                                      </p:cBhvr>
                                      <p:to>
                                        <p:strVal val="visible"/>
                                      </p:to>
                                    </p:set>
                                    <p:animEffect transition="in" filter="fade">
                                      <p:cBhvr>
                                        <p:cTn id="7" dur="1000"/>
                                        <p:tgtEl>
                                          <p:spTgt spid="4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487"/>
                                        </p:tgtEl>
                                        <p:attrNameLst>
                                          <p:attrName>style.visibility</p:attrName>
                                        </p:attrNameLst>
                                      </p:cBhvr>
                                      <p:to>
                                        <p:strVal val="visible"/>
                                      </p:to>
                                    </p:set>
                                    <p:animEffect transition="in" filter="fade">
                                      <p:cBhvr>
                                        <p:cTn id="12" dur="1000"/>
                                        <p:tgtEl>
                                          <p:spTgt spid="4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488"/>
                                        </p:tgtEl>
                                        <p:attrNameLst>
                                          <p:attrName>style.visibility</p:attrName>
                                        </p:attrNameLst>
                                      </p:cBhvr>
                                      <p:to>
                                        <p:strVal val="visible"/>
                                      </p:to>
                                    </p:set>
                                    <p:animEffect transition="in" filter="fade">
                                      <p:cBhvr>
                                        <p:cTn id="17" dur="10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 grpId="0" animBg="1" advAuto="0"/>
      <p:bldP spid="487" grpId="0" animBg="1" advAuto="0"/>
      <p:bldP spid="488"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Conclusions"/>
          <p:cNvSpPr txBox="1">
            <a:spLocks noGrp="1"/>
          </p:cNvSpPr>
          <p:nvPr>
            <p:ph type="title"/>
          </p:nvPr>
        </p:nvSpPr>
        <p:spPr>
          <a:xfrm>
            <a:off x="50800" y="-62285"/>
            <a:ext cx="5660579" cy="1157239"/>
          </a:xfrm>
          <a:prstGeom prst="rect">
            <a:avLst/>
          </a:prstGeom>
        </p:spPr>
        <p:txBody>
          <a:bodyPr>
            <a:normAutofit fontScale="90000"/>
          </a:bodyPr>
          <a:lstStyle>
            <a:lvl1pPr algn="l" defTabSz="484886">
              <a:defRPr sz="6972">
                <a:latin typeface="Gill Sans SemiBold"/>
                <a:ea typeface="Gill Sans SemiBold"/>
                <a:cs typeface="Gill Sans SemiBold"/>
                <a:sym typeface="Gill Sans SemiBold"/>
              </a:defRPr>
            </a:lvl1pPr>
          </a:lstStyle>
          <a:p>
            <a:r>
              <a:t>Conclusions</a:t>
            </a:r>
          </a:p>
        </p:txBody>
      </p:sp>
      <p:sp>
        <p:nvSpPr>
          <p:cNvPr id="493" name="Inter- and intra-annual variability of CO, C2H2, C2H4, C2H6, CH3OH, HCOOH, HCHO, and PAN investigated in the time-series from two high-Arctic FTIR sites, Eureka, Nunavut (2006-2020) and Thule, Greenland (1999-2021).…"/>
          <p:cNvSpPr txBox="1">
            <a:spLocks noGrp="1"/>
          </p:cNvSpPr>
          <p:nvPr>
            <p:ph type="body" idx="21"/>
          </p:nvPr>
        </p:nvSpPr>
        <p:spPr>
          <a:xfrm>
            <a:off x="496931" y="1684991"/>
            <a:ext cx="12010938" cy="6914713"/>
          </a:xfrm>
          <a:prstGeom prst="rect">
            <a:avLst/>
          </a:prstGeom>
        </p:spPr>
        <p:txBody>
          <a:bodyPr/>
          <a:lstStyle/>
          <a:p>
            <a:pPr marL="395111" indent="-395111">
              <a:spcBef>
                <a:spcPts val="3200"/>
              </a:spcBef>
              <a:buSzPct val="40000"/>
              <a:buBlip>
                <a:blip r:embed="rId2"/>
              </a:buBlip>
              <a:defRPr sz="2700"/>
            </a:pPr>
            <a:r>
              <a:rPr sz="2800" dirty="0"/>
              <a:t>Inter- and intra-annual variability of CO, C</a:t>
            </a:r>
            <a:r>
              <a:rPr sz="2800" baseline="-5999" dirty="0"/>
              <a:t>2</a:t>
            </a:r>
            <a:r>
              <a:rPr sz="2800" dirty="0"/>
              <a:t>H</a:t>
            </a:r>
            <a:r>
              <a:rPr sz="2800" baseline="-5999" dirty="0"/>
              <a:t>2</a:t>
            </a:r>
            <a:r>
              <a:rPr sz="2800" dirty="0"/>
              <a:t>, C</a:t>
            </a:r>
            <a:r>
              <a:rPr sz="2800" baseline="-5999" dirty="0"/>
              <a:t>2</a:t>
            </a:r>
            <a:r>
              <a:rPr sz="2800" dirty="0"/>
              <a:t>H</a:t>
            </a:r>
            <a:r>
              <a:rPr sz="2800" baseline="-5999" dirty="0"/>
              <a:t>4</a:t>
            </a:r>
            <a:r>
              <a:rPr sz="2800" dirty="0"/>
              <a:t>, C</a:t>
            </a:r>
            <a:r>
              <a:rPr sz="2800" baseline="-5999" dirty="0"/>
              <a:t>2</a:t>
            </a:r>
            <a:r>
              <a:rPr sz="2800" dirty="0"/>
              <a:t>H</a:t>
            </a:r>
            <a:r>
              <a:rPr sz="2800" baseline="-5999" dirty="0"/>
              <a:t>6</a:t>
            </a:r>
            <a:r>
              <a:rPr sz="2800" dirty="0"/>
              <a:t>, CH</a:t>
            </a:r>
            <a:r>
              <a:rPr sz="2800" baseline="-5999" dirty="0"/>
              <a:t>3</a:t>
            </a:r>
            <a:r>
              <a:rPr sz="2800" dirty="0"/>
              <a:t>OH, HCOOH, HCHO, and PAN investigated in the time-series from two high-Arctic FTIR sites, Eureka, Nunavut (2006-2020) and Thule, Greenland (1999-202</a:t>
            </a:r>
            <a:r>
              <a:rPr lang="en-CA" sz="2800" dirty="0"/>
              <a:t>1</a:t>
            </a:r>
            <a:r>
              <a:rPr sz="2800" dirty="0"/>
              <a:t>). </a:t>
            </a:r>
          </a:p>
          <a:p>
            <a:pPr marL="395111" indent="-395111">
              <a:spcBef>
                <a:spcPts val="3200"/>
              </a:spcBef>
              <a:buSzPct val="40000"/>
              <a:buBlip>
                <a:blip r:embed="rId2"/>
              </a:buBlip>
              <a:defRPr sz="2700"/>
            </a:pPr>
            <a:r>
              <a:rPr lang="en-CA" sz="2800" dirty="0"/>
              <a:t>Consistent seasonal cycles observed from both FTIRs</a:t>
            </a:r>
            <a:r>
              <a:rPr sz="2800" dirty="0"/>
              <a:t>, and biomass burning influence is seen to some extent for all species. </a:t>
            </a:r>
          </a:p>
          <a:p>
            <a:pPr marL="395111" indent="-395111">
              <a:spcBef>
                <a:spcPts val="3200"/>
              </a:spcBef>
              <a:buSzPct val="40000"/>
              <a:buBlip>
                <a:blip r:embed="rId2"/>
              </a:buBlip>
              <a:defRPr sz="2700"/>
            </a:pPr>
            <a:r>
              <a:rPr sz="2800" dirty="0"/>
              <a:t>Similarly, trends derived from Fourier series fitting are broadly consistent between the two sites, particularly for the direction of the trends.</a:t>
            </a:r>
          </a:p>
          <a:p>
            <a:pPr marL="839611" lvl="1" indent="-395111">
              <a:spcBef>
                <a:spcPts val="3200"/>
              </a:spcBef>
              <a:buSzPct val="40000"/>
              <a:buBlip>
                <a:blip r:embed="rId2"/>
              </a:buBlip>
              <a:defRPr sz="2700"/>
            </a:pPr>
            <a:r>
              <a:rPr lang="en-CA" sz="2800" i="1" u="sng" dirty="0">
                <a:sym typeface="Helvetica Neue"/>
              </a:rPr>
              <a:t>D</a:t>
            </a:r>
            <a:r>
              <a:rPr sz="2800" i="1" u="sng" dirty="0" err="1">
                <a:sym typeface="Helvetica Neue"/>
              </a:rPr>
              <a:t>ecreasing</a:t>
            </a:r>
            <a:r>
              <a:rPr sz="2800" dirty="0"/>
              <a:t> </a:t>
            </a:r>
            <a:r>
              <a:rPr lang="en-CA" sz="2800" dirty="0"/>
              <a:t>trend was observed at Eureka and Thule in CO and C</a:t>
            </a:r>
            <a:r>
              <a:rPr lang="en-CA" sz="2800" baseline="-25000" dirty="0"/>
              <a:t>2</a:t>
            </a:r>
            <a:r>
              <a:rPr lang="en-CA" sz="2800" dirty="0"/>
              <a:t>H</a:t>
            </a:r>
            <a:r>
              <a:rPr lang="en-CA" sz="2800" baseline="-25000" dirty="0"/>
              <a:t>2</a:t>
            </a:r>
            <a:r>
              <a:rPr sz="2800" dirty="0"/>
              <a:t>, but C</a:t>
            </a:r>
            <a:r>
              <a:rPr sz="2800" baseline="-25000" dirty="0"/>
              <a:t>2</a:t>
            </a:r>
            <a:r>
              <a:rPr sz="2800" dirty="0"/>
              <a:t>H</a:t>
            </a:r>
            <a:r>
              <a:rPr sz="2800" baseline="-25000" dirty="0"/>
              <a:t>6</a:t>
            </a:r>
            <a:r>
              <a:rPr sz="2800" dirty="0"/>
              <a:t> </a:t>
            </a:r>
            <a:r>
              <a:rPr lang="en-CA" sz="2800" dirty="0"/>
              <a:t>was found to be</a:t>
            </a:r>
            <a:r>
              <a:rPr sz="2800" dirty="0"/>
              <a:t> </a:t>
            </a:r>
            <a:r>
              <a:rPr sz="2800" i="1" u="sng" dirty="0">
                <a:sym typeface="Helvetica Neue"/>
              </a:rPr>
              <a:t>increasing</a:t>
            </a:r>
            <a:r>
              <a:rPr sz="2800" dirty="0"/>
              <a:t>. </a:t>
            </a:r>
          </a:p>
          <a:p>
            <a:pPr marL="839611" lvl="1" indent="-395111">
              <a:spcBef>
                <a:spcPts val="3200"/>
              </a:spcBef>
              <a:buSzPct val="40000"/>
              <a:buBlip>
                <a:blip r:embed="rId2"/>
              </a:buBlip>
              <a:defRPr sz="2700"/>
            </a:pPr>
            <a:r>
              <a:rPr sz="2800" dirty="0"/>
              <a:t>PAN and HCHO </a:t>
            </a:r>
            <a:r>
              <a:rPr lang="en-CA" sz="2800" dirty="0"/>
              <a:t>also </a:t>
            </a:r>
            <a:r>
              <a:rPr sz="2800" dirty="0"/>
              <a:t>show </a:t>
            </a:r>
            <a:r>
              <a:rPr sz="2800" i="1" u="sng" dirty="0">
                <a:sym typeface="Helvetica Neue"/>
              </a:rPr>
              <a:t>increasing</a:t>
            </a:r>
            <a:r>
              <a:rPr sz="2800" dirty="0"/>
              <a:t> trends.</a:t>
            </a:r>
          </a:p>
        </p:txBody>
      </p:sp>
      <p:sp>
        <p:nvSpPr>
          <p:cNvPr id="49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26</a:t>
            </a:fld>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Conclusions"/>
          <p:cNvSpPr txBox="1">
            <a:spLocks noGrp="1"/>
          </p:cNvSpPr>
          <p:nvPr>
            <p:ph type="title"/>
          </p:nvPr>
        </p:nvSpPr>
        <p:spPr>
          <a:xfrm>
            <a:off x="50800" y="-62285"/>
            <a:ext cx="5660579" cy="1157239"/>
          </a:xfrm>
          <a:prstGeom prst="rect">
            <a:avLst/>
          </a:prstGeom>
        </p:spPr>
        <p:txBody>
          <a:bodyPr>
            <a:normAutofit fontScale="90000"/>
          </a:bodyPr>
          <a:lstStyle>
            <a:lvl1pPr algn="l" defTabSz="484886">
              <a:defRPr sz="6972">
                <a:latin typeface="Gill Sans SemiBold"/>
                <a:ea typeface="Gill Sans SemiBold"/>
                <a:cs typeface="Gill Sans SemiBold"/>
                <a:sym typeface="Gill Sans SemiBold"/>
              </a:defRPr>
            </a:lvl1pPr>
          </a:lstStyle>
          <a:p>
            <a:r>
              <a:t>Conclusions</a:t>
            </a:r>
          </a:p>
        </p:txBody>
      </p:sp>
      <p:sp>
        <p:nvSpPr>
          <p:cNvPr id="497" name="GCHP simulation was performed for 2003-2021, and comparisons done against Eureka and Thule FTIR data.…"/>
          <p:cNvSpPr txBox="1">
            <a:spLocks noGrp="1"/>
          </p:cNvSpPr>
          <p:nvPr>
            <p:ph type="body" idx="21"/>
          </p:nvPr>
        </p:nvSpPr>
        <p:spPr>
          <a:xfrm>
            <a:off x="489223" y="1639729"/>
            <a:ext cx="12010938" cy="6173113"/>
          </a:xfrm>
          <a:prstGeom prst="rect">
            <a:avLst/>
          </a:prstGeom>
        </p:spPr>
        <p:txBody>
          <a:bodyPr/>
          <a:lstStyle/>
          <a:p>
            <a:pPr marL="395111" indent="-395111">
              <a:spcBef>
                <a:spcPts val="3200"/>
              </a:spcBef>
              <a:buSzPct val="40000"/>
              <a:buBlip>
                <a:blip r:embed="rId2"/>
              </a:buBlip>
              <a:defRPr sz="3200"/>
            </a:pPr>
            <a:r>
              <a:rPr dirty="0"/>
              <a:t>GCHP simulation was performed for 2003-2021, and comparisons done against Eureka and Thule FTIR data.</a:t>
            </a:r>
          </a:p>
          <a:p>
            <a:pPr marL="839611" lvl="1" indent="-395111">
              <a:spcBef>
                <a:spcPts val="3200"/>
              </a:spcBef>
              <a:buSzPct val="40000"/>
              <a:buBlip>
                <a:blip r:embed="rId2"/>
              </a:buBlip>
              <a:defRPr sz="3200"/>
            </a:pPr>
            <a:r>
              <a:rPr dirty="0"/>
              <a:t>CO and C</a:t>
            </a:r>
            <a:r>
              <a:rPr baseline="-25000" dirty="0"/>
              <a:t>2</a:t>
            </a:r>
            <a:r>
              <a:rPr dirty="0"/>
              <a:t>H</a:t>
            </a:r>
            <a:r>
              <a:rPr baseline="-25000" dirty="0"/>
              <a:t>2</a:t>
            </a:r>
            <a:r>
              <a:rPr dirty="0"/>
              <a:t> appear to be simulated quite well at both sites. Some of the VOC species show some seasonally dependent biases (e.g., C</a:t>
            </a:r>
            <a:r>
              <a:rPr baseline="-25000" dirty="0"/>
              <a:t>2</a:t>
            </a:r>
            <a:r>
              <a:rPr dirty="0"/>
              <a:t>H</a:t>
            </a:r>
            <a:r>
              <a:rPr baseline="-25000" dirty="0"/>
              <a:t>6</a:t>
            </a:r>
            <a:r>
              <a:rPr dirty="0"/>
              <a:t>).</a:t>
            </a:r>
          </a:p>
          <a:p>
            <a:pPr marL="839611" lvl="1" indent="-395111">
              <a:spcBef>
                <a:spcPts val="3200"/>
              </a:spcBef>
              <a:buSzPct val="40000"/>
              <a:buBlip>
                <a:blip r:embed="rId2"/>
              </a:buBlip>
              <a:defRPr sz="3200"/>
            </a:pPr>
            <a:r>
              <a:rPr lang="en-CA" dirty="0"/>
              <a:t>GEOS-Chem </a:t>
            </a:r>
            <a:r>
              <a:rPr dirty="0"/>
              <a:t>CH</a:t>
            </a:r>
            <a:r>
              <a:rPr baseline="-5999" dirty="0"/>
              <a:t>3</a:t>
            </a:r>
            <a:r>
              <a:rPr dirty="0"/>
              <a:t>OH columns biased low at both sites.</a:t>
            </a:r>
          </a:p>
          <a:p>
            <a:pPr marL="395111" indent="-395111">
              <a:spcBef>
                <a:spcPts val="3200"/>
              </a:spcBef>
              <a:buSzPct val="40000"/>
              <a:buBlip>
                <a:blip r:embed="rId2"/>
              </a:buBlip>
              <a:defRPr sz="3200"/>
            </a:pPr>
            <a:r>
              <a:rPr dirty="0"/>
              <a:t>FTIR- and GCHP-derived trends broadly agree except for C</a:t>
            </a:r>
            <a:r>
              <a:rPr baseline="-25000" dirty="0"/>
              <a:t>2</a:t>
            </a:r>
            <a:r>
              <a:rPr dirty="0"/>
              <a:t>H</a:t>
            </a:r>
            <a:r>
              <a:rPr baseline="-25000" dirty="0"/>
              <a:t>6</a:t>
            </a:r>
            <a:r>
              <a:rPr dirty="0"/>
              <a:t>, HCHO, and PAN, which show opposite trends.</a:t>
            </a:r>
          </a:p>
          <a:p>
            <a:pPr marL="839611" lvl="1" indent="-395111">
              <a:spcBef>
                <a:spcPts val="3200"/>
              </a:spcBef>
              <a:buSzPct val="40000"/>
              <a:buBlip>
                <a:blip r:embed="rId2"/>
              </a:buBlip>
              <a:defRPr sz="3200"/>
            </a:pPr>
            <a:r>
              <a:rPr dirty="0"/>
              <a:t>Currently investigating the source of these discrepancies.</a:t>
            </a:r>
          </a:p>
        </p:txBody>
      </p:sp>
      <p:sp>
        <p:nvSpPr>
          <p:cNvPr id="49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27</a:t>
            </a:fld>
            <a:endParaRPr/>
          </a:p>
        </p:txBody>
      </p:sp>
      <p:sp>
        <p:nvSpPr>
          <p:cNvPr id="499" name="Paper currently in-prep for JGR:Atmospheres!"/>
          <p:cNvSpPr txBox="1"/>
          <p:nvPr/>
        </p:nvSpPr>
        <p:spPr>
          <a:xfrm>
            <a:off x="1323627" y="8239687"/>
            <a:ext cx="10342129" cy="595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indent="395111" algn="l">
              <a:spcBef>
                <a:spcPts val="3200"/>
              </a:spcBef>
              <a:defRPr sz="3200" i="1" u="sng">
                <a:solidFill>
                  <a:srgbClr val="3B3B3B"/>
                </a:solidFill>
                <a:latin typeface="Helvetica Neue"/>
                <a:ea typeface="Helvetica Neue"/>
                <a:cs typeface="Helvetica Neue"/>
                <a:sym typeface="Helvetica Neue"/>
              </a:defRPr>
            </a:lvl1pPr>
          </a:lstStyle>
          <a:p>
            <a:pPr algn="ctr"/>
            <a:r>
              <a:rPr dirty="0"/>
              <a:t>Paper currently in-prep for </a:t>
            </a:r>
            <a:r>
              <a:rPr dirty="0" err="1"/>
              <a:t>JGR:Atmospheres</a:t>
            </a:r>
            <a:r>
              <a:rPr dirty="0"/>
              <a: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References"/>
          <p:cNvSpPr txBox="1">
            <a:spLocks noGrp="1"/>
          </p:cNvSpPr>
          <p:nvPr>
            <p:ph type="title"/>
          </p:nvPr>
        </p:nvSpPr>
        <p:spPr>
          <a:xfrm>
            <a:off x="8282" y="-22611"/>
            <a:ext cx="5660580" cy="1157239"/>
          </a:xfrm>
          <a:prstGeom prst="rect">
            <a:avLst/>
          </a:prstGeom>
        </p:spPr>
        <p:txBody>
          <a:bodyPr>
            <a:normAutofit fontScale="90000"/>
          </a:bodyPr>
          <a:lstStyle>
            <a:lvl1pPr defTabSz="525779">
              <a:defRPr sz="7200"/>
            </a:lvl1pPr>
          </a:lstStyle>
          <a:p>
            <a:r>
              <a:t>References</a:t>
            </a:r>
          </a:p>
        </p:txBody>
      </p:sp>
      <p:sp>
        <p:nvSpPr>
          <p:cNvPr id="50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28</a:t>
            </a:fld>
            <a:endParaRPr/>
          </a:p>
        </p:txBody>
      </p:sp>
      <p:sp>
        <p:nvSpPr>
          <p:cNvPr id="503" name="Arnold, S., Law, K., Brock, C., Thomas, J., Starkweather, S., Salzen, K. V., . . . Bozem, H. (2016). Arctic air pollution: Challenges and opportunities for the next decade. Elementa: Science of the Anthropocene, 4, 000104. doi:10.12952/journal.elementa.0"/>
          <p:cNvSpPr txBox="1"/>
          <p:nvPr/>
        </p:nvSpPr>
        <p:spPr>
          <a:xfrm>
            <a:off x="203374" y="753478"/>
            <a:ext cx="12582636" cy="8498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508000" indent="-508000" algn="l" defTabSz="457200">
              <a:lnSpc>
                <a:spcPct val="130000"/>
              </a:lnSpc>
              <a:defRPr sz="1600">
                <a:latin typeface="Helvetica"/>
                <a:ea typeface="Helvetica"/>
                <a:cs typeface="Helvetica"/>
                <a:sym typeface="Helvetica"/>
              </a:defRPr>
            </a:pPr>
            <a:endParaRPr dirty="0"/>
          </a:p>
          <a:p>
            <a:pPr marL="508000" indent="-508000" algn="l" defTabSz="457200">
              <a:lnSpc>
                <a:spcPct val="130000"/>
              </a:lnSpc>
              <a:defRPr sz="1600">
                <a:latin typeface="Helvetica"/>
                <a:ea typeface="Helvetica"/>
                <a:cs typeface="Helvetica"/>
                <a:sym typeface="Helvetica"/>
              </a:defRPr>
            </a:pPr>
            <a:r>
              <a:rPr dirty="0"/>
              <a:t>Arnold, S., Law, K., Brock, C., Thomas, J., Starkweather, S., </a:t>
            </a:r>
            <a:r>
              <a:rPr dirty="0" err="1"/>
              <a:t>Salzen</a:t>
            </a:r>
            <a:r>
              <a:rPr dirty="0"/>
              <a:t>, K. V., . . . </a:t>
            </a:r>
            <a:r>
              <a:rPr dirty="0" err="1"/>
              <a:t>Bozem</a:t>
            </a:r>
            <a:r>
              <a:rPr dirty="0"/>
              <a:t>, H. (2016). Arctic air pollution: Challenges and opportunities for the next decade. Elementa: Science of the Anthropocene, 4, 000104. doi:10.12952/journal.elementa.000104</a:t>
            </a:r>
          </a:p>
          <a:p>
            <a:pPr marL="508000" indent="-508000" algn="l" defTabSz="457200">
              <a:lnSpc>
                <a:spcPct val="130000"/>
              </a:lnSpc>
              <a:defRPr sz="1600">
                <a:latin typeface="Helvetica"/>
                <a:ea typeface="Helvetica"/>
                <a:cs typeface="Helvetica"/>
                <a:sym typeface="Helvetica"/>
              </a:defRPr>
            </a:pPr>
            <a:r>
              <a:rPr dirty="0"/>
              <a:t>Batchelor, R. L., Strong, K., </a:t>
            </a:r>
            <a:r>
              <a:rPr dirty="0" err="1"/>
              <a:t>Lindenmaier</a:t>
            </a:r>
            <a:r>
              <a:rPr dirty="0"/>
              <a:t>, R., Mittermeier, R. L., Fast, H., Drummond, J. R., &amp; </a:t>
            </a:r>
            <a:r>
              <a:rPr dirty="0" err="1"/>
              <a:t>Fogal</a:t>
            </a:r>
            <a:r>
              <a:rPr dirty="0"/>
              <a:t>, P. F. (2009). A new </a:t>
            </a:r>
            <a:r>
              <a:rPr dirty="0" err="1"/>
              <a:t>bruker</a:t>
            </a:r>
            <a:r>
              <a:rPr dirty="0"/>
              <a:t> IFS 125hr </a:t>
            </a:r>
            <a:r>
              <a:rPr dirty="0" err="1"/>
              <a:t>Ftir</a:t>
            </a:r>
            <a:r>
              <a:rPr dirty="0"/>
              <a:t> Spectrometer for the Polar Environment Atmospheric Research Laboratory at Eureka, Nunavut, Canada: Measurements and comparison with the existing </a:t>
            </a:r>
            <a:r>
              <a:rPr dirty="0" err="1"/>
              <a:t>Bomem</a:t>
            </a:r>
            <a:r>
              <a:rPr dirty="0"/>
              <a:t> DA8 spectrometer. Journal of Atmospheric and Oceanic Technology, 26(7), 1328–1340. https://</a:t>
            </a:r>
            <a:r>
              <a:rPr dirty="0" err="1"/>
              <a:t>doi.org</a:t>
            </a:r>
            <a:r>
              <a:rPr dirty="0"/>
              <a:t>/10.1175/2009jtecha1215.1 </a:t>
            </a:r>
          </a:p>
          <a:p>
            <a:pPr marL="508000" indent="-508000" algn="l" defTabSz="457200">
              <a:lnSpc>
                <a:spcPct val="130000"/>
              </a:lnSpc>
              <a:defRPr sz="1600">
                <a:latin typeface="Helvetica"/>
                <a:ea typeface="Helvetica"/>
                <a:cs typeface="Helvetica"/>
                <a:sym typeface="Helvetica"/>
              </a:defRPr>
            </a:pPr>
            <a:r>
              <a:rPr dirty="0"/>
              <a:t>Bindle, L., Martin, R. V., Cooper, M. J., Lundgren, E. W., Eastham, S. D., Auer, B. M., Clune, T. L., Weng, H., Lin, J., Murray, L. T., Meng, J., Keller, C. A., Putman, W. M., Pawson, S., &amp; Jacob, D. J. (2021). Grid-stretching capability for the GEOS-chem 13.0.0 atmospheric chemistry model. Geoscientific Model Development, 14(10), 5977–5997. https://</a:t>
            </a:r>
            <a:r>
              <a:rPr dirty="0" err="1"/>
              <a:t>doi.org</a:t>
            </a:r>
            <a:r>
              <a:rPr dirty="0"/>
              <a:t>/10.5194/gmd-14-5977-2021</a:t>
            </a:r>
          </a:p>
          <a:p>
            <a:pPr marL="508000" indent="-508000" algn="l" defTabSz="457200">
              <a:lnSpc>
                <a:spcPct val="130000"/>
              </a:lnSpc>
              <a:defRPr sz="1600">
                <a:latin typeface="Helvetica"/>
                <a:ea typeface="Helvetica"/>
                <a:cs typeface="Helvetica"/>
                <a:sym typeface="Helvetica"/>
              </a:defRPr>
            </a:pPr>
            <a:r>
              <a:rPr dirty="0"/>
              <a:t>Buchholz, R. R., Worden, H. M., Park, M., Francis, G., </a:t>
            </a:r>
            <a:r>
              <a:rPr dirty="0" err="1"/>
              <a:t>Deeter</a:t>
            </a:r>
            <a:r>
              <a:rPr dirty="0"/>
              <a:t>, M. N., Edwards, D. P., Emmons, L. K., </a:t>
            </a:r>
            <a:r>
              <a:rPr dirty="0" err="1"/>
              <a:t>Gaubert</a:t>
            </a:r>
            <a:r>
              <a:rPr dirty="0"/>
              <a:t>, B., </a:t>
            </a:r>
            <a:r>
              <a:rPr dirty="0" err="1"/>
              <a:t>Gille</a:t>
            </a:r>
            <a:r>
              <a:rPr dirty="0"/>
              <a:t>, J., Martínez-Alonso, S., Tang, W., Kumar, R., Drummond, J. R., </a:t>
            </a:r>
            <a:r>
              <a:rPr dirty="0" err="1"/>
              <a:t>Clerbaux</a:t>
            </a:r>
            <a:r>
              <a:rPr dirty="0"/>
              <a:t>, C., George, M., </a:t>
            </a:r>
            <a:r>
              <a:rPr dirty="0" err="1"/>
              <a:t>Coheur</a:t>
            </a:r>
            <a:r>
              <a:rPr dirty="0"/>
              <a:t>, P.-F., </a:t>
            </a:r>
            <a:r>
              <a:rPr dirty="0" err="1"/>
              <a:t>Hurtmans</a:t>
            </a:r>
            <a:r>
              <a:rPr dirty="0"/>
              <a:t>, D., Bowman, K. W., Luo, M., … </a:t>
            </a:r>
            <a:r>
              <a:rPr dirty="0" err="1"/>
              <a:t>Kulawik</a:t>
            </a:r>
            <a:r>
              <a:rPr dirty="0"/>
              <a:t>, S. S. (2021). Air Pollution Trends measured from Terra: Co and AOD over industrial, fire-prone, and background regions. Remote Sensing of Environment, 256, 112275. https://</a:t>
            </a:r>
            <a:r>
              <a:rPr dirty="0" err="1"/>
              <a:t>doi.org</a:t>
            </a:r>
            <a:r>
              <a:rPr dirty="0"/>
              <a:t>/10.1016/j.rse.2020.112275 </a:t>
            </a:r>
          </a:p>
          <a:p>
            <a:pPr marL="508000" indent="-508000" algn="l" defTabSz="457200">
              <a:lnSpc>
                <a:spcPct val="130000"/>
              </a:lnSpc>
              <a:defRPr sz="1600">
                <a:latin typeface="Helvetica"/>
                <a:ea typeface="Helvetica"/>
                <a:cs typeface="Helvetica"/>
                <a:sym typeface="Helvetica"/>
              </a:defRPr>
            </a:pPr>
            <a:r>
              <a:rPr dirty="0"/>
              <a:t>Gardiner, T., Forbes, A., de </a:t>
            </a:r>
            <a:r>
              <a:rPr dirty="0" err="1"/>
              <a:t>Mazière</a:t>
            </a:r>
            <a:r>
              <a:rPr dirty="0"/>
              <a:t>, M., </a:t>
            </a:r>
            <a:r>
              <a:rPr dirty="0" err="1"/>
              <a:t>Vigouroux</a:t>
            </a:r>
            <a:r>
              <a:rPr dirty="0"/>
              <a:t>, C., </a:t>
            </a:r>
            <a:r>
              <a:rPr dirty="0" err="1"/>
              <a:t>Mahieu</a:t>
            </a:r>
            <a:r>
              <a:rPr dirty="0"/>
              <a:t>, E., </a:t>
            </a:r>
            <a:r>
              <a:rPr dirty="0" err="1"/>
              <a:t>Demoulin</a:t>
            </a:r>
            <a:r>
              <a:rPr dirty="0"/>
              <a:t>, P., </a:t>
            </a:r>
            <a:r>
              <a:rPr dirty="0" err="1"/>
              <a:t>Velazco</a:t>
            </a:r>
            <a:r>
              <a:rPr dirty="0"/>
              <a:t>, V., </a:t>
            </a:r>
            <a:r>
              <a:rPr dirty="0" err="1"/>
              <a:t>Notholt</a:t>
            </a:r>
            <a:r>
              <a:rPr dirty="0"/>
              <a:t>, J., </a:t>
            </a:r>
            <a:r>
              <a:rPr dirty="0" err="1"/>
              <a:t>Blumenstock</a:t>
            </a:r>
            <a:r>
              <a:rPr dirty="0"/>
              <a:t>, T., </a:t>
            </a:r>
            <a:r>
              <a:rPr dirty="0" err="1"/>
              <a:t>Hase</a:t>
            </a:r>
            <a:r>
              <a:rPr dirty="0"/>
              <a:t>, F., Kramer, I., </a:t>
            </a:r>
            <a:r>
              <a:rPr dirty="0" err="1"/>
              <a:t>Sussmann</a:t>
            </a:r>
            <a:r>
              <a:rPr dirty="0"/>
              <a:t>, R., </a:t>
            </a:r>
            <a:r>
              <a:rPr dirty="0" err="1"/>
              <a:t>Stremme</a:t>
            </a:r>
            <a:r>
              <a:rPr dirty="0"/>
              <a:t>, W., </a:t>
            </a:r>
            <a:r>
              <a:rPr dirty="0" err="1"/>
              <a:t>Mellqvist</a:t>
            </a:r>
            <a:r>
              <a:rPr dirty="0"/>
              <a:t>, J., Strandberg, A., </a:t>
            </a:r>
            <a:r>
              <a:rPr dirty="0" err="1"/>
              <a:t>Ellingsen</a:t>
            </a:r>
            <a:r>
              <a:rPr dirty="0"/>
              <a:t>, K., &amp; Gauss, M. (2008). Trend analysis of greenhouse gases over Europe measured by a network of ground-based remote FTIR instruments. Atmospheric Chemistry and Physics, 8(22), 6719–6727. https://</a:t>
            </a:r>
            <a:r>
              <a:rPr dirty="0" err="1"/>
              <a:t>doi.org</a:t>
            </a:r>
            <a:r>
              <a:rPr dirty="0"/>
              <a:t>/10.5194/acp-8-6719-2008 </a:t>
            </a:r>
          </a:p>
          <a:p>
            <a:pPr marL="508000" indent="-508000" algn="l" defTabSz="457200">
              <a:lnSpc>
                <a:spcPct val="130000"/>
              </a:lnSpc>
              <a:defRPr sz="1600">
                <a:latin typeface="Helvetica"/>
                <a:ea typeface="Helvetica"/>
                <a:cs typeface="Helvetica"/>
                <a:sym typeface="Helvetica"/>
              </a:defRPr>
            </a:pPr>
            <a:r>
              <a:rPr dirty="0"/>
              <a:t>Hannigan, J. W., Coffey, M. T., &amp; Goldman, A. (2009). Semiautonomous FTS observation system for remote sensing of stratospheric and tropospheric gases. Journal of Atmospheric and Oceanic Technology, 26(9), 1814–1828. https://</a:t>
            </a:r>
            <a:r>
              <a:rPr dirty="0" err="1"/>
              <a:t>doi.org</a:t>
            </a:r>
            <a:r>
              <a:rPr dirty="0"/>
              <a:t>/10.1175/2009jtecha1230.1 </a:t>
            </a:r>
          </a:p>
          <a:p>
            <a:pPr marL="508000" indent="-508000" algn="l" defTabSz="457200">
              <a:lnSpc>
                <a:spcPct val="130000"/>
              </a:lnSpc>
              <a:defRPr sz="1600">
                <a:latin typeface="Helvetica"/>
                <a:ea typeface="Helvetica"/>
                <a:cs typeface="Helvetica"/>
                <a:sym typeface="Helvetica"/>
              </a:defRPr>
            </a:pPr>
            <a:r>
              <a:rPr dirty="0"/>
              <a:t>Law, K. S., </a:t>
            </a:r>
            <a:r>
              <a:rPr dirty="0" err="1"/>
              <a:t>Stohl</a:t>
            </a:r>
            <a:r>
              <a:rPr dirty="0"/>
              <a:t>, A., Quinn, P. K., Brock, C. A., Burkhart, J. F., Paris, J., . . . Thomas, J. L. (2014). Arctic Air Pollution: New Insights from POLARCAT-IPY. Bulletin of the American Meteorological Society, 95(12), 1873-1895. doi:10.1175/bams-d-13-00017.1</a:t>
            </a:r>
          </a:p>
          <a:p>
            <a:pPr marL="508000" indent="-508000" algn="l" defTabSz="457200">
              <a:lnSpc>
                <a:spcPct val="130000"/>
              </a:lnSpc>
              <a:defRPr sz="1600">
                <a:latin typeface="Helvetica"/>
                <a:ea typeface="Helvetica"/>
                <a:cs typeface="Helvetica"/>
                <a:sym typeface="Helvetica"/>
              </a:defRPr>
            </a:pPr>
            <a:r>
              <a:rPr dirty="0" err="1"/>
              <a:t>Lutsch</a:t>
            </a:r>
            <a:r>
              <a:rPr dirty="0"/>
              <a:t>, E., Strong, K., Jones, D. B., </a:t>
            </a:r>
            <a:r>
              <a:rPr dirty="0" err="1"/>
              <a:t>Blumenstock</a:t>
            </a:r>
            <a:r>
              <a:rPr dirty="0"/>
              <a:t>, T., Conway, S., Fisher, J. A., Hannigan, J. W., </a:t>
            </a:r>
            <a:r>
              <a:rPr dirty="0" err="1"/>
              <a:t>Hase</a:t>
            </a:r>
            <a:r>
              <a:rPr dirty="0"/>
              <a:t>, F., Kasai, Y., </a:t>
            </a:r>
            <a:r>
              <a:rPr dirty="0" err="1"/>
              <a:t>Mahieu</a:t>
            </a:r>
            <a:r>
              <a:rPr dirty="0"/>
              <a:t>, E., Makarova, M., </a:t>
            </a:r>
            <a:r>
              <a:rPr dirty="0" err="1"/>
              <a:t>Morino</a:t>
            </a:r>
            <a:r>
              <a:rPr dirty="0"/>
              <a:t>, I., </a:t>
            </a:r>
            <a:r>
              <a:rPr dirty="0" err="1"/>
              <a:t>Nagahama</a:t>
            </a:r>
            <a:r>
              <a:rPr dirty="0"/>
              <a:t>, T., </a:t>
            </a:r>
            <a:r>
              <a:rPr dirty="0" err="1"/>
              <a:t>Notholt</a:t>
            </a:r>
            <a:r>
              <a:rPr dirty="0"/>
              <a:t>, J., Ortega, I., Palm, M., </a:t>
            </a:r>
            <a:r>
              <a:rPr dirty="0" err="1"/>
              <a:t>Poberovskii</a:t>
            </a:r>
            <a:r>
              <a:rPr dirty="0"/>
              <a:t>, A. V., </a:t>
            </a:r>
            <a:r>
              <a:rPr dirty="0" err="1"/>
              <a:t>Sussmann</a:t>
            </a:r>
            <a:r>
              <a:rPr dirty="0"/>
              <a:t>, R., &amp; </a:t>
            </a:r>
            <a:r>
              <a:rPr dirty="0" err="1"/>
              <a:t>Warneke</a:t>
            </a:r>
            <a:r>
              <a:rPr dirty="0"/>
              <a:t>, T. (2020). Detection and attribution of wildfire pollution in the Arctic and northern midlatitudes using a network of Fourier-transform infrared spectrometers and GEOS-Chem. Atmospheric Chemistry and Physics, 20(21), 12813–12851. https://</a:t>
            </a:r>
            <a:r>
              <a:rPr dirty="0" err="1"/>
              <a:t>doi.org</a:t>
            </a:r>
            <a:r>
              <a:rPr dirty="0"/>
              <a:t>/10.5194/acp-20-12813-2020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References"/>
          <p:cNvSpPr txBox="1">
            <a:spLocks noGrp="1"/>
          </p:cNvSpPr>
          <p:nvPr>
            <p:ph type="title"/>
          </p:nvPr>
        </p:nvSpPr>
        <p:spPr>
          <a:xfrm>
            <a:off x="8282" y="-22611"/>
            <a:ext cx="5660580" cy="1157239"/>
          </a:xfrm>
          <a:prstGeom prst="rect">
            <a:avLst/>
          </a:prstGeom>
        </p:spPr>
        <p:txBody>
          <a:bodyPr>
            <a:normAutofit fontScale="90000"/>
          </a:bodyPr>
          <a:lstStyle>
            <a:lvl1pPr defTabSz="525779">
              <a:defRPr sz="7200"/>
            </a:lvl1pPr>
          </a:lstStyle>
          <a:p>
            <a:r>
              <a:t>References</a:t>
            </a:r>
          </a:p>
        </p:txBody>
      </p:sp>
      <p:sp>
        <p:nvSpPr>
          <p:cNvPr id="50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29</a:t>
            </a:fld>
            <a:endParaRPr/>
          </a:p>
        </p:txBody>
      </p:sp>
      <p:sp>
        <p:nvSpPr>
          <p:cNvPr id="507" name="Roiger, A., Schlager, H., Schäfler, A., Huntrieser, H., Scheibe, M., Aufmhoff, H., . . . Arnold, F. (2011). In-situ observation of Asian pollution transported into the Arctic lowermost stratosphere. Atmospheric Chemistry and Physics, 11(21), 10975-10994."/>
          <p:cNvSpPr txBox="1"/>
          <p:nvPr/>
        </p:nvSpPr>
        <p:spPr>
          <a:xfrm>
            <a:off x="203374" y="900992"/>
            <a:ext cx="12582636" cy="3793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508000" indent="-508000" algn="l" defTabSz="457200">
              <a:lnSpc>
                <a:spcPct val="130000"/>
              </a:lnSpc>
              <a:defRPr sz="1600">
                <a:latin typeface="Helvetica"/>
                <a:ea typeface="Helvetica"/>
                <a:cs typeface="Helvetica"/>
                <a:sym typeface="Helvetica"/>
              </a:defRPr>
            </a:pPr>
            <a:endParaRPr dirty="0"/>
          </a:p>
          <a:p>
            <a:pPr marL="508000" indent="-508000" algn="l" defTabSz="457200">
              <a:lnSpc>
                <a:spcPct val="130000"/>
              </a:lnSpc>
              <a:defRPr sz="1600">
                <a:latin typeface="Helvetica"/>
                <a:ea typeface="Helvetica"/>
                <a:cs typeface="Helvetica"/>
                <a:sym typeface="Helvetica"/>
              </a:defRPr>
            </a:pPr>
            <a:r>
              <a:rPr dirty="0" err="1"/>
              <a:t>Roiger</a:t>
            </a:r>
            <a:r>
              <a:rPr dirty="0"/>
              <a:t>, A., Schlager, H., </a:t>
            </a:r>
            <a:r>
              <a:rPr dirty="0" err="1"/>
              <a:t>Schäfler</a:t>
            </a:r>
            <a:r>
              <a:rPr dirty="0"/>
              <a:t>, A., </a:t>
            </a:r>
            <a:r>
              <a:rPr dirty="0" err="1"/>
              <a:t>Huntrieser</a:t>
            </a:r>
            <a:r>
              <a:rPr dirty="0"/>
              <a:t>, H., </a:t>
            </a:r>
            <a:r>
              <a:rPr dirty="0" err="1"/>
              <a:t>Scheibe</a:t>
            </a:r>
            <a:r>
              <a:rPr dirty="0"/>
              <a:t>, M., </a:t>
            </a:r>
            <a:r>
              <a:rPr dirty="0" err="1"/>
              <a:t>Aufmhoff</a:t>
            </a:r>
            <a:r>
              <a:rPr dirty="0"/>
              <a:t>, H., . . . Arnold, F. (2011). In-situ observation of Asian pollution transported into the Arctic lowermost stratosphere. Atmospheric Chemistry and Physics, 11(21), 10975-10994. doi:10.5194/acp-11-10975-2011</a:t>
            </a:r>
          </a:p>
          <a:p>
            <a:pPr marL="508000" indent="-508000" algn="l" defTabSz="457200">
              <a:lnSpc>
                <a:spcPct val="130000"/>
              </a:lnSpc>
              <a:defRPr sz="1600">
                <a:latin typeface="Helvetica"/>
                <a:ea typeface="Helvetica"/>
                <a:cs typeface="Helvetica"/>
                <a:sym typeface="Helvetica"/>
              </a:defRPr>
            </a:pPr>
            <a:r>
              <a:rPr dirty="0"/>
              <a:t>Schmale, J., Arnold, S. R., Law, K. S., Thorp, T., </a:t>
            </a:r>
            <a:r>
              <a:rPr dirty="0" err="1"/>
              <a:t>Anenberg</a:t>
            </a:r>
            <a:r>
              <a:rPr dirty="0"/>
              <a:t>, S., Simpson, W. R., . . . Pratt, K. A. (2018). Local Arctic Air Pollution: A Neglected but Serious Problem. Earth's Future, 6(10), 1385-1412. doi:10.1029/2018ef000952</a:t>
            </a:r>
          </a:p>
          <a:p>
            <a:pPr marL="508000" indent="-508000" algn="l" defTabSz="457200">
              <a:lnSpc>
                <a:spcPct val="130000"/>
              </a:lnSpc>
              <a:defRPr sz="1600">
                <a:latin typeface="Helvetica"/>
                <a:ea typeface="Helvetica"/>
                <a:cs typeface="Helvetica"/>
                <a:sym typeface="Helvetica"/>
              </a:defRPr>
            </a:pPr>
            <a:r>
              <a:rPr dirty="0"/>
              <a:t>U.S. EPA. 2018. Data from the 2014 National Emissions Inventory, Version 2. Accessed 20 April 2023. </a:t>
            </a:r>
            <a:r>
              <a:rPr u="sng" dirty="0">
                <a:solidFill>
                  <a:schemeClr val="accent1"/>
                </a:solidFill>
                <a:hlinkClick r:id="rId2"/>
              </a:rPr>
              <a:t>https://www.epa.gov/air-emissions-inventories/2014-national-emissions-inventory-nei-data</a:t>
            </a:r>
            <a:r>
              <a:rPr dirty="0">
                <a:solidFill>
                  <a:schemeClr val="accent1"/>
                </a:solidFill>
              </a:rPr>
              <a:t>.</a:t>
            </a:r>
          </a:p>
          <a:p>
            <a:pPr marL="508000" indent="-508000" algn="l" defTabSz="457200">
              <a:lnSpc>
                <a:spcPct val="130000"/>
              </a:lnSpc>
              <a:defRPr sz="1600">
                <a:latin typeface="Helvetica"/>
                <a:ea typeface="Helvetica"/>
                <a:cs typeface="Helvetica"/>
                <a:sym typeface="Helvetica"/>
              </a:defRPr>
            </a:pPr>
            <a:r>
              <a:rPr dirty="0" err="1"/>
              <a:t>Viatte</a:t>
            </a:r>
            <a:r>
              <a:rPr dirty="0"/>
              <a:t>, C., Strong, K., Walker, K. A., &amp; Drummond, J. R. (2014). Five years of CO, HCN, C2H6, C2H2, CH3OH, HCOOH and H2CO total columns measured in the Canadian high Arctic. Atmospheric Measurement Techniques, 7(6), 1547-1570. doi:10.5194/amt-7-1547-2014</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lide Number"/>
          <p:cNvSpPr txBox="1">
            <a:spLocks noGrp="1"/>
          </p:cNvSpPr>
          <p:nvPr>
            <p:ph type="sldNum" sz="quarter" idx="2"/>
          </p:nvPr>
        </p:nvSpPr>
        <p:spPr>
          <a:xfrm>
            <a:off x="6388744" y="9248497"/>
            <a:ext cx="227312" cy="342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3</a:t>
            </a:fld>
            <a:endParaRPr/>
          </a:p>
        </p:txBody>
      </p:sp>
      <p:sp>
        <p:nvSpPr>
          <p:cNvPr id="311" name="Reliable measurements of many tropospheric pollutants are sparse in the high Arctic region.…"/>
          <p:cNvSpPr txBox="1"/>
          <p:nvPr/>
        </p:nvSpPr>
        <p:spPr>
          <a:xfrm>
            <a:off x="315653" y="2153664"/>
            <a:ext cx="6638047" cy="6339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95111" indent="-395111" algn="l">
              <a:spcBef>
                <a:spcPts val="2800"/>
              </a:spcBef>
              <a:buSzPct val="40000"/>
              <a:buBlip>
                <a:blip r:embed="rId2"/>
              </a:buBlip>
              <a:defRPr sz="2800">
                <a:solidFill>
                  <a:srgbClr val="3B3B3B"/>
                </a:solidFill>
                <a:latin typeface="Helvetica Neue Medium"/>
                <a:ea typeface="Helvetica Neue Medium"/>
                <a:cs typeface="Helvetica Neue Medium"/>
                <a:sym typeface="Helvetica Neue Medium"/>
              </a:defRPr>
            </a:pPr>
            <a:r>
              <a:rPr dirty="0"/>
              <a:t>Reliable measurements of many tropospheric pollutants are sparse in the high Arctic region. </a:t>
            </a:r>
          </a:p>
          <a:p>
            <a:pPr marL="395111" indent="-395111" algn="l">
              <a:spcBef>
                <a:spcPts val="2800"/>
              </a:spcBef>
              <a:buSzPct val="40000"/>
              <a:buBlip>
                <a:blip r:embed="rId2"/>
              </a:buBlip>
              <a:defRPr sz="2800">
                <a:solidFill>
                  <a:srgbClr val="3B3B3B"/>
                </a:solidFill>
                <a:latin typeface="Helvetica Neue Medium"/>
                <a:ea typeface="Helvetica Neue Medium"/>
                <a:cs typeface="Helvetica Neue Medium"/>
                <a:sym typeface="Helvetica Neue Medium"/>
              </a:defRPr>
            </a:pPr>
            <a:r>
              <a:rPr dirty="0"/>
              <a:t>Satellite measurements of some tropospheric pollutants are available from certain sensors (e.g., </a:t>
            </a:r>
            <a:r>
              <a:rPr dirty="0" err="1"/>
              <a:t>CrIS</a:t>
            </a:r>
            <a:r>
              <a:rPr dirty="0"/>
              <a:t>, TES, and IASI) </a:t>
            </a:r>
          </a:p>
          <a:p>
            <a:pPr marL="839611" lvl="1" indent="-395111" algn="l">
              <a:spcBef>
                <a:spcPts val="2800"/>
              </a:spcBef>
              <a:buSzPct val="40000"/>
              <a:buBlip>
                <a:blip r:embed="rId2"/>
              </a:buBlip>
              <a:defRPr sz="2800">
                <a:solidFill>
                  <a:srgbClr val="3B3B3B"/>
                </a:solidFill>
                <a:latin typeface="Helvetica Neue Medium"/>
                <a:ea typeface="Helvetica Neue Medium"/>
                <a:cs typeface="Helvetica Neue Medium"/>
                <a:sym typeface="Helvetica Neue Medium"/>
              </a:defRPr>
            </a:pPr>
            <a:r>
              <a:rPr dirty="0"/>
              <a:t>Poor observational conditions for nadir-viewing TIR instruments.</a:t>
            </a:r>
          </a:p>
          <a:p>
            <a:pPr marL="395111" indent="-395111" algn="l">
              <a:spcBef>
                <a:spcPts val="2800"/>
              </a:spcBef>
              <a:buSzPct val="40000"/>
              <a:buBlip>
                <a:blip r:embed="rId2"/>
              </a:buBlip>
              <a:defRPr sz="2800">
                <a:solidFill>
                  <a:srgbClr val="3B3B3B"/>
                </a:solidFill>
                <a:latin typeface="Helvetica Neue Medium"/>
                <a:ea typeface="Helvetica Neue Medium"/>
                <a:cs typeface="Helvetica Neue Medium"/>
                <a:sym typeface="Helvetica Neue Medium"/>
              </a:defRPr>
            </a:pPr>
            <a:r>
              <a:rPr dirty="0"/>
              <a:t>Without a long time-series of reliable measurements, its difficult to assess inter- and intra-annual variability.</a:t>
            </a:r>
          </a:p>
        </p:txBody>
      </p:sp>
      <p:sp>
        <p:nvSpPr>
          <p:cNvPr id="312" name="A container ship passing through the European Arctic. Photo credit: A. Medvedkov."/>
          <p:cNvSpPr txBox="1"/>
          <p:nvPr/>
        </p:nvSpPr>
        <p:spPr>
          <a:xfrm>
            <a:off x="8064733" y="8098631"/>
            <a:ext cx="4729014"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i="1"/>
            </a:lvl1pPr>
          </a:lstStyle>
          <a:p>
            <a:r>
              <a:t>A container ship passing through the European Arctic. Photo credit: A. Medvedkov.</a:t>
            </a:r>
          </a:p>
        </p:txBody>
      </p:sp>
      <p:pic>
        <p:nvPicPr>
          <p:cNvPr id="313" name="AdobeStock_cargo-ship-ice.jpeg" descr="AdobeStock_cargo-ship-ice.jpeg"/>
          <p:cNvPicPr>
            <a:picLocks noChangeAspect="1"/>
          </p:cNvPicPr>
          <p:nvPr/>
        </p:nvPicPr>
        <p:blipFill>
          <a:blip r:embed="rId3"/>
          <a:srcRect l="28879" r="20225"/>
          <a:stretch>
            <a:fillRect/>
          </a:stretch>
        </p:blipFill>
        <p:spPr>
          <a:xfrm>
            <a:off x="7455734" y="2227770"/>
            <a:ext cx="5290106" cy="5850868"/>
          </a:xfrm>
          <a:prstGeom prst="rect">
            <a:avLst/>
          </a:prstGeom>
          <a:ln w="12700">
            <a:miter lim="400000"/>
          </a:ln>
          <a:effectLst>
            <a:outerShdw blurRad="38100" dist="25400" dir="5400000" rotWithShape="0">
              <a:srgbClr val="000000">
                <a:alpha val="50000"/>
              </a:srgbClr>
            </a:outerShdw>
          </a:effectLst>
        </p:spPr>
      </p:pic>
      <p:sp>
        <p:nvSpPr>
          <p:cNvPr id="10" name="Motivation">
            <a:extLst>
              <a:ext uri="{FF2B5EF4-FFF2-40B4-BE49-F238E27FC236}">
                <a16:creationId xmlns:a16="http://schemas.microsoft.com/office/drawing/2014/main" id="{8BE822D6-A320-F741-A6FC-76D26896EE81}"/>
              </a:ext>
            </a:extLst>
          </p:cNvPr>
          <p:cNvSpPr txBox="1">
            <a:spLocks noGrp="1"/>
          </p:cNvSpPr>
          <p:nvPr>
            <p:ph type="title"/>
          </p:nvPr>
        </p:nvSpPr>
        <p:spPr>
          <a:xfrm>
            <a:off x="-653357" y="-27425"/>
            <a:ext cx="5660580" cy="1157239"/>
          </a:xfrm>
          <a:prstGeom prst="rect">
            <a:avLst/>
          </a:prstGeom>
        </p:spPr>
        <p:txBody>
          <a:bodyPr>
            <a:normAutofit fontScale="90000"/>
          </a:bodyPr>
          <a:lstStyle>
            <a:lvl1pPr defTabSz="525779">
              <a:defRPr sz="7200"/>
            </a:lvl1pPr>
          </a:lstStyle>
          <a:p>
            <a:r>
              <a:rPr dirty="0"/>
              <a:t>Motivation</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Thank you for your attention!…"/>
          <p:cNvSpPr txBox="1"/>
          <p:nvPr/>
        </p:nvSpPr>
        <p:spPr>
          <a:xfrm>
            <a:off x="961963" y="3066081"/>
            <a:ext cx="11080874" cy="2596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lnSpcReduction="10000"/>
          </a:bodyPr>
          <a:lstStyle/>
          <a:p>
            <a:pPr defTabSz="408940">
              <a:tabLst>
                <a:tab pos="3721100" algn="l"/>
              </a:tabLst>
              <a:defRPr sz="6650">
                <a:solidFill>
                  <a:schemeClr val="accent1"/>
                </a:solidFill>
              </a:defRPr>
            </a:pPr>
            <a:r>
              <a:rPr dirty="0"/>
              <a:t>Thank you for your attention!</a:t>
            </a:r>
          </a:p>
          <a:p>
            <a:pPr defTabSz="408940">
              <a:tabLst>
                <a:tab pos="3721100" algn="l"/>
              </a:tabLst>
              <a:defRPr sz="5600">
                <a:solidFill>
                  <a:schemeClr val="accent1"/>
                </a:solidFill>
              </a:defRPr>
            </a:pPr>
            <a:endParaRPr dirty="0"/>
          </a:p>
          <a:p>
            <a:pPr defTabSz="408940">
              <a:tabLst>
                <a:tab pos="3721100" algn="l"/>
              </a:tabLst>
              <a:defRPr sz="4900">
                <a:solidFill>
                  <a:schemeClr val="accent1"/>
                </a:solidFill>
              </a:defRPr>
            </a:pPr>
            <a:r>
              <a:rPr dirty="0"/>
              <a:t>Questions/comments/suggestions?</a:t>
            </a:r>
          </a:p>
        </p:txBody>
      </p:sp>
      <p:sp>
        <p:nvSpPr>
          <p:cNvPr id="510" name="https://www.cmos.ca/uploaded/web/admin/theme/img/logo.png"/>
          <p:cNvSpPr/>
          <p:nvPr/>
        </p:nvSpPr>
        <p:spPr>
          <a:xfrm>
            <a:off x="0" y="279400"/>
            <a:ext cx="13004800" cy="190500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400">
                <a:solidFill>
                  <a:srgbClr val="FFFFFF"/>
                </a:solidFill>
                <a:latin typeface="+mn-lt"/>
                <a:ea typeface="+mn-ea"/>
                <a:cs typeface="+mn-cs"/>
                <a:sym typeface="Helvetica Light"/>
              </a:defRPr>
            </a:lvl1pPr>
          </a:lstStyle>
          <a:p>
            <a:r>
              <a:t>https://www.cmos.ca/uploaded/web/admin/theme/img/logo.png</a:t>
            </a:r>
          </a:p>
        </p:txBody>
      </p:sp>
      <p:sp>
        <p:nvSpPr>
          <p:cNvPr id="51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30</a:t>
            </a:fld>
            <a:endParaRPr/>
          </a:p>
        </p:txBody>
      </p:sp>
      <p:sp>
        <p:nvSpPr>
          <p:cNvPr id="512" name="Feel free to contact me at:  tyler.wizenberg@mail.utoronto.ca"/>
          <p:cNvSpPr txBox="1"/>
          <p:nvPr/>
        </p:nvSpPr>
        <p:spPr>
          <a:xfrm>
            <a:off x="954255" y="5774144"/>
            <a:ext cx="11080874" cy="2596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a:tabLst>
                <a:tab pos="5308600" algn="l"/>
              </a:tabLst>
              <a:defRPr sz="3500">
                <a:solidFill>
                  <a:schemeClr val="accent1"/>
                </a:solidFill>
              </a:defRPr>
            </a:pPr>
            <a:r>
              <a:t>Feel free to contact me at: </a:t>
            </a:r>
            <a:br/>
            <a:r>
              <a:rPr u="sng"/>
              <a:t>tyler.wizenberg@mail.utoronto.ca</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31</a:t>
            </a:fld>
            <a:endParaRPr/>
          </a:p>
        </p:txBody>
      </p:sp>
      <p:pic>
        <p:nvPicPr>
          <p:cNvPr id="515" name="TAB_All_multiyear_stacked_nolabels.png" descr="TAB_All_multiyear_stacked_nolabels.png"/>
          <p:cNvPicPr>
            <a:picLocks noChangeAspect="1"/>
          </p:cNvPicPr>
          <p:nvPr/>
        </p:nvPicPr>
        <p:blipFill>
          <a:blip r:embed="rId3"/>
          <a:srcRect r="12531" b="83327"/>
          <a:stretch>
            <a:fillRect/>
          </a:stretch>
        </p:blipFill>
        <p:spPr>
          <a:xfrm>
            <a:off x="1608864" y="5394165"/>
            <a:ext cx="8367998" cy="3872532"/>
          </a:xfrm>
          <a:prstGeom prst="rect">
            <a:avLst/>
          </a:prstGeom>
          <a:ln w="12700">
            <a:miter lim="400000"/>
          </a:ln>
        </p:spPr>
      </p:pic>
      <p:pic>
        <p:nvPicPr>
          <p:cNvPr id="516" name="TAB_All_multiyear_stacked_nolabels.png" descr="TAB_All_multiyear_stacked_nolabels.png"/>
          <p:cNvPicPr>
            <a:picLocks noChangeAspect="1"/>
          </p:cNvPicPr>
          <p:nvPr/>
        </p:nvPicPr>
        <p:blipFill>
          <a:blip r:embed="rId3"/>
          <a:srcRect l="87767" b="77482"/>
          <a:stretch>
            <a:fillRect/>
          </a:stretch>
        </p:blipFill>
        <p:spPr>
          <a:xfrm>
            <a:off x="10288257" y="5383779"/>
            <a:ext cx="907168" cy="4054243"/>
          </a:xfrm>
          <a:prstGeom prst="rect">
            <a:avLst/>
          </a:prstGeom>
          <a:ln w="12700">
            <a:miter lim="400000"/>
          </a:ln>
        </p:spPr>
      </p:pic>
      <p:pic>
        <p:nvPicPr>
          <p:cNvPr id="517" name="EUR_All_multiyear_stacked_nolabels.png" descr="EUR_All_multiyear_stacked_nolabels.png"/>
          <p:cNvPicPr>
            <a:picLocks noChangeAspect="1"/>
          </p:cNvPicPr>
          <p:nvPr/>
        </p:nvPicPr>
        <p:blipFill>
          <a:blip r:embed="rId4"/>
          <a:srcRect r="12625" b="83360"/>
          <a:stretch>
            <a:fillRect/>
          </a:stretch>
        </p:blipFill>
        <p:spPr>
          <a:xfrm>
            <a:off x="1636447" y="1521315"/>
            <a:ext cx="8313038" cy="3843458"/>
          </a:xfrm>
          <a:prstGeom prst="rect">
            <a:avLst/>
          </a:prstGeom>
          <a:ln w="12700">
            <a:miter lim="400000"/>
          </a:ln>
        </p:spPr>
      </p:pic>
      <p:pic>
        <p:nvPicPr>
          <p:cNvPr id="518" name="EUR_All_multiyear_stacked_nolabels.png" descr="EUR_All_multiyear_stacked_nolabels.png"/>
          <p:cNvPicPr>
            <a:picLocks noChangeAspect="1"/>
          </p:cNvPicPr>
          <p:nvPr/>
        </p:nvPicPr>
        <p:blipFill>
          <a:blip r:embed="rId4"/>
          <a:srcRect l="87066" b="85011"/>
          <a:stretch>
            <a:fillRect/>
          </a:stretch>
        </p:blipFill>
        <p:spPr>
          <a:xfrm>
            <a:off x="10087835" y="1602476"/>
            <a:ext cx="1308250" cy="3680865"/>
          </a:xfrm>
          <a:prstGeom prst="rect">
            <a:avLst/>
          </a:prstGeom>
          <a:ln w="12700">
            <a:miter lim="400000"/>
          </a:ln>
        </p:spPr>
      </p:pic>
      <p:sp>
        <p:nvSpPr>
          <p:cNvPr id="519" name="Eureka"/>
          <p:cNvSpPr txBox="1"/>
          <p:nvPr/>
        </p:nvSpPr>
        <p:spPr>
          <a:xfrm>
            <a:off x="2301262" y="1756116"/>
            <a:ext cx="1376513"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520" name="Carbon Monoxide (CO)"/>
          <p:cNvSpPr txBox="1"/>
          <p:nvPr/>
        </p:nvSpPr>
        <p:spPr>
          <a:xfrm>
            <a:off x="3513557" y="1114291"/>
            <a:ext cx="4637411"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Carbon Monoxide (CO)</a:t>
            </a:r>
          </a:p>
        </p:txBody>
      </p:sp>
      <p:sp>
        <p:nvSpPr>
          <p:cNvPr id="521" name="Results - FTIR Seasonal Cycle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32308">
              <a:defRPr sz="5920">
                <a:solidFill>
                  <a:srgbClr val="FFFFFF"/>
                </a:solidFill>
              </a:defRPr>
            </a:lvl1pPr>
          </a:lstStyle>
          <a:p>
            <a:r>
              <a:t>Results - FTIR Seasonal Cycles</a:t>
            </a:r>
          </a:p>
        </p:txBody>
      </p:sp>
      <p:sp>
        <p:nvSpPr>
          <p:cNvPr id="522" name="Thule"/>
          <p:cNvSpPr txBox="1"/>
          <p:nvPr/>
        </p:nvSpPr>
        <p:spPr>
          <a:xfrm>
            <a:off x="2406075" y="5653164"/>
            <a:ext cx="1166887"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32</a:t>
            </a:fld>
            <a:endParaRPr/>
          </a:p>
        </p:txBody>
      </p:sp>
      <p:pic>
        <p:nvPicPr>
          <p:cNvPr id="527" name="TAB_All_multiyear_stacked_nolabels.png" descr="TAB_All_multiyear_stacked_nolabels.png"/>
          <p:cNvPicPr>
            <a:picLocks noChangeAspect="1"/>
          </p:cNvPicPr>
          <p:nvPr/>
        </p:nvPicPr>
        <p:blipFill>
          <a:blip r:embed="rId3"/>
          <a:srcRect l="615" t="16555" r="11915" b="66771"/>
          <a:stretch>
            <a:fillRect/>
          </a:stretch>
        </p:blipFill>
        <p:spPr>
          <a:xfrm>
            <a:off x="1608864" y="5401531"/>
            <a:ext cx="8367998" cy="3872532"/>
          </a:xfrm>
          <a:prstGeom prst="rect">
            <a:avLst/>
          </a:prstGeom>
          <a:ln w="12700">
            <a:miter lim="400000"/>
          </a:ln>
        </p:spPr>
      </p:pic>
      <p:pic>
        <p:nvPicPr>
          <p:cNvPr id="528" name="TAB_All_multiyear_stacked_nolabels.png" descr="TAB_All_multiyear_stacked_nolabels.png"/>
          <p:cNvPicPr>
            <a:picLocks noChangeAspect="1"/>
          </p:cNvPicPr>
          <p:nvPr/>
        </p:nvPicPr>
        <p:blipFill>
          <a:blip r:embed="rId3"/>
          <a:srcRect l="87767" b="77482"/>
          <a:stretch>
            <a:fillRect/>
          </a:stretch>
        </p:blipFill>
        <p:spPr>
          <a:xfrm>
            <a:off x="10288257" y="5391145"/>
            <a:ext cx="907168" cy="4054243"/>
          </a:xfrm>
          <a:prstGeom prst="rect">
            <a:avLst/>
          </a:prstGeom>
          <a:ln w="12700">
            <a:miter lim="400000"/>
          </a:ln>
        </p:spPr>
      </p:pic>
      <p:sp>
        <p:nvSpPr>
          <p:cNvPr id="529" name="Thule"/>
          <p:cNvSpPr txBox="1"/>
          <p:nvPr/>
        </p:nvSpPr>
        <p:spPr>
          <a:xfrm>
            <a:off x="2291775" y="5653164"/>
            <a:ext cx="1166887"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pic>
        <p:nvPicPr>
          <p:cNvPr id="530" name="EUR_All_multiyear_stacked_nolabels.png" descr="EUR_All_multiyear_stacked_nolabels.png"/>
          <p:cNvPicPr>
            <a:picLocks noChangeAspect="1"/>
          </p:cNvPicPr>
          <p:nvPr/>
        </p:nvPicPr>
        <p:blipFill>
          <a:blip r:embed="rId4"/>
          <a:srcRect l="309" t="16710" r="12315" b="66650"/>
          <a:stretch>
            <a:fillRect/>
          </a:stretch>
        </p:blipFill>
        <p:spPr>
          <a:xfrm>
            <a:off x="1636446" y="1528681"/>
            <a:ext cx="8313039" cy="3843458"/>
          </a:xfrm>
          <a:prstGeom prst="rect">
            <a:avLst/>
          </a:prstGeom>
          <a:ln w="12700">
            <a:miter lim="400000"/>
          </a:ln>
        </p:spPr>
      </p:pic>
      <p:pic>
        <p:nvPicPr>
          <p:cNvPr id="531" name="EUR_All_multiyear_stacked_nolabels.png" descr="EUR_All_multiyear_stacked_nolabels.png"/>
          <p:cNvPicPr>
            <a:picLocks noChangeAspect="1"/>
          </p:cNvPicPr>
          <p:nvPr/>
        </p:nvPicPr>
        <p:blipFill>
          <a:blip r:embed="rId4"/>
          <a:srcRect l="87066" b="85011"/>
          <a:stretch>
            <a:fillRect/>
          </a:stretch>
        </p:blipFill>
        <p:spPr>
          <a:xfrm>
            <a:off x="10087835" y="1609842"/>
            <a:ext cx="1308250" cy="3680865"/>
          </a:xfrm>
          <a:prstGeom prst="rect">
            <a:avLst/>
          </a:prstGeom>
          <a:ln w="12700">
            <a:miter lim="400000"/>
          </a:ln>
        </p:spPr>
      </p:pic>
      <p:sp>
        <p:nvSpPr>
          <p:cNvPr id="532" name="Eureka"/>
          <p:cNvSpPr txBox="1"/>
          <p:nvPr/>
        </p:nvSpPr>
        <p:spPr>
          <a:xfrm>
            <a:off x="2331753" y="1756115"/>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533" name="Acetylene (C2H2)"/>
          <p:cNvSpPr txBox="1"/>
          <p:nvPr/>
        </p:nvSpPr>
        <p:spPr>
          <a:xfrm>
            <a:off x="4161145" y="1106925"/>
            <a:ext cx="3342234"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Acetylene (C</a:t>
            </a:r>
            <a:r>
              <a:rPr baseline="-5999"/>
              <a:t>2</a:t>
            </a:r>
            <a:r>
              <a:t>H</a:t>
            </a:r>
            <a:r>
              <a:rPr baseline="-5999"/>
              <a:t>2</a:t>
            </a:r>
            <a:r>
              <a:t>)</a:t>
            </a:r>
          </a:p>
        </p:txBody>
      </p:sp>
      <p:sp>
        <p:nvSpPr>
          <p:cNvPr id="534" name="Results - FTIR Seasonal Cycle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32308">
              <a:defRPr sz="5920">
                <a:solidFill>
                  <a:srgbClr val="FFFFFF"/>
                </a:solidFill>
              </a:defRPr>
            </a:lvl1pPr>
          </a:lstStyle>
          <a:p>
            <a:r>
              <a:t>Results - FTIR Seasonal Cycles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33</a:t>
            </a:fld>
            <a:endParaRPr/>
          </a:p>
        </p:txBody>
      </p:sp>
      <p:pic>
        <p:nvPicPr>
          <p:cNvPr id="539" name="TAB_All_multiyear_stacked_nolabels.png" descr="TAB_All_multiyear_stacked_nolabels.png"/>
          <p:cNvPicPr>
            <a:picLocks noChangeAspect="1"/>
          </p:cNvPicPr>
          <p:nvPr/>
        </p:nvPicPr>
        <p:blipFill>
          <a:blip r:embed="rId3"/>
          <a:srcRect l="461" t="33427" r="12069" b="49899"/>
          <a:stretch>
            <a:fillRect/>
          </a:stretch>
        </p:blipFill>
        <p:spPr>
          <a:xfrm>
            <a:off x="1608864" y="5481831"/>
            <a:ext cx="8367998" cy="3872532"/>
          </a:xfrm>
          <a:prstGeom prst="rect">
            <a:avLst/>
          </a:prstGeom>
          <a:ln w="12700">
            <a:miter lim="400000"/>
          </a:ln>
        </p:spPr>
      </p:pic>
      <p:pic>
        <p:nvPicPr>
          <p:cNvPr id="540" name="TAB_All_multiyear_stacked_nolabels.png" descr="TAB_All_multiyear_stacked_nolabels.png"/>
          <p:cNvPicPr>
            <a:picLocks noChangeAspect="1"/>
          </p:cNvPicPr>
          <p:nvPr/>
        </p:nvPicPr>
        <p:blipFill>
          <a:blip r:embed="rId3"/>
          <a:srcRect l="87767" b="77482"/>
          <a:stretch>
            <a:fillRect/>
          </a:stretch>
        </p:blipFill>
        <p:spPr>
          <a:xfrm>
            <a:off x="10288257" y="5391145"/>
            <a:ext cx="907168" cy="4054243"/>
          </a:xfrm>
          <a:prstGeom prst="rect">
            <a:avLst/>
          </a:prstGeom>
          <a:ln w="12700">
            <a:miter lim="400000"/>
          </a:ln>
        </p:spPr>
      </p:pic>
      <p:pic>
        <p:nvPicPr>
          <p:cNvPr id="541" name="EUR_All_multiyear_stacked_nolabels.png" descr="EUR_All_multiyear_stacked_nolabels.png"/>
          <p:cNvPicPr>
            <a:picLocks noChangeAspect="1"/>
          </p:cNvPicPr>
          <p:nvPr/>
        </p:nvPicPr>
        <p:blipFill>
          <a:blip r:embed="rId4"/>
          <a:srcRect l="464" t="33357" r="12160" b="50003"/>
          <a:stretch>
            <a:fillRect/>
          </a:stretch>
        </p:blipFill>
        <p:spPr>
          <a:xfrm>
            <a:off x="1636447" y="1528681"/>
            <a:ext cx="8313038" cy="3843458"/>
          </a:xfrm>
          <a:prstGeom prst="rect">
            <a:avLst/>
          </a:prstGeom>
          <a:ln w="12700">
            <a:miter lim="400000"/>
          </a:ln>
        </p:spPr>
      </p:pic>
      <p:pic>
        <p:nvPicPr>
          <p:cNvPr id="542" name="EUR_All_multiyear_stacked_nolabels.png" descr="EUR_All_multiyear_stacked_nolabels.png"/>
          <p:cNvPicPr>
            <a:picLocks noChangeAspect="1"/>
          </p:cNvPicPr>
          <p:nvPr/>
        </p:nvPicPr>
        <p:blipFill>
          <a:blip r:embed="rId4"/>
          <a:srcRect l="87066" b="85011"/>
          <a:stretch>
            <a:fillRect/>
          </a:stretch>
        </p:blipFill>
        <p:spPr>
          <a:xfrm>
            <a:off x="10087835" y="1609842"/>
            <a:ext cx="1308250" cy="3680865"/>
          </a:xfrm>
          <a:prstGeom prst="rect">
            <a:avLst/>
          </a:prstGeom>
          <a:ln w="12700">
            <a:miter lim="400000"/>
          </a:ln>
        </p:spPr>
      </p:pic>
      <p:sp>
        <p:nvSpPr>
          <p:cNvPr id="543" name="Eureka"/>
          <p:cNvSpPr txBox="1"/>
          <p:nvPr/>
        </p:nvSpPr>
        <p:spPr>
          <a:xfrm>
            <a:off x="2317020" y="1756115"/>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544" name="Ethane (C2H6)"/>
          <p:cNvSpPr txBox="1"/>
          <p:nvPr/>
        </p:nvSpPr>
        <p:spPr>
          <a:xfrm>
            <a:off x="4456829" y="1106925"/>
            <a:ext cx="2750866"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Ethane (C</a:t>
            </a:r>
            <a:r>
              <a:rPr baseline="-5999"/>
              <a:t>2</a:t>
            </a:r>
            <a:r>
              <a:t>H</a:t>
            </a:r>
            <a:r>
              <a:rPr baseline="-5999"/>
              <a:t>6</a:t>
            </a:r>
            <a:r>
              <a:t>)</a:t>
            </a:r>
          </a:p>
        </p:txBody>
      </p:sp>
      <p:sp>
        <p:nvSpPr>
          <p:cNvPr id="545" name="Thule"/>
          <p:cNvSpPr txBox="1"/>
          <p:nvPr/>
        </p:nvSpPr>
        <p:spPr>
          <a:xfrm>
            <a:off x="2291775" y="5653164"/>
            <a:ext cx="1166887"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546" name="Results - FTIR Seasonal Cycle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32308">
              <a:defRPr sz="5920">
                <a:solidFill>
                  <a:srgbClr val="FFFFFF"/>
                </a:solidFill>
              </a:defRPr>
            </a:lvl1pPr>
          </a:lstStyle>
          <a:p>
            <a:r>
              <a:t>Results - FTIR Seasonal Cycles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34</a:t>
            </a:fld>
            <a:endParaRPr/>
          </a:p>
        </p:txBody>
      </p:sp>
      <p:pic>
        <p:nvPicPr>
          <p:cNvPr id="551" name="EUR_All_multiyear_stacked_nolabels.png" descr="EUR_All_multiyear_stacked_nolabels.png"/>
          <p:cNvPicPr>
            <a:picLocks noChangeAspect="1"/>
          </p:cNvPicPr>
          <p:nvPr/>
        </p:nvPicPr>
        <p:blipFill>
          <a:blip r:embed="rId3"/>
          <a:srcRect l="1633" t="25007" r="12198" b="62395"/>
          <a:stretch>
            <a:fillRect/>
          </a:stretch>
        </p:blipFill>
        <p:spPr>
          <a:xfrm>
            <a:off x="738173" y="1597353"/>
            <a:ext cx="10834815" cy="3800049"/>
          </a:xfrm>
          <a:prstGeom prst="rect">
            <a:avLst/>
          </a:prstGeom>
          <a:ln w="12700">
            <a:miter lim="400000"/>
          </a:ln>
        </p:spPr>
      </p:pic>
      <p:sp>
        <p:nvSpPr>
          <p:cNvPr id="552" name="Eureka"/>
          <p:cNvSpPr txBox="1"/>
          <p:nvPr/>
        </p:nvSpPr>
        <p:spPr>
          <a:xfrm>
            <a:off x="1614386" y="1881995"/>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553" name="Ethylene (C2H4)"/>
          <p:cNvSpPr txBox="1"/>
          <p:nvPr/>
        </p:nvSpPr>
        <p:spPr>
          <a:xfrm>
            <a:off x="4972818" y="1116827"/>
            <a:ext cx="3059164"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Ethylene (C</a:t>
            </a:r>
            <a:r>
              <a:rPr baseline="-5999"/>
              <a:t>2</a:t>
            </a:r>
            <a:r>
              <a:t>H</a:t>
            </a:r>
            <a:r>
              <a:rPr baseline="-5999"/>
              <a:t>4</a:t>
            </a:r>
            <a:r>
              <a:t>)</a:t>
            </a:r>
          </a:p>
        </p:txBody>
      </p:sp>
      <p:sp>
        <p:nvSpPr>
          <p:cNvPr id="554" name="Results - FTIR Seasonal Cycle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32308">
              <a:defRPr sz="5920">
                <a:solidFill>
                  <a:srgbClr val="FFFFFF"/>
                </a:solidFill>
              </a:defRPr>
            </a:lvl1pPr>
          </a:lstStyle>
          <a:p>
            <a:r>
              <a:t>Results - FTIR Seasonal Cycles</a:t>
            </a:r>
          </a:p>
        </p:txBody>
      </p:sp>
      <p:pic>
        <p:nvPicPr>
          <p:cNvPr id="555" name="TAB_All_multiyear_stacked_nolabels.png" descr="TAB_All_multiyear_stacked_nolabels.png"/>
          <p:cNvPicPr>
            <a:picLocks noChangeAspect="1"/>
          </p:cNvPicPr>
          <p:nvPr/>
        </p:nvPicPr>
        <p:blipFill>
          <a:blip r:embed="rId4"/>
          <a:srcRect l="2760" t="24859" r="8673" b="62567"/>
          <a:stretch>
            <a:fillRect/>
          </a:stretch>
        </p:blipFill>
        <p:spPr>
          <a:xfrm>
            <a:off x="773341" y="5413290"/>
            <a:ext cx="11442591" cy="3943681"/>
          </a:xfrm>
          <a:prstGeom prst="rect">
            <a:avLst/>
          </a:prstGeom>
          <a:ln w="12700">
            <a:miter lim="400000"/>
          </a:ln>
        </p:spPr>
      </p:pic>
      <p:pic>
        <p:nvPicPr>
          <p:cNvPr id="556" name="TAB_All_multiyear_stacked_nolabels.png" descr="TAB_All_multiyear_stacked_nolabels.png"/>
          <p:cNvPicPr>
            <a:picLocks noChangeAspect="1"/>
          </p:cNvPicPr>
          <p:nvPr/>
        </p:nvPicPr>
        <p:blipFill>
          <a:blip r:embed="rId5"/>
          <a:srcRect l="87767" b="77482"/>
          <a:stretch>
            <a:fillRect/>
          </a:stretch>
        </p:blipFill>
        <p:spPr>
          <a:xfrm>
            <a:off x="11790438" y="5358124"/>
            <a:ext cx="907168" cy="4054243"/>
          </a:xfrm>
          <a:prstGeom prst="rect">
            <a:avLst/>
          </a:prstGeom>
          <a:ln w="12700">
            <a:miter lim="400000"/>
          </a:ln>
        </p:spPr>
      </p:pic>
      <p:pic>
        <p:nvPicPr>
          <p:cNvPr id="557" name="EUR_All_multiyear_stacked_nolabels.png" descr="EUR_All_multiyear_stacked_nolabels.png"/>
          <p:cNvPicPr>
            <a:picLocks noChangeAspect="1"/>
          </p:cNvPicPr>
          <p:nvPr/>
        </p:nvPicPr>
        <p:blipFill>
          <a:blip r:embed="rId6"/>
          <a:srcRect l="87066" b="85011"/>
          <a:stretch>
            <a:fillRect/>
          </a:stretch>
        </p:blipFill>
        <p:spPr>
          <a:xfrm>
            <a:off x="11590017" y="1656884"/>
            <a:ext cx="1308249" cy="3680866"/>
          </a:xfrm>
          <a:prstGeom prst="rect">
            <a:avLst/>
          </a:prstGeom>
          <a:ln w="12700">
            <a:miter lim="400000"/>
          </a:ln>
        </p:spPr>
      </p:pic>
      <p:sp>
        <p:nvSpPr>
          <p:cNvPr id="558" name="Thule"/>
          <p:cNvSpPr txBox="1"/>
          <p:nvPr/>
        </p:nvSpPr>
        <p:spPr>
          <a:xfrm>
            <a:off x="1719198" y="5878736"/>
            <a:ext cx="11668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35</a:t>
            </a:fld>
            <a:endParaRPr/>
          </a:p>
        </p:txBody>
      </p:sp>
      <p:pic>
        <p:nvPicPr>
          <p:cNvPr id="563" name="TAB_All_multiyear_stacked_nolabels.png" descr="TAB_All_multiyear_stacked_nolabels.png"/>
          <p:cNvPicPr>
            <a:picLocks noChangeAspect="1"/>
          </p:cNvPicPr>
          <p:nvPr/>
        </p:nvPicPr>
        <p:blipFill>
          <a:blip r:embed="rId3"/>
          <a:srcRect l="1149" t="50032" r="11381" b="33294"/>
          <a:stretch>
            <a:fillRect/>
          </a:stretch>
        </p:blipFill>
        <p:spPr>
          <a:xfrm>
            <a:off x="1648207" y="5481830"/>
            <a:ext cx="8367999" cy="3872532"/>
          </a:xfrm>
          <a:prstGeom prst="rect">
            <a:avLst/>
          </a:prstGeom>
          <a:ln w="12700">
            <a:miter lim="400000"/>
          </a:ln>
        </p:spPr>
      </p:pic>
      <p:pic>
        <p:nvPicPr>
          <p:cNvPr id="564" name="TAB_All_multiyear_stacked_nolabels.png" descr="TAB_All_multiyear_stacked_nolabels.png"/>
          <p:cNvPicPr>
            <a:picLocks noChangeAspect="1"/>
          </p:cNvPicPr>
          <p:nvPr/>
        </p:nvPicPr>
        <p:blipFill>
          <a:blip r:embed="rId3"/>
          <a:srcRect l="87767" b="77482"/>
          <a:stretch>
            <a:fillRect/>
          </a:stretch>
        </p:blipFill>
        <p:spPr>
          <a:xfrm>
            <a:off x="10288257" y="5391145"/>
            <a:ext cx="907168" cy="4054243"/>
          </a:xfrm>
          <a:prstGeom prst="rect">
            <a:avLst/>
          </a:prstGeom>
          <a:ln w="12700">
            <a:miter lim="400000"/>
          </a:ln>
        </p:spPr>
      </p:pic>
      <p:pic>
        <p:nvPicPr>
          <p:cNvPr id="565" name="EUR_All_multiyear_stacked_nolabels.png" descr="EUR_All_multiyear_stacked_nolabels.png"/>
          <p:cNvPicPr>
            <a:picLocks noChangeAspect="1"/>
          </p:cNvPicPr>
          <p:nvPr/>
        </p:nvPicPr>
        <p:blipFill>
          <a:blip r:embed="rId4"/>
          <a:srcRect l="879" t="50110" r="11745" b="33249"/>
          <a:stretch>
            <a:fillRect/>
          </a:stretch>
        </p:blipFill>
        <p:spPr>
          <a:xfrm>
            <a:off x="1636447" y="1528681"/>
            <a:ext cx="8313038" cy="3843458"/>
          </a:xfrm>
          <a:prstGeom prst="rect">
            <a:avLst/>
          </a:prstGeom>
          <a:ln w="12700">
            <a:miter lim="400000"/>
          </a:ln>
        </p:spPr>
      </p:pic>
      <p:pic>
        <p:nvPicPr>
          <p:cNvPr id="566" name="EUR_All_multiyear_stacked_nolabels.png" descr="EUR_All_multiyear_stacked_nolabels.png"/>
          <p:cNvPicPr>
            <a:picLocks noChangeAspect="1"/>
          </p:cNvPicPr>
          <p:nvPr/>
        </p:nvPicPr>
        <p:blipFill>
          <a:blip r:embed="rId4"/>
          <a:srcRect l="87066" b="85011"/>
          <a:stretch>
            <a:fillRect/>
          </a:stretch>
        </p:blipFill>
        <p:spPr>
          <a:xfrm>
            <a:off x="10087835" y="1609842"/>
            <a:ext cx="1308250" cy="3680865"/>
          </a:xfrm>
          <a:prstGeom prst="rect">
            <a:avLst/>
          </a:prstGeom>
          <a:ln w="12700">
            <a:miter lim="400000"/>
          </a:ln>
        </p:spPr>
      </p:pic>
      <p:sp>
        <p:nvSpPr>
          <p:cNvPr id="567" name="Eureka"/>
          <p:cNvSpPr txBox="1"/>
          <p:nvPr/>
        </p:nvSpPr>
        <p:spPr>
          <a:xfrm>
            <a:off x="2317020" y="1756115"/>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568" name="Methanol (CH3OH)"/>
          <p:cNvSpPr txBox="1"/>
          <p:nvPr/>
        </p:nvSpPr>
        <p:spPr>
          <a:xfrm>
            <a:off x="3937754" y="1106925"/>
            <a:ext cx="3789016"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Methanol (CH</a:t>
            </a:r>
            <a:r>
              <a:rPr baseline="-5999"/>
              <a:t>3</a:t>
            </a:r>
            <a:r>
              <a:t>OH)</a:t>
            </a:r>
          </a:p>
        </p:txBody>
      </p:sp>
      <p:sp>
        <p:nvSpPr>
          <p:cNvPr id="569" name="Thule"/>
          <p:cNvSpPr txBox="1"/>
          <p:nvPr/>
        </p:nvSpPr>
        <p:spPr>
          <a:xfrm>
            <a:off x="2291775" y="5653164"/>
            <a:ext cx="1166887"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570" name="Results - FTIR Seasonal Cycle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32308">
              <a:defRPr sz="5920">
                <a:solidFill>
                  <a:srgbClr val="FFFFFF"/>
                </a:solidFill>
              </a:defRPr>
            </a:lvl1pPr>
          </a:lstStyle>
          <a:p>
            <a:r>
              <a:t>Results - FTIR Seasonal Cycles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36</a:t>
            </a:fld>
            <a:endParaRPr/>
          </a:p>
        </p:txBody>
      </p:sp>
      <p:pic>
        <p:nvPicPr>
          <p:cNvPr id="575" name="TAB_All_multiyear_stacked_nolabels.png" descr="TAB_All_multiyear_stacked_nolabels.png"/>
          <p:cNvPicPr>
            <a:picLocks noChangeAspect="1"/>
          </p:cNvPicPr>
          <p:nvPr/>
        </p:nvPicPr>
        <p:blipFill>
          <a:blip r:embed="rId3"/>
          <a:srcRect l="461" t="66580" r="12069" b="16746"/>
          <a:stretch>
            <a:fillRect/>
          </a:stretch>
        </p:blipFill>
        <p:spPr>
          <a:xfrm>
            <a:off x="1648207" y="5481831"/>
            <a:ext cx="8367999" cy="3872532"/>
          </a:xfrm>
          <a:prstGeom prst="rect">
            <a:avLst/>
          </a:prstGeom>
          <a:ln w="12700">
            <a:miter lim="400000"/>
          </a:ln>
        </p:spPr>
      </p:pic>
      <p:pic>
        <p:nvPicPr>
          <p:cNvPr id="576" name="TAB_All_multiyear_stacked_nolabels.png" descr="TAB_All_multiyear_stacked_nolabels.png"/>
          <p:cNvPicPr>
            <a:picLocks noChangeAspect="1"/>
          </p:cNvPicPr>
          <p:nvPr/>
        </p:nvPicPr>
        <p:blipFill>
          <a:blip r:embed="rId3"/>
          <a:srcRect l="87767" b="77482"/>
          <a:stretch>
            <a:fillRect/>
          </a:stretch>
        </p:blipFill>
        <p:spPr>
          <a:xfrm>
            <a:off x="10288257" y="5391145"/>
            <a:ext cx="907168" cy="4054243"/>
          </a:xfrm>
          <a:prstGeom prst="rect">
            <a:avLst/>
          </a:prstGeom>
          <a:ln w="12700">
            <a:miter lim="400000"/>
          </a:ln>
        </p:spPr>
      </p:pic>
      <p:pic>
        <p:nvPicPr>
          <p:cNvPr id="577" name="EUR_All_multiyear_stacked_nolabels.png" descr="EUR_All_multiyear_stacked_nolabels.png"/>
          <p:cNvPicPr>
            <a:picLocks noChangeAspect="1"/>
          </p:cNvPicPr>
          <p:nvPr/>
        </p:nvPicPr>
        <p:blipFill>
          <a:blip r:embed="rId4"/>
          <a:srcRect l="1571" t="66636" r="11053" b="16724"/>
          <a:stretch>
            <a:fillRect/>
          </a:stretch>
        </p:blipFill>
        <p:spPr>
          <a:xfrm>
            <a:off x="1636446" y="1528680"/>
            <a:ext cx="8313039" cy="3843458"/>
          </a:xfrm>
          <a:prstGeom prst="rect">
            <a:avLst/>
          </a:prstGeom>
          <a:ln w="12700">
            <a:miter lim="400000"/>
          </a:ln>
        </p:spPr>
      </p:pic>
      <p:pic>
        <p:nvPicPr>
          <p:cNvPr id="578" name="EUR_All_multiyear_stacked_nolabels.png" descr="EUR_All_multiyear_stacked_nolabels.png"/>
          <p:cNvPicPr>
            <a:picLocks noChangeAspect="1"/>
          </p:cNvPicPr>
          <p:nvPr/>
        </p:nvPicPr>
        <p:blipFill>
          <a:blip r:embed="rId4"/>
          <a:srcRect l="87066" b="85011"/>
          <a:stretch>
            <a:fillRect/>
          </a:stretch>
        </p:blipFill>
        <p:spPr>
          <a:xfrm>
            <a:off x="10087835" y="1609842"/>
            <a:ext cx="1308250" cy="3680865"/>
          </a:xfrm>
          <a:prstGeom prst="rect">
            <a:avLst/>
          </a:prstGeom>
          <a:ln w="12700">
            <a:miter lim="400000"/>
          </a:ln>
        </p:spPr>
      </p:pic>
      <p:sp>
        <p:nvSpPr>
          <p:cNvPr id="579" name="Eureka"/>
          <p:cNvSpPr txBox="1"/>
          <p:nvPr/>
        </p:nvSpPr>
        <p:spPr>
          <a:xfrm>
            <a:off x="2317020" y="1756115"/>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580" name="Formic Acid (HCOOH)"/>
          <p:cNvSpPr txBox="1"/>
          <p:nvPr/>
        </p:nvSpPr>
        <p:spPr>
          <a:xfrm>
            <a:off x="3585441" y="1106925"/>
            <a:ext cx="4493643"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Formic Acid (HCOOH)</a:t>
            </a:r>
          </a:p>
        </p:txBody>
      </p:sp>
      <p:sp>
        <p:nvSpPr>
          <p:cNvPr id="581" name="Thule"/>
          <p:cNvSpPr txBox="1"/>
          <p:nvPr/>
        </p:nvSpPr>
        <p:spPr>
          <a:xfrm>
            <a:off x="2291775" y="5653164"/>
            <a:ext cx="1166887"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582" name="Results - FTIR Seasonal Cycle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32308">
              <a:defRPr sz="5920">
                <a:solidFill>
                  <a:srgbClr val="FFFFFF"/>
                </a:solidFill>
              </a:defRPr>
            </a:lvl1pPr>
          </a:lstStyle>
          <a:p>
            <a:r>
              <a:t>Results - FTIR Seasonal Cycles</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37</a:t>
            </a:fld>
            <a:endParaRPr/>
          </a:p>
        </p:txBody>
      </p:sp>
      <p:pic>
        <p:nvPicPr>
          <p:cNvPr id="587" name="TAB_All_multiyear_stacked_nolabels.png" descr="TAB_All_multiyear_stacked_nolabels.png"/>
          <p:cNvPicPr>
            <a:picLocks noChangeAspect="1"/>
          </p:cNvPicPr>
          <p:nvPr/>
        </p:nvPicPr>
        <p:blipFill>
          <a:blip r:embed="rId3"/>
          <a:srcRect l="1700" t="83241" r="10831" b="85"/>
          <a:stretch>
            <a:fillRect/>
          </a:stretch>
        </p:blipFill>
        <p:spPr>
          <a:xfrm>
            <a:off x="1648207" y="5481831"/>
            <a:ext cx="8367999" cy="3872532"/>
          </a:xfrm>
          <a:prstGeom prst="rect">
            <a:avLst/>
          </a:prstGeom>
          <a:ln w="12700">
            <a:miter lim="400000"/>
          </a:ln>
        </p:spPr>
      </p:pic>
      <p:pic>
        <p:nvPicPr>
          <p:cNvPr id="588" name="TAB_All_multiyear_stacked_nolabels.png" descr="TAB_All_multiyear_stacked_nolabels.png"/>
          <p:cNvPicPr>
            <a:picLocks noChangeAspect="1"/>
          </p:cNvPicPr>
          <p:nvPr/>
        </p:nvPicPr>
        <p:blipFill>
          <a:blip r:embed="rId3"/>
          <a:srcRect l="87767" b="77482"/>
          <a:stretch>
            <a:fillRect/>
          </a:stretch>
        </p:blipFill>
        <p:spPr>
          <a:xfrm>
            <a:off x="10288257" y="5391145"/>
            <a:ext cx="907168" cy="4054243"/>
          </a:xfrm>
          <a:prstGeom prst="rect">
            <a:avLst/>
          </a:prstGeom>
          <a:ln w="12700">
            <a:miter lim="400000"/>
          </a:ln>
        </p:spPr>
      </p:pic>
      <p:pic>
        <p:nvPicPr>
          <p:cNvPr id="589" name="EUR_All_multiyear_stacked_nolabels.png" descr="EUR_All_multiyear_stacked_nolabels.png"/>
          <p:cNvPicPr>
            <a:picLocks noChangeAspect="1"/>
          </p:cNvPicPr>
          <p:nvPr/>
        </p:nvPicPr>
        <p:blipFill>
          <a:blip r:embed="rId4"/>
          <a:srcRect l="1986" t="83162" r="10638" b="198"/>
          <a:stretch>
            <a:fillRect/>
          </a:stretch>
        </p:blipFill>
        <p:spPr>
          <a:xfrm>
            <a:off x="1636446" y="1528680"/>
            <a:ext cx="8313039" cy="3843458"/>
          </a:xfrm>
          <a:prstGeom prst="rect">
            <a:avLst/>
          </a:prstGeom>
          <a:ln w="12700">
            <a:miter lim="400000"/>
          </a:ln>
        </p:spPr>
      </p:pic>
      <p:pic>
        <p:nvPicPr>
          <p:cNvPr id="590" name="EUR_All_multiyear_stacked_nolabels.png" descr="EUR_All_multiyear_stacked_nolabels.png"/>
          <p:cNvPicPr>
            <a:picLocks noChangeAspect="1"/>
          </p:cNvPicPr>
          <p:nvPr/>
        </p:nvPicPr>
        <p:blipFill>
          <a:blip r:embed="rId4"/>
          <a:srcRect l="87066" b="85011"/>
          <a:stretch>
            <a:fillRect/>
          </a:stretch>
        </p:blipFill>
        <p:spPr>
          <a:xfrm>
            <a:off x="10087835" y="1609842"/>
            <a:ext cx="1308250" cy="3680865"/>
          </a:xfrm>
          <a:prstGeom prst="rect">
            <a:avLst/>
          </a:prstGeom>
          <a:ln w="12700">
            <a:miter lim="400000"/>
          </a:ln>
        </p:spPr>
      </p:pic>
      <p:sp>
        <p:nvSpPr>
          <p:cNvPr id="591" name="Eureka"/>
          <p:cNvSpPr txBox="1"/>
          <p:nvPr/>
        </p:nvSpPr>
        <p:spPr>
          <a:xfrm>
            <a:off x="2317020" y="1756115"/>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592" name="Formaldehyde (HCHO)"/>
          <p:cNvSpPr txBox="1"/>
          <p:nvPr/>
        </p:nvSpPr>
        <p:spPr>
          <a:xfrm>
            <a:off x="3577627" y="1106925"/>
            <a:ext cx="4509270"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Formaldehyde (HCHO)</a:t>
            </a:r>
          </a:p>
        </p:txBody>
      </p:sp>
      <p:sp>
        <p:nvSpPr>
          <p:cNvPr id="593" name="Thule"/>
          <p:cNvSpPr txBox="1"/>
          <p:nvPr/>
        </p:nvSpPr>
        <p:spPr>
          <a:xfrm>
            <a:off x="2291775" y="5653164"/>
            <a:ext cx="1166887"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594" name="Results - FTIR Seasonal Cycle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32308">
              <a:defRPr sz="5920">
                <a:solidFill>
                  <a:srgbClr val="FFFFFF"/>
                </a:solidFill>
              </a:defRPr>
            </a:lvl1pPr>
          </a:lstStyle>
          <a:p>
            <a:r>
              <a:t>Results - FTIR Seasonal Cycles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 name="EUR_All_multiyear_stacked_nolabels.png" descr="EUR_All_multiyear_stacked_nolabels.png"/>
          <p:cNvPicPr>
            <a:picLocks noChangeAspect="1"/>
          </p:cNvPicPr>
          <p:nvPr/>
        </p:nvPicPr>
        <p:blipFill>
          <a:blip r:embed="rId3"/>
          <a:srcRect l="1633" t="87357" r="12198" b="46"/>
          <a:stretch>
            <a:fillRect/>
          </a:stretch>
        </p:blipFill>
        <p:spPr>
          <a:xfrm>
            <a:off x="622807" y="1551016"/>
            <a:ext cx="10995323" cy="3856343"/>
          </a:xfrm>
          <a:prstGeom prst="rect">
            <a:avLst/>
          </a:prstGeom>
          <a:ln w="12700">
            <a:miter lim="400000"/>
          </a:ln>
        </p:spPr>
      </p:pic>
      <p:sp>
        <p:nvSpPr>
          <p:cNvPr id="59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38</a:t>
            </a:fld>
            <a:endParaRPr/>
          </a:p>
        </p:txBody>
      </p:sp>
      <p:pic>
        <p:nvPicPr>
          <p:cNvPr id="600" name="EUR_All_multiyear_stacked_nolabels.png" descr="EUR_All_multiyear_stacked_nolabels.png"/>
          <p:cNvPicPr>
            <a:picLocks noChangeAspect="1"/>
          </p:cNvPicPr>
          <p:nvPr/>
        </p:nvPicPr>
        <p:blipFill>
          <a:blip r:embed="rId4"/>
          <a:srcRect l="87066" b="85011"/>
          <a:stretch>
            <a:fillRect/>
          </a:stretch>
        </p:blipFill>
        <p:spPr>
          <a:xfrm>
            <a:off x="11616170" y="1575612"/>
            <a:ext cx="1308250" cy="3680866"/>
          </a:xfrm>
          <a:prstGeom prst="rect">
            <a:avLst/>
          </a:prstGeom>
          <a:ln w="12700">
            <a:miter lim="400000"/>
          </a:ln>
        </p:spPr>
      </p:pic>
      <p:sp>
        <p:nvSpPr>
          <p:cNvPr id="601" name="Peroxyacetyl Nitrate (PAN)"/>
          <p:cNvSpPr txBox="1"/>
          <p:nvPr/>
        </p:nvSpPr>
        <p:spPr>
          <a:xfrm>
            <a:off x="3879298" y="1138748"/>
            <a:ext cx="52307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Peroxyacetyl Nitrate (PAN)</a:t>
            </a:r>
          </a:p>
        </p:txBody>
      </p:sp>
      <p:sp>
        <p:nvSpPr>
          <p:cNvPr id="602" name="Eureka"/>
          <p:cNvSpPr txBox="1"/>
          <p:nvPr/>
        </p:nvSpPr>
        <p:spPr>
          <a:xfrm>
            <a:off x="1481628" y="2025579"/>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603" name="Results - FTIR Seasonal Cycle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32308">
              <a:defRPr sz="5920">
                <a:solidFill>
                  <a:srgbClr val="FFFFFF"/>
                </a:solidFill>
              </a:defRPr>
            </a:lvl1pPr>
          </a:lstStyle>
          <a:p>
            <a:r>
              <a:t>Results - FTIR Seasonal Cycles</a:t>
            </a:r>
          </a:p>
        </p:txBody>
      </p:sp>
      <p:pic>
        <p:nvPicPr>
          <p:cNvPr id="604" name="TAB_All_multiyear_stacked_nolabels.png" descr="TAB_All_multiyear_stacked_nolabels.png"/>
          <p:cNvPicPr>
            <a:picLocks noChangeAspect="1"/>
          </p:cNvPicPr>
          <p:nvPr/>
        </p:nvPicPr>
        <p:blipFill>
          <a:blip r:embed="rId5"/>
          <a:srcRect t="87427" r="11433"/>
          <a:stretch>
            <a:fillRect/>
          </a:stretch>
        </p:blipFill>
        <p:spPr>
          <a:xfrm>
            <a:off x="399168" y="5348315"/>
            <a:ext cx="11442590" cy="3943680"/>
          </a:xfrm>
          <a:prstGeom prst="rect">
            <a:avLst/>
          </a:prstGeom>
          <a:ln w="12700">
            <a:miter lim="400000"/>
          </a:ln>
        </p:spPr>
      </p:pic>
      <p:pic>
        <p:nvPicPr>
          <p:cNvPr id="605" name="TAB_All_multiyear_stacked_nolabels.png" descr="TAB_All_multiyear_stacked_nolabels.png"/>
          <p:cNvPicPr>
            <a:picLocks noChangeAspect="1"/>
          </p:cNvPicPr>
          <p:nvPr/>
        </p:nvPicPr>
        <p:blipFill>
          <a:blip r:embed="rId6"/>
          <a:srcRect l="87767" b="77482"/>
          <a:stretch>
            <a:fillRect/>
          </a:stretch>
        </p:blipFill>
        <p:spPr>
          <a:xfrm>
            <a:off x="11816592" y="5293149"/>
            <a:ext cx="907168" cy="4054243"/>
          </a:xfrm>
          <a:prstGeom prst="rect">
            <a:avLst/>
          </a:prstGeom>
          <a:ln w="12700">
            <a:miter lim="400000"/>
          </a:ln>
        </p:spPr>
      </p:pic>
      <p:sp>
        <p:nvSpPr>
          <p:cNvPr id="606" name="Thule"/>
          <p:cNvSpPr txBox="1"/>
          <p:nvPr/>
        </p:nvSpPr>
        <p:spPr>
          <a:xfrm>
            <a:off x="1586440" y="5765256"/>
            <a:ext cx="11668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 name="EPA CO emissions.png" descr="EPA CO emissions.png"/>
          <p:cNvPicPr>
            <a:picLocks noChangeAspect="1"/>
          </p:cNvPicPr>
          <p:nvPr/>
        </p:nvPicPr>
        <p:blipFill>
          <a:blip r:embed="rId3"/>
          <a:stretch>
            <a:fillRect/>
          </a:stretch>
        </p:blipFill>
        <p:spPr>
          <a:xfrm>
            <a:off x="3882175" y="5195422"/>
            <a:ext cx="8425434" cy="4148934"/>
          </a:xfrm>
          <a:prstGeom prst="rect">
            <a:avLst/>
          </a:prstGeom>
          <a:ln w="12700">
            <a:miter lim="400000"/>
          </a:ln>
        </p:spPr>
      </p:pic>
      <p:sp>
        <p:nvSpPr>
          <p:cNvPr id="61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39</a:t>
            </a:fld>
            <a:endParaRPr/>
          </a:p>
        </p:txBody>
      </p:sp>
      <p:sp>
        <p:nvSpPr>
          <p:cNvPr id="612" name="Results - Long-term Trend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490727">
              <a:defRPr sz="6719">
                <a:solidFill>
                  <a:srgbClr val="FFFFFF"/>
                </a:solidFill>
              </a:defRPr>
            </a:lvl1pPr>
          </a:lstStyle>
          <a:p>
            <a:r>
              <a:t>Results - Long-term Trends</a:t>
            </a:r>
          </a:p>
        </p:txBody>
      </p:sp>
      <p:pic>
        <p:nvPicPr>
          <p:cNvPr id="613" name="Bucholz et al. 2019.png" descr="Bucholz et al. 2019.png"/>
          <p:cNvPicPr>
            <a:picLocks noChangeAspect="1"/>
          </p:cNvPicPr>
          <p:nvPr/>
        </p:nvPicPr>
        <p:blipFill>
          <a:blip r:embed="rId4"/>
          <a:srcRect t="4401"/>
          <a:stretch>
            <a:fillRect/>
          </a:stretch>
        </p:blipFill>
        <p:spPr>
          <a:xfrm>
            <a:off x="3096648" y="1336223"/>
            <a:ext cx="6795976" cy="4015458"/>
          </a:xfrm>
          <a:prstGeom prst="rect">
            <a:avLst/>
          </a:prstGeom>
          <a:ln w="12700">
            <a:miter lim="400000"/>
          </a:ln>
        </p:spPr>
      </p:pic>
      <p:sp>
        <p:nvSpPr>
          <p:cNvPr id="614" name="Buchholz et al. (2019)"/>
          <p:cNvSpPr txBox="1"/>
          <p:nvPr/>
        </p:nvSpPr>
        <p:spPr>
          <a:xfrm>
            <a:off x="9730002" y="1336223"/>
            <a:ext cx="2954949"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400"/>
            </a:lvl1pPr>
          </a:lstStyle>
          <a:p>
            <a:r>
              <a:t>Buchholz et al. (2019)</a:t>
            </a:r>
          </a:p>
        </p:txBody>
      </p:sp>
      <p:sp>
        <p:nvSpPr>
          <p:cNvPr id="615" name="U.S. EPA 2014 National Emissions Inventory (NEI), V2"/>
          <p:cNvSpPr txBox="1"/>
          <p:nvPr/>
        </p:nvSpPr>
        <p:spPr>
          <a:xfrm>
            <a:off x="4774016" y="5508478"/>
            <a:ext cx="4449530"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000"/>
            </a:lvl1pPr>
          </a:lstStyle>
          <a:p>
            <a:r>
              <a:t>U.S. EPA 2014 National Emissions Inventory (NEI), V2</a:t>
            </a:r>
          </a:p>
        </p:txBody>
      </p:sp>
      <p:sp>
        <p:nvSpPr>
          <p:cNvPr id="616" name="U.S. EPA (2018)"/>
          <p:cNvSpPr txBox="1"/>
          <p:nvPr/>
        </p:nvSpPr>
        <p:spPr>
          <a:xfrm>
            <a:off x="1722975" y="8658555"/>
            <a:ext cx="2056374"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400"/>
            </a:lvl1pPr>
          </a:lstStyle>
          <a:p>
            <a:r>
              <a:t>U.S. EPA (2018)</a:t>
            </a:r>
          </a:p>
        </p:txBody>
      </p:sp>
      <p:sp>
        <p:nvSpPr>
          <p:cNvPr id="617" name="Northern hemisphere CO trends derived from MOPITT and AIRS satellite observations."/>
          <p:cNvSpPr txBox="1"/>
          <p:nvPr/>
        </p:nvSpPr>
        <p:spPr>
          <a:xfrm>
            <a:off x="9766380" y="2071577"/>
            <a:ext cx="2301764" cy="156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000" i="1"/>
            </a:lvl1pPr>
          </a:lstStyle>
          <a:p>
            <a:r>
              <a:rPr dirty="0"/>
              <a:t>Northern hemisphere CO trends derived from MOPITT and AIRS satellite observations.</a:t>
            </a:r>
          </a:p>
        </p:txBody>
      </p:sp>
      <p:sp>
        <p:nvSpPr>
          <p:cNvPr id="618" name="Bottom-up CO emissions estimates showing the various sources and their contributions in the U.S."/>
          <p:cNvSpPr txBox="1"/>
          <p:nvPr/>
        </p:nvSpPr>
        <p:spPr>
          <a:xfrm>
            <a:off x="1701880" y="6078080"/>
            <a:ext cx="2301764"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000" i="1"/>
            </a:lvl1pPr>
          </a:lstStyle>
          <a:p>
            <a:r>
              <a:t>Bottom-up CO emissions estimates showing the various sources and their contributions in the U.S.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lide Number"/>
          <p:cNvSpPr txBox="1">
            <a:spLocks noGrp="1"/>
          </p:cNvSpPr>
          <p:nvPr>
            <p:ph type="sldNum" sz="quarter" idx="2"/>
          </p:nvPr>
        </p:nvSpPr>
        <p:spPr>
          <a:xfrm>
            <a:off x="6381036" y="9252319"/>
            <a:ext cx="227312" cy="342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4</a:t>
            </a:fld>
            <a:endParaRPr/>
          </a:p>
        </p:txBody>
      </p:sp>
      <p:pic>
        <p:nvPicPr>
          <p:cNvPr id="316" name="NASA P3B and the Arctic haze layer 02__JCozic.jpg" descr="NASA P3B and the Arctic haze layer 02__JCozic.jpg"/>
          <p:cNvPicPr>
            <a:picLocks noChangeAspect="1"/>
          </p:cNvPicPr>
          <p:nvPr/>
        </p:nvPicPr>
        <p:blipFill>
          <a:blip r:embed="rId3"/>
          <a:srcRect l="6349" t="22962" r="6349" b="40986"/>
          <a:stretch>
            <a:fillRect/>
          </a:stretch>
        </p:blipFill>
        <p:spPr>
          <a:xfrm>
            <a:off x="211137" y="5843434"/>
            <a:ext cx="12582671" cy="3356988"/>
          </a:xfrm>
          <a:prstGeom prst="rect">
            <a:avLst/>
          </a:prstGeom>
          <a:ln w="12700">
            <a:miter lim="400000"/>
          </a:ln>
          <a:effectLst>
            <a:outerShdw blurRad="38100" dist="25400" dir="5400000" rotWithShape="0">
              <a:srgbClr val="000000">
                <a:alpha val="50000"/>
              </a:srgbClr>
            </a:outerShdw>
          </a:effectLst>
        </p:spPr>
      </p:pic>
      <p:sp>
        <p:nvSpPr>
          <p:cNvPr id="317" name="Image credit J. Cozic NOAA/CIRES."/>
          <p:cNvSpPr txBox="1"/>
          <p:nvPr/>
        </p:nvSpPr>
        <p:spPr>
          <a:xfrm>
            <a:off x="-206062" y="9182471"/>
            <a:ext cx="13004801"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nSpc>
                <a:spcPct val="120000"/>
              </a:lnSpc>
              <a:defRPr sz="1200" i="1">
                <a:latin typeface="Gill Sans MT"/>
                <a:ea typeface="Gill Sans MT"/>
                <a:cs typeface="Gill Sans MT"/>
                <a:sym typeface="Gill Sans MT"/>
              </a:defRPr>
            </a:lvl1pPr>
          </a:lstStyle>
          <a:p>
            <a:r>
              <a:rPr dirty="0"/>
              <a:t> Image credit J. </a:t>
            </a:r>
            <a:r>
              <a:rPr dirty="0" err="1"/>
              <a:t>Cozic</a:t>
            </a:r>
            <a:r>
              <a:rPr dirty="0"/>
              <a:t> NOAA/CIRES.</a:t>
            </a:r>
          </a:p>
        </p:txBody>
      </p:sp>
      <p:sp>
        <p:nvSpPr>
          <p:cNvPr id="318" name="Ground-based Fourier Transform Infrared (FTIR) measurements provide a consistent dataset at a single site, and can help address this issue.…"/>
          <p:cNvSpPr txBox="1"/>
          <p:nvPr/>
        </p:nvSpPr>
        <p:spPr>
          <a:xfrm>
            <a:off x="293897" y="1129814"/>
            <a:ext cx="12417006" cy="45191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95111" indent="-395111" algn="l">
              <a:spcBef>
                <a:spcPts val="2800"/>
              </a:spcBef>
              <a:buSzPct val="40000"/>
              <a:buBlip>
                <a:blip r:embed="rId4"/>
              </a:buBlip>
              <a:defRPr sz="2800">
                <a:solidFill>
                  <a:srgbClr val="3B3B3B"/>
                </a:solidFill>
                <a:latin typeface="Helvetica Neue Medium"/>
                <a:ea typeface="Helvetica Neue Medium"/>
                <a:cs typeface="Helvetica Neue Medium"/>
                <a:sym typeface="Helvetica Neue Medium"/>
              </a:defRPr>
            </a:pPr>
            <a:r>
              <a:rPr sz="2700" dirty="0"/>
              <a:t>Ground-based Fourier Transform Infrared (FTIR) measurements provide a consistent dataset at a single site, and can help address this issue.</a:t>
            </a:r>
          </a:p>
          <a:p>
            <a:pPr marL="395111" indent="-395111" algn="l">
              <a:spcBef>
                <a:spcPts val="2800"/>
              </a:spcBef>
              <a:buSzPct val="40000"/>
              <a:buBlip>
                <a:blip r:embed="rId4"/>
              </a:buBlip>
              <a:defRPr sz="2800">
                <a:solidFill>
                  <a:srgbClr val="3B3B3B"/>
                </a:solidFill>
                <a:latin typeface="Helvetica Neue Medium"/>
                <a:ea typeface="Helvetica Neue Medium"/>
                <a:cs typeface="Helvetica Neue Medium"/>
                <a:sym typeface="Helvetica Neue Medium"/>
              </a:defRPr>
            </a:pPr>
            <a:r>
              <a:rPr sz="2700" dirty="0"/>
              <a:t>Chemical transport models (e.g., GEOS-Chem) can provide an additional point of comparison with the ground-based data when assessing trends.</a:t>
            </a:r>
          </a:p>
          <a:p>
            <a:pPr marL="839611" lvl="1" indent="-395111" algn="l">
              <a:spcBef>
                <a:spcPts val="2800"/>
              </a:spcBef>
              <a:buSzPct val="40000"/>
              <a:buBlip>
                <a:blip r:embed="rId4"/>
              </a:buBlip>
              <a:defRPr sz="2800">
                <a:solidFill>
                  <a:srgbClr val="3B3B3B"/>
                </a:solidFill>
                <a:latin typeface="Helvetica Neue Medium"/>
                <a:ea typeface="Helvetica Neue Medium"/>
                <a:cs typeface="Helvetica Neue Medium"/>
                <a:sym typeface="Helvetica Neue Medium"/>
              </a:defRPr>
            </a:pPr>
            <a:r>
              <a:rPr sz="2700" dirty="0"/>
              <a:t>Classic CTM’s can be slow due to the detailed chemistry, making long-term simulations less feasible… That</a:t>
            </a:r>
            <a:r>
              <a:rPr lang="en-CA" sz="2700" dirty="0"/>
              <a:t>'</a:t>
            </a:r>
            <a:r>
              <a:rPr sz="2700" dirty="0"/>
              <a:t>s where GCHP comes in!</a:t>
            </a:r>
          </a:p>
          <a:p>
            <a:pPr marL="395111" indent="-395111" algn="l">
              <a:spcBef>
                <a:spcPts val="2800"/>
              </a:spcBef>
              <a:buSzPct val="40000"/>
              <a:buBlip>
                <a:blip r:embed="rId4"/>
              </a:buBlip>
              <a:defRPr sz="2800">
                <a:solidFill>
                  <a:srgbClr val="3B3B3B"/>
                </a:solidFill>
                <a:latin typeface="Helvetica Neue Medium"/>
                <a:ea typeface="Helvetica Neue Medium"/>
                <a:cs typeface="Helvetica Neue Medium"/>
                <a:sym typeface="Helvetica Neue Medium"/>
              </a:defRPr>
            </a:pPr>
            <a:r>
              <a:rPr sz="2700" dirty="0"/>
              <a:t>Here we investigate</a:t>
            </a:r>
            <a:r>
              <a:rPr lang="en-CA" sz="2700" dirty="0"/>
              <a:t> seasonality and trends in</a:t>
            </a:r>
            <a:r>
              <a:rPr sz="2700" dirty="0"/>
              <a:t> eight tropospheric species; CO, C</a:t>
            </a:r>
            <a:r>
              <a:rPr sz="2700" baseline="-5999" dirty="0"/>
              <a:t>2</a:t>
            </a:r>
            <a:r>
              <a:rPr sz="2700" dirty="0"/>
              <a:t>H</a:t>
            </a:r>
            <a:r>
              <a:rPr sz="2700" baseline="-5999" dirty="0"/>
              <a:t>2</a:t>
            </a:r>
            <a:r>
              <a:rPr sz="2700" dirty="0"/>
              <a:t>, C</a:t>
            </a:r>
            <a:r>
              <a:rPr sz="2700" baseline="-5999" dirty="0"/>
              <a:t>2</a:t>
            </a:r>
            <a:r>
              <a:rPr sz="2700" dirty="0"/>
              <a:t>H</a:t>
            </a:r>
            <a:r>
              <a:rPr sz="2700" baseline="-5999" dirty="0"/>
              <a:t>4</a:t>
            </a:r>
            <a:r>
              <a:rPr sz="2700" dirty="0"/>
              <a:t>, C</a:t>
            </a:r>
            <a:r>
              <a:rPr sz="2700" baseline="-5999" dirty="0"/>
              <a:t>2</a:t>
            </a:r>
            <a:r>
              <a:rPr sz="2700" dirty="0"/>
              <a:t>H</a:t>
            </a:r>
            <a:r>
              <a:rPr sz="2700" baseline="-5999" dirty="0"/>
              <a:t>6</a:t>
            </a:r>
            <a:r>
              <a:rPr sz="2700" dirty="0"/>
              <a:t>, CH</a:t>
            </a:r>
            <a:r>
              <a:rPr sz="2700" baseline="-5999" dirty="0"/>
              <a:t>3</a:t>
            </a:r>
            <a:r>
              <a:rPr sz="2700" dirty="0"/>
              <a:t>OH, HCHO, HCOOH, and PAN</a:t>
            </a:r>
            <a:r>
              <a:rPr dirty="0"/>
              <a:t>.</a:t>
            </a:r>
          </a:p>
        </p:txBody>
      </p:sp>
      <p:sp>
        <p:nvSpPr>
          <p:cNvPr id="319" name="Motivation"/>
          <p:cNvSpPr txBox="1">
            <a:spLocks noGrp="1"/>
          </p:cNvSpPr>
          <p:nvPr>
            <p:ph type="title"/>
          </p:nvPr>
        </p:nvSpPr>
        <p:spPr>
          <a:xfrm>
            <a:off x="-653357" y="-27425"/>
            <a:ext cx="5660580" cy="1157239"/>
          </a:xfrm>
          <a:prstGeom prst="rect">
            <a:avLst/>
          </a:prstGeom>
        </p:spPr>
        <p:txBody>
          <a:bodyPr>
            <a:normAutofit fontScale="90000"/>
          </a:bodyPr>
          <a:lstStyle>
            <a:lvl1pPr defTabSz="525779">
              <a:defRPr sz="7200"/>
            </a:lvl1pPr>
          </a:lstStyle>
          <a:p>
            <a:r>
              <a:rPr dirty="0"/>
              <a:t>Motivation</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40</a:t>
            </a:fld>
            <a:endParaRPr/>
          </a:p>
        </p:txBody>
      </p:sp>
      <p:sp>
        <p:nvSpPr>
          <p:cNvPr id="612" name="Results - Long-term Trend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490727">
              <a:defRPr sz="6719">
                <a:solidFill>
                  <a:srgbClr val="FFFFFF"/>
                </a:solidFill>
              </a:defRPr>
            </a:lvl1pPr>
          </a:lstStyle>
          <a:p>
            <a:r>
              <a:t>Results - Long-term Trends</a:t>
            </a:r>
          </a:p>
        </p:txBody>
      </p:sp>
      <p:pic>
        <p:nvPicPr>
          <p:cNvPr id="3" name="Picture 2" descr="A picture containing text, screenshot, line, plot&#10;&#10;Description automatically generated">
            <a:extLst>
              <a:ext uri="{FF2B5EF4-FFF2-40B4-BE49-F238E27FC236}">
                <a16:creationId xmlns:a16="http://schemas.microsoft.com/office/drawing/2014/main" id="{22ECEDF5-1762-6D49-9E74-3A1CBF5A2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803" y="1277157"/>
            <a:ext cx="8137456" cy="6467491"/>
          </a:xfrm>
          <a:prstGeom prst="rect">
            <a:avLst/>
          </a:prstGeom>
        </p:spPr>
      </p:pic>
      <p:sp>
        <p:nvSpPr>
          <p:cNvPr id="13" name="Buchholz et al. (2019)">
            <a:extLst>
              <a:ext uri="{FF2B5EF4-FFF2-40B4-BE49-F238E27FC236}">
                <a16:creationId xmlns:a16="http://schemas.microsoft.com/office/drawing/2014/main" id="{253686D7-2751-B043-92B5-9081A719EB58}"/>
              </a:ext>
            </a:extLst>
          </p:cNvPr>
          <p:cNvSpPr txBox="1"/>
          <p:nvPr/>
        </p:nvSpPr>
        <p:spPr>
          <a:xfrm>
            <a:off x="10168898" y="1277157"/>
            <a:ext cx="2954949"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400"/>
            </a:lvl1pPr>
          </a:lstStyle>
          <a:p>
            <a:r>
              <a:rPr lang="en-CA" dirty="0" err="1"/>
              <a:t>Lutsch</a:t>
            </a:r>
            <a:r>
              <a:rPr dirty="0"/>
              <a:t> </a:t>
            </a:r>
            <a:r>
              <a:rPr i="1" dirty="0"/>
              <a:t>et al</a:t>
            </a:r>
            <a:r>
              <a:rPr dirty="0"/>
              <a:t>. (20</a:t>
            </a:r>
            <a:r>
              <a:rPr lang="en-CA" dirty="0"/>
              <a:t>20</a:t>
            </a:r>
            <a:r>
              <a:rPr dirty="0"/>
              <a:t>)</a:t>
            </a:r>
          </a:p>
        </p:txBody>
      </p:sp>
      <p:sp>
        <p:nvSpPr>
          <p:cNvPr id="14" name="Northern hemisphere CO trends derived from MOPITT and AIRS satellite observations.">
            <a:extLst>
              <a:ext uri="{FF2B5EF4-FFF2-40B4-BE49-F238E27FC236}">
                <a16:creationId xmlns:a16="http://schemas.microsoft.com/office/drawing/2014/main" id="{2E5A173B-191C-CA43-9AE7-C33BB3FE77CC}"/>
              </a:ext>
            </a:extLst>
          </p:cNvPr>
          <p:cNvSpPr txBox="1"/>
          <p:nvPr/>
        </p:nvSpPr>
        <p:spPr>
          <a:xfrm>
            <a:off x="2052354" y="7744648"/>
            <a:ext cx="9224997"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2000" i="1"/>
            </a:lvl1pPr>
          </a:lstStyle>
          <a:p>
            <a:r>
              <a:rPr lang="en-CA" dirty="0"/>
              <a:t>GEOS-Chem v12.1.1 tagged CO simulation weekly means for 2003-2018. Transported Asian emissions are the largest component of CO at Eureka, particularly during the springtime.</a:t>
            </a:r>
            <a:endParaRPr dirty="0"/>
          </a:p>
        </p:txBody>
      </p:sp>
    </p:spTree>
    <p:extLst>
      <p:ext uri="{BB962C8B-B14F-4D97-AF65-F5344CB8AC3E}">
        <p14:creationId xmlns:p14="http://schemas.microsoft.com/office/powerpoint/2010/main" val="245777501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 name="TAB_C2H2_annual_mean_trend_Fourier_fit.png" descr="TAB_C2H2_annual_mean_trend_Fourier_fit.png"/>
          <p:cNvPicPr>
            <a:picLocks noChangeAspect="1"/>
          </p:cNvPicPr>
          <p:nvPr/>
        </p:nvPicPr>
        <p:blipFill>
          <a:blip r:embed="rId3"/>
          <a:srcRect t="1253" b="1253"/>
          <a:stretch>
            <a:fillRect/>
          </a:stretch>
        </p:blipFill>
        <p:spPr>
          <a:xfrm>
            <a:off x="2636721" y="5370183"/>
            <a:ext cx="7731358" cy="3927015"/>
          </a:xfrm>
          <a:prstGeom prst="rect">
            <a:avLst/>
          </a:prstGeom>
          <a:ln w="12700">
            <a:miter lim="400000"/>
          </a:ln>
        </p:spPr>
      </p:pic>
      <p:pic>
        <p:nvPicPr>
          <p:cNvPr id="623" name="EUR_C2H2_annual_mean_trend_Fourier_fit.png" descr="EUR_C2H2_annual_mean_trend_Fourier_fit.png"/>
          <p:cNvPicPr>
            <a:picLocks noChangeAspect="1"/>
          </p:cNvPicPr>
          <p:nvPr/>
        </p:nvPicPr>
        <p:blipFill>
          <a:blip r:embed="rId4"/>
          <a:srcRect t="521" b="521"/>
          <a:stretch>
            <a:fillRect/>
          </a:stretch>
        </p:blipFill>
        <p:spPr>
          <a:xfrm>
            <a:off x="2636722" y="1250619"/>
            <a:ext cx="7731356" cy="3927014"/>
          </a:xfrm>
          <a:prstGeom prst="rect">
            <a:avLst/>
          </a:prstGeom>
          <a:ln w="12700">
            <a:miter lim="400000"/>
          </a:ln>
        </p:spPr>
      </p:pic>
      <p:sp>
        <p:nvSpPr>
          <p:cNvPr id="62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41</a:t>
            </a:fld>
            <a:endParaRPr/>
          </a:p>
        </p:txBody>
      </p:sp>
      <p:sp>
        <p:nvSpPr>
          <p:cNvPr id="625" name="Eureka"/>
          <p:cNvSpPr txBox="1"/>
          <p:nvPr/>
        </p:nvSpPr>
        <p:spPr>
          <a:xfrm>
            <a:off x="8859266" y="1419680"/>
            <a:ext cx="1376513"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626" name="Acetylene  (C2H2)"/>
          <p:cNvSpPr txBox="1"/>
          <p:nvPr/>
        </p:nvSpPr>
        <p:spPr>
          <a:xfrm>
            <a:off x="211195" y="1159330"/>
            <a:ext cx="2084859"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Acetylene </a:t>
            </a:r>
            <a:br/>
            <a:r>
              <a:t>(C</a:t>
            </a:r>
            <a:r>
              <a:rPr baseline="-5999"/>
              <a:t>2</a:t>
            </a:r>
            <a:r>
              <a:t>H</a:t>
            </a:r>
            <a:r>
              <a:rPr baseline="-5999"/>
              <a:t>2</a:t>
            </a:r>
            <a:r>
              <a:t>)</a:t>
            </a:r>
          </a:p>
        </p:txBody>
      </p:sp>
      <p:sp>
        <p:nvSpPr>
          <p:cNvPr id="627" name="Results - Long-term Trend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490727">
              <a:defRPr sz="6719">
                <a:solidFill>
                  <a:srgbClr val="FFFFFF"/>
                </a:solidFill>
              </a:defRPr>
            </a:lvl1pPr>
          </a:lstStyle>
          <a:p>
            <a:r>
              <a:t>Results - Long-term Trends</a:t>
            </a:r>
          </a:p>
        </p:txBody>
      </p:sp>
      <p:sp>
        <p:nvSpPr>
          <p:cNvPr id="628" name="Thule"/>
          <p:cNvSpPr txBox="1"/>
          <p:nvPr/>
        </p:nvSpPr>
        <p:spPr>
          <a:xfrm>
            <a:off x="3042051" y="5496481"/>
            <a:ext cx="11668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629" name="Trend = -2.57% yr-1…"/>
          <p:cNvSpPr txBox="1"/>
          <p:nvPr/>
        </p:nvSpPr>
        <p:spPr>
          <a:xfrm>
            <a:off x="10335645" y="2845858"/>
            <a:ext cx="2623854"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Trend = -2.57% yr</a:t>
            </a:r>
            <a:r>
              <a:rPr baseline="31999"/>
              <a:t>-1 </a:t>
            </a:r>
          </a:p>
          <a:p>
            <a:pPr>
              <a:defRPr sz="2200"/>
            </a:pPr>
            <a:r>
              <a:t>CIs = [-3.13%, -2.00%]</a:t>
            </a:r>
          </a:p>
        </p:txBody>
      </p:sp>
      <p:sp>
        <p:nvSpPr>
          <p:cNvPr id="630" name="Trend = -1.39% yr-1…"/>
          <p:cNvSpPr txBox="1"/>
          <p:nvPr/>
        </p:nvSpPr>
        <p:spPr>
          <a:xfrm>
            <a:off x="10335645" y="6965422"/>
            <a:ext cx="2623854"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Trend = -1.39% yr</a:t>
            </a:r>
            <a:r>
              <a:rPr baseline="31999"/>
              <a:t>-1 </a:t>
            </a:r>
          </a:p>
          <a:p>
            <a:pPr>
              <a:defRPr sz="2200"/>
            </a:pPr>
            <a:r>
              <a:t>CIs = [-1.61%, -1.17%]</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 name="EUR_C2H4_annual_mean_trend_Fourier_fit.png" descr="EUR_C2H4_annual_mean_trend_Fourier_fit.png"/>
          <p:cNvPicPr>
            <a:picLocks noChangeAspect="1"/>
          </p:cNvPicPr>
          <p:nvPr/>
        </p:nvPicPr>
        <p:blipFill>
          <a:blip r:embed="rId3"/>
          <a:srcRect t="521" b="521"/>
          <a:stretch>
            <a:fillRect/>
          </a:stretch>
        </p:blipFill>
        <p:spPr>
          <a:xfrm>
            <a:off x="2773195" y="1308459"/>
            <a:ext cx="7443084" cy="3780591"/>
          </a:xfrm>
          <a:prstGeom prst="rect">
            <a:avLst/>
          </a:prstGeom>
          <a:ln w="12700">
            <a:miter lim="400000"/>
          </a:ln>
        </p:spPr>
      </p:pic>
      <p:sp>
        <p:nvSpPr>
          <p:cNvPr id="63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42</a:t>
            </a:fld>
            <a:endParaRPr/>
          </a:p>
        </p:txBody>
      </p:sp>
      <p:sp>
        <p:nvSpPr>
          <p:cNvPr id="636" name="Eureka"/>
          <p:cNvSpPr txBox="1"/>
          <p:nvPr/>
        </p:nvSpPr>
        <p:spPr>
          <a:xfrm>
            <a:off x="8553592" y="1659026"/>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637" name="Ethylene  (C2H4)"/>
          <p:cNvSpPr txBox="1"/>
          <p:nvPr/>
        </p:nvSpPr>
        <p:spPr>
          <a:xfrm>
            <a:off x="352730" y="1264632"/>
            <a:ext cx="1801789"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Ethylene </a:t>
            </a:r>
            <a:br/>
            <a:r>
              <a:t>(C</a:t>
            </a:r>
            <a:r>
              <a:rPr baseline="-5999"/>
              <a:t>2</a:t>
            </a:r>
            <a:r>
              <a:t>H</a:t>
            </a:r>
            <a:r>
              <a:rPr baseline="-5999"/>
              <a:t>4</a:t>
            </a:r>
            <a:r>
              <a:t>)</a:t>
            </a:r>
          </a:p>
        </p:txBody>
      </p:sp>
      <p:sp>
        <p:nvSpPr>
          <p:cNvPr id="638" name="Results - Long-term Trend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490727">
              <a:defRPr sz="6719">
                <a:solidFill>
                  <a:srgbClr val="FFFFFF"/>
                </a:solidFill>
              </a:defRPr>
            </a:lvl1pPr>
          </a:lstStyle>
          <a:p>
            <a:r>
              <a:t>Results - Long-term Trends</a:t>
            </a:r>
          </a:p>
        </p:txBody>
      </p:sp>
      <p:sp>
        <p:nvSpPr>
          <p:cNvPr id="639" name="Trend = -0.02% yr-1…"/>
          <p:cNvSpPr txBox="1"/>
          <p:nvPr/>
        </p:nvSpPr>
        <p:spPr>
          <a:xfrm>
            <a:off x="10227267" y="2431697"/>
            <a:ext cx="2753470" cy="81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400"/>
            </a:pPr>
            <a:r>
              <a:t>Trend = -0.02% yr</a:t>
            </a:r>
            <a:r>
              <a:rPr baseline="31999"/>
              <a:t>-1 </a:t>
            </a:r>
          </a:p>
          <a:p>
            <a:pPr>
              <a:defRPr sz="2400"/>
            </a:pPr>
            <a:r>
              <a:t>CIs = [-0.65%, 0.60%]</a:t>
            </a:r>
          </a:p>
        </p:txBody>
      </p:sp>
      <p:pic>
        <p:nvPicPr>
          <p:cNvPr id="640" name="TAB_C2H4_annual_mean_trend_Fourier_fit.png" descr="TAB_C2H4_annual_mean_trend_Fourier_fit.png"/>
          <p:cNvPicPr>
            <a:picLocks noChangeAspect="1"/>
          </p:cNvPicPr>
          <p:nvPr/>
        </p:nvPicPr>
        <p:blipFill>
          <a:blip r:embed="rId4"/>
          <a:stretch>
            <a:fillRect/>
          </a:stretch>
        </p:blipFill>
        <p:spPr>
          <a:xfrm>
            <a:off x="2773213" y="5281500"/>
            <a:ext cx="7442958" cy="3877753"/>
          </a:xfrm>
          <a:prstGeom prst="rect">
            <a:avLst/>
          </a:prstGeom>
          <a:ln w="12700">
            <a:miter lim="400000"/>
          </a:ln>
        </p:spPr>
      </p:pic>
      <p:sp>
        <p:nvSpPr>
          <p:cNvPr id="641" name="Thule"/>
          <p:cNvSpPr txBox="1"/>
          <p:nvPr/>
        </p:nvSpPr>
        <p:spPr>
          <a:xfrm>
            <a:off x="3451404" y="5519826"/>
            <a:ext cx="11668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642" name="Trend = -5.13% yr-1…"/>
          <p:cNvSpPr txBox="1"/>
          <p:nvPr/>
        </p:nvSpPr>
        <p:spPr>
          <a:xfrm>
            <a:off x="10320408" y="6533798"/>
            <a:ext cx="2567187" cy="81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400"/>
            </a:pPr>
            <a:r>
              <a:t>Trend = -5.13% yr</a:t>
            </a:r>
            <a:r>
              <a:rPr baseline="31999"/>
              <a:t>-1 </a:t>
            </a:r>
          </a:p>
          <a:p>
            <a:pPr>
              <a:defRPr sz="2400"/>
            </a:pPr>
            <a:r>
              <a:t>CIs = [-6.6%, -3.6%]</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 name="TAB_C2H6_annual_mean_trend_Fourier_fit.png" descr="TAB_C2H6_annual_mean_trend_Fourier_fit.png"/>
          <p:cNvPicPr>
            <a:picLocks noChangeAspect="1"/>
          </p:cNvPicPr>
          <p:nvPr/>
        </p:nvPicPr>
        <p:blipFill>
          <a:blip r:embed="rId3"/>
          <a:srcRect t="521" b="521"/>
          <a:stretch>
            <a:fillRect/>
          </a:stretch>
        </p:blipFill>
        <p:spPr>
          <a:xfrm>
            <a:off x="2636721" y="5370183"/>
            <a:ext cx="7731358" cy="3927015"/>
          </a:xfrm>
          <a:prstGeom prst="rect">
            <a:avLst/>
          </a:prstGeom>
          <a:ln w="12700">
            <a:miter lim="400000"/>
          </a:ln>
        </p:spPr>
      </p:pic>
      <p:pic>
        <p:nvPicPr>
          <p:cNvPr id="647" name="EUR_C2H6_annual_mean_trend_Fourier_fit.png" descr="EUR_C2H6_annual_mean_trend_Fourier_fit.png"/>
          <p:cNvPicPr>
            <a:picLocks noChangeAspect="1"/>
          </p:cNvPicPr>
          <p:nvPr/>
        </p:nvPicPr>
        <p:blipFill>
          <a:blip r:embed="rId4"/>
          <a:srcRect t="521" b="521"/>
          <a:stretch>
            <a:fillRect/>
          </a:stretch>
        </p:blipFill>
        <p:spPr>
          <a:xfrm>
            <a:off x="2636722" y="1250619"/>
            <a:ext cx="7731356" cy="3927014"/>
          </a:xfrm>
          <a:prstGeom prst="rect">
            <a:avLst/>
          </a:prstGeom>
          <a:ln w="12700">
            <a:miter lim="400000"/>
          </a:ln>
        </p:spPr>
      </p:pic>
      <p:sp>
        <p:nvSpPr>
          <p:cNvPr id="64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43</a:t>
            </a:fld>
            <a:endParaRPr/>
          </a:p>
        </p:txBody>
      </p:sp>
      <p:sp>
        <p:nvSpPr>
          <p:cNvPr id="649" name="Eureka"/>
          <p:cNvSpPr txBox="1"/>
          <p:nvPr/>
        </p:nvSpPr>
        <p:spPr>
          <a:xfrm>
            <a:off x="8859266" y="1419680"/>
            <a:ext cx="1376513"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650" name="Ethane  (C2H6)"/>
          <p:cNvSpPr txBox="1"/>
          <p:nvPr/>
        </p:nvSpPr>
        <p:spPr>
          <a:xfrm>
            <a:off x="506879" y="1159330"/>
            <a:ext cx="1493491"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Ethane </a:t>
            </a:r>
            <a:br/>
            <a:r>
              <a:t>(C</a:t>
            </a:r>
            <a:r>
              <a:rPr baseline="-5999"/>
              <a:t>2</a:t>
            </a:r>
            <a:r>
              <a:t>H</a:t>
            </a:r>
            <a:r>
              <a:rPr baseline="-5999"/>
              <a:t>6</a:t>
            </a:r>
            <a:r>
              <a:t>)</a:t>
            </a:r>
          </a:p>
        </p:txBody>
      </p:sp>
      <p:sp>
        <p:nvSpPr>
          <p:cNvPr id="651" name="Results - Long-term Trend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490727">
              <a:defRPr sz="6719">
                <a:solidFill>
                  <a:srgbClr val="FFFFFF"/>
                </a:solidFill>
              </a:defRPr>
            </a:lvl1pPr>
          </a:lstStyle>
          <a:p>
            <a:r>
              <a:t>Results - Long-term Trends</a:t>
            </a:r>
          </a:p>
        </p:txBody>
      </p:sp>
      <p:sp>
        <p:nvSpPr>
          <p:cNvPr id="652" name="Thule"/>
          <p:cNvSpPr txBox="1"/>
          <p:nvPr/>
        </p:nvSpPr>
        <p:spPr>
          <a:xfrm>
            <a:off x="8964079" y="5484946"/>
            <a:ext cx="11668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653" name="Trend = +0.98% yr-1…"/>
          <p:cNvSpPr txBox="1"/>
          <p:nvPr/>
        </p:nvSpPr>
        <p:spPr>
          <a:xfrm>
            <a:off x="10333262" y="2807726"/>
            <a:ext cx="2654946" cy="81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400"/>
            </a:pPr>
            <a:r>
              <a:t>Trend = +0.98% yr</a:t>
            </a:r>
            <a:r>
              <a:rPr baseline="31999"/>
              <a:t>-1 </a:t>
            </a:r>
          </a:p>
          <a:p>
            <a:pPr>
              <a:defRPr sz="2400"/>
            </a:pPr>
            <a:r>
              <a:t>CIs = [0.78%, 1.18%]</a:t>
            </a:r>
          </a:p>
        </p:txBody>
      </p:sp>
      <p:sp>
        <p:nvSpPr>
          <p:cNvPr id="654" name="Trend = +0.76% yr-1…"/>
          <p:cNvSpPr txBox="1"/>
          <p:nvPr/>
        </p:nvSpPr>
        <p:spPr>
          <a:xfrm>
            <a:off x="10333262" y="6927322"/>
            <a:ext cx="2654946" cy="81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400"/>
            </a:pPr>
            <a:r>
              <a:t>Trend = +0.76% yr</a:t>
            </a:r>
            <a:r>
              <a:rPr baseline="31999"/>
              <a:t>-1 </a:t>
            </a:r>
          </a:p>
          <a:p>
            <a:pPr>
              <a:defRPr sz="2400"/>
            </a:pPr>
            <a:r>
              <a:t>CIs = [0.61%, 0.90%]</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 name="TAB_CH3OH_annual_mean_trend_Fourier_fit.png" descr="TAB_CH3OH_annual_mean_trend_Fourier_fit.png"/>
          <p:cNvPicPr>
            <a:picLocks noChangeAspect="1"/>
          </p:cNvPicPr>
          <p:nvPr/>
        </p:nvPicPr>
        <p:blipFill>
          <a:blip r:embed="rId3"/>
          <a:srcRect t="1253" b="1253"/>
          <a:stretch>
            <a:fillRect/>
          </a:stretch>
        </p:blipFill>
        <p:spPr>
          <a:xfrm>
            <a:off x="2636721" y="5370183"/>
            <a:ext cx="7731358" cy="3927015"/>
          </a:xfrm>
          <a:prstGeom prst="rect">
            <a:avLst/>
          </a:prstGeom>
          <a:ln w="12700">
            <a:miter lim="400000"/>
          </a:ln>
        </p:spPr>
      </p:pic>
      <p:pic>
        <p:nvPicPr>
          <p:cNvPr id="659" name="EUR_CH3OH_annual_mean_trend_Fourier_fit.png" descr="EUR_CH3OH_annual_mean_trend_Fourier_fit.png"/>
          <p:cNvPicPr>
            <a:picLocks noChangeAspect="1"/>
          </p:cNvPicPr>
          <p:nvPr/>
        </p:nvPicPr>
        <p:blipFill>
          <a:blip r:embed="rId4"/>
          <a:srcRect t="521" b="521"/>
          <a:stretch>
            <a:fillRect/>
          </a:stretch>
        </p:blipFill>
        <p:spPr>
          <a:xfrm>
            <a:off x="2636722" y="1250619"/>
            <a:ext cx="7731356" cy="3927014"/>
          </a:xfrm>
          <a:prstGeom prst="rect">
            <a:avLst/>
          </a:prstGeom>
          <a:ln w="12700">
            <a:miter lim="400000"/>
          </a:ln>
        </p:spPr>
      </p:pic>
      <p:sp>
        <p:nvSpPr>
          <p:cNvPr id="66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44</a:t>
            </a:fld>
            <a:endParaRPr/>
          </a:p>
        </p:txBody>
      </p:sp>
      <p:sp>
        <p:nvSpPr>
          <p:cNvPr id="661" name="Eureka"/>
          <p:cNvSpPr txBox="1"/>
          <p:nvPr/>
        </p:nvSpPr>
        <p:spPr>
          <a:xfrm>
            <a:off x="8859266" y="1419680"/>
            <a:ext cx="1376513"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662" name="Methanol  (CH3OH)"/>
          <p:cNvSpPr txBox="1"/>
          <p:nvPr/>
        </p:nvSpPr>
        <p:spPr>
          <a:xfrm>
            <a:off x="266447" y="1159330"/>
            <a:ext cx="1974355"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Methanol </a:t>
            </a:r>
            <a:br/>
            <a:r>
              <a:t>(CH</a:t>
            </a:r>
            <a:r>
              <a:rPr baseline="-5999"/>
              <a:t>3</a:t>
            </a:r>
            <a:r>
              <a:t>OH)</a:t>
            </a:r>
          </a:p>
        </p:txBody>
      </p:sp>
      <p:sp>
        <p:nvSpPr>
          <p:cNvPr id="663" name="Results - Long-term Trend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490727">
              <a:defRPr sz="6719">
                <a:solidFill>
                  <a:srgbClr val="FFFFFF"/>
                </a:solidFill>
              </a:defRPr>
            </a:lvl1pPr>
          </a:lstStyle>
          <a:p>
            <a:r>
              <a:t>Results - Long-term Trends</a:t>
            </a:r>
          </a:p>
        </p:txBody>
      </p:sp>
      <p:sp>
        <p:nvSpPr>
          <p:cNvPr id="664" name="Thule"/>
          <p:cNvSpPr txBox="1"/>
          <p:nvPr/>
        </p:nvSpPr>
        <p:spPr>
          <a:xfrm>
            <a:off x="8964079" y="5484946"/>
            <a:ext cx="11668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665" name="Trend = -0.57% yr-1…"/>
          <p:cNvSpPr txBox="1"/>
          <p:nvPr/>
        </p:nvSpPr>
        <p:spPr>
          <a:xfrm>
            <a:off x="10348808" y="2845826"/>
            <a:ext cx="2623853"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Trend = -0.57% yr</a:t>
            </a:r>
            <a:r>
              <a:rPr baseline="31999"/>
              <a:t>-1 </a:t>
            </a:r>
          </a:p>
          <a:p>
            <a:pPr>
              <a:defRPr sz="2200"/>
            </a:pPr>
            <a:r>
              <a:t>CIs = [-1.08%, -0.09%]</a:t>
            </a:r>
          </a:p>
        </p:txBody>
      </p:sp>
      <p:sp>
        <p:nvSpPr>
          <p:cNvPr id="666" name="Trend = -1.87% yr-1…"/>
          <p:cNvSpPr txBox="1"/>
          <p:nvPr/>
        </p:nvSpPr>
        <p:spPr>
          <a:xfrm>
            <a:off x="10348808" y="6965422"/>
            <a:ext cx="2623853"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Trend = -1.87% yr</a:t>
            </a:r>
            <a:r>
              <a:rPr baseline="31999"/>
              <a:t>-1 </a:t>
            </a:r>
          </a:p>
          <a:p>
            <a:pPr>
              <a:defRPr sz="2200"/>
            </a:pPr>
            <a:r>
              <a:t>CIs = [-2.40%, -1.34%]</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 name="TAB_HCOOH_annual_mean_trend_Fourier_fit.png" descr="TAB_HCOOH_annual_mean_trend_Fourier_fit.png"/>
          <p:cNvPicPr>
            <a:picLocks noChangeAspect="1"/>
          </p:cNvPicPr>
          <p:nvPr/>
        </p:nvPicPr>
        <p:blipFill>
          <a:blip r:embed="rId3"/>
          <a:srcRect/>
          <a:stretch>
            <a:fillRect/>
          </a:stretch>
        </p:blipFill>
        <p:spPr>
          <a:xfrm>
            <a:off x="2636721" y="5370183"/>
            <a:ext cx="7731358" cy="3927015"/>
          </a:xfrm>
          <a:prstGeom prst="rect">
            <a:avLst/>
          </a:prstGeom>
          <a:ln w="12700">
            <a:miter lim="400000"/>
          </a:ln>
        </p:spPr>
      </p:pic>
      <p:pic>
        <p:nvPicPr>
          <p:cNvPr id="671" name="EUR_HCOOH_annual_mean_trend_Fourier_fit.png" descr="EUR_HCOOH_annual_mean_trend_Fourier_fit.png"/>
          <p:cNvPicPr>
            <a:picLocks noChangeAspect="1"/>
          </p:cNvPicPr>
          <p:nvPr/>
        </p:nvPicPr>
        <p:blipFill>
          <a:blip r:embed="rId4"/>
          <a:srcRect t="482" b="482"/>
          <a:stretch>
            <a:fillRect/>
          </a:stretch>
        </p:blipFill>
        <p:spPr>
          <a:xfrm>
            <a:off x="2636722" y="1250619"/>
            <a:ext cx="7731356" cy="3927014"/>
          </a:xfrm>
          <a:prstGeom prst="rect">
            <a:avLst/>
          </a:prstGeom>
          <a:ln w="12700">
            <a:miter lim="400000"/>
          </a:ln>
        </p:spPr>
      </p:pic>
      <p:sp>
        <p:nvSpPr>
          <p:cNvPr id="67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45</a:t>
            </a:fld>
            <a:endParaRPr/>
          </a:p>
        </p:txBody>
      </p:sp>
      <p:sp>
        <p:nvSpPr>
          <p:cNvPr id="673" name="Eureka"/>
          <p:cNvSpPr txBox="1"/>
          <p:nvPr/>
        </p:nvSpPr>
        <p:spPr>
          <a:xfrm>
            <a:off x="8859266" y="1419680"/>
            <a:ext cx="1376513"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674" name="Formic Acid  (HCOOH)"/>
          <p:cNvSpPr txBox="1"/>
          <p:nvPr/>
        </p:nvSpPr>
        <p:spPr>
          <a:xfrm>
            <a:off x="26127" y="1159330"/>
            <a:ext cx="2454995"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Formic Acid </a:t>
            </a:r>
            <a:br/>
            <a:r>
              <a:t>(HCOOH)</a:t>
            </a:r>
          </a:p>
        </p:txBody>
      </p:sp>
      <p:sp>
        <p:nvSpPr>
          <p:cNvPr id="675" name="Results - Long-term Trend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490727">
              <a:defRPr sz="6719">
                <a:solidFill>
                  <a:srgbClr val="FFFFFF"/>
                </a:solidFill>
              </a:defRPr>
            </a:lvl1pPr>
          </a:lstStyle>
          <a:p>
            <a:r>
              <a:t>Results - Long-term Trends</a:t>
            </a:r>
          </a:p>
        </p:txBody>
      </p:sp>
      <p:sp>
        <p:nvSpPr>
          <p:cNvPr id="676" name="Thule"/>
          <p:cNvSpPr txBox="1"/>
          <p:nvPr/>
        </p:nvSpPr>
        <p:spPr>
          <a:xfrm>
            <a:off x="8964079" y="5484946"/>
            <a:ext cx="11668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677" name="Trend = -3.29% yr-1…"/>
          <p:cNvSpPr txBox="1"/>
          <p:nvPr/>
        </p:nvSpPr>
        <p:spPr>
          <a:xfrm>
            <a:off x="10348808" y="2845826"/>
            <a:ext cx="2623853"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Trend = -3.29% yr</a:t>
            </a:r>
            <a:r>
              <a:rPr baseline="31999"/>
              <a:t>-1 </a:t>
            </a:r>
          </a:p>
          <a:p>
            <a:pPr>
              <a:defRPr sz="2200"/>
            </a:pPr>
            <a:r>
              <a:t>CIs = [-4.44%, -2.10%]</a:t>
            </a:r>
          </a:p>
        </p:txBody>
      </p:sp>
      <p:sp>
        <p:nvSpPr>
          <p:cNvPr id="678" name="Trend = -0.11% yr-1…"/>
          <p:cNvSpPr txBox="1"/>
          <p:nvPr/>
        </p:nvSpPr>
        <p:spPr>
          <a:xfrm>
            <a:off x="10393965" y="6965422"/>
            <a:ext cx="2533539"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Trend = -0.11% yr</a:t>
            </a:r>
            <a:r>
              <a:rPr baseline="31999"/>
              <a:t>-1 </a:t>
            </a:r>
          </a:p>
          <a:p>
            <a:pPr>
              <a:defRPr sz="2200"/>
            </a:pPr>
            <a:r>
              <a:t>CIs = [-0.67%, 0.46%]</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2" name="TAB_H2CO_annual_mean_trend_Fourier_fit.png" descr="TAB_H2CO_annual_mean_trend_Fourier_fit.png"/>
          <p:cNvPicPr>
            <a:picLocks noChangeAspect="1"/>
          </p:cNvPicPr>
          <p:nvPr/>
        </p:nvPicPr>
        <p:blipFill>
          <a:blip r:embed="rId3"/>
          <a:srcRect t="1253" b="1253"/>
          <a:stretch>
            <a:fillRect/>
          </a:stretch>
        </p:blipFill>
        <p:spPr>
          <a:xfrm>
            <a:off x="2636721" y="5370183"/>
            <a:ext cx="7731358" cy="3927015"/>
          </a:xfrm>
          <a:prstGeom prst="rect">
            <a:avLst/>
          </a:prstGeom>
          <a:ln w="12700">
            <a:miter lim="400000"/>
          </a:ln>
        </p:spPr>
      </p:pic>
      <p:pic>
        <p:nvPicPr>
          <p:cNvPr id="683" name="EUR_H2CO_annual_mean_trend_Fourier_fit.png" descr="EUR_H2CO_annual_mean_trend_Fourier_fit.png"/>
          <p:cNvPicPr>
            <a:picLocks noChangeAspect="1"/>
          </p:cNvPicPr>
          <p:nvPr/>
        </p:nvPicPr>
        <p:blipFill>
          <a:blip r:embed="rId4"/>
          <a:srcRect t="1253" b="1253"/>
          <a:stretch>
            <a:fillRect/>
          </a:stretch>
        </p:blipFill>
        <p:spPr>
          <a:xfrm>
            <a:off x="2636722" y="1237919"/>
            <a:ext cx="7731356" cy="3927014"/>
          </a:xfrm>
          <a:prstGeom prst="rect">
            <a:avLst/>
          </a:prstGeom>
          <a:ln w="12700">
            <a:miter lim="400000"/>
          </a:ln>
        </p:spPr>
      </p:pic>
      <p:sp>
        <p:nvSpPr>
          <p:cNvPr id="68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46</a:t>
            </a:fld>
            <a:endParaRPr/>
          </a:p>
        </p:txBody>
      </p:sp>
      <p:sp>
        <p:nvSpPr>
          <p:cNvPr id="685" name="Eureka"/>
          <p:cNvSpPr txBox="1"/>
          <p:nvPr/>
        </p:nvSpPr>
        <p:spPr>
          <a:xfrm>
            <a:off x="8859266" y="1419680"/>
            <a:ext cx="1376513"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686" name="Formaldehyde  (HCHO)"/>
          <p:cNvSpPr txBox="1"/>
          <p:nvPr/>
        </p:nvSpPr>
        <p:spPr>
          <a:xfrm>
            <a:off x="14399" y="1054028"/>
            <a:ext cx="2847008"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Formaldehyde </a:t>
            </a:r>
            <a:br/>
            <a:r>
              <a:t>(HCHO)</a:t>
            </a:r>
          </a:p>
        </p:txBody>
      </p:sp>
      <p:sp>
        <p:nvSpPr>
          <p:cNvPr id="687" name="Results - Long-term Trend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490727">
              <a:defRPr sz="6719">
                <a:solidFill>
                  <a:srgbClr val="FFFFFF"/>
                </a:solidFill>
              </a:defRPr>
            </a:lvl1pPr>
          </a:lstStyle>
          <a:p>
            <a:r>
              <a:t>Results - Long-term Trends</a:t>
            </a:r>
          </a:p>
        </p:txBody>
      </p:sp>
      <p:sp>
        <p:nvSpPr>
          <p:cNvPr id="688" name="Thule"/>
          <p:cNvSpPr txBox="1"/>
          <p:nvPr/>
        </p:nvSpPr>
        <p:spPr>
          <a:xfrm>
            <a:off x="8964079" y="5484946"/>
            <a:ext cx="11668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689" name="Trend = +1.80% yr-1…"/>
          <p:cNvSpPr txBox="1"/>
          <p:nvPr/>
        </p:nvSpPr>
        <p:spPr>
          <a:xfrm>
            <a:off x="10333262" y="2807726"/>
            <a:ext cx="2654946" cy="81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400"/>
            </a:pPr>
            <a:r>
              <a:t>Trend = +1.80% yr</a:t>
            </a:r>
            <a:r>
              <a:rPr baseline="31999"/>
              <a:t>-1 </a:t>
            </a:r>
          </a:p>
          <a:p>
            <a:pPr>
              <a:defRPr sz="2400"/>
            </a:pPr>
            <a:r>
              <a:t>CIs = [1.33%, 2.26%]</a:t>
            </a:r>
          </a:p>
        </p:txBody>
      </p:sp>
      <p:sp>
        <p:nvSpPr>
          <p:cNvPr id="690" name="Trend = +0.44% yr-1…"/>
          <p:cNvSpPr txBox="1"/>
          <p:nvPr/>
        </p:nvSpPr>
        <p:spPr>
          <a:xfrm>
            <a:off x="10333262" y="6927322"/>
            <a:ext cx="2654946" cy="81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400"/>
            </a:pPr>
            <a:r>
              <a:t>Trend = +0.44% yr</a:t>
            </a:r>
            <a:r>
              <a:rPr baseline="31999"/>
              <a:t>-1 </a:t>
            </a:r>
          </a:p>
          <a:p>
            <a:pPr>
              <a:defRPr sz="2400"/>
            </a:pPr>
            <a:r>
              <a:t>CIs = [0.10%, 0.78%]</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 name="EUR_PAN_annual_mean_trend_Fourier_fit.png" descr="EUR_PAN_annual_mean_trend_Fourier_fit.png"/>
          <p:cNvPicPr>
            <a:picLocks noChangeAspect="1"/>
          </p:cNvPicPr>
          <p:nvPr/>
        </p:nvPicPr>
        <p:blipFill>
          <a:blip r:embed="rId3"/>
          <a:srcRect t="482" b="482"/>
          <a:stretch>
            <a:fillRect/>
          </a:stretch>
        </p:blipFill>
        <p:spPr>
          <a:xfrm>
            <a:off x="1908801" y="2974881"/>
            <a:ext cx="9171895" cy="4658711"/>
          </a:xfrm>
          <a:prstGeom prst="rect">
            <a:avLst/>
          </a:prstGeom>
          <a:ln w="12700">
            <a:miter lim="400000"/>
          </a:ln>
        </p:spPr>
      </p:pic>
      <p:sp>
        <p:nvSpPr>
          <p:cNvPr id="69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47</a:t>
            </a:fld>
            <a:endParaRPr/>
          </a:p>
        </p:txBody>
      </p:sp>
      <p:sp>
        <p:nvSpPr>
          <p:cNvPr id="696" name="Eureka"/>
          <p:cNvSpPr txBox="1"/>
          <p:nvPr/>
        </p:nvSpPr>
        <p:spPr>
          <a:xfrm>
            <a:off x="9556892" y="3170326"/>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697" name="Peroxyacetyl Nitrate  (PAN)"/>
          <p:cNvSpPr txBox="1"/>
          <p:nvPr/>
        </p:nvSpPr>
        <p:spPr>
          <a:xfrm>
            <a:off x="110267" y="1264632"/>
            <a:ext cx="407685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Peroxyacetyl Nitrate </a:t>
            </a:r>
            <a:br/>
            <a:r>
              <a:t>(PAN)</a:t>
            </a:r>
          </a:p>
        </p:txBody>
      </p:sp>
      <p:sp>
        <p:nvSpPr>
          <p:cNvPr id="698" name="Results - Long-term Trend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490727">
              <a:defRPr sz="6719">
                <a:solidFill>
                  <a:srgbClr val="FFFFFF"/>
                </a:solidFill>
              </a:defRPr>
            </a:lvl1pPr>
          </a:lstStyle>
          <a:p>
            <a:r>
              <a:t>Results - Long-term Trends</a:t>
            </a:r>
          </a:p>
        </p:txBody>
      </p:sp>
      <p:sp>
        <p:nvSpPr>
          <p:cNvPr id="699" name="Trend = +2.13% yr-1…"/>
          <p:cNvSpPr txBox="1"/>
          <p:nvPr/>
        </p:nvSpPr>
        <p:spPr>
          <a:xfrm>
            <a:off x="10038748" y="1707797"/>
            <a:ext cx="2654946" cy="81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400"/>
            </a:pPr>
            <a:r>
              <a:t>Trend = +2.13% yr</a:t>
            </a:r>
            <a:r>
              <a:rPr baseline="31999"/>
              <a:t>-1</a:t>
            </a:r>
          </a:p>
          <a:p>
            <a:pPr>
              <a:defRPr sz="2400"/>
            </a:pPr>
            <a:r>
              <a:t>CIs = [1.64%, 2.60%]</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 name="EUR_C2H2_GCHP_mean_trend_Fourier_fit.png" descr="EUR_C2H2_GCHP_mean_trend_Fourier_fit.png"/>
          <p:cNvPicPr>
            <a:picLocks noChangeAspect="1"/>
          </p:cNvPicPr>
          <p:nvPr/>
        </p:nvPicPr>
        <p:blipFill>
          <a:blip r:embed="rId3"/>
          <a:srcRect t="779" b="779"/>
          <a:stretch>
            <a:fillRect/>
          </a:stretch>
        </p:blipFill>
        <p:spPr>
          <a:xfrm>
            <a:off x="2673945" y="1279561"/>
            <a:ext cx="7656966" cy="3927088"/>
          </a:xfrm>
          <a:prstGeom prst="rect">
            <a:avLst/>
          </a:prstGeom>
          <a:ln w="12700">
            <a:miter lim="400000"/>
          </a:ln>
        </p:spPr>
      </p:pic>
      <p:pic>
        <p:nvPicPr>
          <p:cNvPr id="704" name="TAB_C2H2_GCHP_mean_trend_Fourier_fit.png" descr="TAB_C2H2_GCHP_mean_trend_Fourier_fit.png"/>
          <p:cNvPicPr>
            <a:picLocks noChangeAspect="1"/>
          </p:cNvPicPr>
          <p:nvPr/>
        </p:nvPicPr>
        <p:blipFill>
          <a:blip r:embed="rId4"/>
          <a:srcRect t="779" b="779"/>
          <a:stretch>
            <a:fillRect/>
          </a:stretch>
        </p:blipFill>
        <p:spPr>
          <a:xfrm>
            <a:off x="2666038" y="5370151"/>
            <a:ext cx="7657266" cy="3927242"/>
          </a:xfrm>
          <a:prstGeom prst="rect">
            <a:avLst/>
          </a:prstGeom>
          <a:ln w="12700">
            <a:miter lim="400000"/>
          </a:ln>
        </p:spPr>
      </p:pic>
      <p:sp>
        <p:nvSpPr>
          <p:cNvPr id="70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48</a:t>
            </a:fld>
            <a:endParaRPr/>
          </a:p>
        </p:txBody>
      </p:sp>
      <p:sp>
        <p:nvSpPr>
          <p:cNvPr id="706" name="Eureka"/>
          <p:cNvSpPr txBox="1"/>
          <p:nvPr/>
        </p:nvSpPr>
        <p:spPr>
          <a:xfrm>
            <a:off x="3126580" y="1374101"/>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707" name="Acetylene  (C2H2)"/>
          <p:cNvSpPr txBox="1"/>
          <p:nvPr/>
        </p:nvSpPr>
        <p:spPr>
          <a:xfrm>
            <a:off x="198032" y="1380451"/>
            <a:ext cx="208486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Acetylene </a:t>
            </a:r>
            <a:br/>
            <a:r>
              <a:t>(C</a:t>
            </a:r>
            <a:r>
              <a:rPr baseline="-5999"/>
              <a:t>2</a:t>
            </a:r>
            <a:r>
              <a:t>H</a:t>
            </a:r>
            <a:r>
              <a:rPr baseline="-5999"/>
              <a:t>2</a:t>
            </a:r>
            <a:r>
              <a:t>)</a:t>
            </a:r>
          </a:p>
        </p:txBody>
      </p:sp>
      <p:sp>
        <p:nvSpPr>
          <p:cNvPr id="708" name="Additional Slides - GCHP-derived Trend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327152">
              <a:defRPr sz="4480">
                <a:solidFill>
                  <a:srgbClr val="FFFFFF"/>
                </a:solidFill>
              </a:defRPr>
            </a:lvl1pPr>
          </a:lstStyle>
          <a:p>
            <a:r>
              <a:t>Additional Slides - GCHP-derived Trends</a:t>
            </a:r>
          </a:p>
        </p:txBody>
      </p:sp>
      <p:sp>
        <p:nvSpPr>
          <p:cNvPr id="709" name="Thule"/>
          <p:cNvSpPr txBox="1"/>
          <p:nvPr/>
        </p:nvSpPr>
        <p:spPr>
          <a:xfrm>
            <a:off x="8336792" y="5593481"/>
            <a:ext cx="11668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710" name="Trend = -1.93% yr-1…"/>
          <p:cNvSpPr txBox="1"/>
          <p:nvPr/>
        </p:nvSpPr>
        <p:spPr>
          <a:xfrm>
            <a:off x="10348808" y="2845826"/>
            <a:ext cx="2623853"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Trend = -1.93% yr</a:t>
            </a:r>
            <a:r>
              <a:rPr baseline="31999"/>
              <a:t>-1 </a:t>
            </a:r>
          </a:p>
          <a:p>
            <a:pPr>
              <a:defRPr sz="2200"/>
            </a:pPr>
            <a:r>
              <a:t>CIs = [-2.19%, -1.67%]</a:t>
            </a:r>
          </a:p>
        </p:txBody>
      </p:sp>
      <p:sp>
        <p:nvSpPr>
          <p:cNvPr id="711" name="Trend = -1.71% yr-1…"/>
          <p:cNvSpPr txBox="1"/>
          <p:nvPr/>
        </p:nvSpPr>
        <p:spPr>
          <a:xfrm>
            <a:off x="10348808" y="6965390"/>
            <a:ext cx="2623853"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 Trend = -1.71% yr</a:t>
            </a:r>
            <a:r>
              <a:rPr baseline="31999"/>
              <a:t>-1 </a:t>
            </a:r>
          </a:p>
          <a:p>
            <a:pPr>
              <a:defRPr sz="2200"/>
            </a:pPr>
            <a:r>
              <a:t>CIs = [-1.85%, -1.58%]</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 name="EUR_C2H2_GCHP_mean_trend_Fourier_fit.png" descr="EUR_C2H2_GCHP_mean_trend_Fourier_fit.png"/>
          <p:cNvPicPr>
            <a:picLocks noChangeAspect="1"/>
          </p:cNvPicPr>
          <p:nvPr/>
        </p:nvPicPr>
        <p:blipFill>
          <a:blip r:embed="rId3"/>
          <a:srcRect t="779" b="779"/>
          <a:stretch>
            <a:fillRect/>
          </a:stretch>
        </p:blipFill>
        <p:spPr>
          <a:xfrm>
            <a:off x="2673945" y="1279561"/>
            <a:ext cx="7656966" cy="3927088"/>
          </a:xfrm>
          <a:prstGeom prst="rect">
            <a:avLst/>
          </a:prstGeom>
          <a:ln w="12700">
            <a:miter lim="400000"/>
          </a:ln>
        </p:spPr>
      </p:pic>
      <p:pic>
        <p:nvPicPr>
          <p:cNvPr id="716" name="TAB_C2H2_GCHP_mean_trend_Fourier_fit.png" descr="TAB_C2H2_GCHP_mean_trend_Fourier_fit.png"/>
          <p:cNvPicPr>
            <a:picLocks noChangeAspect="1"/>
          </p:cNvPicPr>
          <p:nvPr/>
        </p:nvPicPr>
        <p:blipFill>
          <a:blip r:embed="rId4"/>
          <a:srcRect t="779" b="779"/>
          <a:stretch>
            <a:fillRect/>
          </a:stretch>
        </p:blipFill>
        <p:spPr>
          <a:xfrm>
            <a:off x="2666038" y="5370151"/>
            <a:ext cx="7657266" cy="3927242"/>
          </a:xfrm>
          <a:prstGeom prst="rect">
            <a:avLst/>
          </a:prstGeom>
          <a:ln w="12700">
            <a:miter lim="400000"/>
          </a:ln>
        </p:spPr>
      </p:pic>
      <p:sp>
        <p:nvSpPr>
          <p:cNvPr id="71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49</a:t>
            </a:fld>
            <a:endParaRPr/>
          </a:p>
        </p:txBody>
      </p:sp>
      <p:sp>
        <p:nvSpPr>
          <p:cNvPr id="718" name="Eureka"/>
          <p:cNvSpPr txBox="1"/>
          <p:nvPr/>
        </p:nvSpPr>
        <p:spPr>
          <a:xfrm>
            <a:off x="3126580" y="1374101"/>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719" name="Ethylene (C2H4)"/>
          <p:cNvSpPr txBox="1"/>
          <p:nvPr/>
        </p:nvSpPr>
        <p:spPr>
          <a:xfrm>
            <a:off x="403080" y="1380451"/>
            <a:ext cx="1674764"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Ethylene</a:t>
            </a:r>
            <a:br/>
            <a:r>
              <a:t>(C</a:t>
            </a:r>
            <a:r>
              <a:rPr baseline="-5999"/>
              <a:t>2</a:t>
            </a:r>
            <a:r>
              <a:t>H</a:t>
            </a:r>
            <a:r>
              <a:rPr baseline="-5999"/>
              <a:t>4</a:t>
            </a:r>
            <a:r>
              <a:t>)</a:t>
            </a:r>
          </a:p>
        </p:txBody>
      </p:sp>
      <p:sp>
        <p:nvSpPr>
          <p:cNvPr id="720" name="Thule"/>
          <p:cNvSpPr txBox="1"/>
          <p:nvPr/>
        </p:nvSpPr>
        <p:spPr>
          <a:xfrm>
            <a:off x="8895592" y="5568081"/>
            <a:ext cx="11668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721" name="Trend = -1.93% yr-1…"/>
          <p:cNvSpPr txBox="1"/>
          <p:nvPr/>
        </p:nvSpPr>
        <p:spPr>
          <a:xfrm>
            <a:off x="10348808" y="2845826"/>
            <a:ext cx="2623853"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Trend = -1.93% yr</a:t>
            </a:r>
            <a:r>
              <a:rPr baseline="31999"/>
              <a:t>-1 </a:t>
            </a:r>
          </a:p>
          <a:p>
            <a:pPr>
              <a:defRPr sz="2200"/>
            </a:pPr>
            <a:r>
              <a:t>CIs = [-2.19%, -1.67%]</a:t>
            </a:r>
          </a:p>
        </p:txBody>
      </p:sp>
      <p:sp>
        <p:nvSpPr>
          <p:cNvPr id="722" name="Trend = -1.71% yr-1…"/>
          <p:cNvSpPr txBox="1"/>
          <p:nvPr/>
        </p:nvSpPr>
        <p:spPr>
          <a:xfrm>
            <a:off x="10348808" y="6965390"/>
            <a:ext cx="2623853"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 Trend = -1.71% yr</a:t>
            </a:r>
            <a:r>
              <a:rPr baseline="31999"/>
              <a:t>-1 </a:t>
            </a:r>
          </a:p>
          <a:p>
            <a:pPr>
              <a:defRPr sz="2200"/>
            </a:pPr>
            <a:r>
              <a:t>CIs = [-1.85%, -1.58%]</a:t>
            </a:r>
          </a:p>
        </p:txBody>
      </p:sp>
      <p:sp>
        <p:nvSpPr>
          <p:cNvPr id="723" name="Additional Slides - GCHP-derived Trend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327152">
              <a:defRPr sz="4480">
                <a:solidFill>
                  <a:srgbClr val="FFFFFF"/>
                </a:solidFill>
              </a:defRPr>
            </a:lvl1pPr>
          </a:lstStyle>
          <a:p>
            <a:r>
              <a:t>Additional Slides - GCHP-derived Trends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First instrument is located at the Polar Environment Atmospheric Research Laboratory (PEARL) in Eureka, NU (80.05°N, 86.42°W, 610m ASL) [Batchelor et al., 2009].…"/>
          <p:cNvSpPr txBox="1">
            <a:spLocks noGrp="1"/>
          </p:cNvSpPr>
          <p:nvPr>
            <p:ph type="body" idx="21"/>
          </p:nvPr>
        </p:nvSpPr>
        <p:spPr>
          <a:xfrm>
            <a:off x="315635" y="1564665"/>
            <a:ext cx="6638083" cy="7266050"/>
          </a:xfrm>
          <a:prstGeom prst="rect">
            <a:avLst/>
          </a:prstGeom>
        </p:spPr>
        <p:txBody>
          <a:bodyPr/>
          <a:lstStyle/>
          <a:p>
            <a:pPr marL="395111" indent="-395111">
              <a:buSzPct val="40000"/>
              <a:buBlip>
                <a:blip r:embed="rId2"/>
              </a:buBlip>
              <a:defRPr sz="3000"/>
            </a:pPr>
            <a:r>
              <a:rPr dirty="0"/>
              <a:t>First instrument is located at the Polar Environment Atmospheric Research Laboratory (PEARL) in Eureka, NU (80.05°N, 86.42°W, 610m ASL) [Batchelor </a:t>
            </a:r>
            <a:r>
              <a:rPr i="1" dirty="0"/>
              <a:t>et al</a:t>
            </a:r>
            <a:r>
              <a:rPr dirty="0"/>
              <a:t>., 2009].</a:t>
            </a:r>
          </a:p>
          <a:p>
            <a:pPr marL="839611" lvl="1" indent="-395111">
              <a:buSzPct val="30000"/>
              <a:buBlip>
                <a:blip r:embed="rId2"/>
              </a:buBlip>
              <a:defRPr sz="3000"/>
            </a:pPr>
            <a:r>
              <a:rPr dirty="0"/>
              <a:t>Bruker 125HR, in operation July 2006 - present.</a:t>
            </a:r>
          </a:p>
          <a:p>
            <a:pPr marL="395111" indent="-395111">
              <a:buSzPct val="40000"/>
              <a:buBlip>
                <a:blip r:embed="rId2"/>
              </a:buBlip>
              <a:defRPr sz="3000"/>
            </a:pPr>
            <a:r>
              <a:rPr dirty="0"/>
              <a:t>Second is located at the Thule Airforce Base (TAB) in Thule, Greenland (76.53°N, 68.74°W, 225m ASL) [Hannigan </a:t>
            </a:r>
            <a:r>
              <a:rPr i="1" dirty="0"/>
              <a:t>et al</a:t>
            </a:r>
            <a:r>
              <a:rPr dirty="0"/>
              <a:t>., 2009].</a:t>
            </a:r>
          </a:p>
          <a:p>
            <a:pPr marL="839611" lvl="1" indent="-395111">
              <a:buSzPct val="30000"/>
              <a:buBlip>
                <a:blip r:embed="rId2"/>
              </a:buBlip>
              <a:defRPr sz="3000"/>
            </a:pPr>
            <a:r>
              <a:rPr dirty="0"/>
              <a:t>In operation Oct 1999 - present, 120M until 2015, 125HR after.</a:t>
            </a:r>
          </a:p>
        </p:txBody>
      </p:sp>
      <p:sp>
        <p:nvSpPr>
          <p:cNvPr id="324" name="Methods &amp; Datasets - Arctic FTIR Sites"/>
          <p:cNvSpPr txBox="1">
            <a:spLocks noGrp="1"/>
          </p:cNvSpPr>
          <p:nvPr>
            <p:ph type="title"/>
          </p:nvPr>
        </p:nvSpPr>
        <p:spPr>
          <a:xfrm>
            <a:off x="115313" y="-4305"/>
            <a:ext cx="11077620" cy="1157239"/>
          </a:xfrm>
          <a:prstGeom prst="rect">
            <a:avLst/>
          </a:prstGeom>
        </p:spPr>
        <p:txBody>
          <a:bodyPr/>
          <a:lstStyle>
            <a:lvl1pPr defTabSz="391414">
              <a:defRPr sz="5360"/>
            </a:lvl1pPr>
          </a:lstStyle>
          <a:p>
            <a:r>
              <a:rPr dirty="0"/>
              <a:t>Methods &amp; Datasets - Arctic FTIR Sites</a:t>
            </a:r>
          </a:p>
        </p:txBody>
      </p:sp>
      <p:sp>
        <p:nvSpPr>
          <p:cNvPr id="325" name="Photo credit: Google Earth (top), Me (bottom)"/>
          <p:cNvSpPr txBox="1"/>
          <p:nvPr/>
        </p:nvSpPr>
        <p:spPr>
          <a:xfrm>
            <a:off x="9882496" y="9280247"/>
            <a:ext cx="2697957"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i="1"/>
            </a:lvl1pPr>
          </a:lstStyle>
          <a:p>
            <a:r>
              <a:t>Photo credit: Google Earth (top), Me (bottom)</a:t>
            </a:r>
          </a:p>
        </p:txBody>
      </p:sp>
      <p:sp>
        <p:nvSpPr>
          <p:cNvPr id="326" name="Slide Number"/>
          <p:cNvSpPr txBox="1">
            <a:spLocks noGrp="1"/>
          </p:cNvSpPr>
          <p:nvPr>
            <p:ph type="sldNum" sz="quarter" idx="2"/>
          </p:nvPr>
        </p:nvSpPr>
        <p:spPr>
          <a:xfrm>
            <a:off x="6388744" y="9248497"/>
            <a:ext cx="227312" cy="342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5</a:t>
            </a:fld>
            <a:endParaRPr/>
          </a:p>
        </p:txBody>
      </p:sp>
      <p:pic>
        <p:nvPicPr>
          <p:cNvPr id="327" name="140313154_1082972465499856_8349855656598542060_n.jpg" descr="140313154_1082972465499856_8349855656598542060_n.jpg"/>
          <p:cNvPicPr>
            <a:picLocks noChangeAspect="1"/>
          </p:cNvPicPr>
          <p:nvPr/>
        </p:nvPicPr>
        <p:blipFill>
          <a:blip r:embed="rId3"/>
          <a:srcRect l="8255" t="12528" r="5605" b="12528"/>
          <a:stretch>
            <a:fillRect/>
          </a:stretch>
        </p:blipFill>
        <p:spPr>
          <a:xfrm>
            <a:off x="7574135" y="6012484"/>
            <a:ext cx="5039894" cy="3288670"/>
          </a:xfrm>
          <a:prstGeom prst="rect">
            <a:avLst/>
          </a:prstGeom>
          <a:ln w="12700">
            <a:miter lim="400000"/>
          </a:ln>
        </p:spPr>
      </p:pic>
      <p:pic>
        <p:nvPicPr>
          <p:cNvPr id="328" name="FTIR site map.jpg" descr="FTIR site map.jpg"/>
          <p:cNvPicPr>
            <a:picLocks noChangeAspect="1"/>
          </p:cNvPicPr>
          <p:nvPr/>
        </p:nvPicPr>
        <p:blipFill>
          <a:blip r:embed="rId4"/>
          <a:srcRect l="17983" r="19173" b="9417"/>
          <a:stretch>
            <a:fillRect/>
          </a:stretch>
        </p:blipFill>
        <p:spPr>
          <a:xfrm>
            <a:off x="7574135" y="1432774"/>
            <a:ext cx="5039979" cy="4556614"/>
          </a:xfrm>
          <a:prstGeom prst="rect">
            <a:avLst/>
          </a:prstGeom>
          <a:ln w="12700">
            <a:miter lim="400000"/>
          </a:ln>
        </p:spPr>
      </p:pic>
      <p:sp>
        <p:nvSpPr>
          <p:cNvPr id="329" name="The PEARL Ridge Lab at Eureka, NU"/>
          <p:cNvSpPr txBox="1"/>
          <p:nvPr/>
        </p:nvSpPr>
        <p:spPr>
          <a:xfrm>
            <a:off x="7675202" y="8928013"/>
            <a:ext cx="2370610"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a:solidFill>
                  <a:srgbClr val="FFFFFF"/>
                </a:solidFill>
              </a:defRPr>
            </a:lvl1pPr>
          </a:lstStyle>
          <a:p>
            <a:r>
              <a:t>The PEARL Ridge Lab at Eureka, NU</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 name="EUR_C2H6_GCHP_mean_trend_Fourier_fit.png" descr="EUR_C2H6_GCHP_mean_trend_Fourier_fit.png"/>
          <p:cNvPicPr>
            <a:picLocks noChangeAspect="1"/>
          </p:cNvPicPr>
          <p:nvPr/>
        </p:nvPicPr>
        <p:blipFill>
          <a:blip r:embed="rId3"/>
          <a:srcRect t="39" b="39"/>
          <a:stretch>
            <a:fillRect/>
          </a:stretch>
        </p:blipFill>
        <p:spPr>
          <a:xfrm>
            <a:off x="2673945" y="1279561"/>
            <a:ext cx="7656966" cy="3927088"/>
          </a:xfrm>
          <a:prstGeom prst="rect">
            <a:avLst/>
          </a:prstGeom>
          <a:ln w="12700">
            <a:miter lim="400000"/>
          </a:ln>
        </p:spPr>
      </p:pic>
      <p:pic>
        <p:nvPicPr>
          <p:cNvPr id="728" name="TAB_C2H6_GCHP_mean_trend_Fourier_fit.png" descr="TAB_C2H6_GCHP_mean_trend_Fourier_fit.png"/>
          <p:cNvPicPr>
            <a:picLocks noChangeAspect="1"/>
          </p:cNvPicPr>
          <p:nvPr/>
        </p:nvPicPr>
        <p:blipFill>
          <a:blip r:embed="rId4"/>
          <a:srcRect l="442" r="442"/>
          <a:stretch>
            <a:fillRect/>
          </a:stretch>
        </p:blipFill>
        <p:spPr>
          <a:xfrm>
            <a:off x="2666038" y="5370151"/>
            <a:ext cx="7657266" cy="3927242"/>
          </a:xfrm>
          <a:prstGeom prst="rect">
            <a:avLst/>
          </a:prstGeom>
          <a:ln w="12700">
            <a:miter lim="400000"/>
          </a:ln>
        </p:spPr>
      </p:pic>
      <p:sp>
        <p:nvSpPr>
          <p:cNvPr id="72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50</a:t>
            </a:fld>
            <a:endParaRPr/>
          </a:p>
        </p:txBody>
      </p:sp>
      <p:sp>
        <p:nvSpPr>
          <p:cNvPr id="730" name="Eureka"/>
          <p:cNvSpPr txBox="1"/>
          <p:nvPr/>
        </p:nvSpPr>
        <p:spPr>
          <a:xfrm>
            <a:off x="3126580" y="1374101"/>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731" name="Ethane (C2H6)"/>
          <p:cNvSpPr txBox="1"/>
          <p:nvPr/>
        </p:nvSpPr>
        <p:spPr>
          <a:xfrm>
            <a:off x="554624" y="1380451"/>
            <a:ext cx="1371676"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Ethane</a:t>
            </a:r>
            <a:br/>
            <a:r>
              <a:t>(C</a:t>
            </a:r>
            <a:r>
              <a:rPr baseline="-5999"/>
              <a:t>2</a:t>
            </a:r>
            <a:r>
              <a:t>H</a:t>
            </a:r>
            <a:r>
              <a:rPr baseline="-5999"/>
              <a:t>6</a:t>
            </a:r>
            <a:r>
              <a:t>)</a:t>
            </a:r>
          </a:p>
        </p:txBody>
      </p:sp>
      <p:sp>
        <p:nvSpPr>
          <p:cNvPr id="732" name="Thule"/>
          <p:cNvSpPr txBox="1"/>
          <p:nvPr/>
        </p:nvSpPr>
        <p:spPr>
          <a:xfrm>
            <a:off x="3231392" y="5462157"/>
            <a:ext cx="11668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733" name="Trend = -0.15% yr-1…"/>
          <p:cNvSpPr txBox="1"/>
          <p:nvPr/>
        </p:nvSpPr>
        <p:spPr>
          <a:xfrm>
            <a:off x="10312382" y="2845826"/>
            <a:ext cx="2696705"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Trend = -0.15% yr</a:t>
            </a:r>
            <a:r>
              <a:rPr baseline="31999"/>
              <a:t>-1 </a:t>
            </a:r>
          </a:p>
          <a:p>
            <a:pPr>
              <a:defRPr sz="2200"/>
            </a:pPr>
            <a:r>
              <a:t>CIs = [-0.56%, +0.30%]</a:t>
            </a:r>
          </a:p>
        </p:txBody>
      </p:sp>
      <p:sp>
        <p:nvSpPr>
          <p:cNvPr id="734" name="Trend = -0.26% yr-1…"/>
          <p:cNvSpPr txBox="1"/>
          <p:nvPr/>
        </p:nvSpPr>
        <p:spPr>
          <a:xfrm>
            <a:off x="10348808" y="6965390"/>
            <a:ext cx="2623853"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 Trend = -0.26% yr</a:t>
            </a:r>
            <a:r>
              <a:rPr baseline="31999"/>
              <a:t>-1 </a:t>
            </a:r>
          </a:p>
          <a:p>
            <a:pPr>
              <a:defRPr sz="2200"/>
            </a:pPr>
            <a:r>
              <a:t>CIs = [-0.32%, -0.19%]</a:t>
            </a:r>
          </a:p>
        </p:txBody>
      </p:sp>
      <p:sp>
        <p:nvSpPr>
          <p:cNvPr id="735" name="Additional Slides - GCHP-derived Trend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327152">
              <a:defRPr sz="4480">
                <a:solidFill>
                  <a:srgbClr val="FFFFFF"/>
                </a:solidFill>
              </a:defRPr>
            </a:lvl1pPr>
          </a:lstStyle>
          <a:p>
            <a:r>
              <a:t>Additional Slides - GCHP-derived Trends</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 name="EUR_MOH_GCHP_mean_trend_Fourier_fit.png" descr="EUR_MOH_GCHP_mean_trend_Fourier_fit.png"/>
          <p:cNvPicPr>
            <a:picLocks noChangeAspect="1"/>
          </p:cNvPicPr>
          <p:nvPr/>
        </p:nvPicPr>
        <p:blipFill>
          <a:blip r:embed="rId3"/>
          <a:srcRect l="482" r="482"/>
          <a:stretch>
            <a:fillRect/>
          </a:stretch>
        </p:blipFill>
        <p:spPr>
          <a:xfrm>
            <a:off x="2673945" y="1279561"/>
            <a:ext cx="7656966" cy="3927088"/>
          </a:xfrm>
          <a:prstGeom prst="rect">
            <a:avLst/>
          </a:prstGeom>
          <a:ln w="12700">
            <a:miter lim="400000"/>
          </a:ln>
        </p:spPr>
      </p:pic>
      <p:pic>
        <p:nvPicPr>
          <p:cNvPr id="740" name="TAB_MOH_GCHP_mean_trend_Fourier_fit.png" descr="TAB_MOH_GCHP_mean_trend_Fourier_fit.png"/>
          <p:cNvPicPr>
            <a:picLocks noChangeAspect="1"/>
          </p:cNvPicPr>
          <p:nvPr/>
        </p:nvPicPr>
        <p:blipFill>
          <a:blip r:embed="rId4"/>
          <a:srcRect/>
          <a:stretch>
            <a:fillRect/>
          </a:stretch>
        </p:blipFill>
        <p:spPr>
          <a:xfrm>
            <a:off x="2666038" y="5370151"/>
            <a:ext cx="7657266" cy="3927242"/>
          </a:xfrm>
          <a:prstGeom prst="rect">
            <a:avLst/>
          </a:prstGeom>
          <a:ln w="12700">
            <a:miter lim="400000"/>
          </a:ln>
        </p:spPr>
      </p:pic>
      <p:sp>
        <p:nvSpPr>
          <p:cNvPr id="74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51</a:t>
            </a:fld>
            <a:endParaRPr/>
          </a:p>
        </p:txBody>
      </p:sp>
      <p:sp>
        <p:nvSpPr>
          <p:cNvPr id="742" name="Eureka"/>
          <p:cNvSpPr txBox="1"/>
          <p:nvPr/>
        </p:nvSpPr>
        <p:spPr>
          <a:xfrm>
            <a:off x="8866980" y="1513801"/>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743" name="Methanol (CH3OH)"/>
          <p:cNvSpPr txBox="1"/>
          <p:nvPr/>
        </p:nvSpPr>
        <p:spPr>
          <a:xfrm>
            <a:off x="275981" y="1380451"/>
            <a:ext cx="1928962"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Methanol</a:t>
            </a:r>
            <a:br/>
            <a:r>
              <a:t>(CH</a:t>
            </a:r>
            <a:r>
              <a:rPr baseline="-5999"/>
              <a:t>3</a:t>
            </a:r>
            <a:r>
              <a:t>OH)</a:t>
            </a:r>
          </a:p>
        </p:txBody>
      </p:sp>
      <p:sp>
        <p:nvSpPr>
          <p:cNvPr id="744" name="Thule"/>
          <p:cNvSpPr txBox="1"/>
          <p:nvPr/>
        </p:nvSpPr>
        <p:spPr>
          <a:xfrm>
            <a:off x="8971792" y="5532007"/>
            <a:ext cx="11668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745" name="Trend = -0.44% yr-1…"/>
          <p:cNvSpPr txBox="1"/>
          <p:nvPr/>
        </p:nvSpPr>
        <p:spPr>
          <a:xfrm>
            <a:off x="10348808" y="2845826"/>
            <a:ext cx="2623853"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Trend = -0.44% yr</a:t>
            </a:r>
            <a:r>
              <a:rPr baseline="31999"/>
              <a:t>-1 </a:t>
            </a:r>
          </a:p>
          <a:p>
            <a:pPr>
              <a:defRPr sz="2200"/>
            </a:pPr>
            <a:r>
              <a:t>CIs = [-0.63%, -0.24%]</a:t>
            </a:r>
          </a:p>
        </p:txBody>
      </p:sp>
      <p:sp>
        <p:nvSpPr>
          <p:cNvPr id="746" name="Trend = -0.21% yr-1…"/>
          <p:cNvSpPr txBox="1"/>
          <p:nvPr/>
        </p:nvSpPr>
        <p:spPr>
          <a:xfrm>
            <a:off x="10348808" y="6965390"/>
            <a:ext cx="2623853"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 Trend = -0.21% yr</a:t>
            </a:r>
            <a:r>
              <a:rPr baseline="31999"/>
              <a:t>-1 </a:t>
            </a:r>
          </a:p>
          <a:p>
            <a:pPr>
              <a:defRPr sz="2200"/>
            </a:pPr>
            <a:r>
              <a:t>CIs = [-0.34%, -0.08%]</a:t>
            </a:r>
          </a:p>
        </p:txBody>
      </p:sp>
      <p:sp>
        <p:nvSpPr>
          <p:cNvPr id="747" name="Additional Slides - GCHP-derived Trend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327152">
              <a:defRPr sz="4480">
                <a:solidFill>
                  <a:srgbClr val="FFFFFF"/>
                </a:solidFill>
              </a:defRPr>
            </a:lvl1pPr>
          </a:lstStyle>
          <a:p>
            <a:r>
              <a:t>Additional Slides - GCHP-derived Trends</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1" name="EUR_CH2O_GCHP_mean_trend_Fourier_fit.png" descr="EUR_CH2O_GCHP_mean_trend_Fourier_fit.png"/>
          <p:cNvPicPr>
            <a:picLocks noChangeAspect="1"/>
          </p:cNvPicPr>
          <p:nvPr/>
        </p:nvPicPr>
        <p:blipFill>
          <a:blip r:embed="rId3"/>
          <a:srcRect t="39" b="39"/>
          <a:stretch>
            <a:fillRect/>
          </a:stretch>
        </p:blipFill>
        <p:spPr>
          <a:xfrm>
            <a:off x="2673945" y="1279561"/>
            <a:ext cx="7656966" cy="3927088"/>
          </a:xfrm>
          <a:prstGeom prst="rect">
            <a:avLst/>
          </a:prstGeom>
          <a:ln w="12700">
            <a:miter lim="400000"/>
          </a:ln>
        </p:spPr>
      </p:pic>
      <p:pic>
        <p:nvPicPr>
          <p:cNvPr id="752" name="TAB_CH2O_GCHP_mean_trend_Fourier_fit.png" descr="TAB_CH2O_GCHP_mean_trend_Fourier_fit.png"/>
          <p:cNvPicPr>
            <a:picLocks noChangeAspect="1"/>
          </p:cNvPicPr>
          <p:nvPr/>
        </p:nvPicPr>
        <p:blipFill>
          <a:blip r:embed="rId4"/>
          <a:srcRect t="39" b="39"/>
          <a:stretch>
            <a:fillRect/>
          </a:stretch>
        </p:blipFill>
        <p:spPr>
          <a:xfrm>
            <a:off x="2666038" y="5370151"/>
            <a:ext cx="7657266" cy="3927242"/>
          </a:xfrm>
          <a:prstGeom prst="rect">
            <a:avLst/>
          </a:prstGeom>
          <a:ln w="12700">
            <a:miter lim="400000"/>
          </a:ln>
        </p:spPr>
      </p:pic>
      <p:sp>
        <p:nvSpPr>
          <p:cNvPr id="75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52</a:t>
            </a:fld>
            <a:endParaRPr/>
          </a:p>
        </p:txBody>
      </p:sp>
      <p:sp>
        <p:nvSpPr>
          <p:cNvPr id="754" name="Eureka"/>
          <p:cNvSpPr txBox="1"/>
          <p:nvPr/>
        </p:nvSpPr>
        <p:spPr>
          <a:xfrm>
            <a:off x="3202780" y="1450301"/>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755" name="Formaldehyde (HCHO)"/>
          <p:cNvSpPr txBox="1"/>
          <p:nvPr/>
        </p:nvSpPr>
        <p:spPr>
          <a:xfrm>
            <a:off x="58270" y="1441417"/>
            <a:ext cx="2719984"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Formaldehyde</a:t>
            </a:r>
            <a:br/>
            <a:r>
              <a:t>(HCHO)</a:t>
            </a:r>
          </a:p>
        </p:txBody>
      </p:sp>
      <p:sp>
        <p:nvSpPr>
          <p:cNvPr id="756" name="Thule"/>
          <p:cNvSpPr txBox="1"/>
          <p:nvPr/>
        </p:nvSpPr>
        <p:spPr>
          <a:xfrm>
            <a:off x="8971792" y="5532007"/>
            <a:ext cx="11668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757" name="Trend = -0.09% yr-1…"/>
          <p:cNvSpPr txBox="1"/>
          <p:nvPr/>
        </p:nvSpPr>
        <p:spPr>
          <a:xfrm>
            <a:off x="10312382" y="2845826"/>
            <a:ext cx="2696705"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Trend = -0.09% yr</a:t>
            </a:r>
            <a:r>
              <a:rPr baseline="31999"/>
              <a:t>-1 </a:t>
            </a:r>
          </a:p>
          <a:p>
            <a:pPr>
              <a:defRPr sz="2200"/>
            </a:pPr>
            <a:r>
              <a:t>CIs = [-0.26%, +0.07%]</a:t>
            </a:r>
          </a:p>
        </p:txBody>
      </p:sp>
      <p:sp>
        <p:nvSpPr>
          <p:cNvPr id="758" name="Trend = +0.02% yr-1…"/>
          <p:cNvSpPr txBox="1"/>
          <p:nvPr/>
        </p:nvSpPr>
        <p:spPr>
          <a:xfrm>
            <a:off x="10312382" y="6965390"/>
            <a:ext cx="2696705"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 Trend = +0.02% yr</a:t>
            </a:r>
            <a:r>
              <a:rPr baseline="31999"/>
              <a:t>-1 </a:t>
            </a:r>
          </a:p>
          <a:p>
            <a:pPr>
              <a:defRPr sz="2200"/>
            </a:pPr>
            <a:r>
              <a:t>CIs = [-0.11%, +0.16%]</a:t>
            </a:r>
          </a:p>
        </p:txBody>
      </p:sp>
      <p:sp>
        <p:nvSpPr>
          <p:cNvPr id="759" name="Additional Slides - GCHP-derived Trend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327152">
              <a:defRPr sz="4480">
                <a:solidFill>
                  <a:srgbClr val="FFFFFF"/>
                </a:solidFill>
              </a:defRPr>
            </a:lvl1pPr>
          </a:lstStyle>
          <a:p>
            <a:r>
              <a:t>Additional Slides - GCHP-derived Trends</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3" name="EUR_HCOOH_GCHP_mean_trend_Fourier_fit.png" descr="EUR_HCOOH_GCHP_mean_trend_Fourier_fit.png"/>
          <p:cNvPicPr>
            <a:picLocks noChangeAspect="1"/>
          </p:cNvPicPr>
          <p:nvPr/>
        </p:nvPicPr>
        <p:blipFill>
          <a:blip r:embed="rId3"/>
          <a:srcRect t="740" b="740"/>
          <a:stretch>
            <a:fillRect/>
          </a:stretch>
        </p:blipFill>
        <p:spPr>
          <a:xfrm>
            <a:off x="2673945" y="1279561"/>
            <a:ext cx="7656966" cy="3927088"/>
          </a:xfrm>
          <a:prstGeom prst="rect">
            <a:avLst/>
          </a:prstGeom>
          <a:ln w="12700">
            <a:miter lim="400000"/>
          </a:ln>
        </p:spPr>
      </p:pic>
      <p:pic>
        <p:nvPicPr>
          <p:cNvPr id="764" name="TAB_HCOOH_GCHP_mean_trend_Fourier_fit.png" descr="TAB_HCOOH_GCHP_mean_trend_Fourier_fit.png"/>
          <p:cNvPicPr>
            <a:picLocks noChangeAspect="1"/>
          </p:cNvPicPr>
          <p:nvPr/>
        </p:nvPicPr>
        <p:blipFill>
          <a:blip r:embed="rId4"/>
          <a:srcRect t="740" b="740"/>
          <a:stretch>
            <a:fillRect/>
          </a:stretch>
        </p:blipFill>
        <p:spPr>
          <a:xfrm>
            <a:off x="2666038" y="5370151"/>
            <a:ext cx="7657266" cy="3927242"/>
          </a:xfrm>
          <a:prstGeom prst="rect">
            <a:avLst/>
          </a:prstGeom>
          <a:ln w="12700">
            <a:miter lim="400000"/>
          </a:ln>
        </p:spPr>
      </p:pic>
      <p:sp>
        <p:nvSpPr>
          <p:cNvPr id="76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53</a:t>
            </a:fld>
            <a:endParaRPr/>
          </a:p>
        </p:txBody>
      </p:sp>
      <p:sp>
        <p:nvSpPr>
          <p:cNvPr id="766" name="Eureka"/>
          <p:cNvSpPr txBox="1"/>
          <p:nvPr/>
        </p:nvSpPr>
        <p:spPr>
          <a:xfrm>
            <a:off x="8866980" y="1441417"/>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767" name="Formic acid (HCOOH)"/>
          <p:cNvSpPr txBox="1"/>
          <p:nvPr/>
        </p:nvSpPr>
        <p:spPr>
          <a:xfrm>
            <a:off x="286312" y="1441417"/>
            <a:ext cx="22639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Formic acid</a:t>
            </a:r>
            <a:br/>
            <a:r>
              <a:t>(HCOOH)</a:t>
            </a:r>
          </a:p>
        </p:txBody>
      </p:sp>
      <p:sp>
        <p:nvSpPr>
          <p:cNvPr id="768" name="Thule"/>
          <p:cNvSpPr txBox="1"/>
          <p:nvPr/>
        </p:nvSpPr>
        <p:spPr>
          <a:xfrm>
            <a:off x="8971792" y="5532007"/>
            <a:ext cx="11668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769" name="Trend = -1.09% yr-1…"/>
          <p:cNvSpPr txBox="1"/>
          <p:nvPr/>
        </p:nvSpPr>
        <p:spPr>
          <a:xfrm>
            <a:off x="10348808" y="2845826"/>
            <a:ext cx="2623853"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Trend = -1.09% yr</a:t>
            </a:r>
            <a:r>
              <a:rPr baseline="31999"/>
              <a:t>-1 </a:t>
            </a:r>
          </a:p>
          <a:p>
            <a:pPr>
              <a:defRPr sz="2200"/>
            </a:pPr>
            <a:r>
              <a:t>CIs = [-1.41%, -0.79%]</a:t>
            </a:r>
          </a:p>
        </p:txBody>
      </p:sp>
      <p:sp>
        <p:nvSpPr>
          <p:cNvPr id="770" name="Trend = -0.63% yr-1…"/>
          <p:cNvSpPr txBox="1"/>
          <p:nvPr/>
        </p:nvSpPr>
        <p:spPr>
          <a:xfrm>
            <a:off x="10348808" y="6965390"/>
            <a:ext cx="2623853"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 Trend = -0.63% yr</a:t>
            </a:r>
            <a:r>
              <a:rPr baseline="31999"/>
              <a:t>-1 </a:t>
            </a:r>
          </a:p>
          <a:p>
            <a:pPr>
              <a:defRPr sz="2200"/>
            </a:pPr>
            <a:r>
              <a:t>CIs = [-0.81%, -0.44%]</a:t>
            </a:r>
          </a:p>
        </p:txBody>
      </p:sp>
      <p:sp>
        <p:nvSpPr>
          <p:cNvPr id="771" name="Additional Slides - GCHP-derived Trend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327152">
              <a:defRPr sz="4480">
                <a:solidFill>
                  <a:srgbClr val="FFFFFF"/>
                </a:solidFill>
              </a:defRPr>
            </a:lvl1pPr>
          </a:lstStyle>
          <a:p>
            <a:r>
              <a:t>Additional Slides - GCHP-derived Trends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 name="EUR_PAN_GCHP_mean_trend_Fourier_fit.png" descr="EUR_PAN_GCHP_mean_trend_Fourier_fit.png"/>
          <p:cNvPicPr>
            <a:picLocks noChangeAspect="1"/>
          </p:cNvPicPr>
          <p:nvPr/>
        </p:nvPicPr>
        <p:blipFill>
          <a:blip r:embed="rId3"/>
          <a:srcRect t="740" b="740"/>
          <a:stretch>
            <a:fillRect/>
          </a:stretch>
        </p:blipFill>
        <p:spPr>
          <a:xfrm>
            <a:off x="2673945" y="1279561"/>
            <a:ext cx="7656966" cy="3927088"/>
          </a:xfrm>
          <a:prstGeom prst="rect">
            <a:avLst/>
          </a:prstGeom>
          <a:ln w="12700">
            <a:miter lim="400000"/>
          </a:ln>
        </p:spPr>
      </p:pic>
      <p:pic>
        <p:nvPicPr>
          <p:cNvPr id="776" name="TAB_PAN_GCHP_mean_trend_Fourier_fit.png" descr="TAB_PAN_GCHP_mean_trend_Fourier_fit.png"/>
          <p:cNvPicPr>
            <a:picLocks noChangeAspect="1"/>
          </p:cNvPicPr>
          <p:nvPr/>
        </p:nvPicPr>
        <p:blipFill>
          <a:blip r:embed="rId4"/>
          <a:srcRect t="740" b="740"/>
          <a:stretch>
            <a:fillRect/>
          </a:stretch>
        </p:blipFill>
        <p:spPr>
          <a:xfrm>
            <a:off x="2666038" y="5370151"/>
            <a:ext cx="7657266" cy="3927242"/>
          </a:xfrm>
          <a:prstGeom prst="rect">
            <a:avLst/>
          </a:prstGeom>
          <a:ln w="12700">
            <a:miter lim="400000"/>
          </a:ln>
        </p:spPr>
      </p:pic>
      <p:sp>
        <p:nvSpPr>
          <p:cNvPr id="77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54</a:t>
            </a:fld>
            <a:endParaRPr/>
          </a:p>
        </p:txBody>
      </p:sp>
      <p:sp>
        <p:nvSpPr>
          <p:cNvPr id="778" name="Eureka"/>
          <p:cNvSpPr txBox="1"/>
          <p:nvPr/>
        </p:nvSpPr>
        <p:spPr>
          <a:xfrm>
            <a:off x="8866980" y="1441417"/>
            <a:ext cx="1376512"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Eureka</a:t>
            </a:r>
          </a:p>
        </p:txBody>
      </p:sp>
      <p:sp>
        <p:nvSpPr>
          <p:cNvPr id="779" name="Peroxyacetyl  nitrate (PAN)"/>
          <p:cNvSpPr txBox="1"/>
          <p:nvPr/>
        </p:nvSpPr>
        <p:spPr>
          <a:xfrm>
            <a:off x="121782" y="1181067"/>
            <a:ext cx="2592959" cy="166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Peroxyacetyl </a:t>
            </a:r>
            <a:br/>
            <a:r>
              <a:t>nitrate</a:t>
            </a:r>
            <a:br/>
            <a:r>
              <a:t>(PAN)</a:t>
            </a:r>
          </a:p>
        </p:txBody>
      </p:sp>
      <p:sp>
        <p:nvSpPr>
          <p:cNvPr id="780" name="Thule"/>
          <p:cNvSpPr txBox="1"/>
          <p:nvPr/>
        </p:nvSpPr>
        <p:spPr>
          <a:xfrm>
            <a:off x="8971792" y="5532007"/>
            <a:ext cx="1166888"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Thule</a:t>
            </a:r>
          </a:p>
        </p:txBody>
      </p:sp>
      <p:sp>
        <p:nvSpPr>
          <p:cNvPr id="781" name="Trend = -0.81% yr-1…"/>
          <p:cNvSpPr txBox="1"/>
          <p:nvPr/>
        </p:nvSpPr>
        <p:spPr>
          <a:xfrm>
            <a:off x="10348808" y="2845826"/>
            <a:ext cx="2623853"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Trend = -0.81% yr</a:t>
            </a:r>
            <a:r>
              <a:rPr baseline="31999"/>
              <a:t>-1 </a:t>
            </a:r>
          </a:p>
          <a:p>
            <a:pPr>
              <a:defRPr sz="2200"/>
            </a:pPr>
            <a:r>
              <a:t>CIs = [-0.92%, -0.69%]</a:t>
            </a:r>
          </a:p>
        </p:txBody>
      </p:sp>
      <p:sp>
        <p:nvSpPr>
          <p:cNvPr id="782" name="Trend = -0.58% yr-1…"/>
          <p:cNvSpPr txBox="1"/>
          <p:nvPr/>
        </p:nvSpPr>
        <p:spPr>
          <a:xfrm>
            <a:off x="10348808" y="6965390"/>
            <a:ext cx="2623853"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a:pPr>
            <a:r>
              <a:t> Trend = -0.58% yr</a:t>
            </a:r>
            <a:r>
              <a:rPr baseline="31999"/>
              <a:t>-1 </a:t>
            </a:r>
          </a:p>
          <a:p>
            <a:pPr>
              <a:defRPr sz="2200"/>
            </a:pPr>
            <a:r>
              <a:t>CIs = [-0.66%, -0.51%]</a:t>
            </a:r>
          </a:p>
        </p:txBody>
      </p:sp>
      <p:sp>
        <p:nvSpPr>
          <p:cNvPr id="783" name="Additional Slides - GCHP-derived Trends"/>
          <p:cNvSpPr txBox="1"/>
          <p:nvPr/>
        </p:nvSpPr>
        <p:spPr>
          <a:xfrm>
            <a:off x="223926" y="-41189"/>
            <a:ext cx="9512016"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defTabSz="327152">
              <a:defRPr sz="4480">
                <a:solidFill>
                  <a:srgbClr val="FFFFFF"/>
                </a:solidFill>
              </a:defRPr>
            </a:lvl1pPr>
          </a:lstStyle>
          <a:p>
            <a:r>
              <a:t>Additional Slides - GCHP-derived Trends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All retrievals performed using SFIT4 v0.9.4.4.…"/>
          <p:cNvSpPr txBox="1">
            <a:spLocks noGrp="1"/>
          </p:cNvSpPr>
          <p:nvPr>
            <p:ph type="body" idx="21"/>
          </p:nvPr>
        </p:nvSpPr>
        <p:spPr>
          <a:xfrm>
            <a:off x="495165" y="1895758"/>
            <a:ext cx="6279023" cy="6771486"/>
          </a:xfrm>
          <a:prstGeom prst="rect">
            <a:avLst/>
          </a:prstGeom>
        </p:spPr>
        <p:txBody>
          <a:bodyPr/>
          <a:lstStyle/>
          <a:p>
            <a:pPr marL="395111" indent="-395111">
              <a:buSzPct val="40000"/>
              <a:buBlip>
                <a:blip r:embed="rId2"/>
              </a:buBlip>
              <a:defRPr sz="2800"/>
            </a:pPr>
            <a:r>
              <a:rPr dirty="0"/>
              <a:t>All retrievals performed using SFIT4 v0.9.4.4. </a:t>
            </a:r>
          </a:p>
          <a:p>
            <a:pPr marL="395111" indent="-395111">
              <a:buSzPct val="40000"/>
              <a:buBlip>
                <a:blip r:embed="rId2"/>
              </a:buBlip>
              <a:defRPr sz="2800"/>
            </a:pPr>
            <a:r>
              <a:rPr dirty="0"/>
              <a:t>P-T profiles are daily averages of the US National Centers for Environmental Prediction (NCEP).</a:t>
            </a:r>
          </a:p>
          <a:p>
            <a:pPr marL="395111" indent="-395111">
              <a:buSzPct val="40000"/>
              <a:buBlip>
                <a:blip r:embed="rId2"/>
              </a:buBlip>
              <a:defRPr sz="2800"/>
            </a:pPr>
            <a:r>
              <a:rPr dirty="0"/>
              <a:t>HIT16 H</a:t>
            </a:r>
            <a:r>
              <a:rPr baseline="-5999" dirty="0"/>
              <a:t>2</a:t>
            </a:r>
            <a:r>
              <a:rPr dirty="0"/>
              <a:t>O lines used for PAN retrieval, ATM16 used for HCHO, ATM20 used for C</a:t>
            </a:r>
            <a:r>
              <a:rPr baseline="-5999" dirty="0"/>
              <a:t>2</a:t>
            </a:r>
            <a:r>
              <a:rPr dirty="0"/>
              <a:t>H</a:t>
            </a:r>
            <a:r>
              <a:rPr baseline="-5999" dirty="0"/>
              <a:t>4</a:t>
            </a:r>
            <a:r>
              <a:rPr dirty="0"/>
              <a:t>. HIT08 line-list database used for all others [Rothman </a:t>
            </a:r>
            <a:r>
              <a:rPr sz="2800" i="1" dirty="0">
                <a:sym typeface="Helvetica Neue"/>
              </a:rPr>
              <a:t>et al</a:t>
            </a:r>
            <a:r>
              <a:rPr dirty="0"/>
              <a:t>., 2009]</a:t>
            </a:r>
          </a:p>
          <a:p>
            <a:pPr marL="395111" indent="-395111">
              <a:buSzPct val="40000"/>
              <a:buBlip>
                <a:blip r:embed="rId2"/>
              </a:buBlip>
              <a:defRPr sz="2800"/>
            </a:pPr>
            <a:r>
              <a:rPr sz="2800" i="1" dirty="0">
                <a:sym typeface="Helvetica Neue"/>
              </a:rPr>
              <a:t>A priori</a:t>
            </a:r>
            <a:r>
              <a:rPr sz="2800" i="1" dirty="0"/>
              <a:t> </a:t>
            </a:r>
            <a:r>
              <a:rPr sz="2800" dirty="0"/>
              <a:t>profiles are </a:t>
            </a:r>
            <a:r>
              <a:rPr dirty="0"/>
              <a:t>from a 40-year average of</a:t>
            </a:r>
            <a:r>
              <a:rPr sz="2800" dirty="0"/>
              <a:t> the </a:t>
            </a:r>
            <a:r>
              <a:rPr dirty="0"/>
              <a:t>WACCM v4.0 [Marsh </a:t>
            </a:r>
            <a:r>
              <a:rPr sz="2800" i="1" dirty="0">
                <a:sym typeface="Helvetica Neue"/>
              </a:rPr>
              <a:t>et al</a:t>
            </a:r>
            <a:r>
              <a:rPr sz="2800" dirty="0"/>
              <a:t>., </a:t>
            </a:r>
            <a:r>
              <a:rPr dirty="0"/>
              <a:t>2013].</a:t>
            </a:r>
          </a:p>
        </p:txBody>
      </p:sp>
      <p:sp>
        <p:nvSpPr>
          <p:cNvPr id="332" name="Methods &amp; Datasets - SFIT4 Retrievals"/>
          <p:cNvSpPr txBox="1"/>
          <p:nvPr/>
        </p:nvSpPr>
        <p:spPr>
          <a:xfrm>
            <a:off x="34297" y="-4305"/>
            <a:ext cx="9760962"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350520">
              <a:defRPr sz="4800">
                <a:solidFill>
                  <a:srgbClr val="FFFFFF"/>
                </a:solidFill>
              </a:defRPr>
            </a:lvl1pPr>
          </a:lstStyle>
          <a:p>
            <a:r>
              <a:t>Methods &amp; Datasets - SFIT4 Retrievals</a:t>
            </a:r>
          </a:p>
        </p:txBody>
      </p:sp>
      <p:sp>
        <p:nvSpPr>
          <p:cNvPr id="333" name="Slide Number"/>
          <p:cNvSpPr txBox="1">
            <a:spLocks noGrp="1"/>
          </p:cNvSpPr>
          <p:nvPr>
            <p:ph type="sldNum" sz="quarter" idx="2"/>
          </p:nvPr>
        </p:nvSpPr>
        <p:spPr>
          <a:xfrm>
            <a:off x="6388744" y="9248497"/>
            <a:ext cx="227312" cy="342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6</a:t>
            </a:fld>
            <a:endParaRPr/>
          </a:p>
        </p:txBody>
      </p:sp>
      <p:sp>
        <p:nvSpPr>
          <p:cNvPr id="334" name="SFIT4 C2H4 retrieval microwindow showing the spectral features of C2H4 and the interfering species in the specified wavenumber range."/>
          <p:cNvSpPr txBox="1"/>
          <p:nvPr/>
        </p:nvSpPr>
        <p:spPr>
          <a:xfrm>
            <a:off x="7428200" y="7219227"/>
            <a:ext cx="5327291"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1800" i="1"/>
            </a:pPr>
            <a:r>
              <a:t>SFIT4 C</a:t>
            </a:r>
            <a:r>
              <a:rPr baseline="-5999"/>
              <a:t>2</a:t>
            </a:r>
            <a:r>
              <a:t>H</a:t>
            </a:r>
            <a:r>
              <a:rPr baseline="-5999"/>
              <a:t>4</a:t>
            </a:r>
            <a:r>
              <a:t> retrieval microwindow showing the spectral features of C</a:t>
            </a:r>
            <a:r>
              <a:rPr baseline="-5999"/>
              <a:t>2</a:t>
            </a:r>
            <a:r>
              <a:t>H</a:t>
            </a:r>
            <a:r>
              <a:rPr baseline="-5999"/>
              <a:t>4 </a:t>
            </a:r>
            <a:r>
              <a:t>and the interfering species in the specified wavenumber range.</a:t>
            </a:r>
          </a:p>
        </p:txBody>
      </p:sp>
      <p:grpSp>
        <p:nvGrpSpPr>
          <p:cNvPr id="337" name="Group"/>
          <p:cNvGrpSpPr/>
          <p:nvPr/>
        </p:nvGrpSpPr>
        <p:grpSpPr>
          <a:xfrm>
            <a:off x="7284832" y="2564736"/>
            <a:ext cx="5614027" cy="4624129"/>
            <a:chOff x="0" y="0"/>
            <a:chExt cx="5614025" cy="4624127"/>
          </a:xfrm>
        </p:grpSpPr>
        <p:pic>
          <p:nvPicPr>
            <p:cNvPr id="335" name="C2H4.ATM20.v1_20170819.203107_pbp.png" descr="C2H4.ATM20.v1_20170819.203107_pbp.png"/>
            <p:cNvPicPr>
              <a:picLocks noChangeAspect="1"/>
            </p:cNvPicPr>
            <p:nvPr/>
          </p:nvPicPr>
          <p:blipFill>
            <a:blip r:embed="rId3"/>
            <a:srcRect l="4622" r="4622" b="20040"/>
            <a:stretch>
              <a:fillRect/>
            </a:stretch>
          </p:blipFill>
          <p:spPr>
            <a:xfrm>
              <a:off x="0" y="0"/>
              <a:ext cx="5614026" cy="3717561"/>
            </a:xfrm>
            <a:prstGeom prst="rect">
              <a:avLst/>
            </a:prstGeom>
            <a:ln w="12700" cap="flat">
              <a:noFill/>
              <a:miter lim="400000"/>
            </a:ln>
            <a:effectLst/>
          </p:spPr>
        </p:pic>
        <p:pic>
          <p:nvPicPr>
            <p:cNvPr id="336" name="C2H4.ATM20.v1_20170819.203107_pbp.png" descr="C2H4.ATM20.v1_20170819.203107_pbp.png"/>
            <p:cNvPicPr>
              <a:picLocks noChangeAspect="1"/>
            </p:cNvPicPr>
            <p:nvPr/>
          </p:nvPicPr>
          <p:blipFill>
            <a:blip r:embed="rId3"/>
            <a:srcRect l="29230" t="83047" r="24959" b="5048"/>
            <a:stretch>
              <a:fillRect/>
            </a:stretch>
          </p:blipFill>
          <p:spPr>
            <a:xfrm>
              <a:off x="524073" y="3692752"/>
              <a:ext cx="4769118" cy="931377"/>
            </a:xfrm>
            <a:prstGeom prst="rect">
              <a:avLst/>
            </a:prstGeom>
            <a:ln w="12700" cap="flat">
              <a:noFill/>
              <a:miter lim="400000"/>
            </a:ln>
            <a:effectLst/>
          </p:spPr>
        </p:pic>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GEOS-Chem High Performance (GCHP) is the next generation of the model.…"/>
          <p:cNvSpPr txBox="1">
            <a:spLocks noGrp="1"/>
          </p:cNvSpPr>
          <p:nvPr>
            <p:ph type="body" idx="21"/>
          </p:nvPr>
        </p:nvSpPr>
        <p:spPr>
          <a:xfrm>
            <a:off x="366107" y="1758928"/>
            <a:ext cx="6724117" cy="6883576"/>
          </a:xfrm>
          <a:prstGeom prst="rect">
            <a:avLst/>
          </a:prstGeom>
        </p:spPr>
        <p:txBody>
          <a:bodyPr/>
          <a:lstStyle/>
          <a:p>
            <a:pPr>
              <a:buSzPct val="45000"/>
              <a:buBlip>
                <a:blip r:embed="rId2"/>
              </a:buBlip>
              <a:defRPr sz="3400"/>
            </a:pPr>
            <a:r>
              <a:t>GEOS-Chem High Performance (GCHP) is the next generation of the model.</a:t>
            </a:r>
          </a:p>
          <a:p>
            <a:pPr lvl="1">
              <a:buSzPct val="45000"/>
              <a:buBlip>
                <a:blip r:embed="rId2"/>
              </a:buBlip>
              <a:defRPr sz="3400"/>
            </a:pPr>
            <a:r>
              <a:t>It is highly parallelizable, and comes with new features. </a:t>
            </a:r>
          </a:p>
          <a:p>
            <a:pPr>
              <a:buSzPct val="45000"/>
              <a:buBlip>
                <a:blip r:embed="rId2"/>
              </a:buBlip>
              <a:defRPr sz="3400"/>
            </a:pPr>
            <a:r>
              <a:t>Uses a novel equidistant ‘cubed-sphere’ grid.</a:t>
            </a:r>
          </a:p>
          <a:p>
            <a:pPr>
              <a:buSzPct val="45000"/>
              <a:buBlip>
                <a:blip r:embed="rId2"/>
              </a:buBlip>
              <a:defRPr sz="3400"/>
            </a:pPr>
            <a:r>
              <a:t>Simulation was run on the SciNet Niagara HPC cluster with 600 cores.</a:t>
            </a:r>
          </a:p>
        </p:txBody>
      </p:sp>
      <p:sp>
        <p:nvSpPr>
          <p:cNvPr id="340" name="Slide Number"/>
          <p:cNvSpPr txBox="1">
            <a:spLocks noGrp="1"/>
          </p:cNvSpPr>
          <p:nvPr>
            <p:ph type="sldNum" sz="quarter" idx="2"/>
          </p:nvPr>
        </p:nvSpPr>
        <p:spPr>
          <a:xfrm>
            <a:off x="6388744" y="9248497"/>
            <a:ext cx="227312" cy="342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7</a:t>
            </a:fld>
            <a:endParaRPr/>
          </a:p>
        </p:txBody>
      </p:sp>
      <p:pic>
        <p:nvPicPr>
          <p:cNvPr id="341" name="GC logo.png" descr="GC logo.png"/>
          <p:cNvPicPr>
            <a:picLocks noChangeAspect="1"/>
          </p:cNvPicPr>
          <p:nvPr/>
        </p:nvPicPr>
        <p:blipFill>
          <a:blip r:embed="rId3"/>
          <a:stretch>
            <a:fillRect/>
          </a:stretch>
        </p:blipFill>
        <p:spPr>
          <a:xfrm>
            <a:off x="7593536" y="1601245"/>
            <a:ext cx="4855452" cy="2817477"/>
          </a:xfrm>
          <a:prstGeom prst="rect">
            <a:avLst/>
          </a:prstGeom>
          <a:ln w="12700">
            <a:miter lim="400000"/>
          </a:ln>
        </p:spPr>
      </p:pic>
      <p:pic>
        <p:nvPicPr>
          <p:cNvPr id="342" name="Niagara.jpeg" descr="Niagara.jpeg"/>
          <p:cNvPicPr>
            <a:picLocks noChangeAspect="1"/>
          </p:cNvPicPr>
          <p:nvPr/>
        </p:nvPicPr>
        <p:blipFill>
          <a:blip r:embed="rId4"/>
          <a:srcRect b="16924"/>
          <a:stretch>
            <a:fillRect/>
          </a:stretch>
        </p:blipFill>
        <p:spPr>
          <a:xfrm>
            <a:off x="7593577" y="4759102"/>
            <a:ext cx="4855260" cy="4394492"/>
          </a:xfrm>
          <a:prstGeom prst="rect">
            <a:avLst/>
          </a:prstGeom>
          <a:ln w="12700">
            <a:miter lim="400000"/>
          </a:ln>
        </p:spPr>
      </p:pic>
      <p:sp>
        <p:nvSpPr>
          <p:cNvPr id="343" name="SciNet Niagara HPC cluster"/>
          <p:cNvSpPr txBox="1"/>
          <p:nvPr/>
        </p:nvSpPr>
        <p:spPr>
          <a:xfrm>
            <a:off x="9939190" y="8783330"/>
            <a:ext cx="2418855" cy="342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600">
                <a:solidFill>
                  <a:srgbClr val="FFFFFF"/>
                </a:solidFill>
              </a:defRPr>
            </a:lvl1pPr>
          </a:lstStyle>
          <a:p>
            <a:r>
              <a:rPr dirty="0" err="1"/>
              <a:t>SciNet</a:t>
            </a:r>
            <a:r>
              <a:rPr dirty="0"/>
              <a:t> Niagara HPC cluster</a:t>
            </a:r>
          </a:p>
        </p:txBody>
      </p:sp>
      <p:sp>
        <p:nvSpPr>
          <p:cNvPr id="344" name="Methods &amp; Datasets - GCHP"/>
          <p:cNvSpPr txBox="1"/>
          <p:nvPr/>
        </p:nvSpPr>
        <p:spPr>
          <a:xfrm>
            <a:off x="59697" y="-62285"/>
            <a:ext cx="9760962"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67359">
              <a:defRPr sz="6400">
                <a:solidFill>
                  <a:srgbClr val="FFFFFF"/>
                </a:solidFill>
              </a:defRPr>
            </a:lvl1pPr>
          </a:lstStyle>
          <a:p>
            <a:r>
              <a:t>Methods &amp; Datasets - GCHP</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lide Number"/>
          <p:cNvSpPr txBox="1">
            <a:spLocks noGrp="1"/>
          </p:cNvSpPr>
          <p:nvPr>
            <p:ph type="sldNum" sz="quarter" idx="2"/>
          </p:nvPr>
        </p:nvSpPr>
        <p:spPr>
          <a:xfrm>
            <a:off x="6381036" y="9252319"/>
            <a:ext cx="227312" cy="3429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8</a:t>
            </a:fld>
            <a:endParaRPr/>
          </a:p>
        </p:txBody>
      </p:sp>
      <p:pic>
        <p:nvPicPr>
          <p:cNvPr id="347" name="cube-sphere animation.gif" descr="cube-sphere animation.gif"/>
          <p:cNvPicPr>
            <a:picLocks/>
          </p:cNvPicPr>
          <p:nvPr/>
        </p:nvPicPr>
        <p:blipFill>
          <a:blip r:embed="rId2"/>
          <a:stretch>
            <a:fillRect/>
          </a:stretch>
        </p:blipFill>
        <p:spPr>
          <a:xfrm>
            <a:off x="825297" y="1335564"/>
            <a:ext cx="11338790" cy="7937153"/>
          </a:xfrm>
          <a:prstGeom prst="rect">
            <a:avLst/>
          </a:prstGeom>
          <a:ln w="12700">
            <a:miter lim="400000"/>
          </a:ln>
        </p:spPr>
      </p:pic>
      <p:sp>
        <p:nvSpPr>
          <p:cNvPr id="348" name="Methods &amp; Datasets - GCHP"/>
          <p:cNvSpPr txBox="1"/>
          <p:nvPr/>
        </p:nvSpPr>
        <p:spPr>
          <a:xfrm>
            <a:off x="59697" y="-62285"/>
            <a:ext cx="9760962"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67359">
              <a:defRPr sz="6400">
                <a:solidFill>
                  <a:srgbClr val="FFFFFF"/>
                </a:solidFill>
              </a:defRPr>
            </a:lvl1pPr>
          </a:lstStyle>
          <a:p>
            <a:r>
              <a:t>Methods &amp; Datasets - GCHP</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fld id="{86CB4B4D-7CA3-9044-876B-883B54F8677D}" type="slidenum">
              <a:t>9</a:t>
            </a:fld>
            <a:endParaRPr/>
          </a:p>
        </p:txBody>
      </p:sp>
      <p:sp>
        <p:nvSpPr>
          <p:cNvPr id="351" name="Bindle et al. (2021)"/>
          <p:cNvSpPr txBox="1"/>
          <p:nvPr/>
        </p:nvSpPr>
        <p:spPr>
          <a:xfrm>
            <a:off x="9869702" y="1437823"/>
            <a:ext cx="2722976"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2400"/>
            </a:lvl1pPr>
          </a:lstStyle>
          <a:p>
            <a:r>
              <a:t>Bindle et al. (2021)</a:t>
            </a:r>
          </a:p>
        </p:txBody>
      </p:sp>
      <p:pic>
        <p:nvPicPr>
          <p:cNvPr id="352" name="GCHP stretch-grid.png" descr="GCHP stretch-grid.png"/>
          <p:cNvPicPr>
            <a:picLocks noChangeAspect="1"/>
          </p:cNvPicPr>
          <p:nvPr/>
        </p:nvPicPr>
        <p:blipFill>
          <a:blip r:embed="rId2"/>
          <a:srcRect b="2611"/>
          <a:stretch>
            <a:fillRect/>
          </a:stretch>
        </p:blipFill>
        <p:spPr>
          <a:xfrm>
            <a:off x="328246" y="1887086"/>
            <a:ext cx="12332892" cy="6365528"/>
          </a:xfrm>
          <a:prstGeom prst="rect">
            <a:avLst/>
          </a:prstGeom>
          <a:ln w="12700">
            <a:miter lim="400000"/>
          </a:ln>
        </p:spPr>
      </p:pic>
      <p:sp>
        <p:nvSpPr>
          <p:cNvPr id="353" name="Illustration showing the ‘stretched-grid’ capability of GCHP. Three stretched grids that show the effect of the stretch factor (S) on stretching a C16 cubed sphere. Local scaling is the relative change to a grid box’s edge length induced by stretching. R"/>
          <p:cNvSpPr txBox="1"/>
          <p:nvPr/>
        </p:nvSpPr>
        <p:spPr>
          <a:xfrm>
            <a:off x="1131622" y="8371672"/>
            <a:ext cx="10726140" cy="1003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a:defRPr sz="1600"/>
            </a:pPr>
            <a:r>
              <a:t>Illustration showing the ‘stretched-grid’ capability of GCHP. Three stretched grids that show the effect of the stretch factor (S) on stretching a C16 cubed sphere. Local scaling is the relative change to a grid box’s edge length induced by stretching. Reproduced from Bindle et al. (2021). </a:t>
            </a:r>
          </a:p>
          <a:p>
            <a:pPr algn="l" defTabSz="457200">
              <a:lnSpc>
                <a:spcPts val="2800"/>
              </a:lnSpc>
              <a:spcBef>
                <a:spcPts val="1200"/>
              </a:spcBef>
              <a:defRPr sz="1200">
                <a:solidFill>
                  <a:srgbClr val="292526"/>
                </a:solidFill>
                <a:latin typeface="Times Roman"/>
                <a:ea typeface="Times Roman"/>
                <a:cs typeface="Times Roman"/>
                <a:sym typeface="Times Roman"/>
              </a:defRPr>
            </a:pPr>
            <a:r>
              <a:t> </a:t>
            </a:r>
          </a:p>
        </p:txBody>
      </p:sp>
      <p:sp>
        <p:nvSpPr>
          <p:cNvPr id="354" name="Methods &amp; Datasets - GCHP"/>
          <p:cNvSpPr txBox="1"/>
          <p:nvPr/>
        </p:nvSpPr>
        <p:spPr>
          <a:xfrm>
            <a:off x="59697" y="-62285"/>
            <a:ext cx="9760962" cy="1157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67359">
              <a:defRPr sz="6400">
                <a:solidFill>
                  <a:srgbClr val="FFFFFF"/>
                </a:solidFill>
              </a:defRPr>
            </a:lvl1pPr>
          </a:lstStyle>
          <a:p>
            <a:r>
              <a:t>Methods &amp; Datasets - GCHP</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4165</TotalTime>
  <Words>6430</Words>
  <Application>Microsoft Office PowerPoint</Application>
  <PresentationFormat>Custom</PresentationFormat>
  <Paragraphs>494</Paragraphs>
  <Slides>54</Slides>
  <Notes>38</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White</vt:lpstr>
      <vt:lpstr>PowerPoint Presentation</vt:lpstr>
      <vt:lpstr>PowerPoint Presentation</vt:lpstr>
      <vt:lpstr>Motivation</vt:lpstr>
      <vt:lpstr>Motivation</vt:lpstr>
      <vt:lpstr>Methods &amp; Datasets - Arctic FTIR Sites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Conclusions</vt:lpstr>
      <vt:lpstr>References</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Tyler Wizenberg</cp:lastModifiedBy>
  <cp:revision>5</cp:revision>
  <dcterms:modified xsi:type="dcterms:W3CDTF">2023-06-15T07:16:15Z</dcterms:modified>
</cp:coreProperties>
</file>