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85" r:id="rId3"/>
    <p:sldId id="496" r:id="rId4"/>
    <p:sldId id="497" r:id="rId5"/>
    <p:sldId id="504" r:id="rId6"/>
    <p:sldId id="505" r:id="rId7"/>
    <p:sldId id="486" r:id="rId8"/>
    <p:sldId id="499" r:id="rId9"/>
    <p:sldId id="498" r:id="rId10"/>
    <p:sldId id="311" r:id="rId11"/>
    <p:sldId id="312" r:id="rId12"/>
    <p:sldId id="314" r:id="rId13"/>
    <p:sldId id="482" r:id="rId14"/>
    <p:sldId id="489" r:id="rId15"/>
    <p:sldId id="491" r:id="rId16"/>
    <p:sldId id="493" r:id="rId17"/>
    <p:sldId id="502" r:id="rId18"/>
    <p:sldId id="507" r:id="rId19"/>
    <p:sldId id="506" r:id="rId20"/>
    <p:sldId id="298" r:id="rId21"/>
    <p:sldId id="299" r:id="rId22"/>
    <p:sldId id="300" r:id="rId23"/>
    <p:sldId id="313" r:id="rId24"/>
    <p:sldId id="481" r:id="rId25"/>
    <p:sldId id="484" r:id="rId26"/>
    <p:sldId id="480" r:id="rId27"/>
    <p:sldId id="483" r:id="rId28"/>
    <p:sldId id="479" r:id="rId29"/>
    <p:sldId id="492" r:id="rId30"/>
    <p:sldId id="490" r:id="rId31"/>
    <p:sldId id="501" r:id="rId3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A7C4FF"/>
    <a:srgbClr val="FF00FF"/>
    <a:srgbClr val="00FFFF"/>
    <a:srgbClr val="00FF00"/>
    <a:srgbClr val="E5EEFF"/>
    <a:srgbClr val="9191DB"/>
    <a:srgbClr val="2F559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95627-7F91-4F7E-A445-47D8264C3D2B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98C0-1D72-4B0E-B018-821765E0B6FF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1490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89CA-3671-2F8C-D723-BD133B5C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5E95F-ED30-0CF9-1E77-3C1F0513A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D6C5-AF87-DD12-83EC-6EA06552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F5D8-0A55-6F26-8D5D-19178B49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D32B-39BD-8434-9551-80309D3E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7780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B5C8-DC5C-A885-1A2C-0C3CC6A5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4CF21-9010-1745-CCB1-B77E9AAD9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1893-1FC9-DE1A-2C9A-E8E9273E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B57D6-A3F8-40AE-6FCB-FDEAE438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2871-0732-0C0D-6A2B-D9238FE5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247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2D5C1-DE30-8965-1660-03336DF48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9BC25-710C-73F9-2496-94E20F71B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A18D-A9D9-2608-98A2-A8210B68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768EA-50BA-19BD-46DB-00CE7940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AAFCA-BA7C-0810-8AF7-F7826CEB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414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E289-B091-E7FE-14AE-826C70FF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EAF1-A568-B5DF-1288-DBD7C4EB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1F8F-E615-6D4B-D8ED-1236BDDD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63F4A-AFF4-3B6B-6341-440AE85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818E-91D1-CA2F-9D40-3CD0014B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353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616A-8696-FC0B-9824-79AD9BFE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801C-9E36-E578-3AA4-D09739F5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2C046-8928-671D-7A0A-6DEE9055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E38A-9B52-B6F2-F13F-FB6064F3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2191A-8560-0691-677A-410BAE18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4111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23A7-BECD-E77A-8C97-3CFB4A6B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329B-C822-766D-CD90-AA77F8071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20588-81BD-5592-AAF6-5B9F738D9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7F05E-A0A8-DE6F-7C86-BC48FBEB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9BBDA-9143-75E5-9D50-8B8CD760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8BFC3-DFCE-1D75-F0F2-71E070A9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0541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54CD-FE6F-2F14-344B-67518EB2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F973-3BF7-0018-88C1-B3AD9EDA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B6497-548F-D28E-BE7A-4C69EE3B3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11FB9-FF26-C307-3819-63021F202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EE381-C276-413E-BB58-7CC9C7A18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DE9D5-19C2-05F1-022B-88F5955B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E50E9-DD11-B01D-1B5D-B942C2D0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70B08-4BA5-DA25-0240-EDF7B510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797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FCD2-31AD-CA4F-9F43-32FD16CF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8FBB1-0170-84C3-707A-371005E0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576BA-32A8-9FC9-5ED1-6EB77703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7560E-1F84-72F1-37E2-F866C999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755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A93C2-9C00-59F4-AC5F-97A0C75C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40909-A1A3-5871-A6BE-6A41CA87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3199E-4E72-995B-D59E-596B4A7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3870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3948-8495-3B72-4ACB-9A86ECD6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4B59-52C1-1FED-4BA3-3129F39E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FA8ED-0FCC-3192-4B44-1835777F0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B3A7A-5A33-3EA3-C13B-DDBBBE09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89D6-8B7A-265F-E747-05BF6882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C0ED6-F15E-2219-6BCE-AE9901D5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2170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23EA-C8D1-062C-0B06-D5D8228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91AC2-4300-8500-E99C-97F8E4970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958FC-72B4-AEB7-FC6A-2F431F3B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49BDD-37C6-4AA2-16EC-57602437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74F73-8AF6-142C-EB40-44515B52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5FCD1-B867-9A13-5F10-45CE4B0E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2567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C445C-8AA1-5CD4-7068-BB51EF2A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0118A-EFC9-68E4-C946-872563ED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6FDF-E2EC-AA59-3507-78808E694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B93E-B2B2-42CF-9448-5EA1AC627710}" type="datetimeFigureOut">
              <a:rPr lang="en-BE" smtClean="0"/>
              <a:t>15/06/2023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559-E3B9-82AE-1CC4-8CE043D72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CC3E-16BE-3245-A859-ED6CCF557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6F79-1324-4218-9825-D465F16C4A16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1557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pc-vdaf.tropomi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gacproject.org/activities/TOAR/TOAR-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s://www2.acom.ucar.edu/irw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gacproject.org/activities/TOAR/TOAR-I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giftom.meteo.b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acom.ucar.edu/irwg" TargetMode="External"/><Relationship Id="rId2" Type="http://schemas.openxmlformats.org/officeDocument/2006/relationships/hyperlink" Target="https://hegiftom.meteo.b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egiftom.meteo.b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giftom.meteo.b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8582D3-BBD7-8D7E-E43A-1FA69A728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5" t="11053" r="13248" b="24561"/>
          <a:stretch/>
        </p:blipFill>
        <p:spPr>
          <a:xfrm>
            <a:off x="3708259" y="1755227"/>
            <a:ext cx="8359932" cy="4648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E5E0DE-17E0-315B-FD96-24BA8331FC70}"/>
              </a:ext>
            </a:extLst>
          </p:cNvPr>
          <p:cNvSpPr txBox="1"/>
          <p:nvPr/>
        </p:nvSpPr>
        <p:spPr>
          <a:xfrm>
            <a:off x="123809" y="1830426"/>
            <a:ext cx="364809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Corinne Vigouroux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and the FTIR partners: 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</a:rPr>
              <a:t>T. Blumenstock, M. De Mazière, O. García, M. Grutter,  J. Hannigan, N. Jones, R. Kivi, B. Langerock, E. Lutsch, E. Mahieu, M. Makarova, J. Mellqvist, I. Morino, I. Murata, T. Nagahama, J. Notholt, I. Ortega, M. Palm, M. Rettinger, A. Röhling, D. Smale, W. Stremme, K. Strong, Y. Sun, R. Sussmann, Y. Té, Y. Virolainen, P. Wang, T. Wizenberg, M. Zhou &amp; probably more !</a:t>
            </a:r>
            <a:endParaRPr lang="en-BE" sz="1600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AE56B4-FFF8-7E43-FFF7-82953868E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48195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NDACC FTIR contribution to the Tropospheric Ozone Assessment Report (TOAR-II): ozone and precursors </a:t>
            </a:r>
            <a:endParaRPr lang="en-BE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FCE28-5FC4-39D0-B15A-E7F9A3B9DD5F}"/>
              </a:ext>
            </a:extLst>
          </p:cNvPr>
          <p:cNvSpPr txBox="1"/>
          <p:nvPr/>
        </p:nvSpPr>
        <p:spPr>
          <a:xfrm>
            <a:off x="123809" y="4928623"/>
            <a:ext cx="3584450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are from NDACC or private communication: Please check if your site is well represented (and well selected for trends) and come-back to me if not !</a:t>
            </a:r>
          </a:p>
        </p:txBody>
      </p:sp>
    </p:spTree>
    <p:extLst>
      <p:ext uri="{BB962C8B-B14F-4D97-AF65-F5344CB8AC3E}">
        <p14:creationId xmlns:p14="http://schemas.microsoft.com/office/powerpoint/2010/main" val="121163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AD6B-979D-DED2-0E00-9719FD42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78" y="2454785"/>
            <a:ext cx="11762160" cy="163175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800" i="1" dirty="0"/>
              <a:t>	</a:t>
            </a:r>
            <a:r>
              <a:rPr lang="en-US" sz="1800" i="1" dirty="0">
                <a:solidFill>
                  <a:srgbClr val="002060"/>
                </a:solidFill>
              </a:rPr>
              <a:t>	- Y(t)</a:t>
            </a:r>
            <a:r>
              <a:rPr lang="en-US" sz="1800" dirty="0">
                <a:solidFill>
                  <a:srgbClr val="002060"/>
                </a:solidFill>
              </a:rPr>
              <a:t> is the </a:t>
            </a:r>
            <a:r>
              <a:rPr lang="en-US" sz="1800" b="1" dirty="0">
                <a:solidFill>
                  <a:srgbClr val="002060"/>
                </a:solidFill>
              </a:rPr>
              <a:t>monthly means </a:t>
            </a:r>
            <a:r>
              <a:rPr lang="en-US" sz="1800" dirty="0">
                <a:solidFill>
                  <a:srgbClr val="002060"/>
                </a:solidFill>
              </a:rPr>
              <a:t>time-series of observations, in fractional year.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	- A</a:t>
            </a:r>
            <a:r>
              <a:rPr lang="en-US" sz="1800" baseline="-25000" dirty="0">
                <a:solidFill>
                  <a:srgbClr val="002060"/>
                </a:solidFill>
              </a:rPr>
              <a:t>1</a:t>
            </a:r>
            <a:r>
              <a:rPr lang="en-US" sz="1800" dirty="0">
                <a:solidFill>
                  <a:srgbClr val="002060"/>
                </a:solidFill>
              </a:rPr>
              <a:t> to A</a:t>
            </a:r>
            <a:r>
              <a:rPr lang="en-US" sz="1800" baseline="-25000" dirty="0">
                <a:solidFill>
                  <a:srgbClr val="002060"/>
                </a:solidFill>
              </a:rPr>
              <a:t>4</a:t>
            </a:r>
            <a:r>
              <a:rPr lang="en-US" sz="1800" dirty="0">
                <a:solidFill>
                  <a:srgbClr val="002060"/>
                </a:solidFill>
              </a:rPr>
              <a:t>: seasonal cycle;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A</a:t>
            </a:r>
            <a:r>
              <a:rPr lang="en-US" sz="1800" b="1" i="1" baseline="-25000" dirty="0">
                <a:solidFill>
                  <a:srgbClr val="FF0000"/>
                </a:solidFill>
              </a:rPr>
              <a:t>5</a:t>
            </a:r>
            <a:r>
              <a:rPr lang="en-US" sz="1800" b="1" dirty="0">
                <a:solidFill>
                  <a:srgbClr val="FF0000"/>
                </a:solidFill>
              </a:rPr>
              <a:t> is the linear trend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	- </a:t>
            </a:r>
            <a:r>
              <a:rPr lang="en-US" sz="1800" b="1" i="1" dirty="0">
                <a:solidFill>
                  <a:srgbClr val="002060"/>
                </a:solidFill>
              </a:rPr>
              <a:t>X</a:t>
            </a:r>
            <a:r>
              <a:rPr lang="en-US" sz="1800" b="1" i="1" baseline="-25000" dirty="0">
                <a:solidFill>
                  <a:srgbClr val="002060"/>
                </a:solidFill>
              </a:rPr>
              <a:t>k</a:t>
            </a:r>
            <a:r>
              <a:rPr lang="en-US" sz="1800" b="1" dirty="0">
                <a:solidFill>
                  <a:srgbClr val="002060"/>
                </a:solidFill>
              </a:rPr>
              <a:t> are the explanatory variables</a:t>
            </a:r>
            <a:r>
              <a:rPr lang="en-US" sz="1800" dirty="0">
                <a:solidFill>
                  <a:srgbClr val="002060"/>
                </a:solidFill>
              </a:rPr>
              <a:t> (</a:t>
            </a:r>
            <a:r>
              <a:rPr lang="en-US" sz="1800" b="1" dirty="0">
                <a:solidFill>
                  <a:srgbClr val="FF0000"/>
                </a:solidFill>
              </a:rPr>
              <a:t>proxies</a:t>
            </a:r>
            <a:r>
              <a:rPr lang="en-US" sz="1800" dirty="0">
                <a:solidFill>
                  <a:srgbClr val="002060"/>
                </a:solidFill>
              </a:rPr>
              <a:t> time-series) and </a:t>
            </a:r>
            <a:r>
              <a:rPr lang="en-US" sz="1800" i="1" dirty="0">
                <a:solidFill>
                  <a:srgbClr val="002060"/>
                </a:solidFill>
              </a:rPr>
              <a:t>A</a:t>
            </a:r>
            <a:r>
              <a:rPr lang="en-US" sz="1800" i="1" baseline="-25000" dirty="0">
                <a:solidFill>
                  <a:srgbClr val="002060"/>
                </a:solidFill>
              </a:rPr>
              <a:t>k</a:t>
            </a:r>
            <a:r>
              <a:rPr lang="en-US" sz="1800" dirty="0">
                <a:solidFill>
                  <a:srgbClr val="002060"/>
                </a:solidFill>
              </a:rPr>
              <a:t> their respective coefficients; </a:t>
            </a:r>
          </a:p>
          <a:p>
            <a:pPr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	- </a:t>
            </a:r>
            <a:r>
              <a:rPr lang="en-US" sz="1800" i="1" dirty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sz="1800" dirty="0">
                <a:solidFill>
                  <a:srgbClr val="002060"/>
                </a:solidFill>
              </a:rPr>
              <a:t> represents the residuals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B7460-5506-E3DA-BFF8-5983031B7A43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FTIR long-term trends: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CD4B67-4C79-7EC7-8D41-43B47CD3501E}"/>
              </a:ext>
            </a:extLst>
          </p:cNvPr>
          <p:cNvSpPr txBox="1">
            <a:spLocks/>
          </p:cNvSpPr>
          <p:nvPr/>
        </p:nvSpPr>
        <p:spPr>
          <a:xfrm>
            <a:off x="201667" y="923363"/>
            <a:ext cx="11762160" cy="48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2060"/>
                </a:solidFill>
              </a:rPr>
              <a:t>We use </a:t>
            </a:r>
            <a:r>
              <a:rPr lang="en-US" sz="1800" b="1" dirty="0">
                <a:solidFill>
                  <a:srgbClr val="002060"/>
                </a:solidFill>
              </a:rPr>
              <a:t>Multi Linear Regression MLR </a:t>
            </a:r>
            <a:r>
              <a:rPr lang="en-US" sz="1800" dirty="0">
                <a:solidFill>
                  <a:srgbClr val="002060"/>
                </a:solidFill>
              </a:rPr>
              <a:t>model to derive our trends.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24FE1B-AB1B-9ED4-77AA-E405C169A5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6042" y="1405833"/>
                <a:ext cx="11427785" cy="8818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BE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3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23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3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sz="23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BE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3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sz="23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BE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23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3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lang="en-US" sz="23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=3</m:t>
                          </m:r>
                        </m:sub>
                        <m:sup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BE" sz="23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fr-BE" sz="23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BE" sz="23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</a:endParaRPr>
              </a:p>
              <a:p>
                <a:pPr>
                  <a:buFontTx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E24FE1B-AB1B-9ED4-77AA-E405C169A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42" y="1405833"/>
                <a:ext cx="11427785" cy="8818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510BEC-1184-E97B-A223-7D3D5A156C48}"/>
              </a:ext>
            </a:extLst>
          </p:cNvPr>
          <p:cNvSpPr txBox="1">
            <a:spLocks/>
          </p:cNvSpPr>
          <p:nvPr/>
        </p:nvSpPr>
        <p:spPr>
          <a:xfrm>
            <a:off x="-349623" y="6012380"/>
            <a:ext cx="12475361" cy="69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solidFill>
                  <a:srgbClr val="002060"/>
                </a:solidFill>
              </a:rPr>
              <a:t>Note that a </a:t>
            </a:r>
            <a:r>
              <a:rPr lang="en-US" sz="1800" b="1" dirty="0">
                <a:solidFill>
                  <a:srgbClr val="002060"/>
                </a:solidFill>
              </a:rPr>
              <a:t>stepwise regression </a:t>
            </a:r>
            <a:r>
              <a:rPr lang="en-US" sz="1800" dirty="0">
                <a:solidFill>
                  <a:srgbClr val="002060"/>
                </a:solidFill>
              </a:rPr>
              <a:t>is made such as only the significant proxies are kept in the model (to avoid overfitting).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The uncertainty on the trend parameter is corrected according to the </a:t>
            </a:r>
            <a:r>
              <a:rPr lang="en-US" sz="1800" b="1" dirty="0">
                <a:solidFill>
                  <a:srgbClr val="002060"/>
                </a:solidFill>
              </a:rPr>
              <a:t>auto-correlation of the residuals </a:t>
            </a:r>
            <a:r>
              <a:rPr lang="en-US" sz="1800" dirty="0">
                <a:solidFill>
                  <a:srgbClr val="002060"/>
                </a:solidFill>
              </a:rPr>
              <a:t>(Santer et al., 2008)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1873B5-8EFD-E9E7-0636-459E5481911C}"/>
              </a:ext>
            </a:extLst>
          </p:cNvPr>
          <p:cNvSpPr txBox="1">
            <a:spLocks/>
          </p:cNvSpPr>
          <p:nvPr/>
        </p:nvSpPr>
        <p:spPr>
          <a:xfrm>
            <a:off x="201667" y="4359296"/>
            <a:ext cx="10400071" cy="138032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Several MLR models are tested: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“</a:t>
            </a:r>
            <a:r>
              <a:rPr lang="en-US" sz="1800" b="1" dirty="0">
                <a:solidFill>
                  <a:schemeClr val="bg1"/>
                </a:solidFill>
              </a:rPr>
              <a:t>Seas”: </a:t>
            </a:r>
            <a:r>
              <a:rPr lang="en-US" sz="1800" dirty="0">
                <a:solidFill>
                  <a:schemeClr val="bg1"/>
                </a:solidFill>
              </a:rPr>
              <a:t>trend + seasonal cycle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“Classic”: </a:t>
            </a:r>
            <a:r>
              <a:rPr lang="en-US" sz="1800" dirty="0">
                <a:solidFill>
                  <a:schemeClr val="bg1"/>
                </a:solidFill>
              </a:rPr>
              <a:t>Seas + QBO + ENSO + solar 11-year cycle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“All”: </a:t>
            </a:r>
            <a:r>
              <a:rPr lang="en-US" sz="1800" dirty="0">
                <a:solidFill>
                  <a:schemeClr val="bg1"/>
                </a:solidFill>
              </a:rPr>
              <a:t>Classic + Tropopause Height + MJO + AO/AAO + EP flux + Volume of Polar Stratospheric Clouds</a:t>
            </a:r>
          </a:p>
        </p:txBody>
      </p:sp>
    </p:spTree>
    <p:extLst>
      <p:ext uri="{BB962C8B-B14F-4D97-AF65-F5344CB8AC3E}">
        <p14:creationId xmlns:p14="http://schemas.microsoft.com/office/powerpoint/2010/main" val="108222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65AB83-BC15-6DB3-9CB9-226DB2B64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9" r="8046" b="5815"/>
          <a:stretch/>
        </p:blipFill>
        <p:spPr>
          <a:xfrm>
            <a:off x="1280688" y="837733"/>
            <a:ext cx="5450681" cy="4538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5F59B-D77D-802D-AFCC-A9D33376A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6" t="1030" r="8493" b="5084"/>
          <a:stretch/>
        </p:blipFill>
        <p:spPr>
          <a:xfrm>
            <a:off x="6698541" y="750889"/>
            <a:ext cx="4212771" cy="4649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CC05E8-1A19-1993-D801-570296297875}"/>
              </a:ext>
            </a:extLst>
          </p:cNvPr>
          <p:cNvSpPr txBox="1"/>
          <p:nvPr/>
        </p:nvSpPr>
        <p:spPr>
          <a:xfrm>
            <a:off x="110426" y="5504264"/>
            <a:ext cx="3209147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Choice of the MLR model: </a:t>
            </a:r>
            <a:endParaRPr lang="en-B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5F53B-CA46-1C6D-BC85-DA518A12C70A}"/>
              </a:ext>
            </a:extLst>
          </p:cNvPr>
          <p:cNvSpPr txBox="1"/>
          <p:nvPr/>
        </p:nvSpPr>
        <p:spPr>
          <a:xfrm>
            <a:off x="3487442" y="5506946"/>
            <a:ext cx="844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Only a </a:t>
            </a:r>
            <a:r>
              <a:rPr lang="en-US" b="1" dirty="0">
                <a:solidFill>
                  <a:srgbClr val="002060"/>
                </a:solidFill>
              </a:rPr>
              <a:t>small impact on the trends and their significance.</a:t>
            </a:r>
            <a:endParaRPr lang="en-BE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“All” model improves the regression </a:t>
            </a:r>
            <a:r>
              <a:rPr lang="en-US" dirty="0">
                <a:solidFill>
                  <a:srgbClr val="002060"/>
                </a:solidFill>
              </a:rPr>
              <a:t>(R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closer to 1; smaller trends uncertainties) mainly for </a:t>
            </a:r>
            <a:r>
              <a:rPr lang="en-US" b="1" dirty="0">
                <a:solidFill>
                  <a:srgbClr val="002060"/>
                </a:solidFill>
              </a:rPr>
              <a:t>high-latitude and mountain </a:t>
            </a:r>
            <a:r>
              <a:rPr lang="en-US" dirty="0">
                <a:solidFill>
                  <a:srgbClr val="002060"/>
                </a:solidFill>
              </a:rPr>
              <a:t>sites: </a:t>
            </a:r>
            <a:r>
              <a:rPr lang="en-US" b="1" dirty="0">
                <a:solidFill>
                  <a:srgbClr val="002060"/>
                </a:solidFill>
              </a:rPr>
              <a:t>Tropopause Height proxy’s influence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6008-D2E2-CF41-B95F-DB9B69DE8F2C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Ozone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62589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554868-AAC2-800E-11D6-91B69B967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6" y="848304"/>
            <a:ext cx="5334000" cy="400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479F4-6093-7D22-F3E8-AE583E42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376" y="848304"/>
            <a:ext cx="5334000" cy="4000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593E51-B68C-0DB0-B56A-4DD7CA640A84}"/>
              </a:ext>
            </a:extLst>
          </p:cNvPr>
          <p:cNvSpPr txBox="1"/>
          <p:nvPr/>
        </p:nvSpPr>
        <p:spPr>
          <a:xfrm>
            <a:off x="216694" y="5135995"/>
            <a:ext cx="3451499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Impact of the length/period of the time-series: test to start in 2009: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4B8175-5BA1-4180-C9FF-6198FC9371C6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Ozone long-term &amp; recent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E22BA-E215-8F55-26A5-255703659392}"/>
              </a:ext>
            </a:extLst>
          </p:cNvPr>
          <p:cNvSpPr txBox="1"/>
          <p:nvPr/>
        </p:nvSpPr>
        <p:spPr>
          <a:xfrm>
            <a:off x="3327031" y="5030196"/>
            <a:ext cx="8726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80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More coherence at NH high-latitudes</a:t>
            </a:r>
            <a:r>
              <a:rPr lang="en-US" dirty="0">
                <a:solidFill>
                  <a:srgbClr val="002060"/>
                </a:solidFill>
              </a:rPr>
              <a:t>: the negative trends in Thule and Kiruna becomes non-significant, as Eureka and Harestua. However, Ny-Alesund becomes an outlier: </a:t>
            </a:r>
            <a:r>
              <a:rPr lang="en-US" b="1" dirty="0">
                <a:solidFill>
                  <a:srgbClr val="002060"/>
                </a:solidFill>
              </a:rPr>
              <a:t>to be checked with sondes </a:t>
            </a:r>
            <a:r>
              <a:rPr lang="en-US" dirty="0">
                <a:solidFill>
                  <a:srgbClr val="002060"/>
                </a:solidFill>
              </a:rPr>
              <a:t>soon.</a:t>
            </a:r>
          </a:p>
          <a:p>
            <a:pPr marL="8388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No big change elsewhere: </a:t>
            </a:r>
            <a:r>
              <a:rPr lang="en-US" b="1" dirty="0">
                <a:solidFill>
                  <a:srgbClr val="002060"/>
                </a:solidFill>
              </a:rPr>
              <a:t>recent trends are non-significant (although now, almost all negative in NH mid-lat!)</a:t>
            </a:r>
            <a:r>
              <a:rPr lang="en-US" dirty="0">
                <a:solidFill>
                  <a:srgbClr val="002060"/>
                </a:solidFill>
              </a:rPr>
              <a:t>. Except at Boulder and Antarctic site (significantly negative).</a:t>
            </a:r>
          </a:p>
        </p:txBody>
      </p:sp>
    </p:spTree>
    <p:extLst>
      <p:ext uri="{BB962C8B-B14F-4D97-AF65-F5344CB8AC3E}">
        <p14:creationId xmlns:p14="http://schemas.microsoft.com/office/powerpoint/2010/main" val="2572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232541-6941-8E7F-C44C-CE4E69D6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84" y="777876"/>
            <a:ext cx="4686367" cy="4083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E51FD-B123-5742-D32D-3D31F8661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983" y="777877"/>
            <a:ext cx="4686367" cy="4083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6E4FB-5A84-46B5-121B-8B32CB25529A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HCHO long-term / recent 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39400-5859-4449-E0F0-F39A18779B13}"/>
              </a:ext>
            </a:extLst>
          </p:cNvPr>
          <p:cNvSpPr txBox="1"/>
          <p:nvPr/>
        </p:nvSpPr>
        <p:spPr>
          <a:xfrm>
            <a:off x="233476" y="5142651"/>
            <a:ext cx="3674993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Impact of the length/period of the time-series: test to start in 2009: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DAA30-B78C-461D-FC72-0736352CD34F}"/>
              </a:ext>
            </a:extLst>
          </p:cNvPr>
          <p:cNvSpPr txBox="1"/>
          <p:nvPr/>
        </p:nvSpPr>
        <p:spPr>
          <a:xfrm>
            <a:off x="4336719" y="5068414"/>
            <a:ext cx="762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Positive trends </a:t>
            </a:r>
            <a:r>
              <a:rPr lang="en-US" dirty="0">
                <a:solidFill>
                  <a:srgbClr val="002060"/>
                </a:solidFill>
              </a:rPr>
              <a:t>in Arctic sites Ny-Alesund and Thule in the most recent years.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Elsewhere: mostly </a:t>
            </a:r>
            <a:r>
              <a:rPr lang="en-US" b="1" dirty="0">
                <a:solidFill>
                  <a:srgbClr val="002060"/>
                </a:solidFill>
              </a:rPr>
              <a:t>no change in trends</a:t>
            </a:r>
            <a:r>
              <a:rPr lang="en-US" dirty="0">
                <a:solidFill>
                  <a:srgbClr val="002060"/>
                </a:solidFill>
              </a:rPr>
              <a:t> (considering significance); Larger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302391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E72B0E-C692-AFC8-65BD-16C1AAF6A38E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 long-term / recent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BB067-A007-92D2-8DD2-39A979F82FC2}"/>
              </a:ext>
            </a:extLst>
          </p:cNvPr>
          <p:cNvSpPr txBox="1"/>
          <p:nvPr/>
        </p:nvSpPr>
        <p:spPr>
          <a:xfrm>
            <a:off x="277663" y="5193282"/>
            <a:ext cx="3674993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Impact of the length/period of the time-series: test to start in 2009: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D3E02C-8698-C135-0A79-1AC00A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"/>
          <a:stretch/>
        </p:blipFill>
        <p:spPr>
          <a:xfrm>
            <a:off x="104953" y="782227"/>
            <a:ext cx="5013814" cy="4069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D98BD-DD2E-C8D8-9055-26D04F323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46"/>
          <a:stretch/>
        </p:blipFill>
        <p:spPr>
          <a:xfrm>
            <a:off x="5251421" y="782227"/>
            <a:ext cx="2960966" cy="40164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403E88-42B9-0B85-AA11-AC1AF717A006}"/>
              </a:ext>
            </a:extLst>
          </p:cNvPr>
          <p:cNvSpPr txBox="1"/>
          <p:nvPr/>
        </p:nvSpPr>
        <p:spPr>
          <a:xfrm>
            <a:off x="4315060" y="5193282"/>
            <a:ext cx="7764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Almost all NH mid and high latitude negative trends </a:t>
            </a:r>
            <a:r>
              <a:rPr lang="en-US" b="1" dirty="0">
                <a:solidFill>
                  <a:srgbClr val="FF0000"/>
                </a:solidFill>
              </a:rPr>
              <a:t>are smaller in the more recent period.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Maïdo (2013-) was the only site with positive CO trend: </a:t>
            </a:r>
            <a:r>
              <a:rPr lang="en-US" b="1" dirty="0">
                <a:solidFill>
                  <a:srgbClr val="002060"/>
                </a:solidFill>
              </a:rPr>
              <a:t>if 2009 is used as starting point, </a:t>
            </a:r>
            <a:r>
              <a:rPr lang="en-US" b="1" dirty="0">
                <a:solidFill>
                  <a:srgbClr val="FF0000"/>
                </a:solidFill>
              </a:rPr>
              <a:t>all SH sites show also a positive trend in CO, except Wollongong where the strong negative trend became non-significant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9309B-888A-3620-8EE0-4175ED43A170}"/>
              </a:ext>
            </a:extLst>
          </p:cNvPr>
          <p:cNvSpPr txBox="1"/>
          <p:nvPr/>
        </p:nvSpPr>
        <p:spPr>
          <a:xfrm>
            <a:off x="8175339" y="897823"/>
            <a:ext cx="390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FTIR observed trends are in agreement with </a:t>
            </a:r>
            <a:r>
              <a:rPr lang="en-US" b="1" dirty="0">
                <a:solidFill>
                  <a:srgbClr val="FF0000"/>
                </a:solidFill>
              </a:rPr>
              <a:t>MOPITT recent study </a:t>
            </a:r>
            <a:r>
              <a:rPr lang="en-US" dirty="0">
                <a:solidFill>
                  <a:srgbClr val="002060"/>
                </a:solidFill>
              </a:rPr>
              <a:t>(Buchholz et al., 2021).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They also observe a </a:t>
            </a:r>
            <a:r>
              <a:rPr lang="en-US" b="1" dirty="0">
                <a:solidFill>
                  <a:srgbClr val="002060"/>
                </a:solidFill>
              </a:rPr>
              <a:t>decline in the trends</a:t>
            </a:r>
            <a:r>
              <a:rPr lang="en-US" dirty="0">
                <a:solidFill>
                  <a:srgbClr val="002060"/>
                </a:solidFill>
              </a:rPr>
              <a:t> when starting in 2010 vs 2002; and </a:t>
            </a:r>
            <a:r>
              <a:rPr lang="en-US" b="1" dirty="0">
                <a:solidFill>
                  <a:srgbClr val="002060"/>
                </a:solidFill>
              </a:rPr>
              <a:t>trend becoming positive in SH</a:t>
            </a:r>
            <a:r>
              <a:rPr lang="en-US" dirty="0">
                <a:solidFill>
                  <a:srgbClr val="002060"/>
                </a:solidFill>
              </a:rPr>
              <a:t> regions.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C5565-04B1-DCF1-C43B-C6462C49E78F}"/>
              </a:ext>
            </a:extLst>
          </p:cNvPr>
          <p:cNvGrpSpPr/>
          <p:nvPr/>
        </p:nvGrpSpPr>
        <p:grpSpPr>
          <a:xfrm>
            <a:off x="8254536" y="3049938"/>
            <a:ext cx="3609732" cy="1757829"/>
            <a:chOff x="8613322" y="3000816"/>
            <a:chExt cx="3473726" cy="16108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59E420-D8A7-8721-B641-434285A42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769" t="21041" r="22275" b="72968"/>
            <a:stretch/>
          </p:blipFill>
          <p:spPr>
            <a:xfrm>
              <a:off x="9585191" y="3211388"/>
              <a:ext cx="2501857" cy="8089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236126-16D6-98D5-3648-F78264359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524" t="71566" r="22391" b="24144"/>
            <a:stretch/>
          </p:blipFill>
          <p:spPr>
            <a:xfrm>
              <a:off x="8613322" y="4021962"/>
              <a:ext cx="3457398" cy="58974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C632B13-140E-556E-D1F4-B4EF6811D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769" t="16188" r="22275" b="82023"/>
            <a:stretch/>
          </p:blipFill>
          <p:spPr>
            <a:xfrm>
              <a:off x="9585191" y="3000816"/>
              <a:ext cx="2501857" cy="24152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7C3E63-810A-B45A-CE61-92F8F5403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4" r="67262"/>
          <a:stretch/>
        </p:blipFill>
        <p:spPr>
          <a:xfrm>
            <a:off x="4771715" y="750888"/>
            <a:ext cx="437557" cy="41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E72B0E-C692-AFC8-65BD-16C1AAF6A38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Trend correlation O3 &amp; precursors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B61F1-A4A3-47B4-7EF1-D9F8CC25C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" t="3970" r="6970" b="3715"/>
          <a:stretch/>
        </p:blipFill>
        <p:spPr>
          <a:xfrm>
            <a:off x="98674" y="1089355"/>
            <a:ext cx="4886920" cy="464639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888977-307E-6EF9-28E2-6254D672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525" y="4303220"/>
            <a:ext cx="3533002" cy="219902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 correlation between O3 and HCHO trends.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Small one between O3 and CO trends (Robust:0.51)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Larger correlation between CO and HCHO trends (R=0.69 for Robust correlation)</a:t>
            </a:r>
          </a:p>
          <a:p>
            <a:pPr lvl="1"/>
            <a:endParaRPr lang="en-B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7BF481-C1E7-1C51-AEC4-D2581DE4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94" y="3830439"/>
            <a:ext cx="3347730" cy="30275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D8133E-1B3B-7FDF-EF6C-FBB250C6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24" y="897491"/>
            <a:ext cx="3869848" cy="29023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F695FE-565B-86A1-515B-C39302346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594" y="813618"/>
            <a:ext cx="3658326" cy="29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2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E83EE8-AE30-688E-3912-2A20EAFD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" y="915749"/>
            <a:ext cx="3805273" cy="2272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38513E-5A0C-1018-5EE2-A5EC855A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20"/>
          <a:stretch/>
        </p:blipFill>
        <p:spPr>
          <a:xfrm>
            <a:off x="79654" y="3188697"/>
            <a:ext cx="2556212" cy="2204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6AD331-83E7-76E6-BC33-17BC68CE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3" r="31744"/>
          <a:stretch/>
        </p:blipFill>
        <p:spPr>
          <a:xfrm>
            <a:off x="3978687" y="3248006"/>
            <a:ext cx="2436394" cy="2212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FDD377-F644-3D98-E557-080EF0FBDE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12" r="5434"/>
          <a:stretch/>
        </p:blipFill>
        <p:spPr>
          <a:xfrm>
            <a:off x="3978687" y="1054020"/>
            <a:ext cx="3346050" cy="2193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F12E0-517B-CE78-9C4C-AACE8CFED2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03" r="5631"/>
          <a:stretch/>
        </p:blipFill>
        <p:spPr>
          <a:xfrm>
            <a:off x="7821109" y="1084619"/>
            <a:ext cx="3346083" cy="2193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CF7A0E-7CD9-8C7F-9090-5A79DB4738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132"/>
          <a:stretch/>
        </p:blipFill>
        <p:spPr>
          <a:xfrm>
            <a:off x="7821109" y="3183589"/>
            <a:ext cx="2422674" cy="234155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DD8B8FD-469E-C0F9-0FCB-5FF53E4259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Long-term trends vs concentration levels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DF9AC59-2FCF-4708-DF8B-C278255D1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83" y="5566627"/>
            <a:ext cx="2556211" cy="91793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O3 trends: no clear dependance on the concentration levels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27B9E4A-7E2C-8211-82A5-3582F51CCF1F}"/>
              </a:ext>
            </a:extLst>
          </p:cNvPr>
          <p:cNvSpPr txBox="1">
            <a:spLocks/>
          </p:cNvSpPr>
          <p:nvPr/>
        </p:nvSpPr>
        <p:spPr>
          <a:xfrm>
            <a:off x="4104009" y="5566627"/>
            <a:ext cx="2621625" cy="10645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HCHO trends: the significant negative trends are seen for more “polluted” sites.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B659A82-25F5-52F2-67BC-56FC150E0D46}"/>
              </a:ext>
            </a:extLst>
          </p:cNvPr>
          <p:cNvSpPr txBox="1">
            <a:spLocks/>
          </p:cNvSpPr>
          <p:nvPr/>
        </p:nvSpPr>
        <p:spPr>
          <a:xfrm>
            <a:off x="7918928" y="5566627"/>
            <a:ext cx="2834718" cy="10645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CO trends: negative trends larger for more “polluted” sites. (also in %/decade)</a:t>
            </a:r>
          </a:p>
        </p:txBody>
      </p:sp>
    </p:spTree>
    <p:extLst>
      <p:ext uri="{BB962C8B-B14F-4D97-AF65-F5344CB8AC3E}">
        <p14:creationId xmlns:p14="http://schemas.microsoft.com/office/powerpoint/2010/main" val="97292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9FF8B7-F794-8BC5-FFD3-0B4539945AF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29EF4-4A73-1605-C31D-366ACD964663}"/>
              </a:ext>
            </a:extLst>
          </p:cNvPr>
          <p:cNvSpPr txBox="1">
            <a:spLocks/>
          </p:cNvSpPr>
          <p:nvPr/>
        </p:nvSpPr>
        <p:spPr>
          <a:xfrm>
            <a:off x="353378" y="1425720"/>
            <a:ext cx="11609392" cy="30909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No real improvement of the regression with the use of additional proxies for HCHO and CO (not shown). 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Ozone trends are small </a:t>
            </a:r>
            <a:r>
              <a:rPr lang="en-US" sz="1800" dirty="0">
                <a:solidFill>
                  <a:srgbClr val="002060"/>
                </a:solidFill>
              </a:rPr>
              <a:t>(below 2ppbv/dec.) </a:t>
            </a:r>
            <a:r>
              <a:rPr lang="en-US" sz="1800" b="1" dirty="0">
                <a:solidFill>
                  <a:srgbClr val="002060"/>
                </a:solidFill>
              </a:rPr>
              <a:t>and usually non-significant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HCHO trends are usually non-significant</a:t>
            </a:r>
            <a:r>
              <a:rPr lang="en-US" sz="1800" dirty="0">
                <a:solidFill>
                  <a:srgbClr val="002060"/>
                </a:solidFill>
              </a:rPr>
              <a:t>; except positive at some clean sites, negative at some “polluted” sites.</a:t>
            </a:r>
          </a:p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CO trends are all negative </a:t>
            </a:r>
            <a:r>
              <a:rPr lang="en-US" sz="1800" dirty="0">
                <a:solidFill>
                  <a:srgbClr val="002060"/>
                </a:solidFill>
              </a:rPr>
              <a:t>(except at Maïdo SH; but 2013-2023 period); and </a:t>
            </a:r>
            <a:r>
              <a:rPr lang="en-US" sz="1800" b="1" dirty="0">
                <a:solidFill>
                  <a:srgbClr val="002060"/>
                </a:solidFill>
              </a:rPr>
              <a:t>usually significant</a:t>
            </a:r>
            <a:r>
              <a:rPr lang="en-US" sz="1800" dirty="0">
                <a:solidFill>
                  <a:srgbClr val="002060"/>
                </a:solidFill>
              </a:rPr>
              <a:t>. They are </a:t>
            </a:r>
            <a:r>
              <a:rPr lang="en-US" sz="1800" b="1" dirty="0">
                <a:solidFill>
                  <a:srgbClr val="002060"/>
                </a:solidFill>
              </a:rPr>
              <a:t>smaller if the more recent period 2009-2023 is considered</a:t>
            </a:r>
            <a:r>
              <a:rPr lang="en-US" sz="1800" dirty="0">
                <a:solidFill>
                  <a:srgbClr val="002060"/>
                </a:solidFill>
              </a:rPr>
              <a:t>. At </a:t>
            </a:r>
            <a:r>
              <a:rPr lang="en-US" sz="1800" b="1" dirty="0">
                <a:solidFill>
                  <a:srgbClr val="002060"/>
                </a:solidFill>
              </a:rPr>
              <a:t>SH</a:t>
            </a:r>
            <a:r>
              <a:rPr lang="en-US" sz="1800" dirty="0">
                <a:solidFill>
                  <a:srgbClr val="002060"/>
                </a:solidFill>
              </a:rPr>
              <a:t> stations: if 2009-2023 is considered, the trends become positive (still non-significant, large uncertainties). The CO trends are </a:t>
            </a:r>
            <a:r>
              <a:rPr lang="en-US" sz="1800" b="1" dirty="0">
                <a:solidFill>
                  <a:srgbClr val="002060"/>
                </a:solidFill>
              </a:rPr>
              <a:t>larger for polluted sites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The long-term O3 trends show no correlation with the HCHO trends; but small correlation with the CO trends (R=0.51). </a:t>
            </a:r>
            <a:r>
              <a:rPr lang="en-US" sz="1800" b="1" dirty="0">
                <a:solidFill>
                  <a:srgbClr val="002060"/>
                </a:solidFill>
              </a:rPr>
              <a:t>The HCHO and CO trends show some correlation (R=0.69).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O3 and CO trends are more negative in March-May season for NH &amp; more positive in Sep-Nov for </a:t>
            </a:r>
            <a:r>
              <a:rPr lang="en-US" sz="1800" dirty="0" err="1">
                <a:solidFill>
                  <a:srgbClr val="002060"/>
                </a:solidFill>
              </a:rPr>
              <a:t>Maïdo</a:t>
            </a:r>
            <a:r>
              <a:rPr lang="en-US" sz="1800" dirty="0">
                <a:solidFill>
                  <a:srgbClr val="002060"/>
                </a:solidFill>
              </a:rPr>
              <a:t> (not shown).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79CF02-C4BF-7567-C7CA-41E3B894AA1A}"/>
              </a:ext>
            </a:extLst>
          </p:cNvPr>
          <p:cNvSpPr txBox="1">
            <a:spLocks/>
          </p:cNvSpPr>
          <p:nvPr/>
        </p:nvSpPr>
        <p:spPr>
          <a:xfrm>
            <a:off x="78968" y="950180"/>
            <a:ext cx="4807193" cy="3591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Long-term trends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9AC2E8-5842-1DF8-E479-32B6F5476F9F}"/>
              </a:ext>
            </a:extLst>
          </p:cNvPr>
          <p:cNvSpPr txBox="1">
            <a:spLocks/>
          </p:cNvSpPr>
          <p:nvPr/>
        </p:nvSpPr>
        <p:spPr>
          <a:xfrm>
            <a:off x="78968" y="4590021"/>
            <a:ext cx="4807193" cy="3591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Plans within TOAR-II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32B85A-81DB-8E2D-C96C-C66BCCF7F759}"/>
              </a:ext>
            </a:extLst>
          </p:cNvPr>
          <p:cNvSpPr txBox="1">
            <a:spLocks/>
          </p:cNvSpPr>
          <p:nvPr/>
        </p:nvSpPr>
        <p:spPr>
          <a:xfrm>
            <a:off x="353378" y="5022585"/>
            <a:ext cx="11609392" cy="1835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</a:rPr>
              <a:t>Provide tropospheric ozone and precursors columns </a:t>
            </a:r>
            <a:r>
              <a:rPr lang="en-US" sz="1800" dirty="0">
                <a:solidFill>
                  <a:srgbClr val="002060"/>
                </a:solidFill>
              </a:rPr>
              <a:t>(fixed pressure levels definition) </a:t>
            </a:r>
            <a:r>
              <a:rPr lang="en-US" sz="1800" b="1" dirty="0">
                <a:solidFill>
                  <a:srgbClr val="002060"/>
                </a:solidFill>
              </a:rPr>
              <a:t>for use in 4 WGs : </a:t>
            </a:r>
            <a:r>
              <a:rPr lang="en-US" sz="1800" b="1" dirty="0">
                <a:solidFill>
                  <a:srgbClr val="FF0000"/>
                </a:solidFill>
              </a:rPr>
              <a:t>new strategy O3 data sets if they come soon !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The FTIR ozone trend results will be published </a:t>
            </a:r>
            <a:r>
              <a:rPr lang="en-US" sz="1800" dirty="0">
                <a:solidFill>
                  <a:srgbClr val="002060"/>
                </a:solidFill>
              </a:rPr>
              <a:t>with HEGIFTOM WG for all ground-based data involved (FTIR; sondes, Umkehr, Lidar, aircraft).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Make use of models involved in TOAR-II to interpret the results </a:t>
            </a:r>
            <a:r>
              <a:rPr lang="en-US" sz="1800" dirty="0">
                <a:solidFill>
                  <a:srgbClr val="002060"/>
                </a:solidFill>
              </a:rPr>
              <a:t>(correlation O3 and precursors; long-term trends; influence of fires,…)</a:t>
            </a:r>
          </a:p>
        </p:txBody>
      </p:sp>
    </p:spTree>
    <p:extLst>
      <p:ext uri="{BB962C8B-B14F-4D97-AF65-F5344CB8AC3E}">
        <p14:creationId xmlns:p14="http://schemas.microsoft.com/office/powerpoint/2010/main" val="30531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9FF8B7-F794-8BC5-FFD3-0B4539945AF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Other plans using our network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829EF4-4A73-1605-C31D-366ACD964663}"/>
              </a:ext>
            </a:extLst>
          </p:cNvPr>
          <p:cNvSpPr txBox="1">
            <a:spLocks/>
          </p:cNvSpPr>
          <p:nvPr/>
        </p:nvSpPr>
        <p:spPr>
          <a:xfrm>
            <a:off x="353378" y="1425720"/>
            <a:ext cx="11609392" cy="309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TROPOMI HCHO and NO2 validation still on-going (see my poster #36); Quarterly reports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https://mpc-vdaf.tropomi.eu/</a:t>
            </a:r>
            <a:r>
              <a:rPr lang="en-US" sz="1800" dirty="0">
                <a:solidFill>
                  <a:srgbClr val="002060"/>
                </a:solidFill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L3 satellite (long-term time-series) validation (HCHO, CO, NH3): ESA funding CCI+ ozone precursors (Bavo and I)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rgbClr val="002060"/>
                </a:solidFill>
              </a:rPr>
              <a:t>FTIR O3 trends in the Arctic: national funding DORA (Robin and I; see Robin’s poster)</a:t>
            </a:r>
          </a:p>
          <a:p>
            <a:pPr algn="just">
              <a:lnSpc>
                <a:spcPct val="100000"/>
              </a:lnSpc>
            </a:pP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smiley face with hands&#10;&#10;Description automatically generated with low confidence">
            <a:extLst>
              <a:ext uri="{FF2B5EF4-FFF2-40B4-BE49-F238E27FC236}">
                <a16:creationId xmlns:a16="http://schemas.microsoft.com/office/drawing/2014/main" id="{3DBAFC6F-DC3D-BA2E-2CF9-C80CB84A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667680"/>
            <a:ext cx="2143125" cy="21431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30FD6F-E268-E935-0474-3A057581DD79}"/>
              </a:ext>
            </a:extLst>
          </p:cNvPr>
          <p:cNvSpPr txBox="1">
            <a:spLocks/>
          </p:cNvSpPr>
          <p:nvPr/>
        </p:nvSpPr>
        <p:spPr>
          <a:xfrm>
            <a:off x="1662243" y="1422103"/>
            <a:ext cx="9008564" cy="1331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</a:rPr>
              <a:t>Thank you for listening !</a:t>
            </a:r>
          </a:p>
        </p:txBody>
      </p:sp>
    </p:spTree>
    <p:extLst>
      <p:ext uri="{BB962C8B-B14F-4D97-AF65-F5344CB8AC3E}">
        <p14:creationId xmlns:p14="http://schemas.microsoft.com/office/powerpoint/2010/main" val="399966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 What is TOAR-I (2014-2019)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58050-C1F9-7F2F-CA6D-7FB48B1E1D2A}"/>
              </a:ext>
            </a:extLst>
          </p:cNvPr>
          <p:cNvGrpSpPr/>
          <p:nvPr/>
        </p:nvGrpSpPr>
        <p:grpSpPr>
          <a:xfrm>
            <a:off x="7606426" y="777755"/>
            <a:ext cx="3988314" cy="6028345"/>
            <a:chOff x="7606426" y="777755"/>
            <a:chExt cx="3988314" cy="6028345"/>
          </a:xfrm>
        </p:grpSpPr>
        <p:pic>
          <p:nvPicPr>
            <p:cNvPr id="7" name="Picture 5" descr="C:\Users\agaudel\Documents\Work\TOAR_Report\Chapter6\Draft_v2\o3_mean_mk_theilslp_trend_yearly_umkehrcut_ftir_pole_DU_subplot.png">
              <a:extLst>
                <a:ext uri="{FF2B5EF4-FFF2-40B4-BE49-F238E27FC236}">
                  <a16:creationId xmlns:a16="http://schemas.microsoft.com/office/drawing/2014/main" id="{3794CFC5-FD6B-4191-9B38-E7661B62A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5206" r="7553" b="41650"/>
            <a:stretch/>
          </p:blipFill>
          <p:spPr bwMode="auto">
            <a:xfrm>
              <a:off x="7613719" y="777755"/>
              <a:ext cx="3767057" cy="205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:\Users\agaudel\Documents\Work\TOAR_Report\Chapter6\Draft_v2\o3_mean_mk_theilslp_trend_yearly_umkehrcut_ftir_pole_DU_subplot.png">
              <a:extLst>
                <a:ext uri="{FF2B5EF4-FFF2-40B4-BE49-F238E27FC236}">
                  <a16:creationId xmlns:a16="http://schemas.microsoft.com/office/drawing/2014/main" id="{E1F613A4-8234-6ED2-4010-91308F6C6F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74360" r="7553" b="4167"/>
            <a:stretch/>
          </p:blipFill>
          <p:spPr bwMode="auto">
            <a:xfrm>
              <a:off x="7620961" y="5621503"/>
              <a:ext cx="3841988" cy="84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C:\Users\agaudel\Documents\Work\TOAR_Report\Chapter6\Draft_v2\o3_mean_mk_theilslp_trend_yearly_umkehrcut_ftir_DU_subplot.png">
              <a:extLst>
                <a:ext uri="{FF2B5EF4-FFF2-40B4-BE49-F238E27FC236}">
                  <a16:creationId xmlns:a16="http://schemas.microsoft.com/office/drawing/2014/main" id="{AF954E2F-4FC4-BC05-255F-6367BA5822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7562" r="7697" b="81693"/>
            <a:stretch/>
          </p:blipFill>
          <p:spPr bwMode="auto">
            <a:xfrm>
              <a:off x="7606426" y="2824552"/>
              <a:ext cx="3781645" cy="7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agaudel\Documents\Work\TOAR_Report\Chapter6\Draft_v2\o3_mean_mk_theilslp_trend_yearly_umkehrcut_ftir_DU_subplot.png">
              <a:extLst>
                <a:ext uri="{FF2B5EF4-FFF2-40B4-BE49-F238E27FC236}">
                  <a16:creationId xmlns:a16="http://schemas.microsoft.com/office/drawing/2014/main" id="{9526340F-A33F-C84D-ABC5-DD9409431D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63926" r="7697" b="18294"/>
            <a:stretch/>
          </p:blipFill>
          <p:spPr bwMode="auto">
            <a:xfrm>
              <a:off x="7620961" y="4305748"/>
              <a:ext cx="3812811" cy="130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:\Users\agaudel\Documents\Work\TOAR_Report\Chapter6\Draft_v2\o3_mean_mk_theilslp_trend_yearly_umkehrcut_ftir_DU_subplot.png">
              <a:extLst>
                <a:ext uri="{FF2B5EF4-FFF2-40B4-BE49-F238E27FC236}">
                  <a16:creationId xmlns:a16="http://schemas.microsoft.com/office/drawing/2014/main" id="{0F4B5AEB-09C0-B463-AEE4-D835C1E73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36438" r="7697" b="54555"/>
            <a:stretch/>
          </p:blipFill>
          <p:spPr bwMode="auto">
            <a:xfrm>
              <a:off x="7619614" y="3615565"/>
              <a:ext cx="3800450" cy="6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93CA2D-80FD-C745-B9EC-D08F004D8EA4}"/>
                </a:ext>
              </a:extLst>
            </p:cNvPr>
            <p:cNvSpPr txBox="1"/>
            <p:nvPr/>
          </p:nvSpPr>
          <p:spPr>
            <a:xfrm>
              <a:off x="7752752" y="6467546"/>
              <a:ext cx="384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002060"/>
                  </a:solidFill>
                </a:rPr>
                <a:t>Fig. </a:t>
              </a:r>
              <a:r>
                <a:rPr lang="en-US" altLang="en-US" sz="1600" dirty="0">
                  <a:solidFill>
                    <a:srgbClr val="002060"/>
                  </a:solidFill>
                </a:rPr>
                <a:t>4.3.1.2 of </a:t>
              </a:r>
              <a:r>
                <a:rPr lang="en-US" altLang="en-US" sz="1600" b="1" dirty="0">
                  <a:solidFill>
                    <a:srgbClr val="002060"/>
                  </a:solidFill>
                </a:rPr>
                <a:t>Gaudel et al., (2018), TOAR-I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84E8BF-B674-01B3-6078-1473A20C1A97}"/>
              </a:ext>
            </a:extLst>
          </p:cNvPr>
          <p:cNvSpPr txBox="1">
            <a:spLocks/>
          </p:cNvSpPr>
          <p:nvPr/>
        </p:nvSpPr>
        <p:spPr>
          <a:xfrm>
            <a:off x="330924" y="854623"/>
            <a:ext cx="6127025" cy="284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2060"/>
                </a:solidFill>
              </a:rPr>
              <a:t>TOAR-I </a:t>
            </a:r>
            <a:r>
              <a:rPr lang="en-US" sz="1900" dirty="0">
                <a:solidFill>
                  <a:srgbClr val="002060"/>
                </a:solidFill>
              </a:rPr>
              <a:t>(Tropospheric Ozone Assessment Report, Phase-I; </a:t>
            </a:r>
            <a:r>
              <a:rPr lang="en-US" sz="1900" dirty="0">
                <a:hlinkClick r:id="rId4"/>
              </a:rPr>
              <a:t>https://igacproject.org/activities/TOAR/TOAR-I</a:t>
            </a:r>
            <a:r>
              <a:rPr lang="en-US" sz="1900" dirty="0"/>
              <a:t>):</a:t>
            </a:r>
          </a:p>
          <a:p>
            <a:pPr marL="0" indent="0">
              <a:buNone/>
            </a:pPr>
            <a:endParaRPr lang="en-US" sz="1900" dirty="0"/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First-ever international report on tropospheric ozone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Consists in </a:t>
            </a:r>
            <a:r>
              <a:rPr lang="en-US" sz="1900" b="1" dirty="0">
                <a:solidFill>
                  <a:srgbClr val="002060"/>
                </a:solidFill>
              </a:rPr>
              <a:t>10 highly-cited publications </a:t>
            </a:r>
            <a:r>
              <a:rPr lang="en-US" sz="1900" dirty="0">
                <a:solidFill>
                  <a:srgbClr val="002060"/>
                </a:solidFill>
              </a:rPr>
              <a:t>in Elementa</a:t>
            </a:r>
          </a:p>
          <a:p>
            <a:pPr lvl="1"/>
            <a:r>
              <a:rPr lang="en-US" sz="1900" b="1" dirty="0">
                <a:solidFill>
                  <a:srgbClr val="002060"/>
                </a:solidFill>
              </a:rPr>
              <a:t>Database</a:t>
            </a:r>
            <a:r>
              <a:rPr lang="en-US" sz="1900" dirty="0">
                <a:solidFill>
                  <a:srgbClr val="002060"/>
                </a:solidFill>
              </a:rPr>
              <a:t> with ozone metrics at 1000s of </a:t>
            </a:r>
            <a:r>
              <a:rPr lang="en-US" sz="1900" b="1" dirty="0">
                <a:solidFill>
                  <a:srgbClr val="002060"/>
                </a:solidFill>
              </a:rPr>
              <a:t>surface</a:t>
            </a:r>
            <a:r>
              <a:rPr lang="en-US" sz="1900" dirty="0">
                <a:solidFill>
                  <a:srgbClr val="002060"/>
                </a:solidFill>
              </a:rPr>
              <a:t> stations worldwide.</a:t>
            </a:r>
          </a:p>
          <a:p>
            <a:pPr lvl="1"/>
            <a:r>
              <a:rPr lang="en-US" sz="1900" dirty="0">
                <a:solidFill>
                  <a:srgbClr val="002060"/>
                </a:solidFill>
              </a:rPr>
              <a:t>Other data sets contributed to the report (satellites, sondes, aircrafts, FTIR,…)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C09819-16DD-D456-197C-91EB790B6106}"/>
              </a:ext>
            </a:extLst>
          </p:cNvPr>
          <p:cNvSpPr txBox="1">
            <a:spLocks/>
          </p:cNvSpPr>
          <p:nvPr/>
        </p:nvSpPr>
        <p:spPr>
          <a:xfrm>
            <a:off x="330924" y="3872038"/>
            <a:ext cx="6195999" cy="25955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 FTIR ozone data </a:t>
            </a:r>
            <a:r>
              <a:rPr lang="en-US" sz="1800" dirty="0">
                <a:solidFill>
                  <a:schemeClr val="bg1"/>
                </a:solidFill>
              </a:rPr>
              <a:t>contributed to the </a:t>
            </a:r>
            <a:r>
              <a:rPr lang="en-US" sz="1800" b="1" dirty="0">
                <a:solidFill>
                  <a:schemeClr val="bg1"/>
                </a:solidFill>
              </a:rPr>
              <a:t>TOAR-I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</a:rPr>
              <a:t>Tarasick et al., 2019: general FTIR description + error budget and comparisons with sondes.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</a:rPr>
              <a:t>Gaudel et al., 2018: trends of tropospheric O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 at </a:t>
            </a:r>
            <a:r>
              <a:rPr lang="en-US" sz="1800" b="1" dirty="0">
                <a:solidFill>
                  <a:schemeClr val="bg1"/>
                </a:solidFill>
              </a:rPr>
              <a:t>8 FTIR sites </a:t>
            </a:r>
            <a:r>
              <a:rPr lang="en-US" sz="1800" dirty="0">
                <a:solidFill>
                  <a:schemeClr val="bg1"/>
                </a:solidFill>
              </a:rPr>
              <a:t>with long-term measurements (12-17 years; end max. in </a:t>
            </a:r>
            <a:r>
              <a:rPr lang="en-US" sz="1800" b="1" dirty="0">
                <a:solidFill>
                  <a:schemeClr val="bg1"/>
                </a:solidFill>
              </a:rPr>
              <a:t>2014</a:t>
            </a:r>
            <a:r>
              <a:rPr lang="en-US" sz="18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89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E189114-E3DE-39E2-05B7-195FF7D85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0" r="6927" b="7105"/>
          <a:stretch/>
        </p:blipFill>
        <p:spPr>
          <a:xfrm>
            <a:off x="286871" y="961989"/>
            <a:ext cx="5094870" cy="5676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E14E1-D932-2B83-7648-07C2DD6C7EB4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Ozone time-series: 25 stations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D594F-CB79-6CD9-C78D-12FA1630A198}"/>
              </a:ext>
            </a:extLst>
          </p:cNvPr>
          <p:cNvSpPr txBox="1"/>
          <p:nvPr/>
        </p:nvSpPr>
        <p:spPr>
          <a:xfrm>
            <a:off x="5491523" y="1497146"/>
            <a:ext cx="6413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Data from NDACC or private communication: </a:t>
            </a:r>
            <a:r>
              <a:rPr lang="en-US" dirty="0">
                <a:solidFill>
                  <a:srgbClr val="FF0000"/>
                </a:solidFill>
              </a:rPr>
              <a:t>Please check if your site is well represented (length of time-series,…) and come-back to me if not !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Among the 25 sites, we will show </a:t>
            </a:r>
            <a:r>
              <a:rPr lang="en-US" b="1" dirty="0">
                <a:solidFill>
                  <a:srgbClr val="002060"/>
                </a:solidFill>
              </a:rPr>
              <a:t>trends only for 19 sites: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Having at least 10 years of regular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Time-series ending in 2019 at the latest. 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Moshiri, Paramaribo, Porto Velho, StDenis, Tsukuba, Hefei are removed for trend analysis; note that the 2 latest can be added in a near future. Porto Velho just started again.</a:t>
            </a:r>
          </a:p>
          <a:p>
            <a:pPr lvl="1"/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6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40CD00-9F04-D87E-EFDC-323E00446118}"/>
              </a:ext>
            </a:extLst>
          </p:cNvPr>
          <p:cNvSpPr txBox="1"/>
          <p:nvPr/>
        </p:nvSpPr>
        <p:spPr>
          <a:xfrm>
            <a:off x="176270" y="5820259"/>
            <a:ext cx="1197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Availability (geoms format) at NDACC:  </a:t>
            </a:r>
            <a:r>
              <a:rPr lang="en-US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https://www2.acom.ucar.edu/irwg</a:t>
            </a:r>
            <a:r>
              <a:rPr lang="en-US" sz="2000" dirty="0">
                <a:solidFill>
                  <a:srgbClr val="0563C1"/>
                </a:solidFill>
              </a:rPr>
              <a:t> 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or on request depending on 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We will show </a:t>
            </a:r>
            <a:r>
              <a:rPr lang="en-US" sz="2000" b="1" dirty="0">
                <a:solidFill>
                  <a:srgbClr val="002060"/>
                </a:solidFill>
              </a:rPr>
              <a:t>trends only for 21 sites </a:t>
            </a:r>
            <a:r>
              <a:rPr lang="en-US" sz="2000" dirty="0">
                <a:solidFill>
                  <a:srgbClr val="002060"/>
                </a:solidFill>
              </a:rPr>
              <a:t>(at least 10 years of regular data, ending in 2019 at the latest). TCCON sites are more recent than NDACC ones. </a:t>
            </a:r>
            <a:r>
              <a:rPr lang="en-US" sz="2000" b="1" dirty="0">
                <a:solidFill>
                  <a:srgbClr val="002060"/>
                </a:solidFill>
              </a:rPr>
              <a:t>Longer time-series in a few years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ACE6D-62CA-28F6-414E-3C5D20E2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" y="937033"/>
            <a:ext cx="5334000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177C82-1DC7-103D-BD39-EAD8046D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" y="2715109"/>
            <a:ext cx="5334000" cy="310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DF8CA-1DF3-6A16-4C9D-8C8DCCB8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270" y="666750"/>
            <a:ext cx="5334000" cy="552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E191C6-7902-8C62-071B-E808DA53F354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HCHO time-series: 29 stations</a:t>
            </a:r>
          </a:p>
        </p:txBody>
      </p:sp>
    </p:spTree>
    <p:extLst>
      <p:ext uri="{BB962C8B-B14F-4D97-AF65-F5344CB8AC3E}">
        <p14:creationId xmlns:p14="http://schemas.microsoft.com/office/powerpoint/2010/main" val="60263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C40CD00-9F04-D87E-EFDC-323E00446118}"/>
              </a:ext>
            </a:extLst>
          </p:cNvPr>
          <p:cNvSpPr txBox="1"/>
          <p:nvPr/>
        </p:nvSpPr>
        <p:spPr>
          <a:xfrm>
            <a:off x="218843" y="5652748"/>
            <a:ext cx="1197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26 NDACC sites</a:t>
            </a:r>
            <a:r>
              <a:rPr lang="en-US" sz="2000" dirty="0">
                <a:solidFill>
                  <a:srgbClr val="002060"/>
                </a:solidFill>
              </a:rPr>
              <a:t>. TCCON provides CO total columns; not used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Availability (geoms format) at NDACC:  </a:t>
            </a:r>
            <a:r>
              <a:rPr lang="en-US" sz="2000" dirty="0">
                <a:solidFill>
                  <a:srgbClr val="0563C1"/>
                </a:solidFill>
              </a:rPr>
              <a:t>https://www2.acom.ucar.edu/irwg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We will show </a:t>
            </a:r>
            <a:r>
              <a:rPr lang="en-US" sz="2000" b="1" dirty="0">
                <a:solidFill>
                  <a:srgbClr val="002060"/>
                </a:solidFill>
              </a:rPr>
              <a:t>trends only for 20 sites </a:t>
            </a:r>
            <a:r>
              <a:rPr lang="en-US" sz="2000" dirty="0">
                <a:solidFill>
                  <a:srgbClr val="002060"/>
                </a:solidFill>
              </a:rPr>
              <a:t>(at least 10 years of regular data, ending in 2019 at the latest).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E1F0B-33ED-2B46-0CA6-FAA53B95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26" y="879684"/>
            <a:ext cx="5334000" cy="212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9511C-C727-5B21-15A8-1ADF21DA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26" y="2859853"/>
            <a:ext cx="5334000" cy="2790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01301-FFAA-4093-CCD2-636EC7A84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0577"/>
            <a:ext cx="5334000" cy="452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B8CCD-C1CB-4B6D-F9D6-B17341078DBD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 time-series: 26 stations</a:t>
            </a:r>
          </a:p>
        </p:txBody>
      </p:sp>
    </p:spTree>
    <p:extLst>
      <p:ext uri="{BB962C8B-B14F-4D97-AF65-F5344CB8AC3E}">
        <p14:creationId xmlns:p14="http://schemas.microsoft.com/office/powerpoint/2010/main" val="145187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A3D22-8498-4880-D9FD-F102D1CF7705}"/>
              </a:ext>
            </a:extLst>
          </p:cNvPr>
          <p:cNvSpPr txBox="1"/>
          <p:nvPr/>
        </p:nvSpPr>
        <p:spPr>
          <a:xfrm>
            <a:off x="7641204" y="2575732"/>
            <a:ext cx="4056005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main contributor to the improvement in R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at high latitude and mountain sites using the “All” model is the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Tropopause height proxy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DBCC1-505E-AD6F-AB17-F812CC914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7" t="1598" r="23084" b="21953"/>
          <a:stretch/>
        </p:blipFill>
        <p:spPr>
          <a:xfrm>
            <a:off x="73862" y="991249"/>
            <a:ext cx="7052960" cy="5441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FF467-57B6-73E7-7AA0-DB196C481E62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Ozone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274113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A3D22-8498-4880-D9FD-F102D1CF7705}"/>
              </a:ext>
            </a:extLst>
          </p:cNvPr>
          <p:cNvSpPr txBox="1"/>
          <p:nvPr/>
        </p:nvSpPr>
        <p:spPr>
          <a:xfrm>
            <a:off x="7697645" y="2509360"/>
            <a:ext cx="4056005" cy="147732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The main contributors to the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small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improvement in R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using the “All” model is the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Tropopause height, ENSO and Solar cycle for Izaña and Lauder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8DC4C-87D5-B8A3-AA50-D8029E994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0" t="503" r="35062" b="15594"/>
          <a:stretch/>
        </p:blipFill>
        <p:spPr>
          <a:xfrm>
            <a:off x="438350" y="1362734"/>
            <a:ext cx="6744393" cy="4476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8A6FE-EBBA-BC7F-81D6-D71CE81CA0A7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HCHO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236351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FA3D22-8498-4880-D9FD-F102D1CF7705}"/>
              </a:ext>
            </a:extLst>
          </p:cNvPr>
          <p:cNvSpPr txBox="1"/>
          <p:nvPr/>
        </p:nvSpPr>
        <p:spPr>
          <a:xfrm>
            <a:off x="7378575" y="2593839"/>
            <a:ext cx="4608346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Usually very small contribution of other proxies to R</a:t>
            </a:r>
            <a:r>
              <a:rPr lang="en-US" sz="2000" baseline="30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using the “All” model.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We use the simple “Seas” model for CO.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45213-9CD1-DB5F-2873-90FC11CC1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6" r="23491" b="13862"/>
          <a:stretch/>
        </p:blipFill>
        <p:spPr>
          <a:xfrm>
            <a:off x="366839" y="1533084"/>
            <a:ext cx="6457950" cy="45289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E72B0E-C692-AFC8-65BD-16C1AAF6A38E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310475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FBC4BB-6889-4667-02EE-2BF37F19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7876"/>
            <a:ext cx="6624481" cy="477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A44542-E310-67B2-1A92-3A26D790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2" y="777876"/>
            <a:ext cx="6370438" cy="4798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3F0F5-5543-C803-E774-5C4F88C110E3}"/>
              </a:ext>
            </a:extLst>
          </p:cNvPr>
          <p:cNvSpPr txBox="1"/>
          <p:nvPr/>
        </p:nvSpPr>
        <p:spPr>
          <a:xfrm>
            <a:off x="184271" y="6002674"/>
            <a:ext cx="3142603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Choice of the MLR model: </a:t>
            </a:r>
            <a:endParaRPr lang="en-BE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1A38C-5A9C-4599-4E29-85A33518296C}"/>
              </a:ext>
            </a:extLst>
          </p:cNvPr>
          <p:cNvSpPr txBox="1"/>
          <p:nvPr/>
        </p:nvSpPr>
        <p:spPr>
          <a:xfrm>
            <a:off x="3566292" y="5777256"/>
            <a:ext cx="8552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The “All” proxies model </a:t>
            </a:r>
            <a:r>
              <a:rPr lang="en-US" sz="2000" b="1" dirty="0">
                <a:solidFill>
                  <a:srgbClr val="002060"/>
                </a:solidFill>
              </a:rPr>
              <a:t>only slightly </a:t>
            </a:r>
            <a:r>
              <a:rPr lang="en-US" sz="2000" dirty="0">
                <a:solidFill>
                  <a:srgbClr val="002060"/>
                </a:solidFill>
              </a:rPr>
              <a:t>improves the regression (R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 closer to 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Very small impact on the trends and their significance </a:t>
            </a:r>
            <a:r>
              <a:rPr lang="en-US" sz="2000" dirty="0">
                <a:solidFill>
                  <a:srgbClr val="002060"/>
                </a:solidFill>
              </a:rPr>
              <a:t>(mainly due to tropopause height, and Solar cycle for Izaña and Lauder only).</a:t>
            </a:r>
            <a:endParaRPr lang="en-BE" sz="2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FDD95-462A-A5AB-3056-C41BA637E23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HCHO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12390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173F0F5-5543-C803-E774-5C4F88C110E3}"/>
              </a:ext>
            </a:extLst>
          </p:cNvPr>
          <p:cNvSpPr txBox="1"/>
          <p:nvPr/>
        </p:nvSpPr>
        <p:spPr>
          <a:xfrm>
            <a:off x="280521" y="6007396"/>
            <a:ext cx="3206921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Choice of the MLR model: </a:t>
            </a:r>
            <a:endParaRPr lang="en-BE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01A38C-5A9C-4599-4E29-85A33518296C}"/>
              </a:ext>
            </a:extLst>
          </p:cNvPr>
          <p:cNvSpPr txBox="1"/>
          <p:nvPr/>
        </p:nvSpPr>
        <p:spPr>
          <a:xfrm>
            <a:off x="4063549" y="5607286"/>
            <a:ext cx="735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“All” model </a:t>
            </a:r>
            <a:r>
              <a:rPr lang="en-US" b="1" dirty="0">
                <a:solidFill>
                  <a:srgbClr val="002060"/>
                </a:solidFill>
              </a:rPr>
              <a:t>only very slightly </a:t>
            </a:r>
            <a:r>
              <a:rPr lang="en-US" dirty="0">
                <a:solidFill>
                  <a:srgbClr val="002060"/>
                </a:solidFill>
              </a:rPr>
              <a:t>improves the regression (R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closer to 1).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Very small impact on the trends and their significance: </a:t>
            </a:r>
            <a:r>
              <a:rPr lang="en-US" b="1" dirty="0">
                <a:solidFill>
                  <a:srgbClr val="002060"/>
                </a:solidFill>
              </a:rPr>
              <a:t>w</a:t>
            </a:r>
            <a:r>
              <a:rPr lang="en-US" sz="1800" b="1" dirty="0">
                <a:solidFill>
                  <a:srgbClr val="002060"/>
                </a:solidFill>
              </a:rPr>
              <a:t>e use the simple “Seas” model for CO.</a:t>
            </a:r>
            <a:endParaRPr lang="en-BE" b="1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30C66-B74B-8BD2-F910-6B233698959D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 long-term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F313A-BCFB-F06A-15E8-483764F3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80" y="981422"/>
            <a:ext cx="5501132" cy="4548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7CCB5A-608F-C71C-5B83-CE0F35B1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79" y="971896"/>
            <a:ext cx="5716179" cy="45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5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5A56-80FE-7D1C-43AC-868CC3E0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55" y="2095576"/>
            <a:ext cx="5291641" cy="266684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First look on </a:t>
            </a:r>
            <a:r>
              <a:rPr lang="en-US" sz="2200" b="1" dirty="0">
                <a:solidFill>
                  <a:schemeClr val="bg1"/>
                </a:solidFill>
              </a:rPr>
              <a:t>seasonal trends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b="1" dirty="0">
                <a:solidFill>
                  <a:schemeClr val="bg1"/>
                </a:solidFill>
              </a:rPr>
              <a:t>Usually no clear difference </a:t>
            </a:r>
            <a:r>
              <a:rPr lang="en-US" sz="2200" dirty="0">
                <a:solidFill>
                  <a:schemeClr val="bg1"/>
                </a:solidFill>
              </a:rPr>
              <a:t>(also due to larger uncertainties as expected).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Except, </a:t>
            </a:r>
            <a:r>
              <a:rPr lang="en-US" sz="2200" b="1" dirty="0">
                <a:solidFill>
                  <a:schemeClr val="bg1"/>
                </a:solidFill>
              </a:rPr>
              <a:t>significant negative trends in the March-May period at some NH stations.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9433F-DFF6-E89D-B88E-570C2FE86B2C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Ozone long-term trends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82CB4-AE82-8F1C-D581-E2C78BE98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3" r="6002" b="5038"/>
          <a:stretch/>
        </p:blipFill>
        <p:spPr>
          <a:xfrm>
            <a:off x="579352" y="873078"/>
            <a:ext cx="3992647" cy="58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4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E4FB-5A84-46B5-121B-8B32CB25529A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HCHO long-term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7F116-3025-B9D9-1852-4FD3A981C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" r="7710" b="4324"/>
          <a:stretch/>
        </p:blipFill>
        <p:spPr>
          <a:xfrm>
            <a:off x="116785" y="750888"/>
            <a:ext cx="4826926" cy="59959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61E432-7E54-F664-604D-FCF9474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55" y="2095576"/>
            <a:ext cx="5291641" cy="266684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First look on </a:t>
            </a:r>
            <a:r>
              <a:rPr lang="en-US" sz="2200" b="1" dirty="0">
                <a:solidFill>
                  <a:schemeClr val="bg1"/>
                </a:solidFill>
              </a:rPr>
              <a:t>seasonal trends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b="1" dirty="0">
                <a:solidFill>
                  <a:schemeClr val="bg1"/>
                </a:solidFill>
              </a:rPr>
              <a:t>In NH, positive trends in June-August (except Japan and Toronto).</a:t>
            </a:r>
            <a:endParaRPr lang="en-US" sz="2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Large uncertainties.</a:t>
            </a:r>
            <a:endParaRPr lang="en-US" sz="2200" b="1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3815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21F17C-94C1-6C03-2D67-590C860FB43A}"/>
              </a:ext>
            </a:extLst>
          </p:cNvPr>
          <p:cNvSpPr/>
          <p:nvPr/>
        </p:nvSpPr>
        <p:spPr>
          <a:xfrm>
            <a:off x="7262524" y="1343185"/>
            <a:ext cx="4829889" cy="48290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Chemical Reanalysis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East Asia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HEGIFTOM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 (Harmonization and Evaluation of Ground-Based Instruments for Free Tropospheric Ozone Measurements)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over the oceans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and Precursors in the Tropics (OPT)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Radiative Forcing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Satellite Ozone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Tropospheric Ozone Precursors (TOP)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Urban Ozone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 What is TOAR-II (2020-2024) 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84E8BF-B674-01B3-6078-1473A20C1A97}"/>
              </a:ext>
            </a:extLst>
          </p:cNvPr>
          <p:cNvSpPr txBox="1">
            <a:spLocks/>
          </p:cNvSpPr>
          <p:nvPr/>
        </p:nvSpPr>
        <p:spPr>
          <a:xfrm>
            <a:off x="351945" y="1086880"/>
            <a:ext cx="6008566" cy="2534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</a:rPr>
              <a:t>TOAR-II </a:t>
            </a:r>
            <a:r>
              <a:rPr lang="en-US" sz="1800" dirty="0">
                <a:solidFill>
                  <a:srgbClr val="002060"/>
                </a:solidFill>
              </a:rPr>
              <a:t>(Tropospheric Ozone Assessment Report, Phase-II; </a:t>
            </a:r>
            <a:r>
              <a:rPr lang="en-US" sz="1800" dirty="0">
                <a:hlinkClick r:id="rId2"/>
              </a:rPr>
              <a:t>https://igacproject.org/activities/TOAR/TOAR-II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Up-to-date assessment of </a:t>
            </a:r>
            <a:r>
              <a:rPr lang="en-US" sz="1800" b="1" dirty="0">
                <a:solidFill>
                  <a:srgbClr val="002060"/>
                </a:solidFill>
              </a:rPr>
              <a:t>tropospheric ozone present distribution and trends</a:t>
            </a:r>
            <a:r>
              <a:rPr lang="en-US" sz="1800" dirty="0">
                <a:solidFill>
                  <a:srgbClr val="002060"/>
                </a:solidFill>
              </a:rPr>
              <a:t> on regional and global scales.	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Work divided in focus WGs; some of them will also look at </a:t>
            </a:r>
            <a:r>
              <a:rPr lang="en-US" sz="1800" b="1" dirty="0">
                <a:solidFill>
                  <a:srgbClr val="002060"/>
                </a:solidFill>
              </a:rPr>
              <a:t>ozone precursors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3C6612-67D8-32A5-08F7-06E1B0AB8FDB}"/>
              </a:ext>
            </a:extLst>
          </p:cNvPr>
          <p:cNvSpPr txBox="1">
            <a:spLocks/>
          </p:cNvSpPr>
          <p:nvPr/>
        </p:nvSpPr>
        <p:spPr>
          <a:xfrm>
            <a:off x="351945" y="3957306"/>
            <a:ext cx="6008566" cy="22116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FTIR data </a:t>
            </a:r>
            <a:r>
              <a:rPr lang="en-US" sz="1800" dirty="0">
                <a:solidFill>
                  <a:schemeClr val="bg1"/>
                </a:solidFill>
              </a:rPr>
              <a:t>for </a:t>
            </a:r>
            <a:r>
              <a:rPr lang="en-US" sz="1800" b="1" dirty="0">
                <a:solidFill>
                  <a:schemeClr val="bg1"/>
                </a:solidFill>
              </a:rPr>
              <a:t>TOAR-II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</a:rPr>
              <a:t>Ozone updated time-series up to 2022-2023.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</a:rPr>
              <a:t>Much more sites with time-series longer than 12 years.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</a:rPr>
              <a:t>Precursors: HCHO and CO data, in addition to ozone.</a:t>
            </a:r>
          </a:p>
          <a:p>
            <a:pPr marL="742950" lvl="1" indent="-285750"/>
            <a:endParaRPr lang="en-US" sz="18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A5D78-5047-15EF-25E1-F458A9588D30}"/>
              </a:ext>
            </a:extLst>
          </p:cNvPr>
          <p:cNvSpPr txBox="1"/>
          <p:nvPr/>
        </p:nvSpPr>
        <p:spPr>
          <a:xfrm>
            <a:off x="8534400" y="969984"/>
            <a:ext cx="2286139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Focus Working Groups</a:t>
            </a:r>
            <a:endParaRPr lang="en-B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E72B0E-C692-AFC8-65BD-16C1AAF6A38E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 long-term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F6482-A30E-9851-1746-B0FC25E78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0" r="6991" b="3465"/>
          <a:stretch/>
        </p:blipFill>
        <p:spPr>
          <a:xfrm>
            <a:off x="229077" y="892931"/>
            <a:ext cx="6118457" cy="587185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327D7E-5D22-90A2-D3E1-8F8739C1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15" y="2774567"/>
            <a:ext cx="5053915" cy="219902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First look on </a:t>
            </a:r>
            <a:r>
              <a:rPr lang="en-US" sz="2000" b="1" dirty="0">
                <a:solidFill>
                  <a:schemeClr val="bg1"/>
                </a:solidFill>
              </a:rPr>
              <a:t>seasonal trends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negative CO trends are larger in March-May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at almost all NH sites.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positive trend at Maïdo is larger in Sept-Nov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(biomass burning season).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9488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444E-FEA5-0868-EAA6-3845B74F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4" y="1322197"/>
            <a:ext cx="11781734" cy="18083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002060"/>
                </a:solidFill>
              </a:rPr>
              <a:t>At </a:t>
            </a:r>
            <a:r>
              <a:rPr lang="en-US" sz="1900" b="1" dirty="0">
                <a:solidFill>
                  <a:srgbClr val="002060"/>
                </a:solidFill>
              </a:rPr>
              <a:t>high and mid latitude NH </a:t>
            </a:r>
            <a:r>
              <a:rPr lang="en-US" sz="1900" dirty="0">
                <a:solidFill>
                  <a:srgbClr val="002060"/>
                </a:solidFill>
              </a:rPr>
              <a:t>stations Typically, no seasonal/short-term correlation is observed between O3 and the 2 precursors (except with CO at Asian cities).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002060"/>
                </a:solidFill>
              </a:rPr>
              <a:t>At </a:t>
            </a:r>
            <a:r>
              <a:rPr lang="en-US" sz="1900" b="1" dirty="0">
                <a:solidFill>
                  <a:srgbClr val="002060"/>
                </a:solidFill>
              </a:rPr>
              <a:t>low latitude NH</a:t>
            </a:r>
            <a:r>
              <a:rPr lang="en-US" sz="1900" dirty="0">
                <a:solidFill>
                  <a:srgbClr val="002060"/>
                </a:solidFill>
              </a:rPr>
              <a:t>, correlation between O3 and CO (seasonal and/or short-term) at some sites; between O3 and HCHO for short-term only, and during biomass burning (BB) periods.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002060"/>
                </a:solidFill>
              </a:rPr>
              <a:t>At </a:t>
            </a:r>
            <a:r>
              <a:rPr lang="en-US" sz="1900" b="1" dirty="0">
                <a:solidFill>
                  <a:srgbClr val="002060"/>
                </a:solidFill>
              </a:rPr>
              <a:t>SH stations</a:t>
            </a:r>
            <a:r>
              <a:rPr lang="en-US" sz="1900" dirty="0">
                <a:solidFill>
                  <a:srgbClr val="002060"/>
                </a:solidFill>
              </a:rPr>
              <a:t>: O3 and CO seasonal cycle are in phase (R all 0.6-07); O3 and CO short-term correlation small and present only for BB period (R=0.5-06). Even smaller correlation with HCHO (during the BB season R= 0.4-0.5).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9FF8B7-F794-8BC5-FFD3-0B4539945AF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61B075-C5E1-AA7F-9B8A-2E9D90FD3D7A}"/>
              </a:ext>
            </a:extLst>
          </p:cNvPr>
          <p:cNvSpPr txBox="1">
            <a:spLocks/>
          </p:cNvSpPr>
          <p:nvPr/>
        </p:nvSpPr>
        <p:spPr>
          <a:xfrm>
            <a:off x="247134" y="894773"/>
            <a:ext cx="4807193" cy="3591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Seasonal cycles / short-term correlation</a:t>
            </a:r>
          </a:p>
        </p:txBody>
      </p:sp>
    </p:spTree>
    <p:extLst>
      <p:ext uri="{BB962C8B-B14F-4D97-AF65-F5344CB8AC3E}">
        <p14:creationId xmlns:p14="http://schemas.microsoft.com/office/powerpoint/2010/main" val="395852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FTIR is contributing to four WGs in TOAR-II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A5D78-5047-15EF-25E1-F458A9588D30}"/>
              </a:ext>
            </a:extLst>
          </p:cNvPr>
          <p:cNvSpPr txBox="1"/>
          <p:nvPr/>
        </p:nvSpPr>
        <p:spPr>
          <a:xfrm>
            <a:off x="8534400" y="969984"/>
            <a:ext cx="2286139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Focus Working Groups</a:t>
            </a:r>
            <a:endParaRPr lang="en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14546-744E-1E49-8CED-C999D7805085}"/>
              </a:ext>
            </a:extLst>
          </p:cNvPr>
          <p:cNvSpPr/>
          <p:nvPr/>
        </p:nvSpPr>
        <p:spPr>
          <a:xfrm>
            <a:off x="7247284" y="1339316"/>
            <a:ext cx="4829889" cy="48290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Chemical Reanalysis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East Asia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HEGIFTOM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(Harmonization and Evaluation of Ground-Based Instruments for Free Tropospheric Ozone Measurements)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over the oceans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Ozone and Precursors in the Tropics (OPT)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Radiative Forcing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Satellite Ozone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Tropospheric Ozone Precursors (TOP)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Urban Ozone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142F9-1767-95DD-E9E2-3B314ACA4926}"/>
              </a:ext>
            </a:extLst>
          </p:cNvPr>
          <p:cNvSpPr txBox="1"/>
          <p:nvPr/>
        </p:nvSpPr>
        <p:spPr>
          <a:xfrm>
            <a:off x="226389" y="969984"/>
            <a:ext cx="670781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Chemical Reanalysis WG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3 publications planned (5 reanalysis models involved) on tropospheric ozone (not precursors). </a:t>
            </a:r>
          </a:p>
          <a:p>
            <a:pPr lvl="2"/>
            <a:endParaRPr lang="en-US" b="1" dirty="0">
              <a:solidFill>
                <a:srgbClr val="002060"/>
              </a:solidFill>
            </a:endParaRPr>
          </a:p>
          <a:p>
            <a:pPr lvl="2"/>
            <a:r>
              <a:rPr lang="en-US" b="1" dirty="0">
                <a:solidFill>
                  <a:srgbClr val="002060"/>
                </a:solidFill>
              </a:rPr>
              <a:t>One publication will involve FTIR and will provide results very important for us: </a:t>
            </a:r>
            <a:r>
              <a:rPr lang="en-US" b="1" dirty="0">
                <a:solidFill>
                  <a:srgbClr val="FF0000"/>
                </a:solidFill>
              </a:rPr>
              <a:t>representativeness of the ground-based ozone data. </a:t>
            </a:r>
          </a:p>
          <a:p>
            <a:pPr lvl="2"/>
            <a:endParaRPr lang="en-US" sz="1400" b="1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Lead: Kazuyuki Miyazaki (JPL)</a:t>
            </a:r>
          </a:p>
          <a:p>
            <a:pPr lvl="3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48E0-7A22-2917-8F4A-4DC40BE3D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25" t="18111" r="11249" b="24139"/>
          <a:stretch/>
        </p:blipFill>
        <p:spPr>
          <a:xfrm>
            <a:off x="1073244" y="3238500"/>
            <a:ext cx="5014099" cy="226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635BD-C71E-3B51-F71B-40DC2F99CBA7}"/>
              </a:ext>
            </a:extLst>
          </p:cNvPr>
          <p:cNvSpPr txBox="1"/>
          <p:nvPr/>
        </p:nvSpPr>
        <p:spPr>
          <a:xfrm>
            <a:off x="784860" y="5559430"/>
            <a:ext cx="6397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2"/>
            <a:r>
              <a:rPr lang="en-US" dirty="0">
                <a:solidFill>
                  <a:srgbClr val="002060"/>
                </a:solidFill>
              </a:rPr>
              <a:t>Methodology will follow Miyazaki and Bowman (2017): evaluate the sampling bias in ozonesonde network by comparing reanalysis model outputs based on both complete and ozonesonde samplings. </a:t>
            </a:r>
          </a:p>
        </p:txBody>
      </p:sp>
    </p:spTree>
    <p:extLst>
      <p:ext uri="{BB962C8B-B14F-4D97-AF65-F5344CB8AC3E}">
        <p14:creationId xmlns:p14="http://schemas.microsoft.com/office/powerpoint/2010/main" val="42278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FTIR is contributing to four WGs in TOAR-II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A5D78-5047-15EF-25E1-F458A9588D30}"/>
              </a:ext>
            </a:extLst>
          </p:cNvPr>
          <p:cNvSpPr txBox="1"/>
          <p:nvPr/>
        </p:nvSpPr>
        <p:spPr>
          <a:xfrm>
            <a:off x="8534400" y="969984"/>
            <a:ext cx="2286139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Focus Working Groups</a:t>
            </a:r>
            <a:endParaRPr lang="en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14546-744E-1E49-8CED-C999D7805085}"/>
              </a:ext>
            </a:extLst>
          </p:cNvPr>
          <p:cNvSpPr/>
          <p:nvPr/>
        </p:nvSpPr>
        <p:spPr>
          <a:xfrm>
            <a:off x="7262524" y="1339316"/>
            <a:ext cx="4829889" cy="48290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Chemical Reanalysis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East Asia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HEGIFTOM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(Harmonization and Evaluation of Ground-Based Instruments for Free Tropospheric Ozone Measurements)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over the oceans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Ozone and Precursors in the Tropics (OPT)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Radiative Forcing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Satellite Ozone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Tropospheric Ozone Precursors (TOP)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Urban Ozone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142F9-1767-95DD-E9E2-3B314ACA4926}"/>
              </a:ext>
            </a:extLst>
          </p:cNvPr>
          <p:cNvSpPr txBox="1"/>
          <p:nvPr/>
        </p:nvSpPr>
        <p:spPr>
          <a:xfrm>
            <a:off x="0" y="1233658"/>
            <a:ext cx="71856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36000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OPT</a:t>
            </a:r>
            <a:r>
              <a:rPr lang="en-US" dirty="0">
                <a:solidFill>
                  <a:srgbClr val="002060"/>
                </a:solidFill>
              </a:rPr>
              <a:t> (lead A. Gaudel &amp; B. Sauvage) and </a:t>
            </a:r>
            <a:r>
              <a:rPr lang="en-US" b="1" dirty="0">
                <a:solidFill>
                  <a:srgbClr val="FF0000"/>
                </a:solidFill>
              </a:rPr>
              <a:t>TOP</a:t>
            </a:r>
            <a:r>
              <a:rPr lang="en-US" dirty="0">
                <a:solidFill>
                  <a:srgbClr val="002060"/>
                </a:solidFill>
              </a:rPr>
              <a:t> (Y. Elshorbany &amp; R. Seguel).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Both use data from </a:t>
            </a:r>
            <a:r>
              <a:rPr lang="en-US" b="1" dirty="0">
                <a:solidFill>
                  <a:srgbClr val="002060"/>
                </a:solidFill>
              </a:rPr>
              <a:t>satellites, GB, models</a:t>
            </a:r>
            <a:endParaRPr lang="en-US" dirty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Both </a:t>
            </a:r>
            <a:r>
              <a:rPr lang="en-US" b="1" dirty="0">
                <a:solidFill>
                  <a:srgbClr val="002060"/>
                </a:solidFill>
              </a:rPr>
              <a:t>O3 and precursors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Both look at </a:t>
            </a:r>
            <a:r>
              <a:rPr lang="en-US" b="1" dirty="0">
                <a:solidFill>
                  <a:srgbClr val="002060"/>
                </a:solidFill>
              </a:rPr>
              <a:t>present day distribution and trends </a:t>
            </a:r>
            <a:r>
              <a:rPr lang="en-US" dirty="0">
                <a:solidFill>
                  <a:srgbClr val="002060"/>
                </a:solidFill>
              </a:rPr>
              <a:t>(OPT only tropics / TOP global)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OPT main goal: Assess the impact of tropical tropospheric ozone &amp; precursors changes on global tropospheric ozone burden &amp; radiative forcing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TOP main goal: Investigate factors that control the trends of ozone as a function of its precursors.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</a:rPr>
              <a:t>We provide FTIR </a:t>
            </a:r>
            <a:r>
              <a:rPr lang="en-US" b="1" dirty="0">
                <a:solidFill>
                  <a:srgbClr val="FF0000"/>
                </a:solidFill>
              </a:rPr>
              <a:t>O3, HCHO and CO </a:t>
            </a:r>
            <a:r>
              <a:rPr lang="en-US" dirty="0">
                <a:solidFill>
                  <a:srgbClr val="002060"/>
                </a:solidFill>
              </a:rPr>
              <a:t>time-series for: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Present-day distribution and seasonal cycles </a:t>
            </a:r>
            <a:r>
              <a:rPr lang="en-US" dirty="0">
                <a:solidFill>
                  <a:srgbClr val="002060"/>
                </a:solidFill>
              </a:rPr>
              <a:t>(all sites)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Trends </a:t>
            </a:r>
            <a:r>
              <a:rPr lang="en-US" dirty="0">
                <a:solidFill>
                  <a:srgbClr val="002060"/>
                </a:solidFill>
              </a:rPr>
              <a:t>(long time-series sites)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lvl="3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FTIR is contributing to four WGs in TOAR-II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A5D78-5047-15EF-25E1-F458A9588D30}"/>
              </a:ext>
            </a:extLst>
          </p:cNvPr>
          <p:cNvSpPr txBox="1"/>
          <p:nvPr/>
        </p:nvSpPr>
        <p:spPr>
          <a:xfrm>
            <a:off x="8534400" y="969984"/>
            <a:ext cx="2286139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Focus Working Groups</a:t>
            </a:r>
            <a:endParaRPr lang="en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14546-744E-1E49-8CED-C999D7805085}"/>
              </a:ext>
            </a:extLst>
          </p:cNvPr>
          <p:cNvSpPr/>
          <p:nvPr/>
        </p:nvSpPr>
        <p:spPr>
          <a:xfrm>
            <a:off x="7262524" y="1347552"/>
            <a:ext cx="4829889" cy="48290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Chemical Reanalysis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East Asia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HEGIFTOM  </a:t>
            </a:r>
            <a:r>
              <a:rPr lang="en-US" b="1" dirty="0">
                <a:solidFill>
                  <a:srgbClr val="002060"/>
                </a:solidFill>
              </a:rPr>
              <a:t>(Harmonization and Evaluation of Ground-Based Instruments for Free Tropospheric Ozone Measurements)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Ozone over the oceans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Ozone and Precursors in the Tropics (OPT)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Radiative Forcing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Satellite Ozone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Tropospheric Ozone Precursors (TOP)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Urban Ozone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142F9-1767-95DD-E9E2-3B314ACA4926}"/>
              </a:ext>
            </a:extLst>
          </p:cNvPr>
          <p:cNvSpPr txBox="1"/>
          <p:nvPr/>
        </p:nvSpPr>
        <p:spPr>
          <a:xfrm>
            <a:off x="0" y="1154650"/>
            <a:ext cx="707423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FF0000"/>
                </a:solidFill>
              </a:rPr>
              <a:t>HEGIFTOM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dirty="0">
                <a:solidFill>
                  <a:srgbClr val="002060"/>
                </a:solidFill>
              </a:rPr>
              <a:t>(</a:t>
            </a:r>
            <a:r>
              <a:rPr lang="en-US" sz="1900" dirty="0">
                <a:solidFill>
                  <a:srgbClr val="002060"/>
                </a:solidFill>
                <a:hlinkClick r:id="rId2"/>
              </a:rPr>
              <a:t>https://hegiftom.meteo.be/</a:t>
            </a:r>
            <a:r>
              <a:rPr lang="en-US" sz="1900" dirty="0">
                <a:solidFill>
                  <a:srgbClr val="002060"/>
                </a:solidFill>
              </a:rPr>
              <a:t>):</a:t>
            </a:r>
          </a:p>
          <a:p>
            <a:pPr lvl="2"/>
            <a:endParaRPr lang="en-US" sz="1900" b="1" dirty="0">
              <a:solidFill>
                <a:srgbClr val="00206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Harmonization</a:t>
            </a:r>
            <a:r>
              <a:rPr lang="en-US" sz="1900" dirty="0">
                <a:solidFill>
                  <a:srgbClr val="002060"/>
                </a:solidFill>
              </a:rPr>
              <a:t> of ground-based </a:t>
            </a:r>
            <a:r>
              <a:rPr lang="en-US" sz="1900" b="1" dirty="0">
                <a:solidFill>
                  <a:srgbClr val="FF0000"/>
                </a:solidFill>
              </a:rPr>
              <a:t>ozone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002060"/>
                </a:solidFill>
              </a:rPr>
              <a:t>data from sondes, Lidar, Umkehr, aircraft, FTIR. </a:t>
            </a:r>
          </a:p>
          <a:p>
            <a:pPr lvl="3"/>
            <a:endParaRPr lang="en-US" sz="1900" dirty="0">
              <a:solidFill>
                <a:srgbClr val="00206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Intercomparisons</a:t>
            </a:r>
            <a:r>
              <a:rPr lang="en-US" sz="1900" dirty="0">
                <a:solidFill>
                  <a:srgbClr val="002060"/>
                </a:solidFill>
              </a:rPr>
              <a:t> of the different techniques</a:t>
            </a:r>
          </a:p>
          <a:p>
            <a:pPr lvl="3"/>
            <a:endParaRPr lang="en-US" sz="1900" dirty="0">
              <a:solidFill>
                <a:srgbClr val="002060"/>
              </a:solidFill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Trends </a:t>
            </a:r>
            <a:r>
              <a:rPr lang="en-US" sz="1900" dirty="0">
                <a:solidFill>
                  <a:srgbClr val="002060"/>
                </a:solidFill>
              </a:rPr>
              <a:t>from the different techniques </a:t>
            </a:r>
          </a:p>
          <a:p>
            <a:pPr lvl="3"/>
            <a:r>
              <a:rPr lang="en-US" sz="1900" dirty="0">
                <a:solidFill>
                  <a:srgbClr val="002060"/>
                </a:solidFill>
              </a:rPr>
              <a:t>      (recently added to give more visibility to GB trends) </a:t>
            </a:r>
          </a:p>
          <a:p>
            <a:pPr lvl="3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HEGIFTOM </a:t>
            </a:r>
            <a:r>
              <a:rPr lang="en-US" sz="4000" dirty="0">
                <a:solidFill>
                  <a:srgbClr val="A7C4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https://hegiftom.meteo.be/</a:t>
            </a:r>
            <a:endParaRPr lang="en-US" altLang="en-US" sz="4000" b="1" dirty="0">
              <a:solidFill>
                <a:srgbClr val="A7C4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CECEA-BF65-292E-8C93-03DD7891F7E7}"/>
              </a:ext>
            </a:extLst>
          </p:cNvPr>
          <p:cNvSpPr txBox="1"/>
          <p:nvPr/>
        </p:nvSpPr>
        <p:spPr>
          <a:xfrm>
            <a:off x="0" y="880481"/>
            <a:ext cx="1111638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Harmonization</a:t>
            </a:r>
            <a:r>
              <a:rPr lang="en-US" sz="1900" dirty="0">
                <a:solidFill>
                  <a:srgbClr val="002060"/>
                </a:solidFill>
              </a:rPr>
              <a:t> of ground-based ozone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rgbClr val="002060"/>
                </a:solidFill>
              </a:rPr>
              <a:t>data from sondes, Lidar, Umkehr, aircraft, FTIR:</a:t>
            </a:r>
          </a:p>
          <a:p>
            <a:pPr marL="360000" lvl="3"/>
            <a:endParaRPr lang="en-US" sz="1900" dirty="0">
              <a:solidFill>
                <a:srgbClr val="002060"/>
              </a:solidFill>
            </a:endParaRPr>
          </a:p>
          <a:p>
            <a:pPr marL="1617300" lvl="5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Done for FTIR within NDACC (Vigouroux et al., 2015; </a:t>
            </a:r>
            <a:r>
              <a:rPr lang="en-US" sz="1900" dirty="0">
                <a:solidFill>
                  <a:srgbClr val="002060"/>
                </a:solidFill>
                <a:hlinkClick r:id="rId3"/>
              </a:rPr>
              <a:t>https://www2.acom.ucar.edu/irwg</a:t>
            </a:r>
            <a:r>
              <a:rPr lang="en-US" sz="1900" dirty="0">
                <a:solidFill>
                  <a:srgbClr val="002060"/>
                </a:solidFill>
              </a:rPr>
              <a:t>). These are the data sets </a:t>
            </a:r>
            <a:r>
              <a:rPr lang="en-US" sz="1900" b="1" dirty="0">
                <a:solidFill>
                  <a:srgbClr val="002060"/>
                </a:solidFill>
              </a:rPr>
              <a:t>currently used within TOAR-II</a:t>
            </a:r>
            <a:r>
              <a:rPr lang="en-US" sz="1900" dirty="0">
                <a:solidFill>
                  <a:srgbClr val="002060"/>
                </a:solidFill>
              </a:rPr>
              <a:t>.</a:t>
            </a:r>
          </a:p>
          <a:p>
            <a:pPr marL="1160100" lvl="4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2060"/>
              </a:solidFill>
            </a:endParaRPr>
          </a:p>
          <a:p>
            <a:pPr marL="1617300" lvl="5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However: </a:t>
            </a:r>
            <a:r>
              <a:rPr lang="en-US" sz="1900" b="1" dirty="0">
                <a:solidFill>
                  <a:srgbClr val="FF0000"/>
                </a:solidFill>
              </a:rPr>
              <a:t>it</a:t>
            </a: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would be great to have the updated O3 strategy time-series (HITRAN 2020, new mws,…) ready for TOAR-II:</a:t>
            </a:r>
          </a:p>
          <a:p>
            <a:pPr marL="2531700" lvl="7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See the e-mail sent to the IRWG 7</a:t>
            </a:r>
            <a:r>
              <a:rPr lang="en-US" sz="1900" b="1" baseline="30000" dirty="0">
                <a:solidFill>
                  <a:srgbClr val="002060"/>
                </a:solidFill>
              </a:rPr>
              <a:t>th</a:t>
            </a:r>
            <a:r>
              <a:rPr lang="en-US" sz="1900" b="1" dirty="0">
                <a:solidFill>
                  <a:srgbClr val="002060"/>
                </a:solidFill>
              </a:rPr>
              <a:t> March 2023 with all details / strategy files /…; </a:t>
            </a:r>
          </a:p>
          <a:p>
            <a:pPr marL="2531700" lvl="7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See Talk by Robin Björklund on Friday.</a:t>
            </a:r>
          </a:p>
          <a:p>
            <a:pPr marL="817200" lvl="4"/>
            <a:endParaRPr lang="en-US" sz="1900" b="1" dirty="0">
              <a:solidFill>
                <a:srgbClr val="FF0000"/>
              </a:solidFill>
            </a:endParaRPr>
          </a:p>
          <a:p>
            <a:pPr marL="1617300" lvl="5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It must be done for the whole group for consistency: </a:t>
            </a:r>
            <a:r>
              <a:rPr lang="en-US" sz="1900" b="1" dirty="0">
                <a:solidFill>
                  <a:srgbClr val="002060"/>
                </a:solidFill>
              </a:rPr>
              <a:t>can we fix a realistic deadline together by Friday ? </a:t>
            </a:r>
            <a:r>
              <a:rPr lang="en-US" sz="1900" b="1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D592A-E4E1-E5DF-9183-8B4C5F5CD8ED}"/>
              </a:ext>
            </a:extLst>
          </p:cNvPr>
          <p:cNvSpPr txBox="1"/>
          <p:nvPr/>
        </p:nvSpPr>
        <p:spPr>
          <a:xfrm>
            <a:off x="-499709" y="4573920"/>
            <a:ext cx="1269170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All techniques must use the </a:t>
            </a:r>
            <a:r>
              <a:rPr lang="en-US" sz="1900" b="1" dirty="0">
                <a:solidFill>
                  <a:srgbClr val="002060"/>
                </a:solidFill>
              </a:rPr>
              <a:t>same “tropospheric column” definition</a:t>
            </a:r>
            <a:r>
              <a:rPr lang="en-US" sz="1900" dirty="0">
                <a:solidFill>
                  <a:srgbClr val="002060"/>
                </a:solidFill>
              </a:rPr>
              <a:t>: a lot of debate within all WGs of TOAR-II about this choice. HEGIFTOM advised two:</a:t>
            </a:r>
          </a:p>
          <a:p>
            <a:pPr marL="2074500" lvl="6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Top layer = tropopause height defined as first thermal tropopause by WMO</a:t>
            </a:r>
          </a:p>
          <a:p>
            <a:pPr marL="2074500" lvl="6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Top layer = fixed pressure layers that avoid the UTLS: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F44BB-59FD-BC5A-BCE4-092B57B84608}"/>
              </a:ext>
            </a:extLst>
          </p:cNvPr>
          <p:cNvSpPr txBox="1"/>
          <p:nvPr/>
        </p:nvSpPr>
        <p:spPr>
          <a:xfrm>
            <a:off x="6953333" y="5572048"/>
            <a:ext cx="3952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150 hPa for the tropics  (15°S – 15°N)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200 hPa for the subtropcis (15°-30°)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300 hPa for mid-latitudes (30-60°)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400 hPa for high latitudes (60-90°)</a:t>
            </a:r>
          </a:p>
        </p:txBody>
      </p:sp>
    </p:spTree>
    <p:extLst>
      <p:ext uri="{BB962C8B-B14F-4D97-AF65-F5344CB8AC3E}">
        <p14:creationId xmlns:p14="http://schemas.microsoft.com/office/powerpoint/2010/main" val="402262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A45391-AF94-1BF1-CC82-83EA40831961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HEGIFTOM </a:t>
            </a:r>
            <a:r>
              <a:rPr lang="en-US" sz="4000" dirty="0">
                <a:solidFill>
                  <a:srgbClr val="A7C4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https://hegiftom.meteo.be/</a:t>
            </a:r>
            <a:endParaRPr lang="en-US" altLang="en-US" sz="4000" b="1" dirty="0">
              <a:solidFill>
                <a:srgbClr val="A7C4FF"/>
              </a:solidFill>
            </a:endParaRPr>
          </a:p>
        </p:txBody>
      </p:sp>
      <p:pic>
        <p:nvPicPr>
          <p:cNvPr id="4" name="Picture 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0474173B-B581-54E7-3F61-69AA9CD5B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3055" r="1315" b="5404"/>
          <a:stretch/>
        </p:blipFill>
        <p:spPr>
          <a:xfrm>
            <a:off x="6701028" y="3154803"/>
            <a:ext cx="4959437" cy="2031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EA5660-A667-E33C-3417-7BD69D0B8ECC}"/>
              </a:ext>
            </a:extLst>
          </p:cNvPr>
          <p:cNvSpPr txBox="1"/>
          <p:nvPr/>
        </p:nvSpPr>
        <p:spPr>
          <a:xfrm>
            <a:off x="-159757" y="865137"/>
            <a:ext cx="1194968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Intercomparisons</a:t>
            </a:r>
            <a:r>
              <a:rPr lang="en-US" sz="1900" dirty="0">
                <a:solidFill>
                  <a:srgbClr val="002060"/>
                </a:solidFill>
              </a:rPr>
              <a:t> of the different techniques:</a:t>
            </a:r>
          </a:p>
          <a:p>
            <a:pPr marL="702900" lvl="3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2060"/>
              </a:solidFill>
            </a:endParaRPr>
          </a:p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FTIR vs Sondes: some work done by Ivan and by Isao: is there plans for publications ? </a:t>
            </a:r>
          </a:p>
          <a:p>
            <a:pPr marL="817200" lvl="4"/>
            <a:endParaRPr lang="en-US" sz="1900" dirty="0">
              <a:solidFill>
                <a:srgbClr val="002060"/>
              </a:solidFill>
            </a:endParaRPr>
          </a:p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FTIR vs Satellites: Yana works on IASI-LISA validation; Robin &amp; I plan to validate SUNLIT (Sofieva et al., 2022)</a:t>
            </a:r>
          </a:p>
          <a:p>
            <a:pPr marL="817200" lvl="4"/>
            <a:endParaRPr lang="en-US" sz="1900" dirty="0">
              <a:solidFill>
                <a:srgbClr val="002060"/>
              </a:solidFill>
            </a:endParaRPr>
          </a:p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FF0000"/>
                </a:solidFill>
              </a:rPr>
              <a:t>FTIR vs Sondes, Lidar, Umkehr and MWR at Lauder: </a:t>
            </a:r>
            <a:r>
              <a:rPr lang="en-US" sz="1900" b="1" dirty="0">
                <a:solidFill>
                  <a:srgbClr val="002060"/>
                </a:solidFill>
              </a:rPr>
              <a:t>Robin’s paper in preparation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D661E-C9EE-93B9-0978-758AF59B41F3}"/>
              </a:ext>
            </a:extLst>
          </p:cNvPr>
          <p:cNvSpPr txBox="1"/>
          <p:nvPr/>
        </p:nvSpPr>
        <p:spPr>
          <a:xfrm>
            <a:off x="1012641" y="3275715"/>
            <a:ext cx="5282361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troposphere is studied within TOAR-II</a:t>
            </a:r>
            <a:r>
              <a:rPr lang="en-US" dirty="0">
                <a:solidFill>
                  <a:srgbClr val="002060"/>
                </a:solidFill>
              </a:rPr>
              <a:t>: are the measurements in agreement ? Are the trends consistent, i.e., </a:t>
            </a:r>
            <a:r>
              <a:rPr lang="en-US" dirty="0">
                <a:solidFill>
                  <a:srgbClr val="FF0000"/>
                </a:solidFill>
              </a:rPr>
              <a:t>is there any drift in the GB measurements ?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stratosphere is studied within LOTUS </a:t>
            </a:r>
            <a:r>
              <a:rPr lang="en-US" dirty="0">
                <a:solidFill>
                  <a:srgbClr val="002060"/>
                </a:solidFill>
              </a:rPr>
              <a:t>(Ozone trends in the Stratosphere):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      Godin-Beekman et al. (2022) show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inconsistent trends for GB data at Lauder</a:t>
            </a:r>
            <a:r>
              <a:rPr lang="en-US" dirty="0">
                <a:solidFill>
                  <a:srgbClr val="FF0000"/>
                </a:solidFill>
              </a:rPr>
              <a:t>: is it   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due to different sampling, vertical resolution, 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time-period,… ?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A2BC1-49EC-510C-DDCA-0255ADF58E0F}"/>
              </a:ext>
            </a:extLst>
          </p:cNvPr>
          <p:cNvSpPr txBox="1"/>
          <p:nvPr/>
        </p:nvSpPr>
        <p:spPr>
          <a:xfrm>
            <a:off x="6784156" y="5285856"/>
            <a:ext cx="4876309" cy="1200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Main finding for FTIR: the </a:t>
            </a:r>
            <a:r>
              <a:rPr lang="en-US" b="1" dirty="0">
                <a:solidFill>
                  <a:schemeClr val="bg1"/>
                </a:solidFill>
              </a:rPr>
              <a:t>new strategy gives better agreement </a:t>
            </a:r>
            <a:r>
              <a:rPr lang="en-US" dirty="0">
                <a:solidFill>
                  <a:schemeClr val="bg1"/>
                </a:solidFill>
              </a:rPr>
              <a:t>with the other techniques: in terms of </a:t>
            </a:r>
            <a:r>
              <a:rPr lang="en-US" b="1" dirty="0">
                <a:solidFill>
                  <a:schemeClr val="bg1"/>
                </a:solidFill>
              </a:rPr>
              <a:t>bias</a:t>
            </a:r>
            <a:r>
              <a:rPr lang="en-US" dirty="0">
                <a:solidFill>
                  <a:schemeClr val="bg1"/>
                </a:solidFill>
              </a:rPr>
              <a:t> (HIT2020 is better than HIT2008) but also in terms of </a:t>
            </a:r>
            <a:r>
              <a:rPr lang="en-US" b="1" dirty="0">
                <a:solidFill>
                  <a:schemeClr val="bg1"/>
                </a:solidFill>
              </a:rPr>
              <a:t>drifts</a:t>
            </a:r>
            <a:r>
              <a:rPr lang="en-US" dirty="0">
                <a:solidFill>
                  <a:schemeClr val="bg1"/>
                </a:solidFill>
              </a:rPr>
              <a:t> !! </a:t>
            </a:r>
          </a:p>
        </p:txBody>
      </p:sp>
    </p:spTree>
    <p:extLst>
      <p:ext uri="{BB962C8B-B14F-4D97-AF65-F5344CB8AC3E}">
        <p14:creationId xmlns:p14="http://schemas.microsoft.com/office/powerpoint/2010/main" val="42269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54D7ED-85E6-1096-80C5-558EA01FFD5A}"/>
              </a:ext>
            </a:extLst>
          </p:cNvPr>
          <p:cNvSpPr txBox="1"/>
          <p:nvPr/>
        </p:nvSpPr>
        <p:spPr>
          <a:xfrm>
            <a:off x="0" y="1081635"/>
            <a:ext cx="1194765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02900" lvl="3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Trends </a:t>
            </a:r>
            <a:r>
              <a:rPr lang="en-US" sz="1900" dirty="0">
                <a:solidFill>
                  <a:srgbClr val="002060"/>
                </a:solidFill>
              </a:rPr>
              <a:t>from the different techniques (paper lead: A. Thomson and R. Van </a:t>
            </a:r>
            <a:r>
              <a:rPr lang="en-US" sz="1900" dirty="0" err="1">
                <a:solidFill>
                  <a:srgbClr val="002060"/>
                </a:solidFill>
              </a:rPr>
              <a:t>Malderen</a:t>
            </a:r>
            <a:r>
              <a:rPr lang="en-US" sz="1900" dirty="0">
                <a:solidFill>
                  <a:srgbClr val="002060"/>
                </a:solidFill>
              </a:rPr>
              <a:t>)</a:t>
            </a:r>
          </a:p>
          <a:p>
            <a:pPr marL="1731600" lvl="6"/>
            <a:endParaRPr lang="en-US" sz="1900" dirty="0">
              <a:solidFill>
                <a:srgbClr val="002060"/>
              </a:solidFill>
            </a:endParaRPr>
          </a:p>
          <a:p>
            <a:pPr marL="2074500" lvl="6" indent="-3429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2060"/>
              </a:solidFill>
            </a:endParaRPr>
          </a:p>
          <a:p>
            <a:pPr marL="1731600" lvl="6"/>
            <a:endParaRPr lang="en-US" sz="1900" dirty="0">
              <a:solidFill>
                <a:srgbClr val="002060"/>
              </a:solidFill>
            </a:endParaRPr>
          </a:p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The trend model will be the same for all techniques: taken from the </a:t>
            </a:r>
            <a:r>
              <a:rPr lang="en-US" sz="1900" b="1" dirty="0">
                <a:solidFill>
                  <a:srgbClr val="002060"/>
                </a:solidFill>
              </a:rPr>
              <a:t>Statistics WG of TOAR-II</a:t>
            </a:r>
            <a:r>
              <a:rPr lang="en-US" sz="1900" dirty="0">
                <a:solidFill>
                  <a:srgbClr val="002060"/>
                </a:solidFill>
              </a:rPr>
              <a:t>, which advises a </a:t>
            </a:r>
            <a:r>
              <a:rPr lang="en-US" sz="1900" b="1" dirty="0">
                <a:solidFill>
                  <a:srgbClr val="002060"/>
                </a:solidFill>
              </a:rPr>
              <a:t>Quantile Regression </a:t>
            </a:r>
            <a:r>
              <a:rPr lang="en-US" sz="1900" dirty="0">
                <a:solidFill>
                  <a:srgbClr val="002060"/>
                </a:solidFill>
              </a:rPr>
              <a:t>model. </a:t>
            </a:r>
            <a:r>
              <a:rPr lang="en-US" sz="1900" b="1" dirty="0">
                <a:solidFill>
                  <a:srgbClr val="002060"/>
                </a:solidFill>
              </a:rPr>
              <a:t>The choice of proxies (if any) to explain the ozone variability is not done yet.</a:t>
            </a:r>
          </a:p>
          <a:p>
            <a:pPr marL="817200" lvl="4"/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5844D7-B022-32EA-CD19-B60007CBF423}"/>
              </a:ext>
            </a:extLst>
          </p:cNvPr>
          <p:cNvSpPr txBox="1">
            <a:spLocks/>
          </p:cNvSpPr>
          <p:nvPr/>
        </p:nvSpPr>
        <p:spPr bwMode="auto">
          <a:xfrm>
            <a:off x="0" y="-26988"/>
            <a:ext cx="12192000" cy="777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HEGIFTOM </a:t>
            </a:r>
            <a:r>
              <a:rPr lang="en-US" sz="4000" dirty="0">
                <a:solidFill>
                  <a:srgbClr val="A7C4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https://hegiftom.meteo.be/</a:t>
            </a:r>
            <a:endParaRPr lang="en-US" altLang="en-US" sz="4000" b="1" dirty="0">
              <a:solidFill>
                <a:srgbClr val="A7C4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380F6-0A6A-B0DD-3A8F-E996ADE001E4}"/>
              </a:ext>
            </a:extLst>
          </p:cNvPr>
          <p:cNvSpPr txBox="1"/>
          <p:nvPr/>
        </p:nvSpPr>
        <p:spPr>
          <a:xfrm>
            <a:off x="0" y="3114632"/>
            <a:ext cx="1194765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60100" lvl="4" indent="-342900"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2060"/>
              </a:solidFill>
            </a:endParaRPr>
          </a:p>
          <a:p>
            <a:pPr marL="1160100" lvl="4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</a:rPr>
              <a:t>HEGIFTOM wants to compare with other Multiple Linear Regression models:</a:t>
            </a:r>
          </a:p>
          <a:p>
            <a:pPr marL="817200" lvl="4"/>
            <a:endParaRPr lang="en-US" sz="1400" b="1" dirty="0">
              <a:solidFill>
                <a:srgbClr val="002060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I made an </a:t>
            </a:r>
            <a:r>
              <a:rPr lang="en-US" sz="1900" b="1" dirty="0">
                <a:solidFill>
                  <a:srgbClr val="FF0000"/>
                </a:solidFill>
              </a:rPr>
              <a:t>update of our past ozone trend study (Vigouroux et al., 2015) </a:t>
            </a:r>
            <a:r>
              <a:rPr lang="en-US" sz="1900" dirty="0">
                <a:solidFill>
                  <a:srgbClr val="002060"/>
                </a:solidFill>
              </a:rPr>
              <a:t>&amp; also applied it to the precursors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CO and HCHO.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 show here (preliminary results!) trends; only for sites: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Having </a:t>
            </a:r>
            <a:r>
              <a:rPr lang="en-US" b="1" dirty="0">
                <a:solidFill>
                  <a:srgbClr val="002060"/>
                </a:solidFill>
              </a:rPr>
              <a:t>at least 10 years </a:t>
            </a:r>
            <a:r>
              <a:rPr lang="en-US" dirty="0">
                <a:solidFill>
                  <a:srgbClr val="002060"/>
                </a:solidFill>
              </a:rPr>
              <a:t>of regular data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Time-series </a:t>
            </a:r>
            <a:r>
              <a:rPr lang="en-US" b="1" dirty="0">
                <a:solidFill>
                  <a:srgbClr val="002060"/>
                </a:solidFill>
              </a:rPr>
              <a:t>ending in 2019 at the latest. </a:t>
            </a:r>
          </a:p>
        </p:txBody>
      </p:sp>
    </p:spTree>
    <p:extLst>
      <p:ext uri="{BB962C8B-B14F-4D97-AF65-F5344CB8AC3E}">
        <p14:creationId xmlns:p14="http://schemas.microsoft.com/office/powerpoint/2010/main" val="30620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333399"/>
        </a:solidFill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dirty="0">
            <a:solidFill>
              <a:schemeClr val="bg1">
                <a:lumMod val="9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2976</Words>
  <Application>Microsoft Office PowerPoint</Application>
  <PresentationFormat>Widescreen</PresentationFormat>
  <Paragraphs>262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Office Theme</vt:lpstr>
      <vt:lpstr>The NDACC FTIR contribution to the Tropospheric Ozone Assessment Report (TOAR-II): ozone and precursors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Tropospheric ozone and precursors (HCHO and CO)  from the NDACC FTIR ground-based network</dc:title>
  <dc:creator>Corinne Vigouroux</dc:creator>
  <cp:lastModifiedBy>Corinne Vigouroux</cp:lastModifiedBy>
  <cp:revision>221</cp:revision>
  <dcterms:created xsi:type="dcterms:W3CDTF">2023-04-13T12:07:15Z</dcterms:created>
  <dcterms:modified xsi:type="dcterms:W3CDTF">2023-06-15T08:40:09Z</dcterms:modified>
</cp:coreProperties>
</file>