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19"/>
  </p:notesMasterIdLst>
  <p:sldIdLst>
    <p:sldId id="707" r:id="rId2"/>
    <p:sldId id="703" r:id="rId3"/>
    <p:sldId id="729" r:id="rId4"/>
    <p:sldId id="305" r:id="rId5"/>
    <p:sldId id="262" r:id="rId6"/>
    <p:sldId id="713" r:id="rId7"/>
    <p:sldId id="278" r:id="rId8"/>
    <p:sldId id="714" r:id="rId9"/>
    <p:sldId id="733" r:id="rId10"/>
    <p:sldId id="260" r:id="rId11"/>
    <p:sldId id="261" r:id="rId12"/>
    <p:sldId id="732" r:id="rId13"/>
    <p:sldId id="271" r:id="rId14"/>
    <p:sldId id="728" r:id="rId15"/>
    <p:sldId id="723" r:id="rId16"/>
    <p:sldId id="275" r:id="rId17"/>
    <p:sldId id="2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90"/>
    <p:restoredTop sz="68197"/>
  </p:normalViewPr>
  <p:slideViewPr>
    <p:cSldViewPr snapToGrid="0" snapToObjects="1">
      <p:cViewPr varScale="1">
        <p:scale>
          <a:sx n="65" d="100"/>
          <a:sy n="65" d="100"/>
        </p:scale>
        <p:origin x="1560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0EE4-3ADE-3B4D-8F61-F052313E2A5A}" type="datetimeFigureOut">
              <a:rPr lang="en-US" smtClean="0"/>
              <a:t>6/15/23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12073B-D4F7-A943-8C9D-08ABD2A72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08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texts.com/fpp2/expsmooth.html#ref-Brown59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otexts.com/fpp2/expsmooth.html#ref-Winters60" TargetMode="External"/><Relationship Id="rId4" Type="http://schemas.openxmlformats.org/officeDocument/2006/relationships/hyperlink" Target="https://otexts.com/fpp2/expsmooth.html#ref-Holt57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789A79-A379-5D42-A382-84E81D0714A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22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1d7ddef3e5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1d7ddef3e5_1_1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g21d7ddef3e5_1_1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1d7ddef3e5_1_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21d7ddef3e5_1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1d7ddef3e5_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1d7ddef3e5_1_1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21d7ddef3e5_1_1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2695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2073B-D4F7-A943-8C9D-08ABD2A726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22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dirty="0"/>
          </a:p>
        </p:txBody>
      </p:sp>
      <p:sp>
        <p:nvSpPr>
          <p:cNvPr id="167" name="Google Shape;16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10442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dirty="0"/>
          </a:p>
        </p:txBody>
      </p:sp>
      <p:sp>
        <p:nvSpPr>
          <p:cNvPr id="167" name="Google Shape;16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1853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2073B-D4F7-A943-8C9D-08ABD2A726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82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2073B-D4F7-A943-8C9D-08ABD2A726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DADC13-155F-164A-A756-E6D8AC5741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28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CAMS = Copernicus Atmosphere Monitoring Service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DADC13-155F-164A-A756-E6D8AC5741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36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285750" lvl="0" indent="-285750">
              <a:buClr>
                <a:srgbClr val="000000"/>
              </a:buClr>
              <a:buFontTx/>
              <a:buChar char="-"/>
              <a:defRPr/>
            </a:pPr>
            <a:endParaRPr lang="en-US" dirty="0"/>
          </a:p>
        </p:txBody>
      </p:sp>
      <p:sp>
        <p:nvSpPr>
          <p:cNvPr id="167" name="Google Shape;16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5832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r>
              <a:rPr lang="en-US" b="0" i="0" dirty="0">
                <a:solidFill>
                  <a:schemeClr val="tx2">
                    <a:lumMod val="10000"/>
                  </a:schemeClr>
                </a:solidFill>
                <a:effectLst/>
                <a:latin typeface="-apple-system"/>
              </a:rPr>
              <a:t>In order to know 2020 business as usual the python library for manipulation and forecasting of time series (Darts) is used. </a:t>
            </a:r>
            <a:endParaRPr lang="en-US" dirty="0">
              <a:solidFill>
                <a:schemeClr val="tx2">
                  <a:lumMod val="10000"/>
                </a:schemeClr>
              </a:solidFill>
            </a:endParaRPr>
          </a:p>
          <a:p>
            <a:pPr rtl="0"/>
            <a:endParaRPr lang="en-US" dirty="0"/>
          </a:p>
          <a:p>
            <a:pPr rtl="0"/>
            <a:endParaRPr lang="en-US" b="0" i="0" dirty="0">
              <a:solidFill>
                <a:schemeClr val="tx2">
                  <a:lumMod val="10000"/>
                </a:schemeClr>
              </a:solidFill>
              <a:effectLst/>
              <a:latin typeface="-apple-system"/>
            </a:endParaRPr>
          </a:p>
          <a:p>
            <a:pPr rtl="0"/>
            <a:r>
              <a:rPr lang="en-US" b="0" i="0" dirty="0">
                <a:solidFill>
                  <a:schemeClr val="tx2">
                    <a:lumMod val="10000"/>
                  </a:schemeClr>
                </a:solidFill>
                <a:effectLst/>
                <a:latin typeface="-apple-system"/>
              </a:rPr>
              <a:t>Darts uses different models from naïve to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deep neural networks - </a:t>
            </a:r>
            <a:r>
              <a:rPr lang="en-US" b="0" i="0" dirty="0">
                <a:solidFill>
                  <a:schemeClr val="tx2">
                    <a:lumMod val="10000"/>
                  </a:schemeClr>
                </a:solidFill>
                <a:effectLst/>
                <a:latin typeface="-apple-system"/>
              </a:rPr>
              <a:t>machine learning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. </a:t>
            </a:r>
            <a:endParaRPr lang="en-US" dirty="0"/>
          </a:p>
          <a:p>
            <a:pPr rtl="0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Exponential smoothing was proposed in the late 1950s (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Brown, 1959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Holt, 1957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Winters, 1960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and has motivated some of the most successful forecasting methods.</a:t>
            </a:r>
          </a:p>
          <a:p>
            <a:pPr rtl="0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dirty="0"/>
          </a:p>
        </p:txBody>
      </p:sp>
      <p:sp>
        <p:nvSpPr>
          <p:cNvPr id="167" name="Google Shape;16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4833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Helvetica" pitchFamily="2" charset="0"/>
              </a:rPr>
              <a:t>Figure 3. (a) Monthly mean </a:t>
            </a:r>
            <a:r>
              <a:rPr lang="en-US" sz="1200" dirty="0" err="1">
                <a:effectLst/>
                <a:latin typeface="Helvetica" pitchFamily="2" charset="0"/>
              </a:rPr>
              <a:t>wVMR</a:t>
            </a:r>
            <a:r>
              <a:rPr lang="en-US" sz="1200" dirty="0">
                <a:effectLst/>
                <a:latin typeface="Helvetica" pitchFamily="2" charset="0"/>
              </a:rPr>
              <a:t> of O3 observed (red) and predicted</a:t>
            </a:r>
          </a:p>
          <a:p>
            <a:r>
              <a:rPr lang="en-US" sz="1200" dirty="0">
                <a:effectLst/>
                <a:latin typeface="Helvetica" pitchFamily="2" charset="0"/>
              </a:rPr>
              <a:t>business-as-usual in 2020 (orange) at Boulder, Colorado. (b) Same as the</a:t>
            </a:r>
          </a:p>
          <a:p>
            <a:r>
              <a:rPr lang="en-US" sz="1200" dirty="0">
                <a:effectLst/>
                <a:latin typeface="Helvetica" pitchFamily="2" charset="0"/>
              </a:rPr>
              <a:t>FTIR but for CAM-chem simulations for the control in 2020 (green), COVID-</a:t>
            </a:r>
          </a:p>
          <a:p>
            <a:r>
              <a:rPr lang="en-US" sz="1200" dirty="0">
                <a:effectLst/>
                <a:latin typeface="Helvetica" pitchFamily="2" charset="0"/>
              </a:rPr>
              <a:t>19 adjusted emission (red), and natural variability climatology simulations</a:t>
            </a:r>
          </a:p>
          <a:p>
            <a:r>
              <a:rPr lang="en-US" sz="1200" dirty="0">
                <a:effectLst/>
                <a:latin typeface="Helvetica" pitchFamily="2" charset="0"/>
              </a:rPr>
              <a:t>(brown). (c) Relative differences between the observations and predicted in</a:t>
            </a:r>
          </a:p>
          <a:p>
            <a:r>
              <a:rPr lang="en-US" sz="1200" dirty="0">
                <a:effectLst/>
                <a:latin typeface="Helvetica" pitchFamily="2" charset="0"/>
              </a:rPr>
              <a:t>2020 for each month. (d) Relative differences between the COVID-19 and</a:t>
            </a:r>
          </a:p>
          <a:p>
            <a:r>
              <a:rPr lang="en-US" sz="1200" dirty="0">
                <a:effectLst/>
                <a:latin typeface="Helvetica" pitchFamily="2" charset="0"/>
              </a:rPr>
              <a:t>control (red) and control and natural variability (brown). The effect of both</a:t>
            </a:r>
          </a:p>
          <a:p>
            <a:r>
              <a:rPr lang="en-US" sz="1200" dirty="0">
                <a:effectLst/>
                <a:latin typeface="Helvetica" pitchFamily="2" charset="0"/>
              </a:rPr>
              <a:t>COVID-19 lockdowns and natural variability is shown in blue. Table 4 provides</a:t>
            </a:r>
          </a:p>
          <a:p>
            <a:r>
              <a:rPr lang="en-US" sz="1200" dirty="0">
                <a:effectLst/>
                <a:latin typeface="Helvetica" pitchFamily="2" charset="0"/>
              </a:rPr>
              <a:t>a comprehensive overview of the various simulations and the methods</a:t>
            </a:r>
          </a:p>
          <a:p>
            <a:r>
              <a:rPr lang="en-US" sz="1200" dirty="0">
                <a:effectLst/>
                <a:latin typeface="Helvetica" pitchFamily="2" charset="0"/>
              </a:rPr>
              <a:t>used to obtain them.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2073B-D4F7-A943-8C9D-08ABD2A726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82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2073B-D4F7-A943-8C9D-08ABD2A726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98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7"/>
          <p:cNvSpPr txBox="1"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2" name="Google Shape;102;p27"/>
          <p:cNvSpPr txBox="1">
            <a:spLocks noGrp="1"/>
          </p:cNvSpPr>
          <p:nvPr>
            <p:ph type="subTitle" idx="1"/>
          </p:nvPr>
        </p:nvSpPr>
        <p:spPr>
          <a:xfrm>
            <a:off x="1828800" y="3611556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27"/>
          <p:cNvSpPr txBox="1">
            <a:spLocks noGrp="1"/>
          </p:cNvSpPr>
          <p:nvPr>
            <p:ph type="title" idx="2"/>
          </p:nvPr>
        </p:nvSpPr>
        <p:spPr>
          <a:xfrm>
            <a:off x="609600" y="156299"/>
            <a:ext cx="109728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667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8"/>
          <p:cNvSpPr txBox="1">
            <a:spLocks noGrp="1"/>
          </p:cNvSpPr>
          <p:nvPr>
            <p:ph type="title"/>
          </p:nvPr>
        </p:nvSpPr>
        <p:spPr>
          <a:xfrm>
            <a:off x="609600" y="156300"/>
            <a:ext cx="109728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6" name="Google Shape;106;p28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3093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277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9"/>
          <p:cNvSpPr txBox="1">
            <a:spLocks noGrp="1"/>
          </p:cNvSpPr>
          <p:nvPr>
            <p:ph type="title"/>
          </p:nvPr>
        </p:nvSpPr>
        <p:spPr>
          <a:xfrm>
            <a:off x="963084" y="4406916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9" name="Google Shape;109;p2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441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0"/>
          <p:cNvSpPr txBox="1">
            <a:spLocks noGrp="1"/>
          </p:cNvSpPr>
          <p:nvPr>
            <p:ph type="title"/>
          </p:nvPr>
        </p:nvSpPr>
        <p:spPr>
          <a:xfrm>
            <a:off x="609600" y="156300"/>
            <a:ext cx="109728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2" name="Google Shape;112;p30"/>
          <p:cNvSpPr txBox="1">
            <a:spLocks noGrp="1"/>
          </p:cNvSpPr>
          <p:nvPr>
            <p:ph type="body" idx="1"/>
          </p:nvPr>
        </p:nvSpPr>
        <p:spPr>
          <a:xfrm>
            <a:off x="609600" y="1600207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30"/>
          <p:cNvSpPr txBox="1">
            <a:spLocks noGrp="1"/>
          </p:cNvSpPr>
          <p:nvPr>
            <p:ph type="body" idx="2"/>
          </p:nvPr>
        </p:nvSpPr>
        <p:spPr>
          <a:xfrm>
            <a:off x="6197600" y="1600207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817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1"/>
          <p:cNvSpPr txBox="1">
            <a:spLocks noGrp="1"/>
          </p:cNvSpPr>
          <p:nvPr>
            <p:ph type="title"/>
          </p:nvPr>
        </p:nvSpPr>
        <p:spPr>
          <a:xfrm>
            <a:off x="609600" y="156300"/>
            <a:ext cx="109728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6" name="Google Shape;116;p31"/>
          <p:cNvSpPr txBox="1">
            <a:spLocks noGrp="1"/>
          </p:cNvSpPr>
          <p:nvPr>
            <p:ph type="body" idx="1"/>
          </p:nvPr>
        </p:nvSpPr>
        <p:spPr>
          <a:xfrm>
            <a:off x="609602" y="1535119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31"/>
          <p:cNvSpPr txBox="1">
            <a:spLocks noGrp="1"/>
          </p:cNvSpPr>
          <p:nvPr>
            <p:ph type="body" idx="2"/>
          </p:nvPr>
        </p:nvSpPr>
        <p:spPr>
          <a:xfrm>
            <a:off x="609602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31"/>
          <p:cNvSpPr txBox="1">
            <a:spLocks noGrp="1"/>
          </p:cNvSpPr>
          <p:nvPr>
            <p:ph type="body" idx="3"/>
          </p:nvPr>
        </p:nvSpPr>
        <p:spPr>
          <a:xfrm>
            <a:off x="6193380" y="1535119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31"/>
          <p:cNvSpPr txBox="1">
            <a:spLocks noGrp="1"/>
          </p:cNvSpPr>
          <p:nvPr>
            <p:ph type="body" idx="4"/>
          </p:nvPr>
        </p:nvSpPr>
        <p:spPr>
          <a:xfrm>
            <a:off x="6193380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325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46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3"/>
          <p:cNvSpPr txBox="1">
            <a:spLocks noGrp="1"/>
          </p:cNvSpPr>
          <p:nvPr>
            <p:ph type="title"/>
          </p:nvPr>
        </p:nvSpPr>
        <p:spPr>
          <a:xfrm>
            <a:off x="609605" y="273064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3" name="Google Shape;123;p33"/>
          <p:cNvSpPr txBox="1">
            <a:spLocks noGrp="1"/>
          </p:cNvSpPr>
          <p:nvPr>
            <p:ph type="body" idx="1"/>
          </p:nvPr>
        </p:nvSpPr>
        <p:spPr>
          <a:xfrm>
            <a:off x="4766733" y="273067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33"/>
          <p:cNvSpPr txBox="1">
            <a:spLocks noGrp="1"/>
          </p:cNvSpPr>
          <p:nvPr>
            <p:ph type="body" idx="2"/>
          </p:nvPr>
        </p:nvSpPr>
        <p:spPr>
          <a:xfrm>
            <a:off x="609605" y="1435104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02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4"/>
          <p:cNvSpPr txBox="1">
            <a:spLocks noGrp="1"/>
          </p:cNvSpPr>
          <p:nvPr>
            <p:ph type="title"/>
          </p:nvPr>
        </p:nvSpPr>
        <p:spPr>
          <a:xfrm>
            <a:off x="2389717" y="4800615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7" name="Google Shape;127;p3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565"/>
              </a:spcBef>
              <a:spcAft>
                <a:spcPts val="0"/>
              </a:spcAft>
              <a:buClr>
                <a:schemeClr val="dk1"/>
              </a:buClr>
              <a:buSzPts val="2824"/>
              <a:buFont typeface="Arial"/>
              <a:buNone/>
              <a:defRPr sz="282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494"/>
              </a:spcBef>
              <a:spcAft>
                <a:spcPts val="0"/>
              </a:spcAft>
              <a:buClr>
                <a:schemeClr val="dk1"/>
              </a:buClr>
              <a:buSzPts val="2471"/>
              <a:buFont typeface="Arial"/>
              <a:buNone/>
              <a:defRPr sz="2471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None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34"/>
          <p:cNvSpPr txBox="1">
            <a:spLocks noGrp="1"/>
          </p:cNvSpPr>
          <p:nvPr>
            <p:ph type="body" idx="1"/>
          </p:nvPr>
        </p:nvSpPr>
        <p:spPr>
          <a:xfrm>
            <a:off x="2389717" y="5367352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25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1F101-F4E7-6B4B-8461-4D2A2155C63D}" type="datetimeFigureOut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DBD74-1340-2D46-877C-B35BE8D90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59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ADA09-07B0-3646-89BF-D78C04D8AF2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72784"/>
            <a:ext cx="12192000" cy="585216"/>
          </a:xfrm>
          <a:prstGeom prst="rect">
            <a:avLst/>
          </a:prstGeom>
        </p:spPr>
      </p:pic>
      <p:sp>
        <p:nvSpPr>
          <p:cNvPr id="93" name="Google Shape;93;p25"/>
          <p:cNvSpPr/>
          <p:nvPr/>
        </p:nvSpPr>
        <p:spPr>
          <a:xfrm>
            <a:off x="-1" y="0"/>
            <a:ext cx="12192001" cy="651622"/>
          </a:xfrm>
          <a:prstGeom prst="rect">
            <a:avLst/>
          </a:prstGeom>
          <a:solidFill>
            <a:srgbClr val="1A658F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66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5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3093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title"/>
          </p:nvPr>
        </p:nvSpPr>
        <p:spPr>
          <a:xfrm>
            <a:off x="609600" y="156300"/>
            <a:ext cx="109728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8" name="Google Shape;25;p5">
            <a:extLst>
              <a:ext uri="{FF2B5EF4-FFF2-40B4-BE49-F238E27FC236}">
                <a16:creationId xmlns:a16="http://schemas.microsoft.com/office/drawing/2014/main" id="{5887037E-62E1-4548-83EB-BDCB2537371E}"/>
              </a:ext>
            </a:extLst>
          </p:cNvPr>
          <p:cNvCxnSpPr/>
          <p:nvPr userDrawn="1"/>
        </p:nvCxnSpPr>
        <p:spPr>
          <a:xfrm>
            <a:off x="1152639" y="6374474"/>
            <a:ext cx="0" cy="388200"/>
          </a:xfrm>
          <a:prstGeom prst="straightConnector1">
            <a:avLst/>
          </a:prstGeom>
          <a:noFill/>
          <a:ln w="222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" name="Google Shape;26;p5">
            <a:extLst>
              <a:ext uri="{FF2B5EF4-FFF2-40B4-BE49-F238E27FC236}">
                <a16:creationId xmlns:a16="http://schemas.microsoft.com/office/drawing/2014/main" id="{DC0E646C-5C76-2C44-8C82-2BFC2321A5DF}"/>
              </a:ext>
            </a:extLst>
          </p:cNvPr>
          <p:cNvPicPr preferRelativeResize="0"/>
          <p:nvPr userDrawn="1"/>
        </p:nvPicPr>
        <p:blipFill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74" y="6374484"/>
            <a:ext cx="615776" cy="38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74701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525/elementa.2023.00015" TargetMode="External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arthobservatory.nasa.gov/images/150967/why-methane-surged-in-2020#:~:text=The%202021%20growth%20rate%20for,parts%20per%20billion%20in%202021.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2020_Colorado_wildfires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vid-aqs.fz-juelich.d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migo.aeronomie.be/index.php/covid-19-publications/peer-reviewe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hyperlink" Target="https://github.com/unit8co/dart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747621-1DB3-A8CE-027F-3ADAF1D32F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686888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E254F2-52DE-374E-B7CA-E9FCA60DDC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0082" y="5187367"/>
            <a:ext cx="731520" cy="731520"/>
          </a:xfrm>
          <a:prstGeom prst="rect">
            <a:avLst/>
          </a:prstGeom>
        </p:spPr>
      </p:pic>
      <p:pic>
        <p:nvPicPr>
          <p:cNvPr id="8" name="Picture 14" descr="mage result for nasa logo transparent background">
            <a:extLst>
              <a:ext uri="{FF2B5EF4-FFF2-40B4-BE49-F238E27FC236}">
                <a16:creationId xmlns:a16="http://schemas.microsoft.com/office/drawing/2014/main" id="{866A6177-2663-4743-814D-CC8E6674F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9684" y="5834382"/>
            <a:ext cx="912316" cy="91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7863B37-0335-864E-8FDA-033E91A42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3000"/>
                    </a14:imgEffect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136" y="6022698"/>
            <a:ext cx="2108013" cy="60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93DED1-1B17-244B-9F51-AFEE05172273}"/>
              </a:ext>
            </a:extLst>
          </p:cNvPr>
          <p:cNvSpPr/>
          <p:nvPr/>
        </p:nvSpPr>
        <p:spPr>
          <a:xfrm>
            <a:off x="3189848" y="598523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 NDACC-IRWG/TCCON/COCCON Meeting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June 15 2023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0644CF2-526E-5BAC-7D97-A8EBBC668BF3}"/>
              </a:ext>
            </a:extLst>
          </p:cNvPr>
          <p:cNvSpPr txBox="1">
            <a:spLocks/>
          </p:cNvSpPr>
          <p:nvPr/>
        </p:nvSpPr>
        <p:spPr>
          <a:xfrm>
            <a:off x="326136" y="310306"/>
            <a:ext cx="11539728" cy="1257614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accent4">
                    <a:lumMod val="10000"/>
                  </a:schemeClr>
                </a:solidFill>
              </a:rPr>
              <a:t>Anomalies of O</a:t>
            </a:r>
            <a:r>
              <a:rPr lang="en-US" sz="2400" b="1" baseline="-25000" dirty="0">
                <a:solidFill>
                  <a:schemeClr val="accent4">
                    <a:lumMod val="10000"/>
                  </a:schemeClr>
                </a:solidFill>
              </a:rPr>
              <a:t>3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</a:rPr>
              <a:t>, CO, C</a:t>
            </a:r>
            <a:r>
              <a:rPr lang="en-US" sz="2400" b="1" baseline="-25000" dirty="0">
                <a:solidFill>
                  <a:schemeClr val="accent4">
                    <a:lumMod val="10000"/>
                  </a:schemeClr>
                </a:solidFill>
              </a:rPr>
              <a:t>2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</a:rPr>
              <a:t>H</a:t>
            </a:r>
            <a:r>
              <a:rPr lang="en-US" sz="2400" b="1" baseline="-25000" dirty="0">
                <a:solidFill>
                  <a:schemeClr val="accent4">
                    <a:lumMod val="10000"/>
                  </a:schemeClr>
                </a:solidFill>
              </a:rPr>
              <a:t>2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</a:rPr>
              <a:t>, H</a:t>
            </a:r>
            <a:r>
              <a:rPr lang="en-US" sz="2400" b="1" baseline="-25000" dirty="0">
                <a:solidFill>
                  <a:schemeClr val="accent4">
                    <a:lumMod val="10000"/>
                  </a:schemeClr>
                </a:solidFill>
              </a:rPr>
              <a:t>2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</a:rPr>
              <a:t>CO, and C</a:t>
            </a:r>
            <a:r>
              <a:rPr lang="en-US" sz="2400" b="1" baseline="-25000" dirty="0">
                <a:solidFill>
                  <a:schemeClr val="accent4">
                    <a:lumMod val="10000"/>
                  </a:schemeClr>
                </a:solidFill>
              </a:rPr>
              <a:t>2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</a:rPr>
              <a:t>H</a:t>
            </a:r>
            <a:r>
              <a:rPr lang="en-US" sz="2400" b="1" baseline="-25000" dirty="0">
                <a:solidFill>
                  <a:schemeClr val="accent4">
                    <a:lumMod val="10000"/>
                  </a:schemeClr>
                </a:solidFill>
              </a:rPr>
              <a:t>6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</a:rPr>
              <a:t> detected with multiple ground-based FTIR and assessed with model simulation in 2020: COVID-19 lockdowns versus natural variability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63B092-0447-D175-9895-46923CF79448}"/>
              </a:ext>
            </a:extLst>
          </p:cNvPr>
          <p:cNvSpPr/>
          <p:nvPr/>
        </p:nvSpPr>
        <p:spPr>
          <a:xfrm>
            <a:off x="326136" y="1716003"/>
            <a:ext cx="11539727" cy="1200329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Ivan Ortega</a:t>
            </a:r>
            <a:r>
              <a:rPr lang="en-US" baseline="30000" dirty="0">
                <a:solidFill>
                  <a:schemeClr val="accent4">
                    <a:lumMod val="10000"/>
                  </a:schemeClr>
                </a:solidFill>
              </a:rPr>
              <a:t>1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, Benjamin Gaubert</a:t>
            </a:r>
            <a:r>
              <a:rPr lang="en-US" baseline="30000" dirty="0">
                <a:solidFill>
                  <a:schemeClr val="accent4">
                    <a:lumMod val="10000"/>
                  </a:schemeClr>
                </a:solidFill>
              </a:rPr>
              <a:t>1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, James W. Hannigan</a:t>
            </a:r>
            <a:r>
              <a:rPr lang="en-US" baseline="30000" dirty="0">
                <a:solidFill>
                  <a:schemeClr val="accent4">
                    <a:lumMod val="10000"/>
                  </a:schemeClr>
                </a:solidFill>
              </a:rPr>
              <a:t>1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, Guy Brasseur</a:t>
            </a:r>
            <a:r>
              <a:rPr lang="en-US" baseline="30000" dirty="0">
                <a:solidFill>
                  <a:schemeClr val="accent4">
                    <a:lumMod val="10000"/>
                  </a:schemeClr>
                </a:solidFill>
              </a:rPr>
              <a:t>1,2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, Helen M. Worden</a:t>
            </a:r>
            <a:r>
              <a:rPr lang="en-US" baseline="30000" dirty="0">
                <a:solidFill>
                  <a:schemeClr val="accent4">
                    <a:lumMod val="10000"/>
                  </a:schemeClr>
                </a:solidFill>
              </a:rPr>
              <a:t>1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, Thomas Blumenstock</a:t>
            </a:r>
            <a:r>
              <a:rPr lang="en-US" baseline="30000" dirty="0">
                <a:solidFill>
                  <a:schemeClr val="accent4">
                    <a:lumMod val="10000"/>
                  </a:schemeClr>
                </a:solidFill>
              </a:rPr>
              <a:t>3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, Hao Fu</a:t>
            </a:r>
            <a:r>
              <a:rPr lang="en-US" baseline="30000" dirty="0">
                <a:solidFill>
                  <a:schemeClr val="accent4">
                    <a:lumMod val="10000"/>
                  </a:schemeClr>
                </a:solidFill>
              </a:rPr>
              <a:t>4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, Frank Hase</a:t>
            </a:r>
            <a:r>
              <a:rPr lang="en-US" baseline="30000" dirty="0">
                <a:solidFill>
                  <a:schemeClr val="accent4">
                    <a:lumMod val="10000"/>
                  </a:schemeClr>
                </a:solidFill>
              </a:rPr>
              <a:t>3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, Pascal Jeseck</a:t>
            </a:r>
            <a:r>
              <a:rPr lang="en-US" baseline="30000" dirty="0">
                <a:solidFill>
                  <a:schemeClr val="accent4">
                    <a:lumMod val="10000"/>
                  </a:schemeClr>
                </a:solidFill>
              </a:rPr>
              <a:t>4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, Nicholas Jones</a:t>
            </a:r>
            <a:r>
              <a:rPr lang="en-US" baseline="30000" dirty="0">
                <a:solidFill>
                  <a:schemeClr val="accent4">
                    <a:lumMod val="10000"/>
                  </a:schemeClr>
                </a:solidFill>
              </a:rPr>
              <a:t>5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, Cheng Liu</a:t>
            </a:r>
            <a:r>
              <a:rPr lang="en-US" baseline="30000" dirty="0">
                <a:solidFill>
                  <a:schemeClr val="accent4">
                    <a:lumMod val="10000"/>
                  </a:schemeClr>
                </a:solidFill>
              </a:rPr>
              <a:t>6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, Emmanuel Mahieu</a:t>
            </a:r>
            <a:r>
              <a:rPr lang="en-US" baseline="30000" dirty="0">
                <a:solidFill>
                  <a:schemeClr val="accent4">
                    <a:lumMod val="10000"/>
                  </a:schemeClr>
                </a:solidFill>
              </a:rPr>
              <a:t>7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, Isamu Morino</a:t>
            </a:r>
            <a:r>
              <a:rPr lang="en-US" baseline="30000" dirty="0">
                <a:solidFill>
                  <a:schemeClr val="accent4">
                    <a:lumMod val="10000"/>
                  </a:schemeClr>
                </a:solidFill>
              </a:rPr>
              <a:t>8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, Isao Murata</a:t>
            </a:r>
            <a:r>
              <a:rPr lang="en-US" baseline="30000" dirty="0">
                <a:solidFill>
                  <a:schemeClr val="accent4">
                    <a:lumMod val="10000"/>
                  </a:schemeClr>
                </a:solidFill>
              </a:rPr>
              <a:t>9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, Justus Notholt</a:t>
            </a:r>
            <a:r>
              <a:rPr lang="en-US" baseline="30000" dirty="0">
                <a:solidFill>
                  <a:schemeClr val="accent4">
                    <a:lumMod val="10000"/>
                  </a:schemeClr>
                </a:solidFill>
              </a:rPr>
              <a:t>10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, Mathias Palm</a:t>
            </a:r>
            <a:r>
              <a:rPr lang="en-US" baseline="30000" dirty="0">
                <a:solidFill>
                  <a:schemeClr val="accent4">
                    <a:lumMod val="10000"/>
                  </a:schemeClr>
                </a:solidFill>
              </a:rPr>
              <a:t>10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, Amelie Rohling</a:t>
            </a:r>
            <a:r>
              <a:rPr lang="en-US" baseline="30000" dirty="0">
                <a:solidFill>
                  <a:schemeClr val="accent4">
                    <a:lumMod val="10000"/>
                  </a:schemeClr>
                </a:solidFill>
              </a:rPr>
              <a:t>3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, Yao Té</a:t>
            </a:r>
            <a:r>
              <a:rPr lang="en-US" baseline="30000" dirty="0">
                <a:solidFill>
                  <a:schemeClr val="accent4">
                    <a:lumMod val="10000"/>
                  </a:schemeClr>
                </a:solidFill>
              </a:rPr>
              <a:t>4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, Kimberly Strong</a:t>
            </a:r>
            <a:r>
              <a:rPr lang="en-US" baseline="30000" dirty="0">
                <a:solidFill>
                  <a:schemeClr val="accent4">
                    <a:lumMod val="10000"/>
                  </a:schemeClr>
                </a:solidFill>
              </a:rPr>
              <a:t>11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,Youwen Sun</a:t>
            </a:r>
            <a:r>
              <a:rPr lang="en-US" baseline="30000" dirty="0">
                <a:solidFill>
                  <a:schemeClr val="accent4">
                    <a:lumMod val="10000"/>
                  </a:schemeClr>
                </a:solidFill>
              </a:rPr>
              <a:t>12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, and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</a:rPr>
              <a:t>Shoma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 Yamanouchi</a:t>
            </a:r>
            <a:r>
              <a:rPr lang="en-US" baseline="30000" dirty="0">
                <a:solidFill>
                  <a:schemeClr val="accent4">
                    <a:lumMod val="10000"/>
                  </a:schemeClr>
                </a:solidFill>
              </a:rPr>
              <a:t>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F94C10-A9BB-365C-C0DF-725BD9816775}"/>
              </a:ext>
            </a:extLst>
          </p:cNvPr>
          <p:cNvSpPr txBox="1"/>
          <p:nvPr/>
        </p:nvSpPr>
        <p:spPr>
          <a:xfrm>
            <a:off x="-2" y="2989532"/>
            <a:ext cx="12192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aseline="30000" dirty="0">
                <a:solidFill>
                  <a:schemeClr val="tx2">
                    <a:lumMod val="10000"/>
                  </a:schemeClr>
                </a:solidFill>
              </a:rPr>
              <a:t>1</a:t>
            </a:r>
            <a:r>
              <a:rPr lang="en-US" sz="1100" dirty="0">
                <a:solidFill>
                  <a:schemeClr val="tx2">
                    <a:lumMod val="10000"/>
                  </a:schemeClr>
                </a:solidFill>
                <a:effectLst/>
              </a:rPr>
              <a:t>Atmospheric Chemistry Observations &amp; Modeling, National Center for Atmospheric Research, Boulder, CO, USA</a:t>
            </a:r>
          </a:p>
          <a:p>
            <a:r>
              <a:rPr lang="en-US" sz="1100" baseline="30000" dirty="0">
                <a:solidFill>
                  <a:schemeClr val="tx2">
                    <a:lumMod val="10000"/>
                  </a:schemeClr>
                </a:solidFill>
                <a:effectLst/>
              </a:rPr>
              <a:t>2</a:t>
            </a:r>
            <a:r>
              <a:rPr lang="en-US" sz="1100" dirty="0">
                <a:solidFill>
                  <a:schemeClr val="tx2">
                    <a:lumMod val="10000"/>
                  </a:schemeClr>
                </a:solidFill>
                <a:effectLst/>
              </a:rPr>
              <a:t>Environmental Modeling Group, Max Planck Institute for Meteorology, Hamburg, Germany</a:t>
            </a:r>
          </a:p>
          <a:p>
            <a:r>
              <a:rPr lang="en-US" sz="1100" baseline="30000" dirty="0">
                <a:solidFill>
                  <a:schemeClr val="tx2">
                    <a:lumMod val="10000"/>
                  </a:schemeClr>
                </a:solidFill>
                <a:effectLst/>
              </a:rPr>
              <a:t>3</a:t>
            </a:r>
            <a:r>
              <a:rPr lang="en-US" sz="1100" dirty="0">
                <a:solidFill>
                  <a:schemeClr val="tx2">
                    <a:lumMod val="10000"/>
                  </a:schemeClr>
                </a:solidFill>
                <a:effectLst/>
              </a:rPr>
              <a:t>Karlsruhe Institute of Technology, Institute of Meteorology and Climate Research (IMK-ASF), Karlsruhe, Germany</a:t>
            </a:r>
          </a:p>
          <a:p>
            <a:r>
              <a:rPr lang="en-US" sz="1100" baseline="30000" dirty="0">
                <a:solidFill>
                  <a:schemeClr val="tx2">
                    <a:lumMod val="10000"/>
                  </a:schemeClr>
                </a:solidFill>
                <a:effectLst/>
              </a:rPr>
              <a:t>4</a:t>
            </a:r>
            <a:r>
              <a:rPr lang="en-US" sz="1100" dirty="0">
                <a:solidFill>
                  <a:schemeClr val="tx2">
                    <a:lumMod val="10000"/>
                  </a:schemeClr>
                </a:solidFill>
                <a:effectLst/>
              </a:rPr>
              <a:t>Laboratoire </a:t>
            </a:r>
            <a:r>
              <a:rPr lang="en-US" sz="1100" dirty="0" err="1">
                <a:solidFill>
                  <a:schemeClr val="tx2">
                    <a:lumMod val="10000"/>
                  </a:schemeClr>
                </a:solidFill>
                <a:effectLst/>
              </a:rPr>
              <a:t>d’Etudes</a:t>
            </a:r>
            <a:r>
              <a:rPr lang="en-US" sz="1100" dirty="0">
                <a:solidFill>
                  <a:schemeClr val="tx2">
                    <a:lumMod val="10000"/>
                  </a:schemeClr>
                </a:solidFill>
                <a:effectLst/>
              </a:rPr>
              <a:t> du </a:t>
            </a:r>
            <a:r>
              <a:rPr lang="en-US" sz="1100" dirty="0" err="1">
                <a:solidFill>
                  <a:schemeClr val="tx2">
                    <a:lumMod val="10000"/>
                  </a:schemeClr>
                </a:solidFill>
                <a:effectLst/>
              </a:rPr>
              <a:t>Rayonnement</a:t>
            </a:r>
            <a:r>
              <a:rPr lang="en-US" sz="1100" dirty="0">
                <a:solidFill>
                  <a:schemeClr val="tx2">
                    <a:lumMod val="10000"/>
                  </a:schemeClr>
                </a:solidFill>
                <a:effectLst/>
              </a:rPr>
              <a:t> et de la Matière </a:t>
            </a:r>
            <a:r>
              <a:rPr lang="en-US" sz="1100" dirty="0" err="1">
                <a:solidFill>
                  <a:schemeClr val="tx2">
                    <a:lumMod val="10000"/>
                  </a:schemeClr>
                </a:solidFill>
                <a:effectLst/>
              </a:rPr>
              <a:t>en</a:t>
            </a:r>
            <a:r>
              <a:rPr lang="en-US" sz="11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2">
                    <a:lumMod val="10000"/>
                  </a:schemeClr>
                </a:solidFill>
                <a:effectLst/>
              </a:rPr>
              <a:t>Astrophysique</a:t>
            </a:r>
            <a:r>
              <a:rPr lang="en-US" sz="1100" dirty="0">
                <a:solidFill>
                  <a:schemeClr val="tx2">
                    <a:lumMod val="10000"/>
                  </a:schemeClr>
                </a:solidFill>
                <a:effectLst/>
              </a:rPr>
              <a:t> et </a:t>
            </a:r>
            <a:r>
              <a:rPr lang="en-US" sz="1100" dirty="0" err="1">
                <a:solidFill>
                  <a:schemeClr val="tx2">
                    <a:lumMod val="10000"/>
                  </a:schemeClr>
                </a:solidFill>
                <a:effectLst/>
              </a:rPr>
              <a:t>Atmosphères</a:t>
            </a:r>
            <a:r>
              <a:rPr lang="en-US" sz="1100" dirty="0">
                <a:solidFill>
                  <a:schemeClr val="tx2">
                    <a:lumMod val="10000"/>
                  </a:schemeClr>
                </a:solidFill>
                <a:effectLst/>
              </a:rPr>
              <a:t>, Sorbonne Université, CNRS, </a:t>
            </a:r>
            <a:r>
              <a:rPr lang="en-US" sz="1100" dirty="0" err="1">
                <a:solidFill>
                  <a:schemeClr val="tx2">
                    <a:lumMod val="10000"/>
                  </a:schemeClr>
                </a:solidFill>
                <a:effectLst/>
              </a:rPr>
              <a:t>Observatoire</a:t>
            </a:r>
            <a:r>
              <a:rPr lang="en-US" sz="1100" dirty="0">
                <a:solidFill>
                  <a:schemeClr val="tx2">
                    <a:lumMod val="10000"/>
                  </a:schemeClr>
                </a:solidFill>
                <a:effectLst/>
              </a:rPr>
              <a:t> de Paris, PSL Université, Paris, France</a:t>
            </a:r>
          </a:p>
          <a:p>
            <a:r>
              <a:rPr lang="en-US" sz="1100" baseline="30000" dirty="0">
                <a:solidFill>
                  <a:schemeClr val="tx2">
                    <a:lumMod val="10000"/>
                  </a:schemeClr>
                </a:solidFill>
                <a:effectLst/>
              </a:rPr>
              <a:t>5</a:t>
            </a:r>
            <a:r>
              <a:rPr lang="en-US" sz="1100" dirty="0">
                <a:solidFill>
                  <a:schemeClr val="tx2">
                    <a:lumMod val="10000"/>
                  </a:schemeClr>
                </a:solidFill>
                <a:effectLst/>
              </a:rPr>
              <a:t>School of Physics, University of Wollongong, Wollongong, Australia</a:t>
            </a:r>
          </a:p>
          <a:p>
            <a:r>
              <a:rPr lang="en-US" sz="1100" baseline="30000" dirty="0">
                <a:solidFill>
                  <a:schemeClr val="tx2">
                    <a:lumMod val="10000"/>
                  </a:schemeClr>
                </a:solidFill>
                <a:effectLst/>
              </a:rPr>
              <a:t>6</a:t>
            </a:r>
            <a:r>
              <a:rPr lang="en-US" sz="1100" dirty="0">
                <a:solidFill>
                  <a:schemeClr val="tx2">
                    <a:lumMod val="10000"/>
                  </a:schemeClr>
                </a:solidFill>
                <a:effectLst/>
              </a:rPr>
              <a:t>Department of Precision Machinery and Precision Instrumentation, University of Science and Technology of China, Hefei, China</a:t>
            </a:r>
          </a:p>
          <a:p>
            <a:r>
              <a:rPr lang="en-US" sz="1100" baseline="30000" dirty="0">
                <a:solidFill>
                  <a:schemeClr val="tx2">
                    <a:lumMod val="10000"/>
                  </a:schemeClr>
                </a:solidFill>
                <a:effectLst/>
              </a:rPr>
              <a:t>7</a:t>
            </a:r>
            <a:r>
              <a:rPr lang="en-US" sz="1100" dirty="0">
                <a:solidFill>
                  <a:schemeClr val="tx2">
                    <a:lumMod val="10000"/>
                  </a:schemeClr>
                </a:solidFill>
                <a:effectLst/>
              </a:rPr>
              <a:t>Institute of Astrophysics and Geophysics, UR SPHERES, University of Liège, Liège, Belgium</a:t>
            </a:r>
          </a:p>
          <a:p>
            <a:r>
              <a:rPr lang="en-US" sz="1100" baseline="30000" dirty="0">
                <a:solidFill>
                  <a:schemeClr val="tx2">
                    <a:lumMod val="10000"/>
                  </a:schemeClr>
                </a:solidFill>
                <a:effectLst/>
              </a:rPr>
              <a:t>8</a:t>
            </a:r>
            <a:r>
              <a:rPr lang="en-US" sz="1100" dirty="0">
                <a:solidFill>
                  <a:schemeClr val="tx2">
                    <a:lumMod val="10000"/>
                  </a:schemeClr>
                </a:solidFill>
                <a:effectLst/>
              </a:rPr>
              <a:t>National Institute for Environmental Studies, Tsukuba, Japan</a:t>
            </a:r>
          </a:p>
          <a:p>
            <a:r>
              <a:rPr lang="en-US" sz="1100" baseline="30000" dirty="0">
                <a:solidFill>
                  <a:schemeClr val="tx2">
                    <a:lumMod val="10000"/>
                  </a:schemeClr>
                </a:solidFill>
                <a:effectLst/>
              </a:rPr>
              <a:t>9</a:t>
            </a:r>
            <a:r>
              <a:rPr lang="en-US" sz="1100" dirty="0">
                <a:solidFill>
                  <a:schemeClr val="tx2">
                    <a:lumMod val="10000"/>
                  </a:schemeClr>
                </a:solidFill>
                <a:effectLst/>
              </a:rPr>
              <a:t>Graduate School of Environmental Studies, Tohoku University, Sendai, Japan</a:t>
            </a:r>
          </a:p>
          <a:p>
            <a:r>
              <a:rPr lang="en-US" sz="1100" baseline="30000" dirty="0">
                <a:solidFill>
                  <a:schemeClr val="tx2">
                    <a:lumMod val="10000"/>
                  </a:schemeClr>
                </a:solidFill>
                <a:effectLst/>
              </a:rPr>
              <a:t>10</a:t>
            </a:r>
            <a:r>
              <a:rPr lang="en-US" sz="1100" dirty="0">
                <a:solidFill>
                  <a:schemeClr val="tx2">
                    <a:lumMod val="10000"/>
                  </a:schemeClr>
                </a:solidFill>
                <a:effectLst/>
              </a:rPr>
              <a:t>Institute of Environmental Physics, University of Bremen, Germany</a:t>
            </a:r>
          </a:p>
          <a:p>
            <a:r>
              <a:rPr lang="en-US" sz="1100" baseline="30000" dirty="0">
                <a:solidFill>
                  <a:schemeClr val="tx2">
                    <a:lumMod val="10000"/>
                  </a:schemeClr>
                </a:solidFill>
                <a:effectLst/>
              </a:rPr>
              <a:t>11</a:t>
            </a:r>
            <a:r>
              <a:rPr lang="en-US" sz="1100" dirty="0">
                <a:solidFill>
                  <a:schemeClr val="tx2">
                    <a:lumMod val="10000"/>
                  </a:schemeClr>
                </a:solidFill>
                <a:effectLst/>
              </a:rPr>
              <a:t>Department of Physics, University of Toronto, Toronto, Ontario, Canada</a:t>
            </a:r>
          </a:p>
          <a:p>
            <a:r>
              <a:rPr lang="en-US" sz="1100" baseline="30000" dirty="0">
                <a:solidFill>
                  <a:schemeClr val="tx2">
                    <a:lumMod val="10000"/>
                  </a:schemeClr>
                </a:solidFill>
                <a:effectLst/>
              </a:rPr>
              <a:t>12</a:t>
            </a:r>
            <a:r>
              <a:rPr lang="en-US" sz="1100" dirty="0">
                <a:solidFill>
                  <a:schemeClr val="tx2">
                    <a:lumMod val="10000"/>
                  </a:schemeClr>
                </a:solidFill>
                <a:effectLst/>
              </a:rPr>
              <a:t>Key Laboratory of Environmental Optics and Technology, Anhui Institute of Optics and Fine Mechanics, HFIPS, Chinese Academy of Sciences, Hefei, China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B72484-847E-803F-B983-AB5BBA1E3F9A}"/>
              </a:ext>
            </a:extLst>
          </p:cNvPr>
          <p:cNvSpPr/>
          <p:nvPr/>
        </p:nvSpPr>
        <p:spPr>
          <a:xfrm>
            <a:off x="1312135" y="5345657"/>
            <a:ext cx="9567726" cy="400110"/>
          </a:xfrm>
          <a:prstGeom prst="rect">
            <a:avLst/>
          </a:prstGeom>
          <a:solidFill>
            <a:schemeClr val="bg1">
              <a:alpha val="59862"/>
            </a:schemeClr>
          </a:solidFill>
          <a:ln w="25400">
            <a:solidFill>
              <a:schemeClr val="bg2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Ortega et al. (2023) – (</a:t>
            </a:r>
            <a:r>
              <a:rPr lang="en-US" sz="2000" dirty="0">
                <a:solidFill>
                  <a:schemeClr val="bg2">
                    <a:lumMod val="60000"/>
                    <a:lumOff val="4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Elementa: Science of the Anthropocene</a:t>
            </a:r>
            <a:r>
              <a:rPr lang="en-US" sz="200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en-US" sz="2000" dirty="0">
              <a:ln w="0"/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5870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" y="1124712"/>
            <a:ext cx="6830567" cy="422883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4"/>
          <p:cNvSpPr/>
          <p:nvPr/>
        </p:nvSpPr>
        <p:spPr>
          <a:xfrm>
            <a:off x="88158" y="44022"/>
            <a:ext cx="2257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 results</a:t>
            </a:r>
            <a:endParaRPr/>
          </a:p>
        </p:txBody>
      </p:sp>
      <p:sp>
        <p:nvSpPr>
          <p:cNvPr id="100" name="Google Shape;100;p14"/>
          <p:cNvSpPr txBox="1"/>
          <p:nvPr/>
        </p:nvSpPr>
        <p:spPr>
          <a:xfrm>
            <a:off x="6972875" y="852125"/>
            <a:ext cx="4996800" cy="5062884"/>
          </a:xfrm>
          <a:prstGeom prst="rect">
            <a:avLst/>
          </a:prstGeom>
          <a:solidFill>
            <a:srgbClr val="78A0E5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36550" algn="l" rtl="0">
              <a:spcBef>
                <a:spcPts val="0"/>
              </a:spcBef>
              <a:spcAft>
                <a:spcPts val="0"/>
              </a:spcAft>
              <a:buClr>
                <a:srgbClr val="0D131F"/>
              </a:buClr>
              <a:buSzPts val="1700"/>
              <a:buChar char="❖"/>
            </a:pPr>
            <a:r>
              <a:rPr lang="en-US" sz="1700" dirty="0">
                <a:solidFill>
                  <a:srgbClr val="0D131F"/>
                </a:solidFill>
              </a:rPr>
              <a:t>A decrease in CO is detected in most of the Northern Hemisphere urban sites (Paris, Toronto, Boulder, Tsukuba, and Hefei) with negative values between 1-12 %. The remote sites (Thule, </a:t>
            </a:r>
            <a:r>
              <a:rPr lang="en-US" sz="1700" dirty="0" err="1">
                <a:solidFill>
                  <a:srgbClr val="0D131F"/>
                </a:solidFill>
              </a:rPr>
              <a:t>Izaña</a:t>
            </a:r>
            <a:r>
              <a:rPr lang="en-US" sz="1700" dirty="0">
                <a:solidFill>
                  <a:srgbClr val="0D131F"/>
                </a:solidFill>
              </a:rPr>
              <a:t>, </a:t>
            </a:r>
            <a:r>
              <a:rPr lang="en-US" sz="1700" dirty="0" err="1">
                <a:solidFill>
                  <a:srgbClr val="0D131F"/>
                </a:solidFill>
              </a:rPr>
              <a:t>Jungfraujoch</a:t>
            </a:r>
            <a:r>
              <a:rPr lang="en-US" sz="1700" dirty="0">
                <a:solidFill>
                  <a:srgbClr val="0D131F"/>
                </a:solidFill>
              </a:rPr>
              <a:t>, and Kiruna) show a slight increase between 1-3 %.</a:t>
            </a:r>
            <a:endParaRPr sz="1700" dirty="0">
              <a:solidFill>
                <a:srgbClr val="0D131F"/>
              </a:solidFill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rgbClr val="0D131F"/>
              </a:solidFill>
            </a:endParaRPr>
          </a:p>
          <a:p>
            <a:pPr marL="457200" marR="0" lvl="0" indent="-336550" algn="l" rtl="0">
              <a:spcBef>
                <a:spcPts val="0"/>
              </a:spcBef>
              <a:spcAft>
                <a:spcPts val="0"/>
              </a:spcAft>
              <a:buClr>
                <a:srgbClr val="0D131F"/>
              </a:buClr>
              <a:buSzPts val="1700"/>
              <a:buChar char="❖"/>
            </a:pPr>
            <a:r>
              <a:rPr lang="en-US" sz="1700" dirty="0">
                <a:solidFill>
                  <a:srgbClr val="0D131F"/>
                </a:solidFill>
              </a:rPr>
              <a:t>Overall, the CO reductions are captured in the simulations for most of the urban sites. At some sites, the effects of natural variability and COVID-19 impacts are in opposition.  </a:t>
            </a:r>
            <a:endParaRPr sz="1700" dirty="0">
              <a:solidFill>
                <a:srgbClr val="0D131F"/>
              </a:solidFill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rgbClr val="0D131F"/>
              </a:solidFill>
            </a:endParaRPr>
          </a:p>
          <a:p>
            <a:pPr marL="457200" marR="0" lvl="0" indent="-336550" algn="l" rtl="0">
              <a:spcBef>
                <a:spcPts val="0"/>
              </a:spcBef>
              <a:spcAft>
                <a:spcPts val="0"/>
              </a:spcAft>
              <a:buClr>
                <a:srgbClr val="0D131F"/>
              </a:buClr>
              <a:buSzPts val="1700"/>
              <a:buChar char="❖"/>
            </a:pPr>
            <a:r>
              <a:rPr lang="en-US" sz="1700" dirty="0">
                <a:solidFill>
                  <a:srgbClr val="0D131F"/>
                </a:solidFill>
              </a:rPr>
              <a:t>At Hefei, significant decrease was observed in late February 2020, which aligns with the strict lockdowns that were implemented. Wollongong shows an increase of 6.5 % in the observations that can be linked to the Australian fires around Dec 2019 - Jan 2020.</a:t>
            </a:r>
            <a:endParaRPr sz="1700" dirty="0">
              <a:solidFill>
                <a:srgbClr val="0D131F"/>
              </a:solidFill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28650" y="756875"/>
            <a:ext cx="5972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/>
              <a:t>Tropospheric anomalies of CO in percent</a:t>
            </a:r>
            <a:endParaRPr sz="2100" b="1" dirty="0"/>
          </a:p>
        </p:txBody>
      </p:sp>
      <p:sp>
        <p:nvSpPr>
          <p:cNvPr id="102" name="Google Shape;102;p14"/>
          <p:cNvSpPr/>
          <p:nvPr/>
        </p:nvSpPr>
        <p:spPr>
          <a:xfrm>
            <a:off x="133350" y="1838325"/>
            <a:ext cx="638100" cy="476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</a:endParaRPr>
          </a:p>
        </p:txBody>
      </p:sp>
      <p:sp>
        <p:nvSpPr>
          <p:cNvPr id="103" name="Google Shape;103;p14"/>
          <p:cNvSpPr/>
          <p:nvPr/>
        </p:nvSpPr>
        <p:spPr>
          <a:xfrm>
            <a:off x="628650" y="3933825"/>
            <a:ext cx="638100" cy="476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</a:endParaRPr>
          </a:p>
        </p:txBody>
      </p:sp>
      <p:sp>
        <p:nvSpPr>
          <p:cNvPr id="104" name="Google Shape;104;p14"/>
          <p:cNvSpPr txBox="1"/>
          <p:nvPr/>
        </p:nvSpPr>
        <p:spPr>
          <a:xfrm>
            <a:off x="0" y="1622025"/>
            <a:ext cx="10764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/>
              <a:t>CO</a:t>
            </a:r>
            <a:endParaRPr sz="37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230" y="1056290"/>
            <a:ext cx="5210598" cy="5149968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5"/>
          <p:cNvSpPr/>
          <p:nvPr/>
        </p:nvSpPr>
        <p:spPr>
          <a:xfrm>
            <a:off x="88143" y="44025"/>
            <a:ext cx="4179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 MOPITT results</a:t>
            </a:r>
            <a:endParaRPr/>
          </a:p>
        </p:txBody>
      </p:sp>
      <p:sp>
        <p:nvSpPr>
          <p:cNvPr id="111" name="Google Shape;111;p15"/>
          <p:cNvSpPr txBox="1"/>
          <p:nvPr/>
        </p:nvSpPr>
        <p:spPr>
          <a:xfrm>
            <a:off x="250317" y="735059"/>
            <a:ext cx="1147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>
                <a:solidFill>
                  <a:srgbClr val="0D131F"/>
                </a:solidFill>
                <a:latin typeface="Arial"/>
                <a:ea typeface="Arial"/>
                <a:cs typeface="Arial"/>
                <a:sym typeface="Arial"/>
              </a:rPr>
              <a:t>CO anomalies obtained with MOPITT global observations in March (a) and between March - May (b) 2020. </a:t>
            </a:r>
            <a:endParaRPr sz="1800">
              <a:solidFill>
                <a:srgbClr val="0D13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5"/>
          <p:cNvSpPr txBox="1"/>
          <p:nvPr/>
        </p:nvSpPr>
        <p:spPr>
          <a:xfrm>
            <a:off x="5760903" y="1321627"/>
            <a:ext cx="6153900" cy="4801274"/>
          </a:xfrm>
          <a:prstGeom prst="rect">
            <a:avLst/>
          </a:prstGeom>
          <a:solidFill>
            <a:srgbClr val="78A0E5">
              <a:alpha val="4941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D131F"/>
              </a:buClr>
              <a:buSzPts val="1800"/>
              <a:buFont typeface="Arial"/>
              <a:buChar char="❖"/>
            </a:pPr>
            <a:r>
              <a:rPr lang="en-US" sz="1800" dirty="0">
                <a:solidFill>
                  <a:srgbClr val="0D131F"/>
                </a:solidFill>
                <a:latin typeface="Arial"/>
                <a:ea typeface="Arial"/>
                <a:cs typeface="Arial"/>
                <a:sym typeface="Arial"/>
              </a:rPr>
              <a:t>CO anomalies vary across regions and they are sensitive to regional and continental scales but overall the Northern Hemisphere shows a decrease while the Southern Hemisphere shows an increase.</a:t>
            </a:r>
            <a:endParaRPr dirty="0"/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D131F"/>
              </a:buClr>
              <a:buSzPts val="1800"/>
              <a:buFont typeface="Arial"/>
              <a:buChar char="❖"/>
            </a:pPr>
            <a:r>
              <a:rPr lang="en-US" sz="1800" dirty="0">
                <a:solidFill>
                  <a:srgbClr val="0D131F"/>
                </a:solidFill>
                <a:latin typeface="Arial"/>
                <a:ea typeface="Arial"/>
                <a:cs typeface="Arial"/>
                <a:sym typeface="Arial"/>
              </a:rPr>
              <a:t>Why is there a slow down in the decrease of CO towards May?</a:t>
            </a:r>
            <a:endParaRPr dirty="0"/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D131F"/>
              </a:buClr>
              <a:buSzPts val="1800"/>
              <a:buFont typeface="Arial"/>
              <a:buChar char="❖"/>
            </a:pPr>
            <a:r>
              <a:rPr lang="en-US" sz="1800" dirty="0">
                <a:solidFill>
                  <a:srgbClr val="0D131F"/>
                </a:solidFill>
                <a:latin typeface="Arial"/>
                <a:ea typeface="Arial"/>
                <a:cs typeface="Arial"/>
                <a:sym typeface="Arial"/>
              </a:rPr>
              <a:t>Disentangling the possible COVID-19 lockdown signal from other causes such as large day-to-day variability, long-range transport, emissions, and chemistry is challenging for CO. </a:t>
            </a:r>
            <a:endParaRPr dirty="0"/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D131F"/>
              </a:buClr>
              <a:buSzPts val="1800"/>
              <a:buFont typeface="Arial"/>
              <a:buChar char="❖"/>
            </a:pPr>
            <a:r>
              <a:rPr lang="en-US" sz="1800" dirty="0">
                <a:solidFill>
                  <a:srgbClr val="0D131F"/>
                </a:solidFill>
                <a:latin typeface="Arial"/>
                <a:ea typeface="Arial"/>
                <a:cs typeface="Arial"/>
                <a:sym typeface="Arial"/>
              </a:rPr>
              <a:t>Further simulations show that there was a decrease in global tropospheric OH by more than 2%, starting in April and for the rest of the year -&gt; lifetime of CO and CH</a:t>
            </a:r>
            <a:r>
              <a:rPr lang="en-US" sz="1800" baseline="-25000" dirty="0">
                <a:solidFill>
                  <a:srgbClr val="0D131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1800" dirty="0">
                <a:solidFill>
                  <a:srgbClr val="0D131F"/>
                </a:solidFill>
                <a:latin typeface="Arial"/>
                <a:ea typeface="Arial"/>
                <a:cs typeface="Arial"/>
                <a:sym typeface="Arial"/>
              </a:rPr>
              <a:t> was impacted.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0" y="1400175"/>
            <a:ext cx="5435749" cy="428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6"/>
          <p:cNvSpPr txBox="1"/>
          <p:nvPr/>
        </p:nvSpPr>
        <p:spPr>
          <a:xfrm>
            <a:off x="5484000" y="888225"/>
            <a:ext cx="6480000" cy="4278054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3655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700"/>
              <a:buChar char="❖"/>
            </a:pPr>
            <a:r>
              <a:rPr lang="en-US" sz="1700" b="1" dirty="0">
                <a:solidFill>
                  <a:srgbClr val="E06666"/>
                </a:solidFill>
              </a:rPr>
              <a:t>Lockdown induced emission change increases methane lifetime by up to 4 % in may.</a:t>
            </a:r>
            <a:endParaRPr sz="1700" b="1" dirty="0">
              <a:solidFill>
                <a:srgbClr val="E06666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rgbClr val="E06666"/>
              </a:solidFill>
            </a:endParaRPr>
          </a:p>
          <a:p>
            <a:pPr marL="457200" marR="0" lvl="0" indent="-336550" algn="l" rtl="0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1700"/>
              <a:buChar char="❖"/>
            </a:pPr>
            <a:r>
              <a:rPr lang="en-US" sz="1700" b="1" dirty="0">
                <a:solidFill>
                  <a:srgbClr val="783F04"/>
                </a:solidFill>
              </a:rPr>
              <a:t>Natural variability, i.e., meteorology, reduces the methane lifetime by a similar amount.</a:t>
            </a:r>
            <a:endParaRPr sz="1700" b="1" dirty="0">
              <a:solidFill>
                <a:srgbClr val="783F04"/>
              </a:solidFill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rgbClr val="783F04"/>
              </a:solidFill>
            </a:endParaRPr>
          </a:p>
          <a:p>
            <a:pPr marL="457200" marR="0" lvl="0" indent="-336550" algn="l" rtl="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700"/>
              <a:buChar char="❖"/>
            </a:pPr>
            <a:r>
              <a:rPr lang="en-US" sz="1700" b="1" dirty="0">
                <a:solidFill>
                  <a:srgbClr val="1155CC"/>
                </a:solidFill>
              </a:rPr>
              <a:t>The net effect is 0.1 %, 2020 was an average year for OH.</a:t>
            </a:r>
            <a:endParaRPr sz="1700" b="1" dirty="0">
              <a:solidFill>
                <a:srgbClr val="1155CC"/>
              </a:solidFill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rgbClr val="1155CC"/>
              </a:solidFill>
            </a:endParaRPr>
          </a:p>
          <a:p>
            <a:pPr marL="457200" marR="0" lvl="0" indent="-336550" algn="l" rtl="0">
              <a:spcBef>
                <a:spcPts val="0"/>
              </a:spcBef>
              <a:spcAft>
                <a:spcPts val="0"/>
              </a:spcAft>
              <a:buClr>
                <a:srgbClr val="D512D5"/>
              </a:buClr>
              <a:buSzPts val="1700"/>
              <a:buChar char="❖"/>
            </a:pPr>
            <a:r>
              <a:rPr lang="en-US" sz="1700" b="1" dirty="0">
                <a:solidFill>
                  <a:srgbClr val="D512D5"/>
                </a:solidFill>
              </a:rPr>
              <a:t>Only reduction in anthropogenic NOx emissions, for both aircraft and surface, leads to a larger peak in CH</a:t>
            </a:r>
            <a:r>
              <a:rPr lang="en-US" sz="1700" b="1" baseline="-25000" dirty="0">
                <a:solidFill>
                  <a:srgbClr val="D512D5"/>
                </a:solidFill>
              </a:rPr>
              <a:t>4</a:t>
            </a:r>
            <a:r>
              <a:rPr lang="en-US" sz="1700" b="1" dirty="0">
                <a:solidFill>
                  <a:srgbClr val="D512D5"/>
                </a:solidFill>
              </a:rPr>
              <a:t> lifetime.</a:t>
            </a:r>
            <a:endParaRPr sz="1700" b="1" dirty="0">
              <a:solidFill>
                <a:srgbClr val="D512D5"/>
              </a:solidFill>
            </a:endParaRPr>
          </a:p>
          <a:p>
            <a:pPr marL="12065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</a:pPr>
            <a:endParaRPr sz="1700" dirty="0">
              <a:solidFill>
                <a:schemeClr val="dk2"/>
              </a:solidFill>
            </a:endParaRPr>
          </a:p>
          <a:p>
            <a:pPr marL="457200" indent="-336550">
              <a:buClr>
                <a:schemeClr val="dk2"/>
              </a:buClr>
              <a:buSzPts val="1700"/>
              <a:buFontTx/>
              <a:buChar char="-"/>
            </a:pPr>
            <a:r>
              <a:rPr lang="en-US" sz="1700" dirty="0" err="1">
                <a:solidFill>
                  <a:schemeClr val="dk2"/>
                </a:solidFill>
              </a:rPr>
              <a:t>Laughner</a:t>
            </a:r>
            <a:r>
              <a:rPr lang="en-US" sz="1700" dirty="0">
                <a:solidFill>
                  <a:schemeClr val="dk2"/>
                </a:solidFill>
              </a:rPr>
              <a:t> et al. (2021) also pointed out a reduction in OH driven by NOx emissions reduction. Peng et al. (2022) also shows that OH decreased significantly compared to 2019, in addition to an increase in wetland CH</a:t>
            </a:r>
            <a:r>
              <a:rPr lang="en-US" sz="1700" baseline="-25000" dirty="0">
                <a:solidFill>
                  <a:schemeClr val="dk2"/>
                </a:solidFill>
              </a:rPr>
              <a:t>4</a:t>
            </a:r>
            <a:r>
              <a:rPr lang="en-US" sz="1700" dirty="0">
                <a:solidFill>
                  <a:schemeClr val="dk2"/>
                </a:solidFill>
              </a:rPr>
              <a:t> emissions.</a:t>
            </a:r>
            <a:endParaRPr sz="1700" b="1" dirty="0">
              <a:solidFill>
                <a:srgbClr val="D512D5"/>
              </a:solidFill>
            </a:endParaRPr>
          </a:p>
        </p:txBody>
      </p:sp>
      <p:sp>
        <p:nvSpPr>
          <p:cNvPr id="120" name="Google Shape;120;p16"/>
          <p:cNvSpPr/>
          <p:nvPr/>
        </p:nvSpPr>
        <p:spPr>
          <a:xfrm>
            <a:off x="88154" y="44025"/>
            <a:ext cx="6480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</a:rPr>
              <a:t>Implications for CH</a:t>
            </a:r>
            <a:r>
              <a:rPr lang="en-US" sz="3200" b="1" baseline="-25000">
                <a:solidFill>
                  <a:schemeClr val="lt1"/>
                </a:solidFill>
              </a:rPr>
              <a:t>4</a:t>
            </a:r>
            <a:r>
              <a:rPr lang="en-US" sz="3200" b="1">
                <a:solidFill>
                  <a:schemeClr val="lt1"/>
                </a:solidFill>
              </a:rPr>
              <a:t> lifetime</a:t>
            </a:r>
            <a:endParaRPr/>
          </a:p>
        </p:txBody>
      </p:sp>
      <p:sp>
        <p:nvSpPr>
          <p:cNvPr id="121" name="Google Shape;121;p16"/>
          <p:cNvSpPr txBox="1"/>
          <p:nvPr/>
        </p:nvSpPr>
        <p:spPr>
          <a:xfrm>
            <a:off x="5484000" y="5688525"/>
            <a:ext cx="655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NASA Earth Observatory</a:t>
            </a:r>
            <a:endParaRPr dirty="0"/>
          </a:p>
        </p:txBody>
      </p:sp>
      <p:sp>
        <p:nvSpPr>
          <p:cNvPr id="122" name="Google Shape;122;p16"/>
          <p:cNvSpPr txBox="1"/>
          <p:nvPr/>
        </p:nvSpPr>
        <p:spPr>
          <a:xfrm>
            <a:off x="308976" y="753675"/>
            <a:ext cx="4914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highlight>
                  <a:schemeClr val="lt1"/>
                </a:highlight>
              </a:rPr>
              <a:t>CAM-chem monthly mean global CH</a:t>
            </a:r>
            <a:r>
              <a:rPr lang="en-US" sz="1800" baseline="-25000">
                <a:solidFill>
                  <a:schemeClr val="dk2"/>
                </a:solidFill>
                <a:highlight>
                  <a:schemeClr val="lt1"/>
                </a:highlight>
              </a:rPr>
              <a:t>4</a:t>
            </a:r>
            <a:r>
              <a:rPr lang="en-US" sz="1800">
                <a:solidFill>
                  <a:schemeClr val="dk2"/>
                </a:solidFill>
                <a:highlight>
                  <a:schemeClr val="lt1"/>
                </a:highlight>
              </a:rPr>
              <a:t> lifetime anomalies</a:t>
            </a:r>
            <a:endParaRPr sz="1800">
              <a:highlight>
                <a:schemeClr val="lt1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0"/>
          <p:cNvSpPr txBox="1">
            <a:spLocks noGrp="1"/>
          </p:cNvSpPr>
          <p:nvPr>
            <p:ph type="title"/>
          </p:nvPr>
        </p:nvSpPr>
        <p:spPr>
          <a:xfrm>
            <a:off x="0" y="114735"/>
            <a:ext cx="121920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l">
              <a:buSzPts val="2025"/>
            </a:pPr>
            <a:r>
              <a:rPr lang="en-US" sz="2800" dirty="0"/>
              <a:t>In Summary</a:t>
            </a:r>
            <a:endParaRPr sz="2800" i="1" dirty="0"/>
          </a:p>
        </p:txBody>
      </p:sp>
      <p:sp>
        <p:nvSpPr>
          <p:cNvPr id="171" name="Google Shape;171;p40"/>
          <p:cNvSpPr txBox="1">
            <a:spLocks noGrp="1"/>
          </p:cNvSpPr>
          <p:nvPr>
            <p:ph type="body" idx="1"/>
          </p:nvPr>
        </p:nvSpPr>
        <p:spPr>
          <a:xfrm>
            <a:off x="0" y="1323478"/>
            <a:ext cx="12192000" cy="5029195"/>
          </a:xfrm>
          <a:prstGeom prst="rect">
            <a:avLst/>
          </a:prstGeom>
          <a:ln w="19050"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700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Interpreting anomalies solely from observations is a challenging task because natural variability, chemistry, and photochemical regimes may play an important role.</a:t>
            </a:r>
          </a:p>
          <a:p>
            <a:pPr marL="0" indent="0"/>
            <a:endParaRPr lang="en-US" sz="1700" dirty="0">
              <a:solidFill>
                <a:schemeClr val="tx2">
                  <a:lumMod val="10000"/>
                </a:schemeClr>
              </a:solidFill>
              <a:latin typeface="+mn-lt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1700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Out of all the gases analyzed, O</a:t>
            </a:r>
            <a:r>
              <a:rPr lang="en-US" sz="1700" baseline="-25000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3</a:t>
            </a:r>
            <a:r>
              <a:rPr lang="en-US" sz="1700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 displayed the most consistent tropospheric column negative anomalies with a drop of about 9% between March and May 2020 among all sites.</a:t>
            </a:r>
          </a:p>
          <a:p>
            <a:pPr marL="0" indent="0"/>
            <a:endParaRPr lang="en-US" sz="1700" dirty="0">
              <a:solidFill>
                <a:schemeClr val="tx2">
                  <a:lumMod val="10000"/>
                </a:schemeClr>
              </a:solidFill>
              <a:latin typeface="+mn-lt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1700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CAM-chem reproduces observed ozone decrease, especially remote sites, where natural variability played an important role during intensive 2020 lockdowns.</a:t>
            </a:r>
          </a:p>
          <a:p>
            <a:pPr marL="0" indent="0"/>
            <a:endParaRPr lang="en-US" sz="1700" dirty="0">
              <a:solidFill>
                <a:schemeClr val="tx2">
                  <a:lumMod val="10000"/>
                </a:schemeClr>
              </a:solidFill>
              <a:latin typeface="+mn-lt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1700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We investigated and quantified the role of stratospheric ozone change, which played a significant role within the natural variability.</a:t>
            </a:r>
          </a:p>
          <a:p>
            <a:pPr marL="0" indent="0"/>
            <a:endParaRPr lang="en-US" sz="1700" dirty="0">
              <a:solidFill>
                <a:schemeClr val="tx2">
                  <a:lumMod val="10000"/>
                </a:schemeClr>
              </a:solidFill>
              <a:latin typeface="+mn-lt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1700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The atmospheric CO signals was a bit more challenging to address because of a delicate balance between emissions, chemical sink, and large natural variability. A decrease in CO is detected in most of the NH urban sites (1-12%) and with MOPITT. However, the lack of reduction signals, in April, May, and June, suggests an increase in CO lifetime due to a reduced OH caused by reduced NOx emissions (As suggested by CAM-Chem simulations).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sz="1700" dirty="0">
              <a:solidFill>
                <a:schemeClr val="tx2">
                  <a:lumMod val="10000"/>
                </a:schemeClr>
              </a:solidFill>
              <a:latin typeface="+mn-lt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1700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C</a:t>
            </a:r>
            <a:r>
              <a:rPr lang="en-US" sz="1700" baseline="-25000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2</a:t>
            </a:r>
            <a:r>
              <a:rPr lang="en-US" sz="1700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H</a:t>
            </a:r>
            <a:r>
              <a:rPr lang="en-US" sz="1700" baseline="-25000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6</a:t>
            </a:r>
            <a:r>
              <a:rPr lang="en-US" sz="1700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, C</a:t>
            </a:r>
            <a:r>
              <a:rPr lang="en-US" sz="1700" baseline="-25000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2</a:t>
            </a:r>
            <a:r>
              <a:rPr lang="en-US" sz="1700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H</a:t>
            </a:r>
            <a:r>
              <a:rPr lang="en-US" sz="1700" baseline="-25000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2</a:t>
            </a:r>
            <a:r>
              <a:rPr lang="en-US" sz="1700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, and H</a:t>
            </a:r>
            <a:r>
              <a:rPr lang="en-US" sz="1700" baseline="-25000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2</a:t>
            </a:r>
            <a:r>
              <a:rPr lang="en-US" sz="1700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CO – check the paper… challenging given the sparse data and low number of observations/site.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sz="1700" dirty="0">
              <a:solidFill>
                <a:schemeClr val="tx2">
                  <a:lumMod val="10000"/>
                </a:schemeClr>
              </a:solidFill>
              <a:latin typeface="+mn-lt"/>
            </a:endParaRPr>
          </a:p>
          <a:p>
            <a:pPr marL="285750" indent="-285750">
              <a:buFont typeface="Wingdings" pitchFamily="2" charset="2"/>
              <a:buChar char="v"/>
            </a:pPr>
            <a:endParaRPr lang="en-US" sz="1700" dirty="0">
              <a:solidFill>
                <a:schemeClr val="tx2">
                  <a:lumMod val="10000"/>
                </a:schemeClr>
              </a:solidFill>
              <a:latin typeface="+mn-lt"/>
            </a:endParaRPr>
          </a:p>
          <a:p>
            <a:pPr marL="285750" indent="-285750">
              <a:buFont typeface="Wingdings" pitchFamily="2" charset="2"/>
              <a:buChar char="v"/>
            </a:pPr>
            <a:endParaRPr lang="en-US" sz="1700" dirty="0">
              <a:solidFill>
                <a:schemeClr val="tx2">
                  <a:lumMod val="1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618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77ACD8-DABA-A675-9C1E-C1062A6DD1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2" y="746986"/>
            <a:ext cx="3866493" cy="51553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96B74D-5622-3DEB-6AB6-AF74B03D9B38}"/>
              </a:ext>
            </a:extLst>
          </p:cNvPr>
          <p:cNvSpPr/>
          <p:nvPr/>
        </p:nvSpPr>
        <p:spPr>
          <a:xfrm>
            <a:off x="0" y="0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Thanks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66B3B2-EB1B-AEC3-7184-61F8BCEC8CA1}"/>
              </a:ext>
            </a:extLst>
          </p:cNvPr>
          <p:cNvSpPr txBox="1"/>
          <p:nvPr/>
        </p:nvSpPr>
        <p:spPr>
          <a:xfrm>
            <a:off x="4530711" y="947041"/>
            <a:ext cx="31305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8"/>
            <a:r>
              <a:rPr lang="en-US" sz="2800" kern="0" dirty="0" err="1">
                <a:solidFill>
                  <a:prstClr val="black"/>
                </a:solidFill>
                <a:ea typeface="Calibri" charset="0"/>
                <a:cs typeface="Times New Roman" charset="0"/>
              </a:rPr>
              <a:t>iortega@ucar.edu</a:t>
            </a:r>
            <a:endParaRPr lang="en-US" sz="2800" kern="0" dirty="0">
              <a:solidFill>
                <a:prstClr val="black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E5971A-C660-EF1F-F05E-5528EB30C33E}"/>
              </a:ext>
            </a:extLst>
          </p:cNvPr>
          <p:cNvSpPr txBox="1"/>
          <p:nvPr/>
        </p:nvSpPr>
        <p:spPr>
          <a:xfrm>
            <a:off x="105102" y="746986"/>
            <a:ext cx="17131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Sep 30 2020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39176" cy="669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2025"/>
            </a:pPr>
            <a:r>
              <a:rPr lang="en-US" sz="4000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169875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ge2image5877760">
            <a:extLst>
              <a:ext uri="{FF2B5EF4-FFF2-40B4-BE49-F238E27FC236}">
                <a16:creationId xmlns:a16="http://schemas.microsoft.com/office/drawing/2014/main" id="{8AF0255B-E597-CA65-D8B8-A2A6B86FC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3600" cy="63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38B629C-8F79-E5F2-857F-59F938E58BFA}"/>
              </a:ext>
            </a:extLst>
          </p:cNvPr>
          <p:cNvSpPr/>
          <p:nvPr/>
        </p:nvSpPr>
        <p:spPr>
          <a:xfrm>
            <a:off x="88158" y="44022"/>
            <a:ext cx="71397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MOPITT global results (March 2020)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EE8FD0-6816-E256-31BF-95FFC1CB6298}"/>
              </a:ext>
            </a:extLst>
          </p:cNvPr>
          <p:cNvSpPr txBox="1"/>
          <p:nvPr/>
        </p:nvSpPr>
        <p:spPr>
          <a:xfrm>
            <a:off x="6368829" y="3623025"/>
            <a:ext cx="4352477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CO is sensitive to regional and/or continental scales.</a:t>
            </a:r>
          </a:p>
          <a:p>
            <a:endParaRPr lang="en-US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Overall, NH shows a decrease, while SH (and remote areas) capture an increase?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B6131A-F30C-D819-B856-BAA0A6788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72" y="603184"/>
            <a:ext cx="5184648" cy="2880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73E35D-2F23-4F65-DF21-A46E00956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2744" y="603184"/>
            <a:ext cx="5184648" cy="2880360"/>
          </a:xfrm>
          <a:prstGeom prst="rect">
            <a:avLst/>
          </a:prstGeom>
        </p:spPr>
      </p:pic>
      <p:pic>
        <p:nvPicPr>
          <p:cNvPr id="2" name="Google Shape;109;p15">
            <a:extLst>
              <a:ext uri="{FF2B5EF4-FFF2-40B4-BE49-F238E27FC236}">
                <a16:creationId xmlns:a16="http://schemas.microsoft.com/office/drawing/2014/main" id="{A211EFF1-894C-34BC-7D29-37A564128B49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736" y="3083894"/>
            <a:ext cx="5210598" cy="25555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1738A5-9B5E-AB68-DEE9-1D7921F4C3B5}"/>
              </a:ext>
            </a:extLst>
          </p:cNvPr>
          <p:cNvSpPr/>
          <p:nvPr/>
        </p:nvSpPr>
        <p:spPr>
          <a:xfrm>
            <a:off x="1070650" y="3112682"/>
            <a:ext cx="413164" cy="35482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D1EB8E-D54B-C7F7-2A04-B4A4DA9030E7}"/>
              </a:ext>
            </a:extLst>
          </p:cNvPr>
          <p:cNvSpPr txBox="1"/>
          <p:nvPr/>
        </p:nvSpPr>
        <p:spPr>
          <a:xfrm>
            <a:off x="-64169" y="5652230"/>
            <a:ext cx="122561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10000"/>
                  </a:schemeClr>
                </a:solidFill>
                <a:effectLst/>
              </a:rPr>
              <a:t>The comparison between MOPITT and FTIR is shown in the supplement. Even though the instruments may sample different spatial scales and sample at different times there is a high level of consistency in the anomalies.</a:t>
            </a:r>
          </a:p>
        </p:txBody>
      </p:sp>
    </p:spTree>
    <p:extLst>
      <p:ext uri="{BB962C8B-B14F-4D97-AF65-F5344CB8AC3E}">
        <p14:creationId xmlns:p14="http://schemas.microsoft.com/office/powerpoint/2010/main" val="16566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840753-993A-293D-61A8-B4766E744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830517"/>
            <a:ext cx="6781800" cy="54345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7F0C78-0470-429D-AAFB-70E1B53D56C1}"/>
              </a:ext>
            </a:extLst>
          </p:cNvPr>
          <p:cNvSpPr/>
          <p:nvPr/>
        </p:nvSpPr>
        <p:spPr>
          <a:xfrm>
            <a:off x="88158" y="44022"/>
            <a:ext cx="47410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FTIR &amp; MOPITT results</a:t>
            </a:r>
          </a:p>
        </p:txBody>
      </p:sp>
    </p:spTree>
    <p:extLst>
      <p:ext uri="{BB962C8B-B14F-4D97-AF65-F5344CB8AC3E}">
        <p14:creationId xmlns:p14="http://schemas.microsoft.com/office/powerpoint/2010/main" val="128655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8277A7-CE48-0263-46BA-6E550DBA33FC}"/>
              </a:ext>
            </a:extLst>
          </p:cNvPr>
          <p:cNvPicPr preferRelativeResize="0"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6722" y="716175"/>
            <a:ext cx="6188547" cy="60951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FAF3C1-BE65-2B9F-95B7-96E582495BED}"/>
              </a:ext>
            </a:extLst>
          </p:cNvPr>
          <p:cNvPicPr preferRelativeResize="0"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5104" y="669448"/>
            <a:ext cx="6096894" cy="61885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8919B6-0E5C-FE70-1E55-6FC391CCE6A4}"/>
              </a:ext>
            </a:extLst>
          </p:cNvPr>
          <p:cNvSpPr/>
          <p:nvPr/>
        </p:nvSpPr>
        <p:spPr>
          <a:xfrm>
            <a:off x="0" y="669447"/>
            <a:ext cx="29673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</a:rPr>
              <a:t>April 17 2020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2786A2-B7AD-60CD-42F0-0524BE011CB8}"/>
              </a:ext>
            </a:extLst>
          </p:cNvPr>
          <p:cNvSpPr/>
          <p:nvPr/>
        </p:nvSpPr>
        <p:spPr>
          <a:xfrm>
            <a:off x="6096897" y="669447"/>
            <a:ext cx="29673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Sep 7 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356629-B044-0118-186D-A41F0CA3F49C}"/>
              </a:ext>
            </a:extLst>
          </p:cNvPr>
          <p:cNvSpPr/>
          <p:nvPr/>
        </p:nvSpPr>
        <p:spPr>
          <a:xfrm>
            <a:off x="84269" y="1254222"/>
            <a:ext cx="61748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Can we capture significant changes in atmospheric composition due to lockdown restrictions (using FTIR)?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C37C1D-26F0-2FA5-EE90-A69C8045810D}"/>
              </a:ext>
            </a:extLst>
          </p:cNvPr>
          <p:cNvSpPr/>
          <p:nvPr/>
        </p:nvSpPr>
        <p:spPr>
          <a:xfrm>
            <a:off x="6259155" y="1254222"/>
            <a:ext cx="59328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Unprecedent fire tracer enhancements in the region</a:t>
            </a:r>
          </a:p>
        </p:txBody>
      </p:sp>
      <p:sp>
        <p:nvSpPr>
          <p:cNvPr id="8" name="Google Shape;169;p40">
            <a:extLst>
              <a:ext uri="{FF2B5EF4-FFF2-40B4-BE49-F238E27FC236}">
                <a16:creationId xmlns:a16="http://schemas.microsoft.com/office/drawing/2014/main" id="{1259E644-6740-CA96-7040-F2D225CE30F7}"/>
              </a:ext>
            </a:extLst>
          </p:cNvPr>
          <p:cNvSpPr txBox="1">
            <a:spLocks/>
          </p:cNvSpPr>
          <p:nvPr/>
        </p:nvSpPr>
        <p:spPr>
          <a:xfrm>
            <a:off x="189566" y="0"/>
            <a:ext cx="12002433" cy="669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  <a:effectLst/>
                <a:latin typeface="+mn-lt"/>
              </a:rPr>
              <a:t>Igniting the Journey by investigating the Boulder Data</a:t>
            </a:r>
          </a:p>
        </p:txBody>
      </p:sp>
    </p:spTree>
    <p:extLst>
      <p:ext uri="{BB962C8B-B14F-4D97-AF65-F5344CB8AC3E}">
        <p14:creationId xmlns:p14="http://schemas.microsoft.com/office/powerpoint/2010/main" val="127706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F44D497D-9C28-4634-B673-2B17C7F539E5}"/>
              </a:ext>
            </a:extLst>
          </p:cNvPr>
          <p:cNvSpPr txBox="1"/>
          <p:nvPr/>
        </p:nvSpPr>
        <p:spPr>
          <a:xfrm>
            <a:off x="26412" y="1180821"/>
            <a:ext cx="518695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solidFill>
                  <a:srgbClr val="202122"/>
                </a:solidFill>
              </a:rPr>
              <a:t>Plot shows weekly mean total columns obtained between 2010-2019 and for the following years.</a:t>
            </a:r>
          </a:p>
          <a:p>
            <a:endParaRPr lang="en-US" dirty="0">
              <a:solidFill>
                <a:srgbClr val="202122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solidFill>
                  <a:srgbClr val="202122"/>
                </a:solidFill>
              </a:rPr>
              <a:t>2020 was a unique year with stringent COVID-19 restrictions (March-May) and wildfires in the fall.</a:t>
            </a:r>
            <a:endParaRPr lang="en-US" b="0" i="0" dirty="0">
              <a:solidFill>
                <a:srgbClr val="202122"/>
              </a:solidFill>
              <a:effectLst/>
            </a:endParaRPr>
          </a:p>
          <a:p>
            <a:endParaRPr lang="en-US" b="0" i="0" dirty="0">
              <a:solidFill>
                <a:srgbClr val="202122"/>
              </a:solidFill>
              <a:effectLst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b="0" i="0" dirty="0">
                <a:solidFill>
                  <a:srgbClr val="202122"/>
                </a:solidFill>
                <a:effectLst/>
              </a:rPr>
              <a:t>The </a:t>
            </a:r>
            <a:r>
              <a:rPr lang="en-US" b="1" i="0" dirty="0">
                <a:solidFill>
                  <a:srgbClr val="202122"/>
                </a:solidFill>
                <a:effectLst/>
              </a:rPr>
              <a:t>2020 (and 2021) Colorado wildfire season</a:t>
            </a:r>
            <a:r>
              <a:rPr lang="en-US" b="0" i="0" dirty="0">
                <a:solidFill>
                  <a:srgbClr val="202122"/>
                </a:solidFill>
                <a:effectLst/>
              </a:rPr>
              <a:t> was a series of significant wildfires that burned throughout CO as part of the 2020 Western US wildfire season (</a:t>
            </a:r>
            <a:r>
              <a:rPr lang="en-US" b="0" i="0" dirty="0">
                <a:solidFill>
                  <a:srgbClr val="202122"/>
                </a:solidFill>
                <a:effectLst/>
                <a:hlinkClick r:id="rId3"/>
              </a:rPr>
              <a:t>wiki</a:t>
            </a:r>
            <a:r>
              <a:rPr lang="en-US" b="0" i="0" dirty="0">
                <a:solidFill>
                  <a:srgbClr val="202122"/>
                </a:solidFill>
                <a:effectLst/>
              </a:rPr>
              <a:t>).</a:t>
            </a:r>
          </a:p>
          <a:p>
            <a:endParaRPr lang="en-US" dirty="0">
              <a:solidFill>
                <a:srgbClr val="202122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b="0" i="0" dirty="0">
                <a:solidFill>
                  <a:srgbClr val="202122"/>
                </a:solidFill>
                <a:effectLst/>
              </a:rPr>
              <a:t>2022 is back to normal and no enhancements were observed.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A9FB3D3-6019-EE3B-0456-FF05D943F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896" y="913324"/>
            <a:ext cx="6831875" cy="47823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9C68DB6-6072-E7CB-BB73-A2711188F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896" y="914400"/>
            <a:ext cx="7053944" cy="49377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AB2B66E-6E9B-05BB-1805-348FBD4789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6896" y="914400"/>
            <a:ext cx="7053943" cy="49377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20C2E5-6975-1898-609E-A39B4E2762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6896" y="914400"/>
            <a:ext cx="7053943" cy="4937760"/>
          </a:xfrm>
          <a:prstGeom prst="rect">
            <a:avLst/>
          </a:prstGeom>
        </p:spPr>
      </p:pic>
      <p:sp>
        <p:nvSpPr>
          <p:cNvPr id="2" name="Google Shape;169;p40">
            <a:extLst>
              <a:ext uri="{FF2B5EF4-FFF2-40B4-BE49-F238E27FC236}">
                <a16:creationId xmlns:a16="http://schemas.microsoft.com/office/drawing/2014/main" id="{638DF138-85F0-1395-CF24-4D89B113743E}"/>
              </a:ext>
            </a:extLst>
          </p:cNvPr>
          <p:cNvSpPr txBox="1">
            <a:spLocks/>
          </p:cNvSpPr>
          <p:nvPr/>
        </p:nvSpPr>
        <p:spPr>
          <a:xfrm>
            <a:off x="26412" y="0"/>
            <a:ext cx="12139176" cy="669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+mn-lt"/>
              </a:rPr>
              <a:t>Exploring Atmospheric Conditions in Boulder and Beyond during 2020</a:t>
            </a:r>
          </a:p>
        </p:txBody>
      </p:sp>
    </p:spTree>
    <p:extLst>
      <p:ext uri="{BB962C8B-B14F-4D97-AF65-F5344CB8AC3E}">
        <p14:creationId xmlns:p14="http://schemas.microsoft.com/office/powerpoint/2010/main" val="60642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A4D0A52-807B-0645-8CE8-50547AC5AC61}"/>
              </a:ext>
            </a:extLst>
          </p:cNvPr>
          <p:cNvSpPr/>
          <p:nvPr/>
        </p:nvSpPr>
        <p:spPr>
          <a:xfrm>
            <a:off x="26412" y="866760"/>
            <a:ext cx="11596255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9625" lvl="2" indent="-342900">
              <a:spcAft>
                <a:spcPts val="300"/>
              </a:spcAft>
              <a:buFont typeface="Wingdings" pitchFamily="2" charset="2"/>
              <a:buChar char="q"/>
            </a:pP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Avenir Next" charset="0"/>
                <a:cs typeface="Avenir Next" charset="0"/>
              </a:rPr>
              <a:t>There are several studies/papers 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reporting changes in the spatial and temporal distributions of atmospheric species during intensive 2020 lockdowns. 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Avenir Next" charset="0"/>
                <a:cs typeface="Avenir Next" charset="0"/>
              </a:rPr>
              <a:t>These studies have focused primarily in either surface (pollutants, e.g., O</a:t>
            </a:r>
            <a:r>
              <a:rPr lang="en-US" sz="2200" baseline="-25000" dirty="0">
                <a:solidFill>
                  <a:schemeClr val="tx2">
                    <a:lumMod val="10000"/>
                  </a:schemeClr>
                </a:solidFill>
                <a:ea typeface="Avenir Next" charset="0"/>
                <a:cs typeface="Avenir Next" charset="0"/>
              </a:rPr>
              <a:t>3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Avenir Next" charset="0"/>
                <a:cs typeface="Avenir Next" charset="0"/>
              </a:rPr>
              <a:t>, NO</a:t>
            </a:r>
            <a:r>
              <a:rPr lang="en-US" sz="2200" baseline="-25000" dirty="0">
                <a:solidFill>
                  <a:schemeClr val="tx2">
                    <a:lumMod val="10000"/>
                  </a:schemeClr>
                </a:solidFill>
                <a:ea typeface="Avenir Next" charset="0"/>
                <a:cs typeface="Avenir Next" charset="0"/>
              </a:rPr>
              <a:t>2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Avenir Next" charset="0"/>
                <a:cs typeface="Avenir Next" charset="0"/>
              </a:rPr>
              <a:t>, PM) or satellite (NO</a:t>
            </a:r>
            <a:r>
              <a:rPr lang="en-US" sz="2200" baseline="-25000" dirty="0">
                <a:solidFill>
                  <a:schemeClr val="tx2">
                    <a:lumMod val="10000"/>
                  </a:schemeClr>
                </a:solidFill>
                <a:ea typeface="Avenir Next" charset="0"/>
                <a:cs typeface="Avenir Next" charset="0"/>
              </a:rPr>
              <a:t>2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Avenir Next" charset="0"/>
                <a:cs typeface="Avenir Next" charset="0"/>
              </a:rPr>
              <a:t>) observations (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a typeface="Avenir Next" charset="0"/>
                <a:cs typeface="Avenir Next" charset="0"/>
              </a:rPr>
              <a:t>Gkatzelis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Avenir Next" charset="0"/>
                <a:cs typeface="Avenir Next" charset="0"/>
              </a:rPr>
              <a:t> et al., (2021) - 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Avenir Next" charset="0"/>
                <a:cs typeface="Avenir Next" charset="0"/>
                <a:hlinkClick r:id="rId3"/>
              </a:rPr>
              <a:t>link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Avenir Next" charset="0"/>
                <a:cs typeface="Avenir Next" charset="0"/>
              </a:rPr>
              <a:t>). Publications also available under the Analysis of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a typeface="Avenir Next" charset="0"/>
                <a:cs typeface="Avenir Next" charset="0"/>
              </a:rPr>
              <a:t>eMIssions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Avenir Next" charset="0"/>
                <a:cs typeface="Avenir Next" charset="0"/>
              </a:rPr>
              <a:t>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a typeface="Avenir Next" charset="0"/>
                <a:cs typeface="Avenir Next" charset="0"/>
              </a:rPr>
              <a:t>usinG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Avenir Next" charset="0"/>
                <a:cs typeface="Avenir Next" charset="0"/>
              </a:rPr>
              <a:t> Observations (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Avenir Next" charset="0"/>
                <a:cs typeface="Avenir Next" charset="0"/>
                <a:hlinkClick r:id="rId4"/>
              </a:rPr>
              <a:t>AMIGO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Avenir Next" charset="0"/>
                <a:cs typeface="Avenir Next" charset="0"/>
              </a:rPr>
              <a:t>) working group of IGAC.</a:t>
            </a:r>
          </a:p>
          <a:p>
            <a:pPr marL="466725" lvl="2">
              <a:spcAft>
                <a:spcPts val="300"/>
              </a:spcAft>
            </a:pP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Avenir Next" charset="0"/>
                <a:cs typeface="Avenir Next" charset="0"/>
              </a:rPr>
              <a:t> </a:t>
            </a:r>
          </a:p>
          <a:p>
            <a:pPr marL="809625" lvl="2" indent="-342900">
              <a:spcAft>
                <a:spcPts val="300"/>
              </a:spcAft>
              <a:buFont typeface="Wingdings" pitchFamily="2" charset="2"/>
              <a:buChar char="q"/>
            </a:pP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Avenir Next" charset="0"/>
                <a:cs typeface="Avenir Next" charset="0"/>
              </a:rPr>
              <a:t>Multiple species are missing.</a:t>
            </a:r>
          </a:p>
          <a:p>
            <a:pPr marL="466725" lvl="2">
              <a:spcAft>
                <a:spcPts val="300"/>
              </a:spcAft>
            </a:pPr>
            <a:endParaRPr lang="en-US" sz="2200" dirty="0">
              <a:solidFill>
                <a:schemeClr val="tx2">
                  <a:lumMod val="10000"/>
                </a:schemeClr>
              </a:solidFill>
              <a:ea typeface="Avenir Next" charset="0"/>
              <a:cs typeface="Avenir Next" charset="0"/>
            </a:endParaRPr>
          </a:p>
          <a:p>
            <a:pPr marL="809625" lvl="2" indent="-342900">
              <a:spcAft>
                <a:spcPts val="300"/>
              </a:spcAft>
              <a:buFont typeface="Wingdings" pitchFamily="2" charset="2"/>
              <a:buChar char="q"/>
            </a:pP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Avenir Next" charset="0"/>
                <a:cs typeface="Avenir Next" charset="0"/>
              </a:rPr>
              <a:t>Surface in-situ measurements may be different than tropospheric and/or free tropospheric columns (e.g., </a:t>
            </a:r>
            <a:r>
              <a:rPr lang="en-US" sz="2200" dirty="0" err="1">
                <a:solidFill>
                  <a:schemeClr val="tx2">
                    <a:lumMod val="10000"/>
                  </a:schemeClr>
                </a:solidFill>
                <a:ea typeface="Avenir Next" charset="0"/>
                <a:cs typeface="Avenir Next" charset="0"/>
              </a:rPr>
              <a:t>Steinbrecht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Avenir Next" charset="0"/>
                <a:cs typeface="Avenir Next" charset="0"/>
              </a:rPr>
              <a:t> et al. (2021) &amp; Grange et al. (2021)).</a:t>
            </a:r>
          </a:p>
          <a:p>
            <a:pPr marL="809625" lvl="2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>
                  <a:lumMod val="10000"/>
                </a:schemeClr>
              </a:solidFill>
              <a:ea typeface="Avenir Next" charset="0"/>
              <a:cs typeface="Avenir Next" charset="0"/>
            </a:endParaRPr>
          </a:p>
          <a:p>
            <a:pPr marL="809625" lvl="2" indent="-342900">
              <a:spcAft>
                <a:spcPts val="300"/>
              </a:spcAft>
              <a:buFont typeface="Wingdings" pitchFamily="2" charset="2"/>
              <a:buChar char="q"/>
            </a:pPr>
            <a:r>
              <a:rPr lang="en-US" sz="2200" dirty="0">
                <a:solidFill>
                  <a:schemeClr val="tx2">
                    <a:lumMod val="10000"/>
                  </a:schemeClr>
                </a:solidFill>
                <a:ea typeface="Avenir Next" charset="0"/>
                <a:cs typeface="Avenir Next" charset="0"/>
              </a:rPr>
              <a:t>In this study we try to contribute to these studies by using ground-based FTIR observations &amp; model simulations. </a:t>
            </a:r>
          </a:p>
        </p:txBody>
      </p:sp>
      <p:sp>
        <p:nvSpPr>
          <p:cNvPr id="2" name="Google Shape;169;p40">
            <a:extLst>
              <a:ext uri="{FF2B5EF4-FFF2-40B4-BE49-F238E27FC236}">
                <a16:creationId xmlns:a16="http://schemas.microsoft.com/office/drawing/2014/main" id="{6F46B227-BA6D-E278-600F-80DC0A81529A}"/>
              </a:ext>
            </a:extLst>
          </p:cNvPr>
          <p:cNvSpPr txBox="1">
            <a:spLocks/>
          </p:cNvSpPr>
          <p:nvPr/>
        </p:nvSpPr>
        <p:spPr>
          <a:xfrm>
            <a:off x="26412" y="0"/>
            <a:ext cx="12139176" cy="669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effectLst/>
                <a:latin typeface="+mn-lt"/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333893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F32F8-D98A-D63B-5109-1009A03C8FA9}"/>
              </a:ext>
            </a:extLst>
          </p:cNvPr>
          <p:cNvSpPr/>
          <p:nvPr/>
        </p:nvSpPr>
        <p:spPr>
          <a:xfrm>
            <a:off x="1140510" y="1583189"/>
            <a:ext cx="9289687" cy="68317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9506DE-F053-D50C-20D4-44D5C139566E}"/>
              </a:ext>
            </a:extLst>
          </p:cNvPr>
          <p:cNvSpPr/>
          <p:nvPr/>
        </p:nvSpPr>
        <p:spPr>
          <a:xfrm>
            <a:off x="1140510" y="3137079"/>
            <a:ext cx="9289687" cy="85297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9FD269-9C70-2042-B796-424055C438D8}"/>
              </a:ext>
            </a:extLst>
          </p:cNvPr>
          <p:cNvSpPr/>
          <p:nvPr/>
        </p:nvSpPr>
        <p:spPr>
          <a:xfrm>
            <a:off x="1" y="64409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Tropospheric Gases</a:t>
            </a:r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8AC1B9EE-D7CC-444C-A48E-1EEDBF1BD8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024360"/>
              </p:ext>
            </p:extLst>
          </p:nvPr>
        </p:nvGraphicFramePr>
        <p:xfrm>
          <a:off x="1140510" y="1029328"/>
          <a:ext cx="9289687" cy="42155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2949">
                  <a:extLst>
                    <a:ext uri="{9D8B030D-6E8A-4147-A177-3AD203B41FA5}">
                      <a16:colId xmlns:a16="http://schemas.microsoft.com/office/drawing/2014/main" val="1813193390"/>
                    </a:ext>
                  </a:extLst>
                </a:gridCol>
                <a:gridCol w="3444744">
                  <a:extLst>
                    <a:ext uri="{9D8B030D-6E8A-4147-A177-3AD203B41FA5}">
                      <a16:colId xmlns:a16="http://schemas.microsoft.com/office/drawing/2014/main" val="4125929035"/>
                    </a:ext>
                  </a:extLst>
                </a:gridCol>
                <a:gridCol w="2847481">
                  <a:extLst>
                    <a:ext uri="{9D8B030D-6E8A-4147-A177-3AD203B41FA5}">
                      <a16:colId xmlns:a16="http://schemas.microsoft.com/office/drawing/2014/main" val="432271313"/>
                    </a:ext>
                  </a:extLst>
                </a:gridCol>
                <a:gridCol w="1444513">
                  <a:extLst>
                    <a:ext uri="{9D8B030D-6E8A-4147-A177-3AD203B41FA5}">
                      <a16:colId xmlns:a16="http://schemas.microsoft.com/office/drawing/2014/main" val="1937982829"/>
                    </a:ext>
                  </a:extLst>
                </a:gridCol>
              </a:tblGrid>
              <a:tr h="54914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Species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Sources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Sinks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Lifetime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48308708"/>
                  </a:ext>
                </a:extLst>
              </a:tr>
              <a:tr h="549144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CO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BB, industry, CH</a:t>
                      </a:r>
                      <a:r>
                        <a:rPr lang="en-US" sz="2000" baseline="-25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4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/VOC oxidation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Reaction with OH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30 days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6138979"/>
                  </a:ext>
                </a:extLst>
              </a:tr>
              <a:tr h="857567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CH</a:t>
                      </a:r>
                      <a:r>
                        <a:rPr lang="en-US" sz="2000" baseline="-25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2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CH</a:t>
                      </a:r>
                      <a:r>
                        <a:rPr lang="en-US" sz="2000" baseline="-25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4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/VOC oxidation, direct from fossil fuel burning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Reaction with OH</a:t>
                      </a:r>
                    </a:p>
                    <a:p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And photolysis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3 hours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11189391"/>
                  </a:ext>
                </a:extLst>
              </a:tr>
              <a:tr h="857567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O</a:t>
                      </a:r>
                      <a:r>
                        <a:rPr lang="en-US" sz="2000" baseline="-25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Interaction of sunlight with 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CH</a:t>
                      </a:r>
                      <a:r>
                        <a:rPr lang="en-US" sz="2000" baseline="-25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4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/VOC + </a:t>
                      </a:r>
                      <a:r>
                        <a:rPr lang="en-US" sz="2000" b="0" i="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nitrogen oxides</a:t>
                      </a:r>
                      <a:endParaRPr lang="en-US" sz="2000" dirty="0">
                        <a:solidFill>
                          <a:schemeClr val="tx2">
                            <a:lumMod val="10000"/>
                          </a:schemeClr>
                        </a:solidFill>
                        <a:latin typeface="Baghdad" pitchFamily="2" charset="-78"/>
                        <a:ea typeface="Apple Symbols" panose="02000000000000000000" pitchFamily="2" charset="-79"/>
                        <a:cs typeface="Baghdad" pitchFamily="2" charset="-78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Deposition, uptake by plants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Hours to weeks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28879901"/>
                  </a:ext>
                </a:extLst>
              </a:tr>
              <a:tr h="549144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C</a:t>
                      </a:r>
                      <a:r>
                        <a:rPr lang="en-US" sz="2000" baseline="-25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2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H</a:t>
                      </a:r>
                      <a:r>
                        <a:rPr lang="en-US" sz="2000" baseline="-25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BB, O&amp;NG extraction, biofuel use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Reaction with OH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45 days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17772312"/>
                  </a:ext>
                </a:extLst>
              </a:tr>
              <a:tr h="549144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C</a:t>
                      </a:r>
                      <a:r>
                        <a:rPr lang="en-US" sz="2000" baseline="-25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2</a:t>
                      </a: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H</a:t>
                      </a:r>
                      <a:r>
                        <a:rPr lang="en-US" sz="2000" baseline="-25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Fossil fuel burning, industry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Reaction with OH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aghdad" pitchFamily="2" charset="-78"/>
                          <a:ea typeface="Apple Symbols" panose="02000000000000000000" pitchFamily="2" charset="-79"/>
                          <a:cs typeface="Baghdad" pitchFamily="2" charset="-78"/>
                        </a:rPr>
                        <a:t>60 days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9475268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91BE642-1AFE-3596-E0DA-188BCA7BE638}"/>
              </a:ext>
            </a:extLst>
          </p:cNvPr>
          <p:cNvSpPr txBox="1"/>
          <p:nvPr/>
        </p:nvSpPr>
        <p:spPr>
          <a:xfrm>
            <a:off x="147210" y="5290859"/>
            <a:ext cx="118975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Tropospheric weighted volume mixing ratios (</a:t>
            </a:r>
            <a:r>
              <a:rPr lang="en-US" sz="2000" dirty="0" err="1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wVMR</a:t>
            </a:r>
            <a:r>
              <a:rPr lang="en-US" sz="2000" dirty="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 are used in the study.</a:t>
            </a:r>
          </a:p>
          <a:p>
            <a:endParaRPr lang="en-US" sz="2000" dirty="0">
              <a:solidFill>
                <a:schemeClr val="bg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dirty="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2020 was challenging for many sites and only few sites were able to measure through the lockdowns. </a:t>
            </a:r>
          </a:p>
        </p:txBody>
      </p:sp>
    </p:spTree>
    <p:extLst>
      <p:ext uri="{BB962C8B-B14F-4D97-AF65-F5344CB8AC3E}">
        <p14:creationId xmlns:p14="http://schemas.microsoft.com/office/powerpoint/2010/main" val="28720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B1F36E-36F3-5E52-A9EE-C0A8E6DA1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400" y="1062094"/>
            <a:ext cx="6527600" cy="33061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F947746-6EB8-3E4B-2FD2-72C2AA5FE3AC}"/>
              </a:ext>
            </a:extLst>
          </p:cNvPr>
          <p:cNvSpPr/>
          <p:nvPr/>
        </p:nvSpPr>
        <p:spPr>
          <a:xfrm>
            <a:off x="1714405" y="795658"/>
            <a:ext cx="2667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1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FTIR sites (2010 -2020)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AF247F-4EA1-EFA2-2B11-0AC7E89842ED}"/>
              </a:ext>
            </a:extLst>
          </p:cNvPr>
          <p:cNvSpPr/>
          <p:nvPr/>
        </p:nvSpPr>
        <p:spPr>
          <a:xfrm>
            <a:off x="7617242" y="747534"/>
            <a:ext cx="2888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1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CAM-Chem simulations</a:t>
            </a:r>
            <a:r>
              <a:rPr lang="en-US" b="1" baseline="30000" dirty="0">
                <a:solidFill>
                  <a:schemeClr val="accent4">
                    <a:lumMod val="1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5EC627-6CD8-9EE0-EBB8-F90F38BFCE6D}"/>
              </a:ext>
            </a:extLst>
          </p:cNvPr>
          <p:cNvSpPr txBox="1"/>
          <p:nvPr/>
        </p:nvSpPr>
        <p:spPr>
          <a:xfrm>
            <a:off x="147210" y="4980395"/>
            <a:ext cx="118975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further understand global CO changes we use the long-term record of the MOPITT (Measurements of Pollution in the Troposphere) instrument, aboard the NASA Terra satellite (version 9 joint thermal infrared and near-infrared).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4D25EF-7260-49DC-BE8B-E5C269BE6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8078"/>
            <a:ext cx="5702300" cy="28702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7598DA7-49B6-B07F-4938-E9F80A610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210" y="2593255"/>
            <a:ext cx="1451915" cy="190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2A9FCD-03ED-DB55-924C-8C6992FEED42}"/>
              </a:ext>
            </a:extLst>
          </p:cNvPr>
          <p:cNvSpPr/>
          <p:nvPr/>
        </p:nvSpPr>
        <p:spPr>
          <a:xfrm>
            <a:off x="1" y="64409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Observations and model simulations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62063-6112-7140-BC4F-E28DA7417334}"/>
              </a:ext>
            </a:extLst>
          </p:cNvPr>
          <p:cNvSpPr txBox="1"/>
          <p:nvPr/>
        </p:nvSpPr>
        <p:spPr>
          <a:xfrm>
            <a:off x="5616274" y="4200605"/>
            <a:ext cx="6160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baseline="30000" dirty="0"/>
              <a:t>*</a:t>
            </a:r>
            <a:r>
              <a:rPr lang="es-ES_tradnl" dirty="0" err="1"/>
              <a:t>Gaubert</a:t>
            </a:r>
            <a:r>
              <a:rPr lang="es-ES_tradnl" dirty="0"/>
              <a:t> et al. (2021); </a:t>
            </a:r>
            <a:r>
              <a:rPr lang="es-ES_tradnl" dirty="0" err="1"/>
              <a:t>Bouarar</a:t>
            </a:r>
            <a:r>
              <a:rPr lang="es-ES_tradnl" dirty="0"/>
              <a:t> et al. (2021)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1BD106-5E1A-2719-F09B-3401A291DB44}"/>
              </a:ext>
            </a:extLst>
          </p:cNvPr>
          <p:cNvSpPr txBox="1"/>
          <p:nvPr/>
        </p:nvSpPr>
        <p:spPr>
          <a:xfrm>
            <a:off x="1647251" y="3836750"/>
            <a:ext cx="39690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>
                    <a:lumMod val="10000"/>
                  </a:schemeClr>
                </a:solidFill>
                <a:effectLst/>
              </a:rPr>
              <a:t>Red and green sites are considered urban and remote sites, respectively.</a:t>
            </a:r>
          </a:p>
        </p:txBody>
      </p:sp>
    </p:spTree>
    <p:extLst>
      <p:ext uri="{BB962C8B-B14F-4D97-AF65-F5344CB8AC3E}">
        <p14:creationId xmlns:p14="http://schemas.microsoft.com/office/powerpoint/2010/main" val="319474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ogo">
            <a:extLst>
              <a:ext uri="{FF2B5EF4-FFF2-40B4-BE49-F238E27FC236}">
                <a16:creationId xmlns:a16="http://schemas.microsoft.com/office/drawing/2014/main" id="{38361F59-2D99-AF4F-8B42-F0008C885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5989" y="6304628"/>
            <a:ext cx="1895597" cy="4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A19664-22B8-5447-B71A-0FD6154B5817}"/>
              </a:ext>
            </a:extLst>
          </p:cNvPr>
          <p:cNvSpPr/>
          <p:nvPr/>
        </p:nvSpPr>
        <p:spPr>
          <a:xfrm>
            <a:off x="8873744" y="5916023"/>
            <a:ext cx="34023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github.com</a:t>
            </a:r>
            <a:r>
              <a:rPr lang="en-US" dirty="0">
                <a:hlinkClick r:id="rId4"/>
              </a:rPr>
              <a:t>/unit8co/darts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D5EC217-954E-324E-8BB0-5417B255D46F}"/>
              </a:ext>
            </a:extLst>
          </p:cNvPr>
          <p:cNvSpPr/>
          <p:nvPr/>
        </p:nvSpPr>
        <p:spPr>
          <a:xfrm>
            <a:off x="88158" y="44022"/>
            <a:ext cx="81612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Methodology applied to FTIR &amp; MOPITT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E6BC50-3A16-CE3F-6EAD-39B3E747AF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81" t="9352" r="6847"/>
          <a:stretch/>
        </p:blipFill>
        <p:spPr>
          <a:xfrm>
            <a:off x="4840827" y="1961078"/>
            <a:ext cx="6362960" cy="38038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951796D-2FCA-5E53-88B1-A4AFE68639C4}"/>
              </a:ext>
            </a:extLst>
          </p:cNvPr>
          <p:cNvSpPr/>
          <p:nvPr/>
        </p:nvSpPr>
        <p:spPr>
          <a:xfrm>
            <a:off x="9413626" y="2334579"/>
            <a:ext cx="1577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1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e.g., Boulder</a:t>
            </a:r>
          </a:p>
        </p:txBody>
      </p:sp>
      <p:pic>
        <p:nvPicPr>
          <p:cNvPr id="1025" name="Picture 1" descr="page2image5868544">
            <a:extLst>
              <a:ext uri="{FF2B5EF4-FFF2-40B4-BE49-F238E27FC236}">
                <a16:creationId xmlns:a16="http://schemas.microsoft.com/office/drawing/2014/main" id="{16B1E9BA-0A76-7FAD-E9BA-68FDC3D89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2image5875456">
            <a:extLst>
              <a:ext uri="{FF2B5EF4-FFF2-40B4-BE49-F238E27FC236}">
                <a16:creationId xmlns:a16="http://schemas.microsoft.com/office/drawing/2014/main" id="{E72E000B-5909-5528-949B-5A765CF8E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2image5874112">
            <a:extLst>
              <a:ext uri="{FF2B5EF4-FFF2-40B4-BE49-F238E27FC236}">
                <a16:creationId xmlns:a16="http://schemas.microsoft.com/office/drawing/2014/main" id="{A1939390-3982-ADB2-12F0-C1DFA7F84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2image5877376">
            <a:extLst>
              <a:ext uri="{FF2B5EF4-FFF2-40B4-BE49-F238E27FC236}">
                <a16:creationId xmlns:a16="http://schemas.microsoft.com/office/drawing/2014/main" id="{D52761CD-234E-22B5-0B0B-2CF2D8C62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age2image5876032">
            <a:extLst>
              <a:ext uri="{FF2B5EF4-FFF2-40B4-BE49-F238E27FC236}">
                <a16:creationId xmlns:a16="http://schemas.microsoft.com/office/drawing/2014/main" id="{53E3C42B-C173-6CE5-3A1B-9AF9AA80D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ge2image5872768">
            <a:extLst>
              <a:ext uri="{FF2B5EF4-FFF2-40B4-BE49-F238E27FC236}">
                <a16:creationId xmlns:a16="http://schemas.microsoft.com/office/drawing/2014/main" id="{90B677E5-683D-D550-2F34-2162E0430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page2image5875840">
            <a:extLst>
              <a:ext uri="{FF2B5EF4-FFF2-40B4-BE49-F238E27FC236}">
                <a16:creationId xmlns:a16="http://schemas.microsoft.com/office/drawing/2014/main" id="{503BD9EA-68C9-9CFD-B62D-8DBC46DE7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ge2image5876224">
            <a:extLst>
              <a:ext uri="{FF2B5EF4-FFF2-40B4-BE49-F238E27FC236}">
                <a16:creationId xmlns:a16="http://schemas.microsoft.com/office/drawing/2014/main" id="{3A3C1FF0-58F4-AEBF-F73F-AFDE8AB8B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4DBF5FF-A001-C9D8-E87C-DEF712506BFC}"/>
              </a:ext>
            </a:extLst>
          </p:cNvPr>
          <p:cNvGrpSpPr/>
          <p:nvPr/>
        </p:nvGrpSpPr>
        <p:grpSpPr>
          <a:xfrm>
            <a:off x="4199039" y="817445"/>
            <a:ext cx="7945200" cy="1035566"/>
            <a:chOff x="4199039" y="817445"/>
            <a:chExt cx="7945200" cy="1035566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31B99649-5B07-C045-82C3-9772DEF41B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9039" y="817445"/>
              <a:ext cx="7177455" cy="850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47E5FE8-82CA-B44B-8E4F-5DE4D7D8C955}"/>
                </a:ext>
              </a:extLst>
            </p:cNvPr>
            <p:cNvSpPr/>
            <p:nvPr/>
          </p:nvSpPr>
          <p:spPr>
            <a:xfrm>
              <a:off x="5660731" y="1018792"/>
              <a:ext cx="2262542" cy="338554"/>
            </a:xfrm>
            <a:prstGeom prst="rect">
              <a:avLst/>
            </a:prstGeom>
            <a:solidFill>
              <a:schemeClr val="lt1"/>
            </a:solidFill>
          </p:spPr>
          <p:txBody>
            <a:bodyPr wrap="none">
              <a:spAutoFit/>
            </a:bodyPr>
            <a:lstStyle/>
            <a:p>
              <a:r>
                <a:rPr lang="en-US" sz="1600" b="0" i="0" dirty="0">
                  <a:solidFill>
                    <a:srgbClr val="2738D8"/>
                  </a:solidFill>
                  <a:effectLst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Train Data (2005-2018)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E610A50-6A63-7940-A7FC-296371CA3AA9}"/>
                </a:ext>
              </a:extLst>
            </p:cNvPr>
            <p:cNvSpPr/>
            <p:nvPr/>
          </p:nvSpPr>
          <p:spPr>
            <a:xfrm>
              <a:off x="8942100" y="1003799"/>
              <a:ext cx="1662315" cy="338554"/>
            </a:xfrm>
            <a:prstGeom prst="rect">
              <a:avLst/>
            </a:prstGeom>
            <a:solidFill>
              <a:schemeClr val="lt1"/>
            </a:solidFill>
          </p:spPr>
          <p:txBody>
            <a:bodyPr wrap="none">
              <a:spAutoFit/>
            </a:bodyPr>
            <a:lstStyle/>
            <a:p>
              <a:r>
                <a:rPr lang="en-US" sz="1600" b="0" i="0" dirty="0">
                  <a:solidFill>
                    <a:srgbClr val="FF0000"/>
                  </a:solidFill>
                  <a:effectLst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Test Data (2019)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C07C08C-B6DB-0248-BD3C-2E7969C84259}"/>
                </a:ext>
              </a:extLst>
            </p:cNvPr>
            <p:cNvSpPr/>
            <p:nvPr/>
          </p:nvSpPr>
          <p:spPr>
            <a:xfrm>
              <a:off x="10862018" y="1225242"/>
              <a:ext cx="1282221" cy="584775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0" dirty="0">
                  <a:solidFill>
                    <a:srgbClr val="FFC000"/>
                  </a:solidFill>
                  <a:effectLst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Prediction (2020)</a:t>
              </a:r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73D1CD75-35B5-7F40-AF23-3DDEB0F7742F}"/>
                </a:ext>
              </a:extLst>
            </p:cNvPr>
            <p:cNvCxnSpPr>
              <a:cxnSpLocks/>
            </p:cNvCxnSpPr>
            <p:nvPr/>
          </p:nvCxnSpPr>
          <p:spPr>
            <a:xfrm>
              <a:off x="10991302" y="1173076"/>
              <a:ext cx="770384" cy="0"/>
            </a:xfrm>
            <a:prstGeom prst="straightConnector1">
              <a:avLst/>
            </a:prstGeom>
            <a:ln w="41275" cap="sq">
              <a:solidFill>
                <a:srgbClr val="FFC000"/>
              </a:solidFill>
              <a:prstDash val="sysDash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5D10445-7E12-DBDB-2089-E53CC40A1751}"/>
                </a:ext>
              </a:extLst>
            </p:cNvPr>
            <p:cNvSpPr txBox="1"/>
            <p:nvPr/>
          </p:nvSpPr>
          <p:spPr>
            <a:xfrm>
              <a:off x="10422875" y="1483679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time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2BF6A300-CED6-D449-9BEE-C006771DCC74}"/>
              </a:ext>
            </a:extLst>
          </p:cNvPr>
          <p:cNvSpPr/>
          <p:nvPr/>
        </p:nvSpPr>
        <p:spPr>
          <a:xfrm>
            <a:off x="0" y="963647"/>
            <a:ext cx="458792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700" b="0" i="0" dirty="0">
                <a:solidFill>
                  <a:schemeClr val="tx2">
                    <a:lumMod val="10000"/>
                  </a:schemeClr>
                </a:solidFill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A baseline (or reference) period is needed in order to calculate anomalies.</a:t>
            </a:r>
          </a:p>
          <a:p>
            <a:endParaRPr lang="en-US" sz="1700" b="0" i="0" dirty="0">
              <a:solidFill>
                <a:schemeClr val="tx2">
                  <a:lumMod val="10000"/>
                </a:schemeClr>
              </a:solidFill>
              <a:effectLst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1700" dirty="0">
                <a:solidFill>
                  <a:schemeClr val="tx2">
                    <a:lumMod val="10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We produce </a:t>
            </a:r>
            <a:r>
              <a:rPr lang="en-US" sz="1700" b="0" i="0" dirty="0">
                <a:solidFill>
                  <a:schemeClr val="tx2">
                    <a:lumMod val="10000"/>
                  </a:schemeClr>
                </a:solidFill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2020 business-as-usual monthly values. 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1700" dirty="0">
              <a:solidFill>
                <a:schemeClr val="tx2">
                  <a:lumMod val="10000"/>
                </a:schemeClr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1700" dirty="0">
                <a:solidFill>
                  <a:schemeClr val="tx2">
                    <a:lumMod val="10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We </a:t>
            </a:r>
            <a:r>
              <a:rPr lang="en-US" sz="1700" b="0" i="0" dirty="0">
                <a:solidFill>
                  <a:schemeClr val="tx2">
                    <a:lumMod val="10000"/>
                  </a:schemeClr>
                </a:solidFill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applied a methodology to forecast monthly for 2019 and 2020, leveraging the long-term (2010 – 2018) monthly time series. 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1700" b="0" i="0" dirty="0">
              <a:solidFill>
                <a:schemeClr val="tx2">
                  <a:lumMod val="10000"/>
                </a:schemeClr>
              </a:solidFill>
              <a:effectLst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1700" b="0" i="0" dirty="0">
                <a:solidFill>
                  <a:schemeClr val="tx2">
                    <a:lumMod val="10000"/>
                  </a:schemeClr>
                </a:solidFill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We use the python library for manipulation and forecasting of time series (Darts) </a:t>
            </a:r>
            <a:r>
              <a:rPr lang="en-US" sz="1700" b="0" i="0" dirty="0">
                <a:solidFill>
                  <a:schemeClr val="tx2">
                    <a:lumMod val="10000"/>
                  </a:schemeClr>
                </a:solidFill>
                <a:effectLst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 </a:t>
            </a:r>
            <a:r>
              <a:rPr lang="en-US" sz="1700" b="1" dirty="0">
                <a:solidFill>
                  <a:schemeClr val="tx2">
                    <a:lumMod val="10000"/>
                  </a:schemeClr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Exponential smoothing approach (probabilistic forecast </a:t>
            </a:r>
            <a:r>
              <a:rPr lang="en-US" sz="1700" b="1" dirty="0">
                <a:solidFill>
                  <a:schemeClr val="tx2">
                    <a:lumMod val="10000"/>
                  </a:schemeClr>
                </a:solidFill>
                <a:effectLst/>
                <a:ea typeface="Helvetica Neue" panose="02000503000000020004" pitchFamily="2" charset="0"/>
                <a:cs typeface="Helvetica Neue" panose="02000503000000020004" pitchFamily="2" charset="0"/>
              </a:rPr>
              <a:t>weighted averages of the past observations, with the weights decaying exponentially as the observations get older).</a:t>
            </a:r>
          </a:p>
        </p:txBody>
      </p:sp>
    </p:spTree>
    <p:extLst>
      <p:ext uri="{BB962C8B-B14F-4D97-AF65-F5344CB8AC3E}">
        <p14:creationId xmlns:p14="http://schemas.microsoft.com/office/powerpoint/2010/main" val="254699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01FE20-0765-85BD-C94D-52F526FC14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2184" y="1177159"/>
            <a:ext cx="4620466" cy="45890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D66E31-D4E3-D8F9-A17F-BB82C3C43615}"/>
              </a:ext>
            </a:extLst>
          </p:cNvPr>
          <p:cNvSpPr/>
          <p:nvPr/>
        </p:nvSpPr>
        <p:spPr>
          <a:xfrm>
            <a:off x="88158" y="44022"/>
            <a:ext cx="21884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US" sz="3200" b="1" baseline="-25000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  <a:r>
              <a:rPr lang="en-US" sz="3200" b="1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10B2AF-F088-BCDA-D83B-F5523B2EC118}"/>
              </a:ext>
            </a:extLst>
          </p:cNvPr>
          <p:cNvSpPr txBox="1"/>
          <p:nvPr/>
        </p:nvSpPr>
        <p:spPr>
          <a:xfrm>
            <a:off x="5433847" y="653939"/>
            <a:ext cx="16501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Boulder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0A0F73-13B0-6DF0-A594-92065DAEFE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2184" y="1179576"/>
            <a:ext cx="8898176" cy="45890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6100F3-5983-C60A-6DEB-B7BFEE659B56}"/>
              </a:ext>
            </a:extLst>
          </p:cNvPr>
          <p:cNvSpPr/>
          <p:nvPr/>
        </p:nvSpPr>
        <p:spPr>
          <a:xfrm>
            <a:off x="2942897" y="1406907"/>
            <a:ext cx="945931" cy="3795714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08AD5A-ED77-4D4F-5E41-53B20BA1A048}"/>
              </a:ext>
            </a:extLst>
          </p:cNvPr>
          <p:cNvSpPr/>
          <p:nvPr/>
        </p:nvSpPr>
        <p:spPr>
          <a:xfrm>
            <a:off x="7373007" y="1420686"/>
            <a:ext cx="945931" cy="3795714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F9D98C-67ED-D690-CD5C-8145BC338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58" y="1326434"/>
            <a:ext cx="6828819" cy="4351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8D884ED-F66B-E292-800A-D3FA7BFA6D82}"/>
              </a:ext>
            </a:extLst>
          </p:cNvPr>
          <p:cNvSpPr/>
          <p:nvPr/>
        </p:nvSpPr>
        <p:spPr>
          <a:xfrm>
            <a:off x="5433847" y="704072"/>
            <a:ext cx="149247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E89F28-C163-5BBB-D936-076A4BCBA303}"/>
              </a:ext>
            </a:extLst>
          </p:cNvPr>
          <p:cNvSpPr/>
          <p:nvPr/>
        </p:nvSpPr>
        <p:spPr>
          <a:xfrm>
            <a:off x="3372144" y="897466"/>
            <a:ext cx="149247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452426-B7FA-7084-A06C-FEE29E916F05}"/>
              </a:ext>
            </a:extLst>
          </p:cNvPr>
          <p:cNvSpPr/>
          <p:nvPr/>
        </p:nvSpPr>
        <p:spPr>
          <a:xfrm>
            <a:off x="6617213" y="1005357"/>
            <a:ext cx="4996718" cy="4890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0CB3A2-4B55-BF2F-4DA2-5E302E412645}"/>
              </a:ext>
            </a:extLst>
          </p:cNvPr>
          <p:cNvSpPr txBox="1"/>
          <p:nvPr/>
        </p:nvSpPr>
        <p:spPr>
          <a:xfrm>
            <a:off x="6991935" y="1090239"/>
            <a:ext cx="4849138" cy="4801314"/>
          </a:xfrm>
          <a:prstGeom prst="rect">
            <a:avLst/>
          </a:prstGeom>
          <a:solidFill>
            <a:schemeClr val="bg2">
              <a:lumMod val="40000"/>
              <a:lumOff val="60000"/>
              <a:alpha val="49948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  <a:effectLst/>
                <a:latin typeface="NimbusRomNo9L"/>
              </a:rPr>
              <a:t>All sites show a decline of O</a:t>
            </a:r>
            <a:r>
              <a:rPr lang="en-US" sz="1800" baseline="-25000" dirty="0">
                <a:solidFill>
                  <a:schemeClr val="tx2">
                    <a:lumMod val="10000"/>
                  </a:schemeClr>
                </a:solidFill>
                <a:effectLst/>
                <a:latin typeface="NimbusRomNo9L"/>
              </a:rPr>
              <a:t>3</a:t>
            </a:r>
            <a:r>
              <a:rPr lang="en-US" sz="1800" dirty="0">
                <a:solidFill>
                  <a:schemeClr val="tx2">
                    <a:lumMod val="10000"/>
                  </a:schemeClr>
                </a:solidFill>
                <a:effectLst/>
                <a:latin typeface="NimbusRomNo9L"/>
              </a:rPr>
              <a:t> in the troposphere with a global mean of 9.2 </a:t>
            </a:r>
            <a:r>
              <a:rPr lang="en-US" sz="1800" dirty="0">
                <a:solidFill>
                  <a:schemeClr val="tx2">
                    <a:lumMod val="10000"/>
                  </a:schemeClr>
                </a:solidFill>
                <a:effectLst/>
                <a:latin typeface="CMSY10"/>
              </a:rPr>
              <a:t>± </a:t>
            </a:r>
            <a:r>
              <a:rPr lang="en-US" sz="1800" dirty="0">
                <a:solidFill>
                  <a:schemeClr val="tx2">
                    <a:lumMod val="10000"/>
                  </a:schemeClr>
                </a:solidFill>
                <a:effectLst/>
                <a:latin typeface="NimbusRomNo9L"/>
              </a:rPr>
              <a:t>4.7 % during March - May 2020 (in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NimbusRomNo9L"/>
              </a:rPr>
              <a:t>agreement with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latin typeface="NimbusRomNo9L"/>
              </a:rPr>
              <a:t>Steinbrecht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NimbusRomNo9L"/>
              </a:rPr>
              <a:t> et al. (2021, GRL) .</a:t>
            </a:r>
            <a:endParaRPr lang="en-US" sz="1800" dirty="0">
              <a:solidFill>
                <a:schemeClr val="tx2">
                  <a:lumMod val="10000"/>
                </a:schemeClr>
              </a:solidFill>
              <a:effectLst/>
              <a:latin typeface="NimbusRomNo9L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tx2">
                  <a:lumMod val="10000"/>
                </a:schemeClr>
              </a:solidFill>
              <a:latin typeface="NimbusRomNo9L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effectLst/>
              </a:rPr>
              <a:t>The total decrease is well captured in the CAM-chem simulations, especially for the  remote sites, e.g., Thule, Kiruna,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/>
              </a:rPr>
              <a:t>Jungfraujoch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/>
              </a:rPr>
              <a:t>, where natural variability plays a more important role (up to 80 %)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tx2">
                  <a:lumMod val="1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effectLst/>
              </a:rPr>
              <a:t>Others studies have shown that reductions in NO</a:t>
            </a:r>
            <a:r>
              <a:rPr lang="en-US" baseline="-25000" dirty="0">
                <a:solidFill>
                  <a:schemeClr val="tx2">
                    <a:lumMod val="10000"/>
                  </a:schemeClr>
                </a:solidFill>
                <a:effectLst/>
              </a:rPr>
              <a:t>2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/>
              </a:rPr>
              <a:t> concentrations at European and Chinese urban sites were accompanied by considerable increases in O</a:t>
            </a:r>
            <a:r>
              <a:rPr lang="en-US" baseline="-25000" dirty="0">
                <a:solidFill>
                  <a:schemeClr val="tx2">
                    <a:lumMod val="10000"/>
                  </a:schemeClr>
                </a:solidFill>
                <a:effectLst/>
              </a:rPr>
              <a:t>3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/>
              </a:rPr>
              <a:t>, resulting in a shift from a VOC-limited regime to a NOx-limited regime </a:t>
            </a:r>
          </a:p>
        </p:txBody>
      </p:sp>
      <p:sp>
        <p:nvSpPr>
          <p:cNvPr id="13" name="Google Shape;101;p14">
            <a:extLst>
              <a:ext uri="{FF2B5EF4-FFF2-40B4-BE49-F238E27FC236}">
                <a16:creationId xmlns:a16="http://schemas.microsoft.com/office/drawing/2014/main" id="{2B7B77B2-E845-A979-EB54-E3978024FE44}"/>
              </a:ext>
            </a:extLst>
          </p:cNvPr>
          <p:cNvSpPr txBox="1"/>
          <p:nvPr/>
        </p:nvSpPr>
        <p:spPr>
          <a:xfrm>
            <a:off x="757554" y="950336"/>
            <a:ext cx="5972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/>
              <a:t>Tropospheric anomalies of O</a:t>
            </a:r>
            <a:r>
              <a:rPr lang="en-US" sz="2100" b="1" baseline="-25000" dirty="0"/>
              <a:t>3</a:t>
            </a:r>
            <a:r>
              <a:rPr lang="en-US" sz="2100" b="1" dirty="0"/>
              <a:t> in percent</a:t>
            </a:r>
            <a:endParaRPr sz="2100" b="1" dirty="0"/>
          </a:p>
        </p:txBody>
      </p:sp>
    </p:spTree>
    <p:extLst>
      <p:ext uri="{BB962C8B-B14F-4D97-AF65-F5344CB8AC3E}">
        <p14:creationId xmlns:p14="http://schemas.microsoft.com/office/powerpoint/2010/main" val="62877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0B5BB9-AB79-3AC4-D0F8-D411F42781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2227" y="1155032"/>
            <a:ext cx="5889088" cy="48032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E26C64-420F-EE34-787C-18D2433BF85E}"/>
              </a:ext>
            </a:extLst>
          </p:cNvPr>
          <p:cNvSpPr/>
          <p:nvPr/>
        </p:nvSpPr>
        <p:spPr>
          <a:xfrm>
            <a:off x="88157" y="44022"/>
            <a:ext cx="123524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Ozone stratospheric-tropospheric transport changes in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E033E4-DC95-2B18-CB54-CC9F5A491062}"/>
              </a:ext>
            </a:extLst>
          </p:cNvPr>
          <p:cNvSpPr txBox="1"/>
          <p:nvPr/>
        </p:nvSpPr>
        <p:spPr>
          <a:xfrm>
            <a:off x="88157" y="899680"/>
            <a:ext cx="530199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effectLst/>
              </a:rPr>
              <a:t>The tagged stratospheric O</a:t>
            </a:r>
            <a:r>
              <a:rPr lang="en-US" baseline="-25000" dirty="0">
                <a:solidFill>
                  <a:schemeClr val="tx2">
                    <a:lumMod val="10000"/>
                  </a:schemeClr>
                </a:solidFill>
                <a:effectLst/>
              </a:rPr>
              <a:t>3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/>
              </a:rPr>
              <a:t> in the simulations is used to evaluate the difference of the stratospheric contribution into the troposphere in 2020 with respect to the long-term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/>
              </a:rPr>
              <a:t>simulations (2010–2019).</a:t>
            </a:r>
          </a:p>
          <a:p>
            <a:endParaRPr lang="en-US" dirty="0">
              <a:solidFill>
                <a:schemeClr val="tx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effectLst/>
              </a:rPr>
              <a:t>The ”typical” contribution is represented in blue and the 2020 in green.</a:t>
            </a:r>
          </a:p>
          <a:p>
            <a:endParaRPr lang="en-US" dirty="0">
              <a:solidFill>
                <a:schemeClr val="tx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Under normal conditions, the downward contribution of ozone-rich air from the stratosphere starts to decrease at 9 km reaching around 50% at the surface.</a:t>
            </a:r>
          </a:p>
          <a:p>
            <a:endParaRPr lang="en-US" dirty="0">
              <a:solidFill>
                <a:schemeClr val="tx2">
                  <a:lumMod val="10000"/>
                </a:schemeClr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Overall, the mean decrease contribution in the troposphere is around 12-14%.</a:t>
            </a:r>
          </a:p>
          <a:p>
            <a:endParaRPr lang="en-US" dirty="0">
              <a:solidFill>
                <a:schemeClr val="tx2">
                  <a:lumMod val="10000"/>
                </a:schemeClr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D2EB54-2B8D-BCF9-E132-E28BBB1A4C3B}"/>
              </a:ext>
            </a:extLst>
          </p:cNvPr>
          <p:cNvSpPr/>
          <p:nvPr/>
        </p:nvSpPr>
        <p:spPr>
          <a:xfrm>
            <a:off x="8603404" y="851554"/>
            <a:ext cx="1321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1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e.g., Thule</a:t>
            </a:r>
          </a:p>
        </p:txBody>
      </p:sp>
    </p:spTree>
    <p:extLst>
      <p:ext uri="{BB962C8B-B14F-4D97-AF65-F5344CB8AC3E}">
        <p14:creationId xmlns:p14="http://schemas.microsoft.com/office/powerpoint/2010/main" val="291573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NCAR-BlueTopHeader-GraySwoosh">
  <a:themeElements>
    <a:clrScheme name="NCAR and UCAR">
      <a:dk1>
        <a:srgbClr val="666666"/>
      </a:dk1>
      <a:lt1>
        <a:srgbClr val="FFFFFF"/>
      </a:lt1>
      <a:dk2>
        <a:srgbClr val="122D5D"/>
      </a:dk2>
      <a:lt2>
        <a:srgbClr val="D3DCEC"/>
      </a:lt2>
      <a:accent1>
        <a:srgbClr val="277DA1"/>
      </a:accent1>
      <a:accent2>
        <a:srgbClr val="248F87"/>
      </a:accent2>
      <a:accent3>
        <a:srgbClr val="BBD52F"/>
      </a:accent3>
      <a:accent4>
        <a:srgbClr val="D3DCEC"/>
      </a:accent4>
      <a:accent5>
        <a:srgbClr val="6C6C6C"/>
      </a:accent5>
      <a:accent6>
        <a:srgbClr val="9EA0A3"/>
      </a:accent6>
      <a:hlink>
        <a:srgbClr val="BBD52F"/>
      </a:hlink>
      <a:folHlink>
        <a:srgbClr val="BBD5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13494</TotalTime>
  <Words>2034</Words>
  <Application>Microsoft Macintosh PowerPoint</Application>
  <PresentationFormat>Widescreen</PresentationFormat>
  <Paragraphs>186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-apple-system</vt:lpstr>
      <vt:lpstr>Arial</vt:lpstr>
      <vt:lpstr>Baghdad</vt:lpstr>
      <vt:lpstr>Calibri</vt:lpstr>
      <vt:lpstr>CMSY10</vt:lpstr>
      <vt:lpstr>Helvetica</vt:lpstr>
      <vt:lpstr>Helvetica Neue</vt:lpstr>
      <vt:lpstr>NimbusRomNo9L</vt:lpstr>
      <vt:lpstr>Wingdings</vt:lpstr>
      <vt:lpstr>NCAR-BlueTopHeader-GraySwoosh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Summary</vt:lpstr>
      <vt:lpstr>PowerPoint Presentation</vt:lpstr>
      <vt:lpstr>Extra slides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Mexico City to Boulder, CO</dc:title>
  <dc:creator>Ivan Ortega</dc:creator>
  <cp:lastModifiedBy>Ivan Ortega</cp:lastModifiedBy>
  <cp:revision>95</cp:revision>
  <dcterms:created xsi:type="dcterms:W3CDTF">2022-03-04T17:50:42Z</dcterms:created>
  <dcterms:modified xsi:type="dcterms:W3CDTF">2023-06-15T07:57:53Z</dcterms:modified>
</cp:coreProperties>
</file>