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81" r:id="rId2"/>
  </p:sldMasterIdLst>
  <p:notesMasterIdLst>
    <p:notesMasterId r:id="rId12"/>
  </p:notesMasterIdLst>
  <p:sldIdLst>
    <p:sldId id="256" r:id="rId3"/>
    <p:sldId id="262" r:id="rId4"/>
    <p:sldId id="263" r:id="rId5"/>
    <p:sldId id="266" r:id="rId6"/>
    <p:sldId id="264" r:id="rId7"/>
    <p:sldId id="268" r:id="rId8"/>
    <p:sldId id="267" r:id="rId9"/>
    <p:sldId id="269" r:id="rId10"/>
    <p:sldId id="265" r:id="rId11"/>
  </p:sldIdLst>
  <p:sldSz cx="12192000" cy="6858000"/>
  <p:notesSz cx="7010400" cy="9296400"/>
  <p:embeddedFontLst>
    <p:embeddedFont>
      <p:font typeface="Avenir Next" panose="020B050302020202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elvetica Neue" panose="02000503000000020004" pitchFamily="2" charset="0"/>
      <p:regular r:id="rId21"/>
      <p:bold r:id="rId22"/>
      <p:italic r:id="rId23"/>
      <p:boldItalic r:id="rId24"/>
    </p:embeddedFont>
    <p:embeddedFont>
      <p:font typeface="Trebuchet MS" panose="020B0703020202090204" pitchFamily="34" charset="0"/>
      <p:regular r:id="rId25"/>
      <p:bold r:id="rId26"/>
      <p: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4"/>
    <p:restoredTop sz="94677"/>
  </p:normalViewPr>
  <p:slideViewPr>
    <p:cSldViewPr snapToGrid="0">
      <p:cViewPr varScale="1">
        <p:scale>
          <a:sx n="104" d="100"/>
          <a:sy n="104" d="100"/>
        </p:scale>
        <p:origin x="224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NOTE: Background image can be used as is or changed for a particular presentation in the “Slide Master” button found under the “View” tab.  </a:t>
            </a:r>
            <a:endParaRPr lang="en-US" b="0" dirty="0">
              <a:effectLst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454cc78f_0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e454cc7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454cc78f_0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e454cc7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381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454cc78f_0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e454cc7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8087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454cc78f_0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e454cc7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9419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454cc78f_0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e454cc7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9629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454cc78f_0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e454cc7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5804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454cc78f_0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e454cc7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0253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454cc78f_0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e454cc7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307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title" idx="2"/>
          </p:nvPr>
        </p:nvSpPr>
        <p:spPr>
          <a:xfrm>
            <a:off x="609600" y="156299"/>
            <a:ext cx="109728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8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 txBox="1"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0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body" idx="1"/>
          </p:nvPr>
        </p:nvSpPr>
        <p:spPr>
          <a:xfrm>
            <a:off x="609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body" idx="2"/>
          </p:nvPr>
        </p:nvSpPr>
        <p:spPr>
          <a:xfrm>
            <a:off x="6197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3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34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CC1943-2FF5-3245-96E1-AE92AD561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" t="10094" r="6" b="5130"/>
          <a:stretch/>
        </p:blipFill>
        <p:spPr>
          <a:xfrm>
            <a:off x="0" y="2485"/>
            <a:ext cx="12191966" cy="6892497"/>
          </a:xfrm>
          <a:prstGeom prst="rect">
            <a:avLst/>
          </a:prstGeom>
        </p:spPr>
      </p:pic>
      <p:sp>
        <p:nvSpPr>
          <p:cNvPr id="16" name="Google Shape;16;p3"/>
          <p:cNvSpPr/>
          <p:nvPr/>
        </p:nvSpPr>
        <p:spPr>
          <a:xfrm>
            <a:off x="1760" y="2282562"/>
            <a:ext cx="12190241" cy="2249558"/>
          </a:xfrm>
          <a:prstGeom prst="rect">
            <a:avLst/>
          </a:prstGeom>
          <a:solidFill>
            <a:schemeClr val="dk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4638650"/>
            <a:ext cx="12192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" name="Google Shape;20;p4">
            <a:extLst>
              <a:ext uri="{FF2B5EF4-FFF2-40B4-BE49-F238E27FC236}">
                <a16:creationId xmlns:a16="http://schemas.microsoft.com/office/drawing/2014/main" id="{D7FDFFDC-1D7A-664F-86D5-57CE532AC4CF}"/>
              </a:ext>
            </a:extLst>
          </p:cNvPr>
          <p:cNvSpPr/>
          <p:nvPr userDrawn="1"/>
        </p:nvSpPr>
        <p:spPr>
          <a:xfrm>
            <a:off x="1567" y="6652200"/>
            <a:ext cx="121904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" name="Google Shape;21;p4">
            <a:extLst>
              <a:ext uri="{FF2B5EF4-FFF2-40B4-BE49-F238E27FC236}">
                <a16:creationId xmlns:a16="http://schemas.microsoft.com/office/drawing/2014/main" id="{E2DB44F4-BF55-034B-901F-8B4BFA816955}"/>
              </a:ext>
            </a:extLst>
          </p:cNvPr>
          <p:cNvSpPr txBox="1"/>
          <p:nvPr userDrawn="1"/>
        </p:nvSpPr>
        <p:spPr>
          <a:xfrm>
            <a:off x="671033" y="6682500"/>
            <a:ext cx="108484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Google Shape;18;p3">
            <a:extLst>
              <a:ext uri="{FF2B5EF4-FFF2-40B4-BE49-F238E27FC236}">
                <a16:creationId xmlns:a16="http://schemas.microsoft.com/office/drawing/2014/main" id="{9EA10915-9D06-294C-B662-5BE50E70FDC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09798" y="5889985"/>
            <a:ext cx="1790299" cy="4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;p3">
            <a:extLst>
              <a:ext uri="{FF2B5EF4-FFF2-40B4-BE49-F238E27FC236}">
                <a16:creationId xmlns:a16="http://schemas.microsoft.com/office/drawing/2014/main" id="{97FCFF9E-E652-FB4A-BD9F-369E7A0BAFC2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53715" y="5823995"/>
            <a:ext cx="625501" cy="629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ADA09-07B0-3646-89BF-D78C04D8AF2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" y="6272784"/>
            <a:ext cx="12192000" cy="585216"/>
          </a:xfrm>
          <a:prstGeom prst="rect">
            <a:avLst/>
          </a:prstGeom>
        </p:spPr>
      </p:pic>
      <p:sp>
        <p:nvSpPr>
          <p:cNvPr id="93" name="Google Shape;93;p25"/>
          <p:cNvSpPr/>
          <p:nvPr/>
        </p:nvSpPr>
        <p:spPr>
          <a:xfrm>
            <a:off x="-1" y="0"/>
            <a:ext cx="12192001" cy="651622"/>
          </a:xfrm>
          <a:prstGeom prst="rect">
            <a:avLst/>
          </a:prstGeom>
          <a:solidFill>
            <a:srgbClr val="1A658F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6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8" name="Google Shape;25;p5">
            <a:extLst>
              <a:ext uri="{FF2B5EF4-FFF2-40B4-BE49-F238E27FC236}">
                <a16:creationId xmlns:a16="http://schemas.microsoft.com/office/drawing/2014/main" id="{5887037E-62E1-4548-83EB-BDCB2537371E}"/>
              </a:ext>
            </a:extLst>
          </p:cNvPr>
          <p:cNvCxnSpPr/>
          <p:nvPr userDrawn="1"/>
        </p:nvCxnSpPr>
        <p:spPr>
          <a:xfrm>
            <a:off x="1152639" y="6374474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" name="Google Shape;26;p5">
            <a:extLst>
              <a:ext uri="{FF2B5EF4-FFF2-40B4-BE49-F238E27FC236}">
                <a16:creationId xmlns:a16="http://schemas.microsoft.com/office/drawing/2014/main" id="{DC0E646C-5C76-2C44-8C82-2BFC2321A5DF}"/>
              </a:ext>
            </a:extLst>
          </p:cNvPr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6374" y="6374484"/>
            <a:ext cx="615776" cy="388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4" r:id="rId6"/>
    <p:sldLayoutId id="2147483675" r:id="rId7"/>
    <p:sldLayoutId id="214748367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>
            <a:off x="372737" y="2875002"/>
            <a:ext cx="114465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N2O &amp; HBr Calibration Cells –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2023 NDACC IRWG Meeting, Spa, Belgium</a:t>
            </a:r>
          </a:p>
          <a:p>
            <a:pPr algn="ctr"/>
            <a:endParaRPr dirty="0"/>
          </a:p>
        </p:txBody>
      </p:sp>
      <p:sp>
        <p:nvSpPr>
          <p:cNvPr id="136" name="Google Shape;136;p35"/>
          <p:cNvSpPr/>
          <p:nvPr/>
        </p:nvSpPr>
        <p:spPr>
          <a:xfrm>
            <a:off x="2793503" y="5337203"/>
            <a:ext cx="6604994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Jim Hannigan, Ivan Ortega</a:t>
            </a:r>
            <a:endParaRPr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1"/>
          <p:cNvSpPr txBox="1">
            <a:spLocks noGrp="1"/>
          </p:cNvSpPr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025"/>
            </a:pPr>
            <a:r>
              <a:rPr lang="en-US" sz="2025" dirty="0"/>
              <a:t>Calibration Cell History 1</a:t>
            </a:r>
            <a:endParaRPr sz="2025" dirty="0"/>
          </a:p>
        </p:txBody>
      </p:sp>
      <p:sp>
        <p:nvSpPr>
          <p:cNvPr id="2" name="Google Shape;143;p36">
            <a:extLst>
              <a:ext uri="{FF2B5EF4-FFF2-40B4-BE49-F238E27FC236}">
                <a16:creationId xmlns:a16="http://schemas.microsoft.com/office/drawing/2014/main" id="{946C52F2-7484-9A3A-ECA1-A912AD039BFC}"/>
              </a:ext>
            </a:extLst>
          </p:cNvPr>
          <p:cNvSpPr txBox="1"/>
          <p:nvPr/>
        </p:nvSpPr>
        <p:spPr>
          <a:xfrm>
            <a:off x="1207336" y="6383131"/>
            <a:ext cx="4812464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 NDACC IRWG Meeting, Spa, Belgium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DF934C-9FF4-A26E-78F4-E742210C6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939" y="813134"/>
            <a:ext cx="4989729" cy="3459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2F0406-2DDB-FA67-C8B6-A8272DAFF943}"/>
              </a:ext>
            </a:extLst>
          </p:cNvPr>
          <p:cNvSpPr txBox="1"/>
          <p:nvPr/>
        </p:nvSpPr>
        <p:spPr>
          <a:xfrm>
            <a:off x="232229" y="764024"/>
            <a:ext cx="66587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venir Next" panose="020B0503020202020204" pitchFamily="34" charset="0"/>
              </a:rPr>
              <a:t>Calibration Cell Usage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Determine ILS of a particular instrument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Compare ILS &amp; performance across instruments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Provide actual instrument ILS at retrieval 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ILS to be presented at IRWG to document instrument performance over the long term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ILS performance to be maintained by IRWG.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HBr low (no) atmospheric absorption, so can be  used inline with solar measurement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76884-A1DB-D1EB-5B01-6C3E03B6D8F9}"/>
              </a:ext>
            </a:extLst>
          </p:cNvPr>
          <p:cNvSpPr txBox="1"/>
          <p:nvPr/>
        </p:nvSpPr>
        <p:spPr>
          <a:xfrm>
            <a:off x="7006549" y="4447912"/>
            <a:ext cx="4758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~1997 two HBr cells were made &amp; used at Thule – Blue &amp; Green</a:t>
            </a:r>
          </a:p>
          <a:p>
            <a:pPr algn="ctr"/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40F0B-DB31-9AF8-4921-397C9C813E64}"/>
              </a:ext>
            </a:extLst>
          </p:cNvPr>
          <p:cNvSpPr txBox="1"/>
          <p:nvPr/>
        </p:nvSpPr>
        <p:spPr>
          <a:xfrm>
            <a:off x="226408" y="4088011"/>
            <a:ext cx="6774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An HCl cell was made in the mid 1990’s and sent between some groups</a:t>
            </a:r>
          </a:p>
          <a:p>
            <a:pPr marL="520700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JPL, JFJ, DU, NCAR, HAR &amp; likely other groups</a:t>
            </a:r>
          </a:p>
          <a:p>
            <a:pPr marL="520700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Then it was ‘lost’</a:t>
            </a:r>
          </a:p>
          <a:p>
            <a:pPr marL="520700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The column in the cell was measured, retrieved and compared by all groups.</a:t>
            </a:r>
          </a:p>
          <a:p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1"/>
          <p:cNvSpPr txBox="1">
            <a:spLocks noGrp="1"/>
          </p:cNvSpPr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025"/>
            </a:pPr>
            <a:r>
              <a:rPr lang="en-US" sz="2025" dirty="0"/>
              <a:t>Calibration Cell History 2</a:t>
            </a:r>
            <a:endParaRPr sz="2025" dirty="0"/>
          </a:p>
        </p:txBody>
      </p:sp>
      <p:sp>
        <p:nvSpPr>
          <p:cNvPr id="2" name="Google Shape;143;p36">
            <a:extLst>
              <a:ext uri="{FF2B5EF4-FFF2-40B4-BE49-F238E27FC236}">
                <a16:creationId xmlns:a16="http://schemas.microsoft.com/office/drawing/2014/main" id="{946C52F2-7484-9A3A-ECA1-A912AD039BFC}"/>
              </a:ext>
            </a:extLst>
          </p:cNvPr>
          <p:cNvSpPr txBox="1"/>
          <p:nvPr/>
        </p:nvSpPr>
        <p:spPr>
          <a:xfrm>
            <a:off x="1207336" y="6383131"/>
            <a:ext cx="4812464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 NDACC IRWG Meeting, Spa, Belgium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79874-8C56-17D3-5F6E-8A0CCF759E77}"/>
              </a:ext>
            </a:extLst>
          </p:cNvPr>
          <p:cNvSpPr txBox="1"/>
          <p:nvPr/>
        </p:nvSpPr>
        <p:spPr>
          <a:xfrm>
            <a:off x="283028" y="925286"/>
            <a:ext cx="11685452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In 1998 M Coffey revised line parameters for HBr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In 1999 F </a:t>
            </a:r>
            <a:r>
              <a:rPr lang="en-US" sz="2000" dirty="0" err="1">
                <a:latin typeface="Avenir Next" panose="020B0503020202020204" pitchFamily="34" charset="0"/>
              </a:rPr>
              <a:t>Hase</a:t>
            </a:r>
            <a:r>
              <a:rPr lang="en-US" sz="2000" dirty="0">
                <a:latin typeface="Avenir Next" panose="020B0503020202020204" pitchFamily="34" charset="0"/>
              </a:rPr>
              <a:t> developed </a:t>
            </a:r>
            <a:r>
              <a:rPr lang="en-US" sz="2000" dirty="0" err="1">
                <a:latin typeface="Avenir Next" panose="020B0503020202020204" pitchFamily="34" charset="0"/>
              </a:rPr>
              <a:t>LineFit</a:t>
            </a:r>
            <a:r>
              <a:rPr lang="en-US" sz="2000" dirty="0">
                <a:latin typeface="Avenir Next" panose="020B0503020202020204" pitchFamily="34" charset="0"/>
              </a:rPr>
              <a:t> to ingest cell data and estimate modulation efficiency and phase error in a FTIR instrument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In 2000 NCAR made 20 HBr cells identical to the blue &amp; green original cells</a:t>
            </a:r>
          </a:p>
          <a:p>
            <a:pPr marL="574675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2cm long, 1” </a:t>
            </a:r>
            <a:r>
              <a:rPr lang="en-US" sz="2000" dirty="0" err="1">
                <a:latin typeface="Avenir Next" panose="020B0503020202020204" pitchFamily="34" charset="0"/>
              </a:rPr>
              <a:t>dia</a:t>
            </a:r>
            <a:r>
              <a:rPr lang="en-US" sz="2000" dirty="0">
                <a:latin typeface="Avenir Next" panose="020B0503020202020204" pitchFamily="34" charset="0"/>
              </a:rPr>
              <a:t>, 2mb, tip-off sealed </a:t>
            </a:r>
          </a:p>
          <a:p>
            <a:pPr marL="574675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Sapphire wedged windows, (low WN limit ~2000cm-1)</a:t>
            </a:r>
          </a:p>
          <a:p>
            <a:pPr marL="574675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Measured by T Stevens at U Denver </a:t>
            </a:r>
          </a:p>
          <a:p>
            <a:pPr marL="574675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Numbers: HBr 03 – 22 distributed to all IRWG groups</a:t>
            </a:r>
          </a:p>
          <a:p>
            <a:pPr marL="238125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In 2003 A Goldman revised line parameters for HBr &amp; HI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C54D8-D803-2201-0002-AE9D496B5E35}"/>
              </a:ext>
            </a:extLst>
          </p:cNvPr>
          <p:cNvSpPr txBox="1"/>
          <p:nvPr/>
        </p:nvSpPr>
        <p:spPr>
          <a:xfrm>
            <a:off x="283028" y="4549311"/>
            <a:ext cx="11560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effectLst/>
                <a:latin typeface="+mj-lt"/>
              </a:rPr>
              <a:t>Coffey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, M., et. al., (1998). Improved Vibration-Rotation (0-1) HBr Line Parameters For Validating High Resolution Infrared Atmospheric Spectra Measurements. Journal of Quantitative Spectroscopy and Radiative Transfer, 60(5):863 – 867.</a:t>
            </a:r>
          </a:p>
          <a:p>
            <a:endParaRPr lang="en-US" sz="120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200" b="1" dirty="0">
                <a:solidFill>
                  <a:srgbClr val="000000"/>
                </a:solidFill>
                <a:effectLst/>
                <a:latin typeface="+mj-lt"/>
              </a:rPr>
              <a:t>Goldman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, et. al., (2003). HBr and HI line parameters update for atmospheric spectroscopy databases. Journal of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j-lt"/>
              </a:rPr>
              <a:t>Quanti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-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j-lt"/>
              </a:rPr>
              <a:t>tative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 Spectroscopy and Radiative Transfer, 82(1–4):313 – 317. The {HITRAN} Molecular Spectroscopic Database: Edition of 2000 Including Updates of 2001.</a:t>
            </a:r>
          </a:p>
          <a:p>
            <a:endParaRPr lang="en-US" sz="1200" b="1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200" b="1" dirty="0" err="1">
                <a:solidFill>
                  <a:srgbClr val="000000"/>
                </a:solidFill>
                <a:effectLst/>
                <a:latin typeface="+mj-lt"/>
              </a:rPr>
              <a:t>Hase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, F., et. al., (1999). Analysis of the instrumental line shape of high-resolution Fourier transform IR spectrometers with gas cell measurements and new retrieval software. Appl. Opt., 38(15).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82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1"/>
          <p:cNvSpPr txBox="1">
            <a:spLocks noGrp="1"/>
          </p:cNvSpPr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025"/>
            </a:pPr>
            <a:r>
              <a:rPr lang="en-US" sz="2025" dirty="0"/>
              <a:t>Calibration Cell History 3</a:t>
            </a:r>
            <a:endParaRPr sz="2025" dirty="0"/>
          </a:p>
        </p:txBody>
      </p:sp>
      <p:sp>
        <p:nvSpPr>
          <p:cNvPr id="2" name="Google Shape;143;p36">
            <a:extLst>
              <a:ext uri="{FF2B5EF4-FFF2-40B4-BE49-F238E27FC236}">
                <a16:creationId xmlns:a16="http://schemas.microsoft.com/office/drawing/2014/main" id="{946C52F2-7484-9A3A-ECA1-A912AD039BFC}"/>
              </a:ext>
            </a:extLst>
          </p:cNvPr>
          <p:cNvSpPr txBox="1"/>
          <p:nvPr/>
        </p:nvSpPr>
        <p:spPr>
          <a:xfrm>
            <a:off x="1207336" y="6383131"/>
            <a:ext cx="4812464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 NDACC IRWG Meeting, Spa, Belgium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79874-8C56-17D3-5F6E-8A0CCF759E77}"/>
              </a:ext>
            </a:extLst>
          </p:cNvPr>
          <p:cNvSpPr txBox="1"/>
          <p:nvPr/>
        </p:nvSpPr>
        <p:spPr>
          <a:xfrm>
            <a:off x="283028" y="925286"/>
            <a:ext cx="1105988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Several (~6) cells were transported to the annual meeting where those cells were measured by the host group’s instrument (IZN, KFJ, TAO, LDR maybe others?)</a:t>
            </a:r>
          </a:p>
          <a:p>
            <a:pPr marL="573088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Until this became problematic.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In 2011 cells HBr 41 – 63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In 2013 Frank updated </a:t>
            </a:r>
            <a:r>
              <a:rPr lang="en-US" sz="2000" dirty="0" err="1">
                <a:latin typeface="Avenir Next" panose="020B0503020202020204" pitchFamily="34" charset="0"/>
              </a:rPr>
              <a:t>LineFit</a:t>
            </a:r>
            <a:r>
              <a:rPr lang="en-US" sz="2000" dirty="0">
                <a:latin typeface="Avenir Next" panose="020B0503020202020204" pitchFamily="34" charset="0"/>
              </a:rPr>
              <a:t> and retrieval process for HCl used in TCCON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In 2014 cells HBr 70 – 87 &amp; N2O 1 – 35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In 2016 Frank lead a network wide calibration for all the N2O cell </a:t>
            </a:r>
            <a:r>
              <a:rPr lang="en-US" sz="2000" dirty="0" err="1">
                <a:latin typeface="Avenir Next" panose="020B0503020202020204" pitchFamily="34" charset="0"/>
              </a:rPr>
              <a:t>LineFit</a:t>
            </a:r>
            <a:r>
              <a:rPr lang="en-US" sz="2000" dirty="0">
                <a:latin typeface="Avenir Next" panose="020B0503020202020204" pitchFamily="34" charset="0"/>
              </a:rPr>
              <a:t> results 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~ 2020 N</a:t>
            </a:r>
            <a:r>
              <a:rPr lang="en-US" sz="2000" baseline="-25000" dirty="0">
                <a:latin typeface="Avenir Next" panose="020B0503020202020204" pitchFamily="34" charset="0"/>
              </a:rPr>
              <a:t>2</a:t>
            </a:r>
            <a:r>
              <a:rPr lang="en-US" sz="2000" dirty="0">
                <a:latin typeface="Avenir Next" panose="020B0503020202020204" pitchFamily="34" charset="0"/>
              </a:rPr>
              <a:t>O cell calibration part of ACTRIS protocols, (M Palm)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In 2023 cells HBr 91 – 95 &amp; N2O 101 – 124, 131 - 153 (2 manifold batches)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C54D8-D803-2201-0002-AE9D496B5E35}"/>
              </a:ext>
            </a:extLst>
          </p:cNvPr>
          <p:cNvSpPr txBox="1"/>
          <p:nvPr/>
        </p:nvSpPr>
        <p:spPr>
          <a:xfrm>
            <a:off x="468086" y="5399314"/>
            <a:ext cx="11560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effectLst/>
                <a:latin typeface="+mj-lt"/>
              </a:rPr>
              <a:t>Hase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, F., et. al., (2013). Calibration of sealed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j-lt"/>
              </a:rPr>
              <a:t>hcl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 cells used for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j-lt"/>
              </a:rPr>
              <a:t>tccon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 instrumental line shape monitoring. Atmospheric Measurement Techniques, 6(12):3527–3537.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67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1"/>
          <p:cNvSpPr txBox="1">
            <a:spLocks noGrp="1"/>
          </p:cNvSpPr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025"/>
            </a:pPr>
            <a:r>
              <a:rPr lang="en-US" sz="2025" dirty="0"/>
              <a:t>Calibration Cell Process</a:t>
            </a:r>
            <a:endParaRPr sz="2025" dirty="0"/>
          </a:p>
        </p:txBody>
      </p:sp>
      <p:sp>
        <p:nvSpPr>
          <p:cNvPr id="2" name="Google Shape;143;p36">
            <a:extLst>
              <a:ext uri="{FF2B5EF4-FFF2-40B4-BE49-F238E27FC236}">
                <a16:creationId xmlns:a16="http://schemas.microsoft.com/office/drawing/2014/main" id="{946C52F2-7484-9A3A-ECA1-A912AD039BFC}"/>
              </a:ext>
            </a:extLst>
          </p:cNvPr>
          <p:cNvSpPr txBox="1"/>
          <p:nvPr/>
        </p:nvSpPr>
        <p:spPr>
          <a:xfrm>
            <a:off x="1207336" y="6383131"/>
            <a:ext cx="4812464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 NDACC IRWG Meeting, Spa, Belgium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7CA43C-E6F9-5F8E-01DE-B86B82F15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6" t="12963" r="15873" b="16772"/>
          <a:stretch/>
        </p:blipFill>
        <p:spPr>
          <a:xfrm rot="5400000">
            <a:off x="7445829" y="1621971"/>
            <a:ext cx="4789715" cy="3614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6DC09D-DBED-9E08-1182-9082BC7FA7D3}"/>
              </a:ext>
            </a:extLst>
          </p:cNvPr>
          <p:cNvSpPr txBox="1"/>
          <p:nvPr/>
        </p:nvSpPr>
        <p:spPr>
          <a:xfrm>
            <a:off x="283028" y="1138646"/>
            <a:ext cx="7478486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Cells are manufactured by NDS Glass in NJ, US – same company since blue &amp; green cells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Cells are  attached to a manifold that can hold 24 cells with one that can reach into Bruker sample compartment  by Allen Scientific Glass in Boulder.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Filled cells are tested at full resolution (at Boulder 125HR) to be consistent with previous cells and simulated spectra.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They are then tipped off and each cell is tested with moderate SNR it be sure of consistent gas amount after tip-off process.</a:t>
            </a:r>
          </a:p>
        </p:txBody>
      </p:sp>
    </p:spTree>
    <p:extLst>
      <p:ext uri="{BB962C8B-B14F-4D97-AF65-F5344CB8AC3E}">
        <p14:creationId xmlns:p14="http://schemas.microsoft.com/office/powerpoint/2010/main" val="30382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1"/>
          <p:cNvSpPr txBox="1">
            <a:spLocks noGrp="1"/>
          </p:cNvSpPr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025"/>
            </a:pPr>
            <a:r>
              <a:rPr lang="en-US" sz="2025" dirty="0"/>
              <a:t>Current Cell Production</a:t>
            </a:r>
            <a:endParaRPr sz="2025" dirty="0"/>
          </a:p>
        </p:txBody>
      </p:sp>
      <p:sp>
        <p:nvSpPr>
          <p:cNvPr id="2" name="Google Shape;143;p36">
            <a:extLst>
              <a:ext uri="{FF2B5EF4-FFF2-40B4-BE49-F238E27FC236}">
                <a16:creationId xmlns:a16="http://schemas.microsoft.com/office/drawing/2014/main" id="{946C52F2-7484-9A3A-ECA1-A912AD039BFC}"/>
              </a:ext>
            </a:extLst>
          </p:cNvPr>
          <p:cNvSpPr txBox="1"/>
          <p:nvPr/>
        </p:nvSpPr>
        <p:spPr>
          <a:xfrm>
            <a:off x="1207336" y="6383131"/>
            <a:ext cx="4812464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 NDACC IRWG Meeting, Spa, Belgium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3D346-6A7C-16E7-DFFF-F53959E284D3}"/>
              </a:ext>
            </a:extLst>
          </p:cNvPr>
          <p:cNvSpPr txBox="1"/>
          <p:nvPr/>
        </p:nvSpPr>
        <p:spPr>
          <a:xfrm>
            <a:off x="283028" y="925286"/>
            <a:ext cx="106999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47 N2O and 5 HBr cells (3 manifold fills)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venir Next" panose="020B0503020202020204" pitchFamily="34" charset="0"/>
            </a:endParaRP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Spectra one new N</a:t>
            </a:r>
            <a:r>
              <a:rPr lang="en-US" sz="2000" baseline="-25000" dirty="0">
                <a:latin typeface="Avenir Next" panose="020B0503020202020204" pitchFamily="34" charset="0"/>
              </a:rPr>
              <a:t>2</a:t>
            </a:r>
            <a:r>
              <a:rPr lang="en-US" sz="2000" dirty="0">
                <a:latin typeface="Avenir Next" panose="020B0503020202020204" pitchFamily="34" charset="0"/>
              </a:rPr>
              <a:t>O cell #153, 257cm, 64 scans, Bruker standard </a:t>
            </a:r>
            <a:r>
              <a:rPr lang="en-US" sz="2000" dirty="0" err="1">
                <a:latin typeface="Avenir Next" panose="020B0503020202020204" pitchFamily="34" charset="0"/>
              </a:rPr>
              <a:t>glowbar</a:t>
            </a:r>
            <a:r>
              <a:rPr lang="en-US" sz="2000" dirty="0">
                <a:latin typeface="Avenir Next" panose="020B0503020202020204" pitchFamily="34" charset="0"/>
              </a:rPr>
              <a:t>, </a:t>
            </a:r>
            <a:r>
              <a:rPr lang="en-US" sz="2000" dirty="0" err="1">
                <a:latin typeface="Avenir Next" panose="020B0503020202020204" pitchFamily="34" charset="0"/>
              </a:rPr>
              <a:t>InSb</a:t>
            </a:r>
            <a:r>
              <a:rPr lang="en-US" sz="2000" dirty="0">
                <a:latin typeface="Avenir Next" panose="020B0503020202020204" pitchFamily="34" charset="0"/>
              </a:rPr>
              <a:t>, no optical filter, Boulder 125HR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2cm, sapphire wedged windows, 1” </a:t>
            </a:r>
            <a:r>
              <a:rPr lang="en-US" sz="2000" dirty="0" err="1">
                <a:latin typeface="Avenir Next" panose="020B0503020202020204" pitchFamily="34" charset="0"/>
              </a:rPr>
              <a:t>dia</a:t>
            </a:r>
            <a:r>
              <a:rPr lang="en-US" sz="2000" dirty="0">
                <a:latin typeface="Avenir Next" panose="020B0503020202020204" pitchFamily="34" charset="0"/>
              </a:rPr>
              <a:t>, 1mb N</a:t>
            </a:r>
            <a:r>
              <a:rPr lang="en-US" sz="2000" baseline="-25000" dirty="0">
                <a:latin typeface="Avenir Next" panose="020B0503020202020204" pitchFamily="34" charset="0"/>
              </a:rPr>
              <a:t>2</a:t>
            </a:r>
            <a:r>
              <a:rPr lang="en-US" sz="2000" dirty="0">
                <a:latin typeface="Avenir Next" panose="020B0503020202020204" pitchFamily="34" charset="0"/>
              </a:rPr>
              <a:t>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774E6F-F1C1-31E1-71C6-01D0DFDE416E}"/>
              </a:ext>
            </a:extLst>
          </p:cNvPr>
          <p:cNvGrpSpPr/>
          <p:nvPr/>
        </p:nvGrpSpPr>
        <p:grpSpPr>
          <a:xfrm>
            <a:off x="283028" y="3059055"/>
            <a:ext cx="11303729" cy="2948960"/>
            <a:chOff x="283028" y="2236095"/>
            <a:chExt cx="11303729" cy="29489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DDF993-7DE1-35E8-ACDE-D49770E2E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44" t="13175" r="22885" b="20476"/>
            <a:stretch/>
          </p:blipFill>
          <p:spPr>
            <a:xfrm rot="16200000">
              <a:off x="681164" y="1844469"/>
              <a:ext cx="2861328" cy="3657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575764-D97E-4029-2690-42342D358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83" t="13017" r="22269" b="19206"/>
            <a:stretch/>
          </p:blipFill>
          <p:spPr>
            <a:xfrm rot="16200000">
              <a:off x="4386683" y="1798750"/>
              <a:ext cx="2874350" cy="37490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29D2A4-EF11-24F6-36FE-D359503F0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11" t="12381" r="22328" b="16825"/>
            <a:stretch/>
          </p:blipFill>
          <p:spPr>
            <a:xfrm rot="16200000">
              <a:off x="8126945" y="1725244"/>
              <a:ext cx="2941983" cy="3977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3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1"/>
          <p:cNvSpPr txBox="1">
            <a:spLocks noGrp="1"/>
          </p:cNvSpPr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025"/>
            </a:pPr>
            <a:r>
              <a:rPr lang="en-US" sz="2025" dirty="0"/>
              <a:t>Current Cell Production</a:t>
            </a:r>
            <a:endParaRPr sz="2025" dirty="0"/>
          </a:p>
        </p:txBody>
      </p:sp>
      <p:sp>
        <p:nvSpPr>
          <p:cNvPr id="2" name="Google Shape;143;p36">
            <a:extLst>
              <a:ext uri="{FF2B5EF4-FFF2-40B4-BE49-F238E27FC236}">
                <a16:creationId xmlns:a16="http://schemas.microsoft.com/office/drawing/2014/main" id="{946C52F2-7484-9A3A-ECA1-A912AD039BFC}"/>
              </a:ext>
            </a:extLst>
          </p:cNvPr>
          <p:cNvSpPr txBox="1"/>
          <p:nvPr/>
        </p:nvSpPr>
        <p:spPr>
          <a:xfrm>
            <a:off x="1207336" y="6383131"/>
            <a:ext cx="4812464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 NDACC IRWG Meeting, Spa, Belgium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80DA6-6E9E-9EC9-98BE-AA927D744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7" t="6402" r="4603" b="12963"/>
          <a:stretch/>
        </p:blipFill>
        <p:spPr>
          <a:xfrm rot="5400000">
            <a:off x="7278561" y="1480578"/>
            <a:ext cx="5457843" cy="3998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83D346-6A7C-16E7-DFFF-F53959E284D3}"/>
              </a:ext>
            </a:extLst>
          </p:cNvPr>
          <p:cNvSpPr txBox="1"/>
          <p:nvPr/>
        </p:nvSpPr>
        <p:spPr>
          <a:xfrm>
            <a:off x="283028" y="925286"/>
            <a:ext cx="7357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venir Next" panose="020B0503020202020204" pitchFamily="34" charset="0"/>
              </a:rPr>
              <a:t>Next Steps</a:t>
            </a:r>
          </a:p>
          <a:p>
            <a:pPr>
              <a:spcAft>
                <a:spcPts val="600"/>
              </a:spcAft>
            </a:pPr>
            <a:endParaRPr lang="en-US" sz="2000" b="1" dirty="0">
              <a:latin typeface="Avenir Next" panose="020B0503020202020204" pitchFamily="34" charset="0"/>
            </a:endParaRP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As of June 2023 cells are largely ready to order &amp; ship.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We have 1 N</a:t>
            </a:r>
            <a:r>
              <a:rPr lang="en-US" sz="2000" baseline="-25000" dirty="0">
                <a:latin typeface="Avenir Next" panose="020B0503020202020204" pitchFamily="34" charset="0"/>
              </a:rPr>
              <a:t>2</a:t>
            </a:r>
            <a:r>
              <a:rPr lang="en-US" sz="2000" dirty="0">
                <a:latin typeface="Avenir Next" panose="020B0503020202020204" pitchFamily="34" charset="0"/>
              </a:rPr>
              <a:t>O spare and 1 HBr spare beyond the pre-order cell count.</a:t>
            </a: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We will send a order link when its available – should be last week June.</a:t>
            </a:r>
          </a:p>
        </p:txBody>
      </p:sp>
    </p:spTree>
    <p:extLst>
      <p:ext uri="{BB962C8B-B14F-4D97-AF65-F5344CB8AC3E}">
        <p14:creationId xmlns:p14="http://schemas.microsoft.com/office/powerpoint/2010/main" val="8072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1"/>
          <p:cNvSpPr txBox="1">
            <a:spLocks noGrp="1"/>
          </p:cNvSpPr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025"/>
            </a:pPr>
            <a:r>
              <a:rPr lang="en-US" sz="2025" dirty="0"/>
              <a:t>Status of IRWG Cell Calibration</a:t>
            </a:r>
            <a:endParaRPr sz="2025" dirty="0"/>
          </a:p>
        </p:txBody>
      </p:sp>
      <p:sp>
        <p:nvSpPr>
          <p:cNvPr id="2" name="Google Shape;143;p36">
            <a:extLst>
              <a:ext uri="{FF2B5EF4-FFF2-40B4-BE49-F238E27FC236}">
                <a16:creationId xmlns:a16="http://schemas.microsoft.com/office/drawing/2014/main" id="{946C52F2-7484-9A3A-ECA1-A912AD039BFC}"/>
              </a:ext>
            </a:extLst>
          </p:cNvPr>
          <p:cNvSpPr txBox="1"/>
          <p:nvPr/>
        </p:nvSpPr>
        <p:spPr>
          <a:xfrm>
            <a:off x="1207336" y="6383131"/>
            <a:ext cx="4812464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 NDACC IRWG Meeting, Spa, Belgium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3D346-6A7C-16E7-DFFF-F53959E284D3}"/>
              </a:ext>
            </a:extLst>
          </p:cNvPr>
          <p:cNvSpPr txBox="1"/>
          <p:nvPr/>
        </p:nvSpPr>
        <p:spPr>
          <a:xfrm>
            <a:off x="283027" y="925286"/>
            <a:ext cx="11723915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venir Next" panose="020B0503020202020204" pitchFamily="34" charset="0"/>
              </a:rPr>
              <a:t>Overview of IRWG Cell Calibration</a:t>
            </a:r>
          </a:p>
          <a:p>
            <a:pPr>
              <a:spcAft>
                <a:spcPts val="600"/>
              </a:spcAft>
            </a:pPr>
            <a:endParaRPr lang="en-US" sz="2000" b="1" dirty="0">
              <a:latin typeface="Avenir Next" panose="020B0503020202020204" pitchFamily="34" charset="0"/>
            </a:endParaRPr>
          </a:p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We were in a process of moving more towards N2O from HBr</a:t>
            </a:r>
          </a:p>
          <a:p>
            <a:pPr marL="628650" lvl="1" indent="-3365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But earliest records are with HBr</a:t>
            </a:r>
          </a:p>
          <a:p>
            <a:pPr marL="628650" lvl="1" indent="-3365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 believe all groups have at least 1 of both cells</a:t>
            </a:r>
          </a:p>
          <a:p>
            <a:pPr marL="628650" lvl="1" indent="-3365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venir Next" panose="020B0503020202020204" pitchFamily="34" charset="0"/>
            </a:endParaRPr>
          </a:p>
          <a:p>
            <a:pPr marL="292100" lvl="1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We believe records are kept within the groups (standardized spectra, column retrieval, </a:t>
            </a:r>
            <a:r>
              <a:rPr lang="en-US" sz="2000" dirty="0" err="1">
                <a:latin typeface="Avenir Next" panose="020B0503020202020204" pitchFamily="34" charset="0"/>
              </a:rPr>
              <a:t>LineFit</a:t>
            </a:r>
            <a:r>
              <a:rPr lang="en-US" sz="2000" dirty="0">
                <a:latin typeface="Avenir Next" panose="020B0503020202020204" pitchFamily="34" charset="0"/>
              </a:rPr>
              <a:t> results…) </a:t>
            </a:r>
          </a:p>
          <a:p>
            <a:pPr marL="292100" lvl="1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Prior to M Coffey retirement, he kept a network wide record &amp; reported at each meeting.</a:t>
            </a:r>
          </a:p>
          <a:p>
            <a:pPr marL="292100" lvl="1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venir Next" panose="020B0503020202020204" pitchFamily="34" charset="0"/>
            </a:endParaRPr>
          </a:p>
          <a:p>
            <a:pPr marL="292100" lvl="1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We should require:</a:t>
            </a:r>
          </a:p>
          <a:p>
            <a:pPr marL="574675" lvl="2" indent="-2936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Records collected and reported here, for the entire network to a person or committee</a:t>
            </a:r>
          </a:p>
          <a:p>
            <a:pPr marL="574675" lvl="2" indent="-2936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Records be stored at the NDACC archive for long term</a:t>
            </a:r>
          </a:p>
          <a:p>
            <a:pPr marL="292100" lvl="1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venir Next" panose="020B0503020202020204" pitchFamily="34" charset="0"/>
            </a:endParaRPr>
          </a:p>
          <a:p>
            <a:pPr marL="292100" lvl="1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0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1"/>
          <p:cNvSpPr txBox="1">
            <a:spLocks noGrp="1"/>
          </p:cNvSpPr>
          <p:nvPr>
            <p:ph type="title"/>
          </p:nvPr>
        </p:nvSpPr>
        <p:spPr>
          <a:xfrm>
            <a:off x="1981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025"/>
            </a:pPr>
            <a:r>
              <a:rPr lang="en-US" sz="2025" dirty="0"/>
              <a:t>FIN</a:t>
            </a:r>
            <a:endParaRPr sz="2025" dirty="0"/>
          </a:p>
        </p:txBody>
      </p:sp>
      <p:sp>
        <p:nvSpPr>
          <p:cNvPr id="2" name="Google Shape;143;p36">
            <a:extLst>
              <a:ext uri="{FF2B5EF4-FFF2-40B4-BE49-F238E27FC236}">
                <a16:creationId xmlns:a16="http://schemas.microsoft.com/office/drawing/2014/main" id="{946C52F2-7484-9A3A-ECA1-A912AD039BFC}"/>
              </a:ext>
            </a:extLst>
          </p:cNvPr>
          <p:cNvSpPr txBox="1"/>
          <p:nvPr/>
        </p:nvSpPr>
        <p:spPr>
          <a:xfrm>
            <a:off x="1207336" y="6383131"/>
            <a:ext cx="4812464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 NDACC IRWG Meeting, Spa, Belgium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059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AR-BlueTopHeader-GraySwoosh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6417</TotalTime>
  <Words>925</Words>
  <Application>Microsoft Macintosh PowerPoint</Application>
  <PresentationFormat>Widescreen</PresentationFormat>
  <Paragraphs>79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Trebuchet MS</vt:lpstr>
      <vt:lpstr>Arial</vt:lpstr>
      <vt:lpstr>Avenir Next</vt:lpstr>
      <vt:lpstr>Helvetica Neue</vt:lpstr>
      <vt:lpstr>Title Page: NCAR - Blue Logo</vt:lpstr>
      <vt:lpstr>NCAR-BlueTopHeader-GraySwoosh</vt:lpstr>
      <vt:lpstr>PowerPoint Presentation</vt:lpstr>
      <vt:lpstr>Calibration Cell History 1</vt:lpstr>
      <vt:lpstr>Calibration Cell History 2</vt:lpstr>
      <vt:lpstr>Calibration Cell History 3</vt:lpstr>
      <vt:lpstr>Calibration Cell Process</vt:lpstr>
      <vt:lpstr>Current Cell Production</vt:lpstr>
      <vt:lpstr>Current Cell Production</vt:lpstr>
      <vt:lpstr>Status of IRWG Cell Calibration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James Hannigan</cp:lastModifiedBy>
  <cp:revision>34</cp:revision>
  <dcterms:modified xsi:type="dcterms:W3CDTF">2023-06-13T13:46:03Z</dcterms:modified>
</cp:coreProperties>
</file>