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8" r:id="rId5"/>
    <p:sldId id="266" r:id="rId6"/>
    <p:sldId id="262" r:id="rId7"/>
    <p:sldId id="265" r:id="rId8"/>
    <p:sldId id="264" r:id="rId9"/>
    <p:sldId id="261" r:id="rId10"/>
    <p:sldId id="259" r:id="rId11"/>
    <p:sldId id="267"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6"/>
    <p:restoredTop sz="94685"/>
  </p:normalViewPr>
  <p:slideViewPr>
    <p:cSldViewPr snapToGrid="0">
      <p:cViewPr varScale="1">
        <p:scale>
          <a:sx n="117" d="100"/>
          <a:sy n="117" d="100"/>
        </p:scale>
        <p:origin x="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1312-0D79-7AE6-D7A7-00CD4BA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40179F-91C1-FB3B-DD17-49E5D7CEC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192F8F-09FF-9AA9-53AA-80372D98DECB}"/>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5" name="Footer Placeholder 4">
            <a:extLst>
              <a:ext uri="{FF2B5EF4-FFF2-40B4-BE49-F238E27FC236}">
                <a16:creationId xmlns:a16="http://schemas.microsoft.com/office/drawing/2014/main" id="{305E7001-B117-6AE7-DA03-FE00E9B1E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34D0C-46B5-E59D-4081-47CCAEAE8BED}"/>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419948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0B8D-4BAB-412D-BD04-5BC6535A2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CD07F-F01D-4CE7-2C46-4918927FD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AEA7-879F-6658-3A65-F6BC66178A19}"/>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5" name="Footer Placeholder 4">
            <a:extLst>
              <a:ext uri="{FF2B5EF4-FFF2-40B4-BE49-F238E27FC236}">
                <a16:creationId xmlns:a16="http://schemas.microsoft.com/office/drawing/2014/main" id="{0C5FE707-2AA5-8AF3-2251-D25598D0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AF515-4500-EE77-BA4C-5C4FA9F08DB9}"/>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353350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E8FDC-0FC9-98F5-4AFA-F27FE4F2A5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CB077-05B5-7941-B745-02F5ED42A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6ABCB-5A2C-725E-55BA-AB984D09679B}"/>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5" name="Footer Placeholder 4">
            <a:extLst>
              <a:ext uri="{FF2B5EF4-FFF2-40B4-BE49-F238E27FC236}">
                <a16:creationId xmlns:a16="http://schemas.microsoft.com/office/drawing/2014/main" id="{C5C4851B-2B91-DDCC-367A-82D9F6DE0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D40DF-BA21-13E7-6589-08CB86781D84}"/>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227184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581D-5355-82E3-6E6B-B896A3D45A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DFEBD-7611-CA7B-A562-9922A2258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BEAC1-0E10-0795-1A61-307B5E38D337}"/>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5" name="Footer Placeholder 4">
            <a:extLst>
              <a:ext uri="{FF2B5EF4-FFF2-40B4-BE49-F238E27FC236}">
                <a16:creationId xmlns:a16="http://schemas.microsoft.com/office/drawing/2014/main" id="{2F8402D8-76D9-A9CF-06E9-7C0B2C6E5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DFC7A-39EC-ADFD-2146-B6AB348784B5}"/>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246956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7CDF-5DC6-1DEC-E4E3-3868248325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798311-F5A0-69A4-F612-608DE812C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83F14D-1C55-5347-19F3-DA3DA41EC425}"/>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5" name="Footer Placeholder 4">
            <a:extLst>
              <a:ext uri="{FF2B5EF4-FFF2-40B4-BE49-F238E27FC236}">
                <a16:creationId xmlns:a16="http://schemas.microsoft.com/office/drawing/2014/main" id="{64A5C45F-AA3D-5752-731F-92C5491FD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09385-D7F1-E82E-66C9-22733122F549}"/>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271240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EF8D-34E6-871A-095B-C834A4327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85AAD-E08D-2088-7575-D67C6CF9B0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05088-2C0E-105A-40EA-16DB998A9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4B705-4CED-317A-5A1D-C213CC19CA15}"/>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6" name="Footer Placeholder 5">
            <a:extLst>
              <a:ext uri="{FF2B5EF4-FFF2-40B4-BE49-F238E27FC236}">
                <a16:creationId xmlns:a16="http://schemas.microsoft.com/office/drawing/2014/main" id="{37999F6E-7360-0492-8D5C-8A4FDDB28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1D1B2-68BC-749D-3D5C-5B9E2039C16D}"/>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195465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68B6-5EEC-3E6D-526B-10FC69695A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6FECB-9AB7-A5B2-43B0-1D0D36891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375A6-0AA6-CF46-28DA-3FCEE5A821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D8E46-7C44-D705-EFC6-8BE0A51485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4E1DD-FC6D-3C31-9845-182BC78EC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D0FF65-87E1-2E65-E8E0-C878411E493F}"/>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8" name="Footer Placeholder 7">
            <a:extLst>
              <a:ext uri="{FF2B5EF4-FFF2-40B4-BE49-F238E27FC236}">
                <a16:creationId xmlns:a16="http://schemas.microsoft.com/office/drawing/2014/main" id="{10341389-1942-C4EB-23A6-AF06046594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3E70A-C964-DE0E-396D-C6EC17B84EBD}"/>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129198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A48B-E000-5B07-CF97-3B3478D55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55E43B-5E8A-B830-3576-0DC37BF54939}"/>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4" name="Footer Placeholder 3">
            <a:extLst>
              <a:ext uri="{FF2B5EF4-FFF2-40B4-BE49-F238E27FC236}">
                <a16:creationId xmlns:a16="http://schemas.microsoft.com/office/drawing/2014/main" id="{F8625304-D58C-2310-C542-26B146D105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2C2DAF-3457-7D97-505F-BC237531AF51}"/>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259184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CE0EC-08CA-3D26-45C1-6C687F3FDC64}"/>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3" name="Footer Placeholder 2">
            <a:extLst>
              <a:ext uri="{FF2B5EF4-FFF2-40B4-BE49-F238E27FC236}">
                <a16:creationId xmlns:a16="http://schemas.microsoft.com/office/drawing/2014/main" id="{628A6DDF-DF5B-2C71-E18B-09C66A0BA8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3CA042-91E4-FAA3-BE9A-94E877CB9333}"/>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421735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BA6E-7C4D-56DA-ACBC-3D15E606D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5EEA5A-3932-3686-665B-A557323E5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B06B3-0F4E-0048-7E8D-78AD74159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F9F05-696B-1351-4E86-3701BB263C61}"/>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6" name="Footer Placeholder 5">
            <a:extLst>
              <a:ext uri="{FF2B5EF4-FFF2-40B4-BE49-F238E27FC236}">
                <a16:creationId xmlns:a16="http://schemas.microsoft.com/office/drawing/2014/main" id="{FFEB0425-4CE7-36B9-0B41-B31CDA1AA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B7392-A84C-E2E5-B6E7-4AC300614F99}"/>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148587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3862-960C-2DB4-DDC7-DE96C285E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BAD42-6CCE-ECD4-F67A-29005F5D2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C0998B-BD91-09ED-C666-56562EB4A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9CEC3-44D9-A91D-BB27-F70BF0DB83CA}"/>
              </a:ext>
            </a:extLst>
          </p:cNvPr>
          <p:cNvSpPr>
            <a:spLocks noGrp="1"/>
          </p:cNvSpPr>
          <p:nvPr>
            <p:ph type="dt" sz="half" idx="10"/>
          </p:nvPr>
        </p:nvSpPr>
        <p:spPr/>
        <p:txBody>
          <a:bodyPr/>
          <a:lstStyle/>
          <a:p>
            <a:fld id="{40B4A59A-6463-2147-8A5F-3788064E6315}" type="datetimeFigureOut">
              <a:rPr lang="en-US" smtClean="0"/>
              <a:t>6/11/23</a:t>
            </a:fld>
            <a:endParaRPr lang="en-US"/>
          </a:p>
        </p:txBody>
      </p:sp>
      <p:sp>
        <p:nvSpPr>
          <p:cNvPr id="6" name="Footer Placeholder 5">
            <a:extLst>
              <a:ext uri="{FF2B5EF4-FFF2-40B4-BE49-F238E27FC236}">
                <a16:creationId xmlns:a16="http://schemas.microsoft.com/office/drawing/2014/main" id="{01D1C925-736E-EB03-A1DC-7C5D11BCB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8AB9A-926F-257E-D5F7-463AC123637C}"/>
              </a:ext>
            </a:extLst>
          </p:cNvPr>
          <p:cNvSpPr>
            <a:spLocks noGrp="1"/>
          </p:cNvSpPr>
          <p:nvPr>
            <p:ph type="sldNum" sz="quarter" idx="12"/>
          </p:nvPr>
        </p:nvSpPr>
        <p:spPr/>
        <p:txBody>
          <a:bodyPr/>
          <a:lstStyle/>
          <a:p>
            <a:fld id="{CBB96AFB-1680-A348-BD67-A2738F5E4CA3}" type="slidenum">
              <a:rPr lang="en-US" smtClean="0"/>
              <a:t>‹#›</a:t>
            </a:fld>
            <a:endParaRPr lang="en-US"/>
          </a:p>
        </p:txBody>
      </p:sp>
    </p:spTree>
    <p:extLst>
      <p:ext uri="{BB962C8B-B14F-4D97-AF65-F5344CB8AC3E}">
        <p14:creationId xmlns:p14="http://schemas.microsoft.com/office/powerpoint/2010/main" val="89570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59C38-5EB1-CDC2-13E4-AAB8880BD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73F257-28FA-A55C-8845-8F1B330F4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8DC54-CD22-1D62-D7ED-4631DAD84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4A59A-6463-2147-8A5F-3788064E6315}" type="datetimeFigureOut">
              <a:rPr lang="en-US" smtClean="0"/>
              <a:t>6/11/23</a:t>
            </a:fld>
            <a:endParaRPr lang="en-US"/>
          </a:p>
        </p:txBody>
      </p:sp>
      <p:sp>
        <p:nvSpPr>
          <p:cNvPr id="5" name="Footer Placeholder 4">
            <a:extLst>
              <a:ext uri="{FF2B5EF4-FFF2-40B4-BE49-F238E27FC236}">
                <a16:creationId xmlns:a16="http://schemas.microsoft.com/office/drawing/2014/main" id="{657E40A5-D2DD-797B-F049-9D4A8CB22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B6A320-8599-EEAF-8975-5168111C4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96AFB-1680-A348-BD67-A2738F5E4CA3}" type="slidenum">
              <a:rPr lang="en-US" smtClean="0"/>
              <a:t>‹#›</a:t>
            </a:fld>
            <a:endParaRPr lang="en-US"/>
          </a:p>
        </p:txBody>
      </p:sp>
    </p:spTree>
    <p:extLst>
      <p:ext uri="{BB962C8B-B14F-4D97-AF65-F5344CB8AC3E}">
        <p14:creationId xmlns:p14="http://schemas.microsoft.com/office/powerpoint/2010/main" val="50580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urldefense.us/v3/__https:/www.earth-system-science-data.net/policies/data_policy.html__;!!PvBDto6Hs4WbVuu7!YE6c8rOAZeUzW12BAFhCbbFgztyiKMM9WgfKAX9jcHQAcNX57uDG0K9J5u1SQxCmKxw1xWO5Yz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cos-cp.eu/sites/default/files/2020-04/D1.5.%20Scientific-technical%20concept%20for%20the%20integration%20of%20European%20TCCON%20sites%20into%20ICOS%20and%20resulting%20cost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9CC2-AB3C-4482-D75C-E0A9FBC73B9B}"/>
              </a:ext>
            </a:extLst>
          </p:cNvPr>
          <p:cNvSpPr>
            <a:spLocks noGrp="1"/>
          </p:cNvSpPr>
          <p:nvPr>
            <p:ph type="ctrTitle"/>
          </p:nvPr>
        </p:nvSpPr>
        <p:spPr/>
        <p:txBody>
          <a:bodyPr/>
          <a:lstStyle/>
          <a:p>
            <a:r>
              <a:rPr lang="en-US" dirty="0"/>
              <a:t>Discussion topics</a:t>
            </a:r>
          </a:p>
        </p:txBody>
      </p:sp>
      <p:sp>
        <p:nvSpPr>
          <p:cNvPr id="3" name="Subtitle 2">
            <a:extLst>
              <a:ext uri="{FF2B5EF4-FFF2-40B4-BE49-F238E27FC236}">
                <a16:creationId xmlns:a16="http://schemas.microsoft.com/office/drawing/2014/main" id="{ECCBD843-17C6-5DDE-88E2-CF73FC16E167}"/>
              </a:ext>
            </a:extLst>
          </p:cNvPr>
          <p:cNvSpPr>
            <a:spLocks noGrp="1"/>
          </p:cNvSpPr>
          <p:nvPr>
            <p:ph type="subTitle" idx="1"/>
          </p:nvPr>
        </p:nvSpPr>
        <p:spPr/>
        <p:txBody>
          <a:bodyPr/>
          <a:lstStyle/>
          <a:p>
            <a:r>
              <a:rPr lang="en-US" dirty="0"/>
              <a:t>TCCON MEETING 2023</a:t>
            </a:r>
          </a:p>
        </p:txBody>
      </p:sp>
    </p:spTree>
    <p:extLst>
      <p:ext uri="{BB962C8B-B14F-4D97-AF65-F5344CB8AC3E}">
        <p14:creationId xmlns:p14="http://schemas.microsoft.com/office/powerpoint/2010/main" val="95775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1267-64C0-2455-9F45-897F4A46B231}"/>
              </a:ext>
            </a:extLst>
          </p:cNvPr>
          <p:cNvSpPr>
            <a:spLocks noGrp="1"/>
          </p:cNvSpPr>
          <p:nvPr>
            <p:ph type="title"/>
          </p:nvPr>
        </p:nvSpPr>
        <p:spPr/>
        <p:txBody>
          <a:bodyPr/>
          <a:lstStyle/>
          <a:p>
            <a:r>
              <a:rPr lang="en-US" dirty="0" err="1"/>
              <a:t>InSb</a:t>
            </a:r>
            <a:r>
              <a:rPr lang="en-US" dirty="0"/>
              <a:t> measurements</a:t>
            </a:r>
          </a:p>
        </p:txBody>
      </p:sp>
      <p:sp>
        <p:nvSpPr>
          <p:cNvPr id="3" name="Content Placeholder 2">
            <a:extLst>
              <a:ext uri="{FF2B5EF4-FFF2-40B4-BE49-F238E27FC236}">
                <a16:creationId xmlns:a16="http://schemas.microsoft.com/office/drawing/2014/main" id="{6C30E2E2-BF63-09A1-86BD-63DB52EAA78E}"/>
              </a:ext>
            </a:extLst>
          </p:cNvPr>
          <p:cNvSpPr>
            <a:spLocks noGrp="1"/>
          </p:cNvSpPr>
          <p:nvPr>
            <p:ph idx="1"/>
          </p:nvPr>
        </p:nvSpPr>
        <p:spPr/>
        <p:txBody>
          <a:bodyPr>
            <a:normAutofit fontScale="92500" lnSpcReduction="20000"/>
          </a:bodyPr>
          <a:lstStyle/>
          <a:p>
            <a:r>
              <a:rPr lang="en-US" dirty="0"/>
              <a:t>Who would like to upgrade to </a:t>
            </a:r>
            <a:r>
              <a:rPr lang="en-US" dirty="0" err="1"/>
              <a:t>InGaAs</a:t>
            </a:r>
            <a:r>
              <a:rPr lang="en-US" dirty="0"/>
              <a:t>/</a:t>
            </a:r>
            <a:r>
              <a:rPr lang="en-US" dirty="0" err="1"/>
              <a:t>InSb</a:t>
            </a:r>
            <a:r>
              <a:rPr lang="en-US" dirty="0"/>
              <a:t>? Do you require additional support?</a:t>
            </a:r>
          </a:p>
          <a:p>
            <a:r>
              <a:rPr lang="en-US" dirty="0"/>
              <a:t>Currently, </a:t>
            </a:r>
            <a:r>
              <a:rPr lang="en-US" dirty="0" err="1"/>
              <a:t>InSb</a:t>
            </a:r>
            <a:r>
              <a:rPr lang="en-US" dirty="0"/>
              <a:t> retrievals are put in the private </a:t>
            </a:r>
            <a:r>
              <a:rPr lang="en-US" dirty="0" err="1"/>
              <a:t>netcdf</a:t>
            </a:r>
            <a:r>
              <a:rPr lang="en-US" dirty="0"/>
              <a:t> files using </a:t>
            </a:r>
            <a:r>
              <a:rPr lang="en-US" dirty="0" err="1"/>
              <a:t>insb_xxx</a:t>
            </a:r>
            <a:r>
              <a:rPr lang="en-US" dirty="0"/>
              <a:t> variables.</a:t>
            </a:r>
          </a:p>
          <a:p>
            <a:r>
              <a:rPr lang="en-US" dirty="0" err="1"/>
              <a:t>InSb</a:t>
            </a:r>
            <a:r>
              <a:rPr lang="en-US" dirty="0"/>
              <a:t> retrievals shown to be helpful for partial column CO retrievals (e.g., </a:t>
            </a:r>
            <a:r>
              <a:rPr lang="en-CA" dirty="0"/>
              <a:t>Parker, H. A. et al., Atmos. Meas. Tech. Discuss. [preprint], https://</a:t>
            </a:r>
            <a:r>
              <a:rPr lang="en-CA" dirty="0" err="1"/>
              <a:t>doi.org</a:t>
            </a:r>
            <a:r>
              <a:rPr lang="en-CA" dirty="0"/>
              <a:t>/10.5194/amt-2022-322, in review, 2022.)</a:t>
            </a:r>
          </a:p>
          <a:p>
            <a:pPr lvl="1"/>
            <a:r>
              <a:rPr lang="en-CA" dirty="0"/>
              <a:t>Similar analyses could be done for CH4</a:t>
            </a:r>
            <a:endParaRPr lang="en-US" dirty="0"/>
          </a:p>
          <a:p>
            <a:r>
              <a:rPr lang="en-US" dirty="0"/>
              <a:t>TEMPO will be interested in NO</a:t>
            </a:r>
            <a:r>
              <a:rPr lang="en-US" baseline="-25000" dirty="0"/>
              <a:t>2</a:t>
            </a:r>
            <a:r>
              <a:rPr lang="en-US" dirty="0"/>
              <a:t>, H</a:t>
            </a:r>
            <a:r>
              <a:rPr lang="en-US" baseline="-25000" dirty="0"/>
              <a:t>2</a:t>
            </a:r>
            <a:r>
              <a:rPr lang="en-US" dirty="0"/>
              <a:t>CO, O</a:t>
            </a:r>
            <a:r>
              <a:rPr lang="en-US" baseline="-25000" dirty="0"/>
              <a:t>3</a:t>
            </a:r>
            <a:r>
              <a:rPr lang="en-US" dirty="0"/>
              <a:t> from TCCON, available from the </a:t>
            </a:r>
            <a:r>
              <a:rPr lang="en-US" dirty="0" err="1"/>
              <a:t>InSb</a:t>
            </a:r>
            <a:r>
              <a:rPr lang="en-US" dirty="0"/>
              <a:t> detector</a:t>
            </a:r>
          </a:p>
          <a:p>
            <a:pPr lvl="1"/>
            <a:r>
              <a:rPr lang="en-US" dirty="0"/>
              <a:t>Should look at some NDACC/TCCON intercomparisons to ensure that we can provide a consistent dataset to TEMPO</a:t>
            </a:r>
          </a:p>
          <a:p>
            <a:r>
              <a:rPr lang="en-CA" dirty="0"/>
              <a:t>New KBr </a:t>
            </a:r>
            <a:r>
              <a:rPr lang="en-CA" dirty="0" err="1"/>
              <a:t>beamsplitter</a:t>
            </a:r>
            <a:r>
              <a:rPr lang="en-CA" dirty="0"/>
              <a:t>?</a:t>
            </a:r>
          </a:p>
        </p:txBody>
      </p:sp>
    </p:spTree>
    <p:extLst>
      <p:ext uri="{BB962C8B-B14F-4D97-AF65-F5344CB8AC3E}">
        <p14:creationId xmlns:p14="http://schemas.microsoft.com/office/powerpoint/2010/main" val="192183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638F-DCE9-31AD-61C2-AD6B3CBFA0EA}"/>
              </a:ext>
            </a:extLst>
          </p:cNvPr>
          <p:cNvSpPr>
            <a:spLocks noGrp="1"/>
          </p:cNvSpPr>
          <p:nvPr>
            <p:ph type="title"/>
          </p:nvPr>
        </p:nvSpPr>
        <p:spPr/>
        <p:txBody>
          <a:bodyPr/>
          <a:lstStyle/>
          <a:p>
            <a:r>
              <a:rPr lang="en-US" dirty="0"/>
              <a:t>Formal PROFFAST-GGG comparison</a:t>
            </a:r>
          </a:p>
        </p:txBody>
      </p:sp>
      <p:sp>
        <p:nvSpPr>
          <p:cNvPr id="3" name="Content Placeholder 2">
            <a:extLst>
              <a:ext uri="{FF2B5EF4-FFF2-40B4-BE49-F238E27FC236}">
                <a16:creationId xmlns:a16="http://schemas.microsoft.com/office/drawing/2014/main" id="{31E51A3B-3342-5329-69F7-AF06A90778C8}"/>
              </a:ext>
            </a:extLst>
          </p:cNvPr>
          <p:cNvSpPr>
            <a:spLocks noGrp="1"/>
          </p:cNvSpPr>
          <p:nvPr>
            <p:ph idx="1"/>
          </p:nvPr>
        </p:nvSpPr>
        <p:spPr/>
        <p:txBody>
          <a:bodyPr/>
          <a:lstStyle/>
          <a:p>
            <a:r>
              <a:rPr lang="en-US" dirty="0"/>
              <a:t>To be held during the COCCON meeting discussions?</a:t>
            </a:r>
          </a:p>
        </p:txBody>
      </p:sp>
    </p:spTree>
    <p:extLst>
      <p:ext uri="{BB962C8B-B14F-4D97-AF65-F5344CB8AC3E}">
        <p14:creationId xmlns:p14="http://schemas.microsoft.com/office/powerpoint/2010/main" val="314914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E52E-1B63-D597-B2D8-872FDF16430E}"/>
              </a:ext>
            </a:extLst>
          </p:cNvPr>
          <p:cNvSpPr>
            <a:spLocks noGrp="1"/>
          </p:cNvSpPr>
          <p:nvPr>
            <p:ph type="title"/>
          </p:nvPr>
        </p:nvSpPr>
        <p:spPr/>
        <p:txBody>
          <a:bodyPr/>
          <a:lstStyle/>
          <a:p>
            <a:r>
              <a:rPr lang="en-US" dirty="0"/>
              <a:t>TCCON Elections</a:t>
            </a:r>
          </a:p>
        </p:txBody>
      </p:sp>
      <p:sp>
        <p:nvSpPr>
          <p:cNvPr id="3" name="Content Placeholder 2">
            <a:extLst>
              <a:ext uri="{FF2B5EF4-FFF2-40B4-BE49-F238E27FC236}">
                <a16:creationId xmlns:a16="http://schemas.microsoft.com/office/drawing/2014/main" id="{E0054488-CFE3-F106-5282-D899722AE50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3072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3DCD-DB40-0F42-C27F-B3A77F3681E5}"/>
              </a:ext>
            </a:extLst>
          </p:cNvPr>
          <p:cNvSpPr>
            <a:spLocks noGrp="1"/>
          </p:cNvSpPr>
          <p:nvPr>
            <p:ph type="title"/>
          </p:nvPr>
        </p:nvSpPr>
        <p:spPr/>
        <p:txBody>
          <a:bodyPr/>
          <a:lstStyle/>
          <a:p>
            <a:r>
              <a:rPr lang="en-US" dirty="0" err="1"/>
              <a:t>Coauthorships</a:t>
            </a:r>
            <a:endParaRPr lang="en-US" dirty="0"/>
          </a:p>
        </p:txBody>
      </p:sp>
      <p:sp>
        <p:nvSpPr>
          <p:cNvPr id="3" name="Content Placeholder 2">
            <a:extLst>
              <a:ext uri="{FF2B5EF4-FFF2-40B4-BE49-F238E27FC236}">
                <a16:creationId xmlns:a16="http://schemas.microsoft.com/office/drawing/2014/main" id="{7BE6E625-2586-606F-AFC4-014F949BAFC6}"/>
              </a:ext>
            </a:extLst>
          </p:cNvPr>
          <p:cNvSpPr>
            <a:spLocks noGrp="1"/>
          </p:cNvSpPr>
          <p:nvPr>
            <p:ph idx="1"/>
          </p:nvPr>
        </p:nvSpPr>
        <p:spPr>
          <a:xfrm>
            <a:off x="838200" y="1534886"/>
            <a:ext cx="10515600" cy="4957989"/>
          </a:xfrm>
        </p:spPr>
        <p:txBody>
          <a:bodyPr>
            <a:normAutofit fontScale="92500" lnSpcReduction="10000"/>
          </a:bodyPr>
          <a:lstStyle/>
          <a:p>
            <a:r>
              <a:rPr lang="en-CA" sz="2000" dirty="0"/>
              <a:t>One of the items within the ESSD Data Policy (</a:t>
            </a:r>
            <a:r>
              <a:rPr lang="en-CA" sz="2000" dirty="0">
                <a:hlinkClick r:id="rId2"/>
              </a:rPr>
              <a:t>https://www.earth-system-science-data.net/policies/data_policy.html</a:t>
            </a:r>
            <a:r>
              <a:rPr lang="en-CA" sz="2000" dirty="0"/>
              <a:t>) is about coercive/unethical usage agreements:</a:t>
            </a:r>
          </a:p>
          <a:p>
            <a:pPr lvl="1"/>
            <a:r>
              <a:rPr lang="en-CA" sz="1600" dirty="0"/>
              <a:t>data must not be tied to any additional </a:t>
            </a:r>
            <a:r>
              <a:rPr lang="en-CA" sz="1600" b="1" i="1" dirty="0"/>
              <a:t>coercive/unethical usage </a:t>
            </a:r>
            <a:r>
              <a:rPr lang="en-CA" sz="1600" dirty="0"/>
              <a:t>agreements (e.g. co-authorship requirements upon usage).</a:t>
            </a:r>
          </a:p>
          <a:p>
            <a:r>
              <a:rPr lang="en-US" sz="2000" dirty="0"/>
              <a:t>I asked Dr. Kristin </a:t>
            </a:r>
            <a:r>
              <a:rPr lang="en-US" sz="2000" dirty="0" err="1"/>
              <a:t>Elger</a:t>
            </a:r>
            <a:r>
              <a:rPr lang="en-US" sz="2000" dirty="0"/>
              <a:t> (editor of ESSD) about this and what it means. My question to her:</a:t>
            </a:r>
          </a:p>
          <a:p>
            <a:pPr lvl="1"/>
            <a:r>
              <a:rPr lang="en-CA" sz="1600" dirty="0"/>
              <a:t>Could you clarify what this means? It is typical within my field to request that the data providers are made aware of studies involving their data at an early stage, and that if the data are essential to the study, co-authorship may be appropriate. Does this constitute a coercive or unethical usage agreement according to ESSD?</a:t>
            </a:r>
            <a:endParaRPr lang="en-US" sz="1600" dirty="0"/>
          </a:p>
          <a:p>
            <a:r>
              <a:rPr lang="en-US" sz="2000" dirty="0"/>
              <a:t>Her response:</a:t>
            </a:r>
          </a:p>
          <a:p>
            <a:pPr lvl="1"/>
            <a:r>
              <a:rPr lang="en-CA" sz="1600" dirty="0"/>
              <a:t>What we mean is not that co-authorship must be avoided by all means, but that there cannot be a requirement to include the originating creators of the data to become co-author on any publication using their data. </a:t>
            </a:r>
          </a:p>
          <a:p>
            <a:pPr lvl="1"/>
            <a:r>
              <a:rPr lang="en-CA" sz="1600" dirty="0"/>
              <a:t>Data publications with DOI are fully citable in scholarly literature and the credit to the creators of the data is given via  their citation - similar to getting credit for papers. An additional requirement to, e.g. send all publications to the creators of the data for their approval and to include them as co-authors (we had such cases before) is unethical given the changed opportunities of data citation. I truly believe that most researchers uphold the </a:t>
            </a:r>
            <a:r>
              <a:rPr lang="en-CA" sz="1600" dirty="0" err="1"/>
              <a:t>guidlines</a:t>
            </a:r>
            <a:r>
              <a:rPr lang="en-CA" sz="1600" dirty="0"/>
              <a:t> of good scientific practice and would probably </a:t>
            </a:r>
            <a:r>
              <a:rPr lang="en-CA" sz="1600" dirty="0" err="1"/>
              <a:t>ontact</a:t>
            </a:r>
            <a:r>
              <a:rPr lang="en-CA" sz="1600" dirty="0"/>
              <a:t> the creators of the data they used anyway asking for their advice (including the offer of co-authorship if the data creator contributes to the paper). </a:t>
            </a:r>
          </a:p>
          <a:p>
            <a:r>
              <a:rPr lang="en-US" sz="2000" dirty="0"/>
              <a:t>We need to discuss how we wish to proceed as a community.</a:t>
            </a:r>
          </a:p>
          <a:p>
            <a:r>
              <a:rPr lang="en-US" sz="2000" dirty="0"/>
              <a:t>Also, “policing” the literature is a time-consuming and difficult task. Is this something that the TCCON community wants the co-chairs and deputies to continue doing?</a:t>
            </a:r>
          </a:p>
        </p:txBody>
      </p:sp>
    </p:spTree>
    <p:extLst>
      <p:ext uri="{BB962C8B-B14F-4D97-AF65-F5344CB8AC3E}">
        <p14:creationId xmlns:p14="http://schemas.microsoft.com/office/powerpoint/2010/main" val="380036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B1C1-C729-CB52-BD77-0407740BCCE4}"/>
              </a:ext>
            </a:extLst>
          </p:cNvPr>
          <p:cNvSpPr>
            <a:spLocks noGrp="1"/>
          </p:cNvSpPr>
          <p:nvPr>
            <p:ph type="title"/>
          </p:nvPr>
        </p:nvSpPr>
        <p:spPr/>
        <p:txBody>
          <a:bodyPr/>
          <a:lstStyle/>
          <a:p>
            <a:r>
              <a:rPr lang="en-US" dirty="0"/>
              <a:t>Nonlinearity</a:t>
            </a:r>
          </a:p>
        </p:txBody>
      </p:sp>
      <p:sp>
        <p:nvSpPr>
          <p:cNvPr id="3" name="Content Placeholder 2">
            <a:extLst>
              <a:ext uri="{FF2B5EF4-FFF2-40B4-BE49-F238E27FC236}">
                <a16:creationId xmlns:a16="http://schemas.microsoft.com/office/drawing/2014/main" id="{F215F31C-AD40-EF26-4DFE-B66FD7B333C7}"/>
              </a:ext>
            </a:extLst>
          </p:cNvPr>
          <p:cNvSpPr>
            <a:spLocks noGrp="1"/>
          </p:cNvSpPr>
          <p:nvPr>
            <p:ph idx="1"/>
          </p:nvPr>
        </p:nvSpPr>
        <p:spPr>
          <a:xfrm>
            <a:off x="838200" y="1563757"/>
            <a:ext cx="10515600" cy="4784034"/>
          </a:xfrm>
        </p:spPr>
        <p:txBody>
          <a:bodyPr>
            <a:normAutofit fontScale="92500" lnSpcReduction="20000"/>
          </a:bodyPr>
          <a:lstStyle/>
          <a:p>
            <a:r>
              <a:rPr lang="en-US" dirty="0"/>
              <a:t>Rigel/Pauli/Frank’s FORTRAN code is available on GitHub</a:t>
            </a:r>
          </a:p>
          <a:p>
            <a:pPr lvl="1"/>
            <a:r>
              <a:rPr lang="en-US" dirty="0"/>
              <a:t>Not all sites are able to use it, because it requires </a:t>
            </a:r>
            <a:r>
              <a:rPr lang="en-US" dirty="0" err="1"/>
              <a:t>ifort</a:t>
            </a:r>
            <a:r>
              <a:rPr lang="en-US" dirty="0"/>
              <a:t>, </a:t>
            </a:r>
            <a:r>
              <a:rPr lang="en-US" dirty="0" err="1"/>
              <a:t>fwd</a:t>
            </a:r>
            <a:r>
              <a:rPr lang="en-US" dirty="0"/>
              <a:t>/rev </a:t>
            </a:r>
            <a:r>
              <a:rPr lang="en-US" dirty="0" err="1"/>
              <a:t>InGaAs</a:t>
            </a:r>
            <a:r>
              <a:rPr lang="en-US" dirty="0"/>
              <a:t>/Si combined OPUS-style </a:t>
            </a:r>
            <a:r>
              <a:rPr lang="en-US" dirty="0" err="1"/>
              <a:t>igms</a:t>
            </a:r>
            <a:endParaRPr lang="en-US" dirty="0"/>
          </a:p>
          <a:p>
            <a:pPr lvl="1"/>
            <a:r>
              <a:rPr lang="en-US" dirty="0"/>
              <a:t>Some code changes can be made to run it, but it’s not always straightforward</a:t>
            </a:r>
          </a:p>
          <a:p>
            <a:pPr lvl="1"/>
            <a:r>
              <a:rPr lang="en-US" dirty="0"/>
              <a:t>Needs more flexibility to handle slices, OPUS files of different types, more compilers (i.e., </a:t>
            </a:r>
            <a:r>
              <a:rPr lang="en-US" dirty="0" err="1"/>
              <a:t>gfortran</a:t>
            </a:r>
            <a:r>
              <a:rPr lang="en-US" dirty="0"/>
              <a:t>)</a:t>
            </a:r>
          </a:p>
          <a:p>
            <a:r>
              <a:rPr lang="en-US" dirty="0"/>
              <a:t>How should we proceed as a community to remove nonlinearity from our datasets?</a:t>
            </a:r>
          </a:p>
          <a:p>
            <a:r>
              <a:rPr lang="en-US" dirty="0"/>
              <a:t>Proposal: if your site has DIP&lt;-0.5e-3, then you must attempt a correction, though everyone is welcome to attempt a correction. Debra, Rigel, Pauli, and Frank are available to help you work through the process.</a:t>
            </a:r>
          </a:p>
          <a:p>
            <a:pPr lvl="1"/>
            <a:r>
              <a:rPr lang="en-US" dirty="0"/>
              <a:t>If your system collects “slices”, it will be more efficient (at the moment) to work with Debra (my </a:t>
            </a:r>
            <a:r>
              <a:rPr lang="en-US" dirty="0" err="1"/>
              <a:t>Matlab</a:t>
            </a:r>
            <a:r>
              <a:rPr lang="en-US" dirty="0"/>
              <a:t> code handles slices)</a:t>
            </a:r>
          </a:p>
          <a:p>
            <a:pPr lvl="1"/>
            <a:r>
              <a:rPr lang="en-US" dirty="0"/>
              <a:t>For sites with DIP&gt;0, we need more research to determine what to do. Ralf and Markus have been working hard on this.</a:t>
            </a:r>
          </a:p>
        </p:txBody>
      </p:sp>
    </p:spTree>
    <p:extLst>
      <p:ext uri="{BB962C8B-B14F-4D97-AF65-F5344CB8AC3E}">
        <p14:creationId xmlns:p14="http://schemas.microsoft.com/office/powerpoint/2010/main" val="18237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E351-0FE4-B04F-200B-069EE4E24C00}"/>
              </a:ext>
            </a:extLst>
          </p:cNvPr>
          <p:cNvSpPr>
            <a:spLocks noGrp="1"/>
          </p:cNvSpPr>
          <p:nvPr>
            <p:ph type="title"/>
          </p:nvPr>
        </p:nvSpPr>
        <p:spPr>
          <a:xfrm>
            <a:off x="609600" y="351678"/>
            <a:ext cx="4164106" cy="1325563"/>
          </a:xfrm>
        </p:spPr>
        <p:txBody>
          <a:bodyPr/>
          <a:lstStyle/>
          <a:p>
            <a:r>
              <a:rPr lang="en-US" dirty="0"/>
              <a:t>Surface pressure calibrations</a:t>
            </a:r>
          </a:p>
        </p:txBody>
      </p:sp>
      <p:pic>
        <p:nvPicPr>
          <p:cNvPr id="4" name="Content Placeholder 9" descr="A picture containing text, diagram, line, plot&#10;&#10;Description automatically generated">
            <a:extLst>
              <a:ext uri="{FF2B5EF4-FFF2-40B4-BE49-F238E27FC236}">
                <a16:creationId xmlns:a16="http://schemas.microsoft.com/office/drawing/2014/main" id="{27607C4D-06BF-D0A9-886E-C70855A8A119}"/>
              </a:ext>
            </a:extLst>
          </p:cNvPr>
          <p:cNvPicPr>
            <a:picLocks noGrp="1" noChangeAspect="1"/>
          </p:cNvPicPr>
          <p:nvPr>
            <p:ph idx="1"/>
          </p:nvPr>
        </p:nvPicPr>
        <p:blipFill>
          <a:blip r:embed="rId2"/>
          <a:stretch>
            <a:fillRect/>
          </a:stretch>
        </p:blipFill>
        <p:spPr>
          <a:xfrm>
            <a:off x="4554164" y="431445"/>
            <a:ext cx="7637836" cy="5995109"/>
          </a:xfrm>
          <a:prstGeom prst="rect">
            <a:avLst/>
          </a:prstGeom>
        </p:spPr>
      </p:pic>
      <p:sp>
        <p:nvSpPr>
          <p:cNvPr id="3" name="TextBox 2">
            <a:extLst>
              <a:ext uri="{FF2B5EF4-FFF2-40B4-BE49-F238E27FC236}">
                <a16:creationId xmlns:a16="http://schemas.microsoft.com/office/drawing/2014/main" id="{DD08F616-BE2B-29D8-6CAB-25777C566A13}"/>
              </a:ext>
            </a:extLst>
          </p:cNvPr>
          <p:cNvSpPr txBox="1"/>
          <p:nvPr/>
        </p:nvSpPr>
        <p:spPr>
          <a:xfrm>
            <a:off x="511627" y="1894114"/>
            <a:ext cx="4164105"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the best way to organize this?</a:t>
            </a:r>
          </a:p>
          <a:p>
            <a:pPr marL="285750" indent="-285750">
              <a:buFont typeface="Arial" panose="020B0604020202020204" pitchFamily="34" charset="0"/>
              <a:buChar char="•"/>
            </a:pPr>
            <a:r>
              <a:rPr lang="en-US" sz="2800" dirty="0"/>
              <a:t>Who would like to take the lead on this?</a:t>
            </a:r>
          </a:p>
        </p:txBody>
      </p:sp>
    </p:spTree>
    <p:extLst>
      <p:ext uri="{BB962C8B-B14F-4D97-AF65-F5344CB8AC3E}">
        <p14:creationId xmlns:p14="http://schemas.microsoft.com/office/powerpoint/2010/main" val="87674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9C6A-DBB3-5B9B-5810-F73631AE582D}"/>
              </a:ext>
            </a:extLst>
          </p:cNvPr>
          <p:cNvSpPr>
            <a:spLocks noGrp="1"/>
          </p:cNvSpPr>
          <p:nvPr>
            <p:ph type="title"/>
          </p:nvPr>
        </p:nvSpPr>
        <p:spPr/>
        <p:txBody>
          <a:bodyPr/>
          <a:lstStyle/>
          <a:p>
            <a:r>
              <a:rPr lang="en-US" dirty="0"/>
              <a:t>Supporting new satellite missions</a:t>
            </a:r>
          </a:p>
        </p:txBody>
      </p:sp>
      <p:sp>
        <p:nvSpPr>
          <p:cNvPr id="3" name="Content Placeholder 2">
            <a:extLst>
              <a:ext uri="{FF2B5EF4-FFF2-40B4-BE49-F238E27FC236}">
                <a16:creationId xmlns:a16="http://schemas.microsoft.com/office/drawing/2014/main" id="{22C4224B-27B9-7FC8-77E2-B3F91C95157C}"/>
              </a:ext>
            </a:extLst>
          </p:cNvPr>
          <p:cNvSpPr>
            <a:spLocks noGrp="1"/>
          </p:cNvSpPr>
          <p:nvPr>
            <p:ph idx="1"/>
          </p:nvPr>
        </p:nvSpPr>
        <p:spPr/>
        <p:txBody>
          <a:bodyPr/>
          <a:lstStyle/>
          <a:p>
            <a:r>
              <a:rPr lang="en-US" dirty="0"/>
              <a:t>Faster data delivery</a:t>
            </a:r>
          </a:p>
          <a:p>
            <a:pPr lvl="1"/>
            <a:r>
              <a:rPr lang="en-US" dirty="0"/>
              <a:t>1 month delivery – no need to change current processing but increased frequency of processing</a:t>
            </a:r>
          </a:p>
          <a:p>
            <a:pPr lvl="1"/>
            <a:r>
              <a:rPr lang="en-US" dirty="0"/>
              <a:t>&lt;1 week delivery – might need to change processing (faster prior generation, fast internet at all stations, no time for QAQC)</a:t>
            </a:r>
          </a:p>
          <a:p>
            <a:pPr lvl="2"/>
            <a:r>
              <a:rPr lang="en-US" dirty="0"/>
              <a:t>Needs a “pre-QA/QC product” that is *not* “TCCON data”</a:t>
            </a:r>
          </a:p>
          <a:p>
            <a:pPr lvl="2"/>
            <a:r>
              <a:rPr lang="en-US" dirty="0"/>
              <a:t>Would require automated processing that is currently not developed</a:t>
            </a:r>
          </a:p>
          <a:p>
            <a:pPr lvl="1"/>
            <a:r>
              <a:rPr lang="en-US" dirty="0"/>
              <a:t>&lt;1 day delivery – requires significant changes to processing (forecasts instead of reanalysis, fast internet at all stations or local processing facilities)</a:t>
            </a:r>
          </a:p>
          <a:p>
            <a:pPr lvl="2"/>
            <a:r>
              <a:rPr lang="en-US" dirty="0"/>
              <a:t>This would constitute a new product that is not, and will never be “TCCON data” because the a priori profiles are inconsistent with the standard TCCON product</a:t>
            </a:r>
          </a:p>
        </p:txBody>
      </p:sp>
    </p:spTree>
    <p:extLst>
      <p:ext uri="{BB962C8B-B14F-4D97-AF65-F5344CB8AC3E}">
        <p14:creationId xmlns:p14="http://schemas.microsoft.com/office/powerpoint/2010/main" val="10140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4253-C4BC-2558-5D09-6359E46838AF}"/>
              </a:ext>
            </a:extLst>
          </p:cNvPr>
          <p:cNvSpPr>
            <a:spLocks noGrp="1"/>
          </p:cNvSpPr>
          <p:nvPr>
            <p:ph type="title"/>
          </p:nvPr>
        </p:nvSpPr>
        <p:spPr/>
        <p:txBody>
          <a:bodyPr/>
          <a:lstStyle/>
          <a:p>
            <a:r>
              <a:rPr lang="en-US" dirty="0"/>
              <a:t>TCCON Funding</a:t>
            </a:r>
          </a:p>
        </p:txBody>
      </p:sp>
      <p:sp>
        <p:nvSpPr>
          <p:cNvPr id="5" name="Content Placeholder 4">
            <a:extLst>
              <a:ext uri="{FF2B5EF4-FFF2-40B4-BE49-F238E27FC236}">
                <a16:creationId xmlns:a16="http://schemas.microsoft.com/office/drawing/2014/main" id="{CD1486CC-39E3-A730-9242-3C38ECC8A510}"/>
              </a:ext>
            </a:extLst>
          </p:cNvPr>
          <p:cNvSpPr>
            <a:spLocks noGrp="1"/>
          </p:cNvSpPr>
          <p:nvPr>
            <p:ph idx="1"/>
          </p:nvPr>
        </p:nvSpPr>
        <p:spPr/>
        <p:txBody>
          <a:bodyPr>
            <a:normAutofit lnSpcReduction="10000"/>
          </a:bodyPr>
          <a:lstStyle/>
          <a:p>
            <a:r>
              <a:rPr lang="en-US" dirty="0"/>
              <a:t>To support validation efforts across multiple satellites, provide long-term time records, and continuously improve our retrieval products, we require stable, predictable funding</a:t>
            </a:r>
          </a:p>
          <a:p>
            <a:r>
              <a:rPr lang="en-US" dirty="0"/>
              <a:t>There have been several attempts to secure long term TCCON funding</a:t>
            </a:r>
          </a:p>
          <a:p>
            <a:pPr lvl="1"/>
            <a:r>
              <a:rPr lang="en-US" dirty="0"/>
              <a:t>ICOS RINGO document with personnel costs: </a:t>
            </a:r>
            <a:r>
              <a:rPr lang="en-US" dirty="0">
                <a:hlinkClick r:id="rId2"/>
              </a:rPr>
              <a:t>https://www.icos-cp.eu/sites/default/files/2020-04/D1.5.%20Scientific-technical%20concept%20for%20the%20integration%20of%20European%20TCCON%20sites%20into%20ICOS%20and%20resulting%20costs.pdf</a:t>
            </a:r>
            <a:endParaRPr lang="en-US" dirty="0"/>
          </a:p>
          <a:p>
            <a:pPr lvl="1"/>
            <a:r>
              <a:rPr lang="en-US" dirty="0"/>
              <a:t>A recent document circulated and presented to Bojan </a:t>
            </a:r>
            <a:r>
              <a:rPr lang="en-US" dirty="0" err="1"/>
              <a:t>Bojkov</a:t>
            </a:r>
            <a:r>
              <a:rPr lang="en-US" dirty="0"/>
              <a:t> (EUMETSAT/CO2M) on operational and upgrade hardware costs (i.e., not personnel costs)</a:t>
            </a:r>
          </a:p>
          <a:p>
            <a:r>
              <a:rPr lang="en-US" dirty="0"/>
              <a:t>What else should we try? Who should we approach?</a:t>
            </a:r>
          </a:p>
        </p:txBody>
      </p:sp>
    </p:spTree>
    <p:extLst>
      <p:ext uri="{BB962C8B-B14F-4D97-AF65-F5344CB8AC3E}">
        <p14:creationId xmlns:p14="http://schemas.microsoft.com/office/powerpoint/2010/main" val="290586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4B05-487F-3447-E48C-1944741D0A63}"/>
              </a:ext>
            </a:extLst>
          </p:cNvPr>
          <p:cNvSpPr>
            <a:spLocks noGrp="1"/>
          </p:cNvSpPr>
          <p:nvPr>
            <p:ph type="title"/>
          </p:nvPr>
        </p:nvSpPr>
        <p:spPr/>
        <p:txBody>
          <a:bodyPr/>
          <a:lstStyle/>
          <a:p>
            <a:r>
              <a:rPr lang="en-US" dirty="0"/>
              <a:t>Interferogram and Spectra backup systems</a:t>
            </a:r>
          </a:p>
        </p:txBody>
      </p:sp>
      <p:sp>
        <p:nvSpPr>
          <p:cNvPr id="3" name="Content Placeholder 2">
            <a:extLst>
              <a:ext uri="{FF2B5EF4-FFF2-40B4-BE49-F238E27FC236}">
                <a16:creationId xmlns:a16="http://schemas.microsoft.com/office/drawing/2014/main" id="{58E203D3-930D-63A5-BD12-EA8F80FB5F31}"/>
              </a:ext>
            </a:extLst>
          </p:cNvPr>
          <p:cNvSpPr>
            <a:spLocks noGrp="1"/>
          </p:cNvSpPr>
          <p:nvPr>
            <p:ph idx="1"/>
          </p:nvPr>
        </p:nvSpPr>
        <p:spPr/>
        <p:txBody>
          <a:bodyPr>
            <a:normAutofit lnSpcReduction="10000"/>
          </a:bodyPr>
          <a:lstStyle/>
          <a:p>
            <a:r>
              <a:rPr lang="en-US" dirty="0"/>
              <a:t>Issues with Ascension have highlighted the need for better and more accessible data backup systems</a:t>
            </a:r>
          </a:p>
          <a:p>
            <a:pPr lvl="1"/>
            <a:r>
              <a:rPr lang="en-US" dirty="0"/>
              <a:t>i.e., if we are unable to access our processing data systems, is there a copy of our raw data accessible from anywhere?</a:t>
            </a:r>
          </a:p>
          <a:p>
            <a:r>
              <a:rPr lang="en-US" dirty="0"/>
              <a:t>How do people currently back up their raw data?</a:t>
            </a:r>
          </a:p>
          <a:p>
            <a:pPr lvl="1"/>
            <a:r>
              <a:rPr lang="en-US" dirty="0"/>
              <a:t>I write my interferograms (slices/</a:t>
            </a:r>
            <a:r>
              <a:rPr lang="en-US" dirty="0" err="1"/>
              <a:t>savesets</a:t>
            </a:r>
            <a:r>
              <a:rPr lang="en-US" dirty="0"/>
              <a:t>) to archival tape through a Canadian academic shared supercomputing resource. Costs are a few hundred dollars per year, paid for by the supercomputing service provider. (There is a ~competitive proposal process.)</a:t>
            </a:r>
          </a:p>
          <a:p>
            <a:pPr lvl="1"/>
            <a:r>
              <a:rPr lang="en-US" dirty="0"/>
              <a:t>Write multiple copies to hard drives</a:t>
            </a:r>
          </a:p>
          <a:p>
            <a:r>
              <a:rPr lang="en-US" dirty="0"/>
              <a:t>Dietrich would like to propose a torrent network for this purpose</a:t>
            </a:r>
          </a:p>
          <a:p>
            <a:pPr lvl="1"/>
            <a:r>
              <a:rPr lang="en-US" dirty="0"/>
              <a:t>Amazon Deep Glacier another option</a:t>
            </a:r>
          </a:p>
        </p:txBody>
      </p:sp>
    </p:spTree>
    <p:extLst>
      <p:ext uri="{BB962C8B-B14F-4D97-AF65-F5344CB8AC3E}">
        <p14:creationId xmlns:p14="http://schemas.microsoft.com/office/powerpoint/2010/main" val="41436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3D2D-52CA-1974-96D7-9D76643045B8}"/>
              </a:ext>
            </a:extLst>
          </p:cNvPr>
          <p:cNvSpPr>
            <a:spLocks noGrp="1"/>
          </p:cNvSpPr>
          <p:nvPr>
            <p:ph type="title"/>
          </p:nvPr>
        </p:nvSpPr>
        <p:spPr/>
        <p:txBody>
          <a:bodyPr/>
          <a:lstStyle/>
          <a:p>
            <a:r>
              <a:rPr lang="en-US" dirty="0"/>
              <a:t>TCCON Internal Budget</a:t>
            </a:r>
          </a:p>
        </p:txBody>
      </p:sp>
      <p:sp>
        <p:nvSpPr>
          <p:cNvPr id="3" name="Content Placeholder 2">
            <a:extLst>
              <a:ext uri="{FF2B5EF4-FFF2-40B4-BE49-F238E27FC236}">
                <a16:creationId xmlns:a16="http://schemas.microsoft.com/office/drawing/2014/main" id="{0EF2E5F5-27F3-2D85-EA22-E9490F2EA736}"/>
              </a:ext>
            </a:extLst>
          </p:cNvPr>
          <p:cNvSpPr>
            <a:spLocks noGrp="1"/>
          </p:cNvSpPr>
          <p:nvPr>
            <p:ph idx="1"/>
          </p:nvPr>
        </p:nvSpPr>
        <p:spPr/>
        <p:txBody>
          <a:bodyPr/>
          <a:lstStyle/>
          <a:p>
            <a:r>
              <a:rPr lang="en-US" dirty="0"/>
              <a:t>Funding for Slack ($2USD/active user/month for an educational account)</a:t>
            </a:r>
          </a:p>
          <a:p>
            <a:pPr lvl="1"/>
            <a:r>
              <a:rPr lang="en-US" dirty="0"/>
              <a:t>Current “free” version of Slack removes history after 90 days</a:t>
            </a:r>
          </a:p>
          <a:p>
            <a:r>
              <a:rPr lang="en-US" dirty="0"/>
              <a:t>Funding for </a:t>
            </a:r>
            <a:r>
              <a:rPr lang="en-US" dirty="0" err="1"/>
              <a:t>Gather.Town</a:t>
            </a:r>
            <a:r>
              <a:rPr lang="en-US" dirty="0"/>
              <a:t> platform for future virtual poster sessions</a:t>
            </a:r>
          </a:p>
          <a:p>
            <a:r>
              <a:rPr lang="en-US" dirty="0"/>
              <a:t>Funding to help students travel to TCCON meetings or collaborate with international PIs</a:t>
            </a:r>
          </a:p>
          <a:p>
            <a:r>
              <a:rPr lang="en-US" dirty="0"/>
              <a:t>How would we fund this? Everyone contributes a certain amount? Ask external agencies for funding? Continue with our current model?</a:t>
            </a:r>
          </a:p>
        </p:txBody>
      </p:sp>
    </p:spTree>
    <p:extLst>
      <p:ext uri="{BB962C8B-B14F-4D97-AF65-F5344CB8AC3E}">
        <p14:creationId xmlns:p14="http://schemas.microsoft.com/office/powerpoint/2010/main" val="393656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map of the world&#10;&#10;Description automatically generated">
            <a:extLst>
              <a:ext uri="{FF2B5EF4-FFF2-40B4-BE49-F238E27FC236}">
                <a16:creationId xmlns:a16="http://schemas.microsoft.com/office/drawing/2014/main" id="{81F95DA7-0937-37AA-BD91-29FC9D58634E}"/>
              </a:ext>
            </a:extLst>
          </p:cNvPr>
          <p:cNvPicPr>
            <a:picLocks noChangeAspect="1"/>
          </p:cNvPicPr>
          <p:nvPr/>
        </p:nvPicPr>
        <p:blipFill rotWithShape="1">
          <a:blip r:embed="rId2"/>
          <a:srcRect t="10336" b="20420"/>
          <a:stretch/>
        </p:blipFill>
        <p:spPr>
          <a:xfrm>
            <a:off x="628526" y="4338783"/>
            <a:ext cx="4903228" cy="2546393"/>
          </a:xfrm>
          <a:prstGeom prst="rect">
            <a:avLst/>
          </a:prstGeom>
        </p:spPr>
      </p:pic>
      <p:sp>
        <p:nvSpPr>
          <p:cNvPr id="2" name="Title 1">
            <a:extLst>
              <a:ext uri="{FF2B5EF4-FFF2-40B4-BE49-F238E27FC236}">
                <a16:creationId xmlns:a16="http://schemas.microsoft.com/office/drawing/2014/main" id="{2181DC6B-FEE1-399E-C3BF-50794DA90170}"/>
              </a:ext>
            </a:extLst>
          </p:cNvPr>
          <p:cNvSpPr>
            <a:spLocks noGrp="1"/>
          </p:cNvSpPr>
          <p:nvPr>
            <p:ph type="title"/>
          </p:nvPr>
        </p:nvSpPr>
        <p:spPr>
          <a:xfrm>
            <a:off x="395948" y="181663"/>
            <a:ext cx="10515600" cy="1325563"/>
          </a:xfrm>
        </p:spPr>
        <p:txBody>
          <a:bodyPr/>
          <a:lstStyle/>
          <a:p>
            <a:r>
              <a:rPr lang="en-US" dirty="0"/>
              <a:t>Expanding the TCCON</a:t>
            </a:r>
          </a:p>
        </p:txBody>
      </p:sp>
      <p:pic>
        <p:nvPicPr>
          <p:cNvPr id="5" name="Content Placeholder 4" descr="A close-up of a map&#10;&#10;Description automatically generated with low confidence">
            <a:extLst>
              <a:ext uri="{FF2B5EF4-FFF2-40B4-BE49-F238E27FC236}">
                <a16:creationId xmlns:a16="http://schemas.microsoft.com/office/drawing/2014/main" id="{FDF6FAB0-56EF-7BC9-A844-ADABA9784B76}"/>
              </a:ext>
            </a:extLst>
          </p:cNvPr>
          <p:cNvPicPr>
            <a:picLocks noGrp="1" noChangeAspect="1"/>
          </p:cNvPicPr>
          <p:nvPr>
            <p:ph sz="half" idx="1"/>
          </p:nvPr>
        </p:nvPicPr>
        <p:blipFill>
          <a:blip r:embed="rId3"/>
          <a:stretch>
            <a:fillRect/>
          </a:stretch>
        </p:blipFill>
        <p:spPr>
          <a:xfrm>
            <a:off x="6477000" y="3577662"/>
            <a:ext cx="5181600" cy="2915213"/>
          </a:xfrm>
        </p:spPr>
      </p:pic>
      <p:sp>
        <p:nvSpPr>
          <p:cNvPr id="6" name="Content Placeholder 5">
            <a:extLst>
              <a:ext uri="{FF2B5EF4-FFF2-40B4-BE49-F238E27FC236}">
                <a16:creationId xmlns:a16="http://schemas.microsoft.com/office/drawing/2014/main" id="{23F9648C-ABA7-49CA-94C6-D9D16D710EC2}"/>
              </a:ext>
            </a:extLst>
          </p:cNvPr>
          <p:cNvSpPr>
            <a:spLocks noGrp="1"/>
          </p:cNvSpPr>
          <p:nvPr>
            <p:ph sz="half" idx="2"/>
          </p:nvPr>
        </p:nvSpPr>
        <p:spPr>
          <a:xfrm>
            <a:off x="6172200" y="513789"/>
            <a:ext cx="5623852" cy="2915212"/>
          </a:xfrm>
        </p:spPr>
        <p:txBody>
          <a:bodyPr>
            <a:normAutofit fontScale="85000" lnSpcReduction="10000"/>
          </a:bodyPr>
          <a:lstStyle/>
          <a:p>
            <a:r>
              <a:rPr lang="en-US" dirty="0"/>
              <a:t>Recent papers* indicated that new TCCON stations are needed in locations with high albedo and with large surface reflectance spectral dependence</a:t>
            </a:r>
          </a:p>
          <a:p>
            <a:pPr lvl="1"/>
            <a:r>
              <a:rPr lang="en-US" dirty="0"/>
              <a:t>High albedo: Sahara, central Australia, etc.</a:t>
            </a:r>
          </a:p>
          <a:p>
            <a:pPr lvl="1"/>
            <a:r>
              <a:rPr lang="en-US" dirty="0"/>
              <a:t>Large surface reflectance spectral dependence: Permian Basin (Four Corners?) </a:t>
            </a:r>
          </a:p>
          <a:p>
            <a:r>
              <a:rPr lang="en-US" dirty="0"/>
              <a:t>Any thoughts on potential partners in these locations?</a:t>
            </a:r>
          </a:p>
        </p:txBody>
      </p:sp>
      <p:sp>
        <p:nvSpPr>
          <p:cNvPr id="8" name="TextBox 7">
            <a:extLst>
              <a:ext uri="{FF2B5EF4-FFF2-40B4-BE49-F238E27FC236}">
                <a16:creationId xmlns:a16="http://schemas.microsoft.com/office/drawing/2014/main" id="{E9EA1BD2-0CAD-C914-2E1E-A178428EBACD}"/>
              </a:ext>
            </a:extLst>
          </p:cNvPr>
          <p:cNvSpPr txBox="1"/>
          <p:nvPr/>
        </p:nvSpPr>
        <p:spPr>
          <a:xfrm>
            <a:off x="36444" y="3969451"/>
            <a:ext cx="6288156" cy="369332"/>
          </a:xfrm>
          <a:prstGeom prst="rect">
            <a:avLst/>
          </a:prstGeom>
          <a:noFill/>
        </p:spPr>
        <p:txBody>
          <a:bodyPr wrap="square">
            <a:spAutoFit/>
          </a:bodyPr>
          <a:lstStyle/>
          <a:p>
            <a:r>
              <a:rPr lang="en-CA" sz="900" dirty="0" err="1"/>
              <a:t>Lorente</a:t>
            </a:r>
            <a:r>
              <a:rPr lang="en-CA" sz="900" dirty="0"/>
              <a:t>, A., </a:t>
            </a:r>
            <a:r>
              <a:rPr lang="en-CA" sz="900" dirty="0" err="1"/>
              <a:t>Borsdorff</a:t>
            </a:r>
            <a:r>
              <a:rPr lang="en-CA" sz="900" dirty="0"/>
              <a:t>, T., Martinez-</a:t>
            </a:r>
            <a:r>
              <a:rPr lang="en-CA" sz="900" dirty="0" err="1"/>
              <a:t>Velarte</a:t>
            </a:r>
            <a:r>
              <a:rPr lang="en-CA" sz="900" dirty="0"/>
              <a:t>, M. C., and Landgraf, J.: Accounting for surface reflectance spectral features in TROPOMI methane retrievals, Atmos. Meas. Tech., 16, 1597–1608, https://</a:t>
            </a:r>
            <a:r>
              <a:rPr lang="en-CA" sz="900" dirty="0" err="1"/>
              <a:t>doi.org</a:t>
            </a:r>
            <a:r>
              <a:rPr lang="en-CA" sz="900" dirty="0"/>
              <a:t>/10.5194/amt-16-1597-2023, 2023. </a:t>
            </a:r>
            <a:endParaRPr lang="en-US" sz="900" dirty="0"/>
          </a:p>
        </p:txBody>
      </p:sp>
      <p:pic>
        <p:nvPicPr>
          <p:cNvPr id="1026" name="Picture 2">
            <a:extLst>
              <a:ext uri="{FF2B5EF4-FFF2-40B4-BE49-F238E27FC236}">
                <a16:creationId xmlns:a16="http://schemas.microsoft.com/office/drawing/2014/main" id="{14879048-3633-5CB7-3DDB-0E7A7F2CD0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06"/>
          <a:stretch/>
        </p:blipFill>
        <p:spPr bwMode="auto">
          <a:xfrm>
            <a:off x="395948" y="1136511"/>
            <a:ext cx="5471452" cy="289925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8C11A259-D2B7-A445-2983-5CE90375E587}"/>
              </a:ext>
            </a:extLst>
          </p:cNvPr>
          <p:cNvSpPr/>
          <p:nvPr/>
        </p:nvSpPr>
        <p:spPr>
          <a:xfrm rot="20103729">
            <a:off x="1620112" y="2146337"/>
            <a:ext cx="983671" cy="5609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33EC9FD-E546-FF62-9E89-531857A31CA7}"/>
              </a:ext>
            </a:extLst>
          </p:cNvPr>
          <p:cNvSpPr/>
          <p:nvPr/>
        </p:nvSpPr>
        <p:spPr>
          <a:xfrm rot="20103729">
            <a:off x="4475673" y="2146339"/>
            <a:ext cx="983671" cy="5609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9AECB1-EBD4-0706-542E-CCF86C92AAD5}"/>
              </a:ext>
            </a:extLst>
          </p:cNvPr>
          <p:cNvSpPr txBox="1"/>
          <p:nvPr/>
        </p:nvSpPr>
        <p:spPr>
          <a:xfrm>
            <a:off x="6477000" y="6545193"/>
            <a:ext cx="6096000" cy="338554"/>
          </a:xfrm>
          <a:prstGeom prst="rect">
            <a:avLst/>
          </a:prstGeom>
          <a:noFill/>
        </p:spPr>
        <p:txBody>
          <a:bodyPr wrap="square">
            <a:spAutoFit/>
          </a:bodyPr>
          <a:lstStyle/>
          <a:p>
            <a:r>
              <a:rPr lang="en-US" sz="1600" dirty="0"/>
              <a:t>*one of which did not cite TCCON properly or offer co-authorship</a:t>
            </a:r>
          </a:p>
        </p:txBody>
      </p:sp>
      <p:sp>
        <p:nvSpPr>
          <p:cNvPr id="18" name="Oval 17">
            <a:extLst>
              <a:ext uri="{FF2B5EF4-FFF2-40B4-BE49-F238E27FC236}">
                <a16:creationId xmlns:a16="http://schemas.microsoft.com/office/drawing/2014/main" id="{64A07A52-4154-BC21-617A-425E225D4C5D}"/>
              </a:ext>
            </a:extLst>
          </p:cNvPr>
          <p:cNvSpPr/>
          <p:nvPr/>
        </p:nvSpPr>
        <p:spPr>
          <a:xfrm rot="20103729">
            <a:off x="4167708" y="4463567"/>
            <a:ext cx="333507" cy="238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3B76AA-AECB-F8C6-B00D-306AB3FE9773}"/>
              </a:ext>
            </a:extLst>
          </p:cNvPr>
          <p:cNvSpPr/>
          <p:nvPr/>
        </p:nvSpPr>
        <p:spPr>
          <a:xfrm>
            <a:off x="1547702" y="4898571"/>
            <a:ext cx="291984"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267835"/>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1293</Words>
  <Application>Microsoft Macintosh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 2013 - 2022</vt:lpstr>
      <vt:lpstr>Discussion topics</vt:lpstr>
      <vt:lpstr>Coauthorships</vt:lpstr>
      <vt:lpstr>Nonlinearity</vt:lpstr>
      <vt:lpstr>Surface pressure calibrations</vt:lpstr>
      <vt:lpstr>Supporting new satellite missions</vt:lpstr>
      <vt:lpstr>TCCON Funding</vt:lpstr>
      <vt:lpstr>Interferogram and Spectra backup systems</vt:lpstr>
      <vt:lpstr>TCCON Internal Budget</vt:lpstr>
      <vt:lpstr>Expanding the TCCON</vt:lpstr>
      <vt:lpstr>InSb measurements</vt:lpstr>
      <vt:lpstr>Formal PROFFAST-GGG comparison</vt:lpstr>
      <vt:lpstr>TCCON Elections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topics</dc:title>
  <dc:creator>Debra Wunch</dc:creator>
  <cp:lastModifiedBy>Debra Wunch</cp:lastModifiedBy>
  <cp:revision>15</cp:revision>
  <dcterms:created xsi:type="dcterms:W3CDTF">2023-05-09T19:48:28Z</dcterms:created>
  <dcterms:modified xsi:type="dcterms:W3CDTF">2023-06-11T20:43:06Z</dcterms:modified>
</cp:coreProperties>
</file>