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743" r:id="rId1"/>
    <p:sldMasterId id="2147483774" r:id="rId2"/>
  </p:sldMasterIdLst>
  <p:notesMasterIdLst>
    <p:notesMasterId r:id="rId30"/>
  </p:notesMasterIdLst>
  <p:sldIdLst>
    <p:sldId id="492" r:id="rId3"/>
    <p:sldId id="674" r:id="rId4"/>
    <p:sldId id="687" r:id="rId5"/>
    <p:sldId id="688" r:id="rId6"/>
    <p:sldId id="620" r:id="rId7"/>
    <p:sldId id="621" r:id="rId8"/>
    <p:sldId id="612" r:id="rId9"/>
    <p:sldId id="652" r:id="rId10"/>
    <p:sldId id="675" r:id="rId11"/>
    <p:sldId id="677" r:id="rId12"/>
    <p:sldId id="676" r:id="rId13"/>
    <p:sldId id="669" r:id="rId14"/>
    <p:sldId id="678" r:id="rId15"/>
    <p:sldId id="681" r:id="rId16"/>
    <p:sldId id="679" r:id="rId17"/>
    <p:sldId id="615" r:id="rId18"/>
    <p:sldId id="702" r:id="rId19"/>
    <p:sldId id="673" r:id="rId20"/>
    <p:sldId id="683" r:id="rId21"/>
    <p:sldId id="685" r:id="rId22"/>
    <p:sldId id="686" r:id="rId23"/>
    <p:sldId id="682" r:id="rId24"/>
    <p:sldId id="665" r:id="rId25"/>
    <p:sldId id="680" r:id="rId26"/>
    <p:sldId id="666" r:id="rId27"/>
    <p:sldId id="667" r:id="rId28"/>
    <p:sldId id="6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ediger Lang" initials="RL" lastIdx="5" clrIdx="0">
    <p:extLst>
      <p:ext uri="{19B8F6BF-5375-455C-9EA6-DF929625EA0E}">
        <p15:presenceInfo xmlns:p15="http://schemas.microsoft.com/office/powerpoint/2012/main" userId="S-1-5-21-993398506-3102826466-2400345913-2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607E3"/>
    <a:srgbClr val="E200C6"/>
    <a:srgbClr val="F2E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89" autoAdjust="0"/>
    <p:restoredTop sz="94660"/>
  </p:normalViewPr>
  <p:slideViewPr>
    <p:cSldViewPr snapToGrid="0">
      <p:cViewPr varScale="1">
        <p:scale>
          <a:sx n="116" d="100"/>
          <a:sy n="116" d="100"/>
        </p:scale>
        <p:origin x="200"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3FFCB-F9D4-4964-ADAE-55EAD2F2CB8A}" type="datetimeFigureOut">
              <a:rPr lang="en-GB" smtClean="0"/>
              <a:t>12/06/2023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E9B17-B989-4279-96D2-B87B8E2CBDAA}" type="slidenum">
              <a:rPr lang="en-GB" smtClean="0"/>
              <a:t>‹#›</a:t>
            </a:fld>
            <a:endParaRPr lang="en-GB"/>
          </a:p>
        </p:txBody>
      </p:sp>
    </p:spTree>
    <p:extLst>
      <p:ext uri="{BB962C8B-B14F-4D97-AF65-F5344CB8AC3E}">
        <p14:creationId xmlns:p14="http://schemas.microsoft.com/office/powerpoint/2010/main" val="418179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marL="0" marR="0" lvl="0" indent="0" algn="r" defTabSz="1333500" rtl="0" eaLnBrk="0" fontAlgn="base" latinLnBrk="0" hangingPunct="0">
              <a:lnSpc>
                <a:spcPct val="100000"/>
              </a:lnSpc>
              <a:spcBef>
                <a:spcPct val="0"/>
              </a:spcBef>
              <a:spcAft>
                <a:spcPct val="0"/>
              </a:spcAft>
              <a:buClrTx/>
              <a:buSzTx/>
              <a:buFontTx/>
              <a:buNone/>
              <a:tabLst/>
              <a:defRPr/>
            </a:pPr>
            <a:fld id="{B3123BCD-06C1-4979-A4B6-929E88FE602B}" type="slidenum">
              <a:rPr kumimoji="0" lang="de-DE" sz="17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333500" rtl="0" eaLnBrk="0" fontAlgn="base" latinLnBrk="0" hangingPunct="0">
                <a:lnSpc>
                  <a:spcPct val="100000"/>
                </a:lnSpc>
                <a:spcBef>
                  <a:spcPct val="0"/>
                </a:spcBef>
                <a:spcAft>
                  <a:spcPct val="0"/>
                </a:spcAft>
                <a:buClrTx/>
                <a:buSzTx/>
                <a:buFontTx/>
                <a:buNone/>
                <a:tabLst/>
                <a:defRPr/>
              </a:pPr>
              <a:t>1</a:t>
            </a:fld>
            <a:endParaRPr kumimoji="0" lang="de-DE" sz="17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6851" name="Rectangle 2"/>
          <p:cNvSpPr>
            <a:spLocks noGrp="1" noRot="1" noChangeAspect="1" noChangeArrowheads="1" noTextEdit="1"/>
          </p:cNvSpPr>
          <p:nvPr>
            <p:ph type="sldImg"/>
          </p:nvPr>
        </p:nvSpPr>
        <p:spPr>
          <a:xfrm>
            <a:off x="177800" y="1074738"/>
            <a:ext cx="9575800" cy="5386387"/>
          </a:xfrm>
          <a:ln/>
        </p:spPr>
      </p:sp>
      <p:sp>
        <p:nvSpPr>
          <p:cNvPr id="206852"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solidFill>
                  <a:srgbClr val="FF0000"/>
                </a:solidFill>
                <a:latin typeface="Roboto" panose="02000000000000000000" pitchFamily="2" charset="0"/>
                <a:ea typeface="Roboto" panose="02000000000000000000" pitchFamily="2" charset="0"/>
              </a:rPr>
              <a:t>Title slide template 1 of 2 with presentation</a:t>
            </a:r>
            <a:r>
              <a:rPr lang="en-GB" sz="1200" b="0" baseline="0" dirty="0">
                <a:solidFill>
                  <a:srgbClr val="FF0000"/>
                </a:solidFill>
                <a:latin typeface="Roboto" panose="02000000000000000000" pitchFamily="2" charset="0"/>
                <a:ea typeface="Roboto" panose="02000000000000000000" pitchFamily="2" charset="0"/>
              </a:rPr>
              <a:t> title/information on the left. Please choose between slide 1 or 2 for the title slide and delete the other.</a:t>
            </a:r>
            <a:endParaRPr lang="en-GB" sz="1200" b="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1433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c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2895" b="4135"/>
          <a:stretch/>
        </p:blipFill>
        <p:spPr>
          <a:xfrm>
            <a:off x="2685162" y="1245140"/>
            <a:ext cx="9437753" cy="531130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69704411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40404985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1709727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7676370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341194"/>
            <a:ext cx="11288822" cy="6523630"/>
          </a:xfrm>
          <a:prstGeom prst="rect">
            <a:avLst/>
          </a:prstGeom>
          <a:blipFill dpi="0" rotWithShape="1">
            <a:blip r:embed="rId2">
              <a:alphaModFix amt="30000"/>
            </a:blip>
            <a:srcRect/>
            <a:stretch>
              <a:fillRect t="-30981" b="-42063"/>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5929779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620763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dirty="0"/>
              <a:t>Click to edit Master title style</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grpSp>
        <p:nvGrpSpPr>
          <p:cNvPr id="11" name="Group 10"/>
          <p:cNvGrpSpPr/>
          <p:nvPr userDrawn="1"/>
        </p:nvGrpSpPr>
        <p:grpSpPr>
          <a:xfrm>
            <a:off x="10275496" y="6603525"/>
            <a:ext cx="1462072" cy="214984"/>
            <a:chOff x="6189793" y="6000773"/>
            <a:chExt cx="4343735" cy="638706"/>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6554" y="6000773"/>
              <a:ext cx="2146974" cy="638706"/>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28317" b="34099"/>
            <a:stretch/>
          </p:blipFill>
          <p:spPr>
            <a:xfrm>
              <a:off x="6189793" y="6166267"/>
              <a:ext cx="2237237" cy="324196"/>
            </a:xfrm>
            <a:prstGeom prst="rect">
              <a:avLst/>
            </a:prstGeom>
          </p:spPr>
        </p:pic>
      </p:grpSp>
    </p:spTree>
    <p:extLst>
      <p:ext uri="{BB962C8B-B14F-4D97-AF65-F5344CB8AC3E}">
        <p14:creationId xmlns:p14="http://schemas.microsoft.com/office/powerpoint/2010/main" val="4764242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ision">
    <p:spTree>
      <p:nvGrpSpPr>
        <p:cNvPr id="1" name=""/>
        <p:cNvGrpSpPr/>
        <p:nvPr/>
      </p:nvGrpSpPr>
      <p:grpSpPr>
        <a:xfrm>
          <a:off x="0" y="0"/>
          <a:ext cx="0" cy="0"/>
          <a:chOff x="0" y="0"/>
          <a:chExt cx="0" cy="0"/>
        </a:xfrm>
      </p:grpSpPr>
      <p:sp>
        <p:nvSpPr>
          <p:cNvPr id="10" name="Rectangle 9"/>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5320" y="1232701"/>
            <a:ext cx="9500516" cy="5344040"/>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2237" b="3544"/>
          <a:stretch/>
        </p:blipFill>
        <p:spPr>
          <a:xfrm flipH="1">
            <a:off x="-2" y="839164"/>
            <a:ext cx="12192001" cy="5775767"/>
          </a:xfrm>
          <a:prstGeom prst="rect">
            <a:avLst/>
          </a:prstGeom>
        </p:spPr>
      </p:pic>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tx1"/>
                </a:solidFill>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145054" y="1237673"/>
            <a:ext cx="5463956" cy="5164431"/>
          </a:xfrm>
        </p:spPr>
        <p:txBody>
          <a:bodyPr/>
          <a:lstStyle>
            <a:lvl1pPr>
              <a:defRPr sz="3200"/>
            </a:lvl1pPr>
            <a:lvl2pPr>
              <a:defRPr sz="2800"/>
            </a:lvl2pPr>
            <a:lvl3pPr>
              <a:defRPr sz="24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
        <p:nvSpPr>
          <p:cNvPr id="9" name="TextBox 8"/>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Roboto" panose="02000000000000000000" pitchFamily="2" charset="0"/>
                <a:ea typeface="Roboto" panose="02000000000000000000" pitchFamily="2" charset="0"/>
              </a:rPr>
              <a:t>www.eumetsat.int</a:t>
            </a:r>
          </a:p>
        </p:txBody>
      </p:sp>
    </p:spTree>
    <p:extLst>
      <p:ext uri="{BB962C8B-B14F-4D97-AF65-F5344CB8AC3E}">
        <p14:creationId xmlns:p14="http://schemas.microsoft.com/office/powerpoint/2010/main" val="31498648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slide - EPS-SG">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559"/>
          <a:stretch/>
        </p:blipFill>
        <p:spPr>
          <a:xfrm>
            <a:off x="113730" y="1205552"/>
            <a:ext cx="7957065" cy="5364100"/>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9669212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noAutofit/>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
        <p:nvSpPr>
          <p:cNvPr id="3" name="Rectangle 2">
            <a:extLst>
              <a:ext uri="{FF2B5EF4-FFF2-40B4-BE49-F238E27FC236}">
                <a16:creationId xmlns:a16="http://schemas.microsoft.com/office/drawing/2014/main" id="{9C2B60CB-D3AF-0515-6486-2C69A34C6927}"/>
              </a:ext>
            </a:extLst>
          </p:cNvPr>
          <p:cNvSpPr/>
          <p:nvPr userDrawn="1"/>
        </p:nvSpPr>
        <p:spPr bwMode="auto">
          <a:xfrm>
            <a:off x="10647680" y="647426"/>
            <a:ext cx="1396538" cy="297454"/>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4510332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87238" y="-61483"/>
            <a:ext cx="3064644" cy="7042877"/>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2"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01342"/>
            <a:ext cx="2844800" cy="365125"/>
          </a:xfrm>
        </p:spPr>
        <p:txBody>
          <a:bodyPr/>
          <a:lstStyle/>
          <a:p>
            <a:fld id="{30E17047-C597-4B34-8FEE-7A0D1EA692A4}" type="datetimeFigureOut">
              <a:rPr lang="en-US" smtClean="0"/>
              <a:t>6/12/23</a:t>
            </a:fld>
            <a:endParaRPr lang="en-US"/>
          </a:p>
        </p:txBody>
      </p:sp>
      <p:sp>
        <p:nvSpPr>
          <p:cNvPr id="5" name="Footer Placeholder 4"/>
          <p:cNvSpPr>
            <a:spLocks noGrp="1"/>
          </p:cNvSpPr>
          <p:nvPr userDrawn="1">
            <p:ph type="ftr" sz="quarter" idx="11"/>
          </p:nvPr>
        </p:nvSpPr>
        <p:spPr>
          <a:xfrm>
            <a:off x="4165600" y="6501342"/>
            <a:ext cx="3860800" cy="365125"/>
          </a:xfrm>
        </p:spPr>
        <p:txBody>
          <a:bodyPr/>
          <a:lstStyle/>
          <a:p>
            <a:endParaRPr lang="en-US"/>
          </a:p>
        </p:txBody>
      </p:sp>
      <p:sp>
        <p:nvSpPr>
          <p:cNvPr id="6" name="Slide Number Placeholder 5"/>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cxnSp>
        <p:nvCxnSpPr>
          <p:cNvPr id="24" name="Straight Connector 23"/>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26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hurrican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9775" b="39681"/>
          <a:stretch/>
        </p:blipFill>
        <p:spPr>
          <a:xfrm>
            <a:off x="135326" y="1254868"/>
            <a:ext cx="9320031" cy="5301575"/>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6573186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238" y="-61483"/>
            <a:ext cx="3064644" cy="7042877"/>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501342"/>
            <a:ext cx="2844800" cy="365125"/>
          </a:xfrm>
        </p:spPr>
        <p:txBody>
          <a:bodyPr/>
          <a:lstStyle/>
          <a:p>
            <a:fld id="{30E17047-C597-4B34-8FEE-7A0D1EA692A4}" type="datetimeFigureOut">
              <a:rPr lang="en-US" smtClean="0"/>
              <a:t>6/12/23</a:t>
            </a:fld>
            <a:endParaRPr lang="en-US"/>
          </a:p>
        </p:txBody>
      </p:sp>
      <p:sp>
        <p:nvSpPr>
          <p:cNvPr id="5" name="Footer Placeholder 4"/>
          <p:cNvSpPr>
            <a:spLocks noGrp="1"/>
          </p:cNvSpPr>
          <p:nvPr>
            <p:ph type="ftr" sz="quarter" idx="11"/>
          </p:nvPr>
        </p:nvSpPr>
        <p:spPr>
          <a:xfrm>
            <a:off x="4165600" y="6501342"/>
            <a:ext cx="3860800" cy="365125"/>
          </a:xfrm>
        </p:spPr>
        <p:txBody>
          <a:bodyPr/>
          <a:lstStyle/>
          <a:p>
            <a:endParaRPr lang="en-US"/>
          </a:p>
        </p:txBody>
      </p:sp>
      <p:sp>
        <p:nvSpPr>
          <p:cNvPr id="6" name="Slide Number Placeholder 5"/>
          <p:cNvSpPr>
            <a:spLocks noGrp="1"/>
          </p:cNvSpPr>
          <p:nvPr>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685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912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41704" y="0"/>
            <a:ext cx="246452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609600" y="6501342"/>
            <a:ext cx="2844800" cy="365125"/>
          </a:xfrm>
        </p:spPr>
        <p:txBody>
          <a:bodyPr/>
          <a:lstStyle>
            <a:lvl1pPr>
              <a:defRPr>
                <a:solidFill>
                  <a:schemeClr val="bg1">
                    <a:lumMod val="95000"/>
                  </a:schemeClr>
                </a:solidFill>
              </a:defRPr>
            </a:lvl1pPr>
          </a:lstStyle>
          <a:p>
            <a:fld id="{30E17047-C597-4B34-8FEE-7A0D1EA692A4}" type="datetimeFigureOut">
              <a:rPr lang="en-US" smtClean="0"/>
              <a:pPr/>
              <a:t>6/12/23</a:t>
            </a:fld>
            <a:endParaRPr lang="en-US" dirty="0"/>
          </a:p>
        </p:txBody>
      </p:sp>
      <p:sp>
        <p:nvSpPr>
          <p:cNvPr id="5" name="Footer Placeholder 4"/>
          <p:cNvSpPr>
            <a:spLocks noGrp="1"/>
          </p:cNvSpPr>
          <p:nvPr>
            <p:ph type="ftr" sz="quarter" idx="11"/>
          </p:nvPr>
        </p:nvSpPr>
        <p:spPr>
          <a:xfrm>
            <a:off x="4165600" y="6501342"/>
            <a:ext cx="3860800" cy="365125"/>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8737600" y="6501342"/>
            <a:ext cx="2844800" cy="365125"/>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431371" y="1988841"/>
            <a:ext cx="2784309" cy="3265201"/>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userDrawn="1"/>
        </p:nvSpPr>
        <p:spPr>
          <a:xfrm>
            <a:off x="272951" y="4677139"/>
            <a:ext cx="3148968" cy="318100"/>
          </a:xfrm>
          <a:prstGeom prst="rect">
            <a:avLst/>
          </a:prstGeom>
          <a:noFill/>
          <a:ln>
            <a:noFill/>
          </a:ln>
        </p:spPr>
        <p:txBody>
          <a:bodyPr wrap="square" rtlCol="0">
            <a:spAutoFit/>
          </a:bodyPr>
          <a:lstStyle/>
          <a:p>
            <a:pPr algn="ctr"/>
            <a:r>
              <a:rPr lang="es-ES" sz="1467" b="0" dirty="0" err="1">
                <a:solidFill>
                  <a:schemeClr val="bg1"/>
                </a:solidFill>
              </a:rPr>
              <a:t>Atmosphere</a:t>
            </a:r>
            <a:r>
              <a:rPr lang="es-ES" sz="1467" b="0" baseline="0" dirty="0">
                <a:solidFill>
                  <a:schemeClr val="bg1"/>
                </a:solidFill>
              </a:rPr>
              <a:t> </a:t>
            </a:r>
            <a:r>
              <a:rPr lang="es-ES" sz="1467" b="0" dirty="0" err="1">
                <a:solidFill>
                  <a:schemeClr val="bg1"/>
                </a:solidFill>
              </a:rPr>
              <a:t>Monitoring</a:t>
            </a:r>
            <a:endParaRPr lang="en-US" sz="1467" b="0" dirty="0">
              <a:solidFill>
                <a:schemeClr val="bg1"/>
              </a:solidFill>
            </a:endParaRPr>
          </a:p>
        </p:txBody>
      </p:sp>
      <p:sp>
        <p:nvSpPr>
          <p:cNvPr id="26"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3407701" y="3236980"/>
            <a:ext cx="6336704" cy="960107"/>
          </a:xfrm>
        </p:spPr>
        <p:txBody>
          <a:bodyPr>
            <a:normAutofit/>
          </a:bodyPr>
          <a:lstStyle>
            <a:lvl1pPr marL="0" indent="0">
              <a:buNone/>
              <a:defRPr sz="3733">
                <a:solidFill>
                  <a:schemeClr val="bg1"/>
                </a:solidFill>
              </a:defRPr>
            </a:lvl1pPr>
          </a:lstStyle>
          <a:p>
            <a:pPr lvl="0"/>
            <a:r>
              <a:rPr lang="en-US" dirty="0"/>
              <a:t>Title</a:t>
            </a:r>
          </a:p>
        </p:txBody>
      </p:sp>
      <p:pic>
        <p:nvPicPr>
          <p:cNvPr id="12" name="Picture 11">
            <a:extLst>
              <a:ext uri="{FF2B5EF4-FFF2-40B4-BE49-F238E27FC236}">
                <a16:creationId xmlns:a16="http://schemas.microsoft.com/office/drawing/2014/main" id="{939E2ABB-3186-AB4D-8D93-E74D726D4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236" y="5980800"/>
            <a:ext cx="4799245" cy="413512"/>
          </a:xfrm>
          <a:prstGeom prst="rect">
            <a:avLst/>
          </a:prstGeom>
        </p:spPr>
      </p:pic>
    </p:spTree>
    <p:extLst>
      <p:ext uri="{BB962C8B-B14F-4D97-AF65-F5344CB8AC3E}">
        <p14:creationId xmlns:p14="http://schemas.microsoft.com/office/powerpoint/2010/main" val="2511411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6934" y="0"/>
            <a:ext cx="3022099" cy="691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ectangle 29"/>
          <p:cNvSpPr/>
          <p:nvPr userDrawn="1"/>
        </p:nvSpPr>
        <p:spPr>
          <a:xfrm>
            <a:off x="-34198" y="-1"/>
            <a:ext cx="3022099" cy="6912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le 30"/>
          <p:cNvSpPr/>
          <p:nvPr userDrawn="1"/>
        </p:nvSpPr>
        <p:spPr>
          <a:xfrm>
            <a:off x="1" y="0"/>
            <a:ext cx="3064644" cy="6912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userDrawn="1">
            <p:ph sz="half" idx="1"/>
          </p:nvPr>
        </p:nvSpPr>
        <p:spPr>
          <a:xfrm>
            <a:off x="1363893"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6768075"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a:xfrm>
            <a:off x="609600" y="6501342"/>
            <a:ext cx="2844800" cy="365125"/>
          </a:xfrm>
        </p:spPr>
        <p:txBody>
          <a:bodyPr/>
          <a:lstStyle/>
          <a:p>
            <a:fld id="{30E17047-C597-4B34-8FEE-7A0D1EA692A4}" type="datetimeFigureOut">
              <a:rPr lang="en-US" smtClean="0"/>
              <a:t>6/12/23</a:t>
            </a:fld>
            <a:endParaRPr lang="en-US"/>
          </a:p>
        </p:txBody>
      </p:sp>
      <p:sp>
        <p:nvSpPr>
          <p:cNvPr id="6" name="Footer Placeholder 5"/>
          <p:cNvSpPr>
            <a:spLocks noGrp="1"/>
          </p:cNvSpPr>
          <p:nvPr userDrawn="1">
            <p:ph type="ftr" sz="quarter" idx="11"/>
          </p:nvPr>
        </p:nvSpPr>
        <p:spPr>
          <a:xfrm>
            <a:off x="4165600" y="6501342"/>
            <a:ext cx="3860800" cy="365125"/>
          </a:xfrm>
        </p:spPr>
        <p:txBody>
          <a:bodyPr/>
          <a:lstStyle/>
          <a:p>
            <a:endParaRPr lang="en-US"/>
          </a:p>
        </p:txBody>
      </p:sp>
      <p:sp>
        <p:nvSpPr>
          <p:cNvPr id="7" name="Slide Number Placeholder 6"/>
          <p:cNvSpPr>
            <a:spLocks noGrp="1"/>
          </p:cNvSpPr>
          <p:nvPr userDrawn="1">
            <p:ph type="sldNum" sz="quarter" idx="12"/>
          </p:nvPr>
        </p:nvSpPr>
        <p:spPr>
          <a:xfrm>
            <a:off x="8737600" y="6501342"/>
            <a:ext cx="2844800" cy="365125"/>
          </a:xfrm>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376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87238" y="-61483"/>
            <a:ext cx="3064644" cy="7042877"/>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6/12/23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789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238" y="-61483"/>
            <a:ext cx="3064644" cy="7042877"/>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6/12/23</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939" y="328381"/>
            <a:ext cx="10425461" cy="384043"/>
          </a:xfrm>
          <a:solidFill>
            <a:srgbClr val="5AC4DD"/>
          </a:solidFill>
          <a:ln>
            <a:noFill/>
          </a:ln>
        </p:spPr>
        <p:txBody>
          <a:bodyPr>
            <a:noAutofit/>
          </a:bodyPr>
          <a:lstStyle>
            <a:lvl1pPr algn="l">
              <a:defRPr sz="2400"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80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87238" y="-61483"/>
            <a:ext cx="3064644" cy="7042877"/>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2" name="Title 1"/>
          <p:cNvSpPr>
            <a:spLocks noGrp="1"/>
          </p:cNvSpPr>
          <p:nvPr>
            <p:ph type="title"/>
          </p:nvPr>
        </p:nvSpPr>
        <p:spPr>
          <a:xfrm>
            <a:off x="134296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2967"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6/12/23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628720"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28" y="819780"/>
            <a:ext cx="126752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338" y="56316"/>
            <a:ext cx="924153" cy="869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050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F9C8299-557F-4040-B0F3-70C7DBFCAD1B}"/>
              </a:ext>
            </a:extLst>
          </p:cNvPr>
          <p:cNvSpPr>
            <a:spLocks noGrp="1"/>
          </p:cNvSpPr>
          <p:nvPr>
            <p:ph type="title" hasCustomPrompt="1"/>
          </p:nvPr>
        </p:nvSpPr>
        <p:spPr>
          <a:xfrm>
            <a:off x="1187457" y="267431"/>
            <a:ext cx="10573279" cy="428308"/>
          </a:xfrm>
          <a:prstGeom prst="rect">
            <a:avLst/>
          </a:prstGeom>
          <a:solidFill>
            <a:srgbClr val="62C4DD"/>
          </a:solidFill>
        </p:spPr>
        <p:txBody>
          <a:bodyPr vert="horz" lIns="108000" tIns="0" rIns="108000" bIns="0" rtlCol="0" anchor="ctr" anchorCtr="0">
            <a:normAutofit/>
          </a:bodyPr>
          <a:lstStyle>
            <a:lvl1pPr>
              <a:defRPr sz="3200" spc="-20" baseline="0">
                <a:solidFill>
                  <a:schemeClr val="bg1"/>
                </a:solidFill>
                <a:latin typeface="+mn-lt"/>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A069EEDA-858E-824E-8E61-B1CCE0CBF1E3}"/>
              </a:ext>
            </a:extLst>
          </p:cNvPr>
          <p:cNvCxnSpPr>
            <a:cxnSpLocks/>
          </p:cNvCxnSpPr>
          <p:nvPr userDrawn="1"/>
        </p:nvCxnSpPr>
        <p:spPr>
          <a:xfrm>
            <a:off x="605995" y="1151468"/>
            <a:ext cx="0" cy="5125765"/>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AAF67D-C4DF-2A44-B90D-81D205B6211D}"/>
              </a:ext>
            </a:extLst>
          </p:cNvPr>
          <p:cNvSpPr txBox="1"/>
          <p:nvPr userDrawn="1"/>
        </p:nvSpPr>
        <p:spPr>
          <a:xfrm>
            <a:off x="481318" y="6452070"/>
            <a:ext cx="3939823" cy="276999"/>
          </a:xfrm>
          <a:prstGeom prst="rect">
            <a:avLst/>
          </a:prstGeom>
          <a:noFill/>
        </p:spPr>
        <p:txBody>
          <a:bodyPr wrap="square" rtlCol="0">
            <a:sp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lang="en-US" sz="1200" dirty="0">
                <a:solidFill>
                  <a:srgbClr val="62C4DD"/>
                </a:solidFill>
              </a:rPr>
              <a:t>CoCO2 – Prototype system for a Copernicus CO</a:t>
            </a:r>
            <a:r>
              <a:rPr lang="en-US" sz="1200" baseline="-25000" dirty="0">
                <a:solidFill>
                  <a:srgbClr val="62C4DD"/>
                </a:solidFill>
              </a:rPr>
              <a:t>2</a:t>
            </a:r>
            <a:r>
              <a:rPr lang="en-US" sz="1200" dirty="0">
                <a:solidFill>
                  <a:srgbClr val="62C4DD"/>
                </a:solidFill>
              </a:rPr>
              <a:t> service</a:t>
            </a:r>
          </a:p>
        </p:txBody>
      </p:sp>
    </p:spTree>
    <p:extLst>
      <p:ext uri="{BB962C8B-B14F-4D97-AF65-F5344CB8AC3E}">
        <p14:creationId xmlns:p14="http://schemas.microsoft.com/office/powerpoint/2010/main" val="3006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Sentinel-6">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816" y="1191202"/>
            <a:ext cx="9537507" cy="5365241"/>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8101010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 Ocean Colou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082" b="2367"/>
          <a:stretch/>
        </p:blipFill>
        <p:spPr>
          <a:xfrm>
            <a:off x="2666391" y="1089497"/>
            <a:ext cx="9395587" cy="5437763"/>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8016713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Destination Earth">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6077" y="1183729"/>
            <a:ext cx="9453322" cy="5401898"/>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17305625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CO2M">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054" y="1211147"/>
            <a:ext cx="9465874" cy="5326131"/>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105854726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entinel-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874" b="3249"/>
          <a:stretch/>
        </p:blipFill>
        <p:spPr>
          <a:xfrm>
            <a:off x="2724934" y="1047169"/>
            <a:ext cx="9366982" cy="547646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34345269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Mission Control">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65" y="1208629"/>
            <a:ext cx="9466253" cy="5364209"/>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5772" b="6844"/>
          <a:stretch/>
        </p:blipFill>
        <p:spPr>
          <a:xfrm>
            <a:off x="8184750" y="12184"/>
            <a:ext cx="4055594" cy="642552"/>
          </a:xfrm>
          <a:prstGeom prst="rect">
            <a:avLst/>
          </a:prstGeom>
        </p:spPr>
      </p:pic>
    </p:spTree>
    <p:extLst>
      <p:ext uri="{BB962C8B-B14F-4D97-AF65-F5344CB8AC3E}">
        <p14:creationId xmlns:p14="http://schemas.microsoft.com/office/powerpoint/2010/main" val="20067752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76448" y="6546636"/>
            <a:ext cx="3332142" cy="331684"/>
          </a:xfrm>
          <a:prstGeom prst="rect">
            <a:avLst/>
          </a:prstGeom>
        </p:spPr>
      </p:pic>
    </p:spTree>
    <p:extLst>
      <p:ext uri="{BB962C8B-B14F-4D97-AF65-F5344CB8AC3E}">
        <p14:creationId xmlns:p14="http://schemas.microsoft.com/office/powerpoint/2010/main" val="3134615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25.emf"/><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dirty="0"/>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568443" y="641568"/>
            <a:ext cx="1560042" cy="246221"/>
          </a:xfrm>
          <a:prstGeom prst="rect">
            <a:avLst/>
          </a:prstGeom>
          <a:noFill/>
        </p:spPr>
        <p:txBody>
          <a:bodyPr wrap="none" rtlCol="0">
            <a:spAutoFit/>
          </a:bodyPr>
          <a:lstStyle/>
          <a:p>
            <a:pPr algn="r"/>
            <a:r>
              <a:rPr lang="en-GB" sz="1000" b="0" baseline="0" dirty="0">
                <a:solidFill>
                  <a:schemeClr val="bg1"/>
                </a:solidFill>
                <a:latin typeface="Roboto" panose="02000000000000000000" pitchFamily="2" charset="0"/>
                <a:ea typeface="Roboto" panose="02000000000000000000" pitchFamily="2" charset="0"/>
              </a:rPr>
              <a:t>copernicus.eumetsat.int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5545690" cy="153888"/>
          </a:xfrm>
          <a:prstGeom prst="rect">
            <a:avLst/>
          </a:prstGeom>
          <a:noFill/>
          <a:ln w="9525">
            <a:noFill/>
            <a:miter lim="800000"/>
            <a:headEnd/>
            <a:tailEnd/>
          </a:ln>
        </p:spPr>
        <p:txBody>
          <a:bodyPr wrap="square" lIns="0" tIns="0" rIns="0" bIns="0">
            <a:spAutoFit/>
          </a:bodyPr>
          <a:lstStyle/>
          <a:p>
            <a:pPr eaLnBrk="0" hangingPunct="0">
              <a:defRPr/>
            </a:pPr>
            <a:r>
              <a:rPr lang="en-GB" sz="1000" b="0" baseline="0" dirty="0">
                <a:solidFill>
                  <a:srgbClr val="00B5E2"/>
                </a:solidFill>
                <a:latin typeface="Roboto" panose="02000000000000000000" pitchFamily="2" charset="0"/>
                <a:ea typeface="Roboto" panose="02000000000000000000" pitchFamily="2" charset="0"/>
                <a:cs typeface="Arial" pitchFamily="34" charset="0"/>
              </a:rPr>
              <a:t>Cal/Val plans for the CO2M Mission, TCCON/COCCON Meeting, Spa, Belgium - 12-13 June 2023</a:t>
            </a: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Roboto" panose="02000000000000000000" pitchFamily="2" charset="0"/>
                <a:ea typeface="Roboto" panose="02000000000000000000" pitchFamily="2" charset="0"/>
                <a:cs typeface="Arial" pitchFamily="34" charset="0"/>
              </a:rPr>
              <a:pPr algn="r"/>
              <a:t>‹#›</a:t>
            </a:fld>
            <a:endParaRPr lang="en-GB" sz="105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1315424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84" r:id="rId16"/>
    <p:sldLayoutId id="2147483785" r:id="rId17"/>
    <p:sldLayoutId id="2147483786" r:id="rId18"/>
  </p:sldLayoutIdLst>
  <p:transition/>
  <p:txStyles>
    <p:titleStyle>
      <a:lvl1pPr marL="220791" algn="l" rtl="0" eaLnBrk="1" fontAlgn="base" hangingPunct="1">
        <a:spcBef>
          <a:spcPct val="0"/>
        </a:spcBef>
        <a:spcAft>
          <a:spcPct val="0"/>
        </a:spcAft>
        <a:defRPr sz="3200" b="0">
          <a:solidFill>
            <a:schemeClr val="bg1"/>
          </a:solidFill>
          <a:latin typeface="Dosis" panose="02010503020202060003" pitchFamily="2"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bg1"/>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bg1"/>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bg1"/>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bg1"/>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bg1"/>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0134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t>6/12/23</a:t>
            </a:fld>
            <a:endParaRPr lang="en-US" dirty="0"/>
          </a:p>
        </p:txBody>
      </p:sp>
      <p:sp>
        <p:nvSpPr>
          <p:cNvPr id="5" name="Footer Placeholder 4"/>
          <p:cNvSpPr>
            <a:spLocks noGrp="1"/>
          </p:cNvSpPr>
          <p:nvPr>
            <p:ph type="ftr" sz="quarter" idx="3"/>
          </p:nvPr>
        </p:nvSpPr>
        <p:spPr>
          <a:xfrm>
            <a:off x="4165600" y="650134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50134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F0D2464B-1EC3-0B4C-97C6-BF8DE3BEB05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768075" y="6309320"/>
            <a:ext cx="4815152" cy="414883"/>
          </a:xfrm>
          <a:prstGeom prst="rect">
            <a:avLst/>
          </a:prstGeom>
        </p:spPr>
      </p:pic>
    </p:spTree>
    <p:extLst>
      <p:ext uri="{BB962C8B-B14F-4D97-AF65-F5344CB8AC3E}">
        <p14:creationId xmlns:p14="http://schemas.microsoft.com/office/powerpoint/2010/main" val="427149369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Lst>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emf"/></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62.emf"/></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56.emf"/><Relationship Id="rId1" Type="http://schemas.openxmlformats.org/officeDocument/2006/relationships/slideLayout" Target="../slideLayouts/slideLayout10.xml"/><Relationship Id="rId5" Type="http://schemas.openxmlformats.org/officeDocument/2006/relationships/image" Target="../media/image59.emf"/><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0.jpg"/></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hyperlink" Target="https://events.spacepole.be/event/167/"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1.emf"/><Relationship Id="rId1" Type="http://schemas.openxmlformats.org/officeDocument/2006/relationships/slideLayout" Target="../slideLayouts/slideLayout16.xml"/><Relationship Id="rId6" Type="http://schemas.openxmlformats.org/officeDocument/2006/relationships/image" Target="../media/image33.wmf"/><Relationship Id="rId5" Type="http://schemas.openxmlformats.org/officeDocument/2006/relationships/oleObject" Target="../embeddings/oleObject2.bin"/><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g"/><Relationship Id="rId2"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DM_DOCNAME]"/>
          <p:cNvSpPr txBox="1"/>
          <p:nvPr/>
        </p:nvSpPr>
        <p:spPr>
          <a:xfrm>
            <a:off x="6520541" y="3005379"/>
            <a:ext cx="5662670" cy="2579507"/>
          </a:xfrm>
          <a:prstGeom prst="rect">
            <a:avLst/>
          </a:prstGeom>
          <a:solidFill>
            <a:schemeClr val="bg1"/>
          </a:solidFill>
        </p:spPr>
        <p:txBody>
          <a:bodyPr wrap="square" lIns="288000" tIns="180000" rIns="288000" bIns="18000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FFFFFF"/>
                </a:solidFill>
                <a:effectLst/>
                <a:uLnTx/>
                <a:uFillTx/>
                <a:latin typeface="Dosis" panose="02010503020202060003" pitchFamily="2" charset="0"/>
                <a:ea typeface="+mn-ea"/>
                <a:cs typeface="Arial" panose="020B0604020202020204" pitchFamily="34" charset="0"/>
              </a:rPr>
              <a:t>Overview for Cal/Val plans for the CO2M Mission</a:t>
            </a:r>
            <a:endParaRPr kumimoji="0" lang="en-GB" sz="1800" b="0" i="0" u="none" strike="noStrike" kern="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Arial" panose="020B0604020202020204" pitchFamily="34" charset="0"/>
              </a:rPr>
              <a:t>B. Bojkov, T. </a:t>
            </a:r>
            <a:r>
              <a:rPr kumimoji="0" lang="en-GB" sz="1600" b="0" i="0" u="none" strike="noStrike" kern="0" cap="none" spc="0" normalizeH="0" baseline="0" noProof="0" dirty="0" err="1">
                <a:ln>
                  <a:noFill/>
                </a:ln>
                <a:solidFill>
                  <a:srgbClr val="FFFFFF"/>
                </a:solidFill>
                <a:effectLst/>
                <a:uLnTx/>
                <a:uFillTx/>
                <a:latin typeface="Roboto Medium" panose="02000000000000000000" pitchFamily="2" charset="0"/>
                <a:ea typeface="Roboto Medium" panose="02000000000000000000" pitchFamily="2" charset="0"/>
                <a:cs typeface="Arial" panose="020B0604020202020204" pitchFamily="34" charset="0"/>
              </a:rPr>
              <a:t>Marbach</a:t>
            </a:r>
            <a:r>
              <a:rPr kumimoji="0" lang="en-GB" sz="1600" b="0" i="0" u="none" strike="noStrike" kern="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Arial" panose="020B0604020202020204" pitchFamily="34" charset="0"/>
              </a:rPr>
              <a:t>, R. Lang and the RSP CO2M team</a:t>
            </a:r>
            <a:endParaRPr kumimoji="0" lang="en-GB" sz="1600" b="0" i="1"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1"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1"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600" i="1" kern="0" dirty="0">
                <a:solidFill>
                  <a:srgbClr val="FFFFFF"/>
                </a:solidFill>
                <a:latin typeface="Roboto" panose="02000000000000000000" pitchFamily="2" charset="0"/>
                <a:ea typeface="Roboto" panose="02000000000000000000" pitchFamily="2" charset="0"/>
                <a:cs typeface="Arial" panose="020B0604020202020204" pitchFamily="34" charset="0"/>
              </a:rPr>
              <a:t>TCCON/COCCON Meeting</a:t>
            </a:r>
            <a:endParaRPr kumimoji="0" lang="en-GB" sz="1600" b="0" i="1"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Arial" panose="020B0604020202020204" pitchFamily="34" charset="0"/>
              </a:rPr>
              <a:t>Spa, Belgium – 12-13 June 2023</a:t>
            </a:r>
          </a:p>
        </p:txBody>
      </p:sp>
    </p:spTree>
    <p:extLst>
      <p:ext uri="{BB962C8B-B14F-4D97-AF65-F5344CB8AC3E}">
        <p14:creationId xmlns:p14="http://schemas.microsoft.com/office/powerpoint/2010/main" val="21143073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29B9-2EF5-8999-0EDC-FBE1A4A70D91}"/>
              </a:ext>
            </a:extLst>
          </p:cNvPr>
          <p:cNvSpPr>
            <a:spLocks noGrp="1"/>
          </p:cNvSpPr>
          <p:nvPr>
            <p:ph type="title"/>
          </p:nvPr>
        </p:nvSpPr>
        <p:spPr>
          <a:xfrm>
            <a:off x="792480" y="1"/>
            <a:ext cx="11399520" cy="640079"/>
          </a:xfrm>
        </p:spPr>
        <p:txBody>
          <a:bodyPr/>
          <a:lstStyle/>
          <a:p>
            <a:r>
              <a:rPr lang="en-GB" dirty="0"/>
              <a:t>CO2M product Cal/Val system</a:t>
            </a:r>
          </a:p>
        </p:txBody>
      </p:sp>
      <p:pic>
        <p:nvPicPr>
          <p:cNvPr id="4" name="Picture 3">
            <a:extLst>
              <a:ext uri="{FF2B5EF4-FFF2-40B4-BE49-F238E27FC236}">
                <a16:creationId xmlns:a16="http://schemas.microsoft.com/office/drawing/2014/main" id="{9B09ED0C-D450-3A41-FB9E-252B51DCADA3}"/>
              </a:ext>
            </a:extLst>
          </p:cNvPr>
          <p:cNvPicPr>
            <a:picLocks noChangeAspect="1"/>
          </p:cNvPicPr>
          <p:nvPr/>
        </p:nvPicPr>
        <p:blipFill>
          <a:blip r:embed="rId2"/>
          <a:stretch>
            <a:fillRect/>
          </a:stretch>
        </p:blipFill>
        <p:spPr>
          <a:xfrm>
            <a:off x="3990110" y="1030778"/>
            <a:ext cx="7722524" cy="5569527"/>
          </a:xfrm>
          <a:prstGeom prst="rect">
            <a:avLst/>
          </a:prstGeom>
        </p:spPr>
      </p:pic>
      <p:sp>
        <p:nvSpPr>
          <p:cNvPr id="5" name="TextBox 4">
            <a:extLst>
              <a:ext uri="{FF2B5EF4-FFF2-40B4-BE49-F238E27FC236}">
                <a16:creationId xmlns:a16="http://schemas.microsoft.com/office/drawing/2014/main" id="{9FF8BCEB-07A1-D920-6BE4-B6EC72B80C34}"/>
              </a:ext>
            </a:extLst>
          </p:cNvPr>
          <p:cNvSpPr txBox="1"/>
          <p:nvPr/>
        </p:nvSpPr>
        <p:spPr>
          <a:xfrm>
            <a:off x="216131" y="815582"/>
            <a:ext cx="3499658" cy="5709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Product Cal/Val and continuous product quality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Level-1 calibration: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Other satellite data (</a:t>
            </a:r>
            <a:r>
              <a:rPr kumimoji="0" lang="en-GB" sz="1600" b="0" i="0" u="none" strike="noStrike" kern="120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mn-cs"/>
              </a:rPr>
              <a:t>Microcarb</a:t>
            </a: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Sentinel-4/5, GOSAT/OCO/</a:t>
            </a:r>
            <a:r>
              <a:rPr kumimoji="0" lang="en-GB" sz="1600" b="0" i="0" u="none" strike="noStrike" kern="120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mn-cs"/>
              </a:rPr>
              <a:t>Tansat</a:t>
            </a: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a:t>
            </a:r>
            <a:r>
              <a:rPr kumimoji="0" lang="en-GB" sz="1600" b="0"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follow-ons</a:t>
            </a: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a:t>
            </a:r>
          </a:p>
          <a:p>
            <a:pPr lvl="1">
              <a:defRPr/>
            </a:pPr>
            <a:r>
              <a:rPr kumimoji="0" lang="en-GB" sz="1100" b="0"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via international partner collaboration, partner agencies, GSICS, WG-Climate, CEOS.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Solar, on-board and vicarious calibration targets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Level-2 GHG/NO</a:t>
            </a:r>
            <a:r>
              <a:rPr kumimoji="0" lang="en-GB" sz="1600" b="1" i="1" u="none" strike="noStrike" kern="1200" cap="none" spc="0" normalizeH="0" baseline="-25000" noProof="0" dirty="0">
                <a:ln>
                  <a:noFill/>
                </a:ln>
                <a:solidFill>
                  <a:schemeClr val="bg1"/>
                </a:solidFill>
                <a:effectLst/>
                <a:uLnTx/>
                <a:uFillTx/>
                <a:latin typeface="Roboto" panose="02000000000000000000" pitchFamily="2" charset="0"/>
                <a:ea typeface="Roboto" panose="02000000000000000000" pitchFamily="2" charset="0"/>
                <a:cs typeface="+mn-cs"/>
              </a:rPr>
              <a:t>2</a:t>
            </a:r>
            <a:r>
              <a:rPr kumimoji="0" lang="en-GB" sz="1600" b="1" i="1"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(and ancillary) product validation and verification: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285750" lvl="0" indent="-285750">
              <a:buFont typeface="Wingdings" panose="05000000000000000000" pitchFamily="2" charset="2"/>
              <a:buChar char="ü"/>
              <a:defRPr/>
            </a:pP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TCCON / </a:t>
            </a:r>
            <a:r>
              <a:rPr lang="en-GB" sz="1600" dirty="0">
                <a:solidFill>
                  <a:schemeClr val="bg1"/>
                </a:solidFill>
                <a:latin typeface="Roboto" panose="02000000000000000000" pitchFamily="2" charset="0"/>
                <a:ea typeface="Roboto" panose="02000000000000000000" pitchFamily="2" charset="0"/>
              </a:rPr>
              <a:t>COCCON / NDACC / </a:t>
            </a:r>
            <a:r>
              <a:rPr lang="en-GB" sz="1600" dirty="0" err="1">
                <a:solidFill>
                  <a:schemeClr val="bg1"/>
                </a:solidFill>
                <a:latin typeface="Roboto" panose="02000000000000000000" pitchFamily="2" charset="0"/>
                <a:ea typeface="Roboto" panose="02000000000000000000" pitchFamily="2" charset="0"/>
              </a:rPr>
              <a:t>PaNIR</a:t>
            </a:r>
            <a:endParaRPr lang="en-GB" sz="1600" dirty="0">
              <a:solidFill>
                <a:schemeClr val="bg1"/>
              </a:solidFill>
              <a:latin typeface="Roboto" panose="02000000000000000000" pitchFamily="2" charset="0"/>
              <a:ea typeface="Roboto" panose="02000000000000000000" pitchFamily="2" charset="0"/>
            </a:endParaRPr>
          </a:p>
          <a:p>
            <a:pPr marL="285750" lvl="0" indent="-285750">
              <a:buFont typeface="Wingdings" panose="05000000000000000000" pitchFamily="2" charset="2"/>
              <a:buChar char="ü"/>
              <a:defRPr/>
            </a:pP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Other ground-based (PGN, MAX-DOAS, </a:t>
            </a:r>
            <a:r>
              <a:rPr kumimoji="0" lang="en-GB" sz="1600" b="0" i="0" u="none" strike="noStrike" kern="120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mn-cs"/>
              </a:rPr>
              <a:t>Aeronet</a:t>
            </a: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etc.)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Model data (CO</a:t>
            </a:r>
            <a:r>
              <a:rPr kumimoji="0" lang="en-GB" sz="1600" b="0" i="0" u="none" strike="noStrike" kern="1200" cap="none" spc="0" normalizeH="0" baseline="-25000" noProof="0" dirty="0">
                <a:ln>
                  <a:noFill/>
                </a:ln>
                <a:solidFill>
                  <a:schemeClr val="bg1"/>
                </a:solidFill>
                <a:effectLst/>
                <a:uLnTx/>
                <a:uFillTx/>
                <a:latin typeface="Roboto" panose="02000000000000000000" pitchFamily="2" charset="0"/>
                <a:ea typeface="Roboto" panose="02000000000000000000" pitchFamily="2" charset="0"/>
                <a:cs typeface="+mn-cs"/>
              </a:rPr>
              <a:t>2</a:t>
            </a:r>
            <a:r>
              <a:rPr kumimoji="0" lang="en-GB"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MVS, NWP, CTM and Earth system)</a:t>
            </a:r>
          </a:p>
        </p:txBody>
      </p:sp>
    </p:spTree>
    <p:extLst>
      <p:ext uri="{BB962C8B-B14F-4D97-AF65-F5344CB8AC3E}">
        <p14:creationId xmlns:p14="http://schemas.microsoft.com/office/powerpoint/2010/main" val="10256636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DDC87-F9E6-9305-3245-17EEFA2C758F}"/>
              </a:ext>
            </a:extLst>
          </p:cNvPr>
          <p:cNvSpPr>
            <a:spLocks noGrp="1"/>
          </p:cNvSpPr>
          <p:nvPr>
            <p:ph type="title"/>
          </p:nvPr>
        </p:nvSpPr>
        <p:spPr>
          <a:xfrm>
            <a:off x="792480" y="1"/>
            <a:ext cx="11399520" cy="640079"/>
          </a:xfrm>
        </p:spPr>
        <p:txBody>
          <a:bodyPr/>
          <a:lstStyle/>
          <a:p>
            <a:r>
              <a:rPr lang="en-GB" dirty="0"/>
              <a:t>“Four+-pillar” CO2M validation</a:t>
            </a:r>
          </a:p>
        </p:txBody>
      </p:sp>
      <p:sp>
        <p:nvSpPr>
          <p:cNvPr id="4" name="Rectangle 3">
            <a:extLst>
              <a:ext uri="{FF2B5EF4-FFF2-40B4-BE49-F238E27FC236}">
                <a16:creationId xmlns:a16="http://schemas.microsoft.com/office/drawing/2014/main" id="{280203AC-0F83-E820-94E5-2D879E3592B9}"/>
              </a:ext>
            </a:extLst>
          </p:cNvPr>
          <p:cNvSpPr/>
          <p:nvPr/>
        </p:nvSpPr>
        <p:spPr bwMode="auto">
          <a:xfrm>
            <a:off x="1621760" y="872074"/>
            <a:ext cx="3336417" cy="1715850"/>
          </a:xfrm>
          <a:prstGeom prst="rect">
            <a:avLst/>
          </a:prstGeom>
          <a:solidFill>
            <a:srgbClr val="E1F0D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GB" sz="900" b="1" i="1" u="none" strike="noStrike" cap="none" normalizeH="0" baseline="0" dirty="0">
                <a:ln>
                  <a:noFill/>
                </a:ln>
                <a:solidFill>
                  <a:schemeClr val="bg1"/>
                </a:solidFill>
                <a:effectLst/>
                <a:latin typeface="Tahoma" pitchFamily="34" charset="0"/>
              </a:rPr>
              <a:t>On-board Cal:</a:t>
            </a:r>
          </a:p>
        </p:txBody>
      </p:sp>
      <p:sp>
        <p:nvSpPr>
          <p:cNvPr id="5" name="Rectangle 4">
            <a:extLst>
              <a:ext uri="{FF2B5EF4-FFF2-40B4-BE49-F238E27FC236}">
                <a16:creationId xmlns:a16="http://schemas.microsoft.com/office/drawing/2014/main" id="{F2E3928B-E781-DD76-8E33-7B8F04760FE5}"/>
              </a:ext>
            </a:extLst>
          </p:cNvPr>
          <p:cNvSpPr>
            <a:spLocks noChangeArrowheads="1"/>
          </p:cNvSpPr>
          <p:nvPr/>
        </p:nvSpPr>
        <p:spPr bwMode="auto">
          <a:xfrm>
            <a:off x="1792849" y="5860399"/>
            <a:ext cx="88071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1"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“Four-pillar” CO2M operational product validation and monitoring space-to-ground and space-to-space approach</a:t>
            </a:r>
            <a:endParaRPr kumimoji="0" lang="en-GB" altLang="en-US" sz="2800" b="0" i="0" u="none" strike="noStrike" cap="none" normalizeH="0" baseline="0" dirty="0">
              <a:ln>
                <a:noFill/>
              </a:ln>
              <a:solidFill>
                <a:schemeClr val="bg1"/>
              </a:solidFill>
              <a:effectLst/>
              <a:latin typeface="Arial" panose="020B0604020202020204" pitchFamily="34" charset="0"/>
            </a:endParaRPr>
          </a:p>
        </p:txBody>
      </p:sp>
      <p:pic>
        <p:nvPicPr>
          <p:cNvPr id="6" name="Picture 5">
            <a:extLst>
              <a:ext uri="{FF2B5EF4-FFF2-40B4-BE49-F238E27FC236}">
                <a16:creationId xmlns:a16="http://schemas.microsoft.com/office/drawing/2014/main" id="{7FB57E89-B133-112F-6B0D-D49EA63220EE}"/>
              </a:ext>
            </a:extLst>
          </p:cNvPr>
          <p:cNvPicPr>
            <a:picLocks noChangeAspect="1"/>
          </p:cNvPicPr>
          <p:nvPr/>
        </p:nvPicPr>
        <p:blipFill>
          <a:blip r:embed="rId2"/>
          <a:stretch>
            <a:fillRect/>
          </a:stretch>
        </p:blipFill>
        <p:spPr>
          <a:xfrm>
            <a:off x="1664561" y="842900"/>
            <a:ext cx="9809314" cy="4773582"/>
          </a:xfrm>
          <a:prstGeom prst="rect">
            <a:avLst/>
          </a:prstGeom>
        </p:spPr>
      </p:pic>
      <p:graphicFrame>
        <p:nvGraphicFramePr>
          <p:cNvPr id="7" name="Table 6">
            <a:extLst>
              <a:ext uri="{FF2B5EF4-FFF2-40B4-BE49-F238E27FC236}">
                <a16:creationId xmlns:a16="http://schemas.microsoft.com/office/drawing/2014/main" id="{07428C3D-8D73-4BD2-9D2E-104A92541C1D}"/>
              </a:ext>
            </a:extLst>
          </p:cNvPr>
          <p:cNvGraphicFramePr>
            <a:graphicFrameLocks noGrp="1"/>
          </p:cNvGraphicFramePr>
          <p:nvPr>
            <p:extLst>
              <p:ext uri="{D42A27DB-BD31-4B8C-83A1-F6EECF244321}">
                <p14:modId xmlns:p14="http://schemas.microsoft.com/office/powerpoint/2010/main" val="2389671236"/>
              </p:ext>
            </p:extLst>
          </p:nvPr>
        </p:nvGraphicFramePr>
        <p:xfrm>
          <a:off x="1706585" y="1076893"/>
          <a:ext cx="3095325" cy="1169052"/>
        </p:xfrm>
        <a:graphic>
          <a:graphicData uri="http://schemas.openxmlformats.org/drawingml/2006/table">
            <a:tbl>
              <a:tblPr firstRow="1" bandRow="1">
                <a:tableStyleId>{5C22544A-7EE6-4342-B048-85BDC9FD1C3A}</a:tableStyleId>
              </a:tblPr>
              <a:tblGrid>
                <a:gridCol w="619065">
                  <a:extLst>
                    <a:ext uri="{9D8B030D-6E8A-4147-A177-3AD203B41FA5}">
                      <a16:colId xmlns:a16="http://schemas.microsoft.com/office/drawing/2014/main" val="3287289803"/>
                    </a:ext>
                  </a:extLst>
                </a:gridCol>
                <a:gridCol w="619065">
                  <a:extLst>
                    <a:ext uri="{9D8B030D-6E8A-4147-A177-3AD203B41FA5}">
                      <a16:colId xmlns:a16="http://schemas.microsoft.com/office/drawing/2014/main" val="1498299636"/>
                    </a:ext>
                  </a:extLst>
                </a:gridCol>
                <a:gridCol w="505851">
                  <a:extLst>
                    <a:ext uri="{9D8B030D-6E8A-4147-A177-3AD203B41FA5}">
                      <a16:colId xmlns:a16="http://schemas.microsoft.com/office/drawing/2014/main" val="2989956006"/>
                    </a:ext>
                  </a:extLst>
                </a:gridCol>
                <a:gridCol w="465826">
                  <a:extLst>
                    <a:ext uri="{9D8B030D-6E8A-4147-A177-3AD203B41FA5}">
                      <a16:colId xmlns:a16="http://schemas.microsoft.com/office/drawing/2014/main" val="2210885646"/>
                    </a:ext>
                  </a:extLst>
                </a:gridCol>
                <a:gridCol w="885518">
                  <a:extLst>
                    <a:ext uri="{9D8B030D-6E8A-4147-A177-3AD203B41FA5}">
                      <a16:colId xmlns:a16="http://schemas.microsoft.com/office/drawing/2014/main" val="3017435301"/>
                    </a:ext>
                  </a:extLst>
                </a:gridCol>
              </a:tblGrid>
              <a:tr h="168663">
                <a:tc>
                  <a:txBody>
                    <a:bodyPr/>
                    <a:lstStyle/>
                    <a:p>
                      <a:r>
                        <a:rPr lang="en-GB" sz="900" dirty="0"/>
                        <a:t>Source</a:t>
                      </a:r>
                    </a:p>
                  </a:txBody>
                  <a:tcPr marL="34822" marR="34822" marT="17411" marB="17411"/>
                </a:tc>
                <a:tc>
                  <a:txBody>
                    <a:bodyPr/>
                    <a:lstStyle/>
                    <a:p>
                      <a:r>
                        <a:rPr lang="en-GB" sz="900" dirty="0"/>
                        <a:t>CO2I</a:t>
                      </a:r>
                    </a:p>
                  </a:txBody>
                  <a:tcPr marL="34822" marR="34822" marT="17411" marB="17411"/>
                </a:tc>
                <a:tc>
                  <a:txBody>
                    <a:bodyPr/>
                    <a:lstStyle/>
                    <a:p>
                      <a:r>
                        <a:rPr lang="en-GB" sz="900" dirty="0"/>
                        <a:t>MAP</a:t>
                      </a:r>
                    </a:p>
                  </a:txBody>
                  <a:tcPr marL="34822" marR="34822" marT="17411" marB="17411"/>
                </a:tc>
                <a:tc>
                  <a:txBody>
                    <a:bodyPr/>
                    <a:lstStyle/>
                    <a:p>
                      <a:r>
                        <a:rPr lang="en-GB" sz="900" dirty="0"/>
                        <a:t>CLIM</a:t>
                      </a:r>
                    </a:p>
                  </a:txBody>
                  <a:tcPr marL="34822" marR="34822" marT="17411" marB="17411"/>
                </a:tc>
                <a:tc>
                  <a:txBody>
                    <a:bodyPr/>
                    <a:lstStyle/>
                    <a:p>
                      <a:r>
                        <a:rPr lang="en-GB" sz="900" dirty="0"/>
                        <a:t>Frequency</a:t>
                      </a:r>
                    </a:p>
                  </a:txBody>
                  <a:tcPr marL="34822" marR="34822" marT="17411" marB="17411"/>
                </a:tc>
                <a:extLst>
                  <a:ext uri="{0D108BD9-81ED-4DB2-BD59-A6C34878D82A}">
                    <a16:rowId xmlns:a16="http://schemas.microsoft.com/office/drawing/2014/main" val="2190546862"/>
                  </a:ext>
                </a:extLst>
              </a:tr>
              <a:tr h="168663">
                <a:tc>
                  <a:txBody>
                    <a:bodyPr/>
                    <a:lstStyle/>
                    <a:p>
                      <a:r>
                        <a:rPr lang="en-GB" sz="900" b="1" dirty="0">
                          <a:solidFill>
                            <a:schemeClr val="bg1"/>
                          </a:solidFill>
                        </a:rPr>
                        <a:t>SUN</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endParaRPr lang="en-GB" sz="900" b="1">
                        <a:solidFill>
                          <a:schemeClr val="bg1"/>
                        </a:solidFill>
                      </a:endParaRPr>
                    </a:p>
                  </a:txBody>
                  <a:tcPr marL="34822" marR="34822" marT="17411" marB="17411"/>
                </a:tc>
                <a:tc>
                  <a:txBody>
                    <a:bodyPr/>
                    <a:lstStyle/>
                    <a:p>
                      <a:r>
                        <a:rPr lang="en-GB" sz="900" b="1" dirty="0">
                          <a:solidFill>
                            <a:schemeClr val="bg1"/>
                          </a:solidFill>
                        </a:rPr>
                        <a:t>daily</a:t>
                      </a:r>
                    </a:p>
                  </a:txBody>
                  <a:tcPr marL="34822" marR="34822" marT="17411" marB="17411"/>
                </a:tc>
                <a:extLst>
                  <a:ext uri="{0D108BD9-81ED-4DB2-BD59-A6C34878D82A}">
                    <a16:rowId xmlns:a16="http://schemas.microsoft.com/office/drawing/2014/main" val="2774935338"/>
                  </a:ext>
                </a:extLst>
              </a:tr>
              <a:tr h="168663">
                <a:tc>
                  <a:txBody>
                    <a:bodyPr/>
                    <a:lstStyle/>
                    <a:p>
                      <a:r>
                        <a:rPr lang="en-GB" sz="900" b="1" dirty="0">
                          <a:solidFill>
                            <a:schemeClr val="bg1"/>
                          </a:solidFill>
                        </a:rPr>
                        <a:t>Moon</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Irreg.</a:t>
                      </a:r>
                    </a:p>
                  </a:txBody>
                  <a:tcPr marL="34822" marR="34822" marT="17411" marB="17411"/>
                </a:tc>
                <a:extLst>
                  <a:ext uri="{0D108BD9-81ED-4DB2-BD59-A6C34878D82A}">
                    <a16:rowId xmlns:a16="http://schemas.microsoft.com/office/drawing/2014/main" val="2221168312"/>
                  </a:ext>
                </a:extLst>
              </a:tr>
              <a:tr h="168663">
                <a:tc>
                  <a:txBody>
                    <a:bodyPr/>
                    <a:lstStyle/>
                    <a:p>
                      <a:r>
                        <a:rPr lang="en-GB" sz="900" b="1" dirty="0">
                          <a:solidFill>
                            <a:schemeClr val="bg1"/>
                          </a:solidFill>
                        </a:rPr>
                        <a:t>WLS</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endParaRPr lang="en-GB" sz="900" b="1" dirty="0">
                        <a:solidFill>
                          <a:schemeClr val="bg1"/>
                        </a:solidFill>
                      </a:endParaRPr>
                    </a:p>
                  </a:txBody>
                  <a:tcPr marL="34822" marR="34822" marT="17411" marB="17411"/>
                </a:tc>
                <a:tc>
                  <a:txBody>
                    <a:bodyPr/>
                    <a:lstStyle/>
                    <a:p>
                      <a:endParaRPr lang="en-GB" sz="900" b="1">
                        <a:solidFill>
                          <a:schemeClr val="bg1"/>
                        </a:solidFill>
                      </a:endParaRPr>
                    </a:p>
                  </a:txBody>
                  <a:tcPr marL="34822" marR="34822" marT="17411" marB="17411"/>
                </a:tc>
                <a:tc>
                  <a:txBody>
                    <a:bodyPr/>
                    <a:lstStyle/>
                    <a:p>
                      <a:r>
                        <a:rPr lang="en-GB" sz="900" b="1" dirty="0">
                          <a:solidFill>
                            <a:schemeClr val="bg1"/>
                          </a:solidFill>
                        </a:rPr>
                        <a:t>weekly</a:t>
                      </a:r>
                    </a:p>
                  </a:txBody>
                  <a:tcPr marL="34822" marR="34822" marT="17411" marB="17411"/>
                </a:tc>
                <a:extLst>
                  <a:ext uri="{0D108BD9-81ED-4DB2-BD59-A6C34878D82A}">
                    <a16:rowId xmlns:a16="http://schemas.microsoft.com/office/drawing/2014/main" val="3532016571"/>
                  </a:ext>
                </a:extLst>
              </a:tr>
              <a:tr h="168663">
                <a:tc>
                  <a:txBody>
                    <a:bodyPr/>
                    <a:lstStyle/>
                    <a:p>
                      <a:r>
                        <a:rPr lang="en-GB" sz="900" b="1" dirty="0">
                          <a:solidFill>
                            <a:schemeClr val="bg1"/>
                          </a:solidFill>
                        </a:rPr>
                        <a:t>Tuneable LED</a:t>
                      </a:r>
                    </a:p>
                  </a:txBody>
                  <a:tcPr marL="34822" marR="34822" marT="17411" marB="17411"/>
                </a:tc>
                <a:tc>
                  <a:txBody>
                    <a:bodyPr/>
                    <a:lstStyle/>
                    <a:p>
                      <a:r>
                        <a:rPr lang="en-GB" sz="900" b="1" dirty="0">
                          <a:solidFill>
                            <a:schemeClr val="bg1"/>
                          </a:solidFill>
                        </a:rPr>
                        <a:t>X (ISRF)</a:t>
                      </a:r>
                    </a:p>
                  </a:txBody>
                  <a:tcPr marL="34822" marR="34822" marT="17411" marB="17411"/>
                </a:tc>
                <a:tc>
                  <a:txBody>
                    <a:bodyPr/>
                    <a:lstStyle/>
                    <a:p>
                      <a:endParaRPr lang="en-GB" sz="900" b="1" dirty="0">
                        <a:solidFill>
                          <a:schemeClr val="bg1"/>
                        </a:solidFill>
                      </a:endParaRPr>
                    </a:p>
                  </a:txBody>
                  <a:tcPr marL="34822" marR="34822" marT="17411" marB="17411"/>
                </a:tc>
                <a:tc>
                  <a:txBody>
                    <a:bodyPr/>
                    <a:lstStyle/>
                    <a:p>
                      <a:endParaRPr lang="en-GB" sz="900" b="1">
                        <a:solidFill>
                          <a:schemeClr val="bg1"/>
                        </a:solidFill>
                      </a:endParaRPr>
                    </a:p>
                  </a:txBody>
                  <a:tcPr marL="34822" marR="34822" marT="17411" marB="17411"/>
                </a:tc>
                <a:tc>
                  <a:txBody>
                    <a:bodyPr/>
                    <a:lstStyle/>
                    <a:p>
                      <a:endParaRPr lang="en-GB" sz="900" b="1">
                        <a:solidFill>
                          <a:schemeClr val="bg1"/>
                        </a:solidFill>
                      </a:endParaRPr>
                    </a:p>
                  </a:txBody>
                  <a:tcPr marL="34822" marR="34822" marT="17411" marB="17411"/>
                </a:tc>
                <a:extLst>
                  <a:ext uri="{0D108BD9-81ED-4DB2-BD59-A6C34878D82A}">
                    <a16:rowId xmlns:a16="http://schemas.microsoft.com/office/drawing/2014/main" val="2939586377"/>
                  </a:ext>
                </a:extLst>
              </a:tr>
              <a:tr h="168663">
                <a:tc>
                  <a:txBody>
                    <a:bodyPr/>
                    <a:lstStyle/>
                    <a:p>
                      <a:r>
                        <a:rPr lang="en-GB" sz="900" b="1" dirty="0">
                          <a:solidFill>
                            <a:schemeClr val="bg1"/>
                          </a:solidFill>
                        </a:rPr>
                        <a:t>Dark</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X</a:t>
                      </a:r>
                    </a:p>
                  </a:txBody>
                  <a:tcPr marL="34822" marR="34822" marT="17411" marB="17411"/>
                </a:tc>
                <a:tc>
                  <a:txBody>
                    <a:bodyPr/>
                    <a:lstStyle/>
                    <a:p>
                      <a:r>
                        <a:rPr lang="en-GB" sz="900" b="1" dirty="0">
                          <a:solidFill>
                            <a:schemeClr val="bg1"/>
                          </a:solidFill>
                        </a:rPr>
                        <a:t>orbit</a:t>
                      </a:r>
                    </a:p>
                  </a:txBody>
                  <a:tcPr marL="34822" marR="34822" marT="17411" marB="17411"/>
                </a:tc>
                <a:extLst>
                  <a:ext uri="{0D108BD9-81ED-4DB2-BD59-A6C34878D82A}">
                    <a16:rowId xmlns:a16="http://schemas.microsoft.com/office/drawing/2014/main" val="1824860193"/>
                  </a:ext>
                </a:extLst>
              </a:tr>
            </a:tbl>
          </a:graphicData>
        </a:graphic>
      </p:graphicFrame>
      <p:sp>
        <p:nvSpPr>
          <p:cNvPr id="8" name="Rectangle 7">
            <a:extLst>
              <a:ext uri="{FF2B5EF4-FFF2-40B4-BE49-F238E27FC236}">
                <a16:creationId xmlns:a16="http://schemas.microsoft.com/office/drawing/2014/main" id="{3BA3188E-2D4E-809B-1EDF-A43D5810BA10}"/>
              </a:ext>
            </a:extLst>
          </p:cNvPr>
          <p:cNvSpPr/>
          <p:nvPr/>
        </p:nvSpPr>
        <p:spPr bwMode="auto">
          <a:xfrm>
            <a:off x="8076109" y="2467154"/>
            <a:ext cx="2232457" cy="224287"/>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err="1">
                <a:ln>
                  <a:noFill/>
                </a:ln>
                <a:solidFill>
                  <a:schemeClr val="bg1"/>
                </a:solidFill>
                <a:effectLst/>
                <a:latin typeface="Tahoma" pitchFamily="34" charset="0"/>
              </a:rPr>
              <a:t>MicroCarb</a:t>
            </a:r>
            <a:r>
              <a:rPr kumimoji="0" lang="en-GB" sz="900" b="1" i="0" u="none" strike="noStrike" cap="none" normalizeH="0" baseline="0" dirty="0">
                <a:ln>
                  <a:noFill/>
                </a:ln>
                <a:solidFill>
                  <a:schemeClr val="bg1"/>
                </a:solidFill>
                <a:effectLst/>
                <a:latin typeface="Tahoma" pitchFamily="34" charset="0"/>
              </a:rPr>
              <a:t>, OCO-x, GOSAT-x, S5, etc.</a:t>
            </a:r>
          </a:p>
        </p:txBody>
      </p:sp>
      <p:sp>
        <p:nvSpPr>
          <p:cNvPr id="9" name="TextBox 8">
            <a:extLst>
              <a:ext uri="{FF2B5EF4-FFF2-40B4-BE49-F238E27FC236}">
                <a16:creationId xmlns:a16="http://schemas.microsoft.com/office/drawing/2014/main" id="{0D17CB93-6335-E581-F9EB-0ADBD19A2CAE}"/>
              </a:ext>
            </a:extLst>
          </p:cNvPr>
          <p:cNvSpPr txBox="1"/>
          <p:nvPr/>
        </p:nvSpPr>
        <p:spPr>
          <a:xfrm>
            <a:off x="1621761" y="2691441"/>
            <a:ext cx="1587265" cy="584775"/>
          </a:xfrm>
          <a:prstGeom prst="rect">
            <a:avLst/>
          </a:prstGeom>
          <a:noFill/>
          <a:ln w="19050">
            <a:solidFill>
              <a:srgbClr val="D5EACC"/>
            </a:solidFill>
            <a:prstDash val="dash"/>
          </a:ln>
        </p:spPr>
        <p:txBody>
          <a:bodyPr wrap="square" rtlCol="0">
            <a:spAutoFit/>
          </a:bodyPr>
          <a:lstStyle/>
          <a:p>
            <a:r>
              <a:rPr lang="en-GB" sz="1600" b="0" dirty="0">
                <a:solidFill>
                  <a:schemeClr val="bg1"/>
                </a:solidFill>
                <a:latin typeface="Roboto" panose="02000000000000000000" pitchFamily="2" charset="0"/>
                <a:ea typeface="Roboto" panose="02000000000000000000" pitchFamily="2" charset="0"/>
              </a:rPr>
              <a:t>Vicarious Cal</a:t>
            </a:r>
          </a:p>
          <a:p>
            <a:r>
              <a:rPr lang="en-GB" sz="1600" dirty="0">
                <a:solidFill>
                  <a:schemeClr val="bg1"/>
                </a:solidFill>
                <a:latin typeface="Roboto" panose="02000000000000000000" pitchFamily="2" charset="0"/>
                <a:ea typeface="Roboto" panose="02000000000000000000" pitchFamily="2" charset="0"/>
              </a:rPr>
              <a:t>“as needed”</a:t>
            </a:r>
            <a:endParaRPr lang="en-GB" sz="1600" b="0" dirty="0">
              <a:solidFill>
                <a:schemeClr val="bg1"/>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88CC58D7-CA0C-736B-6DFD-1D392C11C094}"/>
              </a:ext>
            </a:extLst>
          </p:cNvPr>
          <p:cNvSpPr txBox="1"/>
          <p:nvPr/>
        </p:nvSpPr>
        <p:spPr>
          <a:xfrm rot="19109237">
            <a:off x="3295290" y="3231068"/>
            <a:ext cx="1043876" cy="276999"/>
          </a:xfrm>
          <a:prstGeom prst="rect">
            <a:avLst/>
          </a:prstGeom>
          <a:noFill/>
        </p:spPr>
        <p:txBody>
          <a:bodyPr wrap="none" rtlCol="0">
            <a:spAutoFit/>
          </a:bodyPr>
          <a:lstStyle/>
          <a:p>
            <a:r>
              <a:rPr lang="en-GB" sz="1200" b="0" dirty="0">
                <a:solidFill>
                  <a:schemeClr val="bg1"/>
                </a:solidFill>
                <a:latin typeface="Roboto" panose="02000000000000000000" pitchFamily="2" charset="0"/>
                <a:ea typeface="Roboto" panose="02000000000000000000" pitchFamily="2" charset="0"/>
              </a:rPr>
              <a:t>Product VAL</a:t>
            </a:r>
          </a:p>
        </p:txBody>
      </p:sp>
      <p:sp>
        <p:nvSpPr>
          <p:cNvPr id="11" name="TextBox 10">
            <a:extLst>
              <a:ext uri="{FF2B5EF4-FFF2-40B4-BE49-F238E27FC236}">
                <a16:creationId xmlns:a16="http://schemas.microsoft.com/office/drawing/2014/main" id="{38BEB9CF-72F7-F8C2-4452-C4250A03C4A7}"/>
              </a:ext>
            </a:extLst>
          </p:cNvPr>
          <p:cNvSpPr txBox="1"/>
          <p:nvPr/>
        </p:nvSpPr>
        <p:spPr>
          <a:xfrm rot="2418107">
            <a:off x="6856357" y="3204032"/>
            <a:ext cx="1263487" cy="276999"/>
          </a:xfrm>
          <a:prstGeom prst="rect">
            <a:avLst/>
          </a:prstGeom>
          <a:noFill/>
        </p:spPr>
        <p:txBody>
          <a:bodyPr wrap="none" rtlCol="0">
            <a:spAutoFit/>
          </a:bodyPr>
          <a:lstStyle/>
          <a:p>
            <a:r>
              <a:rPr lang="en-GB" sz="1200" b="0" dirty="0">
                <a:solidFill>
                  <a:schemeClr val="bg1"/>
                </a:solidFill>
                <a:latin typeface="Roboto" panose="02000000000000000000" pitchFamily="2" charset="0"/>
                <a:ea typeface="Roboto" panose="02000000000000000000" pitchFamily="2" charset="0"/>
              </a:rPr>
              <a:t>Product Cal/Val</a:t>
            </a:r>
          </a:p>
        </p:txBody>
      </p:sp>
      <p:sp>
        <p:nvSpPr>
          <p:cNvPr id="12" name="TextBox 11">
            <a:extLst>
              <a:ext uri="{FF2B5EF4-FFF2-40B4-BE49-F238E27FC236}">
                <a16:creationId xmlns:a16="http://schemas.microsoft.com/office/drawing/2014/main" id="{798B03C4-0C90-E078-F19B-CD741B688222}"/>
              </a:ext>
            </a:extLst>
          </p:cNvPr>
          <p:cNvSpPr txBox="1"/>
          <p:nvPr/>
        </p:nvSpPr>
        <p:spPr>
          <a:xfrm rot="5400000">
            <a:off x="5427403" y="3488613"/>
            <a:ext cx="1128835" cy="253916"/>
          </a:xfrm>
          <a:prstGeom prst="rect">
            <a:avLst/>
          </a:prstGeom>
          <a:noFill/>
        </p:spPr>
        <p:txBody>
          <a:bodyPr wrap="none" rtlCol="0">
            <a:spAutoFit/>
          </a:bodyPr>
          <a:lstStyle/>
          <a:p>
            <a:r>
              <a:rPr lang="en-GB" sz="1050" b="0" dirty="0">
                <a:solidFill>
                  <a:schemeClr val="bg1"/>
                </a:solidFill>
                <a:latin typeface="Roboto" panose="02000000000000000000" pitchFamily="2" charset="0"/>
                <a:ea typeface="Roboto" panose="02000000000000000000" pitchFamily="2" charset="0"/>
              </a:rPr>
              <a:t>Product Cal/Val</a:t>
            </a:r>
          </a:p>
        </p:txBody>
      </p:sp>
      <p:sp>
        <p:nvSpPr>
          <p:cNvPr id="13" name="TextBox 12">
            <a:extLst>
              <a:ext uri="{FF2B5EF4-FFF2-40B4-BE49-F238E27FC236}">
                <a16:creationId xmlns:a16="http://schemas.microsoft.com/office/drawing/2014/main" id="{6C2E500E-E993-66D3-C355-55B8C42507AF}"/>
              </a:ext>
            </a:extLst>
          </p:cNvPr>
          <p:cNvSpPr txBox="1"/>
          <p:nvPr/>
        </p:nvSpPr>
        <p:spPr>
          <a:xfrm>
            <a:off x="3716498" y="4601162"/>
            <a:ext cx="763351" cy="253916"/>
          </a:xfrm>
          <a:prstGeom prst="rect">
            <a:avLst/>
          </a:prstGeom>
          <a:noFill/>
        </p:spPr>
        <p:txBody>
          <a:bodyPr wrap="none" rtlCol="0">
            <a:spAutoFit/>
          </a:bodyPr>
          <a:lstStyle/>
          <a:p>
            <a:r>
              <a:rPr lang="en-GB" sz="1050" b="0" dirty="0">
                <a:solidFill>
                  <a:schemeClr val="bg1"/>
                </a:solidFill>
                <a:latin typeface="Roboto" panose="02000000000000000000" pitchFamily="2" charset="0"/>
                <a:ea typeface="Roboto" panose="02000000000000000000" pitchFamily="2" charset="0"/>
              </a:rPr>
              <a:t>Cross-Cal</a:t>
            </a:r>
          </a:p>
        </p:txBody>
      </p:sp>
      <p:sp>
        <p:nvSpPr>
          <p:cNvPr id="14" name="TextBox 13">
            <a:extLst>
              <a:ext uri="{FF2B5EF4-FFF2-40B4-BE49-F238E27FC236}">
                <a16:creationId xmlns:a16="http://schemas.microsoft.com/office/drawing/2014/main" id="{D4392A29-F6C2-D43E-2508-40FDF1BFD85B}"/>
              </a:ext>
            </a:extLst>
          </p:cNvPr>
          <p:cNvSpPr txBox="1"/>
          <p:nvPr/>
        </p:nvSpPr>
        <p:spPr>
          <a:xfrm>
            <a:off x="7266886" y="4601162"/>
            <a:ext cx="763351" cy="253916"/>
          </a:xfrm>
          <a:prstGeom prst="rect">
            <a:avLst/>
          </a:prstGeom>
          <a:noFill/>
        </p:spPr>
        <p:txBody>
          <a:bodyPr wrap="none" rtlCol="0">
            <a:spAutoFit/>
          </a:bodyPr>
          <a:lstStyle/>
          <a:p>
            <a:r>
              <a:rPr lang="en-GB" sz="1050" b="0" dirty="0">
                <a:solidFill>
                  <a:schemeClr val="bg1"/>
                </a:solidFill>
                <a:latin typeface="Roboto" panose="02000000000000000000" pitchFamily="2" charset="0"/>
                <a:ea typeface="Roboto" panose="02000000000000000000" pitchFamily="2" charset="0"/>
              </a:rPr>
              <a:t>Cross-Cal</a:t>
            </a:r>
          </a:p>
        </p:txBody>
      </p:sp>
      <p:sp>
        <p:nvSpPr>
          <p:cNvPr id="15" name="TextBox 14">
            <a:extLst>
              <a:ext uri="{FF2B5EF4-FFF2-40B4-BE49-F238E27FC236}">
                <a16:creationId xmlns:a16="http://schemas.microsoft.com/office/drawing/2014/main" id="{449F0F0D-06E4-258F-55FD-0A175314FA73}"/>
              </a:ext>
            </a:extLst>
          </p:cNvPr>
          <p:cNvSpPr txBox="1"/>
          <p:nvPr/>
        </p:nvSpPr>
        <p:spPr>
          <a:xfrm>
            <a:off x="7312758" y="1729999"/>
            <a:ext cx="763351" cy="253916"/>
          </a:xfrm>
          <a:prstGeom prst="rect">
            <a:avLst/>
          </a:prstGeom>
          <a:noFill/>
        </p:spPr>
        <p:txBody>
          <a:bodyPr wrap="none" rtlCol="0">
            <a:spAutoFit/>
          </a:bodyPr>
          <a:lstStyle/>
          <a:p>
            <a:r>
              <a:rPr lang="en-GB" sz="1050" b="0" dirty="0">
                <a:solidFill>
                  <a:schemeClr val="bg1"/>
                </a:solidFill>
                <a:latin typeface="Roboto" panose="02000000000000000000" pitchFamily="2" charset="0"/>
                <a:ea typeface="Roboto" panose="02000000000000000000" pitchFamily="2" charset="0"/>
              </a:rPr>
              <a:t>Cross-Cal</a:t>
            </a:r>
          </a:p>
        </p:txBody>
      </p:sp>
      <p:sp>
        <p:nvSpPr>
          <p:cNvPr id="16" name="TextBox 15">
            <a:extLst>
              <a:ext uri="{FF2B5EF4-FFF2-40B4-BE49-F238E27FC236}">
                <a16:creationId xmlns:a16="http://schemas.microsoft.com/office/drawing/2014/main" id="{6B006422-E1CB-39FE-A018-BC3956AB142F}"/>
              </a:ext>
            </a:extLst>
          </p:cNvPr>
          <p:cNvSpPr txBox="1"/>
          <p:nvPr/>
        </p:nvSpPr>
        <p:spPr>
          <a:xfrm rot="16200000">
            <a:off x="63673" y="1904868"/>
            <a:ext cx="2404142" cy="338554"/>
          </a:xfrm>
          <a:prstGeom prst="rect">
            <a:avLst/>
          </a:prstGeom>
          <a:solidFill>
            <a:srgbClr val="92D050"/>
          </a:solidFill>
        </p:spPr>
        <p:txBody>
          <a:bodyPr wrap="square" rtlCol="0">
            <a:spAutoFit/>
          </a:bodyPr>
          <a:lstStyle/>
          <a:p>
            <a:pPr algn="ctr"/>
            <a:r>
              <a:rPr lang="en-GB" sz="1600" b="0" dirty="0">
                <a:solidFill>
                  <a:schemeClr val="bg1"/>
                </a:solidFill>
                <a:latin typeface="Roboto" panose="02000000000000000000" pitchFamily="2" charset="0"/>
                <a:ea typeface="Roboto" panose="02000000000000000000" pitchFamily="2" charset="0"/>
              </a:rPr>
              <a:t>GSICS</a:t>
            </a:r>
          </a:p>
        </p:txBody>
      </p:sp>
      <p:sp>
        <p:nvSpPr>
          <p:cNvPr id="17" name="TextBox 16">
            <a:extLst>
              <a:ext uri="{FF2B5EF4-FFF2-40B4-BE49-F238E27FC236}">
                <a16:creationId xmlns:a16="http://schemas.microsoft.com/office/drawing/2014/main" id="{70EBF27F-D926-CC4F-92D3-18FAB812570D}"/>
              </a:ext>
            </a:extLst>
          </p:cNvPr>
          <p:cNvSpPr txBox="1"/>
          <p:nvPr/>
        </p:nvSpPr>
        <p:spPr>
          <a:xfrm rot="16200000">
            <a:off x="9397895" y="1878891"/>
            <a:ext cx="2404142" cy="338554"/>
          </a:xfrm>
          <a:prstGeom prst="rect">
            <a:avLst/>
          </a:prstGeom>
          <a:solidFill>
            <a:srgbClr val="92D050"/>
          </a:solidFill>
        </p:spPr>
        <p:txBody>
          <a:bodyPr wrap="square" rtlCol="0">
            <a:spAutoFit/>
          </a:bodyPr>
          <a:lstStyle/>
          <a:p>
            <a:pPr algn="ctr"/>
            <a:r>
              <a:rPr lang="en-GB" sz="1600" b="0" dirty="0">
                <a:solidFill>
                  <a:schemeClr val="bg1"/>
                </a:solidFill>
                <a:latin typeface="Roboto" panose="02000000000000000000" pitchFamily="2" charset="0"/>
                <a:ea typeface="Roboto" panose="02000000000000000000" pitchFamily="2" charset="0"/>
              </a:rPr>
              <a:t>GSICS</a:t>
            </a:r>
          </a:p>
        </p:txBody>
      </p:sp>
      <p:sp>
        <p:nvSpPr>
          <p:cNvPr id="18" name="TextBox 17">
            <a:extLst>
              <a:ext uri="{FF2B5EF4-FFF2-40B4-BE49-F238E27FC236}">
                <a16:creationId xmlns:a16="http://schemas.microsoft.com/office/drawing/2014/main" id="{91F479D7-9023-E243-0022-AE9F63267C13}"/>
              </a:ext>
            </a:extLst>
          </p:cNvPr>
          <p:cNvSpPr txBox="1"/>
          <p:nvPr/>
        </p:nvSpPr>
        <p:spPr>
          <a:xfrm>
            <a:off x="8436021" y="2682711"/>
            <a:ext cx="288862" cy="276999"/>
          </a:xfrm>
          <a:prstGeom prst="rect">
            <a:avLst/>
          </a:prstGeom>
          <a:noFill/>
        </p:spPr>
        <p:txBody>
          <a:bodyPr wrap="none" rtlCol="0">
            <a:spAutoFit/>
          </a:bodyPr>
          <a:lstStyle/>
          <a:p>
            <a:r>
              <a:rPr lang="en-GB" sz="1200" b="0" dirty="0">
                <a:solidFill>
                  <a:schemeClr val="bg1"/>
                </a:solidFill>
                <a:latin typeface="Roboto" panose="02000000000000000000" pitchFamily="2" charset="0"/>
                <a:ea typeface="Roboto" panose="02000000000000000000" pitchFamily="2" charset="0"/>
              </a:rPr>
              <a:t>~</a:t>
            </a:r>
          </a:p>
        </p:txBody>
      </p:sp>
      <p:sp>
        <p:nvSpPr>
          <p:cNvPr id="19" name="TextBox 18">
            <a:extLst>
              <a:ext uri="{FF2B5EF4-FFF2-40B4-BE49-F238E27FC236}">
                <a16:creationId xmlns:a16="http://schemas.microsoft.com/office/drawing/2014/main" id="{211AFFDD-9851-CCBD-3D01-11FC505287BE}"/>
              </a:ext>
            </a:extLst>
          </p:cNvPr>
          <p:cNvSpPr txBox="1"/>
          <p:nvPr/>
        </p:nvSpPr>
        <p:spPr>
          <a:xfrm rot="5400000">
            <a:off x="8562023" y="3488614"/>
            <a:ext cx="1128835" cy="253916"/>
          </a:xfrm>
          <a:prstGeom prst="rect">
            <a:avLst/>
          </a:prstGeom>
          <a:noFill/>
        </p:spPr>
        <p:txBody>
          <a:bodyPr wrap="none" rtlCol="0">
            <a:spAutoFit/>
          </a:bodyPr>
          <a:lstStyle/>
          <a:p>
            <a:r>
              <a:rPr lang="en-GB" sz="1050" b="0" dirty="0">
                <a:solidFill>
                  <a:schemeClr val="bg1"/>
                </a:solidFill>
                <a:latin typeface="Roboto" panose="02000000000000000000" pitchFamily="2" charset="0"/>
                <a:ea typeface="Roboto" panose="02000000000000000000" pitchFamily="2" charset="0"/>
              </a:rPr>
              <a:t>Product Cal/Val</a:t>
            </a:r>
          </a:p>
        </p:txBody>
      </p:sp>
      <p:pic>
        <p:nvPicPr>
          <p:cNvPr id="20" name="Picture 19">
            <a:extLst>
              <a:ext uri="{FF2B5EF4-FFF2-40B4-BE49-F238E27FC236}">
                <a16:creationId xmlns:a16="http://schemas.microsoft.com/office/drawing/2014/main" id="{D738221F-58F8-74C3-807A-21CBD2C5BBE2}"/>
              </a:ext>
            </a:extLst>
          </p:cNvPr>
          <p:cNvPicPr>
            <a:picLocks noChangeAspect="1"/>
          </p:cNvPicPr>
          <p:nvPr/>
        </p:nvPicPr>
        <p:blipFill>
          <a:blip r:embed="rId3"/>
          <a:stretch>
            <a:fillRect/>
          </a:stretch>
        </p:blipFill>
        <p:spPr>
          <a:xfrm rot="20335153">
            <a:off x="402572" y="4158139"/>
            <a:ext cx="1173331" cy="1686168"/>
          </a:xfrm>
          <a:prstGeom prst="rect">
            <a:avLst/>
          </a:prstGeom>
          <a:ln>
            <a:solidFill>
              <a:schemeClr val="bg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96918849-4F88-D628-EE32-5A0EBCF14167}"/>
              </a:ext>
            </a:extLst>
          </p:cNvPr>
          <p:cNvSpPr txBox="1"/>
          <p:nvPr/>
        </p:nvSpPr>
        <p:spPr>
          <a:xfrm rot="20324456">
            <a:off x="156187" y="4873971"/>
            <a:ext cx="1880559" cy="369332"/>
          </a:xfrm>
          <a:prstGeom prst="rect">
            <a:avLst/>
          </a:prstGeom>
          <a:noFill/>
        </p:spPr>
        <p:txBody>
          <a:bodyPr wrap="square" rtlCol="0">
            <a:spAutoFit/>
          </a:bodyPr>
          <a:lstStyle/>
          <a:p>
            <a:pPr algn="ctr"/>
            <a:r>
              <a:rPr lang="en-GB" sz="900" b="1" dirty="0">
                <a:solidFill>
                  <a:schemeClr val="bg1"/>
                </a:solidFill>
                <a:latin typeface="Roboto" panose="02000000000000000000" pitchFamily="2" charset="0"/>
                <a:ea typeface="Roboto" panose="02000000000000000000" pitchFamily="2" charset="0"/>
              </a:rPr>
              <a:t>Ground-based network reference product requirements</a:t>
            </a:r>
          </a:p>
        </p:txBody>
      </p:sp>
      <p:sp>
        <p:nvSpPr>
          <p:cNvPr id="22" name="TextBox 21">
            <a:extLst>
              <a:ext uri="{FF2B5EF4-FFF2-40B4-BE49-F238E27FC236}">
                <a16:creationId xmlns:a16="http://schemas.microsoft.com/office/drawing/2014/main" id="{815298CE-090E-1C3A-0E52-F861E254EB94}"/>
              </a:ext>
            </a:extLst>
          </p:cNvPr>
          <p:cNvSpPr txBox="1"/>
          <p:nvPr/>
        </p:nvSpPr>
        <p:spPr>
          <a:xfrm>
            <a:off x="7246272" y="1138564"/>
            <a:ext cx="1189749" cy="646331"/>
          </a:xfrm>
          <a:prstGeom prst="rect">
            <a:avLst/>
          </a:prstGeom>
          <a:noFill/>
        </p:spPr>
        <p:txBody>
          <a:bodyPr wrap="none" rtlCol="0">
            <a:spAutoFit/>
          </a:bodyPr>
          <a:lstStyle/>
          <a:p>
            <a:pPr marL="171450" indent="-171450">
              <a:buFont typeface="Arial" panose="020B0604020202020204" pitchFamily="34" charset="0"/>
              <a:buChar char="•"/>
            </a:pPr>
            <a:r>
              <a:rPr lang="en-GB" sz="1200" b="0" dirty="0">
                <a:solidFill>
                  <a:srgbClr val="000000"/>
                </a:solidFill>
                <a:latin typeface="Roboto" panose="02000000000000000000" pitchFamily="2" charset="0"/>
                <a:ea typeface="Roboto" panose="02000000000000000000" pitchFamily="2" charset="0"/>
              </a:rPr>
              <a:t>SNOs</a:t>
            </a:r>
          </a:p>
          <a:p>
            <a:pPr marL="171450" indent="-171450">
              <a:buFont typeface="Arial" panose="020B0604020202020204" pitchFamily="34" charset="0"/>
              <a:buChar char="•"/>
            </a:pPr>
            <a:r>
              <a:rPr lang="en-GB" sz="1200" dirty="0">
                <a:solidFill>
                  <a:srgbClr val="000000"/>
                </a:solidFill>
                <a:latin typeface="Roboto" panose="02000000000000000000" pitchFamily="2" charset="0"/>
                <a:ea typeface="Roboto" panose="02000000000000000000" pitchFamily="2" charset="0"/>
              </a:rPr>
              <a:t>Ref. Targets</a:t>
            </a:r>
          </a:p>
          <a:p>
            <a:pPr marL="171450" indent="-171450">
              <a:buFont typeface="Arial" panose="020B0604020202020204" pitchFamily="34" charset="0"/>
              <a:buChar char="•"/>
            </a:pPr>
            <a:r>
              <a:rPr lang="en-GB" sz="1200" dirty="0">
                <a:solidFill>
                  <a:srgbClr val="000000"/>
                </a:solidFill>
                <a:latin typeface="Roboto" panose="02000000000000000000" pitchFamily="2" charset="0"/>
                <a:ea typeface="Roboto" panose="02000000000000000000" pitchFamily="2" charset="0"/>
              </a:rPr>
              <a:t>etc.</a:t>
            </a:r>
            <a:endParaRPr lang="en-GB" sz="1200" b="0" dirty="0">
              <a:solidFill>
                <a:srgbClr val="000000"/>
              </a:solidFill>
              <a:latin typeface="Roboto" panose="02000000000000000000" pitchFamily="2" charset="0"/>
              <a:ea typeface="Roboto" panose="02000000000000000000" pitchFamily="2" charset="0"/>
            </a:endParaRPr>
          </a:p>
        </p:txBody>
      </p:sp>
      <p:pic>
        <p:nvPicPr>
          <p:cNvPr id="23" name="Picture 22">
            <a:extLst>
              <a:ext uri="{FF2B5EF4-FFF2-40B4-BE49-F238E27FC236}">
                <a16:creationId xmlns:a16="http://schemas.microsoft.com/office/drawing/2014/main" id="{219A7601-2FC8-1DF1-AFE9-AF3F6DB3D0B2}"/>
              </a:ext>
            </a:extLst>
          </p:cNvPr>
          <p:cNvPicPr>
            <a:picLocks noChangeAspect="1"/>
          </p:cNvPicPr>
          <p:nvPr/>
        </p:nvPicPr>
        <p:blipFill>
          <a:blip r:embed="rId4"/>
          <a:stretch>
            <a:fillRect/>
          </a:stretch>
        </p:blipFill>
        <p:spPr>
          <a:xfrm>
            <a:off x="10891366" y="880883"/>
            <a:ext cx="1216459" cy="1808024"/>
          </a:xfrm>
          <a:prstGeom prst="rect">
            <a:avLst/>
          </a:prstGeom>
        </p:spPr>
      </p:pic>
      <p:sp>
        <p:nvSpPr>
          <p:cNvPr id="24" name="TextBox 23">
            <a:extLst>
              <a:ext uri="{FF2B5EF4-FFF2-40B4-BE49-F238E27FC236}">
                <a16:creationId xmlns:a16="http://schemas.microsoft.com/office/drawing/2014/main" id="{44AF49F5-B606-9C8A-FADB-DDB2AC199EE2}"/>
              </a:ext>
            </a:extLst>
          </p:cNvPr>
          <p:cNvSpPr txBox="1"/>
          <p:nvPr/>
        </p:nvSpPr>
        <p:spPr>
          <a:xfrm>
            <a:off x="10975748" y="1690796"/>
            <a:ext cx="850443" cy="307777"/>
          </a:xfrm>
          <a:prstGeom prst="rect">
            <a:avLst/>
          </a:prstGeom>
          <a:noFill/>
        </p:spPr>
        <p:txBody>
          <a:bodyPr wrap="square" rtlCol="0">
            <a:spAutoFit/>
          </a:bodyPr>
          <a:lstStyle/>
          <a:p>
            <a:pPr algn="ctr"/>
            <a:r>
              <a:rPr lang="en-GB" sz="700" b="1" dirty="0">
                <a:solidFill>
                  <a:schemeClr val="bg1"/>
                </a:solidFill>
                <a:latin typeface="Roboto" panose="02000000000000000000" pitchFamily="2" charset="0"/>
                <a:ea typeface="Roboto" panose="02000000000000000000" pitchFamily="2" charset="0"/>
              </a:rPr>
              <a:t>CO2M product Cal/Val plan</a:t>
            </a:r>
          </a:p>
        </p:txBody>
      </p:sp>
      <p:sp>
        <p:nvSpPr>
          <p:cNvPr id="25" name="TextBox 24">
            <a:extLst>
              <a:ext uri="{FF2B5EF4-FFF2-40B4-BE49-F238E27FC236}">
                <a16:creationId xmlns:a16="http://schemas.microsoft.com/office/drawing/2014/main" id="{9DFF0D1F-C240-EABC-39B6-EEAAADF2DD52}"/>
              </a:ext>
            </a:extLst>
          </p:cNvPr>
          <p:cNvSpPr txBox="1"/>
          <p:nvPr/>
        </p:nvSpPr>
        <p:spPr>
          <a:xfrm>
            <a:off x="4189067" y="6188601"/>
            <a:ext cx="3454792" cy="338554"/>
          </a:xfrm>
          <a:prstGeom prst="rect">
            <a:avLst/>
          </a:prstGeom>
          <a:solidFill>
            <a:schemeClr val="accent2"/>
          </a:solidFill>
        </p:spPr>
        <p:txBody>
          <a:bodyPr wrap="none" rtlCol="0">
            <a:spAutoFit/>
          </a:bodyPr>
          <a:lstStyle/>
          <a:p>
            <a:r>
              <a:rPr lang="en-GB" sz="1600" b="0" dirty="0">
                <a:solidFill>
                  <a:schemeClr val="bg1"/>
                </a:solidFill>
                <a:latin typeface="Roboto" panose="02000000000000000000" pitchFamily="2" charset="0"/>
                <a:ea typeface="Roboto" panose="02000000000000000000" pitchFamily="2" charset="0"/>
              </a:rPr>
              <a:t>+ NDACC/</a:t>
            </a:r>
            <a:r>
              <a:rPr lang="en-GB" sz="1600" b="0" dirty="0" err="1">
                <a:solidFill>
                  <a:schemeClr val="bg1"/>
                </a:solidFill>
                <a:latin typeface="Roboto" panose="02000000000000000000" pitchFamily="2" charset="0"/>
                <a:ea typeface="Roboto" panose="02000000000000000000" pitchFamily="2" charset="0"/>
              </a:rPr>
              <a:t>Aeronet</a:t>
            </a:r>
            <a:r>
              <a:rPr lang="en-GB" sz="1600" b="0" dirty="0">
                <a:solidFill>
                  <a:schemeClr val="bg1"/>
                </a:solidFill>
                <a:latin typeface="Roboto" panose="02000000000000000000" pitchFamily="2" charset="0"/>
                <a:ea typeface="Roboto" panose="02000000000000000000" pitchFamily="2" charset="0"/>
              </a:rPr>
              <a:t> for NO</a:t>
            </a:r>
            <a:r>
              <a:rPr lang="en-GB" sz="1600" b="0" baseline="-25000" dirty="0">
                <a:solidFill>
                  <a:schemeClr val="bg1"/>
                </a:solidFill>
                <a:latin typeface="Roboto" panose="02000000000000000000" pitchFamily="2" charset="0"/>
                <a:ea typeface="Roboto" panose="02000000000000000000" pitchFamily="2" charset="0"/>
              </a:rPr>
              <a:t>2</a:t>
            </a:r>
            <a:r>
              <a:rPr lang="en-GB" sz="1600" b="0" dirty="0">
                <a:solidFill>
                  <a:schemeClr val="bg1"/>
                </a:solidFill>
                <a:latin typeface="Roboto" panose="02000000000000000000" pitchFamily="2" charset="0"/>
                <a:ea typeface="Roboto" panose="02000000000000000000" pitchFamily="2" charset="0"/>
              </a:rPr>
              <a:t> and AOD</a:t>
            </a:r>
          </a:p>
        </p:txBody>
      </p:sp>
      <p:sp>
        <p:nvSpPr>
          <p:cNvPr id="26" name="TextBox 25">
            <a:extLst>
              <a:ext uri="{FF2B5EF4-FFF2-40B4-BE49-F238E27FC236}">
                <a16:creationId xmlns:a16="http://schemas.microsoft.com/office/drawing/2014/main" id="{450ACF5D-7756-6F56-8A67-640A513030BD}"/>
              </a:ext>
            </a:extLst>
          </p:cNvPr>
          <p:cNvSpPr txBox="1"/>
          <p:nvPr/>
        </p:nvSpPr>
        <p:spPr>
          <a:xfrm>
            <a:off x="9443256" y="5120640"/>
            <a:ext cx="1072730" cy="261610"/>
          </a:xfrm>
          <a:prstGeom prst="rect">
            <a:avLst/>
          </a:prstGeom>
          <a:noFill/>
        </p:spPr>
        <p:txBody>
          <a:bodyPr wrap="none" rtlCol="0">
            <a:spAutoFit/>
          </a:bodyPr>
          <a:lstStyle/>
          <a:p>
            <a:r>
              <a:rPr lang="en-GB" sz="1100" dirty="0">
                <a:solidFill>
                  <a:srgbClr val="000000"/>
                </a:solidFill>
                <a:latin typeface="Roboto" panose="02000000000000000000" pitchFamily="2" charset="0"/>
                <a:ea typeface="Roboto" panose="02000000000000000000" pitchFamily="2" charset="0"/>
              </a:rPr>
              <a:t>/ NDACC-FTIR</a:t>
            </a:r>
            <a:endParaRPr lang="en-GB" sz="1100" b="0" dirty="0">
              <a:solidFill>
                <a:srgbClr val="000000"/>
              </a:solidFill>
              <a:latin typeface="Roboto" panose="02000000000000000000" pitchFamily="2" charset="0"/>
              <a:ea typeface="Roboto" panose="02000000000000000000" pitchFamily="2" charset="0"/>
            </a:endParaRPr>
          </a:p>
        </p:txBody>
      </p:sp>
      <p:grpSp>
        <p:nvGrpSpPr>
          <p:cNvPr id="27" name="Group 26">
            <a:extLst>
              <a:ext uri="{FF2B5EF4-FFF2-40B4-BE49-F238E27FC236}">
                <a16:creationId xmlns:a16="http://schemas.microsoft.com/office/drawing/2014/main" id="{BDC3D1B8-E68E-7820-3A34-E10623705926}"/>
              </a:ext>
            </a:extLst>
          </p:cNvPr>
          <p:cNvGrpSpPr/>
          <p:nvPr/>
        </p:nvGrpSpPr>
        <p:grpSpPr>
          <a:xfrm>
            <a:off x="3596895" y="3595629"/>
            <a:ext cx="4772595" cy="739993"/>
            <a:chOff x="3596895" y="3513440"/>
            <a:chExt cx="4772595" cy="640953"/>
          </a:xfrm>
        </p:grpSpPr>
        <p:sp>
          <p:nvSpPr>
            <p:cNvPr id="28" name="Rectangle 27">
              <a:extLst>
                <a:ext uri="{FF2B5EF4-FFF2-40B4-BE49-F238E27FC236}">
                  <a16:creationId xmlns:a16="http://schemas.microsoft.com/office/drawing/2014/main" id="{335FBCF9-2223-1C1E-3C46-4D576D9E1CDF}"/>
                </a:ext>
              </a:extLst>
            </p:cNvPr>
            <p:cNvSpPr/>
            <p:nvPr/>
          </p:nvSpPr>
          <p:spPr bwMode="auto">
            <a:xfrm>
              <a:off x="3596895" y="3513440"/>
              <a:ext cx="4772595" cy="365760"/>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effectLst/>
                  <a:latin typeface="Tahoma" pitchFamily="34" charset="0"/>
                </a:rPr>
                <a:t>CO2M Ground-based network products central processing hub</a:t>
              </a:r>
            </a:p>
          </p:txBody>
        </p:sp>
        <p:sp>
          <p:nvSpPr>
            <p:cNvPr id="29" name="Rectangle 28">
              <a:extLst>
                <a:ext uri="{FF2B5EF4-FFF2-40B4-BE49-F238E27FC236}">
                  <a16:creationId xmlns:a16="http://schemas.microsoft.com/office/drawing/2014/main" id="{FC1B75DD-6F66-B5C1-628A-8A0FB9CBF592}"/>
                </a:ext>
              </a:extLst>
            </p:cNvPr>
            <p:cNvSpPr/>
            <p:nvPr/>
          </p:nvSpPr>
          <p:spPr bwMode="auto">
            <a:xfrm>
              <a:off x="3596895" y="3874443"/>
              <a:ext cx="4768637" cy="129105"/>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solidFill>
                    <a:schemeClr val="bg1"/>
                  </a:solidFill>
                  <a:effectLst/>
                  <a:latin typeface="Tahoma" pitchFamily="34" charset="0"/>
                </a:rPr>
                <a:t>Scientific support layer 2</a:t>
              </a:r>
            </a:p>
          </p:txBody>
        </p:sp>
        <p:sp>
          <p:nvSpPr>
            <p:cNvPr id="30" name="Rectangle 29">
              <a:extLst>
                <a:ext uri="{FF2B5EF4-FFF2-40B4-BE49-F238E27FC236}">
                  <a16:creationId xmlns:a16="http://schemas.microsoft.com/office/drawing/2014/main" id="{5E1E07A3-1B6C-EAB0-B343-09E102D6283C}"/>
                </a:ext>
              </a:extLst>
            </p:cNvPr>
            <p:cNvSpPr/>
            <p:nvPr/>
          </p:nvSpPr>
          <p:spPr bwMode="auto">
            <a:xfrm>
              <a:off x="3600710" y="4003547"/>
              <a:ext cx="4764822" cy="150846"/>
            </a:xfrm>
            <a:prstGeom prst="rect">
              <a:avLst/>
            </a:prstGeom>
            <a:solidFill>
              <a:schemeClr val="accent4">
                <a:lumMod val="75000"/>
              </a:scheme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solidFill>
                    <a:schemeClr val="bg1"/>
                  </a:solidFill>
                  <a:effectLst/>
                  <a:latin typeface="Tahoma" pitchFamily="34" charset="0"/>
                </a:rPr>
                <a:t>Scientific support layer 1</a:t>
              </a:r>
            </a:p>
          </p:txBody>
        </p:sp>
      </p:grpSp>
    </p:spTree>
    <p:extLst>
      <p:ext uri="{BB962C8B-B14F-4D97-AF65-F5344CB8AC3E}">
        <p14:creationId xmlns:p14="http://schemas.microsoft.com/office/powerpoint/2010/main" val="1838865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
            <a:ext cx="11399520" cy="640079"/>
          </a:xfrm>
        </p:spPr>
        <p:txBody>
          <a:bodyPr/>
          <a:lstStyle/>
          <a:p>
            <a:r>
              <a:rPr lang="en-GB" dirty="0"/>
              <a:t>EUMETSAT CO2M Cal/Val study</a:t>
            </a:r>
          </a:p>
        </p:txBody>
      </p:sp>
      <p:sp>
        <p:nvSpPr>
          <p:cNvPr id="3" name="Text Placeholder 2"/>
          <p:cNvSpPr>
            <a:spLocks noGrp="1"/>
          </p:cNvSpPr>
          <p:nvPr>
            <p:ph type="body" sz="quarter" idx="10"/>
          </p:nvPr>
        </p:nvSpPr>
        <p:spPr>
          <a:xfrm>
            <a:off x="324347" y="888417"/>
            <a:ext cx="11867653" cy="5512383"/>
          </a:xfrm>
        </p:spPr>
        <p:txBody>
          <a:bodyPr>
            <a:normAutofit fontScale="70000" lnSpcReduction="20000"/>
          </a:bodyPr>
          <a:lstStyle/>
          <a:p>
            <a:pPr marL="0" indent="0">
              <a:buNone/>
            </a:pPr>
            <a:r>
              <a:rPr lang="en-GB" sz="3500" b="1" dirty="0"/>
              <a:t>EUMETSAT CO2M Cal/Val study:</a:t>
            </a:r>
          </a:p>
          <a:p>
            <a:pPr marL="0" indent="0">
              <a:buNone/>
            </a:pPr>
            <a:endParaRPr lang="en-GB" dirty="0"/>
          </a:p>
          <a:p>
            <a:pPr marL="0" indent="0">
              <a:buNone/>
            </a:pPr>
            <a:r>
              <a:rPr lang="en-GB" dirty="0"/>
              <a:t>Started 1</a:t>
            </a:r>
            <a:r>
              <a:rPr lang="en-GB" baseline="30000" dirty="0"/>
              <a:t>st</a:t>
            </a:r>
            <a:r>
              <a:rPr lang="en-GB" dirty="0"/>
              <a:t> July 2021</a:t>
            </a:r>
          </a:p>
          <a:p>
            <a:pPr marL="0" indent="0">
              <a:buNone/>
            </a:pPr>
            <a:endParaRPr lang="en-GB" dirty="0"/>
          </a:p>
          <a:p>
            <a:pPr marL="0" indent="0">
              <a:buNone/>
            </a:pPr>
            <a:endParaRPr lang="en-GB" dirty="0"/>
          </a:p>
          <a:p>
            <a:pPr marL="0" indent="0">
              <a:buNone/>
            </a:pPr>
            <a:r>
              <a:rPr lang="en-GB" dirty="0"/>
              <a:t>Support definition and metric of product validation (in particular the use of ground-based network product data TCCON, COCCON, NDACC, </a:t>
            </a:r>
            <a:r>
              <a:rPr lang="en-GB" dirty="0" err="1"/>
              <a:t>AirCore</a:t>
            </a:r>
            <a:r>
              <a:rPr lang="en-GB" dirty="0"/>
              <a:t>, …) for CO2M </a:t>
            </a:r>
            <a:r>
              <a:rPr lang="en-GB" b="1" i="1" dirty="0"/>
              <a:t>operational </a:t>
            </a:r>
            <a:r>
              <a:rPr lang="en-GB" dirty="0"/>
              <a:t>monitoring of </a:t>
            </a:r>
            <a:r>
              <a:rPr lang="en-GB" b="1" i="1" dirty="0"/>
              <a:t>anthropogenic</a:t>
            </a:r>
            <a:r>
              <a:rPr lang="en-GB" dirty="0"/>
              <a:t> emissions.</a:t>
            </a:r>
          </a:p>
          <a:p>
            <a:pPr marL="0" indent="0">
              <a:buNone/>
            </a:pPr>
            <a:endParaRPr lang="en-GB" dirty="0"/>
          </a:p>
          <a:p>
            <a:pPr>
              <a:buFont typeface="Wingdings" panose="05000000000000000000" pitchFamily="2" charset="2"/>
              <a:buChar char="Ø"/>
            </a:pPr>
            <a:r>
              <a:rPr lang="en-GB" i="1" dirty="0"/>
              <a:t>Operational provision of network data (</a:t>
            </a:r>
            <a:r>
              <a:rPr lang="en-GB" b="1" i="1" dirty="0"/>
              <a:t>timeliness and availability!</a:t>
            </a:r>
            <a:r>
              <a:rPr lang="en-GB" i="1" dirty="0"/>
              <a:t>)</a:t>
            </a:r>
          </a:p>
          <a:p>
            <a:pPr>
              <a:buFont typeface="Wingdings" panose="05000000000000000000" pitchFamily="2" charset="2"/>
              <a:buChar char="Ø"/>
            </a:pPr>
            <a:endParaRPr lang="en-GB" i="1" dirty="0"/>
          </a:p>
          <a:p>
            <a:pPr>
              <a:buFont typeface="Wingdings" panose="05000000000000000000" pitchFamily="2" charset="2"/>
              <a:buChar char="Ø"/>
            </a:pPr>
            <a:r>
              <a:rPr lang="en-GB" b="1" i="1" dirty="0"/>
              <a:t>Overpass statistics</a:t>
            </a:r>
            <a:r>
              <a:rPr lang="en-GB" i="1" dirty="0"/>
              <a:t>, </a:t>
            </a:r>
            <a:r>
              <a:rPr lang="en-GB" b="1" i="1" dirty="0"/>
              <a:t>station environment </a:t>
            </a:r>
            <a:r>
              <a:rPr lang="en-GB" i="1" dirty="0"/>
              <a:t>and </a:t>
            </a:r>
            <a:r>
              <a:rPr lang="en-GB" b="1" i="1" dirty="0"/>
              <a:t>co-location criteria</a:t>
            </a:r>
            <a:r>
              <a:rPr lang="en-GB" i="1" dirty="0"/>
              <a:t> for use of ground-based total column measurements of XCO2, XCH4, NO2 and aerosol close to the sources</a:t>
            </a:r>
          </a:p>
          <a:p>
            <a:pPr>
              <a:buFont typeface="Wingdings" panose="05000000000000000000" pitchFamily="2" charset="2"/>
              <a:buChar char="Ø"/>
            </a:pPr>
            <a:endParaRPr lang="en-GB" i="1" dirty="0"/>
          </a:p>
          <a:p>
            <a:pPr>
              <a:buFont typeface="Wingdings" panose="05000000000000000000" pitchFamily="2" charset="2"/>
              <a:buChar char="Ø"/>
            </a:pPr>
            <a:r>
              <a:rPr lang="en-GB" i="1" dirty="0"/>
              <a:t>Contributing </a:t>
            </a:r>
            <a:r>
              <a:rPr lang="en-GB" b="1" i="1" dirty="0"/>
              <a:t>requirements to ground-based network products </a:t>
            </a:r>
            <a:r>
              <a:rPr lang="en-GB" i="1" dirty="0"/>
              <a:t>defined for CO2M</a:t>
            </a:r>
          </a:p>
          <a:p>
            <a:pPr marL="0" indent="0">
              <a:buNone/>
            </a:pPr>
            <a:endParaRPr lang="en-GB" dirty="0"/>
          </a:p>
          <a:p>
            <a:pPr marL="0" indent="0">
              <a:buNone/>
            </a:pPr>
            <a:endParaRPr lang="en-GB" dirty="0"/>
          </a:p>
          <a:p>
            <a:pPr>
              <a:buFont typeface="Wingdings" panose="05000000000000000000" pitchFamily="2" charset="2"/>
              <a:buChar char="Ø"/>
            </a:pPr>
            <a:endParaRPr lang="en-GB" dirty="0"/>
          </a:p>
        </p:txBody>
      </p:sp>
      <p:pic>
        <p:nvPicPr>
          <p:cNvPr id="6" name="Picture 5"/>
          <p:cNvPicPr>
            <a:picLocks noChangeAspect="1"/>
          </p:cNvPicPr>
          <p:nvPr/>
        </p:nvPicPr>
        <p:blipFill>
          <a:blip r:embed="rId2"/>
          <a:stretch>
            <a:fillRect/>
          </a:stretch>
        </p:blipFill>
        <p:spPr>
          <a:xfrm>
            <a:off x="7043650" y="807842"/>
            <a:ext cx="2689312" cy="1511408"/>
          </a:xfrm>
          <a:prstGeom prst="rect">
            <a:avLst/>
          </a:prstGeom>
        </p:spPr>
      </p:pic>
      <p:pic>
        <p:nvPicPr>
          <p:cNvPr id="7" name="Picture 6"/>
          <p:cNvPicPr>
            <a:picLocks noChangeAspect="1"/>
          </p:cNvPicPr>
          <p:nvPr/>
        </p:nvPicPr>
        <p:blipFill>
          <a:blip r:embed="rId3"/>
          <a:stretch>
            <a:fillRect/>
          </a:stretch>
        </p:blipFill>
        <p:spPr>
          <a:xfrm>
            <a:off x="7993269" y="1324789"/>
            <a:ext cx="760033" cy="242625"/>
          </a:xfrm>
          <a:prstGeom prst="rect">
            <a:avLst/>
          </a:prstGeom>
        </p:spPr>
      </p:pic>
      <p:sp>
        <p:nvSpPr>
          <p:cNvPr id="4" name="Rectangle 3">
            <a:extLst>
              <a:ext uri="{FF2B5EF4-FFF2-40B4-BE49-F238E27FC236}">
                <a16:creationId xmlns:a16="http://schemas.microsoft.com/office/drawing/2014/main" id="{53588713-FF1D-75EB-061D-F6A81663049D}"/>
              </a:ext>
            </a:extLst>
          </p:cNvPr>
          <p:cNvSpPr/>
          <p:nvPr/>
        </p:nvSpPr>
        <p:spPr bwMode="auto">
          <a:xfrm>
            <a:off x="9430440" y="181915"/>
            <a:ext cx="2484628" cy="294814"/>
          </a:xfrm>
          <a:prstGeom prst="rect">
            <a:avLst/>
          </a:prstGeom>
          <a:solidFill>
            <a:srgbClr val="C0000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400" b="1" i="0" u="none" strike="noStrike" cap="none" normalizeH="0" baseline="0" dirty="0">
                <a:ln>
                  <a:noFill/>
                </a:ln>
                <a:effectLst/>
                <a:latin typeface="Tahoma" pitchFamily="34" charset="0"/>
              </a:rPr>
              <a:t>Scientific support layer 1</a:t>
            </a:r>
          </a:p>
        </p:txBody>
      </p:sp>
    </p:spTree>
    <p:extLst>
      <p:ext uri="{BB962C8B-B14F-4D97-AF65-F5344CB8AC3E}">
        <p14:creationId xmlns:p14="http://schemas.microsoft.com/office/powerpoint/2010/main" val="11892508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C9BB-E7DD-0540-FAA7-E7AA35DBDA12}"/>
              </a:ext>
            </a:extLst>
          </p:cNvPr>
          <p:cNvSpPr>
            <a:spLocks noGrp="1"/>
          </p:cNvSpPr>
          <p:nvPr>
            <p:ph type="title"/>
          </p:nvPr>
        </p:nvSpPr>
        <p:spPr>
          <a:xfrm>
            <a:off x="792480" y="1"/>
            <a:ext cx="11399520" cy="640079"/>
          </a:xfrm>
        </p:spPr>
        <p:txBody>
          <a:bodyPr/>
          <a:lstStyle/>
          <a:p>
            <a:r>
              <a:rPr lang="en-GB" dirty="0"/>
              <a:t>TCCON / COCCON station CO2M overpass statistics </a:t>
            </a:r>
          </a:p>
        </p:txBody>
      </p:sp>
      <p:pic>
        <p:nvPicPr>
          <p:cNvPr id="4" name="Picture 3">
            <a:extLst>
              <a:ext uri="{FF2B5EF4-FFF2-40B4-BE49-F238E27FC236}">
                <a16:creationId xmlns:a16="http://schemas.microsoft.com/office/drawing/2014/main" id="{E715673B-EF51-F795-ABF6-255EF00BA7DC}"/>
              </a:ext>
            </a:extLst>
          </p:cNvPr>
          <p:cNvPicPr>
            <a:picLocks noChangeAspect="1"/>
          </p:cNvPicPr>
          <p:nvPr/>
        </p:nvPicPr>
        <p:blipFill>
          <a:blip r:embed="rId2"/>
          <a:stretch>
            <a:fillRect/>
          </a:stretch>
        </p:blipFill>
        <p:spPr>
          <a:xfrm>
            <a:off x="4800849" y="966842"/>
            <a:ext cx="7019637" cy="5567785"/>
          </a:xfrm>
          <a:prstGeom prst="rect">
            <a:avLst/>
          </a:prstGeom>
        </p:spPr>
      </p:pic>
      <p:sp>
        <p:nvSpPr>
          <p:cNvPr id="5" name="TextBox 4">
            <a:extLst>
              <a:ext uri="{FF2B5EF4-FFF2-40B4-BE49-F238E27FC236}">
                <a16:creationId xmlns:a16="http://schemas.microsoft.com/office/drawing/2014/main" id="{CFE66C11-3128-229B-8028-AE9C8DB1FBEF}"/>
              </a:ext>
            </a:extLst>
          </p:cNvPr>
          <p:cNvSpPr txBox="1"/>
          <p:nvPr/>
        </p:nvSpPr>
        <p:spPr>
          <a:xfrm>
            <a:off x="193963" y="732228"/>
            <a:ext cx="4553528" cy="313932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rPr>
              <a:t>Analysed sensitivity of XCO</a:t>
            </a:r>
            <a:r>
              <a:rPr lang="en-GB" baseline="-25000" dirty="0">
                <a:solidFill>
                  <a:schemeClr val="tx2"/>
                </a:solidFill>
              </a:rPr>
              <a:t>2</a:t>
            </a:r>
            <a:r>
              <a:rPr lang="en-GB" dirty="0">
                <a:solidFill>
                  <a:schemeClr val="tx2"/>
                </a:solidFill>
              </a:rPr>
              <a:t> at observational sites to flux, i.e. </a:t>
            </a:r>
            <a:r>
              <a:rPr lang="en-GB" b="1" dirty="0">
                <a:solidFill>
                  <a:schemeClr val="tx2"/>
                </a:solidFill>
              </a:rPr>
              <a:t>dXCO</a:t>
            </a:r>
            <a:r>
              <a:rPr lang="en-GB" b="1" baseline="-25000" dirty="0">
                <a:solidFill>
                  <a:schemeClr val="tx2"/>
                </a:solidFill>
              </a:rPr>
              <a:t>2</a:t>
            </a:r>
            <a:r>
              <a:rPr lang="en-GB" b="1" dirty="0">
                <a:solidFill>
                  <a:schemeClr val="tx2"/>
                </a:solidFill>
              </a:rPr>
              <a:t>/</a:t>
            </a:r>
            <a:r>
              <a:rPr lang="en-GB" b="1" dirty="0" err="1">
                <a:solidFill>
                  <a:schemeClr val="tx2"/>
                </a:solidFill>
              </a:rPr>
              <a:t>df</a:t>
            </a:r>
            <a:endParaRPr lang="en-GB" b="1" dirty="0">
              <a:solidFill>
                <a:schemeClr val="tx2"/>
              </a:solidFill>
            </a:endParaRPr>
          </a:p>
          <a:p>
            <a:pPr marL="285750" indent="-285750">
              <a:buFont typeface="Arial" panose="020B0604020202020204" pitchFamily="34" charset="0"/>
              <a:buChar char="•"/>
            </a:pPr>
            <a:r>
              <a:rPr lang="en-GB" dirty="0">
                <a:solidFill>
                  <a:schemeClr val="tx2"/>
                </a:solidFill>
              </a:rPr>
              <a:t>Footprints indicate a spatial domain over which potential emissions could be observed</a:t>
            </a:r>
          </a:p>
          <a:p>
            <a:r>
              <a:rPr lang="en-GB" dirty="0">
                <a:solidFill>
                  <a:schemeClr val="tx2"/>
                </a:solidFill>
              </a:rPr>
              <a:t>+ combining sensitivity with an estimate of actual fossil fuel emissions</a:t>
            </a:r>
          </a:p>
          <a:p>
            <a:pPr marL="285750" indent="-285750">
              <a:buFont typeface="Wingdings" panose="05000000000000000000" pitchFamily="2" charset="2"/>
              <a:buChar char="Ø"/>
            </a:pPr>
            <a:r>
              <a:rPr lang="en-GB" dirty="0">
                <a:solidFill>
                  <a:schemeClr val="tx2"/>
                </a:solidFill>
              </a:rPr>
              <a:t>Compute for each grid cell </a:t>
            </a:r>
            <a:r>
              <a:rPr lang="en-GB" b="1" dirty="0" err="1">
                <a:solidFill>
                  <a:schemeClr val="tx2"/>
                </a:solidFill>
              </a:rPr>
              <a:t>i</a:t>
            </a:r>
            <a:r>
              <a:rPr lang="en-GB" b="1" dirty="0">
                <a:solidFill>
                  <a:schemeClr val="tx2"/>
                </a:solidFill>
              </a:rPr>
              <a:t> </a:t>
            </a:r>
            <a:r>
              <a:rPr lang="en-GB" dirty="0">
                <a:solidFill>
                  <a:schemeClr val="tx2"/>
                </a:solidFill>
              </a:rPr>
              <a:t>the contribution of corresponding emission </a:t>
            </a:r>
            <a:r>
              <a:rPr lang="en-GB" b="1" dirty="0">
                <a:solidFill>
                  <a:schemeClr val="tx2"/>
                </a:solidFill>
              </a:rPr>
              <a:t>fi </a:t>
            </a:r>
            <a:r>
              <a:rPr lang="en-GB" dirty="0">
                <a:solidFill>
                  <a:schemeClr val="tx2"/>
                </a:solidFill>
              </a:rPr>
              <a:t>to the column</a:t>
            </a:r>
            <a:endParaRPr lang="en-GB" sz="1600" b="0" dirty="0">
              <a:solidFill>
                <a:schemeClr val="tx2"/>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A32B78AA-6321-E674-7A7F-0DB180BCFE7B}"/>
              </a:ext>
            </a:extLst>
          </p:cNvPr>
          <p:cNvPicPr>
            <a:picLocks noChangeAspect="1"/>
          </p:cNvPicPr>
          <p:nvPr/>
        </p:nvPicPr>
        <p:blipFill>
          <a:blip r:embed="rId3"/>
          <a:stretch>
            <a:fillRect/>
          </a:stretch>
        </p:blipFill>
        <p:spPr>
          <a:xfrm>
            <a:off x="487634" y="4523660"/>
            <a:ext cx="1535129" cy="1094489"/>
          </a:xfrm>
          <a:prstGeom prst="rect">
            <a:avLst/>
          </a:prstGeom>
        </p:spPr>
      </p:pic>
      <p:pic>
        <p:nvPicPr>
          <p:cNvPr id="7" name="Picture 6">
            <a:extLst>
              <a:ext uri="{FF2B5EF4-FFF2-40B4-BE49-F238E27FC236}">
                <a16:creationId xmlns:a16="http://schemas.microsoft.com/office/drawing/2014/main" id="{F5EF320D-C558-71A2-08FD-74B175BF159A}"/>
              </a:ext>
            </a:extLst>
          </p:cNvPr>
          <p:cNvPicPr>
            <a:picLocks noChangeAspect="1"/>
          </p:cNvPicPr>
          <p:nvPr/>
        </p:nvPicPr>
        <p:blipFill>
          <a:blip r:embed="rId4"/>
          <a:stretch>
            <a:fillRect/>
          </a:stretch>
        </p:blipFill>
        <p:spPr>
          <a:xfrm>
            <a:off x="2556413" y="4523660"/>
            <a:ext cx="1341332" cy="1036483"/>
          </a:xfrm>
          <a:prstGeom prst="rect">
            <a:avLst/>
          </a:prstGeom>
        </p:spPr>
      </p:pic>
      <p:sp>
        <p:nvSpPr>
          <p:cNvPr id="8" name="TextBox 7">
            <a:extLst>
              <a:ext uri="{FF2B5EF4-FFF2-40B4-BE49-F238E27FC236}">
                <a16:creationId xmlns:a16="http://schemas.microsoft.com/office/drawing/2014/main" id="{7A6C519B-FB84-F5F7-958A-424F635D08B3}"/>
              </a:ext>
            </a:extLst>
          </p:cNvPr>
          <p:cNvSpPr txBox="1"/>
          <p:nvPr/>
        </p:nvSpPr>
        <p:spPr>
          <a:xfrm>
            <a:off x="193963" y="4128649"/>
            <a:ext cx="3433953" cy="338554"/>
          </a:xfrm>
          <a:prstGeom prst="rect">
            <a:avLst/>
          </a:prstGeom>
          <a:noFill/>
        </p:spPr>
        <p:txBody>
          <a:bodyPr wrap="none" rtlCol="0">
            <a:spAutoFit/>
          </a:bodyPr>
          <a:lstStyle/>
          <a:p>
            <a:r>
              <a:rPr lang="en-GB" sz="1600" b="1" i="1" dirty="0">
                <a:solidFill>
                  <a:schemeClr val="bg1"/>
                </a:solidFill>
                <a:latin typeface="Roboto" panose="02000000000000000000" pitchFamily="2" charset="0"/>
                <a:ea typeface="Roboto" panose="02000000000000000000" pitchFamily="2" charset="0"/>
              </a:rPr>
              <a:t>FFDAS station footprint simulation:</a:t>
            </a:r>
          </a:p>
        </p:txBody>
      </p:sp>
      <p:sp>
        <p:nvSpPr>
          <p:cNvPr id="9" name="TextBox 8">
            <a:extLst>
              <a:ext uri="{FF2B5EF4-FFF2-40B4-BE49-F238E27FC236}">
                <a16:creationId xmlns:a16="http://schemas.microsoft.com/office/drawing/2014/main" id="{3FC6318E-FA48-F677-84A7-1BD4668619B7}"/>
              </a:ext>
            </a:extLst>
          </p:cNvPr>
          <p:cNvSpPr txBox="1"/>
          <p:nvPr/>
        </p:nvSpPr>
        <p:spPr>
          <a:xfrm>
            <a:off x="193963" y="5618149"/>
            <a:ext cx="1909497" cy="584775"/>
          </a:xfrm>
          <a:prstGeom prst="rect">
            <a:avLst/>
          </a:prstGeom>
          <a:noFill/>
        </p:spPr>
        <p:txBody>
          <a:bodyPr wrap="none" rtlCol="0">
            <a:spAutoFit/>
          </a:bodyPr>
          <a:lstStyle/>
          <a:p>
            <a:pPr algn="ctr"/>
            <a:r>
              <a:rPr lang="en-GB" sz="1600" b="0" dirty="0">
                <a:solidFill>
                  <a:schemeClr val="bg1"/>
                </a:solidFill>
                <a:latin typeface="Roboto" panose="02000000000000000000" pitchFamily="2" charset="0"/>
                <a:ea typeface="Roboto" panose="02000000000000000000" pitchFamily="2" charset="0"/>
              </a:rPr>
              <a:t>Column sensitivity </a:t>
            </a:r>
          </a:p>
          <a:p>
            <a:pPr algn="ctr"/>
            <a:r>
              <a:rPr lang="en-GB" sz="1600" b="0" dirty="0">
                <a:solidFill>
                  <a:schemeClr val="bg1"/>
                </a:solidFill>
                <a:latin typeface="Roboto" panose="02000000000000000000" pitchFamily="2" charset="0"/>
                <a:ea typeface="Roboto" panose="02000000000000000000" pitchFamily="2" charset="0"/>
              </a:rPr>
              <a:t>[ppm]</a:t>
            </a:r>
          </a:p>
        </p:txBody>
      </p:sp>
      <p:sp>
        <p:nvSpPr>
          <p:cNvPr id="10" name="TextBox 9">
            <a:extLst>
              <a:ext uri="{FF2B5EF4-FFF2-40B4-BE49-F238E27FC236}">
                <a16:creationId xmlns:a16="http://schemas.microsoft.com/office/drawing/2014/main" id="{FA8CB677-829E-99AB-451B-E19AD75FCC23}"/>
              </a:ext>
            </a:extLst>
          </p:cNvPr>
          <p:cNvSpPr txBox="1"/>
          <p:nvPr/>
        </p:nvSpPr>
        <p:spPr>
          <a:xfrm>
            <a:off x="2226256" y="5651182"/>
            <a:ext cx="2040943" cy="584775"/>
          </a:xfrm>
          <a:prstGeom prst="rect">
            <a:avLst/>
          </a:prstGeom>
          <a:noFill/>
        </p:spPr>
        <p:txBody>
          <a:bodyPr wrap="none" rtlCol="0">
            <a:spAutoFit/>
          </a:bodyPr>
          <a:lstStyle/>
          <a:p>
            <a:pPr algn="ctr"/>
            <a:r>
              <a:rPr lang="en-GB" sz="1600" b="0" dirty="0">
                <a:solidFill>
                  <a:schemeClr val="bg1"/>
                </a:solidFill>
                <a:latin typeface="Roboto" panose="02000000000000000000" pitchFamily="2" charset="0"/>
                <a:ea typeface="Roboto" panose="02000000000000000000" pitchFamily="2" charset="0"/>
              </a:rPr>
              <a:t>Emission sensitivity </a:t>
            </a:r>
          </a:p>
          <a:p>
            <a:pPr algn="ctr"/>
            <a:r>
              <a:rPr lang="en-GB" sz="1600" b="0" dirty="0">
                <a:solidFill>
                  <a:schemeClr val="bg1"/>
                </a:solidFill>
                <a:latin typeface="Roboto" panose="02000000000000000000" pitchFamily="2" charset="0"/>
                <a:ea typeface="Roboto" panose="02000000000000000000" pitchFamily="2" charset="0"/>
              </a:rPr>
              <a:t>[ppm/</a:t>
            </a:r>
            <a:r>
              <a:rPr lang="en-GB" sz="1600" b="0" dirty="0" err="1">
                <a:solidFill>
                  <a:schemeClr val="bg1"/>
                </a:solidFill>
                <a:latin typeface="Roboto" panose="02000000000000000000" pitchFamily="2" charset="0"/>
                <a:ea typeface="Roboto" panose="02000000000000000000" pitchFamily="2" charset="0"/>
              </a:rPr>
              <a:t>kgC</a:t>
            </a:r>
            <a:r>
              <a:rPr lang="en-GB" sz="1600" b="0" dirty="0">
                <a:solidFill>
                  <a:schemeClr val="bg1"/>
                </a:solidFill>
                <a:latin typeface="Roboto" panose="02000000000000000000" pitchFamily="2" charset="0"/>
                <a:ea typeface="Roboto" panose="02000000000000000000" pitchFamily="2" charset="0"/>
              </a:rPr>
              <a:t>/m2/day]</a:t>
            </a:r>
          </a:p>
        </p:txBody>
      </p:sp>
      <p:sp>
        <p:nvSpPr>
          <p:cNvPr id="11" name="TextBox 10">
            <a:extLst>
              <a:ext uri="{FF2B5EF4-FFF2-40B4-BE49-F238E27FC236}">
                <a16:creationId xmlns:a16="http://schemas.microsoft.com/office/drawing/2014/main" id="{4E7DC45A-544C-B025-F986-42E498EE1FB5}"/>
              </a:ext>
            </a:extLst>
          </p:cNvPr>
          <p:cNvSpPr txBox="1"/>
          <p:nvPr/>
        </p:nvSpPr>
        <p:spPr>
          <a:xfrm>
            <a:off x="155170" y="6293963"/>
            <a:ext cx="3672800" cy="338554"/>
          </a:xfrm>
          <a:prstGeom prst="rect">
            <a:avLst/>
          </a:prstGeom>
          <a:noFill/>
        </p:spPr>
        <p:txBody>
          <a:bodyPr wrap="none" rtlCol="0">
            <a:spAutoFit/>
          </a:bodyPr>
          <a:lstStyle/>
          <a:p>
            <a:r>
              <a:rPr lang="en-GB" sz="1600" b="1" i="1" dirty="0" err="1">
                <a:solidFill>
                  <a:schemeClr val="bg1"/>
                </a:solidFill>
                <a:latin typeface="Roboto" panose="02000000000000000000" pitchFamily="2" charset="0"/>
                <a:ea typeface="Roboto" panose="02000000000000000000" pitchFamily="2" charset="0"/>
              </a:rPr>
              <a:t>iLab</a:t>
            </a:r>
            <a:r>
              <a:rPr lang="en-GB" sz="1600" b="1" i="1" dirty="0">
                <a:solidFill>
                  <a:schemeClr val="bg1"/>
                </a:solidFill>
                <a:latin typeface="Roboto" panose="02000000000000000000" pitchFamily="2" charset="0"/>
                <a:ea typeface="Roboto" panose="02000000000000000000" pitchFamily="2" charset="0"/>
              </a:rPr>
              <a:t> Kaminski et al., EUM Cal/Val study</a:t>
            </a:r>
          </a:p>
        </p:txBody>
      </p:sp>
      <p:pic>
        <p:nvPicPr>
          <p:cNvPr id="12" name="Picture 11">
            <a:extLst>
              <a:ext uri="{FF2B5EF4-FFF2-40B4-BE49-F238E27FC236}">
                <a16:creationId xmlns:a16="http://schemas.microsoft.com/office/drawing/2014/main" id="{0404C5F0-559A-DEE6-7285-68B614C9511B}"/>
              </a:ext>
            </a:extLst>
          </p:cNvPr>
          <p:cNvPicPr>
            <a:picLocks noChangeAspect="1"/>
          </p:cNvPicPr>
          <p:nvPr/>
        </p:nvPicPr>
        <p:blipFill>
          <a:blip r:embed="rId5"/>
          <a:stretch>
            <a:fillRect/>
          </a:stretch>
        </p:blipFill>
        <p:spPr>
          <a:xfrm>
            <a:off x="4267199" y="6086425"/>
            <a:ext cx="1126530" cy="633116"/>
          </a:xfrm>
          <a:prstGeom prst="rect">
            <a:avLst/>
          </a:prstGeom>
        </p:spPr>
      </p:pic>
      <p:sp>
        <p:nvSpPr>
          <p:cNvPr id="13" name="Rectangle 12">
            <a:extLst>
              <a:ext uri="{FF2B5EF4-FFF2-40B4-BE49-F238E27FC236}">
                <a16:creationId xmlns:a16="http://schemas.microsoft.com/office/drawing/2014/main" id="{DB07FB83-0827-BF7E-E819-0E8AA0E248C3}"/>
              </a:ext>
            </a:extLst>
          </p:cNvPr>
          <p:cNvSpPr/>
          <p:nvPr/>
        </p:nvSpPr>
        <p:spPr bwMode="auto">
          <a:xfrm>
            <a:off x="9430440" y="181915"/>
            <a:ext cx="2484628" cy="294814"/>
          </a:xfrm>
          <a:prstGeom prst="rect">
            <a:avLst/>
          </a:prstGeom>
          <a:solidFill>
            <a:srgbClr val="C0000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400" b="1" i="0" u="none" strike="noStrike" cap="none" normalizeH="0" baseline="0" dirty="0">
                <a:ln>
                  <a:noFill/>
                </a:ln>
                <a:effectLst/>
                <a:latin typeface="Tahoma" pitchFamily="34" charset="0"/>
              </a:rPr>
              <a:t>Scientific support layer 1</a:t>
            </a:r>
          </a:p>
        </p:txBody>
      </p:sp>
    </p:spTree>
    <p:extLst>
      <p:ext uri="{BB962C8B-B14F-4D97-AF65-F5344CB8AC3E}">
        <p14:creationId xmlns:p14="http://schemas.microsoft.com/office/powerpoint/2010/main" val="35377521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8AFF-5537-0196-9EC2-85F4A9A89B27}"/>
              </a:ext>
            </a:extLst>
          </p:cNvPr>
          <p:cNvSpPr>
            <a:spLocks noGrp="1"/>
          </p:cNvSpPr>
          <p:nvPr>
            <p:ph type="title"/>
          </p:nvPr>
        </p:nvSpPr>
        <p:spPr>
          <a:xfrm>
            <a:off x="792480" y="1"/>
            <a:ext cx="11399520" cy="640079"/>
          </a:xfrm>
        </p:spPr>
        <p:txBody>
          <a:bodyPr/>
          <a:lstStyle/>
          <a:p>
            <a:r>
              <a:rPr lang="en-GB" dirty="0"/>
              <a:t>CO2M /station co-location criteria</a:t>
            </a:r>
          </a:p>
        </p:txBody>
      </p:sp>
      <p:pic>
        <p:nvPicPr>
          <p:cNvPr id="4" name="Picture 3">
            <a:extLst>
              <a:ext uri="{FF2B5EF4-FFF2-40B4-BE49-F238E27FC236}">
                <a16:creationId xmlns:a16="http://schemas.microsoft.com/office/drawing/2014/main" id="{FDF730CC-6B72-E0E8-0881-1D614EF663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29" t="4660" r="12202" b="4863"/>
          <a:stretch/>
        </p:blipFill>
        <p:spPr>
          <a:xfrm>
            <a:off x="4021749" y="1276828"/>
            <a:ext cx="3601438" cy="3098596"/>
          </a:xfrm>
          <a:prstGeom prst="rect">
            <a:avLst/>
          </a:prstGeom>
        </p:spPr>
      </p:pic>
      <p:pic>
        <p:nvPicPr>
          <p:cNvPr id="5" name="Picture 4">
            <a:extLst>
              <a:ext uri="{FF2B5EF4-FFF2-40B4-BE49-F238E27FC236}">
                <a16:creationId xmlns:a16="http://schemas.microsoft.com/office/drawing/2014/main" id="{255F3BB4-2652-BFDF-5E81-2F214D22E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36" t="3054" r="11499" b="3493"/>
          <a:stretch/>
        </p:blipFill>
        <p:spPr>
          <a:xfrm>
            <a:off x="629062" y="1220111"/>
            <a:ext cx="3641664" cy="3212030"/>
          </a:xfrm>
          <a:prstGeom prst="rect">
            <a:avLst/>
          </a:prstGeom>
        </p:spPr>
      </p:pic>
      <p:sp>
        <p:nvSpPr>
          <p:cNvPr id="6" name="TextBox 5">
            <a:extLst>
              <a:ext uri="{FF2B5EF4-FFF2-40B4-BE49-F238E27FC236}">
                <a16:creationId xmlns:a16="http://schemas.microsoft.com/office/drawing/2014/main" id="{E5525E0C-4E96-4554-CE03-A1C2F92C9EAB}"/>
              </a:ext>
            </a:extLst>
          </p:cNvPr>
          <p:cNvSpPr txBox="1"/>
          <p:nvPr/>
        </p:nvSpPr>
        <p:spPr>
          <a:xfrm>
            <a:off x="2449894" y="938274"/>
            <a:ext cx="3069997" cy="338554"/>
          </a:xfrm>
          <a:prstGeom prst="rect">
            <a:avLst/>
          </a:prstGeom>
          <a:noFill/>
        </p:spPr>
        <p:txBody>
          <a:bodyPr wrap="square" rtlCol="0">
            <a:spAutoFit/>
          </a:bodyPr>
          <a:lstStyle/>
          <a:p>
            <a:r>
              <a:rPr lang="en-US" sz="1600" dirty="0">
                <a:solidFill>
                  <a:schemeClr val="tx2"/>
                </a:solidFill>
              </a:rPr>
              <a:t>San Joaquin valley (dairy farms)</a:t>
            </a:r>
          </a:p>
        </p:txBody>
      </p:sp>
      <p:sp>
        <p:nvSpPr>
          <p:cNvPr id="7" name="Rectangle 6">
            <a:extLst>
              <a:ext uri="{FF2B5EF4-FFF2-40B4-BE49-F238E27FC236}">
                <a16:creationId xmlns:a16="http://schemas.microsoft.com/office/drawing/2014/main" id="{4438C3A0-8277-5B03-9E85-2B950483A608}"/>
              </a:ext>
            </a:extLst>
          </p:cNvPr>
          <p:cNvSpPr/>
          <p:nvPr/>
        </p:nvSpPr>
        <p:spPr>
          <a:xfrm>
            <a:off x="629062" y="625231"/>
            <a:ext cx="4763292" cy="369332"/>
          </a:xfrm>
          <a:prstGeom prst="rect">
            <a:avLst/>
          </a:prstGeom>
        </p:spPr>
        <p:txBody>
          <a:bodyPr wrap="none">
            <a:spAutoFit/>
          </a:bodyPr>
          <a:lstStyle/>
          <a:p>
            <a:r>
              <a:rPr lang="en-US" dirty="0">
                <a:solidFill>
                  <a:schemeClr val="tx2"/>
                </a:solidFill>
              </a:rPr>
              <a:t>Dryden/Edwards XCH4 bias w.r.t TCCON sites</a:t>
            </a:r>
            <a:endParaRPr lang="en-GB" dirty="0">
              <a:solidFill>
                <a:schemeClr val="tx2"/>
              </a:solidFill>
            </a:endParaRPr>
          </a:p>
        </p:txBody>
      </p:sp>
      <p:sp>
        <p:nvSpPr>
          <p:cNvPr id="8" name="TextBox 7">
            <a:extLst>
              <a:ext uri="{FF2B5EF4-FFF2-40B4-BE49-F238E27FC236}">
                <a16:creationId xmlns:a16="http://schemas.microsoft.com/office/drawing/2014/main" id="{E511C0FF-03A9-8D64-9285-730A0FBE41A3}"/>
              </a:ext>
            </a:extLst>
          </p:cNvPr>
          <p:cNvSpPr txBox="1"/>
          <p:nvPr/>
        </p:nvSpPr>
        <p:spPr>
          <a:xfrm>
            <a:off x="8682181" y="4425566"/>
            <a:ext cx="2946761" cy="307777"/>
          </a:xfrm>
          <a:prstGeom prst="rect">
            <a:avLst/>
          </a:prstGeom>
          <a:noFill/>
        </p:spPr>
        <p:txBody>
          <a:bodyPr wrap="square" rtlCol="0">
            <a:spAutoFit/>
          </a:bodyPr>
          <a:lstStyle/>
          <a:p>
            <a:r>
              <a:rPr lang="en-US" sz="1400" dirty="0">
                <a:solidFill>
                  <a:schemeClr val="tx2"/>
                </a:solidFill>
              </a:rPr>
              <a:t>Over 10 ppb bias &gt;90 km</a:t>
            </a:r>
          </a:p>
        </p:txBody>
      </p:sp>
      <p:pic>
        <p:nvPicPr>
          <p:cNvPr id="9" name="Picture 8">
            <a:extLst>
              <a:ext uri="{FF2B5EF4-FFF2-40B4-BE49-F238E27FC236}">
                <a16:creationId xmlns:a16="http://schemas.microsoft.com/office/drawing/2014/main" id="{F7066CEE-4F41-9572-07C8-036F57CBD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346" y="1010701"/>
            <a:ext cx="4561920" cy="3421440"/>
          </a:xfrm>
          <a:prstGeom prst="rect">
            <a:avLst/>
          </a:prstGeom>
        </p:spPr>
      </p:pic>
      <p:sp>
        <p:nvSpPr>
          <p:cNvPr id="10" name="TextBox 9">
            <a:extLst>
              <a:ext uri="{FF2B5EF4-FFF2-40B4-BE49-F238E27FC236}">
                <a16:creationId xmlns:a16="http://schemas.microsoft.com/office/drawing/2014/main" id="{01BDC251-C9BB-96B2-7B27-3996D1B4F610}"/>
              </a:ext>
            </a:extLst>
          </p:cNvPr>
          <p:cNvSpPr txBox="1"/>
          <p:nvPr/>
        </p:nvSpPr>
        <p:spPr>
          <a:xfrm>
            <a:off x="424873" y="4432141"/>
            <a:ext cx="3281668" cy="338554"/>
          </a:xfrm>
          <a:prstGeom prst="rect">
            <a:avLst/>
          </a:prstGeom>
          <a:noFill/>
        </p:spPr>
        <p:txBody>
          <a:bodyPr wrap="none" rtlCol="0">
            <a:spAutoFit/>
          </a:bodyPr>
          <a:lstStyle/>
          <a:p>
            <a:r>
              <a:rPr lang="en-GB" sz="1600" b="1" i="1" dirty="0">
                <a:solidFill>
                  <a:schemeClr val="bg1"/>
                </a:solidFill>
                <a:latin typeface="Roboto" panose="02000000000000000000" pitchFamily="2" charset="0"/>
                <a:ea typeface="Roboto" panose="02000000000000000000" pitchFamily="2" charset="0"/>
              </a:rPr>
              <a:t>Dils et al, BIRA, EUM </a:t>
            </a:r>
            <a:r>
              <a:rPr lang="en-GB" sz="1600" b="1" i="1" dirty="0" err="1">
                <a:solidFill>
                  <a:schemeClr val="bg1"/>
                </a:solidFill>
                <a:latin typeface="Roboto" panose="02000000000000000000" pitchFamily="2" charset="0"/>
                <a:ea typeface="Roboto" panose="02000000000000000000" pitchFamily="2" charset="0"/>
              </a:rPr>
              <a:t>CalVal</a:t>
            </a:r>
            <a:r>
              <a:rPr lang="en-GB" sz="1600" b="1" i="1" dirty="0">
                <a:solidFill>
                  <a:schemeClr val="bg1"/>
                </a:solidFill>
                <a:latin typeface="Roboto" panose="02000000000000000000" pitchFamily="2" charset="0"/>
                <a:ea typeface="Roboto" panose="02000000000000000000" pitchFamily="2" charset="0"/>
              </a:rPr>
              <a:t> study</a:t>
            </a:r>
          </a:p>
        </p:txBody>
      </p:sp>
      <p:sp>
        <p:nvSpPr>
          <p:cNvPr id="11" name="TextBox 10">
            <a:extLst>
              <a:ext uri="{FF2B5EF4-FFF2-40B4-BE49-F238E27FC236}">
                <a16:creationId xmlns:a16="http://schemas.microsoft.com/office/drawing/2014/main" id="{57F4AFB3-5C2F-2B7D-50C4-ED50AFFAD9A3}"/>
              </a:ext>
            </a:extLst>
          </p:cNvPr>
          <p:cNvSpPr txBox="1"/>
          <p:nvPr/>
        </p:nvSpPr>
        <p:spPr>
          <a:xfrm>
            <a:off x="424873" y="4844759"/>
            <a:ext cx="6705682" cy="1200329"/>
          </a:xfrm>
          <a:prstGeom prst="rect">
            <a:avLst/>
          </a:prstGeom>
          <a:noFill/>
        </p:spPr>
        <p:txBody>
          <a:bodyPr wrap="none" rtlCol="0">
            <a:spAutoFit/>
          </a:bodyPr>
          <a:lstStyle/>
          <a:p>
            <a:pPr marL="342900" indent="-342900">
              <a:buFont typeface="Wingdings" panose="05000000000000000000" pitchFamily="2" charset="2"/>
              <a:buChar char="Ø"/>
            </a:pPr>
            <a:r>
              <a:rPr lang="en-GB" sz="2400" b="0" dirty="0">
                <a:solidFill>
                  <a:schemeClr val="bg1"/>
                </a:solidFill>
                <a:latin typeface="Roboto" panose="02000000000000000000" pitchFamily="2" charset="0"/>
                <a:ea typeface="Roboto" panose="02000000000000000000" pitchFamily="2" charset="0"/>
              </a:rPr>
              <a:t>Evaluate best co-location criteria per stations</a:t>
            </a:r>
          </a:p>
          <a:p>
            <a:r>
              <a:rPr lang="en-GB" sz="2400" dirty="0">
                <a:solidFill>
                  <a:schemeClr val="bg1"/>
                </a:solidFill>
                <a:latin typeface="Roboto" panose="02000000000000000000" pitchFamily="2" charset="0"/>
                <a:ea typeface="Roboto" panose="02000000000000000000" pitchFamily="2" charset="0"/>
              </a:rPr>
              <a:t>+ overpass and footprint statistic</a:t>
            </a:r>
          </a:p>
          <a:p>
            <a:endParaRPr lang="en-GB" sz="2400" b="0" dirty="0">
              <a:solidFill>
                <a:schemeClr val="bg1"/>
              </a:solidFill>
              <a:latin typeface="Roboto" panose="02000000000000000000" pitchFamily="2" charset="0"/>
              <a:ea typeface="Roboto" panose="02000000000000000000" pitchFamily="2" charset="0"/>
            </a:endParaRPr>
          </a:p>
        </p:txBody>
      </p:sp>
      <p:sp>
        <p:nvSpPr>
          <p:cNvPr id="12" name="Right Arrow 11">
            <a:extLst>
              <a:ext uri="{FF2B5EF4-FFF2-40B4-BE49-F238E27FC236}">
                <a16:creationId xmlns:a16="http://schemas.microsoft.com/office/drawing/2014/main" id="{A2D65F99-3656-AC13-A8D4-C903DDFB1CF6}"/>
              </a:ext>
            </a:extLst>
          </p:cNvPr>
          <p:cNvSpPr/>
          <p:nvPr/>
        </p:nvSpPr>
        <p:spPr bwMode="auto">
          <a:xfrm>
            <a:off x="554181" y="5943661"/>
            <a:ext cx="701964" cy="350982"/>
          </a:xfrm>
          <a:prstGeom prst="rightArrow">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3" name="TextBox 12">
            <a:extLst>
              <a:ext uri="{FF2B5EF4-FFF2-40B4-BE49-F238E27FC236}">
                <a16:creationId xmlns:a16="http://schemas.microsoft.com/office/drawing/2014/main" id="{29BD951F-49ED-4E68-2E43-4E3CF98C53EE}"/>
              </a:ext>
            </a:extLst>
          </p:cNvPr>
          <p:cNvSpPr txBox="1"/>
          <p:nvPr/>
        </p:nvSpPr>
        <p:spPr>
          <a:xfrm>
            <a:off x="1540329" y="5765209"/>
            <a:ext cx="9903821" cy="707886"/>
          </a:xfrm>
          <a:prstGeom prst="rect">
            <a:avLst/>
          </a:prstGeom>
          <a:noFill/>
        </p:spPr>
        <p:txBody>
          <a:bodyPr wrap="square" rtlCol="0">
            <a:spAutoFit/>
          </a:bodyPr>
          <a:lstStyle/>
          <a:p>
            <a:r>
              <a:rPr lang="en-GB" sz="2000" b="1" i="1" dirty="0">
                <a:solidFill>
                  <a:schemeClr val="bg1"/>
                </a:solidFill>
                <a:latin typeface="Roboto" panose="02000000000000000000" pitchFamily="2" charset="0"/>
                <a:ea typeface="Roboto" panose="02000000000000000000" pitchFamily="2" charset="0"/>
              </a:rPr>
              <a:t>Complement ground-based network product overall goal performance for XCO2/XCH4 with station specific variance expectations </a:t>
            </a:r>
          </a:p>
        </p:txBody>
      </p:sp>
      <p:pic>
        <p:nvPicPr>
          <p:cNvPr id="14" name="Picture 13">
            <a:extLst>
              <a:ext uri="{FF2B5EF4-FFF2-40B4-BE49-F238E27FC236}">
                <a16:creationId xmlns:a16="http://schemas.microsoft.com/office/drawing/2014/main" id="{44461F2F-9231-68C9-82CD-B7312FAE1CFE}"/>
              </a:ext>
            </a:extLst>
          </p:cNvPr>
          <p:cNvPicPr>
            <a:picLocks noChangeAspect="1"/>
          </p:cNvPicPr>
          <p:nvPr/>
        </p:nvPicPr>
        <p:blipFill>
          <a:blip r:embed="rId5"/>
          <a:stretch>
            <a:fillRect/>
          </a:stretch>
        </p:blipFill>
        <p:spPr>
          <a:xfrm>
            <a:off x="10243127" y="5020677"/>
            <a:ext cx="1126530" cy="633116"/>
          </a:xfrm>
          <a:prstGeom prst="rect">
            <a:avLst/>
          </a:prstGeom>
        </p:spPr>
      </p:pic>
      <p:grpSp>
        <p:nvGrpSpPr>
          <p:cNvPr id="15" name="Group 14">
            <a:extLst>
              <a:ext uri="{FF2B5EF4-FFF2-40B4-BE49-F238E27FC236}">
                <a16:creationId xmlns:a16="http://schemas.microsoft.com/office/drawing/2014/main" id="{0EAAF6DF-AC6E-67B4-C6D8-665DFBCC4624}"/>
              </a:ext>
            </a:extLst>
          </p:cNvPr>
          <p:cNvGrpSpPr/>
          <p:nvPr/>
        </p:nvGrpSpPr>
        <p:grpSpPr>
          <a:xfrm>
            <a:off x="5519483" y="2114153"/>
            <a:ext cx="3167317" cy="831890"/>
            <a:chOff x="5519483" y="2114153"/>
            <a:chExt cx="3167317" cy="831890"/>
          </a:xfrm>
        </p:grpSpPr>
        <p:sp>
          <p:nvSpPr>
            <p:cNvPr id="16" name="Isosceles Triangle 15">
              <a:extLst>
                <a:ext uri="{FF2B5EF4-FFF2-40B4-BE49-F238E27FC236}">
                  <a16:creationId xmlns:a16="http://schemas.microsoft.com/office/drawing/2014/main" id="{9F4B10F4-E86A-33E4-3697-2A30D3A2248B}"/>
                </a:ext>
              </a:extLst>
            </p:cNvPr>
            <p:cNvSpPr/>
            <p:nvPr/>
          </p:nvSpPr>
          <p:spPr>
            <a:xfrm rot="733067">
              <a:off x="5519483" y="2762925"/>
              <a:ext cx="417138" cy="18311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84A7C3E-D4A8-C6FB-152D-C8B70AC87F08}"/>
                </a:ext>
              </a:extLst>
            </p:cNvPr>
            <p:cNvCxnSpPr/>
            <p:nvPr/>
          </p:nvCxnSpPr>
          <p:spPr bwMode="auto">
            <a:xfrm>
              <a:off x="8154785" y="2114153"/>
              <a:ext cx="532015" cy="5592"/>
            </a:xfrm>
            <a:prstGeom prst="line">
              <a:avLst/>
            </a:prstGeom>
            <a:solidFill>
              <a:schemeClr val="bg2"/>
            </a:solidFill>
            <a:ln w="38100" cap="flat" cmpd="sng" algn="ctr">
              <a:solidFill>
                <a:schemeClr val="accent1">
                  <a:lumMod val="75000"/>
                </a:schemeClr>
              </a:solidFill>
              <a:prstDash val="solid"/>
              <a:round/>
              <a:headEnd type="none" w="med" len="med"/>
              <a:tailEnd type="none" w="med" len="med"/>
            </a:ln>
            <a:effectLst/>
          </p:spPr>
        </p:cxnSp>
      </p:grpSp>
      <p:sp>
        <p:nvSpPr>
          <p:cNvPr id="18" name="Rectangle 17">
            <a:extLst>
              <a:ext uri="{FF2B5EF4-FFF2-40B4-BE49-F238E27FC236}">
                <a16:creationId xmlns:a16="http://schemas.microsoft.com/office/drawing/2014/main" id="{0287D39C-0B17-7398-8D69-0E9B0A2716D1}"/>
              </a:ext>
            </a:extLst>
          </p:cNvPr>
          <p:cNvSpPr/>
          <p:nvPr/>
        </p:nvSpPr>
        <p:spPr bwMode="auto">
          <a:xfrm>
            <a:off x="9430440" y="181915"/>
            <a:ext cx="2484628" cy="294814"/>
          </a:xfrm>
          <a:prstGeom prst="rect">
            <a:avLst/>
          </a:prstGeom>
          <a:solidFill>
            <a:srgbClr val="C0000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400" b="1" i="0" u="none" strike="noStrike" cap="none" normalizeH="0" baseline="0" dirty="0">
                <a:ln>
                  <a:noFill/>
                </a:ln>
                <a:effectLst/>
                <a:latin typeface="Tahoma" pitchFamily="34" charset="0"/>
              </a:rPr>
              <a:t>Scientific support layer 1</a:t>
            </a:r>
          </a:p>
        </p:txBody>
      </p:sp>
    </p:spTree>
    <p:extLst>
      <p:ext uri="{BB962C8B-B14F-4D97-AF65-F5344CB8AC3E}">
        <p14:creationId xmlns:p14="http://schemas.microsoft.com/office/powerpoint/2010/main" val="1274236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971B-F3FE-E9FE-94BF-8E21B9388948}"/>
              </a:ext>
            </a:extLst>
          </p:cNvPr>
          <p:cNvSpPr>
            <a:spLocks noGrp="1"/>
          </p:cNvSpPr>
          <p:nvPr>
            <p:ph type="title"/>
          </p:nvPr>
        </p:nvSpPr>
        <p:spPr>
          <a:xfrm>
            <a:off x="792480" y="1"/>
            <a:ext cx="11399520" cy="640079"/>
          </a:xfrm>
        </p:spPr>
        <p:txBody>
          <a:bodyPr>
            <a:normAutofit/>
          </a:bodyPr>
          <a:lstStyle/>
          <a:p>
            <a:r>
              <a:rPr lang="en-GB" sz="2800" dirty="0"/>
              <a:t>Ground-based network product requirements for CO2M</a:t>
            </a:r>
          </a:p>
        </p:txBody>
      </p:sp>
      <p:pic>
        <p:nvPicPr>
          <p:cNvPr id="4" name="Picture 3">
            <a:extLst>
              <a:ext uri="{FF2B5EF4-FFF2-40B4-BE49-F238E27FC236}">
                <a16:creationId xmlns:a16="http://schemas.microsoft.com/office/drawing/2014/main" id="{0DDB65B8-C5DE-E5BE-5015-72C8715684D2}"/>
              </a:ext>
            </a:extLst>
          </p:cNvPr>
          <p:cNvPicPr>
            <a:picLocks noChangeAspect="1"/>
          </p:cNvPicPr>
          <p:nvPr/>
        </p:nvPicPr>
        <p:blipFill>
          <a:blip r:embed="rId2"/>
          <a:stretch>
            <a:fillRect/>
          </a:stretch>
        </p:blipFill>
        <p:spPr>
          <a:xfrm>
            <a:off x="8900906" y="974934"/>
            <a:ext cx="2706290" cy="3889146"/>
          </a:xfrm>
          <a:prstGeom prst="rect">
            <a:avLst/>
          </a:prstGeom>
          <a:ln>
            <a:solidFill>
              <a:schemeClr val="bg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8BF7ADD-CCC1-517A-84BA-C8202A4FB229}"/>
              </a:ext>
            </a:extLst>
          </p:cNvPr>
          <p:cNvSpPr txBox="1"/>
          <p:nvPr/>
        </p:nvSpPr>
        <p:spPr>
          <a:xfrm>
            <a:off x="282631" y="831273"/>
            <a:ext cx="7882313" cy="40934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1" u="none" strike="noStrike" kern="1200" cap="none" spc="0" normalizeH="0" baseline="0" noProof="0" dirty="0">
                <a:ln>
                  <a:noFill/>
                </a:ln>
                <a:solidFill>
                  <a:srgbClr val="00205B"/>
                </a:solidFill>
                <a:effectLst/>
                <a:uLnTx/>
                <a:uFillTx/>
                <a:latin typeface="Roboto" panose="02000000000000000000" pitchFamily="2" charset="0"/>
                <a:ea typeface="Roboto" panose="02000000000000000000" pitchFamily="2" charset="0"/>
                <a:cs typeface="+mn-cs"/>
              </a:rPr>
              <a:t>EUMETSAT is working on ground-based network product requirements for future operational CO2M product validation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5B"/>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5B"/>
                </a:solidFill>
                <a:effectLst/>
                <a:uLnTx/>
                <a:uFillTx/>
                <a:latin typeface="Roboto" panose="02000000000000000000" pitchFamily="2" charset="0"/>
                <a:ea typeface="Roboto" panose="02000000000000000000" pitchFamily="2" charset="0"/>
                <a:cs typeface="+mn-cs"/>
              </a:rPr>
              <a:t>Document scope: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5B"/>
              </a:solidFill>
              <a:latin typeface="Roboto" panose="02000000000000000000" pitchFamily="2" charset="0"/>
              <a:ea typeface="Roboto" panose="02000000000000000000" pitchFamily="2" charset="0"/>
            </a:endParaRPr>
          </a:p>
          <a:p>
            <a:pPr marL="342900" lvl="0" indent="-342900">
              <a:buFont typeface="Arial" panose="020B0604020202020204" pitchFamily="34" charset="0"/>
              <a:buChar char="•"/>
              <a:defRPr/>
            </a:pPr>
            <a:r>
              <a:rPr kumimoji="0" lang="en-GB" sz="2000" b="0" i="0" u="none" strike="noStrike" kern="1200" cap="none" spc="0" normalizeH="0" baseline="0" noProof="0" dirty="0">
                <a:ln>
                  <a:noFill/>
                </a:ln>
                <a:solidFill>
                  <a:srgbClr val="00205B"/>
                </a:solidFill>
                <a:effectLst/>
                <a:uLnTx/>
                <a:uFillTx/>
                <a:latin typeface="Roboto" panose="02000000000000000000" pitchFamily="2" charset="0"/>
                <a:ea typeface="Roboto" panose="02000000000000000000" pitchFamily="2" charset="0"/>
                <a:cs typeface="+mn-cs"/>
              </a:rPr>
              <a:t>Requirements</a:t>
            </a: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 for ground-based network (COCCON, TCCON, NDACC, </a:t>
            </a:r>
            <a:r>
              <a:rPr kumimoji="0" lang="en-GB" sz="2000" b="0" i="0" u="none" strike="noStrike" kern="1200" cap="none" spc="0" normalizeH="0" noProof="0" dirty="0" err="1">
                <a:ln>
                  <a:noFill/>
                </a:ln>
                <a:solidFill>
                  <a:srgbClr val="00205B"/>
                </a:solidFill>
                <a:effectLst/>
                <a:uLnTx/>
                <a:uFillTx/>
                <a:latin typeface="Roboto" panose="02000000000000000000" pitchFamily="2" charset="0"/>
                <a:ea typeface="Roboto" panose="02000000000000000000" pitchFamily="2" charset="0"/>
                <a:cs typeface="+mn-cs"/>
              </a:rPr>
              <a:t>PaNIR</a:t>
            </a: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 </a:t>
            </a:r>
            <a:r>
              <a:rPr kumimoji="0" lang="en-GB" sz="2000" b="0" i="0" u="none" strike="noStrike" kern="1200" cap="none" spc="0" normalizeH="0" noProof="0" dirty="0" err="1">
                <a:ln>
                  <a:noFill/>
                </a:ln>
                <a:solidFill>
                  <a:srgbClr val="00205B"/>
                </a:solidFill>
                <a:effectLst/>
                <a:uLnTx/>
                <a:uFillTx/>
                <a:latin typeface="Roboto" panose="02000000000000000000" pitchFamily="2" charset="0"/>
                <a:ea typeface="Roboto" panose="02000000000000000000" pitchFamily="2" charset="0"/>
                <a:cs typeface="+mn-cs"/>
              </a:rPr>
              <a:t>Aeronet</a:t>
            </a: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 etc..) product performance: </a:t>
            </a:r>
            <a:r>
              <a:rPr kumimoji="0" lang="en-GB" sz="2000" b="1" i="1"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Co-located </a:t>
            </a: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total column XCO</a:t>
            </a:r>
            <a:r>
              <a:rPr kumimoji="0" lang="en-GB" sz="2000" b="0" i="0" u="none" strike="noStrike" kern="1200" cap="none" spc="0" normalizeH="0" baseline="-25000" noProof="0" dirty="0">
                <a:ln>
                  <a:noFill/>
                </a:ln>
                <a:solidFill>
                  <a:srgbClr val="00205B"/>
                </a:solidFill>
                <a:effectLst/>
                <a:uLnTx/>
                <a:uFillTx/>
                <a:latin typeface="Roboto" panose="02000000000000000000" pitchFamily="2" charset="0"/>
                <a:ea typeface="Roboto" panose="02000000000000000000" pitchFamily="2" charset="0"/>
                <a:cs typeface="+mn-cs"/>
              </a:rPr>
              <a:t>2</a:t>
            </a: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 </a:t>
            </a:r>
            <a:r>
              <a:rPr lang="en-GB" sz="2000" dirty="0">
                <a:solidFill>
                  <a:srgbClr val="00205B"/>
                </a:solidFill>
                <a:latin typeface="Roboto" panose="02000000000000000000" pitchFamily="2" charset="0"/>
                <a:ea typeface="Roboto" panose="02000000000000000000" pitchFamily="2" charset="0"/>
              </a:rPr>
              <a:t>XCH</a:t>
            </a:r>
            <a:r>
              <a:rPr lang="en-GB" sz="2000" baseline="-25000" dirty="0">
                <a:solidFill>
                  <a:srgbClr val="00205B"/>
                </a:solidFill>
                <a:latin typeface="Roboto" panose="02000000000000000000" pitchFamily="2" charset="0"/>
                <a:ea typeface="Roboto" panose="02000000000000000000" pitchFamily="2" charset="0"/>
              </a:rPr>
              <a:t>4</a:t>
            </a:r>
            <a:r>
              <a:rPr lang="en-GB" sz="2000" dirty="0">
                <a:solidFill>
                  <a:srgbClr val="00205B"/>
                </a:solidFill>
                <a:latin typeface="Roboto" panose="02000000000000000000" pitchFamily="2" charset="0"/>
                <a:ea typeface="Roboto" panose="02000000000000000000" pitchFamily="2" charset="0"/>
              </a:rPr>
              <a:t>, NO</a:t>
            </a:r>
            <a:r>
              <a:rPr lang="en-GB" sz="2000" baseline="-25000" dirty="0">
                <a:solidFill>
                  <a:srgbClr val="00205B"/>
                </a:solidFill>
                <a:latin typeface="Roboto" panose="02000000000000000000" pitchFamily="2" charset="0"/>
                <a:ea typeface="Roboto" panose="02000000000000000000" pitchFamily="2" charset="0"/>
              </a:rPr>
              <a:t>2</a:t>
            </a: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 and AOD measurements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aseline="0" dirty="0">
              <a:solidFill>
                <a:srgbClr val="00205B"/>
              </a:solidFill>
              <a:latin typeface="Roboto" panose="02000000000000000000" pitchFamily="2" charset="0"/>
              <a:ea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Availability and timeliness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aseline="0" dirty="0">
              <a:solidFill>
                <a:srgbClr val="00205B"/>
              </a:solidFill>
              <a:latin typeface="Roboto" panose="02000000000000000000" pitchFamily="2" charset="0"/>
              <a:ea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noProof="0" dirty="0">
                <a:ln>
                  <a:noFill/>
                </a:ln>
                <a:solidFill>
                  <a:srgbClr val="00205B"/>
                </a:solidFill>
                <a:effectLst/>
                <a:uLnTx/>
                <a:uFillTx/>
                <a:latin typeface="Roboto" panose="02000000000000000000" pitchFamily="2" charset="0"/>
                <a:ea typeface="Roboto" panose="02000000000000000000" pitchFamily="2" charset="0"/>
                <a:cs typeface="+mn-cs"/>
              </a:rPr>
              <a:t>Traceability of product performance (to WMO or FRM network standard). Inter-station and seasonal biases.</a:t>
            </a:r>
            <a:endParaRPr kumimoji="0" lang="en-GB" sz="2000" b="0" i="0" u="none" strike="noStrike" kern="1200" cap="none" spc="0" normalizeH="0" baseline="0" noProof="0" dirty="0">
              <a:ln>
                <a:noFill/>
              </a:ln>
              <a:solidFill>
                <a:srgbClr val="00205B"/>
              </a:solidFill>
              <a:effectLst/>
              <a:uLnTx/>
              <a:uFillTx/>
              <a:latin typeface="Roboto" panose="02000000000000000000" pitchFamily="2" charset="0"/>
              <a:ea typeface="Roboto" panose="02000000000000000000" pitchFamily="2" charset="0"/>
              <a:cs typeface="+mn-cs"/>
            </a:endParaRPr>
          </a:p>
        </p:txBody>
      </p:sp>
      <p:sp>
        <p:nvSpPr>
          <p:cNvPr id="6" name="Right Arrow 5">
            <a:extLst>
              <a:ext uri="{FF2B5EF4-FFF2-40B4-BE49-F238E27FC236}">
                <a16:creationId xmlns:a16="http://schemas.microsoft.com/office/drawing/2014/main" id="{BBC12D9E-202E-AC48-8E63-37F4262DF6BC}"/>
              </a:ext>
            </a:extLst>
          </p:cNvPr>
          <p:cNvSpPr/>
          <p:nvPr/>
        </p:nvSpPr>
        <p:spPr bwMode="auto">
          <a:xfrm>
            <a:off x="282631" y="4980563"/>
            <a:ext cx="747725" cy="461818"/>
          </a:xfrm>
          <a:prstGeom prst="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7" name="TextBox 6">
            <a:extLst>
              <a:ext uri="{FF2B5EF4-FFF2-40B4-BE49-F238E27FC236}">
                <a16:creationId xmlns:a16="http://schemas.microsoft.com/office/drawing/2014/main" id="{3C2A3836-9537-A903-6A40-8819700B7DD9}"/>
              </a:ext>
            </a:extLst>
          </p:cNvPr>
          <p:cNvSpPr txBox="1"/>
          <p:nvPr/>
        </p:nvSpPr>
        <p:spPr>
          <a:xfrm>
            <a:off x="1097570" y="4980563"/>
            <a:ext cx="8433813" cy="1508105"/>
          </a:xfrm>
          <a:prstGeom prst="rect">
            <a:avLst/>
          </a:prstGeom>
          <a:noFill/>
        </p:spPr>
        <p:txBody>
          <a:bodyPr wrap="square" rtlCol="0">
            <a:spAutoFit/>
          </a:bodyPr>
          <a:lstStyle/>
          <a:p>
            <a:r>
              <a:rPr lang="en-GB" sz="2000" b="1" i="1" dirty="0">
                <a:solidFill>
                  <a:schemeClr val="bg1"/>
                </a:solidFill>
                <a:latin typeface="Roboto" panose="02000000000000000000" pitchFamily="2" charset="0"/>
                <a:ea typeface="Roboto" panose="02000000000000000000" pitchFamily="2" charset="0"/>
              </a:rPr>
              <a:t>Input from CO2M Cal/Val study: </a:t>
            </a:r>
          </a:p>
          <a:p>
            <a:pPr marL="285750" indent="-28575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Expected </a:t>
            </a:r>
            <a:r>
              <a:rPr lang="en-GB" b="0" dirty="0">
                <a:solidFill>
                  <a:schemeClr val="bg1"/>
                </a:solidFill>
                <a:latin typeface="Roboto" panose="02000000000000000000" pitchFamily="2" charset="0"/>
                <a:ea typeface="Roboto" panose="02000000000000000000" pitchFamily="2" charset="0"/>
              </a:rPr>
              <a:t>overpass statistics per station for the CO2M constel</a:t>
            </a:r>
            <a:r>
              <a:rPr lang="en-GB" dirty="0">
                <a:solidFill>
                  <a:schemeClr val="bg1"/>
                </a:solidFill>
                <a:latin typeface="Roboto" panose="02000000000000000000" pitchFamily="2" charset="0"/>
                <a:ea typeface="Roboto" panose="02000000000000000000" pitchFamily="2" charset="0"/>
              </a:rPr>
              <a:t>lation</a:t>
            </a:r>
          </a:p>
          <a:p>
            <a:pPr marL="285750" indent="-285750">
              <a:buFont typeface="Arial" panose="020B0604020202020204" pitchFamily="34" charset="0"/>
              <a:buChar char="•"/>
            </a:pPr>
            <a:r>
              <a:rPr lang="en-GB" b="0" dirty="0">
                <a:solidFill>
                  <a:schemeClr val="bg1"/>
                </a:solidFill>
                <a:latin typeface="Roboto" panose="02000000000000000000" pitchFamily="2" charset="0"/>
                <a:ea typeface="Roboto" panose="02000000000000000000" pitchFamily="2" charset="0"/>
              </a:rPr>
              <a:t>Station footprint (based on footprint model data)</a:t>
            </a:r>
          </a:p>
          <a:p>
            <a:pPr marL="285750" indent="-28575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Station environmental parameters (surface albedo, terrain height, etc.)</a:t>
            </a:r>
          </a:p>
          <a:p>
            <a:pPr marL="285750" indent="-285750">
              <a:buFont typeface="Arial" panose="020B0604020202020204" pitchFamily="34" charset="0"/>
              <a:buChar char="•"/>
            </a:pPr>
            <a:r>
              <a:rPr lang="en-GB" b="0" dirty="0">
                <a:solidFill>
                  <a:schemeClr val="bg1"/>
                </a:solidFill>
                <a:latin typeface="Roboto" panose="02000000000000000000" pitchFamily="2" charset="0"/>
                <a:ea typeface="Roboto" panose="02000000000000000000" pitchFamily="2" charset="0"/>
              </a:rPr>
              <a:t>Collocation criteria</a:t>
            </a:r>
          </a:p>
        </p:txBody>
      </p:sp>
      <p:sp>
        <p:nvSpPr>
          <p:cNvPr id="8" name="Rectangle 7">
            <a:extLst>
              <a:ext uri="{FF2B5EF4-FFF2-40B4-BE49-F238E27FC236}">
                <a16:creationId xmlns:a16="http://schemas.microsoft.com/office/drawing/2014/main" id="{5C872F26-198A-7F6D-4CC0-0AFE27DBD7FF}"/>
              </a:ext>
            </a:extLst>
          </p:cNvPr>
          <p:cNvSpPr/>
          <p:nvPr/>
        </p:nvSpPr>
        <p:spPr bwMode="auto">
          <a:xfrm>
            <a:off x="9686386" y="5118364"/>
            <a:ext cx="2330123" cy="1411745"/>
          </a:xfrm>
          <a:prstGeom prst="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sp>
        <p:nvSpPr>
          <p:cNvPr id="9" name="TextBox 8">
            <a:extLst>
              <a:ext uri="{FF2B5EF4-FFF2-40B4-BE49-F238E27FC236}">
                <a16:creationId xmlns:a16="http://schemas.microsoft.com/office/drawing/2014/main" id="{92BA8C7C-7ADE-E6CF-5E67-8B50D0820D7A}"/>
              </a:ext>
            </a:extLst>
          </p:cNvPr>
          <p:cNvSpPr txBox="1"/>
          <p:nvPr/>
        </p:nvSpPr>
        <p:spPr>
          <a:xfrm>
            <a:off x="9753600" y="5294170"/>
            <a:ext cx="2174665" cy="338554"/>
          </a:xfrm>
          <a:prstGeom prst="rect">
            <a:avLst/>
          </a:prstGeom>
          <a:noFill/>
        </p:spPr>
        <p:txBody>
          <a:bodyPr wrap="square" rtlCol="0">
            <a:spAutoFit/>
          </a:bodyPr>
          <a:lstStyle/>
          <a:p>
            <a:pPr algn="ctr"/>
            <a:r>
              <a:rPr lang="en-GB" sz="1600" b="1" dirty="0">
                <a:solidFill>
                  <a:schemeClr val="bg1"/>
                </a:solidFill>
                <a:latin typeface="Roboto" panose="02000000000000000000" pitchFamily="2" charset="0"/>
                <a:ea typeface="Roboto" panose="02000000000000000000" pitchFamily="2" charset="0"/>
              </a:rPr>
              <a:t>EUM Cal/Val Study</a:t>
            </a:r>
          </a:p>
        </p:txBody>
      </p:sp>
      <p:pic>
        <p:nvPicPr>
          <p:cNvPr id="10" name="Picture 9">
            <a:extLst>
              <a:ext uri="{FF2B5EF4-FFF2-40B4-BE49-F238E27FC236}">
                <a16:creationId xmlns:a16="http://schemas.microsoft.com/office/drawing/2014/main" id="{0A112610-4277-B879-C5D3-11E1B2DADD65}"/>
              </a:ext>
            </a:extLst>
          </p:cNvPr>
          <p:cNvPicPr>
            <a:picLocks noChangeAspect="1"/>
          </p:cNvPicPr>
          <p:nvPr/>
        </p:nvPicPr>
        <p:blipFill>
          <a:blip r:embed="rId3"/>
          <a:stretch>
            <a:fillRect/>
          </a:stretch>
        </p:blipFill>
        <p:spPr>
          <a:xfrm>
            <a:off x="11286128" y="5733264"/>
            <a:ext cx="642137" cy="526196"/>
          </a:xfrm>
          <a:prstGeom prst="rect">
            <a:avLst/>
          </a:prstGeom>
        </p:spPr>
      </p:pic>
      <p:sp>
        <p:nvSpPr>
          <p:cNvPr id="11" name="TextBox 10">
            <a:extLst>
              <a:ext uri="{FF2B5EF4-FFF2-40B4-BE49-F238E27FC236}">
                <a16:creationId xmlns:a16="http://schemas.microsoft.com/office/drawing/2014/main" id="{AE164B92-D175-BD6A-1B10-07BAA0314AA2}"/>
              </a:ext>
            </a:extLst>
          </p:cNvPr>
          <p:cNvSpPr txBox="1"/>
          <p:nvPr/>
        </p:nvSpPr>
        <p:spPr>
          <a:xfrm>
            <a:off x="10498465" y="5853883"/>
            <a:ext cx="771365" cy="461665"/>
          </a:xfrm>
          <a:prstGeom prst="rect">
            <a:avLst/>
          </a:prstGeom>
          <a:noFill/>
        </p:spPr>
        <p:txBody>
          <a:bodyPr wrap="none" rtlCol="0">
            <a:spAutoFit/>
          </a:bodyPr>
          <a:lstStyle/>
          <a:p>
            <a:r>
              <a:rPr lang="en-GB" sz="2400" b="1" dirty="0" err="1">
                <a:solidFill>
                  <a:schemeClr val="bg1"/>
                </a:solidFill>
                <a:latin typeface="Roboto" panose="02000000000000000000" pitchFamily="2" charset="0"/>
                <a:ea typeface="Roboto" panose="02000000000000000000" pitchFamily="2" charset="0"/>
              </a:rPr>
              <a:t>iLab</a:t>
            </a:r>
            <a:endParaRPr lang="en-GB" sz="2400" b="1" dirty="0">
              <a:solidFill>
                <a:schemeClr val="bg1"/>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A8E1164E-4834-EF91-8B08-557F14A44774}"/>
              </a:ext>
            </a:extLst>
          </p:cNvPr>
          <p:cNvPicPr>
            <a:picLocks noChangeAspect="1"/>
          </p:cNvPicPr>
          <p:nvPr/>
        </p:nvPicPr>
        <p:blipFill>
          <a:blip r:embed="rId4"/>
          <a:stretch>
            <a:fillRect/>
          </a:stretch>
        </p:blipFill>
        <p:spPr>
          <a:xfrm>
            <a:off x="9894967" y="5769528"/>
            <a:ext cx="497244" cy="489932"/>
          </a:xfrm>
          <a:prstGeom prst="rect">
            <a:avLst/>
          </a:prstGeom>
        </p:spPr>
      </p:pic>
      <p:pic>
        <p:nvPicPr>
          <p:cNvPr id="13" name="Picture 12">
            <a:extLst>
              <a:ext uri="{FF2B5EF4-FFF2-40B4-BE49-F238E27FC236}">
                <a16:creationId xmlns:a16="http://schemas.microsoft.com/office/drawing/2014/main" id="{FEBC5D5C-3F78-0A98-C961-AE7DC55FDD84}"/>
              </a:ext>
            </a:extLst>
          </p:cNvPr>
          <p:cNvPicPr>
            <a:picLocks noChangeAspect="1"/>
          </p:cNvPicPr>
          <p:nvPr/>
        </p:nvPicPr>
        <p:blipFill>
          <a:blip r:embed="rId5"/>
          <a:stretch>
            <a:fillRect/>
          </a:stretch>
        </p:blipFill>
        <p:spPr>
          <a:xfrm>
            <a:off x="10517946" y="5602719"/>
            <a:ext cx="760033" cy="242625"/>
          </a:xfrm>
          <a:prstGeom prst="rect">
            <a:avLst/>
          </a:prstGeom>
        </p:spPr>
      </p:pic>
      <p:sp>
        <p:nvSpPr>
          <p:cNvPr id="14" name="Rectangle 13">
            <a:extLst>
              <a:ext uri="{FF2B5EF4-FFF2-40B4-BE49-F238E27FC236}">
                <a16:creationId xmlns:a16="http://schemas.microsoft.com/office/drawing/2014/main" id="{06EBF33D-8BDC-9761-1D59-99E08A32C2DA}"/>
              </a:ext>
            </a:extLst>
          </p:cNvPr>
          <p:cNvSpPr/>
          <p:nvPr/>
        </p:nvSpPr>
        <p:spPr bwMode="auto">
          <a:xfrm>
            <a:off x="9430440" y="181915"/>
            <a:ext cx="2484628" cy="294814"/>
          </a:xfrm>
          <a:prstGeom prst="rect">
            <a:avLst/>
          </a:prstGeom>
          <a:solidFill>
            <a:srgbClr val="C0000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400" b="1" i="0" u="none" strike="noStrike" cap="none" normalizeH="0" baseline="0" dirty="0">
                <a:ln>
                  <a:noFill/>
                </a:ln>
                <a:effectLst/>
                <a:latin typeface="Tahoma" pitchFamily="34" charset="0"/>
              </a:rPr>
              <a:t>Scientific support layer 1</a:t>
            </a:r>
          </a:p>
        </p:txBody>
      </p:sp>
    </p:spTree>
    <p:extLst>
      <p:ext uri="{BB962C8B-B14F-4D97-AF65-F5344CB8AC3E}">
        <p14:creationId xmlns:p14="http://schemas.microsoft.com/office/powerpoint/2010/main" val="377764269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F039-96C8-FA79-CF7C-4313C6ED66D0}"/>
              </a:ext>
            </a:extLst>
          </p:cNvPr>
          <p:cNvSpPr>
            <a:spLocks noGrp="1"/>
          </p:cNvSpPr>
          <p:nvPr>
            <p:ph type="title"/>
          </p:nvPr>
        </p:nvSpPr>
        <p:spPr>
          <a:xfrm>
            <a:off x="792480" y="1"/>
            <a:ext cx="11399520" cy="640079"/>
          </a:xfrm>
        </p:spPr>
        <p:txBody>
          <a:bodyPr>
            <a:noAutofit/>
          </a:bodyPr>
          <a:lstStyle/>
          <a:p>
            <a:r>
              <a:rPr lang="en-GB" sz="2700" dirty="0"/>
              <a:t>Feasibility of grating technology based system for ground-based GHG measurements</a:t>
            </a:r>
          </a:p>
        </p:txBody>
      </p:sp>
      <p:sp>
        <p:nvSpPr>
          <p:cNvPr id="3" name="Text Placeholder 2">
            <a:extLst>
              <a:ext uri="{FF2B5EF4-FFF2-40B4-BE49-F238E27FC236}">
                <a16:creationId xmlns:a16="http://schemas.microsoft.com/office/drawing/2014/main" id="{BBB44956-549E-B26A-B53C-5133BCD076F0}"/>
              </a:ext>
            </a:extLst>
          </p:cNvPr>
          <p:cNvSpPr>
            <a:spLocks noGrp="1"/>
          </p:cNvSpPr>
          <p:nvPr>
            <p:ph type="body" sz="quarter" idx="10"/>
          </p:nvPr>
        </p:nvSpPr>
        <p:spPr>
          <a:xfrm>
            <a:off x="145053" y="783170"/>
            <a:ext cx="5594735" cy="5262675"/>
          </a:xfrm>
        </p:spPr>
        <p:txBody>
          <a:bodyPr>
            <a:normAutofit/>
          </a:bodyPr>
          <a:lstStyle/>
          <a:p>
            <a:r>
              <a:rPr lang="en-GB" sz="2000" dirty="0"/>
              <a:t>Copernicus funded </a:t>
            </a:r>
            <a:r>
              <a:rPr lang="en-GB" sz="2000" dirty="0" err="1"/>
              <a:t>PaNIR</a:t>
            </a:r>
            <a:r>
              <a:rPr lang="en-GB" sz="2000" dirty="0"/>
              <a:t> instrument development project</a:t>
            </a:r>
          </a:p>
          <a:p>
            <a:endParaRPr lang="en-GB" sz="2000" dirty="0"/>
          </a:p>
          <a:p>
            <a:r>
              <a:rPr lang="en-GB" sz="2000" dirty="0"/>
              <a:t>In support to CO2M and S4/S5, we extend the Pandora concept: Ground-based remote sensing columnar measurements of CO2, CH4 and H2O based on grating technology</a:t>
            </a:r>
          </a:p>
          <a:p>
            <a:endParaRPr lang="en-GB" sz="2000" dirty="0"/>
          </a:p>
          <a:p>
            <a:r>
              <a:rPr lang="en-GB" sz="2000" dirty="0"/>
              <a:t>Possible alternative to FTIR instruments with lower acquisition and operation costs, NRT data availability, and additional sky observation geometry to retrieve information on the spatial inhomogeneity and vertical distribution of the GHGs</a:t>
            </a:r>
          </a:p>
        </p:txBody>
      </p:sp>
      <p:pic>
        <p:nvPicPr>
          <p:cNvPr id="4" name="Google Shape;13;p3">
            <a:extLst>
              <a:ext uri="{FF2B5EF4-FFF2-40B4-BE49-F238E27FC236}">
                <a16:creationId xmlns:a16="http://schemas.microsoft.com/office/drawing/2014/main" id="{E7B9316F-445B-A7AC-9A8E-0D2B12296BDC}"/>
              </a:ext>
            </a:extLst>
          </p:cNvPr>
          <p:cNvPicPr preferRelativeResize="0"/>
          <p:nvPr/>
        </p:nvPicPr>
        <p:blipFill rotWithShape="1">
          <a:blip r:embed="rId2">
            <a:alphaModFix/>
          </a:blip>
          <a:srcRect l="14246" t="5609" r="12771" b="4056"/>
          <a:stretch/>
        </p:blipFill>
        <p:spPr>
          <a:xfrm>
            <a:off x="4404485" y="4913522"/>
            <a:ext cx="1841096" cy="1841212"/>
          </a:xfrm>
          <a:prstGeom prst="rect">
            <a:avLst/>
          </a:prstGeom>
          <a:noFill/>
          <a:ln>
            <a:noFill/>
          </a:ln>
        </p:spPr>
      </p:pic>
      <p:pic>
        <p:nvPicPr>
          <p:cNvPr id="5" name="Google Shape;20;p3">
            <a:extLst>
              <a:ext uri="{FF2B5EF4-FFF2-40B4-BE49-F238E27FC236}">
                <a16:creationId xmlns:a16="http://schemas.microsoft.com/office/drawing/2014/main" id="{118A88A6-42F7-EBE0-0B7B-469B390D3CE2}"/>
              </a:ext>
            </a:extLst>
          </p:cNvPr>
          <p:cNvPicPr preferRelativeResize="0"/>
          <p:nvPr/>
        </p:nvPicPr>
        <p:blipFill>
          <a:blip r:embed="rId3">
            <a:alphaModFix/>
          </a:blip>
          <a:stretch>
            <a:fillRect/>
          </a:stretch>
        </p:blipFill>
        <p:spPr>
          <a:xfrm>
            <a:off x="6677276" y="1414332"/>
            <a:ext cx="2549893" cy="4719337"/>
          </a:xfrm>
          <a:prstGeom prst="rect">
            <a:avLst/>
          </a:prstGeom>
          <a:noFill/>
          <a:ln>
            <a:noFill/>
          </a:ln>
        </p:spPr>
      </p:pic>
      <p:pic>
        <p:nvPicPr>
          <p:cNvPr id="6" name="Google Shape;21;p3">
            <a:extLst>
              <a:ext uri="{FF2B5EF4-FFF2-40B4-BE49-F238E27FC236}">
                <a16:creationId xmlns:a16="http://schemas.microsoft.com/office/drawing/2014/main" id="{B4813B0A-504E-9DC6-23D4-EE2AF8F1E1A1}"/>
              </a:ext>
            </a:extLst>
          </p:cNvPr>
          <p:cNvPicPr preferRelativeResize="0"/>
          <p:nvPr/>
        </p:nvPicPr>
        <p:blipFill>
          <a:blip r:embed="rId4">
            <a:alphaModFix/>
          </a:blip>
          <a:stretch>
            <a:fillRect/>
          </a:stretch>
        </p:blipFill>
        <p:spPr>
          <a:xfrm>
            <a:off x="9400332" y="1414318"/>
            <a:ext cx="2549892" cy="4719336"/>
          </a:xfrm>
          <a:prstGeom prst="rect">
            <a:avLst/>
          </a:prstGeom>
          <a:noFill/>
          <a:ln>
            <a:noFill/>
          </a:ln>
        </p:spPr>
      </p:pic>
      <p:sp>
        <p:nvSpPr>
          <p:cNvPr id="7" name="Google Shape;23;p3">
            <a:extLst>
              <a:ext uri="{FF2B5EF4-FFF2-40B4-BE49-F238E27FC236}">
                <a16:creationId xmlns:a16="http://schemas.microsoft.com/office/drawing/2014/main" id="{E059B712-CB2C-0E0F-70BF-5143E63E0A14}"/>
              </a:ext>
            </a:extLst>
          </p:cNvPr>
          <p:cNvSpPr txBox="1"/>
          <p:nvPr/>
        </p:nvSpPr>
        <p:spPr>
          <a:xfrm>
            <a:off x="7210458" y="2209957"/>
            <a:ext cx="1287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rgbClr val="FF0000"/>
                </a:solidFill>
                <a:latin typeface="Montserrat"/>
                <a:ea typeface="Montserrat"/>
                <a:cs typeface="Montserrat"/>
                <a:sym typeface="Montserrat"/>
              </a:rPr>
              <a:t>Sun viewing</a:t>
            </a:r>
            <a:endParaRPr sz="1600" b="1" dirty="0">
              <a:solidFill>
                <a:srgbClr val="FF0000"/>
              </a:solidFill>
              <a:latin typeface="Montserrat"/>
              <a:ea typeface="Montserrat"/>
              <a:cs typeface="Montserrat"/>
              <a:sym typeface="Montserrat"/>
            </a:endParaRPr>
          </a:p>
        </p:txBody>
      </p:sp>
      <p:sp>
        <p:nvSpPr>
          <p:cNvPr id="8" name="Google Shape;24;p3">
            <a:extLst>
              <a:ext uri="{FF2B5EF4-FFF2-40B4-BE49-F238E27FC236}">
                <a16:creationId xmlns:a16="http://schemas.microsoft.com/office/drawing/2014/main" id="{B9CC94E5-4966-DB6E-986B-E49F0C335856}"/>
              </a:ext>
            </a:extLst>
          </p:cNvPr>
          <p:cNvSpPr txBox="1"/>
          <p:nvPr/>
        </p:nvSpPr>
        <p:spPr>
          <a:xfrm>
            <a:off x="10115245" y="2233927"/>
            <a:ext cx="1287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rgbClr val="FF0000"/>
                </a:solidFill>
                <a:latin typeface="Montserrat"/>
                <a:ea typeface="Montserrat"/>
                <a:cs typeface="Montserrat"/>
                <a:sym typeface="Montserrat"/>
              </a:rPr>
              <a:t>Sky viewing</a:t>
            </a:r>
            <a:endParaRPr sz="1600" b="1" dirty="0">
              <a:solidFill>
                <a:srgbClr val="FF0000"/>
              </a:solidFill>
              <a:latin typeface="Montserrat"/>
              <a:ea typeface="Montserrat"/>
              <a:cs typeface="Montserrat"/>
              <a:sym typeface="Montserrat"/>
            </a:endParaRPr>
          </a:p>
        </p:txBody>
      </p:sp>
      <p:pic>
        <p:nvPicPr>
          <p:cNvPr id="9" name="Google Shape;14;p3">
            <a:extLst>
              <a:ext uri="{FF2B5EF4-FFF2-40B4-BE49-F238E27FC236}">
                <a16:creationId xmlns:a16="http://schemas.microsoft.com/office/drawing/2014/main" id="{8B8A2865-7307-242C-AEF2-6AC9EB9C4FE9}"/>
              </a:ext>
            </a:extLst>
          </p:cNvPr>
          <p:cNvPicPr preferRelativeResize="0"/>
          <p:nvPr/>
        </p:nvPicPr>
        <p:blipFill>
          <a:blip r:embed="rId5">
            <a:alphaModFix/>
          </a:blip>
          <a:stretch>
            <a:fillRect/>
          </a:stretch>
        </p:blipFill>
        <p:spPr>
          <a:xfrm>
            <a:off x="568279" y="5415211"/>
            <a:ext cx="1841096" cy="1069053"/>
          </a:xfrm>
          <a:prstGeom prst="rect">
            <a:avLst/>
          </a:prstGeom>
          <a:noFill/>
          <a:ln>
            <a:noFill/>
          </a:ln>
        </p:spPr>
      </p:pic>
    </p:spTree>
    <p:extLst>
      <p:ext uri="{BB962C8B-B14F-4D97-AF65-F5344CB8AC3E}">
        <p14:creationId xmlns:p14="http://schemas.microsoft.com/office/powerpoint/2010/main" val="15339162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634D-3B8D-45C7-3094-3BA5D143A4C6}"/>
              </a:ext>
            </a:extLst>
          </p:cNvPr>
          <p:cNvSpPr>
            <a:spLocks noGrp="1"/>
          </p:cNvSpPr>
          <p:nvPr>
            <p:ph type="title"/>
          </p:nvPr>
        </p:nvSpPr>
        <p:spPr>
          <a:xfrm>
            <a:off x="792480" y="1"/>
            <a:ext cx="11399520" cy="640079"/>
          </a:xfrm>
        </p:spPr>
        <p:txBody>
          <a:bodyPr/>
          <a:lstStyle/>
          <a:p>
            <a:r>
              <a:rPr lang="en-GB" dirty="0" err="1"/>
              <a:t>PaNIR</a:t>
            </a:r>
            <a:r>
              <a:rPr lang="en-GB" dirty="0"/>
              <a:t> first in the field measurement (11 December 2022)</a:t>
            </a:r>
          </a:p>
        </p:txBody>
      </p:sp>
      <p:sp>
        <p:nvSpPr>
          <p:cNvPr id="3" name="Text Placeholder 2">
            <a:extLst>
              <a:ext uri="{FF2B5EF4-FFF2-40B4-BE49-F238E27FC236}">
                <a16:creationId xmlns:a16="http://schemas.microsoft.com/office/drawing/2014/main" id="{05CC0D7E-E590-561D-FDE1-ACE447368DE9}"/>
              </a:ext>
            </a:extLst>
          </p:cNvPr>
          <p:cNvSpPr>
            <a:spLocks noGrp="1"/>
          </p:cNvSpPr>
          <p:nvPr>
            <p:ph type="body" sz="quarter" idx="10"/>
          </p:nvPr>
        </p:nvSpPr>
        <p:spPr>
          <a:xfrm>
            <a:off x="145053" y="864008"/>
            <a:ext cx="8873146" cy="2428398"/>
          </a:xfrm>
        </p:spPr>
        <p:txBody>
          <a:bodyPr>
            <a:normAutofit fontScale="85000" lnSpcReduction="10000"/>
          </a:bodyPr>
          <a:lstStyle/>
          <a:p>
            <a:r>
              <a:rPr lang="en-GB" sz="2400" dirty="0"/>
              <a:t>Wider resolution system to boost throughput allowing sky observations</a:t>
            </a:r>
          </a:p>
          <a:p>
            <a:endParaRPr lang="en-GB" sz="2400" dirty="0"/>
          </a:p>
          <a:p>
            <a:r>
              <a:rPr lang="en-GB" sz="2400" dirty="0"/>
              <a:t>In field Installed at Innsbruck, Austria, since Dec. 2022</a:t>
            </a:r>
          </a:p>
          <a:p>
            <a:endParaRPr lang="en-GB" sz="2400" dirty="0"/>
          </a:p>
          <a:p>
            <a:r>
              <a:rPr lang="en-GB" sz="2400" dirty="0"/>
              <a:t>Below spectra taken around 10:00 on 1 Jan. 2023</a:t>
            </a:r>
          </a:p>
          <a:p>
            <a:endParaRPr lang="en-GB" sz="2400" dirty="0"/>
          </a:p>
          <a:p>
            <a:r>
              <a:rPr lang="en-GB" sz="2400" dirty="0"/>
              <a:t>Deployed since late March in </a:t>
            </a:r>
            <a:r>
              <a:rPr lang="en-GB" sz="2400" dirty="0" err="1"/>
              <a:t>Izaña</a:t>
            </a:r>
            <a:r>
              <a:rPr lang="en-GB" sz="2400" dirty="0"/>
              <a:t> (in parallel with TCCON)</a:t>
            </a:r>
          </a:p>
        </p:txBody>
      </p:sp>
      <p:pic>
        <p:nvPicPr>
          <p:cNvPr id="4" name="Google Shape;29;p4">
            <a:extLst>
              <a:ext uri="{FF2B5EF4-FFF2-40B4-BE49-F238E27FC236}">
                <a16:creationId xmlns:a16="http://schemas.microsoft.com/office/drawing/2014/main" id="{F1ABFFC9-3C8C-5A18-98FD-8988DB8CAC4B}"/>
              </a:ext>
            </a:extLst>
          </p:cNvPr>
          <p:cNvPicPr preferRelativeResize="0">
            <a:picLocks noChangeAspect="1"/>
          </p:cNvPicPr>
          <p:nvPr/>
        </p:nvPicPr>
        <p:blipFill>
          <a:blip r:embed="rId2">
            <a:alphaModFix/>
          </a:blip>
          <a:stretch>
            <a:fillRect/>
          </a:stretch>
        </p:blipFill>
        <p:spPr>
          <a:xfrm>
            <a:off x="742460" y="3287970"/>
            <a:ext cx="8341841" cy="3201490"/>
          </a:xfrm>
          <a:prstGeom prst="rect">
            <a:avLst/>
          </a:prstGeom>
          <a:noFill/>
          <a:ln>
            <a:noFill/>
          </a:ln>
        </p:spPr>
      </p:pic>
      <p:pic>
        <p:nvPicPr>
          <p:cNvPr id="10" name="Google Shape;36;p4">
            <a:extLst>
              <a:ext uri="{FF2B5EF4-FFF2-40B4-BE49-F238E27FC236}">
                <a16:creationId xmlns:a16="http://schemas.microsoft.com/office/drawing/2014/main" id="{C9C24216-96CA-81EF-E2E4-EB7250D6110B}"/>
              </a:ext>
            </a:extLst>
          </p:cNvPr>
          <p:cNvPicPr preferRelativeResize="0"/>
          <p:nvPr/>
        </p:nvPicPr>
        <p:blipFill>
          <a:blip r:embed="rId3">
            <a:alphaModFix/>
          </a:blip>
          <a:stretch>
            <a:fillRect/>
          </a:stretch>
        </p:blipFill>
        <p:spPr>
          <a:xfrm rot="5400000">
            <a:off x="9168682" y="3806976"/>
            <a:ext cx="2669123" cy="2190826"/>
          </a:xfrm>
          <a:prstGeom prst="rect">
            <a:avLst/>
          </a:prstGeom>
          <a:noFill/>
          <a:ln>
            <a:noFill/>
          </a:ln>
        </p:spPr>
      </p:pic>
      <p:sp>
        <p:nvSpPr>
          <p:cNvPr id="11" name="Google Shape;37;p4">
            <a:extLst>
              <a:ext uri="{FF2B5EF4-FFF2-40B4-BE49-F238E27FC236}">
                <a16:creationId xmlns:a16="http://schemas.microsoft.com/office/drawing/2014/main" id="{695FE9B0-DDBF-9CAA-F274-46545EFCC272}"/>
              </a:ext>
            </a:extLst>
          </p:cNvPr>
          <p:cNvSpPr txBox="1"/>
          <p:nvPr/>
        </p:nvSpPr>
        <p:spPr>
          <a:xfrm>
            <a:off x="10541507" y="4112651"/>
            <a:ext cx="587400" cy="2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FF00FF"/>
                </a:solidFill>
                <a:latin typeface="+mn-lt"/>
              </a:rPr>
              <a:t>Spec 1</a:t>
            </a:r>
            <a:endParaRPr sz="800" b="1">
              <a:solidFill>
                <a:srgbClr val="FF00FF"/>
              </a:solidFill>
              <a:latin typeface="+mn-lt"/>
            </a:endParaRPr>
          </a:p>
        </p:txBody>
      </p:sp>
      <p:sp>
        <p:nvSpPr>
          <p:cNvPr id="12" name="Google Shape;38;p4">
            <a:extLst>
              <a:ext uri="{FF2B5EF4-FFF2-40B4-BE49-F238E27FC236}">
                <a16:creationId xmlns:a16="http://schemas.microsoft.com/office/drawing/2014/main" id="{B23B67C4-7AB1-2241-8A94-E11090DC8BF2}"/>
              </a:ext>
            </a:extLst>
          </p:cNvPr>
          <p:cNvSpPr txBox="1"/>
          <p:nvPr/>
        </p:nvSpPr>
        <p:spPr>
          <a:xfrm>
            <a:off x="9779507" y="4112651"/>
            <a:ext cx="587400" cy="2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rgbClr val="0000FF"/>
                </a:solidFill>
                <a:latin typeface="+mn-lt"/>
              </a:rPr>
              <a:t>Spec 2</a:t>
            </a:r>
            <a:endParaRPr sz="800" b="1">
              <a:solidFill>
                <a:srgbClr val="0000FF"/>
              </a:solidFill>
              <a:latin typeface="+mn-lt"/>
            </a:endParaRPr>
          </a:p>
        </p:txBody>
      </p:sp>
      <p:sp>
        <p:nvSpPr>
          <p:cNvPr id="14" name="Google Shape;42;p4">
            <a:extLst>
              <a:ext uri="{FF2B5EF4-FFF2-40B4-BE49-F238E27FC236}">
                <a16:creationId xmlns:a16="http://schemas.microsoft.com/office/drawing/2014/main" id="{862BAC92-FB75-18FE-41ED-99F85407C99C}"/>
              </a:ext>
            </a:extLst>
          </p:cNvPr>
          <p:cNvSpPr txBox="1"/>
          <p:nvPr/>
        </p:nvSpPr>
        <p:spPr>
          <a:xfrm>
            <a:off x="3669222" y="4875901"/>
            <a:ext cx="753300" cy="6514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200" b="1" dirty="0">
                <a:latin typeface="+mn-lt"/>
                <a:ea typeface="Montserrat"/>
                <a:cs typeface="Montserrat"/>
                <a:sym typeface="Montserrat"/>
              </a:rPr>
              <a:t>CO</a:t>
            </a:r>
            <a:r>
              <a:rPr lang="en" sz="2200" b="1" baseline="-25000" dirty="0">
                <a:latin typeface="+mn-lt"/>
                <a:ea typeface="Montserrat"/>
                <a:cs typeface="Montserrat"/>
                <a:sym typeface="Montserrat"/>
              </a:rPr>
              <a:t>2</a:t>
            </a:r>
            <a:endParaRPr dirty="0">
              <a:latin typeface="+mn-lt"/>
            </a:endParaRPr>
          </a:p>
        </p:txBody>
      </p:sp>
      <p:sp>
        <p:nvSpPr>
          <p:cNvPr id="15" name="Google Shape;43;p4">
            <a:extLst>
              <a:ext uri="{FF2B5EF4-FFF2-40B4-BE49-F238E27FC236}">
                <a16:creationId xmlns:a16="http://schemas.microsoft.com/office/drawing/2014/main" id="{21749F5B-9912-4E87-8DAE-47EFD012978A}"/>
              </a:ext>
            </a:extLst>
          </p:cNvPr>
          <p:cNvSpPr txBox="1"/>
          <p:nvPr/>
        </p:nvSpPr>
        <p:spPr>
          <a:xfrm>
            <a:off x="7817673" y="5340029"/>
            <a:ext cx="876862" cy="6514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200" b="1" dirty="0">
                <a:latin typeface="+mn-lt"/>
                <a:ea typeface="Montserrat"/>
                <a:cs typeface="Montserrat"/>
                <a:sym typeface="Montserrat"/>
              </a:rPr>
              <a:t>H</a:t>
            </a:r>
            <a:r>
              <a:rPr lang="en" sz="2200" b="1" baseline="-25000" dirty="0">
                <a:latin typeface="+mn-lt"/>
                <a:ea typeface="Montserrat"/>
                <a:cs typeface="Montserrat"/>
                <a:sym typeface="Montserrat"/>
              </a:rPr>
              <a:t>2</a:t>
            </a:r>
            <a:r>
              <a:rPr lang="en" sz="2200" b="1" dirty="0">
                <a:latin typeface="+mn-lt"/>
                <a:ea typeface="Montserrat"/>
                <a:cs typeface="Montserrat"/>
                <a:sym typeface="Montserrat"/>
              </a:rPr>
              <a:t>O</a:t>
            </a:r>
            <a:endParaRPr dirty="0">
              <a:latin typeface="+mn-lt"/>
            </a:endParaRPr>
          </a:p>
        </p:txBody>
      </p:sp>
      <p:sp>
        <p:nvSpPr>
          <p:cNvPr id="16" name="Google Shape;44;p4">
            <a:extLst>
              <a:ext uri="{FF2B5EF4-FFF2-40B4-BE49-F238E27FC236}">
                <a16:creationId xmlns:a16="http://schemas.microsoft.com/office/drawing/2014/main" id="{5566441A-9163-48DE-7FF8-52332F974DD3}"/>
              </a:ext>
            </a:extLst>
          </p:cNvPr>
          <p:cNvSpPr txBox="1"/>
          <p:nvPr/>
        </p:nvSpPr>
        <p:spPr>
          <a:xfrm>
            <a:off x="1443037" y="5028301"/>
            <a:ext cx="876862" cy="6514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200" b="1" dirty="0">
                <a:latin typeface="+mn-lt"/>
                <a:ea typeface="Montserrat"/>
                <a:cs typeface="Montserrat"/>
                <a:sym typeface="Montserrat"/>
              </a:rPr>
              <a:t>H</a:t>
            </a:r>
            <a:r>
              <a:rPr lang="en" sz="2200" b="1" baseline="-25000" dirty="0">
                <a:latin typeface="+mn-lt"/>
                <a:ea typeface="Montserrat"/>
                <a:cs typeface="Montserrat"/>
                <a:sym typeface="Montserrat"/>
              </a:rPr>
              <a:t>2</a:t>
            </a:r>
            <a:r>
              <a:rPr lang="en" sz="2200" b="1" dirty="0">
                <a:latin typeface="+mn-lt"/>
                <a:ea typeface="Montserrat"/>
                <a:cs typeface="Montserrat"/>
                <a:sym typeface="Montserrat"/>
              </a:rPr>
              <a:t>O</a:t>
            </a:r>
            <a:endParaRPr dirty="0">
              <a:latin typeface="+mn-lt"/>
            </a:endParaRPr>
          </a:p>
        </p:txBody>
      </p:sp>
      <p:sp>
        <p:nvSpPr>
          <p:cNvPr id="17" name="Google Shape;45;p4">
            <a:extLst>
              <a:ext uri="{FF2B5EF4-FFF2-40B4-BE49-F238E27FC236}">
                <a16:creationId xmlns:a16="http://schemas.microsoft.com/office/drawing/2014/main" id="{61D911E6-0C35-D158-997D-4FA9FC16A36C}"/>
              </a:ext>
            </a:extLst>
          </p:cNvPr>
          <p:cNvSpPr txBox="1"/>
          <p:nvPr/>
        </p:nvSpPr>
        <p:spPr>
          <a:xfrm>
            <a:off x="5949288" y="4799701"/>
            <a:ext cx="753300" cy="6514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200" b="1" dirty="0">
                <a:latin typeface="+mn-lt"/>
                <a:ea typeface="Montserrat"/>
                <a:cs typeface="Montserrat"/>
                <a:sym typeface="Montserrat"/>
              </a:rPr>
              <a:t>CH</a:t>
            </a:r>
            <a:r>
              <a:rPr lang="en" sz="2200" b="1" baseline="-25000" dirty="0">
                <a:latin typeface="+mn-lt"/>
                <a:ea typeface="Montserrat"/>
                <a:cs typeface="Montserrat"/>
                <a:sym typeface="Montserrat"/>
              </a:rPr>
              <a:t>4</a:t>
            </a:r>
            <a:endParaRPr dirty="0">
              <a:latin typeface="+mn-lt"/>
            </a:endParaRPr>
          </a:p>
        </p:txBody>
      </p:sp>
      <p:pic>
        <p:nvPicPr>
          <p:cNvPr id="18" name="Google Shape;14;p3">
            <a:extLst>
              <a:ext uri="{FF2B5EF4-FFF2-40B4-BE49-F238E27FC236}">
                <a16:creationId xmlns:a16="http://schemas.microsoft.com/office/drawing/2014/main" id="{642DEE42-0E08-B49A-FA28-8D38672C391B}"/>
              </a:ext>
            </a:extLst>
          </p:cNvPr>
          <p:cNvPicPr preferRelativeResize="0">
            <a:picLocks noChangeAspect="1"/>
          </p:cNvPicPr>
          <p:nvPr/>
        </p:nvPicPr>
        <p:blipFill>
          <a:blip r:embed="rId4">
            <a:alphaModFix/>
          </a:blip>
          <a:stretch>
            <a:fillRect/>
          </a:stretch>
        </p:blipFill>
        <p:spPr>
          <a:xfrm>
            <a:off x="7651642" y="3565005"/>
            <a:ext cx="1366557" cy="793697"/>
          </a:xfrm>
          <a:prstGeom prst="rect">
            <a:avLst/>
          </a:prstGeom>
          <a:noFill/>
          <a:ln>
            <a:noFill/>
          </a:ln>
        </p:spPr>
      </p:pic>
    </p:spTree>
    <p:extLst>
      <p:ext uri="{BB962C8B-B14F-4D97-AF65-F5344CB8AC3E}">
        <p14:creationId xmlns:p14="http://schemas.microsoft.com/office/powerpoint/2010/main" val="26301111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
            <a:ext cx="11399520" cy="640079"/>
          </a:xfrm>
        </p:spPr>
        <p:txBody>
          <a:bodyPr>
            <a:normAutofit/>
          </a:bodyPr>
          <a:lstStyle/>
          <a:p>
            <a:r>
              <a:rPr lang="en-GB" sz="2800" dirty="0"/>
              <a:t>EUMETSAT CO2M ground-based network product processing</a:t>
            </a:r>
          </a:p>
        </p:txBody>
      </p:sp>
      <p:sp>
        <p:nvSpPr>
          <p:cNvPr id="3" name="Text Placeholder 2"/>
          <p:cNvSpPr>
            <a:spLocks noGrp="1"/>
          </p:cNvSpPr>
          <p:nvPr>
            <p:ph type="body" sz="quarter" idx="10"/>
          </p:nvPr>
        </p:nvSpPr>
        <p:spPr>
          <a:xfrm>
            <a:off x="324347" y="888417"/>
            <a:ext cx="11867653" cy="5512383"/>
          </a:xfrm>
        </p:spPr>
        <p:txBody>
          <a:bodyPr>
            <a:normAutofit fontScale="70000" lnSpcReduction="20000"/>
          </a:bodyPr>
          <a:lstStyle/>
          <a:p>
            <a:pPr marL="0" indent="0">
              <a:buNone/>
            </a:pPr>
            <a:r>
              <a:rPr lang="en-GB" sz="3500" b="1" dirty="0"/>
              <a:t>EUMETSAT CO2M ground-based network product study:</a:t>
            </a:r>
          </a:p>
          <a:p>
            <a:pPr marL="0" indent="0">
              <a:buNone/>
            </a:pPr>
            <a:endParaRPr lang="en-GB" dirty="0"/>
          </a:p>
          <a:p>
            <a:pPr marL="0" indent="0">
              <a:buNone/>
            </a:pPr>
            <a:r>
              <a:rPr lang="en-GB" dirty="0"/>
              <a:t>To start in July 2023 (Karlsruhe Institute for Technology as prime)</a:t>
            </a:r>
          </a:p>
          <a:p>
            <a:pPr marL="0" indent="0">
              <a:buNone/>
            </a:pPr>
            <a:endParaRPr lang="en-GB" dirty="0"/>
          </a:p>
          <a:p>
            <a:pPr marL="0" indent="0">
              <a:buNone/>
            </a:pPr>
            <a:r>
              <a:rPr lang="en-GB" dirty="0"/>
              <a:t>Support definition of ground-based network data product processing dedicated to the need of operational CO2M continuous validation and monitoring</a:t>
            </a:r>
          </a:p>
          <a:p>
            <a:pPr marL="0" indent="0">
              <a:buNone/>
            </a:pPr>
            <a:endParaRPr lang="en-GB" dirty="0"/>
          </a:p>
          <a:p>
            <a:pPr>
              <a:buFont typeface="Wingdings" panose="05000000000000000000" pitchFamily="2" charset="2"/>
              <a:buChar char="Ø"/>
            </a:pPr>
            <a:r>
              <a:rPr lang="en-GB" b="1" i="1" dirty="0"/>
              <a:t>Complement existing network products (level-2) with CO2M tailored network products</a:t>
            </a:r>
          </a:p>
          <a:p>
            <a:pPr lvl="1">
              <a:buFont typeface="Wingdings" panose="05000000000000000000" pitchFamily="2" charset="2"/>
              <a:buChar char="Ø"/>
            </a:pPr>
            <a:endParaRPr lang="en-GB" dirty="0"/>
          </a:p>
          <a:p>
            <a:pPr lvl="1">
              <a:buFont typeface="Wingdings" panose="05000000000000000000" pitchFamily="2" charset="2"/>
              <a:buChar char="Ø"/>
            </a:pPr>
            <a:r>
              <a:rPr lang="en-GB" dirty="0"/>
              <a:t>Processing of CO2M moderate spectral resolution product (e.g. from TCCON)</a:t>
            </a:r>
          </a:p>
          <a:p>
            <a:pPr lvl="1">
              <a:buFont typeface="Wingdings" panose="05000000000000000000" pitchFamily="2" charset="2"/>
              <a:buChar char="Ø"/>
            </a:pPr>
            <a:r>
              <a:rPr lang="en-GB" dirty="0"/>
              <a:t>Use of auxiliary information (a priori model data, etc.) as used by CO2M GHG processors</a:t>
            </a:r>
          </a:p>
          <a:p>
            <a:pPr lvl="1">
              <a:buFont typeface="Wingdings" panose="05000000000000000000" pitchFamily="2" charset="2"/>
              <a:buChar char="Ø"/>
            </a:pPr>
            <a:r>
              <a:rPr lang="en-GB" dirty="0"/>
              <a:t>Evaluate/monitor/trace network to network and station to station biases</a:t>
            </a:r>
          </a:p>
          <a:p>
            <a:pPr lvl="1">
              <a:buFont typeface="Wingdings" panose="05000000000000000000" pitchFamily="2" charset="2"/>
              <a:buChar char="Ø"/>
            </a:pPr>
            <a:r>
              <a:rPr lang="en-GB" dirty="0"/>
              <a:t>Produce co-located NO</a:t>
            </a:r>
            <a:r>
              <a:rPr lang="en-GB" baseline="-25000" dirty="0"/>
              <a:t>2</a:t>
            </a:r>
            <a:r>
              <a:rPr lang="en-GB" dirty="0"/>
              <a:t> and aerosol network information</a:t>
            </a:r>
          </a:p>
          <a:p>
            <a:pPr lvl="1">
              <a:buFont typeface="Wingdings" panose="05000000000000000000" pitchFamily="2" charset="2"/>
              <a:buChar char="Ø"/>
            </a:pPr>
            <a:r>
              <a:rPr lang="en-GB" dirty="0"/>
              <a:t>Make both network provided and tailored products available to CO2M validation and continuous monitoring</a:t>
            </a:r>
          </a:p>
          <a:p>
            <a:pPr marL="586169" lvl="1" indent="0">
              <a:buNone/>
            </a:pPr>
            <a:endParaRPr lang="en-GB" dirty="0"/>
          </a:p>
          <a:p>
            <a:pPr>
              <a:buFont typeface="Wingdings" panose="05000000000000000000" pitchFamily="2" charset="2"/>
              <a:buChar char="Ø"/>
            </a:pPr>
            <a:r>
              <a:rPr lang="en-GB" b="1" i="1" dirty="0"/>
              <a:t>Support engineering of operational ground-based network data processing system</a:t>
            </a:r>
            <a:endParaRPr lang="en-GB" dirty="0"/>
          </a:p>
          <a:p>
            <a:pPr>
              <a:buFont typeface="Wingdings" panose="05000000000000000000" pitchFamily="2" charset="2"/>
              <a:buChar char="Ø"/>
            </a:pPr>
            <a:endParaRPr lang="en-GB" dirty="0"/>
          </a:p>
        </p:txBody>
      </p:sp>
      <p:sp>
        <p:nvSpPr>
          <p:cNvPr id="9" name="Rectangle 8"/>
          <p:cNvSpPr/>
          <p:nvPr/>
        </p:nvSpPr>
        <p:spPr bwMode="auto">
          <a:xfrm>
            <a:off x="7988532" y="6245971"/>
            <a:ext cx="2981643" cy="309658"/>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effectLst/>
                <a:latin typeface="Tahoma" pitchFamily="34" charset="0"/>
              </a:rPr>
              <a:t>Ground-based central processing hub</a:t>
            </a:r>
          </a:p>
        </p:txBody>
      </p:sp>
      <p:sp>
        <p:nvSpPr>
          <p:cNvPr id="4" name="Rectangle 3">
            <a:extLst>
              <a:ext uri="{FF2B5EF4-FFF2-40B4-BE49-F238E27FC236}">
                <a16:creationId xmlns:a16="http://schemas.microsoft.com/office/drawing/2014/main" id="{AB7F2EA3-901A-A04D-E9E1-026F6AABD96C}"/>
              </a:ext>
            </a:extLst>
          </p:cNvPr>
          <p:cNvSpPr/>
          <p:nvPr/>
        </p:nvSpPr>
        <p:spPr bwMode="auto">
          <a:xfrm>
            <a:off x="9430440" y="181915"/>
            <a:ext cx="2484628" cy="294814"/>
          </a:xfrm>
          <a:prstGeom prst="rect">
            <a:avLst/>
          </a:prstGeom>
          <a:solidFill>
            <a:srgbClr val="C0000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1400" b="1" i="0" u="none" strike="noStrike" cap="none" normalizeH="0" baseline="0" dirty="0">
                <a:ln>
                  <a:noFill/>
                </a:ln>
                <a:effectLst/>
                <a:latin typeface="Tahoma" pitchFamily="34" charset="0"/>
              </a:rPr>
              <a:t>Scientific support layer 2</a:t>
            </a:r>
          </a:p>
        </p:txBody>
      </p:sp>
    </p:spTree>
    <p:extLst>
      <p:ext uri="{BB962C8B-B14F-4D97-AF65-F5344CB8AC3E}">
        <p14:creationId xmlns:p14="http://schemas.microsoft.com/office/powerpoint/2010/main" val="23406371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9854-76A5-F19D-0D66-476972120D5B}"/>
              </a:ext>
            </a:extLst>
          </p:cNvPr>
          <p:cNvSpPr>
            <a:spLocks noGrp="1"/>
          </p:cNvSpPr>
          <p:nvPr>
            <p:ph type="title"/>
          </p:nvPr>
        </p:nvSpPr>
        <p:spPr>
          <a:xfrm>
            <a:off x="792480" y="1"/>
            <a:ext cx="11399520" cy="640079"/>
          </a:xfrm>
        </p:spPr>
        <p:txBody>
          <a:bodyPr/>
          <a:lstStyle/>
          <a:p>
            <a:r>
              <a:rPr lang="en-GB" dirty="0"/>
              <a:t>Way forward for CO2M Cal/Val</a:t>
            </a:r>
          </a:p>
        </p:txBody>
      </p:sp>
      <p:sp>
        <p:nvSpPr>
          <p:cNvPr id="3" name="Text Placeholder 2">
            <a:extLst>
              <a:ext uri="{FF2B5EF4-FFF2-40B4-BE49-F238E27FC236}">
                <a16:creationId xmlns:a16="http://schemas.microsoft.com/office/drawing/2014/main" id="{C92C504F-8650-3101-D254-E1D1956379B1}"/>
              </a:ext>
            </a:extLst>
          </p:cNvPr>
          <p:cNvSpPr>
            <a:spLocks noGrp="1"/>
          </p:cNvSpPr>
          <p:nvPr>
            <p:ph type="body" sz="quarter" idx="10"/>
          </p:nvPr>
        </p:nvSpPr>
        <p:spPr/>
        <p:txBody>
          <a:bodyPr>
            <a:normAutofit fontScale="85000" lnSpcReduction="20000"/>
          </a:bodyPr>
          <a:lstStyle/>
          <a:p>
            <a:pPr marL="0" indent="0">
              <a:buNone/>
            </a:pPr>
            <a:r>
              <a:rPr lang="en-GB" dirty="0"/>
              <a:t>As part of the existing CO2M (and </a:t>
            </a:r>
            <a:r>
              <a:rPr lang="en-GB" dirty="0" err="1"/>
              <a:t>MicroCarb</a:t>
            </a:r>
            <a:r>
              <a:rPr lang="en-GB" dirty="0"/>
              <a:t>, HSIR, S5) Cal/Val activities, EUMETSAT is seeking to ensuring the timely availability of ground-based data:</a:t>
            </a:r>
          </a:p>
          <a:p>
            <a:pPr lvl="1"/>
            <a:r>
              <a:rPr lang="en-GB" dirty="0"/>
              <a:t>Through support for the processing/reprocessing of TCCON/COCCON, AOD data (FRM4AOD), Pandora Global Network (+ Panama), etc., in close coordination with the EC, CAMS, and ESA.</a:t>
            </a:r>
          </a:p>
          <a:p>
            <a:pPr lvl="1"/>
            <a:r>
              <a:rPr lang="en-GB" dirty="0"/>
              <a:t>By coordinating with EC RFIs (e.g. IGOS and ACTRIS), as well on a bilateral level with other space agencies such as CNES, DLR, NASA/NOAA, CMA, KMA, JAXA/NIES, and with EUM Member States and other research organisations.</a:t>
            </a:r>
          </a:p>
          <a:p>
            <a:pPr lvl="1"/>
            <a:endParaRPr lang="en-GB" dirty="0"/>
          </a:p>
          <a:p>
            <a:pPr marL="562722" lvl="1" indent="0">
              <a:buNone/>
            </a:pPr>
            <a:r>
              <a:rPr lang="en-GB" i="1" dirty="0">
                <a:solidFill>
                  <a:srgbClr val="C00000"/>
                </a:solidFill>
              </a:rPr>
              <a:t>and specifically</a:t>
            </a:r>
          </a:p>
          <a:p>
            <a:pPr lvl="1"/>
            <a:endParaRPr lang="en-GB" dirty="0">
              <a:solidFill>
                <a:srgbClr val="C00000"/>
              </a:solidFill>
            </a:endParaRPr>
          </a:p>
          <a:p>
            <a:pPr lvl="1"/>
            <a:r>
              <a:rPr lang="en-GB" dirty="0">
                <a:solidFill>
                  <a:srgbClr val="C00000"/>
                </a:solidFill>
              </a:rPr>
              <a:t>Looking into directly supporting the TCCON (and COCCON) network, but with some caveats, i.e. by not buying manpower, but rather supporting the global network processing, reprocessing, and infrastructure needs.</a:t>
            </a:r>
          </a:p>
          <a:p>
            <a:pPr lvl="1"/>
            <a:endParaRPr lang="en-GB" dirty="0">
              <a:solidFill>
                <a:srgbClr val="C00000"/>
              </a:solidFill>
            </a:endParaRPr>
          </a:p>
          <a:p>
            <a:pPr marL="562722" lvl="1" indent="0">
              <a:buNone/>
            </a:pPr>
            <a:endParaRPr lang="en-GB" dirty="0"/>
          </a:p>
          <a:p>
            <a:pPr lvl="1"/>
            <a:endParaRPr lang="en-GB" dirty="0"/>
          </a:p>
          <a:p>
            <a:pPr lvl="1"/>
            <a:endParaRPr lang="en-GB" dirty="0"/>
          </a:p>
        </p:txBody>
      </p:sp>
    </p:spTree>
    <p:extLst>
      <p:ext uri="{BB962C8B-B14F-4D97-AF65-F5344CB8AC3E}">
        <p14:creationId xmlns:p14="http://schemas.microsoft.com/office/powerpoint/2010/main" val="31515322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026E-3F1D-1814-A473-81B409D3F764}"/>
              </a:ext>
            </a:extLst>
          </p:cNvPr>
          <p:cNvSpPr>
            <a:spLocks noGrp="1"/>
          </p:cNvSpPr>
          <p:nvPr>
            <p:ph type="title"/>
          </p:nvPr>
        </p:nvSpPr>
        <p:spPr/>
        <p:txBody>
          <a:bodyPr/>
          <a:lstStyle/>
          <a:p>
            <a:r>
              <a:rPr lang="en-GB" dirty="0"/>
              <a:t>Outline</a:t>
            </a:r>
          </a:p>
        </p:txBody>
      </p:sp>
      <p:sp>
        <p:nvSpPr>
          <p:cNvPr id="3" name="Text Placeholder 2">
            <a:extLst>
              <a:ext uri="{FF2B5EF4-FFF2-40B4-BE49-F238E27FC236}">
                <a16:creationId xmlns:a16="http://schemas.microsoft.com/office/drawing/2014/main" id="{971A5C7C-157B-6576-CFE0-4694D7352533}"/>
              </a:ext>
            </a:extLst>
          </p:cNvPr>
          <p:cNvSpPr>
            <a:spLocks noGrp="1"/>
          </p:cNvSpPr>
          <p:nvPr>
            <p:ph type="body" sz="quarter" idx="10"/>
          </p:nvPr>
        </p:nvSpPr>
        <p:spPr/>
        <p:txBody>
          <a:bodyPr>
            <a:normAutofit/>
          </a:bodyPr>
          <a:lstStyle/>
          <a:p>
            <a:pPr lvl="1"/>
            <a:endParaRPr lang="en-GB" sz="2000" dirty="0"/>
          </a:p>
          <a:p>
            <a:pPr marL="562722" lvl="1" indent="0">
              <a:buNone/>
            </a:pPr>
            <a:endParaRPr lang="en-GB" sz="2000" dirty="0"/>
          </a:p>
          <a:p>
            <a:r>
              <a:rPr lang="en-GB" sz="2400" dirty="0"/>
              <a:t>A brief introduction to EUMETSAT</a:t>
            </a:r>
          </a:p>
          <a:p>
            <a:pPr lvl="1"/>
            <a:endParaRPr lang="en-GB" sz="2000" dirty="0"/>
          </a:p>
          <a:p>
            <a:r>
              <a:rPr lang="en-GB" sz="2400" dirty="0"/>
              <a:t>CO2M mission overview and Cal/Val needs</a:t>
            </a:r>
          </a:p>
          <a:p>
            <a:pPr lvl="1"/>
            <a:endParaRPr lang="en-GB" sz="2000" dirty="0"/>
          </a:p>
          <a:p>
            <a:r>
              <a:rPr lang="en-GB" sz="2400" dirty="0"/>
              <a:t>Ongoing CO2M Cal/Val activities</a:t>
            </a:r>
          </a:p>
          <a:p>
            <a:pPr lvl="1"/>
            <a:endParaRPr lang="en-GB" sz="2000" dirty="0"/>
          </a:p>
          <a:p>
            <a:r>
              <a:rPr lang="en-GB" sz="2400" dirty="0"/>
              <a:t>Way forward and risks</a:t>
            </a:r>
          </a:p>
          <a:p>
            <a:endParaRPr lang="en-GB" sz="2400" dirty="0"/>
          </a:p>
          <a:p>
            <a:endParaRPr lang="en-GB" sz="2400" dirty="0"/>
          </a:p>
          <a:p>
            <a:endParaRPr lang="en-GB" sz="2400" dirty="0"/>
          </a:p>
        </p:txBody>
      </p:sp>
    </p:spTree>
    <p:extLst>
      <p:ext uri="{BB962C8B-B14F-4D97-AF65-F5344CB8AC3E}">
        <p14:creationId xmlns:p14="http://schemas.microsoft.com/office/powerpoint/2010/main" val="19367605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1560-EDC3-1611-A5E4-58CC6D3870E5}"/>
              </a:ext>
            </a:extLst>
          </p:cNvPr>
          <p:cNvSpPr>
            <a:spLocks noGrp="1"/>
          </p:cNvSpPr>
          <p:nvPr>
            <p:ph type="title"/>
          </p:nvPr>
        </p:nvSpPr>
        <p:spPr>
          <a:xfrm>
            <a:off x="792480" y="1"/>
            <a:ext cx="11399520" cy="640079"/>
          </a:xfrm>
        </p:spPr>
        <p:txBody>
          <a:bodyPr/>
          <a:lstStyle/>
          <a:p>
            <a:r>
              <a:rPr lang="en-GB" dirty="0"/>
              <a:t>Risks for CO2M Cal/Val </a:t>
            </a:r>
          </a:p>
        </p:txBody>
      </p:sp>
      <p:sp>
        <p:nvSpPr>
          <p:cNvPr id="3" name="Text Placeholder 2">
            <a:extLst>
              <a:ext uri="{FF2B5EF4-FFF2-40B4-BE49-F238E27FC236}">
                <a16:creationId xmlns:a16="http://schemas.microsoft.com/office/drawing/2014/main" id="{07A1192E-1B2C-126F-44BD-1D43E0D3156F}"/>
              </a:ext>
            </a:extLst>
          </p:cNvPr>
          <p:cNvSpPr>
            <a:spLocks noGrp="1"/>
          </p:cNvSpPr>
          <p:nvPr>
            <p:ph type="body" sz="quarter" idx="10"/>
          </p:nvPr>
        </p:nvSpPr>
        <p:spPr/>
        <p:txBody>
          <a:bodyPr>
            <a:normAutofit/>
          </a:bodyPr>
          <a:lstStyle/>
          <a:p>
            <a:pPr lvl="1"/>
            <a:endParaRPr lang="en-GB" sz="2000" dirty="0"/>
          </a:p>
          <a:p>
            <a:pPr lvl="1"/>
            <a:endParaRPr lang="en-GB" sz="2000" dirty="0"/>
          </a:p>
          <a:p>
            <a:r>
              <a:rPr lang="en-GB" sz="2400" dirty="0"/>
              <a:t>Lack of timely ground-based data for the monitoring of the mission </a:t>
            </a:r>
            <a:r>
              <a:rPr lang="en-GB" sz="2400" dirty="0">
                <a:solidFill>
                  <a:srgbClr val="C00000"/>
                </a:solidFill>
                <a:sym typeface="Wingdings" pitchFamily="2" charset="2"/>
              </a:rPr>
              <a:t> </a:t>
            </a:r>
            <a:r>
              <a:rPr lang="en-GB" sz="2400" i="1" dirty="0">
                <a:solidFill>
                  <a:srgbClr val="C00000"/>
                </a:solidFill>
                <a:sym typeface="Wingdings" pitchFamily="2" charset="2"/>
              </a:rPr>
              <a:t>no/delayed data puts the CO2M mission and the stocktakes at risk.</a:t>
            </a:r>
            <a:endParaRPr lang="en-GB" sz="2400" i="1" dirty="0">
              <a:solidFill>
                <a:srgbClr val="C00000"/>
              </a:solidFill>
            </a:endParaRPr>
          </a:p>
          <a:p>
            <a:pPr lvl="1"/>
            <a:endParaRPr lang="en-GB" sz="2000" dirty="0"/>
          </a:p>
          <a:p>
            <a:r>
              <a:rPr lang="en-GB" sz="2400" dirty="0"/>
              <a:t>H/W issues and/or poor supporting infrastructure </a:t>
            </a:r>
            <a:r>
              <a:rPr lang="en-GB" sz="2400" dirty="0">
                <a:solidFill>
                  <a:srgbClr val="C00000"/>
                </a:solidFill>
                <a:sym typeface="Wingdings" pitchFamily="2" charset="2"/>
              </a:rPr>
              <a:t> </a:t>
            </a:r>
            <a:r>
              <a:rPr lang="en-GB" sz="2400" i="1" dirty="0">
                <a:solidFill>
                  <a:srgbClr val="C00000"/>
                </a:solidFill>
              </a:rPr>
              <a:t>poor resilience of the ground-based networks.</a:t>
            </a:r>
          </a:p>
          <a:p>
            <a:pPr lvl="1"/>
            <a:endParaRPr lang="en-GB" sz="2000" dirty="0"/>
          </a:p>
          <a:p>
            <a:r>
              <a:rPr lang="en-GB" sz="2400" dirty="0"/>
              <a:t>Duplication of activities (in other words funding at EC, space, national levels), especially in Europe </a:t>
            </a:r>
            <a:r>
              <a:rPr lang="en-GB" sz="2400" dirty="0">
                <a:solidFill>
                  <a:srgbClr val="C00000"/>
                </a:solidFill>
                <a:sym typeface="Wingdings" pitchFamily="2" charset="2"/>
              </a:rPr>
              <a:t> </a:t>
            </a:r>
            <a:r>
              <a:rPr lang="en-GB" sz="2400" i="1" dirty="0">
                <a:solidFill>
                  <a:srgbClr val="C00000"/>
                </a:solidFill>
                <a:sym typeface="Wingdings" pitchFamily="2" charset="2"/>
              </a:rPr>
              <a:t>ineligible funding through Copernicus and/or EUMETSAT.</a:t>
            </a:r>
            <a:endParaRPr lang="en-GB" sz="2400" i="1" dirty="0">
              <a:solidFill>
                <a:srgbClr val="C00000"/>
              </a:solidFill>
            </a:endParaRPr>
          </a:p>
          <a:p>
            <a:pPr marL="0" indent="0">
              <a:buNone/>
            </a:pPr>
            <a:r>
              <a:rPr lang="en-GB" sz="2400" dirty="0">
                <a:solidFill>
                  <a:srgbClr val="C00000"/>
                </a:solidFill>
              </a:rPr>
              <a:t> </a:t>
            </a:r>
          </a:p>
        </p:txBody>
      </p:sp>
    </p:spTree>
    <p:extLst>
      <p:ext uri="{BB962C8B-B14F-4D97-AF65-F5344CB8AC3E}">
        <p14:creationId xmlns:p14="http://schemas.microsoft.com/office/powerpoint/2010/main" val="31433401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D558-3A29-8983-52BA-BEFAA95BF5E4}"/>
              </a:ext>
            </a:extLst>
          </p:cNvPr>
          <p:cNvSpPr>
            <a:spLocks noGrp="1"/>
          </p:cNvSpPr>
          <p:nvPr>
            <p:ph type="title"/>
          </p:nvPr>
        </p:nvSpPr>
        <p:spPr>
          <a:xfrm>
            <a:off x="792480" y="1"/>
            <a:ext cx="11399520" cy="640079"/>
          </a:xfrm>
        </p:spPr>
        <p:txBody>
          <a:bodyPr/>
          <a:lstStyle/>
          <a:p>
            <a:r>
              <a:rPr lang="en-GB" dirty="0"/>
              <a:t>Take home message for CO2M (+ other missions) Cal/Val</a:t>
            </a:r>
          </a:p>
        </p:txBody>
      </p:sp>
      <p:sp>
        <p:nvSpPr>
          <p:cNvPr id="3" name="Text Placeholder 2">
            <a:extLst>
              <a:ext uri="{FF2B5EF4-FFF2-40B4-BE49-F238E27FC236}">
                <a16:creationId xmlns:a16="http://schemas.microsoft.com/office/drawing/2014/main" id="{5325D9CD-F7A3-4E52-3A79-10D8CD0DA856}"/>
              </a:ext>
            </a:extLst>
          </p:cNvPr>
          <p:cNvSpPr>
            <a:spLocks noGrp="1"/>
          </p:cNvSpPr>
          <p:nvPr>
            <p:ph type="body" sz="quarter" idx="10"/>
          </p:nvPr>
        </p:nvSpPr>
        <p:spPr/>
        <p:txBody>
          <a:bodyPr>
            <a:normAutofit fontScale="92500"/>
          </a:bodyPr>
          <a:lstStyle/>
          <a:p>
            <a:r>
              <a:rPr lang="en-GB" sz="2600" dirty="0"/>
              <a:t>EUMETSAT is responsible for the CO2M science implementation and  operations, as well as the mission’s science, monitoring, Cal/Val, and product evolutions.</a:t>
            </a:r>
          </a:p>
          <a:p>
            <a:pPr lvl="1"/>
            <a:endParaRPr lang="en-GB" sz="2200" dirty="0"/>
          </a:p>
          <a:p>
            <a:r>
              <a:rPr lang="en-GB" sz="2600" dirty="0"/>
              <a:t>CO2M, as implemented, is a new type of (operational) mission when it comes to Cal/Val (and algorithm implementations).</a:t>
            </a:r>
          </a:p>
          <a:p>
            <a:pPr lvl="1"/>
            <a:endParaRPr lang="en-GB" sz="2200" dirty="0"/>
          </a:p>
          <a:p>
            <a:r>
              <a:rPr lang="en-GB" sz="2600" dirty="0"/>
              <a:t>CO2M Cal/Val preparations are well on the way at EUMETSAT, involving key scientific and organisational players and stakeholders.</a:t>
            </a:r>
          </a:p>
          <a:p>
            <a:pPr lvl="1"/>
            <a:endParaRPr lang="en-GB" sz="2200" dirty="0"/>
          </a:p>
          <a:p>
            <a:r>
              <a:rPr lang="en-GB" sz="2600" dirty="0"/>
              <a:t>EUMETSAT, on behalf of Copernicus, seeks to work directly with the TCCON and COCCON global networks, so as to ensure the timely availability of data for Cal/Val purposes, network reprocessing needs, and the operational resilience of the global networks.</a:t>
            </a:r>
          </a:p>
        </p:txBody>
      </p:sp>
    </p:spTree>
    <p:extLst>
      <p:ext uri="{BB962C8B-B14F-4D97-AF65-F5344CB8AC3E}">
        <p14:creationId xmlns:p14="http://schemas.microsoft.com/office/powerpoint/2010/main" val="9459543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28CA-05AA-CA19-C216-AC7CC85873A2}"/>
              </a:ext>
            </a:extLst>
          </p:cNvPr>
          <p:cNvSpPr>
            <a:spLocks noGrp="1"/>
          </p:cNvSpPr>
          <p:nvPr>
            <p:ph type="title"/>
          </p:nvPr>
        </p:nvSpPr>
        <p:spPr>
          <a:xfrm>
            <a:off x="792480" y="1"/>
            <a:ext cx="11399520" cy="640079"/>
          </a:xfrm>
        </p:spPr>
        <p:txBody>
          <a:bodyPr/>
          <a:lstStyle/>
          <a:p>
            <a:r>
              <a:rPr lang="en-GB" dirty="0"/>
              <a:t>Workshop on ground-based network status for CO2M/</a:t>
            </a:r>
            <a:r>
              <a:rPr lang="en-GB" dirty="0" err="1"/>
              <a:t>MicroCarb</a:t>
            </a:r>
            <a:endParaRPr lang="en-GB" dirty="0"/>
          </a:p>
        </p:txBody>
      </p:sp>
      <p:sp>
        <p:nvSpPr>
          <p:cNvPr id="4" name="TextBox 3">
            <a:extLst>
              <a:ext uri="{FF2B5EF4-FFF2-40B4-BE49-F238E27FC236}">
                <a16:creationId xmlns:a16="http://schemas.microsoft.com/office/drawing/2014/main" id="{A65A8953-0DDE-A006-FA99-1D523BD6BC3C}"/>
              </a:ext>
            </a:extLst>
          </p:cNvPr>
          <p:cNvSpPr txBox="1"/>
          <p:nvPr/>
        </p:nvSpPr>
        <p:spPr>
          <a:xfrm>
            <a:off x="357603" y="998604"/>
            <a:ext cx="11168610" cy="5262979"/>
          </a:xfrm>
          <a:prstGeom prst="rect">
            <a:avLst/>
          </a:prstGeom>
          <a:noFill/>
        </p:spPr>
        <p:txBody>
          <a:bodyPr wrap="square" rtlCol="0">
            <a:spAutoFit/>
          </a:bodyPr>
          <a:lstStyle/>
          <a:p>
            <a:endParaRPr lang="en-GB" sz="2400" dirty="0">
              <a:solidFill>
                <a:srgbClr val="002060"/>
              </a:solidFill>
              <a:latin typeface="Roboto" panose="02000000000000000000" pitchFamily="2" charset="0"/>
              <a:ea typeface="Roboto" panose="02000000000000000000" pitchFamily="2" charset="0"/>
            </a:endParaRPr>
          </a:p>
          <a:p>
            <a:r>
              <a:rPr lang="en-GB" sz="2400" dirty="0">
                <a:solidFill>
                  <a:srgbClr val="002060"/>
                </a:solidFill>
                <a:latin typeface="Roboto" panose="02000000000000000000" pitchFamily="2" charset="0"/>
                <a:ea typeface="Roboto" panose="02000000000000000000" pitchFamily="2" charset="0"/>
              </a:rPr>
              <a:t>Together with the ongoing CO2M Cal/Val studies and with the EUMETSAT support of CNES </a:t>
            </a:r>
            <a:r>
              <a:rPr lang="en-GB" sz="2400" dirty="0" err="1">
                <a:solidFill>
                  <a:srgbClr val="002060"/>
                </a:solidFill>
                <a:latin typeface="Roboto" panose="02000000000000000000" pitchFamily="2" charset="0"/>
                <a:ea typeface="Roboto" panose="02000000000000000000" pitchFamily="2" charset="0"/>
              </a:rPr>
              <a:t>MicroCarb</a:t>
            </a:r>
            <a:r>
              <a:rPr lang="en-GB" sz="2400" dirty="0">
                <a:solidFill>
                  <a:srgbClr val="002060"/>
                </a:solidFill>
                <a:latin typeface="Roboto" panose="02000000000000000000" pitchFamily="2" charset="0"/>
                <a:ea typeface="Roboto" panose="02000000000000000000" pitchFamily="2" charset="0"/>
              </a:rPr>
              <a:t>, we will organise a workshop in conjunction with the upcoming IWGGMS-19 meeting (4-6 July) in Paris:</a:t>
            </a:r>
          </a:p>
          <a:p>
            <a:endParaRPr lang="en-GB" sz="2400" dirty="0">
              <a:solidFill>
                <a:srgbClr val="00206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2400" dirty="0">
                <a:solidFill>
                  <a:srgbClr val="002060"/>
                </a:solidFill>
                <a:latin typeface="Roboto" panose="02000000000000000000" pitchFamily="2" charset="0"/>
                <a:ea typeface="Roboto" panose="02000000000000000000" pitchFamily="2" charset="0"/>
              </a:rPr>
              <a:t>Workshop title: </a:t>
            </a:r>
            <a:r>
              <a:rPr lang="en-GB" sz="2400" b="1" dirty="0">
                <a:solidFill>
                  <a:srgbClr val="002060"/>
                </a:solidFill>
                <a:latin typeface="Roboto" panose="02000000000000000000" pitchFamily="2" charset="0"/>
                <a:ea typeface="Roboto" panose="02000000000000000000" pitchFamily="2" charset="0"/>
              </a:rPr>
              <a:t>“Ground-based network design workshop for validation of CO2M/</a:t>
            </a:r>
            <a:r>
              <a:rPr lang="en-GB" sz="2400" b="1" dirty="0" err="1">
                <a:solidFill>
                  <a:srgbClr val="002060"/>
                </a:solidFill>
                <a:latin typeface="Roboto" panose="02000000000000000000" pitchFamily="2" charset="0"/>
                <a:ea typeface="Roboto" panose="02000000000000000000" pitchFamily="2" charset="0"/>
              </a:rPr>
              <a:t>MicroCarb</a:t>
            </a:r>
            <a:r>
              <a:rPr lang="en-GB" sz="2400" b="1" dirty="0">
                <a:solidFill>
                  <a:srgbClr val="002060"/>
                </a:solidFill>
                <a:latin typeface="Roboto" panose="02000000000000000000" pitchFamily="2" charset="0"/>
                <a:ea typeface="Roboto" panose="02000000000000000000" pitchFamily="2" charset="0"/>
              </a:rPr>
              <a:t> and related missions”</a:t>
            </a:r>
            <a:r>
              <a:rPr lang="en-GB" sz="2400" dirty="0">
                <a:solidFill>
                  <a:srgbClr val="002060"/>
                </a:solidFill>
                <a:latin typeface="Roboto" panose="02000000000000000000" pitchFamily="2" charset="0"/>
                <a:ea typeface="Roboto" panose="02000000000000000000" pitchFamily="2" charset="0"/>
              </a:rPr>
              <a:t>.</a:t>
            </a:r>
          </a:p>
          <a:p>
            <a:pPr marL="342900" indent="-342900">
              <a:buFont typeface="Arial" panose="020B0604020202020204" pitchFamily="34" charset="0"/>
              <a:buChar char="•"/>
            </a:pPr>
            <a:endParaRPr lang="en-GB" sz="2400" dirty="0">
              <a:solidFill>
                <a:srgbClr val="00206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2400" dirty="0">
                <a:solidFill>
                  <a:srgbClr val="002060"/>
                </a:solidFill>
                <a:latin typeface="Roboto" panose="02000000000000000000" pitchFamily="2" charset="0"/>
                <a:ea typeface="Roboto" panose="02000000000000000000" pitchFamily="2" charset="0"/>
              </a:rPr>
              <a:t>A draft web-page exists for participants to register under </a:t>
            </a:r>
            <a:r>
              <a:rPr lang="en-GB" sz="2400" dirty="0">
                <a:solidFill>
                  <a:srgbClr val="002060"/>
                </a:solidFill>
                <a:latin typeface="Roboto" panose="02000000000000000000" pitchFamily="2" charset="0"/>
                <a:ea typeface="Roboto" panose="02000000000000000000" pitchFamily="2" charset="0"/>
                <a:hlinkClick r:id="rId2"/>
              </a:rPr>
              <a:t>https://events.spacepole.be/event/167/</a:t>
            </a:r>
            <a:endParaRPr lang="en-GB" sz="2400" dirty="0">
              <a:solidFill>
                <a:srgbClr val="00206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rgbClr val="00206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2400" dirty="0">
                <a:solidFill>
                  <a:srgbClr val="002060"/>
                </a:solidFill>
                <a:latin typeface="Roboto" panose="02000000000000000000" pitchFamily="2" charset="0"/>
                <a:ea typeface="Roboto" panose="02000000000000000000" pitchFamily="2" charset="0"/>
              </a:rPr>
              <a:t>Location: CNES headquarters, Paris</a:t>
            </a:r>
          </a:p>
          <a:p>
            <a:pPr marL="342900" indent="-342900">
              <a:buFont typeface="Arial" panose="020B0604020202020204" pitchFamily="34" charset="0"/>
              <a:buChar char="•"/>
            </a:pPr>
            <a:endParaRPr lang="en-GB" sz="2400" dirty="0">
              <a:solidFill>
                <a:srgbClr val="00206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GB" sz="2400" dirty="0">
                <a:solidFill>
                  <a:srgbClr val="002060"/>
                </a:solidFill>
                <a:latin typeface="Roboto" panose="02000000000000000000" pitchFamily="2" charset="0"/>
                <a:ea typeface="Roboto" panose="02000000000000000000" pitchFamily="2" charset="0"/>
              </a:rPr>
              <a:t>When: 7</a:t>
            </a:r>
            <a:r>
              <a:rPr lang="en-GB" sz="2400" baseline="30000" dirty="0">
                <a:solidFill>
                  <a:srgbClr val="002060"/>
                </a:solidFill>
                <a:latin typeface="Roboto" panose="02000000000000000000" pitchFamily="2" charset="0"/>
                <a:ea typeface="Roboto" panose="02000000000000000000" pitchFamily="2" charset="0"/>
              </a:rPr>
              <a:t>th</a:t>
            </a:r>
            <a:r>
              <a:rPr lang="en-GB" sz="2400" dirty="0">
                <a:solidFill>
                  <a:srgbClr val="002060"/>
                </a:solidFill>
                <a:latin typeface="Roboto" panose="02000000000000000000" pitchFamily="2" charset="0"/>
                <a:ea typeface="Roboto" panose="02000000000000000000" pitchFamily="2" charset="0"/>
              </a:rPr>
              <a:t> July 2023, 10:00 – 16:00 CEST</a:t>
            </a:r>
          </a:p>
        </p:txBody>
      </p:sp>
    </p:spTree>
    <p:extLst>
      <p:ext uri="{BB962C8B-B14F-4D97-AF65-F5344CB8AC3E}">
        <p14:creationId xmlns:p14="http://schemas.microsoft.com/office/powerpoint/2010/main" val="33409026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Box 2"/>
          <p:cNvSpPr txBox="1"/>
          <p:nvPr/>
        </p:nvSpPr>
        <p:spPr>
          <a:xfrm flipH="1">
            <a:off x="4895273" y="3315855"/>
            <a:ext cx="2198254" cy="523220"/>
          </a:xfrm>
          <a:prstGeom prst="rect">
            <a:avLst/>
          </a:prstGeom>
          <a:noFill/>
        </p:spPr>
        <p:txBody>
          <a:bodyPr wrap="square" rtlCol="0">
            <a:spAutoFit/>
          </a:bodyPr>
          <a:lstStyle/>
          <a:p>
            <a:pPr algn="ctr"/>
            <a:r>
              <a:rPr lang="en-GB" sz="2800" b="0" dirty="0">
                <a:solidFill>
                  <a:schemeClr val="bg1"/>
                </a:solidFill>
                <a:latin typeface="Roboto" panose="02000000000000000000" pitchFamily="2" charset="0"/>
                <a:ea typeface="Roboto" panose="02000000000000000000" pitchFamily="2" charset="0"/>
              </a:rPr>
              <a:t>Appendix</a:t>
            </a:r>
          </a:p>
        </p:txBody>
      </p:sp>
    </p:spTree>
    <p:extLst>
      <p:ext uri="{BB962C8B-B14F-4D97-AF65-F5344CB8AC3E}">
        <p14:creationId xmlns:p14="http://schemas.microsoft.com/office/powerpoint/2010/main" val="11029485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DF38-9438-E5DF-2B33-C83BA4236C55}"/>
              </a:ext>
            </a:extLst>
          </p:cNvPr>
          <p:cNvSpPr>
            <a:spLocks noGrp="1"/>
          </p:cNvSpPr>
          <p:nvPr>
            <p:ph type="title"/>
          </p:nvPr>
        </p:nvSpPr>
        <p:spPr>
          <a:xfrm>
            <a:off x="792480" y="1"/>
            <a:ext cx="11399520" cy="640079"/>
          </a:xfrm>
        </p:spPr>
        <p:txBody>
          <a:bodyPr/>
          <a:lstStyle/>
          <a:p>
            <a:r>
              <a:rPr lang="en-GB" dirty="0"/>
              <a:t>CO2M product vs. ground-based network product requirements (Sec.4) </a:t>
            </a:r>
          </a:p>
        </p:txBody>
      </p:sp>
      <p:graphicFrame>
        <p:nvGraphicFramePr>
          <p:cNvPr id="4" name="Table 3">
            <a:extLst>
              <a:ext uri="{FF2B5EF4-FFF2-40B4-BE49-F238E27FC236}">
                <a16:creationId xmlns:a16="http://schemas.microsoft.com/office/drawing/2014/main" id="{80C34EDE-0E2D-C22A-65B2-628AEF8FA592}"/>
              </a:ext>
            </a:extLst>
          </p:cNvPr>
          <p:cNvGraphicFramePr>
            <a:graphicFrameLocks noGrp="1"/>
          </p:cNvGraphicFramePr>
          <p:nvPr>
            <p:extLst>
              <p:ext uri="{D42A27DB-BD31-4B8C-83A1-F6EECF244321}">
                <p14:modId xmlns:p14="http://schemas.microsoft.com/office/powerpoint/2010/main" val="328478903"/>
              </p:ext>
            </p:extLst>
          </p:nvPr>
        </p:nvGraphicFramePr>
        <p:xfrm>
          <a:off x="926097" y="711662"/>
          <a:ext cx="10405441" cy="5258254"/>
        </p:xfrm>
        <a:graphic>
          <a:graphicData uri="http://schemas.openxmlformats.org/drawingml/2006/table">
            <a:tbl>
              <a:tblPr firstRow="1" bandRow="1">
                <a:tableStyleId>{5C22544A-7EE6-4342-B048-85BDC9FD1C3A}</a:tableStyleId>
              </a:tblPr>
              <a:tblGrid>
                <a:gridCol w="1285705">
                  <a:extLst>
                    <a:ext uri="{9D8B030D-6E8A-4147-A177-3AD203B41FA5}">
                      <a16:colId xmlns:a16="http://schemas.microsoft.com/office/drawing/2014/main" val="626785037"/>
                    </a:ext>
                  </a:extLst>
                </a:gridCol>
                <a:gridCol w="2136583">
                  <a:extLst>
                    <a:ext uri="{9D8B030D-6E8A-4147-A177-3AD203B41FA5}">
                      <a16:colId xmlns:a16="http://schemas.microsoft.com/office/drawing/2014/main" val="2764645092"/>
                    </a:ext>
                  </a:extLst>
                </a:gridCol>
                <a:gridCol w="116840">
                  <a:extLst>
                    <a:ext uri="{9D8B030D-6E8A-4147-A177-3AD203B41FA5}">
                      <a16:colId xmlns:a16="http://schemas.microsoft.com/office/drawing/2014/main" val="402072228"/>
                    </a:ext>
                  </a:extLst>
                </a:gridCol>
                <a:gridCol w="2222411">
                  <a:extLst>
                    <a:ext uri="{9D8B030D-6E8A-4147-A177-3AD203B41FA5}">
                      <a16:colId xmlns:a16="http://schemas.microsoft.com/office/drawing/2014/main" val="788991561"/>
                    </a:ext>
                  </a:extLst>
                </a:gridCol>
                <a:gridCol w="2321951">
                  <a:extLst>
                    <a:ext uri="{9D8B030D-6E8A-4147-A177-3AD203B41FA5}">
                      <a16:colId xmlns:a16="http://schemas.microsoft.com/office/drawing/2014/main" val="3521188911"/>
                    </a:ext>
                  </a:extLst>
                </a:gridCol>
                <a:gridCol w="2321951">
                  <a:extLst>
                    <a:ext uri="{9D8B030D-6E8A-4147-A177-3AD203B41FA5}">
                      <a16:colId xmlns:a16="http://schemas.microsoft.com/office/drawing/2014/main" val="408618819"/>
                    </a:ext>
                  </a:extLst>
                </a:gridCol>
              </a:tblGrid>
              <a:tr h="757111">
                <a:tc>
                  <a:txBody>
                    <a:bodyPr/>
                    <a:lstStyle/>
                    <a:p>
                      <a:r>
                        <a:rPr lang="en-GB" sz="2000" dirty="0"/>
                        <a:t>Product</a:t>
                      </a:r>
                    </a:p>
                  </a:txBody>
                  <a:tcPr/>
                </a:tc>
                <a:tc>
                  <a:txBody>
                    <a:bodyPr/>
                    <a:lstStyle/>
                    <a:p>
                      <a:pPr algn="ctr"/>
                      <a:r>
                        <a:rPr lang="en-GB" sz="2000" dirty="0"/>
                        <a:t>Precision</a:t>
                      </a:r>
                    </a:p>
                  </a:txBody>
                  <a:tcPr/>
                </a:tc>
                <a:tc gridSpan="2">
                  <a:txBody>
                    <a:bodyPr/>
                    <a:lstStyle/>
                    <a:p>
                      <a:pPr algn="ctr"/>
                      <a:r>
                        <a:rPr lang="en-GB" sz="2000" dirty="0"/>
                        <a:t>Bias</a:t>
                      </a:r>
                    </a:p>
                  </a:txBody>
                  <a:tcPr/>
                </a:tc>
                <a:tc hMerge="1">
                  <a:txBody>
                    <a:bodyPr/>
                    <a:lstStyle/>
                    <a:p>
                      <a:endParaRPr lang="en-GB"/>
                    </a:p>
                  </a:txBody>
                  <a:tcPr/>
                </a:tc>
                <a:tc>
                  <a:txBody>
                    <a:bodyPr/>
                    <a:lstStyle/>
                    <a:p>
                      <a:pPr algn="ctr"/>
                      <a:r>
                        <a:rPr lang="en-GB" sz="2000" dirty="0"/>
                        <a:t>Precision</a:t>
                      </a:r>
                    </a:p>
                  </a:txBody>
                  <a:tcPr/>
                </a:tc>
                <a:tc>
                  <a:txBody>
                    <a:bodyPr/>
                    <a:lstStyle/>
                    <a:p>
                      <a:pPr algn="ctr"/>
                      <a:r>
                        <a:rPr lang="en-GB" sz="2000" dirty="0"/>
                        <a:t>Bias</a:t>
                      </a:r>
                    </a:p>
                  </a:txBody>
                  <a:tcPr/>
                </a:tc>
                <a:extLst>
                  <a:ext uri="{0D108BD9-81ED-4DB2-BD59-A6C34878D82A}">
                    <a16:rowId xmlns:a16="http://schemas.microsoft.com/office/drawing/2014/main" val="1826043453"/>
                  </a:ext>
                </a:extLst>
              </a:tr>
              <a:tr h="464860">
                <a:tc>
                  <a:txBody>
                    <a:bodyPr/>
                    <a:lstStyle/>
                    <a:p>
                      <a:endParaRPr lang="en-GB" sz="2000" dirty="0"/>
                    </a:p>
                  </a:txBody>
                  <a:tcPr>
                    <a:solidFill>
                      <a:schemeClr val="accent2"/>
                    </a:solidFill>
                  </a:tcPr>
                </a:tc>
                <a:tc gridSpan="3">
                  <a:txBody>
                    <a:bodyPr/>
                    <a:lstStyle/>
                    <a:p>
                      <a:pPr algn="ctr"/>
                      <a:r>
                        <a:rPr lang="en-GB" sz="2000" dirty="0"/>
                        <a:t>CO2M</a:t>
                      </a:r>
                    </a:p>
                  </a:txBody>
                  <a:tcPr>
                    <a:solidFill>
                      <a:schemeClr val="accent2"/>
                    </a:solidFill>
                  </a:tcPr>
                </a:tc>
                <a:tc hMerge="1">
                  <a:txBody>
                    <a:bodyPr/>
                    <a:lstStyle/>
                    <a:p>
                      <a:pPr algn="ctr"/>
                      <a:endParaRPr lang="en-GB" dirty="0"/>
                    </a:p>
                  </a:txBody>
                  <a:tcPr/>
                </a:tc>
                <a:tc hMerge="1">
                  <a:txBody>
                    <a:bodyPr/>
                    <a:lstStyle/>
                    <a:p>
                      <a:endParaRPr lang="en-GB"/>
                    </a:p>
                  </a:txBody>
                  <a:tcPr/>
                </a:tc>
                <a:tc gridSpan="2">
                  <a:txBody>
                    <a:bodyPr/>
                    <a:lstStyle/>
                    <a:p>
                      <a:pPr algn="ctr"/>
                      <a:r>
                        <a:rPr lang="en-GB" sz="2000" dirty="0"/>
                        <a:t>Ground-based network (T/G)</a:t>
                      </a:r>
                    </a:p>
                  </a:txBody>
                  <a:tcPr>
                    <a:solidFill>
                      <a:schemeClr val="accent2"/>
                    </a:solidFill>
                  </a:tcPr>
                </a:tc>
                <a:tc hMerge="1">
                  <a:txBody>
                    <a:bodyPr/>
                    <a:lstStyle/>
                    <a:p>
                      <a:pPr algn="ctr"/>
                      <a:endParaRPr lang="en-GB" dirty="0"/>
                    </a:p>
                  </a:txBody>
                  <a:tcPr/>
                </a:tc>
                <a:extLst>
                  <a:ext uri="{0D108BD9-81ED-4DB2-BD59-A6C34878D82A}">
                    <a16:rowId xmlns:a16="http://schemas.microsoft.com/office/drawing/2014/main" val="3350813470"/>
                  </a:ext>
                </a:extLst>
              </a:tr>
              <a:tr h="331634">
                <a:tc>
                  <a:txBody>
                    <a:bodyPr/>
                    <a:lstStyle/>
                    <a:p>
                      <a:r>
                        <a:rPr lang="en-GB" sz="1600" kern="1200" dirty="0">
                          <a:solidFill>
                            <a:schemeClr val="bg1"/>
                          </a:solidFill>
                        </a:rPr>
                        <a:t>CO2</a:t>
                      </a:r>
                      <a:endParaRPr lang="en-GB" sz="1600" b="1" kern="1200" dirty="0">
                        <a:solidFill>
                          <a:schemeClr val="bg1"/>
                        </a:solidFill>
                        <a:latin typeface="+mn-lt"/>
                        <a:ea typeface="+mn-ea"/>
                        <a:cs typeface="+mn-cs"/>
                      </a:endParaRPr>
                    </a:p>
                  </a:txBody>
                  <a:tcPr/>
                </a:tc>
                <a:tc gridSpan="2">
                  <a:txBody>
                    <a:bodyPr/>
                    <a:lstStyle/>
                    <a:p>
                      <a:pPr algn="ctr"/>
                      <a:r>
                        <a:rPr lang="en-GB" sz="2000" dirty="0">
                          <a:solidFill>
                            <a:schemeClr val="bg1"/>
                          </a:solidFill>
                        </a:rPr>
                        <a:t>0.7 ppm</a:t>
                      </a:r>
                    </a:p>
                  </a:txBody>
                  <a:tcPr/>
                </a:tc>
                <a:tc hMerge="1">
                  <a:txBody>
                    <a:bodyPr/>
                    <a:lstStyle/>
                    <a:p>
                      <a:pPr algn="ctr"/>
                      <a:endParaRPr lang="en-GB" dirty="0">
                        <a:solidFill>
                          <a:schemeClr val="bg1"/>
                        </a:solidFill>
                      </a:endParaRPr>
                    </a:p>
                  </a:txBody>
                  <a:tcPr/>
                </a:tc>
                <a:tc>
                  <a:txBody>
                    <a:bodyPr/>
                    <a:lstStyle/>
                    <a:p>
                      <a:pPr algn="ctr"/>
                      <a:r>
                        <a:rPr lang="en-GB" sz="2000" dirty="0">
                          <a:solidFill>
                            <a:schemeClr val="bg1"/>
                          </a:solidFill>
                        </a:rPr>
                        <a:t>&lt;0.5 ppm</a:t>
                      </a:r>
                    </a:p>
                  </a:txBody>
                  <a:tcPr/>
                </a:tc>
                <a:tc>
                  <a:txBody>
                    <a:bodyPr/>
                    <a:lstStyle/>
                    <a:p>
                      <a:pPr algn="ctr"/>
                      <a:r>
                        <a:rPr lang="en-GB" sz="2000" i="1" dirty="0">
                          <a:solidFill>
                            <a:srgbClr val="FF0000"/>
                          </a:solidFill>
                        </a:rPr>
                        <a:t>0.7</a:t>
                      </a:r>
                      <a:r>
                        <a:rPr lang="en-GB" sz="2000" i="1" baseline="0" dirty="0">
                          <a:solidFill>
                            <a:srgbClr val="FF0000"/>
                          </a:solidFill>
                        </a:rPr>
                        <a:t> / 0.5 ppm </a:t>
                      </a:r>
                      <a:r>
                        <a:rPr lang="en-GB" sz="2000" b="0" dirty="0">
                          <a:solidFill>
                            <a:srgbClr val="FF0000"/>
                          </a:solidFill>
                          <a:latin typeface="Roboto" panose="02000000000000000000" pitchFamily="2" charset="0"/>
                          <a:ea typeface="Roboto" panose="02000000000000000000" pitchFamily="2" charset="0"/>
                        </a:rPr>
                        <a:t>*) </a:t>
                      </a:r>
                      <a:endParaRPr lang="en-GB" sz="2000" i="1" dirty="0">
                        <a:solidFill>
                          <a:srgbClr val="FF0000"/>
                        </a:solidFill>
                      </a:endParaRPr>
                    </a:p>
                  </a:txBody>
                  <a:tcPr/>
                </a:tc>
                <a:tc>
                  <a:txBody>
                    <a:bodyPr/>
                    <a:lstStyle/>
                    <a:p>
                      <a:pPr algn="ctr"/>
                      <a:r>
                        <a:rPr lang="en-GB" sz="2000" i="1" dirty="0">
                          <a:solidFill>
                            <a:srgbClr val="FF0000"/>
                          </a:solidFill>
                        </a:rPr>
                        <a:t>0.5 / 0.2 ppm</a:t>
                      </a:r>
                      <a:r>
                        <a:rPr lang="en-GB" sz="2000" i="1" baseline="0" dirty="0">
                          <a:solidFill>
                            <a:srgbClr val="FF0000"/>
                          </a:solidFill>
                        </a:rPr>
                        <a:t> </a:t>
                      </a:r>
                      <a:r>
                        <a:rPr lang="en-GB" sz="2000" b="0" dirty="0">
                          <a:solidFill>
                            <a:srgbClr val="FF0000"/>
                          </a:solidFill>
                          <a:latin typeface="Roboto" panose="02000000000000000000" pitchFamily="2" charset="0"/>
                          <a:ea typeface="Roboto" panose="02000000000000000000" pitchFamily="2" charset="0"/>
                        </a:rPr>
                        <a:t>*)</a:t>
                      </a:r>
                      <a:endParaRPr lang="en-GB" sz="2000" i="1" dirty="0">
                        <a:solidFill>
                          <a:srgbClr val="FF0000"/>
                        </a:solidFill>
                      </a:endParaRPr>
                    </a:p>
                  </a:txBody>
                  <a:tcPr/>
                </a:tc>
                <a:extLst>
                  <a:ext uri="{0D108BD9-81ED-4DB2-BD59-A6C34878D82A}">
                    <a16:rowId xmlns:a16="http://schemas.microsoft.com/office/drawing/2014/main" val="3234339633"/>
                  </a:ext>
                </a:extLst>
              </a:tr>
              <a:tr h="556195">
                <a:tc>
                  <a:txBody>
                    <a:bodyPr/>
                    <a:lstStyle/>
                    <a:p>
                      <a:r>
                        <a:rPr lang="en-GB" sz="1600" kern="1200" dirty="0">
                          <a:solidFill>
                            <a:schemeClr val="bg1"/>
                          </a:solidFill>
                        </a:rPr>
                        <a:t>CH4</a:t>
                      </a:r>
                      <a:endParaRPr lang="en-GB" sz="1600" b="1" kern="1200" dirty="0">
                        <a:solidFill>
                          <a:schemeClr val="bg1"/>
                        </a:solidFill>
                        <a:latin typeface="+mn-lt"/>
                        <a:ea typeface="+mn-ea"/>
                        <a:cs typeface="+mn-cs"/>
                      </a:endParaRPr>
                    </a:p>
                  </a:txBody>
                  <a:tcPr/>
                </a:tc>
                <a:tc gridSpan="2">
                  <a:txBody>
                    <a:bodyPr/>
                    <a:lstStyle/>
                    <a:p>
                      <a:pPr algn="ctr"/>
                      <a:r>
                        <a:rPr lang="en-GB" sz="2000" dirty="0">
                          <a:solidFill>
                            <a:schemeClr val="bg1"/>
                          </a:solidFill>
                        </a:rPr>
                        <a:t>10</a:t>
                      </a:r>
                      <a:r>
                        <a:rPr lang="en-GB" sz="2000" baseline="0" dirty="0">
                          <a:solidFill>
                            <a:schemeClr val="bg1"/>
                          </a:solidFill>
                        </a:rPr>
                        <a:t> ppb</a:t>
                      </a:r>
                      <a:endParaRPr lang="en-GB" sz="2000" dirty="0">
                        <a:solidFill>
                          <a:schemeClr val="bg1"/>
                        </a:solidFill>
                      </a:endParaRPr>
                    </a:p>
                  </a:txBody>
                  <a:tcPr/>
                </a:tc>
                <a:tc hMerge="1">
                  <a:txBody>
                    <a:bodyPr/>
                    <a:lstStyle/>
                    <a:p>
                      <a:pPr algn="ctr"/>
                      <a:endParaRPr lang="en-GB" dirty="0">
                        <a:solidFill>
                          <a:schemeClr val="bg1"/>
                        </a:solidFill>
                      </a:endParaRPr>
                    </a:p>
                  </a:txBody>
                  <a:tcPr/>
                </a:tc>
                <a:tc>
                  <a:txBody>
                    <a:bodyPr/>
                    <a:lstStyle/>
                    <a:p>
                      <a:pPr algn="ctr"/>
                      <a:r>
                        <a:rPr lang="en-GB" sz="2000" dirty="0">
                          <a:solidFill>
                            <a:schemeClr val="bg1"/>
                          </a:solidFill>
                        </a:rPr>
                        <a:t>&lt;5</a:t>
                      </a:r>
                      <a:r>
                        <a:rPr lang="en-GB" sz="2000" baseline="0" dirty="0">
                          <a:solidFill>
                            <a:schemeClr val="bg1"/>
                          </a:solidFill>
                        </a:rPr>
                        <a:t> ppb</a:t>
                      </a:r>
                      <a:endParaRPr lang="en-GB" sz="2000" dirty="0">
                        <a:solidFill>
                          <a:schemeClr val="bg1"/>
                        </a:solidFill>
                      </a:endParaRPr>
                    </a:p>
                  </a:txBody>
                  <a:tcPr/>
                </a:tc>
                <a:tc>
                  <a:txBody>
                    <a:bodyPr/>
                    <a:lstStyle/>
                    <a:p>
                      <a:pPr algn="ctr"/>
                      <a:r>
                        <a:rPr lang="en-GB" sz="2000" i="1" dirty="0">
                          <a:solidFill>
                            <a:srgbClr val="FF0000"/>
                          </a:solidFill>
                        </a:rPr>
                        <a:t>10 / 5 ppb</a:t>
                      </a:r>
                      <a:r>
                        <a:rPr lang="en-GB" sz="2000" i="1" baseline="0" dirty="0">
                          <a:solidFill>
                            <a:srgbClr val="FF0000"/>
                          </a:solidFill>
                        </a:rPr>
                        <a:t> </a:t>
                      </a:r>
                      <a:r>
                        <a:rPr lang="en-GB" sz="2000" b="0" dirty="0">
                          <a:solidFill>
                            <a:srgbClr val="FF0000"/>
                          </a:solidFill>
                          <a:latin typeface="Roboto" panose="02000000000000000000" pitchFamily="2" charset="0"/>
                          <a:ea typeface="Roboto" panose="02000000000000000000" pitchFamily="2" charset="0"/>
                        </a:rPr>
                        <a:t>*)</a:t>
                      </a:r>
                      <a:endParaRPr lang="en-GB" sz="2000" i="1" dirty="0">
                        <a:solidFill>
                          <a:srgbClr val="FF0000"/>
                        </a:solidFill>
                      </a:endParaRPr>
                    </a:p>
                  </a:txBody>
                  <a:tcPr/>
                </a:tc>
                <a:tc>
                  <a:txBody>
                    <a:bodyPr/>
                    <a:lstStyle/>
                    <a:p>
                      <a:pPr algn="ctr"/>
                      <a:r>
                        <a:rPr lang="en-GB" sz="2000" i="1" dirty="0">
                          <a:solidFill>
                            <a:srgbClr val="FF0000"/>
                          </a:solidFill>
                        </a:rPr>
                        <a:t>5 / 2 ppb</a:t>
                      </a:r>
                      <a:r>
                        <a:rPr lang="en-GB" sz="2000" i="1" baseline="0" dirty="0">
                          <a:solidFill>
                            <a:srgbClr val="FF0000"/>
                          </a:solidFill>
                        </a:rPr>
                        <a:t> </a:t>
                      </a:r>
                      <a:r>
                        <a:rPr lang="en-GB" sz="2000" b="0" dirty="0">
                          <a:solidFill>
                            <a:srgbClr val="FF0000"/>
                          </a:solidFill>
                          <a:latin typeface="Roboto" panose="02000000000000000000" pitchFamily="2" charset="0"/>
                          <a:ea typeface="Roboto" panose="02000000000000000000" pitchFamily="2" charset="0"/>
                        </a:rPr>
                        <a:t>*)</a:t>
                      </a:r>
                      <a:endParaRPr lang="en-GB" sz="2000" i="1" dirty="0">
                        <a:solidFill>
                          <a:srgbClr val="FF0000"/>
                        </a:solidFill>
                      </a:endParaRPr>
                    </a:p>
                  </a:txBody>
                  <a:tcPr/>
                </a:tc>
                <a:extLst>
                  <a:ext uri="{0D108BD9-81ED-4DB2-BD59-A6C34878D82A}">
                    <a16:rowId xmlns:a16="http://schemas.microsoft.com/office/drawing/2014/main" val="3901246078"/>
                  </a:ext>
                </a:extLst>
              </a:tr>
              <a:tr h="331634">
                <a:tc>
                  <a:txBody>
                    <a:bodyPr/>
                    <a:lstStyle/>
                    <a:p>
                      <a:r>
                        <a:rPr lang="en-GB" sz="1600" kern="1200" dirty="0">
                          <a:solidFill>
                            <a:schemeClr val="bg1"/>
                          </a:solidFill>
                        </a:rPr>
                        <a:t>NO2</a:t>
                      </a:r>
                      <a:endParaRPr lang="en-GB" sz="1600" b="1" kern="1200" dirty="0">
                        <a:solidFill>
                          <a:schemeClr val="bg1"/>
                        </a:solidFill>
                        <a:latin typeface="+mn-lt"/>
                        <a:ea typeface="+mn-ea"/>
                        <a:cs typeface="+mn-cs"/>
                      </a:endParaRPr>
                    </a:p>
                  </a:txBody>
                  <a:tcPr/>
                </a:tc>
                <a:tc gridSpan="2">
                  <a:txBody>
                    <a:bodyPr/>
                    <a:lstStyle/>
                    <a:p>
                      <a:pPr algn="ctr"/>
                      <a:r>
                        <a:rPr lang="en-GB" sz="2000" dirty="0">
                          <a:solidFill>
                            <a:schemeClr val="bg1"/>
                          </a:solidFill>
                        </a:rPr>
                        <a:t>1.5x10</a:t>
                      </a:r>
                      <a:r>
                        <a:rPr lang="en-GB" sz="2000" baseline="30000" dirty="0">
                          <a:solidFill>
                            <a:schemeClr val="bg1"/>
                          </a:solidFill>
                        </a:rPr>
                        <a:t>15</a:t>
                      </a:r>
                      <a:r>
                        <a:rPr lang="en-GB" sz="2000" dirty="0">
                          <a:solidFill>
                            <a:schemeClr val="bg1"/>
                          </a:solidFill>
                        </a:rPr>
                        <a:t> </a:t>
                      </a:r>
                      <a:r>
                        <a:rPr lang="en-GB" sz="2000" dirty="0" err="1">
                          <a:solidFill>
                            <a:schemeClr val="bg1"/>
                          </a:solidFill>
                        </a:rPr>
                        <a:t>molec</a:t>
                      </a:r>
                      <a:r>
                        <a:rPr lang="en-GB" sz="2000" dirty="0">
                          <a:solidFill>
                            <a:schemeClr val="bg1"/>
                          </a:solidFill>
                        </a:rPr>
                        <a:t>/cm</a:t>
                      </a:r>
                      <a:r>
                        <a:rPr lang="en-GB" sz="2000" baseline="30000" dirty="0">
                          <a:solidFill>
                            <a:schemeClr val="bg1"/>
                          </a:solidFill>
                        </a:rPr>
                        <a:t>2</a:t>
                      </a:r>
                    </a:p>
                  </a:txBody>
                  <a:tcPr/>
                </a:tc>
                <a:tc hMerge="1">
                  <a:txBody>
                    <a:bodyPr/>
                    <a:lstStyle/>
                    <a:p>
                      <a:pPr algn="ctr"/>
                      <a:endParaRPr lang="en-GB" baseline="30000" dirty="0">
                        <a:solidFill>
                          <a:schemeClr val="bg1"/>
                        </a:solidFill>
                      </a:endParaRPr>
                    </a:p>
                  </a:txBody>
                  <a:tcPr/>
                </a:tc>
                <a:tc>
                  <a:txBody>
                    <a:bodyPr/>
                    <a:lstStyle/>
                    <a:p>
                      <a:pPr algn="ctr"/>
                      <a:r>
                        <a:rPr lang="en-GB" sz="2000" dirty="0">
                          <a:solidFill>
                            <a:schemeClr val="bg1"/>
                          </a:solidFill>
                        </a:rPr>
                        <a:t>&lt;3.5x10</a:t>
                      </a:r>
                      <a:r>
                        <a:rPr lang="en-GB" sz="2000" baseline="30000" dirty="0">
                          <a:solidFill>
                            <a:schemeClr val="bg1"/>
                          </a:solidFill>
                        </a:rPr>
                        <a:t>15</a:t>
                      </a:r>
                      <a:r>
                        <a:rPr lang="en-GB" sz="2000" dirty="0">
                          <a:solidFill>
                            <a:schemeClr val="bg1"/>
                          </a:solidFill>
                        </a:rPr>
                        <a:t> </a:t>
                      </a:r>
                      <a:r>
                        <a:rPr lang="en-GB" sz="2000" dirty="0" err="1">
                          <a:solidFill>
                            <a:schemeClr val="bg1"/>
                          </a:solidFill>
                        </a:rPr>
                        <a:t>molec</a:t>
                      </a:r>
                      <a:r>
                        <a:rPr lang="en-GB" sz="2000" dirty="0">
                          <a:solidFill>
                            <a:schemeClr val="bg1"/>
                          </a:solidFill>
                        </a:rPr>
                        <a:t>/cm</a:t>
                      </a:r>
                      <a:r>
                        <a:rPr lang="en-GB" sz="2000" baseline="30000" dirty="0">
                          <a:solidFill>
                            <a:schemeClr val="bg1"/>
                          </a:solidFill>
                        </a:rPr>
                        <a:t>2</a:t>
                      </a:r>
                    </a:p>
                  </a:txBody>
                  <a:tcPr/>
                </a:tc>
                <a:tc>
                  <a:txBody>
                    <a:bodyPr/>
                    <a:lstStyle/>
                    <a:p>
                      <a:pPr algn="ctr"/>
                      <a:r>
                        <a:rPr lang="en-GB" sz="2000" i="1" dirty="0">
                          <a:solidFill>
                            <a:srgbClr val="FF0000"/>
                          </a:solidFill>
                        </a:rPr>
                        <a:t>1.5 / 0.5 </a:t>
                      </a:r>
                    </a:p>
                    <a:p>
                      <a:pPr algn="ctr"/>
                      <a:r>
                        <a:rPr lang="en-GB" sz="2000" i="1" dirty="0">
                          <a:solidFill>
                            <a:srgbClr val="FF0000"/>
                          </a:solidFill>
                        </a:rPr>
                        <a:t>x10</a:t>
                      </a:r>
                      <a:r>
                        <a:rPr lang="en-GB" sz="2000" i="1" baseline="30000" dirty="0">
                          <a:solidFill>
                            <a:srgbClr val="FF0000"/>
                          </a:solidFill>
                        </a:rPr>
                        <a:t>15 </a:t>
                      </a:r>
                      <a:r>
                        <a:rPr lang="en-GB" sz="2000" i="1" dirty="0" err="1">
                          <a:solidFill>
                            <a:srgbClr val="FF0000"/>
                          </a:solidFill>
                        </a:rPr>
                        <a:t>molec</a:t>
                      </a:r>
                      <a:r>
                        <a:rPr lang="en-GB" sz="2000" i="1" dirty="0">
                          <a:solidFill>
                            <a:srgbClr val="FF0000"/>
                          </a:solidFill>
                        </a:rPr>
                        <a:t>/cm</a:t>
                      </a:r>
                      <a:r>
                        <a:rPr lang="en-GB" sz="2000" i="1" baseline="30000" dirty="0">
                          <a:solidFill>
                            <a:srgbClr val="FF0000"/>
                          </a:solidFill>
                        </a:rPr>
                        <a:t>2</a:t>
                      </a:r>
                      <a:r>
                        <a:rPr lang="en-GB" sz="2000" i="1" baseline="0" dirty="0">
                          <a:solidFill>
                            <a:srgbClr val="FF0000"/>
                          </a:solidFill>
                        </a:rPr>
                        <a:t> </a:t>
                      </a:r>
                      <a:r>
                        <a:rPr lang="en-GB" sz="2000" b="0" dirty="0">
                          <a:solidFill>
                            <a:srgbClr val="FF0000"/>
                          </a:solidFill>
                          <a:latin typeface="Roboto" panose="02000000000000000000" pitchFamily="2" charset="0"/>
                          <a:ea typeface="Roboto" panose="02000000000000000000" pitchFamily="2" charset="0"/>
                        </a:rPr>
                        <a:t>*)</a:t>
                      </a:r>
                      <a:endParaRPr lang="en-GB" sz="2000" i="1" baseline="30000" dirty="0">
                        <a:solidFill>
                          <a:srgbClr val="FF0000"/>
                        </a:solidFill>
                      </a:endParaRPr>
                    </a:p>
                  </a:txBody>
                  <a:tcPr/>
                </a:tc>
                <a:tc>
                  <a:txBody>
                    <a:bodyPr/>
                    <a:lstStyle/>
                    <a:p>
                      <a:pPr marL="0" marR="0" indent="0" algn="ctr" defTabSz="1125444" rtl="0" eaLnBrk="1" fontAlgn="auto" latinLnBrk="0" hangingPunct="1">
                        <a:lnSpc>
                          <a:spcPct val="100000"/>
                        </a:lnSpc>
                        <a:spcBef>
                          <a:spcPts val="0"/>
                        </a:spcBef>
                        <a:spcAft>
                          <a:spcPts val="0"/>
                        </a:spcAft>
                        <a:buClrTx/>
                        <a:buSzTx/>
                        <a:buFontTx/>
                        <a:buNone/>
                        <a:tabLst/>
                        <a:defRPr/>
                      </a:pPr>
                      <a:r>
                        <a:rPr lang="en-GB" sz="2000" i="1" dirty="0">
                          <a:solidFill>
                            <a:srgbClr val="FF0000"/>
                          </a:solidFill>
                        </a:rPr>
                        <a:t>3.5 / 1.5</a:t>
                      </a:r>
                    </a:p>
                    <a:p>
                      <a:pPr marL="0" marR="0" indent="0" algn="ctr" defTabSz="1125444" rtl="0" eaLnBrk="1" fontAlgn="auto" latinLnBrk="0" hangingPunct="1">
                        <a:lnSpc>
                          <a:spcPct val="100000"/>
                        </a:lnSpc>
                        <a:spcBef>
                          <a:spcPts val="0"/>
                        </a:spcBef>
                        <a:spcAft>
                          <a:spcPts val="0"/>
                        </a:spcAft>
                        <a:buClrTx/>
                        <a:buSzTx/>
                        <a:buFontTx/>
                        <a:buNone/>
                        <a:tabLst/>
                        <a:defRPr/>
                      </a:pPr>
                      <a:r>
                        <a:rPr lang="en-GB" sz="2000" i="1" dirty="0">
                          <a:solidFill>
                            <a:srgbClr val="FF0000"/>
                          </a:solidFill>
                        </a:rPr>
                        <a:t>x10</a:t>
                      </a:r>
                      <a:r>
                        <a:rPr lang="en-GB" sz="2000" i="1" baseline="30000" dirty="0">
                          <a:solidFill>
                            <a:srgbClr val="FF0000"/>
                          </a:solidFill>
                        </a:rPr>
                        <a:t>15</a:t>
                      </a:r>
                      <a:r>
                        <a:rPr lang="en-GB" sz="2000" i="1" dirty="0">
                          <a:solidFill>
                            <a:srgbClr val="FF0000"/>
                          </a:solidFill>
                        </a:rPr>
                        <a:t> </a:t>
                      </a:r>
                      <a:r>
                        <a:rPr lang="en-GB" sz="2000" i="1" dirty="0" err="1">
                          <a:solidFill>
                            <a:srgbClr val="FF0000"/>
                          </a:solidFill>
                        </a:rPr>
                        <a:t>molec</a:t>
                      </a:r>
                      <a:r>
                        <a:rPr lang="en-GB" sz="2000" i="1" dirty="0">
                          <a:solidFill>
                            <a:srgbClr val="FF0000"/>
                          </a:solidFill>
                        </a:rPr>
                        <a:t>/cm</a:t>
                      </a:r>
                      <a:r>
                        <a:rPr lang="en-GB" sz="2000" i="1" baseline="30000" dirty="0">
                          <a:solidFill>
                            <a:srgbClr val="FF0000"/>
                          </a:solidFill>
                        </a:rPr>
                        <a:t>2</a:t>
                      </a:r>
                      <a:r>
                        <a:rPr lang="en-GB" sz="2000" i="1" baseline="0" dirty="0">
                          <a:solidFill>
                            <a:srgbClr val="FF0000"/>
                          </a:solidFill>
                        </a:rPr>
                        <a:t> </a:t>
                      </a:r>
                      <a:r>
                        <a:rPr lang="en-GB" sz="2000" b="0" dirty="0">
                          <a:solidFill>
                            <a:srgbClr val="FF0000"/>
                          </a:solidFill>
                          <a:latin typeface="Roboto" panose="02000000000000000000" pitchFamily="2" charset="0"/>
                          <a:ea typeface="Roboto" panose="02000000000000000000" pitchFamily="2" charset="0"/>
                        </a:rPr>
                        <a:t>*)</a:t>
                      </a:r>
                      <a:endParaRPr lang="en-GB" sz="2000" i="1" baseline="30000" dirty="0">
                        <a:solidFill>
                          <a:srgbClr val="FF0000"/>
                        </a:solidFill>
                      </a:endParaRPr>
                    </a:p>
                  </a:txBody>
                  <a:tcPr/>
                </a:tc>
                <a:extLst>
                  <a:ext uri="{0D108BD9-81ED-4DB2-BD59-A6C34878D82A}">
                    <a16:rowId xmlns:a16="http://schemas.microsoft.com/office/drawing/2014/main" val="3283909695"/>
                  </a:ext>
                </a:extLst>
              </a:tr>
              <a:tr h="331634">
                <a:tc rowSpan="3">
                  <a:txBody>
                    <a:bodyPr/>
                    <a:lstStyle/>
                    <a:p>
                      <a:r>
                        <a:rPr lang="en-GB" sz="1600" kern="1200" dirty="0">
                          <a:solidFill>
                            <a:schemeClr val="bg1"/>
                          </a:solidFill>
                          <a:latin typeface="+mn-lt"/>
                          <a:ea typeface="+mn-ea"/>
                          <a:cs typeface="+mn-cs"/>
                        </a:rPr>
                        <a:t>Aerosols</a:t>
                      </a:r>
                    </a:p>
                  </a:txBody>
                  <a:tcPr/>
                </a:tc>
                <a:tc gridSpan="2">
                  <a:txBody>
                    <a:bodyPr/>
                    <a:lstStyle/>
                    <a:p>
                      <a:pPr marL="0" marR="0" indent="0" algn="ctr" defTabSz="1125444" rtl="0" eaLnBrk="1" fontAlgn="auto" latinLnBrk="0" hangingPunct="1">
                        <a:lnSpc>
                          <a:spcPct val="100000"/>
                        </a:lnSpc>
                        <a:spcBef>
                          <a:spcPts val="0"/>
                        </a:spcBef>
                        <a:spcAft>
                          <a:spcPts val="0"/>
                        </a:spcAft>
                        <a:buClrTx/>
                        <a:buSzTx/>
                        <a:buFontTx/>
                        <a:buNone/>
                        <a:tabLst/>
                        <a:defRPr/>
                      </a:pPr>
                      <a:r>
                        <a:rPr lang="en-GB" sz="2000" i="0" dirty="0">
                          <a:solidFill>
                            <a:schemeClr val="bg1"/>
                          </a:solidFill>
                        </a:rPr>
                        <a:t>0.05 AOD, 500 m LH</a:t>
                      </a:r>
                      <a:r>
                        <a:rPr lang="en-GB" sz="2000" i="0" kern="1200" baseline="30000" dirty="0">
                          <a:solidFill>
                            <a:schemeClr val="bg1"/>
                          </a:solidFill>
                        </a:rPr>
                        <a:t>1)</a:t>
                      </a:r>
                      <a:endParaRPr lang="en-GB" sz="2000" b="1" i="0" kern="1200" dirty="0">
                        <a:solidFill>
                          <a:schemeClr val="bg1"/>
                        </a:solidFill>
                        <a:latin typeface="+mn-lt"/>
                        <a:ea typeface="+mn-ea"/>
                        <a:cs typeface="+mn-cs"/>
                      </a:endParaRPr>
                    </a:p>
                  </a:txBody>
                  <a:tcPr/>
                </a:tc>
                <a:tc hMerge="1">
                  <a:txBody>
                    <a:bodyPr/>
                    <a:lstStyle/>
                    <a:p>
                      <a:pPr algn="ctr"/>
                      <a:endParaRPr lang="en-GB" i="1" dirty="0">
                        <a:solidFill>
                          <a:srgbClr val="FF0000"/>
                        </a:solidFill>
                      </a:endParaRPr>
                    </a:p>
                  </a:txBody>
                  <a:tcPr/>
                </a:tc>
                <a:tc>
                  <a:txBody>
                    <a:bodyPr/>
                    <a:lstStyle/>
                    <a:p>
                      <a:pPr marL="0" marR="0" indent="0" algn="ctr" defTabSz="1125444" rtl="0" eaLnBrk="1" fontAlgn="auto" latinLnBrk="0" hangingPunct="1">
                        <a:lnSpc>
                          <a:spcPct val="100000"/>
                        </a:lnSpc>
                        <a:spcBef>
                          <a:spcPts val="0"/>
                        </a:spcBef>
                        <a:spcAft>
                          <a:spcPts val="0"/>
                        </a:spcAft>
                        <a:buClrTx/>
                        <a:buSzTx/>
                        <a:buFontTx/>
                        <a:buNone/>
                        <a:tabLst/>
                        <a:defRPr/>
                      </a:pPr>
                      <a:r>
                        <a:rPr lang="en-GB" sz="2000" i="0" dirty="0">
                          <a:solidFill>
                            <a:schemeClr val="bg1"/>
                          </a:solidFill>
                        </a:rPr>
                        <a:t>&lt;0.05 AOD, 500 m LH</a:t>
                      </a:r>
                      <a:r>
                        <a:rPr lang="en-GB" sz="2000" i="0" kern="1200" baseline="30000" dirty="0">
                          <a:solidFill>
                            <a:schemeClr val="bg1"/>
                          </a:solidFill>
                        </a:rPr>
                        <a:t>1)</a:t>
                      </a:r>
                      <a:endParaRPr lang="en-GB" sz="2000" b="1" i="0" kern="1200" dirty="0">
                        <a:solidFill>
                          <a:schemeClr val="bg1"/>
                        </a:solidFill>
                        <a:latin typeface="+mn-lt"/>
                        <a:ea typeface="+mn-ea"/>
                        <a:cs typeface="+mn-cs"/>
                      </a:endParaRPr>
                    </a:p>
                  </a:txBody>
                  <a:tcPr/>
                </a:tc>
                <a:tc>
                  <a:txBody>
                    <a:bodyPr/>
                    <a:lstStyle/>
                    <a:p>
                      <a:pPr marL="0" lvl="0" indent="0" algn="ctr" rtl="0">
                        <a:lnSpc>
                          <a:spcPct val="115000"/>
                        </a:lnSpc>
                        <a:spcBef>
                          <a:spcPts val="0"/>
                        </a:spcBef>
                        <a:spcAft>
                          <a:spcPts val="0"/>
                        </a:spcAft>
                        <a:buNone/>
                      </a:pPr>
                      <a:r>
                        <a:rPr lang="en" sz="1800" dirty="0">
                          <a:solidFill>
                            <a:schemeClr val="bg1"/>
                          </a:solidFill>
                        </a:rPr>
                        <a:t>&lt;0.04  or 10% </a:t>
                      </a:r>
                      <a:r>
                        <a:rPr lang="en" sz="1600" dirty="0">
                          <a:solidFill>
                            <a:schemeClr val="bg1"/>
                          </a:solidFill>
                        </a:rPr>
                        <a:t>(whatever is bigger)</a:t>
                      </a:r>
                      <a:endParaRPr sz="1600" dirty="0">
                        <a:solidFill>
                          <a:schemeClr val="bg1"/>
                        </a:solidFill>
                      </a:endParaRPr>
                    </a:p>
                  </a:txBody>
                  <a:tcPr marL="95791" marR="95791" marT="47896" marB="47896"/>
                </a:tc>
                <a:tc>
                  <a:txBody>
                    <a:bodyPr/>
                    <a:lstStyle/>
                    <a:p>
                      <a:pPr marL="0" lvl="0" indent="0" algn="ctr" rtl="0">
                        <a:lnSpc>
                          <a:spcPct val="115000"/>
                        </a:lnSpc>
                        <a:spcBef>
                          <a:spcPts val="0"/>
                        </a:spcBef>
                        <a:spcAft>
                          <a:spcPts val="0"/>
                        </a:spcAft>
                        <a:buNone/>
                      </a:pPr>
                      <a:r>
                        <a:rPr lang="en-US" sz="1800" dirty="0">
                          <a:solidFill>
                            <a:schemeClr val="bg1"/>
                          </a:solidFill>
                        </a:rPr>
                        <a:t>&lt; 0.02</a:t>
                      </a:r>
                      <a:endParaRPr sz="1800" dirty="0">
                        <a:solidFill>
                          <a:schemeClr val="bg1"/>
                        </a:solidFill>
                      </a:endParaRPr>
                    </a:p>
                  </a:txBody>
                  <a:tcPr marL="95791" marR="95791" marT="47896" marB="47896"/>
                </a:tc>
                <a:extLst>
                  <a:ext uri="{0D108BD9-81ED-4DB2-BD59-A6C34878D82A}">
                    <a16:rowId xmlns:a16="http://schemas.microsoft.com/office/drawing/2014/main" val="4102566619"/>
                  </a:ext>
                </a:extLst>
              </a:tr>
              <a:tr h="331634">
                <a:tc vMerge="1">
                  <a:txBody>
                    <a:bodyPr/>
                    <a:lstStyle/>
                    <a:p>
                      <a:endParaRPr lang="en-GB" sz="1800" b="1" i="1" kern="1200" baseline="30000" dirty="0">
                        <a:solidFill>
                          <a:srgbClr val="FF0000"/>
                        </a:solidFill>
                        <a:latin typeface="+mn-lt"/>
                        <a:ea typeface="+mn-ea"/>
                        <a:cs typeface="+mn-cs"/>
                      </a:endParaRPr>
                    </a:p>
                  </a:txBody>
                  <a:tcPr/>
                </a:tc>
                <a:tc gridSpan="3">
                  <a:txBody>
                    <a:bodyPr/>
                    <a:lstStyle/>
                    <a:p>
                      <a:pPr marL="0" marR="0" indent="0" algn="ctr" defTabSz="1125444" rtl="0" eaLnBrk="1" fontAlgn="auto" latinLnBrk="0" hangingPunct="1">
                        <a:lnSpc>
                          <a:spcPct val="100000"/>
                        </a:lnSpc>
                        <a:spcBef>
                          <a:spcPts val="0"/>
                        </a:spcBef>
                        <a:spcAft>
                          <a:spcPts val="0"/>
                        </a:spcAft>
                        <a:buClrTx/>
                        <a:buSzTx/>
                        <a:buFontTx/>
                        <a:buNone/>
                        <a:tabLst/>
                        <a:defRPr/>
                      </a:pPr>
                      <a:r>
                        <a:rPr lang="en-GB" sz="2000" i="0" dirty="0">
                          <a:solidFill>
                            <a:schemeClr val="bg1"/>
                          </a:solidFill>
                        </a:rPr>
                        <a:t>Angstrom Exponent (AE) defined at 440 and 865 nm</a:t>
                      </a:r>
                      <a:r>
                        <a:rPr lang="en-GB" sz="1800" i="0" kern="1200" baseline="30000" dirty="0">
                          <a:solidFill>
                            <a:schemeClr val="bg1"/>
                          </a:solidFill>
                        </a:rPr>
                        <a:t>3)</a:t>
                      </a:r>
                      <a:endParaRPr lang="en-GB" sz="1800" b="1" i="0" kern="1200" dirty="0">
                        <a:solidFill>
                          <a:schemeClr val="bg1"/>
                        </a:solidFill>
                        <a:latin typeface="+mn-lt"/>
                        <a:ea typeface="+mn-ea"/>
                        <a:cs typeface="+mn-cs"/>
                      </a:endParaRPr>
                    </a:p>
                  </a:txBody>
                  <a:tcPr/>
                </a:tc>
                <a:tc hMerge="1">
                  <a:txBody>
                    <a:bodyPr/>
                    <a:lstStyle/>
                    <a:p>
                      <a:endParaRPr lang="en-GB"/>
                    </a:p>
                  </a:txBody>
                  <a:tcPr/>
                </a:tc>
                <a:tc hMerge="1">
                  <a:txBody>
                    <a:bodyPr/>
                    <a:lstStyle/>
                    <a:p>
                      <a:pPr algn="ctr"/>
                      <a:endParaRPr lang="en-GB" i="1" dirty="0">
                        <a:solidFill>
                          <a:schemeClr val="bg1">
                            <a:lumMod val="50000"/>
                            <a:lumOff val="50000"/>
                          </a:schemeClr>
                        </a:solidFill>
                      </a:endParaRPr>
                    </a:p>
                  </a:txBody>
                  <a:tcPr/>
                </a:tc>
                <a:tc gridSpan="2">
                  <a:txBody>
                    <a:bodyPr/>
                    <a:lstStyle/>
                    <a:p>
                      <a:pPr marL="0" marR="0" lvl="0" indent="0" algn="ctr" defTabSz="1125444" rtl="0" eaLnBrk="1" fontAlgn="auto" latinLnBrk="0" hangingPunct="1">
                        <a:lnSpc>
                          <a:spcPct val="115000"/>
                        </a:lnSpc>
                        <a:spcBef>
                          <a:spcPts val="0"/>
                        </a:spcBef>
                        <a:spcAft>
                          <a:spcPts val="0"/>
                        </a:spcAft>
                        <a:buClrTx/>
                        <a:buSzTx/>
                        <a:buFontTx/>
                        <a:buNone/>
                        <a:tabLst/>
                        <a:defRPr/>
                      </a:pPr>
                      <a:r>
                        <a:rPr lang="en-GB" sz="1800" dirty="0">
                          <a:solidFill>
                            <a:schemeClr val="bg1"/>
                          </a:solidFill>
                        </a:rPr>
                        <a:t>0.3</a:t>
                      </a:r>
                      <a:r>
                        <a:rPr lang="en-GB" sz="1800" baseline="30000" dirty="0">
                          <a:solidFill>
                            <a:schemeClr val="bg1"/>
                          </a:solidFill>
                        </a:rPr>
                        <a:t>*)</a:t>
                      </a:r>
                    </a:p>
                    <a:p>
                      <a:pPr marL="0" marR="0" lvl="0" indent="0" algn="l" defTabSz="1125444" rtl="0" eaLnBrk="1" fontAlgn="auto" latinLnBrk="0" hangingPunct="1">
                        <a:lnSpc>
                          <a:spcPct val="115000"/>
                        </a:lnSpc>
                        <a:spcBef>
                          <a:spcPts val="0"/>
                        </a:spcBef>
                        <a:spcAft>
                          <a:spcPts val="0"/>
                        </a:spcAft>
                        <a:buClrTx/>
                        <a:buSzTx/>
                        <a:buFontTx/>
                        <a:buNone/>
                        <a:tabLst/>
                        <a:defRPr/>
                      </a:pPr>
                      <a:r>
                        <a:rPr lang="en-GB" sz="1800" baseline="30000" dirty="0">
                          <a:solidFill>
                            <a:schemeClr val="bg1"/>
                          </a:solidFill>
                        </a:rPr>
                        <a:t>*)</a:t>
                      </a:r>
                      <a:r>
                        <a:rPr lang="en-GB" sz="1100" dirty="0">
                          <a:solidFill>
                            <a:schemeClr val="bg1"/>
                          </a:solidFill>
                        </a:rPr>
                        <a:t>potentially </a:t>
                      </a:r>
                      <a:r>
                        <a:rPr lang="en-GB" sz="1100" baseline="0" dirty="0">
                          <a:solidFill>
                            <a:schemeClr val="bg1"/>
                          </a:solidFill>
                        </a:rPr>
                        <a:t>bias with signs to be added (range: 0.1 – 0.2)</a:t>
                      </a:r>
                      <a:endParaRPr lang="en-GB" sz="1100" dirty="0">
                        <a:solidFill>
                          <a:schemeClr val="bg1"/>
                        </a:solidFill>
                      </a:endParaRPr>
                    </a:p>
                  </a:txBody>
                  <a:tcPr marL="95791" marR="95791" marT="47896" marB="47896"/>
                </a:tc>
                <a:tc hMerge="1">
                  <a:txBody>
                    <a:bodyPr/>
                    <a:lstStyle/>
                    <a:p>
                      <a:pPr marL="0" lvl="0" indent="0" algn="ctr" rtl="0">
                        <a:lnSpc>
                          <a:spcPct val="115000"/>
                        </a:lnSpc>
                        <a:spcBef>
                          <a:spcPts val="0"/>
                        </a:spcBef>
                        <a:spcAft>
                          <a:spcPts val="0"/>
                        </a:spcAft>
                        <a:buNone/>
                      </a:pPr>
                      <a:endParaRPr sz="1900" dirty="0">
                        <a:solidFill>
                          <a:schemeClr val="bg1"/>
                        </a:solidFill>
                      </a:endParaRPr>
                    </a:p>
                  </a:txBody>
                  <a:tcPr marL="95791" marR="95791" marT="47896" marB="47896"/>
                </a:tc>
                <a:extLst>
                  <a:ext uri="{0D108BD9-81ED-4DB2-BD59-A6C34878D82A}">
                    <a16:rowId xmlns:a16="http://schemas.microsoft.com/office/drawing/2014/main" val="1215044898"/>
                  </a:ext>
                </a:extLst>
              </a:tr>
              <a:tr h="331634">
                <a:tc vMerge="1">
                  <a:txBody>
                    <a:bodyPr/>
                    <a:lstStyle/>
                    <a:p>
                      <a:endParaRPr lang="en-GB" sz="1800" b="1" i="1" kern="1200" baseline="30000" dirty="0">
                        <a:solidFill>
                          <a:srgbClr val="FF0000"/>
                        </a:solidFill>
                        <a:latin typeface="+mn-lt"/>
                        <a:ea typeface="+mn-ea"/>
                        <a:cs typeface="+mn-cs"/>
                      </a:endParaRPr>
                    </a:p>
                  </a:txBody>
                  <a:tcPr/>
                </a:tc>
                <a:tc gridSpan="3">
                  <a:txBody>
                    <a:bodyPr/>
                    <a:lstStyle/>
                    <a:p>
                      <a:pPr marL="0" marR="0" indent="0" algn="ctr" defTabSz="1125444" rtl="0" eaLnBrk="1" fontAlgn="auto" latinLnBrk="0" hangingPunct="1">
                        <a:lnSpc>
                          <a:spcPct val="100000"/>
                        </a:lnSpc>
                        <a:spcBef>
                          <a:spcPts val="0"/>
                        </a:spcBef>
                        <a:spcAft>
                          <a:spcPts val="0"/>
                        </a:spcAft>
                        <a:buClrTx/>
                        <a:buSzTx/>
                        <a:buFontTx/>
                        <a:buNone/>
                        <a:tabLst/>
                        <a:defRPr/>
                      </a:pPr>
                      <a:r>
                        <a:rPr lang="en-GB" sz="2000" i="0" dirty="0">
                          <a:solidFill>
                            <a:schemeClr val="bg1"/>
                          </a:solidFill>
                        </a:rPr>
                        <a:t>Single Scattering Albedo (SSA)</a:t>
                      </a:r>
                      <a:r>
                        <a:rPr lang="en-GB" sz="2000" i="0" kern="1200" baseline="30000" dirty="0">
                          <a:solidFill>
                            <a:schemeClr val="bg1"/>
                          </a:solidFill>
                        </a:rPr>
                        <a:t> 3)</a:t>
                      </a:r>
                      <a:endParaRPr lang="en-GB" sz="2000" b="1" i="0" kern="1200" dirty="0">
                        <a:solidFill>
                          <a:schemeClr val="bg1"/>
                        </a:solidFill>
                        <a:latin typeface="+mn-lt"/>
                        <a:ea typeface="+mn-ea"/>
                        <a:cs typeface="+mn-cs"/>
                      </a:endParaRPr>
                    </a:p>
                  </a:txBody>
                  <a:tcPr/>
                </a:tc>
                <a:tc hMerge="1">
                  <a:txBody>
                    <a:bodyPr/>
                    <a:lstStyle/>
                    <a:p>
                      <a:endParaRPr lang="en-GB"/>
                    </a:p>
                  </a:txBody>
                  <a:tcPr/>
                </a:tc>
                <a:tc hMerge="1">
                  <a:txBody>
                    <a:bodyPr/>
                    <a:lstStyle/>
                    <a:p>
                      <a:endParaRPr lang="en-GB"/>
                    </a:p>
                  </a:txBody>
                  <a:tcPr/>
                </a:tc>
                <a:tc gridSpan="2">
                  <a:txBody>
                    <a:bodyPr/>
                    <a:lstStyle/>
                    <a:p>
                      <a:pPr marL="0" lvl="0" indent="0" algn="ctr" rtl="0">
                        <a:lnSpc>
                          <a:spcPct val="115000"/>
                        </a:lnSpc>
                        <a:spcBef>
                          <a:spcPts val="0"/>
                        </a:spcBef>
                        <a:spcAft>
                          <a:spcPts val="0"/>
                        </a:spcAft>
                        <a:buNone/>
                      </a:pPr>
                      <a:r>
                        <a:rPr lang="en-GB" sz="1800" dirty="0">
                          <a:solidFill>
                            <a:schemeClr val="bg1"/>
                          </a:solidFill>
                        </a:rPr>
                        <a:t>0.03*)</a:t>
                      </a:r>
                    </a:p>
                    <a:p>
                      <a:pPr marL="0" lvl="0" indent="0" algn="ctr" rtl="0">
                        <a:lnSpc>
                          <a:spcPct val="115000"/>
                        </a:lnSpc>
                        <a:spcBef>
                          <a:spcPts val="0"/>
                        </a:spcBef>
                        <a:spcAft>
                          <a:spcPts val="0"/>
                        </a:spcAft>
                        <a:buNone/>
                      </a:pPr>
                      <a:r>
                        <a:rPr lang="en-GB" sz="1100" kern="1200" baseline="0" dirty="0">
                          <a:solidFill>
                            <a:schemeClr val="bg1"/>
                          </a:solidFill>
                          <a:latin typeface="+mn-lt"/>
                          <a:ea typeface="+mn-ea"/>
                          <a:cs typeface="+mn-cs"/>
                        </a:rPr>
                        <a:t>*)potentially bias with signs to be added (range: 0.01 – 0.02)</a:t>
                      </a:r>
                    </a:p>
                  </a:txBody>
                  <a:tcPr marL="95791" marR="95791" marT="47896" marB="47896"/>
                </a:tc>
                <a:tc hMerge="1">
                  <a:txBody>
                    <a:bodyPr/>
                    <a:lstStyle/>
                    <a:p>
                      <a:endParaRPr lang="en-GB"/>
                    </a:p>
                  </a:txBody>
                  <a:tcPr/>
                </a:tc>
                <a:extLst>
                  <a:ext uri="{0D108BD9-81ED-4DB2-BD59-A6C34878D82A}">
                    <a16:rowId xmlns:a16="http://schemas.microsoft.com/office/drawing/2014/main" val="742872977"/>
                  </a:ext>
                </a:extLst>
              </a:tr>
              <a:tr h="331634">
                <a:tc>
                  <a:txBody>
                    <a:bodyPr/>
                    <a:lstStyle/>
                    <a:p>
                      <a:r>
                        <a:rPr lang="en-GB" sz="1600" kern="1200" dirty="0">
                          <a:solidFill>
                            <a:schemeClr val="bg1"/>
                          </a:solidFill>
                        </a:rPr>
                        <a:t>Clouds</a:t>
                      </a:r>
                      <a:r>
                        <a:rPr lang="en-GB" sz="1600" i="0" kern="1200" baseline="30000" dirty="0">
                          <a:solidFill>
                            <a:schemeClr val="bg1"/>
                          </a:solidFill>
                        </a:rPr>
                        <a:t>2)</a:t>
                      </a:r>
                      <a:endParaRPr lang="en-GB" sz="1600" b="1" i="0" kern="1200" dirty="0">
                        <a:solidFill>
                          <a:schemeClr val="bg1"/>
                        </a:solidFill>
                        <a:latin typeface="+mn-lt"/>
                        <a:ea typeface="+mn-ea"/>
                        <a:cs typeface="+mn-cs"/>
                      </a:endParaRPr>
                    </a:p>
                  </a:txBody>
                  <a:tcPr/>
                </a:tc>
                <a:tc gridSpan="3">
                  <a:txBody>
                    <a:bodyPr/>
                    <a:lstStyle/>
                    <a:p>
                      <a:pPr algn="ctr"/>
                      <a:r>
                        <a:rPr lang="en-GB" sz="2000" dirty="0">
                          <a:solidFill>
                            <a:schemeClr val="bg1"/>
                          </a:solidFill>
                        </a:rPr>
                        <a:t>&lt;1% of</a:t>
                      </a:r>
                      <a:r>
                        <a:rPr lang="en-GB" sz="2000" baseline="0" dirty="0">
                          <a:solidFill>
                            <a:schemeClr val="bg1"/>
                          </a:solidFill>
                        </a:rPr>
                        <a:t> FOV</a:t>
                      </a:r>
                      <a:endParaRPr lang="en-GB" sz="2000" dirty="0">
                        <a:solidFill>
                          <a:schemeClr val="bg1"/>
                        </a:solidFill>
                      </a:endParaRPr>
                    </a:p>
                  </a:txBody>
                  <a:tcPr/>
                </a:tc>
                <a:tc hMerge="1">
                  <a:txBody>
                    <a:bodyPr/>
                    <a:lstStyle/>
                    <a:p>
                      <a:pPr algn="ctr"/>
                      <a:endParaRPr lang="en-GB" dirty="0"/>
                    </a:p>
                  </a:txBody>
                  <a:tcPr/>
                </a:tc>
                <a:tc hMerge="1">
                  <a:txBody>
                    <a:bodyPr/>
                    <a:lstStyle/>
                    <a:p>
                      <a:endParaRPr lang="en-GB"/>
                    </a:p>
                  </a:txBody>
                  <a:tcPr/>
                </a:tc>
                <a:tc>
                  <a:txBody>
                    <a:bodyPr/>
                    <a:lstStyle/>
                    <a:p>
                      <a:pPr algn="ctr"/>
                      <a:endParaRPr lang="en-GB" sz="2000" dirty="0">
                        <a:solidFill>
                          <a:schemeClr val="bg1"/>
                        </a:solidFill>
                      </a:endParaRPr>
                    </a:p>
                  </a:txBody>
                  <a:tcPr/>
                </a:tc>
                <a:tc>
                  <a:txBody>
                    <a:bodyPr/>
                    <a:lstStyle/>
                    <a:p>
                      <a:pPr algn="ctr"/>
                      <a:endParaRPr lang="en-GB" sz="2000" dirty="0">
                        <a:solidFill>
                          <a:schemeClr val="bg1"/>
                        </a:solidFill>
                      </a:endParaRPr>
                    </a:p>
                  </a:txBody>
                  <a:tcPr/>
                </a:tc>
                <a:extLst>
                  <a:ext uri="{0D108BD9-81ED-4DB2-BD59-A6C34878D82A}">
                    <a16:rowId xmlns:a16="http://schemas.microsoft.com/office/drawing/2014/main" val="330539083"/>
                  </a:ext>
                </a:extLst>
              </a:tr>
            </a:tbl>
          </a:graphicData>
        </a:graphic>
      </p:graphicFrame>
      <p:sp>
        <p:nvSpPr>
          <p:cNvPr id="5" name="TextBox 4">
            <a:extLst>
              <a:ext uri="{FF2B5EF4-FFF2-40B4-BE49-F238E27FC236}">
                <a16:creationId xmlns:a16="http://schemas.microsoft.com/office/drawing/2014/main" id="{0ED58880-27D7-E842-80B1-2D7A51FD2CD5}"/>
              </a:ext>
            </a:extLst>
          </p:cNvPr>
          <p:cNvSpPr txBox="1"/>
          <p:nvPr/>
        </p:nvSpPr>
        <p:spPr>
          <a:xfrm>
            <a:off x="926097" y="6076562"/>
            <a:ext cx="6126998" cy="646331"/>
          </a:xfrm>
          <a:prstGeom prst="rect">
            <a:avLst/>
          </a:prstGeom>
          <a:noFill/>
        </p:spPr>
        <p:txBody>
          <a:bodyPr wrap="none" rtlCol="0">
            <a:spAutoFit/>
          </a:bodyPr>
          <a:lstStyle/>
          <a:p>
            <a:r>
              <a:rPr lang="en-GB" sz="1200" baseline="30000" dirty="0">
                <a:solidFill>
                  <a:schemeClr val="tx2"/>
                </a:solidFill>
              </a:rPr>
              <a:t>1)</a:t>
            </a:r>
            <a:r>
              <a:rPr lang="en-GB" sz="1200" dirty="0">
                <a:solidFill>
                  <a:schemeClr val="tx2"/>
                </a:solidFill>
                <a:latin typeface="Roboto" panose="02000000000000000000" pitchFamily="2" charset="0"/>
                <a:ea typeface="Roboto" panose="02000000000000000000" pitchFamily="2" charset="0"/>
              </a:rPr>
              <a:t> Aerosol requirements on AOD only provided as a note in MRD. No requirement in SRD</a:t>
            </a:r>
            <a:r>
              <a:rPr lang="en-GB" sz="1200" dirty="0">
                <a:solidFill>
                  <a:srgbClr val="FF0000"/>
                </a:solidFill>
                <a:latin typeface="Roboto" panose="02000000000000000000" pitchFamily="2" charset="0"/>
                <a:ea typeface="Roboto" panose="02000000000000000000" pitchFamily="2" charset="0"/>
              </a:rPr>
              <a:t>.</a:t>
            </a:r>
          </a:p>
          <a:p>
            <a:r>
              <a:rPr lang="en-GB" sz="1200" baseline="30000" dirty="0">
                <a:solidFill>
                  <a:schemeClr val="bg1"/>
                </a:solidFill>
              </a:rPr>
              <a:t>2)</a:t>
            </a:r>
            <a:r>
              <a:rPr lang="en-GB" sz="1200" b="1" baseline="30000" dirty="0">
                <a:solidFill>
                  <a:schemeClr val="bg1"/>
                </a:solidFill>
              </a:rPr>
              <a:t> </a:t>
            </a:r>
            <a:r>
              <a:rPr lang="en-GB" sz="1200" dirty="0">
                <a:solidFill>
                  <a:schemeClr val="bg1"/>
                </a:solidFill>
                <a:latin typeface="Roboto" panose="02000000000000000000" pitchFamily="2" charset="0"/>
                <a:ea typeface="Roboto" panose="02000000000000000000" pitchFamily="2" charset="0"/>
              </a:rPr>
              <a:t>Currently clouds is 5% (threshold), but we aim at &lt;1% (goal)</a:t>
            </a:r>
          </a:p>
          <a:p>
            <a:r>
              <a:rPr lang="en-GB" sz="1200" baseline="30000" dirty="0">
                <a:solidFill>
                  <a:schemeClr val="bg1"/>
                </a:solidFill>
              </a:rPr>
              <a:t>3)</a:t>
            </a:r>
            <a:r>
              <a:rPr lang="en-GB" sz="1200" b="1" baseline="30000" dirty="0">
                <a:solidFill>
                  <a:schemeClr val="bg1"/>
                </a:solidFill>
              </a:rPr>
              <a:t> </a:t>
            </a:r>
            <a:r>
              <a:rPr lang="en-GB" sz="1200" dirty="0">
                <a:solidFill>
                  <a:schemeClr val="bg1"/>
                </a:solidFill>
                <a:latin typeface="Roboto" panose="02000000000000000000" pitchFamily="2" charset="0"/>
                <a:ea typeface="Roboto" panose="02000000000000000000" pitchFamily="2" charset="0"/>
              </a:rPr>
              <a:t>AE and SSA not mentioned in MRD and SRD</a:t>
            </a:r>
          </a:p>
        </p:txBody>
      </p:sp>
      <p:sp>
        <p:nvSpPr>
          <p:cNvPr id="6" name="TextBox 5">
            <a:extLst>
              <a:ext uri="{FF2B5EF4-FFF2-40B4-BE49-F238E27FC236}">
                <a16:creationId xmlns:a16="http://schemas.microsoft.com/office/drawing/2014/main" id="{C81DA3F3-C722-B5FC-CE98-B41866058186}"/>
              </a:ext>
            </a:extLst>
          </p:cNvPr>
          <p:cNvSpPr txBox="1"/>
          <p:nvPr/>
        </p:nvSpPr>
        <p:spPr>
          <a:xfrm>
            <a:off x="7102764" y="5761798"/>
            <a:ext cx="5089236" cy="830997"/>
          </a:xfrm>
          <a:prstGeom prst="rect">
            <a:avLst/>
          </a:prstGeom>
          <a:solidFill>
            <a:srgbClr val="FFC000"/>
          </a:solidFill>
        </p:spPr>
        <p:txBody>
          <a:bodyPr wrap="square" rtlCol="0">
            <a:spAutoFit/>
          </a:bodyPr>
          <a:lstStyle/>
          <a:p>
            <a:r>
              <a:rPr lang="en-GB" sz="1600" b="0" dirty="0">
                <a:solidFill>
                  <a:srgbClr val="FF0000"/>
                </a:solidFill>
                <a:latin typeface="Roboto" panose="02000000000000000000" pitchFamily="2" charset="0"/>
                <a:ea typeface="Roboto" panose="02000000000000000000" pitchFamily="2" charset="0"/>
              </a:rPr>
              <a:t>*) -&gt; Values TBD </a:t>
            </a:r>
            <a:r>
              <a:rPr lang="en-GB" sz="1600" dirty="0">
                <a:solidFill>
                  <a:srgbClr val="FF0000"/>
                </a:solidFill>
                <a:latin typeface="Roboto" panose="02000000000000000000" pitchFamily="2" charset="0"/>
                <a:ea typeface="Roboto" panose="02000000000000000000" pitchFamily="2" charset="0"/>
              </a:rPr>
              <a:t>(</a:t>
            </a:r>
            <a:r>
              <a:rPr lang="en-GB" sz="1600" b="0" dirty="0">
                <a:solidFill>
                  <a:srgbClr val="FF0000"/>
                </a:solidFill>
                <a:latin typeface="Roboto" panose="02000000000000000000" pitchFamily="2" charset="0"/>
                <a:ea typeface="Roboto" panose="02000000000000000000" pitchFamily="2" charset="0"/>
              </a:rPr>
              <a:t>factor of 2 to 10 better) and to be complemented with station related statistics and variance information!</a:t>
            </a:r>
          </a:p>
        </p:txBody>
      </p:sp>
    </p:spTree>
    <p:extLst>
      <p:ext uri="{BB962C8B-B14F-4D97-AF65-F5344CB8AC3E}">
        <p14:creationId xmlns:p14="http://schemas.microsoft.com/office/powerpoint/2010/main" val="1180288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GSICS UVNS spectrometer sub-group </a:t>
            </a:r>
          </a:p>
        </p:txBody>
      </p:sp>
      <p:sp>
        <p:nvSpPr>
          <p:cNvPr id="3" name="TextBox 2"/>
          <p:cNvSpPr txBox="1"/>
          <p:nvPr/>
        </p:nvSpPr>
        <p:spPr>
          <a:xfrm>
            <a:off x="422694" y="1535502"/>
            <a:ext cx="11499012" cy="4893647"/>
          </a:xfrm>
          <a:prstGeom prst="rect">
            <a:avLst/>
          </a:prstGeom>
          <a:noFill/>
        </p:spPr>
        <p:txBody>
          <a:bodyPr wrap="square" rtlCol="0">
            <a:spAutoFit/>
          </a:bodyPr>
          <a:lstStyle/>
          <a:p>
            <a:r>
              <a:rPr lang="en-GB" sz="2400" dirty="0">
                <a:solidFill>
                  <a:srgbClr val="00B050"/>
                </a:solidFill>
                <a:latin typeface="Roboto" panose="02000000000000000000" pitchFamily="2" charset="0"/>
                <a:ea typeface="Roboto" panose="02000000000000000000" pitchFamily="2" charset="0"/>
              </a:rPr>
              <a:t>Performance parameter: </a:t>
            </a:r>
            <a:r>
              <a:rPr lang="en-GB" sz="2400" dirty="0">
                <a:solidFill>
                  <a:srgbClr val="000000"/>
                </a:solidFill>
                <a:latin typeface="Roboto" panose="02000000000000000000" pitchFamily="2" charset="0"/>
                <a:ea typeface="Roboto" panose="02000000000000000000" pitchFamily="2" charset="0"/>
              </a:rPr>
              <a:t>Absolute radiometric accuracy of the solar port</a:t>
            </a:r>
          </a:p>
          <a:p>
            <a:r>
              <a:rPr lang="en-GB" sz="2400" dirty="0">
                <a:solidFill>
                  <a:srgbClr val="00B050"/>
                </a:solidFill>
                <a:latin typeface="Roboto" panose="02000000000000000000" pitchFamily="2" charset="0"/>
                <a:ea typeface="Roboto" panose="02000000000000000000" pitchFamily="2" charset="0"/>
              </a:rPr>
              <a:t>Performance target: </a:t>
            </a:r>
            <a:r>
              <a:rPr lang="en-GB" sz="2400" dirty="0">
                <a:solidFill>
                  <a:srgbClr val="000000"/>
                </a:solidFill>
                <a:latin typeface="Roboto" panose="02000000000000000000" pitchFamily="2" charset="0"/>
                <a:ea typeface="Roboto" panose="02000000000000000000" pitchFamily="2" charset="0"/>
              </a:rPr>
              <a:t>Signal accuracy and stability / throughput (diffuser) and detector degradation</a:t>
            </a:r>
            <a:endParaRPr lang="en-GB" sz="2400" b="0" dirty="0">
              <a:solidFill>
                <a:srgbClr val="000000"/>
              </a:solidFill>
              <a:latin typeface="Roboto" panose="02000000000000000000" pitchFamily="2" charset="0"/>
              <a:ea typeface="Roboto" panose="02000000000000000000" pitchFamily="2" charset="0"/>
            </a:endParaRPr>
          </a:p>
          <a:p>
            <a:endParaRPr lang="en-GB" sz="2400" b="0" dirty="0">
              <a:solidFill>
                <a:srgbClr val="FF0000"/>
              </a:solidFill>
              <a:latin typeface="Roboto" panose="02000000000000000000" pitchFamily="2" charset="0"/>
              <a:ea typeface="Roboto" panose="02000000000000000000" pitchFamily="2" charset="0"/>
            </a:endParaRPr>
          </a:p>
          <a:p>
            <a:r>
              <a:rPr lang="en-GB" sz="2400" b="0" dirty="0">
                <a:solidFill>
                  <a:srgbClr val="FF0000"/>
                </a:solidFill>
                <a:latin typeface="Roboto" panose="02000000000000000000" pitchFamily="2" charset="0"/>
                <a:ea typeface="Roboto" panose="02000000000000000000" pitchFamily="2" charset="0"/>
              </a:rPr>
              <a:t>Resource:</a:t>
            </a:r>
            <a:r>
              <a:rPr lang="en-GB" sz="2400" b="0" dirty="0">
                <a:solidFill>
                  <a:srgbClr val="000000"/>
                </a:solidFill>
                <a:latin typeface="Roboto" panose="02000000000000000000" pitchFamily="2" charset="0"/>
                <a:ea typeface="Roboto" panose="02000000000000000000" pitchFamily="2" charset="0"/>
              </a:rPr>
              <a:t> Solar </a:t>
            </a:r>
            <a:r>
              <a:rPr lang="en-GB" sz="2400" dirty="0">
                <a:solidFill>
                  <a:srgbClr val="000000"/>
                </a:solidFill>
                <a:latin typeface="Roboto" panose="02000000000000000000" pitchFamily="2" charset="0"/>
                <a:ea typeface="Roboto" panose="02000000000000000000" pitchFamily="2" charset="0"/>
              </a:rPr>
              <a:t>reference spectra (high spectral resolution &lt;0.01 nm from 250 to 2500 nm)</a:t>
            </a:r>
          </a:p>
          <a:p>
            <a:r>
              <a:rPr lang="en-GB" sz="2400" dirty="0">
                <a:solidFill>
                  <a:srgbClr val="FF0000"/>
                </a:solidFill>
                <a:latin typeface="Roboto" panose="02000000000000000000" pitchFamily="2" charset="0"/>
                <a:ea typeface="Roboto" panose="02000000000000000000" pitchFamily="2" charset="0"/>
              </a:rPr>
              <a:t>Needs:</a:t>
            </a:r>
            <a:r>
              <a:rPr lang="en-GB" sz="2400" dirty="0">
                <a:solidFill>
                  <a:srgbClr val="000000"/>
                </a:solidFill>
                <a:latin typeface="Roboto" panose="02000000000000000000" pitchFamily="2" charset="0"/>
                <a:ea typeface="Roboto" panose="02000000000000000000" pitchFamily="2" charset="0"/>
              </a:rPr>
              <a:t> GSICS validation and recommendation</a:t>
            </a:r>
          </a:p>
          <a:p>
            <a:r>
              <a:rPr lang="en-GB" sz="2400" dirty="0">
                <a:solidFill>
                  <a:srgbClr val="FF0000"/>
                </a:solidFill>
                <a:latin typeface="Roboto" panose="02000000000000000000" pitchFamily="2" charset="0"/>
                <a:ea typeface="Roboto" panose="02000000000000000000" pitchFamily="2" charset="0"/>
              </a:rPr>
              <a:t>Research target: </a:t>
            </a:r>
            <a:r>
              <a:rPr lang="en-GB" sz="2400" dirty="0">
                <a:solidFill>
                  <a:srgbClr val="000000"/>
                </a:solidFill>
                <a:latin typeface="Roboto" panose="02000000000000000000" pitchFamily="2" charset="0"/>
                <a:ea typeface="Roboto" panose="02000000000000000000" pitchFamily="2" charset="0"/>
              </a:rPr>
              <a:t>UV to SWIR </a:t>
            </a:r>
          </a:p>
          <a:p>
            <a:endParaRPr lang="en-GB" sz="2400" b="0" dirty="0">
              <a:solidFill>
                <a:srgbClr val="000000"/>
              </a:solidFill>
              <a:latin typeface="Roboto" panose="02000000000000000000" pitchFamily="2" charset="0"/>
              <a:ea typeface="Roboto" panose="02000000000000000000" pitchFamily="2" charset="0"/>
            </a:endParaRPr>
          </a:p>
          <a:p>
            <a:endParaRPr lang="en-GB" sz="2400" dirty="0">
              <a:solidFill>
                <a:srgbClr val="000000"/>
              </a:solidFill>
              <a:latin typeface="Roboto" panose="02000000000000000000" pitchFamily="2" charset="0"/>
              <a:ea typeface="Roboto" panose="02000000000000000000" pitchFamily="2" charset="0"/>
            </a:endParaRPr>
          </a:p>
          <a:p>
            <a:r>
              <a:rPr lang="en-GB" i="1" dirty="0">
                <a:solidFill>
                  <a:srgbClr val="00B050"/>
                </a:solidFill>
                <a:latin typeface="Roboto" panose="02000000000000000000" pitchFamily="2" charset="0"/>
                <a:ea typeface="Roboto" panose="02000000000000000000" pitchFamily="2" charset="0"/>
              </a:rPr>
              <a:t>Target</a:t>
            </a:r>
          </a:p>
          <a:p>
            <a:r>
              <a:rPr lang="en-GB" i="1" dirty="0">
                <a:solidFill>
                  <a:srgbClr val="FF0000"/>
                </a:solidFill>
                <a:latin typeface="Roboto" panose="02000000000000000000" pitchFamily="2" charset="0"/>
                <a:ea typeface="Roboto" panose="02000000000000000000" pitchFamily="2" charset="0"/>
              </a:rPr>
              <a:t>GSICS UVNS contribution: methods, procedures, resources</a:t>
            </a:r>
          </a:p>
          <a:p>
            <a:endParaRPr lang="en-GB" sz="2400" b="0" dirty="0">
              <a:solidFill>
                <a:srgbClr val="000000"/>
              </a:solidFill>
              <a:latin typeface="Roboto" panose="02000000000000000000" pitchFamily="2" charset="0"/>
              <a:ea typeface="Roboto" panose="02000000000000000000" pitchFamily="2" charset="0"/>
            </a:endParaRPr>
          </a:p>
        </p:txBody>
      </p:sp>
      <p:sp>
        <p:nvSpPr>
          <p:cNvPr id="4" name="TextBox 3"/>
          <p:cNvSpPr txBox="1"/>
          <p:nvPr/>
        </p:nvSpPr>
        <p:spPr>
          <a:xfrm>
            <a:off x="232913" y="796573"/>
            <a:ext cx="2268570" cy="461665"/>
          </a:xfrm>
          <a:prstGeom prst="rect">
            <a:avLst/>
          </a:prstGeom>
          <a:noFill/>
        </p:spPr>
        <p:txBody>
          <a:bodyPr wrap="none" rtlCol="0">
            <a:spAutoFit/>
          </a:bodyPr>
          <a:lstStyle/>
          <a:p>
            <a:r>
              <a:rPr lang="en-GB" sz="2400" b="0" dirty="0">
                <a:solidFill>
                  <a:schemeClr val="bg1">
                    <a:lumMod val="90000"/>
                    <a:lumOff val="10000"/>
                  </a:schemeClr>
                </a:solidFill>
                <a:latin typeface="Roboto" panose="02000000000000000000" pitchFamily="2" charset="0"/>
                <a:ea typeface="Roboto" panose="02000000000000000000" pitchFamily="2" charset="0"/>
              </a:rPr>
              <a:t>Solar reference</a:t>
            </a:r>
          </a:p>
        </p:txBody>
      </p:sp>
    </p:spTree>
    <p:extLst>
      <p:ext uri="{BB962C8B-B14F-4D97-AF65-F5344CB8AC3E}">
        <p14:creationId xmlns:p14="http://schemas.microsoft.com/office/powerpoint/2010/main" val="453684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GSICS UVNS spectrometer sub-group </a:t>
            </a:r>
          </a:p>
        </p:txBody>
      </p:sp>
      <p:sp>
        <p:nvSpPr>
          <p:cNvPr id="3" name="TextBox 2"/>
          <p:cNvSpPr txBox="1"/>
          <p:nvPr/>
        </p:nvSpPr>
        <p:spPr>
          <a:xfrm>
            <a:off x="353683" y="1414732"/>
            <a:ext cx="11499012" cy="4893647"/>
          </a:xfrm>
          <a:prstGeom prst="rect">
            <a:avLst/>
          </a:prstGeom>
          <a:noFill/>
        </p:spPr>
        <p:txBody>
          <a:bodyPr wrap="square" rtlCol="0">
            <a:spAutoFit/>
          </a:bodyPr>
          <a:lstStyle/>
          <a:p>
            <a:r>
              <a:rPr lang="en-GB" sz="2400" dirty="0">
                <a:solidFill>
                  <a:srgbClr val="00B050"/>
                </a:solidFill>
                <a:latin typeface="Roboto" panose="02000000000000000000" pitchFamily="2" charset="0"/>
                <a:ea typeface="Roboto" panose="02000000000000000000" pitchFamily="2" charset="0"/>
              </a:rPr>
              <a:t>Performance parameter: </a:t>
            </a:r>
            <a:r>
              <a:rPr lang="en-GB" sz="2400" dirty="0">
                <a:solidFill>
                  <a:srgbClr val="000000"/>
                </a:solidFill>
                <a:latin typeface="Roboto" panose="02000000000000000000" pitchFamily="2" charset="0"/>
                <a:ea typeface="Roboto" panose="02000000000000000000" pitchFamily="2" charset="0"/>
              </a:rPr>
              <a:t>Absolute radiometric accuracy of the earthshine port</a:t>
            </a:r>
          </a:p>
          <a:p>
            <a:r>
              <a:rPr lang="en-GB" sz="2400" dirty="0">
                <a:solidFill>
                  <a:srgbClr val="00B050"/>
                </a:solidFill>
                <a:latin typeface="Roboto" panose="02000000000000000000" pitchFamily="2" charset="0"/>
                <a:ea typeface="Roboto" panose="02000000000000000000" pitchFamily="2" charset="0"/>
              </a:rPr>
              <a:t>Performance target: </a:t>
            </a:r>
            <a:r>
              <a:rPr lang="en-GB" sz="2400" dirty="0">
                <a:solidFill>
                  <a:srgbClr val="000000"/>
                </a:solidFill>
                <a:latin typeface="Roboto" panose="02000000000000000000" pitchFamily="2" charset="0"/>
                <a:ea typeface="Roboto" panose="02000000000000000000" pitchFamily="2" charset="0"/>
              </a:rPr>
              <a:t>Signal accuracy and stability / throughput (diffuser) and detector degradation</a:t>
            </a:r>
          </a:p>
          <a:p>
            <a:endParaRPr lang="en-GB" sz="2400" b="0" dirty="0">
              <a:solidFill>
                <a:srgbClr val="FF0000"/>
              </a:solidFill>
              <a:latin typeface="Roboto" panose="02000000000000000000" pitchFamily="2" charset="0"/>
              <a:ea typeface="Roboto" panose="02000000000000000000" pitchFamily="2" charset="0"/>
            </a:endParaRPr>
          </a:p>
          <a:p>
            <a:r>
              <a:rPr lang="en-GB" sz="2400" b="0" dirty="0">
                <a:solidFill>
                  <a:srgbClr val="FF0000"/>
                </a:solidFill>
                <a:latin typeface="Roboto" panose="02000000000000000000" pitchFamily="2" charset="0"/>
                <a:ea typeface="Roboto" panose="02000000000000000000" pitchFamily="2" charset="0"/>
              </a:rPr>
              <a:t>Resource:</a:t>
            </a:r>
            <a:r>
              <a:rPr lang="en-GB" sz="2400" b="0" dirty="0">
                <a:solidFill>
                  <a:srgbClr val="000000"/>
                </a:solidFill>
                <a:latin typeface="Roboto" panose="02000000000000000000" pitchFamily="2" charset="0"/>
                <a:ea typeface="Roboto" panose="02000000000000000000" pitchFamily="2" charset="0"/>
              </a:rPr>
              <a:t> </a:t>
            </a:r>
            <a:r>
              <a:rPr lang="en-GB" sz="2400" dirty="0">
                <a:solidFill>
                  <a:srgbClr val="000000"/>
                </a:solidFill>
                <a:latin typeface="Roboto" panose="02000000000000000000" pitchFamily="2" charset="0"/>
                <a:ea typeface="Roboto" panose="02000000000000000000" pitchFamily="2" charset="0"/>
              </a:rPr>
              <a:t>Lunar (polarised) surface reflectance model (high spectral resolution &lt;0.1 nm from 250 to 2500 nm)</a:t>
            </a:r>
          </a:p>
          <a:p>
            <a:r>
              <a:rPr lang="en-GB" sz="2400" dirty="0">
                <a:solidFill>
                  <a:srgbClr val="FF0000"/>
                </a:solidFill>
                <a:latin typeface="Roboto" panose="02000000000000000000" pitchFamily="2" charset="0"/>
                <a:ea typeface="Roboto" panose="02000000000000000000" pitchFamily="2" charset="0"/>
              </a:rPr>
              <a:t>Needs:</a:t>
            </a:r>
            <a:r>
              <a:rPr lang="en-GB" sz="2400" dirty="0">
                <a:solidFill>
                  <a:srgbClr val="000000"/>
                </a:solidFill>
                <a:latin typeface="Roboto" panose="02000000000000000000" pitchFamily="2" charset="0"/>
                <a:ea typeface="Roboto" panose="02000000000000000000" pitchFamily="2" charset="0"/>
              </a:rPr>
              <a:t> GSICS lunar geometric (phase) and radiometric model  (ROLO) / validation and recommendation</a:t>
            </a:r>
          </a:p>
          <a:p>
            <a:r>
              <a:rPr lang="en-GB" sz="2400" dirty="0">
                <a:solidFill>
                  <a:srgbClr val="FF0000"/>
                </a:solidFill>
                <a:latin typeface="Roboto" panose="02000000000000000000" pitchFamily="2" charset="0"/>
                <a:ea typeface="Roboto" panose="02000000000000000000" pitchFamily="2" charset="0"/>
              </a:rPr>
              <a:t>Research target: </a:t>
            </a:r>
            <a:r>
              <a:rPr lang="en-GB" sz="2400" dirty="0">
                <a:solidFill>
                  <a:srgbClr val="000000"/>
                </a:solidFill>
                <a:latin typeface="Roboto" panose="02000000000000000000" pitchFamily="2" charset="0"/>
                <a:ea typeface="Roboto" panose="02000000000000000000" pitchFamily="2" charset="0"/>
              </a:rPr>
              <a:t>UV to SWIR / polarisation of lunar signal / lunar disk phase model / lunar high spatial resolution surface albedo  </a:t>
            </a:r>
          </a:p>
          <a:p>
            <a:endParaRPr lang="en-GB" sz="2400" b="0" dirty="0">
              <a:solidFill>
                <a:srgbClr val="000000"/>
              </a:solidFill>
              <a:latin typeface="Roboto" panose="02000000000000000000" pitchFamily="2" charset="0"/>
              <a:ea typeface="Roboto" panose="02000000000000000000" pitchFamily="2" charset="0"/>
            </a:endParaRPr>
          </a:p>
          <a:p>
            <a:r>
              <a:rPr lang="en-GB" i="1" dirty="0">
                <a:solidFill>
                  <a:srgbClr val="00B050"/>
                </a:solidFill>
                <a:latin typeface="Roboto" panose="02000000000000000000" pitchFamily="2" charset="0"/>
                <a:ea typeface="Roboto" panose="02000000000000000000" pitchFamily="2" charset="0"/>
              </a:rPr>
              <a:t>Target</a:t>
            </a:r>
          </a:p>
          <a:p>
            <a:r>
              <a:rPr lang="en-GB" i="1" dirty="0">
                <a:solidFill>
                  <a:srgbClr val="FF0000"/>
                </a:solidFill>
                <a:latin typeface="Roboto" panose="02000000000000000000" pitchFamily="2" charset="0"/>
                <a:ea typeface="Roboto" panose="02000000000000000000" pitchFamily="2" charset="0"/>
              </a:rPr>
              <a:t>GSICS UVNS contribution: methods, procedures, resources</a:t>
            </a:r>
          </a:p>
        </p:txBody>
      </p:sp>
      <p:sp>
        <p:nvSpPr>
          <p:cNvPr id="4" name="TextBox 3"/>
          <p:cNvSpPr txBox="1"/>
          <p:nvPr/>
        </p:nvSpPr>
        <p:spPr>
          <a:xfrm>
            <a:off x="232913" y="796573"/>
            <a:ext cx="2339102" cy="461665"/>
          </a:xfrm>
          <a:prstGeom prst="rect">
            <a:avLst/>
          </a:prstGeom>
          <a:noFill/>
        </p:spPr>
        <p:txBody>
          <a:bodyPr wrap="none" rtlCol="0">
            <a:spAutoFit/>
          </a:bodyPr>
          <a:lstStyle/>
          <a:p>
            <a:r>
              <a:rPr lang="en-GB" sz="2400" b="0" dirty="0">
                <a:solidFill>
                  <a:schemeClr val="bg1">
                    <a:lumMod val="90000"/>
                    <a:lumOff val="10000"/>
                  </a:schemeClr>
                </a:solidFill>
                <a:latin typeface="Roboto" panose="02000000000000000000" pitchFamily="2" charset="0"/>
                <a:ea typeface="Roboto" panose="02000000000000000000" pitchFamily="2" charset="0"/>
              </a:rPr>
              <a:t>Lunar reference</a:t>
            </a:r>
          </a:p>
        </p:txBody>
      </p:sp>
    </p:spTree>
    <p:extLst>
      <p:ext uri="{BB962C8B-B14F-4D97-AF65-F5344CB8AC3E}">
        <p14:creationId xmlns:p14="http://schemas.microsoft.com/office/powerpoint/2010/main" val="17279900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GSICS UVNS spectrometer sub-group </a:t>
            </a:r>
          </a:p>
        </p:txBody>
      </p:sp>
      <p:sp>
        <p:nvSpPr>
          <p:cNvPr id="3" name="TextBox 2"/>
          <p:cNvSpPr txBox="1"/>
          <p:nvPr/>
        </p:nvSpPr>
        <p:spPr>
          <a:xfrm>
            <a:off x="353683" y="1414732"/>
            <a:ext cx="11499012" cy="5816977"/>
          </a:xfrm>
          <a:prstGeom prst="rect">
            <a:avLst/>
          </a:prstGeom>
          <a:noFill/>
        </p:spPr>
        <p:txBody>
          <a:bodyPr wrap="square" rtlCol="0">
            <a:spAutoFit/>
          </a:bodyPr>
          <a:lstStyle/>
          <a:p>
            <a:r>
              <a:rPr lang="en-GB" sz="2400" dirty="0">
                <a:solidFill>
                  <a:srgbClr val="00B050"/>
                </a:solidFill>
                <a:latin typeface="Roboto" panose="02000000000000000000" pitchFamily="2" charset="0"/>
                <a:ea typeface="Roboto" panose="02000000000000000000" pitchFamily="2" charset="0"/>
              </a:rPr>
              <a:t>Performance parameter: </a:t>
            </a:r>
            <a:r>
              <a:rPr lang="en-GB" sz="2400" dirty="0">
                <a:solidFill>
                  <a:srgbClr val="000000"/>
                </a:solidFill>
                <a:latin typeface="Roboto" panose="02000000000000000000" pitchFamily="2" charset="0"/>
                <a:ea typeface="Roboto" panose="02000000000000000000" pitchFamily="2" charset="0"/>
              </a:rPr>
              <a:t>Absolute radiometric accuracy of the earthshine port</a:t>
            </a:r>
          </a:p>
          <a:p>
            <a:r>
              <a:rPr lang="en-GB" sz="2400" dirty="0">
                <a:solidFill>
                  <a:srgbClr val="00B050"/>
                </a:solidFill>
                <a:latin typeface="Roboto" panose="02000000000000000000" pitchFamily="2" charset="0"/>
                <a:ea typeface="Roboto" panose="02000000000000000000" pitchFamily="2" charset="0"/>
              </a:rPr>
              <a:t>Performance target: </a:t>
            </a:r>
            <a:r>
              <a:rPr lang="en-GB" sz="2400" dirty="0">
                <a:solidFill>
                  <a:srgbClr val="000000"/>
                </a:solidFill>
                <a:latin typeface="Roboto" panose="02000000000000000000" pitchFamily="2" charset="0"/>
                <a:ea typeface="Roboto" panose="02000000000000000000" pitchFamily="2" charset="0"/>
              </a:rPr>
              <a:t>Signal absolute and relative accuracy and stability / mission inter-calibration / ISRF monitoring (imager vs spectrometer)</a:t>
            </a:r>
          </a:p>
          <a:p>
            <a:endParaRPr lang="en-GB" sz="2400" b="0" dirty="0">
              <a:solidFill>
                <a:srgbClr val="FF0000"/>
              </a:solidFill>
              <a:latin typeface="Roboto" panose="02000000000000000000" pitchFamily="2" charset="0"/>
              <a:ea typeface="Roboto" panose="02000000000000000000" pitchFamily="2" charset="0"/>
            </a:endParaRPr>
          </a:p>
          <a:p>
            <a:r>
              <a:rPr lang="en-GB" sz="2400" b="0" dirty="0">
                <a:solidFill>
                  <a:srgbClr val="FF0000"/>
                </a:solidFill>
                <a:latin typeface="Roboto" panose="02000000000000000000" pitchFamily="2" charset="0"/>
                <a:ea typeface="Roboto" panose="02000000000000000000" pitchFamily="2" charset="0"/>
              </a:rPr>
              <a:t>Resource:</a:t>
            </a:r>
            <a:r>
              <a:rPr lang="en-GB" sz="2400" b="0" dirty="0">
                <a:solidFill>
                  <a:srgbClr val="000000"/>
                </a:solidFill>
                <a:latin typeface="Roboto" panose="02000000000000000000" pitchFamily="2" charset="0"/>
                <a:ea typeface="Roboto" panose="02000000000000000000" pitchFamily="2" charset="0"/>
              </a:rPr>
              <a:t> </a:t>
            </a:r>
            <a:r>
              <a:rPr lang="en-GB" sz="2400" dirty="0">
                <a:solidFill>
                  <a:srgbClr val="000000"/>
                </a:solidFill>
                <a:latin typeface="Roboto" panose="02000000000000000000" pitchFamily="2" charset="0"/>
                <a:ea typeface="Roboto" panose="02000000000000000000" pitchFamily="2" charset="0"/>
              </a:rPr>
              <a:t>Simultaneous Nadir Overpass (SNO) database (multi-mission) LEO-LEO / LEO-GEO / GEO-GEO; cross—calibration coefficients</a:t>
            </a:r>
          </a:p>
          <a:p>
            <a:r>
              <a:rPr lang="en-GB" sz="2400" dirty="0">
                <a:solidFill>
                  <a:srgbClr val="FF0000"/>
                </a:solidFill>
                <a:latin typeface="Roboto" panose="02000000000000000000" pitchFamily="2" charset="0"/>
                <a:ea typeface="Roboto" panose="02000000000000000000" pitchFamily="2" charset="0"/>
              </a:rPr>
              <a:t>Needs:</a:t>
            </a:r>
            <a:r>
              <a:rPr lang="en-GB" sz="2400" dirty="0">
                <a:solidFill>
                  <a:srgbClr val="000000"/>
                </a:solidFill>
                <a:latin typeface="Roboto" panose="02000000000000000000" pitchFamily="2" charset="0"/>
                <a:ea typeface="Roboto" panose="02000000000000000000" pitchFamily="2" charset="0"/>
              </a:rPr>
              <a:t> SNO database maintenance (long-term)</a:t>
            </a:r>
          </a:p>
          <a:p>
            <a:r>
              <a:rPr lang="en-GB" sz="2400" dirty="0">
                <a:solidFill>
                  <a:srgbClr val="FF0000"/>
                </a:solidFill>
                <a:latin typeface="Roboto" panose="02000000000000000000" pitchFamily="2" charset="0"/>
                <a:ea typeface="Roboto" panose="02000000000000000000" pitchFamily="2" charset="0"/>
              </a:rPr>
              <a:t>Research target: </a:t>
            </a:r>
            <a:r>
              <a:rPr lang="en-GB" sz="2400" dirty="0">
                <a:solidFill>
                  <a:srgbClr val="000000"/>
                </a:solidFill>
                <a:latin typeface="Roboto" panose="02000000000000000000" pitchFamily="2" charset="0"/>
                <a:ea typeface="Roboto" panose="02000000000000000000" pitchFamily="2" charset="0"/>
              </a:rPr>
              <a:t>Expansion of database to provision of derived co-located spectra / images  </a:t>
            </a:r>
          </a:p>
          <a:p>
            <a:endParaRPr lang="en-GB" sz="2400" b="0" dirty="0">
              <a:solidFill>
                <a:srgbClr val="000000"/>
              </a:solidFill>
              <a:latin typeface="Roboto" panose="02000000000000000000" pitchFamily="2" charset="0"/>
              <a:ea typeface="Roboto" panose="02000000000000000000" pitchFamily="2" charset="0"/>
            </a:endParaRPr>
          </a:p>
          <a:p>
            <a:endParaRPr lang="en-GB" sz="2400" dirty="0">
              <a:solidFill>
                <a:srgbClr val="000000"/>
              </a:solidFill>
              <a:latin typeface="Roboto" panose="02000000000000000000" pitchFamily="2" charset="0"/>
              <a:ea typeface="Roboto" panose="02000000000000000000" pitchFamily="2" charset="0"/>
            </a:endParaRPr>
          </a:p>
          <a:p>
            <a:pPr lvl="0"/>
            <a:r>
              <a:rPr lang="en-GB" i="1" dirty="0">
                <a:solidFill>
                  <a:srgbClr val="00B050"/>
                </a:solidFill>
                <a:latin typeface="Roboto" panose="02000000000000000000" pitchFamily="2" charset="0"/>
                <a:ea typeface="Roboto" panose="02000000000000000000" pitchFamily="2" charset="0"/>
              </a:rPr>
              <a:t>Target</a:t>
            </a:r>
          </a:p>
          <a:p>
            <a:pPr lvl="0"/>
            <a:r>
              <a:rPr lang="en-GB" i="1" dirty="0">
                <a:solidFill>
                  <a:srgbClr val="FF0000"/>
                </a:solidFill>
                <a:latin typeface="Roboto" panose="02000000000000000000" pitchFamily="2" charset="0"/>
                <a:ea typeface="Roboto" panose="02000000000000000000" pitchFamily="2" charset="0"/>
              </a:rPr>
              <a:t>GSICS UVNS contribution: methods, procedures, resources</a:t>
            </a:r>
          </a:p>
          <a:p>
            <a:endParaRPr lang="en-GB" sz="2400" dirty="0">
              <a:solidFill>
                <a:srgbClr val="000000"/>
              </a:solidFill>
              <a:latin typeface="Roboto" panose="02000000000000000000" pitchFamily="2" charset="0"/>
              <a:ea typeface="Roboto" panose="02000000000000000000" pitchFamily="2" charset="0"/>
            </a:endParaRPr>
          </a:p>
          <a:p>
            <a:endParaRPr lang="en-GB" sz="2400" dirty="0">
              <a:solidFill>
                <a:srgbClr val="000000"/>
              </a:solidFill>
              <a:latin typeface="Roboto" panose="02000000000000000000" pitchFamily="2" charset="0"/>
              <a:ea typeface="Roboto" panose="02000000000000000000" pitchFamily="2" charset="0"/>
            </a:endParaRPr>
          </a:p>
          <a:p>
            <a:endParaRPr lang="en-GB" sz="2400" b="0" dirty="0">
              <a:solidFill>
                <a:srgbClr val="000000"/>
              </a:solidFill>
              <a:latin typeface="Roboto" panose="02000000000000000000" pitchFamily="2" charset="0"/>
              <a:ea typeface="Roboto" panose="02000000000000000000" pitchFamily="2" charset="0"/>
            </a:endParaRPr>
          </a:p>
        </p:txBody>
      </p:sp>
      <p:sp>
        <p:nvSpPr>
          <p:cNvPr id="4" name="TextBox 3"/>
          <p:cNvSpPr txBox="1"/>
          <p:nvPr/>
        </p:nvSpPr>
        <p:spPr>
          <a:xfrm>
            <a:off x="232913" y="796573"/>
            <a:ext cx="957313" cy="461665"/>
          </a:xfrm>
          <a:prstGeom prst="rect">
            <a:avLst/>
          </a:prstGeom>
          <a:noFill/>
        </p:spPr>
        <p:txBody>
          <a:bodyPr wrap="none" rtlCol="0">
            <a:spAutoFit/>
          </a:bodyPr>
          <a:lstStyle/>
          <a:p>
            <a:r>
              <a:rPr lang="en-GB" sz="2400" b="0" dirty="0">
                <a:solidFill>
                  <a:schemeClr val="bg1">
                    <a:lumMod val="90000"/>
                    <a:lumOff val="10000"/>
                  </a:schemeClr>
                </a:solidFill>
                <a:latin typeface="Roboto" panose="02000000000000000000" pitchFamily="2" charset="0"/>
                <a:ea typeface="Roboto" panose="02000000000000000000" pitchFamily="2" charset="0"/>
              </a:rPr>
              <a:t>SNOs</a:t>
            </a:r>
          </a:p>
        </p:txBody>
      </p:sp>
    </p:spTree>
    <p:extLst>
      <p:ext uri="{BB962C8B-B14F-4D97-AF65-F5344CB8AC3E}">
        <p14:creationId xmlns:p14="http://schemas.microsoft.com/office/powerpoint/2010/main" val="30623907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An intergovernmental organisation with 30 Member States</a:t>
            </a:r>
          </a:p>
        </p:txBody>
      </p:sp>
      <p:grpSp>
        <p:nvGrpSpPr>
          <p:cNvPr id="341" name="Group 340"/>
          <p:cNvGrpSpPr/>
          <p:nvPr/>
        </p:nvGrpSpPr>
        <p:grpSpPr>
          <a:xfrm>
            <a:off x="509906" y="3235986"/>
            <a:ext cx="709613" cy="465503"/>
            <a:chOff x="509906" y="2963031"/>
            <a:chExt cx="709613" cy="465503"/>
          </a:xfrm>
        </p:grpSpPr>
        <p:grpSp>
          <p:nvGrpSpPr>
            <p:cNvPr id="64" name="Group 54"/>
            <p:cNvGrpSpPr>
              <a:grpSpLocks/>
            </p:cNvGrpSpPr>
            <p:nvPr/>
          </p:nvGrpSpPr>
          <p:grpSpPr bwMode="auto">
            <a:xfrm>
              <a:off x="671037" y="2963031"/>
              <a:ext cx="387350" cy="249238"/>
              <a:chOff x="1117" y="2394"/>
              <a:chExt cx="244" cy="157"/>
            </a:xfrm>
          </p:grpSpPr>
          <p:sp>
            <p:nvSpPr>
              <p:cNvPr id="66" name="Freeform 55"/>
              <p:cNvSpPr>
                <a:spLocks/>
              </p:cNvSpPr>
              <p:nvPr/>
            </p:nvSpPr>
            <p:spPr bwMode="auto">
              <a:xfrm>
                <a:off x="1117" y="2394"/>
                <a:ext cx="244"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67" name="Freeform 56"/>
              <p:cNvSpPr>
                <a:spLocks/>
              </p:cNvSpPr>
              <p:nvPr/>
            </p:nvSpPr>
            <p:spPr bwMode="auto">
              <a:xfrm>
                <a:off x="1117" y="2394"/>
                <a:ext cx="35"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68" name="Freeform 57"/>
              <p:cNvSpPr>
                <a:spLocks/>
              </p:cNvSpPr>
              <p:nvPr/>
            </p:nvSpPr>
            <p:spPr bwMode="auto">
              <a:xfrm>
                <a:off x="1117" y="2445"/>
                <a:ext cx="35" cy="33"/>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69" name="Freeform 58"/>
              <p:cNvSpPr>
                <a:spLocks/>
              </p:cNvSpPr>
              <p:nvPr/>
            </p:nvSpPr>
            <p:spPr bwMode="auto">
              <a:xfrm>
                <a:off x="1176" y="2394"/>
                <a:ext cx="36"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0" name="Freeform 59"/>
              <p:cNvSpPr>
                <a:spLocks/>
              </p:cNvSpPr>
              <p:nvPr/>
            </p:nvSpPr>
            <p:spPr bwMode="auto">
              <a:xfrm>
                <a:off x="1176" y="2445"/>
                <a:ext cx="36" cy="33"/>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1" name="Freeform 60"/>
              <p:cNvSpPr>
                <a:spLocks/>
              </p:cNvSpPr>
              <p:nvPr/>
            </p:nvSpPr>
            <p:spPr bwMode="auto">
              <a:xfrm>
                <a:off x="1117" y="2500"/>
                <a:ext cx="244" cy="17"/>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2" name="Freeform 61"/>
              <p:cNvSpPr>
                <a:spLocks/>
              </p:cNvSpPr>
              <p:nvPr/>
            </p:nvSpPr>
            <p:spPr bwMode="auto">
              <a:xfrm>
                <a:off x="1117" y="2534"/>
                <a:ext cx="244" cy="17"/>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3" name="Freeform 62"/>
              <p:cNvSpPr>
                <a:spLocks/>
              </p:cNvSpPr>
              <p:nvPr/>
            </p:nvSpPr>
            <p:spPr bwMode="auto">
              <a:xfrm>
                <a:off x="1212" y="2428"/>
                <a:ext cx="149" cy="17"/>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4" name="Freeform 63"/>
              <p:cNvSpPr>
                <a:spLocks/>
              </p:cNvSpPr>
              <p:nvPr/>
            </p:nvSpPr>
            <p:spPr bwMode="auto">
              <a:xfrm>
                <a:off x="1212" y="2394"/>
                <a:ext cx="149" cy="17"/>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5" name="Freeform 64"/>
              <p:cNvSpPr>
                <a:spLocks/>
              </p:cNvSpPr>
              <p:nvPr/>
            </p:nvSpPr>
            <p:spPr bwMode="auto">
              <a:xfrm>
                <a:off x="1212" y="2461"/>
                <a:ext cx="149" cy="17"/>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76" name="Freeform 65"/>
              <p:cNvSpPr>
                <a:spLocks/>
              </p:cNvSpPr>
              <p:nvPr/>
            </p:nvSpPr>
            <p:spPr bwMode="auto">
              <a:xfrm>
                <a:off x="1117" y="2394"/>
                <a:ext cx="244"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65" name="Text Box 173"/>
            <p:cNvSpPr txBox="1">
              <a:spLocks noChangeArrowheads="1"/>
            </p:cNvSpPr>
            <p:nvPr/>
          </p:nvSpPr>
          <p:spPr bwMode="auto">
            <a:xfrm>
              <a:off x="509906" y="3214221"/>
              <a:ext cx="709613"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GREECE</a:t>
              </a:r>
            </a:p>
          </p:txBody>
        </p:sp>
      </p:grpSp>
      <p:grpSp>
        <p:nvGrpSpPr>
          <p:cNvPr id="345" name="Group 344"/>
          <p:cNvGrpSpPr/>
          <p:nvPr/>
        </p:nvGrpSpPr>
        <p:grpSpPr>
          <a:xfrm>
            <a:off x="4865083" y="3237574"/>
            <a:ext cx="709612" cy="463915"/>
            <a:chOff x="4865083" y="2964619"/>
            <a:chExt cx="709612" cy="463915"/>
          </a:xfrm>
        </p:grpSpPr>
        <p:grpSp>
          <p:nvGrpSpPr>
            <p:cNvPr id="85" name="Group 20"/>
            <p:cNvGrpSpPr>
              <a:grpSpLocks/>
            </p:cNvGrpSpPr>
            <p:nvPr/>
          </p:nvGrpSpPr>
          <p:grpSpPr bwMode="auto">
            <a:xfrm>
              <a:off x="5026214" y="2964619"/>
              <a:ext cx="387350" cy="247650"/>
              <a:chOff x="1117" y="2897"/>
              <a:chExt cx="244" cy="156"/>
            </a:xfrm>
          </p:grpSpPr>
          <p:sp>
            <p:nvSpPr>
              <p:cNvPr id="87" name="Freeform 21"/>
              <p:cNvSpPr>
                <a:spLocks/>
              </p:cNvSpPr>
              <p:nvPr/>
            </p:nvSpPr>
            <p:spPr bwMode="auto">
              <a:xfrm>
                <a:off x="1117" y="2897"/>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88" name="Freeform 22"/>
              <p:cNvSpPr>
                <a:spLocks/>
              </p:cNvSpPr>
              <p:nvPr/>
            </p:nvSpPr>
            <p:spPr bwMode="auto">
              <a:xfrm>
                <a:off x="1117" y="2897"/>
                <a:ext cx="77" cy="156"/>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89" name="Freeform 23"/>
              <p:cNvSpPr>
                <a:spLocks/>
              </p:cNvSpPr>
              <p:nvPr/>
            </p:nvSpPr>
            <p:spPr bwMode="auto">
              <a:xfrm>
                <a:off x="1277" y="2897"/>
                <a:ext cx="84" cy="156"/>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90" name="Freeform 24"/>
              <p:cNvSpPr>
                <a:spLocks/>
              </p:cNvSpPr>
              <p:nvPr/>
            </p:nvSpPr>
            <p:spPr bwMode="auto">
              <a:xfrm>
                <a:off x="1117" y="2897"/>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86" name="Text Box 175"/>
            <p:cNvSpPr txBox="1">
              <a:spLocks noChangeArrowheads="1"/>
            </p:cNvSpPr>
            <p:nvPr/>
          </p:nvSpPr>
          <p:spPr bwMode="auto">
            <a:xfrm>
              <a:off x="4865083" y="3214221"/>
              <a:ext cx="709612"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ITALY</a:t>
              </a:r>
            </a:p>
          </p:txBody>
        </p:sp>
      </p:grpSp>
      <p:grpSp>
        <p:nvGrpSpPr>
          <p:cNvPr id="344" name="Group 343"/>
          <p:cNvGrpSpPr/>
          <p:nvPr/>
        </p:nvGrpSpPr>
        <p:grpSpPr>
          <a:xfrm>
            <a:off x="3690384" y="3237574"/>
            <a:ext cx="708025" cy="463915"/>
            <a:chOff x="3690384" y="2964619"/>
            <a:chExt cx="708025" cy="463915"/>
          </a:xfrm>
        </p:grpSpPr>
        <p:grpSp>
          <p:nvGrpSpPr>
            <p:cNvPr id="78" name="Group 25"/>
            <p:cNvGrpSpPr>
              <a:grpSpLocks/>
            </p:cNvGrpSpPr>
            <p:nvPr/>
          </p:nvGrpSpPr>
          <p:grpSpPr bwMode="auto">
            <a:xfrm>
              <a:off x="3850721" y="2964619"/>
              <a:ext cx="387350" cy="247650"/>
              <a:chOff x="1117" y="2646"/>
              <a:chExt cx="244" cy="156"/>
            </a:xfrm>
          </p:grpSpPr>
          <p:sp>
            <p:nvSpPr>
              <p:cNvPr id="80" name="Freeform 26"/>
              <p:cNvSpPr>
                <a:spLocks/>
              </p:cNvSpPr>
              <p:nvPr/>
            </p:nvSpPr>
            <p:spPr bwMode="auto">
              <a:xfrm>
                <a:off x="1117" y="2646"/>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81" name="Freeform 27"/>
              <p:cNvSpPr>
                <a:spLocks/>
              </p:cNvSpPr>
              <p:nvPr/>
            </p:nvSpPr>
            <p:spPr bwMode="auto">
              <a:xfrm>
                <a:off x="1117" y="2646"/>
                <a:ext cx="77" cy="156"/>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82" name="Freeform 28"/>
              <p:cNvSpPr>
                <a:spLocks/>
              </p:cNvSpPr>
              <p:nvPr/>
            </p:nvSpPr>
            <p:spPr bwMode="auto">
              <a:xfrm>
                <a:off x="1277" y="2646"/>
                <a:ext cx="84" cy="156"/>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83" name="Freeform 29"/>
              <p:cNvSpPr>
                <a:spLocks/>
              </p:cNvSpPr>
              <p:nvPr/>
            </p:nvSpPr>
            <p:spPr bwMode="auto">
              <a:xfrm>
                <a:off x="1117" y="2646"/>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79" name="Text Box 174"/>
            <p:cNvSpPr txBox="1">
              <a:spLocks noChangeArrowheads="1"/>
            </p:cNvSpPr>
            <p:nvPr/>
          </p:nvSpPr>
          <p:spPr bwMode="auto">
            <a:xfrm>
              <a:off x="3690384" y="3214221"/>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IRELAND</a:t>
              </a:r>
            </a:p>
          </p:txBody>
        </p:sp>
      </p:grpSp>
      <p:grpSp>
        <p:nvGrpSpPr>
          <p:cNvPr id="343" name="Group 342"/>
          <p:cNvGrpSpPr/>
          <p:nvPr/>
        </p:nvGrpSpPr>
        <p:grpSpPr>
          <a:xfrm>
            <a:off x="2535340" y="3224874"/>
            <a:ext cx="708025" cy="476615"/>
            <a:chOff x="2535340" y="2951919"/>
            <a:chExt cx="708025" cy="476615"/>
          </a:xfrm>
        </p:grpSpPr>
        <p:sp>
          <p:nvSpPr>
            <p:cNvPr id="21" name="Text Box 267"/>
            <p:cNvSpPr txBox="1">
              <a:spLocks noChangeArrowheads="1"/>
            </p:cNvSpPr>
            <p:nvPr/>
          </p:nvSpPr>
          <p:spPr bwMode="auto">
            <a:xfrm>
              <a:off x="2535340" y="3214221"/>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ICELAND</a:t>
              </a:r>
            </a:p>
          </p:txBody>
        </p:sp>
        <p:pic>
          <p:nvPicPr>
            <p:cNvPr id="22" name="Picture 268"/>
            <p:cNvPicPr>
              <a:picLocks noChangeAspect="1" noChangeArrowheads="1"/>
            </p:cNvPicPr>
            <p:nvPr/>
          </p:nvPicPr>
          <p:blipFill>
            <a:blip r:embed="rId2" cstate="print"/>
            <a:srcRect/>
            <a:stretch>
              <a:fillRect/>
            </a:stretch>
          </p:blipFill>
          <p:spPr bwMode="auto">
            <a:xfrm>
              <a:off x="2690915" y="2951919"/>
              <a:ext cx="396875" cy="260350"/>
            </a:xfrm>
            <a:prstGeom prst="rect">
              <a:avLst/>
            </a:prstGeom>
            <a:noFill/>
            <a:ln w="9525">
              <a:noFill/>
              <a:miter lim="800000"/>
              <a:headEnd/>
              <a:tailEnd/>
            </a:ln>
          </p:spPr>
        </p:pic>
      </p:grpSp>
      <p:grpSp>
        <p:nvGrpSpPr>
          <p:cNvPr id="342" name="Group 341"/>
          <p:cNvGrpSpPr/>
          <p:nvPr/>
        </p:nvGrpSpPr>
        <p:grpSpPr>
          <a:xfrm>
            <a:off x="1435311" y="3239161"/>
            <a:ext cx="817563" cy="462328"/>
            <a:chOff x="1435311" y="2966206"/>
            <a:chExt cx="817563" cy="462328"/>
          </a:xfrm>
        </p:grpSpPr>
        <p:grpSp>
          <p:nvGrpSpPr>
            <p:cNvPr id="7" name="Group 223"/>
            <p:cNvGrpSpPr>
              <a:grpSpLocks/>
            </p:cNvGrpSpPr>
            <p:nvPr/>
          </p:nvGrpSpPr>
          <p:grpSpPr bwMode="auto">
            <a:xfrm>
              <a:off x="1648830" y="2966206"/>
              <a:ext cx="390525" cy="246063"/>
              <a:chOff x="4185" y="1339"/>
              <a:chExt cx="238" cy="161"/>
            </a:xfrm>
          </p:grpSpPr>
          <p:sp>
            <p:nvSpPr>
              <p:cNvPr id="9" name="Freeform 224"/>
              <p:cNvSpPr>
                <a:spLocks/>
              </p:cNvSpPr>
              <p:nvPr/>
            </p:nvSpPr>
            <p:spPr bwMode="auto">
              <a:xfrm>
                <a:off x="4185" y="1339"/>
                <a:ext cx="238" cy="161"/>
              </a:xfrm>
              <a:custGeom>
                <a:avLst/>
                <a:gdLst>
                  <a:gd name="T0" fmla="*/ 20 w 244"/>
                  <a:gd name="T1" fmla="*/ 6409 h 156"/>
                  <a:gd name="T2" fmla="*/ 20 w 244"/>
                  <a:gd name="T3" fmla="*/ 0 h 156"/>
                  <a:gd name="T4" fmla="*/ 0 w 244"/>
                  <a:gd name="T5" fmla="*/ 0 h 156"/>
                  <a:gd name="T6" fmla="*/ 0 w 244"/>
                  <a:gd name="T7" fmla="*/ 6409 h 156"/>
                  <a:gd name="T8" fmla="*/ 20 w 244"/>
                  <a:gd name="T9" fmla="*/ 6409 h 156"/>
                  <a:gd name="T10" fmla="*/ 20 w 244"/>
                  <a:gd name="T11" fmla="*/ 6409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 name="Freeform 225"/>
              <p:cNvSpPr>
                <a:spLocks/>
              </p:cNvSpPr>
              <p:nvPr/>
            </p:nvSpPr>
            <p:spPr bwMode="auto">
              <a:xfrm>
                <a:off x="4185" y="1339"/>
                <a:ext cx="238" cy="52"/>
              </a:xfrm>
              <a:custGeom>
                <a:avLst/>
                <a:gdLst>
                  <a:gd name="T0" fmla="*/ 20 w 244"/>
                  <a:gd name="T1" fmla="*/ 4998 h 50"/>
                  <a:gd name="T2" fmla="*/ 20 w 244"/>
                  <a:gd name="T3" fmla="*/ 0 h 50"/>
                  <a:gd name="T4" fmla="*/ 0 w 244"/>
                  <a:gd name="T5" fmla="*/ 0 h 50"/>
                  <a:gd name="T6" fmla="*/ 0 w 244"/>
                  <a:gd name="T7" fmla="*/ 4998 h 50"/>
                  <a:gd name="T8" fmla="*/ 20 w 244"/>
                  <a:gd name="T9" fmla="*/ 4998 h 50"/>
                  <a:gd name="T10" fmla="*/ 20 w 244"/>
                  <a:gd name="T11" fmla="*/ 4998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1" name="Freeform 226"/>
              <p:cNvSpPr>
                <a:spLocks/>
              </p:cNvSpPr>
              <p:nvPr/>
            </p:nvSpPr>
            <p:spPr bwMode="auto">
              <a:xfrm>
                <a:off x="4185" y="1448"/>
                <a:ext cx="238" cy="52"/>
              </a:xfrm>
              <a:custGeom>
                <a:avLst/>
                <a:gdLst>
                  <a:gd name="T0" fmla="*/ 20 w 244"/>
                  <a:gd name="T1" fmla="*/ 4998 h 50"/>
                  <a:gd name="T2" fmla="*/ 20 w 244"/>
                  <a:gd name="T3" fmla="*/ 0 h 50"/>
                  <a:gd name="T4" fmla="*/ 0 w 244"/>
                  <a:gd name="T5" fmla="*/ 0 h 50"/>
                  <a:gd name="T6" fmla="*/ 0 w 244"/>
                  <a:gd name="T7" fmla="*/ 4998 h 50"/>
                  <a:gd name="T8" fmla="*/ 20 w 244"/>
                  <a:gd name="T9" fmla="*/ 4998 h 50"/>
                  <a:gd name="T10" fmla="*/ 20 w 244"/>
                  <a:gd name="T11" fmla="*/ 4998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2" name="Freeform 227"/>
              <p:cNvSpPr>
                <a:spLocks/>
              </p:cNvSpPr>
              <p:nvPr/>
            </p:nvSpPr>
            <p:spPr bwMode="auto">
              <a:xfrm>
                <a:off x="4185" y="1339"/>
                <a:ext cx="238" cy="161"/>
              </a:xfrm>
              <a:custGeom>
                <a:avLst/>
                <a:gdLst>
                  <a:gd name="T0" fmla="*/ 20 w 244"/>
                  <a:gd name="T1" fmla="*/ 6409 h 156"/>
                  <a:gd name="T2" fmla="*/ 20 w 244"/>
                  <a:gd name="T3" fmla="*/ 0 h 156"/>
                  <a:gd name="T4" fmla="*/ 0 w 244"/>
                  <a:gd name="T5" fmla="*/ 0 h 156"/>
                  <a:gd name="T6" fmla="*/ 0 w 244"/>
                  <a:gd name="T7" fmla="*/ 6409 h 156"/>
                  <a:gd name="T8" fmla="*/ 20 w 244"/>
                  <a:gd name="T9" fmla="*/ 6409 h 156"/>
                  <a:gd name="T10" fmla="*/ 20 w 244"/>
                  <a:gd name="T11" fmla="*/ 6409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8" name="Text Box 259"/>
            <p:cNvSpPr txBox="1">
              <a:spLocks noChangeArrowheads="1"/>
            </p:cNvSpPr>
            <p:nvPr/>
          </p:nvSpPr>
          <p:spPr bwMode="auto">
            <a:xfrm>
              <a:off x="1435311" y="3214222"/>
              <a:ext cx="817563"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HUNGARY</a:t>
              </a:r>
            </a:p>
          </p:txBody>
        </p:sp>
      </p:grpSp>
      <p:grpSp>
        <p:nvGrpSpPr>
          <p:cNvPr id="331" name="Group 330"/>
          <p:cNvGrpSpPr/>
          <p:nvPr/>
        </p:nvGrpSpPr>
        <p:grpSpPr>
          <a:xfrm>
            <a:off x="510700" y="1857298"/>
            <a:ext cx="708025" cy="462303"/>
            <a:chOff x="510700" y="1584343"/>
            <a:chExt cx="708025" cy="462303"/>
          </a:xfrm>
        </p:grpSpPr>
        <p:grpSp>
          <p:nvGrpSpPr>
            <p:cNvPr id="24" name="Group 49"/>
            <p:cNvGrpSpPr>
              <a:grpSpLocks/>
            </p:cNvGrpSpPr>
            <p:nvPr/>
          </p:nvGrpSpPr>
          <p:grpSpPr bwMode="auto">
            <a:xfrm>
              <a:off x="671037" y="1584343"/>
              <a:ext cx="387350" cy="249238"/>
              <a:chOff x="530" y="1166"/>
              <a:chExt cx="244" cy="157"/>
            </a:xfrm>
          </p:grpSpPr>
          <p:sp>
            <p:nvSpPr>
              <p:cNvPr id="26" name="Freeform 50"/>
              <p:cNvSpPr>
                <a:spLocks/>
              </p:cNvSpPr>
              <p:nvPr/>
            </p:nvSpPr>
            <p:spPr bwMode="auto">
              <a:xfrm>
                <a:off x="530" y="1166"/>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7" name="Freeform 51"/>
              <p:cNvSpPr>
                <a:spLocks/>
              </p:cNvSpPr>
              <p:nvPr/>
            </p:nvSpPr>
            <p:spPr bwMode="auto">
              <a:xfrm>
                <a:off x="530" y="1166"/>
                <a:ext cx="244"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8" name="Freeform 52"/>
              <p:cNvSpPr>
                <a:spLocks/>
              </p:cNvSpPr>
              <p:nvPr/>
            </p:nvSpPr>
            <p:spPr bwMode="auto">
              <a:xfrm>
                <a:off x="530" y="1272"/>
                <a:ext cx="244" cy="51"/>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 name="Freeform 53"/>
              <p:cNvSpPr>
                <a:spLocks/>
              </p:cNvSpPr>
              <p:nvPr/>
            </p:nvSpPr>
            <p:spPr bwMode="auto">
              <a:xfrm>
                <a:off x="530" y="1166"/>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5" name="Text Box 167"/>
            <p:cNvSpPr txBox="1">
              <a:spLocks noChangeArrowheads="1"/>
            </p:cNvSpPr>
            <p:nvPr/>
          </p:nvSpPr>
          <p:spPr bwMode="auto">
            <a:xfrm>
              <a:off x="510700" y="1832333"/>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AUSTRIA</a:t>
              </a:r>
            </a:p>
          </p:txBody>
        </p:sp>
      </p:grpSp>
      <p:grpSp>
        <p:nvGrpSpPr>
          <p:cNvPr id="335" name="Group 334"/>
          <p:cNvGrpSpPr/>
          <p:nvPr/>
        </p:nvGrpSpPr>
        <p:grpSpPr>
          <a:xfrm>
            <a:off x="4811107" y="1857298"/>
            <a:ext cx="817564" cy="463890"/>
            <a:chOff x="4811107" y="1584343"/>
            <a:chExt cx="817564" cy="463890"/>
          </a:xfrm>
        </p:grpSpPr>
        <p:grpSp>
          <p:nvGrpSpPr>
            <p:cNvPr id="267" name="Group 247"/>
            <p:cNvGrpSpPr>
              <a:grpSpLocks/>
            </p:cNvGrpSpPr>
            <p:nvPr/>
          </p:nvGrpSpPr>
          <p:grpSpPr bwMode="auto">
            <a:xfrm>
              <a:off x="5024627" y="1584343"/>
              <a:ext cx="390525" cy="246062"/>
              <a:chOff x="528" y="1773"/>
              <a:chExt cx="246" cy="155"/>
            </a:xfrm>
          </p:grpSpPr>
          <p:sp>
            <p:nvSpPr>
              <p:cNvPr id="269" name="Freeform 248"/>
              <p:cNvSpPr>
                <a:spLocks/>
              </p:cNvSpPr>
              <p:nvPr/>
            </p:nvSpPr>
            <p:spPr bwMode="auto">
              <a:xfrm>
                <a:off x="528" y="1773"/>
                <a:ext cx="246" cy="155"/>
              </a:xfrm>
              <a:custGeom>
                <a:avLst/>
                <a:gdLst>
                  <a:gd name="T0" fmla="*/ 629 w 244"/>
                  <a:gd name="T1" fmla="*/ 39 h 157"/>
                  <a:gd name="T2" fmla="*/ 629 w 244"/>
                  <a:gd name="T3" fmla="*/ 0 h 157"/>
                  <a:gd name="T4" fmla="*/ 0 w 244"/>
                  <a:gd name="T5" fmla="*/ 0 h 157"/>
                  <a:gd name="T6" fmla="*/ 0 w 244"/>
                  <a:gd name="T7" fmla="*/ 39 h 157"/>
                  <a:gd name="T8" fmla="*/ 629 w 244"/>
                  <a:gd name="T9" fmla="*/ 39 h 157"/>
                  <a:gd name="T10" fmla="*/ 629 w 244"/>
                  <a:gd name="T11" fmla="*/ 39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70" name="Freeform 249"/>
              <p:cNvSpPr>
                <a:spLocks/>
              </p:cNvSpPr>
              <p:nvPr/>
            </p:nvSpPr>
            <p:spPr bwMode="auto">
              <a:xfrm>
                <a:off x="528" y="1850"/>
                <a:ext cx="246" cy="78"/>
              </a:xfrm>
              <a:custGeom>
                <a:avLst/>
                <a:gdLst>
                  <a:gd name="T0" fmla="*/ 11741 w 238"/>
                  <a:gd name="T1" fmla="*/ 39 h 79"/>
                  <a:gd name="T2" fmla="*/ 11741 w 238"/>
                  <a:gd name="T3" fmla="*/ 0 h 79"/>
                  <a:gd name="T4" fmla="*/ 0 w 238"/>
                  <a:gd name="T5" fmla="*/ 0 h 79"/>
                  <a:gd name="T6" fmla="*/ 0 w 238"/>
                  <a:gd name="T7" fmla="*/ 39 h 79"/>
                  <a:gd name="T8" fmla="*/ 11741 w 238"/>
                  <a:gd name="T9" fmla="*/ 39 h 79"/>
                  <a:gd name="T10" fmla="*/ 11741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D11349"/>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71" name="Freeform 250"/>
              <p:cNvSpPr>
                <a:spLocks/>
              </p:cNvSpPr>
              <p:nvPr/>
            </p:nvSpPr>
            <p:spPr bwMode="auto">
              <a:xfrm>
                <a:off x="528" y="1773"/>
                <a:ext cx="120" cy="155"/>
              </a:xfrm>
              <a:custGeom>
                <a:avLst/>
                <a:gdLst>
                  <a:gd name="T0" fmla="*/ 0 w 119"/>
                  <a:gd name="T1" fmla="*/ 0 h 157"/>
                  <a:gd name="T2" fmla="*/ 0 w 119"/>
                  <a:gd name="T3" fmla="*/ 39 h 157"/>
                  <a:gd name="T4" fmla="*/ 295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72" name="Freeform 251"/>
              <p:cNvSpPr>
                <a:spLocks/>
              </p:cNvSpPr>
              <p:nvPr/>
            </p:nvSpPr>
            <p:spPr bwMode="auto">
              <a:xfrm>
                <a:off x="528" y="1773"/>
                <a:ext cx="246" cy="155"/>
              </a:xfrm>
              <a:custGeom>
                <a:avLst/>
                <a:gdLst>
                  <a:gd name="T0" fmla="*/ 629 w 244"/>
                  <a:gd name="T1" fmla="*/ 39 h 157"/>
                  <a:gd name="T2" fmla="*/ 629 w 244"/>
                  <a:gd name="T3" fmla="*/ 0 h 157"/>
                  <a:gd name="T4" fmla="*/ 0 w 244"/>
                  <a:gd name="T5" fmla="*/ 0 h 157"/>
                  <a:gd name="T6" fmla="*/ 0 w 244"/>
                  <a:gd name="T7" fmla="*/ 39 h 157"/>
                  <a:gd name="T8" fmla="*/ 629 w 244"/>
                  <a:gd name="T9" fmla="*/ 39 h 157"/>
                  <a:gd name="T10" fmla="*/ 629 w 244"/>
                  <a:gd name="T11" fmla="*/ 39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68" name="Text Box 261"/>
            <p:cNvSpPr txBox="1">
              <a:spLocks noChangeArrowheads="1"/>
            </p:cNvSpPr>
            <p:nvPr/>
          </p:nvSpPr>
          <p:spPr bwMode="auto">
            <a:xfrm>
              <a:off x="4811107" y="1832333"/>
              <a:ext cx="817564" cy="21590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CZECHIA</a:t>
              </a:r>
            </a:p>
          </p:txBody>
        </p:sp>
      </p:grpSp>
      <p:grpSp>
        <p:nvGrpSpPr>
          <p:cNvPr id="334" name="Group 333"/>
          <p:cNvGrpSpPr/>
          <p:nvPr/>
        </p:nvGrpSpPr>
        <p:grpSpPr>
          <a:xfrm>
            <a:off x="3690384" y="1857298"/>
            <a:ext cx="708025" cy="462303"/>
            <a:chOff x="3690384" y="1584343"/>
            <a:chExt cx="708025" cy="462303"/>
          </a:xfrm>
        </p:grpSpPr>
        <p:grpSp>
          <p:nvGrpSpPr>
            <p:cNvPr id="205" name="Group 185"/>
            <p:cNvGrpSpPr>
              <a:grpSpLocks/>
            </p:cNvGrpSpPr>
            <p:nvPr/>
          </p:nvGrpSpPr>
          <p:grpSpPr bwMode="auto">
            <a:xfrm>
              <a:off x="3849134" y="1584343"/>
              <a:ext cx="390525" cy="246063"/>
              <a:chOff x="4185" y="1590"/>
              <a:chExt cx="238" cy="161"/>
            </a:xfrm>
          </p:grpSpPr>
          <p:sp>
            <p:nvSpPr>
              <p:cNvPr id="207" name="Freeform 186"/>
              <p:cNvSpPr>
                <a:spLocks/>
              </p:cNvSpPr>
              <p:nvPr/>
            </p:nvSpPr>
            <p:spPr bwMode="auto">
              <a:xfrm>
                <a:off x="4185" y="1590"/>
                <a:ext cx="238" cy="52"/>
              </a:xfrm>
              <a:custGeom>
                <a:avLst/>
                <a:gdLst>
                  <a:gd name="T0" fmla="*/ 0 w 244"/>
                  <a:gd name="T1" fmla="*/ 0 h 50"/>
                  <a:gd name="T2" fmla="*/ 20 w 244"/>
                  <a:gd name="T3" fmla="*/ 0 h 50"/>
                  <a:gd name="T4" fmla="*/ 20 w 244"/>
                  <a:gd name="T5" fmla="*/ 4998 h 50"/>
                  <a:gd name="T6" fmla="*/ 0 w 244"/>
                  <a:gd name="T7" fmla="*/ 4998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08" name="Freeform 187"/>
              <p:cNvSpPr>
                <a:spLocks/>
              </p:cNvSpPr>
              <p:nvPr/>
            </p:nvSpPr>
            <p:spPr bwMode="auto">
              <a:xfrm>
                <a:off x="4185" y="1694"/>
                <a:ext cx="238" cy="57"/>
              </a:xfrm>
              <a:custGeom>
                <a:avLst/>
                <a:gdLst>
                  <a:gd name="T0" fmla="*/ 0 w 244"/>
                  <a:gd name="T1" fmla="*/ 0 h 55"/>
                  <a:gd name="T2" fmla="*/ 20 w 244"/>
                  <a:gd name="T3" fmla="*/ 0 h 55"/>
                  <a:gd name="T4" fmla="*/ 20 w 244"/>
                  <a:gd name="T5" fmla="*/ 3674 h 55"/>
                  <a:gd name="T6" fmla="*/ 0 w 244"/>
                  <a:gd name="T7" fmla="*/ 3674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09" name="Freeform 188"/>
              <p:cNvSpPr>
                <a:spLocks/>
              </p:cNvSpPr>
              <p:nvPr/>
            </p:nvSpPr>
            <p:spPr bwMode="auto">
              <a:xfrm>
                <a:off x="4185" y="1642"/>
                <a:ext cx="238" cy="57"/>
              </a:xfrm>
              <a:custGeom>
                <a:avLst/>
                <a:gdLst>
                  <a:gd name="T0" fmla="*/ 0 w 244"/>
                  <a:gd name="T1" fmla="*/ 0 h 56"/>
                  <a:gd name="T2" fmla="*/ 20 w 244"/>
                  <a:gd name="T3" fmla="*/ 0 h 56"/>
                  <a:gd name="T4" fmla="*/ 20 w 244"/>
                  <a:gd name="T5" fmla="*/ 424 h 56"/>
                  <a:gd name="T6" fmla="*/ 0 w 244"/>
                  <a:gd name="T7" fmla="*/ 424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0" name="Freeform 189"/>
              <p:cNvSpPr>
                <a:spLocks/>
              </p:cNvSpPr>
              <p:nvPr/>
            </p:nvSpPr>
            <p:spPr bwMode="auto">
              <a:xfrm>
                <a:off x="4266" y="1642"/>
                <a:ext cx="69" cy="64"/>
              </a:xfrm>
              <a:custGeom>
                <a:avLst/>
                <a:gdLst>
                  <a:gd name="T0" fmla="*/ 17 w 71"/>
                  <a:gd name="T1" fmla="*/ 1349 h 62"/>
                  <a:gd name="T2" fmla="*/ 17 w 71"/>
                  <a:gd name="T3" fmla="*/ 0 h 62"/>
                  <a:gd name="T4" fmla="*/ 0 w 71"/>
                  <a:gd name="T5" fmla="*/ 0 h 62"/>
                  <a:gd name="T6" fmla="*/ 0 w 71"/>
                  <a:gd name="T7" fmla="*/ 1349 h 62"/>
                  <a:gd name="T8" fmla="*/ 6 w 71"/>
                  <a:gd name="T9" fmla="*/ 1913 h 62"/>
                  <a:gd name="T10" fmla="*/ 12 w 71"/>
                  <a:gd name="T11" fmla="*/ 2173 h 62"/>
                  <a:gd name="T12" fmla="*/ 17 w 71"/>
                  <a:gd name="T13" fmla="*/ 2343 h 62"/>
                  <a:gd name="T14" fmla="*/ 17 w 71"/>
                  <a:gd name="T15" fmla="*/ 2578 h 62"/>
                  <a:gd name="T16" fmla="*/ 17 w 71"/>
                  <a:gd name="T17" fmla="*/ 2343 h 62"/>
                  <a:gd name="T18" fmla="*/ 17 w 71"/>
                  <a:gd name="T19" fmla="*/ 2173 h 62"/>
                  <a:gd name="T20" fmla="*/ 17 w 71"/>
                  <a:gd name="T21" fmla="*/ 1913 h 62"/>
                  <a:gd name="T22" fmla="*/ 17 w 71"/>
                  <a:gd name="T23" fmla="*/ 1349 h 62"/>
                  <a:gd name="T24" fmla="*/ 17 w 71"/>
                  <a:gd name="T25" fmla="*/ 1349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1" name="Freeform 190"/>
              <p:cNvSpPr>
                <a:spLocks/>
              </p:cNvSpPr>
              <p:nvPr/>
            </p:nvSpPr>
            <p:spPr bwMode="auto">
              <a:xfrm>
                <a:off x="4266" y="1642"/>
                <a:ext cx="69" cy="64"/>
              </a:xfrm>
              <a:custGeom>
                <a:avLst/>
                <a:gdLst>
                  <a:gd name="T0" fmla="*/ 17 w 71"/>
                  <a:gd name="T1" fmla="*/ 1349 h 62"/>
                  <a:gd name="T2" fmla="*/ 17 w 71"/>
                  <a:gd name="T3" fmla="*/ 0 h 62"/>
                  <a:gd name="T4" fmla="*/ 0 w 71"/>
                  <a:gd name="T5" fmla="*/ 0 h 62"/>
                  <a:gd name="T6" fmla="*/ 0 w 71"/>
                  <a:gd name="T7" fmla="*/ 1349 h 62"/>
                  <a:gd name="T8" fmla="*/ 6 w 71"/>
                  <a:gd name="T9" fmla="*/ 1913 h 62"/>
                  <a:gd name="T10" fmla="*/ 12 w 71"/>
                  <a:gd name="T11" fmla="*/ 2173 h 62"/>
                  <a:gd name="T12" fmla="*/ 17 w 71"/>
                  <a:gd name="T13" fmla="*/ 2343 h 62"/>
                  <a:gd name="T14" fmla="*/ 17 w 71"/>
                  <a:gd name="T15" fmla="*/ 2578 h 62"/>
                  <a:gd name="T16" fmla="*/ 17 w 71"/>
                  <a:gd name="T17" fmla="*/ 2343 h 62"/>
                  <a:gd name="T18" fmla="*/ 17 w 71"/>
                  <a:gd name="T19" fmla="*/ 2173 h 62"/>
                  <a:gd name="T20" fmla="*/ 17 w 71"/>
                  <a:gd name="T21" fmla="*/ 1913 h 62"/>
                  <a:gd name="T22" fmla="*/ 17 w 71"/>
                  <a:gd name="T23" fmla="*/ 1349 h 62"/>
                  <a:gd name="T24" fmla="*/ 17 w 71"/>
                  <a:gd name="T25" fmla="*/ 1349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2" name="Freeform 191"/>
              <p:cNvSpPr>
                <a:spLocks/>
              </p:cNvSpPr>
              <p:nvPr/>
            </p:nvSpPr>
            <p:spPr bwMode="auto">
              <a:xfrm>
                <a:off x="4266" y="1642"/>
                <a:ext cx="69" cy="64"/>
              </a:xfrm>
              <a:custGeom>
                <a:avLst/>
                <a:gdLst>
                  <a:gd name="T0" fmla="*/ 17 w 71"/>
                  <a:gd name="T1" fmla="*/ 0 h 62"/>
                  <a:gd name="T2" fmla="*/ 17 w 71"/>
                  <a:gd name="T3" fmla="*/ 950 h 62"/>
                  <a:gd name="T4" fmla="*/ 0 w 71"/>
                  <a:gd name="T5" fmla="*/ 950 h 62"/>
                  <a:gd name="T6" fmla="*/ 0 w 71"/>
                  <a:gd name="T7" fmla="*/ 1349 h 62"/>
                  <a:gd name="T8" fmla="*/ 17 w 71"/>
                  <a:gd name="T9" fmla="*/ 1349 h 62"/>
                  <a:gd name="T10" fmla="*/ 17 w 71"/>
                  <a:gd name="T11" fmla="*/ 2173 h 62"/>
                  <a:gd name="T12" fmla="*/ 17 w 71"/>
                  <a:gd name="T13" fmla="*/ 2343 h 62"/>
                  <a:gd name="T14" fmla="*/ 12 w 71"/>
                  <a:gd name="T15" fmla="*/ 2173 h 62"/>
                  <a:gd name="T16" fmla="*/ 6 w 71"/>
                  <a:gd name="T17" fmla="*/ 2173 h 62"/>
                  <a:gd name="T18" fmla="*/ 17 w 71"/>
                  <a:gd name="T19" fmla="*/ 2173 h 62"/>
                  <a:gd name="T20" fmla="*/ 17 w 71"/>
                  <a:gd name="T21" fmla="*/ 2173 h 62"/>
                  <a:gd name="T22" fmla="*/ 17 w 71"/>
                  <a:gd name="T23" fmla="*/ 2343 h 62"/>
                  <a:gd name="T24" fmla="*/ 17 w 71"/>
                  <a:gd name="T25" fmla="*/ 2578 h 62"/>
                  <a:gd name="T26" fmla="*/ 17 w 71"/>
                  <a:gd name="T27" fmla="*/ 2343 h 62"/>
                  <a:gd name="T28" fmla="*/ 17 w 71"/>
                  <a:gd name="T29" fmla="*/ 1349 h 62"/>
                  <a:gd name="T30" fmla="*/ 17 w 71"/>
                  <a:gd name="T31" fmla="*/ 950 h 62"/>
                  <a:gd name="T32" fmla="*/ 17 w 71"/>
                  <a:gd name="T33" fmla="*/ 950 h 62"/>
                  <a:gd name="T34" fmla="*/ 17 w 71"/>
                  <a:gd name="T35" fmla="*/ 1349 h 62"/>
                  <a:gd name="T36" fmla="*/ 17 w 71"/>
                  <a:gd name="T37" fmla="*/ 1349 h 62"/>
                  <a:gd name="T38" fmla="*/ 17 w 71"/>
                  <a:gd name="T39" fmla="*/ 1349 h 62"/>
                  <a:gd name="T40" fmla="*/ 17 w 71"/>
                  <a:gd name="T41" fmla="*/ 950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1349 h 62"/>
                  <a:gd name="T62" fmla="*/ 17 w 71"/>
                  <a:gd name="T63" fmla="*/ 1349 h 62"/>
                  <a:gd name="T64" fmla="*/ 17 w 71"/>
                  <a:gd name="T65" fmla="*/ 2173 h 62"/>
                  <a:gd name="T66" fmla="*/ 17 w 71"/>
                  <a:gd name="T67" fmla="*/ 2173 h 62"/>
                  <a:gd name="T68" fmla="*/ 17 w 71"/>
                  <a:gd name="T69" fmla="*/ 2343 h 62"/>
                  <a:gd name="T70" fmla="*/ 17 w 71"/>
                  <a:gd name="T71" fmla="*/ 2173 h 62"/>
                  <a:gd name="T72" fmla="*/ 17 w 71"/>
                  <a:gd name="T73" fmla="*/ 2173 h 62"/>
                  <a:gd name="T74" fmla="*/ 17 w 71"/>
                  <a:gd name="T75" fmla="*/ 2173 h 62"/>
                  <a:gd name="T76" fmla="*/ 17 w 71"/>
                  <a:gd name="T77" fmla="*/ 1349 h 62"/>
                  <a:gd name="T78" fmla="*/ 17 w 71"/>
                  <a:gd name="T79" fmla="*/ 1349 h 62"/>
                  <a:gd name="T80" fmla="*/ 17 w 71"/>
                  <a:gd name="T81" fmla="*/ 950 h 62"/>
                  <a:gd name="T82" fmla="*/ 17 w 71"/>
                  <a:gd name="T83" fmla="*/ 950 h 62"/>
                  <a:gd name="T84" fmla="*/ 17 w 71"/>
                  <a:gd name="T85" fmla="*/ 950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3" name="Freeform 192"/>
              <p:cNvSpPr>
                <a:spLocks/>
              </p:cNvSpPr>
              <p:nvPr/>
            </p:nvSpPr>
            <p:spPr bwMode="auto">
              <a:xfrm>
                <a:off x="4254" y="1608"/>
                <a:ext cx="93" cy="34"/>
              </a:xfrm>
              <a:custGeom>
                <a:avLst/>
                <a:gdLst>
                  <a:gd name="T0" fmla="*/ 23 w 95"/>
                  <a:gd name="T1" fmla="*/ 892 h 33"/>
                  <a:gd name="T2" fmla="*/ 23 w 95"/>
                  <a:gd name="T3" fmla="*/ 892 h 33"/>
                  <a:gd name="T4" fmla="*/ 23 w 95"/>
                  <a:gd name="T5" fmla="*/ 892 h 33"/>
                  <a:gd name="T6" fmla="*/ 23 w 95"/>
                  <a:gd name="T7" fmla="*/ 892 h 33"/>
                  <a:gd name="T8" fmla="*/ 23 w 95"/>
                  <a:gd name="T9" fmla="*/ 892 h 33"/>
                  <a:gd name="T10" fmla="*/ 23 w 95"/>
                  <a:gd name="T11" fmla="*/ 1036 h 33"/>
                  <a:gd name="T12" fmla="*/ 23 w 95"/>
                  <a:gd name="T13" fmla="*/ 1036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1036 h 33"/>
                  <a:gd name="T38" fmla="*/ 18 w 95"/>
                  <a:gd name="T39" fmla="*/ 892 h 33"/>
                  <a:gd name="T40" fmla="*/ 23 w 95"/>
                  <a:gd name="T41" fmla="*/ 892 h 33"/>
                  <a:gd name="T42" fmla="*/ 23 w 95"/>
                  <a:gd name="T43" fmla="*/ 892 h 33"/>
                  <a:gd name="T44" fmla="*/ 23 w 95"/>
                  <a:gd name="T45" fmla="*/ 892 h 33"/>
                  <a:gd name="T46" fmla="*/ 23 w 95"/>
                  <a:gd name="T47" fmla="*/ 892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4" name="Freeform 193"/>
              <p:cNvSpPr>
                <a:spLocks/>
              </p:cNvSpPr>
              <p:nvPr/>
            </p:nvSpPr>
            <p:spPr bwMode="auto">
              <a:xfrm>
                <a:off x="4254" y="1608"/>
                <a:ext cx="93" cy="34"/>
              </a:xfrm>
              <a:custGeom>
                <a:avLst/>
                <a:gdLst>
                  <a:gd name="T0" fmla="*/ 23 w 95"/>
                  <a:gd name="T1" fmla="*/ 892 h 33"/>
                  <a:gd name="T2" fmla="*/ 23 w 95"/>
                  <a:gd name="T3" fmla="*/ 892 h 33"/>
                  <a:gd name="T4" fmla="*/ 23 w 95"/>
                  <a:gd name="T5" fmla="*/ 892 h 33"/>
                  <a:gd name="T6" fmla="*/ 23 w 95"/>
                  <a:gd name="T7" fmla="*/ 892 h 33"/>
                  <a:gd name="T8" fmla="*/ 23 w 95"/>
                  <a:gd name="T9" fmla="*/ 892 h 33"/>
                  <a:gd name="T10" fmla="*/ 23 w 95"/>
                  <a:gd name="T11" fmla="*/ 1036 h 33"/>
                  <a:gd name="T12" fmla="*/ 23 w 95"/>
                  <a:gd name="T13" fmla="*/ 1036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1036 h 33"/>
                  <a:gd name="T38" fmla="*/ 18 w 95"/>
                  <a:gd name="T39" fmla="*/ 892 h 33"/>
                  <a:gd name="T40" fmla="*/ 23 w 95"/>
                  <a:gd name="T41" fmla="*/ 892 h 33"/>
                  <a:gd name="T42" fmla="*/ 23 w 95"/>
                  <a:gd name="T43" fmla="*/ 892 h 33"/>
                  <a:gd name="T44" fmla="*/ 23 w 95"/>
                  <a:gd name="T45" fmla="*/ 892 h 33"/>
                  <a:gd name="T46" fmla="*/ 23 w 95"/>
                  <a:gd name="T47" fmla="*/ 892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5" name="Freeform 194"/>
              <p:cNvSpPr>
                <a:spLocks/>
              </p:cNvSpPr>
              <p:nvPr/>
            </p:nvSpPr>
            <p:spPr bwMode="auto">
              <a:xfrm>
                <a:off x="4272" y="1608"/>
                <a:ext cx="23" cy="28"/>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6" name="Freeform 195"/>
              <p:cNvSpPr>
                <a:spLocks/>
              </p:cNvSpPr>
              <p:nvPr/>
            </p:nvSpPr>
            <p:spPr bwMode="auto">
              <a:xfrm>
                <a:off x="4272" y="1608"/>
                <a:ext cx="23" cy="28"/>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7" name="Freeform 196"/>
              <p:cNvSpPr>
                <a:spLocks/>
              </p:cNvSpPr>
              <p:nvPr/>
            </p:nvSpPr>
            <p:spPr bwMode="auto">
              <a:xfrm>
                <a:off x="4313" y="1608"/>
                <a:ext cx="17" cy="28"/>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8" name="Freeform 197"/>
              <p:cNvSpPr>
                <a:spLocks/>
              </p:cNvSpPr>
              <p:nvPr/>
            </p:nvSpPr>
            <p:spPr bwMode="auto">
              <a:xfrm>
                <a:off x="4313" y="1608"/>
                <a:ext cx="17" cy="28"/>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19" name="Freeform 198"/>
              <p:cNvSpPr>
                <a:spLocks/>
              </p:cNvSpPr>
              <p:nvPr/>
            </p:nvSpPr>
            <p:spPr bwMode="auto">
              <a:xfrm>
                <a:off x="4260" y="1619"/>
                <a:ext cx="12" cy="5"/>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0" name="Freeform 199"/>
              <p:cNvSpPr>
                <a:spLocks/>
              </p:cNvSpPr>
              <p:nvPr/>
            </p:nvSpPr>
            <p:spPr bwMode="auto">
              <a:xfrm>
                <a:off x="4266"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1" name="Freeform 200"/>
              <p:cNvSpPr>
                <a:spLocks/>
              </p:cNvSpPr>
              <p:nvPr/>
            </p:nvSpPr>
            <p:spPr bwMode="auto">
              <a:xfrm>
                <a:off x="4272" y="1613"/>
                <a:ext cx="17" cy="11"/>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2" name="Freeform 201"/>
              <p:cNvSpPr>
                <a:spLocks/>
              </p:cNvSpPr>
              <p:nvPr/>
            </p:nvSpPr>
            <p:spPr bwMode="auto">
              <a:xfrm>
                <a:off x="4278" y="1624"/>
                <a:ext cx="17" cy="6"/>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3" name="Freeform 202"/>
              <p:cNvSpPr>
                <a:spLocks/>
              </p:cNvSpPr>
              <p:nvPr/>
            </p:nvSpPr>
            <p:spPr bwMode="auto">
              <a:xfrm>
                <a:off x="4330" y="1613"/>
                <a:ext cx="11" cy="11"/>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4" name="Freeform 203"/>
              <p:cNvSpPr>
                <a:spLocks/>
              </p:cNvSpPr>
              <p:nvPr/>
            </p:nvSpPr>
            <p:spPr bwMode="auto">
              <a:xfrm>
                <a:off x="4324" y="1624"/>
                <a:ext cx="17" cy="12"/>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5" name="Freeform 204"/>
              <p:cNvSpPr>
                <a:spLocks/>
              </p:cNvSpPr>
              <p:nvPr/>
            </p:nvSpPr>
            <p:spPr bwMode="auto">
              <a:xfrm>
                <a:off x="4324" y="1624"/>
                <a:ext cx="17" cy="12"/>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6" name="Freeform 205"/>
              <p:cNvSpPr>
                <a:spLocks/>
              </p:cNvSpPr>
              <p:nvPr/>
            </p:nvSpPr>
            <p:spPr bwMode="auto">
              <a:xfrm>
                <a:off x="4330" y="1630"/>
                <a:ext cx="11"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7" name="Freeform 206"/>
              <p:cNvSpPr>
                <a:spLocks/>
              </p:cNvSpPr>
              <p:nvPr/>
            </p:nvSpPr>
            <p:spPr bwMode="auto">
              <a:xfrm>
                <a:off x="4313" y="1619"/>
                <a:ext cx="11" cy="11"/>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8" name="Freeform 207"/>
              <p:cNvSpPr>
                <a:spLocks/>
              </p:cNvSpPr>
              <p:nvPr/>
            </p:nvSpPr>
            <p:spPr bwMode="auto">
              <a:xfrm>
                <a:off x="4313" y="1619"/>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29" name="Freeform 208"/>
              <p:cNvSpPr>
                <a:spLocks/>
              </p:cNvSpPr>
              <p:nvPr/>
            </p:nvSpPr>
            <p:spPr bwMode="auto">
              <a:xfrm>
                <a:off x="4313" y="1619"/>
                <a:ext cx="6" cy="5"/>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30" name="Freeform 209"/>
              <p:cNvSpPr>
                <a:spLocks/>
              </p:cNvSpPr>
              <p:nvPr/>
            </p:nvSpPr>
            <p:spPr bwMode="auto">
              <a:xfrm>
                <a:off x="4301" y="1624"/>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31" name="Freeform 210"/>
              <p:cNvSpPr>
                <a:spLocks/>
              </p:cNvSpPr>
              <p:nvPr/>
            </p:nvSpPr>
            <p:spPr bwMode="auto">
              <a:xfrm>
                <a:off x="4295" y="1619"/>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32" name="Freeform 211"/>
              <p:cNvSpPr>
                <a:spLocks/>
              </p:cNvSpPr>
              <p:nvPr/>
            </p:nvSpPr>
            <p:spPr bwMode="auto">
              <a:xfrm>
                <a:off x="4307" y="161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33" name="Freeform 212"/>
              <p:cNvSpPr>
                <a:spLocks/>
              </p:cNvSpPr>
              <p:nvPr/>
            </p:nvSpPr>
            <p:spPr bwMode="auto">
              <a:xfrm>
                <a:off x="4185" y="1590"/>
                <a:ext cx="238" cy="161"/>
              </a:xfrm>
              <a:custGeom>
                <a:avLst/>
                <a:gdLst>
                  <a:gd name="T0" fmla="*/ 20 w 244"/>
                  <a:gd name="T1" fmla="*/ 6409 h 156"/>
                  <a:gd name="T2" fmla="*/ 20 w 244"/>
                  <a:gd name="T3" fmla="*/ 0 h 156"/>
                  <a:gd name="T4" fmla="*/ 0 w 244"/>
                  <a:gd name="T5" fmla="*/ 0 h 156"/>
                  <a:gd name="T6" fmla="*/ 0 w 244"/>
                  <a:gd name="T7" fmla="*/ 6409 h 156"/>
                  <a:gd name="T8" fmla="*/ 20 w 244"/>
                  <a:gd name="T9" fmla="*/ 6409 h 156"/>
                  <a:gd name="T10" fmla="*/ 20 w 244"/>
                  <a:gd name="T11" fmla="*/ 6409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06" name="Text Box 213"/>
            <p:cNvSpPr txBox="1">
              <a:spLocks noChangeArrowheads="1"/>
            </p:cNvSpPr>
            <p:nvPr/>
          </p:nvSpPr>
          <p:spPr bwMode="auto">
            <a:xfrm>
              <a:off x="3690384" y="1832333"/>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CROATIA</a:t>
              </a:r>
            </a:p>
          </p:txBody>
        </p:sp>
      </p:grpSp>
      <p:grpSp>
        <p:nvGrpSpPr>
          <p:cNvPr id="333" name="Group 332"/>
          <p:cNvGrpSpPr/>
          <p:nvPr/>
        </p:nvGrpSpPr>
        <p:grpSpPr>
          <a:xfrm>
            <a:off x="2457552" y="1857298"/>
            <a:ext cx="863600" cy="462302"/>
            <a:chOff x="2457552" y="1584343"/>
            <a:chExt cx="863600" cy="462302"/>
          </a:xfrm>
        </p:grpSpPr>
        <p:grpSp>
          <p:nvGrpSpPr>
            <p:cNvPr id="14" name="Group 253"/>
            <p:cNvGrpSpPr>
              <a:grpSpLocks/>
            </p:cNvGrpSpPr>
            <p:nvPr/>
          </p:nvGrpSpPr>
          <p:grpSpPr bwMode="auto">
            <a:xfrm>
              <a:off x="2694090" y="1584343"/>
              <a:ext cx="390525" cy="249237"/>
              <a:chOff x="528" y="1164"/>
              <a:chExt cx="238" cy="157"/>
            </a:xfrm>
          </p:grpSpPr>
          <p:sp>
            <p:nvSpPr>
              <p:cNvPr id="16" name="Rectangle 254"/>
              <p:cNvSpPr>
                <a:spLocks noChangeArrowheads="1"/>
              </p:cNvSpPr>
              <p:nvPr/>
            </p:nvSpPr>
            <p:spPr bwMode="auto">
              <a:xfrm>
                <a:off x="528" y="1164"/>
                <a:ext cx="238" cy="157"/>
              </a:xfrm>
              <a:prstGeom prst="rect">
                <a:avLst/>
              </a:prstGeom>
              <a:noFill/>
              <a:ln w="3175">
                <a:solidFill>
                  <a:schemeClr val="tx2"/>
                </a:solid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 name="Rectangle 255"/>
              <p:cNvSpPr>
                <a:spLocks noChangeArrowheads="1"/>
              </p:cNvSpPr>
              <p:nvPr/>
            </p:nvSpPr>
            <p:spPr bwMode="auto">
              <a:xfrm>
                <a:off x="528" y="1164"/>
                <a:ext cx="238" cy="53"/>
              </a:xfrm>
              <a:prstGeom prst="rect">
                <a:avLst/>
              </a:prstGeom>
              <a:solidFill>
                <a:srgbClr val="FFFFFF"/>
              </a:solidFill>
              <a:ln w="3175">
                <a:solidFill>
                  <a:schemeClr val="tx2"/>
                </a:solid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 name="Rectangle 256"/>
              <p:cNvSpPr>
                <a:spLocks noChangeArrowheads="1"/>
              </p:cNvSpPr>
              <p:nvPr/>
            </p:nvSpPr>
            <p:spPr bwMode="auto">
              <a:xfrm>
                <a:off x="528" y="1218"/>
                <a:ext cx="238" cy="56"/>
              </a:xfrm>
              <a:prstGeom prst="rect">
                <a:avLst/>
              </a:prstGeom>
              <a:solidFill>
                <a:srgbClr val="029E7B"/>
              </a:solidFill>
              <a:ln w="3175">
                <a:no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9" name="Rectangle 257"/>
              <p:cNvSpPr>
                <a:spLocks noChangeArrowheads="1"/>
              </p:cNvSpPr>
              <p:nvPr/>
            </p:nvSpPr>
            <p:spPr bwMode="auto">
              <a:xfrm>
                <a:off x="528" y="1266"/>
                <a:ext cx="238" cy="55"/>
              </a:xfrm>
              <a:prstGeom prst="rect">
                <a:avLst/>
              </a:prstGeom>
              <a:solidFill>
                <a:srgbClr val="D93426"/>
              </a:solidFill>
              <a:ln w="3175">
                <a:solidFill>
                  <a:schemeClr val="tx2"/>
                </a:solid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5" name="Text Box 264"/>
            <p:cNvSpPr txBox="1">
              <a:spLocks noChangeArrowheads="1"/>
            </p:cNvSpPr>
            <p:nvPr/>
          </p:nvSpPr>
          <p:spPr bwMode="auto">
            <a:xfrm>
              <a:off x="2457552" y="1832333"/>
              <a:ext cx="863600"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BULGARIA</a:t>
              </a:r>
            </a:p>
          </p:txBody>
        </p:sp>
      </p:grpSp>
      <p:grpSp>
        <p:nvGrpSpPr>
          <p:cNvPr id="332" name="Group 331"/>
          <p:cNvGrpSpPr/>
          <p:nvPr/>
        </p:nvGrpSpPr>
        <p:grpSpPr>
          <a:xfrm>
            <a:off x="1490080" y="1857298"/>
            <a:ext cx="708025" cy="462303"/>
            <a:chOff x="1490080" y="1584343"/>
            <a:chExt cx="708025" cy="462303"/>
          </a:xfrm>
        </p:grpSpPr>
        <p:grpSp>
          <p:nvGrpSpPr>
            <p:cNvPr id="31" name="Group 44"/>
            <p:cNvGrpSpPr>
              <a:grpSpLocks/>
            </p:cNvGrpSpPr>
            <p:nvPr/>
          </p:nvGrpSpPr>
          <p:grpSpPr bwMode="auto">
            <a:xfrm>
              <a:off x="1650417" y="1584343"/>
              <a:ext cx="387350" cy="258763"/>
              <a:chOff x="530" y="1457"/>
              <a:chExt cx="244" cy="151"/>
            </a:xfrm>
          </p:grpSpPr>
          <p:sp>
            <p:nvSpPr>
              <p:cNvPr id="33" name="Freeform 45"/>
              <p:cNvSpPr>
                <a:spLocks/>
              </p:cNvSpPr>
              <p:nvPr/>
            </p:nvSpPr>
            <p:spPr bwMode="auto">
              <a:xfrm>
                <a:off x="530" y="1457"/>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34" name="Freeform 46"/>
              <p:cNvSpPr>
                <a:spLocks/>
              </p:cNvSpPr>
              <p:nvPr/>
            </p:nvSpPr>
            <p:spPr bwMode="auto">
              <a:xfrm>
                <a:off x="530" y="1457"/>
                <a:ext cx="77" cy="151"/>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35" name="Freeform 47"/>
              <p:cNvSpPr>
                <a:spLocks/>
              </p:cNvSpPr>
              <p:nvPr/>
            </p:nvSpPr>
            <p:spPr bwMode="auto">
              <a:xfrm>
                <a:off x="690" y="1457"/>
                <a:ext cx="84" cy="151"/>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36" name="Freeform 48"/>
              <p:cNvSpPr>
                <a:spLocks/>
              </p:cNvSpPr>
              <p:nvPr/>
            </p:nvSpPr>
            <p:spPr bwMode="auto">
              <a:xfrm>
                <a:off x="530" y="1457"/>
                <a:ext cx="244" cy="148"/>
              </a:xfrm>
              <a:custGeom>
                <a:avLst/>
                <a:gdLst>
                  <a:gd name="T0" fmla="*/ 244 w 244"/>
                  <a:gd name="T1" fmla="*/ 8 h 157"/>
                  <a:gd name="T2" fmla="*/ 244 w 244"/>
                  <a:gd name="T3" fmla="*/ 0 h 157"/>
                  <a:gd name="T4" fmla="*/ 0 w 244"/>
                  <a:gd name="T5" fmla="*/ 0 h 157"/>
                  <a:gd name="T6" fmla="*/ 0 w 244"/>
                  <a:gd name="T7" fmla="*/ 8 h 157"/>
                  <a:gd name="T8" fmla="*/ 244 w 244"/>
                  <a:gd name="T9" fmla="*/ 8 h 157"/>
                  <a:gd name="T10" fmla="*/ 244 w 244"/>
                  <a:gd name="T11" fmla="*/ 8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32" name="Text Box 168"/>
            <p:cNvSpPr txBox="1">
              <a:spLocks noChangeArrowheads="1"/>
            </p:cNvSpPr>
            <p:nvPr/>
          </p:nvSpPr>
          <p:spPr bwMode="auto">
            <a:xfrm>
              <a:off x="1490080" y="1832333"/>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BELGIUM</a:t>
              </a:r>
            </a:p>
          </p:txBody>
        </p:sp>
      </p:grpSp>
      <p:grpSp>
        <p:nvGrpSpPr>
          <p:cNvPr id="360" name="Group 359"/>
          <p:cNvGrpSpPr/>
          <p:nvPr/>
        </p:nvGrpSpPr>
        <p:grpSpPr>
          <a:xfrm>
            <a:off x="510700" y="5404833"/>
            <a:ext cx="708025" cy="467166"/>
            <a:chOff x="510700" y="5131878"/>
            <a:chExt cx="708025" cy="467166"/>
          </a:xfrm>
        </p:grpSpPr>
        <p:grpSp>
          <p:nvGrpSpPr>
            <p:cNvPr id="122" name="Group 93"/>
            <p:cNvGrpSpPr>
              <a:grpSpLocks/>
            </p:cNvGrpSpPr>
            <p:nvPr/>
          </p:nvGrpSpPr>
          <p:grpSpPr bwMode="auto">
            <a:xfrm>
              <a:off x="670243" y="5131878"/>
              <a:ext cx="388938" cy="249238"/>
              <a:chOff x="1593" y="1897"/>
              <a:chExt cx="245" cy="157"/>
            </a:xfrm>
          </p:grpSpPr>
          <p:sp>
            <p:nvSpPr>
              <p:cNvPr id="124" name="Freeform 94"/>
              <p:cNvSpPr>
                <a:spLocks/>
              </p:cNvSpPr>
              <p:nvPr/>
            </p:nvSpPr>
            <p:spPr bwMode="auto">
              <a:xfrm>
                <a:off x="1593" y="1897"/>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EDBB2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25" name="Freeform 95"/>
              <p:cNvSpPr>
                <a:spLocks/>
              </p:cNvSpPr>
              <p:nvPr/>
            </p:nvSpPr>
            <p:spPr bwMode="auto">
              <a:xfrm>
                <a:off x="1593" y="1897"/>
                <a:ext cx="245" cy="45"/>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A92122"/>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26" name="Freeform 96"/>
              <p:cNvSpPr>
                <a:spLocks/>
              </p:cNvSpPr>
              <p:nvPr/>
            </p:nvSpPr>
            <p:spPr bwMode="auto">
              <a:xfrm>
                <a:off x="1593" y="2003"/>
                <a:ext cx="245"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A92122"/>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27" name="Freeform 97"/>
              <p:cNvSpPr>
                <a:spLocks/>
              </p:cNvSpPr>
              <p:nvPr/>
            </p:nvSpPr>
            <p:spPr bwMode="auto">
              <a:xfrm>
                <a:off x="1593" y="1897"/>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23" name="Text Box 180"/>
            <p:cNvSpPr txBox="1">
              <a:spLocks noChangeArrowheads="1"/>
            </p:cNvSpPr>
            <p:nvPr/>
          </p:nvSpPr>
          <p:spPr bwMode="auto">
            <a:xfrm>
              <a:off x="510700" y="5384732"/>
              <a:ext cx="708025"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SPAIN</a:t>
              </a:r>
            </a:p>
          </p:txBody>
        </p:sp>
      </p:grpSp>
      <p:grpSp>
        <p:nvGrpSpPr>
          <p:cNvPr id="356" name="Group 355"/>
          <p:cNvGrpSpPr/>
          <p:nvPr/>
        </p:nvGrpSpPr>
        <p:grpSpPr>
          <a:xfrm>
            <a:off x="4648577" y="5404833"/>
            <a:ext cx="1142624" cy="468754"/>
            <a:chOff x="4648577" y="5131878"/>
            <a:chExt cx="1142624" cy="468754"/>
          </a:xfrm>
        </p:grpSpPr>
        <p:grpSp>
          <p:nvGrpSpPr>
            <p:cNvPr id="92" name="Group 66"/>
            <p:cNvGrpSpPr>
              <a:grpSpLocks/>
            </p:cNvGrpSpPr>
            <p:nvPr/>
          </p:nvGrpSpPr>
          <p:grpSpPr bwMode="auto">
            <a:xfrm>
              <a:off x="5025420" y="5131878"/>
              <a:ext cx="388938" cy="247650"/>
              <a:chOff x="1593" y="2897"/>
              <a:chExt cx="245" cy="156"/>
            </a:xfrm>
          </p:grpSpPr>
          <p:sp>
            <p:nvSpPr>
              <p:cNvPr id="94" name="Freeform 67"/>
              <p:cNvSpPr>
                <a:spLocks/>
              </p:cNvSpPr>
              <p:nvPr/>
            </p:nvSpPr>
            <p:spPr bwMode="auto">
              <a:xfrm>
                <a:off x="1593" y="2897"/>
                <a:ext cx="245" cy="156"/>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95" name="Freeform 68"/>
              <p:cNvSpPr>
                <a:spLocks/>
              </p:cNvSpPr>
              <p:nvPr/>
            </p:nvSpPr>
            <p:spPr bwMode="auto">
              <a:xfrm>
                <a:off x="1593" y="2897"/>
                <a:ext cx="245" cy="156"/>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96" name="Freeform 69"/>
              <p:cNvSpPr>
                <a:spLocks/>
              </p:cNvSpPr>
              <p:nvPr/>
            </p:nvSpPr>
            <p:spPr bwMode="auto">
              <a:xfrm>
                <a:off x="1742" y="2897"/>
                <a:ext cx="66"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97" name="Freeform 70"/>
              <p:cNvSpPr>
                <a:spLocks/>
              </p:cNvSpPr>
              <p:nvPr/>
            </p:nvSpPr>
            <p:spPr bwMode="auto">
              <a:xfrm>
                <a:off x="1778" y="2914"/>
                <a:ext cx="60" cy="39"/>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98" name="Freeform 71"/>
              <p:cNvSpPr>
                <a:spLocks/>
              </p:cNvSpPr>
              <p:nvPr/>
            </p:nvSpPr>
            <p:spPr bwMode="auto">
              <a:xfrm>
                <a:off x="1742" y="2897"/>
                <a:ext cx="96" cy="56"/>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99" name="Freeform 72"/>
              <p:cNvSpPr>
                <a:spLocks/>
              </p:cNvSpPr>
              <p:nvPr/>
            </p:nvSpPr>
            <p:spPr bwMode="auto">
              <a:xfrm>
                <a:off x="1617" y="2897"/>
                <a:ext cx="78" cy="45"/>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0" name="Freeform 73"/>
              <p:cNvSpPr>
                <a:spLocks/>
              </p:cNvSpPr>
              <p:nvPr/>
            </p:nvSpPr>
            <p:spPr bwMode="auto">
              <a:xfrm>
                <a:off x="1593" y="2914"/>
                <a:ext cx="60" cy="39"/>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1" name="Freeform 74"/>
              <p:cNvSpPr>
                <a:spLocks/>
              </p:cNvSpPr>
              <p:nvPr/>
            </p:nvSpPr>
            <p:spPr bwMode="auto">
              <a:xfrm>
                <a:off x="1593" y="2897"/>
                <a:ext cx="96" cy="56"/>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2" name="Freeform 75"/>
              <p:cNvSpPr>
                <a:spLocks/>
              </p:cNvSpPr>
              <p:nvPr/>
            </p:nvSpPr>
            <p:spPr bwMode="auto">
              <a:xfrm>
                <a:off x="1742" y="3009"/>
                <a:ext cx="72"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3" name="Freeform 76"/>
              <p:cNvSpPr>
                <a:spLocks/>
              </p:cNvSpPr>
              <p:nvPr/>
            </p:nvSpPr>
            <p:spPr bwMode="auto">
              <a:xfrm>
                <a:off x="1778" y="2998"/>
                <a:ext cx="60" cy="39"/>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4" name="Freeform 77"/>
              <p:cNvSpPr>
                <a:spLocks/>
              </p:cNvSpPr>
              <p:nvPr/>
            </p:nvSpPr>
            <p:spPr bwMode="auto">
              <a:xfrm>
                <a:off x="1754" y="2998"/>
                <a:ext cx="84"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5" name="Freeform 78"/>
              <p:cNvSpPr>
                <a:spLocks/>
              </p:cNvSpPr>
              <p:nvPr/>
            </p:nvSpPr>
            <p:spPr bwMode="auto">
              <a:xfrm>
                <a:off x="1623" y="3003"/>
                <a:ext cx="72"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6" name="Freeform 79"/>
              <p:cNvSpPr>
                <a:spLocks/>
              </p:cNvSpPr>
              <p:nvPr/>
            </p:nvSpPr>
            <p:spPr bwMode="auto">
              <a:xfrm>
                <a:off x="1593" y="2998"/>
                <a:ext cx="54" cy="39"/>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7" name="Freeform 80"/>
              <p:cNvSpPr>
                <a:spLocks/>
              </p:cNvSpPr>
              <p:nvPr/>
            </p:nvSpPr>
            <p:spPr bwMode="auto">
              <a:xfrm>
                <a:off x="1599" y="2998"/>
                <a:ext cx="96"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8" name="Freeform 81"/>
              <p:cNvSpPr>
                <a:spLocks/>
              </p:cNvSpPr>
              <p:nvPr/>
            </p:nvSpPr>
            <p:spPr bwMode="auto">
              <a:xfrm>
                <a:off x="1593" y="2897"/>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93" name="Text Box 176"/>
            <p:cNvSpPr txBox="1">
              <a:spLocks noChangeArrowheads="1"/>
            </p:cNvSpPr>
            <p:nvPr/>
          </p:nvSpPr>
          <p:spPr bwMode="auto">
            <a:xfrm>
              <a:off x="4648577" y="5384732"/>
              <a:ext cx="1142624" cy="21590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UNITED KINGDOM</a:t>
              </a:r>
            </a:p>
          </p:txBody>
        </p:sp>
      </p:grpSp>
      <p:grpSp>
        <p:nvGrpSpPr>
          <p:cNvPr id="357" name="Group 356"/>
          <p:cNvGrpSpPr/>
          <p:nvPr/>
        </p:nvGrpSpPr>
        <p:grpSpPr>
          <a:xfrm>
            <a:off x="3689590" y="5404833"/>
            <a:ext cx="709613" cy="467167"/>
            <a:chOff x="3689590" y="5131878"/>
            <a:chExt cx="709613" cy="467167"/>
          </a:xfrm>
        </p:grpSpPr>
        <p:graphicFrame>
          <p:nvGraphicFramePr>
            <p:cNvPr id="110" name="Object 166"/>
            <p:cNvGraphicFramePr>
              <a:graphicFrameLocks noChangeAspect="1"/>
            </p:cNvGraphicFramePr>
            <p:nvPr/>
          </p:nvGraphicFramePr>
          <p:xfrm>
            <a:off x="3863421" y="5131878"/>
            <a:ext cx="361950" cy="249237"/>
          </p:xfrm>
          <a:graphic>
            <a:graphicData uri="http://schemas.openxmlformats.org/presentationml/2006/ole">
              <mc:AlternateContent xmlns:mc="http://schemas.openxmlformats.org/markup-compatibility/2006">
                <mc:Choice xmlns:v="urn:schemas-microsoft-com:vml" Requires="v">
                  <p:oleObj name="Clip" r:id="rId3" imgW="3809524" imgH="2619048" progId="">
                    <p:embed/>
                  </p:oleObj>
                </mc:Choice>
                <mc:Fallback>
                  <p:oleObj name="Clip" r:id="rId3" imgW="3809524" imgH="2619048" progId="">
                    <p:embed/>
                    <p:pic>
                      <p:nvPicPr>
                        <p:cNvPr id="110" name="Object 1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421" y="5131878"/>
                          <a:ext cx="361950" cy="249237"/>
                        </a:xfrm>
                        <a:prstGeom prst="rect">
                          <a:avLst/>
                        </a:prstGeom>
                        <a:noFill/>
                        <a:ln w="3175">
                          <a:solidFill>
                            <a:schemeClr val="tx2"/>
                          </a:solidFill>
                          <a:miter lim="800000"/>
                          <a:headEnd/>
                          <a:tailEnd/>
                        </a:ln>
                      </p:spPr>
                    </p:pic>
                  </p:oleObj>
                </mc:Fallback>
              </mc:AlternateContent>
            </a:graphicData>
          </a:graphic>
        </p:graphicFrame>
        <p:sp>
          <p:nvSpPr>
            <p:cNvPr id="111" name="Text Box 177"/>
            <p:cNvSpPr txBox="1">
              <a:spLocks noChangeArrowheads="1"/>
            </p:cNvSpPr>
            <p:nvPr/>
          </p:nvSpPr>
          <p:spPr bwMode="auto">
            <a:xfrm>
              <a:off x="3689590" y="5384732"/>
              <a:ext cx="709613"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TURKEY</a:t>
              </a:r>
            </a:p>
          </p:txBody>
        </p:sp>
      </p:grpSp>
      <p:grpSp>
        <p:nvGrpSpPr>
          <p:cNvPr id="358" name="Group 357"/>
          <p:cNvGrpSpPr/>
          <p:nvPr/>
        </p:nvGrpSpPr>
        <p:grpSpPr>
          <a:xfrm>
            <a:off x="2384366" y="5404833"/>
            <a:ext cx="1009972" cy="468298"/>
            <a:chOff x="2384366" y="5131878"/>
            <a:chExt cx="1009972" cy="468298"/>
          </a:xfrm>
        </p:grpSpPr>
        <p:grpSp>
          <p:nvGrpSpPr>
            <p:cNvPr id="302" name="Group 82"/>
            <p:cNvGrpSpPr>
              <a:grpSpLocks/>
            </p:cNvGrpSpPr>
            <p:nvPr/>
          </p:nvGrpSpPr>
          <p:grpSpPr bwMode="auto">
            <a:xfrm>
              <a:off x="2694090" y="5131878"/>
              <a:ext cx="390525" cy="249238"/>
              <a:chOff x="1780" y="2004"/>
              <a:chExt cx="245" cy="157"/>
            </a:xfrm>
          </p:grpSpPr>
          <p:sp>
            <p:nvSpPr>
              <p:cNvPr id="304" name="Freeform 83"/>
              <p:cNvSpPr>
                <a:spLocks/>
              </p:cNvSpPr>
              <p:nvPr/>
            </p:nvSpPr>
            <p:spPr bwMode="auto">
              <a:xfrm>
                <a:off x="1780" y="2004"/>
                <a:ext cx="245" cy="157"/>
              </a:xfrm>
              <a:custGeom>
                <a:avLst/>
                <a:gdLst>
                  <a:gd name="T0" fmla="*/ 4454 w 239"/>
                  <a:gd name="T1" fmla="*/ 15123 h 151"/>
                  <a:gd name="T2" fmla="*/ 4454 w 239"/>
                  <a:gd name="T3" fmla="*/ 0 h 151"/>
                  <a:gd name="T4" fmla="*/ 0 w 239"/>
                  <a:gd name="T5" fmla="*/ 0 h 151"/>
                  <a:gd name="T6" fmla="*/ 0 w 239"/>
                  <a:gd name="T7" fmla="*/ 15123 h 151"/>
                  <a:gd name="T8" fmla="*/ 4454 w 239"/>
                  <a:gd name="T9" fmla="*/ 15123 h 151"/>
                  <a:gd name="T10" fmla="*/ 4454 w 239"/>
                  <a:gd name="T11" fmla="*/ 15123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305" name="Freeform 84"/>
              <p:cNvSpPr>
                <a:spLocks/>
              </p:cNvSpPr>
              <p:nvPr/>
            </p:nvSpPr>
            <p:spPr bwMode="auto">
              <a:xfrm>
                <a:off x="1846" y="2027"/>
                <a:ext cx="119" cy="117"/>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306" name="Freeform 85"/>
              <p:cNvSpPr>
                <a:spLocks/>
              </p:cNvSpPr>
              <p:nvPr/>
            </p:nvSpPr>
            <p:spPr bwMode="auto">
              <a:xfrm>
                <a:off x="1780" y="2004"/>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303" name="Text Box 182"/>
            <p:cNvSpPr txBox="1">
              <a:spLocks noChangeArrowheads="1"/>
            </p:cNvSpPr>
            <p:nvPr/>
          </p:nvSpPr>
          <p:spPr bwMode="auto">
            <a:xfrm>
              <a:off x="2384366" y="5384732"/>
              <a:ext cx="1009972"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SWITZERLAND</a:t>
              </a:r>
            </a:p>
          </p:txBody>
        </p:sp>
      </p:grpSp>
      <p:grpSp>
        <p:nvGrpSpPr>
          <p:cNvPr id="359" name="Group 358"/>
          <p:cNvGrpSpPr/>
          <p:nvPr/>
        </p:nvGrpSpPr>
        <p:grpSpPr>
          <a:xfrm>
            <a:off x="1490080" y="5404833"/>
            <a:ext cx="708025" cy="467166"/>
            <a:chOff x="1490080" y="5131878"/>
            <a:chExt cx="708025" cy="467166"/>
          </a:xfrm>
        </p:grpSpPr>
        <p:grpSp>
          <p:nvGrpSpPr>
            <p:cNvPr id="113" name="Group 86"/>
            <p:cNvGrpSpPr>
              <a:grpSpLocks/>
            </p:cNvGrpSpPr>
            <p:nvPr/>
          </p:nvGrpSpPr>
          <p:grpSpPr bwMode="auto">
            <a:xfrm>
              <a:off x="1650417" y="5131878"/>
              <a:ext cx="387350" cy="247650"/>
              <a:chOff x="1593" y="2143"/>
              <a:chExt cx="245" cy="156"/>
            </a:xfrm>
          </p:grpSpPr>
          <p:sp>
            <p:nvSpPr>
              <p:cNvPr id="115" name="Freeform 87"/>
              <p:cNvSpPr>
                <a:spLocks/>
              </p:cNvSpPr>
              <p:nvPr/>
            </p:nvSpPr>
            <p:spPr bwMode="auto">
              <a:xfrm>
                <a:off x="1593" y="2143"/>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16" name="Freeform 88"/>
              <p:cNvSpPr>
                <a:spLocks/>
              </p:cNvSpPr>
              <p:nvPr/>
            </p:nvSpPr>
            <p:spPr bwMode="auto">
              <a:xfrm>
                <a:off x="1593"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17" name="Freeform 89"/>
              <p:cNvSpPr>
                <a:spLocks/>
              </p:cNvSpPr>
              <p:nvPr/>
            </p:nvSpPr>
            <p:spPr bwMode="auto">
              <a:xfrm>
                <a:off x="1593"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18" name="Freeform 90"/>
              <p:cNvSpPr>
                <a:spLocks/>
              </p:cNvSpPr>
              <p:nvPr/>
            </p:nvSpPr>
            <p:spPr bwMode="auto">
              <a:xfrm>
                <a:off x="1689" y="2238"/>
                <a:ext cx="149"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19" name="Freeform 91"/>
              <p:cNvSpPr>
                <a:spLocks/>
              </p:cNvSpPr>
              <p:nvPr/>
            </p:nvSpPr>
            <p:spPr bwMode="auto">
              <a:xfrm>
                <a:off x="1689" y="2143"/>
                <a:ext cx="149"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20" name="Freeform 92"/>
              <p:cNvSpPr>
                <a:spLocks/>
              </p:cNvSpPr>
              <p:nvPr/>
            </p:nvSpPr>
            <p:spPr bwMode="auto">
              <a:xfrm>
                <a:off x="1593" y="2143"/>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14" name="Text Box 179"/>
            <p:cNvSpPr txBox="1">
              <a:spLocks noChangeArrowheads="1"/>
            </p:cNvSpPr>
            <p:nvPr/>
          </p:nvSpPr>
          <p:spPr bwMode="auto">
            <a:xfrm>
              <a:off x="1490080" y="5384732"/>
              <a:ext cx="708025"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SWEDEN</a:t>
              </a:r>
            </a:p>
          </p:txBody>
        </p:sp>
      </p:grpSp>
      <p:grpSp>
        <p:nvGrpSpPr>
          <p:cNvPr id="351" name="Group 350"/>
          <p:cNvGrpSpPr/>
          <p:nvPr/>
        </p:nvGrpSpPr>
        <p:grpSpPr>
          <a:xfrm>
            <a:off x="510700" y="4600536"/>
            <a:ext cx="708025" cy="465606"/>
            <a:chOff x="510700" y="4327581"/>
            <a:chExt cx="708025" cy="465606"/>
          </a:xfrm>
        </p:grpSpPr>
        <p:grpSp>
          <p:nvGrpSpPr>
            <p:cNvPr id="235" name="Group 219"/>
            <p:cNvGrpSpPr>
              <a:grpSpLocks/>
            </p:cNvGrpSpPr>
            <p:nvPr/>
          </p:nvGrpSpPr>
          <p:grpSpPr bwMode="auto">
            <a:xfrm>
              <a:off x="669450" y="4327581"/>
              <a:ext cx="390525" cy="250825"/>
              <a:chOff x="4451" y="1314"/>
              <a:chExt cx="241" cy="158"/>
            </a:xfrm>
          </p:grpSpPr>
          <p:sp>
            <p:nvSpPr>
              <p:cNvPr id="237" name="Freeform 220"/>
              <p:cNvSpPr>
                <a:spLocks/>
              </p:cNvSpPr>
              <p:nvPr/>
            </p:nvSpPr>
            <p:spPr bwMode="auto">
              <a:xfrm>
                <a:off x="4451" y="1314"/>
                <a:ext cx="232" cy="71"/>
              </a:xfrm>
              <a:custGeom>
                <a:avLst/>
                <a:gdLst>
                  <a:gd name="T0" fmla="*/ 19 w 238"/>
                  <a:gd name="T1" fmla="*/ 36 h 72"/>
                  <a:gd name="T2" fmla="*/ 0 w 238"/>
                  <a:gd name="T3" fmla="*/ 36 h 72"/>
                  <a:gd name="T4" fmla="*/ 0 w 238"/>
                  <a:gd name="T5" fmla="*/ 0 h 72"/>
                  <a:gd name="T6" fmla="*/ 19 w 238"/>
                  <a:gd name="T7" fmla="*/ 0 h 72"/>
                  <a:gd name="T8" fmla="*/ 19 w 238"/>
                  <a:gd name="T9" fmla="*/ 36 h 72"/>
                  <a:gd name="T10" fmla="*/ 19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38" name="Freeform 221"/>
              <p:cNvSpPr>
                <a:spLocks/>
              </p:cNvSpPr>
              <p:nvPr/>
            </p:nvSpPr>
            <p:spPr bwMode="auto">
              <a:xfrm>
                <a:off x="4454" y="1388"/>
                <a:ext cx="238" cy="84"/>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39" name="Freeform 222"/>
              <p:cNvSpPr>
                <a:spLocks/>
              </p:cNvSpPr>
              <p:nvPr/>
            </p:nvSpPr>
            <p:spPr bwMode="auto">
              <a:xfrm>
                <a:off x="4451" y="1317"/>
                <a:ext cx="238" cy="155"/>
              </a:xfrm>
              <a:custGeom>
                <a:avLst/>
                <a:gdLst>
                  <a:gd name="T0" fmla="*/ 20 w 244"/>
                  <a:gd name="T1" fmla="*/ 78 h 156"/>
                  <a:gd name="T2" fmla="*/ 20 w 244"/>
                  <a:gd name="T3" fmla="*/ 0 h 156"/>
                  <a:gd name="T4" fmla="*/ 0 w 244"/>
                  <a:gd name="T5" fmla="*/ 0 h 156"/>
                  <a:gd name="T6" fmla="*/ 0 w 244"/>
                  <a:gd name="T7" fmla="*/ 78 h 156"/>
                  <a:gd name="T8" fmla="*/ 20 w 244"/>
                  <a:gd name="T9" fmla="*/ 78 h 156"/>
                  <a:gd name="T10" fmla="*/ 20 w 244"/>
                  <a:gd name="T11" fmla="*/ 78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36" name="Text Box 258"/>
            <p:cNvSpPr txBox="1">
              <a:spLocks noChangeArrowheads="1"/>
            </p:cNvSpPr>
            <p:nvPr/>
          </p:nvSpPr>
          <p:spPr bwMode="auto">
            <a:xfrm>
              <a:off x="510700" y="4578874"/>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POLAND</a:t>
              </a:r>
            </a:p>
          </p:txBody>
        </p:sp>
      </p:grpSp>
      <p:grpSp>
        <p:nvGrpSpPr>
          <p:cNvPr id="355" name="Group 354"/>
          <p:cNvGrpSpPr/>
          <p:nvPr/>
        </p:nvGrpSpPr>
        <p:grpSpPr>
          <a:xfrm>
            <a:off x="4811108" y="4595773"/>
            <a:ext cx="817563" cy="470368"/>
            <a:chOff x="4811108" y="4322818"/>
            <a:chExt cx="817563" cy="470368"/>
          </a:xfrm>
        </p:grpSpPr>
        <p:grpSp>
          <p:nvGrpSpPr>
            <p:cNvPr id="244" name="Group 228"/>
            <p:cNvGrpSpPr>
              <a:grpSpLocks/>
            </p:cNvGrpSpPr>
            <p:nvPr/>
          </p:nvGrpSpPr>
          <p:grpSpPr bwMode="auto">
            <a:xfrm>
              <a:off x="5024627" y="4322818"/>
              <a:ext cx="390525" cy="255588"/>
              <a:chOff x="4188" y="2157"/>
              <a:chExt cx="238" cy="161"/>
            </a:xfrm>
          </p:grpSpPr>
          <p:sp>
            <p:nvSpPr>
              <p:cNvPr id="246" name="Freeform 229"/>
              <p:cNvSpPr>
                <a:spLocks/>
              </p:cNvSpPr>
              <p:nvPr/>
            </p:nvSpPr>
            <p:spPr bwMode="auto">
              <a:xfrm>
                <a:off x="4188" y="2157"/>
                <a:ext cx="238" cy="156"/>
              </a:xfrm>
              <a:custGeom>
                <a:avLst/>
                <a:gdLst>
                  <a:gd name="T0" fmla="*/ 0 w 238"/>
                  <a:gd name="T1" fmla="*/ 0 h 151"/>
                  <a:gd name="T2" fmla="*/ 238 w 238"/>
                  <a:gd name="T3" fmla="*/ 0 h 151"/>
                  <a:gd name="T4" fmla="*/ 238 w 238"/>
                  <a:gd name="T5" fmla="*/ 7039 h 151"/>
                  <a:gd name="T6" fmla="*/ 0 w 238"/>
                  <a:gd name="T7" fmla="*/ 7039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47" name="Freeform 230"/>
              <p:cNvSpPr>
                <a:spLocks/>
              </p:cNvSpPr>
              <p:nvPr/>
            </p:nvSpPr>
            <p:spPr bwMode="auto">
              <a:xfrm>
                <a:off x="4188" y="2157"/>
                <a:ext cx="238" cy="58"/>
              </a:xfrm>
              <a:custGeom>
                <a:avLst/>
                <a:gdLst>
                  <a:gd name="T0" fmla="*/ 0 w 238"/>
                  <a:gd name="T1" fmla="*/ 0 h 56"/>
                  <a:gd name="T2" fmla="*/ 238 w 238"/>
                  <a:gd name="T3" fmla="*/ 0 h 56"/>
                  <a:gd name="T4" fmla="*/ 238 w 238"/>
                  <a:gd name="T5" fmla="*/ 3498 h 56"/>
                  <a:gd name="T6" fmla="*/ 0 w 238"/>
                  <a:gd name="T7" fmla="*/ 3498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48" name="Freeform 231"/>
              <p:cNvSpPr>
                <a:spLocks/>
              </p:cNvSpPr>
              <p:nvPr/>
            </p:nvSpPr>
            <p:spPr bwMode="auto">
              <a:xfrm>
                <a:off x="4188" y="2261"/>
                <a:ext cx="238" cy="57"/>
              </a:xfrm>
              <a:custGeom>
                <a:avLst/>
                <a:gdLst>
                  <a:gd name="T0" fmla="*/ 0 w 238"/>
                  <a:gd name="T1" fmla="*/ 0 h 55"/>
                  <a:gd name="T2" fmla="*/ 238 w 238"/>
                  <a:gd name="T3" fmla="*/ 0 h 55"/>
                  <a:gd name="T4" fmla="*/ 238 w 238"/>
                  <a:gd name="T5" fmla="*/ 3674 h 55"/>
                  <a:gd name="T6" fmla="*/ 0 w 238"/>
                  <a:gd name="T7" fmla="*/ 3674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49" name="Freeform 232"/>
              <p:cNvSpPr>
                <a:spLocks/>
              </p:cNvSpPr>
              <p:nvPr/>
            </p:nvSpPr>
            <p:spPr bwMode="auto">
              <a:xfrm>
                <a:off x="4217" y="2186"/>
                <a:ext cx="42" cy="46"/>
              </a:xfrm>
              <a:custGeom>
                <a:avLst/>
                <a:gdLst>
                  <a:gd name="T0" fmla="*/ 42 w 42"/>
                  <a:gd name="T1" fmla="*/ 386 h 45"/>
                  <a:gd name="T2" fmla="*/ 42 w 42"/>
                  <a:gd name="T3" fmla="*/ 11 h 45"/>
                  <a:gd name="T4" fmla="*/ 42 w 42"/>
                  <a:gd name="T5" fmla="*/ 0 h 45"/>
                  <a:gd name="T6" fmla="*/ 0 w 42"/>
                  <a:gd name="T7" fmla="*/ 0 h 45"/>
                  <a:gd name="T8" fmla="*/ 0 w 42"/>
                  <a:gd name="T9" fmla="*/ 11 h 45"/>
                  <a:gd name="T10" fmla="*/ 0 w 42"/>
                  <a:gd name="T11" fmla="*/ 386 h 45"/>
                  <a:gd name="T12" fmla="*/ 6 w 42"/>
                  <a:gd name="T13" fmla="*/ 441 h 45"/>
                  <a:gd name="T14" fmla="*/ 6 w 42"/>
                  <a:gd name="T15" fmla="*/ 492 h 45"/>
                  <a:gd name="T16" fmla="*/ 12 w 42"/>
                  <a:gd name="T17" fmla="*/ 561 h 45"/>
                  <a:gd name="T18" fmla="*/ 18 w 42"/>
                  <a:gd name="T19" fmla="*/ 561 h 45"/>
                  <a:gd name="T20" fmla="*/ 24 w 42"/>
                  <a:gd name="T21" fmla="*/ 561 h 45"/>
                  <a:gd name="T22" fmla="*/ 30 w 42"/>
                  <a:gd name="T23" fmla="*/ 561 h 45"/>
                  <a:gd name="T24" fmla="*/ 30 w 42"/>
                  <a:gd name="T25" fmla="*/ 561 h 45"/>
                  <a:gd name="T26" fmla="*/ 36 w 42"/>
                  <a:gd name="T27" fmla="*/ 492 h 45"/>
                  <a:gd name="T28" fmla="*/ 36 w 42"/>
                  <a:gd name="T29" fmla="*/ 441 h 45"/>
                  <a:gd name="T30" fmla="*/ 42 w 42"/>
                  <a:gd name="T31" fmla="*/ 386 h 45"/>
                  <a:gd name="T32" fmla="*/ 42 w 42"/>
                  <a:gd name="T33" fmla="*/ 38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0" name="Freeform 233"/>
              <p:cNvSpPr>
                <a:spLocks/>
              </p:cNvSpPr>
              <p:nvPr/>
            </p:nvSpPr>
            <p:spPr bwMode="auto">
              <a:xfrm>
                <a:off x="4217" y="2186"/>
                <a:ext cx="42" cy="46"/>
              </a:xfrm>
              <a:custGeom>
                <a:avLst/>
                <a:gdLst>
                  <a:gd name="T0" fmla="*/ 42 w 42"/>
                  <a:gd name="T1" fmla="*/ 386 h 45"/>
                  <a:gd name="T2" fmla="*/ 42 w 42"/>
                  <a:gd name="T3" fmla="*/ 11 h 45"/>
                  <a:gd name="T4" fmla="*/ 42 w 42"/>
                  <a:gd name="T5" fmla="*/ 0 h 45"/>
                  <a:gd name="T6" fmla="*/ 0 w 42"/>
                  <a:gd name="T7" fmla="*/ 0 h 45"/>
                  <a:gd name="T8" fmla="*/ 0 w 42"/>
                  <a:gd name="T9" fmla="*/ 11 h 45"/>
                  <a:gd name="T10" fmla="*/ 0 w 42"/>
                  <a:gd name="T11" fmla="*/ 386 h 45"/>
                  <a:gd name="T12" fmla="*/ 6 w 42"/>
                  <a:gd name="T13" fmla="*/ 441 h 45"/>
                  <a:gd name="T14" fmla="*/ 6 w 42"/>
                  <a:gd name="T15" fmla="*/ 492 h 45"/>
                  <a:gd name="T16" fmla="*/ 12 w 42"/>
                  <a:gd name="T17" fmla="*/ 561 h 45"/>
                  <a:gd name="T18" fmla="*/ 18 w 42"/>
                  <a:gd name="T19" fmla="*/ 561 h 45"/>
                  <a:gd name="T20" fmla="*/ 24 w 42"/>
                  <a:gd name="T21" fmla="*/ 561 h 45"/>
                  <a:gd name="T22" fmla="*/ 30 w 42"/>
                  <a:gd name="T23" fmla="*/ 561 h 45"/>
                  <a:gd name="T24" fmla="*/ 30 w 42"/>
                  <a:gd name="T25" fmla="*/ 561 h 45"/>
                  <a:gd name="T26" fmla="*/ 36 w 42"/>
                  <a:gd name="T27" fmla="*/ 492 h 45"/>
                  <a:gd name="T28" fmla="*/ 36 w 42"/>
                  <a:gd name="T29" fmla="*/ 441 h 45"/>
                  <a:gd name="T30" fmla="*/ 42 w 42"/>
                  <a:gd name="T31" fmla="*/ 386 h 45"/>
                  <a:gd name="T32" fmla="*/ 42 w 42"/>
                  <a:gd name="T33" fmla="*/ 38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1" name="Freeform 234"/>
              <p:cNvSpPr>
                <a:spLocks/>
              </p:cNvSpPr>
              <p:nvPr/>
            </p:nvSpPr>
            <p:spPr bwMode="auto">
              <a:xfrm>
                <a:off x="4217" y="2180"/>
                <a:ext cx="42"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2" name="Freeform 235"/>
              <p:cNvSpPr>
                <a:spLocks/>
              </p:cNvSpPr>
              <p:nvPr/>
            </p:nvSpPr>
            <p:spPr bwMode="auto">
              <a:xfrm>
                <a:off x="4223" y="2197"/>
                <a:ext cx="30" cy="35"/>
              </a:xfrm>
              <a:custGeom>
                <a:avLst/>
                <a:gdLst>
                  <a:gd name="T0" fmla="*/ 30 w 30"/>
                  <a:gd name="T1" fmla="*/ 586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586 h 34"/>
                  <a:gd name="T14" fmla="*/ 0 w 30"/>
                  <a:gd name="T15" fmla="*/ 697 h 34"/>
                  <a:gd name="T16" fmla="*/ 6 w 30"/>
                  <a:gd name="T17" fmla="*/ 805 h 34"/>
                  <a:gd name="T18" fmla="*/ 6 w 30"/>
                  <a:gd name="T19" fmla="*/ 805 h 34"/>
                  <a:gd name="T20" fmla="*/ 12 w 30"/>
                  <a:gd name="T21" fmla="*/ 958 h 34"/>
                  <a:gd name="T22" fmla="*/ 18 w 30"/>
                  <a:gd name="T23" fmla="*/ 958 h 34"/>
                  <a:gd name="T24" fmla="*/ 18 w 30"/>
                  <a:gd name="T25" fmla="*/ 958 h 34"/>
                  <a:gd name="T26" fmla="*/ 24 w 30"/>
                  <a:gd name="T27" fmla="*/ 805 h 34"/>
                  <a:gd name="T28" fmla="*/ 30 w 30"/>
                  <a:gd name="T29" fmla="*/ 805 h 34"/>
                  <a:gd name="T30" fmla="*/ 30 w 30"/>
                  <a:gd name="T31" fmla="*/ 697 h 34"/>
                  <a:gd name="T32" fmla="*/ 30 w 30"/>
                  <a:gd name="T33" fmla="*/ 586 h 34"/>
                  <a:gd name="T34" fmla="*/ 30 w 30"/>
                  <a:gd name="T35" fmla="*/ 586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3" name="Freeform 236"/>
              <p:cNvSpPr>
                <a:spLocks/>
              </p:cNvSpPr>
              <p:nvPr/>
            </p:nvSpPr>
            <p:spPr bwMode="auto">
              <a:xfrm>
                <a:off x="4223" y="2215"/>
                <a:ext cx="30"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4" name="Freeform 237"/>
              <p:cNvSpPr>
                <a:spLocks/>
              </p:cNvSpPr>
              <p:nvPr/>
            </p:nvSpPr>
            <p:spPr bwMode="auto">
              <a:xfrm>
                <a:off x="4223" y="2221"/>
                <a:ext cx="30" cy="1"/>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5" name="Freeform 238"/>
              <p:cNvSpPr>
                <a:spLocks/>
              </p:cNvSpPr>
              <p:nvPr/>
            </p:nvSpPr>
            <p:spPr bwMode="auto">
              <a:xfrm>
                <a:off x="4235" y="2192"/>
                <a:ext cx="6" cy="5"/>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6" name="Freeform 239"/>
              <p:cNvSpPr>
                <a:spLocks/>
              </p:cNvSpPr>
              <p:nvPr/>
            </p:nvSpPr>
            <p:spPr bwMode="auto">
              <a:xfrm>
                <a:off x="4241" y="2186"/>
                <a:ext cx="6" cy="1"/>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7" name="Freeform 240"/>
              <p:cNvSpPr>
                <a:spLocks/>
              </p:cNvSpPr>
              <p:nvPr/>
            </p:nvSpPr>
            <p:spPr bwMode="auto">
              <a:xfrm>
                <a:off x="4229" y="2186"/>
                <a:ext cx="6" cy="1"/>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58" name="Freeform 241"/>
              <p:cNvSpPr>
                <a:spLocks/>
              </p:cNvSpPr>
              <p:nvPr/>
            </p:nvSpPr>
            <p:spPr bwMode="auto">
              <a:xfrm>
                <a:off x="4188" y="2157"/>
                <a:ext cx="238" cy="161"/>
              </a:xfrm>
              <a:custGeom>
                <a:avLst/>
                <a:gdLst>
                  <a:gd name="T0" fmla="*/ 238 w 238"/>
                  <a:gd name="T1" fmla="*/ 0 h 156"/>
                  <a:gd name="T2" fmla="*/ 0 w 238"/>
                  <a:gd name="T3" fmla="*/ 0 h 156"/>
                  <a:gd name="T4" fmla="*/ 0 w 238"/>
                  <a:gd name="T5" fmla="*/ 6409 h 156"/>
                  <a:gd name="T6" fmla="*/ 238 w 238"/>
                  <a:gd name="T7" fmla="*/ 6409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45" name="Text Box 265"/>
            <p:cNvSpPr txBox="1">
              <a:spLocks noChangeArrowheads="1"/>
            </p:cNvSpPr>
            <p:nvPr/>
          </p:nvSpPr>
          <p:spPr bwMode="auto">
            <a:xfrm>
              <a:off x="4811108" y="4578874"/>
              <a:ext cx="817563"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SLOVENIA</a:t>
              </a:r>
            </a:p>
          </p:txBody>
        </p:sp>
      </p:grpSp>
      <p:grpSp>
        <p:nvGrpSpPr>
          <p:cNvPr id="354" name="Group 353"/>
          <p:cNvGrpSpPr/>
          <p:nvPr/>
        </p:nvGrpSpPr>
        <p:grpSpPr>
          <a:xfrm>
            <a:off x="3690384" y="4595773"/>
            <a:ext cx="708025" cy="594610"/>
            <a:chOff x="3690384" y="4322818"/>
            <a:chExt cx="708025" cy="594610"/>
          </a:xfrm>
        </p:grpSpPr>
        <p:grpSp>
          <p:nvGrpSpPr>
            <p:cNvPr id="289" name="Group 4"/>
            <p:cNvGrpSpPr>
              <a:grpSpLocks/>
            </p:cNvGrpSpPr>
            <p:nvPr/>
          </p:nvGrpSpPr>
          <p:grpSpPr bwMode="auto">
            <a:xfrm>
              <a:off x="3849134" y="4322818"/>
              <a:ext cx="390525" cy="255588"/>
              <a:chOff x="4182" y="1087"/>
              <a:chExt cx="238" cy="161"/>
            </a:xfrm>
          </p:grpSpPr>
          <p:sp>
            <p:nvSpPr>
              <p:cNvPr id="291" name="Freeform 5"/>
              <p:cNvSpPr>
                <a:spLocks/>
              </p:cNvSpPr>
              <p:nvPr/>
            </p:nvSpPr>
            <p:spPr bwMode="auto">
              <a:xfrm>
                <a:off x="4182" y="1087"/>
                <a:ext cx="238" cy="161"/>
              </a:xfrm>
              <a:custGeom>
                <a:avLst/>
                <a:gdLst>
                  <a:gd name="T0" fmla="*/ 10 w 250"/>
                  <a:gd name="T1" fmla="*/ 81 h 162"/>
                  <a:gd name="T2" fmla="*/ 10 w 250"/>
                  <a:gd name="T3" fmla="*/ 0 h 162"/>
                  <a:gd name="T4" fmla="*/ 0 w 250"/>
                  <a:gd name="T5" fmla="*/ 0 h 162"/>
                  <a:gd name="T6" fmla="*/ 0 w 250"/>
                  <a:gd name="T7" fmla="*/ 81 h 162"/>
                  <a:gd name="T8" fmla="*/ 10 w 250"/>
                  <a:gd name="T9" fmla="*/ 81 h 162"/>
                  <a:gd name="T10" fmla="*/ 10 w 250"/>
                  <a:gd name="T11" fmla="*/ 81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2" name="Freeform 6"/>
              <p:cNvSpPr>
                <a:spLocks/>
              </p:cNvSpPr>
              <p:nvPr/>
            </p:nvSpPr>
            <p:spPr bwMode="auto">
              <a:xfrm>
                <a:off x="4182" y="1087"/>
                <a:ext cx="238" cy="51"/>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3" name="Freeform 7"/>
              <p:cNvSpPr>
                <a:spLocks/>
              </p:cNvSpPr>
              <p:nvPr/>
            </p:nvSpPr>
            <p:spPr bwMode="auto">
              <a:xfrm>
                <a:off x="4182" y="1198"/>
                <a:ext cx="238" cy="50"/>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4" name="Freeform 8"/>
              <p:cNvSpPr>
                <a:spLocks/>
              </p:cNvSpPr>
              <p:nvPr/>
            </p:nvSpPr>
            <p:spPr bwMode="auto">
              <a:xfrm>
                <a:off x="4182" y="1087"/>
                <a:ext cx="238" cy="161"/>
              </a:xfrm>
              <a:custGeom>
                <a:avLst/>
                <a:gdLst>
                  <a:gd name="T0" fmla="*/ 10 w 250"/>
                  <a:gd name="T1" fmla="*/ 81 h 162"/>
                  <a:gd name="T2" fmla="*/ 0 w 250"/>
                  <a:gd name="T3" fmla="*/ 81 h 162"/>
                  <a:gd name="T4" fmla="*/ 0 w 250"/>
                  <a:gd name="T5" fmla="*/ 0 h 162"/>
                  <a:gd name="T6" fmla="*/ 10 w 250"/>
                  <a:gd name="T7" fmla="*/ 0 h 162"/>
                  <a:gd name="T8" fmla="*/ 10 w 250"/>
                  <a:gd name="T9" fmla="*/ 81 h 162"/>
                  <a:gd name="T10" fmla="*/ 10 w 250"/>
                  <a:gd name="T11" fmla="*/ 81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5" name="Freeform 9"/>
              <p:cNvSpPr>
                <a:spLocks/>
              </p:cNvSpPr>
              <p:nvPr/>
            </p:nvSpPr>
            <p:spPr bwMode="auto">
              <a:xfrm>
                <a:off x="4238" y="1132"/>
                <a:ext cx="69"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6" name="Freeform 10"/>
              <p:cNvSpPr>
                <a:spLocks/>
              </p:cNvSpPr>
              <p:nvPr/>
            </p:nvSpPr>
            <p:spPr bwMode="auto">
              <a:xfrm>
                <a:off x="4267" y="1138"/>
                <a:ext cx="5"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7" name="Freeform 11"/>
              <p:cNvSpPr>
                <a:spLocks/>
              </p:cNvSpPr>
              <p:nvPr/>
            </p:nvSpPr>
            <p:spPr bwMode="auto">
              <a:xfrm>
                <a:off x="4255" y="1149"/>
                <a:ext cx="35" cy="5"/>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8" name="Freeform 12"/>
              <p:cNvSpPr>
                <a:spLocks/>
              </p:cNvSpPr>
              <p:nvPr/>
            </p:nvSpPr>
            <p:spPr bwMode="auto">
              <a:xfrm>
                <a:off x="4250" y="1165"/>
                <a:ext cx="40" cy="5"/>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99" name="Freeform 13"/>
              <p:cNvSpPr>
                <a:spLocks/>
              </p:cNvSpPr>
              <p:nvPr/>
            </p:nvSpPr>
            <p:spPr bwMode="auto">
              <a:xfrm>
                <a:off x="4244" y="1181"/>
                <a:ext cx="57" cy="34"/>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300" name="Freeform 14"/>
              <p:cNvSpPr>
                <a:spLocks/>
              </p:cNvSpPr>
              <p:nvPr/>
            </p:nvSpPr>
            <p:spPr bwMode="auto">
              <a:xfrm>
                <a:off x="4238" y="1132"/>
                <a:ext cx="69"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90" name="Text Box 182"/>
            <p:cNvSpPr txBox="1">
              <a:spLocks noChangeArrowheads="1"/>
            </p:cNvSpPr>
            <p:nvPr/>
          </p:nvSpPr>
          <p:spPr bwMode="auto">
            <a:xfrm>
              <a:off x="3690384" y="4578874"/>
              <a:ext cx="708025" cy="338554"/>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SLOVAK REPUBLIC</a:t>
              </a:r>
            </a:p>
          </p:txBody>
        </p:sp>
      </p:grpSp>
      <p:grpSp>
        <p:nvGrpSpPr>
          <p:cNvPr id="353" name="Group 352"/>
          <p:cNvGrpSpPr/>
          <p:nvPr/>
        </p:nvGrpSpPr>
        <p:grpSpPr>
          <a:xfrm>
            <a:off x="2509146" y="4600536"/>
            <a:ext cx="760412" cy="465605"/>
            <a:chOff x="2509146" y="4327581"/>
            <a:chExt cx="760412" cy="465605"/>
          </a:xfrm>
        </p:grpSpPr>
        <p:grpSp>
          <p:nvGrpSpPr>
            <p:cNvPr id="260" name="Group 214"/>
            <p:cNvGrpSpPr>
              <a:grpSpLocks/>
            </p:cNvGrpSpPr>
            <p:nvPr/>
          </p:nvGrpSpPr>
          <p:grpSpPr bwMode="auto">
            <a:xfrm>
              <a:off x="2694090" y="4327581"/>
              <a:ext cx="390525" cy="250825"/>
              <a:chOff x="4188" y="2402"/>
              <a:chExt cx="238" cy="161"/>
            </a:xfrm>
          </p:grpSpPr>
          <p:sp>
            <p:nvSpPr>
              <p:cNvPr id="262" name="Freeform 215"/>
              <p:cNvSpPr>
                <a:spLocks/>
              </p:cNvSpPr>
              <p:nvPr/>
            </p:nvSpPr>
            <p:spPr bwMode="auto">
              <a:xfrm>
                <a:off x="4235" y="2403"/>
                <a:ext cx="191" cy="160"/>
              </a:xfrm>
              <a:custGeom>
                <a:avLst/>
                <a:gdLst>
                  <a:gd name="T0" fmla="*/ 191 w 191"/>
                  <a:gd name="T1" fmla="*/ 3082 h 156"/>
                  <a:gd name="T2" fmla="*/ 191 w 191"/>
                  <a:gd name="T3" fmla="*/ 0 h 156"/>
                  <a:gd name="T4" fmla="*/ 0 w 191"/>
                  <a:gd name="T5" fmla="*/ 0 h 156"/>
                  <a:gd name="T6" fmla="*/ 0 w 191"/>
                  <a:gd name="T7" fmla="*/ 3082 h 156"/>
                  <a:gd name="T8" fmla="*/ 191 w 191"/>
                  <a:gd name="T9" fmla="*/ 3082 h 156"/>
                  <a:gd name="T10" fmla="*/ 191 w 191"/>
                  <a:gd name="T11" fmla="*/ 3082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63" name="Freeform 216"/>
              <p:cNvSpPr>
                <a:spLocks/>
              </p:cNvSpPr>
              <p:nvPr/>
            </p:nvSpPr>
            <p:spPr bwMode="auto">
              <a:xfrm>
                <a:off x="4188" y="2403"/>
                <a:ext cx="77" cy="160"/>
              </a:xfrm>
              <a:custGeom>
                <a:avLst/>
                <a:gdLst>
                  <a:gd name="T0" fmla="*/ 77 w 77"/>
                  <a:gd name="T1" fmla="*/ 3082 h 156"/>
                  <a:gd name="T2" fmla="*/ 77 w 77"/>
                  <a:gd name="T3" fmla="*/ 0 h 156"/>
                  <a:gd name="T4" fmla="*/ 0 w 77"/>
                  <a:gd name="T5" fmla="*/ 0 h 156"/>
                  <a:gd name="T6" fmla="*/ 0 w 77"/>
                  <a:gd name="T7" fmla="*/ 3082 h 156"/>
                  <a:gd name="T8" fmla="*/ 77 w 77"/>
                  <a:gd name="T9" fmla="*/ 3082 h 156"/>
                  <a:gd name="T10" fmla="*/ 77 w 77"/>
                  <a:gd name="T11" fmla="*/ 3082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64" name="Freeform 217"/>
              <p:cNvSpPr>
                <a:spLocks/>
              </p:cNvSpPr>
              <p:nvPr/>
            </p:nvSpPr>
            <p:spPr bwMode="auto">
              <a:xfrm>
                <a:off x="4348" y="2403"/>
                <a:ext cx="78" cy="160"/>
              </a:xfrm>
              <a:custGeom>
                <a:avLst/>
                <a:gdLst>
                  <a:gd name="T0" fmla="*/ 78 w 78"/>
                  <a:gd name="T1" fmla="*/ 3082 h 156"/>
                  <a:gd name="T2" fmla="*/ 78 w 78"/>
                  <a:gd name="T3" fmla="*/ 0 h 156"/>
                  <a:gd name="T4" fmla="*/ 0 w 78"/>
                  <a:gd name="T5" fmla="*/ 0 h 156"/>
                  <a:gd name="T6" fmla="*/ 0 w 78"/>
                  <a:gd name="T7" fmla="*/ 3082 h 156"/>
                  <a:gd name="T8" fmla="*/ 78 w 78"/>
                  <a:gd name="T9" fmla="*/ 3082 h 156"/>
                  <a:gd name="T10" fmla="*/ 78 w 78"/>
                  <a:gd name="T11" fmla="*/ 3082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65" name="Freeform 218"/>
              <p:cNvSpPr>
                <a:spLocks/>
              </p:cNvSpPr>
              <p:nvPr/>
            </p:nvSpPr>
            <p:spPr bwMode="auto">
              <a:xfrm>
                <a:off x="4188" y="2402"/>
                <a:ext cx="236" cy="161"/>
              </a:xfrm>
              <a:custGeom>
                <a:avLst/>
                <a:gdLst>
                  <a:gd name="T0" fmla="*/ 15 w 244"/>
                  <a:gd name="T1" fmla="*/ 293467 h 151"/>
                  <a:gd name="T2" fmla="*/ 15 w 244"/>
                  <a:gd name="T3" fmla="*/ 0 h 151"/>
                  <a:gd name="T4" fmla="*/ 0 w 244"/>
                  <a:gd name="T5" fmla="*/ 0 h 151"/>
                  <a:gd name="T6" fmla="*/ 0 w 244"/>
                  <a:gd name="T7" fmla="*/ 293467 h 151"/>
                  <a:gd name="T8" fmla="*/ 15 w 244"/>
                  <a:gd name="T9" fmla="*/ 293467 h 151"/>
                  <a:gd name="T10" fmla="*/ 15 w 244"/>
                  <a:gd name="T11" fmla="*/ 293467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61" name="Text Box 260"/>
            <p:cNvSpPr txBox="1">
              <a:spLocks noChangeArrowheads="1"/>
            </p:cNvSpPr>
            <p:nvPr/>
          </p:nvSpPr>
          <p:spPr bwMode="auto">
            <a:xfrm>
              <a:off x="2509146" y="4578874"/>
              <a:ext cx="760412"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ROMANIA</a:t>
              </a:r>
            </a:p>
          </p:txBody>
        </p:sp>
      </p:grpSp>
      <p:grpSp>
        <p:nvGrpSpPr>
          <p:cNvPr id="352" name="Group 351"/>
          <p:cNvGrpSpPr/>
          <p:nvPr/>
        </p:nvGrpSpPr>
        <p:grpSpPr>
          <a:xfrm>
            <a:off x="1424199" y="4603711"/>
            <a:ext cx="839787" cy="462431"/>
            <a:chOff x="1424199" y="4330756"/>
            <a:chExt cx="839787" cy="462431"/>
          </a:xfrm>
        </p:grpSpPr>
        <p:grpSp>
          <p:nvGrpSpPr>
            <p:cNvPr id="129" name="Group 98"/>
            <p:cNvGrpSpPr>
              <a:grpSpLocks/>
            </p:cNvGrpSpPr>
            <p:nvPr/>
          </p:nvGrpSpPr>
          <p:grpSpPr bwMode="auto">
            <a:xfrm>
              <a:off x="1649623" y="4330756"/>
              <a:ext cx="388938" cy="247650"/>
              <a:chOff x="1779" y="1164"/>
              <a:chExt cx="245" cy="156"/>
            </a:xfrm>
          </p:grpSpPr>
          <p:sp>
            <p:nvSpPr>
              <p:cNvPr id="131" name="Freeform 99"/>
              <p:cNvSpPr>
                <a:spLocks/>
              </p:cNvSpPr>
              <p:nvPr/>
            </p:nvSpPr>
            <p:spPr bwMode="auto">
              <a:xfrm>
                <a:off x="1779" y="1164"/>
                <a:ext cx="102" cy="156"/>
              </a:xfrm>
              <a:custGeom>
                <a:avLst/>
                <a:gdLst>
                  <a:gd name="T0" fmla="*/ 122648 w 96"/>
                  <a:gd name="T1" fmla="*/ 156 h 156"/>
                  <a:gd name="T2" fmla="*/ 0 w 96"/>
                  <a:gd name="T3" fmla="*/ 156 h 156"/>
                  <a:gd name="T4" fmla="*/ 0 w 96"/>
                  <a:gd name="T5" fmla="*/ 0 h 156"/>
                  <a:gd name="T6" fmla="*/ 122648 w 96"/>
                  <a:gd name="T7" fmla="*/ 0 h 156"/>
                  <a:gd name="T8" fmla="*/ 122648 w 96"/>
                  <a:gd name="T9" fmla="*/ 156 h 156"/>
                  <a:gd name="T10" fmla="*/ 122648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2" name="Freeform 100"/>
              <p:cNvSpPr>
                <a:spLocks/>
              </p:cNvSpPr>
              <p:nvPr/>
            </p:nvSpPr>
            <p:spPr bwMode="auto">
              <a:xfrm>
                <a:off x="1881" y="1164"/>
                <a:ext cx="143" cy="156"/>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3" name="Freeform 101"/>
              <p:cNvSpPr>
                <a:spLocks/>
              </p:cNvSpPr>
              <p:nvPr/>
            </p:nvSpPr>
            <p:spPr bwMode="auto">
              <a:xfrm>
                <a:off x="1875" y="1197"/>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4" name="Freeform 102"/>
              <p:cNvSpPr>
                <a:spLocks/>
              </p:cNvSpPr>
              <p:nvPr/>
            </p:nvSpPr>
            <p:spPr bwMode="auto">
              <a:xfrm>
                <a:off x="1875" y="1197"/>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5" name="Freeform 103"/>
              <p:cNvSpPr>
                <a:spLocks/>
              </p:cNvSpPr>
              <p:nvPr/>
            </p:nvSpPr>
            <p:spPr bwMode="auto">
              <a:xfrm>
                <a:off x="1839" y="1220"/>
                <a:ext cx="48"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6" name="Freeform 104"/>
              <p:cNvSpPr>
                <a:spLocks/>
              </p:cNvSpPr>
              <p:nvPr/>
            </p:nvSpPr>
            <p:spPr bwMode="auto">
              <a:xfrm>
                <a:off x="1839" y="1220"/>
                <a:ext cx="48"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7" name="Freeform 105"/>
              <p:cNvSpPr>
                <a:spLocks/>
              </p:cNvSpPr>
              <p:nvPr/>
            </p:nvSpPr>
            <p:spPr bwMode="auto">
              <a:xfrm>
                <a:off x="1881" y="1236"/>
                <a:ext cx="47" cy="28"/>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8" name="Freeform 106"/>
              <p:cNvSpPr>
                <a:spLocks/>
              </p:cNvSpPr>
              <p:nvPr/>
            </p:nvSpPr>
            <p:spPr bwMode="auto">
              <a:xfrm>
                <a:off x="1881" y="1236"/>
                <a:ext cx="47" cy="28"/>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39" name="Freeform 107"/>
              <p:cNvSpPr>
                <a:spLocks/>
              </p:cNvSpPr>
              <p:nvPr/>
            </p:nvSpPr>
            <p:spPr bwMode="auto">
              <a:xfrm>
                <a:off x="1881" y="1220"/>
                <a:ext cx="41" cy="28"/>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0" name="Freeform 108"/>
              <p:cNvSpPr>
                <a:spLocks/>
              </p:cNvSpPr>
              <p:nvPr/>
            </p:nvSpPr>
            <p:spPr bwMode="auto">
              <a:xfrm>
                <a:off x="1881" y="1220"/>
                <a:ext cx="41" cy="28"/>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1" name="Freeform 109"/>
              <p:cNvSpPr>
                <a:spLocks/>
              </p:cNvSpPr>
              <p:nvPr/>
            </p:nvSpPr>
            <p:spPr bwMode="auto">
              <a:xfrm>
                <a:off x="1833" y="1225"/>
                <a:ext cx="54" cy="17"/>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2" name="Freeform 110"/>
              <p:cNvSpPr>
                <a:spLocks/>
              </p:cNvSpPr>
              <p:nvPr/>
            </p:nvSpPr>
            <p:spPr bwMode="auto">
              <a:xfrm>
                <a:off x="1833" y="1225"/>
                <a:ext cx="54" cy="17"/>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3" name="Freeform 111"/>
              <p:cNvSpPr>
                <a:spLocks/>
              </p:cNvSpPr>
              <p:nvPr/>
            </p:nvSpPr>
            <p:spPr bwMode="auto">
              <a:xfrm>
                <a:off x="1839" y="1248"/>
                <a:ext cx="54"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4" name="Freeform 112"/>
              <p:cNvSpPr>
                <a:spLocks/>
              </p:cNvSpPr>
              <p:nvPr/>
            </p:nvSpPr>
            <p:spPr bwMode="auto">
              <a:xfrm>
                <a:off x="1839" y="1248"/>
                <a:ext cx="54"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5" name="Freeform 113"/>
              <p:cNvSpPr>
                <a:spLocks/>
              </p:cNvSpPr>
              <p:nvPr/>
            </p:nvSpPr>
            <p:spPr bwMode="auto">
              <a:xfrm>
                <a:off x="1833" y="1242"/>
                <a:ext cx="54" cy="11"/>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6" name="Freeform 114"/>
              <p:cNvSpPr>
                <a:spLocks/>
              </p:cNvSpPr>
              <p:nvPr/>
            </p:nvSpPr>
            <p:spPr bwMode="auto">
              <a:xfrm>
                <a:off x="1833" y="1242"/>
                <a:ext cx="54" cy="11"/>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7" name="Freeform 115"/>
              <p:cNvSpPr>
                <a:spLocks/>
              </p:cNvSpPr>
              <p:nvPr/>
            </p:nvSpPr>
            <p:spPr bwMode="auto">
              <a:xfrm>
                <a:off x="1881" y="1225"/>
                <a:ext cx="47" cy="17"/>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8" name="Freeform 116"/>
              <p:cNvSpPr>
                <a:spLocks/>
              </p:cNvSpPr>
              <p:nvPr/>
            </p:nvSpPr>
            <p:spPr bwMode="auto">
              <a:xfrm>
                <a:off x="1881" y="1225"/>
                <a:ext cx="47" cy="17"/>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49" name="Freeform 117"/>
              <p:cNvSpPr>
                <a:spLocks/>
              </p:cNvSpPr>
              <p:nvPr/>
            </p:nvSpPr>
            <p:spPr bwMode="auto">
              <a:xfrm>
                <a:off x="1881" y="1242"/>
                <a:ext cx="47" cy="11"/>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0" name="Freeform 118"/>
              <p:cNvSpPr>
                <a:spLocks/>
              </p:cNvSpPr>
              <p:nvPr/>
            </p:nvSpPr>
            <p:spPr bwMode="auto">
              <a:xfrm>
                <a:off x="1881" y="1242"/>
                <a:ext cx="47" cy="11"/>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1" name="Freeform 119"/>
              <p:cNvSpPr>
                <a:spLocks/>
              </p:cNvSpPr>
              <p:nvPr/>
            </p:nvSpPr>
            <p:spPr bwMode="auto">
              <a:xfrm>
                <a:off x="1839" y="1264"/>
                <a:ext cx="83" cy="1"/>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2" name="Freeform 120"/>
              <p:cNvSpPr>
                <a:spLocks/>
              </p:cNvSpPr>
              <p:nvPr/>
            </p:nvSpPr>
            <p:spPr bwMode="auto">
              <a:xfrm>
                <a:off x="1839" y="1264"/>
                <a:ext cx="83" cy="1"/>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3" name="Freeform 121"/>
              <p:cNvSpPr>
                <a:spLocks/>
              </p:cNvSpPr>
              <p:nvPr/>
            </p:nvSpPr>
            <p:spPr bwMode="auto">
              <a:xfrm>
                <a:off x="1839" y="1214"/>
                <a:ext cx="83"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4" name="Freeform 122"/>
              <p:cNvSpPr>
                <a:spLocks/>
              </p:cNvSpPr>
              <p:nvPr/>
            </p:nvSpPr>
            <p:spPr bwMode="auto">
              <a:xfrm>
                <a:off x="1839" y="1214"/>
                <a:ext cx="83"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5" name="Freeform 123"/>
              <p:cNvSpPr>
                <a:spLocks noEditPoints="1"/>
              </p:cNvSpPr>
              <p:nvPr/>
            </p:nvSpPr>
            <p:spPr bwMode="auto">
              <a:xfrm>
                <a:off x="1833" y="1197"/>
                <a:ext cx="101"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6" name="Freeform 124"/>
              <p:cNvSpPr>
                <a:spLocks/>
              </p:cNvSpPr>
              <p:nvPr/>
            </p:nvSpPr>
            <p:spPr bwMode="auto">
              <a:xfrm>
                <a:off x="1833" y="1197"/>
                <a:ext cx="101"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7" name="Freeform 125"/>
              <p:cNvSpPr>
                <a:spLocks/>
              </p:cNvSpPr>
              <p:nvPr/>
            </p:nvSpPr>
            <p:spPr bwMode="auto">
              <a:xfrm>
                <a:off x="1839" y="1197"/>
                <a:ext cx="89"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8" name="Freeform 126"/>
              <p:cNvSpPr>
                <a:spLocks/>
              </p:cNvSpPr>
              <p:nvPr/>
            </p:nvSpPr>
            <p:spPr bwMode="auto">
              <a:xfrm>
                <a:off x="1857"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59" name="Freeform 127"/>
              <p:cNvSpPr>
                <a:spLocks/>
              </p:cNvSpPr>
              <p:nvPr/>
            </p:nvSpPr>
            <p:spPr bwMode="auto">
              <a:xfrm>
                <a:off x="1857"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0" name="Freeform 128"/>
              <p:cNvSpPr>
                <a:spLocks/>
              </p:cNvSpPr>
              <p:nvPr/>
            </p:nvSpPr>
            <p:spPr bwMode="auto">
              <a:xfrm>
                <a:off x="1869" y="1225"/>
                <a:ext cx="30" cy="34"/>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1" name="Freeform 129"/>
              <p:cNvSpPr>
                <a:spLocks/>
              </p:cNvSpPr>
              <p:nvPr/>
            </p:nvSpPr>
            <p:spPr bwMode="auto">
              <a:xfrm>
                <a:off x="1881" y="1225"/>
                <a:ext cx="6" cy="11"/>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2" name="Freeform 130"/>
              <p:cNvSpPr>
                <a:spLocks/>
              </p:cNvSpPr>
              <p:nvPr/>
            </p:nvSpPr>
            <p:spPr bwMode="auto">
              <a:xfrm>
                <a:off x="1881" y="1248"/>
                <a:ext cx="6" cy="5"/>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3" name="Freeform 131"/>
              <p:cNvSpPr>
                <a:spLocks/>
              </p:cNvSpPr>
              <p:nvPr/>
            </p:nvSpPr>
            <p:spPr bwMode="auto">
              <a:xfrm>
                <a:off x="1887" y="1236"/>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4" name="Freeform 132"/>
              <p:cNvSpPr>
                <a:spLocks/>
              </p:cNvSpPr>
              <p:nvPr/>
            </p:nvSpPr>
            <p:spPr bwMode="auto">
              <a:xfrm>
                <a:off x="1875" y="1236"/>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5" name="Freeform 133"/>
              <p:cNvSpPr>
                <a:spLocks/>
              </p:cNvSpPr>
              <p:nvPr/>
            </p:nvSpPr>
            <p:spPr bwMode="auto">
              <a:xfrm>
                <a:off x="1863"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6" name="Freeform 134"/>
              <p:cNvSpPr>
                <a:spLocks/>
              </p:cNvSpPr>
              <p:nvPr/>
            </p:nvSpPr>
            <p:spPr bwMode="auto">
              <a:xfrm>
                <a:off x="1863"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7" name="Freeform 135"/>
              <p:cNvSpPr>
                <a:spLocks/>
              </p:cNvSpPr>
              <p:nvPr/>
            </p:nvSpPr>
            <p:spPr bwMode="auto">
              <a:xfrm>
                <a:off x="1899" y="1209"/>
                <a:ext cx="5" cy="11"/>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8" name="Freeform 136"/>
              <p:cNvSpPr>
                <a:spLocks/>
              </p:cNvSpPr>
              <p:nvPr/>
            </p:nvSpPr>
            <p:spPr bwMode="auto">
              <a:xfrm>
                <a:off x="1899" y="1209"/>
                <a:ext cx="5" cy="11"/>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69" name="Freeform 137"/>
              <p:cNvSpPr>
                <a:spLocks/>
              </p:cNvSpPr>
              <p:nvPr/>
            </p:nvSpPr>
            <p:spPr bwMode="auto">
              <a:xfrm>
                <a:off x="1863" y="1236"/>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0" name="Freeform 138"/>
              <p:cNvSpPr>
                <a:spLocks/>
              </p:cNvSpPr>
              <p:nvPr/>
            </p:nvSpPr>
            <p:spPr bwMode="auto">
              <a:xfrm>
                <a:off x="1863" y="1236"/>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1" name="Freeform 139"/>
              <p:cNvSpPr>
                <a:spLocks/>
              </p:cNvSpPr>
              <p:nvPr/>
            </p:nvSpPr>
            <p:spPr bwMode="auto">
              <a:xfrm>
                <a:off x="1863" y="1253"/>
                <a:ext cx="12" cy="11"/>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2" name="Freeform 140"/>
              <p:cNvSpPr>
                <a:spLocks/>
              </p:cNvSpPr>
              <p:nvPr/>
            </p:nvSpPr>
            <p:spPr bwMode="auto">
              <a:xfrm>
                <a:off x="1863" y="1253"/>
                <a:ext cx="12" cy="11"/>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3" name="Freeform 141"/>
              <p:cNvSpPr>
                <a:spLocks/>
              </p:cNvSpPr>
              <p:nvPr/>
            </p:nvSpPr>
            <p:spPr bwMode="auto">
              <a:xfrm>
                <a:off x="1893" y="1253"/>
                <a:ext cx="6" cy="11"/>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4" name="Freeform 142"/>
              <p:cNvSpPr>
                <a:spLocks/>
              </p:cNvSpPr>
              <p:nvPr/>
            </p:nvSpPr>
            <p:spPr bwMode="auto">
              <a:xfrm>
                <a:off x="1893" y="1253"/>
                <a:ext cx="6" cy="11"/>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5" name="Freeform 143"/>
              <p:cNvSpPr>
                <a:spLocks/>
              </p:cNvSpPr>
              <p:nvPr/>
            </p:nvSpPr>
            <p:spPr bwMode="auto">
              <a:xfrm>
                <a:off x="1899" y="1236"/>
                <a:ext cx="5"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6" name="Freeform 144"/>
              <p:cNvSpPr>
                <a:spLocks/>
              </p:cNvSpPr>
              <p:nvPr/>
            </p:nvSpPr>
            <p:spPr bwMode="auto">
              <a:xfrm>
                <a:off x="1899" y="1236"/>
                <a:ext cx="5"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7" name="Freeform 145"/>
              <p:cNvSpPr>
                <a:spLocks/>
              </p:cNvSpPr>
              <p:nvPr/>
            </p:nvSpPr>
            <p:spPr bwMode="auto">
              <a:xfrm>
                <a:off x="1881"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8" name="Freeform 146"/>
              <p:cNvSpPr>
                <a:spLocks/>
              </p:cNvSpPr>
              <p:nvPr/>
            </p:nvSpPr>
            <p:spPr bwMode="auto">
              <a:xfrm>
                <a:off x="1881"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79" name="Freeform 147"/>
              <p:cNvSpPr>
                <a:spLocks/>
              </p:cNvSpPr>
              <p:nvPr/>
            </p:nvSpPr>
            <p:spPr bwMode="auto">
              <a:xfrm>
                <a:off x="1779" y="1164"/>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30" name="Text Box 181"/>
            <p:cNvSpPr txBox="1">
              <a:spLocks noChangeArrowheads="1"/>
            </p:cNvSpPr>
            <p:nvPr/>
          </p:nvSpPr>
          <p:spPr bwMode="auto">
            <a:xfrm>
              <a:off x="1424199" y="4578874"/>
              <a:ext cx="839787"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PORTUGAL</a:t>
              </a:r>
            </a:p>
          </p:txBody>
        </p:sp>
      </p:grpSp>
      <p:grpSp>
        <p:nvGrpSpPr>
          <p:cNvPr id="340" name="Group 339"/>
          <p:cNvGrpSpPr/>
          <p:nvPr/>
        </p:nvGrpSpPr>
        <p:grpSpPr>
          <a:xfrm>
            <a:off x="379730" y="2537223"/>
            <a:ext cx="969964" cy="473203"/>
            <a:chOff x="379730" y="2264268"/>
            <a:chExt cx="969964" cy="473203"/>
          </a:xfrm>
        </p:grpSpPr>
        <p:grpSp>
          <p:nvGrpSpPr>
            <p:cNvPr id="38" name="Group 40"/>
            <p:cNvGrpSpPr>
              <a:grpSpLocks/>
            </p:cNvGrpSpPr>
            <p:nvPr/>
          </p:nvGrpSpPr>
          <p:grpSpPr bwMode="auto">
            <a:xfrm>
              <a:off x="671037" y="2264268"/>
              <a:ext cx="387350" cy="249238"/>
              <a:chOff x="522" y="1730"/>
              <a:chExt cx="244" cy="157"/>
            </a:xfrm>
          </p:grpSpPr>
          <p:sp>
            <p:nvSpPr>
              <p:cNvPr id="40" name="Freeform 41"/>
              <p:cNvSpPr>
                <a:spLocks/>
              </p:cNvSpPr>
              <p:nvPr/>
            </p:nvSpPr>
            <p:spPr bwMode="auto">
              <a:xfrm>
                <a:off x="522" y="1730"/>
                <a:ext cx="244" cy="157"/>
              </a:xfrm>
              <a:custGeom>
                <a:avLst/>
                <a:gdLst>
                  <a:gd name="T0" fmla="*/ 244 w 244"/>
                  <a:gd name="T1" fmla="*/ 15123 h 151"/>
                  <a:gd name="T2" fmla="*/ 244 w 244"/>
                  <a:gd name="T3" fmla="*/ 0 h 151"/>
                  <a:gd name="T4" fmla="*/ 0 w 244"/>
                  <a:gd name="T5" fmla="*/ 0 h 151"/>
                  <a:gd name="T6" fmla="*/ 0 w 244"/>
                  <a:gd name="T7" fmla="*/ 15123 h 151"/>
                  <a:gd name="T8" fmla="*/ 244 w 244"/>
                  <a:gd name="T9" fmla="*/ 15123 h 151"/>
                  <a:gd name="T10" fmla="*/ 244 w 244"/>
                  <a:gd name="T11" fmla="*/ 15123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41" name="Freeform 42"/>
              <p:cNvSpPr>
                <a:spLocks/>
              </p:cNvSpPr>
              <p:nvPr/>
            </p:nvSpPr>
            <p:spPr bwMode="auto">
              <a:xfrm>
                <a:off x="522" y="1733"/>
                <a:ext cx="244" cy="154"/>
              </a:xfrm>
              <a:custGeom>
                <a:avLst/>
                <a:gdLst>
                  <a:gd name="T0" fmla="*/ 244 w 244"/>
                  <a:gd name="T1" fmla="*/ 601 h 151"/>
                  <a:gd name="T2" fmla="*/ 95 w 244"/>
                  <a:gd name="T3" fmla="*/ 601 h 151"/>
                  <a:gd name="T4" fmla="*/ 95 w 244"/>
                  <a:gd name="T5" fmla="*/ 0 h 151"/>
                  <a:gd name="T6" fmla="*/ 65 w 244"/>
                  <a:gd name="T7" fmla="*/ 0 h 151"/>
                  <a:gd name="T8" fmla="*/ 65 w 244"/>
                  <a:gd name="T9" fmla="*/ 601 h 151"/>
                  <a:gd name="T10" fmla="*/ 0 w 244"/>
                  <a:gd name="T11" fmla="*/ 601 h 151"/>
                  <a:gd name="T12" fmla="*/ 0 w 244"/>
                  <a:gd name="T13" fmla="*/ 908 h 151"/>
                  <a:gd name="T14" fmla="*/ 65 w 244"/>
                  <a:gd name="T15" fmla="*/ 908 h 151"/>
                  <a:gd name="T16" fmla="*/ 65 w 244"/>
                  <a:gd name="T17" fmla="*/ 1518 h 151"/>
                  <a:gd name="T18" fmla="*/ 95 w 244"/>
                  <a:gd name="T19" fmla="*/ 1518 h 151"/>
                  <a:gd name="T20" fmla="*/ 95 w 244"/>
                  <a:gd name="T21" fmla="*/ 908 h 151"/>
                  <a:gd name="T22" fmla="*/ 244 w 244"/>
                  <a:gd name="T23" fmla="*/ 908 h 151"/>
                  <a:gd name="T24" fmla="*/ 244 w 244"/>
                  <a:gd name="T25" fmla="*/ 601 h 151"/>
                  <a:gd name="T26" fmla="*/ 244 w 244"/>
                  <a:gd name="T27" fmla="*/ 60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42" name="Freeform 43"/>
              <p:cNvSpPr>
                <a:spLocks/>
              </p:cNvSpPr>
              <p:nvPr/>
            </p:nvSpPr>
            <p:spPr bwMode="auto">
              <a:xfrm>
                <a:off x="522" y="1731"/>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39" name="Text Box 169"/>
            <p:cNvSpPr txBox="1">
              <a:spLocks noChangeArrowheads="1"/>
            </p:cNvSpPr>
            <p:nvPr/>
          </p:nvSpPr>
          <p:spPr bwMode="auto">
            <a:xfrm>
              <a:off x="379730" y="2523158"/>
              <a:ext cx="969964"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DENMARK</a:t>
              </a:r>
            </a:p>
          </p:txBody>
        </p:sp>
      </p:grpSp>
      <p:grpSp>
        <p:nvGrpSpPr>
          <p:cNvPr id="336" name="Group 335"/>
          <p:cNvGrpSpPr/>
          <p:nvPr/>
        </p:nvGrpSpPr>
        <p:grpSpPr>
          <a:xfrm>
            <a:off x="4754751" y="2538811"/>
            <a:ext cx="930276" cy="471615"/>
            <a:chOff x="4754751" y="2265856"/>
            <a:chExt cx="930276" cy="471615"/>
          </a:xfrm>
        </p:grpSpPr>
        <p:grpSp>
          <p:nvGrpSpPr>
            <p:cNvPr id="57" name="Group 30"/>
            <p:cNvGrpSpPr>
              <a:grpSpLocks/>
            </p:cNvGrpSpPr>
            <p:nvPr/>
          </p:nvGrpSpPr>
          <p:grpSpPr bwMode="auto">
            <a:xfrm>
              <a:off x="5026214" y="2265856"/>
              <a:ext cx="387350" cy="247650"/>
              <a:chOff x="1117" y="2143"/>
              <a:chExt cx="244" cy="156"/>
            </a:xfrm>
          </p:grpSpPr>
          <p:sp>
            <p:nvSpPr>
              <p:cNvPr id="59" name="Freeform 31"/>
              <p:cNvSpPr>
                <a:spLocks/>
              </p:cNvSpPr>
              <p:nvPr/>
            </p:nvSpPr>
            <p:spPr bwMode="auto">
              <a:xfrm>
                <a:off x="1117" y="2143"/>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60" name="Freeform 32"/>
              <p:cNvSpPr>
                <a:spLocks/>
              </p:cNvSpPr>
              <p:nvPr/>
            </p:nvSpPr>
            <p:spPr bwMode="auto">
              <a:xfrm>
                <a:off x="1117" y="2143"/>
                <a:ext cx="244"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61" name="Freeform 33"/>
              <p:cNvSpPr>
                <a:spLocks/>
              </p:cNvSpPr>
              <p:nvPr/>
            </p:nvSpPr>
            <p:spPr bwMode="auto">
              <a:xfrm>
                <a:off x="1117" y="2249"/>
                <a:ext cx="244"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62" name="Freeform 34"/>
              <p:cNvSpPr>
                <a:spLocks/>
              </p:cNvSpPr>
              <p:nvPr/>
            </p:nvSpPr>
            <p:spPr bwMode="auto">
              <a:xfrm>
                <a:off x="1117" y="2143"/>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58" name="Text Box 172"/>
            <p:cNvSpPr txBox="1">
              <a:spLocks noChangeArrowheads="1"/>
            </p:cNvSpPr>
            <p:nvPr/>
          </p:nvSpPr>
          <p:spPr bwMode="auto">
            <a:xfrm>
              <a:off x="4754751" y="2523158"/>
              <a:ext cx="930276"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GERMANY</a:t>
              </a:r>
            </a:p>
          </p:txBody>
        </p:sp>
      </p:grpSp>
      <p:grpSp>
        <p:nvGrpSpPr>
          <p:cNvPr id="337" name="Group 336"/>
          <p:cNvGrpSpPr/>
          <p:nvPr/>
        </p:nvGrpSpPr>
        <p:grpSpPr>
          <a:xfrm>
            <a:off x="3690384" y="2538811"/>
            <a:ext cx="708025" cy="471615"/>
            <a:chOff x="3690384" y="2265856"/>
            <a:chExt cx="708025" cy="471615"/>
          </a:xfrm>
        </p:grpSpPr>
        <p:grpSp>
          <p:nvGrpSpPr>
            <p:cNvPr id="50" name="Group 35"/>
            <p:cNvGrpSpPr>
              <a:grpSpLocks/>
            </p:cNvGrpSpPr>
            <p:nvPr/>
          </p:nvGrpSpPr>
          <p:grpSpPr bwMode="auto">
            <a:xfrm>
              <a:off x="3850721" y="2265856"/>
              <a:ext cx="387350" cy="247650"/>
              <a:chOff x="1117" y="1892"/>
              <a:chExt cx="244" cy="156"/>
            </a:xfrm>
          </p:grpSpPr>
          <p:sp>
            <p:nvSpPr>
              <p:cNvPr id="52" name="Freeform 36"/>
              <p:cNvSpPr>
                <a:spLocks/>
              </p:cNvSpPr>
              <p:nvPr/>
            </p:nvSpPr>
            <p:spPr bwMode="auto">
              <a:xfrm>
                <a:off x="1117" y="1892"/>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53" name="Freeform 37"/>
              <p:cNvSpPr>
                <a:spLocks/>
              </p:cNvSpPr>
              <p:nvPr/>
            </p:nvSpPr>
            <p:spPr bwMode="auto">
              <a:xfrm>
                <a:off x="1117" y="1892"/>
                <a:ext cx="77" cy="156"/>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54" name="Freeform 38"/>
              <p:cNvSpPr>
                <a:spLocks/>
              </p:cNvSpPr>
              <p:nvPr/>
            </p:nvSpPr>
            <p:spPr bwMode="auto">
              <a:xfrm>
                <a:off x="1277" y="1892"/>
                <a:ext cx="84" cy="156"/>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55" name="Freeform 39"/>
              <p:cNvSpPr>
                <a:spLocks/>
              </p:cNvSpPr>
              <p:nvPr/>
            </p:nvSpPr>
            <p:spPr bwMode="auto">
              <a:xfrm>
                <a:off x="1117" y="1892"/>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51" name="Text Box 171"/>
            <p:cNvSpPr txBox="1">
              <a:spLocks noChangeArrowheads="1"/>
            </p:cNvSpPr>
            <p:nvPr/>
          </p:nvSpPr>
          <p:spPr bwMode="auto">
            <a:xfrm>
              <a:off x="3690384" y="2523158"/>
              <a:ext cx="7080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FRANCE</a:t>
              </a:r>
            </a:p>
          </p:txBody>
        </p:sp>
      </p:grpSp>
      <p:grpSp>
        <p:nvGrpSpPr>
          <p:cNvPr id="338" name="Group 337"/>
          <p:cNvGrpSpPr/>
          <p:nvPr/>
        </p:nvGrpSpPr>
        <p:grpSpPr>
          <a:xfrm>
            <a:off x="2536134" y="2546748"/>
            <a:ext cx="706437" cy="463678"/>
            <a:chOff x="2536134" y="2273793"/>
            <a:chExt cx="706437" cy="463678"/>
          </a:xfrm>
        </p:grpSpPr>
        <p:grpSp>
          <p:nvGrpSpPr>
            <p:cNvPr id="44" name="Group 16"/>
            <p:cNvGrpSpPr>
              <a:grpSpLocks/>
            </p:cNvGrpSpPr>
            <p:nvPr/>
          </p:nvGrpSpPr>
          <p:grpSpPr bwMode="auto">
            <a:xfrm>
              <a:off x="2695677" y="2273793"/>
              <a:ext cx="387350" cy="239713"/>
              <a:chOff x="1117" y="1646"/>
              <a:chExt cx="244" cy="151"/>
            </a:xfrm>
          </p:grpSpPr>
          <p:sp>
            <p:nvSpPr>
              <p:cNvPr id="46" name="Freeform 17"/>
              <p:cNvSpPr>
                <a:spLocks/>
              </p:cNvSpPr>
              <p:nvPr/>
            </p:nvSpPr>
            <p:spPr bwMode="auto">
              <a:xfrm>
                <a:off x="1117" y="1646"/>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47" name="Freeform 18"/>
              <p:cNvSpPr>
                <a:spLocks/>
              </p:cNvSpPr>
              <p:nvPr/>
            </p:nvSpPr>
            <p:spPr bwMode="auto">
              <a:xfrm>
                <a:off x="1117" y="1646"/>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48" name="Freeform 19"/>
              <p:cNvSpPr>
                <a:spLocks/>
              </p:cNvSpPr>
              <p:nvPr/>
            </p:nvSpPr>
            <p:spPr bwMode="auto">
              <a:xfrm>
                <a:off x="1117" y="1646"/>
                <a:ext cx="244"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45" name="Text Box 170"/>
            <p:cNvSpPr txBox="1">
              <a:spLocks noChangeArrowheads="1"/>
            </p:cNvSpPr>
            <p:nvPr/>
          </p:nvSpPr>
          <p:spPr bwMode="auto">
            <a:xfrm>
              <a:off x="2536134" y="2523159"/>
              <a:ext cx="706437"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FINLAND</a:t>
              </a:r>
            </a:p>
          </p:txBody>
        </p:sp>
      </p:grpSp>
      <p:grpSp>
        <p:nvGrpSpPr>
          <p:cNvPr id="339" name="Group 338"/>
          <p:cNvGrpSpPr/>
          <p:nvPr/>
        </p:nvGrpSpPr>
        <p:grpSpPr>
          <a:xfrm>
            <a:off x="1500398" y="2535636"/>
            <a:ext cx="687388" cy="474790"/>
            <a:chOff x="1500398" y="2262681"/>
            <a:chExt cx="687388" cy="474790"/>
          </a:xfrm>
        </p:grpSpPr>
        <p:grpSp>
          <p:nvGrpSpPr>
            <p:cNvPr id="282" name="Group 242"/>
            <p:cNvGrpSpPr>
              <a:grpSpLocks/>
            </p:cNvGrpSpPr>
            <p:nvPr/>
          </p:nvGrpSpPr>
          <p:grpSpPr bwMode="auto">
            <a:xfrm>
              <a:off x="1648830" y="2262681"/>
              <a:ext cx="390525" cy="250825"/>
              <a:chOff x="5554" y="2058"/>
              <a:chExt cx="246" cy="158"/>
            </a:xfrm>
          </p:grpSpPr>
          <p:sp>
            <p:nvSpPr>
              <p:cNvPr id="284" name="Freeform 243"/>
              <p:cNvSpPr>
                <a:spLocks/>
              </p:cNvSpPr>
              <p:nvPr/>
            </p:nvSpPr>
            <p:spPr bwMode="auto">
              <a:xfrm>
                <a:off x="5554" y="2058"/>
                <a:ext cx="246" cy="158"/>
              </a:xfrm>
              <a:custGeom>
                <a:avLst/>
                <a:gdLst>
                  <a:gd name="T0" fmla="*/ 0 w 244"/>
                  <a:gd name="T1" fmla="*/ 0 h 156"/>
                  <a:gd name="T2" fmla="*/ 0 w 244"/>
                  <a:gd name="T3" fmla="*/ 687 h 156"/>
                  <a:gd name="T4" fmla="*/ 629 w 244"/>
                  <a:gd name="T5" fmla="*/ 687 h 156"/>
                  <a:gd name="T6" fmla="*/ 629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85" name="Freeform 244"/>
              <p:cNvSpPr>
                <a:spLocks/>
              </p:cNvSpPr>
              <p:nvPr/>
            </p:nvSpPr>
            <p:spPr bwMode="auto">
              <a:xfrm>
                <a:off x="5554" y="2162"/>
                <a:ext cx="246" cy="54"/>
              </a:xfrm>
              <a:custGeom>
                <a:avLst/>
                <a:gdLst>
                  <a:gd name="T0" fmla="*/ 0 w 244"/>
                  <a:gd name="T1" fmla="*/ 0 h 45"/>
                  <a:gd name="T2" fmla="*/ 0 w 244"/>
                  <a:gd name="T3" fmla="*/ 2147483647 h 45"/>
                  <a:gd name="T4" fmla="*/ 629 w 244"/>
                  <a:gd name="T5" fmla="*/ 2147483647 h 45"/>
                  <a:gd name="T6" fmla="*/ 629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tx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86" name="Freeform 245"/>
              <p:cNvSpPr>
                <a:spLocks/>
              </p:cNvSpPr>
              <p:nvPr/>
            </p:nvSpPr>
            <p:spPr bwMode="auto">
              <a:xfrm>
                <a:off x="5554" y="2060"/>
                <a:ext cx="246" cy="54"/>
              </a:xfrm>
              <a:custGeom>
                <a:avLst/>
                <a:gdLst>
                  <a:gd name="T0" fmla="*/ 0 w 244"/>
                  <a:gd name="T1" fmla="*/ 0 h 50"/>
                  <a:gd name="T2" fmla="*/ 0 w 244"/>
                  <a:gd name="T3" fmla="*/ 440375 h 50"/>
                  <a:gd name="T4" fmla="*/ 629 w 244"/>
                  <a:gd name="T5" fmla="*/ 440375 h 50"/>
                  <a:gd name="T6" fmla="*/ 629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76BE"/>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87" name="Freeform 246"/>
              <p:cNvSpPr>
                <a:spLocks/>
              </p:cNvSpPr>
              <p:nvPr/>
            </p:nvSpPr>
            <p:spPr bwMode="auto">
              <a:xfrm>
                <a:off x="5554" y="2058"/>
                <a:ext cx="246" cy="158"/>
              </a:xfrm>
              <a:custGeom>
                <a:avLst/>
                <a:gdLst>
                  <a:gd name="T0" fmla="*/ 629 w 244"/>
                  <a:gd name="T1" fmla="*/ 687 h 156"/>
                  <a:gd name="T2" fmla="*/ 629 w 244"/>
                  <a:gd name="T3" fmla="*/ 0 h 156"/>
                  <a:gd name="T4" fmla="*/ 0 w 244"/>
                  <a:gd name="T5" fmla="*/ 0 h 156"/>
                  <a:gd name="T6" fmla="*/ 0 w 244"/>
                  <a:gd name="T7" fmla="*/ 687 h 156"/>
                  <a:gd name="T8" fmla="*/ 629 w 244"/>
                  <a:gd name="T9" fmla="*/ 687 h 156"/>
                  <a:gd name="T10" fmla="*/ 629 w 244"/>
                  <a:gd name="T11" fmla="*/ 687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83" name="Text Box 266"/>
            <p:cNvSpPr txBox="1">
              <a:spLocks noChangeArrowheads="1"/>
            </p:cNvSpPr>
            <p:nvPr/>
          </p:nvSpPr>
          <p:spPr bwMode="auto">
            <a:xfrm>
              <a:off x="1500398" y="2523159"/>
              <a:ext cx="687388"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ESTONIA</a:t>
              </a:r>
            </a:p>
          </p:txBody>
        </p:sp>
      </p:grpSp>
      <p:grpSp>
        <p:nvGrpSpPr>
          <p:cNvPr id="350" name="Group 349"/>
          <p:cNvGrpSpPr/>
          <p:nvPr/>
        </p:nvGrpSpPr>
        <p:grpSpPr>
          <a:xfrm>
            <a:off x="509906" y="3917525"/>
            <a:ext cx="709613" cy="463800"/>
            <a:chOff x="509906" y="3644570"/>
            <a:chExt cx="709613" cy="463800"/>
          </a:xfrm>
        </p:grpSpPr>
        <p:graphicFrame>
          <p:nvGraphicFramePr>
            <p:cNvPr id="241" name="Object 252"/>
            <p:cNvGraphicFramePr>
              <a:graphicFrameLocks noChangeAspect="1"/>
            </p:cNvGraphicFramePr>
            <p:nvPr/>
          </p:nvGraphicFramePr>
          <p:xfrm>
            <a:off x="675006" y="3644570"/>
            <a:ext cx="379412" cy="247650"/>
          </p:xfrm>
          <a:graphic>
            <a:graphicData uri="http://schemas.openxmlformats.org/presentationml/2006/ole">
              <mc:AlternateContent xmlns:mc="http://schemas.openxmlformats.org/markup-compatibility/2006">
                <mc:Choice xmlns:v="urn:schemas-microsoft-com:vml" Requires="v">
                  <p:oleObj name="Clip" r:id="rId5" imgW="2835275" imgH="1920875" progId="">
                    <p:embed/>
                  </p:oleObj>
                </mc:Choice>
                <mc:Fallback>
                  <p:oleObj name="Clip" r:id="rId5" imgW="2835275" imgH="1920875" progId="">
                    <p:embed/>
                    <p:pic>
                      <p:nvPicPr>
                        <p:cNvPr id="241" name="Object 2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06" y="3644570"/>
                          <a:ext cx="379412" cy="247650"/>
                        </a:xfrm>
                        <a:prstGeom prst="rect">
                          <a:avLst/>
                        </a:prstGeom>
                        <a:solidFill>
                          <a:srgbClr val="9F1C36"/>
                        </a:solidFill>
                        <a:ln w="3175">
                          <a:solidFill>
                            <a:schemeClr val="tx2"/>
                          </a:solidFill>
                          <a:miter lim="800000"/>
                          <a:headEnd/>
                          <a:tailEnd/>
                        </a:ln>
                      </p:spPr>
                    </p:pic>
                  </p:oleObj>
                </mc:Fallback>
              </mc:AlternateContent>
            </a:graphicData>
          </a:graphic>
        </p:graphicFrame>
        <p:sp>
          <p:nvSpPr>
            <p:cNvPr id="242" name="Text Box 262"/>
            <p:cNvSpPr txBox="1">
              <a:spLocks noChangeArrowheads="1"/>
            </p:cNvSpPr>
            <p:nvPr/>
          </p:nvSpPr>
          <p:spPr bwMode="auto">
            <a:xfrm>
              <a:off x="509906" y="3894058"/>
              <a:ext cx="709613"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LATVIA</a:t>
              </a:r>
            </a:p>
          </p:txBody>
        </p:sp>
      </p:grpSp>
      <p:grpSp>
        <p:nvGrpSpPr>
          <p:cNvPr id="347" name="Group 346"/>
          <p:cNvGrpSpPr/>
          <p:nvPr/>
        </p:nvGrpSpPr>
        <p:grpSpPr>
          <a:xfrm>
            <a:off x="4865877" y="3915937"/>
            <a:ext cx="708025" cy="465388"/>
            <a:chOff x="4865877" y="3642982"/>
            <a:chExt cx="708025" cy="465388"/>
          </a:xfrm>
        </p:grpSpPr>
        <p:grpSp>
          <p:nvGrpSpPr>
            <p:cNvPr id="181" name="Group 148"/>
            <p:cNvGrpSpPr>
              <a:grpSpLocks/>
            </p:cNvGrpSpPr>
            <p:nvPr/>
          </p:nvGrpSpPr>
          <p:grpSpPr bwMode="auto">
            <a:xfrm>
              <a:off x="5025421" y="3642982"/>
              <a:ext cx="388937" cy="249238"/>
              <a:chOff x="1593" y="1394"/>
              <a:chExt cx="245" cy="157"/>
            </a:xfrm>
          </p:grpSpPr>
          <p:sp>
            <p:nvSpPr>
              <p:cNvPr id="183" name="Freeform 149"/>
              <p:cNvSpPr>
                <a:spLocks/>
              </p:cNvSpPr>
              <p:nvPr/>
            </p:nvSpPr>
            <p:spPr bwMode="auto">
              <a:xfrm>
                <a:off x="1593" y="1394"/>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4" name="Freeform 150"/>
              <p:cNvSpPr>
                <a:spLocks/>
              </p:cNvSpPr>
              <p:nvPr/>
            </p:nvSpPr>
            <p:spPr bwMode="auto">
              <a:xfrm>
                <a:off x="1593" y="1394"/>
                <a:ext cx="72" cy="45"/>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5" name="Freeform 151"/>
              <p:cNvSpPr>
                <a:spLocks/>
              </p:cNvSpPr>
              <p:nvPr/>
            </p:nvSpPr>
            <p:spPr bwMode="auto">
              <a:xfrm>
                <a:off x="1593" y="1506"/>
                <a:ext cx="72" cy="45"/>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6" name="Freeform 152"/>
              <p:cNvSpPr>
                <a:spLocks/>
              </p:cNvSpPr>
              <p:nvPr/>
            </p:nvSpPr>
            <p:spPr bwMode="auto">
              <a:xfrm>
                <a:off x="1736" y="1506"/>
                <a:ext cx="102" cy="45"/>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7" name="Freeform 153"/>
              <p:cNvSpPr>
                <a:spLocks/>
              </p:cNvSpPr>
              <p:nvPr/>
            </p:nvSpPr>
            <p:spPr bwMode="auto">
              <a:xfrm>
                <a:off x="1736" y="1394"/>
                <a:ext cx="102" cy="45"/>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8" name="Freeform 154"/>
              <p:cNvSpPr>
                <a:spLocks/>
              </p:cNvSpPr>
              <p:nvPr/>
            </p:nvSpPr>
            <p:spPr bwMode="auto">
              <a:xfrm>
                <a:off x="1593" y="1394"/>
                <a:ext cx="245" cy="157"/>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89" name="Freeform 155"/>
              <p:cNvSpPr>
                <a:spLocks/>
              </p:cNvSpPr>
              <p:nvPr/>
            </p:nvSpPr>
            <p:spPr bwMode="auto">
              <a:xfrm>
                <a:off x="1593" y="1394"/>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82" name="Text Box 182"/>
            <p:cNvSpPr txBox="1">
              <a:spLocks noChangeArrowheads="1"/>
            </p:cNvSpPr>
            <p:nvPr/>
          </p:nvSpPr>
          <p:spPr bwMode="auto">
            <a:xfrm>
              <a:off x="4865877" y="3894058"/>
              <a:ext cx="708025"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NORWAY</a:t>
              </a:r>
            </a:p>
          </p:txBody>
        </p:sp>
      </p:grpSp>
      <p:grpSp>
        <p:nvGrpSpPr>
          <p:cNvPr id="346" name="Group 345"/>
          <p:cNvGrpSpPr/>
          <p:nvPr/>
        </p:nvGrpSpPr>
        <p:grpSpPr>
          <a:xfrm>
            <a:off x="3465507" y="3915938"/>
            <a:ext cx="1157778" cy="465387"/>
            <a:chOff x="3465507" y="3642983"/>
            <a:chExt cx="1157778" cy="465387"/>
          </a:xfrm>
        </p:grpSpPr>
        <p:grpSp>
          <p:nvGrpSpPr>
            <p:cNvPr id="191" name="Group 156"/>
            <p:cNvGrpSpPr>
              <a:grpSpLocks/>
            </p:cNvGrpSpPr>
            <p:nvPr/>
          </p:nvGrpSpPr>
          <p:grpSpPr bwMode="auto">
            <a:xfrm>
              <a:off x="3849134" y="3642983"/>
              <a:ext cx="390525" cy="249237"/>
              <a:chOff x="1593" y="1143"/>
              <a:chExt cx="245" cy="157"/>
            </a:xfrm>
          </p:grpSpPr>
          <p:sp>
            <p:nvSpPr>
              <p:cNvPr id="193" name="Freeform 157"/>
              <p:cNvSpPr>
                <a:spLocks/>
              </p:cNvSpPr>
              <p:nvPr/>
            </p:nvSpPr>
            <p:spPr bwMode="auto">
              <a:xfrm>
                <a:off x="1593" y="1143"/>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94" name="Freeform 158"/>
              <p:cNvSpPr>
                <a:spLocks/>
              </p:cNvSpPr>
              <p:nvPr/>
            </p:nvSpPr>
            <p:spPr bwMode="auto">
              <a:xfrm>
                <a:off x="1593" y="1143"/>
                <a:ext cx="245" cy="45"/>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95" name="Freeform 159"/>
              <p:cNvSpPr>
                <a:spLocks/>
              </p:cNvSpPr>
              <p:nvPr/>
            </p:nvSpPr>
            <p:spPr bwMode="auto">
              <a:xfrm>
                <a:off x="1593" y="1249"/>
                <a:ext cx="245"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96" name="Freeform 160"/>
              <p:cNvSpPr>
                <a:spLocks/>
              </p:cNvSpPr>
              <p:nvPr/>
            </p:nvSpPr>
            <p:spPr bwMode="auto">
              <a:xfrm>
                <a:off x="1593" y="1143"/>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92" name="Text Box 183"/>
            <p:cNvSpPr txBox="1">
              <a:spLocks noChangeArrowheads="1"/>
            </p:cNvSpPr>
            <p:nvPr/>
          </p:nvSpPr>
          <p:spPr bwMode="auto">
            <a:xfrm>
              <a:off x="3465507" y="3894058"/>
              <a:ext cx="1157778" cy="214312"/>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THE NETHERLANDS</a:t>
              </a:r>
            </a:p>
          </p:txBody>
        </p:sp>
      </p:grpSp>
      <p:grpSp>
        <p:nvGrpSpPr>
          <p:cNvPr id="348" name="Group 347"/>
          <p:cNvGrpSpPr/>
          <p:nvPr/>
        </p:nvGrpSpPr>
        <p:grpSpPr>
          <a:xfrm>
            <a:off x="2338490" y="3917525"/>
            <a:ext cx="1101725" cy="463800"/>
            <a:chOff x="2338490" y="3644570"/>
            <a:chExt cx="1101725" cy="463800"/>
          </a:xfrm>
        </p:grpSpPr>
        <p:grpSp>
          <p:nvGrpSpPr>
            <p:cNvPr id="198" name="Group 161"/>
            <p:cNvGrpSpPr>
              <a:grpSpLocks/>
            </p:cNvGrpSpPr>
            <p:nvPr/>
          </p:nvGrpSpPr>
          <p:grpSpPr bwMode="auto">
            <a:xfrm>
              <a:off x="2694883" y="3644570"/>
              <a:ext cx="388938" cy="247650"/>
              <a:chOff x="1593" y="892"/>
              <a:chExt cx="245" cy="156"/>
            </a:xfrm>
          </p:grpSpPr>
          <p:sp>
            <p:nvSpPr>
              <p:cNvPr id="200" name="Freeform 162"/>
              <p:cNvSpPr>
                <a:spLocks/>
              </p:cNvSpPr>
              <p:nvPr/>
            </p:nvSpPr>
            <p:spPr bwMode="auto">
              <a:xfrm>
                <a:off x="1593" y="892"/>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01" name="Freeform 163"/>
              <p:cNvSpPr>
                <a:spLocks/>
              </p:cNvSpPr>
              <p:nvPr/>
            </p:nvSpPr>
            <p:spPr bwMode="auto">
              <a:xfrm>
                <a:off x="1593" y="892"/>
                <a:ext cx="245" cy="50"/>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02" name="Freeform 164"/>
              <p:cNvSpPr>
                <a:spLocks/>
              </p:cNvSpPr>
              <p:nvPr/>
            </p:nvSpPr>
            <p:spPr bwMode="auto">
              <a:xfrm>
                <a:off x="1593" y="998"/>
                <a:ext cx="245" cy="50"/>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03" name="Freeform 165"/>
              <p:cNvSpPr>
                <a:spLocks/>
              </p:cNvSpPr>
              <p:nvPr/>
            </p:nvSpPr>
            <p:spPr bwMode="auto">
              <a:xfrm>
                <a:off x="1593" y="892"/>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199" name="Text Box 184"/>
            <p:cNvSpPr txBox="1">
              <a:spLocks noChangeArrowheads="1"/>
            </p:cNvSpPr>
            <p:nvPr/>
          </p:nvSpPr>
          <p:spPr bwMode="auto">
            <a:xfrm>
              <a:off x="2338490" y="3894057"/>
              <a:ext cx="1101725" cy="2143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LUXEMBOURG</a:t>
              </a:r>
            </a:p>
          </p:txBody>
        </p:sp>
      </p:grpSp>
      <p:grpSp>
        <p:nvGrpSpPr>
          <p:cNvPr id="349" name="Group 348"/>
          <p:cNvGrpSpPr/>
          <p:nvPr/>
        </p:nvGrpSpPr>
        <p:grpSpPr>
          <a:xfrm>
            <a:off x="1374986" y="3917525"/>
            <a:ext cx="938212" cy="463800"/>
            <a:chOff x="1374986" y="3644570"/>
            <a:chExt cx="938212" cy="463800"/>
          </a:xfrm>
        </p:grpSpPr>
        <p:sp>
          <p:nvSpPr>
            <p:cNvPr id="276" name="Text Box 263"/>
            <p:cNvSpPr txBox="1">
              <a:spLocks noChangeArrowheads="1"/>
            </p:cNvSpPr>
            <p:nvPr/>
          </p:nvSpPr>
          <p:spPr bwMode="auto">
            <a:xfrm>
              <a:off x="1374986" y="3894058"/>
              <a:ext cx="938212" cy="21431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800" b="0" i="0" u="none" strike="noStrike" kern="1200" cap="none" spc="0" normalizeH="0" baseline="0" noProof="0" dirty="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rPr>
                <a:t>LITHUANIA</a:t>
              </a:r>
            </a:p>
          </p:txBody>
        </p:sp>
        <p:grpSp>
          <p:nvGrpSpPr>
            <p:cNvPr id="311" name="Group 310"/>
            <p:cNvGrpSpPr/>
            <p:nvPr/>
          </p:nvGrpSpPr>
          <p:grpSpPr>
            <a:xfrm>
              <a:off x="1652799" y="3644570"/>
              <a:ext cx="382587" cy="247650"/>
              <a:chOff x="1151748" y="3787290"/>
              <a:chExt cx="382587" cy="247650"/>
            </a:xfrm>
          </p:grpSpPr>
          <p:grpSp>
            <p:nvGrpSpPr>
              <p:cNvPr id="310" name="Group 309"/>
              <p:cNvGrpSpPr/>
              <p:nvPr/>
            </p:nvGrpSpPr>
            <p:grpSpPr>
              <a:xfrm>
                <a:off x="1151748" y="3787290"/>
                <a:ext cx="382587" cy="247650"/>
                <a:chOff x="731871" y="3787290"/>
                <a:chExt cx="382587" cy="247650"/>
              </a:xfrm>
            </p:grpSpPr>
            <p:sp>
              <p:nvSpPr>
                <p:cNvPr id="278" name="Rectangle 271"/>
                <p:cNvSpPr>
                  <a:spLocks noChangeArrowheads="1"/>
                </p:cNvSpPr>
                <p:nvPr/>
              </p:nvSpPr>
              <p:spPr bwMode="auto">
                <a:xfrm>
                  <a:off x="731871" y="3787290"/>
                  <a:ext cx="382587" cy="82550"/>
                </a:xfrm>
                <a:prstGeom prst="rect">
                  <a:avLst/>
                </a:prstGeom>
                <a:solidFill>
                  <a:srgbClr val="FBAD1D"/>
                </a:solidFill>
                <a:ln w="3175">
                  <a:no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79" name="Rectangle 272"/>
                <p:cNvSpPr>
                  <a:spLocks noChangeArrowheads="1"/>
                </p:cNvSpPr>
                <p:nvPr/>
              </p:nvSpPr>
              <p:spPr bwMode="auto">
                <a:xfrm>
                  <a:off x="731871" y="3869840"/>
                  <a:ext cx="382587" cy="82550"/>
                </a:xfrm>
                <a:prstGeom prst="rect">
                  <a:avLst/>
                </a:prstGeom>
                <a:solidFill>
                  <a:srgbClr val="006635"/>
                </a:solidFill>
                <a:ln w="3175">
                  <a:no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280" name="Rectangle 273"/>
                <p:cNvSpPr>
                  <a:spLocks noChangeArrowheads="1"/>
                </p:cNvSpPr>
                <p:nvPr/>
              </p:nvSpPr>
              <p:spPr bwMode="auto">
                <a:xfrm>
                  <a:off x="731871" y="3952390"/>
                  <a:ext cx="382587" cy="82550"/>
                </a:xfrm>
                <a:prstGeom prst="rect">
                  <a:avLst/>
                </a:prstGeom>
                <a:solidFill>
                  <a:srgbClr val="CE3131"/>
                </a:solidFill>
                <a:ln w="3175">
                  <a:noFill/>
                  <a:miter lim="800000"/>
                  <a:headEnd/>
                  <a:tailEnd/>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sp>
            <p:nvSpPr>
              <p:cNvPr id="277" name="AutoShape 270"/>
              <p:cNvSpPr>
                <a:spLocks noChangeAspect="1" noChangeArrowheads="1" noTextEdit="1"/>
              </p:cNvSpPr>
              <p:nvPr/>
            </p:nvSpPr>
            <p:spPr bwMode="auto">
              <a:xfrm>
                <a:off x="1151748" y="3787290"/>
                <a:ext cx="382587" cy="247650"/>
              </a:xfrm>
              <a:prstGeom prst="rect">
                <a:avLst/>
              </a:prstGeom>
              <a:noFill/>
              <a:ln w="3175" algn="ctr">
                <a:solidFill>
                  <a:schemeClr val="tx2"/>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38484E"/>
                  </a:solidFill>
                  <a:effectLst/>
                  <a:uLnTx/>
                  <a:uFillTx/>
                  <a:latin typeface="Roboto" panose="02000000000000000000" pitchFamily="2" charset="0"/>
                  <a:ea typeface="Roboto" panose="02000000000000000000" pitchFamily="2" charset="0"/>
                  <a:cs typeface="Arial" panose="020B0604020202020204" pitchFamily="34" charset="0"/>
                </a:endParaRPr>
              </a:p>
            </p:txBody>
          </p:sp>
        </p:grpSp>
      </p:grpSp>
      <p:sp>
        <p:nvSpPr>
          <p:cNvPr id="2" name="Rectangle 1">
            <a:extLst>
              <a:ext uri="{FF2B5EF4-FFF2-40B4-BE49-F238E27FC236}">
                <a16:creationId xmlns:a16="http://schemas.microsoft.com/office/drawing/2014/main" id="{DC8BFC5C-D5E2-2320-D996-C39F76A5D04E}"/>
              </a:ext>
            </a:extLst>
          </p:cNvPr>
          <p:cNvSpPr/>
          <p:nvPr/>
        </p:nvSpPr>
        <p:spPr bwMode="auto">
          <a:xfrm>
            <a:off x="10647680" y="647426"/>
            <a:ext cx="1396538" cy="297454"/>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8240510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EUMETSAT Mission</a:t>
            </a:r>
          </a:p>
        </p:txBody>
      </p:sp>
      <p:sp>
        <p:nvSpPr>
          <p:cNvPr id="4" name="Text Placeholder 4"/>
          <p:cNvSpPr txBox="1">
            <a:spLocks/>
          </p:cNvSpPr>
          <p:nvPr/>
        </p:nvSpPr>
        <p:spPr bwMode="auto">
          <a:xfrm>
            <a:off x="6460836" y="1390073"/>
            <a:ext cx="5463956" cy="51644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0" indent="0" algn="l" rtl="0" eaLnBrk="1" fontAlgn="base" hangingPunct="1">
              <a:spcBef>
                <a:spcPct val="20000"/>
              </a:spcBef>
              <a:spcAft>
                <a:spcPct val="0"/>
              </a:spcAft>
              <a:buFont typeface="Arial" pitchFamily="34" charset="0"/>
              <a:buNone/>
              <a:defRPr sz="3200">
                <a:solidFill>
                  <a:schemeClr val="tx2"/>
                </a:solidFill>
                <a:latin typeface="Roboto" panose="02000000000000000000" pitchFamily="2" charset="0"/>
                <a:ea typeface="Roboto" panose="02000000000000000000" pitchFamily="2" charset="0"/>
                <a:cs typeface="Arial" pitchFamily="34" charset="0"/>
              </a:defRPr>
            </a:lvl1pPr>
            <a:lvl2pPr marL="562722" indent="0" algn="l" rtl="0" eaLnBrk="1" fontAlgn="base" hangingPunct="1">
              <a:spcBef>
                <a:spcPct val="20000"/>
              </a:spcBef>
              <a:spcAft>
                <a:spcPct val="0"/>
              </a:spcAft>
              <a:buFont typeface="Arial" pitchFamily="34" charset="0"/>
              <a:buNone/>
              <a:defRPr sz="2800">
                <a:solidFill>
                  <a:schemeClr val="tx2"/>
                </a:solidFill>
                <a:latin typeface="Roboto" panose="02000000000000000000" pitchFamily="2" charset="0"/>
                <a:ea typeface="Roboto" panose="02000000000000000000" pitchFamily="2" charset="0"/>
                <a:cs typeface="Arial" pitchFamily="34" charset="0"/>
              </a:defRPr>
            </a:lvl2pPr>
            <a:lvl3pPr marL="1125443" indent="0" algn="l" rtl="0" eaLnBrk="1" fontAlgn="base" hangingPunct="1">
              <a:spcBef>
                <a:spcPct val="20000"/>
              </a:spcBef>
              <a:spcAft>
                <a:spcPct val="0"/>
              </a:spcAft>
              <a:buFont typeface="Arial" pitchFamily="34" charset="0"/>
              <a:buNone/>
              <a:defRPr sz="2400">
                <a:solidFill>
                  <a:schemeClr val="tx2"/>
                </a:solidFill>
                <a:latin typeface="Roboto" panose="02000000000000000000" pitchFamily="2" charset="0"/>
                <a:ea typeface="Roboto" panose="02000000000000000000" pitchFamily="2" charset="0"/>
                <a:cs typeface="Arial" pitchFamily="34" charset="0"/>
              </a:defRPr>
            </a:lvl3pPr>
            <a:lvl4pPr marL="1688165" indent="0" algn="l" rtl="0" eaLnBrk="1" fontAlgn="base" hangingPunct="1">
              <a:spcBef>
                <a:spcPct val="20000"/>
              </a:spcBef>
              <a:spcAft>
                <a:spcPct val="0"/>
              </a:spcAft>
              <a:buFont typeface="Arial" pitchFamily="34" charset="0"/>
              <a:buNone/>
              <a:defRPr sz="2000">
                <a:solidFill>
                  <a:schemeClr val="tx2"/>
                </a:solidFill>
                <a:latin typeface="Roboto" panose="02000000000000000000" pitchFamily="2" charset="0"/>
                <a:ea typeface="Roboto" panose="02000000000000000000" pitchFamily="2" charset="0"/>
                <a:cs typeface="Arial" pitchFamily="34" charset="0"/>
              </a:defRPr>
            </a:lvl4pPr>
            <a:lvl5pPr marL="2250887" indent="0" algn="l" rtl="0" eaLnBrk="1" fontAlgn="base" hangingPunct="1">
              <a:spcBef>
                <a:spcPct val="20000"/>
              </a:spcBef>
              <a:spcAft>
                <a:spcPct val="0"/>
              </a:spcAft>
              <a:buFont typeface="Arial" pitchFamily="34" charset="0"/>
              <a:buNone/>
              <a:defRPr sz="1800">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r>
              <a:rPr lang="en-GB" sz="2400" b="0" kern="0" dirty="0">
                <a:solidFill>
                  <a:schemeClr val="bg1"/>
                </a:solidFill>
              </a:rPr>
              <a:t>Primary objective:</a:t>
            </a:r>
          </a:p>
          <a:p>
            <a:r>
              <a:rPr lang="en-GB" sz="2400" b="0" kern="0" dirty="0">
                <a:solidFill>
                  <a:schemeClr val="bg1"/>
                </a:solidFill>
                <a:latin typeface="Roboto Light" panose="02000000000000000000" pitchFamily="2" charset="0"/>
                <a:ea typeface="Roboto Light" panose="02000000000000000000" pitchFamily="2" charset="0"/>
              </a:rPr>
              <a:t>Establish, maintain and exploit European systems of meteorological satellites.</a:t>
            </a:r>
          </a:p>
          <a:p>
            <a:endParaRPr lang="en-GB" sz="2400" b="0" kern="0" dirty="0">
              <a:solidFill>
                <a:schemeClr val="bg1"/>
              </a:solidFill>
              <a:latin typeface="Roboto Light" panose="02000000000000000000" pitchFamily="2" charset="0"/>
              <a:ea typeface="Roboto Light" panose="02000000000000000000" pitchFamily="2" charset="0"/>
            </a:endParaRPr>
          </a:p>
          <a:p>
            <a:r>
              <a:rPr lang="en-GB" sz="2400" b="0" kern="0" dirty="0">
                <a:solidFill>
                  <a:schemeClr val="bg1"/>
                </a:solidFill>
              </a:rPr>
              <a:t>Further objective:</a:t>
            </a:r>
          </a:p>
          <a:p>
            <a:r>
              <a:rPr lang="en-GB" sz="2400" b="0" kern="0" dirty="0">
                <a:solidFill>
                  <a:schemeClr val="bg1"/>
                </a:solidFill>
                <a:latin typeface="Roboto Light" panose="02000000000000000000" pitchFamily="2" charset="0"/>
                <a:ea typeface="Roboto Light" panose="02000000000000000000" pitchFamily="2" charset="0"/>
              </a:rPr>
              <a:t>Contribute to the operational monitoring of the environment, and of the climate and the detection of global climatic changes.</a:t>
            </a:r>
            <a:endParaRPr lang="en-GB" sz="1800" b="0" kern="0" dirty="0">
              <a:solidFill>
                <a:schemeClr val="bg1"/>
              </a:solidFill>
              <a:latin typeface="Roboto Light" panose="02000000000000000000" pitchFamily="2" charset="0"/>
              <a:ea typeface="Roboto Light" panose="02000000000000000000" pitchFamily="2" charset="0"/>
            </a:endParaRPr>
          </a:p>
        </p:txBody>
      </p:sp>
      <p:sp>
        <p:nvSpPr>
          <p:cNvPr id="3" name="Rectangle 2">
            <a:extLst>
              <a:ext uri="{FF2B5EF4-FFF2-40B4-BE49-F238E27FC236}">
                <a16:creationId xmlns:a16="http://schemas.microsoft.com/office/drawing/2014/main" id="{A152F5FA-705A-AAB6-2487-33E4573874D6}"/>
              </a:ext>
            </a:extLst>
          </p:cNvPr>
          <p:cNvSpPr/>
          <p:nvPr/>
        </p:nvSpPr>
        <p:spPr bwMode="auto">
          <a:xfrm>
            <a:off x="10647680" y="647426"/>
            <a:ext cx="1396538" cy="297454"/>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5419280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7B08-7C56-B41B-17BD-E7556E53FA66}"/>
              </a:ext>
            </a:extLst>
          </p:cNvPr>
          <p:cNvSpPr>
            <a:spLocks noGrp="1"/>
          </p:cNvSpPr>
          <p:nvPr>
            <p:ph type="title"/>
          </p:nvPr>
        </p:nvSpPr>
        <p:spPr>
          <a:xfrm>
            <a:off x="792480" y="1"/>
            <a:ext cx="11399520" cy="640079"/>
          </a:xfrm>
        </p:spPr>
        <p:txBody>
          <a:bodyPr/>
          <a:lstStyle/>
          <a:p>
            <a:r>
              <a:rPr lang="en-GB" dirty="0"/>
              <a:t>EUMETSAT missions – </a:t>
            </a:r>
            <a:r>
              <a:rPr lang="en-GB" i="1" dirty="0"/>
              <a:t>current and future</a:t>
            </a:r>
            <a:endParaRPr lang="en-GB" dirty="0"/>
          </a:p>
        </p:txBody>
      </p:sp>
      <p:sp>
        <p:nvSpPr>
          <p:cNvPr id="4" name="Text Placeholder 15">
            <a:extLst>
              <a:ext uri="{FF2B5EF4-FFF2-40B4-BE49-F238E27FC236}">
                <a16:creationId xmlns:a16="http://schemas.microsoft.com/office/drawing/2014/main" id="{D63B1F17-44BA-7333-3543-37F42878F4D0}"/>
              </a:ext>
            </a:extLst>
          </p:cNvPr>
          <p:cNvSpPr>
            <a:spLocks noGrp="1"/>
          </p:cNvSpPr>
          <p:nvPr>
            <p:ph type="body" sz="quarter" idx="10"/>
          </p:nvPr>
        </p:nvSpPr>
        <p:spPr>
          <a:xfrm>
            <a:off x="145053" y="1139429"/>
            <a:ext cx="11627339" cy="5262675"/>
          </a:xfrm>
        </p:spPr>
        <p:txBody>
          <a:bodyPr>
            <a:normAutofit/>
          </a:bodyPr>
          <a:lstStyle/>
          <a:p>
            <a:endParaRPr lang="en-GB" dirty="0"/>
          </a:p>
        </p:txBody>
      </p:sp>
      <p:pic>
        <p:nvPicPr>
          <p:cNvPr id="5" name="Picture 4">
            <a:extLst>
              <a:ext uri="{FF2B5EF4-FFF2-40B4-BE49-F238E27FC236}">
                <a16:creationId xmlns:a16="http://schemas.microsoft.com/office/drawing/2014/main" id="{FCD9D145-E5F1-BDDA-1B57-C593F31C62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61"/>
          <a:stretch/>
        </p:blipFill>
        <p:spPr>
          <a:xfrm>
            <a:off x="0" y="880185"/>
            <a:ext cx="12209253" cy="6051452"/>
          </a:xfrm>
          <a:prstGeom prst="rect">
            <a:avLst/>
          </a:prstGeom>
        </p:spPr>
      </p:pic>
      <p:pic>
        <p:nvPicPr>
          <p:cNvPr id="6" name="Picture 5" descr="altimetry_0017_Jason-2.png">
            <a:extLst>
              <a:ext uri="{FF2B5EF4-FFF2-40B4-BE49-F238E27FC236}">
                <a16:creationId xmlns:a16="http://schemas.microsoft.com/office/drawing/2014/main" id="{3CDFC29C-DACD-1296-D9D4-E0615143AB17}"/>
              </a:ext>
            </a:extLst>
          </p:cNvPr>
          <p:cNvPicPr>
            <a:picLocks noChangeAspect="1"/>
          </p:cNvPicPr>
          <p:nvPr/>
        </p:nvPicPr>
        <p:blipFill>
          <a:blip r:embed="rId3" cstate="print"/>
          <a:stretch>
            <a:fillRect/>
          </a:stretch>
        </p:blipFill>
        <p:spPr>
          <a:xfrm rot="633685">
            <a:off x="3322340" y="4349593"/>
            <a:ext cx="986285" cy="619374"/>
          </a:xfrm>
          <a:prstGeom prst="rect">
            <a:avLst/>
          </a:prstGeom>
        </p:spPr>
      </p:pic>
      <p:sp>
        <p:nvSpPr>
          <p:cNvPr id="7" name="TextBox 6">
            <a:extLst>
              <a:ext uri="{FF2B5EF4-FFF2-40B4-BE49-F238E27FC236}">
                <a16:creationId xmlns:a16="http://schemas.microsoft.com/office/drawing/2014/main" id="{C0821344-F2B5-DC62-5F7D-D85650EC63F3}"/>
              </a:ext>
            </a:extLst>
          </p:cNvPr>
          <p:cNvSpPr txBox="1"/>
          <p:nvPr/>
        </p:nvSpPr>
        <p:spPr>
          <a:xfrm>
            <a:off x="2622289" y="4575021"/>
            <a:ext cx="782085" cy="338554"/>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JASON-2</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GB" sz="800" b="0" dirty="0">
                <a:solidFill>
                  <a:srgbClr val="279989">
                    <a:lumMod val="60000"/>
                    <a:lumOff val="40000"/>
                  </a:srgbClr>
                </a:solidFill>
                <a:latin typeface="Arial" panose="020B0604020202020204" pitchFamily="34" charset="0"/>
                <a:cs typeface="Arial" panose="020B0604020202020204" pitchFamily="34" charset="0"/>
              </a:rPr>
              <a:t>2009</a:t>
            </a:r>
          </a:p>
        </p:txBody>
      </p:sp>
      <p:pic>
        <p:nvPicPr>
          <p:cNvPr id="8" name="Picture 7" descr="altimetry_0017_Jason-2.png">
            <a:extLst>
              <a:ext uri="{FF2B5EF4-FFF2-40B4-BE49-F238E27FC236}">
                <a16:creationId xmlns:a16="http://schemas.microsoft.com/office/drawing/2014/main" id="{310B675C-14C1-C997-008E-AB9D3B523969}"/>
              </a:ext>
            </a:extLst>
          </p:cNvPr>
          <p:cNvPicPr>
            <a:picLocks noChangeAspect="1"/>
          </p:cNvPicPr>
          <p:nvPr/>
        </p:nvPicPr>
        <p:blipFill>
          <a:blip r:embed="rId3" cstate="print"/>
          <a:stretch>
            <a:fillRect/>
          </a:stretch>
        </p:blipFill>
        <p:spPr>
          <a:xfrm rot="21246714">
            <a:off x="4541098" y="5256595"/>
            <a:ext cx="1313773" cy="825032"/>
          </a:xfrm>
          <a:prstGeom prst="rect">
            <a:avLst/>
          </a:prstGeom>
        </p:spPr>
      </p:pic>
      <p:sp>
        <p:nvSpPr>
          <p:cNvPr id="9" name="TextBox 8">
            <a:extLst>
              <a:ext uri="{FF2B5EF4-FFF2-40B4-BE49-F238E27FC236}">
                <a16:creationId xmlns:a16="http://schemas.microsoft.com/office/drawing/2014/main" id="{C9093521-6D12-B5C9-89EF-B24951A36D5D}"/>
              </a:ext>
            </a:extLst>
          </p:cNvPr>
          <p:cNvSpPr txBox="1"/>
          <p:nvPr/>
        </p:nvSpPr>
        <p:spPr>
          <a:xfrm>
            <a:off x="3067562" y="5425811"/>
            <a:ext cx="782085" cy="338554"/>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Sentinel-3A</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GB" sz="800" b="0" dirty="0">
                <a:solidFill>
                  <a:srgbClr val="279989">
                    <a:lumMod val="60000"/>
                    <a:lumOff val="40000"/>
                  </a:srgbClr>
                </a:solidFill>
                <a:latin typeface="Arial" panose="020B0604020202020204" pitchFamily="34" charset="0"/>
                <a:cs typeface="Arial" panose="020B0604020202020204" pitchFamily="34" charset="0"/>
              </a:rPr>
              <a:t>2016</a:t>
            </a:r>
          </a:p>
        </p:txBody>
      </p:sp>
      <p:pic>
        <p:nvPicPr>
          <p:cNvPr id="10" name="Content Placeholder 7" descr="altimetry_0000_Jason-CS.png">
            <a:extLst>
              <a:ext uri="{FF2B5EF4-FFF2-40B4-BE49-F238E27FC236}">
                <a16:creationId xmlns:a16="http://schemas.microsoft.com/office/drawing/2014/main" id="{D6D180F3-B27C-3FFC-819C-C45B12D54B30}"/>
              </a:ext>
            </a:extLst>
          </p:cNvPr>
          <p:cNvPicPr>
            <a:picLocks noChangeAspect="1"/>
          </p:cNvPicPr>
          <p:nvPr/>
        </p:nvPicPr>
        <p:blipFill>
          <a:blip r:embed="rId4" cstate="print"/>
          <a:stretch>
            <a:fillRect/>
          </a:stretch>
        </p:blipFill>
        <p:spPr bwMode="auto">
          <a:xfrm rot="18868491">
            <a:off x="7552371" y="5601241"/>
            <a:ext cx="1109745" cy="499385"/>
          </a:xfrm>
          <a:prstGeom prst="rect">
            <a:avLst/>
          </a:prstGeom>
          <a:noFill/>
          <a:ln w="9525">
            <a:noFill/>
            <a:miter lim="800000"/>
            <a:headEnd/>
            <a:tailEnd/>
          </a:ln>
        </p:spPr>
      </p:pic>
      <p:sp>
        <p:nvSpPr>
          <p:cNvPr id="11" name="TextBox 10">
            <a:extLst>
              <a:ext uri="{FF2B5EF4-FFF2-40B4-BE49-F238E27FC236}">
                <a16:creationId xmlns:a16="http://schemas.microsoft.com/office/drawing/2014/main" id="{85F0695E-CEB9-631A-2A50-4F2C963CF3E7}"/>
              </a:ext>
            </a:extLst>
          </p:cNvPr>
          <p:cNvSpPr txBox="1"/>
          <p:nvPr/>
        </p:nvSpPr>
        <p:spPr>
          <a:xfrm>
            <a:off x="7273163" y="6217112"/>
            <a:ext cx="1472052" cy="461665"/>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JASON-CS/</a:t>
            </a:r>
            <a:br>
              <a:rPr lang="en-GB" sz="800" dirty="0">
                <a:solidFill>
                  <a:srgbClr val="279989">
                    <a:lumMod val="60000"/>
                    <a:lumOff val="40000"/>
                  </a:srgbClr>
                </a:solidFill>
                <a:latin typeface="Arial" panose="020B0604020202020204" pitchFamily="34" charset="0"/>
                <a:cs typeface="Arial" panose="020B0604020202020204" pitchFamily="34" charset="0"/>
              </a:rPr>
            </a:br>
            <a:r>
              <a:rPr lang="en-GB" sz="800" dirty="0">
                <a:solidFill>
                  <a:srgbClr val="279989">
                    <a:lumMod val="60000"/>
                    <a:lumOff val="40000"/>
                  </a:srgbClr>
                </a:solidFill>
                <a:latin typeface="Arial" panose="020B0604020202020204" pitchFamily="34" charset="0"/>
                <a:cs typeface="Arial" panose="020B0604020202020204" pitchFamily="34" charset="0"/>
              </a:rPr>
              <a:t>SENTINEL-6</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US" sz="800" b="0" dirty="0">
                <a:solidFill>
                  <a:srgbClr val="279989">
                    <a:lumMod val="60000"/>
                    <a:lumOff val="40000"/>
                  </a:srgbClr>
                </a:solidFill>
                <a:latin typeface="Arial" panose="020B0604020202020204" pitchFamily="34" charset="0"/>
                <a:cs typeface="Arial" panose="020B0604020202020204" pitchFamily="34" charset="0"/>
              </a:rPr>
              <a:t>2021</a:t>
            </a:r>
            <a:endParaRPr lang="en-GB" sz="800" b="0" dirty="0">
              <a:solidFill>
                <a:srgbClr val="279989">
                  <a:lumMod val="60000"/>
                  <a:lumOff val="40000"/>
                </a:srgbClr>
              </a:solidFill>
              <a:latin typeface="Arial" panose="020B0604020202020204" pitchFamily="34" charset="0"/>
              <a:cs typeface="Arial" panose="020B0604020202020204" pitchFamily="34" charset="0"/>
            </a:endParaRPr>
          </a:p>
        </p:txBody>
      </p:sp>
      <p:pic>
        <p:nvPicPr>
          <p:cNvPr id="12" name="Picture 5" descr="Sentinel-3.png">
            <a:extLst>
              <a:ext uri="{FF2B5EF4-FFF2-40B4-BE49-F238E27FC236}">
                <a16:creationId xmlns:a16="http://schemas.microsoft.com/office/drawing/2014/main" id="{EFEE00DC-B6D7-A8A5-9683-31C8BCC413D9}"/>
              </a:ext>
            </a:extLst>
          </p:cNvPr>
          <p:cNvPicPr>
            <a:picLocks noChangeAspect="1"/>
          </p:cNvPicPr>
          <p:nvPr/>
        </p:nvPicPr>
        <p:blipFill>
          <a:blip r:embed="rId5" cstate="print"/>
          <a:srcRect/>
          <a:stretch>
            <a:fillRect/>
          </a:stretch>
        </p:blipFill>
        <p:spPr bwMode="auto">
          <a:xfrm rot="20378179">
            <a:off x="3659791" y="4889882"/>
            <a:ext cx="1364443" cy="957576"/>
          </a:xfrm>
          <a:prstGeom prst="rect">
            <a:avLst/>
          </a:prstGeom>
          <a:noFill/>
          <a:ln w="9525">
            <a:noFill/>
            <a:miter lim="800000"/>
            <a:headEnd/>
            <a:tailEnd/>
          </a:ln>
        </p:spPr>
      </p:pic>
      <p:sp>
        <p:nvSpPr>
          <p:cNvPr id="13" name="TextBox 12">
            <a:extLst>
              <a:ext uri="{FF2B5EF4-FFF2-40B4-BE49-F238E27FC236}">
                <a16:creationId xmlns:a16="http://schemas.microsoft.com/office/drawing/2014/main" id="{265E5015-0EE9-8F2C-1ACB-23B0CD00CE9F}"/>
              </a:ext>
            </a:extLst>
          </p:cNvPr>
          <p:cNvSpPr txBox="1"/>
          <p:nvPr/>
        </p:nvSpPr>
        <p:spPr>
          <a:xfrm>
            <a:off x="3843431" y="5886987"/>
            <a:ext cx="782085" cy="338554"/>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JASON-3</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GB" sz="800" b="0" dirty="0">
                <a:solidFill>
                  <a:srgbClr val="279989">
                    <a:lumMod val="60000"/>
                    <a:lumOff val="40000"/>
                  </a:srgbClr>
                </a:solidFill>
                <a:latin typeface="Arial" panose="020B0604020202020204" pitchFamily="34" charset="0"/>
                <a:cs typeface="Arial" panose="020B0604020202020204" pitchFamily="34" charset="0"/>
              </a:rPr>
              <a:t>2016</a:t>
            </a:r>
          </a:p>
        </p:txBody>
      </p:sp>
      <p:pic>
        <p:nvPicPr>
          <p:cNvPr id="14" name="Picture 6" descr="metop.png">
            <a:extLst>
              <a:ext uri="{FF2B5EF4-FFF2-40B4-BE49-F238E27FC236}">
                <a16:creationId xmlns:a16="http://schemas.microsoft.com/office/drawing/2014/main" id="{B193192C-894C-DF15-B357-B5EEF69FE757}"/>
              </a:ext>
            </a:extLst>
          </p:cNvPr>
          <p:cNvPicPr>
            <a:picLocks noChangeAspect="1"/>
          </p:cNvPicPr>
          <p:nvPr/>
        </p:nvPicPr>
        <p:blipFill>
          <a:blip r:embed="rId6" cstate="print"/>
          <a:srcRect/>
          <a:stretch>
            <a:fillRect/>
          </a:stretch>
        </p:blipFill>
        <p:spPr bwMode="auto">
          <a:xfrm rot="-1286163">
            <a:off x="3734395" y="3396919"/>
            <a:ext cx="968240" cy="727054"/>
          </a:xfrm>
          <a:prstGeom prst="rect">
            <a:avLst/>
          </a:prstGeom>
          <a:noFill/>
          <a:ln w="9525">
            <a:noFill/>
            <a:miter lim="800000"/>
            <a:headEnd/>
            <a:tailEnd/>
          </a:ln>
        </p:spPr>
      </p:pic>
      <p:sp>
        <p:nvSpPr>
          <p:cNvPr id="15" name="TextBox 14">
            <a:extLst>
              <a:ext uri="{FF2B5EF4-FFF2-40B4-BE49-F238E27FC236}">
                <a16:creationId xmlns:a16="http://schemas.microsoft.com/office/drawing/2014/main" id="{3D7E564A-13D1-E2F6-1AEF-9ADFC1611084}"/>
              </a:ext>
            </a:extLst>
          </p:cNvPr>
          <p:cNvSpPr txBox="1"/>
          <p:nvPr/>
        </p:nvSpPr>
        <p:spPr>
          <a:xfrm>
            <a:off x="3653491" y="4058185"/>
            <a:ext cx="782085" cy="338554"/>
          </a:xfrm>
          <a:prstGeom prst="rect">
            <a:avLst/>
          </a:prstGeom>
          <a:noFill/>
        </p:spPr>
        <p:txBody>
          <a:bodyPr wrap="square" rtlCol="0">
            <a:spAutoFit/>
          </a:bodyPr>
          <a:lstStyle/>
          <a:p>
            <a:r>
              <a:rPr lang="en-GB" sz="800" dirty="0">
                <a:solidFill>
                  <a:srgbClr val="FEDB00"/>
                </a:solidFill>
                <a:latin typeface="Arial" panose="020B0604020202020204" pitchFamily="34" charset="0"/>
                <a:cs typeface="Arial" panose="020B0604020202020204" pitchFamily="34" charset="0"/>
              </a:rPr>
              <a:t>Metop-B</a:t>
            </a:r>
            <a:br>
              <a:rPr lang="en-GB" sz="800" b="0" dirty="0">
                <a:solidFill>
                  <a:srgbClr val="FEDB00"/>
                </a:solidFill>
                <a:latin typeface="Arial" panose="020B0604020202020204" pitchFamily="34" charset="0"/>
                <a:cs typeface="Arial" panose="020B0604020202020204" pitchFamily="34" charset="0"/>
              </a:rPr>
            </a:br>
            <a:r>
              <a:rPr lang="en-GB" sz="800" b="0" dirty="0">
                <a:solidFill>
                  <a:srgbClr val="FEDB00"/>
                </a:solidFill>
                <a:latin typeface="Arial" panose="020B0604020202020204" pitchFamily="34" charset="0"/>
                <a:cs typeface="Arial" panose="020B0604020202020204" pitchFamily="34" charset="0"/>
              </a:rPr>
              <a:t>2013</a:t>
            </a:r>
          </a:p>
        </p:txBody>
      </p:sp>
      <p:pic>
        <p:nvPicPr>
          <p:cNvPr id="16" name="Picture 6" descr="metop.png">
            <a:extLst>
              <a:ext uri="{FF2B5EF4-FFF2-40B4-BE49-F238E27FC236}">
                <a16:creationId xmlns:a16="http://schemas.microsoft.com/office/drawing/2014/main" id="{9BD27A8D-A63D-0C52-54AF-787210C2960E}"/>
              </a:ext>
            </a:extLst>
          </p:cNvPr>
          <p:cNvPicPr>
            <a:picLocks noChangeAspect="1"/>
          </p:cNvPicPr>
          <p:nvPr/>
        </p:nvPicPr>
        <p:blipFill>
          <a:blip r:embed="rId6" cstate="print"/>
          <a:srcRect/>
          <a:stretch>
            <a:fillRect/>
          </a:stretch>
        </p:blipFill>
        <p:spPr bwMode="auto">
          <a:xfrm rot="-1286163">
            <a:off x="5292171" y="3396919"/>
            <a:ext cx="968240" cy="727054"/>
          </a:xfrm>
          <a:prstGeom prst="rect">
            <a:avLst/>
          </a:prstGeom>
          <a:noFill/>
          <a:ln w="9525">
            <a:noFill/>
            <a:miter lim="800000"/>
            <a:headEnd/>
            <a:tailEnd/>
          </a:ln>
        </p:spPr>
      </p:pic>
      <p:sp>
        <p:nvSpPr>
          <p:cNvPr id="17" name="TextBox 16">
            <a:extLst>
              <a:ext uri="{FF2B5EF4-FFF2-40B4-BE49-F238E27FC236}">
                <a16:creationId xmlns:a16="http://schemas.microsoft.com/office/drawing/2014/main" id="{6EF4C81F-C381-1ED8-BE57-ED1CCF863566}"/>
              </a:ext>
            </a:extLst>
          </p:cNvPr>
          <p:cNvSpPr txBox="1"/>
          <p:nvPr/>
        </p:nvSpPr>
        <p:spPr>
          <a:xfrm>
            <a:off x="5219895" y="4058185"/>
            <a:ext cx="782085" cy="338554"/>
          </a:xfrm>
          <a:prstGeom prst="rect">
            <a:avLst/>
          </a:prstGeom>
          <a:noFill/>
        </p:spPr>
        <p:txBody>
          <a:bodyPr wrap="square" rtlCol="0">
            <a:spAutoFit/>
          </a:bodyPr>
          <a:lstStyle/>
          <a:p>
            <a:r>
              <a:rPr lang="en-GB" sz="800" dirty="0">
                <a:solidFill>
                  <a:srgbClr val="FEDB00"/>
                </a:solidFill>
                <a:latin typeface="Arial" panose="020B0604020202020204" pitchFamily="34" charset="0"/>
                <a:cs typeface="Arial" panose="020B0604020202020204" pitchFamily="34" charset="0"/>
              </a:rPr>
              <a:t>Metop-C</a:t>
            </a:r>
            <a:br>
              <a:rPr lang="en-GB" sz="800" b="0" dirty="0">
                <a:solidFill>
                  <a:srgbClr val="FEDB00"/>
                </a:solidFill>
                <a:latin typeface="Arial" panose="020B0604020202020204" pitchFamily="34" charset="0"/>
                <a:cs typeface="Arial" panose="020B0604020202020204" pitchFamily="34" charset="0"/>
              </a:rPr>
            </a:br>
            <a:r>
              <a:rPr lang="en-GB" sz="800" b="0" dirty="0">
                <a:solidFill>
                  <a:srgbClr val="FEDB00"/>
                </a:solidFill>
                <a:latin typeface="Arial" panose="020B0604020202020204" pitchFamily="34" charset="0"/>
                <a:cs typeface="Arial" panose="020B0604020202020204" pitchFamily="34" charset="0"/>
              </a:rPr>
              <a:t>2018</a:t>
            </a:r>
          </a:p>
        </p:txBody>
      </p:sp>
      <p:pic>
        <p:nvPicPr>
          <p:cNvPr id="18" name="Picture 177" descr="Metop_Second_Generationv02-ESA.png">
            <a:extLst>
              <a:ext uri="{FF2B5EF4-FFF2-40B4-BE49-F238E27FC236}">
                <a16:creationId xmlns:a16="http://schemas.microsoft.com/office/drawing/2014/main" id="{D38F032E-1A0C-0671-ED17-FA5B9AA83868}"/>
              </a:ext>
            </a:extLst>
          </p:cNvPr>
          <p:cNvPicPr>
            <a:picLocks noChangeAspect="1"/>
          </p:cNvPicPr>
          <p:nvPr/>
        </p:nvPicPr>
        <p:blipFill>
          <a:blip r:embed="rId7" cstate="print"/>
          <a:srcRect/>
          <a:stretch>
            <a:fillRect/>
          </a:stretch>
        </p:blipFill>
        <p:spPr bwMode="auto">
          <a:xfrm rot="17361089">
            <a:off x="8063858" y="3276758"/>
            <a:ext cx="894763" cy="749979"/>
          </a:xfrm>
          <a:prstGeom prst="rect">
            <a:avLst/>
          </a:prstGeom>
          <a:noFill/>
          <a:ln w="9525">
            <a:noFill/>
            <a:miter lim="800000"/>
            <a:headEnd/>
            <a:tailEnd/>
          </a:ln>
        </p:spPr>
      </p:pic>
      <p:sp>
        <p:nvSpPr>
          <p:cNvPr id="19" name="TextBox 18">
            <a:extLst>
              <a:ext uri="{FF2B5EF4-FFF2-40B4-BE49-F238E27FC236}">
                <a16:creationId xmlns:a16="http://schemas.microsoft.com/office/drawing/2014/main" id="{E0200295-FE29-968C-BEF5-19C9C2D4EB4D}"/>
              </a:ext>
            </a:extLst>
          </p:cNvPr>
          <p:cNvSpPr txBox="1"/>
          <p:nvPr/>
        </p:nvSpPr>
        <p:spPr>
          <a:xfrm>
            <a:off x="8148417" y="4082038"/>
            <a:ext cx="1192356" cy="461665"/>
          </a:xfrm>
          <a:prstGeom prst="rect">
            <a:avLst/>
          </a:prstGeom>
          <a:noFill/>
        </p:spPr>
        <p:txBody>
          <a:bodyPr wrap="square" rtlCol="0">
            <a:spAutoFit/>
          </a:bodyPr>
          <a:lstStyle/>
          <a:p>
            <a:r>
              <a:rPr lang="en-GB" sz="800" dirty="0">
                <a:solidFill>
                  <a:srgbClr val="FEDB00"/>
                </a:solidFill>
                <a:latin typeface="Arial" panose="020B0604020202020204" pitchFamily="34" charset="0"/>
                <a:cs typeface="Arial" panose="020B0604020202020204" pitchFamily="34" charset="0"/>
              </a:rPr>
              <a:t>Metop-SG A</a:t>
            </a:r>
          </a:p>
          <a:p>
            <a:r>
              <a:rPr lang="en-GB" sz="800" b="0" dirty="0">
                <a:solidFill>
                  <a:srgbClr val="FEDB00"/>
                </a:solidFill>
                <a:latin typeface="Arial" panose="020B0604020202020204" pitchFamily="34" charset="0"/>
                <a:cs typeface="Arial" panose="020B0604020202020204" pitchFamily="34" charset="0"/>
              </a:rPr>
              <a:t>Sounding &amp; Imagery</a:t>
            </a:r>
            <a:br>
              <a:rPr lang="en-GB" sz="800" b="0" dirty="0">
                <a:solidFill>
                  <a:srgbClr val="FEDB00"/>
                </a:solidFill>
                <a:latin typeface="Arial" panose="020B0604020202020204" pitchFamily="34" charset="0"/>
                <a:cs typeface="Arial" panose="020B0604020202020204" pitchFamily="34" charset="0"/>
              </a:rPr>
            </a:br>
            <a:r>
              <a:rPr lang="en-GB" sz="800" b="0" dirty="0">
                <a:solidFill>
                  <a:srgbClr val="FEDB00"/>
                </a:solidFill>
                <a:latin typeface="Arial" panose="020B0604020202020204" pitchFamily="34" charset="0"/>
                <a:cs typeface="Arial" panose="020B0604020202020204" pitchFamily="34" charset="0"/>
              </a:rPr>
              <a:t>2024</a:t>
            </a:r>
          </a:p>
        </p:txBody>
      </p:sp>
      <p:pic>
        <p:nvPicPr>
          <p:cNvPr id="20" name="Picture 178" descr="Metop_Second_Generation-ESA.png">
            <a:extLst>
              <a:ext uri="{FF2B5EF4-FFF2-40B4-BE49-F238E27FC236}">
                <a16:creationId xmlns:a16="http://schemas.microsoft.com/office/drawing/2014/main" id="{4174E008-8C3B-6810-819B-15878DA68510}"/>
              </a:ext>
            </a:extLst>
          </p:cNvPr>
          <p:cNvPicPr>
            <a:picLocks noChangeAspect="1"/>
          </p:cNvPicPr>
          <p:nvPr/>
        </p:nvPicPr>
        <p:blipFill>
          <a:blip r:embed="rId8" cstate="print"/>
          <a:srcRect/>
          <a:stretch>
            <a:fillRect/>
          </a:stretch>
        </p:blipFill>
        <p:spPr bwMode="auto">
          <a:xfrm>
            <a:off x="9826251" y="3211802"/>
            <a:ext cx="882153" cy="964620"/>
          </a:xfrm>
          <a:prstGeom prst="rect">
            <a:avLst/>
          </a:prstGeom>
          <a:noFill/>
          <a:ln w="9525">
            <a:noFill/>
            <a:miter lim="800000"/>
            <a:headEnd/>
            <a:tailEnd/>
          </a:ln>
        </p:spPr>
      </p:pic>
      <p:sp>
        <p:nvSpPr>
          <p:cNvPr id="21" name="TextBox 20">
            <a:extLst>
              <a:ext uri="{FF2B5EF4-FFF2-40B4-BE49-F238E27FC236}">
                <a16:creationId xmlns:a16="http://schemas.microsoft.com/office/drawing/2014/main" id="{AE541BA7-F504-2220-FA03-6FE607AFF67A}"/>
              </a:ext>
            </a:extLst>
          </p:cNvPr>
          <p:cNvSpPr txBox="1"/>
          <p:nvPr/>
        </p:nvSpPr>
        <p:spPr>
          <a:xfrm>
            <a:off x="9579659" y="4058185"/>
            <a:ext cx="1192356" cy="461665"/>
          </a:xfrm>
          <a:prstGeom prst="rect">
            <a:avLst/>
          </a:prstGeom>
          <a:noFill/>
        </p:spPr>
        <p:txBody>
          <a:bodyPr wrap="square" rtlCol="0">
            <a:spAutoFit/>
          </a:bodyPr>
          <a:lstStyle/>
          <a:p>
            <a:r>
              <a:rPr lang="en-GB" sz="800" dirty="0">
                <a:solidFill>
                  <a:srgbClr val="FEDB00"/>
                </a:solidFill>
                <a:latin typeface="Arial" panose="020B0604020202020204" pitchFamily="34" charset="0"/>
                <a:cs typeface="Arial" panose="020B0604020202020204" pitchFamily="34" charset="0"/>
              </a:rPr>
              <a:t>Metop-SG B</a:t>
            </a:r>
          </a:p>
          <a:p>
            <a:r>
              <a:rPr lang="en-GB" sz="800" b="0" dirty="0">
                <a:solidFill>
                  <a:srgbClr val="FEDB00"/>
                </a:solidFill>
                <a:latin typeface="Arial" panose="020B0604020202020204" pitchFamily="34" charset="0"/>
                <a:cs typeface="Arial" panose="020B0604020202020204" pitchFamily="34" charset="0"/>
              </a:rPr>
              <a:t>Microwave Imagery</a:t>
            </a:r>
            <a:br>
              <a:rPr lang="en-GB" sz="800" b="0" dirty="0">
                <a:solidFill>
                  <a:srgbClr val="FEDB00"/>
                </a:solidFill>
                <a:latin typeface="Arial" panose="020B0604020202020204" pitchFamily="34" charset="0"/>
                <a:cs typeface="Arial" panose="020B0604020202020204" pitchFamily="34" charset="0"/>
              </a:rPr>
            </a:br>
            <a:r>
              <a:rPr lang="en-GB" sz="800" b="0" dirty="0">
                <a:solidFill>
                  <a:srgbClr val="FEDB00"/>
                </a:solidFill>
                <a:latin typeface="Arial" panose="020B0604020202020204" pitchFamily="34" charset="0"/>
                <a:cs typeface="Arial" panose="020B0604020202020204" pitchFamily="34" charset="0"/>
              </a:rPr>
              <a:t>2025</a:t>
            </a:r>
          </a:p>
        </p:txBody>
      </p:sp>
      <p:sp>
        <p:nvSpPr>
          <p:cNvPr id="22" name="TextBox 21">
            <a:extLst>
              <a:ext uri="{FF2B5EF4-FFF2-40B4-BE49-F238E27FC236}">
                <a16:creationId xmlns:a16="http://schemas.microsoft.com/office/drawing/2014/main" id="{48342613-91CF-5A97-42A0-D701E468BCFC}"/>
              </a:ext>
            </a:extLst>
          </p:cNvPr>
          <p:cNvSpPr txBox="1"/>
          <p:nvPr/>
        </p:nvSpPr>
        <p:spPr>
          <a:xfrm>
            <a:off x="9074970" y="5870944"/>
            <a:ext cx="1192356" cy="461665"/>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Sentinel-5 </a:t>
            </a:r>
          </a:p>
          <a:p>
            <a:r>
              <a:rPr lang="en-GB" sz="800" b="0" dirty="0">
                <a:solidFill>
                  <a:srgbClr val="279989">
                    <a:lumMod val="60000"/>
                    <a:lumOff val="40000"/>
                  </a:srgbClr>
                </a:solidFill>
                <a:latin typeface="Arial" panose="020B0604020202020204" pitchFamily="34" charset="0"/>
                <a:cs typeface="Arial" panose="020B0604020202020204" pitchFamily="34" charset="0"/>
              </a:rPr>
              <a:t>on Metop-SG A</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GB" sz="800" b="0" dirty="0">
                <a:solidFill>
                  <a:srgbClr val="279989">
                    <a:lumMod val="60000"/>
                    <a:lumOff val="40000"/>
                  </a:srgbClr>
                </a:solidFill>
                <a:latin typeface="Arial" panose="020B0604020202020204" pitchFamily="34" charset="0"/>
                <a:cs typeface="Arial" panose="020B0604020202020204" pitchFamily="34" charset="0"/>
              </a:rPr>
              <a:t>2025</a:t>
            </a:r>
          </a:p>
        </p:txBody>
      </p:sp>
      <p:pic>
        <p:nvPicPr>
          <p:cNvPr id="23" name="Content Placeholder 3" descr="msg.png">
            <a:extLst>
              <a:ext uri="{FF2B5EF4-FFF2-40B4-BE49-F238E27FC236}">
                <a16:creationId xmlns:a16="http://schemas.microsoft.com/office/drawing/2014/main" id="{0D5157DA-7850-EE36-89C5-5D625B5125D2}"/>
              </a:ext>
            </a:extLst>
          </p:cNvPr>
          <p:cNvPicPr>
            <a:picLocks noChangeAspect="1"/>
          </p:cNvPicPr>
          <p:nvPr/>
        </p:nvPicPr>
        <p:blipFill>
          <a:blip r:embed="rId9" cstate="print"/>
          <a:srcRect/>
          <a:stretch>
            <a:fillRect/>
          </a:stretch>
        </p:blipFill>
        <p:spPr bwMode="auto">
          <a:xfrm>
            <a:off x="3664881" y="1667023"/>
            <a:ext cx="748142" cy="755245"/>
          </a:xfrm>
          <a:prstGeom prst="rect">
            <a:avLst/>
          </a:prstGeom>
          <a:noFill/>
          <a:ln w="9525">
            <a:noFill/>
            <a:miter lim="800000"/>
            <a:headEnd/>
            <a:tailEnd/>
          </a:ln>
        </p:spPr>
      </p:pic>
      <p:pic>
        <p:nvPicPr>
          <p:cNvPr id="24" name="Content Placeholder 3" descr="msg.png">
            <a:extLst>
              <a:ext uri="{FF2B5EF4-FFF2-40B4-BE49-F238E27FC236}">
                <a16:creationId xmlns:a16="http://schemas.microsoft.com/office/drawing/2014/main" id="{807381AE-E9AE-9A65-F9CB-4A5C42E73712}"/>
              </a:ext>
            </a:extLst>
          </p:cNvPr>
          <p:cNvPicPr>
            <a:picLocks noChangeAspect="1"/>
          </p:cNvPicPr>
          <p:nvPr/>
        </p:nvPicPr>
        <p:blipFill>
          <a:blip r:embed="rId9" cstate="print"/>
          <a:srcRect/>
          <a:stretch>
            <a:fillRect/>
          </a:stretch>
        </p:blipFill>
        <p:spPr bwMode="auto">
          <a:xfrm>
            <a:off x="4613269" y="1302326"/>
            <a:ext cx="951187" cy="960218"/>
          </a:xfrm>
          <a:prstGeom prst="rect">
            <a:avLst/>
          </a:prstGeom>
          <a:noFill/>
          <a:ln w="9525">
            <a:noFill/>
            <a:miter lim="800000"/>
            <a:headEnd/>
            <a:tailEnd/>
          </a:ln>
        </p:spPr>
      </p:pic>
      <p:pic>
        <p:nvPicPr>
          <p:cNvPr id="25" name="Content Placeholder 3" descr="msg.png">
            <a:extLst>
              <a:ext uri="{FF2B5EF4-FFF2-40B4-BE49-F238E27FC236}">
                <a16:creationId xmlns:a16="http://schemas.microsoft.com/office/drawing/2014/main" id="{BCF22930-1F6F-6D25-F4CB-252266AC8AEB}"/>
              </a:ext>
            </a:extLst>
          </p:cNvPr>
          <p:cNvPicPr>
            <a:picLocks noChangeAspect="1"/>
          </p:cNvPicPr>
          <p:nvPr/>
        </p:nvPicPr>
        <p:blipFill>
          <a:blip r:embed="rId9" cstate="print"/>
          <a:srcRect/>
          <a:stretch>
            <a:fillRect/>
          </a:stretch>
        </p:blipFill>
        <p:spPr bwMode="auto">
          <a:xfrm>
            <a:off x="5934380" y="1113979"/>
            <a:ext cx="951187" cy="960218"/>
          </a:xfrm>
          <a:prstGeom prst="rect">
            <a:avLst/>
          </a:prstGeom>
          <a:noFill/>
          <a:ln w="9525">
            <a:noFill/>
            <a:miter lim="800000"/>
            <a:headEnd/>
            <a:tailEnd/>
          </a:ln>
        </p:spPr>
      </p:pic>
      <p:pic>
        <p:nvPicPr>
          <p:cNvPr id="26" name="Picture 1">
            <a:extLst>
              <a:ext uri="{FF2B5EF4-FFF2-40B4-BE49-F238E27FC236}">
                <a16:creationId xmlns:a16="http://schemas.microsoft.com/office/drawing/2014/main" id="{3970D03A-AAAE-3DD3-5917-833831B8542F}"/>
              </a:ext>
            </a:extLst>
          </p:cNvPr>
          <p:cNvPicPr>
            <a:picLocks noChangeAspect="1" noChangeArrowheads="1"/>
          </p:cNvPicPr>
          <p:nvPr/>
        </p:nvPicPr>
        <p:blipFill>
          <a:blip r:embed="rId10" cstate="print"/>
          <a:srcRect/>
          <a:stretch>
            <a:fillRect/>
          </a:stretch>
        </p:blipFill>
        <p:spPr bwMode="auto">
          <a:xfrm rot="4201979">
            <a:off x="7653185" y="597175"/>
            <a:ext cx="1139586" cy="1856267"/>
          </a:xfrm>
          <a:prstGeom prst="rect">
            <a:avLst/>
          </a:prstGeom>
          <a:noFill/>
          <a:ln w="9525">
            <a:noFill/>
            <a:miter lim="800000"/>
            <a:headEnd/>
            <a:tailEnd/>
          </a:ln>
        </p:spPr>
      </p:pic>
      <p:pic>
        <p:nvPicPr>
          <p:cNvPr id="27" name="Picture 2">
            <a:extLst>
              <a:ext uri="{FF2B5EF4-FFF2-40B4-BE49-F238E27FC236}">
                <a16:creationId xmlns:a16="http://schemas.microsoft.com/office/drawing/2014/main" id="{2DD0CDF0-79A8-49E0-9D49-282541DF35CD}"/>
              </a:ext>
            </a:extLst>
          </p:cNvPr>
          <p:cNvPicPr>
            <a:picLocks noChangeAspect="1" noChangeArrowheads="1"/>
          </p:cNvPicPr>
          <p:nvPr/>
        </p:nvPicPr>
        <p:blipFill>
          <a:blip r:embed="rId11" cstate="print"/>
          <a:srcRect/>
          <a:stretch>
            <a:fillRect/>
          </a:stretch>
        </p:blipFill>
        <p:spPr bwMode="auto">
          <a:xfrm rot="3909463">
            <a:off x="9512112" y="558540"/>
            <a:ext cx="993198" cy="1596429"/>
          </a:xfrm>
          <a:prstGeom prst="rect">
            <a:avLst/>
          </a:prstGeom>
          <a:noFill/>
          <a:ln w="9525">
            <a:noFill/>
            <a:miter lim="800000"/>
            <a:headEnd/>
            <a:tailEnd/>
          </a:ln>
        </p:spPr>
      </p:pic>
      <p:sp>
        <p:nvSpPr>
          <p:cNvPr id="28" name="TextBox 27">
            <a:extLst>
              <a:ext uri="{FF2B5EF4-FFF2-40B4-BE49-F238E27FC236}">
                <a16:creationId xmlns:a16="http://schemas.microsoft.com/office/drawing/2014/main" id="{2BC851A9-C083-821F-E808-89620968A095}"/>
              </a:ext>
            </a:extLst>
          </p:cNvPr>
          <p:cNvSpPr txBox="1"/>
          <p:nvPr/>
        </p:nvSpPr>
        <p:spPr>
          <a:xfrm>
            <a:off x="10030399" y="5874139"/>
            <a:ext cx="1192356" cy="461665"/>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Sentinel-4</a:t>
            </a:r>
          </a:p>
          <a:p>
            <a:r>
              <a:rPr lang="en-GB" sz="800" b="0" dirty="0">
                <a:solidFill>
                  <a:srgbClr val="279989">
                    <a:lumMod val="60000"/>
                    <a:lumOff val="40000"/>
                  </a:srgbClr>
                </a:solidFill>
                <a:latin typeface="Arial" panose="020B0604020202020204" pitchFamily="34" charset="0"/>
                <a:cs typeface="Arial" panose="020B0604020202020204" pitchFamily="34" charset="0"/>
              </a:rPr>
              <a:t>on MTG-S</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GB" sz="800" b="0" dirty="0">
                <a:solidFill>
                  <a:srgbClr val="279989">
                    <a:lumMod val="60000"/>
                    <a:lumOff val="40000"/>
                  </a:srgbClr>
                </a:solidFill>
                <a:latin typeface="Arial" panose="020B0604020202020204" pitchFamily="34" charset="0"/>
                <a:cs typeface="Arial" panose="020B0604020202020204" pitchFamily="34" charset="0"/>
              </a:rPr>
              <a:t>2025</a:t>
            </a:r>
          </a:p>
        </p:txBody>
      </p:sp>
      <p:sp>
        <p:nvSpPr>
          <p:cNvPr id="29" name="TextBox 28">
            <a:extLst>
              <a:ext uri="{FF2B5EF4-FFF2-40B4-BE49-F238E27FC236}">
                <a16:creationId xmlns:a16="http://schemas.microsoft.com/office/drawing/2014/main" id="{882216B7-AAF3-6128-1519-37C1F271B3C6}"/>
              </a:ext>
            </a:extLst>
          </p:cNvPr>
          <p:cNvSpPr txBox="1"/>
          <p:nvPr/>
        </p:nvSpPr>
        <p:spPr>
          <a:xfrm>
            <a:off x="9579659" y="1911320"/>
            <a:ext cx="1192356" cy="461665"/>
          </a:xfrm>
          <a:prstGeom prst="rect">
            <a:avLst/>
          </a:prstGeom>
          <a:noFill/>
        </p:spPr>
        <p:txBody>
          <a:bodyPr wrap="square" rtlCol="0">
            <a:spAutoFit/>
          </a:bodyPr>
          <a:lstStyle/>
          <a:p>
            <a:r>
              <a:rPr lang="en-GB" sz="800" dirty="0">
                <a:solidFill>
                  <a:srgbClr val="00B5E2"/>
                </a:solidFill>
                <a:latin typeface="Arial" panose="020B0604020202020204" pitchFamily="34" charset="0"/>
                <a:cs typeface="Arial" panose="020B0604020202020204" pitchFamily="34" charset="0"/>
              </a:rPr>
              <a:t>MTG-S</a:t>
            </a:r>
          </a:p>
          <a:p>
            <a:r>
              <a:rPr lang="en-GB" sz="800" b="0" dirty="0">
                <a:solidFill>
                  <a:srgbClr val="00B5E2"/>
                </a:solidFill>
                <a:latin typeface="Arial" panose="020B0604020202020204" pitchFamily="34" charset="0"/>
                <a:cs typeface="Arial" panose="020B0604020202020204" pitchFamily="34" charset="0"/>
              </a:rPr>
              <a:t>Sounding</a:t>
            </a:r>
            <a:br>
              <a:rPr lang="en-GB" sz="800" b="0" dirty="0">
                <a:solidFill>
                  <a:srgbClr val="00B5E2"/>
                </a:solidFill>
                <a:latin typeface="Arial" panose="020B0604020202020204" pitchFamily="34" charset="0"/>
                <a:cs typeface="Arial" panose="020B0604020202020204" pitchFamily="34" charset="0"/>
              </a:rPr>
            </a:br>
            <a:r>
              <a:rPr lang="en-GB" sz="800" b="0" dirty="0">
                <a:solidFill>
                  <a:srgbClr val="00B5E2"/>
                </a:solidFill>
                <a:latin typeface="Arial" panose="020B0604020202020204" pitchFamily="34" charset="0"/>
                <a:cs typeface="Arial" panose="020B0604020202020204" pitchFamily="34" charset="0"/>
              </a:rPr>
              <a:t>2024</a:t>
            </a:r>
          </a:p>
        </p:txBody>
      </p:sp>
      <p:sp>
        <p:nvSpPr>
          <p:cNvPr id="30" name="TextBox 29">
            <a:extLst>
              <a:ext uri="{FF2B5EF4-FFF2-40B4-BE49-F238E27FC236}">
                <a16:creationId xmlns:a16="http://schemas.microsoft.com/office/drawing/2014/main" id="{43291313-C8B1-AFD1-405A-35B7D4C863FB}"/>
              </a:ext>
            </a:extLst>
          </p:cNvPr>
          <p:cNvSpPr txBox="1"/>
          <p:nvPr/>
        </p:nvSpPr>
        <p:spPr>
          <a:xfrm>
            <a:off x="7751808" y="2032133"/>
            <a:ext cx="1192356" cy="461665"/>
          </a:xfrm>
          <a:prstGeom prst="rect">
            <a:avLst/>
          </a:prstGeom>
          <a:noFill/>
        </p:spPr>
        <p:txBody>
          <a:bodyPr wrap="square" rtlCol="0">
            <a:spAutoFit/>
          </a:bodyPr>
          <a:lstStyle/>
          <a:p>
            <a:r>
              <a:rPr lang="en-GB" sz="800" dirty="0">
                <a:solidFill>
                  <a:srgbClr val="00B5E2"/>
                </a:solidFill>
                <a:latin typeface="Arial" panose="020B0604020202020204" pitchFamily="34" charset="0"/>
                <a:cs typeface="Arial" panose="020B0604020202020204" pitchFamily="34" charset="0"/>
              </a:rPr>
              <a:t>MTG-I</a:t>
            </a:r>
          </a:p>
          <a:p>
            <a:r>
              <a:rPr lang="en-GB" sz="800" b="0" dirty="0">
                <a:solidFill>
                  <a:srgbClr val="00B5E2"/>
                </a:solidFill>
                <a:latin typeface="Arial" panose="020B0604020202020204" pitchFamily="34" charset="0"/>
                <a:cs typeface="Arial" panose="020B0604020202020204" pitchFamily="34" charset="0"/>
              </a:rPr>
              <a:t>Imagery</a:t>
            </a:r>
            <a:br>
              <a:rPr lang="en-GB" sz="800" b="0" dirty="0">
                <a:solidFill>
                  <a:srgbClr val="00B5E2"/>
                </a:solidFill>
                <a:latin typeface="Arial" panose="020B0604020202020204" pitchFamily="34" charset="0"/>
                <a:cs typeface="Arial" panose="020B0604020202020204" pitchFamily="34" charset="0"/>
              </a:rPr>
            </a:br>
            <a:r>
              <a:rPr lang="en-GB" sz="800" b="0" dirty="0">
                <a:solidFill>
                  <a:srgbClr val="00B5E2"/>
                </a:solidFill>
                <a:latin typeface="Arial" panose="020B0604020202020204" pitchFamily="34" charset="0"/>
                <a:cs typeface="Arial" panose="020B0604020202020204" pitchFamily="34" charset="0"/>
              </a:rPr>
              <a:t>Dec. 2022</a:t>
            </a:r>
          </a:p>
        </p:txBody>
      </p:sp>
      <p:sp>
        <p:nvSpPr>
          <p:cNvPr id="31" name="TextBox 30">
            <a:extLst>
              <a:ext uri="{FF2B5EF4-FFF2-40B4-BE49-F238E27FC236}">
                <a16:creationId xmlns:a16="http://schemas.microsoft.com/office/drawing/2014/main" id="{46A48BAA-97C9-F811-7336-9DE24D5B96B2}"/>
              </a:ext>
            </a:extLst>
          </p:cNvPr>
          <p:cNvSpPr txBox="1"/>
          <p:nvPr/>
        </p:nvSpPr>
        <p:spPr>
          <a:xfrm>
            <a:off x="5718779" y="2129796"/>
            <a:ext cx="1319577" cy="461665"/>
          </a:xfrm>
          <a:prstGeom prst="rect">
            <a:avLst/>
          </a:prstGeom>
          <a:noFill/>
        </p:spPr>
        <p:txBody>
          <a:bodyPr wrap="square" rtlCol="0">
            <a:spAutoFit/>
          </a:bodyPr>
          <a:lstStyle/>
          <a:p>
            <a:r>
              <a:rPr lang="en-GB" sz="800" dirty="0">
                <a:solidFill>
                  <a:srgbClr val="00B5E2"/>
                </a:solidFill>
                <a:latin typeface="Arial" panose="020B0604020202020204" pitchFamily="34" charset="0"/>
                <a:cs typeface="Arial" panose="020B0604020202020204" pitchFamily="34" charset="0"/>
              </a:rPr>
              <a:t>MSG-4 / Meteosat-11</a:t>
            </a:r>
            <a:br>
              <a:rPr lang="en-GB" sz="800" b="0" dirty="0">
                <a:solidFill>
                  <a:srgbClr val="00B5E2"/>
                </a:solidFill>
                <a:latin typeface="Arial" panose="020B0604020202020204" pitchFamily="34" charset="0"/>
                <a:cs typeface="Arial" panose="020B0604020202020204" pitchFamily="34" charset="0"/>
              </a:rPr>
            </a:br>
            <a:r>
              <a:rPr lang="en-GB" sz="800" b="0" dirty="0">
                <a:solidFill>
                  <a:srgbClr val="00B5E2"/>
                </a:solidFill>
                <a:latin typeface="Arial" panose="020B0604020202020204" pitchFamily="34" charset="0"/>
                <a:cs typeface="Arial" panose="020B0604020202020204" pitchFamily="34" charset="0"/>
              </a:rPr>
              <a:t>In-Orbit Storage 2016</a:t>
            </a:r>
          </a:p>
          <a:p>
            <a:r>
              <a:rPr lang="en-GB" sz="800" b="0" dirty="0">
                <a:solidFill>
                  <a:srgbClr val="00B5E2"/>
                </a:solidFill>
                <a:latin typeface="Arial" panose="020B0604020202020204" pitchFamily="34" charset="0"/>
                <a:cs typeface="Arial" panose="020B0604020202020204" pitchFamily="34" charset="0"/>
              </a:rPr>
              <a:t>Prime Satellite 2018</a:t>
            </a:r>
          </a:p>
        </p:txBody>
      </p:sp>
      <p:sp>
        <p:nvSpPr>
          <p:cNvPr id="32" name="TextBox 31">
            <a:extLst>
              <a:ext uri="{FF2B5EF4-FFF2-40B4-BE49-F238E27FC236}">
                <a16:creationId xmlns:a16="http://schemas.microsoft.com/office/drawing/2014/main" id="{CEAE498D-8D38-C58E-7CD2-B4991B1CC316}"/>
              </a:ext>
            </a:extLst>
          </p:cNvPr>
          <p:cNvSpPr txBox="1"/>
          <p:nvPr/>
        </p:nvSpPr>
        <p:spPr>
          <a:xfrm>
            <a:off x="4729032" y="2262545"/>
            <a:ext cx="1319577" cy="338554"/>
          </a:xfrm>
          <a:prstGeom prst="rect">
            <a:avLst/>
          </a:prstGeom>
          <a:noFill/>
        </p:spPr>
        <p:txBody>
          <a:bodyPr wrap="square" rtlCol="0">
            <a:spAutoFit/>
          </a:bodyPr>
          <a:lstStyle/>
          <a:p>
            <a:r>
              <a:rPr lang="en-GB" sz="800" dirty="0">
                <a:solidFill>
                  <a:srgbClr val="00B5E2"/>
                </a:solidFill>
                <a:latin typeface="Arial" panose="020B0604020202020204" pitchFamily="34" charset="0"/>
                <a:cs typeface="Arial" panose="020B0604020202020204" pitchFamily="34" charset="0"/>
              </a:rPr>
              <a:t>Meteosat-10</a:t>
            </a:r>
            <a:endParaRPr lang="en-GB" sz="800" b="0" dirty="0">
              <a:solidFill>
                <a:srgbClr val="00B5E2"/>
              </a:solidFill>
              <a:latin typeface="Arial" panose="020B0604020202020204" pitchFamily="34" charset="0"/>
              <a:cs typeface="Arial" panose="020B0604020202020204" pitchFamily="34" charset="0"/>
            </a:endParaRPr>
          </a:p>
          <a:p>
            <a:r>
              <a:rPr lang="en-US" sz="800" b="0" dirty="0">
                <a:solidFill>
                  <a:srgbClr val="00B5E2"/>
                </a:solidFill>
                <a:latin typeface="Arial" panose="020B0604020202020204" pitchFamily="34" charset="0"/>
                <a:cs typeface="Arial" panose="020B0604020202020204" pitchFamily="34" charset="0"/>
              </a:rPr>
              <a:t>2013</a:t>
            </a:r>
            <a:endParaRPr lang="en-GB" sz="800" b="0" dirty="0">
              <a:solidFill>
                <a:srgbClr val="00B5E2"/>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8FA089A-8821-8FE4-96ED-BA6A94443524}"/>
              </a:ext>
            </a:extLst>
          </p:cNvPr>
          <p:cNvSpPr txBox="1"/>
          <p:nvPr/>
        </p:nvSpPr>
        <p:spPr>
          <a:xfrm>
            <a:off x="3795117" y="2447756"/>
            <a:ext cx="1319577" cy="338554"/>
          </a:xfrm>
          <a:prstGeom prst="rect">
            <a:avLst/>
          </a:prstGeom>
          <a:noFill/>
        </p:spPr>
        <p:txBody>
          <a:bodyPr wrap="square" rtlCol="0">
            <a:spAutoFit/>
          </a:bodyPr>
          <a:lstStyle/>
          <a:p>
            <a:r>
              <a:rPr lang="en-GB" sz="800" dirty="0">
                <a:solidFill>
                  <a:srgbClr val="00B5E2"/>
                </a:solidFill>
                <a:latin typeface="Arial" panose="020B0604020202020204" pitchFamily="34" charset="0"/>
                <a:cs typeface="Arial" panose="020B0604020202020204" pitchFamily="34" charset="0"/>
              </a:rPr>
              <a:t>Meteosat-9</a:t>
            </a:r>
            <a:endParaRPr lang="en-GB" sz="800" b="0" dirty="0">
              <a:solidFill>
                <a:srgbClr val="00B5E2"/>
              </a:solidFill>
              <a:latin typeface="Arial" panose="020B0604020202020204" pitchFamily="34" charset="0"/>
              <a:cs typeface="Arial" panose="020B0604020202020204" pitchFamily="34" charset="0"/>
            </a:endParaRPr>
          </a:p>
          <a:p>
            <a:r>
              <a:rPr lang="en-US" sz="800" b="0" dirty="0">
                <a:solidFill>
                  <a:srgbClr val="00B5E2"/>
                </a:solidFill>
                <a:latin typeface="Arial" panose="020B0604020202020204" pitchFamily="34" charset="0"/>
                <a:cs typeface="Arial" panose="020B0604020202020204" pitchFamily="34" charset="0"/>
              </a:rPr>
              <a:t>2006</a:t>
            </a:r>
            <a:endParaRPr lang="en-GB" sz="800" b="0" dirty="0">
              <a:solidFill>
                <a:srgbClr val="00B5E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CBCAB4A-CC49-1F87-D9B0-C4F79C5E2607}"/>
              </a:ext>
            </a:extLst>
          </p:cNvPr>
          <p:cNvSpPr txBox="1"/>
          <p:nvPr/>
        </p:nvSpPr>
        <p:spPr>
          <a:xfrm>
            <a:off x="6074577" y="6225541"/>
            <a:ext cx="782085" cy="338554"/>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Sentinel-3B</a:t>
            </a:r>
            <a:br>
              <a:rPr lang="en-GB" sz="800" b="0" dirty="0">
                <a:solidFill>
                  <a:srgbClr val="279989">
                    <a:lumMod val="60000"/>
                    <a:lumOff val="40000"/>
                  </a:srgbClr>
                </a:solidFill>
                <a:latin typeface="Arial" panose="020B0604020202020204" pitchFamily="34" charset="0"/>
                <a:cs typeface="Arial" panose="020B0604020202020204" pitchFamily="34" charset="0"/>
              </a:rPr>
            </a:br>
            <a:r>
              <a:rPr lang="en-GB" sz="800" b="0" dirty="0">
                <a:solidFill>
                  <a:srgbClr val="279989">
                    <a:lumMod val="60000"/>
                    <a:lumOff val="40000"/>
                  </a:srgbClr>
                </a:solidFill>
                <a:latin typeface="Arial" panose="020B0604020202020204" pitchFamily="34" charset="0"/>
                <a:cs typeface="Arial" panose="020B0604020202020204" pitchFamily="34" charset="0"/>
              </a:rPr>
              <a:t>2018</a:t>
            </a:r>
          </a:p>
        </p:txBody>
      </p:sp>
      <p:pic>
        <p:nvPicPr>
          <p:cNvPr id="35" name="Picture 5" descr="Sentinel-3.png">
            <a:extLst>
              <a:ext uri="{FF2B5EF4-FFF2-40B4-BE49-F238E27FC236}">
                <a16:creationId xmlns:a16="http://schemas.microsoft.com/office/drawing/2014/main" id="{4C3BD92E-93F1-D59A-CD9B-7F781192E5E4}"/>
              </a:ext>
            </a:extLst>
          </p:cNvPr>
          <p:cNvPicPr>
            <a:picLocks noChangeAspect="1"/>
          </p:cNvPicPr>
          <p:nvPr/>
        </p:nvPicPr>
        <p:blipFill>
          <a:blip r:embed="rId5" cstate="print"/>
          <a:srcRect/>
          <a:stretch>
            <a:fillRect/>
          </a:stretch>
        </p:blipFill>
        <p:spPr bwMode="auto">
          <a:xfrm rot="20378179">
            <a:off x="5720915" y="5350741"/>
            <a:ext cx="1364443" cy="957576"/>
          </a:xfrm>
          <a:prstGeom prst="rect">
            <a:avLst/>
          </a:prstGeom>
          <a:noFill/>
          <a:ln w="9525">
            <a:noFill/>
            <a:miter lim="800000"/>
            <a:headEnd/>
            <a:tailEnd/>
          </a:ln>
        </p:spPr>
      </p:pic>
      <p:sp>
        <p:nvSpPr>
          <p:cNvPr id="36" name="TextBox 35">
            <a:extLst>
              <a:ext uri="{FF2B5EF4-FFF2-40B4-BE49-F238E27FC236}">
                <a16:creationId xmlns:a16="http://schemas.microsoft.com/office/drawing/2014/main" id="{640ED6B8-D048-C8E7-B97C-3671EBFF4BA0}"/>
              </a:ext>
            </a:extLst>
          </p:cNvPr>
          <p:cNvSpPr txBox="1"/>
          <p:nvPr/>
        </p:nvSpPr>
        <p:spPr>
          <a:xfrm>
            <a:off x="404555" y="1344157"/>
            <a:ext cx="1800493" cy="646331"/>
          </a:xfrm>
          <a:prstGeom prst="rect">
            <a:avLst/>
          </a:prstGeom>
          <a:noFill/>
        </p:spPr>
        <p:txBody>
          <a:bodyPr wrap="none" rtlCol="0">
            <a:spAutoFit/>
          </a:bodyPr>
          <a:lstStyle/>
          <a:p>
            <a:r>
              <a:rPr lang="en-GB" sz="1800" dirty="0">
                <a:solidFill>
                  <a:srgbClr val="3B8DBF"/>
                </a:solidFill>
                <a:latin typeface="Arial" panose="020B0604020202020204" pitchFamily="34" charset="0"/>
                <a:cs typeface="Arial" panose="020B0604020202020204" pitchFamily="34" charset="0"/>
              </a:rPr>
              <a:t>Geostationary </a:t>
            </a:r>
          </a:p>
          <a:p>
            <a:r>
              <a:rPr lang="en-GB" sz="1800" dirty="0">
                <a:solidFill>
                  <a:srgbClr val="3B8DBF"/>
                </a:solidFill>
                <a:latin typeface="Arial" panose="020B0604020202020204" pitchFamily="34" charset="0"/>
                <a:cs typeface="Arial" panose="020B0604020202020204" pitchFamily="34" charset="0"/>
              </a:rPr>
              <a:t>Programmes</a:t>
            </a:r>
          </a:p>
        </p:txBody>
      </p:sp>
      <p:sp>
        <p:nvSpPr>
          <p:cNvPr id="37" name="TextBox 36">
            <a:extLst>
              <a:ext uri="{FF2B5EF4-FFF2-40B4-BE49-F238E27FC236}">
                <a16:creationId xmlns:a16="http://schemas.microsoft.com/office/drawing/2014/main" id="{C09145AE-E4C7-4112-C5FD-275AB44C2D96}"/>
              </a:ext>
            </a:extLst>
          </p:cNvPr>
          <p:cNvSpPr txBox="1"/>
          <p:nvPr/>
        </p:nvSpPr>
        <p:spPr>
          <a:xfrm>
            <a:off x="417699" y="3616534"/>
            <a:ext cx="1659429" cy="646331"/>
          </a:xfrm>
          <a:prstGeom prst="rect">
            <a:avLst/>
          </a:prstGeom>
          <a:noFill/>
        </p:spPr>
        <p:txBody>
          <a:bodyPr wrap="none" rtlCol="0">
            <a:spAutoFit/>
          </a:bodyPr>
          <a:lstStyle/>
          <a:p>
            <a:r>
              <a:rPr lang="en-GB" sz="1800" dirty="0">
                <a:solidFill>
                  <a:srgbClr val="FFC000"/>
                </a:solidFill>
                <a:latin typeface="Arial" panose="020B0604020202020204" pitchFamily="34" charset="0"/>
                <a:cs typeface="Arial" panose="020B0604020202020204" pitchFamily="34" charset="0"/>
              </a:rPr>
              <a:t>Polar </a:t>
            </a:r>
          </a:p>
          <a:p>
            <a:r>
              <a:rPr lang="en-GB" sz="1800" dirty="0">
                <a:solidFill>
                  <a:srgbClr val="FFC000"/>
                </a:solidFill>
                <a:latin typeface="Arial" panose="020B0604020202020204" pitchFamily="34" charset="0"/>
                <a:cs typeface="Arial" panose="020B0604020202020204" pitchFamily="34" charset="0"/>
              </a:rPr>
              <a:t>Programmes </a:t>
            </a:r>
          </a:p>
        </p:txBody>
      </p:sp>
      <p:sp>
        <p:nvSpPr>
          <p:cNvPr id="38" name="TextBox 37">
            <a:extLst>
              <a:ext uri="{FF2B5EF4-FFF2-40B4-BE49-F238E27FC236}">
                <a16:creationId xmlns:a16="http://schemas.microsoft.com/office/drawing/2014/main" id="{F2A4C13C-296F-2485-846B-ADEDFCA6A790}"/>
              </a:ext>
            </a:extLst>
          </p:cNvPr>
          <p:cNvSpPr txBox="1"/>
          <p:nvPr/>
        </p:nvSpPr>
        <p:spPr>
          <a:xfrm>
            <a:off x="184152" y="2435630"/>
            <a:ext cx="2153154" cy="830997"/>
          </a:xfrm>
          <a:prstGeom prst="rect">
            <a:avLst/>
          </a:prstGeom>
          <a:noFill/>
        </p:spPr>
        <p:txBody>
          <a:bodyPr wrap="none" rtlCol="0">
            <a:spAutoFit/>
          </a:bodyPr>
          <a:lstStyle/>
          <a:p>
            <a:r>
              <a:rPr lang="en-GB" sz="2400" dirty="0">
                <a:solidFill>
                  <a:schemeClr val="tx1"/>
                </a:solidFill>
                <a:latin typeface="Arial" panose="020B0604020202020204" pitchFamily="34" charset="0"/>
                <a:cs typeface="Arial" panose="020B0604020202020204" pitchFamily="34" charset="0"/>
              </a:rPr>
              <a:t>Mandatory </a:t>
            </a:r>
          </a:p>
          <a:p>
            <a:r>
              <a:rPr lang="en-GB" sz="2400" dirty="0">
                <a:solidFill>
                  <a:schemeClr val="tx1"/>
                </a:solidFill>
                <a:latin typeface="Arial" panose="020B0604020202020204" pitchFamily="34" charset="0"/>
                <a:cs typeface="Arial" panose="020B0604020202020204" pitchFamily="34" charset="0"/>
              </a:rPr>
              <a:t>Programmes </a:t>
            </a:r>
          </a:p>
        </p:txBody>
      </p:sp>
      <p:sp>
        <p:nvSpPr>
          <p:cNvPr id="39" name="TextBox 38">
            <a:extLst>
              <a:ext uri="{FF2B5EF4-FFF2-40B4-BE49-F238E27FC236}">
                <a16:creationId xmlns:a16="http://schemas.microsoft.com/office/drawing/2014/main" id="{CD480643-2FB3-FEE5-A797-35B30901E83B}"/>
              </a:ext>
            </a:extLst>
          </p:cNvPr>
          <p:cNvSpPr txBox="1"/>
          <p:nvPr/>
        </p:nvSpPr>
        <p:spPr>
          <a:xfrm>
            <a:off x="405493" y="4913575"/>
            <a:ext cx="2133918" cy="1200329"/>
          </a:xfrm>
          <a:prstGeom prst="rect">
            <a:avLst/>
          </a:prstGeom>
          <a:noFill/>
        </p:spPr>
        <p:txBody>
          <a:bodyPr wrap="none" rtlCol="0">
            <a:spAutoFit/>
          </a:bodyPr>
          <a:lstStyle/>
          <a:p>
            <a:r>
              <a:rPr lang="en-GB" sz="1800" dirty="0">
                <a:solidFill>
                  <a:srgbClr val="48A2A5"/>
                </a:solidFill>
                <a:latin typeface="Arial" panose="020B0604020202020204" pitchFamily="34" charset="0"/>
                <a:cs typeface="Arial" panose="020B0604020202020204" pitchFamily="34" charset="0"/>
              </a:rPr>
              <a:t>Optional and </a:t>
            </a:r>
          </a:p>
          <a:p>
            <a:r>
              <a:rPr lang="en-GB" sz="1800" dirty="0">
                <a:solidFill>
                  <a:srgbClr val="48A2A5"/>
                </a:solidFill>
                <a:latin typeface="Arial" panose="020B0604020202020204" pitchFamily="34" charset="0"/>
                <a:cs typeface="Arial" panose="020B0604020202020204" pitchFamily="34" charset="0"/>
              </a:rPr>
              <a:t>Third Party </a:t>
            </a:r>
          </a:p>
          <a:p>
            <a:r>
              <a:rPr lang="en-GB" sz="1800" dirty="0">
                <a:solidFill>
                  <a:srgbClr val="48A2A5"/>
                </a:solidFill>
                <a:latin typeface="Arial" panose="020B0604020202020204" pitchFamily="34" charset="0"/>
                <a:cs typeface="Arial" panose="020B0604020202020204" pitchFamily="34" charset="0"/>
              </a:rPr>
              <a:t>Programmes </a:t>
            </a:r>
          </a:p>
          <a:p>
            <a:r>
              <a:rPr lang="en-GB" sz="1800" dirty="0">
                <a:solidFill>
                  <a:srgbClr val="48A2A5"/>
                </a:solidFill>
                <a:latin typeface="Arial" panose="020B0604020202020204" pitchFamily="34" charset="0"/>
                <a:cs typeface="Arial" panose="020B0604020202020204" pitchFamily="34" charset="0"/>
              </a:rPr>
              <a:t>(incl. Copernicus)</a:t>
            </a:r>
          </a:p>
        </p:txBody>
      </p:sp>
      <p:cxnSp>
        <p:nvCxnSpPr>
          <p:cNvPr id="40" name="Straight Arrow Connector 39">
            <a:extLst>
              <a:ext uri="{FF2B5EF4-FFF2-40B4-BE49-F238E27FC236}">
                <a16:creationId xmlns:a16="http://schemas.microsoft.com/office/drawing/2014/main" id="{67645637-B1BE-51ED-9DDF-8E2DE6BC6F23}"/>
              </a:ext>
            </a:extLst>
          </p:cNvPr>
          <p:cNvCxnSpPr/>
          <p:nvPr/>
        </p:nvCxnSpPr>
        <p:spPr bwMode="auto">
          <a:xfrm flipH="1" flipV="1">
            <a:off x="8773741" y="4341262"/>
            <a:ext cx="463522" cy="1272004"/>
          </a:xfrm>
          <a:prstGeom prst="straightConnector1">
            <a:avLst/>
          </a:prstGeom>
          <a:solidFill>
            <a:schemeClr val="bg2"/>
          </a:solidFill>
          <a:ln w="12700" cap="flat" cmpd="sng" algn="ctr">
            <a:solidFill>
              <a:schemeClr val="accent2">
                <a:lumMod val="60000"/>
                <a:lumOff val="40000"/>
              </a:schemeClr>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2E5B8DFE-631B-AB41-2DC4-C7C828EF37DD}"/>
              </a:ext>
            </a:extLst>
          </p:cNvPr>
          <p:cNvCxnSpPr/>
          <p:nvPr/>
        </p:nvCxnSpPr>
        <p:spPr bwMode="auto">
          <a:xfrm flipV="1">
            <a:off x="10328764" y="1646190"/>
            <a:ext cx="13863" cy="4113019"/>
          </a:xfrm>
          <a:prstGeom prst="straightConnector1">
            <a:avLst/>
          </a:prstGeom>
          <a:solidFill>
            <a:schemeClr val="bg2"/>
          </a:solidFill>
          <a:ln w="12700" cap="flat" cmpd="sng" algn="ctr">
            <a:solidFill>
              <a:schemeClr val="accent2">
                <a:lumMod val="60000"/>
                <a:lumOff val="40000"/>
              </a:schemeClr>
            </a:solidFill>
            <a:prstDash val="solid"/>
            <a:round/>
            <a:headEnd type="none" w="med" len="med"/>
            <a:tailEnd type="triangle"/>
          </a:ln>
          <a:effectLst/>
        </p:spPr>
      </p:cxnSp>
      <p:sp>
        <p:nvSpPr>
          <p:cNvPr id="42" name="Rectangle 41">
            <a:extLst>
              <a:ext uri="{FF2B5EF4-FFF2-40B4-BE49-F238E27FC236}">
                <a16:creationId xmlns:a16="http://schemas.microsoft.com/office/drawing/2014/main" id="{8C29D0E9-879C-D00F-3900-E26A81DC69DF}"/>
              </a:ext>
            </a:extLst>
          </p:cNvPr>
          <p:cNvSpPr/>
          <p:nvPr/>
        </p:nvSpPr>
        <p:spPr bwMode="auto">
          <a:xfrm>
            <a:off x="-256854" y="-61644"/>
            <a:ext cx="401907" cy="700697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43" name="Rectangle 42">
            <a:extLst>
              <a:ext uri="{FF2B5EF4-FFF2-40B4-BE49-F238E27FC236}">
                <a16:creationId xmlns:a16="http://schemas.microsoft.com/office/drawing/2014/main" id="{20DF0A82-291C-B252-2B13-7F31C006DBDB}"/>
              </a:ext>
            </a:extLst>
          </p:cNvPr>
          <p:cNvSpPr/>
          <p:nvPr/>
        </p:nvSpPr>
        <p:spPr bwMode="auto">
          <a:xfrm>
            <a:off x="12027746" y="-61645"/>
            <a:ext cx="391633" cy="700697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44" name="Rectangle 43">
            <a:extLst>
              <a:ext uri="{FF2B5EF4-FFF2-40B4-BE49-F238E27FC236}">
                <a16:creationId xmlns:a16="http://schemas.microsoft.com/office/drawing/2014/main" id="{A850225C-4EC9-8E3F-C144-09E9AB0ABFB8}"/>
              </a:ext>
            </a:extLst>
          </p:cNvPr>
          <p:cNvSpPr/>
          <p:nvPr/>
        </p:nvSpPr>
        <p:spPr bwMode="auto">
          <a:xfrm>
            <a:off x="-104454" y="6713185"/>
            <a:ext cx="12729784" cy="46166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46" name="TextBox 45">
            <a:extLst>
              <a:ext uri="{FF2B5EF4-FFF2-40B4-BE49-F238E27FC236}">
                <a16:creationId xmlns:a16="http://schemas.microsoft.com/office/drawing/2014/main" id="{40FA4AE6-6A90-9764-7700-E03165BEFBE5}"/>
              </a:ext>
            </a:extLst>
          </p:cNvPr>
          <p:cNvSpPr txBox="1"/>
          <p:nvPr/>
        </p:nvSpPr>
        <p:spPr>
          <a:xfrm>
            <a:off x="2424308" y="3446284"/>
            <a:ext cx="4762842" cy="1077218"/>
          </a:xfrm>
          <a:prstGeom prst="rect">
            <a:avLst/>
          </a:prstGeom>
          <a:solidFill>
            <a:schemeClr val="tx1">
              <a:lumMod val="75000"/>
            </a:schemeClr>
          </a:solidFill>
          <a:ln>
            <a:solidFill>
              <a:srgbClr val="C5B9AC"/>
            </a:solidFill>
          </a:ln>
          <a:effectLst>
            <a:glow rad="63500">
              <a:schemeClr val="accent2">
                <a:satMod val="175000"/>
                <a:alpha val="40000"/>
              </a:schemeClr>
            </a:glow>
            <a:outerShdw blurRad="50800" dist="38100" dir="2700000" algn="tl" rotWithShape="0">
              <a:prstClr val="black">
                <a:alpha val="40000"/>
              </a:prstClr>
            </a:outerShdw>
          </a:effectLst>
        </p:spPr>
        <p:txBody>
          <a:bodyPr wrap="none" rtlCol="0">
            <a:spAutoFit/>
          </a:bodyPr>
          <a:lstStyle/>
          <a:p>
            <a:pPr algn="ctr"/>
            <a:r>
              <a:rPr lang="en-GB" sz="3200" kern="100" spc="-100" dirty="0">
                <a:solidFill>
                  <a:srgbClr val="FFFF00"/>
                </a:solidFill>
                <a:latin typeface="Bahnschrift Light" panose="020B0502040204020203" pitchFamily="34" charset="0"/>
                <a:ea typeface="Roboto" panose="02000000000000000000" pitchFamily="2" charset="0"/>
              </a:rPr>
              <a:t>New generation platforms:</a:t>
            </a:r>
            <a:br>
              <a:rPr lang="en-GB" sz="3200" kern="100" spc="-100" dirty="0">
                <a:solidFill>
                  <a:srgbClr val="FFFF00"/>
                </a:solidFill>
                <a:latin typeface="Bahnschrift Light" panose="020B0502040204020203" pitchFamily="34" charset="0"/>
                <a:ea typeface="Roboto" panose="02000000000000000000" pitchFamily="2" charset="0"/>
              </a:rPr>
            </a:br>
            <a:r>
              <a:rPr lang="en-GB" sz="3200" kern="100" spc="-100" dirty="0">
                <a:solidFill>
                  <a:srgbClr val="FFFF00"/>
                </a:solidFill>
                <a:latin typeface="Bahnschrift Light" panose="020B0502040204020203" pitchFamily="34" charset="0"/>
                <a:ea typeface="Roboto" panose="02000000000000000000" pitchFamily="2" charset="0"/>
              </a:rPr>
              <a:t>MTG and EPS-SG</a:t>
            </a:r>
          </a:p>
        </p:txBody>
      </p:sp>
      <p:sp>
        <p:nvSpPr>
          <p:cNvPr id="3" name="Rectangle 2">
            <a:extLst>
              <a:ext uri="{FF2B5EF4-FFF2-40B4-BE49-F238E27FC236}">
                <a16:creationId xmlns:a16="http://schemas.microsoft.com/office/drawing/2014/main" id="{875FF54D-27E6-7A2C-3CFC-DEE119BC263C}"/>
              </a:ext>
            </a:extLst>
          </p:cNvPr>
          <p:cNvSpPr/>
          <p:nvPr/>
        </p:nvSpPr>
        <p:spPr bwMode="auto">
          <a:xfrm>
            <a:off x="10647680" y="647426"/>
            <a:ext cx="1396538" cy="198351"/>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9" name="Picture 48" descr="A picture containing satellite, transport, screenshot, space&#10;&#10;Description automatically generated">
            <a:extLst>
              <a:ext uri="{FF2B5EF4-FFF2-40B4-BE49-F238E27FC236}">
                <a16:creationId xmlns:a16="http://schemas.microsoft.com/office/drawing/2014/main" id="{AA50783F-52A6-DC24-7343-8ABAD94C3A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7773" y="5366232"/>
            <a:ext cx="1081731" cy="638221"/>
          </a:xfrm>
          <a:prstGeom prst="rect">
            <a:avLst/>
          </a:prstGeom>
          <a:scene3d>
            <a:camera prst="orthographicFront">
              <a:rot lat="0" lon="0" rev="2700000"/>
            </a:camera>
            <a:lightRig rig="threePt" dir="t"/>
          </a:scene3d>
        </p:spPr>
      </p:pic>
      <p:sp>
        <p:nvSpPr>
          <p:cNvPr id="45" name="Oval 44">
            <a:extLst>
              <a:ext uri="{FF2B5EF4-FFF2-40B4-BE49-F238E27FC236}">
                <a16:creationId xmlns:a16="http://schemas.microsoft.com/office/drawing/2014/main" id="{5552BABE-5AE0-8292-210B-5575A5CB4596}"/>
              </a:ext>
            </a:extLst>
          </p:cNvPr>
          <p:cNvSpPr/>
          <p:nvPr/>
        </p:nvSpPr>
        <p:spPr bwMode="auto">
          <a:xfrm>
            <a:off x="7319376" y="65899"/>
            <a:ext cx="3658381" cy="6612878"/>
          </a:xfrm>
          <a:prstGeom prst="ellipse">
            <a:avLst/>
          </a:prstGeom>
          <a:noFill/>
          <a:ln w="76200" cap="flat" cmpd="sng" algn="ctr">
            <a:solidFill>
              <a:srgbClr val="FFFF00"/>
            </a:solidFill>
            <a:prstDash val="solid"/>
            <a:round/>
            <a:headEnd type="none" w="med" len="med"/>
            <a:tailEnd type="none" w="med" len="med"/>
          </a:ln>
          <a:effectLst/>
          <a:scene3d>
            <a:camera prst="orthographicFront">
              <a:rot lat="0" lon="0" rev="900000"/>
            </a:camera>
            <a:lightRig rig="threePt" dir="t"/>
          </a:scene3d>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rgbClr val="FFFF00"/>
              </a:solidFill>
              <a:effectLst/>
              <a:latin typeface="Tahoma" pitchFamily="34" charset="0"/>
            </a:endParaRPr>
          </a:p>
        </p:txBody>
      </p:sp>
      <p:sp>
        <p:nvSpPr>
          <p:cNvPr id="47" name="TextBox 46">
            <a:extLst>
              <a:ext uri="{FF2B5EF4-FFF2-40B4-BE49-F238E27FC236}">
                <a16:creationId xmlns:a16="http://schemas.microsoft.com/office/drawing/2014/main" id="{A1D04F52-F4AF-8C5E-0E47-D45A828FEB97}"/>
              </a:ext>
            </a:extLst>
          </p:cNvPr>
          <p:cNvSpPr txBox="1"/>
          <p:nvPr/>
        </p:nvSpPr>
        <p:spPr>
          <a:xfrm>
            <a:off x="11056099" y="6201195"/>
            <a:ext cx="1192356" cy="338554"/>
          </a:xfrm>
          <a:prstGeom prst="rect">
            <a:avLst/>
          </a:prstGeom>
          <a:noFill/>
        </p:spPr>
        <p:txBody>
          <a:bodyPr wrap="square" rtlCol="0">
            <a:spAutoFit/>
          </a:bodyPr>
          <a:lstStyle/>
          <a:p>
            <a:r>
              <a:rPr lang="en-GB" sz="800" dirty="0">
                <a:solidFill>
                  <a:srgbClr val="279989">
                    <a:lumMod val="60000"/>
                    <a:lumOff val="40000"/>
                  </a:srgbClr>
                </a:solidFill>
                <a:latin typeface="Arial" panose="020B0604020202020204" pitchFamily="34" charset="0"/>
                <a:cs typeface="Arial" panose="020B0604020202020204" pitchFamily="34" charset="0"/>
              </a:rPr>
              <a:t>CO2M</a:t>
            </a:r>
          </a:p>
          <a:p>
            <a:r>
              <a:rPr lang="en-GB" sz="800" b="0" dirty="0">
                <a:solidFill>
                  <a:srgbClr val="279989">
                    <a:lumMod val="60000"/>
                    <a:lumOff val="40000"/>
                  </a:srgbClr>
                </a:solidFill>
                <a:latin typeface="Arial" panose="020B0604020202020204" pitchFamily="34" charset="0"/>
                <a:cs typeface="Arial" panose="020B0604020202020204" pitchFamily="34" charset="0"/>
              </a:rPr>
              <a:t>2025/2026</a:t>
            </a:r>
          </a:p>
        </p:txBody>
      </p:sp>
    </p:spTree>
    <p:extLst>
      <p:ext uri="{BB962C8B-B14F-4D97-AF65-F5344CB8AC3E}">
        <p14:creationId xmlns:p14="http://schemas.microsoft.com/office/powerpoint/2010/main" val="92217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F793-877F-2302-EDA6-9C8A00490576}"/>
              </a:ext>
            </a:extLst>
          </p:cNvPr>
          <p:cNvSpPr>
            <a:spLocks noGrp="1"/>
          </p:cNvSpPr>
          <p:nvPr>
            <p:ph type="title"/>
          </p:nvPr>
        </p:nvSpPr>
        <p:spPr/>
        <p:txBody>
          <a:bodyPr>
            <a:normAutofit/>
          </a:bodyPr>
          <a:lstStyle/>
          <a:p>
            <a:r>
              <a:rPr lang="en-GB" sz="3100" dirty="0"/>
              <a:t>Remote Sensing and Products (RSP) – the science division @EUMETSAT</a:t>
            </a:r>
          </a:p>
        </p:txBody>
      </p:sp>
      <p:sp>
        <p:nvSpPr>
          <p:cNvPr id="9" name="Text Placeholder 8">
            <a:extLst>
              <a:ext uri="{FF2B5EF4-FFF2-40B4-BE49-F238E27FC236}">
                <a16:creationId xmlns:a16="http://schemas.microsoft.com/office/drawing/2014/main" id="{F20636AA-9ABF-D004-E541-BB0E92B4463C}"/>
              </a:ext>
            </a:extLst>
          </p:cNvPr>
          <p:cNvSpPr>
            <a:spLocks noGrp="1"/>
          </p:cNvSpPr>
          <p:nvPr>
            <p:ph type="body" sz="quarter" idx="10"/>
          </p:nvPr>
        </p:nvSpPr>
        <p:spPr>
          <a:xfrm>
            <a:off x="145054" y="1139429"/>
            <a:ext cx="3164204" cy="5262675"/>
          </a:xfrm>
        </p:spPr>
        <p:txBody>
          <a:bodyPr>
            <a:normAutofit/>
          </a:bodyPr>
          <a:lstStyle/>
          <a:p>
            <a:r>
              <a:rPr lang="en-GB" sz="2000" dirty="0"/>
              <a:t>Matrix organisation</a:t>
            </a:r>
          </a:p>
          <a:p>
            <a:pPr lvl="1"/>
            <a:endParaRPr lang="en-GB" sz="1800" dirty="0"/>
          </a:p>
          <a:p>
            <a:r>
              <a:rPr lang="en-GB" sz="2000" dirty="0"/>
              <a:t>82 staff (5/2023)</a:t>
            </a:r>
          </a:p>
          <a:p>
            <a:pPr lvl="1"/>
            <a:endParaRPr lang="en-GB" sz="1800" dirty="0"/>
          </a:p>
          <a:p>
            <a:r>
              <a:rPr lang="en-GB" sz="2000" dirty="0"/>
              <a:t>58 on-site consultants</a:t>
            </a:r>
          </a:p>
          <a:p>
            <a:pPr lvl="1"/>
            <a:endParaRPr lang="en-GB" sz="1800" dirty="0"/>
          </a:p>
          <a:p>
            <a:r>
              <a:rPr lang="en-GB" sz="2000" dirty="0"/>
              <a:t>~12 external science support contracts</a:t>
            </a:r>
          </a:p>
          <a:p>
            <a:pPr lvl="1"/>
            <a:endParaRPr lang="en-GB" sz="1800" dirty="0"/>
          </a:p>
          <a:p>
            <a:r>
              <a:rPr lang="en-GB" sz="2000" dirty="0"/>
              <a:t>~80% with PhD in. R/S, meteorology, physics</a:t>
            </a:r>
          </a:p>
          <a:p>
            <a:pPr lvl="1"/>
            <a:endParaRPr lang="en-GB" sz="1600" dirty="0"/>
          </a:p>
          <a:p>
            <a:r>
              <a:rPr lang="en-GB" sz="2000" dirty="0">
                <a:solidFill>
                  <a:srgbClr val="C00000"/>
                </a:solidFill>
              </a:rPr>
              <a:t>7 RSP staff full time on CO2M + matrix support from other RSP teams</a:t>
            </a:r>
          </a:p>
        </p:txBody>
      </p:sp>
      <p:grpSp>
        <p:nvGrpSpPr>
          <p:cNvPr id="7" name="Group 6">
            <a:extLst>
              <a:ext uri="{FF2B5EF4-FFF2-40B4-BE49-F238E27FC236}">
                <a16:creationId xmlns:a16="http://schemas.microsoft.com/office/drawing/2014/main" id="{14D6EF1C-37E5-EA01-A4F8-A60BD1B7C591}"/>
              </a:ext>
            </a:extLst>
          </p:cNvPr>
          <p:cNvGrpSpPr/>
          <p:nvPr/>
        </p:nvGrpSpPr>
        <p:grpSpPr>
          <a:xfrm>
            <a:off x="3193799" y="543506"/>
            <a:ext cx="8638023" cy="6106814"/>
            <a:chOff x="1851891" y="606176"/>
            <a:chExt cx="8638023" cy="6106814"/>
          </a:xfrm>
        </p:grpSpPr>
        <p:pic>
          <p:nvPicPr>
            <p:cNvPr id="5" name="Picture 4">
              <a:extLst>
                <a:ext uri="{FF2B5EF4-FFF2-40B4-BE49-F238E27FC236}">
                  <a16:creationId xmlns:a16="http://schemas.microsoft.com/office/drawing/2014/main" id="{05B15178-8733-A468-E5F7-1CFE7657B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891" y="606176"/>
              <a:ext cx="8638023" cy="6106814"/>
            </a:xfrm>
            <a:prstGeom prst="rect">
              <a:avLst/>
            </a:prstGeom>
          </p:spPr>
        </p:pic>
        <p:sp>
          <p:nvSpPr>
            <p:cNvPr id="6" name="Rectangle 5">
              <a:extLst>
                <a:ext uri="{FF2B5EF4-FFF2-40B4-BE49-F238E27FC236}">
                  <a16:creationId xmlns:a16="http://schemas.microsoft.com/office/drawing/2014/main" id="{128BA462-47DC-05A9-65AC-FBEEAC132BFC}"/>
                </a:ext>
              </a:extLst>
            </p:cNvPr>
            <p:cNvSpPr/>
            <p:nvPr/>
          </p:nvSpPr>
          <p:spPr bwMode="auto">
            <a:xfrm>
              <a:off x="3256908" y="863029"/>
              <a:ext cx="719191" cy="308225"/>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dirty="0">
                <a:ln>
                  <a:noFill/>
                </a:ln>
                <a:solidFill>
                  <a:schemeClr val="bg1"/>
                </a:solidFill>
                <a:effectLst/>
                <a:latin typeface="Tahoma" pitchFamily="34" charset="0"/>
              </a:endParaRPr>
            </a:p>
          </p:txBody>
        </p:sp>
      </p:grpSp>
    </p:spTree>
    <p:extLst>
      <p:ext uri="{BB962C8B-B14F-4D97-AF65-F5344CB8AC3E}">
        <p14:creationId xmlns:p14="http://schemas.microsoft.com/office/powerpoint/2010/main" val="6956264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9C56-13F3-7086-4088-65EC1A27A909}"/>
              </a:ext>
            </a:extLst>
          </p:cNvPr>
          <p:cNvSpPr>
            <a:spLocks noGrp="1"/>
          </p:cNvSpPr>
          <p:nvPr>
            <p:ph type="title"/>
          </p:nvPr>
        </p:nvSpPr>
        <p:spPr/>
        <p:txBody>
          <a:bodyPr/>
          <a:lstStyle/>
          <a:p>
            <a:r>
              <a:rPr lang="en-GB" dirty="0"/>
              <a:t>RSP scientific foci – </a:t>
            </a:r>
            <a:r>
              <a:rPr lang="en-GB" i="1" dirty="0"/>
              <a:t>scientific product development roadmaps</a:t>
            </a:r>
          </a:p>
        </p:txBody>
      </p:sp>
      <p:sp>
        <p:nvSpPr>
          <p:cNvPr id="6" name="Text Placeholder 5">
            <a:extLst>
              <a:ext uri="{FF2B5EF4-FFF2-40B4-BE49-F238E27FC236}">
                <a16:creationId xmlns:a16="http://schemas.microsoft.com/office/drawing/2014/main" id="{161C54EF-CCA8-091B-BD1F-E3DBBAE9C8FF}"/>
              </a:ext>
            </a:extLst>
          </p:cNvPr>
          <p:cNvSpPr>
            <a:spLocks noGrp="1"/>
          </p:cNvSpPr>
          <p:nvPr>
            <p:ph type="body" sz="quarter" idx="10"/>
          </p:nvPr>
        </p:nvSpPr>
        <p:spPr>
          <a:xfrm>
            <a:off x="145053" y="828668"/>
            <a:ext cx="5231555" cy="5740399"/>
          </a:xfrm>
        </p:spPr>
        <p:txBody>
          <a:bodyPr>
            <a:normAutofit fontScale="92500" lnSpcReduction="10000"/>
          </a:bodyPr>
          <a:lstStyle/>
          <a:p>
            <a:pPr marL="0" indent="0">
              <a:buNone/>
            </a:pPr>
            <a:endParaRPr lang="en-GB" sz="1900" b="1" dirty="0"/>
          </a:p>
          <a:p>
            <a:pPr marL="0" indent="0">
              <a:buNone/>
            </a:pPr>
            <a:r>
              <a:rPr lang="en-GB" sz="2200" b="1" dirty="0"/>
              <a:t>The scientific development of medium-term product/themed roadmaps:</a:t>
            </a:r>
          </a:p>
          <a:p>
            <a:pPr marL="0" indent="0">
              <a:buNone/>
            </a:pPr>
            <a:endParaRPr lang="en-GB" sz="2200" b="1" dirty="0"/>
          </a:p>
          <a:p>
            <a:r>
              <a:rPr lang="en-GB" sz="1800" dirty="0"/>
              <a:t>To maintain (and improve) the operational dataset quality;</a:t>
            </a:r>
          </a:p>
          <a:p>
            <a:pPr lvl="2"/>
            <a:endParaRPr lang="en-GB" sz="1000" dirty="0"/>
          </a:p>
          <a:p>
            <a:r>
              <a:rPr lang="en-GB" sz="1800" dirty="0"/>
              <a:t>To provide “up-to-date” and “scientifically relevant” datasets;</a:t>
            </a:r>
          </a:p>
          <a:p>
            <a:pPr lvl="2"/>
            <a:endParaRPr lang="en-GB" sz="1000" dirty="0"/>
          </a:p>
          <a:p>
            <a:r>
              <a:rPr lang="en-GB" sz="1800" dirty="0"/>
              <a:t>To ensures the provision of fully characterised, traceable, and ultimately interoperable data;</a:t>
            </a:r>
          </a:p>
          <a:p>
            <a:pPr lvl="2"/>
            <a:endParaRPr lang="en-GB" sz="1000" dirty="0"/>
          </a:p>
          <a:p>
            <a:r>
              <a:rPr lang="en-GB" sz="1800" dirty="0"/>
              <a:t>To address changing Member State, user, and service needs and requirements, such as for the hydrology cycle, the Arctic, coastal zones, etc.;</a:t>
            </a:r>
          </a:p>
          <a:p>
            <a:pPr lvl="2"/>
            <a:endParaRPr lang="en-GB" sz="1000" dirty="0"/>
          </a:p>
          <a:p>
            <a:r>
              <a:rPr lang="en-GB" sz="1800" dirty="0"/>
              <a:t>To optimize efforts and resources within EUMETSAT, the EUMETSAT SAFs, and the Member States;</a:t>
            </a:r>
          </a:p>
          <a:p>
            <a:pPr lvl="2"/>
            <a:endParaRPr lang="en-GB" sz="1000" dirty="0"/>
          </a:p>
          <a:p>
            <a:r>
              <a:rPr lang="en-GB" sz="1800" dirty="0"/>
              <a:t>Reviewed by Member States and approved by the EUMETSAT Council.</a:t>
            </a:r>
          </a:p>
        </p:txBody>
      </p:sp>
      <p:graphicFrame>
        <p:nvGraphicFramePr>
          <p:cNvPr id="7" name="Table 6">
            <a:extLst>
              <a:ext uri="{FF2B5EF4-FFF2-40B4-BE49-F238E27FC236}">
                <a16:creationId xmlns:a16="http://schemas.microsoft.com/office/drawing/2014/main" id="{0283D972-2AA2-69AD-83FC-9F576C618E21}"/>
              </a:ext>
            </a:extLst>
          </p:cNvPr>
          <p:cNvGraphicFramePr>
            <a:graphicFrameLocks noGrp="1"/>
          </p:cNvGraphicFramePr>
          <p:nvPr>
            <p:extLst>
              <p:ext uri="{D42A27DB-BD31-4B8C-83A1-F6EECF244321}">
                <p14:modId xmlns:p14="http://schemas.microsoft.com/office/powerpoint/2010/main" val="3892010084"/>
              </p:ext>
            </p:extLst>
          </p:nvPr>
        </p:nvGraphicFramePr>
        <p:xfrm>
          <a:off x="5376608" y="1116344"/>
          <a:ext cx="6468544" cy="5323840"/>
        </p:xfrm>
        <a:graphic>
          <a:graphicData uri="http://schemas.openxmlformats.org/drawingml/2006/table">
            <a:tbl>
              <a:tblPr firstRow="1" firstCol="1" bandRow="1">
                <a:tableStyleId>{5C22544A-7EE6-4342-B048-85BDC9FD1C3A}</a:tableStyleId>
              </a:tblPr>
              <a:tblGrid>
                <a:gridCol w="3019247">
                  <a:extLst>
                    <a:ext uri="{9D8B030D-6E8A-4147-A177-3AD203B41FA5}">
                      <a16:colId xmlns:a16="http://schemas.microsoft.com/office/drawing/2014/main" val="142740064"/>
                    </a:ext>
                  </a:extLst>
                </a:gridCol>
                <a:gridCol w="3449297">
                  <a:extLst>
                    <a:ext uri="{9D8B030D-6E8A-4147-A177-3AD203B41FA5}">
                      <a16:colId xmlns:a16="http://schemas.microsoft.com/office/drawing/2014/main" val="3569349270"/>
                    </a:ext>
                  </a:extLst>
                </a:gridCol>
              </a:tblGrid>
              <a:tr h="160655">
                <a:tc>
                  <a:txBody>
                    <a:bodyPr/>
                    <a:lstStyle/>
                    <a:p>
                      <a:pPr algn="l"/>
                      <a:r>
                        <a:rPr lang="en-US" sz="1600" b="1" dirty="0">
                          <a:ln>
                            <a:noFill/>
                          </a:ln>
                          <a:solidFill>
                            <a:schemeClr val="tx1"/>
                          </a:solidFill>
                          <a:effectLst/>
                          <a:uFill>
                            <a:solidFill>
                              <a:srgbClr val="000000"/>
                            </a:solidFill>
                          </a:uFill>
                        </a:rPr>
                        <a:t>Roadmap</a:t>
                      </a:r>
                      <a:endParaRPr lang="en-DE" sz="1800" b="1" dirty="0">
                        <a:ln>
                          <a:noFill/>
                        </a:ln>
                        <a:solidFill>
                          <a:schemeClr val="tx1"/>
                        </a:solidFill>
                        <a:effectLst/>
                        <a:uFill>
                          <a:solidFill>
                            <a:srgbClr val="000000"/>
                          </a:solidFill>
                        </a:uFill>
                        <a:latin typeface="Times New Roman" panose="02020603050405020304" pitchFamily="18" charset="0"/>
                        <a:ea typeface="Times New Roman" panose="02020603050405020304" pitchFamily="18" charset="0"/>
                      </a:endParaRPr>
                    </a:p>
                  </a:txBody>
                  <a:tcPr marL="50800" marR="50800" marT="50800" marB="50800" anchor="ctr"/>
                </a:tc>
                <a:tc>
                  <a:txBody>
                    <a:bodyPr/>
                    <a:lstStyle/>
                    <a:p>
                      <a:pPr algn="l"/>
                      <a:r>
                        <a:rPr lang="en-US" sz="1600" b="1" dirty="0">
                          <a:ln>
                            <a:noFill/>
                          </a:ln>
                          <a:solidFill>
                            <a:schemeClr val="tx1"/>
                          </a:solidFill>
                          <a:effectLst/>
                          <a:uFill>
                            <a:solidFill>
                              <a:srgbClr val="000000"/>
                            </a:solidFill>
                          </a:uFill>
                        </a:rPr>
                        <a:t>Status</a:t>
                      </a:r>
                      <a:endParaRPr lang="en-DE" sz="1800" b="1" dirty="0">
                        <a:ln>
                          <a:noFill/>
                        </a:ln>
                        <a:solidFill>
                          <a:schemeClr val="tx1"/>
                        </a:solidFill>
                        <a:effectLst/>
                        <a:uFill>
                          <a:solidFill>
                            <a:srgbClr val="000000"/>
                          </a:solidFill>
                        </a:uFill>
                        <a:latin typeface="Times New Roman" panose="02020603050405020304" pitchFamily="18" charset="0"/>
                        <a:ea typeface="Times New Roman" panose="02020603050405020304" pitchFamily="18" charset="0"/>
                      </a:endParaRPr>
                    </a:p>
                  </a:txBody>
                  <a:tcPr marL="50800" marR="50800" marT="50800" marB="50800" anchor="ctr"/>
                </a:tc>
                <a:extLst>
                  <a:ext uri="{0D108BD9-81ED-4DB2-BD59-A6C34878D82A}">
                    <a16:rowId xmlns:a16="http://schemas.microsoft.com/office/drawing/2014/main" val="286033613"/>
                  </a:ext>
                </a:extLst>
              </a:tr>
              <a:tr h="313055">
                <a:tc>
                  <a:txBody>
                    <a:bodyPr/>
                    <a:lstStyle/>
                    <a:p>
                      <a:pPr algn="l"/>
                      <a:r>
                        <a:rPr lang="en-US" sz="1200" b="1" kern="1200" dirty="0">
                          <a:ln>
                            <a:noFill/>
                          </a:ln>
                          <a:solidFill>
                            <a:schemeClr val="tx1"/>
                          </a:solidFill>
                          <a:effectLst/>
                          <a:uFill>
                            <a:solidFill>
                              <a:srgbClr val="000000"/>
                            </a:solidFill>
                          </a:uFill>
                          <a:latin typeface="+mn-lt"/>
                          <a:ea typeface="+mn-ea"/>
                          <a:cs typeface="+mn-cs"/>
                        </a:rPr>
                        <a:t>Aerosol (AER)</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Autumn 2017, update approved in Spring 2022</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03956306"/>
                  </a:ext>
                </a:extLst>
              </a:tr>
              <a:tr h="313055">
                <a:tc>
                  <a:txBody>
                    <a:bodyPr/>
                    <a:lstStyle/>
                    <a:p>
                      <a:pPr algn="l"/>
                      <a:r>
                        <a:rPr lang="en-US" sz="1200" b="1" kern="1200" dirty="0">
                          <a:ln>
                            <a:noFill/>
                          </a:ln>
                          <a:solidFill>
                            <a:schemeClr val="tx1"/>
                          </a:solidFill>
                          <a:effectLst/>
                          <a:uFill>
                            <a:solidFill>
                              <a:srgbClr val="000000"/>
                            </a:solidFill>
                          </a:uFill>
                          <a:latin typeface="+mn-lt"/>
                          <a:ea typeface="+mn-ea"/>
                          <a:cs typeface="+mn-cs"/>
                        </a:rPr>
                        <a:t>Wind</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Autumn 2017, update approved in Spring 2022</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668439465"/>
                  </a:ext>
                </a:extLst>
              </a:tr>
              <a:tr h="313055">
                <a:tc>
                  <a:txBody>
                    <a:bodyPr/>
                    <a:lstStyle/>
                    <a:p>
                      <a:pPr algn="l"/>
                      <a:r>
                        <a:rPr lang="en-US" sz="1200" b="1" kern="1200" dirty="0">
                          <a:ln>
                            <a:noFill/>
                          </a:ln>
                          <a:solidFill>
                            <a:schemeClr val="tx1"/>
                          </a:solidFill>
                          <a:effectLst/>
                          <a:uFill>
                            <a:solidFill>
                              <a:srgbClr val="000000"/>
                            </a:solidFill>
                          </a:uFill>
                          <a:latin typeface="+mn-lt"/>
                          <a:ea typeface="+mn-ea"/>
                          <a:cs typeface="+mn-cs"/>
                        </a:rPr>
                        <a:t>Image Navigation, Registration and Calibration (INRC)</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Spring 2018, update to be presented in Autumn 2023</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869437572"/>
                  </a:ext>
                </a:extLst>
              </a:tr>
              <a:tr h="313055">
                <a:tc>
                  <a:txBody>
                    <a:bodyPr/>
                    <a:lstStyle/>
                    <a:p>
                      <a:pPr algn="l"/>
                      <a:r>
                        <a:rPr lang="en-US" sz="1200" b="1" kern="1200" dirty="0">
                          <a:ln>
                            <a:noFill/>
                          </a:ln>
                          <a:solidFill>
                            <a:schemeClr val="tx1"/>
                          </a:solidFill>
                          <a:effectLst/>
                          <a:uFill>
                            <a:solidFill>
                              <a:srgbClr val="000000"/>
                            </a:solidFill>
                          </a:uFill>
                          <a:latin typeface="+mn-lt"/>
                          <a:ea typeface="+mn-ea"/>
                          <a:cs typeface="+mn-cs"/>
                        </a:rPr>
                        <a:t>Radio Occultation (RO)</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Spring 2018, update to be presented in Autumn 2022</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2621550350"/>
                  </a:ext>
                </a:extLst>
              </a:tr>
              <a:tr h="313055">
                <a:tc>
                  <a:txBody>
                    <a:bodyPr/>
                    <a:lstStyle/>
                    <a:p>
                      <a:pPr algn="l"/>
                      <a:r>
                        <a:rPr lang="en-US" sz="1200" b="1" kern="1200" dirty="0">
                          <a:ln>
                            <a:noFill/>
                          </a:ln>
                          <a:solidFill>
                            <a:schemeClr val="tx1"/>
                          </a:solidFill>
                          <a:effectLst/>
                          <a:uFill>
                            <a:solidFill>
                              <a:srgbClr val="000000"/>
                            </a:solidFill>
                          </a:uFill>
                          <a:latin typeface="+mn-lt"/>
                          <a:ea typeface="+mn-ea"/>
                          <a:cs typeface="+mn-cs"/>
                        </a:rPr>
                        <a:t>Hyperspectral Infrared (HSIR)</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Autumn 2018, update to be presented in Autumn 2023</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328491895"/>
                  </a:ext>
                </a:extLst>
              </a:tr>
              <a:tr h="160655">
                <a:tc>
                  <a:txBody>
                    <a:bodyPr/>
                    <a:lstStyle/>
                    <a:p>
                      <a:pPr algn="l"/>
                      <a:r>
                        <a:rPr lang="en-US" sz="1200" b="1" kern="1200" dirty="0">
                          <a:ln>
                            <a:noFill/>
                          </a:ln>
                          <a:solidFill>
                            <a:schemeClr val="tx1"/>
                          </a:solidFill>
                          <a:effectLst/>
                          <a:uFill>
                            <a:solidFill>
                              <a:srgbClr val="000000"/>
                            </a:solidFill>
                          </a:uFill>
                          <a:latin typeface="+mn-lt"/>
                          <a:ea typeface="+mn-ea"/>
                          <a:cs typeface="+mn-cs"/>
                        </a:rPr>
                        <a:t>Atmospheric Chemistry (</a:t>
                      </a:r>
                      <a:r>
                        <a:rPr lang="en-US" sz="1200" b="1" kern="1200" dirty="0" err="1">
                          <a:ln>
                            <a:noFill/>
                          </a:ln>
                          <a:solidFill>
                            <a:schemeClr val="tx1"/>
                          </a:solidFill>
                          <a:effectLst/>
                          <a:uFill>
                            <a:solidFill>
                              <a:srgbClr val="000000"/>
                            </a:solidFill>
                          </a:uFill>
                          <a:latin typeface="+mn-lt"/>
                          <a:ea typeface="+mn-ea"/>
                          <a:cs typeface="+mn-cs"/>
                        </a:rPr>
                        <a:t>ACh</a:t>
                      </a:r>
                      <a:r>
                        <a:rPr lang="en-US" sz="1200" b="1" kern="1200" dirty="0">
                          <a:ln>
                            <a:noFill/>
                          </a:ln>
                          <a:solidFill>
                            <a:schemeClr val="tx1"/>
                          </a:solidFill>
                          <a:effectLst/>
                          <a:uFill>
                            <a:solidFill>
                              <a:srgbClr val="000000"/>
                            </a:solidFill>
                          </a:uFill>
                          <a:latin typeface="+mn-lt"/>
                          <a:ea typeface="+mn-ea"/>
                          <a:cs typeface="+mn-cs"/>
                        </a:rPr>
                        <a:t>) </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Spring 2019</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2499619222"/>
                  </a:ext>
                </a:extLst>
              </a:tr>
              <a:tr h="160655">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US" sz="1200" b="1" kern="1200" dirty="0">
                          <a:ln>
                            <a:noFill/>
                          </a:ln>
                          <a:solidFill>
                            <a:schemeClr val="tx1"/>
                          </a:solidFill>
                          <a:effectLst/>
                          <a:uFill>
                            <a:solidFill>
                              <a:srgbClr val="000000"/>
                            </a:solidFill>
                          </a:uFill>
                          <a:latin typeface="+mn-lt"/>
                          <a:ea typeface="+mn-ea"/>
                          <a:cs typeface="+mn-cs"/>
                        </a:rPr>
                        <a:t>Marine Applications (MA)</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US" sz="1200" b="1" kern="1200" dirty="0">
                          <a:ln>
                            <a:noFill/>
                          </a:ln>
                          <a:solidFill>
                            <a:schemeClr val="bg1"/>
                          </a:solidFill>
                          <a:effectLst/>
                          <a:uFill>
                            <a:solidFill>
                              <a:srgbClr val="000000"/>
                            </a:solidFill>
                          </a:uFill>
                          <a:latin typeface="+mn-lt"/>
                          <a:ea typeface="+mn-ea"/>
                          <a:cs typeface="+mn-cs"/>
                        </a:rPr>
                        <a:t>Approved in Autumn 2020</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956736617"/>
                  </a:ext>
                </a:extLst>
              </a:tr>
              <a:tr h="160655">
                <a:tc>
                  <a:txBody>
                    <a:bodyPr/>
                    <a:lstStyle/>
                    <a:p>
                      <a:pPr algn="l"/>
                      <a:r>
                        <a:rPr lang="en-US" sz="1200" b="1" kern="1200" dirty="0">
                          <a:ln>
                            <a:noFill/>
                          </a:ln>
                          <a:solidFill>
                            <a:schemeClr val="tx1"/>
                          </a:solidFill>
                          <a:effectLst/>
                          <a:uFill>
                            <a:solidFill>
                              <a:srgbClr val="000000"/>
                            </a:solidFill>
                          </a:uFill>
                          <a:latin typeface="+mn-lt"/>
                          <a:ea typeface="+mn-ea"/>
                          <a:cs typeface="+mn-cs"/>
                        </a:rPr>
                        <a:t>Cloud Products (CL)</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Spring 2020</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688795060"/>
                  </a:ext>
                </a:extLst>
              </a:tr>
              <a:tr h="160655">
                <a:tc>
                  <a:txBody>
                    <a:bodyPr/>
                    <a:lstStyle/>
                    <a:p>
                      <a:pPr algn="l"/>
                      <a:r>
                        <a:rPr lang="en-US" sz="1200" b="1" kern="1200" dirty="0">
                          <a:ln>
                            <a:noFill/>
                          </a:ln>
                          <a:solidFill>
                            <a:schemeClr val="tx1"/>
                          </a:solidFill>
                          <a:effectLst/>
                          <a:uFill>
                            <a:solidFill>
                              <a:srgbClr val="000000"/>
                            </a:solidFill>
                          </a:uFill>
                          <a:latin typeface="+mn-lt"/>
                          <a:ea typeface="+mn-ea"/>
                          <a:cs typeface="+mn-cs"/>
                        </a:rPr>
                        <a:t>Passive Microwave (PMW) </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Spring 2020</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3563318610"/>
                  </a:ext>
                </a:extLst>
              </a:tr>
              <a:tr h="160655">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US" sz="1200" b="1" kern="1200" dirty="0">
                          <a:ln>
                            <a:noFill/>
                          </a:ln>
                          <a:solidFill>
                            <a:schemeClr val="tx1"/>
                          </a:solidFill>
                          <a:effectLst/>
                          <a:uFill>
                            <a:solidFill>
                              <a:srgbClr val="000000"/>
                            </a:solidFill>
                          </a:uFill>
                          <a:latin typeface="+mn-lt"/>
                          <a:ea typeface="+mn-ea"/>
                          <a:cs typeface="+mn-cs"/>
                        </a:rPr>
                        <a:t>Fiducial Reference Measurements (FRM)</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Autumn 2021</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1514416897"/>
                  </a:ext>
                </a:extLst>
              </a:tr>
              <a:tr h="160655">
                <a:tc>
                  <a:txBody>
                    <a:bodyPr/>
                    <a:lstStyle/>
                    <a:p>
                      <a:pPr algn="l"/>
                      <a:r>
                        <a:rPr lang="en-US" sz="1200" b="1" kern="1200" dirty="0">
                          <a:ln>
                            <a:noFill/>
                          </a:ln>
                          <a:solidFill>
                            <a:schemeClr val="tx1"/>
                          </a:solidFill>
                          <a:effectLst/>
                          <a:uFill>
                            <a:solidFill>
                              <a:srgbClr val="000000"/>
                            </a:solidFill>
                          </a:uFill>
                          <a:latin typeface="+mn-lt"/>
                          <a:ea typeface="+mn-ea"/>
                          <a:cs typeface="+mn-cs"/>
                        </a:rPr>
                        <a:t>Meteorology and Marine Pathfinders (MMP)</a:t>
                      </a:r>
                      <a:endParaRPr lang="en-DE" sz="1200" b="1" kern="1200" dirty="0">
                        <a:ln>
                          <a:noFill/>
                        </a:ln>
                        <a:solidFill>
                          <a:schemeClr val="tx1"/>
                        </a:solidFill>
                        <a:effectLst/>
                        <a:uFill>
                          <a:solidFill>
                            <a:srgbClr val="000000"/>
                          </a:solidFill>
                        </a:uFill>
                        <a:latin typeface="+mn-lt"/>
                        <a:ea typeface="+mn-ea"/>
                        <a:cs typeface="+mn-cs"/>
                      </a:endParaRPr>
                    </a:p>
                  </a:txBody>
                  <a:tcPr marL="50800" marR="50800" marT="50800" marB="50800" anchor="ctr"/>
                </a:tc>
                <a:tc>
                  <a:txBody>
                    <a:bodyPr/>
                    <a:lstStyle/>
                    <a:p>
                      <a:pPr algn="l"/>
                      <a:r>
                        <a:rPr lang="en-US" sz="1200" b="1" kern="1200" dirty="0">
                          <a:ln>
                            <a:noFill/>
                          </a:ln>
                          <a:solidFill>
                            <a:schemeClr val="bg1"/>
                          </a:solidFill>
                          <a:effectLst/>
                          <a:uFill>
                            <a:solidFill>
                              <a:srgbClr val="000000"/>
                            </a:solidFill>
                          </a:uFill>
                          <a:latin typeface="+mn-lt"/>
                          <a:ea typeface="+mn-ea"/>
                          <a:cs typeface="+mn-cs"/>
                        </a:rPr>
                        <a:t>Approved in Spring 2022</a:t>
                      </a:r>
                      <a:endParaRPr lang="en-DE" sz="1200" b="1" kern="1200" dirty="0">
                        <a:ln>
                          <a:noFill/>
                        </a:ln>
                        <a:solidFill>
                          <a:schemeClr val="bg1"/>
                        </a:solidFill>
                        <a:effectLst/>
                        <a:uFill>
                          <a:solidFill>
                            <a:srgbClr val="000000"/>
                          </a:solidFill>
                        </a:uFill>
                        <a:latin typeface="+mn-lt"/>
                        <a:ea typeface="+mn-ea"/>
                        <a:cs typeface="+mn-cs"/>
                      </a:endParaRPr>
                    </a:p>
                  </a:txBody>
                  <a:tcPr marL="50800" marR="50800" marT="50800" marB="50800" anchor="ctr"/>
                </a:tc>
                <a:extLst>
                  <a:ext uri="{0D108BD9-81ED-4DB2-BD59-A6C34878D82A}">
                    <a16:rowId xmlns:a16="http://schemas.microsoft.com/office/drawing/2014/main" val="2082323265"/>
                  </a:ext>
                </a:extLst>
              </a:tr>
              <a:tr h="160655">
                <a:tc>
                  <a:txBody>
                    <a:bodyPr/>
                    <a:lstStyle/>
                    <a:p>
                      <a:pPr algn="l"/>
                      <a:r>
                        <a:rPr lang="en-DE" sz="1200" b="1" kern="1200" dirty="0">
                          <a:ln>
                            <a:noFill/>
                          </a:ln>
                          <a:solidFill>
                            <a:schemeClr val="tx1"/>
                          </a:solidFill>
                          <a:effectLst/>
                          <a:uFill>
                            <a:solidFill>
                              <a:srgbClr val="000000"/>
                            </a:solidFill>
                          </a:uFill>
                          <a:latin typeface="+mn-lt"/>
                          <a:ea typeface="+mn-ea"/>
                          <a:cs typeface="+mn-cs"/>
                        </a:rPr>
                        <a:t>Hydrology Products</a:t>
                      </a:r>
                    </a:p>
                  </a:txBody>
                  <a:tcPr marL="50800" marR="50800" marT="50800" marB="50800" anchor="ctr"/>
                </a:tc>
                <a:tc>
                  <a:txBody>
                    <a:bodyPr/>
                    <a:lstStyle/>
                    <a:p>
                      <a:pPr algn="l"/>
                      <a:r>
                        <a:rPr lang="en-DE" sz="1200" b="1" kern="1200" dirty="0">
                          <a:ln>
                            <a:noFill/>
                          </a:ln>
                          <a:solidFill>
                            <a:schemeClr val="bg1"/>
                          </a:solidFill>
                          <a:effectLst/>
                          <a:uFill>
                            <a:solidFill>
                              <a:srgbClr val="000000"/>
                            </a:solidFill>
                          </a:uFill>
                          <a:latin typeface="+mn-lt"/>
                          <a:ea typeface="+mn-ea"/>
                          <a:cs typeface="+mn-cs"/>
                        </a:rPr>
                        <a:t>Under preparation for Spring 2024</a:t>
                      </a:r>
                    </a:p>
                  </a:txBody>
                  <a:tcPr marL="50800" marR="50800" marT="50800" marB="50800" anchor="ctr"/>
                </a:tc>
                <a:extLst>
                  <a:ext uri="{0D108BD9-81ED-4DB2-BD59-A6C34878D82A}">
                    <a16:rowId xmlns:a16="http://schemas.microsoft.com/office/drawing/2014/main" val="3778602089"/>
                  </a:ext>
                </a:extLst>
              </a:tr>
              <a:tr h="160655">
                <a:tc>
                  <a:txBody>
                    <a:bodyPr/>
                    <a:lstStyle/>
                    <a:p>
                      <a:pPr algn="l"/>
                      <a:r>
                        <a:rPr lang="en-DE" sz="1200" b="1" kern="1200" dirty="0">
                          <a:ln>
                            <a:noFill/>
                          </a:ln>
                          <a:solidFill>
                            <a:schemeClr val="tx1"/>
                          </a:solidFill>
                          <a:effectLst/>
                          <a:uFill>
                            <a:solidFill>
                              <a:srgbClr val="000000"/>
                            </a:solidFill>
                          </a:uFill>
                          <a:latin typeface="+mn-lt"/>
                          <a:ea typeface="+mn-ea"/>
                          <a:cs typeface="+mn-cs"/>
                        </a:rPr>
                        <a:t>GHG Products</a:t>
                      </a:r>
                    </a:p>
                  </a:txBody>
                  <a:tcPr marL="50800" marR="50800" marT="50800" marB="50800" anchor="ctr"/>
                </a:tc>
                <a:tc>
                  <a:txBody>
                    <a:bodyPr/>
                    <a:lstStyle/>
                    <a:p>
                      <a:pPr algn="l"/>
                      <a:r>
                        <a:rPr lang="en-DE" sz="1200" b="1" kern="1200" dirty="0">
                          <a:ln>
                            <a:noFill/>
                          </a:ln>
                          <a:solidFill>
                            <a:schemeClr val="bg1"/>
                          </a:solidFill>
                          <a:effectLst/>
                          <a:uFill>
                            <a:solidFill>
                              <a:srgbClr val="000000"/>
                            </a:solidFill>
                          </a:uFill>
                          <a:latin typeface="+mn-lt"/>
                          <a:ea typeface="+mn-ea"/>
                          <a:cs typeface="+mn-cs"/>
                        </a:rPr>
                        <a:t>Under preparation for Spring 2025</a:t>
                      </a:r>
                    </a:p>
                  </a:txBody>
                  <a:tcPr marL="50800" marR="50800" marT="50800" marB="50800" anchor="ctr"/>
                </a:tc>
                <a:extLst>
                  <a:ext uri="{0D108BD9-81ED-4DB2-BD59-A6C34878D82A}">
                    <a16:rowId xmlns:a16="http://schemas.microsoft.com/office/drawing/2014/main" val="3894048010"/>
                  </a:ext>
                </a:extLst>
              </a:tr>
            </a:tbl>
          </a:graphicData>
        </a:graphic>
      </p:graphicFrame>
    </p:spTree>
    <p:extLst>
      <p:ext uri="{BB962C8B-B14F-4D97-AF65-F5344CB8AC3E}">
        <p14:creationId xmlns:p14="http://schemas.microsoft.com/office/powerpoint/2010/main" val="225741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909341F-37DD-DE43-90E5-4ECF30879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717" y="5579465"/>
            <a:ext cx="656716" cy="432183"/>
          </a:xfrm>
          <a:prstGeom prst="rect">
            <a:avLst/>
          </a:prstGeom>
        </p:spPr>
      </p:pic>
      <p:sp>
        <p:nvSpPr>
          <p:cNvPr id="2" name="Title 1"/>
          <p:cNvSpPr>
            <a:spLocks noGrp="1"/>
          </p:cNvSpPr>
          <p:nvPr>
            <p:ph type="title"/>
          </p:nvPr>
        </p:nvSpPr>
        <p:spPr/>
        <p:txBody>
          <a:bodyPr/>
          <a:lstStyle/>
          <a:p>
            <a:r>
              <a:rPr lang="en-GB" dirty="0"/>
              <a:t>The CO2M greenhouse-gas monitoring constellation</a:t>
            </a:r>
          </a:p>
        </p:txBody>
      </p:sp>
      <p:grpSp>
        <p:nvGrpSpPr>
          <p:cNvPr id="13" name="Group 12"/>
          <p:cNvGrpSpPr/>
          <p:nvPr/>
        </p:nvGrpSpPr>
        <p:grpSpPr>
          <a:xfrm>
            <a:off x="167346" y="745499"/>
            <a:ext cx="3658911" cy="5724644"/>
            <a:chOff x="167346" y="654059"/>
            <a:chExt cx="3658911" cy="5724644"/>
          </a:xfrm>
        </p:grpSpPr>
        <p:sp>
          <p:nvSpPr>
            <p:cNvPr id="4" name="TextBox 3"/>
            <p:cNvSpPr txBox="1"/>
            <p:nvPr/>
          </p:nvSpPr>
          <p:spPr>
            <a:xfrm>
              <a:off x="167346" y="654059"/>
              <a:ext cx="3658911" cy="572464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B0F0"/>
                </a:buClr>
                <a:buSzTx/>
                <a:buFontTx/>
                <a:buNone/>
                <a:tabLst/>
                <a:defRPr/>
              </a:pPr>
              <a:endParaRPr kumimoji="0" lang="en-US" sz="1400" b="1" i="0" u="none" strike="noStrike" kern="1200" cap="none" spc="0" normalizeH="0" baseline="0" noProof="0" dirty="0">
                <a:ln>
                  <a:noFill/>
                </a:ln>
                <a:solidFill>
                  <a:schemeClr val="bg1"/>
                </a:solidFill>
                <a:effectLst/>
                <a:uLnTx/>
                <a:uFillTx/>
                <a:latin typeface="Verdana"/>
              </a:endParaRPr>
            </a:p>
            <a:p>
              <a:pPr marL="0" marR="0" lvl="0" indent="0" algn="l" defTabSz="914400" rtl="0" eaLnBrk="1" fontAlgn="auto" latinLnBrk="0" hangingPunct="1">
                <a:lnSpc>
                  <a:spcPct val="100000"/>
                </a:lnSpc>
                <a:spcBef>
                  <a:spcPts val="600"/>
                </a:spcBef>
                <a:spcAft>
                  <a:spcPts val="0"/>
                </a:spcAft>
                <a:buClr>
                  <a:srgbClr val="00B0F0"/>
                </a:buClr>
                <a:buSzTx/>
                <a:buFontTx/>
                <a:buNone/>
                <a:tabLst/>
                <a:defRPr/>
              </a:pPr>
              <a:endParaRPr kumimoji="0" lang="en-US" sz="1400" b="1" i="0" u="none" strike="noStrike" kern="1200" cap="none" spc="0" normalizeH="0" baseline="0" noProof="0" dirty="0">
                <a:ln>
                  <a:noFill/>
                </a:ln>
                <a:solidFill>
                  <a:schemeClr val="bg1"/>
                </a:solidFill>
                <a:effectLst/>
                <a:uLnTx/>
                <a:uFillTx/>
                <a:latin typeface="Verdana"/>
              </a:endParaRPr>
            </a:p>
            <a:p>
              <a:pPr marL="0" marR="0" lvl="0" indent="0" algn="l" defTabSz="914400" rtl="0" eaLnBrk="1" fontAlgn="auto" latinLnBrk="0" hangingPunct="1">
                <a:lnSpc>
                  <a:spcPct val="100000"/>
                </a:lnSpc>
                <a:spcBef>
                  <a:spcPts val="600"/>
                </a:spcBef>
                <a:spcAft>
                  <a:spcPts val="0"/>
                </a:spcAft>
                <a:buClr>
                  <a:srgbClr val="00B0F0"/>
                </a:buClr>
                <a:buSzTx/>
                <a:buFontTx/>
                <a:buNone/>
                <a:tabLst/>
                <a:defRPr/>
              </a:pPr>
              <a:endParaRPr kumimoji="0" lang="en-US" sz="1400" b="1" i="0" u="none" strike="noStrike" kern="1200" cap="none" spc="0" normalizeH="0" baseline="0" noProof="0" dirty="0">
                <a:ln>
                  <a:noFill/>
                </a:ln>
                <a:solidFill>
                  <a:schemeClr val="bg1"/>
                </a:solidFill>
                <a:effectLst/>
                <a:uLnTx/>
                <a:uFillTx/>
                <a:latin typeface="Verdana"/>
              </a:endParaRPr>
            </a:p>
            <a:p>
              <a:pPr marL="0" marR="0" lvl="0" indent="0" algn="l" defTabSz="914400" rtl="0" eaLnBrk="1" fontAlgn="auto" latinLnBrk="0" hangingPunct="1">
                <a:lnSpc>
                  <a:spcPct val="100000"/>
                </a:lnSpc>
                <a:spcBef>
                  <a:spcPts val="600"/>
                </a:spcBef>
                <a:spcAft>
                  <a:spcPts val="0"/>
                </a:spcAft>
                <a:buClr>
                  <a:srgbClr val="00B0F0"/>
                </a:buClr>
                <a:buSzTx/>
                <a:buFontTx/>
                <a:buNone/>
                <a:tabLst/>
                <a:defRPr/>
              </a:pPr>
              <a:endParaRPr kumimoji="0" lang="en-US" sz="1400" b="1" i="0" u="none" strike="noStrike" kern="1200" cap="none" spc="0" normalizeH="0" baseline="0" noProof="0" dirty="0">
                <a:ln>
                  <a:noFill/>
                </a:ln>
                <a:solidFill>
                  <a:schemeClr val="bg1"/>
                </a:solidFill>
                <a:effectLst/>
                <a:uLnTx/>
                <a:uFillTx/>
                <a:latin typeface="Verdana"/>
              </a:endParaRPr>
            </a:p>
            <a:p>
              <a:pPr marL="0" marR="0" lvl="0" indent="0" algn="l" defTabSz="914400" rtl="0" eaLnBrk="1" fontAlgn="auto" latinLnBrk="0" hangingPunct="1">
                <a:lnSpc>
                  <a:spcPct val="100000"/>
                </a:lnSpc>
                <a:spcBef>
                  <a:spcPts val="600"/>
                </a:spcBef>
                <a:spcAft>
                  <a:spcPts val="0"/>
                </a:spcAft>
                <a:buClr>
                  <a:srgbClr val="00B0F0"/>
                </a:buClr>
                <a:buSzTx/>
                <a:buFontTx/>
                <a:buNone/>
                <a:tabLst/>
                <a:defRPr/>
              </a:pPr>
              <a:r>
                <a:rPr kumimoji="0" lang="en-US" sz="1400" b="1" i="0" u="none" strike="noStrike" kern="1200" cap="none" spc="0" normalizeH="0" baseline="0" noProof="0" dirty="0">
                  <a:ln>
                    <a:noFill/>
                  </a:ln>
                  <a:solidFill>
                    <a:schemeClr val="bg1"/>
                  </a:solidFill>
                  <a:effectLst/>
                  <a:uLnTx/>
                  <a:uFillTx/>
                  <a:latin typeface="Verdana"/>
                </a:rPr>
                <a:t>Three (TBC) satellite missions with each &gt;250 km swath:</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Verdana"/>
                </a:rPr>
                <a:t>FAR of Proto-flight Model (PFM) &amp; Flight Model #2 (FM2) Q1 2026</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Verdana"/>
                </a:rPr>
                <a:t>Launch of FM3 6 months after launch of PFM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bg1"/>
                </a:solidFill>
                <a:effectLst/>
                <a:uLnTx/>
                <a:uFillTx/>
                <a:latin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Verdana"/>
                </a:rPr>
                <a:t>Three instruments per platform:</a:t>
              </a:r>
              <a:endParaRPr kumimoji="0" lang="en-GB" sz="1400" b="0" i="0" u="none" strike="noStrike" kern="1200" cap="none" spc="0" normalizeH="0" baseline="0" noProof="0" dirty="0">
                <a:ln>
                  <a:noFill/>
                </a:ln>
                <a:solidFill>
                  <a:schemeClr val="bg1"/>
                </a:solidFill>
                <a:effectLst/>
                <a:uLnTx/>
                <a:uFillTx/>
                <a:latin typeface="Verdan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CO</a:t>
              </a:r>
              <a:r>
                <a:rPr kumimoji="0" lang="en-GB" sz="1400" b="0" i="0" u="none" strike="noStrike" kern="1200" cap="none" spc="0" normalizeH="0" baseline="-25000" noProof="0" dirty="0">
                  <a:ln>
                    <a:noFill/>
                  </a:ln>
                  <a:solidFill>
                    <a:schemeClr val="bg1"/>
                  </a:solidFill>
                  <a:effectLst/>
                  <a:uLnTx/>
                  <a:uFillTx/>
                  <a:latin typeface="Verdana"/>
                </a:rPr>
                <a:t>2</a:t>
              </a:r>
              <a:r>
                <a:rPr kumimoji="0" lang="en-GB" sz="1400" b="0" i="0" u="none" strike="noStrike" kern="1200" cap="none" spc="0" normalizeH="0" baseline="0" noProof="0" dirty="0">
                  <a:ln>
                    <a:noFill/>
                  </a:ln>
                  <a:solidFill>
                    <a:schemeClr val="bg1"/>
                  </a:solidFill>
                  <a:effectLst/>
                  <a:uLnTx/>
                  <a:uFillTx/>
                  <a:latin typeface="Verdana"/>
                </a:rPr>
                <a:t>/NO2 push-broom grating spectrometer (CO2I/NO2I)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Multi-Angle </a:t>
              </a:r>
              <a:r>
                <a:rPr kumimoji="0" lang="en-GB" sz="1400" b="0" i="0" u="none" strike="noStrike" kern="1200" cap="none" spc="0" normalizeH="0" baseline="0" noProof="0" dirty="0" err="1">
                  <a:ln>
                    <a:noFill/>
                  </a:ln>
                  <a:solidFill>
                    <a:schemeClr val="bg1"/>
                  </a:solidFill>
                  <a:effectLst/>
                  <a:uLnTx/>
                  <a:uFillTx/>
                  <a:latin typeface="Verdana"/>
                </a:rPr>
                <a:t>Polarimeter</a:t>
              </a:r>
              <a:r>
                <a:rPr kumimoji="0" lang="en-GB" sz="1400" b="0" i="0" u="none" strike="noStrike" kern="1200" cap="none" spc="0" normalizeH="0" baseline="0" noProof="0" dirty="0">
                  <a:ln>
                    <a:noFill/>
                  </a:ln>
                  <a:solidFill>
                    <a:schemeClr val="bg1"/>
                  </a:solidFill>
                  <a:effectLst/>
                  <a:uLnTx/>
                  <a:uFillTx/>
                  <a:latin typeface="Verdana"/>
                </a:rPr>
                <a:t> (MAP)</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Cloud Imager (CLIM)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bg1"/>
                </a:solidFill>
                <a:effectLst/>
                <a:uLnTx/>
                <a:uFillTx/>
                <a:latin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Verdana"/>
                </a:rPr>
                <a:t>Orbit:</a:t>
              </a:r>
              <a:endParaRPr kumimoji="0" lang="en-GB" sz="1400" b="0" i="0" u="none" strike="noStrike" kern="1200" cap="none" spc="0" normalizeH="0" baseline="0" noProof="0" dirty="0">
                <a:ln>
                  <a:noFill/>
                </a:ln>
                <a:solidFill>
                  <a:schemeClr val="bg1"/>
                </a:solidFill>
                <a:effectLst/>
                <a:uLnTx/>
                <a:uFillTx/>
                <a:latin typeface="Verdan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Sun-synchronous orbit 14 5/11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159 orbits repeat cycle (~11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735 km altitude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11:30 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chemeClr val="bg1"/>
                  </a:solidFill>
                  <a:effectLst/>
                  <a:uLnTx/>
                  <a:uFillTx/>
                  <a:latin typeface="Verdana"/>
                </a:rPr>
                <a:t>Platforms in same orbital plane</a:t>
              </a:r>
            </a:p>
          </p:txBody>
        </p:sp>
        <p:pic>
          <p:nvPicPr>
            <p:cNvPr id="5" name="Picture 4" descr="C:\Users\DAVIDS~1\AppData\Local\Temp\notes2B3181\CO2M System Functional View - 08.06.2022.png"/>
            <p:cNvPicPr/>
            <p:nvPr/>
          </p:nvPicPr>
          <p:blipFill rotWithShape="1">
            <a:blip r:embed="rId3">
              <a:extLst>
                <a:ext uri="{28A0092B-C50C-407E-A947-70E740481C1C}">
                  <a14:useLocalDpi xmlns:a14="http://schemas.microsoft.com/office/drawing/2010/main" val="0"/>
                </a:ext>
              </a:extLst>
            </a:blip>
            <a:srcRect l="30154" t="1360" r="21171" b="80000"/>
            <a:stretch/>
          </p:blipFill>
          <p:spPr bwMode="auto">
            <a:xfrm>
              <a:off x="237086" y="693253"/>
              <a:ext cx="3493009" cy="923544"/>
            </a:xfrm>
            <a:prstGeom prst="rect">
              <a:avLst/>
            </a:prstGeom>
            <a:noFill/>
            <a:ln>
              <a:noFill/>
            </a:ln>
          </p:spPr>
        </p:pic>
      </p:grpSp>
      <p:grpSp>
        <p:nvGrpSpPr>
          <p:cNvPr id="18" name="Group 17"/>
          <p:cNvGrpSpPr/>
          <p:nvPr/>
        </p:nvGrpSpPr>
        <p:grpSpPr>
          <a:xfrm>
            <a:off x="3895997" y="859510"/>
            <a:ext cx="7873557" cy="3730752"/>
            <a:chOff x="3877055" y="960120"/>
            <a:chExt cx="7873557" cy="3730752"/>
          </a:xfrm>
        </p:grpSpPr>
        <p:pic>
          <p:nvPicPr>
            <p:cNvPr id="3" name="Picture 2"/>
            <p:cNvPicPr>
              <a:picLocks noChangeAspect="1"/>
            </p:cNvPicPr>
            <p:nvPr/>
          </p:nvPicPr>
          <p:blipFill rotWithShape="1">
            <a:blip r:embed="rId4"/>
            <a:srcRect l="3016" t="9922" r="7314" b="14543"/>
            <a:stretch/>
          </p:blipFill>
          <p:spPr>
            <a:xfrm>
              <a:off x="3877055" y="960120"/>
              <a:ext cx="7873557" cy="3730752"/>
            </a:xfrm>
            <a:prstGeom prst="rect">
              <a:avLst/>
            </a:prstGeom>
          </p:spPr>
        </p:pic>
        <p:pic>
          <p:nvPicPr>
            <p:cNvPr id="11" name="Picture 2" descr="NCEO-logo-web">
              <a:extLst>
                <a:ext uri="{FF2B5EF4-FFF2-40B4-BE49-F238E27FC236}">
                  <a16:creationId xmlns:a16="http://schemas.microsoft.com/office/drawing/2014/main" id="{BA8DF1B9-77AB-E44F-A800-C6AF30D22F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8236" y="4285440"/>
              <a:ext cx="1222745" cy="319235"/>
            </a:xfrm>
            <a:prstGeom prst="rect">
              <a:avLst/>
            </a:prstGeom>
            <a:noFill/>
            <a:ln>
              <a:noFill/>
            </a:ln>
          </p:spPr>
        </p:pic>
        <p:sp>
          <p:nvSpPr>
            <p:cNvPr id="12" name="TextBox 11"/>
            <p:cNvSpPr txBox="1"/>
            <p:nvPr/>
          </p:nvSpPr>
          <p:spPr>
            <a:xfrm>
              <a:off x="3877055" y="3823775"/>
              <a:ext cx="2037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CO2M test-data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Total column CO2 concentrations [ppm]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Three platform CO2M constellation</a:t>
              </a:r>
            </a:p>
          </p:txBody>
        </p:sp>
      </p:grpSp>
      <p:graphicFrame>
        <p:nvGraphicFramePr>
          <p:cNvPr id="17" name="Table 16"/>
          <p:cNvGraphicFramePr>
            <a:graphicFrameLocks noGrp="1"/>
          </p:cNvGraphicFramePr>
          <p:nvPr/>
        </p:nvGraphicFramePr>
        <p:xfrm>
          <a:off x="3997178" y="4852646"/>
          <a:ext cx="4974406" cy="1609888"/>
        </p:xfrm>
        <a:graphic>
          <a:graphicData uri="http://schemas.openxmlformats.org/drawingml/2006/table">
            <a:tbl>
              <a:tblPr firstRow="1" bandRow="1"/>
              <a:tblGrid>
                <a:gridCol w="742062">
                  <a:extLst>
                    <a:ext uri="{9D8B030D-6E8A-4147-A177-3AD203B41FA5}">
                      <a16:colId xmlns:a16="http://schemas.microsoft.com/office/drawing/2014/main" val="626785037"/>
                    </a:ext>
                  </a:extLst>
                </a:gridCol>
                <a:gridCol w="1100518">
                  <a:extLst>
                    <a:ext uri="{9D8B030D-6E8A-4147-A177-3AD203B41FA5}">
                      <a16:colId xmlns:a16="http://schemas.microsoft.com/office/drawing/2014/main" val="3250372901"/>
                    </a:ext>
                  </a:extLst>
                </a:gridCol>
                <a:gridCol w="1565913">
                  <a:extLst>
                    <a:ext uri="{9D8B030D-6E8A-4147-A177-3AD203B41FA5}">
                      <a16:colId xmlns:a16="http://schemas.microsoft.com/office/drawing/2014/main" val="2764645092"/>
                    </a:ext>
                  </a:extLst>
                </a:gridCol>
                <a:gridCol w="1565913">
                  <a:extLst>
                    <a:ext uri="{9D8B030D-6E8A-4147-A177-3AD203B41FA5}">
                      <a16:colId xmlns:a16="http://schemas.microsoft.com/office/drawing/2014/main" val="402072228"/>
                    </a:ext>
                  </a:extLst>
                </a:gridCol>
              </a:tblGrid>
              <a:tr h="337255">
                <a:tc>
                  <a:txBody>
                    <a:bodyPr/>
                    <a:lstStyle>
                      <a:lvl1pPr marL="0" algn="l" defTabSz="1125444" rtl="0" eaLnBrk="1" latinLnBrk="0" hangingPunct="1">
                        <a:defRPr sz="2215" b="1" kern="1200">
                          <a:solidFill>
                            <a:schemeClr val="lt1"/>
                          </a:solidFill>
                          <a:latin typeface="Verdana"/>
                        </a:defRPr>
                      </a:lvl1pPr>
                      <a:lvl2pPr marL="562722" algn="l" defTabSz="1125444" rtl="0" eaLnBrk="1" latinLnBrk="0" hangingPunct="1">
                        <a:defRPr sz="2215" b="1" kern="1200">
                          <a:solidFill>
                            <a:schemeClr val="lt1"/>
                          </a:solidFill>
                          <a:latin typeface="Verdana"/>
                        </a:defRPr>
                      </a:lvl2pPr>
                      <a:lvl3pPr marL="1125444" algn="l" defTabSz="1125444" rtl="0" eaLnBrk="1" latinLnBrk="0" hangingPunct="1">
                        <a:defRPr sz="2215" b="1" kern="1200">
                          <a:solidFill>
                            <a:schemeClr val="lt1"/>
                          </a:solidFill>
                          <a:latin typeface="Verdana"/>
                        </a:defRPr>
                      </a:lvl3pPr>
                      <a:lvl4pPr marL="1688165" algn="l" defTabSz="1125444" rtl="0" eaLnBrk="1" latinLnBrk="0" hangingPunct="1">
                        <a:defRPr sz="2215" b="1" kern="1200">
                          <a:solidFill>
                            <a:schemeClr val="lt1"/>
                          </a:solidFill>
                          <a:latin typeface="Verdana"/>
                        </a:defRPr>
                      </a:lvl4pPr>
                      <a:lvl5pPr marL="2250887" algn="l" defTabSz="1125444" rtl="0" eaLnBrk="1" latinLnBrk="0" hangingPunct="1">
                        <a:defRPr sz="2215" b="1" kern="1200">
                          <a:solidFill>
                            <a:schemeClr val="lt1"/>
                          </a:solidFill>
                          <a:latin typeface="Verdana"/>
                        </a:defRPr>
                      </a:lvl5pPr>
                      <a:lvl6pPr marL="2813609" algn="l" defTabSz="1125444" rtl="0" eaLnBrk="1" latinLnBrk="0" hangingPunct="1">
                        <a:defRPr sz="2215" b="1" kern="1200">
                          <a:solidFill>
                            <a:schemeClr val="lt1"/>
                          </a:solidFill>
                          <a:latin typeface="Verdana"/>
                        </a:defRPr>
                      </a:lvl6pPr>
                      <a:lvl7pPr marL="3376331" algn="l" defTabSz="1125444" rtl="0" eaLnBrk="1" latinLnBrk="0" hangingPunct="1">
                        <a:defRPr sz="2215" b="1" kern="1200">
                          <a:solidFill>
                            <a:schemeClr val="lt1"/>
                          </a:solidFill>
                          <a:latin typeface="Verdana"/>
                        </a:defRPr>
                      </a:lvl7pPr>
                      <a:lvl8pPr marL="3939052" algn="l" defTabSz="1125444" rtl="0" eaLnBrk="1" latinLnBrk="0" hangingPunct="1">
                        <a:defRPr sz="2215" b="1" kern="1200">
                          <a:solidFill>
                            <a:schemeClr val="lt1"/>
                          </a:solidFill>
                          <a:latin typeface="Verdana"/>
                        </a:defRPr>
                      </a:lvl8pPr>
                      <a:lvl9pPr marL="4501774" algn="l" defTabSz="1125444" rtl="0" eaLnBrk="1" latinLnBrk="0" hangingPunct="1">
                        <a:defRPr sz="2215" b="1" kern="1200">
                          <a:solidFill>
                            <a:schemeClr val="lt1"/>
                          </a:solidFill>
                          <a:latin typeface="Verdana"/>
                        </a:defRPr>
                      </a:lvl9pPr>
                    </a:lstStyle>
                    <a:p>
                      <a:r>
                        <a:rPr lang="en-GB" sz="1000" dirty="0">
                          <a:solidFill>
                            <a:schemeClr val="tx1"/>
                          </a:solidFill>
                        </a:rPr>
                        <a:t>Product</a:t>
                      </a:r>
                    </a:p>
                  </a:txBody>
                  <a:tcPr marL="39847" marR="39847" marT="19923" marB="1992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b="1" kern="1200">
                          <a:solidFill>
                            <a:schemeClr val="lt1"/>
                          </a:solidFill>
                          <a:latin typeface="Verdana"/>
                        </a:defRPr>
                      </a:lvl1pPr>
                      <a:lvl2pPr marL="562722" algn="l" defTabSz="1125444" rtl="0" eaLnBrk="1" latinLnBrk="0" hangingPunct="1">
                        <a:defRPr sz="2215" b="1" kern="1200">
                          <a:solidFill>
                            <a:schemeClr val="lt1"/>
                          </a:solidFill>
                          <a:latin typeface="Verdana"/>
                        </a:defRPr>
                      </a:lvl2pPr>
                      <a:lvl3pPr marL="1125444" algn="l" defTabSz="1125444" rtl="0" eaLnBrk="1" latinLnBrk="0" hangingPunct="1">
                        <a:defRPr sz="2215" b="1" kern="1200">
                          <a:solidFill>
                            <a:schemeClr val="lt1"/>
                          </a:solidFill>
                          <a:latin typeface="Verdana"/>
                        </a:defRPr>
                      </a:lvl3pPr>
                      <a:lvl4pPr marL="1688165" algn="l" defTabSz="1125444" rtl="0" eaLnBrk="1" latinLnBrk="0" hangingPunct="1">
                        <a:defRPr sz="2215" b="1" kern="1200">
                          <a:solidFill>
                            <a:schemeClr val="lt1"/>
                          </a:solidFill>
                          <a:latin typeface="Verdana"/>
                        </a:defRPr>
                      </a:lvl4pPr>
                      <a:lvl5pPr marL="2250887" algn="l" defTabSz="1125444" rtl="0" eaLnBrk="1" latinLnBrk="0" hangingPunct="1">
                        <a:defRPr sz="2215" b="1" kern="1200">
                          <a:solidFill>
                            <a:schemeClr val="lt1"/>
                          </a:solidFill>
                          <a:latin typeface="Verdana"/>
                        </a:defRPr>
                      </a:lvl5pPr>
                      <a:lvl6pPr marL="2813609" algn="l" defTabSz="1125444" rtl="0" eaLnBrk="1" latinLnBrk="0" hangingPunct="1">
                        <a:defRPr sz="2215" b="1" kern="1200">
                          <a:solidFill>
                            <a:schemeClr val="lt1"/>
                          </a:solidFill>
                          <a:latin typeface="Verdana"/>
                        </a:defRPr>
                      </a:lvl6pPr>
                      <a:lvl7pPr marL="3376331" algn="l" defTabSz="1125444" rtl="0" eaLnBrk="1" latinLnBrk="0" hangingPunct="1">
                        <a:defRPr sz="2215" b="1" kern="1200">
                          <a:solidFill>
                            <a:schemeClr val="lt1"/>
                          </a:solidFill>
                          <a:latin typeface="Verdana"/>
                        </a:defRPr>
                      </a:lvl7pPr>
                      <a:lvl8pPr marL="3939052" algn="l" defTabSz="1125444" rtl="0" eaLnBrk="1" latinLnBrk="0" hangingPunct="1">
                        <a:defRPr sz="2215" b="1" kern="1200">
                          <a:solidFill>
                            <a:schemeClr val="lt1"/>
                          </a:solidFill>
                          <a:latin typeface="Verdana"/>
                        </a:defRPr>
                      </a:lvl8pPr>
                      <a:lvl9pPr marL="4501774" algn="l" defTabSz="1125444" rtl="0" eaLnBrk="1" latinLnBrk="0" hangingPunct="1">
                        <a:defRPr sz="2215" b="1" kern="1200">
                          <a:solidFill>
                            <a:schemeClr val="lt1"/>
                          </a:solidFill>
                          <a:latin typeface="Verdana"/>
                        </a:defRPr>
                      </a:lvl9pPr>
                    </a:lstStyle>
                    <a:p>
                      <a:pPr algn="ctr"/>
                      <a:r>
                        <a:rPr lang="en-GB" sz="1000" dirty="0">
                          <a:solidFill>
                            <a:schemeClr val="tx1"/>
                          </a:solidFill>
                        </a:rPr>
                        <a:t>Spatial resolution</a:t>
                      </a:r>
                    </a:p>
                  </a:txBody>
                  <a:tcPr marL="39847" marR="39847" marT="19923" marB="1992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b="1" kern="1200">
                          <a:solidFill>
                            <a:schemeClr val="lt1"/>
                          </a:solidFill>
                          <a:latin typeface="Verdana"/>
                        </a:defRPr>
                      </a:lvl1pPr>
                      <a:lvl2pPr marL="562722" algn="l" defTabSz="1125444" rtl="0" eaLnBrk="1" latinLnBrk="0" hangingPunct="1">
                        <a:defRPr sz="2215" b="1" kern="1200">
                          <a:solidFill>
                            <a:schemeClr val="lt1"/>
                          </a:solidFill>
                          <a:latin typeface="Verdana"/>
                        </a:defRPr>
                      </a:lvl2pPr>
                      <a:lvl3pPr marL="1125444" algn="l" defTabSz="1125444" rtl="0" eaLnBrk="1" latinLnBrk="0" hangingPunct="1">
                        <a:defRPr sz="2215" b="1" kern="1200">
                          <a:solidFill>
                            <a:schemeClr val="lt1"/>
                          </a:solidFill>
                          <a:latin typeface="Verdana"/>
                        </a:defRPr>
                      </a:lvl3pPr>
                      <a:lvl4pPr marL="1688165" algn="l" defTabSz="1125444" rtl="0" eaLnBrk="1" latinLnBrk="0" hangingPunct="1">
                        <a:defRPr sz="2215" b="1" kern="1200">
                          <a:solidFill>
                            <a:schemeClr val="lt1"/>
                          </a:solidFill>
                          <a:latin typeface="Verdana"/>
                        </a:defRPr>
                      </a:lvl4pPr>
                      <a:lvl5pPr marL="2250887" algn="l" defTabSz="1125444" rtl="0" eaLnBrk="1" latinLnBrk="0" hangingPunct="1">
                        <a:defRPr sz="2215" b="1" kern="1200">
                          <a:solidFill>
                            <a:schemeClr val="lt1"/>
                          </a:solidFill>
                          <a:latin typeface="Verdana"/>
                        </a:defRPr>
                      </a:lvl5pPr>
                      <a:lvl6pPr marL="2813609" algn="l" defTabSz="1125444" rtl="0" eaLnBrk="1" latinLnBrk="0" hangingPunct="1">
                        <a:defRPr sz="2215" b="1" kern="1200">
                          <a:solidFill>
                            <a:schemeClr val="lt1"/>
                          </a:solidFill>
                          <a:latin typeface="Verdana"/>
                        </a:defRPr>
                      </a:lvl6pPr>
                      <a:lvl7pPr marL="3376331" algn="l" defTabSz="1125444" rtl="0" eaLnBrk="1" latinLnBrk="0" hangingPunct="1">
                        <a:defRPr sz="2215" b="1" kern="1200">
                          <a:solidFill>
                            <a:schemeClr val="lt1"/>
                          </a:solidFill>
                          <a:latin typeface="Verdana"/>
                        </a:defRPr>
                      </a:lvl7pPr>
                      <a:lvl8pPr marL="3939052" algn="l" defTabSz="1125444" rtl="0" eaLnBrk="1" latinLnBrk="0" hangingPunct="1">
                        <a:defRPr sz="2215" b="1" kern="1200">
                          <a:solidFill>
                            <a:schemeClr val="lt1"/>
                          </a:solidFill>
                          <a:latin typeface="Verdana"/>
                        </a:defRPr>
                      </a:lvl8pPr>
                      <a:lvl9pPr marL="4501774" algn="l" defTabSz="1125444" rtl="0" eaLnBrk="1" latinLnBrk="0" hangingPunct="1">
                        <a:defRPr sz="2215" b="1" kern="1200">
                          <a:solidFill>
                            <a:schemeClr val="lt1"/>
                          </a:solidFill>
                          <a:latin typeface="Verdana"/>
                        </a:defRPr>
                      </a:lvl9pPr>
                    </a:lstStyle>
                    <a:p>
                      <a:pPr algn="ctr"/>
                      <a:r>
                        <a:rPr lang="en-GB" sz="1000" dirty="0">
                          <a:solidFill>
                            <a:schemeClr val="tx1"/>
                          </a:solidFill>
                        </a:rPr>
                        <a:t>Precision</a:t>
                      </a:r>
                    </a:p>
                  </a:txBody>
                  <a:tcPr marL="39847" marR="39847" marT="19923" marB="1992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b="1" kern="1200">
                          <a:solidFill>
                            <a:schemeClr val="lt1"/>
                          </a:solidFill>
                          <a:latin typeface="Verdana"/>
                        </a:defRPr>
                      </a:lvl1pPr>
                      <a:lvl2pPr marL="562722" algn="l" defTabSz="1125444" rtl="0" eaLnBrk="1" latinLnBrk="0" hangingPunct="1">
                        <a:defRPr sz="2215" b="1" kern="1200">
                          <a:solidFill>
                            <a:schemeClr val="lt1"/>
                          </a:solidFill>
                          <a:latin typeface="Verdana"/>
                        </a:defRPr>
                      </a:lvl2pPr>
                      <a:lvl3pPr marL="1125444" algn="l" defTabSz="1125444" rtl="0" eaLnBrk="1" latinLnBrk="0" hangingPunct="1">
                        <a:defRPr sz="2215" b="1" kern="1200">
                          <a:solidFill>
                            <a:schemeClr val="lt1"/>
                          </a:solidFill>
                          <a:latin typeface="Verdana"/>
                        </a:defRPr>
                      </a:lvl3pPr>
                      <a:lvl4pPr marL="1688165" algn="l" defTabSz="1125444" rtl="0" eaLnBrk="1" latinLnBrk="0" hangingPunct="1">
                        <a:defRPr sz="2215" b="1" kern="1200">
                          <a:solidFill>
                            <a:schemeClr val="lt1"/>
                          </a:solidFill>
                          <a:latin typeface="Verdana"/>
                        </a:defRPr>
                      </a:lvl4pPr>
                      <a:lvl5pPr marL="2250887" algn="l" defTabSz="1125444" rtl="0" eaLnBrk="1" latinLnBrk="0" hangingPunct="1">
                        <a:defRPr sz="2215" b="1" kern="1200">
                          <a:solidFill>
                            <a:schemeClr val="lt1"/>
                          </a:solidFill>
                          <a:latin typeface="Verdana"/>
                        </a:defRPr>
                      </a:lvl5pPr>
                      <a:lvl6pPr marL="2813609" algn="l" defTabSz="1125444" rtl="0" eaLnBrk="1" latinLnBrk="0" hangingPunct="1">
                        <a:defRPr sz="2215" b="1" kern="1200">
                          <a:solidFill>
                            <a:schemeClr val="lt1"/>
                          </a:solidFill>
                          <a:latin typeface="Verdana"/>
                        </a:defRPr>
                      </a:lvl6pPr>
                      <a:lvl7pPr marL="3376331" algn="l" defTabSz="1125444" rtl="0" eaLnBrk="1" latinLnBrk="0" hangingPunct="1">
                        <a:defRPr sz="2215" b="1" kern="1200">
                          <a:solidFill>
                            <a:schemeClr val="lt1"/>
                          </a:solidFill>
                          <a:latin typeface="Verdana"/>
                        </a:defRPr>
                      </a:lvl7pPr>
                      <a:lvl8pPr marL="3939052" algn="l" defTabSz="1125444" rtl="0" eaLnBrk="1" latinLnBrk="0" hangingPunct="1">
                        <a:defRPr sz="2215" b="1" kern="1200">
                          <a:solidFill>
                            <a:schemeClr val="lt1"/>
                          </a:solidFill>
                          <a:latin typeface="Verdana"/>
                        </a:defRPr>
                      </a:lvl8pPr>
                      <a:lvl9pPr marL="4501774" algn="l" defTabSz="1125444" rtl="0" eaLnBrk="1" latinLnBrk="0" hangingPunct="1">
                        <a:defRPr sz="2215" b="1" kern="1200">
                          <a:solidFill>
                            <a:schemeClr val="lt1"/>
                          </a:solidFill>
                          <a:latin typeface="Verdana"/>
                        </a:defRPr>
                      </a:lvl9pPr>
                    </a:lstStyle>
                    <a:p>
                      <a:pPr algn="ctr"/>
                      <a:r>
                        <a:rPr lang="en-GB" sz="1000" dirty="0">
                          <a:solidFill>
                            <a:schemeClr val="tx1"/>
                          </a:solidFill>
                        </a:rPr>
                        <a:t>Bias</a:t>
                      </a:r>
                    </a:p>
                  </a:txBody>
                  <a:tcPr marL="39847" marR="39847" marT="19923" marB="1992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1826043453"/>
                  </a:ext>
                </a:extLst>
              </a:tr>
              <a:tr h="188551">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r>
                        <a:rPr lang="en-GB" sz="800" b="1" kern="1200" dirty="0">
                          <a:solidFill>
                            <a:schemeClr val="tx1"/>
                          </a:solidFill>
                          <a:latin typeface="+mn-lt"/>
                          <a:ea typeface="+mn-ea"/>
                          <a:cs typeface="+mn-cs"/>
                        </a:rPr>
                        <a:t>CO2</a:t>
                      </a:r>
                    </a:p>
                  </a:txBody>
                  <a:tcPr marL="39847" marR="39847" marT="19923" marB="1992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4 km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0.7 ppm</a:t>
                      </a:r>
                    </a:p>
                  </a:txBody>
                  <a:tcPr marL="39847" marR="39847" marT="19923" marB="1992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&lt;0.5 ppm</a:t>
                      </a:r>
                    </a:p>
                  </a:txBody>
                  <a:tcPr marL="39847" marR="39847" marT="19923" marB="1992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3234339633"/>
                  </a:ext>
                </a:extLst>
              </a:tr>
              <a:tr h="188551">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r>
                        <a:rPr lang="en-GB" sz="800" b="1" kern="1200" dirty="0">
                          <a:solidFill>
                            <a:schemeClr val="tx1"/>
                          </a:solidFill>
                          <a:latin typeface="+mn-lt"/>
                          <a:ea typeface="+mn-ea"/>
                          <a:cs typeface="+mn-cs"/>
                        </a:rPr>
                        <a:t>CH4</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rPr>
                        <a:t>4 km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10</a:t>
                      </a:r>
                      <a:r>
                        <a:rPr lang="en-GB" sz="1000" baseline="0" dirty="0">
                          <a:solidFill>
                            <a:srgbClr val="000000"/>
                          </a:solidFill>
                        </a:rPr>
                        <a:t> ppb</a:t>
                      </a:r>
                      <a:endParaRPr lang="en-GB" sz="1000" dirty="0">
                        <a:solidFill>
                          <a:srgbClr val="000000"/>
                        </a:solidFill>
                      </a:endParaRP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&lt;5</a:t>
                      </a:r>
                      <a:r>
                        <a:rPr lang="en-GB" sz="1000" baseline="0" dirty="0">
                          <a:solidFill>
                            <a:srgbClr val="000000"/>
                          </a:solidFill>
                        </a:rPr>
                        <a:t> ppb</a:t>
                      </a:r>
                      <a:endParaRPr lang="en-GB" sz="1000" dirty="0">
                        <a:solidFill>
                          <a:srgbClr val="000000"/>
                        </a:solidFill>
                      </a:endParaRP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3901246078"/>
                  </a:ext>
                </a:extLst>
              </a:tr>
              <a:tr h="249592">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r>
                        <a:rPr lang="en-GB" sz="800" b="1" kern="1200" dirty="0">
                          <a:solidFill>
                            <a:schemeClr val="tx1"/>
                          </a:solidFill>
                          <a:latin typeface="+mn-lt"/>
                          <a:ea typeface="+mn-ea"/>
                          <a:cs typeface="+mn-cs"/>
                        </a:rPr>
                        <a:t>NO2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rPr>
                        <a:t>4 km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1.5x10</a:t>
                      </a:r>
                      <a:r>
                        <a:rPr lang="en-GB" sz="1000" baseline="30000" dirty="0">
                          <a:solidFill>
                            <a:srgbClr val="000000"/>
                          </a:solidFill>
                        </a:rPr>
                        <a:t>15</a:t>
                      </a:r>
                      <a:r>
                        <a:rPr lang="en-GB" sz="1000" dirty="0">
                          <a:solidFill>
                            <a:srgbClr val="000000"/>
                          </a:solidFill>
                        </a:rPr>
                        <a:t> </a:t>
                      </a:r>
                      <a:r>
                        <a:rPr lang="en-GB" sz="1000" dirty="0" err="1">
                          <a:solidFill>
                            <a:srgbClr val="000000"/>
                          </a:solidFill>
                        </a:rPr>
                        <a:t>molec</a:t>
                      </a:r>
                      <a:r>
                        <a:rPr lang="en-GB" sz="1000" dirty="0">
                          <a:solidFill>
                            <a:srgbClr val="000000"/>
                          </a:solidFill>
                        </a:rPr>
                        <a:t>/cm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&lt;3.5x10</a:t>
                      </a:r>
                      <a:r>
                        <a:rPr lang="en-GB" sz="1000" baseline="30000" dirty="0">
                          <a:solidFill>
                            <a:srgbClr val="000000"/>
                          </a:solidFill>
                        </a:rPr>
                        <a:t>15</a:t>
                      </a:r>
                      <a:r>
                        <a:rPr lang="en-GB" sz="1000" dirty="0">
                          <a:solidFill>
                            <a:srgbClr val="000000"/>
                          </a:solidFill>
                        </a:rPr>
                        <a:t> </a:t>
                      </a:r>
                      <a:r>
                        <a:rPr lang="en-GB" sz="1000" dirty="0" err="1">
                          <a:solidFill>
                            <a:srgbClr val="000000"/>
                          </a:solidFill>
                        </a:rPr>
                        <a:t>molec</a:t>
                      </a:r>
                      <a:r>
                        <a:rPr lang="en-GB" sz="1000" dirty="0">
                          <a:solidFill>
                            <a:srgbClr val="000000"/>
                          </a:solidFill>
                        </a:rPr>
                        <a:t>/cm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3283909695"/>
                  </a:ext>
                </a:extLst>
              </a:tr>
              <a:tr h="228600">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r>
                        <a:rPr lang="en-GB" sz="800" b="1" kern="1200" dirty="0">
                          <a:solidFill>
                            <a:schemeClr val="tx1"/>
                          </a:solidFill>
                          <a:latin typeface="+mn-lt"/>
                          <a:ea typeface="+mn-ea"/>
                          <a:cs typeface="+mn-cs"/>
                        </a:rPr>
                        <a:t>SIF*</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rPr>
                        <a:t>4 km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0.7 </a:t>
                      </a:r>
                      <a:r>
                        <a:rPr lang="en-GB" sz="1000" dirty="0" err="1">
                          <a:solidFill>
                            <a:srgbClr val="000000"/>
                          </a:solidFill>
                        </a:rPr>
                        <a:t>mW</a:t>
                      </a:r>
                      <a:r>
                        <a:rPr lang="en-GB" sz="1000" dirty="0">
                          <a:solidFill>
                            <a:srgbClr val="000000"/>
                          </a:solidFill>
                        </a:rPr>
                        <a:t> m</a:t>
                      </a:r>
                      <a:r>
                        <a:rPr lang="en-GB" sz="1000" baseline="30000" dirty="0">
                          <a:solidFill>
                            <a:srgbClr val="000000"/>
                          </a:solidFill>
                        </a:rPr>
                        <a:t>-2</a:t>
                      </a:r>
                      <a:r>
                        <a:rPr lang="en-GB" sz="1000" dirty="0">
                          <a:solidFill>
                            <a:srgbClr val="000000"/>
                          </a:solidFill>
                        </a:rPr>
                        <a:t> sr</a:t>
                      </a:r>
                      <a:r>
                        <a:rPr lang="en-GB" sz="1000" baseline="30000" dirty="0">
                          <a:solidFill>
                            <a:srgbClr val="000000"/>
                          </a:solidFill>
                        </a:rPr>
                        <a:t>-1</a:t>
                      </a:r>
                      <a:r>
                        <a:rPr lang="en-GB" sz="1000" dirty="0">
                          <a:solidFill>
                            <a:srgbClr val="000000"/>
                          </a:solidFill>
                        </a:rPr>
                        <a:t> nm</a:t>
                      </a:r>
                      <a:r>
                        <a:rPr lang="en-GB" sz="1000" baseline="30000" dirty="0">
                          <a:solidFill>
                            <a:srgbClr val="000000"/>
                          </a:solidFill>
                        </a:rPr>
                        <a:t>-1</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rPr>
                        <a:t>&lt;0.2 </a:t>
                      </a:r>
                      <a:r>
                        <a:rPr lang="en-GB" sz="1000" dirty="0" err="1">
                          <a:solidFill>
                            <a:srgbClr val="000000"/>
                          </a:solidFill>
                        </a:rPr>
                        <a:t>mW</a:t>
                      </a:r>
                      <a:r>
                        <a:rPr lang="en-GB" sz="1000" dirty="0">
                          <a:solidFill>
                            <a:srgbClr val="000000"/>
                          </a:solidFill>
                        </a:rPr>
                        <a:t> m</a:t>
                      </a:r>
                      <a:r>
                        <a:rPr lang="en-GB" sz="1000" baseline="30000" dirty="0">
                          <a:solidFill>
                            <a:srgbClr val="000000"/>
                          </a:solidFill>
                        </a:rPr>
                        <a:t>-2</a:t>
                      </a:r>
                      <a:r>
                        <a:rPr lang="en-GB" sz="1000" dirty="0">
                          <a:solidFill>
                            <a:srgbClr val="000000"/>
                          </a:solidFill>
                        </a:rPr>
                        <a:t> sr</a:t>
                      </a:r>
                      <a:r>
                        <a:rPr lang="en-GB" sz="1000" baseline="30000" dirty="0">
                          <a:solidFill>
                            <a:srgbClr val="000000"/>
                          </a:solidFill>
                        </a:rPr>
                        <a:t>-1</a:t>
                      </a:r>
                      <a:r>
                        <a:rPr lang="en-GB" sz="1000" dirty="0">
                          <a:solidFill>
                            <a:srgbClr val="000000"/>
                          </a:solidFill>
                        </a:rPr>
                        <a:t> nm</a:t>
                      </a:r>
                      <a:r>
                        <a:rPr lang="en-GB" sz="1000" baseline="30000" dirty="0">
                          <a:solidFill>
                            <a:srgbClr val="000000"/>
                          </a:solidFill>
                        </a:rPr>
                        <a:t>-1</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255703518"/>
                  </a:ext>
                </a:extLst>
              </a:tr>
              <a:tr h="210312">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r>
                        <a:rPr lang="en-GB" sz="800" b="1" kern="1200" dirty="0">
                          <a:solidFill>
                            <a:schemeClr val="tx1"/>
                          </a:solidFill>
                          <a:latin typeface="+mn-lt"/>
                          <a:ea typeface="+mn-ea"/>
                          <a:cs typeface="+mn-cs"/>
                        </a:rPr>
                        <a:t>Aerosols</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rPr>
                        <a:t>16 km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0.05 AOD, 500 m LH</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&lt;0.05 AOD, 500 m LH</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4102566619"/>
                  </a:ext>
                </a:extLst>
              </a:tr>
              <a:tr h="188551">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r>
                        <a:rPr lang="en-GB" sz="800" b="1" kern="1200" dirty="0">
                          <a:solidFill>
                            <a:schemeClr val="tx1"/>
                          </a:solidFill>
                          <a:latin typeface="+mn-lt"/>
                          <a:ea typeface="+mn-ea"/>
                          <a:cs typeface="+mn-cs"/>
                        </a:rPr>
                        <a:t>Clouds</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rPr>
                        <a:t>4 km</a:t>
                      </a:r>
                      <a:r>
                        <a:rPr lang="en-GB" sz="1000" baseline="30000" dirty="0">
                          <a:solidFill>
                            <a:srgbClr val="000000"/>
                          </a:solidFill>
                        </a:rPr>
                        <a:t>2</a:t>
                      </a: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gridSpan="2">
                  <a:txBody>
                    <a:bodyPr/>
                    <a:lstStyle>
                      <a:lvl1pPr marL="0" algn="l" defTabSz="1125444" rtl="0" eaLnBrk="1" latinLnBrk="0" hangingPunct="1">
                        <a:defRPr sz="2215" kern="1200">
                          <a:solidFill>
                            <a:schemeClr val="dk1"/>
                          </a:solidFill>
                          <a:latin typeface="Verdana"/>
                        </a:defRPr>
                      </a:lvl1pPr>
                      <a:lvl2pPr marL="562722" algn="l" defTabSz="1125444" rtl="0" eaLnBrk="1" latinLnBrk="0" hangingPunct="1">
                        <a:defRPr sz="2215" kern="1200">
                          <a:solidFill>
                            <a:schemeClr val="dk1"/>
                          </a:solidFill>
                          <a:latin typeface="Verdana"/>
                        </a:defRPr>
                      </a:lvl2pPr>
                      <a:lvl3pPr marL="1125444" algn="l" defTabSz="1125444" rtl="0" eaLnBrk="1" latinLnBrk="0" hangingPunct="1">
                        <a:defRPr sz="2215" kern="1200">
                          <a:solidFill>
                            <a:schemeClr val="dk1"/>
                          </a:solidFill>
                          <a:latin typeface="Verdana"/>
                        </a:defRPr>
                      </a:lvl3pPr>
                      <a:lvl4pPr marL="1688165" algn="l" defTabSz="1125444" rtl="0" eaLnBrk="1" latinLnBrk="0" hangingPunct="1">
                        <a:defRPr sz="2215" kern="1200">
                          <a:solidFill>
                            <a:schemeClr val="dk1"/>
                          </a:solidFill>
                          <a:latin typeface="Verdana"/>
                        </a:defRPr>
                      </a:lvl4pPr>
                      <a:lvl5pPr marL="2250887" algn="l" defTabSz="1125444" rtl="0" eaLnBrk="1" latinLnBrk="0" hangingPunct="1">
                        <a:defRPr sz="2215" kern="1200">
                          <a:solidFill>
                            <a:schemeClr val="dk1"/>
                          </a:solidFill>
                          <a:latin typeface="Verdana"/>
                        </a:defRPr>
                      </a:lvl5pPr>
                      <a:lvl6pPr marL="2813609" algn="l" defTabSz="1125444" rtl="0" eaLnBrk="1" latinLnBrk="0" hangingPunct="1">
                        <a:defRPr sz="2215" kern="1200">
                          <a:solidFill>
                            <a:schemeClr val="dk1"/>
                          </a:solidFill>
                          <a:latin typeface="Verdana"/>
                        </a:defRPr>
                      </a:lvl6pPr>
                      <a:lvl7pPr marL="3376331" algn="l" defTabSz="1125444" rtl="0" eaLnBrk="1" latinLnBrk="0" hangingPunct="1">
                        <a:defRPr sz="2215" kern="1200">
                          <a:solidFill>
                            <a:schemeClr val="dk1"/>
                          </a:solidFill>
                          <a:latin typeface="Verdana"/>
                        </a:defRPr>
                      </a:lvl7pPr>
                      <a:lvl8pPr marL="3939052" algn="l" defTabSz="1125444" rtl="0" eaLnBrk="1" latinLnBrk="0" hangingPunct="1">
                        <a:defRPr sz="2215" kern="1200">
                          <a:solidFill>
                            <a:schemeClr val="dk1"/>
                          </a:solidFill>
                          <a:latin typeface="Verdana"/>
                        </a:defRPr>
                      </a:lvl8pPr>
                      <a:lvl9pPr marL="4501774" algn="l" defTabSz="1125444" rtl="0" eaLnBrk="1" latinLnBrk="0" hangingPunct="1">
                        <a:defRPr sz="2215" kern="1200">
                          <a:solidFill>
                            <a:schemeClr val="dk1"/>
                          </a:solidFill>
                          <a:latin typeface="Verdana"/>
                        </a:defRPr>
                      </a:lvl9pPr>
                    </a:lstStyle>
                    <a:p>
                      <a:pPr algn="ctr"/>
                      <a:r>
                        <a:rPr lang="en-GB" sz="1000" dirty="0">
                          <a:solidFill>
                            <a:srgbClr val="000000"/>
                          </a:solidFill>
                        </a:rPr>
                        <a:t>&lt;1% of</a:t>
                      </a:r>
                      <a:r>
                        <a:rPr lang="en-GB" sz="1000" baseline="0" dirty="0">
                          <a:solidFill>
                            <a:srgbClr val="000000"/>
                          </a:solidFill>
                        </a:rPr>
                        <a:t> FOV</a:t>
                      </a:r>
                      <a:endParaRPr lang="en-GB" sz="1000" dirty="0">
                        <a:solidFill>
                          <a:srgbClr val="000000"/>
                        </a:solidFill>
                      </a:endParaRPr>
                    </a:p>
                  </a:txBody>
                  <a:tcPr marL="39847" marR="39847" marT="19923" marB="1992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hMerge="1">
                  <a:txBody>
                    <a:bodyPr/>
                    <a:lstStyle/>
                    <a:p>
                      <a:pPr algn="ctr"/>
                      <a:endParaRPr lang="en-GB" dirty="0"/>
                    </a:p>
                  </a:txBody>
                  <a:tcPr/>
                </a:tc>
                <a:extLst>
                  <a:ext uri="{0D108BD9-81ED-4DB2-BD59-A6C34878D82A}">
                    <a16:rowId xmlns:a16="http://schemas.microsoft.com/office/drawing/2014/main" val="330539083"/>
                  </a:ext>
                </a:extLst>
              </a:tr>
            </a:tbl>
          </a:graphicData>
        </a:graphic>
      </p:graphicFrame>
      <p:sp>
        <p:nvSpPr>
          <p:cNvPr id="19" name="TextBox 18"/>
          <p:cNvSpPr txBox="1"/>
          <p:nvPr/>
        </p:nvSpPr>
        <p:spPr>
          <a:xfrm>
            <a:off x="3895997" y="4617438"/>
            <a:ext cx="35923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End user products:</a:t>
            </a:r>
          </a:p>
        </p:txBody>
      </p:sp>
      <p:sp>
        <p:nvSpPr>
          <p:cNvPr id="20" name="TextBox 19"/>
          <p:cNvSpPr txBox="1"/>
          <p:nvPr/>
        </p:nvSpPr>
        <p:spPr>
          <a:xfrm>
            <a:off x="3924026" y="6453390"/>
            <a:ext cx="14959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*Solar Induced Fluorescence</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768" y="6556288"/>
            <a:ext cx="2958394" cy="250442"/>
          </a:xfrm>
          <a:prstGeom prst="rect">
            <a:avLst/>
          </a:prstGeom>
        </p:spPr>
      </p:pic>
      <p:pic>
        <p:nvPicPr>
          <p:cNvPr id="36" name="Picture 35"/>
          <p:cNvPicPr>
            <a:picLocks noChangeAspect="1"/>
          </p:cNvPicPr>
          <p:nvPr/>
        </p:nvPicPr>
        <p:blipFill>
          <a:blip r:embed="rId7"/>
          <a:stretch>
            <a:fillRect/>
          </a:stretch>
        </p:blipFill>
        <p:spPr>
          <a:xfrm>
            <a:off x="9822454" y="4832882"/>
            <a:ext cx="2239708" cy="1656907"/>
          </a:xfrm>
          <a:prstGeom prst="rect">
            <a:avLst/>
          </a:prstGeom>
        </p:spPr>
      </p:pic>
      <p:pic>
        <p:nvPicPr>
          <p:cNvPr id="37" name="Picture 36">
            <a:extLst>
              <a:ext uri="{FF2B5EF4-FFF2-40B4-BE49-F238E27FC236}">
                <a16:creationId xmlns:a16="http://schemas.microsoft.com/office/drawing/2014/main" id="{8909341F-37DD-DE43-90E5-4ECF30879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9672" y="4803589"/>
            <a:ext cx="656716" cy="432183"/>
          </a:xfrm>
          <a:prstGeom prst="rect">
            <a:avLst/>
          </a:prstGeom>
        </p:spPr>
      </p:pic>
      <p:sp>
        <p:nvSpPr>
          <p:cNvPr id="38" name="Right Arrow 37"/>
          <p:cNvSpPr/>
          <p:nvPr/>
        </p:nvSpPr>
        <p:spPr bwMode="auto">
          <a:xfrm>
            <a:off x="9103768" y="5263864"/>
            <a:ext cx="613787" cy="336430"/>
          </a:xfrm>
          <a:prstGeom prst="rightArrow">
            <a:avLst/>
          </a:prstGeom>
          <a:solidFill>
            <a:srgbClr val="ED7D3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40" name="Picture 39">
            <a:extLst>
              <a:ext uri="{FF2B5EF4-FFF2-40B4-BE49-F238E27FC236}">
                <a16:creationId xmlns:a16="http://schemas.microsoft.com/office/drawing/2014/main" id="{8909341F-37DD-DE43-90E5-4ECF30879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717" y="6033339"/>
            <a:ext cx="656716" cy="432183"/>
          </a:xfrm>
          <a:prstGeom prst="rect">
            <a:avLst/>
          </a:prstGeom>
        </p:spPr>
      </p:pic>
      <p:pic>
        <p:nvPicPr>
          <p:cNvPr id="41" name="Picture 40">
            <a:extLst>
              <a:ext uri="{FF2B5EF4-FFF2-40B4-BE49-F238E27FC236}">
                <a16:creationId xmlns:a16="http://schemas.microsoft.com/office/drawing/2014/main" id="{8909341F-37DD-DE43-90E5-4ECF308796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3118" y="26868"/>
            <a:ext cx="886436" cy="583361"/>
          </a:xfrm>
          <a:prstGeom prst="rect">
            <a:avLst/>
          </a:prstGeom>
        </p:spPr>
      </p:pic>
    </p:spTree>
    <p:extLst>
      <p:ext uri="{BB962C8B-B14F-4D97-AF65-F5344CB8AC3E}">
        <p14:creationId xmlns:p14="http://schemas.microsoft.com/office/powerpoint/2010/main" val="10140969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03B72-6D7A-5411-EA24-20FC5DE996F5}"/>
              </a:ext>
            </a:extLst>
          </p:cNvPr>
          <p:cNvSpPr>
            <a:spLocks noGrp="1"/>
          </p:cNvSpPr>
          <p:nvPr>
            <p:ph type="title"/>
          </p:nvPr>
        </p:nvSpPr>
        <p:spPr>
          <a:xfrm>
            <a:off x="792480" y="1"/>
            <a:ext cx="11399520" cy="640079"/>
          </a:xfrm>
        </p:spPr>
        <p:txBody>
          <a:bodyPr/>
          <a:lstStyle/>
          <a:p>
            <a:r>
              <a:rPr lang="en-GB" dirty="0"/>
              <a:t>EUMETSAT CO2M MDPS scientific processing tasks</a:t>
            </a:r>
          </a:p>
        </p:txBody>
      </p:sp>
      <p:grpSp>
        <p:nvGrpSpPr>
          <p:cNvPr id="5" name="Group 4">
            <a:extLst>
              <a:ext uri="{FF2B5EF4-FFF2-40B4-BE49-F238E27FC236}">
                <a16:creationId xmlns:a16="http://schemas.microsoft.com/office/drawing/2014/main" id="{4527411B-85F4-CB02-A141-8558269CB8D3}"/>
              </a:ext>
            </a:extLst>
          </p:cNvPr>
          <p:cNvGrpSpPr/>
          <p:nvPr/>
        </p:nvGrpSpPr>
        <p:grpSpPr>
          <a:xfrm>
            <a:off x="530241" y="4414058"/>
            <a:ext cx="10889672" cy="947376"/>
            <a:chOff x="530241" y="4414058"/>
            <a:chExt cx="10889672" cy="947376"/>
          </a:xfrm>
        </p:grpSpPr>
        <p:sp>
          <p:nvSpPr>
            <p:cNvPr id="6" name="TextBox 5">
              <a:extLst>
                <a:ext uri="{FF2B5EF4-FFF2-40B4-BE49-F238E27FC236}">
                  <a16:creationId xmlns:a16="http://schemas.microsoft.com/office/drawing/2014/main" id="{F1625230-CF3A-C9A3-756B-740F38E74CEA}"/>
                </a:ext>
              </a:extLst>
            </p:cNvPr>
            <p:cNvSpPr txBox="1"/>
            <p:nvPr/>
          </p:nvSpPr>
          <p:spPr>
            <a:xfrm>
              <a:off x="530241" y="4530437"/>
              <a:ext cx="238575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205B"/>
                  </a:solidFill>
                  <a:effectLst/>
                  <a:uLnTx/>
                  <a:uFillTx/>
                  <a:latin typeface="Roboto" panose="02000000000000000000" pitchFamily="2" charset="0"/>
                  <a:ea typeface="Roboto" panose="02000000000000000000" pitchFamily="2" charset="0"/>
                  <a:cs typeface="+mn-cs"/>
                </a:rPr>
                <a:t>Below this level: everything is co-registered or provided at the CO2I/NO2I spectrometer footprint</a:t>
              </a:r>
            </a:p>
          </p:txBody>
        </p:sp>
        <p:cxnSp>
          <p:nvCxnSpPr>
            <p:cNvPr id="7" name="Straight Connector 6">
              <a:extLst>
                <a:ext uri="{FF2B5EF4-FFF2-40B4-BE49-F238E27FC236}">
                  <a16:creationId xmlns:a16="http://schemas.microsoft.com/office/drawing/2014/main" id="{00973EFD-8100-B161-E399-08317231FE73}"/>
                </a:ext>
              </a:extLst>
            </p:cNvPr>
            <p:cNvCxnSpPr/>
            <p:nvPr/>
          </p:nvCxnSpPr>
          <p:spPr bwMode="auto">
            <a:xfrm>
              <a:off x="530241" y="4414058"/>
              <a:ext cx="10889672" cy="0"/>
            </a:xfrm>
            <a:prstGeom prst="line">
              <a:avLst/>
            </a:prstGeom>
            <a:solidFill>
              <a:schemeClr val="bg2"/>
            </a:solidFill>
            <a:ln w="28575" cap="flat" cmpd="sng" algn="ctr">
              <a:solidFill>
                <a:srgbClr val="843C0C"/>
              </a:solidFill>
              <a:prstDash val="solid"/>
              <a:round/>
              <a:headEnd type="none" w="med" len="med"/>
              <a:tailEnd type="none" w="med" len="med"/>
            </a:ln>
            <a:effectLst/>
          </p:spPr>
        </p:cxnSp>
      </p:grpSp>
      <p:sp>
        <p:nvSpPr>
          <p:cNvPr id="8" name="TextBox 7">
            <a:extLst>
              <a:ext uri="{FF2B5EF4-FFF2-40B4-BE49-F238E27FC236}">
                <a16:creationId xmlns:a16="http://schemas.microsoft.com/office/drawing/2014/main" id="{F783EE30-07BD-87FD-3274-AFBDB41665BE}"/>
              </a:ext>
            </a:extLst>
          </p:cNvPr>
          <p:cNvSpPr txBox="1"/>
          <p:nvPr/>
        </p:nvSpPr>
        <p:spPr>
          <a:xfrm>
            <a:off x="409699" y="1178835"/>
            <a:ext cx="235725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569"/>
                </a:solidFill>
                <a:effectLst/>
                <a:uLnTx/>
                <a:uFillTx/>
                <a:latin typeface="Roboto" panose="02000000000000000000" pitchFamily="2" charset="0"/>
                <a:ea typeface="Roboto" panose="02000000000000000000" pitchFamily="2" charset="0"/>
                <a:cs typeface="+mn-cs"/>
              </a:rPr>
              <a:t>The CO2M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569"/>
                </a:solidFill>
                <a:effectLst/>
                <a:uLnTx/>
                <a:uFillTx/>
                <a:latin typeface="Roboto" panose="02000000000000000000" pitchFamily="2" charset="0"/>
                <a:ea typeface="Roboto" panose="02000000000000000000" pitchFamily="2" charset="0"/>
                <a:cs typeface="+mn-cs"/>
              </a:rPr>
              <a:t>Mission Data Processing System (MDPS)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569"/>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sym typeface="Wingdings" pitchFamily="2" charset="2"/>
              </a:rPr>
              <a:t> </a:t>
            </a:r>
            <a:r>
              <a:rPr kumimoji="0" lang="en-GB" sz="1800" b="0" i="1"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rPr>
              <a:t>to make 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rPr>
              <a:t>“hyper-GHG/NO2-instrument”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rPr>
              <a:t>out of three!</a:t>
            </a:r>
          </a:p>
        </p:txBody>
      </p:sp>
      <p:pic>
        <p:nvPicPr>
          <p:cNvPr id="9" name="Picture 8">
            <a:extLst>
              <a:ext uri="{FF2B5EF4-FFF2-40B4-BE49-F238E27FC236}">
                <a16:creationId xmlns:a16="http://schemas.microsoft.com/office/drawing/2014/main" id="{7196EC1C-D0DF-BBED-AEA7-CD3942626D6F}"/>
              </a:ext>
            </a:extLst>
          </p:cNvPr>
          <p:cNvPicPr>
            <a:picLocks noChangeAspect="1"/>
          </p:cNvPicPr>
          <p:nvPr/>
        </p:nvPicPr>
        <p:blipFill>
          <a:blip r:embed="rId2"/>
          <a:stretch>
            <a:fillRect/>
          </a:stretch>
        </p:blipFill>
        <p:spPr>
          <a:xfrm>
            <a:off x="3546766" y="733988"/>
            <a:ext cx="7668593" cy="5868000"/>
          </a:xfrm>
          <a:prstGeom prst="rect">
            <a:avLst/>
          </a:prstGeom>
        </p:spPr>
      </p:pic>
      <p:grpSp>
        <p:nvGrpSpPr>
          <p:cNvPr id="10" name="Group 9">
            <a:extLst>
              <a:ext uri="{FF2B5EF4-FFF2-40B4-BE49-F238E27FC236}">
                <a16:creationId xmlns:a16="http://schemas.microsoft.com/office/drawing/2014/main" id="{ACB12B8A-6649-D8D1-FA63-5628187B7900}"/>
              </a:ext>
            </a:extLst>
          </p:cNvPr>
          <p:cNvGrpSpPr/>
          <p:nvPr/>
        </p:nvGrpSpPr>
        <p:grpSpPr>
          <a:xfrm>
            <a:off x="250829" y="5566375"/>
            <a:ext cx="4402640" cy="707886"/>
            <a:chOff x="250829" y="5720485"/>
            <a:chExt cx="4402640" cy="707886"/>
          </a:xfrm>
        </p:grpSpPr>
        <p:sp>
          <p:nvSpPr>
            <p:cNvPr id="11" name="TextBox 10">
              <a:extLst>
                <a:ext uri="{FF2B5EF4-FFF2-40B4-BE49-F238E27FC236}">
                  <a16:creationId xmlns:a16="http://schemas.microsoft.com/office/drawing/2014/main" id="{BC84F979-83D4-21F7-2614-4EA9EB53AD5A}"/>
                </a:ext>
              </a:extLst>
            </p:cNvPr>
            <p:cNvSpPr txBox="1"/>
            <p:nvPr/>
          </p:nvSpPr>
          <p:spPr>
            <a:xfrm>
              <a:off x="963035" y="5720485"/>
              <a:ext cx="3690434" cy="707886"/>
            </a:xfrm>
            <a:prstGeom prst="rect">
              <a:avLst/>
            </a:prstGeom>
            <a:solidFill>
              <a:srgbClr val="C00000"/>
            </a:solidFill>
          </p:spPr>
          <p:txBody>
            <a:bodyPr wrap="none" rtlCol="0">
              <a:spAutoFit/>
            </a:bodyPr>
            <a:lstStyle/>
            <a:p>
              <a:r>
                <a:rPr lang="en-GB" sz="2000" b="0" dirty="0">
                  <a:latin typeface="Roboto" panose="02000000000000000000" pitchFamily="2" charset="0"/>
                  <a:ea typeface="Roboto" panose="02000000000000000000" pitchFamily="2" charset="0"/>
                </a:rPr>
                <a:t>Need for operational XCO</a:t>
              </a:r>
              <a:r>
                <a:rPr lang="en-GB" sz="2000" b="0" baseline="-25000" dirty="0">
                  <a:latin typeface="Roboto" panose="02000000000000000000" pitchFamily="2" charset="0"/>
                  <a:ea typeface="Roboto" panose="02000000000000000000" pitchFamily="2" charset="0"/>
                </a:rPr>
                <a:t>2</a:t>
              </a:r>
              <a:r>
                <a:rPr lang="en-GB" sz="2000" b="0" dirty="0">
                  <a:latin typeface="Roboto" panose="02000000000000000000" pitchFamily="2" charset="0"/>
                  <a:ea typeface="Roboto" panose="02000000000000000000" pitchFamily="2" charset="0"/>
                </a:rPr>
                <a:t>,</a:t>
              </a:r>
              <a:br>
                <a:rPr lang="en-GB" sz="2000" b="0" dirty="0">
                  <a:latin typeface="Roboto" panose="02000000000000000000" pitchFamily="2" charset="0"/>
                  <a:ea typeface="Roboto" panose="02000000000000000000" pitchFamily="2" charset="0"/>
                </a:rPr>
              </a:br>
              <a:r>
                <a:rPr lang="en-GB" sz="2000" b="0" dirty="0">
                  <a:latin typeface="Roboto" panose="02000000000000000000" pitchFamily="2" charset="0"/>
                  <a:ea typeface="Roboto" panose="02000000000000000000" pitchFamily="2" charset="0"/>
                </a:rPr>
                <a:t>XCH</a:t>
              </a:r>
              <a:r>
                <a:rPr lang="en-GB" sz="2000" b="0" baseline="-25000" dirty="0">
                  <a:latin typeface="Roboto" panose="02000000000000000000" pitchFamily="2" charset="0"/>
                  <a:ea typeface="Roboto" panose="02000000000000000000" pitchFamily="2" charset="0"/>
                </a:rPr>
                <a:t>4</a:t>
              </a:r>
              <a:r>
                <a:rPr lang="en-GB" sz="2000" b="0" dirty="0">
                  <a:latin typeface="Roboto" panose="02000000000000000000" pitchFamily="2" charset="0"/>
                  <a:ea typeface="Roboto" panose="02000000000000000000" pitchFamily="2" charset="0"/>
                </a:rPr>
                <a:t>, </a:t>
              </a:r>
              <a:r>
                <a:rPr lang="en-GB" sz="2000" dirty="0">
                  <a:latin typeface="Roboto" panose="02000000000000000000" pitchFamily="2" charset="0"/>
                  <a:ea typeface="Roboto" panose="02000000000000000000" pitchFamily="2" charset="0"/>
                </a:rPr>
                <a:t>NO</a:t>
              </a:r>
              <a:r>
                <a:rPr lang="en-GB" sz="2000" baseline="-25000" dirty="0">
                  <a:latin typeface="Roboto" panose="02000000000000000000" pitchFamily="2" charset="0"/>
                  <a:ea typeface="Roboto" panose="02000000000000000000" pitchFamily="2" charset="0"/>
                </a:rPr>
                <a:t>2</a:t>
              </a:r>
              <a:r>
                <a:rPr lang="en-GB" sz="2000" dirty="0">
                  <a:latin typeface="Roboto" panose="02000000000000000000" pitchFamily="2" charset="0"/>
                  <a:ea typeface="Roboto" panose="02000000000000000000" pitchFamily="2" charset="0"/>
                </a:rPr>
                <a:t> and AOD validation</a:t>
              </a:r>
              <a:endParaRPr lang="en-GB" sz="2000" b="0" dirty="0">
                <a:latin typeface="Roboto" panose="02000000000000000000" pitchFamily="2" charset="0"/>
                <a:ea typeface="Roboto" panose="02000000000000000000" pitchFamily="2" charset="0"/>
              </a:endParaRPr>
            </a:p>
          </p:txBody>
        </p:sp>
        <p:sp>
          <p:nvSpPr>
            <p:cNvPr id="12" name="Right Arrow 11">
              <a:extLst>
                <a:ext uri="{FF2B5EF4-FFF2-40B4-BE49-F238E27FC236}">
                  <a16:creationId xmlns:a16="http://schemas.microsoft.com/office/drawing/2014/main" id="{DF9E0A6D-FA85-E079-7F27-E1BF7C1F488E}"/>
                </a:ext>
              </a:extLst>
            </p:cNvPr>
            <p:cNvSpPr/>
            <p:nvPr/>
          </p:nvSpPr>
          <p:spPr bwMode="auto">
            <a:xfrm>
              <a:off x="250829" y="5861043"/>
              <a:ext cx="607753" cy="406400"/>
            </a:xfrm>
            <a:prstGeom prst="rightArrow">
              <a:avLst/>
            </a:prstGeom>
            <a:solidFill>
              <a:srgbClr val="C0000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rgbClr val="C00000"/>
                </a:solidFill>
                <a:effectLst/>
                <a:latin typeface="Tahoma" pitchFamily="34" charset="0"/>
              </a:endParaRPr>
            </a:p>
          </p:txBody>
        </p:sp>
      </p:grpSp>
    </p:spTree>
    <p:extLst>
      <p:ext uri="{BB962C8B-B14F-4D97-AF65-F5344CB8AC3E}">
        <p14:creationId xmlns:p14="http://schemas.microsoft.com/office/powerpoint/2010/main" val="188780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on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dirty="0" smtClean="0">
            <a:solidFill>
              <a:schemeClr val="bg1"/>
            </a:solidFill>
            <a:latin typeface="Roboto" panose="02000000000000000000" pitchFamily="2"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pernicus VWG Template (1)" id="{C40D9FC7-5627-4405-B0DA-78CBEE5C09A8}" vid="{49D21C98-383C-40C7-A280-C54B847D7B61}"/>
    </a:ext>
  </a:extLst>
</a:theme>
</file>

<file path=ppt/theme/theme2.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23720</TotalTime>
  <Words>2753</Words>
  <Application>Microsoft Macintosh PowerPoint</Application>
  <PresentationFormat>Widescreen</PresentationFormat>
  <Paragraphs>488</Paragraphs>
  <Slides>27</Slides>
  <Notes>1</Notes>
  <HiddenSlides>4</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43" baseType="lpstr">
      <vt:lpstr>Arial</vt:lpstr>
      <vt:lpstr>Bahnschrift Light</vt:lpstr>
      <vt:lpstr>Calibri</vt:lpstr>
      <vt:lpstr>Century Gothic</vt:lpstr>
      <vt:lpstr>Dosis</vt:lpstr>
      <vt:lpstr>Montserrat</vt:lpstr>
      <vt:lpstr>Roboto</vt:lpstr>
      <vt:lpstr>Roboto Light</vt:lpstr>
      <vt:lpstr>Roboto Medium</vt:lpstr>
      <vt:lpstr>Tahoma</vt:lpstr>
      <vt:lpstr>Times New Roman</vt:lpstr>
      <vt:lpstr>Verdana</vt:lpstr>
      <vt:lpstr>Wingdings</vt:lpstr>
      <vt:lpstr>Cooperation Template</vt:lpstr>
      <vt:lpstr>Atmosphere</vt:lpstr>
      <vt:lpstr>Clip</vt:lpstr>
      <vt:lpstr>PowerPoint Presentation</vt:lpstr>
      <vt:lpstr>Outline</vt:lpstr>
      <vt:lpstr>An intergovernmental organisation with 30 Member States</vt:lpstr>
      <vt:lpstr>EUMETSAT Mission</vt:lpstr>
      <vt:lpstr>EUMETSAT missions – current and future</vt:lpstr>
      <vt:lpstr>Remote Sensing and Products (RSP) – the science division @EUMETSAT</vt:lpstr>
      <vt:lpstr>RSP scientific foci – scientific product development roadmaps</vt:lpstr>
      <vt:lpstr>The CO2M greenhouse-gas monitoring constellation</vt:lpstr>
      <vt:lpstr>EUMETSAT CO2M MDPS scientific processing tasks</vt:lpstr>
      <vt:lpstr>CO2M product Cal/Val system</vt:lpstr>
      <vt:lpstr>“Four+-pillar” CO2M validation</vt:lpstr>
      <vt:lpstr>EUMETSAT CO2M Cal/Val study</vt:lpstr>
      <vt:lpstr>TCCON / COCCON station CO2M overpass statistics </vt:lpstr>
      <vt:lpstr>CO2M /station co-location criteria</vt:lpstr>
      <vt:lpstr>Ground-based network product requirements for CO2M</vt:lpstr>
      <vt:lpstr>Feasibility of grating technology based system for ground-based GHG measurements</vt:lpstr>
      <vt:lpstr>PaNIR first in the field measurement (11 December 2022)</vt:lpstr>
      <vt:lpstr>EUMETSAT CO2M ground-based network product processing</vt:lpstr>
      <vt:lpstr>Way forward for CO2M Cal/Val</vt:lpstr>
      <vt:lpstr>Risks for CO2M Cal/Val </vt:lpstr>
      <vt:lpstr>Take home message for CO2M (+ other missions) Cal/Val</vt:lpstr>
      <vt:lpstr>Workshop on ground-based network status for CO2M/MicroCarb</vt:lpstr>
      <vt:lpstr>PowerPoint Presentation</vt:lpstr>
      <vt:lpstr>CO2M product vs. ground-based network product requirements (Sec.4) </vt:lpstr>
      <vt:lpstr>GSICS UVNS spectrometer sub-group </vt:lpstr>
      <vt:lpstr>GSICS UVNS spectrometer sub-group </vt:lpstr>
      <vt:lpstr>GSICS UVNS spectrometer sub-group </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Clarke</dc:creator>
  <cp:lastModifiedBy>Bojan Bojkov</cp:lastModifiedBy>
  <cp:revision>384</cp:revision>
  <dcterms:created xsi:type="dcterms:W3CDTF">2020-07-09T11:02:10Z</dcterms:created>
  <dcterms:modified xsi:type="dcterms:W3CDTF">2023-06-12T10:38:44Z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1365488</vt:lpwstr>
  </property>
  <property fmtid="{D5CDD505-2E9C-101B-9397-08002B2CF9AE}" pid="3" name="DM_DOCNAME">
    <vt:lpwstr>EUMETSAT_CO2M_CalVal_Status</vt:lpwstr>
  </property>
  <property fmtid="{D5CDD505-2E9C-101B-9397-08002B2CF9AE}" pid="4" name="DM_AUTHOR">
    <vt:lpwstr>Ruediger Lang</vt:lpwstr>
  </property>
  <property fmtid="{D5CDD505-2E9C-101B-9397-08002B2CF9AE}" pid="5" name="DM_E_DOC_NO">
    <vt:lpwstr>EUM/COPER-CO2M/DOC/23/1365488</vt:lpwstr>
  </property>
  <property fmtid="{D5CDD505-2E9C-101B-9397-08002B2CF9AE}" pid="6" name="DM_E_VER_NO">
    <vt:lpwstr>1 Draft</vt:lpwstr>
  </property>
  <property fmtid="{D5CDD505-2E9C-101B-9397-08002B2CF9AE}" pid="7" name="DM_E_ISS_DATE">
    <vt:lpwstr>9 June 2023</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