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9"/>
  </p:notesMasterIdLst>
  <p:handoutMasterIdLst>
    <p:handoutMasterId r:id="rId20"/>
  </p:handoutMasterIdLst>
  <p:sldIdLst>
    <p:sldId id="333" r:id="rId2"/>
    <p:sldId id="346" r:id="rId3"/>
    <p:sldId id="332" r:id="rId4"/>
    <p:sldId id="334" r:id="rId5"/>
    <p:sldId id="338" r:id="rId6"/>
    <p:sldId id="350" r:id="rId7"/>
    <p:sldId id="344" r:id="rId8"/>
    <p:sldId id="336" r:id="rId9"/>
    <p:sldId id="337" r:id="rId10"/>
    <p:sldId id="349" r:id="rId11"/>
    <p:sldId id="347" r:id="rId12"/>
    <p:sldId id="348" r:id="rId13"/>
    <p:sldId id="340" r:id="rId14"/>
    <p:sldId id="341" r:id="rId15"/>
    <p:sldId id="351" r:id="rId16"/>
    <p:sldId id="345" r:id="rId17"/>
    <p:sldId id="352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F1D9"/>
    <a:srgbClr val="D515D5"/>
    <a:srgbClr val="8581B3"/>
    <a:srgbClr val="F49F98"/>
    <a:srgbClr val="D45C65"/>
    <a:srgbClr val="FECF41"/>
    <a:srgbClr val="F8A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5934" autoAdjust="0"/>
  </p:normalViewPr>
  <p:slideViewPr>
    <p:cSldViewPr showGuides="1">
      <p:cViewPr>
        <p:scale>
          <a:sx n="96" d="100"/>
          <a:sy n="96" d="100"/>
        </p:scale>
        <p:origin x="-216" y="4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05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C5E827F-AFFB-4521-937A-4A6CC48BEF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BD6053-A03A-44A9-A252-2AE4141F3C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AE3F3-D9BC-4026-9AA0-5E733025F96D}" type="datetimeFigureOut">
              <a:rPr lang="de-DE" smtClean="0"/>
              <a:t>10.06.23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DA3799-5E67-47F8-B416-6B830744DC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1DC965-793F-40A9-8DDB-C2597918B9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CE5A8-732E-4637-BF68-72F2A90CC8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451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A1EF9-338E-4566-BAB4-3E8ADC30C037}" type="datetimeFigureOut">
              <a:rPr lang="de-DE" smtClean="0"/>
              <a:t>10.06.23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D628D-FC62-4541-A05E-E95D41248A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443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600F8-8932-4173-99E6-EF778A214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dirty="0"/>
              <a:t>Überschrift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64C841B-1949-4702-96AE-740240434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341260" y="6481720"/>
            <a:ext cx="443372" cy="18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>
              <a:lnSpc>
                <a:spcPts val="1200"/>
              </a:lnSpc>
            </a:pPr>
            <a:fld id="{AA1AFE9F-4FFA-40F3-946C-5B485D02F4ED}" type="slidenum">
              <a:rPr lang="de-DE" sz="900" b="0" spc="20" baseline="0" smtClean="0">
                <a:solidFill>
                  <a:schemeClr val="tx1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de-DE" sz="900" b="0" spc="2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6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ischen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40E8EEC-46F2-4B35-87AC-700E0D244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D5FD6B9-D8D0-444F-B0F1-22A35C6DE97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027237" y="2373548"/>
            <a:ext cx="9143999" cy="1055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2027237" y="3652644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F3D7BA4-554E-4E23-9675-3297032C4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B0F5CDE-0E73-4EB1-9401-622EF3EE2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71534D4-B3CD-4FDD-81C5-EF29F0218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CD48A76-B6E9-4BB2-B675-8D7BC3B9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76925"/>
            <a:ext cx="1019175" cy="5117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E21CB02-D9C6-4FAF-A21F-7A8AE11A4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6375123"/>
            <a:ext cx="1019175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807AC72-7C0F-482B-A3FD-7609DF861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D5A571A-280E-E345-83CE-CC6E61513DF7}"/>
              </a:ext>
            </a:extLst>
          </p:cNvPr>
          <p:cNvSpPr txBox="1"/>
          <p:nvPr userDrawn="1"/>
        </p:nvSpPr>
        <p:spPr>
          <a:xfrm>
            <a:off x="7238082" y="4296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dirty="0" err="1"/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FF47C1FA-431E-6340-980B-A020518EBB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547" y="956114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0162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C1E6E23-75A2-4A9C-970C-041E4AE5523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027239" y="1695285"/>
            <a:ext cx="9145586" cy="5904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B5931B-A958-4B9A-9AE3-B1EF91278B1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2027238" y="2913286"/>
            <a:ext cx="9145587" cy="29636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DA519DE-AED2-4D69-81A5-9C0F4CFEC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07124" y="-279412"/>
            <a:ext cx="5357528" cy="252028"/>
            <a:chOff x="6607124" y="-279412"/>
            <a:chExt cx="5357528" cy="252028"/>
          </a:xfrm>
        </p:grpSpPr>
        <p:sp>
          <p:nvSpPr>
            <p:cNvPr id="15" name="Eckige Klammer rechts 14">
              <a:extLst>
                <a:ext uri="{FF2B5EF4-FFF2-40B4-BE49-F238E27FC236}">
                  <a16:creationId xmlns:a16="http://schemas.microsoft.com/office/drawing/2014/main" id="{89ADBADE-F589-410F-AB02-1685B9054F34}"/>
                </a:ext>
              </a:extLst>
            </p:cNvPr>
            <p:cNvSpPr/>
            <p:nvPr userDrawn="1"/>
          </p:nvSpPr>
          <p:spPr bwMode="gray">
            <a:xfrm rot="16200000">
              <a:off x="9192045" y="-2862709"/>
              <a:ext cx="189310" cy="5355904"/>
            </a:xfrm>
            <a:prstGeom prst="rightBracket">
              <a:avLst>
                <a:gd name="adj" fmla="val 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584FAE8-BA03-4EAB-BCAF-73D709879034}"/>
                </a:ext>
              </a:extLst>
            </p:cNvPr>
            <p:cNvSpPr/>
            <p:nvPr userDrawn="1"/>
          </p:nvSpPr>
          <p:spPr bwMode="gray">
            <a:xfrm>
              <a:off x="6607124" y="-216694"/>
              <a:ext cx="5355904" cy="1893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ts val="1200"/>
                </a:lnSpc>
              </a:pPr>
              <a:r>
                <a:rPr lang="de-DE" sz="900" b="0" spc="20" baseline="0" dirty="0">
                  <a:solidFill>
                    <a:schemeClr val="bg1">
                      <a:lumMod val="50000"/>
                    </a:schemeClr>
                  </a:solidFill>
                </a:rPr>
                <a:t>Eingabe im Folienmaster (Ansicht &gt; Folienmaster)</a:t>
              </a:r>
            </a:p>
          </p:txBody>
        </p:sp>
      </p:grpSp>
      <p:pic>
        <p:nvPicPr>
          <p:cNvPr id="18" name="Grafik 17" descr="Universität Bremen Logo">
            <a:extLst>
              <a:ext uri="{FF2B5EF4-FFF2-40B4-BE49-F238E27FC236}">
                <a16:creationId xmlns:a16="http://schemas.microsoft.com/office/drawing/2014/main" id="{906DDA9E-2782-45F0-BC36-C40076982A08}"/>
              </a:ext>
            </a:extLst>
          </p:cNvPr>
          <p:cNvPicPr/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289509"/>
            <a:ext cx="1324159" cy="4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1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14000"/>
        </a:lnSpc>
        <a:spcBef>
          <a:spcPts val="0"/>
        </a:spcBef>
        <a:buFont typeface="Wingdings 3" panose="05040102010807070707" pitchFamily="18" charset="2"/>
        <a:buChar char="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808038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341438" indent="-2667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882775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422525" indent="-2667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18">
          <p15:clr>
            <a:srgbClr val="F26B43"/>
          </p15:clr>
        </p15:guide>
        <p15:guide id="2" pos="3840">
          <p15:clr>
            <a:srgbClr val="F26B43"/>
          </p15:clr>
        </p15:guide>
        <p15:guide id="3" pos="4475">
          <p15:clr>
            <a:srgbClr val="F26B43"/>
          </p15:clr>
        </p15:guide>
        <p15:guide id="4" pos="3205">
          <p15:clr>
            <a:srgbClr val="F26B43"/>
          </p15:clr>
        </p15:guide>
        <p15:guide id="5" pos="2547">
          <p15:clr>
            <a:srgbClr val="F26B43"/>
          </p15:clr>
        </p15:guide>
        <p15:guide id="6" pos="5133">
          <p15:clr>
            <a:srgbClr val="F26B43"/>
          </p15:clr>
        </p15:guide>
        <p15:guide id="7" pos="5768">
          <p15:clr>
            <a:srgbClr val="F26B43"/>
          </p15:clr>
        </p15:guide>
        <p15:guide id="8" pos="1912">
          <p15:clr>
            <a:srgbClr val="F26B43"/>
          </p15:clr>
        </p15:guide>
        <p15:guide id="9" pos="1277">
          <p15:clr>
            <a:srgbClr val="F26B43"/>
          </p15:clr>
        </p15:guide>
        <p15:guide id="10" pos="6403">
          <p15:clr>
            <a:srgbClr val="F26B43"/>
          </p15:clr>
        </p15:guide>
        <p15:guide id="11" pos="7038">
          <p15:clr>
            <a:srgbClr val="F26B43"/>
          </p15:clr>
        </p15:guide>
        <p15:guide id="12" pos="642">
          <p15:clr>
            <a:srgbClr val="F26B43"/>
          </p15:clr>
        </p15:guide>
        <p15:guide id="13" orient="horz" pos="1230">
          <p15:clr>
            <a:srgbClr val="F26B43"/>
          </p15:clr>
        </p15:guide>
        <p15:guide id="14" orient="horz" pos="1865">
          <p15:clr>
            <a:srgbClr val="F26B43"/>
          </p15:clr>
        </p15:guide>
        <p15:guide id="15" orient="horz" pos="2478">
          <p15:clr>
            <a:srgbClr val="F26B43"/>
          </p15:clr>
        </p15:guide>
        <p15:guide id="16" orient="horz" pos="3090">
          <p15:clr>
            <a:srgbClr val="F26B43"/>
          </p15:clr>
        </p15:guide>
        <p15:guide id="17" orient="horz" pos="37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E7C228E-49D7-F248-A85E-7D41FE271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18"/>
          <a:stretch/>
        </p:blipFill>
        <p:spPr>
          <a:xfrm>
            <a:off x="8623687" y="4110455"/>
            <a:ext cx="3568313" cy="274754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AB2382B-154C-C24E-8EFF-1F2545E699FC}"/>
              </a:ext>
            </a:extLst>
          </p:cNvPr>
          <p:cNvSpPr txBox="1"/>
          <p:nvPr/>
        </p:nvSpPr>
        <p:spPr>
          <a:xfrm>
            <a:off x="6944810" y="35881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dirty="0"/>
          </a:p>
          <a:p>
            <a:pPr algn="l"/>
            <a:endParaRPr lang="de-DE" dirty="0" err="1"/>
          </a:p>
        </p:txBody>
      </p:sp>
      <p:sp>
        <p:nvSpPr>
          <p:cNvPr id="24" name="Untertitel 1">
            <a:extLst>
              <a:ext uri="{FF2B5EF4-FFF2-40B4-BE49-F238E27FC236}">
                <a16:creationId xmlns:a16="http://schemas.microsoft.com/office/drawing/2014/main" id="{09EB9CF5-677F-CC43-9A00-D794F2A10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9536" y="337176"/>
            <a:ext cx="10272464" cy="3528392"/>
          </a:xfrm>
        </p:spPr>
        <p:txBody>
          <a:bodyPr/>
          <a:lstStyle/>
          <a:p>
            <a:r>
              <a:rPr lang="de-DE" sz="4000" b="1" dirty="0"/>
              <a:t>TCCON </a:t>
            </a:r>
            <a:r>
              <a:rPr lang="de-DE" sz="4000" b="1" dirty="0" err="1"/>
              <a:t>extension</a:t>
            </a:r>
            <a:r>
              <a:rPr lang="de-DE" sz="4000" b="1" dirty="0"/>
              <a:t> </a:t>
            </a:r>
            <a:r>
              <a:rPr lang="de-DE" sz="4000" b="1" dirty="0" err="1"/>
              <a:t>to</a:t>
            </a:r>
            <a:r>
              <a:rPr lang="de-DE" sz="4000" b="1" dirty="0"/>
              <a:t> </a:t>
            </a:r>
            <a:r>
              <a:rPr lang="de-DE" sz="4000" b="1" dirty="0" err="1"/>
              <a:t>lower</a:t>
            </a:r>
            <a:r>
              <a:rPr lang="de-DE" sz="4000" b="1" dirty="0"/>
              <a:t> </a:t>
            </a:r>
            <a:r>
              <a:rPr lang="de-DE" sz="4000" b="1" dirty="0" err="1"/>
              <a:t>wavenumbers</a:t>
            </a:r>
            <a:r>
              <a:rPr lang="de-DE" sz="4000" b="1" dirty="0"/>
              <a:t> - </a:t>
            </a:r>
            <a:r>
              <a:rPr lang="de-DE" sz="3200" dirty="0" err="1"/>
              <a:t>InGaAs-InSb</a:t>
            </a:r>
            <a:r>
              <a:rPr lang="de-DE" sz="3200" dirty="0"/>
              <a:t> </a:t>
            </a:r>
            <a:r>
              <a:rPr lang="de-DE" sz="3200" dirty="0" err="1"/>
              <a:t>setup</a:t>
            </a:r>
            <a:r>
              <a:rPr lang="de-DE" sz="3200" dirty="0"/>
              <a:t>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/>
              <a:t>first</a:t>
            </a:r>
            <a:r>
              <a:rPr lang="de-DE" sz="3200" dirty="0"/>
              <a:t> </a:t>
            </a:r>
            <a:r>
              <a:rPr lang="de-DE" sz="3200" dirty="0" err="1"/>
              <a:t>mid-infrared</a:t>
            </a:r>
            <a:r>
              <a:rPr lang="de-DE" sz="3200" dirty="0"/>
              <a:t> </a:t>
            </a:r>
            <a:r>
              <a:rPr lang="de-DE" sz="3200" dirty="0" err="1"/>
              <a:t>retrievals</a:t>
            </a:r>
            <a:r>
              <a:rPr lang="de-DE" sz="3200" dirty="0"/>
              <a:t> </a:t>
            </a:r>
            <a:r>
              <a:rPr lang="de-DE" sz="3200" dirty="0" err="1"/>
              <a:t>from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sites</a:t>
            </a:r>
            <a:r>
              <a:rPr lang="de-DE" sz="3200" dirty="0"/>
              <a:t> Bremen, Nicosia </a:t>
            </a:r>
            <a:r>
              <a:rPr lang="de-DE" sz="3200" dirty="0" err="1"/>
              <a:t>and</a:t>
            </a:r>
            <a:r>
              <a:rPr lang="de-DE" sz="3200" dirty="0"/>
              <a:t> Orleans </a:t>
            </a:r>
          </a:p>
          <a:p>
            <a:endParaRPr lang="de-DE" sz="3200" dirty="0"/>
          </a:p>
          <a:p>
            <a:r>
              <a:rPr lang="de-DE" sz="2800" dirty="0"/>
              <a:t>Christof Petri, Constantina </a:t>
            </a:r>
            <a:r>
              <a:rPr lang="de-DE" sz="2800" dirty="0" err="1"/>
              <a:t>Rousogenous</a:t>
            </a:r>
            <a:r>
              <a:rPr lang="de-DE" sz="2800" dirty="0"/>
              <a:t>, Winfried Markert,  Thorsten </a:t>
            </a:r>
            <a:r>
              <a:rPr lang="de-DE" sz="2800" dirty="0" err="1"/>
              <a:t>Warneke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Justus </a:t>
            </a:r>
            <a:r>
              <a:rPr lang="de-DE" sz="2800" dirty="0" err="1"/>
              <a:t>Notholt</a:t>
            </a:r>
            <a:endParaRPr lang="de-DE" sz="2800" dirty="0"/>
          </a:p>
          <a:p>
            <a:endParaRPr lang="de-DE" sz="32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257DA17-A849-1D44-8AF4-E3E73AFB4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75" y="4119475"/>
            <a:ext cx="4121315" cy="274754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672E8D4-FFF7-0F41-B838-B70C1E24F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62" y="4119475"/>
            <a:ext cx="4121316" cy="274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44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ntertitel 1">
            <a:extLst>
              <a:ext uri="{FF2B5EF4-FFF2-40B4-BE49-F238E27FC236}">
                <a16:creationId xmlns:a16="http://schemas.microsoft.com/office/drawing/2014/main" id="{B4DF03AC-5004-7746-9EA3-5BEBDD36D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520" y="1286689"/>
            <a:ext cx="9361040" cy="50405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First </a:t>
            </a:r>
            <a:r>
              <a:rPr lang="de-DE" sz="3200" dirty="0" err="1"/>
              <a:t>results</a:t>
            </a:r>
            <a:r>
              <a:rPr lang="de-DE" sz="3200" dirty="0"/>
              <a:t>: XC</a:t>
            </a:r>
            <a:r>
              <a:rPr lang="de-DE" sz="3200" baseline="-25000" dirty="0"/>
              <a:t>2</a:t>
            </a:r>
            <a:r>
              <a:rPr lang="de-DE" sz="3200" dirty="0"/>
              <a:t>H</a:t>
            </a:r>
            <a:r>
              <a:rPr lang="de-DE" sz="3200" baseline="-25000" dirty="0"/>
              <a:t>6 </a:t>
            </a:r>
            <a:r>
              <a:rPr lang="de-DE" sz="3200" dirty="0"/>
              <a:t>(2976-3305)</a:t>
            </a:r>
          </a:p>
          <a:p>
            <a:endParaRPr lang="de-DE" sz="3200" dirty="0"/>
          </a:p>
        </p:txBody>
      </p:sp>
      <p:sp>
        <p:nvSpPr>
          <p:cNvPr id="5" name="Untertitel 1">
            <a:extLst>
              <a:ext uri="{FF2B5EF4-FFF2-40B4-BE49-F238E27FC236}">
                <a16:creationId xmlns:a16="http://schemas.microsoft.com/office/drawing/2014/main" id="{25ACBF91-5DBB-3648-8B18-A677199CA22E}"/>
              </a:ext>
            </a:extLst>
          </p:cNvPr>
          <p:cNvSpPr txBox="1">
            <a:spLocks/>
          </p:cNvSpPr>
          <p:nvPr/>
        </p:nvSpPr>
        <p:spPr bwMode="gray">
          <a:xfrm>
            <a:off x="1919536" y="245418"/>
            <a:ext cx="9505056" cy="10233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TCCON </a:t>
            </a:r>
            <a:r>
              <a:rPr lang="de-DE" sz="3200" b="1" dirty="0" err="1"/>
              <a:t>extension</a:t>
            </a:r>
            <a:r>
              <a:rPr lang="de-DE" sz="3200" b="1" dirty="0"/>
              <a:t>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lower</a:t>
            </a:r>
            <a:r>
              <a:rPr lang="de-DE" sz="3200" b="1" dirty="0"/>
              <a:t> </a:t>
            </a:r>
            <a:r>
              <a:rPr lang="de-DE" sz="3200" b="1" dirty="0" err="1"/>
              <a:t>wavenumbers</a:t>
            </a:r>
            <a:endParaRPr lang="de-DE" sz="32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78C3AB-DDF6-8346-B35A-0284C255D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829780"/>
            <a:ext cx="10056440" cy="502822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F2A2E60-EBB8-A748-B2A0-A6C59C8A1501}"/>
              </a:ext>
            </a:extLst>
          </p:cNvPr>
          <p:cNvSpPr txBox="1"/>
          <p:nvPr/>
        </p:nvSpPr>
        <p:spPr>
          <a:xfrm>
            <a:off x="5519936" y="2780928"/>
            <a:ext cx="1440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50353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1">
            <a:extLst>
              <a:ext uri="{FF2B5EF4-FFF2-40B4-BE49-F238E27FC236}">
                <a16:creationId xmlns:a16="http://schemas.microsoft.com/office/drawing/2014/main" id="{25ACBF91-5DBB-3648-8B18-A677199CA22E}"/>
              </a:ext>
            </a:extLst>
          </p:cNvPr>
          <p:cNvSpPr txBox="1">
            <a:spLocks/>
          </p:cNvSpPr>
          <p:nvPr/>
        </p:nvSpPr>
        <p:spPr bwMode="gray">
          <a:xfrm>
            <a:off x="1919536" y="245418"/>
            <a:ext cx="9505056" cy="10233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TCCON </a:t>
            </a:r>
            <a:r>
              <a:rPr lang="de-DE" sz="3200" b="1" dirty="0" err="1"/>
              <a:t>extension</a:t>
            </a:r>
            <a:r>
              <a:rPr lang="de-DE" sz="3200" b="1" dirty="0"/>
              <a:t>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lower</a:t>
            </a:r>
            <a:r>
              <a:rPr lang="de-DE" sz="3200" b="1" dirty="0"/>
              <a:t> </a:t>
            </a:r>
            <a:r>
              <a:rPr lang="de-DE" sz="3200" b="1" dirty="0" err="1"/>
              <a:t>wavenumbers</a:t>
            </a:r>
            <a:endParaRPr lang="de-DE" sz="32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92C9418-A667-ED47-9BD6-7909956E5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793776"/>
            <a:ext cx="10128448" cy="5064224"/>
          </a:xfrm>
          <a:prstGeom prst="rect">
            <a:avLst/>
          </a:prstGeom>
        </p:spPr>
      </p:pic>
      <p:sp>
        <p:nvSpPr>
          <p:cNvPr id="7" name="Untertitel 1">
            <a:extLst>
              <a:ext uri="{FF2B5EF4-FFF2-40B4-BE49-F238E27FC236}">
                <a16:creationId xmlns:a16="http://schemas.microsoft.com/office/drawing/2014/main" id="{80DBCCAA-F589-404E-8D74-813E8D123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520" y="1286689"/>
            <a:ext cx="9361040" cy="50405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First </a:t>
            </a:r>
            <a:r>
              <a:rPr lang="de-DE" sz="3200" dirty="0" err="1"/>
              <a:t>results</a:t>
            </a:r>
            <a:r>
              <a:rPr lang="de-DE" sz="3200" dirty="0"/>
              <a:t>: XN</a:t>
            </a:r>
            <a:r>
              <a:rPr lang="de-DE" sz="3200" baseline="-25000" dirty="0"/>
              <a:t>2</a:t>
            </a:r>
            <a:r>
              <a:rPr lang="de-DE" sz="3200" dirty="0"/>
              <a:t>O  (2443-2813)</a:t>
            </a:r>
            <a:endParaRPr lang="de-DE" sz="3200" baseline="-25000" dirty="0"/>
          </a:p>
          <a:p>
            <a:endParaRPr lang="de-DE" sz="32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688DB50-6E5E-214E-BA45-DF4F2E7A0CB2}"/>
              </a:ext>
            </a:extLst>
          </p:cNvPr>
          <p:cNvSpPr txBox="1"/>
          <p:nvPr/>
        </p:nvSpPr>
        <p:spPr>
          <a:xfrm>
            <a:off x="4943872" y="2996952"/>
            <a:ext cx="1440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15090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ntertitel 1">
            <a:extLst>
              <a:ext uri="{FF2B5EF4-FFF2-40B4-BE49-F238E27FC236}">
                <a16:creationId xmlns:a16="http://schemas.microsoft.com/office/drawing/2014/main" id="{B4DF03AC-5004-7746-9EA3-5BEBDD36D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520" y="1268760"/>
            <a:ext cx="9361040" cy="50405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First </a:t>
            </a:r>
            <a:r>
              <a:rPr lang="de-DE" sz="3200" dirty="0" err="1"/>
              <a:t>results</a:t>
            </a:r>
            <a:r>
              <a:rPr lang="de-DE" sz="3200" dirty="0"/>
              <a:t>: XCH</a:t>
            </a:r>
            <a:r>
              <a:rPr lang="de-DE" sz="3200" baseline="-25000" dirty="0"/>
              <a:t>4 </a:t>
            </a:r>
            <a:r>
              <a:rPr lang="de-DE" sz="3200" dirty="0"/>
              <a:t> (5938-6076 vs. 2599-2921)</a:t>
            </a:r>
          </a:p>
          <a:p>
            <a:endParaRPr lang="de-DE" sz="3200" dirty="0"/>
          </a:p>
        </p:txBody>
      </p:sp>
      <p:sp>
        <p:nvSpPr>
          <p:cNvPr id="5" name="Untertitel 1">
            <a:extLst>
              <a:ext uri="{FF2B5EF4-FFF2-40B4-BE49-F238E27FC236}">
                <a16:creationId xmlns:a16="http://schemas.microsoft.com/office/drawing/2014/main" id="{25ACBF91-5DBB-3648-8B18-A677199CA22E}"/>
              </a:ext>
            </a:extLst>
          </p:cNvPr>
          <p:cNvSpPr txBox="1">
            <a:spLocks/>
          </p:cNvSpPr>
          <p:nvPr/>
        </p:nvSpPr>
        <p:spPr bwMode="gray">
          <a:xfrm>
            <a:off x="1919536" y="245418"/>
            <a:ext cx="9505056" cy="10233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TCCON </a:t>
            </a:r>
            <a:r>
              <a:rPr lang="de-DE" sz="3200" b="1" dirty="0" err="1"/>
              <a:t>extension</a:t>
            </a:r>
            <a:r>
              <a:rPr lang="de-DE" sz="3200" b="1" dirty="0"/>
              <a:t>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lower</a:t>
            </a:r>
            <a:r>
              <a:rPr lang="de-DE" sz="3200" b="1" dirty="0"/>
              <a:t> </a:t>
            </a:r>
            <a:r>
              <a:rPr lang="de-DE" sz="3200" b="1" dirty="0" err="1"/>
              <a:t>wavenumbers</a:t>
            </a:r>
            <a:endParaRPr lang="de-DE" sz="32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A51351D-1053-044D-A53B-060881247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829780"/>
            <a:ext cx="10056440" cy="502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91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1">
            <a:extLst>
              <a:ext uri="{FF2B5EF4-FFF2-40B4-BE49-F238E27FC236}">
                <a16:creationId xmlns:a16="http://schemas.microsoft.com/office/drawing/2014/main" id="{25ACBF91-5DBB-3648-8B18-A677199CA22E}"/>
              </a:ext>
            </a:extLst>
          </p:cNvPr>
          <p:cNvSpPr txBox="1">
            <a:spLocks/>
          </p:cNvSpPr>
          <p:nvPr/>
        </p:nvSpPr>
        <p:spPr bwMode="gray">
          <a:xfrm>
            <a:off x="1919536" y="245418"/>
            <a:ext cx="9505056" cy="10233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FTIR </a:t>
            </a:r>
            <a:r>
              <a:rPr lang="de-DE" sz="3200" b="1" dirty="0" err="1"/>
              <a:t>issues</a:t>
            </a:r>
            <a:r>
              <a:rPr lang="de-DE" sz="3200" b="1" dirty="0"/>
              <a:t> Nicosia</a:t>
            </a:r>
          </a:p>
        </p:txBody>
      </p:sp>
      <p:pic>
        <p:nvPicPr>
          <p:cNvPr id="4" name="Picture 2" descr="D:\127\dur_2019.png">
            <a:extLst>
              <a:ext uri="{FF2B5EF4-FFF2-40B4-BE49-F238E27FC236}">
                <a16:creationId xmlns:a16="http://schemas.microsoft.com/office/drawing/2014/main" id="{1A32969D-9AFB-5947-915C-6945FF7FF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62" y="1052736"/>
            <a:ext cx="5181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127\dur_2022_3.png">
            <a:extLst>
              <a:ext uri="{FF2B5EF4-FFF2-40B4-BE49-F238E27FC236}">
                <a16:creationId xmlns:a16="http://schemas.microsoft.com/office/drawing/2014/main" id="{DDA1BAE7-66EB-5F4C-A89A-322E66A35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62" y="3648999"/>
            <a:ext cx="5208917" cy="260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AEF56170-0FEF-824E-803A-5203FA99CFB4}"/>
              </a:ext>
            </a:extLst>
          </p:cNvPr>
          <p:cNvSpPr txBox="1">
            <a:spLocks/>
          </p:cNvSpPr>
          <p:nvPr/>
        </p:nvSpPr>
        <p:spPr bwMode="gray">
          <a:xfrm>
            <a:off x="1939354" y="1268760"/>
            <a:ext cx="4876726" cy="6400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‚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usual</a:t>
            </a:r>
            <a:r>
              <a:rPr lang="de-DE" dirty="0"/>
              <a:t>‘ </a:t>
            </a:r>
            <a:r>
              <a:rPr lang="de-DE" dirty="0" err="1"/>
              <a:t>scan</a:t>
            </a:r>
            <a:r>
              <a:rPr lang="de-DE" dirty="0"/>
              <a:t> </a:t>
            </a:r>
            <a:r>
              <a:rPr lang="de-DE" dirty="0" err="1"/>
              <a:t>durations</a:t>
            </a:r>
            <a:r>
              <a:rPr lang="de-DE" dirty="0"/>
              <a:t> ‚DUR‘ at Nicosia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At Orleans all !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precisely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durations</a:t>
            </a: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This </a:t>
            </a:r>
            <a:r>
              <a:rPr lang="de-DE" dirty="0" err="1"/>
              <a:t>started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in 2019: 3%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In 2022: 27% 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-&gt; </a:t>
            </a:r>
            <a:r>
              <a:rPr lang="de-DE" dirty="0" err="1"/>
              <a:t>filter</a:t>
            </a:r>
            <a:r>
              <a:rPr lang="de-DE" dirty="0"/>
              <a:t> out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scan</a:t>
            </a:r>
            <a:r>
              <a:rPr lang="de-DE" dirty="0"/>
              <a:t> </a:t>
            </a:r>
            <a:r>
              <a:rPr lang="de-DE" dirty="0" err="1"/>
              <a:t>durations</a:t>
            </a:r>
            <a:endParaRPr lang="en-US" dirty="0"/>
          </a:p>
        </p:txBody>
      </p:sp>
      <p:sp>
        <p:nvSpPr>
          <p:cNvPr id="8" name="Untertitel 1">
            <a:extLst>
              <a:ext uri="{FF2B5EF4-FFF2-40B4-BE49-F238E27FC236}">
                <a16:creationId xmlns:a16="http://schemas.microsoft.com/office/drawing/2014/main" id="{ECA565D1-5F1C-934C-90C7-B03A84816300}"/>
              </a:ext>
            </a:extLst>
          </p:cNvPr>
          <p:cNvSpPr txBox="1">
            <a:spLocks/>
          </p:cNvSpPr>
          <p:nvPr/>
        </p:nvSpPr>
        <p:spPr bwMode="gray">
          <a:xfrm>
            <a:off x="11228624" y="1531849"/>
            <a:ext cx="475134" cy="184859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/>
              <a:t>212</a:t>
            </a:r>
          </a:p>
          <a:p>
            <a:endParaRPr lang="de-DE" sz="1400" b="1" dirty="0"/>
          </a:p>
          <a:p>
            <a:endParaRPr lang="de-DE" sz="1000" b="1" dirty="0"/>
          </a:p>
          <a:p>
            <a:endParaRPr lang="de-DE" sz="1400" b="1" dirty="0"/>
          </a:p>
          <a:p>
            <a:r>
              <a:rPr lang="de-DE" sz="1400" b="1" dirty="0"/>
              <a:t>211.5</a:t>
            </a:r>
          </a:p>
          <a:p>
            <a:endParaRPr lang="de-DE" sz="1400" b="1" dirty="0"/>
          </a:p>
          <a:p>
            <a:endParaRPr lang="de-DE" sz="1000" b="1" dirty="0"/>
          </a:p>
          <a:p>
            <a:endParaRPr lang="de-DE" sz="1400" b="1" dirty="0"/>
          </a:p>
          <a:p>
            <a:r>
              <a:rPr lang="de-DE" sz="1400" b="1" dirty="0"/>
              <a:t>211</a:t>
            </a:r>
          </a:p>
        </p:txBody>
      </p:sp>
      <p:sp>
        <p:nvSpPr>
          <p:cNvPr id="9" name="Untertitel 1">
            <a:extLst>
              <a:ext uri="{FF2B5EF4-FFF2-40B4-BE49-F238E27FC236}">
                <a16:creationId xmlns:a16="http://schemas.microsoft.com/office/drawing/2014/main" id="{222B34A1-DE2F-A64B-A448-DC93975F23EE}"/>
              </a:ext>
            </a:extLst>
          </p:cNvPr>
          <p:cNvSpPr txBox="1">
            <a:spLocks/>
          </p:cNvSpPr>
          <p:nvPr/>
        </p:nvSpPr>
        <p:spPr bwMode="gray">
          <a:xfrm>
            <a:off x="11228624" y="4122649"/>
            <a:ext cx="475134" cy="184859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/>
              <a:t>212</a:t>
            </a:r>
          </a:p>
          <a:p>
            <a:endParaRPr lang="de-DE" sz="1400" b="1" dirty="0"/>
          </a:p>
          <a:p>
            <a:endParaRPr lang="de-DE" sz="1000" b="1" dirty="0"/>
          </a:p>
          <a:p>
            <a:endParaRPr lang="de-DE" sz="1400" b="1" dirty="0"/>
          </a:p>
          <a:p>
            <a:r>
              <a:rPr lang="de-DE" sz="1400" b="1" dirty="0"/>
              <a:t>211.5</a:t>
            </a:r>
          </a:p>
          <a:p>
            <a:endParaRPr lang="de-DE" sz="1400" b="1" dirty="0"/>
          </a:p>
          <a:p>
            <a:endParaRPr lang="de-DE" sz="1000" b="1" dirty="0"/>
          </a:p>
          <a:p>
            <a:endParaRPr lang="de-DE" sz="1400" b="1" dirty="0"/>
          </a:p>
          <a:p>
            <a:r>
              <a:rPr lang="de-DE" sz="1400" b="1" dirty="0"/>
              <a:t>211</a:t>
            </a:r>
          </a:p>
        </p:txBody>
      </p:sp>
      <p:sp>
        <p:nvSpPr>
          <p:cNvPr id="10" name="Untertitel 1">
            <a:extLst>
              <a:ext uri="{FF2B5EF4-FFF2-40B4-BE49-F238E27FC236}">
                <a16:creationId xmlns:a16="http://schemas.microsoft.com/office/drawing/2014/main" id="{48235852-49D0-B942-9E5A-AA3389E7511D}"/>
              </a:ext>
            </a:extLst>
          </p:cNvPr>
          <p:cNvSpPr txBox="1">
            <a:spLocks/>
          </p:cNvSpPr>
          <p:nvPr/>
        </p:nvSpPr>
        <p:spPr bwMode="gray">
          <a:xfrm>
            <a:off x="7178361" y="1503233"/>
            <a:ext cx="1221895" cy="40918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/>
              <a:t>2019: 3%</a:t>
            </a:r>
          </a:p>
          <a:p>
            <a:endParaRPr lang="de-DE" sz="1400" b="1" dirty="0"/>
          </a:p>
        </p:txBody>
      </p:sp>
      <p:sp>
        <p:nvSpPr>
          <p:cNvPr id="11" name="Untertitel 1">
            <a:extLst>
              <a:ext uri="{FF2B5EF4-FFF2-40B4-BE49-F238E27FC236}">
                <a16:creationId xmlns:a16="http://schemas.microsoft.com/office/drawing/2014/main" id="{46455345-62F9-C143-AC53-9478A62E837C}"/>
              </a:ext>
            </a:extLst>
          </p:cNvPr>
          <p:cNvSpPr txBox="1">
            <a:spLocks/>
          </p:cNvSpPr>
          <p:nvPr/>
        </p:nvSpPr>
        <p:spPr bwMode="gray">
          <a:xfrm>
            <a:off x="7178361" y="4131777"/>
            <a:ext cx="1365912" cy="31907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/>
              <a:t>2022: 27%</a:t>
            </a:r>
          </a:p>
          <a:p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917481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1">
            <a:extLst>
              <a:ext uri="{FF2B5EF4-FFF2-40B4-BE49-F238E27FC236}">
                <a16:creationId xmlns:a16="http://schemas.microsoft.com/office/drawing/2014/main" id="{25ACBF91-5DBB-3648-8B18-A677199CA22E}"/>
              </a:ext>
            </a:extLst>
          </p:cNvPr>
          <p:cNvSpPr txBox="1">
            <a:spLocks/>
          </p:cNvSpPr>
          <p:nvPr/>
        </p:nvSpPr>
        <p:spPr bwMode="gray">
          <a:xfrm>
            <a:off x="1919536" y="245418"/>
            <a:ext cx="9505056" cy="10233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FTIR </a:t>
            </a:r>
            <a:r>
              <a:rPr lang="de-DE" sz="3200" b="1" dirty="0" err="1"/>
              <a:t>issues</a:t>
            </a:r>
            <a:r>
              <a:rPr lang="de-DE" sz="3200" b="1" dirty="0"/>
              <a:t> Nicosia</a:t>
            </a:r>
          </a:p>
        </p:txBody>
      </p:sp>
      <p:pic>
        <p:nvPicPr>
          <p:cNvPr id="8" name="Picture 3" descr="D:\128\Nicosia_mvd_1.png">
            <a:extLst>
              <a:ext uri="{FF2B5EF4-FFF2-40B4-BE49-F238E27FC236}">
                <a16:creationId xmlns:a16="http://schemas.microsoft.com/office/drawing/2014/main" id="{62528FD5-1CE1-A042-BD2D-71F3535E1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58" y="698322"/>
            <a:ext cx="58674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128\Nicosia_mvd.png">
            <a:extLst>
              <a:ext uri="{FF2B5EF4-FFF2-40B4-BE49-F238E27FC236}">
                <a16:creationId xmlns:a16="http://schemas.microsoft.com/office/drawing/2014/main" id="{578C359B-1EAB-E247-BAE6-09EE4E1E8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632022"/>
            <a:ext cx="6336704" cy="296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9F3EEE87-26A3-124D-B82B-C6B9F15DB6A4}"/>
              </a:ext>
            </a:extLst>
          </p:cNvPr>
          <p:cNvSpPr txBox="1">
            <a:spLocks/>
          </p:cNvSpPr>
          <p:nvPr/>
        </p:nvSpPr>
        <p:spPr bwMode="gray">
          <a:xfrm>
            <a:off x="2150202" y="757089"/>
            <a:ext cx="4305837" cy="6400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Scatter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MVD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increases</a:t>
            </a:r>
            <a:r>
              <a:rPr lang="de-DE" dirty="0"/>
              <a:t> in 2022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Filtering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‚</a:t>
            </a: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‘ </a:t>
            </a:r>
            <a:r>
              <a:rPr lang="de-DE" dirty="0" err="1"/>
              <a:t>measurements</a:t>
            </a:r>
            <a:r>
              <a:rPr lang="de-DE" dirty="0"/>
              <a:t>: </a:t>
            </a:r>
            <a:r>
              <a:rPr lang="de-DE" dirty="0" err="1"/>
              <a:t>mvd</a:t>
            </a:r>
            <a:r>
              <a:rPr lang="de-DE" dirty="0"/>
              <a:t> </a:t>
            </a:r>
            <a:r>
              <a:rPr lang="de-DE" dirty="0" err="1"/>
              <a:t>looks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in 2022.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 -&gt; </a:t>
            </a:r>
            <a:r>
              <a:rPr lang="de-DE" dirty="0" err="1"/>
              <a:t>additionally</a:t>
            </a:r>
            <a:r>
              <a:rPr lang="de-DE" dirty="0"/>
              <a:t> </a:t>
            </a:r>
            <a:r>
              <a:rPr lang="de-DE" dirty="0" err="1"/>
              <a:t>filter</a:t>
            </a:r>
            <a:r>
              <a:rPr lang="de-DE" dirty="0"/>
              <a:t> </a:t>
            </a:r>
            <a:r>
              <a:rPr lang="de-DE" dirty="0" err="1"/>
              <a:t>mvd</a:t>
            </a:r>
            <a:r>
              <a:rPr lang="de-DE" dirty="0"/>
              <a:t> &gt; 0.75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Tests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20kHz, 10kHz, 5kHz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807E208-507B-D948-B8AE-94A020A9D972}"/>
              </a:ext>
            </a:extLst>
          </p:cNvPr>
          <p:cNvSpPr/>
          <p:nvPr/>
        </p:nvSpPr>
        <p:spPr>
          <a:xfrm>
            <a:off x="9569644" y="1988840"/>
            <a:ext cx="1509434" cy="131632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47F80DF-9B9D-8D46-BC5C-5A8F439913CD}"/>
              </a:ext>
            </a:extLst>
          </p:cNvPr>
          <p:cNvSpPr/>
          <p:nvPr/>
        </p:nvSpPr>
        <p:spPr>
          <a:xfrm>
            <a:off x="9696400" y="4903141"/>
            <a:ext cx="1296144" cy="131632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BC8B6ACF-4653-C341-9338-29F3DE1DFCAF}"/>
              </a:ext>
            </a:extLst>
          </p:cNvPr>
          <p:cNvCxnSpPr>
            <a:cxnSpLocks/>
          </p:cNvCxnSpPr>
          <p:nvPr/>
        </p:nvCxnSpPr>
        <p:spPr>
          <a:xfrm>
            <a:off x="6528048" y="5698800"/>
            <a:ext cx="489654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719A31A-7421-4B48-B626-DE20C8E39800}"/>
              </a:ext>
            </a:extLst>
          </p:cNvPr>
          <p:cNvSpPr/>
          <p:nvPr/>
        </p:nvSpPr>
        <p:spPr>
          <a:xfrm rot="943481">
            <a:off x="10867289" y="4772468"/>
            <a:ext cx="554484" cy="14863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3810036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ntertitel 1">
            <a:extLst>
              <a:ext uri="{FF2B5EF4-FFF2-40B4-BE49-F238E27FC236}">
                <a16:creationId xmlns:a16="http://schemas.microsoft.com/office/drawing/2014/main" id="{B4DF03AC-5004-7746-9EA3-5BEBDD36D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520" y="1412776"/>
            <a:ext cx="6192688" cy="50405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QC-monitor at </a:t>
            </a:r>
            <a:r>
              <a:rPr lang="de-DE" sz="3200" dirty="0" err="1"/>
              <a:t>our</a:t>
            </a:r>
            <a:r>
              <a:rPr lang="de-DE" sz="3200" dirty="0"/>
              <a:t> </a:t>
            </a:r>
            <a:r>
              <a:rPr lang="de-DE" sz="3200" dirty="0" err="1"/>
              <a:t>stairway</a:t>
            </a:r>
            <a:endParaRPr lang="de-DE" sz="3200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de-DE" sz="2800" dirty="0" err="1"/>
              <a:t>automatically</a:t>
            </a:r>
            <a:r>
              <a:rPr lang="de-DE" sz="2800" dirty="0"/>
              <a:t> </a:t>
            </a:r>
            <a:r>
              <a:rPr lang="de-DE" sz="2800" dirty="0" err="1"/>
              <a:t>updated</a:t>
            </a:r>
            <a:endParaRPr lang="de-DE" sz="2800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de-DE" sz="2800" dirty="0" err="1"/>
              <a:t>using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touchscreen</a:t>
            </a:r>
            <a:r>
              <a:rPr lang="de-DE" sz="2800" dirty="0"/>
              <a:t> </a:t>
            </a:r>
            <a:r>
              <a:rPr lang="de-DE" sz="2800" dirty="0" err="1"/>
              <a:t>you</a:t>
            </a:r>
            <a:r>
              <a:rPr lang="de-DE" sz="2800" dirty="0"/>
              <a:t> </a:t>
            </a:r>
            <a:r>
              <a:rPr lang="de-DE" sz="2800" dirty="0" err="1"/>
              <a:t>can</a:t>
            </a:r>
            <a:r>
              <a:rPr lang="de-DE" sz="2800" dirty="0"/>
              <a:t> check </a:t>
            </a:r>
            <a:r>
              <a:rPr lang="de-DE" sz="2800" dirty="0" err="1"/>
              <a:t>the</a:t>
            </a:r>
            <a:r>
              <a:rPr lang="de-DE" sz="2800" dirty="0"/>
              <a:t> fast </a:t>
            </a:r>
            <a:r>
              <a:rPr lang="de-DE" sz="2800" dirty="0" err="1"/>
              <a:t>retrieval</a:t>
            </a:r>
            <a:r>
              <a:rPr lang="de-DE" sz="2800" dirty="0"/>
              <a:t> </a:t>
            </a:r>
            <a:r>
              <a:rPr lang="de-DE" sz="2800" dirty="0" err="1"/>
              <a:t>results</a:t>
            </a:r>
            <a:r>
              <a:rPr lang="de-DE" sz="2800" dirty="0"/>
              <a:t> </a:t>
            </a:r>
            <a:r>
              <a:rPr lang="de-DE" sz="2800" dirty="0" err="1"/>
              <a:t>from</a:t>
            </a:r>
            <a:r>
              <a:rPr lang="de-DE" sz="2800" dirty="0"/>
              <a:t> different </a:t>
            </a:r>
            <a:r>
              <a:rPr lang="de-DE" sz="2800" dirty="0" err="1"/>
              <a:t>sites</a:t>
            </a:r>
            <a:r>
              <a:rPr lang="de-DE" sz="2800" dirty="0"/>
              <a:t>.</a:t>
            </a:r>
          </a:p>
        </p:txBody>
      </p:sp>
      <p:sp>
        <p:nvSpPr>
          <p:cNvPr id="5" name="Untertitel 1">
            <a:extLst>
              <a:ext uri="{FF2B5EF4-FFF2-40B4-BE49-F238E27FC236}">
                <a16:creationId xmlns:a16="http://schemas.microsoft.com/office/drawing/2014/main" id="{25ACBF91-5DBB-3648-8B18-A677199CA22E}"/>
              </a:ext>
            </a:extLst>
          </p:cNvPr>
          <p:cNvSpPr txBox="1">
            <a:spLocks/>
          </p:cNvSpPr>
          <p:nvPr/>
        </p:nvSpPr>
        <p:spPr bwMode="gray">
          <a:xfrm>
            <a:off x="1919536" y="245418"/>
            <a:ext cx="9505056" cy="10233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QC-monitor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6D38ED5-2B5D-2A4C-8611-FC11F0BD5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8"/>
          <a:stretch/>
        </p:blipFill>
        <p:spPr>
          <a:xfrm rot="5400000">
            <a:off x="7234667" y="1900666"/>
            <a:ext cx="5949280" cy="39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86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ntertitel 1">
            <a:extLst>
              <a:ext uri="{FF2B5EF4-FFF2-40B4-BE49-F238E27FC236}">
                <a16:creationId xmlns:a16="http://schemas.microsoft.com/office/drawing/2014/main" id="{B4DF03AC-5004-7746-9EA3-5BEBDD36D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520" y="1412776"/>
            <a:ext cx="9721080" cy="5040560"/>
          </a:xfrm>
        </p:spPr>
        <p:txBody>
          <a:bodyPr/>
          <a:lstStyle/>
          <a:p>
            <a:pPr marL="457200" indent="-457200">
              <a:lnSpc>
                <a:spcPts val="414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Extended TCCON </a:t>
            </a:r>
            <a:r>
              <a:rPr lang="de-DE" sz="3200" dirty="0" err="1"/>
              <a:t>measurements</a:t>
            </a:r>
            <a:r>
              <a:rPr lang="de-DE" sz="3200" dirty="0"/>
              <a:t> </a:t>
            </a: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performed</a:t>
            </a:r>
            <a:r>
              <a:rPr lang="de-DE" sz="3200" dirty="0"/>
              <a:t> at </a:t>
            </a:r>
            <a:r>
              <a:rPr lang="de-DE" sz="3200" dirty="0" err="1"/>
              <a:t>our</a:t>
            </a:r>
            <a:r>
              <a:rPr lang="de-DE" sz="3200" dirty="0"/>
              <a:t> </a:t>
            </a:r>
            <a:r>
              <a:rPr lang="de-DE" sz="3200" dirty="0" err="1"/>
              <a:t>sites</a:t>
            </a:r>
            <a:r>
              <a:rPr lang="de-DE" sz="3200" dirty="0"/>
              <a:t> Bremen </a:t>
            </a:r>
            <a:r>
              <a:rPr lang="de-DE" sz="3200" dirty="0" err="1"/>
              <a:t>and</a:t>
            </a:r>
            <a:r>
              <a:rPr lang="de-DE" sz="3200" dirty="0"/>
              <a:t> Nicosia, Orleans will follow</a:t>
            </a:r>
          </a:p>
          <a:p>
            <a:pPr marL="457200" indent="-457200">
              <a:lnSpc>
                <a:spcPts val="414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First </a:t>
            </a:r>
            <a:r>
              <a:rPr lang="de-DE" sz="3200" dirty="0" err="1"/>
              <a:t>results</a:t>
            </a:r>
            <a:r>
              <a:rPr lang="de-DE" sz="3200" dirty="0"/>
              <a:t> </a:t>
            </a: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shown</a:t>
            </a:r>
            <a:endParaRPr lang="de-DE" sz="3200" dirty="0"/>
          </a:p>
          <a:p>
            <a:pPr marL="457200" indent="-457200">
              <a:lnSpc>
                <a:spcPts val="414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MIR </a:t>
            </a:r>
            <a:r>
              <a:rPr lang="de-DE" sz="3200" dirty="0" err="1"/>
              <a:t>measurements</a:t>
            </a:r>
            <a:r>
              <a:rPr lang="de-DE" sz="3200" dirty="0"/>
              <a:t>:</a:t>
            </a:r>
          </a:p>
          <a:p>
            <a:pPr marL="914400" lvl="1" indent="-457200" algn="l">
              <a:lnSpc>
                <a:spcPts val="4140"/>
              </a:lnSpc>
              <a:buFont typeface="Arial" panose="020B0604020202020204" pitchFamily="34" charset="0"/>
              <a:buChar char="•"/>
            </a:pPr>
            <a:r>
              <a:rPr lang="de-DE" sz="2800" dirty="0" err="1"/>
              <a:t>Fits</a:t>
            </a:r>
            <a:r>
              <a:rPr lang="de-DE" sz="2800" dirty="0"/>
              <a:t> </a:t>
            </a:r>
            <a:r>
              <a:rPr lang="de-DE" sz="2800" dirty="0" err="1"/>
              <a:t>have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be</a:t>
            </a:r>
            <a:r>
              <a:rPr lang="de-DE" sz="2800" dirty="0"/>
              <a:t> </a:t>
            </a:r>
            <a:r>
              <a:rPr lang="de-DE" sz="2800" dirty="0" err="1"/>
              <a:t>checked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tilt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curvature</a:t>
            </a:r>
            <a:endParaRPr lang="de-DE" sz="2800" dirty="0"/>
          </a:p>
          <a:p>
            <a:pPr marL="914400" lvl="1" indent="-457200" algn="l">
              <a:lnSpc>
                <a:spcPts val="4140"/>
              </a:lnSpc>
              <a:buFont typeface="Arial" panose="020B0604020202020204" pitchFamily="34" charset="0"/>
              <a:buChar char="•"/>
            </a:pPr>
            <a:r>
              <a:rPr lang="de-DE" sz="2800" dirty="0" err="1"/>
              <a:t>Correction</a:t>
            </a:r>
            <a:r>
              <a:rPr lang="de-DE" sz="2800" dirty="0"/>
              <a:t> </a:t>
            </a:r>
            <a:r>
              <a:rPr lang="de-DE" sz="2800" dirty="0" err="1"/>
              <a:t>factors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have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be</a:t>
            </a:r>
            <a:r>
              <a:rPr lang="de-DE" sz="2800" dirty="0"/>
              <a:t> </a:t>
            </a:r>
            <a:r>
              <a:rPr lang="de-DE" sz="2800" dirty="0" err="1"/>
              <a:t>found</a:t>
            </a:r>
            <a:r>
              <a:rPr lang="de-DE" sz="2800" dirty="0"/>
              <a:t> 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Persistent instrumental </a:t>
            </a:r>
            <a:r>
              <a:rPr lang="de-DE" sz="3200" dirty="0" err="1"/>
              <a:t>issues</a:t>
            </a:r>
            <a:r>
              <a:rPr lang="de-DE" sz="3200" dirty="0"/>
              <a:t> at Nicosia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sp>
        <p:nvSpPr>
          <p:cNvPr id="17" name="Untertitel 1">
            <a:extLst>
              <a:ext uri="{FF2B5EF4-FFF2-40B4-BE49-F238E27FC236}">
                <a16:creationId xmlns:a16="http://schemas.microsoft.com/office/drawing/2014/main" id="{1072791B-89B7-F74E-8C60-42C5B993EB3C}"/>
              </a:ext>
            </a:extLst>
          </p:cNvPr>
          <p:cNvSpPr txBox="1">
            <a:spLocks/>
          </p:cNvSpPr>
          <p:nvPr/>
        </p:nvSpPr>
        <p:spPr bwMode="gray">
          <a:xfrm>
            <a:off x="1919536" y="245418"/>
            <a:ext cx="9505056" cy="10233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err="1"/>
              <a:t>Summery</a:t>
            </a:r>
            <a:r>
              <a:rPr lang="de-DE" sz="3200" b="1" dirty="0"/>
              <a:t> </a:t>
            </a:r>
            <a:r>
              <a:rPr lang="de-DE" sz="3200" b="1" dirty="0" err="1"/>
              <a:t>and</a:t>
            </a:r>
            <a:r>
              <a:rPr lang="de-DE" sz="3200" b="1" dirty="0"/>
              <a:t> </a:t>
            </a:r>
            <a:r>
              <a:rPr lang="de-DE" sz="3200" b="1" dirty="0" err="1"/>
              <a:t>outlook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3228480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ntertitel 1">
            <a:extLst>
              <a:ext uri="{FF2B5EF4-FFF2-40B4-BE49-F238E27FC236}">
                <a16:creationId xmlns:a16="http://schemas.microsoft.com/office/drawing/2014/main" id="{B4DF03AC-5004-7746-9EA3-5BEBDD36D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520" y="1412776"/>
            <a:ext cx="9721080" cy="5040560"/>
          </a:xfrm>
        </p:spPr>
        <p:txBody>
          <a:bodyPr/>
          <a:lstStyle/>
          <a:p>
            <a:pPr algn="ctr">
              <a:lnSpc>
                <a:spcPts val="4140"/>
              </a:lnSpc>
            </a:pPr>
            <a:r>
              <a:rPr lang="de-DE" sz="5400" b="1" dirty="0" err="1"/>
              <a:t>Thank</a:t>
            </a:r>
            <a:r>
              <a:rPr lang="de-DE" sz="5400" b="1" dirty="0"/>
              <a:t> </a:t>
            </a:r>
            <a:r>
              <a:rPr lang="de-DE" sz="5400" b="1" dirty="0" err="1"/>
              <a:t>you</a:t>
            </a:r>
            <a:endParaRPr lang="de-DE" sz="5400" b="1" dirty="0"/>
          </a:p>
          <a:p>
            <a:pPr algn="ctr">
              <a:lnSpc>
                <a:spcPts val="4140"/>
              </a:lnSpc>
            </a:pPr>
            <a:endParaRPr lang="de-DE" sz="5400" b="1" dirty="0"/>
          </a:p>
          <a:p>
            <a:pPr algn="ctr">
              <a:lnSpc>
                <a:spcPts val="4140"/>
              </a:lnSpc>
            </a:pPr>
            <a:r>
              <a:rPr lang="de-DE" sz="5400" b="1" dirty="0" err="1"/>
              <a:t>for</a:t>
            </a:r>
            <a:endParaRPr lang="de-DE" sz="5400" b="1" dirty="0"/>
          </a:p>
          <a:p>
            <a:pPr algn="ctr">
              <a:lnSpc>
                <a:spcPts val="4140"/>
              </a:lnSpc>
            </a:pPr>
            <a:endParaRPr lang="de-DE" sz="5400" b="1" dirty="0"/>
          </a:p>
          <a:p>
            <a:pPr algn="ctr">
              <a:lnSpc>
                <a:spcPts val="4140"/>
              </a:lnSpc>
            </a:pPr>
            <a:r>
              <a:rPr lang="de-DE" sz="5400" b="1" dirty="0" err="1"/>
              <a:t>your</a:t>
            </a:r>
            <a:r>
              <a:rPr lang="de-DE" sz="5400" b="1" dirty="0"/>
              <a:t> </a:t>
            </a:r>
            <a:r>
              <a:rPr lang="de-DE" sz="5400" b="1" dirty="0" err="1"/>
              <a:t>attention</a:t>
            </a:r>
            <a:r>
              <a:rPr lang="de-DE" sz="5400" b="1" dirty="0"/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25555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E7C228E-49D7-F248-A85E-7D41FE271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18"/>
          <a:stretch/>
        </p:blipFill>
        <p:spPr>
          <a:xfrm>
            <a:off x="8623687" y="4110455"/>
            <a:ext cx="3568313" cy="274754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AB2382B-154C-C24E-8EFF-1F2545E699FC}"/>
              </a:ext>
            </a:extLst>
          </p:cNvPr>
          <p:cNvSpPr txBox="1"/>
          <p:nvPr/>
        </p:nvSpPr>
        <p:spPr>
          <a:xfrm>
            <a:off x="6944810" y="35881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dirty="0"/>
          </a:p>
          <a:p>
            <a:pPr algn="l"/>
            <a:endParaRPr lang="de-DE" dirty="0" err="1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257DA17-A849-1D44-8AF4-E3E73AFB4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75" y="4119475"/>
            <a:ext cx="4121315" cy="274754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672E8D4-FFF7-0F41-B838-B70C1E24F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62" y="4119475"/>
            <a:ext cx="4121316" cy="2747543"/>
          </a:xfrm>
          <a:prstGeom prst="rect">
            <a:avLst/>
          </a:prstGeom>
        </p:spPr>
      </p:pic>
      <p:sp>
        <p:nvSpPr>
          <p:cNvPr id="9" name="Untertitel 1">
            <a:extLst>
              <a:ext uri="{FF2B5EF4-FFF2-40B4-BE49-F238E27FC236}">
                <a16:creationId xmlns:a16="http://schemas.microsoft.com/office/drawing/2014/main" id="{A53BF949-02F1-3E43-B0BE-0BD409DF4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520" y="1412776"/>
            <a:ext cx="10416480" cy="5040560"/>
          </a:xfrm>
        </p:spPr>
        <p:txBody>
          <a:bodyPr/>
          <a:lstStyle/>
          <a:p>
            <a:pPr marL="457200" indent="-457200">
              <a:lnSpc>
                <a:spcPts val="414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Plan: </a:t>
            </a:r>
            <a:r>
              <a:rPr lang="de-DE" sz="2800" dirty="0" err="1"/>
              <a:t>extend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measurements</a:t>
            </a:r>
            <a:r>
              <a:rPr lang="de-DE" sz="2800" dirty="0"/>
              <a:t> at </a:t>
            </a:r>
            <a:r>
              <a:rPr lang="de-DE" sz="2800" dirty="0" err="1"/>
              <a:t>our</a:t>
            </a:r>
            <a:r>
              <a:rPr lang="de-DE" sz="2800" dirty="0"/>
              <a:t> TCCON </a:t>
            </a:r>
            <a:r>
              <a:rPr lang="de-DE" sz="2800" dirty="0" err="1"/>
              <a:t>sites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lower</a:t>
            </a:r>
            <a:r>
              <a:rPr lang="de-DE" sz="2800" dirty="0"/>
              <a:t> </a:t>
            </a:r>
            <a:r>
              <a:rPr lang="de-DE" sz="2800" dirty="0" err="1"/>
              <a:t>wavenumbers</a:t>
            </a:r>
            <a:r>
              <a:rPr lang="de-DE" sz="2800" dirty="0"/>
              <a:t> -&gt; </a:t>
            </a:r>
            <a:r>
              <a:rPr lang="de-DE" sz="2800" dirty="0" err="1"/>
              <a:t>simultaneous</a:t>
            </a:r>
            <a:r>
              <a:rPr lang="de-DE" sz="2800" dirty="0"/>
              <a:t> </a:t>
            </a:r>
            <a:r>
              <a:rPr lang="de-DE" sz="2800" dirty="0" err="1"/>
              <a:t>InGaAs-InSb</a:t>
            </a:r>
            <a:r>
              <a:rPr lang="de-DE" sz="2800" dirty="0"/>
              <a:t> </a:t>
            </a:r>
            <a:r>
              <a:rPr lang="de-DE" sz="2800" dirty="0" err="1"/>
              <a:t>measurements</a:t>
            </a:r>
            <a:r>
              <a:rPr lang="de-DE" sz="2800" dirty="0"/>
              <a:t> </a:t>
            </a:r>
          </a:p>
          <a:p>
            <a:pPr marL="457200" indent="-457200">
              <a:lnSpc>
                <a:spcPts val="4140"/>
              </a:lnSpc>
              <a:buFont typeface="Arial" panose="020B0604020202020204" pitchFamily="34" charset="0"/>
              <a:buChar char="•"/>
            </a:pPr>
            <a:r>
              <a:rPr lang="de-DE" sz="2800" dirty="0" err="1"/>
              <a:t>Harmonize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setup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retrieval</a:t>
            </a:r>
            <a:r>
              <a:rPr lang="de-DE" sz="2800" dirty="0"/>
              <a:t> </a:t>
            </a:r>
            <a:r>
              <a:rPr lang="de-DE" sz="2800" dirty="0" err="1"/>
              <a:t>strategie</a:t>
            </a:r>
            <a:endParaRPr lang="de-DE" sz="2800" dirty="0"/>
          </a:p>
          <a:p>
            <a:pPr marL="457200" indent="-457200">
              <a:lnSpc>
                <a:spcPts val="414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Bremen </a:t>
            </a:r>
            <a:r>
              <a:rPr lang="de-DE" sz="2800" dirty="0" err="1"/>
              <a:t>and</a:t>
            </a:r>
            <a:r>
              <a:rPr lang="de-DE" sz="2800" dirty="0"/>
              <a:t> Nicosia </a:t>
            </a:r>
            <a:r>
              <a:rPr lang="de-DE" sz="2800" dirty="0" err="1"/>
              <a:t>are</a:t>
            </a:r>
            <a:r>
              <a:rPr lang="de-DE" sz="2800" dirty="0"/>
              <a:t> </a:t>
            </a:r>
            <a:r>
              <a:rPr lang="de-DE" sz="2800" dirty="0" err="1"/>
              <a:t>already</a:t>
            </a:r>
            <a:r>
              <a:rPr lang="de-DE" sz="2800" dirty="0"/>
              <a:t> </a:t>
            </a:r>
            <a:r>
              <a:rPr lang="de-DE" sz="2800" dirty="0" err="1"/>
              <a:t>set</a:t>
            </a:r>
            <a:r>
              <a:rPr lang="de-DE" sz="2800" dirty="0"/>
              <a:t> </a:t>
            </a:r>
            <a:r>
              <a:rPr lang="de-DE" sz="2800" dirty="0" err="1"/>
              <a:t>up</a:t>
            </a:r>
            <a:r>
              <a:rPr lang="de-DE" sz="2800" dirty="0"/>
              <a:t>, Orleans will follow but </a:t>
            </a:r>
            <a:r>
              <a:rPr lang="de-DE" sz="2800" dirty="0" err="1"/>
              <a:t>additionally</a:t>
            </a:r>
            <a:r>
              <a:rPr lang="de-DE" sz="2800" dirty="0"/>
              <a:t> </a:t>
            </a:r>
            <a:r>
              <a:rPr lang="de-DE" sz="2800" dirty="0" err="1"/>
              <a:t>needs</a:t>
            </a:r>
            <a:r>
              <a:rPr lang="de-DE" sz="2800" dirty="0"/>
              <a:t> </a:t>
            </a:r>
            <a:r>
              <a:rPr lang="de-DE" sz="2800" dirty="0" err="1"/>
              <a:t>automated</a:t>
            </a:r>
            <a:r>
              <a:rPr lang="de-DE" sz="2800" dirty="0"/>
              <a:t> LN</a:t>
            </a:r>
            <a:r>
              <a:rPr lang="de-DE" sz="2800" baseline="-25000" dirty="0"/>
              <a:t>2</a:t>
            </a:r>
            <a:r>
              <a:rPr lang="de-DE" sz="2800" dirty="0"/>
              <a:t> </a:t>
            </a:r>
            <a:r>
              <a:rPr lang="de-DE" sz="2800" dirty="0" err="1"/>
              <a:t>filling</a:t>
            </a:r>
            <a:r>
              <a:rPr lang="de-DE" sz="2800" dirty="0"/>
              <a:t>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sp>
        <p:nvSpPr>
          <p:cNvPr id="11" name="Untertitel 1">
            <a:extLst>
              <a:ext uri="{FF2B5EF4-FFF2-40B4-BE49-F238E27FC236}">
                <a16:creationId xmlns:a16="http://schemas.microsoft.com/office/drawing/2014/main" id="{715521D0-308A-6A4A-A317-A2368C9048EC}"/>
              </a:ext>
            </a:extLst>
          </p:cNvPr>
          <p:cNvSpPr txBox="1">
            <a:spLocks/>
          </p:cNvSpPr>
          <p:nvPr/>
        </p:nvSpPr>
        <p:spPr bwMode="gray">
          <a:xfrm>
            <a:off x="1919536" y="245418"/>
            <a:ext cx="9505056" cy="10233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TCCON </a:t>
            </a:r>
            <a:r>
              <a:rPr lang="de-DE" sz="3200" b="1" dirty="0" err="1"/>
              <a:t>extension</a:t>
            </a:r>
            <a:r>
              <a:rPr lang="de-DE" sz="3200" b="1" dirty="0"/>
              <a:t>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lower</a:t>
            </a:r>
            <a:r>
              <a:rPr lang="de-DE" sz="3200" b="1" dirty="0"/>
              <a:t> </a:t>
            </a:r>
            <a:r>
              <a:rPr lang="de-DE" sz="3200" b="1" dirty="0" err="1"/>
              <a:t>wavenumbers</a:t>
            </a:r>
            <a:endParaRPr lang="de-DE" sz="3200" b="1" dirty="0"/>
          </a:p>
        </p:txBody>
      </p:sp>
      <p:sp>
        <p:nvSpPr>
          <p:cNvPr id="12" name="Untertitel 1">
            <a:extLst>
              <a:ext uri="{FF2B5EF4-FFF2-40B4-BE49-F238E27FC236}">
                <a16:creationId xmlns:a16="http://schemas.microsoft.com/office/drawing/2014/main" id="{F69E0880-A773-2344-B2B9-00988B4E0C5F}"/>
              </a:ext>
            </a:extLst>
          </p:cNvPr>
          <p:cNvSpPr txBox="1">
            <a:spLocks/>
          </p:cNvSpPr>
          <p:nvPr/>
        </p:nvSpPr>
        <p:spPr bwMode="gray">
          <a:xfrm>
            <a:off x="1773017" y="6336843"/>
            <a:ext cx="10153128" cy="6466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b="1" dirty="0"/>
              <a:t>Bremen			   Nicosia		 Orleans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62093623-7F26-344E-989A-2601B034F4B0}"/>
              </a:ext>
            </a:extLst>
          </p:cNvPr>
          <p:cNvCxnSpPr>
            <a:cxnSpLocks/>
          </p:cNvCxnSpPr>
          <p:nvPr/>
        </p:nvCxnSpPr>
        <p:spPr>
          <a:xfrm flipV="1">
            <a:off x="2564329" y="5157192"/>
            <a:ext cx="435327" cy="106316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75068FBF-80D7-1F41-AE7F-38184E19BE9F}"/>
              </a:ext>
            </a:extLst>
          </p:cNvPr>
          <p:cNvCxnSpPr>
            <a:cxnSpLocks/>
          </p:cNvCxnSpPr>
          <p:nvPr/>
        </p:nvCxnSpPr>
        <p:spPr>
          <a:xfrm flipV="1">
            <a:off x="6547869" y="4797152"/>
            <a:ext cx="308121" cy="146618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2DC13F9B-F525-264A-93B6-B20E6E908AF9}"/>
              </a:ext>
            </a:extLst>
          </p:cNvPr>
          <p:cNvCxnSpPr>
            <a:cxnSpLocks/>
          </p:cNvCxnSpPr>
          <p:nvPr/>
        </p:nvCxnSpPr>
        <p:spPr>
          <a:xfrm flipV="1">
            <a:off x="10268145" y="6336843"/>
            <a:ext cx="292351" cy="9098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23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41CAB6EF-29C6-B94E-89CA-7F20ED2F6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9"/>
          <a:stretch/>
        </p:blipFill>
        <p:spPr>
          <a:xfrm rot="5400000">
            <a:off x="2866591" y="2828065"/>
            <a:ext cx="2815887" cy="172992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AB2382B-154C-C24E-8EFF-1F2545E699FC}"/>
              </a:ext>
            </a:extLst>
          </p:cNvPr>
          <p:cNvSpPr txBox="1"/>
          <p:nvPr/>
        </p:nvSpPr>
        <p:spPr>
          <a:xfrm>
            <a:off x="6944810" y="35881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dirty="0"/>
          </a:p>
          <a:p>
            <a:pPr algn="l"/>
            <a:endParaRPr lang="de-DE" dirty="0" err="1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AB0472-2152-1940-A846-ACE65E796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8173" y="1500188"/>
            <a:ext cx="6858000" cy="385762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2C41107-53F2-B04C-AD8D-70EF4FB54F2B}"/>
              </a:ext>
            </a:extLst>
          </p:cNvPr>
          <p:cNvSpPr txBox="1"/>
          <p:nvPr/>
        </p:nvSpPr>
        <p:spPr>
          <a:xfrm>
            <a:off x="3287688" y="125319"/>
            <a:ext cx="1734345" cy="147732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Si-</a:t>
            </a:r>
            <a:r>
              <a:rPr lang="de-DE" dirty="0" err="1"/>
              <a:t>detector</a:t>
            </a:r>
            <a:endParaRPr lang="de-DE" dirty="0"/>
          </a:p>
          <a:p>
            <a:pPr algn="l"/>
            <a:r>
              <a:rPr lang="de-DE" dirty="0"/>
              <a:t>- not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anymore</a:t>
            </a:r>
            <a:r>
              <a:rPr lang="de-DE" dirty="0"/>
              <a:t>, but still </a:t>
            </a:r>
            <a:r>
              <a:rPr lang="de-DE" dirty="0" err="1"/>
              <a:t>ready</a:t>
            </a:r>
            <a:r>
              <a:rPr lang="de-DE" dirty="0"/>
              <a:t> on socket 4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EF8C7CC-9A1F-BA4B-956B-D1CEAF638651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5022033" y="863983"/>
            <a:ext cx="1540658" cy="16676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06FBE02A-8E5E-9B43-9D98-67F69FB05E3F}"/>
              </a:ext>
            </a:extLst>
          </p:cNvPr>
          <p:cNvSpPr txBox="1"/>
          <p:nvPr/>
        </p:nvSpPr>
        <p:spPr>
          <a:xfrm>
            <a:off x="9052313" y="5949280"/>
            <a:ext cx="3020351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 err="1"/>
              <a:t>InSb-detector</a:t>
            </a:r>
            <a:endParaRPr lang="de-DE" dirty="0"/>
          </a:p>
          <a:p>
            <a:pPr algn="l"/>
            <a:r>
              <a:rPr lang="de-DE" dirty="0"/>
              <a:t>- </a:t>
            </a:r>
            <a:r>
              <a:rPr lang="de-DE" dirty="0" err="1"/>
              <a:t>installed</a:t>
            </a:r>
            <a:r>
              <a:rPr lang="de-DE" dirty="0"/>
              <a:t> on socket 1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32715DD-1290-4447-B82D-53CA6E765DF3}"/>
              </a:ext>
            </a:extLst>
          </p:cNvPr>
          <p:cNvSpPr txBox="1"/>
          <p:nvPr/>
        </p:nvSpPr>
        <p:spPr>
          <a:xfrm>
            <a:off x="9052313" y="4639305"/>
            <a:ext cx="2660311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Connection </a:t>
            </a:r>
            <a:r>
              <a:rPr lang="de-DE" dirty="0" err="1"/>
              <a:t>cable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dual </a:t>
            </a:r>
            <a:r>
              <a:rPr lang="de-DE" dirty="0" err="1"/>
              <a:t>channel</a:t>
            </a:r>
            <a:r>
              <a:rPr lang="de-DE" dirty="0"/>
              <a:t> </a:t>
            </a:r>
            <a:r>
              <a:rPr lang="de-DE" dirty="0" err="1"/>
              <a:t>recordings</a:t>
            </a:r>
            <a:endParaRPr lang="de-DE" dirty="0"/>
          </a:p>
          <a:p>
            <a:pPr algn="l"/>
            <a:r>
              <a:rPr lang="de-DE" dirty="0"/>
              <a:t>on socket 1 </a:t>
            </a:r>
            <a:r>
              <a:rPr lang="de-DE" dirty="0" err="1"/>
              <a:t>and</a:t>
            </a:r>
            <a:r>
              <a:rPr lang="de-DE" dirty="0"/>
              <a:t> 2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9D5C547-AE04-CC48-9743-A99607710940}"/>
              </a:ext>
            </a:extLst>
          </p:cNvPr>
          <p:cNvSpPr txBox="1"/>
          <p:nvPr/>
        </p:nvSpPr>
        <p:spPr>
          <a:xfrm>
            <a:off x="9052313" y="3642921"/>
            <a:ext cx="235901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 err="1"/>
              <a:t>InGaAs-detector</a:t>
            </a:r>
            <a:endParaRPr lang="de-DE" dirty="0"/>
          </a:p>
          <a:p>
            <a:pPr algn="l"/>
            <a:r>
              <a:rPr lang="de-DE" dirty="0"/>
              <a:t>-on socket 2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FDB171B-0423-294E-AEEB-0841C21DA6C4}"/>
              </a:ext>
            </a:extLst>
          </p:cNvPr>
          <p:cNvSpPr txBox="1"/>
          <p:nvPr/>
        </p:nvSpPr>
        <p:spPr>
          <a:xfrm>
            <a:off x="2875815" y="6048446"/>
            <a:ext cx="2016224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5-plc. Filter </a:t>
            </a:r>
            <a:r>
              <a:rPr lang="de-DE" dirty="0" err="1"/>
              <a:t>wheel</a:t>
            </a:r>
            <a:endParaRPr lang="de-DE" dirty="0"/>
          </a:p>
          <a:p>
            <a:pPr algn="l"/>
            <a:r>
              <a:rPr lang="de-DE" dirty="0"/>
              <a:t>-  </a:t>
            </a:r>
            <a:r>
              <a:rPr lang="de-DE" dirty="0" err="1"/>
              <a:t>installed</a:t>
            </a:r>
            <a:endParaRPr lang="de-DE" dirty="0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564FB809-2C12-C745-A06B-91702AE4C3C6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752185" y="5949282"/>
            <a:ext cx="1300128" cy="32316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ED70D835-1632-1D47-AD8B-E44BF23C80F3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7752185" y="3966087"/>
            <a:ext cx="1300128" cy="32316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06567E76-4F1C-E74D-9A8D-80065C03BF96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892039" y="5382232"/>
            <a:ext cx="1203961" cy="98938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48A6AA65-4BDB-2D46-B433-1B8B4016EB13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7896201" y="5100970"/>
            <a:ext cx="1156112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D95929E-6AD9-EC40-A2CA-D4E9C15E56D7}"/>
              </a:ext>
            </a:extLst>
          </p:cNvPr>
          <p:cNvSpPr txBox="1"/>
          <p:nvPr/>
        </p:nvSpPr>
        <p:spPr>
          <a:xfrm>
            <a:off x="2012293" y="5187465"/>
            <a:ext cx="287974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50-50 </a:t>
            </a:r>
            <a:r>
              <a:rPr lang="de-DE" dirty="0" err="1"/>
              <a:t>beamsplitter</a:t>
            </a:r>
            <a:endParaRPr lang="de-DE" dirty="0"/>
          </a:p>
          <a:p>
            <a:pPr algn="l"/>
            <a:r>
              <a:rPr lang="de-DE" dirty="0"/>
              <a:t>- in </a:t>
            </a:r>
            <a:r>
              <a:rPr lang="de-DE" dirty="0" err="1"/>
              <a:t>self</a:t>
            </a:r>
            <a:r>
              <a:rPr lang="de-DE" dirty="0"/>
              <a:t> </a:t>
            </a:r>
            <a:r>
              <a:rPr lang="de-DE" dirty="0" err="1"/>
              <a:t>constructed</a:t>
            </a:r>
            <a:r>
              <a:rPr lang="de-DE" dirty="0"/>
              <a:t> holder</a:t>
            </a: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475B8FF8-2A45-DB48-999F-9C37B3CEB681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3218042" y="1800945"/>
            <a:ext cx="1132384" cy="148195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0E29C85D-6D63-3843-B1C7-0E44BDDD6C5B}"/>
              </a:ext>
            </a:extLst>
          </p:cNvPr>
          <p:cNvSpPr txBox="1"/>
          <p:nvPr/>
        </p:nvSpPr>
        <p:spPr>
          <a:xfrm>
            <a:off x="9050923" y="2395476"/>
            <a:ext cx="2226238" cy="36933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Holder </a:t>
            </a:r>
            <a:r>
              <a:rPr lang="de-DE" dirty="0" err="1"/>
              <a:t>for</a:t>
            </a:r>
            <a:r>
              <a:rPr lang="de-DE" dirty="0"/>
              <a:t> HCl </a:t>
            </a:r>
            <a:r>
              <a:rPr lang="de-DE" dirty="0" err="1"/>
              <a:t>cell</a:t>
            </a:r>
            <a:endParaRPr lang="de-DE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22BC78B-FD6F-354F-B997-C8F6E67AC076}"/>
              </a:ext>
            </a:extLst>
          </p:cNvPr>
          <p:cNvSpPr txBox="1"/>
          <p:nvPr/>
        </p:nvSpPr>
        <p:spPr>
          <a:xfrm>
            <a:off x="9052313" y="1380796"/>
            <a:ext cx="2359010" cy="36933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Empty socket 3 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EAF08191-247F-AB4F-8AA7-7717774F7E42}"/>
              </a:ext>
            </a:extLst>
          </p:cNvPr>
          <p:cNvCxnSpPr>
            <a:cxnSpLocks/>
          </p:cNvCxnSpPr>
          <p:nvPr/>
        </p:nvCxnSpPr>
        <p:spPr>
          <a:xfrm flipH="1">
            <a:off x="5806844" y="2603225"/>
            <a:ext cx="3245469" cy="86312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4705E613-AD3A-1446-AC22-72928F32D1A4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7464153" y="1565462"/>
            <a:ext cx="1588160" cy="83001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0C33ABAA-6D16-BB46-AB2E-36F21490A669}"/>
              </a:ext>
            </a:extLst>
          </p:cNvPr>
          <p:cNvSpPr txBox="1"/>
          <p:nvPr/>
        </p:nvSpPr>
        <p:spPr>
          <a:xfrm>
            <a:off x="1201818" y="1200780"/>
            <a:ext cx="2016224" cy="1200329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8-plc. </a:t>
            </a:r>
            <a:r>
              <a:rPr lang="de-DE" dirty="0" err="1"/>
              <a:t>filter</a:t>
            </a:r>
            <a:r>
              <a:rPr lang="de-DE" dirty="0"/>
              <a:t> </a:t>
            </a:r>
            <a:r>
              <a:rPr lang="de-DE" dirty="0" err="1"/>
              <a:t>wheel</a:t>
            </a:r>
            <a:endParaRPr lang="de-DE" dirty="0"/>
          </a:p>
          <a:p>
            <a:pPr algn="l"/>
            <a:r>
              <a:rPr lang="de-DE" dirty="0"/>
              <a:t>- </a:t>
            </a:r>
            <a:r>
              <a:rPr lang="de-DE" dirty="0" err="1"/>
              <a:t>placed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interferometer</a:t>
            </a:r>
            <a:r>
              <a:rPr lang="de-DE" dirty="0"/>
              <a:t> </a:t>
            </a:r>
            <a:r>
              <a:rPr lang="de-DE" dirty="0" err="1"/>
              <a:t>chamber</a:t>
            </a:r>
            <a:endParaRPr lang="de-DE" dirty="0"/>
          </a:p>
        </p:txBody>
      </p: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6B6A54C1-CA24-9E45-ADA2-7E18896F9881}"/>
              </a:ext>
            </a:extLst>
          </p:cNvPr>
          <p:cNvCxnSpPr>
            <a:cxnSpLocks/>
          </p:cNvCxnSpPr>
          <p:nvPr/>
        </p:nvCxnSpPr>
        <p:spPr>
          <a:xfrm flipV="1">
            <a:off x="4888628" y="4885742"/>
            <a:ext cx="1455427" cy="49649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F1FC3AFA-60B5-904E-951C-DA2C5A83E45E}"/>
              </a:ext>
            </a:extLst>
          </p:cNvPr>
          <p:cNvCxnSpPr>
            <a:cxnSpLocks/>
            <a:stCxn id="41" idx="1"/>
          </p:cNvCxnSpPr>
          <p:nvPr/>
        </p:nvCxnSpPr>
        <p:spPr>
          <a:xfrm flipH="1" flipV="1">
            <a:off x="6386303" y="3501858"/>
            <a:ext cx="9340" cy="2176692"/>
          </a:xfrm>
          <a:prstGeom prst="line">
            <a:avLst/>
          </a:prstGeom>
          <a:ln w="2286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C3A64388-36D2-FB4F-A028-3C41F2F939D6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6513123" y="4869160"/>
            <a:ext cx="782146" cy="6606"/>
          </a:xfrm>
          <a:prstGeom prst="line">
            <a:avLst/>
          </a:prstGeom>
          <a:ln w="2286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reieck 27">
            <a:extLst>
              <a:ext uri="{FF2B5EF4-FFF2-40B4-BE49-F238E27FC236}">
                <a16:creationId xmlns:a16="http://schemas.microsoft.com/office/drawing/2014/main" id="{FF82FD56-6283-B246-B11D-891A4763638B}"/>
              </a:ext>
            </a:extLst>
          </p:cNvPr>
          <p:cNvSpPr/>
          <p:nvPr/>
        </p:nvSpPr>
        <p:spPr>
          <a:xfrm rot="5400000">
            <a:off x="3695112" y="2595597"/>
            <a:ext cx="226449" cy="1519803"/>
          </a:xfrm>
          <a:prstGeom prst="triangl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Dreieck 30">
            <a:extLst>
              <a:ext uri="{FF2B5EF4-FFF2-40B4-BE49-F238E27FC236}">
                <a16:creationId xmlns:a16="http://schemas.microsoft.com/office/drawing/2014/main" id="{F68B1A9E-DA88-E345-8CE8-E4E4B8361922}"/>
              </a:ext>
            </a:extLst>
          </p:cNvPr>
          <p:cNvSpPr/>
          <p:nvPr/>
        </p:nvSpPr>
        <p:spPr>
          <a:xfrm rot="16200000">
            <a:off x="5393901" y="2614941"/>
            <a:ext cx="226449" cy="1519803"/>
          </a:xfrm>
          <a:prstGeom prst="triangl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Dreieck 35">
            <a:extLst>
              <a:ext uri="{FF2B5EF4-FFF2-40B4-BE49-F238E27FC236}">
                <a16:creationId xmlns:a16="http://schemas.microsoft.com/office/drawing/2014/main" id="{1F3355FC-E2F2-6149-A36B-ABFA15C49D15}"/>
              </a:ext>
            </a:extLst>
          </p:cNvPr>
          <p:cNvSpPr/>
          <p:nvPr/>
        </p:nvSpPr>
        <p:spPr>
          <a:xfrm rot="13500000">
            <a:off x="6174031" y="3367517"/>
            <a:ext cx="308253" cy="159927"/>
          </a:xfrm>
          <a:prstGeom prst="triangl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Dreieck 40">
            <a:extLst>
              <a:ext uri="{FF2B5EF4-FFF2-40B4-BE49-F238E27FC236}">
                <a16:creationId xmlns:a16="http://schemas.microsoft.com/office/drawing/2014/main" id="{3718D73B-C5AC-1642-864F-6A7511EE8FB1}"/>
              </a:ext>
            </a:extLst>
          </p:cNvPr>
          <p:cNvSpPr/>
          <p:nvPr/>
        </p:nvSpPr>
        <p:spPr>
          <a:xfrm rot="2675598">
            <a:off x="6296394" y="5652690"/>
            <a:ext cx="308253" cy="159927"/>
          </a:xfrm>
          <a:prstGeom prst="triangl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Dreieck 41">
            <a:extLst>
              <a:ext uri="{FF2B5EF4-FFF2-40B4-BE49-F238E27FC236}">
                <a16:creationId xmlns:a16="http://schemas.microsoft.com/office/drawing/2014/main" id="{23AEA275-367F-084C-9A79-EE46E5F14B4E}"/>
              </a:ext>
            </a:extLst>
          </p:cNvPr>
          <p:cNvSpPr/>
          <p:nvPr/>
        </p:nvSpPr>
        <p:spPr>
          <a:xfrm flipH="1">
            <a:off x="7324508" y="4566392"/>
            <a:ext cx="190780" cy="194840"/>
          </a:xfrm>
          <a:prstGeom prst="triangl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Dreieck 42">
            <a:extLst>
              <a:ext uri="{FF2B5EF4-FFF2-40B4-BE49-F238E27FC236}">
                <a16:creationId xmlns:a16="http://schemas.microsoft.com/office/drawing/2014/main" id="{E9584B54-526C-B44A-9E1F-C84568BE8192}"/>
              </a:ext>
            </a:extLst>
          </p:cNvPr>
          <p:cNvSpPr/>
          <p:nvPr/>
        </p:nvSpPr>
        <p:spPr>
          <a:xfrm rot="18900000">
            <a:off x="7195634" y="4741310"/>
            <a:ext cx="308253" cy="159927"/>
          </a:xfrm>
          <a:prstGeom prst="triangl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Dreieck 43">
            <a:extLst>
              <a:ext uri="{FF2B5EF4-FFF2-40B4-BE49-F238E27FC236}">
                <a16:creationId xmlns:a16="http://schemas.microsoft.com/office/drawing/2014/main" id="{92426DD0-ABB5-394B-832C-7C387D349265}"/>
              </a:ext>
            </a:extLst>
          </p:cNvPr>
          <p:cNvSpPr/>
          <p:nvPr/>
        </p:nvSpPr>
        <p:spPr>
          <a:xfrm rot="5400000" flipH="1">
            <a:off x="6525349" y="5661104"/>
            <a:ext cx="213984" cy="248876"/>
          </a:xfrm>
          <a:prstGeom prst="triangl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047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8AB2382B-154C-C24E-8EFF-1F2545E699FC}"/>
              </a:ext>
            </a:extLst>
          </p:cNvPr>
          <p:cNvSpPr txBox="1"/>
          <p:nvPr/>
        </p:nvSpPr>
        <p:spPr>
          <a:xfrm>
            <a:off x="6944810" y="35881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dirty="0"/>
          </a:p>
          <a:p>
            <a:pPr algn="l"/>
            <a:endParaRPr lang="de-DE" dirty="0" err="1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2C41107-53F2-B04C-AD8D-70EF4FB54F2B}"/>
              </a:ext>
            </a:extLst>
          </p:cNvPr>
          <p:cNvSpPr txBox="1"/>
          <p:nvPr/>
        </p:nvSpPr>
        <p:spPr>
          <a:xfrm>
            <a:off x="1719045" y="1010167"/>
            <a:ext cx="2718926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Instrument </a:t>
            </a:r>
            <a:r>
              <a:rPr lang="de-DE" dirty="0" err="1"/>
              <a:t>status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alignment</a:t>
            </a:r>
            <a:r>
              <a:rPr lang="de-DE" dirty="0"/>
              <a:t>:</a:t>
            </a:r>
          </a:p>
          <a:p>
            <a:pPr algn="l"/>
            <a:r>
              <a:rPr lang="de-DE" dirty="0"/>
              <a:t>- just </a:t>
            </a:r>
            <a:r>
              <a:rPr lang="de-DE" dirty="0" err="1"/>
              <a:t>inside</a:t>
            </a:r>
            <a:r>
              <a:rPr lang="de-DE" dirty="0"/>
              <a:t> TCCON </a:t>
            </a:r>
            <a:r>
              <a:rPr lang="de-DE" dirty="0" err="1"/>
              <a:t>requirements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AFB0A09-3FA7-A048-8C67-ACE7D9234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28" y="273972"/>
            <a:ext cx="5063602" cy="2644754"/>
          </a:xfrm>
          <a:prstGeom prst="rect">
            <a:avLst/>
          </a:prstGeom>
        </p:spPr>
      </p:pic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475B8FF8-2A45-DB48-999F-9C37B3CEB681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4437971" y="1484784"/>
            <a:ext cx="793933" cy="12554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D7927F13-F27C-014B-BE2A-505A33541365}"/>
              </a:ext>
            </a:extLst>
          </p:cNvPr>
          <p:cNvSpPr txBox="1"/>
          <p:nvPr/>
        </p:nvSpPr>
        <p:spPr>
          <a:xfrm>
            <a:off x="2044241" y="5019192"/>
            <a:ext cx="2676738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Instrument </a:t>
            </a:r>
            <a:r>
              <a:rPr lang="de-DE" dirty="0" err="1"/>
              <a:t>status</a:t>
            </a:r>
            <a:r>
              <a:rPr lang="de-DE" dirty="0"/>
              <a:t> after </a:t>
            </a:r>
            <a:r>
              <a:rPr lang="de-DE" dirty="0" err="1"/>
              <a:t>alignment</a:t>
            </a:r>
            <a:r>
              <a:rPr lang="de-DE" dirty="0"/>
              <a:t>:</a:t>
            </a:r>
          </a:p>
          <a:p>
            <a:pPr algn="l"/>
            <a:r>
              <a:rPr lang="de-DE" dirty="0"/>
              <a:t>- </a:t>
            </a:r>
            <a:r>
              <a:rPr lang="de-DE" dirty="0" err="1"/>
              <a:t>almost</a:t>
            </a:r>
            <a:r>
              <a:rPr lang="de-DE" dirty="0"/>
              <a:t> perfekt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2CB08108-D3CB-4A4F-AA40-02FF18519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27" y="4091954"/>
            <a:ext cx="5182235" cy="2731026"/>
          </a:xfrm>
          <a:prstGeom prst="rect">
            <a:avLst/>
          </a:prstGeom>
        </p:spPr>
      </p:pic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B7A1C8E7-2999-9445-A680-648707F3A871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4720979" y="5457467"/>
            <a:ext cx="2194648" cy="4295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A6AD86F1-37B4-6B47-8A32-EB45F2B87E07}"/>
              </a:ext>
            </a:extLst>
          </p:cNvPr>
          <p:cNvCxnSpPr>
            <a:cxnSpLocks/>
          </p:cNvCxnSpPr>
          <p:nvPr/>
        </p:nvCxnSpPr>
        <p:spPr>
          <a:xfrm>
            <a:off x="8640352" y="871200"/>
            <a:ext cx="0" cy="5760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3A454B52-83BB-B243-9CEB-BE4E153C5DE7}"/>
              </a:ext>
            </a:extLst>
          </p:cNvPr>
          <p:cNvCxnSpPr>
            <a:cxnSpLocks/>
          </p:cNvCxnSpPr>
          <p:nvPr/>
        </p:nvCxnSpPr>
        <p:spPr>
          <a:xfrm>
            <a:off x="5472000" y="871200"/>
            <a:ext cx="316835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AA16185D-D980-004A-980D-B08A358A30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5" t="17616" r="18240" b="18393"/>
          <a:stretch/>
        </p:blipFill>
        <p:spPr>
          <a:xfrm>
            <a:off x="4609261" y="2918726"/>
            <a:ext cx="2520280" cy="146852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8D3B077-84A7-3D41-86E5-2BB3EB6D4BCD}"/>
              </a:ext>
            </a:extLst>
          </p:cNvPr>
          <p:cNvSpPr txBox="1"/>
          <p:nvPr/>
        </p:nvSpPr>
        <p:spPr>
          <a:xfrm>
            <a:off x="1719045" y="3283132"/>
            <a:ext cx="2676738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 err="1"/>
              <a:t>Centered</a:t>
            </a:r>
            <a:r>
              <a:rPr lang="de-DE" dirty="0"/>
              <a:t> </a:t>
            </a:r>
            <a:r>
              <a:rPr lang="de-DE" dirty="0" err="1"/>
              <a:t>fringes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seen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alignment</a:t>
            </a:r>
            <a:r>
              <a:rPr lang="de-DE" dirty="0"/>
              <a:t> </a:t>
            </a:r>
            <a:r>
              <a:rPr lang="de-DE" dirty="0" err="1"/>
              <a:t>tools</a:t>
            </a:r>
            <a:endParaRPr lang="de-DE" dirty="0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14CF4BF5-E330-BF4D-A7DB-3960F1E29B00}"/>
              </a:ext>
            </a:extLst>
          </p:cNvPr>
          <p:cNvCxnSpPr>
            <a:cxnSpLocks/>
          </p:cNvCxnSpPr>
          <p:nvPr/>
        </p:nvCxnSpPr>
        <p:spPr>
          <a:xfrm flipV="1">
            <a:off x="4395783" y="3652987"/>
            <a:ext cx="793933" cy="12554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77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ntertitel 1">
            <a:extLst>
              <a:ext uri="{FF2B5EF4-FFF2-40B4-BE49-F238E27FC236}">
                <a16:creationId xmlns:a16="http://schemas.microsoft.com/office/drawing/2014/main" id="{B4DF03AC-5004-7746-9EA3-5BEBDD36D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520" y="1412776"/>
            <a:ext cx="6912768" cy="50405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3D </a:t>
            </a:r>
            <a:r>
              <a:rPr lang="de-DE" sz="3200" dirty="0" err="1"/>
              <a:t>printed</a:t>
            </a:r>
            <a:r>
              <a:rPr lang="de-DE" sz="3200" dirty="0"/>
              <a:t> </a:t>
            </a:r>
            <a:r>
              <a:rPr lang="de-DE" sz="3200" dirty="0" err="1"/>
              <a:t>parts</a:t>
            </a:r>
            <a:r>
              <a:rPr lang="de-DE" sz="3200" dirty="0"/>
              <a:t>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de-DE" sz="2800" dirty="0" err="1"/>
              <a:t>Beamsplitter</a:t>
            </a:r>
            <a:r>
              <a:rPr lang="de-DE" sz="2800" dirty="0"/>
              <a:t>-holder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2“ </a:t>
            </a:r>
            <a:r>
              <a:rPr lang="de-DE" sz="2800" dirty="0" err="1"/>
              <a:t>circular</a:t>
            </a:r>
            <a:r>
              <a:rPr lang="de-DE" sz="2800" dirty="0"/>
              <a:t> 50:50 </a:t>
            </a:r>
            <a:r>
              <a:rPr lang="de-DE" sz="2800" dirty="0" err="1"/>
              <a:t>beamsplitter</a:t>
            </a:r>
            <a:endParaRPr lang="de-DE" sz="2800" dirty="0"/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de-DE" sz="2600" dirty="0" err="1"/>
              <a:t>Adjustable</a:t>
            </a:r>
            <a:r>
              <a:rPr lang="de-DE" sz="2600" dirty="0"/>
              <a:t> </a:t>
            </a:r>
            <a:r>
              <a:rPr lang="de-DE" sz="2600" dirty="0" err="1"/>
              <a:t>with</a:t>
            </a:r>
            <a:r>
              <a:rPr lang="de-DE" sz="2600" dirty="0"/>
              <a:t> </a:t>
            </a:r>
            <a:r>
              <a:rPr lang="de-DE" sz="2600" dirty="0" err="1"/>
              <a:t>fine</a:t>
            </a:r>
            <a:r>
              <a:rPr lang="de-DE" sz="2600" dirty="0"/>
              <a:t> </a:t>
            </a:r>
            <a:r>
              <a:rPr lang="de-DE" sz="2600" dirty="0" err="1"/>
              <a:t>tread</a:t>
            </a:r>
            <a:r>
              <a:rPr lang="de-DE" sz="2600" dirty="0"/>
              <a:t> </a:t>
            </a:r>
            <a:r>
              <a:rPr lang="de-DE" sz="2600" dirty="0" err="1"/>
              <a:t>screws</a:t>
            </a:r>
            <a:endParaRPr lang="de-DE" sz="2600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de-DE" sz="2800" dirty="0"/>
              <a:t>Filter holder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de-DE" sz="2400" dirty="0" err="1"/>
              <a:t>with</a:t>
            </a:r>
            <a:r>
              <a:rPr lang="de-DE" sz="2400" dirty="0"/>
              <a:t> handle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de-DE" sz="2400" dirty="0" err="1"/>
              <a:t>wings</a:t>
            </a:r>
            <a:r>
              <a:rPr lang="de-DE" sz="2400" dirty="0"/>
              <a:t>, </a:t>
            </a:r>
            <a:r>
              <a:rPr lang="de-DE" sz="2400" dirty="0" err="1"/>
              <a:t>replacing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plastic</a:t>
            </a:r>
            <a:r>
              <a:rPr lang="de-DE" sz="2400" dirty="0"/>
              <a:t> </a:t>
            </a:r>
            <a:r>
              <a:rPr lang="de-DE" sz="2400" dirty="0" err="1"/>
              <a:t>washers</a:t>
            </a:r>
            <a:endParaRPr lang="de-DE" sz="2400" dirty="0"/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de-DE" sz="2400" dirty="0"/>
              <a:t>different </a:t>
            </a:r>
            <a:r>
              <a:rPr lang="de-DE" sz="2400" dirty="0" err="1"/>
              <a:t>apertures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adjust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intensity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different </a:t>
            </a:r>
            <a:r>
              <a:rPr lang="de-DE" sz="2400" dirty="0" err="1"/>
              <a:t>filters</a:t>
            </a:r>
            <a:endParaRPr lang="de-DE" sz="2400" dirty="0"/>
          </a:p>
          <a:p>
            <a:pPr marL="1371600" lvl="2" indent="-457200" algn="l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1" dirty="0"/>
              <a:t>3D </a:t>
            </a:r>
            <a:r>
              <a:rPr lang="de-DE" b="1" dirty="0" err="1"/>
              <a:t>files</a:t>
            </a:r>
            <a:r>
              <a:rPr lang="de-DE" b="1" dirty="0"/>
              <a:t> will </a:t>
            </a:r>
            <a:r>
              <a:rPr lang="de-DE" b="1" dirty="0" err="1"/>
              <a:t>be</a:t>
            </a:r>
            <a:r>
              <a:rPr lang="de-DE" b="1" dirty="0"/>
              <a:t> </a:t>
            </a:r>
            <a:r>
              <a:rPr lang="de-DE" b="1" dirty="0" err="1"/>
              <a:t>provided</a:t>
            </a:r>
            <a:endParaRPr lang="de-DE" b="1" dirty="0"/>
          </a:p>
        </p:txBody>
      </p:sp>
      <p:sp>
        <p:nvSpPr>
          <p:cNvPr id="5" name="Untertitel 1">
            <a:extLst>
              <a:ext uri="{FF2B5EF4-FFF2-40B4-BE49-F238E27FC236}">
                <a16:creationId xmlns:a16="http://schemas.microsoft.com/office/drawing/2014/main" id="{25ACBF91-5DBB-3648-8B18-A677199CA22E}"/>
              </a:ext>
            </a:extLst>
          </p:cNvPr>
          <p:cNvSpPr txBox="1">
            <a:spLocks/>
          </p:cNvSpPr>
          <p:nvPr/>
        </p:nvSpPr>
        <p:spPr bwMode="gray">
          <a:xfrm>
            <a:off x="1919536" y="245418"/>
            <a:ext cx="9505056" cy="10233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TCCON </a:t>
            </a:r>
            <a:r>
              <a:rPr lang="de-DE" sz="3200" b="1" dirty="0" err="1"/>
              <a:t>extension</a:t>
            </a:r>
            <a:r>
              <a:rPr lang="de-DE" sz="3200" b="1" dirty="0"/>
              <a:t>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lower</a:t>
            </a:r>
            <a:r>
              <a:rPr lang="de-DE" sz="3200" b="1" dirty="0"/>
              <a:t> </a:t>
            </a:r>
            <a:r>
              <a:rPr lang="de-DE" sz="3200" b="1" dirty="0" err="1"/>
              <a:t>wavenumbers</a:t>
            </a:r>
            <a:endParaRPr lang="de-DE" sz="3200" b="1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8397426-7EB8-7143-B157-2AB8D2F2A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7" t="19734" r="37456" b="16800"/>
          <a:stretch/>
        </p:blipFill>
        <p:spPr>
          <a:xfrm rot="5400000">
            <a:off x="9199427" y="1175006"/>
            <a:ext cx="3284106" cy="244827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6C63286-22DE-8C47-8820-85481E734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8643" r="12391" b="12667"/>
          <a:stretch/>
        </p:blipFill>
        <p:spPr>
          <a:xfrm>
            <a:off x="8649194" y="4121698"/>
            <a:ext cx="3416422" cy="189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13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ntertitel 1">
            <a:extLst>
              <a:ext uri="{FF2B5EF4-FFF2-40B4-BE49-F238E27FC236}">
                <a16:creationId xmlns:a16="http://schemas.microsoft.com/office/drawing/2014/main" id="{B4DF03AC-5004-7746-9EA3-5BEBDD36D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520" y="1412776"/>
            <a:ext cx="6912768" cy="50405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3D </a:t>
            </a:r>
            <a:r>
              <a:rPr lang="de-DE" sz="3200" dirty="0" err="1"/>
              <a:t>printed</a:t>
            </a:r>
            <a:r>
              <a:rPr lang="de-DE" sz="3200" dirty="0"/>
              <a:t> </a:t>
            </a:r>
            <a:r>
              <a:rPr lang="de-DE" sz="3200" dirty="0" err="1"/>
              <a:t>alignment</a:t>
            </a:r>
            <a:r>
              <a:rPr lang="de-DE" sz="3200" dirty="0"/>
              <a:t> </a:t>
            </a:r>
            <a:r>
              <a:rPr lang="de-DE" sz="3200" dirty="0" err="1"/>
              <a:t>tools</a:t>
            </a:r>
            <a:r>
              <a:rPr lang="de-DE" sz="3200" dirty="0"/>
              <a:t>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de-DE" sz="2800" dirty="0" err="1"/>
              <a:t>Camera</a:t>
            </a:r>
            <a:r>
              <a:rPr lang="de-DE" sz="2800" dirty="0"/>
              <a:t> </a:t>
            </a:r>
            <a:r>
              <a:rPr lang="de-DE" sz="2800" dirty="0" err="1"/>
              <a:t>tower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adjustable</a:t>
            </a:r>
            <a:r>
              <a:rPr lang="de-DE" sz="2800" dirty="0"/>
              <a:t> </a:t>
            </a:r>
            <a:r>
              <a:rPr lang="de-DE" sz="2800" dirty="0" err="1"/>
              <a:t>mirror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focus</a:t>
            </a:r>
            <a:endParaRPr lang="de-DE" sz="2800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de-DE" sz="2800" dirty="0"/>
              <a:t>Holder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alignment</a:t>
            </a:r>
            <a:r>
              <a:rPr lang="de-DE" sz="2800" dirty="0"/>
              <a:t> </a:t>
            </a:r>
            <a:r>
              <a:rPr lang="de-DE" sz="2800" dirty="0" err="1"/>
              <a:t>laser</a:t>
            </a:r>
            <a:r>
              <a:rPr lang="de-DE" sz="2800" dirty="0"/>
              <a:t>, </a:t>
            </a:r>
            <a:r>
              <a:rPr lang="de-DE" sz="2800" dirty="0" err="1"/>
              <a:t>adjustable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white</a:t>
            </a:r>
            <a:r>
              <a:rPr lang="de-DE" sz="2800" dirty="0"/>
              <a:t> </a:t>
            </a:r>
            <a:r>
              <a:rPr lang="de-DE" sz="2800" dirty="0" err="1"/>
              <a:t>screen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see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back </a:t>
            </a:r>
            <a:r>
              <a:rPr lang="de-DE" sz="2800" dirty="0" err="1"/>
              <a:t>reflection</a:t>
            </a:r>
            <a:endParaRPr lang="de-DE" sz="2800" dirty="0"/>
          </a:p>
          <a:p>
            <a:pPr lvl="2" algn="l"/>
            <a:endParaRPr lang="de-DE" sz="2600" dirty="0"/>
          </a:p>
        </p:txBody>
      </p:sp>
      <p:sp>
        <p:nvSpPr>
          <p:cNvPr id="5" name="Untertitel 1">
            <a:extLst>
              <a:ext uri="{FF2B5EF4-FFF2-40B4-BE49-F238E27FC236}">
                <a16:creationId xmlns:a16="http://schemas.microsoft.com/office/drawing/2014/main" id="{25ACBF91-5DBB-3648-8B18-A677199CA22E}"/>
              </a:ext>
            </a:extLst>
          </p:cNvPr>
          <p:cNvSpPr txBox="1">
            <a:spLocks/>
          </p:cNvSpPr>
          <p:nvPr/>
        </p:nvSpPr>
        <p:spPr bwMode="gray">
          <a:xfrm>
            <a:off x="1919536" y="245418"/>
            <a:ext cx="9505056" cy="10233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err="1"/>
              <a:t>Alignment</a:t>
            </a:r>
            <a:r>
              <a:rPr lang="de-DE" sz="3200" b="1" dirty="0"/>
              <a:t> </a:t>
            </a:r>
            <a:r>
              <a:rPr lang="de-DE" sz="3200" b="1" dirty="0" err="1"/>
              <a:t>tools</a:t>
            </a:r>
            <a:endParaRPr lang="de-DE" sz="3200" b="1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92170BC-33A2-9440-9CBF-6EFD69702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23867" r="32150" b="14534"/>
          <a:stretch/>
        </p:blipFill>
        <p:spPr>
          <a:xfrm rot="5400000">
            <a:off x="8889233" y="1602479"/>
            <a:ext cx="4128458" cy="247707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36114FA-8254-FD4A-8097-06C7185FE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0800" r="33201" b="16400"/>
          <a:stretch/>
        </p:blipFill>
        <p:spPr>
          <a:xfrm rot="5400000">
            <a:off x="7059924" y="4425164"/>
            <a:ext cx="2657755" cy="199331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8ECB4B3-B7AA-4946-8CD4-BCBE0C5ADF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7" t="19325" r="23104" b="18833"/>
          <a:stretch/>
        </p:blipFill>
        <p:spPr>
          <a:xfrm rot="5400000">
            <a:off x="10536813" y="4858443"/>
            <a:ext cx="1979040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55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ntertitel 1">
            <a:extLst>
              <a:ext uri="{FF2B5EF4-FFF2-40B4-BE49-F238E27FC236}">
                <a16:creationId xmlns:a16="http://schemas.microsoft.com/office/drawing/2014/main" id="{B4DF03AC-5004-7746-9EA3-5BEBDD36D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520" y="1412776"/>
            <a:ext cx="9361040" cy="50405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Filter </a:t>
            </a:r>
            <a:r>
              <a:rPr lang="de-DE" sz="3200" dirty="0" err="1"/>
              <a:t>ranges</a:t>
            </a: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sp>
        <p:nvSpPr>
          <p:cNvPr id="5" name="Untertitel 1">
            <a:extLst>
              <a:ext uri="{FF2B5EF4-FFF2-40B4-BE49-F238E27FC236}">
                <a16:creationId xmlns:a16="http://schemas.microsoft.com/office/drawing/2014/main" id="{25ACBF91-5DBB-3648-8B18-A677199CA22E}"/>
              </a:ext>
            </a:extLst>
          </p:cNvPr>
          <p:cNvSpPr txBox="1">
            <a:spLocks/>
          </p:cNvSpPr>
          <p:nvPr/>
        </p:nvSpPr>
        <p:spPr bwMode="gray">
          <a:xfrm>
            <a:off x="1919536" y="245418"/>
            <a:ext cx="9505056" cy="10233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TCCON </a:t>
            </a:r>
            <a:r>
              <a:rPr lang="de-DE" sz="3200" b="1" dirty="0" err="1"/>
              <a:t>extension</a:t>
            </a:r>
            <a:r>
              <a:rPr lang="de-DE" sz="3200" b="1" dirty="0"/>
              <a:t>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lower</a:t>
            </a:r>
            <a:r>
              <a:rPr lang="de-DE" sz="3200" b="1" dirty="0"/>
              <a:t> </a:t>
            </a:r>
            <a:r>
              <a:rPr lang="de-DE" sz="3200" b="1" dirty="0" err="1"/>
              <a:t>wavenumbers</a:t>
            </a:r>
            <a:endParaRPr lang="de-DE" sz="32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145F7C-4543-BC4D-985A-E7A4AB39F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12" y="1918991"/>
            <a:ext cx="8832304" cy="467836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A202E17-3ED6-E642-804B-DEC20125F74E}"/>
              </a:ext>
            </a:extLst>
          </p:cNvPr>
          <p:cNvSpPr txBox="1"/>
          <p:nvPr/>
        </p:nvSpPr>
        <p:spPr>
          <a:xfrm>
            <a:off x="9936088" y="2420888"/>
            <a:ext cx="1152128" cy="461665"/>
          </a:xfrm>
          <a:prstGeom prst="rect">
            <a:avLst/>
          </a:prstGeom>
          <a:noFill/>
          <a:ln w="25400">
            <a:solidFill>
              <a:srgbClr val="D515D5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2400" dirty="0" err="1"/>
              <a:t>filter</a:t>
            </a:r>
            <a:r>
              <a:rPr lang="de-DE" sz="2400" dirty="0"/>
              <a:t> 7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CF27C49-CD4F-B640-831B-172A32144407}"/>
              </a:ext>
            </a:extLst>
          </p:cNvPr>
          <p:cNvCxnSpPr>
            <a:cxnSpLocks/>
          </p:cNvCxnSpPr>
          <p:nvPr/>
        </p:nvCxnSpPr>
        <p:spPr>
          <a:xfrm flipH="1">
            <a:off x="9958184" y="2882553"/>
            <a:ext cx="553968" cy="2383730"/>
          </a:xfrm>
          <a:prstGeom prst="straightConnector1">
            <a:avLst/>
          </a:prstGeom>
          <a:ln w="38100">
            <a:solidFill>
              <a:srgbClr val="D515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2A82847-462B-CD4F-ADD1-9CDCE66C36D5}"/>
              </a:ext>
            </a:extLst>
          </p:cNvPr>
          <p:cNvSpPr txBox="1"/>
          <p:nvPr/>
        </p:nvSpPr>
        <p:spPr>
          <a:xfrm>
            <a:off x="8543764" y="2060848"/>
            <a:ext cx="1152128" cy="461665"/>
          </a:xfrm>
          <a:prstGeom prst="rect">
            <a:avLst/>
          </a:prstGeom>
          <a:noFill/>
          <a:ln w="25400">
            <a:solidFill>
              <a:srgbClr val="59F1D9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2400" dirty="0" err="1"/>
              <a:t>filter</a:t>
            </a:r>
            <a:r>
              <a:rPr lang="de-DE" sz="2400" dirty="0"/>
              <a:t> 6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917E4CF3-F827-F14D-9538-9146645430A8}"/>
              </a:ext>
            </a:extLst>
          </p:cNvPr>
          <p:cNvCxnSpPr>
            <a:cxnSpLocks/>
          </p:cNvCxnSpPr>
          <p:nvPr/>
        </p:nvCxnSpPr>
        <p:spPr>
          <a:xfrm flipH="1">
            <a:off x="8613696" y="2522513"/>
            <a:ext cx="506132" cy="690463"/>
          </a:xfrm>
          <a:prstGeom prst="straightConnector1">
            <a:avLst/>
          </a:prstGeom>
          <a:ln w="38100">
            <a:solidFill>
              <a:srgbClr val="59F1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EB18B382-E8FA-D544-A6BD-C5A3AF2A140D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119828" y="2522513"/>
            <a:ext cx="276984" cy="714087"/>
          </a:xfrm>
          <a:prstGeom prst="straightConnector1">
            <a:avLst/>
          </a:prstGeom>
          <a:ln w="38100">
            <a:solidFill>
              <a:srgbClr val="59F1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650D7DE6-EF8B-5442-BFD1-AADBF0C790EB}"/>
              </a:ext>
            </a:extLst>
          </p:cNvPr>
          <p:cNvSpPr txBox="1"/>
          <p:nvPr/>
        </p:nvSpPr>
        <p:spPr>
          <a:xfrm>
            <a:off x="6456040" y="2060848"/>
            <a:ext cx="1152128" cy="461665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2400" dirty="0" err="1"/>
              <a:t>filter</a:t>
            </a:r>
            <a:r>
              <a:rPr lang="de-DE" sz="2400" dirty="0"/>
              <a:t> 5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8445426D-4E55-3040-9022-BE8829F7A080}"/>
              </a:ext>
            </a:extLst>
          </p:cNvPr>
          <p:cNvCxnSpPr>
            <a:cxnSpLocks/>
          </p:cNvCxnSpPr>
          <p:nvPr/>
        </p:nvCxnSpPr>
        <p:spPr>
          <a:xfrm>
            <a:off x="7013416" y="2551465"/>
            <a:ext cx="306720" cy="15229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62E896AF-5286-5642-8B26-9330E40FDC82}"/>
              </a:ext>
            </a:extLst>
          </p:cNvPr>
          <p:cNvSpPr txBox="1"/>
          <p:nvPr/>
        </p:nvSpPr>
        <p:spPr>
          <a:xfrm>
            <a:off x="3542322" y="2551465"/>
            <a:ext cx="1671402" cy="461665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2400" dirty="0" err="1"/>
              <a:t>long</a:t>
            </a:r>
            <a:r>
              <a:rPr lang="de-DE" sz="2400" dirty="0"/>
              <a:t> pass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89DB8308-634C-F54A-81F3-4B902F1EEF58}"/>
              </a:ext>
            </a:extLst>
          </p:cNvPr>
          <p:cNvCxnSpPr>
            <a:cxnSpLocks/>
          </p:cNvCxnSpPr>
          <p:nvPr/>
        </p:nvCxnSpPr>
        <p:spPr>
          <a:xfrm flipH="1">
            <a:off x="3803712" y="3013130"/>
            <a:ext cx="553968" cy="238373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08F2896D-E046-0344-AC96-EB7E169F21A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4378023" y="3013130"/>
            <a:ext cx="1789661" cy="151610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Untertitel 1">
            <a:extLst>
              <a:ext uri="{FF2B5EF4-FFF2-40B4-BE49-F238E27FC236}">
                <a16:creationId xmlns:a16="http://schemas.microsoft.com/office/drawing/2014/main" id="{82F1454D-B776-0747-BE0E-E905C4102836}"/>
              </a:ext>
            </a:extLst>
          </p:cNvPr>
          <p:cNvSpPr txBox="1">
            <a:spLocks/>
          </p:cNvSpPr>
          <p:nvPr/>
        </p:nvSpPr>
        <p:spPr bwMode="gray">
          <a:xfrm>
            <a:off x="3071664" y="6462840"/>
            <a:ext cx="8352928" cy="34791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1" dirty="0"/>
              <a:t>4150                     3500              3000              2500                  1900</a:t>
            </a:r>
          </a:p>
        </p:txBody>
      </p:sp>
    </p:spTree>
    <p:extLst>
      <p:ext uri="{BB962C8B-B14F-4D97-AF65-F5344CB8AC3E}">
        <p14:creationId xmlns:p14="http://schemas.microsoft.com/office/powerpoint/2010/main" val="2189555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ntertitel 1">
            <a:extLst>
              <a:ext uri="{FF2B5EF4-FFF2-40B4-BE49-F238E27FC236}">
                <a16:creationId xmlns:a16="http://schemas.microsoft.com/office/drawing/2014/main" id="{B4DF03AC-5004-7746-9EA3-5BEBDD36D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520" y="1412776"/>
            <a:ext cx="9361040" cy="50405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Measurement </a:t>
            </a:r>
            <a:r>
              <a:rPr lang="de-DE" sz="3200" dirty="0" err="1"/>
              <a:t>schedule</a:t>
            </a:r>
            <a:r>
              <a:rPr lang="de-DE" sz="3200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7EBB3883-CB02-314A-AEF7-7F8FC5D7A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23232"/>
              </p:ext>
            </p:extLst>
          </p:nvPr>
        </p:nvGraphicFramePr>
        <p:xfrm>
          <a:off x="1919536" y="2204864"/>
          <a:ext cx="9937102" cy="41059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31616">
                  <a:extLst>
                    <a:ext uri="{9D8B030D-6E8A-4147-A177-3AD203B41FA5}">
                      <a16:colId xmlns:a16="http://schemas.microsoft.com/office/drawing/2014/main" val="2943128888"/>
                    </a:ext>
                  </a:extLst>
                </a:gridCol>
                <a:gridCol w="1684255">
                  <a:extLst>
                    <a:ext uri="{9D8B030D-6E8A-4147-A177-3AD203B41FA5}">
                      <a16:colId xmlns:a16="http://schemas.microsoft.com/office/drawing/2014/main" val="3534423335"/>
                    </a:ext>
                  </a:extLst>
                </a:gridCol>
                <a:gridCol w="1347403">
                  <a:extLst>
                    <a:ext uri="{9D8B030D-6E8A-4147-A177-3AD203B41FA5}">
                      <a16:colId xmlns:a16="http://schemas.microsoft.com/office/drawing/2014/main" val="3591935350"/>
                    </a:ext>
                  </a:extLst>
                </a:gridCol>
                <a:gridCol w="1513390">
                  <a:extLst>
                    <a:ext uri="{9D8B030D-6E8A-4147-A177-3AD203B41FA5}">
                      <a16:colId xmlns:a16="http://schemas.microsoft.com/office/drawing/2014/main" val="4251810144"/>
                    </a:ext>
                  </a:extLst>
                </a:gridCol>
                <a:gridCol w="2193843">
                  <a:extLst>
                    <a:ext uri="{9D8B030D-6E8A-4147-A177-3AD203B41FA5}">
                      <a16:colId xmlns:a16="http://schemas.microsoft.com/office/drawing/2014/main" val="1182836196"/>
                    </a:ext>
                  </a:extLst>
                </a:gridCol>
                <a:gridCol w="1766595">
                  <a:extLst>
                    <a:ext uri="{9D8B030D-6E8A-4147-A177-3AD203B41FA5}">
                      <a16:colId xmlns:a16="http://schemas.microsoft.com/office/drawing/2014/main" val="136723278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de-DE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InGaAs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InSb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filter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InSb-wavenumber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resolution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911189"/>
                  </a:ext>
                </a:extLst>
              </a:tr>
              <a:tr h="613783">
                <a:tc>
                  <a:txBody>
                    <a:bodyPr/>
                    <a:lstStyle/>
                    <a:p>
                      <a:r>
                        <a:rPr lang="de-DE" dirty="0"/>
                        <a:t>30min.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TCCON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Long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aseline="0" dirty="0"/>
                        <a:t>1900 - 4150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0.014 cm</a:t>
                      </a:r>
                      <a:r>
                        <a:rPr lang="de-DE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251809"/>
                  </a:ext>
                </a:extLst>
              </a:tr>
              <a:tr h="6494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30min.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scd-2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NDACC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1900 - 2230</a:t>
                      </a:r>
                      <a:endParaRPr lang="de-DE" baseline="30000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0.014 cm</a:t>
                      </a:r>
                      <a:r>
                        <a:rPr lang="de-DE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853917"/>
                  </a:ext>
                </a:extLst>
              </a:tr>
              <a:tr h="6099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30min.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scd-3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NDACC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1950 - 2650</a:t>
                      </a:r>
                      <a:endParaRPr lang="de-DE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0.014 cm</a:t>
                      </a:r>
                      <a:r>
                        <a:rPr lang="de-DE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338209"/>
                  </a:ext>
                </a:extLst>
              </a:tr>
              <a:tr h="5703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30min.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scd-4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NDACC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2400 - 3200</a:t>
                      </a:r>
                      <a:endParaRPr lang="de-DE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0.014 cm</a:t>
                      </a:r>
                      <a:r>
                        <a:rPr lang="de-DE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34166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30min.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TCCON-LR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Long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aseline="0" dirty="0"/>
                        <a:t>1900 - 4150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0.2 cm</a:t>
                      </a:r>
                      <a:r>
                        <a:rPr lang="de-DE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448201"/>
                  </a:ext>
                </a:extLst>
              </a:tr>
              <a:tr h="510300">
                <a:tc>
                  <a:txBody>
                    <a:bodyPr/>
                    <a:lstStyle/>
                    <a:p>
                      <a:r>
                        <a:rPr lang="de-DE" dirty="0"/>
                        <a:t>3 x </a:t>
                      </a:r>
                      <a:r>
                        <a:rPr lang="de-DE" dirty="0" err="1"/>
                        <a:t>weekly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NDACC-set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2, 3, 5, 6, 7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1900 - 4150</a:t>
                      </a:r>
                      <a:endParaRPr lang="de-DE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0.005 cm</a:t>
                      </a:r>
                      <a:r>
                        <a:rPr lang="de-DE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428108"/>
                  </a:ext>
                </a:extLst>
              </a:tr>
            </a:tbl>
          </a:graphicData>
        </a:graphic>
      </p:graphicFrame>
      <p:sp>
        <p:nvSpPr>
          <p:cNvPr id="5" name="Untertitel 1">
            <a:extLst>
              <a:ext uri="{FF2B5EF4-FFF2-40B4-BE49-F238E27FC236}">
                <a16:creationId xmlns:a16="http://schemas.microsoft.com/office/drawing/2014/main" id="{25ACBF91-5DBB-3648-8B18-A677199CA22E}"/>
              </a:ext>
            </a:extLst>
          </p:cNvPr>
          <p:cNvSpPr txBox="1">
            <a:spLocks/>
          </p:cNvSpPr>
          <p:nvPr/>
        </p:nvSpPr>
        <p:spPr bwMode="gray">
          <a:xfrm>
            <a:off x="1919536" y="245418"/>
            <a:ext cx="9505056" cy="10233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TCCON </a:t>
            </a:r>
            <a:r>
              <a:rPr lang="de-DE" sz="3200" b="1" dirty="0" err="1"/>
              <a:t>extension</a:t>
            </a:r>
            <a:r>
              <a:rPr lang="de-DE" sz="3200" b="1" dirty="0"/>
              <a:t>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lower</a:t>
            </a:r>
            <a:r>
              <a:rPr lang="de-DE" sz="3200" b="1" dirty="0"/>
              <a:t> </a:t>
            </a:r>
            <a:r>
              <a:rPr lang="de-DE" sz="3200" b="1" dirty="0" err="1"/>
              <a:t>wavenumbers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598387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ntertitel 1">
            <a:extLst>
              <a:ext uri="{FF2B5EF4-FFF2-40B4-BE49-F238E27FC236}">
                <a16:creationId xmlns:a16="http://schemas.microsoft.com/office/drawing/2014/main" id="{B4DF03AC-5004-7746-9EA3-5BEBDD36D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520" y="1412776"/>
            <a:ext cx="9361040" cy="50405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err="1"/>
              <a:t>Retrieval</a:t>
            </a:r>
            <a:r>
              <a:rPr lang="de-DE" sz="3200" dirty="0"/>
              <a:t> </a:t>
            </a:r>
            <a:r>
              <a:rPr lang="de-DE" sz="3200" dirty="0" err="1"/>
              <a:t>schedule</a:t>
            </a:r>
            <a:r>
              <a:rPr lang="de-DE" sz="3200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7EBB3883-CB02-314A-AEF7-7F8FC5D7A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450620"/>
              </p:ext>
            </p:extLst>
          </p:nvPr>
        </p:nvGraphicFramePr>
        <p:xfrm>
          <a:off x="1919536" y="2204864"/>
          <a:ext cx="10225136" cy="461250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3534423335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59193535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425181014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182836196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1367232788"/>
                    </a:ext>
                  </a:extLst>
                </a:gridCol>
              </a:tblGrid>
              <a:tr h="359162">
                <a:tc>
                  <a:txBody>
                    <a:bodyPr/>
                    <a:lstStyle/>
                    <a:p>
                      <a:r>
                        <a:rPr lang="de-DE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spectra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InGaAs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wn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InSb-wn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gases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911189"/>
                  </a:ext>
                </a:extLst>
              </a:tr>
              <a:tr h="571338">
                <a:tc>
                  <a:txBody>
                    <a:bodyPr/>
                    <a:lstStyle/>
                    <a:p>
                      <a:r>
                        <a:rPr lang="de-DE" dirty="0"/>
                        <a:t>TCCON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InGaAs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only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4000-11000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aseline="0" dirty="0"/>
                        <a:t>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aseline="0" dirty="0"/>
                        <a:t>TCCON</a:t>
                      </a:r>
                      <a:endParaRPr lang="de-DE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251809"/>
                  </a:ext>
                </a:extLst>
              </a:tr>
              <a:tr h="571338">
                <a:tc>
                  <a:txBody>
                    <a:bodyPr/>
                    <a:lstStyle/>
                    <a:p>
                      <a:r>
                        <a:rPr lang="de-DE" dirty="0"/>
                        <a:t>Long-pass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InSb</a:t>
                      </a:r>
                      <a:r>
                        <a:rPr lang="de-DE" dirty="0"/>
                        <a:t> + </a:t>
                      </a:r>
                      <a:r>
                        <a:rPr lang="de-DE" dirty="0" err="1"/>
                        <a:t>InGaAs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O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only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aseline="0" dirty="0"/>
                        <a:t>1900 - 4150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C2H6, C2H2, CO, CO2, CH4, H2CO, HCN, N2O, NO</a:t>
                      </a:r>
                      <a:endParaRPr lang="de-DE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840873"/>
                  </a:ext>
                </a:extLst>
              </a:tr>
              <a:tr h="628533">
                <a:tc>
                  <a:txBody>
                    <a:bodyPr/>
                    <a:lstStyle/>
                    <a:p>
                      <a:r>
                        <a:rPr lang="de-DE" dirty="0"/>
                        <a:t>scd-2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InSb</a:t>
                      </a:r>
                      <a:r>
                        <a:rPr lang="de-DE" dirty="0"/>
                        <a:t> + </a:t>
                      </a:r>
                      <a:r>
                        <a:rPr lang="de-DE" dirty="0" err="1"/>
                        <a:t>InGaAs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only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1900 - 2230</a:t>
                      </a:r>
                      <a:endParaRPr lang="de-DE" baseline="30000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CO, NO, O3</a:t>
                      </a:r>
                      <a:endParaRPr lang="de-DE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853917"/>
                  </a:ext>
                </a:extLst>
              </a:tr>
              <a:tr h="628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scd-3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InSb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 + </a:t>
                      </a:r>
                      <a:r>
                        <a:rPr kumimoji="0" lang="de-DE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InGaAs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O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only</a:t>
                      </a:r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1950 - 2650</a:t>
                      </a:r>
                      <a:endParaRPr lang="de-DE" baseline="30000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CH4, N2O, OCS</a:t>
                      </a:r>
                      <a:endParaRPr lang="de-DE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338209"/>
                  </a:ext>
                </a:extLst>
              </a:tr>
              <a:tr h="628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scd-4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InSb</a:t>
                      </a:r>
                      <a:r>
                        <a:rPr lang="de-DE" dirty="0"/>
                        <a:t> + </a:t>
                      </a:r>
                      <a:r>
                        <a:rPr lang="de-DE" dirty="0" err="1"/>
                        <a:t>InGaAs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O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only</a:t>
                      </a:r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2400 - 3200</a:t>
                      </a:r>
                      <a:endParaRPr lang="de-DE" baseline="30000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C2H6, C2H2, CO2, CH4, H2CO, HCN</a:t>
                      </a:r>
                      <a:endParaRPr lang="de-DE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341663"/>
                  </a:ext>
                </a:extLst>
              </a:tr>
              <a:tr h="628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TCCON-LR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InSb</a:t>
                      </a:r>
                      <a:r>
                        <a:rPr lang="de-DE" dirty="0"/>
                        <a:t> + </a:t>
                      </a:r>
                      <a:r>
                        <a:rPr lang="de-DE" dirty="0" err="1"/>
                        <a:t>InGaAs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tbd</a:t>
                      </a:r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aseline="0" dirty="0" err="1"/>
                        <a:t>tbd</a:t>
                      </a:r>
                      <a:endParaRPr lang="de-DE" baseline="0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448201"/>
                  </a:ext>
                </a:extLst>
              </a:tr>
              <a:tr h="475011">
                <a:tc>
                  <a:txBody>
                    <a:bodyPr/>
                    <a:lstStyle/>
                    <a:p>
                      <a:r>
                        <a:rPr lang="de-DE" dirty="0"/>
                        <a:t>NDACC-set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InSb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only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1900 - 4150</a:t>
                      </a:r>
                      <a:endParaRPr lang="de-DE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aseline="0" dirty="0"/>
                        <a:t>NDACC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428108"/>
                  </a:ext>
                </a:extLst>
              </a:tr>
            </a:tbl>
          </a:graphicData>
        </a:graphic>
      </p:graphicFrame>
      <p:sp>
        <p:nvSpPr>
          <p:cNvPr id="5" name="Untertitel 1">
            <a:extLst>
              <a:ext uri="{FF2B5EF4-FFF2-40B4-BE49-F238E27FC236}">
                <a16:creationId xmlns:a16="http://schemas.microsoft.com/office/drawing/2014/main" id="{25ACBF91-5DBB-3648-8B18-A677199CA22E}"/>
              </a:ext>
            </a:extLst>
          </p:cNvPr>
          <p:cNvSpPr txBox="1">
            <a:spLocks/>
          </p:cNvSpPr>
          <p:nvPr/>
        </p:nvSpPr>
        <p:spPr bwMode="gray">
          <a:xfrm>
            <a:off x="1919536" y="245418"/>
            <a:ext cx="9505056" cy="10233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TCCON </a:t>
            </a:r>
            <a:r>
              <a:rPr lang="de-DE" sz="3200" b="1" dirty="0" err="1"/>
              <a:t>extension</a:t>
            </a:r>
            <a:r>
              <a:rPr lang="de-DE" sz="3200" b="1" dirty="0"/>
              <a:t>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lower</a:t>
            </a:r>
            <a:r>
              <a:rPr lang="de-DE" sz="3200" b="1" dirty="0"/>
              <a:t> </a:t>
            </a:r>
            <a:r>
              <a:rPr lang="de-DE" sz="3200" b="1" dirty="0" err="1"/>
              <a:t>wavenumbers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3664153747"/>
      </p:ext>
    </p:extLst>
  </p:cSld>
  <p:clrMapOvr>
    <a:masterClrMapping/>
  </p:clrMapOvr>
</p:sld>
</file>

<file path=ppt/theme/theme1.xml><?xml version="1.0" encoding="utf-8"?>
<a:theme xmlns:a="http://schemas.openxmlformats.org/drawingml/2006/main" name="1_Universität Bremen">
  <a:themeElements>
    <a:clrScheme name="Benutzerdefiniert 105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872746"/>
      </a:accent1>
      <a:accent2>
        <a:srgbClr val="D51130"/>
      </a:accent2>
      <a:accent3>
        <a:srgbClr val="DE9BA7"/>
      </a:accent3>
      <a:accent4>
        <a:srgbClr val="1C356B"/>
      </a:accent4>
      <a:accent5>
        <a:srgbClr val="0D68B0"/>
      </a:accent5>
      <a:accent6>
        <a:srgbClr val="95B3D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HB_PowerPoint_2021-10-27.potx" id="{B167F9AD-0BE8-45FA-8670-8FAE54EF80FB}" vid="{255A810B-9D1F-467F-AE8B-7A64A0ED90A6}"/>
    </a:ext>
  </a:extLst>
</a:theme>
</file>

<file path=ppt/theme/theme2.xml><?xml version="1.0" encoding="utf-8"?>
<a:theme xmlns:a="http://schemas.openxmlformats.org/drawingml/2006/main" name="Office">
  <a:themeElements>
    <a:clrScheme name="Benutzerdefiniert 105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872746"/>
      </a:accent1>
      <a:accent2>
        <a:srgbClr val="D51130"/>
      </a:accent2>
      <a:accent3>
        <a:srgbClr val="DE9BA7"/>
      </a:accent3>
      <a:accent4>
        <a:srgbClr val="1C356B"/>
      </a:accent4>
      <a:accent5>
        <a:srgbClr val="0D68B0"/>
      </a:accent5>
      <a:accent6>
        <a:srgbClr val="95B3D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5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872746"/>
      </a:accent1>
      <a:accent2>
        <a:srgbClr val="D51130"/>
      </a:accent2>
      <a:accent3>
        <a:srgbClr val="DE9BA7"/>
      </a:accent3>
      <a:accent4>
        <a:srgbClr val="1C356B"/>
      </a:accent4>
      <a:accent5>
        <a:srgbClr val="0D68B0"/>
      </a:accent5>
      <a:accent6>
        <a:srgbClr val="95B3D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UHB_PowerPoint_2021-10-27</Template>
  <TotalTime>0</TotalTime>
  <Words>693</Words>
  <Application>Microsoft Macintosh PowerPoint</Application>
  <PresentationFormat>Breitbild</PresentationFormat>
  <Paragraphs>203</Paragraphs>
  <Slides>17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0" baseType="lpstr">
      <vt:lpstr>Arial</vt:lpstr>
      <vt:lpstr>Wingdings 3</vt:lpstr>
      <vt:lpstr>1_Universität Bremen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Platz für optionalen Text 1</dc:title>
  <dc:creator>Windows-Benutzer</dc:creator>
  <cp:lastModifiedBy>Microsoft Office-Benutzer</cp:lastModifiedBy>
  <cp:revision>104</cp:revision>
  <dcterms:created xsi:type="dcterms:W3CDTF">2021-11-03T11:47:26Z</dcterms:created>
  <dcterms:modified xsi:type="dcterms:W3CDTF">2023-06-11T22:27:47Z</dcterms:modified>
</cp:coreProperties>
</file>